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9260800"/>
  <p:notesSz cx="32918400" cy="51206400"/>
  <p:defaultTextStyle>
    <a:defPPr>
      <a:defRPr lang="en-US"/>
    </a:defPPr>
    <a:lvl1pPr algn="l" rtl="0" fontAlgn="base">
      <a:spcBef>
        <a:spcPct val="0"/>
      </a:spcBef>
      <a:spcAft>
        <a:spcPct val="0"/>
      </a:spcAft>
      <a:defRPr sz="2700" kern="1200">
        <a:solidFill>
          <a:schemeClr val="tx1"/>
        </a:solidFill>
        <a:latin typeface="Helvetica" charset="0"/>
        <a:ea typeface="+mn-ea"/>
        <a:cs typeface="+mn-cs"/>
      </a:defRPr>
    </a:lvl1pPr>
    <a:lvl2pPr marL="388938" indent="68263" algn="l" rtl="0" fontAlgn="base">
      <a:spcBef>
        <a:spcPct val="0"/>
      </a:spcBef>
      <a:spcAft>
        <a:spcPct val="0"/>
      </a:spcAft>
      <a:defRPr sz="2700" kern="1200">
        <a:solidFill>
          <a:schemeClr val="tx1"/>
        </a:solidFill>
        <a:latin typeface="Helvetica" charset="0"/>
        <a:ea typeface="+mn-ea"/>
        <a:cs typeface="+mn-cs"/>
      </a:defRPr>
    </a:lvl2pPr>
    <a:lvl3pPr marL="781050" indent="133350" algn="l" rtl="0" fontAlgn="base">
      <a:spcBef>
        <a:spcPct val="0"/>
      </a:spcBef>
      <a:spcAft>
        <a:spcPct val="0"/>
      </a:spcAft>
      <a:defRPr sz="2700" kern="1200">
        <a:solidFill>
          <a:schemeClr val="tx1"/>
        </a:solidFill>
        <a:latin typeface="Helvetica" charset="0"/>
        <a:ea typeface="+mn-ea"/>
        <a:cs typeface="+mn-cs"/>
      </a:defRPr>
    </a:lvl3pPr>
    <a:lvl4pPr marL="1173163" indent="198438" algn="l" rtl="0" fontAlgn="base">
      <a:spcBef>
        <a:spcPct val="0"/>
      </a:spcBef>
      <a:spcAft>
        <a:spcPct val="0"/>
      </a:spcAft>
      <a:defRPr sz="2700" kern="1200">
        <a:solidFill>
          <a:schemeClr val="tx1"/>
        </a:solidFill>
        <a:latin typeface="Helvetica" charset="0"/>
        <a:ea typeface="+mn-ea"/>
        <a:cs typeface="+mn-cs"/>
      </a:defRPr>
    </a:lvl4pPr>
    <a:lvl5pPr marL="1565275" indent="263525" algn="l" rtl="0" fontAlgn="base">
      <a:spcBef>
        <a:spcPct val="0"/>
      </a:spcBef>
      <a:spcAft>
        <a:spcPct val="0"/>
      </a:spcAft>
      <a:defRPr sz="2700" kern="1200">
        <a:solidFill>
          <a:schemeClr val="tx1"/>
        </a:solidFill>
        <a:latin typeface="Helvetica" charset="0"/>
        <a:ea typeface="+mn-ea"/>
        <a:cs typeface="+mn-cs"/>
      </a:defRPr>
    </a:lvl5pPr>
    <a:lvl6pPr marL="2286000" algn="l" defTabSz="914400" rtl="0" eaLnBrk="1" latinLnBrk="0" hangingPunct="1">
      <a:defRPr sz="2700" kern="1200">
        <a:solidFill>
          <a:schemeClr val="tx1"/>
        </a:solidFill>
        <a:latin typeface="Helvetica" charset="0"/>
        <a:ea typeface="+mn-ea"/>
        <a:cs typeface="+mn-cs"/>
      </a:defRPr>
    </a:lvl6pPr>
    <a:lvl7pPr marL="2743200" algn="l" defTabSz="914400" rtl="0" eaLnBrk="1" latinLnBrk="0" hangingPunct="1">
      <a:defRPr sz="2700" kern="1200">
        <a:solidFill>
          <a:schemeClr val="tx1"/>
        </a:solidFill>
        <a:latin typeface="Helvetica" charset="0"/>
        <a:ea typeface="+mn-ea"/>
        <a:cs typeface="+mn-cs"/>
      </a:defRPr>
    </a:lvl7pPr>
    <a:lvl8pPr marL="3200400" algn="l" defTabSz="914400" rtl="0" eaLnBrk="1" latinLnBrk="0" hangingPunct="1">
      <a:defRPr sz="2700" kern="1200">
        <a:solidFill>
          <a:schemeClr val="tx1"/>
        </a:solidFill>
        <a:latin typeface="Helvetica" charset="0"/>
        <a:ea typeface="+mn-ea"/>
        <a:cs typeface="+mn-cs"/>
      </a:defRPr>
    </a:lvl8pPr>
    <a:lvl9pPr marL="3657600" algn="l" defTabSz="914400" rtl="0" eaLnBrk="1" latinLnBrk="0" hangingPunct="1">
      <a:defRPr sz="2700" kern="1200">
        <a:solidFill>
          <a:schemeClr val="tx1"/>
        </a:solidFill>
        <a:latin typeface="Helvetica" charset="0"/>
        <a:ea typeface="+mn-ea"/>
        <a:cs typeface="+mn-cs"/>
      </a:defRPr>
    </a:lvl9pPr>
  </p:defaultTextStyle>
  <p:extLst>
    <p:ext uri="{EFAFB233-063F-42B5-8137-9DF3F51BA10A}">
      <p15:sldGuideLst xmlns:p15="http://schemas.microsoft.com/office/powerpoint/2012/main">
        <p15:guide id="1" orient="horz" pos="1584" userDrawn="1">
          <p15:clr>
            <a:srgbClr val="A4A3A4"/>
          </p15:clr>
        </p15:guide>
        <p15:guide id="2" orient="horz" pos="17451">
          <p15:clr>
            <a:srgbClr val="A4A3A4"/>
          </p15:clr>
        </p15:guide>
        <p15:guide id="3" pos="5328" userDrawn="1">
          <p15:clr>
            <a:srgbClr val="A4A3A4"/>
          </p15:clr>
        </p15:guide>
        <p15:guide id="4" pos="6240" userDrawn="1">
          <p15:clr>
            <a:srgbClr val="A4A3A4"/>
          </p15:clr>
        </p15:guide>
        <p15:guide id="5" pos="10896">
          <p15:clr>
            <a:srgbClr val="A4A3A4"/>
          </p15:clr>
        </p15:guide>
        <p15:guide id="6" pos="17904" userDrawn="1">
          <p15:clr>
            <a:srgbClr val="A4A3A4"/>
          </p15:clr>
        </p15:guide>
        <p15:guide id="7" pos="672">
          <p15:clr>
            <a:srgbClr val="A4A3A4"/>
          </p15:clr>
        </p15:guide>
        <p15:guide id="8" pos="12000" userDrawn="1">
          <p15:clr>
            <a:srgbClr val="A4A3A4"/>
          </p15:clr>
        </p15:guide>
        <p15:guide id="9" pos="16992" userDrawn="1">
          <p15:clr>
            <a:srgbClr val="A4A3A4"/>
          </p15:clr>
        </p15:guide>
        <p15:guide id="10" pos="22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1"/>
    <a:srgbClr val="FFF3F3"/>
    <a:srgbClr val="FFE5E5"/>
    <a:srgbClr val="6C18B0"/>
    <a:srgbClr val="ED181E"/>
    <a:srgbClr val="CC87F3"/>
    <a:srgbClr val="FFBF56"/>
    <a:srgbClr val="FFE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787" autoAdjust="0"/>
    <p:restoredTop sz="98579" autoAdjust="0"/>
  </p:normalViewPr>
  <p:slideViewPr>
    <p:cSldViewPr snapToObjects="1">
      <p:cViewPr>
        <p:scale>
          <a:sx n="30" d="100"/>
          <a:sy n="30" d="100"/>
        </p:scale>
        <p:origin x="600" y="-1266"/>
      </p:cViewPr>
      <p:guideLst>
        <p:guide orient="horz" pos="1584"/>
        <p:guide orient="horz" pos="17451"/>
        <p:guide pos="5328"/>
        <p:guide pos="6240"/>
        <p:guide pos="10896"/>
        <p:guide pos="17904"/>
        <p:guide pos="672"/>
        <p:guide pos="12000"/>
        <p:guide pos="16992"/>
        <p:guide pos="223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14265275"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smtClean="0"/>
            </a:lvl1pPr>
          </a:lstStyle>
          <a:p>
            <a:pPr>
              <a:defRPr/>
            </a:pPr>
            <a:endParaRPr lang="en-US"/>
          </a:p>
        </p:txBody>
      </p:sp>
      <p:sp>
        <p:nvSpPr>
          <p:cNvPr id="14339" name="Rectangle 3"/>
          <p:cNvSpPr>
            <a:spLocks noGrp="1" noChangeArrowheads="1"/>
          </p:cNvSpPr>
          <p:nvPr>
            <p:ph type="dt" idx="1"/>
          </p:nvPr>
        </p:nvSpPr>
        <p:spPr bwMode="auto">
          <a:xfrm>
            <a:off x="18646775" y="0"/>
            <a:ext cx="14263688"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BF8EFECF-B082-454C-B354-18D4AB63317A}" type="datetimeFigureOut">
              <a:rPr lang="en-US"/>
              <a:pPr>
                <a:defRPr/>
              </a:pPr>
              <a:t>8/27/2017</a:t>
            </a:fld>
            <a:endParaRPr lang="en-US"/>
          </a:p>
        </p:txBody>
      </p:sp>
      <p:sp>
        <p:nvSpPr>
          <p:cNvPr id="3076" name="Rectangle 4"/>
          <p:cNvSpPr>
            <a:spLocks noGrp="1" noRot="1" noChangeAspect="1" noChangeArrowheads="1" noTextEdit="1"/>
          </p:cNvSpPr>
          <p:nvPr>
            <p:ph type="sldImg" idx="2"/>
          </p:nvPr>
        </p:nvSpPr>
        <p:spPr bwMode="auto">
          <a:xfrm>
            <a:off x="4457700" y="3840163"/>
            <a:ext cx="24003000" cy="19202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3292475" y="24323675"/>
            <a:ext cx="26333450" cy="2304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48637825"/>
            <a:ext cx="14265275"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smtClean="0"/>
            </a:lvl1pPr>
          </a:lstStyle>
          <a:p>
            <a:pPr>
              <a:defRPr/>
            </a:pPr>
            <a:endParaRPr lang="en-US"/>
          </a:p>
        </p:txBody>
      </p:sp>
      <p:sp>
        <p:nvSpPr>
          <p:cNvPr id="14343" name="Rectangle 7"/>
          <p:cNvSpPr>
            <a:spLocks noGrp="1" noChangeArrowheads="1"/>
          </p:cNvSpPr>
          <p:nvPr>
            <p:ph type="sldNum" sz="quarter" idx="5"/>
          </p:nvPr>
        </p:nvSpPr>
        <p:spPr bwMode="auto">
          <a:xfrm>
            <a:off x="18646775" y="48637825"/>
            <a:ext cx="14263688"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A07DB4BD-6973-427A-BB2F-AE8689919E42}" type="slidenum">
              <a:rPr lang="en-US"/>
              <a:pPr>
                <a:defRPr/>
              </a:pPr>
              <a:t>‹#›</a:t>
            </a:fld>
            <a:endParaRPr lang="en-US"/>
          </a:p>
        </p:txBody>
      </p:sp>
    </p:spTree>
    <p:extLst>
      <p:ext uri="{BB962C8B-B14F-4D97-AF65-F5344CB8AC3E}">
        <p14:creationId xmlns:p14="http://schemas.microsoft.com/office/powerpoint/2010/main" val="601559173"/>
      </p:ext>
    </p:extLst>
  </p:cSld>
  <p:clrMap bg1="lt1" tx1="dk1" bg2="lt2" tx2="dk2" accent1="accent1" accent2="accent2" accent3="accent3" accent4="accent4" accent5="accent5" accent6="accent6" hlink="hlink" folHlink="folHlink"/>
  <p:notesStyle>
    <a:lvl1pPr algn="l" defTabSz="782638" rtl="0" eaLnBrk="0" fontAlgn="base" hangingPunct="0">
      <a:spcBef>
        <a:spcPct val="30000"/>
      </a:spcBef>
      <a:spcAft>
        <a:spcPct val="0"/>
      </a:spcAft>
      <a:defRPr sz="1000" kern="1200">
        <a:solidFill>
          <a:schemeClr val="tx1"/>
        </a:solidFill>
        <a:latin typeface="Calibri" pitchFamily="34" charset="0"/>
        <a:ea typeface="+mn-ea"/>
        <a:cs typeface="+mn-cs"/>
      </a:defRPr>
    </a:lvl1pPr>
    <a:lvl2pPr marL="390525" indent="66675" algn="l" defTabSz="782638" rtl="0" eaLnBrk="0" fontAlgn="base" hangingPunct="0">
      <a:spcBef>
        <a:spcPct val="30000"/>
      </a:spcBef>
      <a:spcAft>
        <a:spcPct val="0"/>
      </a:spcAft>
      <a:defRPr sz="1000" kern="1200">
        <a:solidFill>
          <a:schemeClr val="tx1"/>
        </a:solidFill>
        <a:latin typeface="Calibri" pitchFamily="34" charset="0"/>
        <a:ea typeface="+mn-ea"/>
        <a:cs typeface="+mn-cs"/>
      </a:defRPr>
    </a:lvl2pPr>
    <a:lvl3pPr marL="782638" indent="131763" algn="l" defTabSz="782638" rtl="0" eaLnBrk="0" fontAlgn="base" hangingPunct="0">
      <a:spcBef>
        <a:spcPct val="30000"/>
      </a:spcBef>
      <a:spcAft>
        <a:spcPct val="0"/>
      </a:spcAft>
      <a:defRPr sz="1000" kern="1200">
        <a:solidFill>
          <a:schemeClr val="tx1"/>
        </a:solidFill>
        <a:latin typeface="Calibri" pitchFamily="34" charset="0"/>
        <a:ea typeface="+mn-ea"/>
        <a:cs typeface="+mn-cs"/>
      </a:defRPr>
    </a:lvl3pPr>
    <a:lvl4pPr marL="1174750" indent="196850" algn="l" defTabSz="782638" rtl="0" eaLnBrk="0" fontAlgn="base" hangingPunct="0">
      <a:spcBef>
        <a:spcPct val="30000"/>
      </a:spcBef>
      <a:spcAft>
        <a:spcPct val="0"/>
      </a:spcAft>
      <a:defRPr sz="1000" kern="1200">
        <a:solidFill>
          <a:schemeClr val="tx1"/>
        </a:solidFill>
        <a:latin typeface="Calibri" pitchFamily="34" charset="0"/>
        <a:ea typeface="+mn-ea"/>
        <a:cs typeface="+mn-cs"/>
      </a:defRPr>
    </a:lvl4pPr>
    <a:lvl5pPr marL="1566863" indent="261938" algn="l" defTabSz="782638" rtl="0" eaLnBrk="0" fontAlgn="base" hangingPunct="0">
      <a:spcBef>
        <a:spcPct val="30000"/>
      </a:spcBef>
      <a:spcAft>
        <a:spcPct val="0"/>
      </a:spcAft>
      <a:defRPr sz="10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val="224796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2976" y="9090378"/>
            <a:ext cx="31090053" cy="6270978"/>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5948" y="16580556"/>
            <a:ext cx="25604108" cy="7478889"/>
          </a:xfrm>
        </p:spPr>
        <p:txBody>
          <a:bodyPr/>
          <a:lstStyle>
            <a:lvl1pPr marL="0" indent="0" algn="ctr">
              <a:buNone/>
              <a:defRPr/>
            </a:lvl1pPr>
            <a:lvl2pPr marL="391866" indent="0" algn="ctr">
              <a:buNone/>
              <a:defRPr/>
            </a:lvl2pPr>
            <a:lvl3pPr marL="783732" indent="0" algn="ctr">
              <a:buNone/>
              <a:defRPr/>
            </a:lvl3pPr>
            <a:lvl4pPr marL="1175598" indent="0" algn="ctr">
              <a:buNone/>
              <a:defRPr/>
            </a:lvl4pPr>
            <a:lvl5pPr marL="1567464" indent="0" algn="ctr">
              <a:buNone/>
              <a:defRPr/>
            </a:lvl5pPr>
            <a:lvl6pPr marL="1959331" indent="0" algn="ctr">
              <a:buNone/>
              <a:defRPr/>
            </a:lvl6pPr>
            <a:lvl7pPr marL="2351197" indent="0" algn="ctr">
              <a:buNone/>
              <a:defRPr/>
            </a:lvl7pPr>
            <a:lvl8pPr marL="2743063" indent="0" algn="ctr">
              <a:buNone/>
              <a:defRPr/>
            </a:lvl8pPr>
            <a:lvl9pPr marL="3134929"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A3FF51-F0A2-466C-B1E3-67952E078832}" type="slidenum">
              <a:rPr lang="en-US"/>
              <a:pPr>
                <a:defRPr/>
              </a:pPr>
              <a:t>‹#›</a:t>
            </a:fld>
            <a:endParaRPr lang="en-US"/>
          </a:p>
        </p:txBody>
      </p:sp>
    </p:spTree>
    <p:extLst>
      <p:ext uri="{BB962C8B-B14F-4D97-AF65-F5344CB8AC3E}">
        <p14:creationId xmlns:p14="http://schemas.microsoft.com/office/powerpoint/2010/main" val="253998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63F9-D0E2-4CDF-AD40-AC81D631A261}" type="slidenum">
              <a:rPr lang="en-US"/>
              <a:pPr>
                <a:defRPr/>
              </a:pPr>
              <a:t>‹#›</a:t>
            </a:fld>
            <a:endParaRPr lang="en-US"/>
          </a:p>
        </p:txBody>
      </p:sp>
    </p:spTree>
    <p:extLst>
      <p:ext uri="{BB962C8B-B14F-4D97-AF65-F5344CB8AC3E}">
        <p14:creationId xmlns:p14="http://schemas.microsoft.com/office/powerpoint/2010/main" val="3448993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061084" y="2600687"/>
            <a:ext cx="7771947" cy="2340892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42976" y="2600687"/>
            <a:ext cx="23209250" cy="234089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0E2396F-73AD-4C67-B3AB-358AEC5B5769}" type="slidenum">
              <a:rPr lang="en-US"/>
              <a:pPr>
                <a:defRPr/>
              </a:pPr>
              <a:t>‹#›</a:t>
            </a:fld>
            <a:endParaRPr lang="en-US"/>
          </a:p>
        </p:txBody>
      </p:sp>
    </p:spTree>
    <p:extLst>
      <p:ext uri="{BB962C8B-B14F-4D97-AF65-F5344CB8AC3E}">
        <p14:creationId xmlns:p14="http://schemas.microsoft.com/office/powerpoint/2010/main" val="80423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1A1A9C-8351-49BC-A25E-FFC675140E3A}" type="slidenum">
              <a:rPr lang="en-US"/>
              <a:pPr>
                <a:defRPr/>
              </a:pPr>
              <a:t>‹#›</a:t>
            </a:fld>
            <a:endParaRPr lang="en-US"/>
          </a:p>
        </p:txBody>
      </p:sp>
    </p:spTree>
    <p:extLst>
      <p:ext uri="{BB962C8B-B14F-4D97-AF65-F5344CB8AC3E}">
        <p14:creationId xmlns:p14="http://schemas.microsoft.com/office/powerpoint/2010/main" val="212467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8803064"/>
            <a:ext cx="31090053" cy="5810956"/>
          </a:xfrm>
        </p:spPr>
        <p:txBody>
          <a:bodyPr anchor="t"/>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1" y="12402256"/>
            <a:ext cx="31090053" cy="6400800"/>
          </a:xfrm>
        </p:spPr>
        <p:txBody>
          <a:bodyPr anchor="b"/>
          <a:lstStyle>
            <a:lvl1pPr marL="0" indent="0">
              <a:buNone/>
              <a:defRPr sz="1700"/>
            </a:lvl1pPr>
            <a:lvl2pPr marL="391866" indent="0">
              <a:buNone/>
              <a:defRPr sz="1500"/>
            </a:lvl2pPr>
            <a:lvl3pPr marL="783732" indent="0">
              <a:buNone/>
              <a:defRPr sz="1400"/>
            </a:lvl3pPr>
            <a:lvl4pPr marL="1175598" indent="0">
              <a:buNone/>
              <a:defRPr sz="1200"/>
            </a:lvl4pPr>
            <a:lvl5pPr marL="1567464" indent="0">
              <a:buNone/>
              <a:defRPr sz="1200"/>
            </a:lvl5pPr>
            <a:lvl6pPr marL="1959331" indent="0">
              <a:buNone/>
              <a:defRPr sz="1200"/>
            </a:lvl6pPr>
            <a:lvl7pPr marL="2351197" indent="0">
              <a:buNone/>
              <a:defRPr sz="1200"/>
            </a:lvl7pPr>
            <a:lvl8pPr marL="2743063" indent="0">
              <a:buNone/>
              <a:defRPr sz="1200"/>
            </a:lvl8pPr>
            <a:lvl9pPr marL="3134929"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7FDD18-481C-4176-98E5-AC2F5215A725}" type="slidenum">
              <a:rPr lang="en-US"/>
              <a:pPr>
                <a:defRPr/>
              </a:pPr>
              <a:t>‹#›</a:t>
            </a:fld>
            <a:endParaRPr lang="en-US"/>
          </a:p>
        </p:txBody>
      </p:sp>
    </p:spTree>
    <p:extLst>
      <p:ext uri="{BB962C8B-B14F-4D97-AF65-F5344CB8AC3E}">
        <p14:creationId xmlns:p14="http://schemas.microsoft.com/office/powerpoint/2010/main" val="1886171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2978" y="8453976"/>
            <a:ext cx="15490598" cy="17555633"/>
          </a:xfrm>
        </p:spPr>
        <p:txBody>
          <a:bodyPr/>
          <a:lstStyle>
            <a:lvl1pPr>
              <a:defRPr sz="2400"/>
            </a:lvl1pPr>
            <a:lvl2pPr>
              <a:defRPr sz="21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42431" y="8453976"/>
            <a:ext cx="15490598" cy="17555633"/>
          </a:xfrm>
        </p:spPr>
        <p:txBody>
          <a:bodyPr/>
          <a:lstStyle>
            <a:lvl1pPr>
              <a:defRPr sz="2400"/>
            </a:lvl1pPr>
            <a:lvl2pPr>
              <a:defRPr sz="21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894376-A889-40D5-9CFB-0F14D968E9A3}" type="slidenum">
              <a:rPr lang="en-US"/>
              <a:pPr>
                <a:defRPr/>
              </a:pPr>
              <a:t>‹#›</a:t>
            </a:fld>
            <a:endParaRPr lang="en-US"/>
          </a:p>
        </p:txBody>
      </p:sp>
    </p:spTree>
    <p:extLst>
      <p:ext uri="{BB962C8B-B14F-4D97-AF65-F5344CB8AC3E}">
        <p14:creationId xmlns:p14="http://schemas.microsoft.com/office/powerpoint/2010/main" val="205044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9029" y="1171222"/>
            <a:ext cx="32917947"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9028" y="6550386"/>
            <a:ext cx="16160750" cy="2729089"/>
          </a:xfrm>
        </p:spPr>
        <p:txBody>
          <a:bodyPr anchor="b"/>
          <a:lstStyle>
            <a:lvl1pPr marL="0" indent="0">
              <a:buNone/>
              <a:defRPr sz="2100" b="1"/>
            </a:lvl1pPr>
            <a:lvl2pPr marL="391866" indent="0">
              <a:buNone/>
              <a:defRPr sz="1700" b="1"/>
            </a:lvl2pPr>
            <a:lvl3pPr marL="783732" indent="0">
              <a:buNone/>
              <a:defRPr sz="1500" b="1"/>
            </a:lvl3pPr>
            <a:lvl4pPr marL="1175598" indent="0">
              <a:buNone/>
              <a:defRPr sz="1400" b="1"/>
            </a:lvl4pPr>
            <a:lvl5pPr marL="1567464" indent="0">
              <a:buNone/>
              <a:defRPr sz="1400" b="1"/>
            </a:lvl5pPr>
            <a:lvl6pPr marL="1959331" indent="0">
              <a:buNone/>
              <a:defRPr sz="1400" b="1"/>
            </a:lvl6pPr>
            <a:lvl7pPr marL="2351197" indent="0">
              <a:buNone/>
              <a:defRPr sz="1400" b="1"/>
            </a:lvl7pPr>
            <a:lvl8pPr marL="2743063" indent="0">
              <a:buNone/>
              <a:defRPr sz="1400" b="1"/>
            </a:lvl8pPr>
            <a:lvl9pPr marL="3134929"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1829028" y="9279475"/>
            <a:ext cx="16160750" cy="16858545"/>
          </a:xfrm>
        </p:spPr>
        <p:txBody>
          <a:bodyPr/>
          <a:lstStyle>
            <a:lvl1pPr>
              <a:defRPr sz="21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553" y="6550386"/>
            <a:ext cx="16166420" cy="2729089"/>
          </a:xfrm>
        </p:spPr>
        <p:txBody>
          <a:bodyPr anchor="b"/>
          <a:lstStyle>
            <a:lvl1pPr marL="0" indent="0">
              <a:buNone/>
              <a:defRPr sz="2100" b="1"/>
            </a:lvl1pPr>
            <a:lvl2pPr marL="391866" indent="0">
              <a:buNone/>
              <a:defRPr sz="1700" b="1"/>
            </a:lvl2pPr>
            <a:lvl3pPr marL="783732" indent="0">
              <a:buNone/>
              <a:defRPr sz="1500" b="1"/>
            </a:lvl3pPr>
            <a:lvl4pPr marL="1175598" indent="0">
              <a:buNone/>
              <a:defRPr sz="1400" b="1"/>
            </a:lvl4pPr>
            <a:lvl5pPr marL="1567464" indent="0">
              <a:buNone/>
              <a:defRPr sz="1400" b="1"/>
            </a:lvl5pPr>
            <a:lvl6pPr marL="1959331" indent="0">
              <a:buNone/>
              <a:defRPr sz="1400" b="1"/>
            </a:lvl6pPr>
            <a:lvl7pPr marL="2351197" indent="0">
              <a:buNone/>
              <a:defRPr sz="1400" b="1"/>
            </a:lvl7pPr>
            <a:lvl8pPr marL="2743063" indent="0">
              <a:buNone/>
              <a:defRPr sz="1400" b="1"/>
            </a:lvl8pPr>
            <a:lvl9pPr marL="3134929"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18580553" y="9279475"/>
            <a:ext cx="16166420" cy="16858545"/>
          </a:xfrm>
        </p:spPr>
        <p:txBody>
          <a:bodyPr/>
          <a:lstStyle>
            <a:lvl1pPr>
              <a:defRPr sz="21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D66C217-DB6F-4EFC-9E3C-DCC7A5C59C42}" type="slidenum">
              <a:rPr lang="en-US"/>
              <a:pPr>
                <a:defRPr/>
              </a:pPr>
              <a:t>‹#›</a:t>
            </a:fld>
            <a:endParaRPr lang="en-US"/>
          </a:p>
        </p:txBody>
      </p:sp>
    </p:spTree>
    <p:extLst>
      <p:ext uri="{BB962C8B-B14F-4D97-AF65-F5344CB8AC3E}">
        <p14:creationId xmlns:p14="http://schemas.microsoft.com/office/powerpoint/2010/main" val="414743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D458C6-BFA0-4A8A-9CC3-0E981EC27DBF}" type="slidenum">
              <a:rPr lang="en-US"/>
              <a:pPr>
                <a:defRPr/>
              </a:pPr>
              <a:t>‹#›</a:t>
            </a:fld>
            <a:endParaRPr lang="en-US"/>
          </a:p>
        </p:txBody>
      </p:sp>
    </p:spTree>
    <p:extLst>
      <p:ext uri="{BB962C8B-B14F-4D97-AF65-F5344CB8AC3E}">
        <p14:creationId xmlns:p14="http://schemas.microsoft.com/office/powerpoint/2010/main" val="4003259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BB50B9D-52E7-4052-836B-C9D86ED857D3}" type="slidenum">
              <a:rPr lang="en-US"/>
              <a:pPr>
                <a:defRPr/>
              </a:pPr>
              <a:t>‹#›</a:t>
            </a:fld>
            <a:endParaRPr lang="en-US"/>
          </a:p>
        </p:txBody>
      </p:sp>
    </p:spTree>
    <p:extLst>
      <p:ext uri="{BB962C8B-B14F-4D97-AF65-F5344CB8AC3E}">
        <p14:creationId xmlns:p14="http://schemas.microsoft.com/office/powerpoint/2010/main" val="796155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9028" y="1165578"/>
            <a:ext cx="12033250" cy="4957234"/>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14299973" y="1165578"/>
            <a:ext cx="20447000" cy="24972434"/>
          </a:xfrm>
        </p:spPr>
        <p:txBody>
          <a:bodyPr/>
          <a:lstStyle>
            <a:lvl1pPr>
              <a:defRPr sz="2700"/>
            </a:lvl1pPr>
            <a:lvl2pPr>
              <a:defRPr sz="2400"/>
            </a:lvl2pPr>
            <a:lvl3pPr>
              <a:defRPr sz="21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9028" y="6122812"/>
            <a:ext cx="12033250" cy="20015200"/>
          </a:xfrm>
        </p:spPr>
        <p:txBody>
          <a:bodyPr/>
          <a:lstStyle>
            <a:lvl1pPr marL="0" indent="0">
              <a:buNone/>
              <a:defRPr sz="1200"/>
            </a:lvl1pPr>
            <a:lvl2pPr marL="391866" indent="0">
              <a:buNone/>
              <a:defRPr sz="1000"/>
            </a:lvl2pPr>
            <a:lvl3pPr marL="783732" indent="0">
              <a:buNone/>
              <a:defRPr sz="900"/>
            </a:lvl3pPr>
            <a:lvl4pPr marL="1175598" indent="0">
              <a:buNone/>
              <a:defRPr sz="800"/>
            </a:lvl4pPr>
            <a:lvl5pPr marL="1567464" indent="0">
              <a:buNone/>
              <a:defRPr sz="800"/>
            </a:lvl5pPr>
            <a:lvl6pPr marL="1959331" indent="0">
              <a:buNone/>
              <a:defRPr sz="800"/>
            </a:lvl6pPr>
            <a:lvl7pPr marL="2351197" indent="0">
              <a:buNone/>
              <a:defRPr sz="800"/>
            </a:lvl7pPr>
            <a:lvl8pPr marL="2743063" indent="0">
              <a:buNone/>
              <a:defRPr sz="800"/>
            </a:lvl8pPr>
            <a:lvl9pPr marL="3134929"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6C1E708-C9BD-4695-AEEF-99C4FA78723B}" type="slidenum">
              <a:rPr lang="en-US"/>
              <a:pPr>
                <a:defRPr/>
              </a:pPr>
              <a:t>‹#›</a:t>
            </a:fld>
            <a:endParaRPr lang="en-US"/>
          </a:p>
        </p:txBody>
      </p:sp>
    </p:spTree>
    <p:extLst>
      <p:ext uri="{BB962C8B-B14F-4D97-AF65-F5344CB8AC3E}">
        <p14:creationId xmlns:p14="http://schemas.microsoft.com/office/powerpoint/2010/main" val="4007394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8700" y="20482287"/>
            <a:ext cx="21946053" cy="2418644"/>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7168700" y="2614798"/>
            <a:ext cx="21946053" cy="17555633"/>
          </a:xfrm>
        </p:spPr>
        <p:txBody>
          <a:bodyPr/>
          <a:lstStyle>
            <a:lvl1pPr marL="0" indent="0">
              <a:buNone/>
              <a:defRPr sz="2700"/>
            </a:lvl1pPr>
            <a:lvl2pPr marL="391866" indent="0">
              <a:buNone/>
              <a:defRPr sz="2400"/>
            </a:lvl2pPr>
            <a:lvl3pPr marL="783732" indent="0">
              <a:buNone/>
              <a:defRPr sz="2100"/>
            </a:lvl3pPr>
            <a:lvl4pPr marL="1175598" indent="0">
              <a:buNone/>
              <a:defRPr sz="1700"/>
            </a:lvl4pPr>
            <a:lvl5pPr marL="1567464" indent="0">
              <a:buNone/>
              <a:defRPr sz="1700"/>
            </a:lvl5pPr>
            <a:lvl6pPr marL="1959331" indent="0">
              <a:buNone/>
              <a:defRPr sz="1700"/>
            </a:lvl6pPr>
            <a:lvl7pPr marL="2351197" indent="0">
              <a:buNone/>
              <a:defRPr sz="1700"/>
            </a:lvl7pPr>
            <a:lvl8pPr marL="2743063" indent="0">
              <a:buNone/>
              <a:defRPr sz="1700"/>
            </a:lvl8pPr>
            <a:lvl9pPr marL="3134929" indent="0">
              <a:buNone/>
              <a:defRPr sz="1700"/>
            </a:lvl9pPr>
          </a:lstStyle>
          <a:p>
            <a:pPr lvl="0"/>
            <a:endParaRPr lang="en-US" noProof="0" smtClean="0"/>
          </a:p>
        </p:txBody>
      </p:sp>
      <p:sp>
        <p:nvSpPr>
          <p:cNvPr id="4" name="Text Placeholder 3"/>
          <p:cNvSpPr>
            <a:spLocks noGrp="1"/>
          </p:cNvSpPr>
          <p:nvPr>
            <p:ph type="body" sz="half" idx="2"/>
          </p:nvPr>
        </p:nvSpPr>
        <p:spPr>
          <a:xfrm>
            <a:off x="7168700" y="22900931"/>
            <a:ext cx="21946053" cy="3433233"/>
          </a:xfrm>
        </p:spPr>
        <p:txBody>
          <a:bodyPr/>
          <a:lstStyle>
            <a:lvl1pPr marL="0" indent="0">
              <a:buNone/>
              <a:defRPr sz="1200"/>
            </a:lvl1pPr>
            <a:lvl2pPr marL="391866" indent="0">
              <a:buNone/>
              <a:defRPr sz="1000"/>
            </a:lvl2pPr>
            <a:lvl3pPr marL="783732" indent="0">
              <a:buNone/>
              <a:defRPr sz="900"/>
            </a:lvl3pPr>
            <a:lvl4pPr marL="1175598" indent="0">
              <a:buNone/>
              <a:defRPr sz="800"/>
            </a:lvl4pPr>
            <a:lvl5pPr marL="1567464" indent="0">
              <a:buNone/>
              <a:defRPr sz="800"/>
            </a:lvl5pPr>
            <a:lvl6pPr marL="1959331" indent="0">
              <a:buNone/>
              <a:defRPr sz="800"/>
            </a:lvl6pPr>
            <a:lvl7pPr marL="2351197" indent="0">
              <a:buNone/>
              <a:defRPr sz="800"/>
            </a:lvl7pPr>
            <a:lvl8pPr marL="2743063" indent="0">
              <a:buNone/>
              <a:defRPr sz="800"/>
            </a:lvl8pPr>
            <a:lvl9pPr marL="3134929"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E7223A3-10BD-4E1F-A828-A69620F7DBC2}" type="slidenum">
              <a:rPr lang="en-US"/>
              <a:pPr>
                <a:defRPr/>
              </a:pPr>
              <a:t>‹#›</a:t>
            </a:fld>
            <a:endParaRPr lang="en-US"/>
          </a:p>
        </p:txBody>
      </p:sp>
    </p:spTree>
    <p:extLst>
      <p:ext uri="{BB962C8B-B14F-4D97-AF65-F5344CB8AC3E}">
        <p14:creationId xmlns:p14="http://schemas.microsoft.com/office/powerpoint/2010/main" val="244291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0" y="2600325"/>
            <a:ext cx="3109118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9317" tIns="174659" rIns="349317" bIns="17465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743200" y="8453438"/>
            <a:ext cx="31091188" cy="1755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9317" tIns="174659" rIns="349317" bIns="17465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743200" y="26660475"/>
            <a:ext cx="7620000" cy="1949450"/>
          </a:xfrm>
          <a:prstGeom prst="rect">
            <a:avLst/>
          </a:prstGeom>
          <a:noFill/>
          <a:ln w="9525">
            <a:noFill/>
            <a:miter lim="800000"/>
            <a:headEnd/>
            <a:tailEnd/>
          </a:ln>
          <a:effectLst/>
        </p:spPr>
        <p:txBody>
          <a:bodyPr vert="horz" wrap="square" lIns="349317" tIns="174659" rIns="349317" bIns="174659" numCol="1" anchor="t" anchorCtr="0" compatLnSpc="1">
            <a:prstTxWarp prst="textNoShape">
              <a:avLst/>
            </a:prstTxWarp>
          </a:bodyPr>
          <a:lstStyle>
            <a:lvl1pPr>
              <a:defRPr sz="53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12498388" y="26660475"/>
            <a:ext cx="11580812" cy="1949450"/>
          </a:xfrm>
          <a:prstGeom prst="rect">
            <a:avLst/>
          </a:prstGeom>
          <a:noFill/>
          <a:ln w="9525">
            <a:noFill/>
            <a:miter lim="800000"/>
            <a:headEnd/>
            <a:tailEnd/>
          </a:ln>
          <a:effectLst/>
        </p:spPr>
        <p:txBody>
          <a:bodyPr vert="horz" wrap="square" lIns="349317" tIns="174659" rIns="349317" bIns="174659" numCol="1" anchor="t" anchorCtr="0" compatLnSpc="1">
            <a:prstTxWarp prst="textNoShape">
              <a:avLst/>
            </a:prstTxWarp>
          </a:bodyPr>
          <a:lstStyle>
            <a:lvl1pPr algn="ctr">
              <a:defRPr sz="530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26214388" y="26660475"/>
            <a:ext cx="7620000" cy="1949450"/>
          </a:xfrm>
          <a:prstGeom prst="rect">
            <a:avLst/>
          </a:prstGeom>
          <a:noFill/>
          <a:ln w="9525">
            <a:noFill/>
            <a:miter lim="800000"/>
            <a:headEnd/>
            <a:tailEnd/>
          </a:ln>
          <a:effectLst/>
        </p:spPr>
        <p:txBody>
          <a:bodyPr vert="horz" wrap="square" lIns="349317" tIns="174659" rIns="349317" bIns="174659" numCol="1" anchor="t" anchorCtr="0" compatLnSpc="1">
            <a:prstTxWarp prst="textNoShape">
              <a:avLst/>
            </a:prstTxWarp>
          </a:bodyPr>
          <a:lstStyle>
            <a:lvl1pPr algn="r">
              <a:defRPr sz="5300">
                <a:latin typeface="Times New Roman" pitchFamily="18" charset="0"/>
              </a:defRPr>
            </a:lvl1pPr>
          </a:lstStyle>
          <a:p>
            <a:pPr>
              <a:defRPr/>
            </a:pPr>
            <a:fld id="{C2E9327E-5F45-4E48-A9E8-D1926FB6365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3492500" rtl="0" eaLnBrk="0" fontAlgn="base" hangingPunct="0">
        <a:spcBef>
          <a:spcPct val="0"/>
        </a:spcBef>
        <a:spcAft>
          <a:spcPct val="0"/>
        </a:spcAft>
        <a:defRPr sz="16800">
          <a:solidFill>
            <a:schemeClr val="tx2"/>
          </a:solidFill>
          <a:latin typeface="+mj-lt"/>
          <a:ea typeface="+mj-ea"/>
          <a:cs typeface="+mj-cs"/>
        </a:defRPr>
      </a:lvl1pPr>
      <a:lvl2pPr algn="ctr" defTabSz="3492500" rtl="0" eaLnBrk="0" fontAlgn="base" hangingPunct="0">
        <a:spcBef>
          <a:spcPct val="0"/>
        </a:spcBef>
        <a:spcAft>
          <a:spcPct val="0"/>
        </a:spcAft>
        <a:defRPr sz="16800">
          <a:solidFill>
            <a:schemeClr val="tx2"/>
          </a:solidFill>
          <a:latin typeface="Times New Roman" pitchFamily="18" charset="0"/>
        </a:defRPr>
      </a:lvl2pPr>
      <a:lvl3pPr algn="ctr" defTabSz="3492500" rtl="0" eaLnBrk="0" fontAlgn="base" hangingPunct="0">
        <a:spcBef>
          <a:spcPct val="0"/>
        </a:spcBef>
        <a:spcAft>
          <a:spcPct val="0"/>
        </a:spcAft>
        <a:defRPr sz="16800">
          <a:solidFill>
            <a:schemeClr val="tx2"/>
          </a:solidFill>
          <a:latin typeface="Times New Roman" pitchFamily="18" charset="0"/>
        </a:defRPr>
      </a:lvl3pPr>
      <a:lvl4pPr algn="ctr" defTabSz="3492500" rtl="0" eaLnBrk="0" fontAlgn="base" hangingPunct="0">
        <a:spcBef>
          <a:spcPct val="0"/>
        </a:spcBef>
        <a:spcAft>
          <a:spcPct val="0"/>
        </a:spcAft>
        <a:defRPr sz="16800">
          <a:solidFill>
            <a:schemeClr val="tx2"/>
          </a:solidFill>
          <a:latin typeface="Times New Roman" pitchFamily="18" charset="0"/>
        </a:defRPr>
      </a:lvl4pPr>
      <a:lvl5pPr algn="ctr" defTabSz="3492500" rtl="0" eaLnBrk="0" fontAlgn="base" hangingPunct="0">
        <a:spcBef>
          <a:spcPct val="0"/>
        </a:spcBef>
        <a:spcAft>
          <a:spcPct val="0"/>
        </a:spcAft>
        <a:defRPr sz="16800">
          <a:solidFill>
            <a:schemeClr val="tx2"/>
          </a:solidFill>
          <a:latin typeface="Times New Roman" pitchFamily="18" charset="0"/>
        </a:defRPr>
      </a:lvl5pPr>
      <a:lvl6pPr marL="391866" algn="ctr" defTabSz="3492779" rtl="0" fontAlgn="base">
        <a:spcBef>
          <a:spcPct val="0"/>
        </a:spcBef>
        <a:spcAft>
          <a:spcPct val="0"/>
        </a:spcAft>
        <a:defRPr sz="16800">
          <a:solidFill>
            <a:schemeClr val="tx2"/>
          </a:solidFill>
          <a:latin typeface="Times New Roman" pitchFamily="18" charset="0"/>
        </a:defRPr>
      </a:lvl6pPr>
      <a:lvl7pPr marL="783732" algn="ctr" defTabSz="3492779" rtl="0" fontAlgn="base">
        <a:spcBef>
          <a:spcPct val="0"/>
        </a:spcBef>
        <a:spcAft>
          <a:spcPct val="0"/>
        </a:spcAft>
        <a:defRPr sz="16800">
          <a:solidFill>
            <a:schemeClr val="tx2"/>
          </a:solidFill>
          <a:latin typeface="Times New Roman" pitchFamily="18" charset="0"/>
        </a:defRPr>
      </a:lvl7pPr>
      <a:lvl8pPr marL="1175598" algn="ctr" defTabSz="3492779" rtl="0" fontAlgn="base">
        <a:spcBef>
          <a:spcPct val="0"/>
        </a:spcBef>
        <a:spcAft>
          <a:spcPct val="0"/>
        </a:spcAft>
        <a:defRPr sz="16800">
          <a:solidFill>
            <a:schemeClr val="tx2"/>
          </a:solidFill>
          <a:latin typeface="Times New Roman" pitchFamily="18" charset="0"/>
        </a:defRPr>
      </a:lvl8pPr>
      <a:lvl9pPr marL="1567464" algn="ctr" defTabSz="3492779" rtl="0" fontAlgn="base">
        <a:spcBef>
          <a:spcPct val="0"/>
        </a:spcBef>
        <a:spcAft>
          <a:spcPct val="0"/>
        </a:spcAft>
        <a:defRPr sz="16800">
          <a:solidFill>
            <a:schemeClr val="tx2"/>
          </a:solidFill>
          <a:latin typeface="Times New Roman" pitchFamily="18" charset="0"/>
        </a:defRPr>
      </a:lvl9pPr>
    </p:titleStyle>
    <p:bodyStyle>
      <a:lvl1pPr marL="1309688" indent="-1309688" algn="l" defTabSz="3492500" rtl="0" eaLnBrk="0" fontAlgn="base" hangingPunct="0">
        <a:spcBef>
          <a:spcPct val="20000"/>
        </a:spcBef>
        <a:spcAft>
          <a:spcPct val="0"/>
        </a:spcAft>
        <a:buChar char="•"/>
        <a:defRPr sz="12300">
          <a:solidFill>
            <a:schemeClr val="tx1"/>
          </a:solidFill>
          <a:latin typeface="+mn-lt"/>
          <a:ea typeface="+mn-ea"/>
          <a:cs typeface="+mn-cs"/>
        </a:defRPr>
      </a:lvl1pPr>
      <a:lvl2pPr marL="2836863" indent="-1090613" algn="l" defTabSz="3492500" rtl="0" eaLnBrk="0" fontAlgn="base" hangingPunct="0">
        <a:spcBef>
          <a:spcPct val="20000"/>
        </a:spcBef>
        <a:spcAft>
          <a:spcPct val="0"/>
        </a:spcAft>
        <a:buChar char="–"/>
        <a:defRPr sz="10700">
          <a:solidFill>
            <a:schemeClr val="tx1"/>
          </a:solidFill>
          <a:latin typeface="+mn-lt"/>
        </a:defRPr>
      </a:lvl2pPr>
      <a:lvl3pPr marL="4365625" indent="-873125" algn="l" defTabSz="3492500" rtl="0" eaLnBrk="0" fontAlgn="base" hangingPunct="0">
        <a:spcBef>
          <a:spcPct val="20000"/>
        </a:spcBef>
        <a:spcAft>
          <a:spcPct val="0"/>
        </a:spcAft>
        <a:buChar char="•"/>
        <a:defRPr sz="9200">
          <a:solidFill>
            <a:schemeClr val="tx1"/>
          </a:solidFill>
          <a:latin typeface="+mn-lt"/>
        </a:defRPr>
      </a:lvl3pPr>
      <a:lvl4pPr marL="6111875" indent="-873125" algn="l" defTabSz="3492500" rtl="0" eaLnBrk="0" fontAlgn="base" hangingPunct="0">
        <a:spcBef>
          <a:spcPct val="20000"/>
        </a:spcBef>
        <a:spcAft>
          <a:spcPct val="0"/>
        </a:spcAft>
        <a:buChar char="–"/>
        <a:defRPr sz="7600">
          <a:solidFill>
            <a:schemeClr val="tx1"/>
          </a:solidFill>
          <a:latin typeface="+mn-lt"/>
        </a:defRPr>
      </a:lvl4pPr>
      <a:lvl5pPr marL="7858125" indent="-871538" algn="l" defTabSz="3492500" rtl="0" eaLnBrk="0" fontAlgn="base" hangingPunct="0">
        <a:spcBef>
          <a:spcPct val="20000"/>
        </a:spcBef>
        <a:spcAft>
          <a:spcPct val="0"/>
        </a:spcAft>
        <a:buChar char="»"/>
        <a:defRPr sz="7600">
          <a:solidFill>
            <a:schemeClr val="tx1"/>
          </a:solidFill>
          <a:latin typeface="+mn-lt"/>
        </a:defRPr>
      </a:lvl5pPr>
      <a:lvl6pPr marL="8250959" indent="-872175" algn="l" defTabSz="3492779" rtl="0" fontAlgn="base">
        <a:spcBef>
          <a:spcPct val="20000"/>
        </a:spcBef>
        <a:spcAft>
          <a:spcPct val="0"/>
        </a:spcAft>
        <a:buChar char="»"/>
        <a:defRPr sz="7600">
          <a:solidFill>
            <a:schemeClr val="tx1"/>
          </a:solidFill>
          <a:latin typeface="+mn-lt"/>
        </a:defRPr>
      </a:lvl6pPr>
      <a:lvl7pPr marL="8642825" indent="-872175" algn="l" defTabSz="3492779" rtl="0" fontAlgn="base">
        <a:spcBef>
          <a:spcPct val="20000"/>
        </a:spcBef>
        <a:spcAft>
          <a:spcPct val="0"/>
        </a:spcAft>
        <a:buChar char="»"/>
        <a:defRPr sz="7600">
          <a:solidFill>
            <a:schemeClr val="tx1"/>
          </a:solidFill>
          <a:latin typeface="+mn-lt"/>
        </a:defRPr>
      </a:lvl7pPr>
      <a:lvl8pPr marL="9034691" indent="-872175" algn="l" defTabSz="3492779" rtl="0" fontAlgn="base">
        <a:spcBef>
          <a:spcPct val="20000"/>
        </a:spcBef>
        <a:spcAft>
          <a:spcPct val="0"/>
        </a:spcAft>
        <a:buChar char="»"/>
        <a:defRPr sz="7600">
          <a:solidFill>
            <a:schemeClr val="tx1"/>
          </a:solidFill>
          <a:latin typeface="+mn-lt"/>
        </a:defRPr>
      </a:lvl8pPr>
      <a:lvl9pPr marL="9426557" indent="-872175" algn="l" defTabSz="3492779" rtl="0" fontAlgn="base">
        <a:spcBef>
          <a:spcPct val="20000"/>
        </a:spcBef>
        <a:spcAft>
          <a:spcPct val="0"/>
        </a:spcAft>
        <a:buChar char="»"/>
        <a:defRPr sz="7600">
          <a:solidFill>
            <a:schemeClr val="tx1"/>
          </a:solidFill>
          <a:latin typeface="+mn-lt"/>
        </a:defRPr>
      </a:lvl9pPr>
    </p:bodyStyle>
    <p:otherStyle>
      <a:defPPr>
        <a:defRPr lang="en-US"/>
      </a:defPPr>
      <a:lvl1pPr marL="0" algn="l" defTabSz="783732" rtl="0" eaLnBrk="1" latinLnBrk="0" hangingPunct="1">
        <a:defRPr sz="1500" kern="1200">
          <a:solidFill>
            <a:schemeClr val="tx1"/>
          </a:solidFill>
          <a:latin typeface="+mn-lt"/>
          <a:ea typeface="+mn-ea"/>
          <a:cs typeface="+mn-cs"/>
        </a:defRPr>
      </a:lvl1pPr>
      <a:lvl2pPr marL="391866" algn="l" defTabSz="783732" rtl="0" eaLnBrk="1" latinLnBrk="0" hangingPunct="1">
        <a:defRPr sz="1500" kern="1200">
          <a:solidFill>
            <a:schemeClr val="tx1"/>
          </a:solidFill>
          <a:latin typeface="+mn-lt"/>
          <a:ea typeface="+mn-ea"/>
          <a:cs typeface="+mn-cs"/>
        </a:defRPr>
      </a:lvl2pPr>
      <a:lvl3pPr marL="783732" algn="l" defTabSz="783732" rtl="0" eaLnBrk="1" latinLnBrk="0" hangingPunct="1">
        <a:defRPr sz="1500" kern="1200">
          <a:solidFill>
            <a:schemeClr val="tx1"/>
          </a:solidFill>
          <a:latin typeface="+mn-lt"/>
          <a:ea typeface="+mn-ea"/>
          <a:cs typeface="+mn-cs"/>
        </a:defRPr>
      </a:lvl3pPr>
      <a:lvl4pPr marL="1175598" algn="l" defTabSz="783732" rtl="0" eaLnBrk="1" latinLnBrk="0" hangingPunct="1">
        <a:defRPr sz="1500" kern="1200">
          <a:solidFill>
            <a:schemeClr val="tx1"/>
          </a:solidFill>
          <a:latin typeface="+mn-lt"/>
          <a:ea typeface="+mn-ea"/>
          <a:cs typeface="+mn-cs"/>
        </a:defRPr>
      </a:lvl4pPr>
      <a:lvl5pPr marL="1567464" algn="l" defTabSz="783732" rtl="0" eaLnBrk="1" latinLnBrk="0" hangingPunct="1">
        <a:defRPr sz="1500" kern="1200">
          <a:solidFill>
            <a:schemeClr val="tx1"/>
          </a:solidFill>
          <a:latin typeface="+mn-lt"/>
          <a:ea typeface="+mn-ea"/>
          <a:cs typeface="+mn-cs"/>
        </a:defRPr>
      </a:lvl5pPr>
      <a:lvl6pPr marL="1959331" algn="l" defTabSz="783732" rtl="0" eaLnBrk="1" latinLnBrk="0" hangingPunct="1">
        <a:defRPr sz="1500" kern="1200">
          <a:solidFill>
            <a:schemeClr val="tx1"/>
          </a:solidFill>
          <a:latin typeface="+mn-lt"/>
          <a:ea typeface="+mn-ea"/>
          <a:cs typeface="+mn-cs"/>
        </a:defRPr>
      </a:lvl6pPr>
      <a:lvl7pPr marL="2351197" algn="l" defTabSz="783732" rtl="0" eaLnBrk="1" latinLnBrk="0" hangingPunct="1">
        <a:defRPr sz="1500" kern="1200">
          <a:solidFill>
            <a:schemeClr val="tx1"/>
          </a:solidFill>
          <a:latin typeface="+mn-lt"/>
          <a:ea typeface="+mn-ea"/>
          <a:cs typeface="+mn-cs"/>
        </a:defRPr>
      </a:lvl7pPr>
      <a:lvl8pPr marL="2743063" algn="l" defTabSz="783732" rtl="0" eaLnBrk="1" latinLnBrk="0" hangingPunct="1">
        <a:defRPr sz="1500" kern="1200">
          <a:solidFill>
            <a:schemeClr val="tx1"/>
          </a:solidFill>
          <a:latin typeface="+mn-lt"/>
          <a:ea typeface="+mn-ea"/>
          <a:cs typeface="+mn-cs"/>
        </a:defRPr>
      </a:lvl8pPr>
      <a:lvl9pPr marL="3134929" algn="l" defTabSz="78373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gi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AutoShape 33" descr="https://lh5.googleusercontent.com/11FKXaeEuZq6xsG_TF_RTaiCzoBFJTAagsx8xhbY5pZpyW-kpMtCqxIaYnS6G3KpQx163scuUyayAdutLCxaR6-hXka3qzSY1rv8OBjYsxkwmHqpFnA"/>
          <p:cNvSpPr>
            <a:spLocks noChangeAspect="1" noChangeArrowheads="1"/>
          </p:cNvSpPr>
          <p:nvPr/>
        </p:nvSpPr>
        <p:spPr bwMode="auto">
          <a:xfrm>
            <a:off x="204788" y="-242888"/>
            <a:ext cx="288925" cy="288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030" name="Picture 6" descr="http://www.cmu.edu/uro/images/uro_logojen-cop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84739" y="25957865"/>
            <a:ext cx="2318809" cy="140862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082040" y="2939590"/>
            <a:ext cx="2696572" cy="769441"/>
          </a:xfrm>
          <a:prstGeom prst="rect">
            <a:avLst/>
          </a:prstGeom>
          <a:noFill/>
        </p:spPr>
        <p:txBody>
          <a:bodyPr wrap="none" rtlCol="0">
            <a:spAutoFit/>
          </a:bodyPr>
          <a:lstStyle/>
          <a:p>
            <a:r>
              <a:rPr lang="en-US" sz="4400" b="1" dirty="0" smtClean="0"/>
              <a:t>Overview</a:t>
            </a:r>
            <a:endParaRPr lang="en-US" sz="3600" b="1" dirty="0"/>
          </a:p>
        </p:txBody>
      </p:sp>
      <p:sp>
        <p:nvSpPr>
          <p:cNvPr id="15" name="TextBox 14"/>
          <p:cNvSpPr txBox="1"/>
          <p:nvPr/>
        </p:nvSpPr>
        <p:spPr>
          <a:xfrm>
            <a:off x="1149101" y="3702276"/>
            <a:ext cx="7232899" cy="5078313"/>
          </a:xfrm>
          <a:prstGeom prst="rect">
            <a:avLst/>
          </a:prstGeom>
          <a:noFill/>
        </p:spPr>
        <p:txBody>
          <a:bodyPr wrap="square" rtlCol="0">
            <a:spAutoFit/>
          </a:bodyPr>
          <a:lstStyle/>
          <a:p>
            <a:pPr algn="just"/>
            <a:r>
              <a:rPr lang="en-US" dirty="0"/>
              <a:t>Echolocation is no longer just for the bats. Humans have the ability to learn this skill too, and for a number of blind </a:t>
            </a:r>
            <a:r>
              <a:rPr lang="en-US" dirty="0" smtClean="0"/>
              <a:t>people, </a:t>
            </a:r>
            <a:r>
              <a:rPr lang="en-US" dirty="0"/>
              <a:t>echolocation has already proven itself as a useful navigation tool. However in order for this ability to be useful to the blind </a:t>
            </a:r>
            <a:r>
              <a:rPr lang="en-US" dirty="0" smtClean="0"/>
              <a:t>community the </a:t>
            </a:r>
            <a:r>
              <a:rPr lang="en-US" dirty="0"/>
              <a:t>training process needs to become more accessible. Our work will begin with the creation of realistic artificial echoes which we will use to build a curriculum. We will encompass this curriculum in a mobile application which will be made public. </a:t>
            </a:r>
            <a:endParaRPr lang="en-US" dirty="0" smtClean="0"/>
          </a:p>
        </p:txBody>
      </p:sp>
      <p:sp>
        <p:nvSpPr>
          <p:cNvPr id="49" name="TextBox 48"/>
          <p:cNvSpPr txBox="1"/>
          <p:nvPr/>
        </p:nvSpPr>
        <p:spPr>
          <a:xfrm>
            <a:off x="13562989" y="173789"/>
            <a:ext cx="9450023" cy="1862048"/>
          </a:xfrm>
          <a:prstGeom prst="rect">
            <a:avLst/>
          </a:prstGeom>
          <a:noFill/>
        </p:spPr>
        <p:txBody>
          <a:bodyPr wrap="none" rtlCol="0">
            <a:spAutoFit/>
          </a:bodyPr>
          <a:lstStyle/>
          <a:p>
            <a:r>
              <a:rPr lang="en-US" sz="11500" dirty="0" smtClean="0"/>
              <a:t>Echo Explorer</a:t>
            </a:r>
            <a:endParaRPr lang="en-US" sz="3600" dirty="0"/>
          </a:p>
        </p:txBody>
      </p:sp>
      <p:sp>
        <p:nvSpPr>
          <p:cNvPr id="50" name="TextBox 49"/>
          <p:cNvSpPr txBox="1"/>
          <p:nvPr/>
        </p:nvSpPr>
        <p:spPr>
          <a:xfrm>
            <a:off x="9883569" y="3038395"/>
            <a:ext cx="5798382" cy="769441"/>
          </a:xfrm>
          <a:prstGeom prst="rect">
            <a:avLst/>
          </a:prstGeom>
          <a:noFill/>
        </p:spPr>
        <p:txBody>
          <a:bodyPr wrap="none" rtlCol="0">
            <a:spAutoFit/>
          </a:bodyPr>
          <a:lstStyle/>
          <a:p>
            <a:r>
              <a:rPr lang="en-US" sz="4400" b="1" dirty="0" smtClean="0"/>
              <a:t>Human Echolocation</a:t>
            </a:r>
            <a:endParaRPr lang="en-US" sz="3600" b="1" dirty="0"/>
          </a:p>
        </p:txBody>
      </p:sp>
      <p:sp>
        <p:nvSpPr>
          <p:cNvPr id="51" name="TextBox 50"/>
          <p:cNvSpPr txBox="1"/>
          <p:nvPr/>
        </p:nvSpPr>
        <p:spPr>
          <a:xfrm>
            <a:off x="1002041" y="16538798"/>
            <a:ext cx="6948762" cy="769441"/>
          </a:xfrm>
          <a:prstGeom prst="rect">
            <a:avLst/>
          </a:prstGeom>
          <a:noFill/>
        </p:spPr>
        <p:txBody>
          <a:bodyPr wrap="none" rtlCol="0">
            <a:spAutoFit/>
          </a:bodyPr>
          <a:lstStyle/>
          <a:p>
            <a:r>
              <a:rPr lang="en-US" sz="4400" b="1" dirty="0" smtClean="0"/>
              <a:t>How Echolocation Works</a:t>
            </a:r>
            <a:endParaRPr lang="en-US" sz="3600" b="1" dirty="0"/>
          </a:p>
        </p:txBody>
      </p:sp>
      <p:sp>
        <p:nvSpPr>
          <p:cNvPr id="52" name="TextBox 51"/>
          <p:cNvSpPr txBox="1"/>
          <p:nvPr/>
        </p:nvSpPr>
        <p:spPr>
          <a:xfrm>
            <a:off x="28561632" y="21882980"/>
            <a:ext cx="4733988" cy="769441"/>
          </a:xfrm>
          <a:prstGeom prst="rect">
            <a:avLst/>
          </a:prstGeom>
          <a:noFill/>
        </p:spPr>
        <p:txBody>
          <a:bodyPr wrap="none" rtlCol="0">
            <a:spAutoFit/>
          </a:bodyPr>
          <a:lstStyle/>
          <a:p>
            <a:r>
              <a:rPr lang="en-US" sz="4400" b="1" dirty="0" smtClean="0"/>
              <a:t>Project Members</a:t>
            </a:r>
            <a:endParaRPr lang="en-US" sz="3600" b="1" dirty="0"/>
          </a:p>
        </p:txBody>
      </p:sp>
      <p:sp>
        <p:nvSpPr>
          <p:cNvPr id="53" name="TextBox 52"/>
          <p:cNvSpPr txBox="1"/>
          <p:nvPr/>
        </p:nvSpPr>
        <p:spPr>
          <a:xfrm>
            <a:off x="986801" y="11906761"/>
            <a:ext cx="3041217" cy="769441"/>
          </a:xfrm>
          <a:prstGeom prst="rect">
            <a:avLst/>
          </a:prstGeom>
          <a:noFill/>
        </p:spPr>
        <p:txBody>
          <a:bodyPr wrap="none" rtlCol="0">
            <a:spAutoFit/>
          </a:bodyPr>
          <a:lstStyle/>
          <a:p>
            <a:r>
              <a:rPr lang="en-US" sz="4400" b="1" dirty="0" smtClean="0"/>
              <a:t>Objectives</a:t>
            </a:r>
            <a:endParaRPr lang="en-US" sz="3600" b="1" dirty="0"/>
          </a:p>
        </p:txBody>
      </p:sp>
      <p:sp>
        <p:nvSpPr>
          <p:cNvPr id="54" name="TextBox 53"/>
          <p:cNvSpPr txBox="1"/>
          <p:nvPr/>
        </p:nvSpPr>
        <p:spPr>
          <a:xfrm>
            <a:off x="28447361" y="25621327"/>
            <a:ext cx="3948517" cy="769441"/>
          </a:xfrm>
          <a:prstGeom prst="rect">
            <a:avLst/>
          </a:prstGeom>
          <a:noFill/>
        </p:spPr>
        <p:txBody>
          <a:bodyPr wrap="none" rtlCol="0">
            <a:spAutoFit/>
          </a:bodyPr>
          <a:lstStyle/>
          <a:p>
            <a:r>
              <a:rPr lang="en-US" sz="4400" b="1" dirty="0" smtClean="0"/>
              <a:t>Sponsored by</a:t>
            </a:r>
            <a:endParaRPr lang="en-US" sz="3600" b="1" dirty="0"/>
          </a:p>
        </p:txBody>
      </p:sp>
      <p:sp>
        <p:nvSpPr>
          <p:cNvPr id="55" name="TextBox 54"/>
          <p:cNvSpPr txBox="1"/>
          <p:nvPr/>
        </p:nvSpPr>
        <p:spPr>
          <a:xfrm>
            <a:off x="19144136" y="14089559"/>
            <a:ext cx="7443807" cy="769441"/>
          </a:xfrm>
          <a:prstGeom prst="rect">
            <a:avLst/>
          </a:prstGeom>
          <a:noFill/>
        </p:spPr>
        <p:txBody>
          <a:bodyPr wrap="square" rtlCol="0">
            <a:spAutoFit/>
          </a:bodyPr>
          <a:lstStyle/>
          <a:p>
            <a:r>
              <a:rPr lang="en-US" sz="4400" b="1" dirty="0" smtClean="0"/>
              <a:t>Training Application</a:t>
            </a:r>
            <a:endParaRPr lang="en-US" sz="3600" b="1" dirty="0"/>
          </a:p>
        </p:txBody>
      </p:sp>
      <p:sp>
        <p:nvSpPr>
          <p:cNvPr id="58" name="TextBox 57"/>
          <p:cNvSpPr txBox="1"/>
          <p:nvPr/>
        </p:nvSpPr>
        <p:spPr>
          <a:xfrm>
            <a:off x="9894455" y="18821400"/>
            <a:ext cx="4608954" cy="769441"/>
          </a:xfrm>
          <a:prstGeom prst="rect">
            <a:avLst/>
          </a:prstGeom>
          <a:noFill/>
        </p:spPr>
        <p:txBody>
          <a:bodyPr wrap="none" rtlCol="0">
            <a:spAutoFit/>
          </a:bodyPr>
          <a:lstStyle/>
          <a:p>
            <a:r>
              <a:rPr lang="en-US" sz="4400" b="1" dirty="0" smtClean="0"/>
              <a:t>Artificial Echoes</a:t>
            </a:r>
            <a:endParaRPr lang="en-US" sz="3600" b="1" dirty="0"/>
          </a:p>
        </p:txBody>
      </p:sp>
      <p:sp>
        <p:nvSpPr>
          <p:cNvPr id="59" name="TextBox 58"/>
          <p:cNvSpPr txBox="1"/>
          <p:nvPr/>
        </p:nvSpPr>
        <p:spPr>
          <a:xfrm>
            <a:off x="28499336" y="22620018"/>
            <a:ext cx="7003140" cy="2169825"/>
          </a:xfrm>
          <a:prstGeom prst="rect">
            <a:avLst/>
          </a:prstGeom>
          <a:noFill/>
        </p:spPr>
        <p:txBody>
          <a:bodyPr wrap="square" rtlCol="0">
            <a:spAutoFit/>
          </a:bodyPr>
          <a:lstStyle/>
          <a:p>
            <a:r>
              <a:rPr lang="en-US" dirty="0" smtClean="0"/>
              <a:t>Thanks to our advisors and other students involved </a:t>
            </a:r>
            <a:r>
              <a:rPr lang="en-US" dirty="0"/>
              <a:t>in this project: Professor </a:t>
            </a:r>
            <a:r>
              <a:rPr lang="en-US" dirty="0" err="1"/>
              <a:t>Pulkit</a:t>
            </a:r>
            <a:r>
              <a:rPr lang="en-US" dirty="0"/>
              <a:t> </a:t>
            </a:r>
            <a:r>
              <a:rPr lang="en-US" dirty="0" smtClean="0"/>
              <a:t>Grover, Professor </a:t>
            </a:r>
            <a:r>
              <a:rPr lang="en-US" dirty="0"/>
              <a:t>Laurie </a:t>
            </a:r>
            <a:r>
              <a:rPr lang="en-US" dirty="0" smtClean="0"/>
              <a:t>Heller, Professor </a:t>
            </a:r>
            <a:r>
              <a:rPr lang="en-US" dirty="0"/>
              <a:t>Bruno </a:t>
            </a:r>
            <a:r>
              <a:rPr lang="en-US" dirty="0" err="1" smtClean="0"/>
              <a:t>Sinopolli</a:t>
            </a:r>
            <a:r>
              <a:rPr lang="en-US" dirty="0" smtClean="0"/>
              <a:t>, </a:t>
            </a:r>
            <a:r>
              <a:rPr lang="en-US" dirty="0" err="1"/>
              <a:t>Tejal</a:t>
            </a:r>
            <a:r>
              <a:rPr lang="en-US" dirty="0"/>
              <a:t> </a:t>
            </a:r>
            <a:r>
              <a:rPr lang="en-US" dirty="0" err="1" smtClean="0"/>
              <a:t>Kudav</a:t>
            </a:r>
            <a:r>
              <a:rPr lang="en-US" dirty="0" smtClean="0"/>
              <a:t> and </a:t>
            </a:r>
            <a:r>
              <a:rPr lang="en-US" dirty="0" err="1" smtClean="0"/>
              <a:t>Anirudh</a:t>
            </a:r>
            <a:r>
              <a:rPr lang="en-US" dirty="0"/>
              <a:t> </a:t>
            </a:r>
            <a:r>
              <a:rPr lang="en-US" dirty="0" err="1" smtClean="0"/>
              <a:t>Mendetta</a:t>
            </a:r>
            <a:r>
              <a:rPr lang="en-US" dirty="0" smtClean="0"/>
              <a:t>.</a:t>
            </a:r>
            <a:endParaRPr lang="en-US" dirty="0"/>
          </a:p>
        </p:txBody>
      </p:sp>
      <p:sp>
        <p:nvSpPr>
          <p:cNvPr id="9" name="TextBox 8"/>
          <p:cNvSpPr txBox="1"/>
          <p:nvPr/>
        </p:nvSpPr>
        <p:spPr>
          <a:xfrm>
            <a:off x="1119299" y="12676202"/>
            <a:ext cx="6881701" cy="4247317"/>
          </a:xfrm>
          <a:prstGeom prst="rect">
            <a:avLst/>
          </a:prstGeom>
          <a:noFill/>
        </p:spPr>
        <p:txBody>
          <a:bodyPr wrap="square" rtlCol="0">
            <a:spAutoFit/>
          </a:bodyPr>
          <a:lstStyle/>
          <a:p>
            <a:pPr marL="457200" indent="-457200">
              <a:buFont typeface="Arial" panose="020B0604020202020204" pitchFamily="34" charset="0"/>
              <a:buChar char="•"/>
            </a:pPr>
            <a:r>
              <a:rPr lang="en-US" dirty="0" smtClean="0"/>
              <a:t>Realistic echo generation</a:t>
            </a:r>
          </a:p>
          <a:p>
            <a:pPr marL="457200" indent="-457200">
              <a:buFont typeface="Arial" panose="020B0604020202020204" pitchFamily="34" charset="0"/>
              <a:buChar char="•"/>
            </a:pPr>
            <a:r>
              <a:rPr lang="en-US" dirty="0" smtClean="0"/>
              <a:t>Validate </a:t>
            </a:r>
            <a:r>
              <a:rPr lang="en-US" dirty="0"/>
              <a:t>the </a:t>
            </a:r>
            <a:r>
              <a:rPr lang="en-US" dirty="0" smtClean="0"/>
              <a:t>generated echoes</a:t>
            </a:r>
          </a:p>
          <a:p>
            <a:pPr marL="457200" indent="-457200">
              <a:buFont typeface="Arial" panose="020B0604020202020204" pitchFamily="34" charset="0"/>
              <a:buChar char="•"/>
            </a:pPr>
            <a:r>
              <a:rPr lang="en-US" dirty="0"/>
              <a:t>Create a training application to teach people basic echolocation</a:t>
            </a:r>
          </a:p>
          <a:p>
            <a:pPr marL="457200" indent="-457200">
              <a:buFont typeface="Arial" panose="020B0604020202020204" pitchFamily="34" charset="0"/>
              <a:buChar char="•"/>
            </a:pPr>
            <a:r>
              <a:rPr lang="en-US" dirty="0"/>
              <a:t>Iterate on the design of the training </a:t>
            </a:r>
            <a:r>
              <a:rPr lang="en-US" dirty="0" smtClean="0"/>
              <a:t>application</a:t>
            </a:r>
            <a:endParaRPr lang="en-US" dirty="0"/>
          </a:p>
          <a:p>
            <a:pPr marL="457200" indent="-457200">
              <a:buFont typeface="Arial" panose="020B0604020202020204" pitchFamily="34" charset="0"/>
              <a:buChar char="•"/>
            </a:pPr>
            <a:r>
              <a:rPr lang="en-US" dirty="0" smtClean="0"/>
              <a:t>Perform simple experiments to determine people’s baseline echo feature detection abilities</a:t>
            </a:r>
          </a:p>
          <a:p>
            <a:endParaRPr lang="en-US" dirty="0"/>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233" y="17777178"/>
            <a:ext cx="6837570" cy="5268348"/>
          </a:xfrm>
          <a:prstGeom prst="rect">
            <a:avLst/>
          </a:prstGeom>
        </p:spPr>
      </p:pic>
      <p:sp>
        <p:nvSpPr>
          <p:cNvPr id="28" name="TextBox 27"/>
          <p:cNvSpPr txBox="1"/>
          <p:nvPr/>
        </p:nvSpPr>
        <p:spPr>
          <a:xfrm>
            <a:off x="1201133" y="23051826"/>
            <a:ext cx="3174267" cy="261610"/>
          </a:xfrm>
          <a:prstGeom prst="rect">
            <a:avLst/>
          </a:prstGeom>
          <a:noFill/>
        </p:spPr>
        <p:txBody>
          <a:bodyPr wrap="none" rtlCol="0">
            <a:spAutoFit/>
          </a:bodyPr>
          <a:lstStyle/>
          <a:p>
            <a:r>
              <a:rPr lang="en-US" sz="1100" dirty="0"/>
              <a:t>http://en.wikipedia.org/wiki/Animal_echolocation</a:t>
            </a:r>
          </a:p>
        </p:txBody>
      </p:sp>
      <p:sp>
        <p:nvSpPr>
          <p:cNvPr id="23" name="TextBox 22"/>
          <p:cNvSpPr txBox="1"/>
          <p:nvPr/>
        </p:nvSpPr>
        <p:spPr>
          <a:xfrm>
            <a:off x="19112514" y="3005492"/>
            <a:ext cx="6698539" cy="769441"/>
          </a:xfrm>
          <a:prstGeom prst="rect">
            <a:avLst/>
          </a:prstGeom>
          <a:noFill/>
        </p:spPr>
        <p:txBody>
          <a:bodyPr wrap="square" rtlCol="0">
            <a:spAutoFit/>
          </a:bodyPr>
          <a:lstStyle/>
          <a:p>
            <a:r>
              <a:rPr lang="en-US" sz="4400" b="1" dirty="0" smtClean="0"/>
              <a:t>Structure Sensor</a:t>
            </a:r>
            <a:endParaRPr lang="en-US" sz="3600" b="1" dirty="0"/>
          </a:p>
        </p:txBody>
      </p:sp>
      <p:sp>
        <p:nvSpPr>
          <p:cNvPr id="4" name="Rectangle 3"/>
          <p:cNvSpPr/>
          <p:nvPr/>
        </p:nvSpPr>
        <p:spPr>
          <a:xfrm>
            <a:off x="9883569" y="3835166"/>
            <a:ext cx="7366049" cy="4662815"/>
          </a:xfrm>
          <a:prstGeom prst="rect">
            <a:avLst/>
          </a:prstGeom>
        </p:spPr>
        <p:txBody>
          <a:bodyPr wrap="square">
            <a:spAutoFit/>
          </a:bodyPr>
          <a:lstStyle/>
          <a:p>
            <a:pPr algn="just"/>
            <a:r>
              <a:rPr lang="en-US" dirty="0"/>
              <a:t>Daniel Kish and a </a:t>
            </a:r>
            <a:r>
              <a:rPr lang="en-US" dirty="0" smtClean="0"/>
              <a:t>few others </a:t>
            </a:r>
            <a:r>
              <a:rPr lang="en-US" dirty="0"/>
              <a:t>have demonstrated the practical use of human echolocation for the blind. With a simple set of clicks and years of training and experience, a blind person can develop the means to navigate </a:t>
            </a:r>
            <a:r>
              <a:rPr lang="en-US" dirty="0" smtClean="0"/>
              <a:t>independently. Currently</a:t>
            </a:r>
            <a:r>
              <a:rPr lang="en-US" dirty="0"/>
              <a:t>, skilled </a:t>
            </a:r>
            <a:r>
              <a:rPr lang="en-US" dirty="0" err="1"/>
              <a:t>echolocators</a:t>
            </a:r>
            <a:r>
              <a:rPr lang="en-US" dirty="0"/>
              <a:t> teach this skill to other blind individuals through one-on-one intensive training. We hope to improve this teaching process with a training application that could be run on a mobile device</a:t>
            </a:r>
            <a:r>
              <a:rPr lang="en-US" dirty="0" smtClean="0"/>
              <a:t>.</a:t>
            </a:r>
            <a:endParaRPr lang="en-US" dirty="0"/>
          </a:p>
        </p:txBody>
      </p:sp>
      <p:sp>
        <p:nvSpPr>
          <p:cNvPr id="26" name="TextBox 25"/>
          <p:cNvSpPr txBox="1"/>
          <p:nvPr/>
        </p:nvSpPr>
        <p:spPr>
          <a:xfrm>
            <a:off x="1069102" y="23514465"/>
            <a:ext cx="7232899" cy="4247317"/>
          </a:xfrm>
          <a:prstGeom prst="rect">
            <a:avLst/>
          </a:prstGeom>
          <a:noFill/>
        </p:spPr>
        <p:txBody>
          <a:bodyPr wrap="square" rtlCol="0">
            <a:spAutoFit/>
          </a:bodyPr>
          <a:lstStyle/>
          <a:p>
            <a:pPr algn="just"/>
            <a:r>
              <a:rPr lang="en-US" dirty="0" smtClean="0"/>
              <a:t>Echolocation is a navigation tool used by bats, dolphins and other creatures. The animal emits a specific sound which travels through the air or water. As the sound waves intersect objects, the sound bounces back as an echo. Based upon the timing and strength of these echoes, the animal can sense the location of objects. Additional information about direction can be extracted from the delay between hearing the echo reach the right or left ear.</a:t>
            </a:r>
          </a:p>
        </p:txBody>
      </p:sp>
      <p:sp>
        <p:nvSpPr>
          <p:cNvPr id="7" name="Rectangle 6"/>
          <p:cNvSpPr/>
          <p:nvPr/>
        </p:nvSpPr>
        <p:spPr>
          <a:xfrm>
            <a:off x="18976941" y="19479697"/>
            <a:ext cx="7790365" cy="7986802"/>
          </a:xfrm>
          <a:prstGeom prst="rect">
            <a:avLst/>
          </a:prstGeom>
        </p:spPr>
        <p:txBody>
          <a:bodyPr wrap="square">
            <a:spAutoFit/>
          </a:bodyPr>
          <a:lstStyle/>
          <a:p>
            <a:pPr algn="just"/>
            <a:r>
              <a:rPr lang="en-US" dirty="0" smtClean="0">
                <a:solidFill>
                  <a:srgbClr val="000000"/>
                </a:solidFill>
                <a:latin typeface="Arial" panose="020B0604020202020204" pitchFamily="34" charset="0"/>
              </a:rPr>
              <a:t>In order to teach echolocation we developed an Android app. Currently the </a:t>
            </a:r>
            <a:r>
              <a:rPr lang="en-US" dirty="0">
                <a:solidFill>
                  <a:srgbClr val="000000"/>
                </a:solidFill>
                <a:latin typeface="Arial" panose="020B0604020202020204" pitchFamily="34" charset="0"/>
              </a:rPr>
              <a:t>app </a:t>
            </a:r>
            <a:r>
              <a:rPr lang="en-US" dirty="0" smtClean="0">
                <a:solidFill>
                  <a:srgbClr val="000000"/>
                </a:solidFill>
                <a:latin typeface="Arial" panose="020B0604020202020204" pitchFamily="34" charset="0"/>
              </a:rPr>
              <a:t>presents the user with a </a:t>
            </a:r>
            <a:r>
              <a:rPr lang="en-US" dirty="0">
                <a:solidFill>
                  <a:srgbClr val="000000"/>
                </a:solidFill>
                <a:latin typeface="Arial" panose="020B0604020202020204" pitchFamily="34" charset="0"/>
              </a:rPr>
              <a:t>simple game which will challenge  the user to navigate through an environment </a:t>
            </a:r>
            <a:r>
              <a:rPr lang="en-US" dirty="0" smtClean="0">
                <a:solidFill>
                  <a:srgbClr val="000000"/>
                </a:solidFill>
                <a:latin typeface="Arial" panose="020B0604020202020204" pitchFamily="34" charset="0"/>
              </a:rPr>
              <a:t>using echolocation. </a:t>
            </a:r>
            <a:r>
              <a:rPr lang="en-US" dirty="0" smtClean="0">
                <a:solidFill>
                  <a:srgbClr val="000000"/>
                </a:solidFill>
                <a:latin typeface="Arial" panose="020B0604020202020204" pitchFamily="34" charset="0"/>
              </a:rPr>
              <a:t>The levels </a:t>
            </a:r>
            <a:r>
              <a:rPr lang="en-US" dirty="0" smtClean="0">
                <a:solidFill>
                  <a:srgbClr val="000000"/>
                </a:solidFill>
                <a:latin typeface="Arial" panose="020B0604020202020204" pitchFamily="34" charset="0"/>
              </a:rPr>
              <a:t>were </a:t>
            </a:r>
            <a:r>
              <a:rPr lang="en-US" dirty="0" smtClean="0">
                <a:solidFill>
                  <a:srgbClr val="000000"/>
                </a:solidFill>
                <a:latin typeface="Arial" panose="020B0604020202020204" pitchFamily="34" charset="0"/>
              </a:rPr>
              <a:t>automatically generated with randomized algorithms and are designed to increase in complexity as the user progresses through the game. Unless visual feedback is explicitly requested, the maze layout is kept hidden and the user can only infer the shape of the maze through auditory cues, mainly by requesting </a:t>
            </a:r>
            <a:r>
              <a:rPr lang="en-US" dirty="0" smtClean="0">
                <a:solidFill>
                  <a:srgbClr val="000000"/>
                </a:solidFill>
                <a:latin typeface="Arial" panose="020B0604020202020204" pitchFamily="34" charset="0"/>
              </a:rPr>
              <a:t>artificial echoes during </a:t>
            </a:r>
            <a:r>
              <a:rPr lang="en-US" dirty="0" smtClean="0">
                <a:solidFill>
                  <a:srgbClr val="000000"/>
                </a:solidFill>
                <a:latin typeface="Arial" panose="020B0604020202020204" pitchFamily="34" charset="0"/>
              </a:rPr>
              <a:t>gameplay.</a:t>
            </a:r>
          </a:p>
          <a:p>
            <a:pPr algn="just"/>
            <a:endParaRPr lang="en-US" dirty="0">
              <a:solidFill>
                <a:srgbClr val="000000"/>
              </a:solidFill>
              <a:latin typeface="Arial" panose="020B0604020202020204" pitchFamily="34" charset="0"/>
            </a:endParaRPr>
          </a:p>
          <a:p>
            <a:pPr algn="just"/>
            <a:r>
              <a:rPr lang="en-US" dirty="0" smtClean="0">
                <a:solidFill>
                  <a:srgbClr val="000000"/>
                </a:solidFill>
                <a:latin typeface="Arial" panose="020B0604020202020204" pitchFamily="34" charset="0"/>
              </a:rPr>
              <a:t>The application </a:t>
            </a:r>
            <a:r>
              <a:rPr lang="en-US" dirty="0" smtClean="0">
                <a:solidFill>
                  <a:srgbClr val="000000"/>
                </a:solidFill>
                <a:latin typeface="Arial" panose="020B0604020202020204" pitchFamily="34" charset="0"/>
              </a:rPr>
              <a:t>collects </a:t>
            </a:r>
            <a:r>
              <a:rPr lang="en-US" dirty="0" smtClean="0">
                <a:solidFill>
                  <a:srgbClr val="000000"/>
                </a:solidFill>
                <a:latin typeface="Arial" panose="020B0604020202020204" pitchFamily="34" charset="0"/>
              </a:rPr>
              <a:t>user statistics throughout the </a:t>
            </a:r>
            <a:r>
              <a:rPr lang="en-US" dirty="0" smtClean="0">
                <a:solidFill>
                  <a:srgbClr val="000000"/>
                </a:solidFill>
                <a:latin typeface="Arial" panose="020B0604020202020204" pitchFamily="34" charset="0"/>
              </a:rPr>
              <a:t>training </a:t>
            </a:r>
            <a:r>
              <a:rPr lang="en-US" dirty="0">
                <a:solidFill>
                  <a:srgbClr val="000000"/>
                </a:solidFill>
                <a:latin typeface="Arial" panose="020B0604020202020204" pitchFamily="34" charset="0"/>
              </a:rPr>
              <a:t>process (such as the number of collisions against the walls and the number of echoes requested) </a:t>
            </a:r>
            <a:r>
              <a:rPr lang="en-US" dirty="0" smtClean="0">
                <a:solidFill>
                  <a:srgbClr val="000000"/>
                </a:solidFill>
                <a:latin typeface="Arial" panose="020B0604020202020204" pitchFamily="34" charset="0"/>
              </a:rPr>
              <a:t>with </a:t>
            </a:r>
            <a:r>
              <a:rPr lang="en-US" dirty="0">
                <a:solidFill>
                  <a:srgbClr val="000000"/>
                </a:solidFill>
                <a:latin typeface="Arial" panose="020B0604020202020204" pitchFamily="34" charset="0"/>
              </a:rPr>
              <a:t>the goal of understanding the effectiveness of our model and the areas in which we </a:t>
            </a:r>
            <a:r>
              <a:rPr lang="en-US" dirty="0" smtClean="0">
                <a:solidFill>
                  <a:srgbClr val="000000"/>
                </a:solidFill>
                <a:latin typeface="Arial" panose="020B0604020202020204" pitchFamily="34" charset="0"/>
              </a:rPr>
              <a:t>can improve</a:t>
            </a:r>
            <a:r>
              <a:rPr lang="en-US" dirty="0" smtClean="0">
                <a:solidFill>
                  <a:srgbClr val="000000"/>
                </a:solidFill>
                <a:latin typeface="Arial" panose="020B0604020202020204" pitchFamily="34" charset="0"/>
              </a:rPr>
              <a:t>.</a:t>
            </a:r>
            <a:endParaRPr lang="en-US" dirty="0"/>
          </a:p>
        </p:txBody>
      </p:sp>
      <p:sp>
        <p:nvSpPr>
          <p:cNvPr id="8" name="Rectangle 7"/>
          <p:cNvSpPr/>
          <p:nvPr/>
        </p:nvSpPr>
        <p:spPr>
          <a:xfrm>
            <a:off x="19184143" y="3705588"/>
            <a:ext cx="7366049" cy="7571303"/>
          </a:xfrm>
          <a:prstGeom prst="rect">
            <a:avLst/>
          </a:prstGeom>
        </p:spPr>
        <p:txBody>
          <a:bodyPr wrap="square">
            <a:spAutoFit/>
          </a:bodyPr>
          <a:lstStyle/>
          <a:p>
            <a:pPr algn="just">
              <a:spcBef>
                <a:spcPts val="0"/>
              </a:spcBef>
              <a:spcAft>
                <a:spcPts val="0"/>
              </a:spcAft>
            </a:pPr>
            <a:r>
              <a:rPr lang="en-US" dirty="0">
                <a:solidFill>
                  <a:srgbClr val="000000"/>
                </a:solidFill>
                <a:latin typeface="Arial" panose="020B0604020202020204" pitchFamily="34" charset="0"/>
              </a:rPr>
              <a:t>Since real echoes generated by clicks are extremely difficult to understand without training we will continue to use artificially generated echoes. The artificial echoes will mimic the real echoes but will be simplified and </a:t>
            </a:r>
            <a:r>
              <a:rPr lang="en-US" dirty="0" smtClean="0">
                <a:solidFill>
                  <a:srgbClr val="000000"/>
                </a:solidFill>
                <a:latin typeface="Arial" panose="020B0604020202020204" pitchFamily="34" charset="0"/>
              </a:rPr>
              <a:t>amplified so </a:t>
            </a:r>
            <a:r>
              <a:rPr lang="en-US" dirty="0">
                <a:solidFill>
                  <a:srgbClr val="000000"/>
                </a:solidFill>
                <a:latin typeface="Arial" panose="020B0604020202020204" pitchFamily="34" charset="0"/>
              </a:rPr>
              <a:t>that the subject can hopefully hear enough echo features to begin learning. In order to make these echoes more </a:t>
            </a:r>
            <a:r>
              <a:rPr lang="en-US" dirty="0" smtClean="0">
                <a:solidFill>
                  <a:srgbClr val="000000"/>
                </a:solidFill>
                <a:latin typeface="Arial" panose="020B0604020202020204" pitchFamily="34" charset="0"/>
              </a:rPr>
              <a:t>dynamic and interactive, </a:t>
            </a:r>
            <a:r>
              <a:rPr lang="en-US" dirty="0">
                <a:solidFill>
                  <a:srgbClr val="000000"/>
                </a:solidFill>
                <a:latin typeface="Arial" panose="020B0604020202020204" pitchFamily="34" charset="0"/>
              </a:rPr>
              <a:t>the subject </a:t>
            </a:r>
            <a:r>
              <a:rPr lang="en-US" dirty="0" smtClean="0">
                <a:solidFill>
                  <a:srgbClr val="000000"/>
                </a:solidFill>
                <a:latin typeface="Arial" panose="020B0604020202020204" pitchFamily="34" charset="0"/>
              </a:rPr>
              <a:t>can carry </a:t>
            </a:r>
            <a:r>
              <a:rPr lang="en-US" dirty="0">
                <a:solidFill>
                  <a:srgbClr val="000000"/>
                </a:solidFill>
                <a:latin typeface="Arial" panose="020B0604020202020204" pitchFamily="34" charset="0"/>
              </a:rPr>
              <a:t>a tablet with Structure Sensor attached. The Structure Sensor </a:t>
            </a:r>
            <a:r>
              <a:rPr lang="en-US" dirty="0" smtClean="0">
                <a:solidFill>
                  <a:srgbClr val="000000"/>
                </a:solidFill>
                <a:latin typeface="Arial" panose="020B0604020202020204" pitchFamily="34" charset="0"/>
              </a:rPr>
              <a:t>feeds </a:t>
            </a:r>
            <a:r>
              <a:rPr lang="en-US" dirty="0">
                <a:solidFill>
                  <a:srgbClr val="000000"/>
                </a:solidFill>
                <a:latin typeface="Arial" panose="020B0604020202020204" pitchFamily="34" charset="0"/>
              </a:rPr>
              <a:t>real time information on objects in proximity so that echoes can be generated to match the space as the subject moves </a:t>
            </a:r>
            <a:r>
              <a:rPr lang="en-US" dirty="0" smtClean="0">
                <a:solidFill>
                  <a:srgbClr val="000000"/>
                </a:solidFill>
                <a:latin typeface="Arial" panose="020B0604020202020204" pitchFamily="34" charset="0"/>
              </a:rPr>
              <a:t>around. Code to generate echoes from depth maps was created but we did not complete the step of having a user walk around with the device.                                                </a:t>
            </a:r>
            <a:r>
              <a:rPr lang="en-US" sz="100" dirty="0">
                <a:solidFill>
                  <a:srgbClr val="000000"/>
                </a:solidFill>
                <a:latin typeface="Arial" panose="020B0604020202020204" pitchFamily="34" charset="0"/>
              </a:rPr>
              <a:t>.</a:t>
            </a:r>
            <a:r>
              <a:rPr lang="en-US" sz="100" dirty="0"/>
              <a:t/>
            </a:r>
            <a:br>
              <a:rPr lang="en-US" sz="100" dirty="0"/>
            </a:br>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9851036" y="19518960"/>
                <a:ext cx="7494699" cy="8370240"/>
              </a:xfrm>
              <a:prstGeom prst="rect">
                <a:avLst/>
              </a:prstGeom>
              <a:noFill/>
            </p:spPr>
            <p:txBody>
              <a:bodyPr wrap="square" rtlCol="0">
                <a:spAutoFit/>
              </a:bodyPr>
              <a:lstStyle/>
              <a:p>
                <a:pPr algn="just"/>
                <a:r>
                  <a:rPr lang="en-US" dirty="0" smtClean="0"/>
                  <a:t>In order to study the echolocation problem other members of this project created artificial echoes. Our referent is an arbitrary click and echoes appear later at reduced amplitude. The echo delay is calculated as below:</a:t>
                </a:r>
              </a:p>
              <a:p>
                <a:pPr algn="just">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 ∗ 2</m:t>
                          </m:r>
                        </m:num>
                        <m:den>
                          <m:r>
                            <a:rPr lang="en-US" b="0" i="1" smtClean="0">
                              <a:latin typeface="Cambria Math" panose="02040503050406030204" pitchFamily="18" charset="0"/>
                            </a:rPr>
                            <m:t>𝑣</m:t>
                          </m:r>
                        </m:den>
                      </m:f>
                    </m:oMath>
                  </m:oMathPara>
                </a14:m>
                <a:endParaRPr lang="en-US" dirty="0" smtClean="0"/>
              </a:p>
              <a:p>
                <a:pPr algn="just"/>
                <a:r>
                  <a:rPr lang="en-US" dirty="0" smtClean="0"/>
                  <a:t>Where </a:t>
                </a:r>
                <a14:m>
                  <m:oMath xmlns:m="http://schemas.openxmlformats.org/officeDocument/2006/math">
                    <m:r>
                      <a:rPr lang="en-US" i="1">
                        <a:latin typeface="Cambria Math" panose="02040503050406030204" pitchFamily="18" charset="0"/>
                      </a:rPr>
                      <m:t>𝑇</m:t>
                    </m:r>
                  </m:oMath>
                </a14:m>
                <a:r>
                  <a:rPr lang="en-US" dirty="0" smtClean="0"/>
                  <a:t> is the time delay, </a:t>
                </a:r>
                <a14:m>
                  <m:oMath xmlns:m="http://schemas.openxmlformats.org/officeDocument/2006/math">
                    <m:r>
                      <a:rPr lang="en-US" b="0" i="1" smtClean="0">
                        <a:latin typeface="Cambria Math" panose="02040503050406030204" pitchFamily="18" charset="0"/>
                      </a:rPr>
                      <m:t>𝑑</m:t>
                    </m:r>
                  </m:oMath>
                </a14:m>
                <a:r>
                  <a:rPr lang="en-US" dirty="0" smtClean="0"/>
                  <a:t> is the distance from  echo generating object and </a:t>
                </a:r>
                <a14:m>
                  <m:oMath xmlns:m="http://schemas.openxmlformats.org/officeDocument/2006/math">
                    <m:r>
                      <a:rPr lang="en-US" b="0" i="1" smtClean="0">
                        <a:latin typeface="Cambria Math" panose="02040503050406030204" pitchFamily="18" charset="0"/>
                      </a:rPr>
                      <m:t>𝑣</m:t>
                    </m:r>
                  </m:oMath>
                </a14:m>
                <a:r>
                  <a:rPr lang="en-US" dirty="0" smtClean="0"/>
                  <a:t> is the speed of sound.</a:t>
                </a:r>
              </a:p>
              <a:p>
                <a:pPr algn="just"/>
                <a:r>
                  <a:rPr lang="en-US" dirty="0" smtClean="0"/>
                  <a:t>There is also a difference between the echo timing for the right and left ear based upon the angle of the returning echo. This </a:t>
                </a:r>
                <a:r>
                  <a:rPr lang="en-US" i="1" dirty="0" err="1" smtClean="0"/>
                  <a:t>interaural</a:t>
                </a:r>
                <a:r>
                  <a:rPr lang="en-US" i="1" dirty="0" smtClean="0"/>
                  <a:t> </a:t>
                </a:r>
                <a:r>
                  <a:rPr lang="en-US" i="1" dirty="0"/>
                  <a:t>time </a:t>
                </a:r>
                <a:r>
                  <a:rPr lang="en-US" i="1" dirty="0" smtClean="0"/>
                  <a:t>difference </a:t>
                </a:r>
                <a:r>
                  <a:rPr lang="en-US" dirty="0" smtClean="0"/>
                  <a:t>(ITD)</a:t>
                </a:r>
                <a:r>
                  <a:rPr lang="en-US" i="1" dirty="0" smtClean="0"/>
                  <a:t> </a:t>
                </a:r>
                <a:r>
                  <a:rPr lang="en-US" dirty="0" smtClean="0"/>
                  <a:t>is calculated as below:</a:t>
                </a:r>
              </a:p>
              <a:p>
                <a:pPr algn="just"/>
                <a:endParaRPr lang="en-US" dirty="0" smtClean="0"/>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𝐼𝑇𝐷</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650 </m:t>
                          </m:r>
                          <m:r>
                            <a:rPr lang="en-US" b="0" i="1" smtClean="0">
                              <a:latin typeface="Cambria Math" panose="02040503050406030204" pitchFamily="18" charset="0"/>
                            </a:rPr>
                            <m:t>𝑢𝑠</m:t>
                          </m:r>
                        </m:num>
                        <m:den>
                          <m:r>
                            <a:rPr lang="en-US" b="0" i="1" smtClean="0">
                              <a:latin typeface="Cambria Math" panose="02040503050406030204" pitchFamily="18" charset="0"/>
                            </a:rPr>
                            <m:t>90 </m:t>
                          </m:r>
                          <m:r>
                            <a:rPr lang="en-US" b="0" i="1" smtClean="0">
                              <a:latin typeface="Cambria Math" panose="02040503050406030204" pitchFamily="18" charset="0"/>
                            </a:rPr>
                            <m:t>𝑑𝑒𝑔</m:t>
                          </m:r>
                        </m:den>
                      </m:f>
                      <m:r>
                        <a:rPr lang="en-US" b="0" i="1" smtClean="0">
                          <a:latin typeface="Cambria Math" panose="02040503050406030204" pitchFamily="18" charset="0"/>
                        </a:rPr>
                        <m:t>∗</m:t>
                      </m:r>
                      <m:r>
                        <a:rPr lang="en-US" b="0" i="1" smtClean="0">
                          <a:latin typeface="Cambria Math" panose="02040503050406030204" pitchFamily="18" charset="0"/>
                        </a:rPr>
                        <m:t>𝑎𝑛𝑔𝑙𝑒</m:t>
                      </m:r>
                    </m:oMath>
                  </m:oMathPara>
                </a14:m>
                <a:endParaRPr lang="en-US" b="0" dirty="0" smtClean="0"/>
              </a:p>
              <a:p>
                <a:pPr algn="just"/>
                <a:r>
                  <a:rPr lang="en-US" dirty="0" smtClean="0"/>
                  <a:t>The constants are experimentally measured and are a consequence of head geometry.</a:t>
                </a:r>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9851036" y="19518960"/>
                <a:ext cx="7494699" cy="8370240"/>
              </a:xfrm>
              <a:prstGeom prst="rect">
                <a:avLst/>
              </a:prstGeom>
              <a:blipFill rotWithShape="0">
                <a:blip r:embed="rId5"/>
                <a:stretch>
                  <a:fillRect l="-1546" t="-655" r="-1546" b="-947"/>
                </a:stretch>
              </a:blipFill>
            </p:spPr>
            <p:txBody>
              <a:bodyPr/>
              <a:lstStyle/>
              <a:p>
                <a:r>
                  <a:rPr lang="en-US">
                    <a:noFill/>
                  </a:rPr>
                  <a:t> </a:t>
                </a:r>
              </a:p>
            </p:txBody>
          </p:sp>
        </mc:Fallback>
      </mc:AlternateContent>
      <p:sp>
        <p:nvSpPr>
          <p:cNvPr id="29" name="TextBox 28"/>
          <p:cNvSpPr txBox="1"/>
          <p:nvPr/>
        </p:nvSpPr>
        <p:spPr>
          <a:xfrm>
            <a:off x="28498800" y="13098959"/>
            <a:ext cx="6698539" cy="769441"/>
          </a:xfrm>
          <a:prstGeom prst="rect">
            <a:avLst/>
          </a:prstGeom>
          <a:noFill/>
        </p:spPr>
        <p:txBody>
          <a:bodyPr wrap="square" rtlCol="0">
            <a:spAutoFit/>
          </a:bodyPr>
          <a:lstStyle/>
          <a:p>
            <a:r>
              <a:rPr lang="en-US" sz="4400" b="1" dirty="0" smtClean="0"/>
              <a:t>Future Plans</a:t>
            </a:r>
            <a:endParaRPr lang="en-US" sz="3600" b="1" dirty="0"/>
          </a:p>
        </p:txBody>
      </p:sp>
      <p:sp>
        <p:nvSpPr>
          <p:cNvPr id="30" name="TextBox 29"/>
          <p:cNvSpPr txBox="1"/>
          <p:nvPr/>
        </p:nvSpPr>
        <p:spPr>
          <a:xfrm>
            <a:off x="9910917" y="8570186"/>
            <a:ext cx="7389701" cy="769441"/>
          </a:xfrm>
          <a:prstGeom prst="rect">
            <a:avLst/>
          </a:prstGeom>
          <a:noFill/>
        </p:spPr>
        <p:txBody>
          <a:bodyPr wrap="square" rtlCol="0">
            <a:spAutoFit/>
          </a:bodyPr>
          <a:lstStyle/>
          <a:p>
            <a:r>
              <a:rPr lang="en-US" sz="4400" b="1" dirty="0" smtClean="0"/>
              <a:t>Real Echoes</a:t>
            </a:r>
            <a:endParaRPr lang="en-US" sz="3600" b="1" dirty="0"/>
          </a:p>
        </p:txBody>
      </p:sp>
      <p:sp>
        <p:nvSpPr>
          <p:cNvPr id="31" name="Rectangle 30"/>
          <p:cNvSpPr/>
          <p:nvPr/>
        </p:nvSpPr>
        <p:spPr>
          <a:xfrm>
            <a:off x="28562548" y="13792200"/>
            <a:ext cx="6641852" cy="2169825"/>
          </a:xfrm>
          <a:prstGeom prst="rect">
            <a:avLst/>
          </a:prstGeom>
        </p:spPr>
        <p:txBody>
          <a:bodyPr wrap="square">
            <a:spAutoFit/>
          </a:bodyPr>
          <a:lstStyle/>
          <a:p>
            <a:pPr algn="just">
              <a:spcBef>
                <a:spcPts val="0"/>
              </a:spcBef>
              <a:spcAft>
                <a:spcPts val="0"/>
              </a:spcAft>
            </a:pPr>
            <a:r>
              <a:rPr lang="en-US" dirty="0" smtClean="0"/>
              <a:t>There is plenty of work left to be done on this project. Future objectives include:</a:t>
            </a:r>
          </a:p>
          <a:p>
            <a:pPr marL="457200" indent="-457200" algn="just">
              <a:spcBef>
                <a:spcPts val="0"/>
              </a:spcBef>
              <a:spcAft>
                <a:spcPts val="0"/>
              </a:spcAft>
              <a:buFont typeface="Arial" panose="020B0604020202020204" pitchFamily="34" charset="0"/>
              <a:buChar char="•"/>
            </a:pPr>
            <a:r>
              <a:rPr lang="en-US" dirty="0" smtClean="0"/>
              <a:t>User studies based on collected data</a:t>
            </a:r>
            <a:endParaRPr lang="en-US" dirty="0" smtClean="0"/>
          </a:p>
          <a:p>
            <a:pPr marL="457200" indent="-457200" algn="just">
              <a:spcBef>
                <a:spcPts val="0"/>
              </a:spcBef>
              <a:spcAft>
                <a:spcPts val="0"/>
              </a:spcAft>
              <a:buFont typeface="Arial" panose="020B0604020202020204" pitchFamily="34" charset="0"/>
              <a:buChar char="•"/>
            </a:pPr>
            <a:r>
              <a:rPr lang="en-US" dirty="0" smtClean="0"/>
              <a:t>Iteration on </a:t>
            </a:r>
            <a:r>
              <a:rPr lang="en-US" dirty="0" smtClean="0"/>
              <a:t>the </a:t>
            </a:r>
            <a:r>
              <a:rPr lang="en-US" dirty="0" smtClean="0"/>
              <a:t>design and accessibility of the echolocation training </a:t>
            </a:r>
            <a:r>
              <a:rPr lang="en-US" dirty="0" smtClean="0"/>
              <a:t>app</a:t>
            </a:r>
            <a:endParaRPr lang="en-US" dirty="0"/>
          </a:p>
        </p:txBody>
      </p:sp>
      <p:sp>
        <p:nvSpPr>
          <p:cNvPr id="32" name="Rectangle 31"/>
          <p:cNvSpPr/>
          <p:nvPr/>
        </p:nvSpPr>
        <p:spPr>
          <a:xfrm>
            <a:off x="9894455" y="9393960"/>
            <a:ext cx="7407862" cy="1338828"/>
          </a:xfrm>
          <a:prstGeom prst="rect">
            <a:avLst/>
          </a:prstGeom>
        </p:spPr>
        <p:txBody>
          <a:bodyPr wrap="square">
            <a:spAutoFit/>
          </a:bodyPr>
          <a:lstStyle/>
          <a:p>
            <a:pPr algn="just">
              <a:spcBef>
                <a:spcPts val="0"/>
              </a:spcBef>
              <a:spcAft>
                <a:spcPts val="0"/>
              </a:spcAft>
            </a:pPr>
            <a:r>
              <a:rPr lang="en-US" dirty="0" smtClean="0"/>
              <a:t>In order to get a better understanding for how echoes really behave, we made a number of echo recordings.</a:t>
            </a:r>
            <a:endParaRPr lang="en-US" dirty="0"/>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93519" y="10706600"/>
            <a:ext cx="5883632" cy="400000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85288" y="14706600"/>
            <a:ext cx="5883632" cy="4000000"/>
          </a:xfrm>
          <a:prstGeom prst="rect">
            <a:avLst/>
          </a:prstGeom>
        </p:spPr>
      </p:pic>
      <p:pic>
        <p:nvPicPr>
          <p:cNvPr id="13" name="Picture 12"/>
          <p:cNvPicPr>
            <a:picLocks noChangeAspect="1"/>
          </p:cNvPicPr>
          <p:nvPr/>
        </p:nvPicPr>
        <p:blipFill rotWithShape="1">
          <a:blip r:embed="rId8">
            <a:extLst>
              <a:ext uri="{28A0092B-C50C-407E-A947-70E740481C1C}">
                <a14:useLocalDpi xmlns:a14="http://schemas.microsoft.com/office/drawing/2010/main" val="0"/>
              </a:ext>
            </a:extLst>
          </a:blip>
          <a:srcRect l="13994" t="5572" r="14313" b="13436"/>
          <a:stretch/>
        </p:blipFill>
        <p:spPr>
          <a:xfrm>
            <a:off x="19258675" y="10716432"/>
            <a:ext cx="3546404" cy="2698528"/>
          </a:xfrm>
          <a:prstGeom prst="rect">
            <a:avLst/>
          </a:prstGeom>
        </p:spPr>
      </p:pic>
      <p:sp>
        <p:nvSpPr>
          <p:cNvPr id="5" name="TextBox 4"/>
          <p:cNvSpPr txBox="1"/>
          <p:nvPr/>
        </p:nvSpPr>
        <p:spPr>
          <a:xfrm>
            <a:off x="22926604" y="10732788"/>
            <a:ext cx="4019190" cy="2585323"/>
          </a:xfrm>
          <a:prstGeom prst="rect">
            <a:avLst/>
          </a:prstGeom>
          <a:noFill/>
        </p:spPr>
        <p:txBody>
          <a:bodyPr wrap="square" rtlCol="0">
            <a:spAutoFit/>
          </a:bodyPr>
          <a:lstStyle/>
          <a:p>
            <a:r>
              <a:rPr lang="en-US" dirty="0" smtClean="0"/>
              <a:t>This depth map comes from an earlier version of the project which uses a Kinect. The Structure Sensor will provide similar results.</a:t>
            </a:r>
            <a:endParaRPr lang="en-US" dirty="0"/>
          </a:p>
        </p:txBody>
      </p:sp>
      <p:sp>
        <p:nvSpPr>
          <p:cNvPr id="37" name="TextBox 36"/>
          <p:cNvSpPr txBox="1"/>
          <p:nvPr/>
        </p:nvSpPr>
        <p:spPr>
          <a:xfrm>
            <a:off x="28480018" y="16880365"/>
            <a:ext cx="6698539" cy="769441"/>
          </a:xfrm>
          <a:prstGeom prst="rect">
            <a:avLst/>
          </a:prstGeom>
          <a:noFill/>
        </p:spPr>
        <p:txBody>
          <a:bodyPr wrap="square" rtlCol="0">
            <a:spAutoFit/>
          </a:bodyPr>
          <a:lstStyle/>
          <a:p>
            <a:r>
              <a:rPr lang="en-US" sz="4400" b="1" dirty="0" smtClean="0"/>
              <a:t>Citations</a:t>
            </a:r>
            <a:endParaRPr lang="en-US" sz="3600" b="1" dirty="0"/>
          </a:p>
        </p:txBody>
      </p:sp>
      <p:sp>
        <p:nvSpPr>
          <p:cNvPr id="38" name="Rectangle 37"/>
          <p:cNvSpPr/>
          <p:nvPr/>
        </p:nvSpPr>
        <p:spPr>
          <a:xfrm>
            <a:off x="28638748" y="17548451"/>
            <a:ext cx="6641852" cy="4247317"/>
          </a:xfrm>
          <a:prstGeom prst="rect">
            <a:avLst/>
          </a:prstGeom>
        </p:spPr>
        <p:txBody>
          <a:bodyPr wrap="square">
            <a:spAutoFit/>
          </a:bodyPr>
          <a:lstStyle/>
          <a:p>
            <a:pPr>
              <a:spcBef>
                <a:spcPts val="0"/>
              </a:spcBef>
              <a:spcAft>
                <a:spcPts val="0"/>
              </a:spcAft>
            </a:pPr>
            <a:r>
              <a:rPr lang="en-US" dirty="0" err="1" smtClean="0"/>
              <a:t>Schenkman</a:t>
            </a:r>
            <a:r>
              <a:rPr lang="en-US" dirty="0"/>
              <a:t>, Bo N., and Mats E. Nilsson. "Human Echolocation: Blind and Sighted Persons' Ability to Detect Sounds Recorded in the Presence of a Reflecting Object." </a:t>
            </a:r>
            <a:r>
              <a:rPr lang="en-US" i="1" dirty="0"/>
              <a:t>Perception</a:t>
            </a:r>
            <a:r>
              <a:rPr lang="en-US" dirty="0"/>
              <a:t> 39 (2010): 483-501. Web</a:t>
            </a:r>
            <a:r>
              <a:rPr lang="en-US" dirty="0" smtClean="0"/>
              <a:t>.</a:t>
            </a:r>
          </a:p>
          <a:p>
            <a:pPr>
              <a:spcBef>
                <a:spcPts val="0"/>
              </a:spcBef>
              <a:spcAft>
                <a:spcPts val="0"/>
              </a:spcAft>
            </a:pPr>
            <a:endParaRPr lang="en-US" dirty="0" smtClean="0"/>
          </a:p>
          <a:p>
            <a:pPr>
              <a:spcBef>
                <a:spcPts val="0"/>
              </a:spcBef>
              <a:spcAft>
                <a:spcPts val="0"/>
              </a:spcAft>
            </a:pPr>
            <a:r>
              <a:rPr lang="en-US" dirty="0" smtClean="0"/>
              <a:t>Kish</a:t>
            </a:r>
            <a:r>
              <a:rPr lang="en-US" dirty="0"/>
              <a:t>, Daniel. "Seeing with Sound." </a:t>
            </a:r>
            <a:r>
              <a:rPr lang="en-US" i="1" dirty="0"/>
              <a:t>New Scientist</a:t>
            </a:r>
            <a:r>
              <a:rPr lang="en-US" dirty="0"/>
              <a:t> (2009): 31-33. Print.</a:t>
            </a:r>
            <a:endParaRPr lang="en-US" dirty="0" smtClean="0"/>
          </a:p>
          <a:p>
            <a:pPr algn="just">
              <a:spcBef>
                <a:spcPts val="0"/>
              </a:spcBef>
              <a:spcAft>
                <a:spcPts val="0"/>
              </a:spcAft>
            </a:pPr>
            <a:endParaRPr lang="en-US" b="1" dirty="0"/>
          </a:p>
        </p:txBody>
      </p:sp>
      <p:sp>
        <p:nvSpPr>
          <p:cNvPr id="17" name="TextBox 16"/>
          <p:cNvSpPr txBox="1"/>
          <p:nvPr/>
        </p:nvSpPr>
        <p:spPr>
          <a:xfrm>
            <a:off x="28635635" y="26643651"/>
            <a:ext cx="3924171" cy="769441"/>
          </a:xfrm>
          <a:prstGeom prst="rect">
            <a:avLst/>
          </a:prstGeom>
          <a:noFill/>
        </p:spPr>
        <p:txBody>
          <a:bodyPr wrap="square" rtlCol="0">
            <a:spAutoFit/>
          </a:bodyPr>
          <a:lstStyle/>
          <a:p>
            <a:r>
              <a:rPr lang="en-US" sz="4400" dirty="0"/>
              <a:t>S</a:t>
            </a:r>
            <a:r>
              <a:rPr lang="en-US" sz="4400" dirty="0" smtClean="0"/>
              <a:t>URG Grant</a:t>
            </a:r>
            <a:endParaRPr lang="en-US" sz="3600" dirty="0"/>
          </a:p>
        </p:txBody>
      </p:sp>
      <p:sp>
        <p:nvSpPr>
          <p:cNvPr id="40" name="TextBox 39"/>
          <p:cNvSpPr txBox="1"/>
          <p:nvPr/>
        </p:nvSpPr>
        <p:spPr>
          <a:xfrm>
            <a:off x="28614162" y="3136096"/>
            <a:ext cx="7443807" cy="769441"/>
          </a:xfrm>
          <a:prstGeom prst="rect">
            <a:avLst/>
          </a:prstGeom>
          <a:noFill/>
        </p:spPr>
        <p:txBody>
          <a:bodyPr wrap="square" rtlCol="0">
            <a:spAutoFit/>
          </a:bodyPr>
          <a:lstStyle/>
          <a:p>
            <a:r>
              <a:rPr lang="en-US" sz="4400" b="1" dirty="0" smtClean="0"/>
              <a:t>Accessibility</a:t>
            </a:r>
            <a:endParaRPr lang="en-US" sz="3600" b="1" dirty="0"/>
          </a:p>
        </p:txBody>
      </p:sp>
      <p:sp>
        <p:nvSpPr>
          <p:cNvPr id="41" name="TextBox 40"/>
          <p:cNvSpPr txBox="1"/>
          <p:nvPr/>
        </p:nvSpPr>
        <p:spPr>
          <a:xfrm>
            <a:off x="28614161" y="3986771"/>
            <a:ext cx="7443807" cy="3416320"/>
          </a:xfrm>
          <a:prstGeom prst="rect">
            <a:avLst/>
          </a:prstGeom>
          <a:noFill/>
        </p:spPr>
        <p:txBody>
          <a:bodyPr wrap="square" rtlCol="0">
            <a:spAutoFit/>
          </a:bodyPr>
          <a:lstStyle/>
          <a:p>
            <a:r>
              <a:rPr lang="en-US" dirty="0" smtClean="0"/>
              <a:t>The application is also designed to be accessible to blind users without external assistance, which can allow future </a:t>
            </a:r>
            <a:r>
              <a:rPr lang="en-US" dirty="0" smtClean="0"/>
              <a:t>users to download a public version of the application and train on their own. To facilitate this, text and option menus in the application are narrated and user interactions are made using multi-touch finger gestures as opposed to buttons.</a:t>
            </a:r>
            <a:endParaRPr lang="en-US" dirty="0"/>
          </a:p>
        </p:txBody>
      </p:sp>
      <p:pic>
        <p:nvPicPr>
          <p:cNvPr id="1026" name="Picture 2" descr="http://upload.wikimedia.org/wikipedia/commons/1/1a/Daniel_Kish_-_PopTech_2011_-_Camden_Maine_USA.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25336" y="8857587"/>
            <a:ext cx="4422990" cy="29486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096000" y="9251367"/>
            <a:ext cx="2362200" cy="2431435"/>
          </a:xfrm>
          <a:prstGeom prst="rect">
            <a:avLst/>
          </a:prstGeom>
          <a:noFill/>
        </p:spPr>
        <p:txBody>
          <a:bodyPr wrap="square" rtlCol="0">
            <a:spAutoFit/>
          </a:bodyPr>
          <a:lstStyle/>
          <a:p>
            <a:r>
              <a:rPr lang="en-US" dirty="0" smtClean="0"/>
              <a:t>Daniel Kish using echolocation on a bike.</a:t>
            </a:r>
          </a:p>
          <a:p>
            <a:r>
              <a:rPr lang="en-US" sz="1100" dirty="0"/>
              <a:t>http://upload.wikimedia.org/wikipedia/commons/1/1a/Daniel_Kish_-_PopTech_2011_-_Camden_Maine_USA.jpg</a:t>
            </a:r>
          </a:p>
        </p:txBody>
      </p:sp>
      <p:sp>
        <p:nvSpPr>
          <p:cNvPr id="2" name="TextBox 1"/>
          <p:cNvSpPr txBox="1"/>
          <p:nvPr/>
        </p:nvSpPr>
        <p:spPr>
          <a:xfrm>
            <a:off x="12886393" y="1975995"/>
            <a:ext cx="10803214" cy="507831"/>
          </a:xfrm>
          <a:prstGeom prst="rect">
            <a:avLst/>
          </a:prstGeom>
          <a:noFill/>
        </p:spPr>
        <p:txBody>
          <a:bodyPr wrap="none" rtlCol="0">
            <a:spAutoFit/>
          </a:bodyPr>
          <a:lstStyle/>
          <a:p>
            <a:r>
              <a:rPr lang="en-US" dirty="0"/>
              <a:t>Spencer </a:t>
            </a:r>
            <a:r>
              <a:rPr lang="en-US" dirty="0" smtClean="0"/>
              <a:t>Barton, </a:t>
            </a:r>
            <a:r>
              <a:rPr lang="en-US" dirty="0" err="1" smtClean="0"/>
              <a:t>Rudina</a:t>
            </a:r>
            <a:r>
              <a:rPr lang="en-US" dirty="0" smtClean="0"/>
              <a:t> </a:t>
            </a:r>
            <a:r>
              <a:rPr lang="en-US" dirty="0" err="1" smtClean="0"/>
              <a:t>Morina</a:t>
            </a:r>
            <a:r>
              <a:rPr lang="en-US" dirty="0" smtClean="0"/>
              <a:t>, </a:t>
            </a:r>
            <a:r>
              <a:rPr lang="en-US" dirty="0"/>
              <a:t>Brandon Perez and </a:t>
            </a:r>
            <a:r>
              <a:rPr lang="en-US" dirty="0" err="1"/>
              <a:t>Arley</a:t>
            </a:r>
            <a:r>
              <a:rPr lang="en-US" dirty="0"/>
              <a:t> </a:t>
            </a:r>
            <a:r>
              <a:rPr lang="en-US" dirty="0" err="1" smtClean="0"/>
              <a:t>Schenker</a:t>
            </a:r>
            <a:r>
              <a:rPr lang="en-US" dirty="0" smtClean="0"/>
              <a:t> </a:t>
            </a:r>
            <a:endParaRPr lang="en-US" dirty="0"/>
          </a:p>
        </p:txBody>
      </p:sp>
      <p:pic>
        <p:nvPicPr>
          <p:cNvPr id="22" name="Picture 21"/>
          <p:cNvPicPr>
            <a:picLocks noChangeAspect="1"/>
          </p:cNvPicPr>
          <p:nvPr/>
        </p:nvPicPr>
        <p:blipFill rotWithShape="1">
          <a:blip r:embed="rId10">
            <a:extLst>
              <a:ext uri="{28A0092B-C50C-407E-A947-70E740481C1C}">
                <a14:useLocalDpi xmlns:a14="http://schemas.microsoft.com/office/drawing/2010/main" val="0"/>
              </a:ext>
            </a:extLst>
          </a:blip>
          <a:srcRect l="37679" t="37222" r="38559" b="37222"/>
          <a:stretch/>
        </p:blipFill>
        <p:spPr>
          <a:xfrm>
            <a:off x="28575000" y="7832686"/>
            <a:ext cx="7162800" cy="4333317"/>
          </a:xfrm>
          <a:prstGeom prst="rect">
            <a:avLst/>
          </a:prstGeom>
        </p:spPr>
      </p:pic>
      <p:grpSp>
        <p:nvGrpSpPr>
          <p:cNvPr id="25" name="Group 24"/>
          <p:cNvGrpSpPr/>
          <p:nvPr/>
        </p:nvGrpSpPr>
        <p:grpSpPr>
          <a:xfrm>
            <a:off x="18903639" y="14927175"/>
            <a:ext cx="7924800" cy="4115885"/>
            <a:chOff x="17910315" y="14644728"/>
            <a:chExt cx="9521685" cy="4945255"/>
          </a:xfrm>
        </p:grpSpPr>
        <p:pic>
          <p:nvPicPr>
            <p:cNvPr id="19" name="Pictur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7910316" y="14644728"/>
              <a:ext cx="4612912" cy="2594764"/>
            </a:xfrm>
            <a:prstGeom prst="rect">
              <a:avLst/>
            </a:prstGeom>
          </p:spPr>
        </p:pic>
        <p:pic>
          <p:nvPicPr>
            <p:cNvPr id="14" name="Picture 13"/>
            <p:cNvPicPr>
              <a:picLocks noChangeAspect="1"/>
            </p:cNvPicPr>
            <p:nvPr/>
          </p:nvPicPr>
          <p:blipFill rotWithShape="1">
            <a:blip r:embed="rId12" cstate="print">
              <a:extLst>
                <a:ext uri="{28A0092B-C50C-407E-A947-70E740481C1C}">
                  <a14:useLocalDpi xmlns:a14="http://schemas.microsoft.com/office/drawing/2010/main" val="0"/>
                </a:ext>
              </a:extLst>
            </a:blip>
            <a:srcRect l="22500" r="22188" b="1112"/>
            <a:stretch/>
          </p:blipFill>
          <p:spPr>
            <a:xfrm>
              <a:off x="22523228" y="14653479"/>
              <a:ext cx="4908772" cy="4936504"/>
            </a:xfrm>
            <a:prstGeom prst="rect">
              <a:avLst/>
            </a:prstGeom>
          </p:spPr>
        </p:pic>
        <p:pic>
          <p:nvPicPr>
            <p:cNvPr id="24" name="Picture 2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7910315" y="16992600"/>
              <a:ext cx="4611465" cy="2593949"/>
            </a:xfrm>
            <a:prstGeom prst="rect">
              <a:avLst/>
            </a:prstGeom>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2461</TotalTime>
  <Words>742</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dc:title>
  <dc:creator>Colin Purrington</dc:creator>
  <dc:description>You may use this template for educational and non-profit use.  Please acknowledge its source, and please send feedback to:_x000d_     purrington@swarthmore.edu._x000d__x000d_If you are using site or template for a course on Blackboard or WebCT, please give me Guest access, or send me an e-mail, so that I can see how the information is being used.</dc:description>
  <cp:lastModifiedBy>Jerry Ding</cp:lastModifiedBy>
  <cp:revision>308</cp:revision>
  <cp:lastPrinted>2003-04-14T18:27:38Z</cp:lastPrinted>
  <dcterms:created xsi:type="dcterms:W3CDTF">2000-07-07T15:10:51Z</dcterms:created>
  <dcterms:modified xsi:type="dcterms:W3CDTF">2017-08-27T15:01:55Z</dcterms:modified>
</cp:coreProperties>
</file>