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9"/>
  </p:notesMasterIdLst>
  <p:handoutMasterIdLst>
    <p:handoutMasterId r:id="rId30"/>
  </p:handoutMasterIdLst>
  <p:sldIdLst>
    <p:sldId id="259" r:id="rId2"/>
    <p:sldId id="743" r:id="rId3"/>
    <p:sldId id="794" r:id="rId4"/>
    <p:sldId id="795" r:id="rId5"/>
    <p:sldId id="796" r:id="rId6"/>
    <p:sldId id="801" r:id="rId7"/>
    <p:sldId id="802" r:id="rId8"/>
    <p:sldId id="799" r:id="rId9"/>
    <p:sldId id="803" r:id="rId10"/>
    <p:sldId id="804" r:id="rId11"/>
    <p:sldId id="798" r:id="rId12"/>
    <p:sldId id="800" r:id="rId13"/>
    <p:sldId id="805" r:id="rId14"/>
    <p:sldId id="806" r:id="rId15"/>
    <p:sldId id="807" r:id="rId16"/>
    <p:sldId id="808" r:id="rId17"/>
    <p:sldId id="809" r:id="rId18"/>
    <p:sldId id="810" r:id="rId19"/>
    <p:sldId id="811" r:id="rId20"/>
    <p:sldId id="812" r:id="rId21"/>
    <p:sldId id="813" r:id="rId22"/>
    <p:sldId id="814" r:id="rId23"/>
    <p:sldId id="815" r:id="rId24"/>
    <p:sldId id="816" r:id="rId25"/>
    <p:sldId id="817" r:id="rId26"/>
    <p:sldId id="818" r:id="rId27"/>
    <p:sldId id="272" r:id="rId2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7" autoAdjust="0"/>
    <p:restoredTop sz="99556" autoAdjust="0"/>
  </p:normalViewPr>
  <p:slideViewPr>
    <p:cSldViewPr snapToGrid="0" snapToObjects="1">
      <p:cViewPr>
        <p:scale>
          <a:sx n="90" d="100"/>
          <a:sy n="90" d="100"/>
        </p:scale>
        <p:origin x="-102" y="-84"/>
      </p:cViewPr>
      <p:guideLst>
        <p:guide orient="horz" pos="2160"/>
        <p:guide orient="horz" pos="232"/>
        <p:guide orient="horz" pos="4088"/>
        <p:guide pos="3840"/>
        <p:guide pos="574"/>
      </p:guideLst>
    </p:cSldViewPr>
  </p:slideViewPr>
  <p:notesTextViewPr>
    <p:cViewPr>
      <p:scale>
        <a:sx n="1" d="1"/>
        <a:sy n="1" d="1"/>
      </p:scale>
      <p:origin x="0" y="0"/>
    </p:cViewPr>
  </p:notesTextViewPr>
  <p:sorterViewPr>
    <p:cViewPr>
      <p:scale>
        <a:sx n="75" d="100"/>
        <a:sy n="75" d="100"/>
      </p:scale>
      <p:origin x="0" y="0"/>
    </p:cViewPr>
  </p:sorterViewPr>
  <p:notesViewPr>
    <p:cSldViewPr snapToGrid="0" snapToObjects="1">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88329E-868E-4255-8FCD-F47F11991394}" type="datetimeFigureOut">
              <a:rPr lang="zh-CN" altLang="en-US" smtClean="0"/>
              <a:t>2020/11/6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704469-D48C-4A77-9656-C6950E20CD8E}" type="slidenum">
              <a:rPr lang="zh-CN" altLang="en-US" smtClean="0"/>
              <a:t>‹#›</a:t>
            </a:fld>
            <a:endParaRPr lang="zh-CN" altLang="en-US"/>
          </a:p>
        </p:txBody>
      </p:sp>
    </p:spTree>
    <p:extLst>
      <p:ext uri="{BB962C8B-B14F-4D97-AF65-F5344CB8AC3E}">
        <p14:creationId xmlns:p14="http://schemas.microsoft.com/office/powerpoint/2010/main" val="211108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DC69A5-5E2D-4D2E-B159-FC1C3025232E}" type="datetimeFigureOut">
              <a:rPr lang="zh-CN" altLang="en-US" smtClean="0"/>
              <a:t>2020/11/6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29F72B-F1B5-4BB5-B125-37D7697B8417}" type="slidenum">
              <a:rPr lang="zh-CN" altLang="en-US" smtClean="0"/>
              <a:t>‹#›</a:t>
            </a:fld>
            <a:endParaRPr lang="zh-CN" altLang="en-US"/>
          </a:p>
        </p:txBody>
      </p:sp>
    </p:spTree>
    <p:extLst>
      <p:ext uri="{BB962C8B-B14F-4D97-AF65-F5344CB8AC3E}">
        <p14:creationId xmlns:p14="http://schemas.microsoft.com/office/powerpoint/2010/main" val="37749039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a:t>
            </a:fld>
            <a:endParaRPr lang="zh-CN" altLang="en-US"/>
          </a:p>
        </p:txBody>
      </p:sp>
    </p:spTree>
    <p:extLst>
      <p:ext uri="{BB962C8B-B14F-4D97-AF65-F5344CB8AC3E}">
        <p14:creationId xmlns:p14="http://schemas.microsoft.com/office/powerpoint/2010/main" val="3012499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10</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11</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12</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13</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14</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15</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16</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17</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18</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19</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2</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20</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21</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立意参考：</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）乘客角度：自律</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）司机角度：理智</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）其他乘客角度：见义勇为</a:t>
            </a:r>
          </a:p>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22</a:t>
            </a:fld>
            <a:endParaRPr lang="zh-CN" altLang="en-US"/>
          </a:p>
        </p:txBody>
      </p:sp>
    </p:spTree>
    <p:extLst>
      <p:ext uri="{BB962C8B-B14F-4D97-AF65-F5344CB8AC3E}">
        <p14:creationId xmlns:p14="http://schemas.microsoft.com/office/powerpoint/2010/main" val="3654385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立意参考：</a:t>
            </a:r>
          </a:p>
          <a:p>
            <a:pPr lvl="0"/>
            <a:r>
              <a:rPr lang="zh-CN" altLang="zh-CN" sz="1200" kern="1200" dirty="0" smtClean="0">
                <a:solidFill>
                  <a:schemeClr val="tx1"/>
                </a:solidFill>
                <a:effectLst/>
                <a:latin typeface="+mn-lt"/>
                <a:ea typeface="+mn-ea"/>
                <a:cs typeface="+mn-cs"/>
              </a:rPr>
              <a:t>企业要善于创新</a:t>
            </a:r>
          </a:p>
          <a:p>
            <a:pPr lvl="0"/>
            <a:r>
              <a:rPr lang="zh-CN" altLang="zh-CN" sz="1200" kern="1200" dirty="0" smtClean="0">
                <a:solidFill>
                  <a:schemeClr val="tx1"/>
                </a:solidFill>
                <a:effectLst/>
                <a:latin typeface="+mn-lt"/>
                <a:ea typeface="+mn-ea"/>
                <a:cs typeface="+mn-cs"/>
              </a:rPr>
              <a:t>要善于利用资源</a:t>
            </a:r>
          </a:p>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23</a:t>
            </a:fld>
            <a:endParaRPr lang="zh-CN" altLang="en-US"/>
          </a:p>
        </p:txBody>
      </p:sp>
    </p:spTree>
    <p:extLst>
      <p:ext uri="{BB962C8B-B14F-4D97-AF65-F5344CB8AC3E}">
        <p14:creationId xmlns:p14="http://schemas.microsoft.com/office/powerpoint/2010/main" val="3654385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200" dirty="0" smtClean="0"/>
              <a:t>立意参考：跨界合作，带来共赢</a:t>
            </a:r>
          </a:p>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24</a:t>
            </a:fld>
            <a:endParaRPr lang="zh-CN" altLang="en-US"/>
          </a:p>
        </p:txBody>
      </p:sp>
    </p:spTree>
    <p:extLst>
      <p:ext uri="{BB962C8B-B14F-4D97-AF65-F5344CB8AC3E}">
        <p14:creationId xmlns:p14="http://schemas.microsoft.com/office/powerpoint/2010/main" val="3654385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25</a:t>
            </a:fld>
            <a:endParaRPr lang="zh-CN" altLang="en-US"/>
          </a:p>
        </p:txBody>
      </p:sp>
    </p:spTree>
    <p:extLst>
      <p:ext uri="{BB962C8B-B14F-4D97-AF65-F5344CB8AC3E}">
        <p14:creationId xmlns:p14="http://schemas.microsoft.com/office/powerpoint/2010/main" val="3654385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26</a:t>
            </a:fld>
            <a:endParaRPr lang="zh-CN" altLang="en-US"/>
          </a:p>
        </p:txBody>
      </p:sp>
    </p:spTree>
    <p:extLst>
      <p:ext uri="{BB962C8B-B14F-4D97-AF65-F5344CB8AC3E}">
        <p14:creationId xmlns:p14="http://schemas.microsoft.com/office/powerpoint/2010/main" val="3654385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考察管理</a:t>
            </a:r>
            <a:endParaRPr lang="en-US" altLang="zh-CN" dirty="0" smtClean="0"/>
          </a:p>
          <a:p>
            <a:r>
              <a:rPr lang="zh-CN" altLang="en-US" dirty="0" smtClean="0"/>
              <a:t>进入场景</a:t>
            </a:r>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27</a:t>
            </a:fld>
            <a:endParaRPr lang="zh-CN" altLang="en-US"/>
          </a:p>
        </p:txBody>
      </p:sp>
    </p:spTree>
    <p:extLst>
      <p:ext uri="{BB962C8B-B14F-4D97-AF65-F5344CB8AC3E}">
        <p14:creationId xmlns:p14="http://schemas.microsoft.com/office/powerpoint/2010/main" val="120123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3</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4</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5</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6</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7</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8</a:t>
            </a:fld>
            <a:endParaRPr lang="zh-CN" altLang="en-US"/>
          </a:p>
        </p:txBody>
      </p:sp>
    </p:spTree>
    <p:extLst>
      <p:ext uri="{BB962C8B-B14F-4D97-AF65-F5344CB8AC3E}">
        <p14:creationId xmlns:p14="http://schemas.microsoft.com/office/powerpoint/2010/main" val="248229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29F72B-F1B5-4BB5-B125-37D7697B8417}" type="slidenum">
              <a:rPr lang="zh-CN" altLang="en-US" smtClean="0"/>
              <a:t>9</a:t>
            </a:fld>
            <a:endParaRPr lang="zh-CN" altLang="en-US"/>
          </a:p>
        </p:txBody>
      </p:sp>
    </p:spTree>
    <p:extLst>
      <p:ext uri="{BB962C8B-B14F-4D97-AF65-F5344CB8AC3E}">
        <p14:creationId xmlns:p14="http://schemas.microsoft.com/office/powerpoint/2010/main" val="24822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mod="1">
    <p:ext uri="{DCECCB84-F9BA-43D5-87BE-67443E8EF086}">
      <p15:sldGuideLst xmlns=""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smtClean="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a:t>
            </a:r>
            <a:r>
              <a:rPr lang="en-US" altLang="zh-CN" sz="1400" dirty="0" smtClean="0">
                <a:solidFill>
                  <a:srgbClr val="FFFFFF"/>
                </a:solidFill>
                <a:latin typeface="Segoe UI Light" charset="0"/>
                <a:ea typeface="Segoe UI Light" charset="0"/>
                <a:cs typeface="Segoe UI Light" charset="0"/>
              </a:rPr>
              <a:t>UI</a:t>
            </a:r>
            <a:endParaRPr lang="zh-CN" altLang="en-US" sz="1400" dirty="0" smtClean="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rot="2153560">
            <a:off x="4985830" y="2608301"/>
            <a:ext cx="1877438" cy="1107996"/>
          </a:xfrm>
          <a:prstGeom prst="rect">
            <a:avLst/>
          </a:prstGeom>
          <a:noFill/>
        </p:spPr>
        <p:txBody>
          <a:bodyPr wrap="none" lIns="91440" tIns="45720" rIns="91440" bIns="45720">
            <a:spAutoFit/>
          </a:bodyPr>
          <a:lstStyle/>
          <a:p>
            <a:pPr algn="ctr"/>
            <a:r>
              <a:rPr lang="zh-CN" altLang="en-US" sz="6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娜仁</a:t>
            </a:r>
            <a:endParaRPr lang="zh-CN" altLang="en-US" sz="6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 id="2147483663" r:id="rId9"/>
    <p:sldLayoutId id="21474836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9549" y="2325567"/>
            <a:ext cx="10998190" cy="830997"/>
          </a:xfrm>
          <a:prstGeom prst="rect">
            <a:avLst/>
          </a:prstGeom>
        </p:spPr>
        <p:txBody>
          <a:bodyPr wrap="square">
            <a:spAutoFit/>
          </a:bodyPr>
          <a:lstStyle/>
          <a:p>
            <a:pPr algn="ctr" defTabSz="914400" fontAlgn="base">
              <a:spcBef>
                <a:spcPct val="0"/>
              </a:spcBef>
              <a:spcAft>
                <a:spcPct val="0"/>
              </a:spcAft>
            </a:pPr>
            <a:r>
              <a:rPr lang="zh-CN" altLang="en-US" sz="4800" b="1" dirty="0" smtClean="0">
                <a:latin typeface="微软雅黑" pitchFamily="34" charset="-122"/>
                <a:ea typeface="微软雅黑" pitchFamily="34" charset="-122"/>
              </a:rPr>
              <a:t>热点</a:t>
            </a:r>
            <a:endParaRPr lang="en-US" altLang="zh-CN" sz="4800" b="1" dirty="0" smtClean="0">
              <a:latin typeface="微软雅黑" pitchFamily="34" charset="-122"/>
              <a:ea typeface="微软雅黑" pitchFamily="34" charset="-122"/>
            </a:endParaRPr>
          </a:p>
        </p:txBody>
      </p:sp>
      <p:sp>
        <p:nvSpPr>
          <p:cNvPr id="13" name="矩形 12"/>
          <p:cNvSpPr/>
          <p:nvPr/>
        </p:nvSpPr>
        <p:spPr>
          <a:xfrm>
            <a:off x="4194516" y="4014422"/>
            <a:ext cx="3448256"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tx1"/>
                </a:solidFill>
              </a:rPr>
              <a:t>娜仁花</a:t>
            </a:r>
            <a:endParaRPr lang="en-US" altLang="zh-CN" sz="2000" b="1" dirty="0">
              <a:solidFill>
                <a:schemeClr val="tx1"/>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3013" t="8537" r="18453" b="16035"/>
          <a:stretch/>
        </p:blipFill>
        <p:spPr bwMode="auto">
          <a:xfrm>
            <a:off x="0" y="6029660"/>
            <a:ext cx="1354721" cy="828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2186817" cy="523220"/>
          </a:xfrm>
          <a:prstGeom prst="rect">
            <a:avLst/>
          </a:prstGeom>
          <a:noFill/>
        </p:spPr>
        <p:txBody>
          <a:bodyPr wrap="none" rtlCol="0">
            <a:spAutoFit/>
          </a:bodyPr>
          <a:lstStyle/>
          <a:p>
            <a:r>
              <a:rPr lang="zh-CN" altLang="en-US" sz="2800" b="1" dirty="0" smtClean="0"/>
              <a:t>主题</a:t>
            </a:r>
            <a:r>
              <a:rPr lang="en-US" altLang="zh-CN" sz="2800" b="1" dirty="0" smtClean="0"/>
              <a:t>4</a:t>
            </a:r>
            <a:r>
              <a:rPr lang="zh-CN" altLang="en-US" sz="2800" b="1" dirty="0" smtClean="0"/>
              <a:t>：诚信</a:t>
            </a:r>
            <a:endParaRPr lang="zh-CN" altLang="en-US" sz="2800" b="1" dirty="0"/>
          </a:p>
        </p:txBody>
      </p:sp>
      <p:sp>
        <p:nvSpPr>
          <p:cNvPr id="4" name="TextBox 3"/>
          <p:cNvSpPr txBox="1"/>
          <p:nvPr/>
        </p:nvSpPr>
        <p:spPr>
          <a:xfrm>
            <a:off x="297712" y="1360967"/>
            <a:ext cx="1210588" cy="400110"/>
          </a:xfrm>
          <a:prstGeom prst="rect">
            <a:avLst/>
          </a:prstGeom>
          <a:noFill/>
        </p:spPr>
        <p:txBody>
          <a:bodyPr wrap="none" rtlCol="0">
            <a:spAutoFit/>
          </a:bodyPr>
          <a:lstStyle/>
          <a:p>
            <a:r>
              <a:rPr lang="zh-CN" altLang="en-US" sz="2000" b="1" dirty="0" smtClean="0"/>
              <a:t>语言积累</a:t>
            </a:r>
            <a:endParaRPr lang="zh-CN" altLang="en-US" sz="2000" b="1" dirty="0"/>
          </a:p>
        </p:txBody>
      </p:sp>
      <p:sp>
        <p:nvSpPr>
          <p:cNvPr id="5" name="矩形 4"/>
          <p:cNvSpPr/>
          <p:nvPr/>
        </p:nvSpPr>
        <p:spPr>
          <a:xfrm>
            <a:off x="988829" y="2126535"/>
            <a:ext cx="7549116" cy="2862322"/>
          </a:xfrm>
          <a:prstGeom prst="rect">
            <a:avLst/>
          </a:prstGeom>
        </p:spPr>
        <p:txBody>
          <a:bodyPr wrap="square">
            <a:spAutoFit/>
          </a:bodyPr>
          <a:lstStyle/>
          <a:p>
            <a:pPr algn="just">
              <a:lnSpc>
                <a:spcPct val="200000"/>
              </a:lnSpc>
            </a:pPr>
            <a:r>
              <a:rPr lang="zh-CN" altLang="en-US" dirty="0" smtClean="0"/>
              <a:t>     加强诚信建设</a:t>
            </a:r>
            <a:r>
              <a:rPr lang="zh-CN" altLang="en-US" dirty="0"/>
              <a:t>，需要全社会共同创造诚信氛围。曾子杀猪教会下一代以诚待人，信守承诺；商鞅立木为信推动秦国变法直至统一全中国；反之，周幽王忽视诚信，烽火戏诸侯，最终导致周的灭亡。种种说明，诚信体系的建设对于个人，社会，国家都有着十分重要的作用</a:t>
            </a:r>
            <a:r>
              <a:rPr lang="zh-CN" altLang="en-US" dirty="0" smtClean="0"/>
              <a:t>。人无诚信，不知其可。因此</a:t>
            </a:r>
            <a:r>
              <a:rPr lang="zh-CN" altLang="en-US" dirty="0"/>
              <a:t>，要在全社会大力创造诚信氛围，构建诚信中国。</a:t>
            </a:r>
          </a:p>
        </p:txBody>
      </p:sp>
    </p:spTree>
    <p:extLst>
      <p:ext uri="{BB962C8B-B14F-4D97-AF65-F5344CB8AC3E}">
        <p14:creationId xmlns:p14="http://schemas.microsoft.com/office/powerpoint/2010/main" val="213348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3982180" cy="523220"/>
          </a:xfrm>
          <a:prstGeom prst="rect">
            <a:avLst/>
          </a:prstGeom>
          <a:noFill/>
        </p:spPr>
        <p:txBody>
          <a:bodyPr wrap="none" rtlCol="0">
            <a:spAutoFit/>
          </a:bodyPr>
          <a:lstStyle/>
          <a:p>
            <a:r>
              <a:rPr lang="zh-CN" altLang="en-US" sz="2800" b="1" dirty="0" smtClean="0"/>
              <a:t>主题</a:t>
            </a:r>
            <a:r>
              <a:rPr lang="en-US" altLang="zh-CN" sz="2800" b="1" dirty="0" smtClean="0"/>
              <a:t>5</a:t>
            </a:r>
            <a:r>
              <a:rPr lang="zh-CN" altLang="en-US" sz="2800" b="1" dirty="0" smtClean="0"/>
              <a:t>：稳就业，促经济</a:t>
            </a:r>
            <a:endParaRPr lang="zh-CN" altLang="en-US" sz="2800" b="1" dirty="0"/>
          </a:p>
        </p:txBody>
      </p:sp>
      <p:sp>
        <p:nvSpPr>
          <p:cNvPr id="3" name="TextBox 2"/>
          <p:cNvSpPr txBox="1"/>
          <p:nvPr/>
        </p:nvSpPr>
        <p:spPr>
          <a:xfrm>
            <a:off x="499730" y="1254642"/>
            <a:ext cx="2646878" cy="461665"/>
          </a:xfrm>
          <a:prstGeom prst="rect">
            <a:avLst/>
          </a:prstGeom>
          <a:noFill/>
        </p:spPr>
        <p:txBody>
          <a:bodyPr wrap="none" rtlCol="0">
            <a:spAutoFit/>
          </a:bodyPr>
          <a:lstStyle/>
          <a:p>
            <a:r>
              <a:rPr lang="zh-CN" altLang="en-US" sz="2400" dirty="0" smtClean="0"/>
              <a:t>探索经济内循环：</a:t>
            </a:r>
            <a:endParaRPr lang="zh-CN" altLang="en-US" sz="2400" dirty="0"/>
          </a:p>
        </p:txBody>
      </p:sp>
      <p:sp>
        <p:nvSpPr>
          <p:cNvPr id="5" name="矩形 4"/>
          <p:cNvSpPr/>
          <p:nvPr/>
        </p:nvSpPr>
        <p:spPr>
          <a:xfrm>
            <a:off x="499730" y="1854554"/>
            <a:ext cx="10388010" cy="4401205"/>
          </a:xfrm>
          <a:prstGeom prst="rect">
            <a:avLst/>
          </a:prstGeom>
        </p:spPr>
        <p:txBody>
          <a:bodyPr wrap="square">
            <a:spAutoFit/>
          </a:bodyPr>
          <a:lstStyle/>
          <a:p>
            <a:pPr>
              <a:lnSpc>
                <a:spcPct val="200000"/>
              </a:lnSpc>
            </a:pPr>
            <a:r>
              <a:rPr lang="zh-CN" altLang="en-US" sz="2000" dirty="0" smtClean="0"/>
              <a:t>粉丝经济</a:t>
            </a:r>
            <a:endParaRPr lang="en-US" altLang="zh-CN" sz="2000" dirty="0" smtClean="0"/>
          </a:p>
          <a:p>
            <a:pPr>
              <a:lnSpc>
                <a:spcPct val="200000"/>
              </a:lnSpc>
            </a:pPr>
            <a:r>
              <a:rPr lang="zh-CN" altLang="en-US" sz="2000" dirty="0" smtClean="0"/>
              <a:t>地摊经济</a:t>
            </a:r>
            <a:endParaRPr lang="en-US" altLang="zh-CN" sz="2000" dirty="0" smtClean="0"/>
          </a:p>
          <a:p>
            <a:pPr>
              <a:lnSpc>
                <a:spcPct val="200000"/>
              </a:lnSpc>
            </a:pPr>
            <a:r>
              <a:rPr lang="zh-CN" altLang="en-US" sz="2000" dirty="0" smtClean="0"/>
              <a:t>夜间经济</a:t>
            </a:r>
            <a:endParaRPr lang="en-US" altLang="zh-CN" sz="2000" dirty="0" smtClean="0"/>
          </a:p>
          <a:p>
            <a:pPr>
              <a:lnSpc>
                <a:spcPct val="200000"/>
              </a:lnSpc>
            </a:pPr>
            <a:r>
              <a:rPr lang="zh-CN" altLang="en-US" sz="2000" dirty="0" smtClean="0"/>
              <a:t>她经济</a:t>
            </a:r>
            <a:endParaRPr lang="en-US" altLang="zh-CN" sz="2000" dirty="0" smtClean="0"/>
          </a:p>
          <a:p>
            <a:pPr>
              <a:lnSpc>
                <a:spcPct val="200000"/>
              </a:lnSpc>
            </a:pPr>
            <a:r>
              <a:rPr lang="zh-CN" altLang="en-US" sz="2000" dirty="0" smtClean="0"/>
              <a:t>银发经济</a:t>
            </a:r>
            <a:endParaRPr lang="en-US" altLang="zh-CN" sz="2000" dirty="0" smtClean="0"/>
          </a:p>
          <a:p>
            <a:pPr>
              <a:lnSpc>
                <a:spcPct val="200000"/>
              </a:lnSpc>
            </a:pPr>
            <a:r>
              <a:rPr lang="zh-CN" altLang="en-US" sz="2000" dirty="0" smtClean="0"/>
              <a:t>绿色经济</a:t>
            </a:r>
            <a:endParaRPr lang="en-US" altLang="zh-CN" sz="2000" dirty="0" smtClean="0"/>
          </a:p>
          <a:p>
            <a:pPr>
              <a:lnSpc>
                <a:spcPct val="200000"/>
              </a:lnSpc>
            </a:pPr>
            <a:r>
              <a:rPr lang="zh-CN" altLang="en-US" sz="2000" dirty="0" smtClean="0"/>
              <a:t>共享经济</a:t>
            </a:r>
            <a:endParaRPr lang="en-US" altLang="zh-CN" sz="2000" dirty="0"/>
          </a:p>
        </p:txBody>
      </p:sp>
      <p:sp>
        <p:nvSpPr>
          <p:cNvPr id="6" name="矩形 5"/>
          <p:cNvSpPr/>
          <p:nvPr/>
        </p:nvSpPr>
        <p:spPr>
          <a:xfrm>
            <a:off x="4050418" y="3159759"/>
            <a:ext cx="10388010" cy="718851"/>
          </a:xfrm>
          <a:prstGeom prst="rect">
            <a:avLst/>
          </a:prstGeom>
        </p:spPr>
        <p:txBody>
          <a:bodyPr wrap="square">
            <a:spAutoFit/>
          </a:bodyPr>
          <a:lstStyle/>
          <a:p>
            <a:pPr>
              <a:lnSpc>
                <a:spcPct val="200000"/>
              </a:lnSpc>
            </a:pPr>
            <a:r>
              <a:rPr lang="zh-CN" altLang="en-US" sz="2400" b="1" dirty="0" smtClean="0">
                <a:solidFill>
                  <a:srgbClr val="C00000"/>
                </a:solidFill>
              </a:rPr>
              <a:t>种种变化背后，是中国经济发展的澎湃动力</a:t>
            </a:r>
            <a:endParaRPr lang="en-US" altLang="zh-CN" sz="2400" b="1" dirty="0">
              <a:solidFill>
                <a:srgbClr val="C00000"/>
              </a:solidFill>
            </a:endParaRPr>
          </a:p>
        </p:txBody>
      </p:sp>
    </p:spTree>
    <p:extLst>
      <p:ext uri="{BB962C8B-B14F-4D97-AF65-F5344CB8AC3E}">
        <p14:creationId xmlns:p14="http://schemas.microsoft.com/office/powerpoint/2010/main" val="77130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8650125" cy="523220"/>
          </a:xfrm>
          <a:prstGeom prst="rect">
            <a:avLst/>
          </a:prstGeom>
          <a:noFill/>
        </p:spPr>
        <p:txBody>
          <a:bodyPr wrap="none" rtlCol="0">
            <a:spAutoFit/>
          </a:bodyPr>
          <a:lstStyle/>
          <a:p>
            <a:r>
              <a:rPr lang="zh-CN" altLang="en-US" sz="2800" b="1" dirty="0" smtClean="0"/>
              <a:t>主题</a:t>
            </a:r>
            <a:r>
              <a:rPr lang="en-US" altLang="zh-CN" sz="2800" b="1" dirty="0" smtClean="0"/>
              <a:t>6</a:t>
            </a:r>
            <a:r>
              <a:rPr lang="zh-CN" altLang="en-US" sz="2800" b="1" dirty="0" smtClean="0"/>
              <a:t>：生产安全（关注细节、尊重生命、管理科学）</a:t>
            </a:r>
            <a:endParaRPr lang="zh-CN" altLang="en-US" sz="2800" b="1"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8238" y="2073026"/>
            <a:ext cx="10455793" cy="3626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32729" y="1312465"/>
            <a:ext cx="9111002" cy="548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55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randombar(horizontal)">
                                      <p:cBhvr>
                                        <p:cTn id="1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1980029" cy="523220"/>
          </a:xfrm>
          <a:prstGeom prst="rect">
            <a:avLst/>
          </a:prstGeom>
          <a:noFill/>
        </p:spPr>
        <p:txBody>
          <a:bodyPr wrap="none" rtlCol="0">
            <a:spAutoFit/>
          </a:bodyPr>
          <a:lstStyle/>
          <a:p>
            <a:r>
              <a:rPr lang="zh-CN" altLang="en-US" sz="2800" b="1" dirty="0" smtClean="0"/>
              <a:t>论说文模板</a:t>
            </a:r>
            <a:endParaRPr lang="zh-CN" altLang="en-US" sz="2800" b="1" dirty="0"/>
          </a:p>
        </p:txBody>
      </p:sp>
      <p:sp>
        <p:nvSpPr>
          <p:cNvPr id="3" name="矩形 2"/>
          <p:cNvSpPr/>
          <p:nvPr/>
        </p:nvSpPr>
        <p:spPr>
          <a:xfrm>
            <a:off x="368595" y="1070873"/>
            <a:ext cx="9136912" cy="2400657"/>
          </a:xfrm>
          <a:prstGeom prst="rect">
            <a:avLst/>
          </a:prstGeom>
        </p:spPr>
        <p:txBody>
          <a:bodyPr wrap="square">
            <a:spAutoFit/>
          </a:bodyPr>
          <a:lstStyle/>
          <a:p>
            <a:pPr>
              <a:lnSpc>
                <a:spcPct val="150000"/>
              </a:lnSpc>
            </a:pPr>
            <a:r>
              <a:rPr lang="zh-CN" altLang="zh-CN" sz="2000" b="1" dirty="0"/>
              <a:t>开头</a:t>
            </a:r>
            <a:endParaRPr lang="zh-CN" altLang="zh-CN" sz="2000" dirty="0"/>
          </a:p>
          <a:p>
            <a:pPr>
              <a:lnSpc>
                <a:spcPct val="150000"/>
              </a:lnSpc>
            </a:pPr>
            <a:r>
              <a:rPr lang="zh-CN" altLang="zh-CN" sz="2000" b="1" dirty="0"/>
              <a:t>开头模板</a:t>
            </a:r>
            <a:r>
              <a:rPr lang="en-US" altLang="zh-CN" sz="2000" b="1" dirty="0"/>
              <a:t>1</a:t>
            </a:r>
            <a:endParaRPr lang="zh-CN" altLang="zh-CN" sz="2000" dirty="0"/>
          </a:p>
          <a:p>
            <a:pPr>
              <a:lnSpc>
                <a:spcPct val="150000"/>
              </a:lnSpc>
            </a:pPr>
            <a:r>
              <a:rPr lang="zh-CN" altLang="zh-CN" sz="2000" dirty="0"/>
              <a:t>材料中…</a:t>
            </a:r>
            <a:r>
              <a:rPr lang="en-US" altLang="zh-CN" sz="2000" dirty="0"/>
              <a:t>..</a:t>
            </a:r>
            <a:r>
              <a:rPr lang="zh-CN" altLang="zh-CN" sz="2000" dirty="0"/>
              <a:t>的表述力透纸背，引人深思。…</a:t>
            </a:r>
            <a:r>
              <a:rPr lang="en-US" altLang="zh-CN" sz="2000" dirty="0"/>
              <a:t>..</a:t>
            </a:r>
            <a:r>
              <a:rPr lang="zh-CN" altLang="zh-CN" sz="2000" dirty="0"/>
              <a:t>生动诠释了…与…</a:t>
            </a:r>
            <a:r>
              <a:rPr lang="en-US" altLang="zh-CN" sz="2000" dirty="0"/>
              <a:t>. </a:t>
            </a:r>
            <a:r>
              <a:rPr lang="zh-CN" altLang="zh-CN" sz="2000" dirty="0"/>
              <a:t>的深刻内涵，而当前，…</a:t>
            </a:r>
            <a:r>
              <a:rPr lang="en-US" altLang="zh-CN" sz="2000" dirty="0"/>
              <a:t>.</a:t>
            </a:r>
            <a:r>
              <a:rPr lang="zh-CN" altLang="zh-CN" sz="2000" dirty="0"/>
              <a:t>等问题仍广泛存在，…</a:t>
            </a:r>
            <a:r>
              <a:rPr lang="en-US" altLang="zh-CN" sz="2000" dirty="0"/>
              <a:t>.</a:t>
            </a:r>
            <a:r>
              <a:rPr lang="zh-CN" altLang="zh-CN" sz="2000" dirty="0"/>
              <a:t>等现象仍比较突出，不得不说，……的意义正随着时间的推移，日渐凸显</a:t>
            </a:r>
            <a:r>
              <a:rPr lang="zh-CN" altLang="zh-CN" sz="2000" dirty="0" smtClean="0"/>
              <a:t>。</a:t>
            </a:r>
            <a:endParaRPr lang="zh-CN" altLang="zh-CN" sz="2000" dirty="0"/>
          </a:p>
        </p:txBody>
      </p:sp>
      <p:sp>
        <p:nvSpPr>
          <p:cNvPr id="4" name="矩形 3"/>
          <p:cNvSpPr/>
          <p:nvPr/>
        </p:nvSpPr>
        <p:spPr>
          <a:xfrm>
            <a:off x="368595" y="3997865"/>
            <a:ext cx="9019954" cy="1704890"/>
          </a:xfrm>
          <a:prstGeom prst="rect">
            <a:avLst/>
          </a:prstGeom>
        </p:spPr>
        <p:txBody>
          <a:bodyPr wrap="square">
            <a:spAutoFit/>
          </a:bodyPr>
          <a:lstStyle/>
          <a:p>
            <a:pPr>
              <a:lnSpc>
                <a:spcPct val="150000"/>
              </a:lnSpc>
            </a:pPr>
            <a:r>
              <a:rPr lang="en-US" altLang="zh-CN" dirty="0">
                <a:solidFill>
                  <a:srgbClr val="FF0000"/>
                </a:solidFill>
              </a:rPr>
              <a:t>2007</a:t>
            </a:r>
            <a:r>
              <a:rPr lang="zh-CN" altLang="zh-CN" dirty="0">
                <a:solidFill>
                  <a:srgbClr val="FF0000"/>
                </a:solidFill>
              </a:rPr>
              <a:t>年论说文</a:t>
            </a:r>
          </a:p>
          <a:p>
            <a:pPr>
              <a:lnSpc>
                <a:spcPct val="150000"/>
              </a:lnSpc>
            </a:pPr>
            <a:r>
              <a:rPr lang="zh-CN" altLang="zh-CN" dirty="0">
                <a:solidFill>
                  <a:srgbClr val="FF0000"/>
                </a:solidFill>
              </a:rPr>
              <a:t>著名作家曹禺先生说过这样一段话：我看，应该给“眼高手低”正明。它是褒义词。我们认真的想一想，一个人做事，眼高手低是很正常的，只有眼高起来，手才能跟着高起来，一个人不应该怕眼高手低，怕的倒是眼低手也低。我们经常是眼不高，手才低的。</a:t>
            </a:r>
          </a:p>
        </p:txBody>
      </p:sp>
      <p:sp>
        <p:nvSpPr>
          <p:cNvPr id="5" name="TextBox 4"/>
          <p:cNvSpPr txBox="1"/>
          <p:nvPr/>
        </p:nvSpPr>
        <p:spPr>
          <a:xfrm>
            <a:off x="453656" y="6010202"/>
            <a:ext cx="7109639" cy="369332"/>
          </a:xfrm>
          <a:prstGeom prst="rect">
            <a:avLst/>
          </a:prstGeom>
          <a:noFill/>
        </p:spPr>
        <p:txBody>
          <a:bodyPr wrap="none" rtlCol="0">
            <a:spAutoFit/>
          </a:bodyPr>
          <a:lstStyle/>
          <a:p>
            <a:r>
              <a:rPr lang="zh-CN" altLang="en-US" dirty="0" smtClean="0"/>
              <a:t>立意：眼高才能手高（志存高远才能奋斗前行、为眼高手低正名））</a:t>
            </a:r>
            <a:endParaRPr lang="zh-CN" altLang="en-US" dirty="0"/>
          </a:p>
        </p:txBody>
      </p:sp>
    </p:spTree>
    <p:extLst>
      <p:ext uri="{BB962C8B-B14F-4D97-AF65-F5344CB8AC3E}">
        <p14:creationId xmlns:p14="http://schemas.microsoft.com/office/powerpoint/2010/main" val="218955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1980029" cy="523220"/>
          </a:xfrm>
          <a:prstGeom prst="rect">
            <a:avLst/>
          </a:prstGeom>
          <a:noFill/>
        </p:spPr>
        <p:txBody>
          <a:bodyPr wrap="none" rtlCol="0">
            <a:spAutoFit/>
          </a:bodyPr>
          <a:lstStyle/>
          <a:p>
            <a:r>
              <a:rPr lang="zh-CN" altLang="en-US" sz="2800" b="1" dirty="0" smtClean="0"/>
              <a:t>论说文模板</a:t>
            </a:r>
            <a:endParaRPr lang="zh-CN" altLang="en-US" sz="2800" b="1" dirty="0"/>
          </a:p>
        </p:txBody>
      </p:sp>
      <p:sp>
        <p:nvSpPr>
          <p:cNvPr id="3" name="矩形 2"/>
          <p:cNvSpPr/>
          <p:nvPr/>
        </p:nvSpPr>
        <p:spPr>
          <a:xfrm>
            <a:off x="443023" y="1634399"/>
            <a:ext cx="8265041" cy="1754326"/>
          </a:xfrm>
          <a:prstGeom prst="rect">
            <a:avLst/>
          </a:prstGeom>
        </p:spPr>
        <p:txBody>
          <a:bodyPr wrap="square">
            <a:spAutoFit/>
          </a:bodyPr>
          <a:lstStyle/>
          <a:p>
            <a:pPr>
              <a:lnSpc>
                <a:spcPct val="150000"/>
              </a:lnSpc>
            </a:pPr>
            <a:r>
              <a:rPr lang="zh-CN" altLang="zh-CN" b="1" dirty="0" smtClean="0"/>
              <a:t>开头</a:t>
            </a:r>
            <a:r>
              <a:rPr lang="zh-CN" altLang="zh-CN" b="1" dirty="0"/>
              <a:t>模板</a:t>
            </a:r>
            <a:r>
              <a:rPr lang="en-US" altLang="zh-CN" b="1" dirty="0"/>
              <a:t>2</a:t>
            </a:r>
            <a:endParaRPr lang="zh-CN" altLang="zh-CN" dirty="0"/>
          </a:p>
          <a:p>
            <a:pPr>
              <a:lnSpc>
                <a:spcPct val="150000"/>
              </a:lnSpc>
            </a:pPr>
            <a:r>
              <a:rPr lang="en-US" altLang="zh-CN" dirty="0"/>
              <a:t>     XXX</a:t>
            </a:r>
            <a:r>
              <a:rPr lang="zh-CN" altLang="zh-CN" dirty="0"/>
              <a:t>在</a:t>
            </a:r>
            <a:r>
              <a:rPr lang="en-US" altLang="zh-CN" dirty="0"/>
              <a:t>XXXX</a:t>
            </a:r>
            <a:r>
              <a:rPr lang="zh-CN" altLang="zh-CN" dirty="0"/>
              <a:t>上做出的</a:t>
            </a:r>
            <a:r>
              <a:rPr lang="en-US" altLang="zh-CN" dirty="0"/>
              <a:t>XXXX</a:t>
            </a:r>
            <a:r>
              <a:rPr lang="zh-CN" altLang="zh-CN" dirty="0"/>
              <a:t>举动给人以深刻启示。个人</a:t>
            </a:r>
            <a:r>
              <a:rPr lang="en-US" altLang="zh-CN" dirty="0"/>
              <a:t>/</a:t>
            </a:r>
            <a:r>
              <a:rPr lang="zh-CN" altLang="zh-CN" dirty="0"/>
              <a:t>动物应当如此，企业（国家）也应当遵循这样的规律。做好</a:t>
            </a:r>
            <a:r>
              <a:rPr lang="en-US" altLang="zh-CN" dirty="0"/>
              <a:t>……</a:t>
            </a:r>
            <a:r>
              <a:rPr lang="zh-CN" altLang="zh-CN" dirty="0"/>
              <a:t>，切实把握住</a:t>
            </a:r>
            <a:r>
              <a:rPr lang="en-US" altLang="zh-CN" dirty="0"/>
              <a:t>….. </a:t>
            </a:r>
            <a:r>
              <a:rPr lang="zh-CN" altLang="zh-CN" dirty="0"/>
              <a:t>的重要性，不仅是历史的要求，更是现实的需要</a:t>
            </a:r>
            <a:r>
              <a:rPr lang="zh-CN" altLang="zh-CN" dirty="0" smtClean="0"/>
              <a:t>。</a:t>
            </a:r>
            <a:endParaRPr lang="zh-CN" altLang="zh-CN" dirty="0"/>
          </a:p>
        </p:txBody>
      </p:sp>
      <p:sp>
        <p:nvSpPr>
          <p:cNvPr id="4" name="矩形 3"/>
          <p:cNvSpPr/>
          <p:nvPr/>
        </p:nvSpPr>
        <p:spPr>
          <a:xfrm>
            <a:off x="368595" y="3997865"/>
            <a:ext cx="9019954" cy="1704890"/>
          </a:xfrm>
          <a:prstGeom prst="rect">
            <a:avLst/>
          </a:prstGeom>
        </p:spPr>
        <p:txBody>
          <a:bodyPr wrap="square">
            <a:spAutoFit/>
          </a:bodyPr>
          <a:lstStyle/>
          <a:p>
            <a:pPr>
              <a:lnSpc>
                <a:spcPct val="150000"/>
              </a:lnSpc>
            </a:pPr>
            <a:r>
              <a:rPr lang="en-US" altLang="zh-CN" dirty="0">
                <a:solidFill>
                  <a:srgbClr val="FF0000"/>
                </a:solidFill>
              </a:rPr>
              <a:t>2007</a:t>
            </a:r>
            <a:r>
              <a:rPr lang="zh-CN" altLang="zh-CN" dirty="0">
                <a:solidFill>
                  <a:srgbClr val="FF0000"/>
                </a:solidFill>
              </a:rPr>
              <a:t>年论说文</a:t>
            </a:r>
          </a:p>
          <a:p>
            <a:pPr>
              <a:lnSpc>
                <a:spcPct val="150000"/>
              </a:lnSpc>
            </a:pPr>
            <a:r>
              <a:rPr lang="zh-CN" altLang="zh-CN" dirty="0">
                <a:solidFill>
                  <a:srgbClr val="FF0000"/>
                </a:solidFill>
              </a:rPr>
              <a:t>著名作家曹禺先生说过这样一段话：我看，应该给“眼高手低”正明。它是褒义词。我们认真的想一想，一个人做事，眼高手低是很正常的，只有眼高起来，手才能跟着高起来，一个人不应该怕眼高手低，怕的倒是眼低手也低。我们经常是眼不高，手才低的。</a:t>
            </a:r>
          </a:p>
        </p:txBody>
      </p:sp>
      <p:sp>
        <p:nvSpPr>
          <p:cNvPr id="5" name="TextBox 4"/>
          <p:cNvSpPr txBox="1"/>
          <p:nvPr/>
        </p:nvSpPr>
        <p:spPr>
          <a:xfrm>
            <a:off x="453656" y="6010202"/>
            <a:ext cx="7109639" cy="369332"/>
          </a:xfrm>
          <a:prstGeom prst="rect">
            <a:avLst/>
          </a:prstGeom>
          <a:noFill/>
        </p:spPr>
        <p:txBody>
          <a:bodyPr wrap="none" rtlCol="0">
            <a:spAutoFit/>
          </a:bodyPr>
          <a:lstStyle/>
          <a:p>
            <a:r>
              <a:rPr lang="zh-CN" altLang="en-US" dirty="0" smtClean="0"/>
              <a:t>立意：眼高才能手高（志存高远才能奋斗前行、为眼高手低正名））</a:t>
            </a:r>
            <a:endParaRPr lang="zh-CN" altLang="en-US" dirty="0"/>
          </a:p>
        </p:txBody>
      </p:sp>
    </p:spTree>
    <p:extLst>
      <p:ext uri="{BB962C8B-B14F-4D97-AF65-F5344CB8AC3E}">
        <p14:creationId xmlns:p14="http://schemas.microsoft.com/office/powerpoint/2010/main" val="10737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1980029" cy="523220"/>
          </a:xfrm>
          <a:prstGeom prst="rect">
            <a:avLst/>
          </a:prstGeom>
          <a:noFill/>
        </p:spPr>
        <p:txBody>
          <a:bodyPr wrap="none" rtlCol="0">
            <a:spAutoFit/>
          </a:bodyPr>
          <a:lstStyle/>
          <a:p>
            <a:r>
              <a:rPr lang="zh-CN" altLang="en-US" sz="2800" b="1" dirty="0" smtClean="0"/>
              <a:t>论说文模板</a:t>
            </a:r>
            <a:endParaRPr lang="zh-CN" altLang="en-US" sz="2800" b="1" dirty="0"/>
          </a:p>
        </p:txBody>
      </p:sp>
      <p:sp>
        <p:nvSpPr>
          <p:cNvPr id="3" name="矩形 2"/>
          <p:cNvSpPr/>
          <p:nvPr/>
        </p:nvSpPr>
        <p:spPr>
          <a:xfrm>
            <a:off x="368595" y="1453645"/>
            <a:ext cx="7265582" cy="2169825"/>
          </a:xfrm>
          <a:prstGeom prst="rect">
            <a:avLst/>
          </a:prstGeom>
        </p:spPr>
        <p:txBody>
          <a:bodyPr wrap="square">
            <a:spAutoFit/>
          </a:bodyPr>
          <a:lstStyle/>
          <a:p>
            <a:pPr>
              <a:lnSpc>
                <a:spcPct val="150000"/>
              </a:lnSpc>
            </a:pPr>
            <a:r>
              <a:rPr lang="zh-CN" altLang="zh-CN" b="1" dirty="0" smtClean="0"/>
              <a:t>开头模板</a:t>
            </a:r>
            <a:r>
              <a:rPr lang="en-US" altLang="zh-CN" b="1" dirty="0" smtClean="0"/>
              <a:t>3</a:t>
            </a:r>
            <a:endParaRPr lang="zh-CN" altLang="zh-CN" dirty="0" smtClean="0"/>
          </a:p>
          <a:p>
            <a:pPr>
              <a:lnSpc>
                <a:spcPct val="150000"/>
              </a:lnSpc>
            </a:pPr>
            <a:r>
              <a:rPr lang="en-US" altLang="zh-CN" dirty="0" smtClean="0"/>
              <a:t>     XX</a:t>
            </a:r>
            <a:r>
              <a:rPr lang="zh-CN" altLang="zh-CN" dirty="0" smtClean="0"/>
              <a:t>该去向何处？我们应当如何选择？这是一个关乎前途命运的重大问题。一方面，是</a:t>
            </a:r>
            <a:r>
              <a:rPr lang="en-US" altLang="zh-CN" dirty="0" smtClean="0"/>
              <a:t>……</a:t>
            </a:r>
            <a:r>
              <a:rPr lang="zh-CN" altLang="zh-CN" dirty="0" smtClean="0"/>
              <a:t>（谈成绩），而另一方面，确是</a:t>
            </a:r>
            <a:r>
              <a:rPr lang="en-US" altLang="zh-CN" dirty="0" smtClean="0"/>
              <a:t>…….</a:t>
            </a:r>
            <a:r>
              <a:rPr lang="zh-CN" altLang="zh-CN" dirty="0" smtClean="0"/>
              <a:t>（谈问题），这种看似矛盾的现状确实让人困扰，但是，</a:t>
            </a:r>
            <a:r>
              <a:rPr lang="en-US" altLang="zh-CN" dirty="0" smtClean="0"/>
              <a:t>….</a:t>
            </a:r>
            <a:r>
              <a:rPr lang="zh-CN" altLang="zh-CN" dirty="0" smtClean="0"/>
              <a:t>是不可逆转的大势，我们要坚持</a:t>
            </a:r>
            <a:r>
              <a:rPr lang="en-US" altLang="zh-CN" dirty="0" smtClean="0"/>
              <a:t>…..</a:t>
            </a:r>
            <a:r>
              <a:rPr lang="zh-CN" altLang="zh-CN" dirty="0" smtClean="0"/>
              <a:t>，让</a:t>
            </a:r>
            <a:r>
              <a:rPr lang="en-US" altLang="zh-CN" dirty="0" smtClean="0"/>
              <a:t>……</a:t>
            </a:r>
            <a:r>
              <a:rPr lang="zh-CN" altLang="zh-CN" dirty="0" smtClean="0"/>
              <a:t>为发展注入动力。</a:t>
            </a:r>
            <a:endParaRPr lang="zh-CN" altLang="zh-CN" dirty="0"/>
          </a:p>
        </p:txBody>
      </p:sp>
      <p:sp>
        <p:nvSpPr>
          <p:cNvPr id="4" name="矩形 3"/>
          <p:cNvSpPr/>
          <p:nvPr/>
        </p:nvSpPr>
        <p:spPr>
          <a:xfrm>
            <a:off x="368595" y="3997865"/>
            <a:ext cx="9019954" cy="1704890"/>
          </a:xfrm>
          <a:prstGeom prst="rect">
            <a:avLst/>
          </a:prstGeom>
        </p:spPr>
        <p:txBody>
          <a:bodyPr wrap="square">
            <a:spAutoFit/>
          </a:bodyPr>
          <a:lstStyle/>
          <a:p>
            <a:pPr>
              <a:lnSpc>
                <a:spcPct val="150000"/>
              </a:lnSpc>
            </a:pPr>
            <a:r>
              <a:rPr lang="en-US" altLang="zh-CN" dirty="0">
                <a:solidFill>
                  <a:srgbClr val="FF0000"/>
                </a:solidFill>
              </a:rPr>
              <a:t>2007</a:t>
            </a:r>
            <a:r>
              <a:rPr lang="zh-CN" altLang="zh-CN" dirty="0">
                <a:solidFill>
                  <a:srgbClr val="FF0000"/>
                </a:solidFill>
              </a:rPr>
              <a:t>年论说文</a:t>
            </a:r>
          </a:p>
          <a:p>
            <a:pPr>
              <a:lnSpc>
                <a:spcPct val="150000"/>
              </a:lnSpc>
            </a:pPr>
            <a:r>
              <a:rPr lang="zh-CN" altLang="zh-CN" dirty="0">
                <a:solidFill>
                  <a:srgbClr val="FF0000"/>
                </a:solidFill>
              </a:rPr>
              <a:t>著名作家曹禺先生说过这样一段话：我看，应该给“眼高手低”正明。它是褒义词。我们认真的想一想，一个人做事，眼高手低是很正常的，只有眼高起来，手才能跟着高起来，一个人不应该怕眼高手低，怕的倒是眼低手也低。我们经常是眼不高，手才低的。</a:t>
            </a:r>
          </a:p>
        </p:txBody>
      </p:sp>
      <p:sp>
        <p:nvSpPr>
          <p:cNvPr id="5" name="TextBox 4"/>
          <p:cNvSpPr txBox="1"/>
          <p:nvPr/>
        </p:nvSpPr>
        <p:spPr>
          <a:xfrm>
            <a:off x="453656" y="6010202"/>
            <a:ext cx="7109639" cy="369332"/>
          </a:xfrm>
          <a:prstGeom prst="rect">
            <a:avLst/>
          </a:prstGeom>
          <a:noFill/>
        </p:spPr>
        <p:txBody>
          <a:bodyPr wrap="none" rtlCol="0">
            <a:spAutoFit/>
          </a:bodyPr>
          <a:lstStyle/>
          <a:p>
            <a:r>
              <a:rPr lang="zh-CN" altLang="en-US" dirty="0" smtClean="0"/>
              <a:t>立意：眼高才能手高（志存高远才能奋斗前行、为眼高手低正名））</a:t>
            </a:r>
            <a:endParaRPr lang="zh-CN" altLang="en-US" dirty="0"/>
          </a:p>
        </p:txBody>
      </p:sp>
    </p:spTree>
    <p:extLst>
      <p:ext uri="{BB962C8B-B14F-4D97-AF65-F5344CB8AC3E}">
        <p14:creationId xmlns:p14="http://schemas.microsoft.com/office/powerpoint/2010/main" val="10737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1980029" cy="523220"/>
          </a:xfrm>
          <a:prstGeom prst="rect">
            <a:avLst/>
          </a:prstGeom>
          <a:noFill/>
        </p:spPr>
        <p:txBody>
          <a:bodyPr wrap="none" rtlCol="0">
            <a:spAutoFit/>
          </a:bodyPr>
          <a:lstStyle/>
          <a:p>
            <a:r>
              <a:rPr lang="zh-CN" altLang="en-US" sz="2800" b="1" dirty="0" smtClean="0"/>
              <a:t>论说文模板</a:t>
            </a:r>
            <a:endParaRPr lang="zh-CN" altLang="en-US" sz="2800" b="1" dirty="0"/>
          </a:p>
        </p:txBody>
      </p:sp>
      <p:sp>
        <p:nvSpPr>
          <p:cNvPr id="3" name="矩形 2"/>
          <p:cNvSpPr/>
          <p:nvPr/>
        </p:nvSpPr>
        <p:spPr>
          <a:xfrm>
            <a:off x="368595" y="1070873"/>
            <a:ext cx="9136912" cy="2804999"/>
          </a:xfrm>
          <a:prstGeom prst="rect">
            <a:avLst/>
          </a:prstGeom>
        </p:spPr>
        <p:txBody>
          <a:bodyPr wrap="square">
            <a:spAutoFit/>
          </a:bodyPr>
          <a:lstStyle/>
          <a:p>
            <a:pPr>
              <a:lnSpc>
                <a:spcPct val="150000"/>
              </a:lnSpc>
            </a:pPr>
            <a:r>
              <a:rPr lang="zh-CN" altLang="zh-CN" sz="2000" b="1" dirty="0"/>
              <a:t>主体模板</a:t>
            </a:r>
            <a:r>
              <a:rPr lang="en-US" altLang="zh-CN" sz="2000" b="1" dirty="0"/>
              <a:t>1</a:t>
            </a:r>
            <a:endParaRPr lang="zh-CN" altLang="zh-CN" sz="2000" dirty="0"/>
          </a:p>
          <a:p>
            <a:pPr>
              <a:lnSpc>
                <a:spcPct val="150000"/>
              </a:lnSpc>
            </a:pPr>
            <a:r>
              <a:rPr lang="zh-CN" altLang="zh-CN" sz="2000" dirty="0"/>
              <a:t>…</a:t>
            </a:r>
            <a:r>
              <a:rPr lang="en-US" altLang="zh-CN" sz="2000" dirty="0"/>
              <a:t>..</a:t>
            </a:r>
            <a:r>
              <a:rPr lang="zh-CN" altLang="zh-CN" sz="2000" dirty="0"/>
              <a:t>（概括本段大意）。</a:t>
            </a:r>
            <a:r>
              <a:rPr lang="en-US" altLang="zh-CN" sz="2000" dirty="0"/>
              <a:t>XX</a:t>
            </a:r>
            <a:r>
              <a:rPr lang="zh-CN" altLang="zh-CN" sz="2000" dirty="0"/>
              <a:t>在…情况下坚持…</a:t>
            </a:r>
            <a:r>
              <a:rPr lang="en-US" altLang="zh-CN" sz="2000" dirty="0"/>
              <a:t>.,</a:t>
            </a:r>
            <a:r>
              <a:rPr lang="zh-CN" altLang="zh-CN" sz="2000" dirty="0"/>
              <a:t>是因为坚持了…的品质；</a:t>
            </a:r>
            <a:r>
              <a:rPr lang="en-US" altLang="zh-CN" sz="2000" dirty="0"/>
              <a:t>XX</a:t>
            </a:r>
            <a:r>
              <a:rPr lang="zh-CN" altLang="zh-CN" sz="2000" dirty="0"/>
              <a:t>在…条件下…</a:t>
            </a:r>
            <a:r>
              <a:rPr lang="en-US" altLang="zh-CN" sz="2000" dirty="0"/>
              <a:t>.,</a:t>
            </a:r>
            <a:r>
              <a:rPr lang="zh-CN" altLang="zh-CN" sz="2000" dirty="0"/>
              <a:t>是因为坚守了…</a:t>
            </a:r>
            <a:r>
              <a:rPr lang="en-US" altLang="zh-CN" sz="2000" dirty="0"/>
              <a:t>.</a:t>
            </a:r>
            <a:r>
              <a:rPr lang="zh-CN" altLang="zh-CN" sz="2000" dirty="0"/>
              <a:t>的精神。古今中外这样的例子还有许多，无数事例向我们诉说…</a:t>
            </a:r>
            <a:r>
              <a:rPr lang="en-US" altLang="zh-CN" sz="2000" dirty="0"/>
              <a:t>.</a:t>
            </a:r>
            <a:r>
              <a:rPr lang="zh-CN" altLang="zh-CN" sz="2000" dirty="0"/>
              <a:t>对…</a:t>
            </a:r>
            <a:r>
              <a:rPr lang="en-US" altLang="zh-CN" sz="2000" dirty="0"/>
              <a:t>. </a:t>
            </a:r>
            <a:r>
              <a:rPr lang="zh-CN" altLang="zh-CN" sz="2000" dirty="0"/>
              <a:t>的重要意义与深远影响，实现好…</a:t>
            </a:r>
            <a:r>
              <a:rPr lang="en-US" altLang="zh-CN" sz="2000" dirty="0"/>
              <a:t>.</a:t>
            </a:r>
            <a:r>
              <a:rPr lang="zh-CN" altLang="zh-CN" sz="2000" dirty="0"/>
              <a:t>促进…</a:t>
            </a:r>
            <a:r>
              <a:rPr lang="en-US" altLang="zh-CN" sz="2000" dirty="0"/>
              <a:t>..</a:t>
            </a:r>
            <a:r>
              <a:rPr lang="zh-CN" altLang="zh-CN" sz="2000" dirty="0"/>
              <a:t>；维护好…</a:t>
            </a:r>
            <a:r>
              <a:rPr lang="en-US" altLang="zh-CN" sz="2000" dirty="0"/>
              <a:t>.</a:t>
            </a:r>
            <a:r>
              <a:rPr lang="zh-CN" altLang="zh-CN" sz="2000" dirty="0"/>
              <a:t>助力…</a:t>
            </a:r>
            <a:r>
              <a:rPr lang="en-US" altLang="zh-CN" sz="2000" dirty="0"/>
              <a:t>.; </a:t>
            </a:r>
            <a:r>
              <a:rPr lang="zh-CN" altLang="zh-CN" sz="2000" dirty="0"/>
              <a:t>唯有做好…</a:t>
            </a:r>
            <a:r>
              <a:rPr lang="en-US" altLang="zh-CN" sz="2000" dirty="0"/>
              <a:t>..</a:t>
            </a:r>
            <a:r>
              <a:rPr lang="zh-CN" altLang="zh-CN" sz="2000" dirty="0"/>
              <a:t>，才能…</a:t>
            </a:r>
            <a:r>
              <a:rPr lang="en-US" altLang="zh-CN" sz="2000" dirty="0"/>
              <a:t>..</a:t>
            </a:r>
            <a:r>
              <a:rPr lang="zh-CN" altLang="zh-CN" sz="2000" dirty="0"/>
              <a:t>。</a:t>
            </a:r>
          </a:p>
          <a:p>
            <a:pPr>
              <a:lnSpc>
                <a:spcPct val="150000"/>
              </a:lnSpc>
            </a:pPr>
            <a:endParaRPr lang="zh-CN" altLang="zh-CN" sz="2000" dirty="0"/>
          </a:p>
        </p:txBody>
      </p:sp>
      <p:sp>
        <p:nvSpPr>
          <p:cNvPr id="4" name="矩形 3"/>
          <p:cNvSpPr/>
          <p:nvPr/>
        </p:nvSpPr>
        <p:spPr>
          <a:xfrm>
            <a:off x="368595" y="3997865"/>
            <a:ext cx="9019954" cy="1704890"/>
          </a:xfrm>
          <a:prstGeom prst="rect">
            <a:avLst/>
          </a:prstGeom>
        </p:spPr>
        <p:txBody>
          <a:bodyPr wrap="square">
            <a:spAutoFit/>
          </a:bodyPr>
          <a:lstStyle/>
          <a:p>
            <a:pPr>
              <a:lnSpc>
                <a:spcPct val="150000"/>
              </a:lnSpc>
            </a:pPr>
            <a:r>
              <a:rPr lang="en-US" altLang="zh-CN" dirty="0">
                <a:solidFill>
                  <a:srgbClr val="FF0000"/>
                </a:solidFill>
              </a:rPr>
              <a:t>2007</a:t>
            </a:r>
            <a:r>
              <a:rPr lang="zh-CN" altLang="zh-CN" dirty="0">
                <a:solidFill>
                  <a:srgbClr val="FF0000"/>
                </a:solidFill>
              </a:rPr>
              <a:t>年论说文</a:t>
            </a:r>
          </a:p>
          <a:p>
            <a:pPr>
              <a:lnSpc>
                <a:spcPct val="150000"/>
              </a:lnSpc>
            </a:pPr>
            <a:r>
              <a:rPr lang="zh-CN" altLang="zh-CN" dirty="0">
                <a:solidFill>
                  <a:srgbClr val="FF0000"/>
                </a:solidFill>
              </a:rPr>
              <a:t>著名作家曹禺先生说过这样一段话：我看，应该给“眼高手低”正明。它是褒义词。我们认真的想一想，一个人做事，眼高手低是很正常的，只有眼高起来，手才能跟着高起来，一个人不应该怕眼高手低，怕的倒是眼低手也低。我们经常是眼不高，手才低的。</a:t>
            </a:r>
          </a:p>
        </p:txBody>
      </p:sp>
      <p:sp>
        <p:nvSpPr>
          <p:cNvPr id="5" name="TextBox 4"/>
          <p:cNvSpPr txBox="1"/>
          <p:nvPr/>
        </p:nvSpPr>
        <p:spPr>
          <a:xfrm>
            <a:off x="453656" y="5991744"/>
            <a:ext cx="9312165" cy="369332"/>
          </a:xfrm>
          <a:prstGeom prst="rect">
            <a:avLst/>
          </a:prstGeom>
          <a:noFill/>
        </p:spPr>
        <p:txBody>
          <a:bodyPr wrap="none" rtlCol="0">
            <a:spAutoFit/>
          </a:bodyPr>
          <a:lstStyle/>
          <a:p>
            <a:r>
              <a:rPr lang="zh-CN" altLang="en-US" dirty="0" smtClean="0"/>
              <a:t>分论点</a:t>
            </a:r>
            <a:r>
              <a:rPr lang="en-US" altLang="zh-CN" dirty="0" smtClean="0"/>
              <a:t>1</a:t>
            </a:r>
            <a:r>
              <a:rPr lang="zh-CN" altLang="en-US" dirty="0" smtClean="0"/>
              <a:t>：眼界高远能坚守志向，长久奋斗。（举例：可以从企业、国家、个人角度考虑）</a:t>
            </a:r>
            <a:endParaRPr lang="zh-CN" altLang="en-US" dirty="0"/>
          </a:p>
        </p:txBody>
      </p:sp>
    </p:spTree>
    <p:extLst>
      <p:ext uri="{BB962C8B-B14F-4D97-AF65-F5344CB8AC3E}">
        <p14:creationId xmlns:p14="http://schemas.microsoft.com/office/powerpoint/2010/main" val="212527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1980029" cy="523220"/>
          </a:xfrm>
          <a:prstGeom prst="rect">
            <a:avLst/>
          </a:prstGeom>
          <a:noFill/>
        </p:spPr>
        <p:txBody>
          <a:bodyPr wrap="none" rtlCol="0">
            <a:spAutoFit/>
          </a:bodyPr>
          <a:lstStyle/>
          <a:p>
            <a:r>
              <a:rPr lang="zh-CN" altLang="en-US" sz="2800" b="1" dirty="0" smtClean="0"/>
              <a:t>论说文模板</a:t>
            </a:r>
            <a:endParaRPr lang="zh-CN" altLang="en-US" sz="2800" b="1" dirty="0"/>
          </a:p>
        </p:txBody>
      </p:sp>
      <p:sp>
        <p:nvSpPr>
          <p:cNvPr id="3" name="矩形 2"/>
          <p:cNvSpPr/>
          <p:nvPr/>
        </p:nvSpPr>
        <p:spPr>
          <a:xfrm>
            <a:off x="368595" y="1070873"/>
            <a:ext cx="9136912" cy="2804999"/>
          </a:xfrm>
          <a:prstGeom prst="rect">
            <a:avLst/>
          </a:prstGeom>
        </p:spPr>
        <p:txBody>
          <a:bodyPr wrap="square">
            <a:spAutoFit/>
          </a:bodyPr>
          <a:lstStyle/>
          <a:p>
            <a:pPr>
              <a:lnSpc>
                <a:spcPct val="150000"/>
              </a:lnSpc>
            </a:pPr>
            <a:r>
              <a:rPr lang="zh-CN" altLang="zh-CN" sz="2000" b="1" dirty="0"/>
              <a:t>主体模板</a:t>
            </a:r>
            <a:r>
              <a:rPr lang="en-US" altLang="zh-CN" sz="2000" b="1" dirty="0"/>
              <a:t>2</a:t>
            </a:r>
            <a:endParaRPr lang="zh-CN" altLang="zh-CN" sz="2000" dirty="0"/>
          </a:p>
          <a:p>
            <a:pPr>
              <a:lnSpc>
                <a:spcPct val="150000"/>
              </a:lnSpc>
            </a:pPr>
            <a:r>
              <a:rPr lang="zh-CN" altLang="zh-CN" sz="2000" dirty="0"/>
              <a:t>…</a:t>
            </a:r>
            <a:r>
              <a:rPr lang="en-US" altLang="zh-CN" sz="2000" dirty="0"/>
              <a:t>..</a:t>
            </a:r>
            <a:r>
              <a:rPr lang="zh-CN" altLang="zh-CN" sz="2000" dirty="0"/>
              <a:t>（概括本段大意）。当… 的精神被忽略，当…的品质被抛却，当做好…</a:t>
            </a:r>
            <a:r>
              <a:rPr lang="en-US" altLang="zh-CN" sz="2000" dirty="0"/>
              <a:t>.</a:t>
            </a:r>
            <a:r>
              <a:rPr lang="zh-CN" altLang="zh-CN" sz="2000" dirty="0"/>
              <a:t>甚至成为了一种奢求，…</a:t>
            </a:r>
            <a:r>
              <a:rPr lang="en-US" altLang="zh-CN" sz="2000" dirty="0"/>
              <a:t>.</a:t>
            </a:r>
            <a:r>
              <a:rPr lang="zh-CN" altLang="zh-CN" sz="2000" dirty="0"/>
              <a:t>的问题不可谓不突出。任由这类问题蔓延滋生，…</a:t>
            </a:r>
            <a:r>
              <a:rPr lang="en-US" altLang="zh-CN" sz="2000" dirty="0"/>
              <a:t>.</a:t>
            </a:r>
            <a:r>
              <a:rPr lang="zh-CN" altLang="zh-CN" sz="2000" dirty="0"/>
              <a:t>将不复存在，…同样面临危机。“亡羊补牢，为时未晚”，狠抓…问题，成为了必行之举</a:t>
            </a:r>
            <a:r>
              <a:rPr lang="en-US" altLang="zh-CN" sz="2000" dirty="0"/>
              <a:t>,</a:t>
            </a:r>
            <a:r>
              <a:rPr lang="zh-CN" altLang="zh-CN" sz="2000" dirty="0"/>
              <a:t>是当前每一个…</a:t>
            </a:r>
            <a:r>
              <a:rPr lang="en-US" altLang="zh-CN" sz="2000" dirty="0"/>
              <a:t>.</a:t>
            </a:r>
            <a:r>
              <a:rPr lang="zh-CN" altLang="zh-CN" sz="2000" dirty="0"/>
              <a:t>都要做好的“必修课”。</a:t>
            </a:r>
          </a:p>
          <a:p>
            <a:pPr>
              <a:lnSpc>
                <a:spcPct val="150000"/>
              </a:lnSpc>
            </a:pPr>
            <a:endParaRPr lang="zh-CN" altLang="zh-CN" sz="2000" dirty="0"/>
          </a:p>
        </p:txBody>
      </p:sp>
      <p:sp>
        <p:nvSpPr>
          <p:cNvPr id="4" name="矩形 3"/>
          <p:cNvSpPr/>
          <p:nvPr/>
        </p:nvSpPr>
        <p:spPr>
          <a:xfrm>
            <a:off x="368595" y="3997865"/>
            <a:ext cx="9019954" cy="1704890"/>
          </a:xfrm>
          <a:prstGeom prst="rect">
            <a:avLst/>
          </a:prstGeom>
        </p:spPr>
        <p:txBody>
          <a:bodyPr wrap="square">
            <a:spAutoFit/>
          </a:bodyPr>
          <a:lstStyle/>
          <a:p>
            <a:pPr>
              <a:lnSpc>
                <a:spcPct val="150000"/>
              </a:lnSpc>
            </a:pPr>
            <a:r>
              <a:rPr lang="en-US" altLang="zh-CN" dirty="0">
                <a:solidFill>
                  <a:srgbClr val="FF0000"/>
                </a:solidFill>
              </a:rPr>
              <a:t>2007</a:t>
            </a:r>
            <a:r>
              <a:rPr lang="zh-CN" altLang="zh-CN" dirty="0">
                <a:solidFill>
                  <a:srgbClr val="FF0000"/>
                </a:solidFill>
              </a:rPr>
              <a:t>年论说文</a:t>
            </a:r>
          </a:p>
          <a:p>
            <a:pPr>
              <a:lnSpc>
                <a:spcPct val="150000"/>
              </a:lnSpc>
            </a:pPr>
            <a:r>
              <a:rPr lang="zh-CN" altLang="zh-CN" dirty="0">
                <a:solidFill>
                  <a:srgbClr val="FF0000"/>
                </a:solidFill>
              </a:rPr>
              <a:t>著名作家曹禺先生说过这样一段话：我看，应该给“眼高手低”正明。它是褒义词。我们认真的想一想，一个人做事，眼高手低是很正常的，只有眼高起来，手才能跟着高起来，一个人不应该怕眼高手低，怕的倒是眼低手也低。我们经常是眼不高，手才低的。</a:t>
            </a:r>
          </a:p>
        </p:txBody>
      </p:sp>
      <p:sp>
        <p:nvSpPr>
          <p:cNvPr id="5" name="TextBox 4"/>
          <p:cNvSpPr txBox="1"/>
          <p:nvPr/>
        </p:nvSpPr>
        <p:spPr>
          <a:xfrm>
            <a:off x="453656" y="5991744"/>
            <a:ext cx="6080511" cy="369332"/>
          </a:xfrm>
          <a:prstGeom prst="rect">
            <a:avLst/>
          </a:prstGeom>
          <a:noFill/>
        </p:spPr>
        <p:txBody>
          <a:bodyPr wrap="none" rtlCol="0">
            <a:spAutoFit/>
          </a:bodyPr>
          <a:lstStyle/>
          <a:p>
            <a:r>
              <a:rPr lang="zh-CN" altLang="en-US" dirty="0" smtClean="0"/>
              <a:t>分论点</a:t>
            </a:r>
            <a:r>
              <a:rPr lang="en-US" altLang="zh-CN" dirty="0" smtClean="0"/>
              <a:t>2</a:t>
            </a:r>
            <a:r>
              <a:rPr lang="zh-CN" altLang="en-US" dirty="0" smtClean="0"/>
              <a:t>：眼界高远能淬炼意志，不畏艰难。（道理分析）</a:t>
            </a:r>
            <a:endParaRPr lang="zh-CN" altLang="en-US" dirty="0"/>
          </a:p>
        </p:txBody>
      </p:sp>
    </p:spTree>
    <p:extLst>
      <p:ext uri="{BB962C8B-B14F-4D97-AF65-F5344CB8AC3E}">
        <p14:creationId xmlns:p14="http://schemas.microsoft.com/office/powerpoint/2010/main" val="227606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1980029" cy="523220"/>
          </a:xfrm>
          <a:prstGeom prst="rect">
            <a:avLst/>
          </a:prstGeom>
          <a:noFill/>
        </p:spPr>
        <p:txBody>
          <a:bodyPr wrap="none" rtlCol="0">
            <a:spAutoFit/>
          </a:bodyPr>
          <a:lstStyle/>
          <a:p>
            <a:r>
              <a:rPr lang="zh-CN" altLang="en-US" sz="2800" b="1" dirty="0" smtClean="0"/>
              <a:t>论说文模板</a:t>
            </a:r>
            <a:endParaRPr lang="zh-CN" altLang="en-US" sz="2800" b="1" dirty="0"/>
          </a:p>
        </p:txBody>
      </p:sp>
      <p:sp>
        <p:nvSpPr>
          <p:cNvPr id="3" name="矩形 2"/>
          <p:cNvSpPr/>
          <p:nvPr/>
        </p:nvSpPr>
        <p:spPr>
          <a:xfrm>
            <a:off x="368595" y="1070873"/>
            <a:ext cx="9136912" cy="2804999"/>
          </a:xfrm>
          <a:prstGeom prst="rect">
            <a:avLst/>
          </a:prstGeom>
        </p:spPr>
        <p:txBody>
          <a:bodyPr wrap="square">
            <a:spAutoFit/>
          </a:bodyPr>
          <a:lstStyle/>
          <a:p>
            <a:pPr>
              <a:lnSpc>
                <a:spcPct val="150000"/>
              </a:lnSpc>
            </a:pPr>
            <a:r>
              <a:rPr lang="zh-CN" altLang="zh-CN" sz="2000" b="1" dirty="0"/>
              <a:t>主体模板</a:t>
            </a:r>
            <a:r>
              <a:rPr lang="en-US" altLang="zh-CN" sz="2000" b="1" dirty="0"/>
              <a:t>3</a:t>
            </a:r>
            <a:endParaRPr lang="zh-CN" altLang="zh-CN" sz="2000" dirty="0"/>
          </a:p>
          <a:p>
            <a:pPr>
              <a:lnSpc>
                <a:spcPct val="150000"/>
              </a:lnSpc>
            </a:pPr>
            <a:r>
              <a:rPr lang="zh-CN" altLang="zh-CN" sz="2000" dirty="0"/>
              <a:t>…</a:t>
            </a:r>
            <a:r>
              <a:rPr lang="en-US" altLang="zh-CN" sz="2000" dirty="0"/>
              <a:t>.</a:t>
            </a:r>
            <a:r>
              <a:rPr lang="zh-CN" altLang="zh-CN" sz="2000" dirty="0"/>
              <a:t>（概括本段大意）。那么究竟是什么原因导致了…困境呢？有人说，是因为…</a:t>
            </a:r>
            <a:r>
              <a:rPr lang="en-US" altLang="zh-CN" sz="2000" dirty="0"/>
              <a:t>..;</a:t>
            </a:r>
            <a:r>
              <a:rPr lang="zh-CN" altLang="zh-CN" sz="2000" dirty="0"/>
              <a:t>有人说，是由于…</a:t>
            </a:r>
            <a:r>
              <a:rPr lang="en-US" altLang="zh-CN" sz="2000" dirty="0"/>
              <a:t>.</a:t>
            </a:r>
            <a:r>
              <a:rPr lang="zh-CN" altLang="zh-CN" sz="2000" dirty="0"/>
              <a:t>；还有人说…</a:t>
            </a:r>
            <a:r>
              <a:rPr lang="en-US" altLang="zh-CN" sz="2000" dirty="0"/>
              <a:t>..</a:t>
            </a:r>
            <a:r>
              <a:rPr lang="zh-CN" altLang="zh-CN" sz="2000" dirty="0"/>
              <a:t>。“冰冻三尺，非一日之寒”。造成…困境的原因也是多方面的。而我认为，最关键的，是…</a:t>
            </a:r>
            <a:r>
              <a:rPr lang="en-US" altLang="zh-CN" sz="2000" dirty="0"/>
              <a:t>..</a:t>
            </a:r>
            <a:r>
              <a:rPr lang="zh-CN" altLang="zh-CN" sz="2000" dirty="0"/>
              <a:t>。正是这…</a:t>
            </a:r>
            <a:r>
              <a:rPr lang="en-US" altLang="zh-CN" sz="2000" dirty="0"/>
              <a:t>.</a:t>
            </a:r>
            <a:r>
              <a:rPr lang="zh-CN" altLang="zh-CN" sz="2000" dirty="0"/>
              <a:t>多重推手，才造成…</a:t>
            </a:r>
            <a:r>
              <a:rPr lang="en-US" altLang="zh-CN" sz="2000" dirty="0"/>
              <a:t>.</a:t>
            </a:r>
            <a:r>
              <a:rPr lang="zh-CN" altLang="zh-CN" sz="2000" dirty="0"/>
              <a:t>这难以挽回的局面。也正因如此，解决…的困局，必须多管齐下，全面发力。</a:t>
            </a:r>
          </a:p>
          <a:p>
            <a:pPr>
              <a:lnSpc>
                <a:spcPct val="150000"/>
              </a:lnSpc>
            </a:pPr>
            <a:endParaRPr lang="zh-CN" altLang="zh-CN" sz="2000" dirty="0"/>
          </a:p>
        </p:txBody>
      </p:sp>
      <p:sp>
        <p:nvSpPr>
          <p:cNvPr id="4" name="矩形 3"/>
          <p:cNvSpPr/>
          <p:nvPr/>
        </p:nvSpPr>
        <p:spPr>
          <a:xfrm>
            <a:off x="368595" y="3997865"/>
            <a:ext cx="9019954" cy="1704890"/>
          </a:xfrm>
          <a:prstGeom prst="rect">
            <a:avLst/>
          </a:prstGeom>
        </p:spPr>
        <p:txBody>
          <a:bodyPr wrap="square">
            <a:spAutoFit/>
          </a:bodyPr>
          <a:lstStyle/>
          <a:p>
            <a:pPr>
              <a:lnSpc>
                <a:spcPct val="150000"/>
              </a:lnSpc>
            </a:pPr>
            <a:r>
              <a:rPr lang="en-US" altLang="zh-CN" dirty="0">
                <a:solidFill>
                  <a:srgbClr val="FF0000"/>
                </a:solidFill>
              </a:rPr>
              <a:t>2007</a:t>
            </a:r>
            <a:r>
              <a:rPr lang="zh-CN" altLang="zh-CN" dirty="0">
                <a:solidFill>
                  <a:srgbClr val="FF0000"/>
                </a:solidFill>
              </a:rPr>
              <a:t>年论说文</a:t>
            </a:r>
          </a:p>
          <a:p>
            <a:pPr>
              <a:lnSpc>
                <a:spcPct val="150000"/>
              </a:lnSpc>
            </a:pPr>
            <a:r>
              <a:rPr lang="zh-CN" altLang="zh-CN" dirty="0">
                <a:solidFill>
                  <a:srgbClr val="FF0000"/>
                </a:solidFill>
              </a:rPr>
              <a:t>著名作家曹禺先生说过这样一段话：我看，应该给“眼高手低”正明。它是褒义词。我们认真的想一想，一个人做事，眼高手低是很正常的，只有眼高起来，手才能跟着高起来，一个人不应该怕眼高手低，怕的倒是眼低手也低。我们经常是眼不高，手才低的。</a:t>
            </a:r>
          </a:p>
        </p:txBody>
      </p:sp>
      <p:sp>
        <p:nvSpPr>
          <p:cNvPr id="5" name="TextBox 4"/>
          <p:cNvSpPr txBox="1"/>
          <p:nvPr/>
        </p:nvSpPr>
        <p:spPr>
          <a:xfrm>
            <a:off x="453656" y="5991744"/>
            <a:ext cx="3541354" cy="369332"/>
          </a:xfrm>
          <a:prstGeom prst="rect">
            <a:avLst/>
          </a:prstGeom>
          <a:noFill/>
        </p:spPr>
        <p:txBody>
          <a:bodyPr wrap="none" rtlCol="0">
            <a:spAutoFit/>
          </a:bodyPr>
          <a:lstStyle/>
          <a:p>
            <a:r>
              <a:rPr lang="zh-CN" altLang="en-US" dirty="0" smtClean="0"/>
              <a:t>分论点</a:t>
            </a:r>
            <a:r>
              <a:rPr lang="en-US" altLang="zh-CN" dirty="0" smtClean="0"/>
              <a:t>2</a:t>
            </a:r>
            <a:r>
              <a:rPr lang="zh-CN" altLang="en-US" dirty="0" smtClean="0"/>
              <a:t>：眼界狭隘难免停滞不前</a:t>
            </a:r>
            <a:endParaRPr lang="zh-CN" altLang="en-US" dirty="0"/>
          </a:p>
        </p:txBody>
      </p:sp>
    </p:spTree>
    <p:extLst>
      <p:ext uri="{BB962C8B-B14F-4D97-AF65-F5344CB8AC3E}">
        <p14:creationId xmlns:p14="http://schemas.microsoft.com/office/powerpoint/2010/main" val="232961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1980029" cy="523220"/>
          </a:xfrm>
          <a:prstGeom prst="rect">
            <a:avLst/>
          </a:prstGeom>
          <a:noFill/>
        </p:spPr>
        <p:txBody>
          <a:bodyPr wrap="none" rtlCol="0">
            <a:spAutoFit/>
          </a:bodyPr>
          <a:lstStyle/>
          <a:p>
            <a:r>
              <a:rPr lang="zh-CN" altLang="en-US" sz="2800" b="1" dirty="0" smtClean="0"/>
              <a:t>论说文模板</a:t>
            </a:r>
            <a:endParaRPr lang="zh-CN" altLang="en-US" sz="2800" b="1" dirty="0"/>
          </a:p>
        </p:txBody>
      </p:sp>
      <p:sp>
        <p:nvSpPr>
          <p:cNvPr id="3" name="矩形 2"/>
          <p:cNvSpPr/>
          <p:nvPr/>
        </p:nvSpPr>
        <p:spPr>
          <a:xfrm>
            <a:off x="368595" y="1240994"/>
            <a:ext cx="9136912" cy="1938992"/>
          </a:xfrm>
          <a:prstGeom prst="rect">
            <a:avLst/>
          </a:prstGeom>
        </p:spPr>
        <p:txBody>
          <a:bodyPr wrap="square">
            <a:spAutoFit/>
          </a:bodyPr>
          <a:lstStyle/>
          <a:p>
            <a:pPr>
              <a:lnSpc>
                <a:spcPct val="150000"/>
              </a:lnSpc>
            </a:pPr>
            <a:r>
              <a:rPr lang="zh-CN" altLang="en-US" sz="2000" b="1" dirty="0" smtClean="0"/>
              <a:t>结尾模板</a:t>
            </a:r>
            <a:r>
              <a:rPr lang="en-US" altLang="zh-CN" sz="2000" b="1" dirty="0" smtClean="0"/>
              <a:t>1</a:t>
            </a:r>
          </a:p>
          <a:p>
            <a:pPr>
              <a:lnSpc>
                <a:spcPct val="150000"/>
              </a:lnSpc>
            </a:pPr>
            <a:r>
              <a:rPr lang="zh-CN" altLang="zh-CN" sz="2000" dirty="0" smtClean="0"/>
              <a:t>…</a:t>
            </a:r>
            <a:r>
              <a:rPr lang="en-US" altLang="zh-CN" sz="2000" dirty="0"/>
              <a:t>.</a:t>
            </a:r>
            <a:r>
              <a:rPr lang="zh-CN" altLang="zh-CN" sz="2000" dirty="0"/>
              <a:t>需要…</a:t>
            </a:r>
            <a:r>
              <a:rPr lang="en-US" altLang="zh-CN" sz="2000" dirty="0"/>
              <a:t>.</a:t>
            </a:r>
            <a:r>
              <a:rPr lang="zh-CN" altLang="zh-CN" sz="2000" dirty="0"/>
              <a:t>。倘若不加落实，再完美愿景也只能沦为一种“想象”。对…</a:t>
            </a:r>
            <a:r>
              <a:rPr lang="en-US" altLang="zh-CN" sz="2000" dirty="0"/>
              <a:t>..</a:t>
            </a:r>
            <a:r>
              <a:rPr lang="zh-CN" altLang="zh-CN" sz="2000" dirty="0"/>
              <a:t>的追求将贯穿发展的始终，不能止步。这不仅需要…</a:t>
            </a:r>
            <a:r>
              <a:rPr lang="en-US" altLang="zh-CN" sz="2000" dirty="0"/>
              <a:t>..</a:t>
            </a:r>
            <a:r>
              <a:rPr lang="zh-CN" altLang="zh-CN" sz="2000" dirty="0"/>
              <a:t>的努力，更需要…</a:t>
            </a:r>
            <a:r>
              <a:rPr lang="en-US" altLang="zh-CN" sz="2000" dirty="0"/>
              <a:t>..</a:t>
            </a:r>
            <a:r>
              <a:rPr lang="zh-CN" altLang="zh-CN" sz="2000" dirty="0"/>
              <a:t>的坚持。如此久久为功，…</a:t>
            </a:r>
            <a:r>
              <a:rPr lang="en-US" altLang="zh-CN" sz="2000" dirty="0"/>
              <a:t>.</a:t>
            </a:r>
            <a:r>
              <a:rPr lang="zh-CN" altLang="zh-CN" sz="2000" dirty="0"/>
              <a:t>方能行稳致远。</a:t>
            </a:r>
          </a:p>
        </p:txBody>
      </p:sp>
      <p:sp>
        <p:nvSpPr>
          <p:cNvPr id="4" name="矩形 3"/>
          <p:cNvSpPr/>
          <p:nvPr/>
        </p:nvSpPr>
        <p:spPr>
          <a:xfrm>
            <a:off x="368595" y="3997865"/>
            <a:ext cx="9019954" cy="1704890"/>
          </a:xfrm>
          <a:prstGeom prst="rect">
            <a:avLst/>
          </a:prstGeom>
        </p:spPr>
        <p:txBody>
          <a:bodyPr wrap="square">
            <a:spAutoFit/>
          </a:bodyPr>
          <a:lstStyle/>
          <a:p>
            <a:pPr>
              <a:lnSpc>
                <a:spcPct val="150000"/>
              </a:lnSpc>
            </a:pPr>
            <a:r>
              <a:rPr lang="en-US" altLang="zh-CN" dirty="0">
                <a:solidFill>
                  <a:srgbClr val="FF0000"/>
                </a:solidFill>
              </a:rPr>
              <a:t>2007</a:t>
            </a:r>
            <a:r>
              <a:rPr lang="zh-CN" altLang="zh-CN" dirty="0">
                <a:solidFill>
                  <a:srgbClr val="FF0000"/>
                </a:solidFill>
              </a:rPr>
              <a:t>年论说文</a:t>
            </a:r>
          </a:p>
          <a:p>
            <a:pPr>
              <a:lnSpc>
                <a:spcPct val="150000"/>
              </a:lnSpc>
            </a:pPr>
            <a:r>
              <a:rPr lang="zh-CN" altLang="zh-CN" dirty="0">
                <a:solidFill>
                  <a:srgbClr val="FF0000"/>
                </a:solidFill>
              </a:rPr>
              <a:t>著名作家曹禺先生说过这样一段话：我看，应该给“眼高手低”正明。它是褒义词。我们认真的想一想，一个人做事，眼高手低是很正常的，只有眼高起来，手才能跟着高起来，一个人不应该怕眼高手低，怕的倒是眼低手也低。我们经常是眼不高，手才低的。</a:t>
            </a:r>
          </a:p>
        </p:txBody>
      </p:sp>
    </p:spTree>
    <p:extLst>
      <p:ext uri="{BB962C8B-B14F-4D97-AF65-F5344CB8AC3E}">
        <p14:creationId xmlns:p14="http://schemas.microsoft.com/office/powerpoint/2010/main" val="304222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2904962" cy="523220"/>
          </a:xfrm>
          <a:prstGeom prst="rect">
            <a:avLst/>
          </a:prstGeom>
          <a:noFill/>
        </p:spPr>
        <p:txBody>
          <a:bodyPr wrap="none" rtlCol="0">
            <a:spAutoFit/>
          </a:bodyPr>
          <a:lstStyle/>
          <a:p>
            <a:r>
              <a:rPr lang="zh-CN" altLang="en-US" sz="2800" b="1" dirty="0" smtClean="0"/>
              <a:t>主题</a:t>
            </a:r>
            <a:r>
              <a:rPr lang="en-US" altLang="zh-CN" sz="2800" b="1" dirty="0" smtClean="0"/>
              <a:t>1</a:t>
            </a:r>
            <a:r>
              <a:rPr lang="zh-CN" altLang="en-US" sz="2800" b="1" dirty="0" smtClean="0"/>
              <a:t>：科技创新</a:t>
            </a:r>
            <a:endParaRPr lang="zh-CN" altLang="en-US" sz="2800" b="1" dirty="0"/>
          </a:p>
        </p:txBody>
      </p:sp>
      <p:sp>
        <p:nvSpPr>
          <p:cNvPr id="3" name="TextBox 2"/>
          <p:cNvSpPr txBox="1"/>
          <p:nvPr/>
        </p:nvSpPr>
        <p:spPr>
          <a:xfrm>
            <a:off x="499730" y="1254642"/>
            <a:ext cx="1107996" cy="461665"/>
          </a:xfrm>
          <a:prstGeom prst="rect">
            <a:avLst/>
          </a:prstGeom>
          <a:noFill/>
        </p:spPr>
        <p:txBody>
          <a:bodyPr wrap="none" rtlCol="0">
            <a:spAutoFit/>
          </a:bodyPr>
          <a:lstStyle/>
          <a:p>
            <a:r>
              <a:rPr lang="zh-CN" altLang="en-US" sz="2400" dirty="0" smtClean="0"/>
              <a:t>名言：</a:t>
            </a:r>
            <a:endParaRPr lang="zh-CN" altLang="en-US" sz="2400" dirty="0"/>
          </a:p>
        </p:txBody>
      </p:sp>
      <p:sp>
        <p:nvSpPr>
          <p:cNvPr id="5" name="矩形 4"/>
          <p:cNvSpPr/>
          <p:nvPr/>
        </p:nvSpPr>
        <p:spPr>
          <a:xfrm>
            <a:off x="499730" y="1854554"/>
            <a:ext cx="10388010" cy="4401205"/>
          </a:xfrm>
          <a:prstGeom prst="rect">
            <a:avLst/>
          </a:prstGeom>
        </p:spPr>
        <p:txBody>
          <a:bodyPr wrap="square">
            <a:spAutoFit/>
          </a:bodyPr>
          <a:lstStyle/>
          <a:p>
            <a:pPr>
              <a:lnSpc>
                <a:spcPct val="200000"/>
              </a:lnSpc>
            </a:pPr>
            <a:r>
              <a:rPr lang="zh-CN" altLang="en-US" sz="2000" dirty="0" smtClean="0"/>
              <a:t>   唯创新者进；唯创新者强；唯创新者胜</a:t>
            </a:r>
            <a:endParaRPr lang="en-US" altLang="zh-CN" sz="2000" dirty="0" smtClean="0"/>
          </a:p>
          <a:p>
            <a:pPr>
              <a:lnSpc>
                <a:spcPct val="200000"/>
              </a:lnSpc>
            </a:pPr>
            <a:r>
              <a:rPr lang="zh-CN" altLang="en-US" sz="2000" dirty="0" smtClean="0"/>
              <a:t>“</a:t>
            </a:r>
            <a:r>
              <a:rPr lang="zh-CN" altLang="en-US" sz="2000" dirty="0"/>
              <a:t>凡益之道，与时偕行。”典出：</a:t>
            </a:r>
            <a:r>
              <a:rPr lang="en-US" altLang="zh-CN" sz="2000" dirty="0"/>
              <a:t>《</a:t>
            </a:r>
            <a:r>
              <a:rPr lang="zh-CN" altLang="en-US" sz="2000" dirty="0"/>
              <a:t>周易</a:t>
            </a:r>
            <a:r>
              <a:rPr lang="en-US" altLang="zh-CN" sz="2000" dirty="0"/>
              <a:t>》</a:t>
            </a:r>
            <a:endParaRPr lang="zh-CN" altLang="en-US" sz="2000" dirty="0"/>
          </a:p>
          <a:p>
            <a:pPr>
              <a:lnSpc>
                <a:spcPct val="200000"/>
              </a:lnSpc>
            </a:pPr>
            <a:r>
              <a:rPr lang="zh-CN" altLang="en-US" sz="2000" dirty="0"/>
              <a:t>“穷则变，变则通，通则久。”典出：</a:t>
            </a:r>
            <a:r>
              <a:rPr lang="en-US" altLang="zh-CN" sz="2000" dirty="0"/>
              <a:t>《</a:t>
            </a:r>
            <a:r>
              <a:rPr lang="zh-CN" altLang="en-US" sz="2000" dirty="0"/>
              <a:t>周易</a:t>
            </a:r>
            <a:r>
              <a:rPr lang="en-US" altLang="zh-CN" sz="2000" dirty="0"/>
              <a:t>·</a:t>
            </a:r>
            <a:r>
              <a:rPr lang="zh-CN" altLang="en-US" sz="2000" dirty="0"/>
              <a:t>系辞下</a:t>
            </a:r>
            <a:r>
              <a:rPr lang="en-US" altLang="zh-CN" sz="2000" dirty="0"/>
              <a:t>》</a:t>
            </a:r>
            <a:endParaRPr lang="zh-CN" altLang="en-US" sz="2000" dirty="0"/>
          </a:p>
          <a:p>
            <a:pPr>
              <a:lnSpc>
                <a:spcPct val="200000"/>
              </a:lnSpc>
            </a:pPr>
            <a:r>
              <a:rPr lang="zh-CN" altLang="en-US" sz="2000" dirty="0"/>
              <a:t>“苟日新，日日新，又日新。”典出：</a:t>
            </a:r>
            <a:r>
              <a:rPr lang="en-US" altLang="zh-CN" sz="2000" dirty="0"/>
              <a:t>《</a:t>
            </a:r>
            <a:r>
              <a:rPr lang="zh-CN" altLang="en-US" sz="2000" dirty="0"/>
              <a:t>大学</a:t>
            </a:r>
            <a:r>
              <a:rPr lang="en-US" altLang="zh-CN" sz="2000" dirty="0"/>
              <a:t>》</a:t>
            </a:r>
            <a:endParaRPr lang="zh-CN" altLang="en-US" sz="2000" dirty="0"/>
          </a:p>
          <a:p>
            <a:pPr>
              <a:lnSpc>
                <a:spcPct val="200000"/>
              </a:lnSpc>
            </a:pPr>
            <a:r>
              <a:rPr lang="zh-CN" altLang="en-US" sz="2000" dirty="0"/>
              <a:t>“不日新者必日退。”典出：北宋</a:t>
            </a:r>
            <a:r>
              <a:rPr lang="en-US" altLang="zh-CN" sz="2000" dirty="0"/>
              <a:t>·</a:t>
            </a:r>
            <a:r>
              <a:rPr lang="zh-CN" altLang="en-US" sz="2000" dirty="0"/>
              <a:t>程颢、程颐</a:t>
            </a:r>
            <a:r>
              <a:rPr lang="en-US" altLang="zh-CN" sz="2000" dirty="0"/>
              <a:t>《</a:t>
            </a:r>
            <a:r>
              <a:rPr lang="zh-CN" altLang="en-US" sz="2000" dirty="0"/>
              <a:t>二程集</a:t>
            </a:r>
            <a:r>
              <a:rPr lang="en-US" altLang="zh-CN" sz="2000" dirty="0"/>
              <a:t>·</a:t>
            </a:r>
            <a:r>
              <a:rPr lang="zh-CN" altLang="en-US" sz="2000" dirty="0"/>
              <a:t>河南程氏遗书</a:t>
            </a:r>
            <a:r>
              <a:rPr lang="en-US" altLang="zh-CN" sz="2000" dirty="0"/>
              <a:t>·</a:t>
            </a:r>
            <a:r>
              <a:rPr lang="zh-CN" altLang="en-US" sz="2000" dirty="0"/>
              <a:t>卷第二十五</a:t>
            </a:r>
            <a:r>
              <a:rPr lang="en-US" altLang="zh-CN" sz="2000" dirty="0"/>
              <a:t>》</a:t>
            </a:r>
            <a:endParaRPr lang="zh-CN" altLang="en-US" sz="2000" dirty="0"/>
          </a:p>
          <a:p>
            <a:pPr>
              <a:lnSpc>
                <a:spcPct val="200000"/>
              </a:lnSpc>
            </a:pPr>
            <a:r>
              <a:rPr lang="zh-CN" altLang="en-US" sz="2000" dirty="0"/>
              <a:t>“昨日是而今日非矣，今日非而后日又是矣。”典出：明</a:t>
            </a:r>
            <a:r>
              <a:rPr lang="en-US" altLang="zh-CN" sz="2000" dirty="0"/>
              <a:t>·</a:t>
            </a:r>
            <a:r>
              <a:rPr lang="zh-CN" altLang="en-US" sz="2000" dirty="0"/>
              <a:t>李贽</a:t>
            </a:r>
            <a:r>
              <a:rPr lang="en-US" altLang="zh-CN" sz="2000" dirty="0"/>
              <a:t>《</a:t>
            </a:r>
            <a:r>
              <a:rPr lang="zh-CN" altLang="en-US" sz="2000" dirty="0"/>
              <a:t>藏书</a:t>
            </a:r>
            <a:r>
              <a:rPr lang="en-US" altLang="zh-CN" sz="2000" dirty="0"/>
              <a:t>·</a:t>
            </a:r>
            <a:r>
              <a:rPr lang="zh-CN" altLang="en-US" sz="2000" dirty="0"/>
              <a:t>世纪列传总目前论</a:t>
            </a:r>
            <a:r>
              <a:rPr lang="en-US" altLang="zh-CN" sz="2000" dirty="0"/>
              <a:t>》</a:t>
            </a:r>
            <a:endParaRPr lang="zh-CN" altLang="en-US" sz="2000" dirty="0"/>
          </a:p>
          <a:p>
            <a:pPr>
              <a:lnSpc>
                <a:spcPct val="200000"/>
              </a:lnSpc>
            </a:pPr>
            <a:r>
              <a:rPr lang="zh-CN" altLang="en-US" sz="2000" dirty="0"/>
              <a:t>“苟利于民，不必法古；苟周于事，不必循旧。”典出：汉</a:t>
            </a:r>
            <a:r>
              <a:rPr lang="en-US" altLang="zh-CN" sz="2000" dirty="0"/>
              <a:t>·</a:t>
            </a:r>
            <a:r>
              <a:rPr lang="zh-CN" altLang="en-US" sz="2000" dirty="0"/>
              <a:t>刘安</a:t>
            </a:r>
            <a:r>
              <a:rPr lang="en-US" altLang="zh-CN" sz="2000" dirty="0"/>
              <a:t>《</a:t>
            </a:r>
            <a:r>
              <a:rPr lang="zh-CN" altLang="en-US" sz="2000" dirty="0"/>
              <a:t>淮南子</a:t>
            </a:r>
            <a:r>
              <a:rPr lang="en-US" altLang="zh-CN" sz="2000" dirty="0"/>
              <a:t>·</a:t>
            </a:r>
            <a:r>
              <a:rPr lang="zh-CN" altLang="en-US" sz="2000" dirty="0"/>
              <a:t>汜论训</a:t>
            </a:r>
            <a:r>
              <a:rPr lang="en-US" altLang="zh-CN" sz="2000" dirty="0"/>
              <a:t>》</a:t>
            </a:r>
            <a:endParaRPr lang="zh-CN" altLang="en-US" sz="2000" dirty="0"/>
          </a:p>
        </p:txBody>
      </p:sp>
    </p:spTree>
    <p:extLst>
      <p:ext uri="{BB962C8B-B14F-4D97-AF65-F5344CB8AC3E}">
        <p14:creationId xmlns:p14="http://schemas.microsoft.com/office/powerpoint/2010/main" val="405638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1980029" cy="523220"/>
          </a:xfrm>
          <a:prstGeom prst="rect">
            <a:avLst/>
          </a:prstGeom>
          <a:noFill/>
        </p:spPr>
        <p:txBody>
          <a:bodyPr wrap="none" rtlCol="0">
            <a:spAutoFit/>
          </a:bodyPr>
          <a:lstStyle/>
          <a:p>
            <a:r>
              <a:rPr lang="zh-CN" altLang="en-US" sz="2800" b="1" dirty="0" smtClean="0"/>
              <a:t>论说文模板</a:t>
            </a:r>
            <a:endParaRPr lang="zh-CN" altLang="en-US" sz="2800" b="1" dirty="0"/>
          </a:p>
        </p:txBody>
      </p:sp>
      <p:sp>
        <p:nvSpPr>
          <p:cNvPr id="3" name="矩形 2"/>
          <p:cNvSpPr/>
          <p:nvPr/>
        </p:nvSpPr>
        <p:spPr>
          <a:xfrm>
            <a:off x="368595" y="1400482"/>
            <a:ext cx="9136912" cy="1884042"/>
          </a:xfrm>
          <a:prstGeom prst="rect">
            <a:avLst/>
          </a:prstGeom>
        </p:spPr>
        <p:txBody>
          <a:bodyPr wrap="square">
            <a:spAutoFit/>
          </a:bodyPr>
          <a:lstStyle/>
          <a:p>
            <a:pPr>
              <a:lnSpc>
                <a:spcPct val="150000"/>
              </a:lnSpc>
            </a:pPr>
            <a:r>
              <a:rPr lang="zh-CN" altLang="zh-CN" sz="2000" b="1" dirty="0"/>
              <a:t>结尾模板</a:t>
            </a:r>
            <a:r>
              <a:rPr lang="en-US" altLang="zh-CN" sz="2000" b="1" dirty="0"/>
              <a:t>2</a:t>
            </a:r>
            <a:endParaRPr lang="zh-CN" altLang="zh-CN" sz="2000" dirty="0"/>
          </a:p>
          <a:p>
            <a:pPr>
              <a:lnSpc>
                <a:spcPct val="150000"/>
              </a:lnSpc>
            </a:pPr>
            <a:r>
              <a:rPr lang="zh-CN" altLang="zh-CN" sz="2000" dirty="0"/>
              <a:t>做好</a:t>
            </a:r>
            <a:r>
              <a:rPr lang="en-US" altLang="zh-CN" sz="2000" dirty="0"/>
              <a:t>A</a:t>
            </a:r>
            <a:r>
              <a:rPr lang="zh-CN" altLang="zh-CN" sz="2000" dirty="0"/>
              <a:t>与</a:t>
            </a:r>
            <a:r>
              <a:rPr lang="en-US" altLang="zh-CN" sz="2000" dirty="0"/>
              <a:t>B</a:t>
            </a:r>
            <a:r>
              <a:rPr lang="zh-CN" altLang="zh-CN" sz="2000" dirty="0"/>
              <a:t>的结合，是一项长久工程，放眼全球，</a:t>
            </a:r>
            <a:r>
              <a:rPr lang="en-US" altLang="zh-CN" sz="2000" dirty="0"/>
              <a:t>…..</a:t>
            </a:r>
            <a:r>
              <a:rPr lang="zh-CN" altLang="zh-CN" sz="2000" dirty="0"/>
              <a:t>正在深入发展已经成为大势所趋，我们要把握机遇，在</a:t>
            </a:r>
            <a:r>
              <a:rPr lang="en-US" altLang="zh-CN" sz="2000" dirty="0"/>
              <a:t>A.</a:t>
            </a:r>
            <a:r>
              <a:rPr lang="zh-CN" altLang="zh-CN" sz="2000" dirty="0"/>
              <a:t>上下功夫，在</a:t>
            </a:r>
            <a:r>
              <a:rPr lang="en-US" altLang="zh-CN" sz="2000" dirty="0"/>
              <a:t>B</a:t>
            </a:r>
            <a:r>
              <a:rPr lang="zh-CN" altLang="zh-CN" sz="2000" dirty="0"/>
              <a:t>上讲实效，更要在</a:t>
            </a:r>
            <a:r>
              <a:rPr lang="en-US" altLang="zh-CN" sz="2000" dirty="0"/>
              <a:t>B</a:t>
            </a:r>
            <a:r>
              <a:rPr lang="zh-CN" altLang="zh-CN" sz="2000" dirty="0"/>
              <a:t>上动真格，为企业奉献，为社会尽责。</a:t>
            </a:r>
          </a:p>
        </p:txBody>
      </p:sp>
      <p:sp>
        <p:nvSpPr>
          <p:cNvPr id="4" name="矩形 3"/>
          <p:cNvSpPr/>
          <p:nvPr/>
        </p:nvSpPr>
        <p:spPr>
          <a:xfrm>
            <a:off x="368595" y="3997865"/>
            <a:ext cx="9019954" cy="1704890"/>
          </a:xfrm>
          <a:prstGeom prst="rect">
            <a:avLst/>
          </a:prstGeom>
        </p:spPr>
        <p:txBody>
          <a:bodyPr wrap="square">
            <a:spAutoFit/>
          </a:bodyPr>
          <a:lstStyle/>
          <a:p>
            <a:pPr>
              <a:lnSpc>
                <a:spcPct val="150000"/>
              </a:lnSpc>
            </a:pPr>
            <a:r>
              <a:rPr lang="en-US" altLang="zh-CN" dirty="0">
                <a:solidFill>
                  <a:srgbClr val="FF0000"/>
                </a:solidFill>
              </a:rPr>
              <a:t>2007</a:t>
            </a:r>
            <a:r>
              <a:rPr lang="zh-CN" altLang="zh-CN" dirty="0">
                <a:solidFill>
                  <a:srgbClr val="FF0000"/>
                </a:solidFill>
              </a:rPr>
              <a:t>年论说文</a:t>
            </a:r>
          </a:p>
          <a:p>
            <a:pPr>
              <a:lnSpc>
                <a:spcPct val="150000"/>
              </a:lnSpc>
            </a:pPr>
            <a:r>
              <a:rPr lang="zh-CN" altLang="zh-CN" dirty="0">
                <a:solidFill>
                  <a:srgbClr val="FF0000"/>
                </a:solidFill>
              </a:rPr>
              <a:t>著名作家曹禺先生说过这样一段话：我看，应该给“眼高手低”正明。它是褒义词。我们认真的想一想，一个人做事，眼高手低是很正常的，只有眼高起来，手才能跟着高起来，一个人不应该怕眼高手低，怕的倒是眼低手也低。我们经常是眼不高，手才低的。</a:t>
            </a:r>
          </a:p>
        </p:txBody>
      </p:sp>
    </p:spTree>
    <p:extLst>
      <p:ext uri="{BB962C8B-B14F-4D97-AF65-F5344CB8AC3E}">
        <p14:creationId xmlns:p14="http://schemas.microsoft.com/office/powerpoint/2010/main" val="305445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1980029" cy="523220"/>
          </a:xfrm>
          <a:prstGeom prst="rect">
            <a:avLst/>
          </a:prstGeom>
          <a:noFill/>
        </p:spPr>
        <p:txBody>
          <a:bodyPr wrap="none" rtlCol="0">
            <a:spAutoFit/>
          </a:bodyPr>
          <a:lstStyle/>
          <a:p>
            <a:r>
              <a:rPr lang="zh-CN" altLang="en-US" sz="2800" b="1" dirty="0" smtClean="0"/>
              <a:t>论说文模板</a:t>
            </a:r>
            <a:endParaRPr lang="zh-CN" altLang="en-US" sz="2800" b="1" dirty="0"/>
          </a:p>
        </p:txBody>
      </p:sp>
      <p:sp>
        <p:nvSpPr>
          <p:cNvPr id="3" name="矩形 2"/>
          <p:cNvSpPr/>
          <p:nvPr/>
        </p:nvSpPr>
        <p:spPr>
          <a:xfrm>
            <a:off x="368595" y="1634399"/>
            <a:ext cx="9136912" cy="1477328"/>
          </a:xfrm>
          <a:prstGeom prst="rect">
            <a:avLst/>
          </a:prstGeom>
        </p:spPr>
        <p:txBody>
          <a:bodyPr wrap="square">
            <a:spAutoFit/>
          </a:bodyPr>
          <a:lstStyle/>
          <a:p>
            <a:pPr>
              <a:lnSpc>
                <a:spcPct val="150000"/>
              </a:lnSpc>
            </a:pPr>
            <a:r>
              <a:rPr lang="zh-CN" altLang="zh-CN" sz="2000" b="1" dirty="0"/>
              <a:t>结尾模板</a:t>
            </a:r>
            <a:r>
              <a:rPr lang="en-US" altLang="zh-CN" sz="2000" b="1" dirty="0"/>
              <a:t>3</a:t>
            </a:r>
            <a:endParaRPr lang="zh-CN" altLang="zh-CN" sz="2000" dirty="0"/>
          </a:p>
          <a:p>
            <a:pPr>
              <a:lnSpc>
                <a:spcPct val="150000"/>
              </a:lnSpc>
            </a:pPr>
            <a:r>
              <a:rPr lang="en-US" altLang="zh-CN" sz="2000" dirty="0"/>
              <a:t>….</a:t>
            </a:r>
            <a:r>
              <a:rPr lang="zh-CN" altLang="zh-CN" sz="2000" dirty="0"/>
              <a:t>不能停顿，</a:t>
            </a:r>
            <a:r>
              <a:rPr lang="en-US" altLang="zh-CN" sz="2000" dirty="0"/>
              <a:t>……</a:t>
            </a:r>
            <a:r>
              <a:rPr lang="zh-CN" altLang="zh-CN" sz="2000" dirty="0"/>
              <a:t>不能止步，坚守</a:t>
            </a:r>
            <a:r>
              <a:rPr lang="en-US" altLang="zh-CN" sz="2000" dirty="0"/>
              <a:t>…….</a:t>
            </a:r>
            <a:r>
              <a:rPr lang="zh-CN" altLang="zh-CN" sz="2000" dirty="0"/>
              <a:t>积极应对新问题新挑战，使已经出台的各项政策措施尽快发挥作用，</a:t>
            </a:r>
            <a:r>
              <a:rPr lang="en-US" altLang="zh-CN" sz="2000" dirty="0"/>
              <a:t>…..</a:t>
            </a:r>
            <a:r>
              <a:rPr lang="zh-CN" altLang="zh-CN" sz="2000" dirty="0"/>
              <a:t>的航船定能劈波斩浪，行稳致远</a:t>
            </a:r>
            <a:r>
              <a:rPr lang="zh-CN" altLang="zh-CN" sz="2000" dirty="0" smtClean="0"/>
              <a:t>。</a:t>
            </a:r>
            <a:endParaRPr lang="zh-CN" altLang="zh-CN" sz="2000" dirty="0"/>
          </a:p>
        </p:txBody>
      </p:sp>
      <p:sp>
        <p:nvSpPr>
          <p:cNvPr id="4" name="矩形 3"/>
          <p:cNvSpPr/>
          <p:nvPr/>
        </p:nvSpPr>
        <p:spPr>
          <a:xfrm>
            <a:off x="368595" y="3997865"/>
            <a:ext cx="9019954" cy="1704890"/>
          </a:xfrm>
          <a:prstGeom prst="rect">
            <a:avLst/>
          </a:prstGeom>
        </p:spPr>
        <p:txBody>
          <a:bodyPr wrap="square">
            <a:spAutoFit/>
          </a:bodyPr>
          <a:lstStyle/>
          <a:p>
            <a:pPr>
              <a:lnSpc>
                <a:spcPct val="150000"/>
              </a:lnSpc>
            </a:pPr>
            <a:r>
              <a:rPr lang="en-US" altLang="zh-CN" dirty="0">
                <a:solidFill>
                  <a:srgbClr val="FF0000"/>
                </a:solidFill>
              </a:rPr>
              <a:t>2007</a:t>
            </a:r>
            <a:r>
              <a:rPr lang="zh-CN" altLang="zh-CN" dirty="0">
                <a:solidFill>
                  <a:srgbClr val="FF0000"/>
                </a:solidFill>
              </a:rPr>
              <a:t>年论说文</a:t>
            </a:r>
          </a:p>
          <a:p>
            <a:pPr>
              <a:lnSpc>
                <a:spcPct val="150000"/>
              </a:lnSpc>
            </a:pPr>
            <a:r>
              <a:rPr lang="zh-CN" altLang="zh-CN" dirty="0">
                <a:solidFill>
                  <a:srgbClr val="FF0000"/>
                </a:solidFill>
              </a:rPr>
              <a:t>著名作家曹禺先生说过这样一段话：我看，应该给“眼高手低”正明。它是褒义词。我们认真的想一想，一个人做事，眼高手低是很正常的，只有眼高起来，手才能跟着高起来，一个人不应该怕眼高手低，怕的倒是眼低手也低。我们经常是眼不高，手才低的。</a:t>
            </a:r>
          </a:p>
        </p:txBody>
      </p:sp>
    </p:spTree>
    <p:extLst>
      <p:ext uri="{BB962C8B-B14F-4D97-AF65-F5344CB8AC3E}">
        <p14:creationId xmlns:p14="http://schemas.microsoft.com/office/powerpoint/2010/main" val="46625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318" y="325130"/>
            <a:ext cx="9638423" cy="987065"/>
          </a:xfrm>
          <a:prstGeom prst="rect">
            <a:avLst/>
          </a:prstGeom>
        </p:spPr>
        <p:txBody>
          <a:bodyPr wrap="square">
            <a:spAutoFit/>
          </a:bodyPr>
          <a:lstStyle/>
          <a:p>
            <a:pPr>
              <a:lnSpc>
                <a:spcPct val="150000"/>
              </a:lnSpc>
            </a:pPr>
            <a:r>
              <a:rPr lang="zh-CN" altLang="en-US" sz="4400" b="1" dirty="0" smtClean="0"/>
              <a:t>热点事例</a:t>
            </a:r>
            <a:endParaRPr lang="zh-CN" altLang="zh-CN" sz="4400" b="1" dirty="0"/>
          </a:p>
        </p:txBody>
      </p:sp>
      <p:sp>
        <p:nvSpPr>
          <p:cNvPr id="2" name="矩形 1"/>
          <p:cNvSpPr/>
          <p:nvPr/>
        </p:nvSpPr>
        <p:spPr>
          <a:xfrm>
            <a:off x="260318" y="1695565"/>
            <a:ext cx="8366078" cy="3785652"/>
          </a:xfrm>
          <a:prstGeom prst="rect">
            <a:avLst/>
          </a:prstGeom>
        </p:spPr>
        <p:txBody>
          <a:bodyPr wrap="square">
            <a:spAutoFit/>
          </a:bodyPr>
          <a:lstStyle/>
          <a:p>
            <a:r>
              <a:rPr lang="en-US" altLang="zh-CN" sz="2400" b="1" dirty="0"/>
              <a:t>1</a:t>
            </a:r>
            <a:r>
              <a:rPr lang="zh-CN" altLang="zh-CN" sz="2400" b="1" dirty="0" smtClean="0"/>
              <a:t>、</a:t>
            </a:r>
            <a:r>
              <a:rPr lang="zh-CN" altLang="en-US" sz="2400" b="1" dirty="0" smtClean="0"/>
              <a:t>华为</a:t>
            </a:r>
            <a:endParaRPr lang="zh-CN" altLang="zh-CN" sz="2400" dirty="0"/>
          </a:p>
          <a:p>
            <a:pPr>
              <a:lnSpc>
                <a:spcPct val="150000"/>
              </a:lnSpc>
            </a:pPr>
            <a:r>
              <a:rPr lang="en-US" altLang="zh-CN" sz="2400" dirty="0" smtClean="0"/>
              <a:t>    2019</a:t>
            </a:r>
            <a:r>
              <a:rPr lang="zh-CN" altLang="en-US" sz="2400" dirty="0" smtClean="0"/>
              <a:t>年</a:t>
            </a:r>
            <a:r>
              <a:rPr lang="en-US" altLang="zh-CN" sz="2400" dirty="0" smtClean="0"/>
              <a:t>5</a:t>
            </a:r>
            <a:r>
              <a:rPr lang="zh-CN" altLang="en-US" sz="2400" dirty="0"/>
              <a:t>月</a:t>
            </a:r>
            <a:r>
              <a:rPr lang="en-US" altLang="zh-CN" sz="2400" dirty="0"/>
              <a:t>21</a:t>
            </a:r>
            <a:r>
              <a:rPr lang="zh-CN" altLang="en-US" sz="2400" dirty="0"/>
              <a:t>日，华为创始人、</a:t>
            </a:r>
            <a:r>
              <a:rPr lang="en-US" altLang="zh-CN" sz="2400" dirty="0"/>
              <a:t>CEO</a:t>
            </a:r>
            <a:r>
              <a:rPr lang="zh-CN" altLang="en-US" sz="2400" dirty="0"/>
              <a:t>任正非针对相关热点问题接受媒体采访时表示，面对美国的“</a:t>
            </a:r>
            <a:r>
              <a:rPr lang="en-US" altLang="zh-CN" sz="2400" dirty="0"/>
              <a:t>90</a:t>
            </a:r>
            <a:r>
              <a:rPr lang="zh-CN" altLang="en-US" sz="2400" dirty="0"/>
              <a:t>天临时执照”，我们最重要的还是</a:t>
            </a:r>
            <a:r>
              <a:rPr lang="zh-CN" altLang="en-US" sz="2400" dirty="0">
                <a:solidFill>
                  <a:srgbClr val="FF0000"/>
                </a:solidFill>
              </a:rPr>
              <a:t>把我们自己能做的事做好</a:t>
            </a:r>
            <a:r>
              <a:rPr lang="zh-CN" altLang="en-US" sz="2400" dirty="0"/>
              <a:t>，美国政府做的事不是我们能左右的。这样的回答，从一个侧面生动表达了中国企业</a:t>
            </a:r>
            <a:r>
              <a:rPr lang="zh-CN" altLang="en-US" sz="2400" dirty="0">
                <a:solidFill>
                  <a:srgbClr val="FF0000"/>
                </a:solidFill>
              </a:rPr>
              <a:t>面对风险挑战时的骨气、底气与企业家精神</a:t>
            </a:r>
            <a:r>
              <a:rPr lang="zh-CN" altLang="en-US" sz="2400" dirty="0"/>
              <a:t>，引发网友广泛转发与热议。</a:t>
            </a:r>
            <a:endParaRPr lang="zh-CN" altLang="zh-CN" sz="2400" dirty="0"/>
          </a:p>
        </p:txBody>
      </p:sp>
    </p:spTree>
    <p:extLst>
      <p:ext uri="{BB962C8B-B14F-4D97-AF65-F5344CB8AC3E}">
        <p14:creationId xmlns:p14="http://schemas.microsoft.com/office/powerpoint/2010/main" val="369690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231"/>
            <a:ext cx="9638423" cy="987065"/>
          </a:xfrm>
          <a:prstGeom prst="rect">
            <a:avLst/>
          </a:prstGeom>
        </p:spPr>
        <p:txBody>
          <a:bodyPr wrap="square">
            <a:spAutoFit/>
          </a:bodyPr>
          <a:lstStyle/>
          <a:p>
            <a:pPr>
              <a:lnSpc>
                <a:spcPct val="150000"/>
              </a:lnSpc>
            </a:pPr>
            <a:r>
              <a:rPr lang="zh-CN" altLang="en-US" sz="4400" b="1" dirty="0" smtClean="0"/>
              <a:t>热点事例</a:t>
            </a:r>
            <a:endParaRPr lang="zh-CN" altLang="zh-CN" sz="4400" b="1" dirty="0"/>
          </a:p>
        </p:txBody>
      </p:sp>
      <p:sp>
        <p:nvSpPr>
          <p:cNvPr id="2" name="矩形 1"/>
          <p:cNvSpPr/>
          <p:nvPr/>
        </p:nvSpPr>
        <p:spPr>
          <a:xfrm>
            <a:off x="0" y="1545439"/>
            <a:ext cx="8366078" cy="3046988"/>
          </a:xfrm>
          <a:prstGeom prst="rect">
            <a:avLst/>
          </a:prstGeom>
        </p:spPr>
        <p:txBody>
          <a:bodyPr wrap="square">
            <a:spAutoFit/>
          </a:bodyPr>
          <a:lstStyle/>
          <a:p>
            <a:r>
              <a:rPr lang="en-US" altLang="zh-CN" sz="2400" b="1" dirty="0" smtClean="0"/>
              <a:t>2</a:t>
            </a:r>
            <a:r>
              <a:rPr lang="zh-CN" altLang="zh-CN" sz="2400" b="1" dirty="0" smtClean="0"/>
              <a:t>、</a:t>
            </a:r>
            <a:r>
              <a:rPr lang="zh-CN" altLang="en-US" sz="2400" b="1" dirty="0"/>
              <a:t>人民日报、故宫和</a:t>
            </a:r>
            <a:r>
              <a:rPr lang="zh-CN" altLang="en-US" sz="2400" b="1" dirty="0" smtClean="0"/>
              <a:t>阿里巴巴三方</a:t>
            </a:r>
            <a:r>
              <a:rPr lang="zh-CN" altLang="en-US" sz="2400" b="1" dirty="0" smtClean="0">
                <a:solidFill>
                  <a:srgbClr val="FF0000"/>
                </a:solidFill>
              </a:rPr>
              <a:t>合作</a:t>
            </a:r>
            <a:endParaRPr lang="en-US" altLang="zh-CN" sz="2400" b="1" dirty="0" smtClean="0">
              <a:solidFill>
                <a:srgbClr val="FF0000"/>
              </a:solidFill>
            </a:endParaRPr>
          </a:p>
          <a:p>
            <a:endParaRPr lang="en-US" altLang="zh-CN" sz="2400" b="1" dirty="0" smtClean="0"/>
          </a:p>
          <a:p>
            <a:pPr>
              <a:lnSpc>
                <a:spcPct val="150000"/>
              </a:lnSpc>
            </a:pPr>
            <a:r>
              <a:rPr lang="en-US" altLang="zh-CN" sz="2400" dirty="0" smtClean="0"/>
              <a:t>2019</a:t>
            </a:r>
            <a:r>
              <a:rPr lang="zh-CN" altLang="en-US" sz="2400" dirty="0" smtClean="0"/>
              <a:t>年</a:t>
            </a:r>
            <a:r>
              <a:rPr lang="en-US" altLang="zh-CN" sz="2400" dirty="0" smtClean="0"/>
              <a:t>9</a:t>
            </a:r>
            <a:r>
              <a:rPr lang="zh-CN" altLang="en-US" sz="2400" dirty="0" smtClean="0"/>
              <a:t>月</a:t>
            </a:r>
            <a:r>
              <a:rPr lang="en-US" altLang="zh-CN" sz="2400" dirty="0" smtClean="0"/>
              <a:t>20</a:t>
            </a:r>
            <a:r>
              <a:rPr lang="zh-CN" altLang="en-US" sz="2400" dirty="0"/>
              <a:t>日，人民日报、故宫和阿里巴巴三方宣布，将深化战略合作。未来，三方将共同用数字化技术和新零售的能力，将故宫丰富的馆藏瑰宝打造为年轻人喜爱的网红新</a:t>
            </a:r>
            <a:r>
              <a:rPr lang="en-US" altLang="zh-CN" sz="2400" dirty="0"/>
              <a:t>IP</a:t>
            </a:r>
            <a:r>
              <a:rPr lang="zh-CN" altLang="en-US" sz="2400" dirty="0"/>
              <a:t>，让传统文化真正“活”起来</a:t>
            </a:r>
            <a:r>
              <a:rPr lang="zh-CN" altLang="en-US" sz="2400" dirty="0" smtClean="0"/>
              <a:t>。</a:t>
            </a:r>
            <a:endParaRPr lang="zh-CN" altLang="zh-CN" sz="2400" dirty="0"/>
          </a:p>
        </p:txBody>
      </p:sp>
    </p:spTree>
    <p:extLst>
      <p:ext uri="{BB962C8B-B14F-4D97-AF65-F5344CB8AC3E}">
        <p14:creationId xmlns:p14="http://schemas.microsoft.com/office/powerpoint/2010/main" val="118937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5948"/>
            <a:ext cx="9638423" cy="987065"/>
          </a:xfrm>
          <a:prstGeom prst="rect">
            <a:avLst/>
          </a:prstGeom>
        </p:spPr>
        <p:txBody>
          <a:bodyPr wrap="square">
            <a:spAutoFit/>
          </a:bodyPr>
          <a:lstStyle/>
          <a:p>
            <a:pPr>
              <a:lnSpc>
                <a:spcPct val="150000"/>
              </a:lnSpc>
            </a:pPr>
            <a:r>
              <a:rPr lang="zh-CN" altLang="en-US" sz="4400" b="1" dirty="0" smtClean="0"/>
              <a:t>热点事例</a:t>
            </a:r>
            <a:endParaRPr lang="zh-CN" altLang="zh-CN" sz="4400" b="1" dirty="0"/>
          </a:p>
        </p:txBody>
      </p:sp>
      <p:sp>
        <p:nvSpPr>
          <p:cNvPr id="2" name="矩形 1"/>
          <p:cNvSpPr/>
          <p:nvPr/>
        </p:nvSpPr>
        <p:spPr>
          <a:xfrm>
            <a:off x="260318" y="1449905"/>
            <a:ext cx="8366078" cy="4524315"/>
          </a:xfrm>
          <a:prstGeom prst="rect">
            <a:avLst/>
          </a:prstGeom>
        </p:spPr>
        <p:txBody>
          <a:bodyPr wrap="square">
            <a:spAutoFit/>
          </a:bodyPr>
          <a:lstStyle/>
          <a:p>
            <a:pPr>
              <a:lnSpc>
                <a:spcPct val="150000"/>
              </a:lnSpc>
            </a:pPr>
            <a:r>
              <a:rPr lang="en-US" altLang="zh-CN" sz="2400" b="1" dirty="0" smtClean="0"/>
              <a:t>3</a:t>
            </a:r>
            <a:r>
              <a:rPr lang="zh-CN" altLang="en-US" sz="2400" b="1" dirty="0" smtClean="0"/>
              <a:t>、第二届一带一路国际合作高峰论坛在京举行</a:t>
            </a:r>
            <a:endParaRPr lang="en-US" altLang="zh-CN" sz="2400" b="1" dirty="0" smtClean="0"/>
          </a:p>
          <a:p>
            <a:pPr>
              <a:lnSpc>
                <a:spcPct val="150000"/>
              </a:lnSpc>
            </a:pPr>
            <a:endParaRPr lang="en-US" altLang="zh-CN" sz="2400" dirty="0" smtClean="0"/>
          </a:p>
          <a:p>
            <a:pPr>
              <a:lnSpc>
                <a:spcPct val="150000"/>
              </a:lnSpc>
            </a:pPr>
            <a:r>
              <a:rPr lang="en-US" altLang="zh-CN" sz="2400" dirty="0"/>
              <a:t> </a:t>
            </a:r>
            <a:r>
              <a:rPr lang="en-US" altLang="zh-CN" sz="2400" dirty="0" smtClean="0"/>
              <a:t> </a:t>
            </a:r>
            <a:r>
              <a:rPr lang="zh-CN" altLang="en-US" sz="2400" dirty="0" smtClean="0"/>
              <a:t>第二</a:t>
            </a:r>
            <a:r>
              <a:rPr lang="zh-CN" altLang="en-US" sz="2400" dirty="0"/>
              <a:t>届“一带一路”国际合作高峰论坛于</a:t>
            </a:r>
            <a:r>
              <a:rPr lang="en-US" altLang="zh-CN" sz="2400" dirty="0"/>
              <a:t>4</a:t>
            </a:r>
            <a:r>
              <a:rPr lang="zh-CN" altLang="en-US" sz="2400" dirty="0"/>
              <a:t>月</a:t>
            </a:r>
            <a:r>
              <a:rPr lang="en-US" altLang="zh-CN" sz="2400" dirty="0"/>
              <a:t>25</a:t>
            </a:r>
            <a:r>
              <a:rPr lang="zh-CN" altLang="en-US" sz="2400" dirty="0"/>
              <a:t>日到</a:t>
            </a:r>
            <a:r>
              <a:rPr lang="en-US" altLang="zh-CN" sz="2400" dirty="0"/>
              <a:t>27</a:t>
            </a:r>
            <a:r>
              <a:rPr lang="zh-CN" altLang="en-US" sz="2400" dirty="0"/>
              <a:t>日在北京</a:t>
            </a:r>
            <a:r>
              <a:rPr lang="zh-CN" altLang="en-US" sz="2400" dirty="0" smtClean="0"/>
              <a:t>举行。</a:t>
            </a:r>
            <a:r>
              <a:rPr lang="zh-CN" altLang="en-US" sz="2400" dirty="0"/>
              <a:t>中国将采取一系列重大改革开放举措，促进更高水平对外开放。我们将更广领域扩大外资市场准入，更大力度加强知识产权保护国际合作，更大规模增加商品和服务进口，更加有效实施国际宏观经济政策协调，更加重视对外开放政策贯彻落实。</a:t>
            </a:r>
            <a:endParaRPr lang="zh-CN" altLang="zh-CN" sz="2400" dirty="0"/>
          </a:p>
        </p:txBody>
      </p:sp>
    </p:spTree>
    <p:extLst>
      <p:ext uri="{BB962C8B-B14F-4D97-AF65-F5344CB8AC3E}">
        <p14:creationId xmlns:p14="http://schemas.microsoft.com/office/powerpoint/2010/main" val="68763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231"/>
            <a:ext cx="9638423" cy="987065"/>
          </a:xfrm>
          <a:prstGeom prst="rect">
            <a:avLst/>
          </a:prstGeom>
        </p:spPr>
        <p:txBody>
          <a:bodyPr wrap="square">
            <a:spAutoFit/>
          </a:bodyPr>
          <a:lstStyle/>
          <a:p>
            <a:pPr>
              <a:lnSpc>
                <a:spcPct val="150000"/>
              </a:lnSpc>
            </a:pPr>
            <a:r>
              <a:rPr lang="zh-CN" altLang="en-US" sz="4400" b="1" dirty="0" smtClean="0"/>
              <a:t>热点事例</a:t>
            </a:r>
            <a:endParaRPr lang="zh-CN" altLang="zh-CN" sz="4400" b="1" dirty="0"/>
          </a:p>
        </p:txBody>
      </p:sp>
      <p:sp>
        <p:nvSpPr>
          <p:cNvPr id="2" name="矩形 1"/>
          <p:cNvSpPr/>
          <p:nvPr/>
        </p:nvSpPr>
        <p:spPr>
          <a:xfrm>
            <a:off x="636172" y="1303896"/>
            <a:ext cx="8366078" cy="3416320"/>
          </a:xfrm>
          <a:prstGeom prst="rect">
            <a:avLst/>
          </a:prstGeom>
        </p:spPr>
        <p:txBody>
          <a:bodyPr wrap="square">
            <a:spAutoFit/>
          </a:bodyPr>
          <a:lstStyle/>
          <a:p>
            <a:pPr>
              <a:lnSpc>
                <a:spcPct val="150000"/>
              </a:lnSpc>
            </a:pPr>
            <a:r>
              <a:rPr lang="en-US" altLang="zh-CN" sz="2400" b="1" dirty="0" smtClean="0"/>
              <a:t>4</a:t>
            </a:r>
            <a:r>
              <a:rPr lang="zh-CN" altLang="zh-CN" sz="2400" b="1" dirty="0" smtClean="0"/>
              <a:t>、</a:t>
            </a:r>
            <a:r>
              <a:rPr lang="zh-CN" altLang="en-US" sz="2400" b="1" dirty="0"/>
              <a:t>智能</a:t>
            </a:r>
            <a:r>
              <a:rPr lang="en-US" altLang="zh-CN" sz="2400" b="1" dirty="0"/>
              <a:t>—— 5G</a:t>
            </a:r>
            <a:r>
              <a:rPr lang="zh-CN" altLang="en-US" sz="2400" b="1" dirty="0"/>
              <a:t>时代“关键词” </a:t>
            </a:r>
            <a:endParaRPr lang="en-US" altLang="zh-CN" sz="2400" b="1" dirty="0" smtClean="0"/>
          </a:p>
          <a:p>
            <a:pPr>
              <a:lnSpc>
                <a:spcPct val="150000"/>
              </a:lnSpc>
            </a:pPr>
            <a:endParaRPr lang="en-US" altLang="zh-CN" sz="2400" b="1" dirty="0"/>
          </a:p>
          <a:p>
            <a:pPr>
              <a:lnSpc>
                <a:spcPct val="150000"/>
              </a:lnSpc>
            </a:pPr>
            <a:r>
              <a:rPr lang="zh-CN" altLang="en-US" sz="2400" dirty="0" smtClean="0"/>
              <a:t>“</a:t>
            </a:r>
            <a:r>
              <a:rPr lang="zh-CN" altLang="en-US" sz="2400" dirty="0"/>
              <a:t>技术的更迭总像浪潮一样推动着社会的变革。见证了</a:t>
            </a:r>
            <a:r>
              <a:rPr lang="en-US" altLang="zh-CN" sz="2400" dirty="0"/>
              <a:t>4G</a:t>
            </a:r>
            <a:r>
              <a:rPr lang="zh-CN" altLang="en-US" sz="2400" dirty="0"/>
              <a:t>时代数字经济的蓬勃发展，人们对</a:t>
            </a:r>
            <a:r>
              <a:rPr lang="en-US" altLang="zh-CN" sz="2400" dirty="0"/>
              <a:t>5G</a:t>
            </a:r>
            <a:r>
              <a:rPr lang="zh-CN" altLang="en-US" sz="2400" dirty="0"/>
              <a:t>将带来的未知世界更加期待</a:t>
            </a:r>
            <a:r>
              <a:rPr lang="zh-CN" altLang="en-US" sz="2400" dirty="0" smtClean="0"/>
              <a:t>。</a:t>
            </a:r>
            <a:endParaRPr lang="zh-CN" altLang="en-US" sz="2400" b="1" dirty="0"/>
          </a:p>
          <a:p>
            <a:pPr>
              <a:lnSpc>
                <a:spcPct val="150000"/>
              </a:lnSpc>
            </a:pPr>
            <a:endParaRPr lang="zh-CN" altLang="zh-CN" sz="2400" dirty="0"/>
          </a:p>
        </p:txBody>
      </p:sp>
    </p:spTree>
    <p:extLst>
      <p:ext uri="{BB962C8B-B14F-4D97-AF65-F5344CB8AC3E}">
        <p14:creationId xmlns:p14="http://schemas.microsoft.com/office/powerpoint/2010/main" val="411124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231"/>
            <a:ext cx="9638423" cy="987065"/>
          </a:xfrm>
          <a:prstGeom prst="rect">
            <a:avLst/>
          </a:prstGeom>
        </p:spPr>
        <p:txBody>
          <a:bodyPr wrap="square">
            <a:spAutoFit/>
          </a:bodyPr>
          <a:lstStyle/>
          <a:p>
            <a:pPr>
              <a:lnSpc>
                <a:spcPct val="150000"/>
              </a:lnSpc>
            </a:pPr>
            <a:r>
              <a:rPr lang="zh-CN" altLang="en-US" sz="4400" b="1" dirty="0" smtClean="0"/>
              <a:t>热点事例</a:t>
            </a:r>
            <a:endParaRPr lang="zh-CN" altLang="zh-CN" sz="4400" b="1" dirty="0"/>
          </a:p>
        </p:txBody>
      </p:sp>
      <p:sp>
        <p:nvSpPr>
          <p:cNvPr id="2" name="矩形 1"/>
          <p:cNvSpPr/>
          <p:nvPr/>
        </p:nvSpPr>
        <p:spPr>
          <a:xfrm>
            <a:off x="636172" y="1303896"/>
            <a:ext cx="8366078" cy="5078313"/>
          </a:xfrm>
          <a:prstGeom prst="rect">
            <a:avLst/>
          </a:prstGeom>
        </p:spPr>
        <p:txBody>
          <a:bodyPr wrap="square">
            <a:spAutoFit/>
          </a:bodyPr>
          <a:lstStyle/>
          <a:p>
            <a:pPr>
              <a:lnSpc>
                <a:spcPct val="150000"/>
              </a:lnSpc>
            </a:pPr>
            <a:r>
              <a:rPr lang="en-US" altLang="zh-CN" sz="2400" b="1" smtClean="0"/>
              <a:t>5</a:t>
            </a:r>
            <a:r>
              <a:rPr lang="zh-CN" altLang="zh-CN" sz="2400" b="1" smtClean="0"/>
              <a:t>、</a:t>
            </a:r>
            <a:r>
              <a:rPr lang="zh-CN" altLang="en-US" sz="2400" b="1" dirty="0" smtClean="0"/>
              <a:t>袁隆平</a:t>
            </a:r>
            <a:endParaRPr lang="en-US" altLang="zh-CN" sz="2400" b="1" dirty="0"/>
          </a:p>
          <a:p>
            <a:pPr>
              <a:lnSpc>
                <a:spcPct val="150000"/>
              </a:lnSpc>
            </a:pPr>
            <a:endParaRPr lang="en-US" altLang="zh-CN" sz="2400" dirty="0" smtClean="0"/>
          </a:p>
          <a:p>
            <a:pPr>
              <a:lnSpc>
                <a:spcPct val="150000"/>
              </a:lnSpc>
            </a:pPr>
            <a:r>
              <a:rPr lang="en-US" altLang="zh-CN" sz="2400" dirty="0"/>
              <a:t>90</a:t>
            </a:r>
            <a:r>
              <a:rPr lang="zh-CN" altLang="en-US" sz="2400" dirty="0"/>
              <a:t>后”袁老先生至今老骥伏枥，马不停蹄。在向第三代杂交稻亩产</a:t>
            </a:r>
            <a:r>
              <a:rPr lang="en-US" altLang="zh-CN" sz="2400" dirty="0"/>
              <a:t>1200</a:t>
            </a:r>
            <a:r>
              <a:rPr lang="zh-CN" altLang="en-US" sz="2400" dirty="0"/>
              <a:t>公斤冲刺的遥远路途中，他和他的杂交水稻研究团队始终一马当先，或许即将马到功成。</a:t>
            </a:r>
          </a:p>
          <a:p>
            <a:pPr>
              <a:lnSpc>
                <a:spcPct val="150000"/>
              </a:lnSpc>
            </a:pPr>
            <a:r>
              <a:rPr lang="en-US" altLang="zh-CN" sz="2400" dirty="0"/>
              <a:t>90</a:t>
            </a:r>
            <a:r>
              <a:rPr lang="zh-CN" altLang="en-US" sz="2400" dirty="0"/>
              <a:t>岁大寿之后</a:t>
            </a:r>
            <a:r>
              <a:rPr lang="zh-CN" altLang="en-US" sz="2400" dirty="0" smtClean="0"/>
              <a:t>，袁老先生似乎</a:t>
            </a:r>
            <a:r>
              <a:rPr lang="zh-CN" altLang="en-US" sz="2400" dirty="0"/>
              <a:t>比以前更忙了。他继续在“禾下乘凉梦”与“杂交水稻覆盖全球梦”中不知疲倦地探索耕耘。实现梦想，</a:t>
            </a:r>
            <a:r>
              <a:rPr lang="en-US" altLang="zh-CN" sz="2400" dirty="0"/>
              <a:t>90</a:t>
            </a:r>
            <a:r>
              <a:rPr lang="zh-CN" altLang="en-US" sz="2400" dirty="0"/>
              <a:t>岁都不晚。</a:t>
            </a:r>
          </a:p>
          <a:p>
            <a:pPr>
              <a:lnSpc>
                <a:spcPct val="150000"/>
              </a:lnSpc>
            </a:pPr>
            <a:endParaRPr lang="zh-CN" altLang="zh-CN" sz="2400" dirty="0"/>
          </a:p>
        </p:txBody>
      </p:sp>
    </p:spTree>
    <p:extLst>
      <p:ext uri="{BB962C8B-B14F-4D97-AF65-F5344CB8AC3E}">
        <p14:creationId xmlns:p14="http://schemas.microsoft.com/office/powerpoint/2010/main" val="3747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699" y="2621667"/>
            <a:ext cx="8604599" cy="2000548"/>
          </a:xfrm>
          <a:prstGeom prst="rect">
            <a:avLst/>
          </a:prstGeom>
        </p:spPr>
        <p:txBody>
          <a:bodyPr wrap="none">
            <a:spAutoFit/>
          </a:bodyPr>
          <a:lstStyle/>
          <a:p>
            <a:pPr algn="ctr"/>
            <a:r>
              <a:rPr lang="en-US" altLang="zh-CN" sz="4800" b="1" dirty="0"/>
              <a:t>THANK </a:t>
            </a:r>
            <a:r>
              <a:rPr lang="en-US" altLang="zh-CN" sz="4800" b="1" dirty="0" smtClean="0"/>
              <a:t>YOU FOR </a:t>
            </a:r>
            <a:r>
              <a:rPr lang="en-US" altLang="zh-CN" sz="4800" b="1" dirty="0" smtClean="0"/>
              <a:t>WATCHING</a:t>
            </a:r>
          </a:p>
          <a:p>
            <a:pPr algn="ctr"/>
            <a:endParaRPr lang="en-US" altLang="zh-CN" sz="4800" b="1" dirty="0" smtClean="0"/>
          </a:p>
          <a:p>
            <a:pPr algn="ctr"/>
            <a:r>
              <a:rPr lang="zh-CN" altLang="en-US" sz="2800" b="1" dirty="0"/>
              <a:t>新</a:t>
            </a:r>
            <a:r>
              <a:rPr lang="zh-CN" altLang="en-US" sz="2800" b="1" dirty="0" smtClean="0"/>
              <a:t>浪微博</a:t>
            </a:r>
            <a:r>
              <a:rPr lang="en-US" altLang="zh-CN" sz="2800" b="1" dirty="0" smtClean="0"/>
              <a:t>@</a:t>
            </a:r>
            <a:r>
              <a:rPr lang="zh-CN" altLang="en-US" sz="2800" b="1" dirty="0" smtClean="0"/>
              <a:t>减肥有困难的娜仁老师</a:t>
            </a:r>
            <a:endParaRPr lang="en-US" altLang="zh-CN" sz="2800" b="1" dirty="0"/>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935170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2904962" cy="523220"/>
          </a:xfrm>
          <a:prstGeom prst="rect">
            <a:avLst/>
          </a:prstGeom>
          <a:noFill/>
        </p:spPr>
        <p:txBody>
          <a:bodyPr wrap="none" rtlCol="0">
            <a:spAutoFit/>
          </a:bodyPr>
          <a:lstStyle/>
          <a:p>
            <a:r>
              <a:rPr lang="zh-CN" altLang="en-US" sz="2800" b="1" dirty="0" smtClean="0"/>
              <a:t>主题</a:t>
            </a:r>
            <a:r>
              <a:rPr lang="en-US" altLang="zh-CN" sz="2800" b="1" dirty="0" smtClean="0"/>
              <a:t>1</a:t>
            </a:r>
            <a:r>
              <a:rPr lang="zh-CN" altLang="en-US" sz="2800" b="1" dirty="0" smtClean="0"/>
              <a:t>：科技创新</a:t>
            </a:r>
            <a:endParaRPr lang="zh-CN" altLang="en-US" sz="2800" b="1" dirty="0"/>
          </a:p>
        </p:txBody>
      </p:sp>
      <p:sp>
        <p:nvSpPr>
          <p:cNvPr id="3" name="TextBox 2"/>
          <p:cNvSpPr txBox="1"/>
          <p:nvPr/>
        </p:nvSpPr>
        <p:spPr>
          <a:xfrm>
            <a:off x="499730" y="1254642"/>
            <a:ext cx="1107996" cy="461665"/>
          </a:xfrm>
          <a:prstGeom prst="rect">
            <a:avLst/>
          </a:prstGeom>
          <a:noFill/>
        </p:spPr>
        <p:txBody>
          <a:bodyPr wrap="none" rtlCol="0">
            <a:spAutoFit/>
          </a:bodyPr>
          <a:lstStyle/>
          <a:p>
            <a:r>
              <a:rPr lang="zh-CN" altLang="en-US" sz="2400" dirty="0" smtClean="0"/>
              <a:t>案例：</a:t>
            </a:r>
            <a:endParaRPr lang="zh-CN" altLang="en-US" sz="2400" dirty="0"/>
          </a:p>
        </p:txBody>
      </p:sp>
      <p:sp>
        <p:nvSpPr>
          <p:cNvPr id="5" name="矩形 4"/>
          <p:cNvSpPr/>
          <p:nvPr/>
        </p:nvSpPr>
        <p:spPr>
          <a:xfrm>
            <a:off x="499730" y="1854554"/>
            <a:ext cx="10388010" cy="1845570"/>
          </a:xfrm>
          <a:prstGeom prst="rect">
            <a:avLst/>
          </a:prstGeom>
        </p:spPr>
        <p:txBody>
          <a:bodyPr wrap="square">
            <a:spAutoFit/>
          </a:bodyPr>
          <a:lstStyle/>
          <a:p>
            <a:pPr>
              <a:lnSpc>
                <a:spcPct val="200000"/>
              </a:lnSpc>
            </a:pPr>
            <a:r>
              <a:rPr lang="zh-CN" altLang="en-US" sz="2000" b="1" dirty="0"/>
              <a:t>中国“天眼”开启地外文明</a:t>
            </a:r>
            <a:r>
              <a:rPr lang="zh-CN" altLang="en-US" sz="2000" b="1" dirty="0" smtClean="0"/>
              <a:t>搜索</a:t>
            </a:r>
            <a:r>
              <a:rPr lang="zh-CN" altLang="en-US" sz="2000" dirty="0"/>
              <a:t/>
            </a:r>
            <a:br>
              <a:rPr lang="zh-CN" altLang="en-US" sz="2000" dirty="0"/>
            </a:br>
            <a:r>
              <a:rPr lang="en-US" altLang="zh-CN" sz="2000" dirty="0"/>
              <a:t>2020</a:t>
            </a:r>
            <a:r>
              <a:rPr lang="zh-CN" altLang="en-US" sz="2000" dirty="0"/>
              <a:t>年</a:t>
            </a:r>
            <a:r>
              <a:rPr lang="en-US" altLang="zh-CN" sz="2000" dirty="0"/>
              <a:t>4</a:t>
            </a:r>
            <a:r>
              <a:rPr lang="zh-CN" altLang="en-US" sz="2000" dirty="0"/>
              <a:t>月</a:t>
            </a:r>
            <a:r>
              <a:rPr lang="en-US" altLang="zh-CN" sz="2000" dirty="0"/>
              <a:t>28</a:t>
            </a:r>
            <a:r>
              <a:rPr lang="zh-CN" altLang="en-US" sz="2000" dirty="0"/>
              <a:t>日获悉，被誉为中国“天眼”的</a:t>
            </a:r>
            <a:r>
              <a:rPr lang="en-US" altLang="zh-CN" sz="2000" dirty="0"/>
              <a:t>500</a:t>
            </a:r>
            <a:r>
              <a:rPr lang="zh-CN" altLang="en-US" sz="2000" dirty="0"/>
              <a:t>米口径球面射电望远镜（</a:t>
            </a:r>
            <a:r>
              <a:rPr lang="en-US" altLang="zh-CN" sz="2000" dirty="0"/>
              <a:t>FAST</a:t>
            </a:r>
            <a:r>
              <a:rPr lang="zh-CN" altLang="en-US" sz="2000" dirty="0"/>
              <a:t>）正式开启地外文明搜索（</a:t>
            </a:r>
            <a:r>
              <a:rPr lang="en-US" altLang="zh-CN" sz="2000" dirty="0"/>
              <a:t>SETI</a:t>
            </a:r>
            <a:r>
              <a:rPr lang="zh-CN" altLang="en-US" sz="2000" dirty="0"/>
              <a:t>），寻找来自宇宙深处高智慧生命的信号。</a:t>
            </a:r>
          </a:p>
        </p:txBody>
      </p:sp>
    </p:spTree>
    <p:extLst>
      <p:ext uri="{BB962C8B-B14F-4D97-AF65-F5344CB8AC3E}">
        <p14:creationId xmlns:p14="http://schemas.microsoft.com/office/powerpoint/2010/main" val="67599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2904962" cy="523220"/>
          </a:xfrm>
          <a:prstGeom prst="rect">
            <a:avLst/>
          </a:prstGeom>
          <a:noFill/>
        </p:spPr>
        <p:txBody>
          <a:bodyPr wrap="none" rtlCol="0">
            <a:spAutoFit/>
          </a:bodyPr>
          <a:lstStyle/>
          <a:p>
            <a:r>
              <a:rPr lang="zh-CN" altLang="en-US" sz="2800" b="1" dirty="0" smtClean="0"/>
              <a:t>主题</a:t>
            </a:r>
            <a:r>
              <a:rPr lang="en-US" altLang="zh-CN" sz="2800" b="1" dirty="0" smtClean="0"/>
              <a:t>1</a:t>
            </a:r>
            <a:r>
              <a:rPr lang="zh-CN" altLang="en-US" sz="2800" b="1" dirty="0" smtClean="0"/>
              <a:t>：科技创新</a:t>
            </a:r>
            <a:endParaRPr lang="zh-CN" altLang="en-US" sz="2800" b="1" dirty="0"/>
          </a:p>
        </p:txBody>
      </p:sp>
      <p:sp>
        <p:nvSpPr>
          <p:cNvPr id="3" name="TextBox 2"/>
          <p:cNvSpPr txBox="1"/>
          <p:nvPr/>
        </p:nvSpPr>
        <p:spPr>
          <a:xfrm>
            <a:off x="499730" y="1254642"/>
            <a:ext cx="1107996" cy="461665"/>
          </a:xfrm>
          <a:prstGeom prst="rect">
            <a:avLst/>
          </a:prstGeom>
          <a:noFill/>
        </p:spPr>
        <p:txBody>
          <a:bodyPr wrap="none" rtlCol="0">
            <a:spAutoFit/>
          </a:bodyPr>
          <a:lstStyle/>
          <a:p>
            <a:r>
              <a:rPr lang="zh-CN" altLang="en-US" sz="2400" dirty="0" smtClean="0"/>
              <a:t>案例：</a:t>
            </a:r>
            <a:endParaRPr lang="zh-CN" altLang="en-US" sz="2400" dirty="0"/>
          </a:p>
        </p:txBody>
      </p:sp>
      <p:sp>
        <p:nvSpPr>
          <p:cNvPr id="6" name="矩形 5"/>
          <p:cNvSpPr/>
          <p:nvPr/>
        </p:nvSpPr>
        <p:spPr>
          <a:xfrm>
            <a:off x="499730" y="1917398"/>
            <a:ext cx="10388010" cy="4307782"/>
          </a:xfrm>
          <a:prstGeom prst="rect">
            <a:avLst/>
          </a:prstGeom>
        </p:spPr>
        <p:txBody>
          <a:bodyPr wrap="square">
            <a:spAutoFit/>
          </a:bodyPr>
          <a:lstStyle/>
          <a:p>
            <a:pPr>
              <a:lnSpc>
                <a:spcPct val="200000"/>
              </a:lnSpc>
            </a:pPr>
            <a:r>
              <a:rPr lang="zh-CN" altLang="en-US" sz="2000" b="1" dirty="0"/>
              <a:t>长征五号</a:t>
            </a:r>
            <a:r>
              <a:rPr lang="en-US" altLang="zh-CN" sz="2000" b="1" dirty="0"/>
              <a:t>B</a:t>
            </a:r>
            <a:r>
              <a:rPr lang="zh-CN" altLang="en-US" sz="2000" b="1" dirty="0"/>
              <a:t>运载火箭首次任务取得成功</a:t>
            </a:r>
            <a:r>
              <a:rPr lang="zh-CN" altLang="en-US" sz="2000" dirty="0"/>
              <a:t/>
            </a:r>
            <a:br>
              <a:rPr lang="zh-CN" altLang="en-US" sz="2000" dirty="0"/>
            </a:br>
            <a:r>
              <a:rPr lang="en-US" altLang="zh-CN" sz="2000" dirty="0"/>
              <a:t>2020</a:t>
            </a:r>
            <a:r>
              <a:rPr lang="zh-CN" altLang="en-US" sz="2000" dirty="0"/>
              <a:t>年</a:t>
            </a:r>
            <a:r>
              <a:rPr lang="en-US" altLang="zh-CN" sz="2000" dirty="0"/>
              <a:t>5</a:t>
            </a:r>
            <a:r>
              <a:rPr lang="zh-CN" altLang="en-US" sz="2000" dirty="0"/>
              <a:t>月</a:t>
            </a:r>
            <a:r>
              <a:rPr lang="en-US" altLang="zh-CN" sz="2000" dirty="0"/>
              <a:t>5</a:t>
            </a:r>
            <a:r>
              <a:rPr lang="zh-CN" altLang="en-US" sz="2000" dirty="0"/>
              <a:t>日</a:t>
            </a:r>
            <a:r>
              <a:rPr lang="en-US" altLang="zh-CN" sz="2000" dirty="0"/>
              <a:t>18</a:t>
            </a:r>
            <a:r>
              <a:rPr lang="zh-CN" altLang="en-US" sz="2000" dirty="0"/>
              <a:t>时</a:t>
            </a:r>
            <a:r>
              <a:rPr lang="en-US" altLang="zh-CN" sz="2000" dirty="0"/>
              <a:t>00</a:t>
            </a:r>
            <a:r>
              <a:rPr lang="zh-CN" altLang="en-US" sz="2000" dirty="0"/>
              <a:t>分，为我国载人空间站工程研制的长征五号</a:t>
            </a:r>
            <a:r>
              <a:rPr lang="en-US" altLang="zh-CN" sz="2000" dirty="0"/>
              <a:t>B</a:t>
            </a:r>
            <a:r>
              <a:rPr lang="zh-CN" altLang="en-US" sz="2000" dirty="0"/>
              <a:t>运载火箭，搭载新一代载人飞船试验船和柔性充气式货物返回舱试验舱，在我国文昌航天发射场点火升空，首飞任务取得圆满成功。</a:t>
            </a:r>
            <a:br>
              <a:rPr lang="zh-CN" altLang="en-US" sz="2000" dirty="0"/>
            </a:br>
            <a:r>
              <a:rPr lang="zh-CN" altLang="en-US" sz="2000" dirty="0"/>
              <a:t>实现空间站阶段飞行任务首战告捷，拉开我国载人航天工程“第三步”任务序幕。</a:t>
            </a:r>
            <a:br>
              <a:rPr lang="zh-CN" altLang="en-US" sz="2000" dirty="0"/>
            </a:br>
            <a:r>
              <a:rPr lang="zh-CN" altLang="en-US" sz="2000" dirty="0"/>
              <a:t>此次新一代载人飞船试验船进入预定轨道后将开展高速再入返回、控制、回收等关键技术试验验证，为我国载人空间站建造运营和载人深空探测奠定坚实基础。</a:t>
            </a:r>
          </a:p>
        </p:txBody>
      </p:sp>
    </p:spTree>
    <p:extLst>
      <p:ext uri="{BB962C8B-B14F-4D97-AF65-F5344CB8AC3E}">
        <p14:creationId xmlns:p14="http://schemas.microsoft.com/office/powerpoint/2010/main" val="16247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2904962" cy="523220"/>
          </a:xfrm>
          <a:prstGeom prst="rect">
            <a:avLst/>
          </a:prstGeom>
          <a:noFill/>
        </p:spPr>
        <p:txBody>
          <a:bodyPr wrap="none" rtlCol="0">
            <a:spAutoFit/>
          </a:bodyPr>
          <a:lstStyle/>
          <a:p>
            <a:r>
              <a:rPr lang="zh-CN" altLang="en-US" sz="2800" b="1" dirty="0" smtClean="0"/>
              <a:t>主题</a:t>
            </a:r>
            <a:r>
              <a:rPr lang="en-US" altLang="zh-CN" sz="2800" b="1" dirty="0" smtClean="0"/>
              <a:t>1</a:t>
            </a:r>
            <a:r>
              <a:rPr lang="zh-CN" altLang="en-US" sz="2800" b="1" dirty="0" smtClean="0"/>
              <a:t>：科技创新</a:t>
            </a:r>
            <a:endParaRPr lang="zh-CN" altLang="en-US" sz="2800" b="1" dirty="0"/>
          </a:p>
        </p:txBody>
      </p:sp>
      <p:sp>
        <p:nvSpPr>
          <p:cNvPr id="3" name="TextBox 2"/>
          <p:cNvSpPr txBox="1"/>
          <p:nvPr/>
        </p:nvSpPr>
        <p:spPr>
          <a:xfrm>
            <a:off x="499730" y="1254642"/>
            <a:ext cx="1107996" cy="461665"/>
          </a:xfrm>
          <a:prstGeom prst="rect">
            <a:avLst/>
          </a:prstGeom>
          <a:noFill/>
        </p:spPr>
        <p:txBody>
          <a:bodyPr wrap="none" rtlCol="0">
            <a:spAutoFit/>
          </a:bodyPr>
          <a:lstStyle/>
          <a:p>
            <a:r>
              <a:rPr lang="zh-CN" altLang="en-US" sz="2400" dirty="0" smtClean="0"/>
              <a:t>案例：</a:t>
            </a:r>
            <a:endParaRPr lang="zh-CN" altLang="en-US" sz="2400" dirty="0"/>
          </a:p>
        </p:txBody>
      </p:sp>
      <p:sp>
        <p:nvSpPr>
          <p:cNvPr id="6" name="矩形 5"/>
          <p:cNvSpPr/>
          <p:nvPr/>
        </p:nvSpPr>
        <p:spPr>
          <a:xfrm>
            <a:off x="499730" y="2091058"/>
            <a:ext cx="10388010" cy="3692229"/>
          </a:xfrm>
          <a:prstGeom prst="rect">
            <a:avLst/>
          </a:prstGeom>
        </p:spPr>
        <p:txBody>
          <a:bodyPr wrap="square">
            <a:spAutoFit/>
          </a:bodyPr>
          <a:lstStyle/>
          <a:p>
            <a:pPr>
              <a:lnSpc>
                <a:spcPct val="200000"/>
              </a:lnSpc>
            </a:pPr>
            <a:r>
              <a:rPr lang="zh-CN" altLang="en-US" sz="2000" b="1" dirty="0"/>
              <a:t>北斗三号导航系统星座部署完成</a:t>
            </a:r>
            <a:r>
              <a:rPr lang="zh-CN" altLang="en-US" sz="2000" dirty="0"/>
              <a:t/>
            </a:r>
            <a:br>
              <a:rPr lang="zh-CN" altLang="en-US" sz="2000" dirty="0"/>
            </a:br>
            <a:r>
              <a:rPr lang="en-US" altLang="zh-CN" sz="2000" dirty="0"/>
              <a:t>2020</a:t>
            </a:r>
            <a:r>
              <a:rPr lang="zh-CN" altLang="en-US" sz="2000" dirty="0"/>
              <a:t>年</a:t>
            </a:r>
            <a:r>
              <a:rPr lang="en-US" altLang="zh-CN" sz="2000" dirty="0"/>
              <a:t>6</a:t>
            </a:r>
            <a:r>
              <a:rPr lang="zh-CN" altLang="en-US" sz="2000" dirty="0"/>
              <a:t>月</a:t>
            </a:r>
            <a:r>
              <a:rPr lang="en-US" altLang="zh-CN" sz="2000" dirty="0"/>
              <a:t>23</a:t>
            </a:r>
            <a:r>
              <a:rPr lang="zh-CN" altLang="en-US" sz="2000" dirty="0"/>
              <a:t>日</a:t>
            </a:r>
            <a:r>
              <a:rPr lang="en-US" altLang="zh-CN" sz="2000" dirty="0"/>
              <a:t>9</a:t>
            </a:r>
            <a:r>
              <a:rPr lang="zh-CN" altLang="en-US" sz="2000" dirty="0"/>
              <a:t>时</a:t>
            </a:r>
            <a:r>
              <a:rPr lang="en-US" altLang="zh-CN" sz="2000" dirty="0"/>
              <a:t>43</a:t>
            </a:r>
            <a:r>
              <a:rPr lang="zh-CN" altLang="en-US" sz="2000" dirty="0"/>
              <a:t>分，我国在西昌卫星发射中心用长征三号乙运载火箭，成功发射北斗系统第五十五颗导航卫星，暨北斗三号最后一颗全球组网卫星，</a:t>
            </a:r>
            <a:r>
              <a:rPr lang="zh-CN" altLang="en-US" sz="2000" b="1" dirty="0"/>
              <a:t>至此北斗三号全球卫星导航系统星座部署比原计划提前半年全面完成。        </a:t>
            </a:r>
            <a:r>
              <a:rPr lang="zh-CN" altLang="en-US" sz="2000" dirty="0"/>
              <a:t/>
            </a:r>
            <a:br>
              <a:rPr lang="zh-CN" altLang="en-US" sz="2000" dirty="0"/>
            </a:br>
            <a:r>
              <a:rPr lang="zh-CN" altLang="en-US" sz="2000" dirty="0"/>
              <a:t>北斗将面向用户提供全天时、全天候、高精度全球定位导航授时服务，以及星基增强、短报文通信、精密单点定位等特色服务。目前，</a:t>
            </a:r>
            <a:r>
              <a:rPr lang="zh-CN" altLang="en-US" sz="2000" b="1" dirty="0"/>
              <a:t>全世界一半以上的国家都开始使用北斗系统。</a:t>
            </a:r>
            <a:endParaRPr lang="zh-CN" altLang="en-US" sz="2000" dirty="0"/>
          </a:p>
        </p:txBody>
      </p:sp>
    </p:spTree>
    <p:extLst>
      <p:ext uri="{BB962C8B-B14F-4D97-AF65-F5344CB8AC3E}">
        <p14:creationId xmlns:p14="http://schemas.microsoft.com/office/powerpoint/2010/main" val="222529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9851" y="5589369"/>
            <a:ext cx="1624084" cy="579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10508" y="382772"/>
            <a:ext cx="11715678" cy="523220"/>
          </a:xfrm>
          <a:prstGeom prst="rect">
            <a:avLst/>
          </a:prstGeom>
          <a:noFill/>
        </p:spPr>
        <p:txBody>
          <a:bodyPr wrap="square" rtlCol="0">
            <a:spAutoFit/>
          </a:bodyPr>
          <a:lstStyle/>
          <a:p>
            <a:r>
              <a:rPr lang="zh-CN" altLang="en-US" sz="2800" b="1" dirty="0" smtClean="0"/>
              <a:t>主题</a:t>
            </a:r>
            <a:r>
              <a:rPr lang="en-US" altLang="zh-CN" sz="2800" b="1" dirty="0" smtClean="0"/>
              <a:t>2 </a:t>
            </a:r>
            <a:r>
              <a:rPr lang="zh-CN" altLang="en-US" sz="2800" b="1" dirty="0" smtClean="0"/>
              <a:t>坚守信念、直面挫折</a:t>
            </a:r>
            <a:endParaRPr lang="zh-CN" altLang="en-US" sz="2800" b="1" dirty="0"/>
          </a:p>
        </p:txBody>
      </p:sp>
      <p:sp>
        <p:nvSpPr>
          <p:cNvPr id="4" name="矩形 3"/>
          <p:cNvSpPr/>
          <p:nvPr/>
        </p:nvSpPr>
        <p:spPr>
          <a:xfrm>
            <a:off x="357962" y="1381704"/>
            <a:ext cx="9083749" cy="499047"/>
          </a:xfrm>
          <a:prstGeom prst="rect">
            <a:avLst/>
          </a:prstGeom>
        </p:spPr>
        <p:txBody>
          <a:bodyPr wrap="square">
            <a:spAutoFit/>
          </a:bodyPr>
          <a:lstStyle/>
          <a:p>
            <a:pPr>
              <a:lnSpc>
                <a:spcPct val="150000"/>
              </a:lnSpc>
            </a:pPr>
            <a:r>
              <a:rPr lang="zh-CN" altLang="en-US" sz="2000" b="1" dirty="0" smtClean="0"/>
              <a:t>引言：</a:t>
            </a:r>
            <a:endParaRPr lang="en-US" altLang="zh-CN" sz="2000" b="1" dirty="0" smtClean="0"/>
          </a:p>
        </p:txBody>
      </p:sp>
      <p:sp>
        <p:nvSpPr>
          <p:cNvPr id="5" name="矩形 4"/>
          <p:cNvSpPr/>
          <p:nvPr/>
        </p:nvSpPr>
        <p:spPr>
          <a:xfrm>
            <a:off x="357961" y="2146621"/>
            <a:ext cx="9083749" cy="3693319"/>
          </a:xfrm>
          <a:prstGeom prst="rect">
            <a:avLst/>
          </a:prstGeom>
        </p:spPr>
        <p:txBody>
          <a:bodyPr wrap="square">
            <a:spAutoFit/>
          </a:bodyPr>
          <a:lstStyle/>
          <a:p>
            <a:pPr>
              <a:lnSpc>
                <a:spcPct val="150000"/>
              </a:lnSpc>
            </a:pPr>
            <a:r>
              <a:rPr lang="zh-CN" altLang="en-US" dirty="0" smtClean="0"/>
              <a:t>“黄沙</a:t>
            </a:r>
            <a:r>
              <a:rPr lang="zh-CN" altLang="en-US" dirty="0"/>
              <a:t>百战穿</a:t>
            </a:r>
            <a:r>
              <a:rPr lang="zh-CN" altLang="en-US" dirty="0" smtClean="0"/>
              <a:t>金甲，不破楼兰终不还。“</a:t>
            </a:r>
            <a:endParaRPr lang="en-US" altLang="zh-CN" dirty="0"/>
          </a:p>
          <a:p>
            <a:pPr>
              <a:lnSpc>
                <a:spcPct val="200000"/>
              </a:lnSpc>
            </a:pPr>
            <a:r>
              <a:rPr lang="zh-CN" altLang="en-US" dirty="0" smtClean="0"/>
              <a:t>“千</a:t>
            </a:r>
            <a:r>
              <a:rPr lang="zh-CN" altLang="en-US" dirty="0"/>
              <a:t>磨万击还坚劲，任尔东西南北风</a:t>
            </a:r>
            <a:r>
              <a:rPr lang="zh-CN" altLang="en-US" dirty="0" smtClean="0"/>
              <a:t>。“</a:t>
            </a:r>
            <a:endParaRPr lang="zh-CN" altLang="en-US" dirty="0"/>
          </a:p>
          <a:p>
            <a:pPr>
              <a:lnSpc>
                <a:spcPct val="200000"/>
              </a:lnSpc>
            </a:pPr>
            <a:r>
              <a:rPr lang="zh-CN" altLang="en-US" dirty="0"/>
              <a:t>“石可破也，而不可夺坚；丹可磨也，而不可夺赤。</a:t>
            </a:r>
            <a:r>
              <a:rPr lang="zh-CN" altLang="en-US" dirty="0" smtClean="0"/>
              <a:t>”</a:t>
            </a:r>
            <a:endParaRPr lang="en-US" altLang="zh-CN" dirty="0" smtClean="0"/>
          </a:p>
          <a:p>
            <a:pPr>
              <a:lnSpc>
                <a:spcPct val="200000"/>
              </a:lnSpc>
            </a:pPr>
            <a:r>
              <a:rPr lang="zh-CN" altLang="en-US" dirty="0" smtClean="0"/>
              <a:t> “</a:t>
            </a:r>
            <a:r>
              <a:rPr lang="zh-CN" altLang="en-US" dirty="0"/>
              <a:t>富贵不能淫，贫贱不能移，威武不能屈</a:t>
            </a:r>
            <a:r>
              <a:rPr lang="zh-CN" altLang="en-US" dirty="0" smtClean="0"/>
              <a:t>。</a:t>
            </a:r>
            <a:endParaRPr lang="en-US" altLang="zh-CN" dirty="0" smtClean="0"/>
          </a:p>
          <a:p>
            <a:pPr>
              <a:lnSpc>
                <a:spcPct val="200000"/>
              </a:lnSpc>
            </a:pPr>
            <a:r>
              <a:rPr lang="zh-CN" altLang="en-US" dirty="0" smtClean="0"/>
              <a:t> “</a:t>
            </a:r>
            <a:r>
              <a:rPr lang="zh-CN" altLang="en-US" dirty="0"/>
              <a:t>志之所趋，无远勿届，穷山距海，不能限也</a:t>
            </a:r>
            <a:r>
              <a:rPr lang="zh-CN" altLang="en-US" dirty="0" smtClean="0"/>
              <a:t>。</a:t>
            </a:r>
            <a:endParaRPr lang="en-US" altLang="zh-CN" dirty="0" smtClean="0"/>
          </a:p>
          <a:p>
            <a:pPr>
              <a:lnSpc>
                <a:spcPct val="200000"/>
              </a:lnSpc>
            </a:pPr>
            <a:r>
              <a:rPr lang="zh-CN" altLang="en-US" dirty="0" smtClean="0"/>
              <a:t> “志</a:t>
            </a:r>
            <a:r>
              <a:rPr lang="zh-CN" altLang="en-US" dirty="0"/>
              <a:t>之所向，无坚不入，锐兵精甲，不能御也。”</a:t>
            </a:r>
          </a:p>
          <a:p>
            <a:pPr>
              <a:lnSpc>
                <a:spcPct val="150000"/>
              </a:lnSpc>
            </a:pPr>
            <a:endParaRPr lang="en-US" altLang="zh-CN" dirty="0" smtClean="0"/>
          </a:p>
        </p:txBody>
      </p:sp>
    </p:spTree>
    <p:extLst>
      <p:ext uri="{BB962C8B-B14F-4D97-AF65-F5344CB8AC3E}">
        <p14:creationId xmlns:p14="http://schemas.microsoft.com/office/powerpoint/2010/main" val="163871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9851" y="5589369"/>
            <a:ext cx="1624084" cy="579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99876" y="895098"/>
            <a:ext cx="11715678" cy="400110"/>
          </a:xfrm>
          <a:prstGeom prst="rect">
            <a:avLst/>
          </a:prstGeom>
          <a:noFill/>
        </p:spPr>
        <p:txBody>
          <a:bodyPr wrap="square" rtlCol="0">
            <a:spAutoFit/>
          </a:bodyPr>
          <a:lstStyle/>
          <a:p>
            <a:r>
              <a:rPr lang="zh-CN" altLang="en-US" sz="2000" dirty="0" smtClean="0"/>
              <a:t>语言积累</a:t>
            </a:r>
            <a:endParaRPr lang="zh-CN" altLang="en-US" sz="2000" dirty="0"/>
          </a:p>
        </p:txBody>
      </p:sp>
      <p:sp>
        <p:nvSpPr>
          <p:cNvPr id="4" name="矩形 3"/>
          <p:cNvSpPr/>
          <p:nvPr/>
        </p:nvSpPr>
        <p:spPr>
          <a:xfrm>
            <a:off x="357962" y="1381704"/>
            <a:ext cx="9083749" cy="2585323"/>
          </a:xfrm>
          <a:prstGeom prst="rect">
            <a:avLst/>
          </a:prstGeom>
        </p:spPr>
        <p:txBody>
          <a:bodyPr wrap="square">
            <a:spAutoFit/>
          </a:bodyPr>
          <a:lstStyle/>
          <a:p>
            <a:pPr>
              <a:lnSpc>
                <a:spcPct val="150000"/>
              </a:lnSpc>
            </a:pPr>
            <a:r>
              <a:rPr lang="zh-CN" altLang="en-US" b="1" dirty="0" smtClean="0">
                <a:solidFill>
                  <a:srgbClr val="FF0000"/>
                </a:solidFill>
              </a:rPr>
              <a:t>信念与挫折 </a:t>
            </a:r>
            <a:r>
              <a:rPr lang="zh-CN" altLang="en-US" dirty="0" smtClean="0"/>
              <a:t>     </a:t>
            </a:r>
            <a:endParaRPr lang="en-US" altLang="zh-CN" dirty="0" smtClean="0"/>
          </a:p>
          <a:p>
            <a:pPr>
              <a:lnSpc>
                <a:spcPct val="150000"/>
              </a:lnSpc>
            </a:pPr>
            <a:r>
              <a:rPr lang="zh-CN" altLang="en-US" dirty="0" smtClean="0"/>
              <a:t>    电灯</a:t>
            </a:r>
            <a:r>
              <a:rPr lang="zh-CN" altLang="en-US" dirty="0"/>
              <a:t>的诞生</a:t>
            </a:r>
            <a:r>
              <a:rPr lang="zh-CN" altLang="en-US" dirty="0" smtClean="0"/>
              <a:t>，源自于实验的千万次失败</a:t>
            </a:r>
            <a:r>
              <a:rPr lang="en-US" altLang="zh-CN" dirty="0" smtClean="0"/>
              <a:t>;《</a:t>
            </a:r>
            <a:r>
              <a:rPr lang="zh-CN" altLang="en-US" dirty="0"/>
              <a:t>命运</a:t>
            </a:r>
            <a:r>
              <a:rPr lang="en-US" altLang="zh-CN" dirty="0"/>
              <a:t>》</a:t>
            </a:r>
            <a:r>
              <a:rPr lang="zh-CN" altLang="en-US" dirty="0" smtClean="0"/>
              <a:t>交响曲的奏响，</a:t>
            </a:r>
            <a:r>
              <a:rPr lang="zh-CN" altLang="en-US" dirty="0"/>
              <a:t>是贝多芬双耳失聪后</a:t>
            </a:r>
            <a:r>
              <a:rPr lang="zh-CN" altLang="en-US" dirty="0" smtClean="0"/>
              <a:t>的信念凝结的产物。（举例子）没有挫折，就没有进步，就</a:t>
            </a:r>
            <a:r>
              <a:rPr lang="zh-CN" altLang="en-US" dirty="0"/>
              <a:t>不会有今天人类的科技、文艺乃至社会历史进程的这一座座丰碑</a:t>
            </a:r>
            <a:r>
              <a:rPr lang="zh-CN" altLang="en-US" dirty="0" smtClean="0"/>
              <a:t>。（分析例子）。生于忧患，死于安乐，通往成功的道路需要挫折这块“垫脚石”，接纳挫折，直面挫折，才能有所改变，有所进步。（总结）</a:t>
            </a:r>
            <a:endParaRPr lang="zh-CN" altLang="en-US" dirty="0"/>
          </a:p>
        </p:txBody>
      </p:sp>
      <p:sp>
        <p:nvSpPr>
          <p:cNvPr id="5" name="矩形 4"/>
          <p:cNvSpPr/>
          <p:nvPr/>
        </p:nvSpPr>
        <p:spPr>
          <a:xfrm>
            <a:off x="510360" y="4347560"/>
            <a:ext cx="9083749" cy="1754326"/>
          </a:xfrm>
          <a:prstGeom prst="rect">
            <a:avLst/>
          </a:prstGeom>
        </p:spPr>
        <p:txBody>
          <a:bodyPr wrap="square">
            <a:spAutoFit/>
          </a:bodyPr>
          <a:lstStyle/>
          <a:p>
            <a:pPr>
              <a:lnSpc>
                <a:spcPct val="150000"/>
              </a:lnSpc>
            </a:pPr>
            <a:r>
              <a:rPr lang="zh-CN" altLang="en-US" b="1" dirty="0" smtClean="0">
                <a:solidFill>
                  <a:srgbClr val="FF0000"/>
                </a:solidFill>
              </a:rPr>
              <a:t>同类举例：</a:t>
            </a:r>
            <a:endParaRPr lang="en-US" altLang="zh-CN" dirty="0"/>
          </a:p>
          <a:p>
            <a:pPr>
              <a:lnSpc>
                <a:spcPct val="150000"/>
              </a:lnSpc>
            </a:pPr>
            <a:r>
              <a:rPr lang="zh-CN" altLang="en-US" dirty="0"/>
              <a:t>阿</a:t>
            </a:r>
            <a:r>
              <a:rPr lang="zh-CN" altLang="en-US" dirty="0" smtClean="0"/>
              <a:t>里创始人马云</a:t>
            </a:r>
            <a:endParaRPr lang="en-US" altLang="zh-CN" dirty="0" smtClean="0"/>
          </a:p>
          <a:p>
            <a:pPr>
              <a:lnSpc>
                <a:spcPct val="150000"/>
              </a:lnSpc>
            </a:pPr>
            <a:r>
              <a:rPr lang="zh-CN" altLang="en-US" dirty="0" smtClean="0"/>
              <a:t>资本论作者马克思</a:t>
            </a:r>
            <a:endParaRPr lang="en-US" altLang="zh-CN" dirty="0" smtClean="0"/>
          </a:p>
          <a:p>
            <a:pPr>
              <a:lnSpc>
                <a:spcPct val="150000"/>
              </a:lnSpc>
            </a:pPr>
            <a:r>
              <a:rPr lang="zh-CN" altLang="en-US" dirty="0" smtClean="0"/>
              <a:t>艺术家梵高</a:t>
            </a:r>
            <a:endParaRPr lang="zh-CN" altLang="en-US" dirty="0"/>
          </a:p>
        </p:txBody>
      </p:sp>
      <p:sp>
        <p:nvSpPr>
          <p:cNvPr id="6" name="TextBox 5"/>
          <p:cNvSpPr txBox="1"/>
          <p:nvPr/>
        </p:nvSpPr>
        <p:spPr>
          <a:xfrm>
            <a:off x="93550" y="131794"/>
            <a:ext cx="11715678" cy="523220"/>
          </a:xfrm>
          <a:prstGeom prst="rect">
            <a:avLst/>
          </a:prstGeom>
          <a:noFill/>
        </p:spPr>
        <p:txBody>
          <a:bodyPr wrap="square" rtlCol="0">
            <a:spAutoFit/>
          </a:bodyPr>
          <a:lstStyle/>
          <a:p>
            <a:r>
              <a:rPr lang="zh-CN" altLang="en-US" sz="2800" b="1" dirty="0" smtClean="0"/>
              <a:t>主题</a:t>
            </a:r>
            <a:r>
              <a:rPr lang="en-US" altLang="zh-CN" sz="2800" b="1" dirty="0" smtClean="0"/>
              <a:t>2 </a:t>
            </a:r>
            <a:r>
              <a:rPr lang="zh-CN" altLang="en-US" sz="2800" b="1" dirty="0" smtClean="0"/>
              <a:t>坚守信念、直面挫折</a:t>
            </a:r>
            <a:endParaRPr lang="zh-CN" altLang="en-US" sz="2800" b="1" dirty="0"/>
          </a:p>
        </p:txBody>
      </p:sp>
    </p:spTree>
    <p:extLst>
      <p:ext uri="{BB962C8B-B14F-4D97-AF65-F5344CB8AC3E}">
        <p14:creationId xmlns:p14="http://schemas.microsoft.com/office/powerpoint/2010/main" val="107686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4700326" cy="523220"/>
          </a:xfrm>
          <a:prstGeom prst="rect">
            <a:avLst/>
          </a:prstGeom>
          <a:noFill/>
        </p:spPr>
        <p:txBody>
          <a:bodyPr wrap="none" rtlCol="0">
            <a:spAutoFit/>
          </a:bodyPr>
          <a:lstStyle/>
          <a:p>
            <a:r>
              <a:rPr lang="zh-CN" altLang="en-US" sz="2800" b="1" dirty="0" smtClean="0"/>
              <a:t>主题</a:t>
            </a:r>
            <a:r>
              <a:rPr lang="en-US" altLang="zh-CN" sz="2800" b="1" dirty="0" smtClean="0"/>
              <a:t>3</a:t>
            </a:r>
            <a:r>
              <a:rPr lang="zh-CN" altLang="en-US" sz="2800" b="1" dirty="0" smtClean="0"/>
              <a:t>：科技进步与信息安全</a:t>
            </a:r>
            <a:endParaRPr lang="zh-CN" altLang="en-US" sz="2800" b="1"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1139" y="1583808"/>
            <a:ext cx="9094850" cy="409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90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 y="204716"/>
            <a:ext cx="2186817" cy="523220"/>
          </a:xfrm>
          <a:prstGeom prst="rect">
            <a:avLst/>
          </a:prstGeom>
          <a:noFill/>
        </p:spPr>
        <p:txBody>
          <a:bodyPr wrap="none" rtlCol="0">
            <a:spAutoFit/>
          </a:bodyPr>
          <a:lstStyle/>
          <a:p>
            <a:r>
              <a:rPr lang="zh-CN" altLang="en-US" sz="2800" b="1" dirty="0" smtClean="0"/>
              <a:t>主题</a:t>
            </a:r>
            <a:r>
              <a:rPr lang="en-US" altLang="zh-CN" sz="2800" b="1" dirty="0" smtClean="0"/>
              <a:t>4</a:t>
            </a:r>
            <a:r>
              <a:rPr lang="zh-CN" altLang="en-US" sz="2800" b="1" dirty="0" smtClean="0"/>
              <a:t>：诚信</a:t>
            </a:r>
            <a:endParaRPr lang="zh-CN" altLang="en-US" sz="2800" b="1" dirty="0"/>
          </a:p>
        </p:txBody>
      </p:sp>
      <p:pic>
        <p:nvPicPr>
          <p:cNvPr id="3"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163931" y="1945757"/>
            <a:ext cx="11361131" cy="3274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97712" y="1360967"/>
            <a:ext cx="697627" cy="400110"/>
          </a:xfrm>
          <a:prstGeom prst="rect">
            <a:avLst/>
          </a:prstGeom>
          <a:noFill/>
        </p:spPr>
        <p:txBody>
          <a:bodyPr wrap="none" rtlCol="0">
            <a:spAutoFit/>
          </a:bodyPr>
          <a:lstStyle/>
          <a:p>
            <a:r>
              <a:rPr lang="zh-CN" altLang="en-US" sz="2000" b="1" dirty="0" smtClean="0"/>
              <a:t>引言</a:t>
            </a:r>
            <a:endParaRPr lang="zh-CN" altLang="en-US" sz="2000" b="1" dirty="0"/>
          </a:p>
        </p:txBody>
      </p:sp>
    </p:spTree>
    <p:extLst>
      <p:ext uri="{BB962C8B-B14F-4D97-AF65-F5344CB8AC3E}">
        <p14:creationId xmlns:p14="http://schemas.microsoft.com/office/powerpoint/2010/main" val="409023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7783</TotalTime>
  <Words>2570</Words>
  <Application>Microsoft Office PowerPoint</Application>
  <PresentationFormat>自定义</PresentationFormat>
  <Paragraphs>165</Paragraphs>
  <Slides>27</Slides>
  <Notes>27</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admin</cp:lastModifiedBy>
  <cp:revision>1416</cp:revision>
  <dcterms:created xsi:type="dcterms:W3CDTF">2015-08-18T02:51:41Z</dcterms:created>
  <dcterms:modified xsi:type="dcterms:W3CDTF">2020-11-06T02:21:17Z</dcterms:modified>
</cp:coreProperties>
</file>