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80" r:id="rId5"/>
    <p:sldId id="277" r:id="rId6"/>
    <p:sldId id="278" r:id="rId7"/>
    <p:sldId id="260" r:id="rId8"/>
    <p:sldId id="281" r:id="rId9"/>
    <p:sldId id="282" r:id="rId10"/>
    <p:sldId id="276"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99D0D0-2796-BE1F-BDEF-8C55C21D1E53}" name="Exa Fernandes" initials="EF" userId="S::0ferne63@solent.ac.uk::086781e2-67fb-4828-b21d-047de3b7c70e" providerId="AD"/>
  <p188:author id="{EEA0FBD2-4EDD-E800-30F6-94F84B068D31}" name="FADI GHATTAS" initials="FG" userId="S::0ghatf89@solent.ac.uk::c909a543-4641-4f24-9645-c7b9c467ea4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0033"/>
    <a:srgbClr val="CC0066"/>
    <a:srgbClr val="FF0066"/>
    <a:srgbClr val="797AB5"/>
    <a:srgbClr val="000000"/>
    <a:srgbClr val="6F77BF"/>
    <a:srgbClr val="C9FAFF"/>
    <a:srgbClr val="A4FCFE"/>
    <a:srgbClr val="FF7A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4601" autoAdjust="0"/>
  </p:normalViewPr>
  <p:slideViewPr>
    <p:cSldViewPr snapToGrid="0">
      <p:cViewPr varScale="1">
        <p:scale>
          <a:sx n="78" d="100"/>
          <a:sy n="78" d="100"/>
        </p:scale>
        <p:origin x="878" y="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54E56-7864-4569-B4B0-6189B53F9CBC}" type="datetimeFigureOut">
              <a:rPr lang="en-GB" smtClean="0"/>
              <a:t>17/01/2025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F075B5-F91D-47D7-81D2-248F6089E0FF}" type="slidenum">
              <a:rPr lang="en-GB" smtClean="0"/>
              <a:t>‹#›</a:t>
            </a:fld>
            <a:endParaRPr lang="en-GB" dirty="0"/>
          </a:p>
        </p:txBody>
      </p:sp>
    </p:spTree>
    <p:extLst>
      <p:ext uri="{BB962C8B-B14F-4D97-AF65-F5344CB8AC3E}">
        <p14:creationId xmlns:p14="http://schemas.microsoft.com/office/powerpoint/2010/main" val="351664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CC18-D122-143C-C678-C5B856BA6E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1722F59-E5AE-E045-E950-474356FB0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B5A566A-9E2B-C097-0198-F05CEB700872}"/>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5" name="Footer Placeholder 4">
            <a:extLst>
              <a:ext uri="{FF2B5EF4-FFF2-40B4-BE49-F238E27FC236}">
                <a16:creationId xmlns:a16="http://schemas.microsoft.com/office/drawing/2014/main" id="{014E85F8-F9F6-ED08-D4E0-E547E5EBDDF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3FE3794-E365-7327-8CFB-AF4E41146197}"/>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73148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BC3F-D723-EDAC-7C28-6D51EFE15E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CADB6A-9FBB-C8C9-7089-067B08CB4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882687-7E4B-CB34-271F-63EDD3E19953}"/>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5" name="Footer Placeholder 4">
            <a:extLst>
              <a:ext uri="{FF2B5EF4-FFF2-40B4-BE49-F238E27FC236}">
                <a16:creationId xmlns:a16="http://schemas.microsoft.com/office/drawing/2014/main" id="{7388B0A6-8429-0466-5785-1970FC387CA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48D115-D519-374B-F789-F6F4CE9056A9}"/>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346820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1B841-62B1-D042-4F45-1C1711911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4C694D-31F6-42B0-B136-B4ADF7C1E3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638E3A-2380-292F-6548-A869F2B7C629}"/>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5" name="Footer Placeholder 4">
            <a:extLst>
              <a:ext uri="{FF2B5EF4-FFF2-40B4-BE49-F238E27FC236}">
                <a16:creationId xmlns:a16="http://schemas.microsoft.com/office/drawing/2014/main" id="{26ED267E-D5E2-90AE-2A27-804699A5AF8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3D4A15A-2EF0-623A-DAF6-5AEFC667600C}"/>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280990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E3A9-2524-DF9A-B055-41AB06792C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7FB86B-BE46-80A4-5214-DA642C2DCE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1F4E9E-9576-0551-3BFB-93CBF1AAAB7B}"/>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5" name="Footer Placeholder 4">
            <a:extLst>
              <a:ext uri="{FF2B5EF4-FFF2-40B4-BE49-F238E27FC236}">
                <a16:creationId xmlns:a16="http://schemas.microsoft.com/office/drawing/2014/main" id="{5237E799-56E9-B841-F379-2922E138D96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2BA4FCC-13E0-7D81-30AA-C72556AA5220}"/>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285088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5FBD-9B09-CD1D-0B09-6B897C559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F35828-5E1B-1BB5-E62B-60F82CEEDC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BD3097-D1A6-6D8A-8728-83A4B889CBA9}"/>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5" name="Footer Placeholder 4">
            <a:extLst>
              <a:ext uri="{FF2B5EF4-FFF2-40B4-BE49-F238E27FC236}">
                <a16:creationId xmlns:a16="http://schemas.microsoft.com/office/drawing/2014/main" id="{64066F89-C049-C7AB-024C-7EDF0B703A8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65AFDE6-8C47-384A-8305-8976BD1797C1}"/>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346968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24D5-ADAF-CC1C-6D46-272A44CB8E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86F2A5-C171-0A17-98C6-D20E0C7BA3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99F82A1-2275-0E3D-0501-0312CFD64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E047FA-5722-CF5A-C074-75A0815A680C}"/>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6" name="Footer Placeholder 5">
            <a:extLst>
              <a:ext uri="{FF2B5EF4-FFF2-40B4-BE49-F238E27FC236}">
                <a16:creationId xmlns:a16="http://schemas.microsoft.com/office/drawing/2014/main" id="{44AD66A2-6A4B-16D8-AB52-E9D8A8855A5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3307A6D-14EA-923F-8474-F75D838F281C}"/>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352398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DA5C-203F-5341-FC1D-00136CB7ABF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5302E3-9B5C-ACBE-C7F9-CACC0C30C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DCB67-8CB9-EAA6-A2E2-B8E5A6770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26DE47-391D-CD53-C5A7-B6BDB0CBF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CE68C7-1B6E-E434-0CBB-618336BA1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3C7D6EF-A366-2E8A-9B07-9BA0EC2F9B9F}"/>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8" name="Footer Placeholder 7">
            <a:extLst>
              <a:ext uri="{FF2B5EF4-FFF2-40B4-BE49-F238E27FC236}">
                <a16:creationId xmlns:a16="http://schemas.microsoft.com/office/drawing/2014/main" id="{79684DB2-4F11-DDFE-6F97-454D40F6D0A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1D192CB8-64FA-69BA-31CF-1B7D78769F29}"/>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163263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B59C-5940-AFA4-1B05-E1A843D045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ED08420-74FC-9DC9-5859-BF44DA62E628}"/>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4" name="Footer Placeholder 3">
            <a:extLst>
              <a:ext uri="{FF2B5EF4-FFF2-40B4-BE49-F238E27FC236}">
                <a16:creationId xmlns:a16="http://schemas.microsoft.com/office/drawing/2014/main" id="{24E59A9E-0787-16F3-F550-106DFC6B4EEA}"/>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1E2A5F4-8660-A600-35A1-C1CE5D4B4C2E}"/>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424178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6C830-6F3A-934C-78D8-4BAD27CEAC4D}"/>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3" name="Footer Placeholder 2">
            <a:extLst>
              <a:ext uri="{FF2B5EF4-FFF2-40B4-BE49-F238E27FC236}">
                <a16:creationId xmlns:a16="http://schemas.microsoft.com/office/drawing/2014/main" id="{154A933F-175C-F2EF-518A-E6ED02F9DC21}"/>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4DA0BBFC-9FCF-D9E7-7DB8-01C182BB41C8}"/>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236666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02B7-2A15-BE7D-1D80-4D7142465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B7E780E-2765-0D4B-F676-86A5857CF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223559-EA47-CB52-37C4-24AED8113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F2F99-EAB7-0A9C-C6FD-23083CF3944A}"/>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6" name="Footer Placeholder 5">
            <a:extLst>
              <a:ext uri="{FF2B5EF4-FFF2-40B4-BE49-F238E27FC236}">
                <a16:creationId xmlns:a16="http://schemas.microsoft.com/office/drawing/2014/main" id="{C54C6625-5FA2-320E-2A19-A0FCB5E7E9C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AFB5835-ABAE-0DE8-76B5-5744DD2B79D3}"/>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170337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D236-D552-CD13-4A6A-903BEE27A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C12524-BE67-BE50-F58F-CB6E935FB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38E0BED5-AB2F-3D5C-07CA-6F2BF8D2C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1919D-3B8A-D9A8-7CD4-04826B655593}"/>
              </a:ext>
            </a:extLst>
          </p:cNvPr>
          <p:cNvSpPr>
            <a:spLocks noGrp="1"/>
          </p:cNvSpPr>
          <p:nvPr>
            <p:ph type="dt" sz="half" idx="10"/>
          </p:nvPr>
        </p:nvSpPr>
        <p:spPr/>
        <p:txBody>
          <a:bodyPr/>
          <a:lstStyle/>
          <a:p>
            <a:fld id="{39C0F8B8-AAE3-4B17-9D95-5603B75D1BAD}" type="datetimeFigureOut">
              <a:rPr lang="en-GB" smtClean="0"/>
              <a:t>17/01/2025</a:t>
            </a:fld>
            <a:endParaRPr lang="en-GB" dirty="0"/>
          </a:p>
        </p:txBody>
      </p:sp>
      <p:sp>
        <p:nvSpPr>
          <p:cNvPr id="6" name="Footer Placeholder 5">
            <a:extLst>
              <a:ext uri="{FF2B5EF4-FFF2-40B4-BE49-F238E27FC236}">
                <a16:creationId xmlns:a16="http://schemas.microsoft.com/office/drawing/2014/main" id="{FE7A76E4-21FC-77AD-666C-3C6F1480826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0558C8C-DE7B-3BC1-D302-6898ED4E1861}"/>
              </a:ext>
            </a:extLst>
          </p:cNvPr>
          <p:cNvSpPr>
            <a:spLocks noGrp="1"/>
          </p:cNvSpPr>
          <p:nvPr>
            <p:ph type="sldNum" sz="quarter" idx="12"/>
          </p:nvPr>
        </p:nvSpPr>
        <p:spPr/>
        <p:txBody>
          <a:bodyPr/>
          <a:lstStyle/>
          <a:p>
            <a:fld id="{4DD172A2-8C5E-4D89-8ED2-2C3A79B84909}" type="slidenum">
              <a:rPr lang="en-GB" smtClean="0"/>
              <a:t>‹#›</a:t>
            </a:fld>
            <a:endParaRPr lang="en-GB" dirty="0"/>
          </a:p>
        </p:txBody>
      </p:sp>
    </p:spTree>
    <p:extLst>
      <p:ext uri="{BB962C8B-B14F-4D97-AF65-F5344CB8AC3E}">
        <p14:creationId xmlns:p14="http://schemas.microsoft.com/office/powerpoint/2010/main" val="274818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4E1E3E-AE9E-A6DF-4628-79AB01D5C8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E08FF2-A557-426F-2606-A90DFC69C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8A2B7E-4F62-EA2B-7781-CC39F034B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C0F8B8-AAE3-4B17-9D95-5603B75D1BAD}" type="datetimeFigureOut">
              <a:rPr lang="en-GB" smtClean="0"/>
              <a:t>17/01/2025</a:t>
            </a:fld>
            <a:endParaRPr lang="en-GB" dirty="0"/>
          </a:p>
        </p:txBody>
      </p:sp>
      <p:sp>
        <p:nvSpPr>
          <p:cNvPr id="5" name="Footer Placeholder 4">
            <a:extLst>
              <a:ext uri="{FF2B5EF4-FFF2-40B4-BE49-F238E27FC236}">
                <a16:creationId xmlns:a16="http://schemas.microsoft.com/office/drawing/2014/main" id="{59BBBA01-F730-0018-FC1A-E9ED0AF7E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603BCC74-DAD3-02AA-1121-5D60A1838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D172A2-8C5E-4D89-8ED2-2C3A79B84909}" type="slidenum">
              <a:rPr lang="en-GB" smtClean="0"/>
              <a:t>‹#›</a:t>
            </a:fld>
            <a:endParaRPr lang="en-GB" dirty="0"/>
          </a:p>
        </p:txBody>
      </p:sp>
    </p:spTree>
    <p:extLst>
      <p:ext uri="{BB962C8B-B14F-4D97-AF65-F5344CB8AC3E}">
        <p14:creationId xmlns:p14="http://schemas.microsoft.com/office/powerpoint/2010/main" val="3575305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eg"/><Relationship Id="rId5" Type="http://schemas.openxmlformats.org/officeDocument/2006/relationships/image" Target="../media/image7.jp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imicrobots.com/pages/ada-lovelace-and-the-invention-of-code" TargetMode="External"/><Relationship Id="rId13" Type="http://schemas.openxmlformats.org/officeDocument/2006/relationships/hyperlink" Target="https://www.computerhistory.org/babbage/adalovelace/" TargetMode="External"/><Relationship Id="rId18" Type="http://schemas.openxmlformats.org/officeDocument/2006/relationships/hyperlink" Target="https://www.geeksforgeeks.org/computer-organization-von-neumann-architecture/" TargetMode="External"/><Relationship Id="rId3" Type="http://schemas.openxmlformats.org/officeDocument/2006/relationships/hyperlink" Target="https://historyofinformation.com/detail.php?entryid=1409" TargetMode="External"/><Relationship Id="rId7" Type="http://schemas.openxmlformats.org/officeDocument/2006/relationships/hyperlink" Target="https://www.britannica.com/technology/Difference-Engine" TargetMode="External"/><Relationship Id="rId12" Type="http://schemas.openxmlformats.org/officeDocument/2006/relationships/hyperlink" Target="https://www.educalc.net/page/197481/" TargetMode="External"/><Relationship Id="rId17" Type="http://schemas.openxmlformats.org/officeDocument/2006/relationships/hyperlink" Target="https://www.vaia.com/en-us/explanations/computer-science/computer-organisation-and-architecture/von-neumann-architecture/" TargetMode="External"/><Relationship Id="rId2" Type="http://schemas.openxmlformats.org/officeDocument/2006/relationships/hyperlink" Target="https://history-computer.com/people/leonardo-da-vinci/" TargetMode="External"/><Relationship Id="rId16" Type="http://schemas.openxmlformats.org/officeDocument/2006/relationships/hyperlink" Target="https://www.historyofinformation.com/detail.php?id=644" TargetMode="External"/><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bbc.co.uk/programmes/p030s5bx" TargetMode="External"/><Relationship Id="rId11" Type="http://schemas.openxmlformats.org/officeDocument/2006/relationships/hyperlink" Target="https://blogs.bodleian.ox.ac.uk/adalovelace/2018/07/26/ada-lovelace-and-the-analytical-engine/" TargetMode="External"/><Relationship Id="rId5" Type="http://schemas.openxmlformats.org/officeDocument/2006/relationships/hyperlink" Target="https://www.alamy.com/stock-photo/joseph-marie-jacquard.html?sortBy=relevant" TargetMode="External"/><Relationship Id="rId15" Type="http://schemas.openxmlformats.org/officeDocument/2006/relationships/hyperlink" Target="https://www.scienceandindustrymuseum.org.uk/objects-and-stories/jacquard-loom" TargetMode="External"/><Relationship Id="rId10" Type="http://schemas.openxmlformats.org/officeDocument/2006/relationships/hyperlink" Target="https://en.wikipedia.org/wiki/Analytical_engine" TargetMode="External"/><Relationship Id="rId19" Type="http://schemas.openxmlformats.org/officeDocument/2006/relationships/hyperlink" Target="https://www.geeksforgeeks.org/harvard-architecture/?ref=lbp" TargetMode="External"/><Relationship Id="rId4" Type="http://schemas.openxmlformats.org/officeDocument/2006/relationships/hyperlink" Target="https://www.freepik.com/" TargetMode="External"/><Relationship Id="rId9" Type="http://schemas.openxmlformats.org/officeDocument/2006/relationships/hyperlink" Target="https://collection.sciencemuseumgroup.org.uk/objects/co62246/henry-babbages-analytical-engine-mill-1910-analytical-engine-mills" TargetMode="External"/><Relationship Id="rId14" Type="http://schemas.openxmlformats.org/officeDocument/2006/relationships/hyperlink" Target="https://www.linkedin.com/pulse/how-leonardo-da-vinci-inspired-todays-technology-yazdini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CE6DD0EA-DB44-5344-77D7-5F8095918F16}"/>
              </a:ext>
            </a:extLst>
          </p:cNvPr>
          <p:cNvGrpSpPr/>
          <p:nvPr/>
        </p:nvGrpSpPr>
        <p:grpSpPr>
          <a:xfrm>
            <a:off x="-80113" y="1079574"/>
            <a:ext cx="9131625" cy="4250433"/>
            <a:chOff x="-62897" y="952026"/>
            <a:chExt cx="9131625" cy="4204077"/>
          </a:xfrm>
          <a:gradFill flip="none" rotWithShape="1">
            <a:gsLst>
              <a:gs pos="14000">
                <a:schemeClr val="accent5">
                  <a:lumMod val="60000"/>
                  <a:lumOff val="40000"/>
                </a:schemeClr>
              </a:gs>
              <a:gs pos="65000">
                <a:srgbClr val="F99B7D"/>
              </a:gs>
              <a:gs pos="98000">
                <a:srgbClr val="FF0000"/>
              </a:gs>
              <a:gs pos="100000">
                <a:schemeClr val="accent1">
                  <a:lumMod val="30000"/>
                  <a:lumOff val="70000"/>
                </a:schemeClr>
              </a:gs>
            </a:gsLst>
            <a:lin ang="5400000" scaled="0"/>
            <a:tileRect/>
          </a:gradFill>
        </p:grpSpPr>
        <p:sp>
          <p:nvSpPr>
            <p:cNvPr id="22" name="Rectangle 21">
              <a:extLst>
                <a:ext uri="{FF2B5EF4-FFF2-40B4-BE49-F238E27FC236}">
                  <a16:creationId xmlns:a16="http://schemas.microsoft.com/office/drawing/2014/main" id="{6F349626-4BDC-5AA6-0E19-234B348A4D1E}"/>
                </a:ext>
              </a:extLst>
            </p:cNvPr>
            <p:cNvSpPr/>
            <p:nvPr/>
          </p:nvSpPr>
          <p:spPr>
            <a:xfrm>
              <a:off x="-62897" y="952026"/>
              <a:ext cx="9131625" cy="4204077"/>
            </a:xfrm>
            <a:prstGeom prst="rect">
              <a:avLst/>
            </a:prstGeom>
            <a:grpFill/>
            <a:ln>
              <a:solidFill>
                <a:schemeClr val="accent1">
                  <a:shade val="15000"/>
                  <a:alpha val="85000"/>
                </a:schemeClr>
              </a:solidFill>
            </a:ln>
            <a:effectLst>
              <a:softEdge rad="50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a:extLst>
                <a:ext uri="{FF2B5EF4-FFF2-40B4-BE49-F238E27FC236}">
                  <a16:creationId xmlns:a16="http://schemas.microsoft.com/office/drawing/2014/main" id="{B39EB681-BE9B-0AD1-1F7A-13EAA1C3D9AA}"/>
                </a:ext>
              </a:extLst>
            </p:cNvPr>
            <p:cNvSpPr txBox="1"/>
            <p:nvPr/>
          </p:nvSpPr>
          <p:spPr>
            <a:xfrm>
              <a:off x="172161" y="1328435"/>
              <a:ext cx="5593395" cy="3287735"/>
            </a:xfrm>
            <a:prstGeom prst="rect">
              <a:avLst/>
            </a:prstGeom>
            <a:grpFill/>
          </p:spPr>
          <p:txBody>
            <a:bodyPr wrap="square" rtlCol="0">
              <a:spAutoFit/>
            </a:bodyPr>
            <a:lstStyle/>
            <a:p>
              <a:r>
                <a:rPr lang="en-GB" sz="7000" b="1" dirty="0">
                  <a:latin typeface="Old English Text MT" panose="03040902040508030806" pitchFamily="66" charset="0"/>
                </a:rPr>
                <a:t>Short </a:t>
              </a:r>
              <a:r>
                <a:rPr lang="en-GB" sz="4400" b="1" dirty="0">
                  <a:latin typeface="Old English Text MT" panose="03040902040508030806" pitchFamily="66" charset="0"/>
                </a:rPr>
                <a:t>&amp;</a:t>
              </a:r>
            </a:p>
            <a:p>
              <a:r>
                <a:rPr lang="en-GB" sz="7000" b="1" dirty="0">
                  <a:latin typeface="Old English Text MT" panose="03040902040508030806" pitchFamily="66" charset="0"/>
                </a:rPr>
                <a:t>Sweet </a:t>
              </a:r>
              <a:r>
                <a:rPr lang="en-GB" sz="5400" b="1" dirty="0">
                  <a:latin typeface="Old English Text MT" panose="03040902040508030806" pitchFamily="66" charset="0"/>
                </a:rPr>
                <a:t>history</a:t>
              </a:r>
            </a:p>
            <a:p>
              <a:r>
                <a:rPr lang="en-GB" sz="7000" b="1" dirty="0">
                  <a:latin typeface="Old English Text MT" panose="03040902040508030806" pitchFamily="66" charset="0"/>
                </a:rPr>
                <a:t>Of </a:t>
              </a:r>
              <a:r>
                <a:rPr lang="en-GB" sz="6000" b="1" dirty="0">
                  <a:latin typeface="Old English Text MT" panose="03040902040508030806" pitchFamily="66" charset="0"/>
                </a:rPr>
                <a:t>Computing</a:t>
              </a:r>
            </a:p>
          </p:txBody>
        </p:sp>
      </p:grpSp>
      <p:grpSp>
        <p:nvGrpSpPr>
          <p:cNvPr id="21" name="Group 20">
            <a:extLst>
              <a:ext uri="{FF2B5EF4-FFF2-40B4-BE49-F238E27FC236}">
                <a16:creationId xmlns:a16="http://schemas.microsoft.com/office/drawing/2014/main" id="{670DB3E6-6365-F9D8-BD44-BCDF8C7C3F97}"/>
              </a:ext>
            </a:extLst>
          </p:cNvPr>
          <p:cNvGrpSpPr/>
          <p:nvPr/>
        </p:nvGrpSpPr>
        <p:grpSpPr>
          <a:xfrm>
            <a:off x="4800914" y="-2548093"/>
            <a:ext cx="6940446" cy="10675983"/>
            <a:chOff x="5774747" y="-2170260"/>
            <a:chExt cx="5345338" cy="10243303"/>
          </a:xfrm>
          <a:blipFill dpi="0" rotWithShape="1">
            <a:blip r:embed="rId2"/>
            <a:srcRect/>
            <a:stretch>
              <a:fillRect l="-9000" t="3000" r="5000" b="-1000"/>
            </a:stretch>
          </a:blipFill>
          <a:effectLst>
            <a:glow rad="76200">
              <a:schemeClr val="tx1">
                <a:alpha val="40000"/>
              </a:schemeClr>
            </a:glow>
          </a:effectLst>
        </p:grpSpPr>
        <p:sp>
          <p:nvSpPr>
            <p:cNvPr id="7" name="Rectangle: Diagonal Corners Rounded 6">
              <a:extLst>
                <a:ext uri="{FF2B5EF4-FFF2-40B4-BE49-F238E27FC236}">
                  <a16:creationId xmlns:a16="http://schemas.microsoft.com/office/drawing/2014/main" id="{0C44D2B3-FFA4-4519-D107-885B35216C42}"/>
                </a:ext>
              </a:extLst>
            </p:cNvPr>
            <p:cNvSpPr/>
            <p:nvPr/>
          </p:nvSpPr>
          <p:spPr>
            <a:xfrm rot="18691340">
              <a:off x="8697304" y="5764453"/>
              <a:ext cx="4194220" cy="177180"/>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Diagonal Corners Rounded 8">
              <a:extLst>
                <a:ext uri="{FF2B5EF4-FFF2-40B4-BE49-F238E27FC236}">
                  <a16:creationId xmlns:a16="http://schemas.microsoft.com/office/drawing/2014/main" id="{F5D0C596-452C-9647-37BE-C4EF8018935E}"/>
                </a:ext>
              </a:extLst>
            </p:cNvPr>
            <p:cNvSpPr/>
            <p:nvPr/>
          </p:nvSpPr>
          <p:spPr>
            <a:xfrm rot="18691340">
              <a:off x="9127432" y="6737075"/>
              <a:ext cx="2290411" cy="86192"/>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Diagonal Corners Rounded 9">
              <a:extLst>
                <a:ext uri="{FF2B5EF4-FFF2-40B4-BE49-F238E27FC236}">
                  <a16:creationId xmlns:a16="http://schemas.microsoft.com/office/drawing/2014/main" id="{8C25FC56-6716-9F10-19F9-96FC4E345149}"/>
                </a:ext>
              </a:extLst>
            </p:cNvPr>
            <p:cNvSpPr/>
            <p:nvPr/>
          </p:nvSpPr>
          <p:spPr>
            <a:xfrm rot="18691340">
              <a:off x="9574800" y="6507427"/>
              <a:ext cx="2290411" cy="86192"/>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Diagonal Corners Rounded 10">
              <a:extLst>
                <a:ext uri="{FF2B5EF4-FFF2-40B4-BE49-F238E27FC236}">
                  <a16:creationId xmlns:a16="http://schemas.microsoft.com/office/drawing/2014/main" id="{35C59192-D1E7-FFDE-0D32-851777FC1E98}"/>
                </a:ext>
              </a:extLst>
            </p:cNvPr>
            <p:cNvSpPr/>
            <p:nvPr/>
          </p:nvSpPr>
          <p:spPr>
            <a:xfrm rot="18691340">
              <a:off x="10238920" y="6699017"/>
              <a:ext cx="1340595" cy="421734"/>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Diagonal Corners Rounded 11">
              <a:extLst>
                <a:ext uri="{FF2B5EF4-FFF2-40B4-BE49-F238E27FC236}">
                  <a16:creationId xmlns:a16="http://schemas.microsoft.com/office/drawing/2014/main" id="{DE32CE5E-A53D-6794-3D6B-45998179957B}"/>
                </a:ext>
              </a:extLst>
            </p:cNvPr>
            <p:cNvSpPr/>
            <p:nvPr/>
          </p:nvSpPr>
          <p:spPr>
            <a:xfrm rot="18691340">
              <a:off x="7594739" y="5054217"/>
              <a:ext cx="5241689" cy="795964"/>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Diagonal Corners Rounded 12">
              <a:extLst>
                <a:ext uri="{FF2B5EF4-FFF2-40B4-BE49-F238E27FC236}">
                  <a16:creationId xmlns:a16="http://schemas.microsoft.com/office/drawing/2014/main" id="{C5336A60-3932-C9DC-C349-62FF15E5AD0A}"/>
                </a:ext>
              </a:extLst>
            </p:cNvPr>
            <p:cNvSpPr/>
            <p:nvPr/>
          </p:nvSpPr>
          <p:spPr>
            <a:xfrm rot="18691340">
              <a:off x="6747013" y="3153069"/>
              <a:ext cx="6973153" cy="795964"/>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Diagonal Corners Rounded 13">
              <a:extLst>
                <a:ext uri="{FF2B5EF4-FFF2-40B4-BE49-F238E27FC236}">
                  <a16:creationId xmlns:a16="http://schemas.microsoft.com/office/drawing/2014/main" id="{F80AAF83-5053-E324-8B58-BCE931C4855C}"/>
                </a:ext>
              </a:extLst>
            </p:cNvPr>
            <p:cNvSpPr/>
            <p:nvPr/>
          </p:nvSpPr>
          <p:spPr>
            <a:xfrm rot="18691340">
              <a:off x="6409473" y="3115369"/>
              <a:ext cx="6708339" cy="165308"/>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Diagonal Corners Rounded 14">
              <a:extLst>
                <a:ext uri="{FF2B5EF4-FFF2-40B4-BE49-F238E27FC236}">
                  <a16:creationId xmlns:a16="http://schemas.microsoft.com/office/drawing/2014/main" id="{F7E78AD7-AA91-2ED3-BA84-1AAE9C225FA3}"/>
                </a:ext>
              </a:extLst>
            </p:cNvPr>
            <p:cNvSpPr/>
            <p:nvPr/>
          </p:nvSpPr>
          <p:spPr>
            <a:xfrm rot="18691340">
              <a:off x="6194894" y="2807338"/>
              <a:ext cx="6708339" cy="310785"/>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Diagonal Corners Rounded 15">
              <a:extLst>
                <a:ext uri="{FF2B5EF4-FFF2-40B4-BE49-F238E27FC236}">
                  <a16:creationId xmlns:a16="http://schemas.microsoft.com/office/drawing/2014/main" id="{340321CA-F4C3-3409-F36E-2CD4C462B883}"/>
                </a:ext>
              </a:extLst>
            </p:cNvPr>
            <p:cNvSpPr/>
            <p:nvPr/>
          </p:nvSpPr>
          <p:spPr>
            <a:xfrm rot="18691340">
              <a:off x="4632574" y="2197098"/>
              <a:ext cx="7092590" cy="1089485"/>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Diagonal Corners Rounded 16">
              <a:extLst>
                <a:ext uri="{FF2B5EF4-FFF2-40B4-BE49-F238E27FC236}">
                  <a16:creationId xmlns:a16="http://schemas.microsoft.com/office/drawing/2014/main" id="{E2C4B24C-9D17-AF91-888C-4643562ACC7D}"/>
                </a:ext>
              </a:extLst>
            </p:cNvPr>
            <p:cNvSpPr/>
            <p:nvPr/>
          </p:nvSpPr>
          <p:spPr>
            <a:xfrm rot="18691340">
              <a:off x="4475538" y="1682221"/>
              <a:ext cx="7070005" cy="203699"/>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Diagonal Corners Rounded 17">
              <a:extLst>
                <a:ext uri="{FF2B5EF4-FFF2-40B4-BE49-F238E27FC236}">
                  <a16:creationId xmlns:a16="http://schemas.microsoft.com/office/drawing/2014/main" id="{0BE5413D-1B2D-8B0A-852B-1A2E3FABFE88}"/>
                </a:ext>
              </a:extLst>
            </p:cNvPr>
            <p:cNvSpPr/>
            <p:nvPr/>
          </p:nvSpPr>
          <p:spPr>
            <a:xfrm rot="18691340">
              <a:off x="4462818" y="1416478"/>
              <a:ext cx="6973927" cy="121283"/>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Diagonal Corners Rounded 18">
              <a:extLst>
                <a:ext uri="{FF2B5EF4-FFF2-40B4-BE49-F238E27FC236}">
                  <a16:creationId xmlns:a16="http://schemas.microsoft.com/office/drawing/2014/main" id="{CF4D0750-DF8E-96CC-5AF6-95BBBC6E9B77}"/>
                </a:ext>
              </a:extLst>
            </p:cNvPr>
            <p:cNvSpPr/>
            <p:nvPr/>
          </p:nvSpPr>
          <p:spPr>
            <a:xfrm rot="18691340">
              <a:off x="4291607" y="1256062"/>
              <a:ext cx="6973927" cy="121283"/>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Diagonal Corners Rounded 19">
              <a:extLst>
                <a:ext uri="{FF2B5EF4-FFF2-40B4-BE49-F238E27FC236}">
                  <a16:creationId xmlns:a16="http://schemas.microsoft.com/office/drawing/2014/main" id="{BCD4CE18-999D-AB4B-4283-49F797B2466B}"/>
                </a:ext>
              </a:extLst>
            </p:cNvPr>
            <p:cNvSpPr/>
            <p:nvPr/>
          </p:nvSpPr>
          <p:spPr>
            <a:xfrm rot="18691340">
              <a:off x="4383692" y="-173312"/>
              <a:ext cx="4646922" cy="1864812"/>
            </a:xfrm>
            <a:prstGeom prst="round2Diag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F83553D8-6277-BF20-BE5B-29490C25A22E}"/>
              </a:ext>
            </a:extLst>
          </p:cNvPr>
          <p:cNvSpPr txBox="1"/>
          <p:nvPr/>
        </p:nvSpPr>
        <p:spPr>
          <a:xfrm>
            <a:off x="-28095" y="5665016"/>
            <a:ext cx="5959473" cy="369332"/>
          </a:xfrm>
          <a:prstGeom prst="rect">
            <a:avLst/>
          </a:prstGeom>
          <a:noFill/>
        </p:spPr>
        <p:txBody>
          <a:bodyPr wrap="square" rtlCol="0">
            <a:spAutoFit/>
          </a:bodyPr>
          <a:lstStyle/>
          <a:p>
            <a:r>
              <a:rPr lang="en-GB" dirty="0"/>
              <a:t>By: Exa</a:t>
            </a:r>
          </a:p>
        </p:txBody>
      </p:sp>
      <p:pic>
        <p:nvPicPr>
          <p:cNvPr id="2050" name="Picture 2">
            <a:extLst>
              <a:ext uri="{FF2B5EF4-FFF2-40B4-BE49-F238E27FC236}">
                <a16:creationId xmlns:a16="http://schemas.microsoft.com/office/drawing/2014/main" id="{6367DEA9-7DF5-DAF9-4A50-C5B032E5D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8951"/>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38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1+#ppt_w/2"/>
                                          </p:val>
                                        </p:tav>
                                        <p:tav tm="100000">
                                          <p:val>
                                            <p:strVal val="#ppt_x"/>
                                          </p:val>
                                        </p:tav>
                                      </p:tavLst>
                                    </p:anim>
                                    <p:anim calcmode="lin" valueType="num">
                                      <p:cBhvr additive="base">
                                        <p:cTn id="13"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4A0C0-1CA4-E1A6-085D-10679F31A19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2ACD99C-90D4-7EC7-C5BB-1C0145FCB9D9}"/>
              </a:ext>
            </a:extLst>
          </p:cNvPr>
          <p:cNvPicPr>
            <a:picLocks noChangeAspect="1"/>
          </p:cNvPicPr>
          <p:nvPr/>
        </p:nvPicPr>
        <p:blipFill>
          <a:blip r:embed="rId2">
            <a:extLst>
              <a:ext uri="{28A0092B-C50C-407E-A947-70E740481C1C}">
                <a14:useLocalDpi xmlns:a14="http://schemas.microsoft.com/office/drawing/2010/main" val="0"/>
              </a:ext>
            </a:extLst>
          </a:blip>
          <a:srcRect t="17491" r="197" b="17662"/>
          <a:stretch/>
        </p:blipFill>
        <p:spPr>
          <a:xfrm>
            <a:off x="-3745" y="0"/>
            <a:ext cx="12168000" cy="6840000"/>
          </a:xfrm>
          <a:prstGeom prst="rect">
            <a:avLst/>
          </a:prstGeom>
        </p:spPr>
      </p:pic>
      <p:sp>
        <p:nvSpPr>
          <p:cNvPr id="6" name="TextBox 5">
            <a:extLst>
              <a:ext uri="{FF2B5EF4-FFF2-40B4-BE49-F238E27FC236}">
                <a16:creationId xmlns:a16="http://schemas.microsoft.com/office/drawing/2014/main" id="{9A8743F4-3FFE-ADED-AEE7-F7F4796C1B32}"/>
              </a:ext>
            </a:extLst>
          </p:cNvPr>
          <p:cNvSpPr txBox="1"/>
          <p:nvPr/>
        </p:nvSpPr>
        <p:spPr>
          <a:xfrm>
            <a:off x="3209350" y="2373019"/>
            <a:ext cx="12493977" cy="1369606"/>
          </a:xfrm>
          <a:prstGeom prst="rect">
            <a:avLst/>
          </a:prstGeom>
          <a:noFill/>
        </p:spPr>
        <p:txBody>
          <a:bodyPr wrap="square" rtlCol="0">
            <a:spAutoFit/>
          </a:bodyPr>
          <a:lstStyle/>
          <a:p>
            <a:r>
              <a:rPr lang="en-GB" sz="8300" i="1" dirty="0">
                <a:solidFill>
                  <a:schemeClr val="bg1"/>
                </a:solidFill>
                <a:latin typeface="Franklin Gothic Heavy" panose="020B0903020102020204" pitchFamily="34" charset="0"/>
              </a:rPr>
              <a:t>The Past…</a:t>
            </a:r>
          </a:p>
        </p:txBody>
      </p:sp>
      <p:sp>
        <p:nvSpPr>
          <p:cNvPr id="3" name="Rectangle 2">
            <a:extLst>
              <a:ext uri="{FF2B5EF4-FFF2-40B4-BE49-F238E27FC236}">
                <a16:creationId xmlns:a16="http://schemas.microsoft.com/office/drawing/2014/main" id="{F0AED9B0-F394-E201-5099-4B5D84092131}"/>
              </a:ext>
            </a:extLst>
          </p:cNvPr>
          <p:cNvSpPr/>
          <p:nvPr/>
        </p:nvSpPr>
        <p:spPr>
          <a:xfrm>
            <a:off x="12552664" y="0"/>
            <a:ext cx="467753" cy="6858000"/>
          </a:xfrm>
          <a:prstGeom prst="rect">
            <a:avLst/>
          </a:prstGeom>
          <a:solidFill>
            <a:schemeClr val="tx2">
              <a:lumMod val="90000"/>
              <a:lumOff val="10000"/>
              <a:alpha val="3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 name="Group 3">
            <a:extLst>
              <a:ext uri="{FF2B5EF4-FFF2-40B4-BE49-F238E27FC236}">
                <a16:creationId xmlns:a16="http://schemas.microsoft.com/office/drawing/2014/main" id="{9C787E72-5DA7-B7B8-97C2-1CDBD95E11A1}"/>
              </a:ext>
            </a:extLst>
          </p:cNvPr>
          <p:cNvGrpSpPr/>
          <p:nvPr/>
        </p:nvGrpSpPr>
        <p:grpSpPr>
          <a:xfrm>
            <a:off x="13522248" y="484668"/>
            <a:ext cx="4895676" cy="5533565"/>
            <a:chOff x="7162171" y="936667"/>
            <a:chExt cx="4895676" cy="5533565"/>
          </a:xfrm>
        </p:grpSpPr>
        <p:sp>
          <p:nvSpPr>
            <p:cNvPr id="7" name="TextBox 6">
              <a:extLst>
                <a:ext uri="{FF2B5EF4-FFF2-40B4-BE49-F238E27FC236}">
                  <a16:creationId xmlns:a16="http://schemas.microsoft.com/office/drawing/2014/main" id="{36A68817-95C0-E8BB-73A3-176229F49C63}"/>
                </a:ext>
              </a:extLst>
            </p:cNvPr>
            <p:cNvSpPr txBox="1"/>
            <p:nvPr/>
          </p:nvSpPr>
          <p:spPr>
            <a:xfrm>
              <a:off x="7162171" y="936667"/>
              <a:ext cx="4895676" cy="1323439"/>
            </a:xfrm>
            <a:prstGeom prst="rect">
              <a:avLst/>
            </a:prstGeom>
            <a:noFill/>
          </p:spPr>
          <p:txBody>
            <a:bodyPr wrap="square" rtlCol="0">
              <a:spAutoFit/>
            </a:bodyPr>
            <a:lstStyle/>
            <a:p>
              <a:r>
                <a:rPr lang="en-GB" sz="8000" dirty="0">
                  <a:solidFill>
                    <a:schemeClr val="bg1"/>
                  </a:solidFill>
                  <a:latin typeface="Franklin Gothic Heavy" panose="020B0903020102020204" pitchFamily="34" charset="0"/>
                </a:rPr>
                <a:t>Header 1</a:t>
              </a:r>
            </a:p>
          </p:txBody>
        </p:sp>
        <p:sp>
          <p:nvSpPr>
            <p:cNvPr id="13" name="TextBox 12">
              <a:extLst>
                <a:ext uri="{FF2B5EF4-FFF2-40B4-BE49-F238E27FC236}">
                  <a16:creationId xmlns:a16="http://schemas.microsoft.com/office/drawing/2014/main" id="{2DAA23E0-F632-630E-965A-56DA17EF44A4}"/>
                </a:ext>
              </a:extLst>
            </p:cNvPr>
            <p:cNvSpPr txBox="1"/>
            <p:nvPr/>
          </p:nvSpPr>
          <p:spPr>
            <a:xfrm>
              <a:off x="7231200" y="2727411"/>
              <a:ext cx="4609632" cy="1938992"/>
            </a:xfrm>
            <a:prstGeom prst="rect">
              <a:avLst/>
            </a:prstGeom>
            <a:noFill/>
          </p:spPr>
          <p:txBody>
            <a:bodyPr wrap="square" rtlCol="0">
              <a:spAutoFit/>
            </a:bodyPr>
            <a:lstStyle/>
            <a:p>
              <a:r>
                <a:rPr lang="en-GB" sz="2000" dirty="0">
                  <a:solidFill>
                    <a:schemeClr val="bg1"/>
                  </a:solidFill>
                  <a:latin typeface="Franklin Gothic Demi Cond" panose="020B0706030402020204" pitchFamily="34" charset="0"/>
                </a:rPr>
                <a:t>Notes:</a:t>
              </a:r>
            </a:p>
            <a:p>
              <a:r>
                <a:rPr lang="en-GB" sz="2000" dirty="0">
                  <a:solidFill>
                    <a:schemeClr val="bg1"/>
                  </a:solidFill>
                  <a:latin typeface="Franklin Gothic Demi Cond" panose="020B0706030402020204" pitchFamily="34" charset="0"/>
                </a:rPr>
                <a:t>&gt;</a:t>
              </a:r>
            </a:p>
            <a:p>
              <a:r>
                <a:rPr lang="en-GB" sz="2000" dirty="0">
                  <a:solidFill>
                    <a:schemeClr val="bg1"/>
                  </a:solidFill>
                  <a:latin typeface="Franklin Gothic Demi Cond" panose="020B0706030402020204" pitchFamily="34" charset="0"/>
                </a:rPr>
                <a:t>&gt;</a:t>
              </a:r>
            </a:p>
            <a:p>
              <a:r>
                <a:rPr lang="en-GB" sz="2000" dirty="0">
                  <a:solidFill>
                    <a:schemeClr val="bg1"/>
                  </a:solidFill>
                  <a:latin typeface="Franklin Gothic Demi Cond" panose="020B0706030402020204" pitchFamily="34" charset="0"/>
                </a:rPr>
                <a:t>&gt;</a:t>
              </a:r>
            </a:p>
            <a:p>
              <a:r>
                <a:rPr lang="en-GB" sz="2000" dirty="0">
                  <a:solidFill>
                    <a:schemeClr val="bg1"/>
                  </a:solidFill>
                  <a:latin typeface="Franklin Gothic Demi Cond" panose="020B0706030402020204" pitchFamily="34" charset="0"/>
                </a:rPr>
                <a:t>&gt;</a:t>
              </a:r>
            </a:p>
            <a:p>
              <a:r>
                <a:rPr lang="en-GB" sz="2000" dirty="0">
                  <a:solidFill>
                    <a:schemeClr val="bg1"/>
                  </a:solidFill>
                  <a:latin typeface="Franklin Gothic Demi Cond" panose="020B0706030402020204" pitchFamily="34" charset="0"/>
                </a:rPr>
                <a:t>&gt;</a:t>
              </a:r>
            </a:p>
          </p:txBody>
        </p:sp>
        <p:sp>
          <p:nvSpPr>
            <p:cNvPr id="17" name="TextBox 16">
              <a:extLst>
                <a:ext uri="{FF2B5EF4-FFF2-40B4-BE49-F238E27FC236}">
                  <a16:creationId xmlns:a16="http://schemas.microsoft.com/office/drawing/2014/main" id="{597475A3-CF9D-B8E9-2BA3-0096BA80DED9}"/>
                </a:ext>
              </a:extLst>
            </p:cNvPr>
            <p:cNvSpPr txBox="1"/>
            <p:nvPr/>
          </p:nvSpPr>
          <p:spPr>
            <a:xfrm>
              <a:off x="8390925" y="4992904"/>
              <a:ext cx="2276494" cy="1477328"/>
            </a:xfrm>
            <a:prstGeom prst="rect">
              <a:avLst/>
            </a:prstGeom>
            <a:noFill/>
          </p:spPr>
          <p:txBody>
            <a:bodyPr wrap="square" rtlCol="0">
              <a:spAutoFit/>
            </a:bodyPr>
            <a:lstStyle/>
            <a:p>
              <a:r>
                <a:rPr lang="en-GB" dirty="0">
                  <a:solidFill>
                    <a:schemeClr val="bg1"/>
                  </a:solidFill>
                  <a:latin typeface="Franklin Gothic Demi" panose="020B0703020102020204" pitchFamily="34" charset="0"/>
                </a:rPr>
                <a:t>    </a:t>
              </a:r>
              <a:r>
                <a:rPr lang="en-GB" u="sng" dirty="0">
                  <a:solidFill>
                    <a:schemeClr val="bg1"/>
                  </a:solidFill>
                  <a:latin typeface="Franklin Gothic Demi" panose="020B0703020102020204" pitchFamily="34" charset="0"/>
                </a:rPr>
                <a:t>Graphic stats</a:t>
              </a:r>
            </a:p>
            <a:p>
              <a:r>
                <a:rPr lang="en-GB" dirty="0">
                  <a:solidFill>
                    <a:schemeClr val="bg1"/>
                  </a:solidFill>
                  <a:latin typeface="Franklin Gothic Demi" panose="020B0703020102020204" pitchFamily="34" charset="0"/>
                </a:rPr>
                <a:t>X		X</a:t>
              </a:r>
            </a:p>
            <a:p>
              <a:r>
                <a:rPr lang="en-GB" dirty="0">
                  <a:solidFill>
                    <a:schemeClr val="bg1"/>
                  </a:solidFill>
                  <a:latin typeface="Franklin Gothic Demi" panose="020B0703020102020204" pitchFamily="34" charset="0"/>
                </a:rPr>
                <a:t>X		X</a:t>
              </a:r>
            </a:p>
            <a:p>
              <a:r>
                <a:rPr lang="en-GB" dirty="0">
                  <a:solidFill>
                    <a:schemeClr val="bg1"/>
                  </a:solidFill>
                  <a:latin typeface="Franklin Gothic Demi" panose="020B0703020102020204" pitchFamily="34" charset="0"/>
                </a:rPr>
                <a:t>X		X</a:t>
              </a:r>
            </a:p>
            <a:p>
              <a:r>
                <a:rPr lang="en-GB" dirty="0">
                  <a:solidFill>
                    <a:schemeClr val="bg1"/>
                  </a:solidFill>
                  <a:latin typeface="Franklin Gothic Demi" panose="020B0703020102020204" pitchFamily="34" charset="0"/>
                </a:rPr>
                <a:t>X		X</a:t>
              </a:r>
            </a:p>
          </p:txBody>
        </p:sp>
      </p:grpSp>
      <p:pic>
        <p:nvPicPr>
          <p:cNvPr id="19" name="Picture 2">
            <a:extLst>
              <a:ext uri="{FF2B5EF4-FFF2-40B4-BE49-F238E27FC236}">
                <a16:creationId xmlns:a16="http://schemas.microsoft.com/office/drawing/2014/main" id="{9C273F5B-91AA-3038-3D35-82FBED887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04332"/>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366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C72F-E9BE-0981-9C55-2D382E90CE9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BD6E64F-9DA3-50A1-680A-D3BDD718070B}"/>
              </a:ext>
            </a:extLst>
          </p:cNvPr>
          <p:cNvGrpSpPr/>
          <p:nvPr/>
        </p:nvGrpSpPr>
        <p:grpSpPr>
          <a:xfrm>
            <a:off x="219891" y="2417811"/>
            <a:ext cx="6382194" cy="3042733"/>
            <a:chOff x="534865" y="459512"/>
            <a:chExt cx="5095499" cy="2278748"/>
          </a:xfrm>
        </p:grpSpPr>
        <p:sp>
          <p:nvSpPr>
            <p:cNvPr id="4" name="TextBox 3">
              <a:extLst>
                <a:ext uri="{FF2B5EF4-FFF2-40B4-BE49-F238E27FC236}">
                  <a16:creationId xmlns:a16="http://schemas.microsoft.com/office/drawing/2014/main" id="{32D1C3A7-A9CE-A312-FAFF-66007A5F7F81}"/>
                </a:ext>
              </a:extLst>
            </p:cNvPr>
            <p:cNvSpPr txBox="1"/>
            <p:nvPr/>
          </p:nvSpPr>
          <p:spPr>
            <a:xfrm>
              <a:off x="1983479" y="459512"/>
              <a:ext cx="2230833" cy="184399"/>
            </a:xfrm>
            <a:prstGeom prst="rect">
              <a:avLst/>
            </a:prstGeom>
            <a:noFill/>
          </p:spPr>
          <p:txBody>
            <a:bodyPr wrap="square" rtlCol="0">
              <a:spAutoFit/>
            </a:bodyPr>
            <a:lstStyle/>
            <a:p>
              <a:r>
                <a:rPr lang="en-GB" sz="1000" b="1" u="sng" dirty="0">
                  <a:solidFill>
                    <a:srgbClr val="1B1642"/>
                  </a:solidFill>
                  <a:latin typeface="DM Sans" panose="020F0502020204030204" pitchFamily="2" charset="0"/>
                </a:rPr>
                <a:t>Charles Babbage</a:t>
              </a:r>
              <a:endParaRPr lang="en-GB" sz="1000" b="1" u="sng" dirty="0">
                <a:latin typeface="Franklin Gothic Heavy" panose="020B0903020102020204" pitchFamily="34" charset="0"/>
              </a:endParaRPr>
            </a:p>
          </p:txBody>
        </p:sp>
        <p:sp>
          <p:nvSpPr>
            <p:cNvPr id="6" name="TextBox 5">
              <a:extLst>
                <a:ext uri="{FF2B5EF4-FFF2-40B4-BE49-F238E27FC236}">
                  <a16:creationId xmlns:a16="http://schemas.microsoft.com/office/drawing/2014/main" id="{F37730CF-1482-0E1D-65E6-46DF02A5F9A6}"/>
                </a:ext>
              </a:extLst>
            </p:cNvPr>
            <p:cNvSpPr txBox="1"/>
            <p:nvPr/>
          </p:nvSpPr>
          <p:spPr>
            <a:xfrm>
              <a:off x="534865" y="738686"/>
              <a:ext cx="5095499" cy="1999574"/>
            </a:xfrm>
            <a:prstGeom prst="rect">
              <a:avLst/>
            </a:prstGeom>
            <a:noFill/>
          </p:spPr>
          <p:txBody>
            <a:bodyPr wrap="square" rtlCol="0">
              <a:spAutoFit/>
            </a:bodyPr>
            <a:lstStyle/>
            <a:p>
              <a:pPr marL="171450" indent="-171450">
                <a:buFontTx/>
                <a:buChar char="-"/>
              </a:pPr>
              <a:r>
                <a:rPr lang="en-GB" sz="1050" dirty="0"/>
                <a:t>Difference Engine:  Uses the  finite differences to calculate polynomial functions &amp; mathematical tables. However, even with government funding (£17,500), the complexity couldn’t be fulfilled by the British technology  especially in scale to the funding and simpler alternatives. Furthermore, due to limited functionality &amp; fiscal prospects,  the project was suspended in 1833 &amp; finally disbanded in 1843.</a:t>
              </a:r>
            </a:p>
            <a:p>
              <a:endParaRPr lang="en-GB" sz="1050" dirty="0"/>
            </a:p>
            <a:p>
              <a:pPr marL="171450" indent="-171450">
                <a:buFontTx/>
                <a:buChar char="-"/>
              </a:pPr>
              <a:r>
                <a:rPr lang="en-GB" sz="1050" dirty="0"/>
                <a:t> The difference Engine No. 0 was  built between 1820-1822 handled up-to 8 digits for calculations such as  (x2 + x + 41      for      0 ≤ x ≤ 29) in 2.5 minutes.</a:t>
              </a:r>
            </a:p>
            <a:p>
              <a:pPr marL="171450" indent="-171450">
                <a:buFontTx/>
                <a:buChar char="-"/>
              </a:pPr>
              <a:r>
                <a:rPr lang="en-GB" sz="1050" dirty="0">
                  <a:solidFill>
                    <a:srgbClr val="1B1642"/>
                  </a:solidFill>
                  <a:latin typeface="DM Sans" pitchFamily="2" charset="0"/>
                </a:rPr>
                <a:t>The d</a:t>
              </a:r>
              <a:r>
                <a:rPr lang="en-GB" sz="1050" b="0" i="0" dirty="0">
                  <a:solidFill>
                    <a:srgbClr val="1B1642"/>
                  </a:solidFill>
                  <a:effectLst/>
                  <a:latin typeface="DM Sans" pitchFamily="2" charset="0"/>
                </a:rPr>
                <a:t>ifference Engine No. 2 was built </a:t>
              </a:r>
              <a:r>
                <a:rPr lang="en-GB" sz="1050" dirty="0">
                  <a:solidFill>
                    <a:srgbClr val="1B1642"/>
                  </a:solidFill>
                  <a:latin typeface="DM Sans" pitchFamily="2" charset="0"/>
                </a:rPr>
                <a:t>between 1846-1849 by the Science museum; it featured: printing features,  capability to tabulate 31-digit numbers with 7</a:t>
              </a:r>
              <a:r>
                <a:rPr lang="en-GB" sz="1050" baseline="30000" dirty="0">
                  <a:solidFill>
                    <a:srgbClr val="1B1642"/>
                  </a:solidFill>
                  <a:latin typeface="DM Sans" pitchFamily="2" charset="0"/>
                </a:rPr>
                <a:t>th</a:t>
              </a:r>
              <a:r>
                <a:rPr lang="en-GB" sz="1050" dirty="0">
                  <a:solidFill>
                    <a:srgbClr val="1B1642"/>
                  </a:solidFill>
                  <a:latin typeface="DM Sans" pitchFamily="2" charset="0"/>
                </a:rPr>
                <a:t> order differences.</a:t>
              </a:r>
            </a:p>
            <a:p>
              <a:endParaRPr lang="en-GB" sz="1050" dirty="0">
                <a:solidFill>
                  <a:srgbClr val="1B1642"/>
                </a:solidFill>
                <a:latin typeface="DM Sans" pitchFamily="2" charset="0"/>
              </a:endParaRPr>
            </a:p>
            <a:p>
              <a:pPr marL="171450" indent="-171450">
                <a:buFontTx/>
                <a:buChar char="-"/>
              </a:pPr>
              <a:r>
                <a:rPr lang="en-GB" sz="1050" dirty="0">
                  <a:solidFill>
                    <a:srgbClr val="1B1642"/>
                  </a:solidFill>
                  <a:latin typeface="DM Sans" pitchFamily="2" charset="0"/>
                </a:rPr>
                <a:t>The </a:t>
              </a:r>
              <a:r>
                <a:rPr lang="en-GB" sz="1050" dirty="0">
                  <a:latin typeface="var(--brand-font)"/>
                </a:rPr>
                <a:t>Analytical engine was a concept Babbage proposed in 1837 which proposed the use of: a CPU called ‘The mill’, expandable memory called ‘The store’, ‘The reader’ which took in inputs, ‘ The printer’ which displayed outputs. His use of punch cards expanded upon Jacquard’s patent and could calculate various arithmetic functions on 1,000 numbers with 50 digits each. Unfortunately, the funding was inadequate and remains as a practically untested concept.</a:t>
              </a:r>
              <a:endParaRPr lang="en-GB" sz="1050" b="0" i="0" dirty="0">
                <a:solidFill>
                  <a:srgbClr val="1B1642"/>
                </a:solidFill>
                <a:effectLst/>
                <a:latin typeface="DM Sans" pitchFamily="2" charset="0"/>
              </a:endParaRPr>
            </a:p>
            <a:p>
              <a:pPr marL="171450" indent="-171450">
                <a:buFontTx/>
                <a:buChar char="-"/>
              </a:pPr>
              <a:endParaRPr lang="en-GB" sz="1000" dirty="0"/>
            </a:p>
          </p:txBody>
        </p:sp>
      </p:grpSp>
      <p:grpSp>
        <p:nvGrpSpPr>
          <p:cNvPr id="3" name="Group 2">
            <a:extLst>
              <a:ext uri="{FF2B5EF4-FFF2-40B4-BE49-F238E27FC236}">
                <a16:creationId xmlns:a16="http://schemas.microsoft.com/office/drawing/2014/main" id="{169A6143-ED43-0D66-7682-3D6D69B410FF}"/>
              </a:ext>
            </a:extLst>
          </p:cNvPr>
          <p:cNvGrpSpPr/>
          <p:nvPr/>
        </p:nvGrpSpPr>
        <p:grpSpPr>
          <a:xfrm>
            <a:off x="433284" y="131263"/>
            <a:ext cx="5057422" cy="1046742"/>
            <a:chOff x="690903" y="564912"/>
            <a:chExt cx="5057422" cy="1046742"/>
          </a:xfrm>
        </p:grpSpPr>
        <p:sp>
          <p:nvSpPr>
            <p:cNvPr id="7" name="TextBox 6">
              <a:extLst>
                <a:ext uri="{FF2B5EF4-FFF2-40B4-BE49-F238E27FC236}">
                  <a16:creationId xmlns:a16="http://schemas.microsoft.com/office/drawing/2014/main" id="{FA3CA4BE-BC21-A9DE-C97E-4F0D63D22742}"/>
                </a:ext>
              </a:extLst>
            </p:cNvPr>
            <p:cNvSpPr txBox="1"/>
            <p:nvPr/>
          </p:nvSpPr>
          <p:spPr>
            <a:xfrm>
              <a:off x="2507321" y="564912"/>
              <a:ext cx="2230833" cy="400110"/>
            </a:xfrm>
            <a:prstGeom prst="rect">
              <a:avLst/>
            </a:prstGeom>
            <a:noFill/>
          </p:spPr>
          <p:txBody>
            <a:bodyPr wrap="square" rtlCol="0">
              <a:spAutoFit/>
            </a:bodyPr>
            <a:lstStyle/>
            <a:p>
              <a:r>
                <a:rPr lang="en-GB" sz="1000" b="1" i="0" u="sng" dirty="0">
                  <a:solidFill>
                    <a:srgbClr val="212529"/>
                  </a:solidFill>
                  <a:effectLst/>
                  <a:latin typeface="DM Sans" pitchFamily="2" charset="0"/>
                </a:rPr>
                <a:t>Leonardo da Vinci</a:t>
              </a:r>
            </a:p>
            <a:p>
              <a:endParaRPr lang="en-GB" sz="1000" b="1" u="sng" dirty="0">
                <a:latin typeface="Franklin Gothic Heavy" panose="020B0903020102020204" pitchFamily="34" charset="0"/>
              </a:endParaRPr>
            </a:p>
          </p:txBody>
        </p:sp>
        <p:sp>
          <p:nvSpPr>
            <p:cNvPr id="8" name="TextBox 7">
              <a:extLst>
                <a:ext uri="{FF2B5EF4-FFF2-40B4-BE49-F238E27FC236}">
                  <a16:creationId xmlns:a16="http://schemas.microsoft.com/office/drawing/2014/main" id="{5171F0D4-A28F-BF4C-15D9-76E2A6807216}"/>
                </a:ext>
              </a:extLst>
            </p:cNvPr>
            <p:cNvSpPr txBox="1"/>
            <p:nvPr/>
          </p:nvSpPr>
          <p:spPr>
            <a:xfrm>
              <a:off x="690903" y="903768"/>
              <a:ext cx="5057422" cy="707886"/>
            </a:xfrm>
            <a:prstGeom prst="rect">
              <a:avLst/>
            </a:prstGeom>
            <a:noFill/>
          </p:spPr>
          <p:txBody>
            <a:bodyPr wrap="square" rtlCol="0">
              <a:spAutoFit/>
            </a:bodyPr>
            <a:lstStyle/>
            <a:p>
              <a:r>
                <a:rPr lang="en-GB" sz="1000" dirty="0"/>
                <a:t>It’s proposed that Da Vinci may have conceived the first models of a mechanical calculator in 1502 with mis manuscript of ‘Codex Madrid’; </a:t>
              </a:r>
              <a:r>
                <a:rPr lang="en-GB" sz="1000" b="0" i="0" dirty="0">
                  <a:solidFill>
                    <a:srgbClr val="444444"/>
                  </a:solidFill>
                  <a:effectLst/>
                  <a:latin typeface="Iosevka"/>
                </a:rPr>
                <a:t>Doctor Roberto Guatelli was commissioned by IBM in 1968 to create a replica. Such a ‘Device of calculations’  </a:t>
              </a:r>
              <a:r>
                <a:rPr lang="en-GB" sz="1000" dirty="0">
                  <a:solidFill>
                    <a:srgbClr val="444444"/>
                  </a:solidFill>
                  <a:latin typeface="Iosevka"/>
                </a:rPr>
                <a:t>was only able to commit operations of addition &amp; subtractions.</a:t>
              </a:r>
              <a:endParaRPr lang="en-GB" sz="1000" dirty="0"/>
            </a:p>
          </p:txBody>
        </p:sp>
      </p:grpSp>
      <p:sp>
        <p:nvSpPr>
          <p:cNvPr id="9" name="Rectangle 8">
            <a:extLst>
              <a:ext uri="{FF2B5EF4-FFF2-40B4-BE49-F238E27FC236}">
                <a16:creationId xmlns:a16="http://schemas.microsoft.com/office/drawing/2014/main" id="{7389D979-571E-3F2E-A3D6-AF4DA8A4F8E2}"/>
              </a:ext>
            </a:extLst>
          </p:cNvPr>
          <p:cNvSpPr/>
          <p:nvPr/>
        </p:nvSpPr>
        <p:spPr>
          <a:xfrm>
            <a:off x="7531510" y="0"/>
            <a:ext cx="466049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DE5F54B5-75C8-B289-B1A8-7DE26E3BB90B}"/>
              </a:ext>
            </a:extLst>
          </p:cNvPr>
          <p:cNvPicPr>
            <a:picLocks noChangeAspect="1"/>
          </p:cNvPicPr>
          <p:nvPr/>
        </p:nvPicPr>
        <p:blipFill>
          <a:blip r:embed="rId2"/>
          <a:stretch>
            <a:fillRect/>
          </a:stretch>
        </p:blipFill>
        <p:spPr>
          <a:xfrm>
            <a:off x="7531510" y="-1"/>
            <a:ext cx="2147670" cy="910315"/>
          </a:xfrm>
          <a:prstGeom prst="rect">
            <a:avLst/>
          </a:prstGeom>
        </p:spPr>
      </p:pic>
      <p:pic>
        <p:nvPicPr>
          <p:cNvPr id="13" name="Picture 12">
            <a:extLst>
              <a:ext uri="{FF2B5EF4-FFF2-40B4-BE49-F238E27FC236}">
                <a16:creationId xmlns:a16="http://schemas.microsoft.com/office/drawing/2014/main" id="{0C53DA7B-C9BA-8601-1A29-98E3C2930340}"/>
              </a:ext>
            </a:extLst>
          </p:cNvPr>
          <p:cNvPicPr>
            <a:picLocks noChangeAspect="1"/>
          </p:cNvPicPr>
          <p:nvPr/>
        </p:nvPicPr>
        <p:blipFill>
          <a:blip r:embed="rId3"/>
          <a:stretch>
            <a:fillRect/>
          </a:stretch>
        </p:blipFill>
        <p:spPr>
          <a:xfrm>
            <a:off x="9407264" y="910315"/>
            <a:ext cx="2784736" cy="1782517"/>
          </a:xfrm>
          <a:prstGeom prst="rect">
            <a:avLst/>
          </a:prstGeom>
        </p:spPr>
      </p:pic>
      <p:grpSp>
        <p:nvGrpSpPr>
          <p:cNvPr id="16" name="Group 15">
            <a:extLst>
              <a:ext uri="{FF2B5EF4-FFF2-40B4-BE49-F238E27FC236}">
                <a16:creationId xmlns:a16="http://schemas.microsoft.com/office/drawing/2014/main" id="{B27F7ACC-D286-6BBA-C159-EDD41132AC9C}"/>
              </a:ext>
            </a:extLst>
          </p:cNvPr>
          <p:cNvGrpSpPr/>
          <p:nvPr/>
        </p:nvGrpSpPr>
        <p:grpSpPr>
          <a:xfrm>
            <a:off x="433284" y="1291921"/>
            <a:ext cx="5057422" cy="1249001"/>
            <a:chOff x="716324" y="648888"/>
            <a:chExt cx="5057422" cy="1249001"/>
          </a:xfrm>
        </p:grpSpPr>
        <p:sp>
          <p:nvSpPr>
            <p:cNvPr id="17" name="TextBox 16">
              <a:extLst>
                <a:ext uri="{FF2B5EF4-FFF2-40B4-BE49-F238E27FC236}">
                  <a16:creationId xmlns:a16="http://schemas.microsoft.com/office/drawing/2014/main" id="{1DFF50FE-FD09-2C86-D9F8-BEC96EC270DF}"/>
                </a:ext>
              </a:extLst>
            </p:cNvPr>
            <p:cNvSpPr txBox="1"/>
            <p:nvPr/>
          </p:nvSpPr>
          <p:spPr>
            <a:xfrm>
              <a:off x="2131707" y="648888"/>
              <a:ext cx="2230833" cy="246221"/>
            </a:xfrm>
            <a:prstGeom prst="rect">
              <a:avLst/>
            </a:prstGeom>
            <a:noFill/>
          </p:spPr>
          <p:txBody>
            <a:bodyPr wrap="square" rtlCol="0">
              <a:spAutoFit/>
            </a:bodyPr>
            <a:lstStyle/>
            <a:p>
              <a:r>
                <a:rPr lang="en-GB" sz="1000" b="1" i="0" u="sng" dirty="0">
                  <a:solidFill>
                    <a:srgbClr val="1B1642"/>
                  </a:solidFill>
                  <a:effectLst/>
                  <a:latin typeface="DM Sans" panose="020F0502020204030204" pitchFamily="2" charset="0"/>
                </a:rPr>
                <a:t>Joseph Marie Jacquard</a:t>
              </a:r>
              <a:endParaRPr lang="en-GB" sz="1000" b="1" u="sng" dirty="0">
                <a:latin typeface="Franklin Gothic Heavy" panose="020B0903020102020204" pitchFamily="34" charset="0"/>
              </a:endParaRPr>
            </a:p>
          </p:txBody>
        </p:sp>
        <p:sp>
          <p:nvSpPr>
            <p:cNvPr id="18" name="TextBox 17">
              <a:extLst>
                <a:ext uri="{FF2B5EF4-FFF2-40B4-BE49-F238E27FC236}">
                  <a16:creationId xmlns:a16="http://schemas.microsoft.com/office/drawing/2014/main" id="{A1E34CBD-27DE-F633-D465-A402E0D5529B}"/>
                </a:ext>
              </a:extLst>
            </p:cNvPr>
            <p:cNvSpPr txBox="1"/>
            <p:nvPr/>
          </p:nvSpPr>
          <p:spPr>
            <a:xfrm>
              <a:off x="716324" y="1005337"/>
              <a:ext cx="5057422" cy="892552"/>
            </a:xfrm>
            <a:prstGeom prst="rect">
              <a:avLst/>
            </a:prstGeom>
            <a:noFill/>
          </p:spPr>
          <p:txBody>
            <a:bodyPr wrap="square" rtlCol="0">
              <a:spAutoFit/>
            </a:bodyPr>
            <a:lstStyle/>
            <a:p>
              <a:r>
                <a:rPr lang="en-GB" sz="1050" dirty="0"/>
                <a:t>In 1804 Joseph patented the use of interchangeable punch cards for looms which dictated instructions on how to weave the fabric into delicate patterns acting like modern storage devices building upon </a:t>
              </a:r>
              <a:r>
                <a:rPr lang="en-GB" sz="1050" b="0" i="0" dirty="0">
                  <a:solidFill>
                    <a:srgbClr val="1B1642"/>
                  </a:solidFill>
                  <a:effectLst/>
                  <a:latin typeface="DM Sans" pitchFamily="2" charset="0"/>
                </a:rPr>
                <a:t>Jacques de Vaucanson’s concept of the automatic loom.</a:t>
              </a:r>
            </a:p>
            <a:p>
              <a:endParaRPr lang="en-GB" sz="1000" dirty="0"/>
            </a:p>
          </p:txBody>
        </p:sp>
      </p:grpSp>
      <p:pic>
        <p:nvPicPr>
          <p:cNvPr id="22" name="Picture 21">
            <a:extLst>
              <a:ext uri="{FF2B5EF4-FFF2-40B4-BE49-F238E27FC236}">
                <a16:creationId xmlns:a16="http://schemas.microsoft.com/office/drawing/2014/main" id="{7EFEC80F-CAAD-B50C-982C-087289BDD06E}"/>
              </a:ext>
            </a:extLst>
          </p:cNvPr>
          <p:cNvPicPr>
            <a:picLocks noChangeAspect="1"/>
          </p:cNvPicPr>
          <p:nvPr/>
        </p:nvPicPr>
        <p:blipFill>
          <a:blip r:embed="rId4"/>
          <a:stretch>
            <a:fillRect/>
          </a:stretch>
        </p:blipFill>
        <p:spPr>
          <a:xfrm>
            <a:off x="10191411" y="2692832"/>
            <a:ext cx="2000589" cy="2492692"/>
          </a:xfrm>
          <a:prstGeom prst="rect">
            <a:avLst/>
          </a:prstGeom>
        </p:spPr>
      </p:pic>
      <p:pic>
        <p:nvPicPr>
          <p:cNvPr id="24" name="Picture 23" descr="A machine with metal parts&#10;&#10;Description automatically generated with medium confidence">
            <a:extLst>
              <a:ext uri="{FF2B5EF4-FFF2-40B4-BE49-F238E27FC236}">
                <a16:creationId xmlns:a16="http://schemas.microsoft.com/office/drawing/2014/main" id="{8391A39F-6FAF-5CE5-FCA9-EFCA6823BC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8014" y="830611"/>
            <a:ext cx="1900353" cy="2492692"/>
          </a:xfrm>
          <a:prstGeom prst="rect">
            <a:avLst/>
          </a:prstGeom>
        </p:spPr>
      </p:pic>
      <p:grpSp>
        <p:nvGrpSpPr>
          <p:cNvPr id="25" name="Group 24">
            <a:extLst>
              <a:ext uri="{FF2B5EF4-FFF2-40B4-BE49-F238E27FC236}">
                <a16:creationId xmlns:a16="http://schemas.microsoft.com/office/drawing/2014/main" id="{9FB0D884-DFA6-4DB5-491C-A264B8DB9248}"/>
              </a:ext>
            </a:extLst>
          </p:cNvPr>
          <p:cNvGrpSpPr/>
          <p:nvPr/>
        </p:nvGrpSpPr>
        <p:grpSpPr>
          <a:xfrm>
            <a:off x="411565" y="5279885"/>
            <a:ext cx="5057422" cy="1369710"/>
            <a:chOff x="858569" y="512416"/>
            <a:chExt cx="5057422" cy="1369710"/>
          </a:xfrm>
        </p:grpSpPr>
        <p:sp>
          <p:nvSpPr>
            <p:cNvPr id="26" name="TextBox 25">
              <a:extLst>
                <a:ext uri="{FF2B5EF4-FFF2-40B4-BE49-F238E27FC236}">
                  <a16:creationId xmlns:a16="http://schemas.microsoft.com/office/drawing/2014/main" id="{B53FE8CD-503F-4380-031E-DBC937CE7E90}"/>
                </a:ext>
              </a:extLst>
            </p:cNvPr>
            <p:cNvSpPr txBox="1"/>
            <p:nvPr/>
          </p:nvSpPr>
          <p:spPr>
            <a:xfrm>
              <a:off x="2772792" y="512416"/>
              <a:ext cx="2230833" cy="400110"/>
            </a:xfrm>
            <a:prstGeom prst="rect">
              <a:avLst/>
            </a:prstGeom>
            <a:noFill/>
          </p:spPr>
          <p:txBody>
            <a:bodyPr wrap="square" rtlCol="0">
              <a:spAutoFit/>
            </a:bodyPr>
            <a:lstStyle/>
            <a:p>
              <a:r>
                <a:rPr lang="en-GB" sz="1000" b="1" u="sng" dirty="0">
                  <a:solidFill>
                    <a:srgbClr val="212529"/>
                  </a:solidFill>
                  <a:latin typeface="DM Sans" pitchFamily="2" charset="0"/>
                </a:rPr>
                <a:t>Ada Lovelace</a:t>
              </a:r>
              <a:endParaRPr lang="en-GB" sz="1000" b="1" i="0" u="sng" dirty="0">
                <a:solidFill>
                  <a:srgbClr val="212529"/>
                </a:solidFill>
                <a:effectLst/>
                <a:latin typeface="DM Sans" pitchFamily="2" charset="0"/>
              </a:endParaRPr>
            </a:p>
            <a:p>
              <a:endParaRPr lang="en-GB" sz="1000" b="1" u="sng" dirty="0">
                <a:latin typeface="Franklin Gothic Heavy" panose="020B0903020102020204" pitchFamily="34" charset="0"/>
              </a:endParaRPr>
            </a:p>
          </p:txBody>
        </p:sp>
        <p:sp>
          <p:nvSpPr>
            <p:cNvPr id="27" name="TextBox 26">
              <a:extLst>
                <a:ext uri="{FF2B5EF4-FFF2-40B4-BE49-F238E27FC236}">
                  <a16:creationId xmlns:a16="http://schemas.microsoft.com/office/drawing/2014/main" id="{5EFB2308-1A53-C932-866D-2F01FA1534B4}"/>
                </a:ext>
              </a:extLst>
            </p:cNvPr>
            <p:cNvSpPr txBox="1"/>
            <p:nvPr/>
          </p:nvSpPr>
          <p:spPr>
            <a:xfrm>
              <a:off x="858569" y="820297"/>
              <a:ext cx="5057422" cy="1061829"/>
            </a:xfrm>
            <a:prstGeom prst="rect">
              <a:avLst/>
            </a:prstGeom>
            <a:noFill/>
          </p:spPr>
          <p:txBody>
            <a:bodyPr wrap="square" rtlCol="0">
              <a:spAutoFit/>
            </a:bodyPr>
            <a:lstStyle/>
            <a:p>
              <a:r>
                <a:rPr lang="en-GB" sz="1050" dirty="0"/>
                <a:t>While translating Babbage's work  on the analytical engine, Ada pioneered the possibility of its implementation  beyond mathematical calculations, suggesting its potential in interpreting music notes, letters/symbols and perhaps images. Therefore, Ada included further instructions as well as corrections to Babbage's work upon its theoretical use, such would go onto be the first computational algorithm intended to calculate Bernoulli's numbers.</a:t>
              </a:r>
            </a:p>
          </p:txBody>
        </p:sp>
      </p:grpSp>
      <p:pic>
        <p:nvPicPr>
          <p:cNvPr id="29" name="Picture 28" descr="A close-up of a sheet of paper&#10;&#10;Description automatically generated">
            <a:extLst>
              <a:ext uri="{FF2B5EF4-FFF2-40B4-BE49-F238E27FC236}">
                <a16:creationId xmlns:a16="http://schemas.microsoft.com/office/drawing/2014/main" id="{1FD98835-B445-74D4-3BFD-97B8176A5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9093" y="3323303"/>
            <a:ext cx="2784736" cy="1949315"/>
          </a:xfrm>
          <a:prstGeom prst="rect">
            <a:avLst/>
          </a:prstGeom>
        </p:spPr>
      </p:pic>
      <p:pic>
        <p:nvPicPr>
          <p:cNvPr id="31" name="Picture 30" descr="A machine with many metal rods&#10;&#10;Description automatically generated with medium confidence">
            <a:extLst>
              <a:ext uri="{FF2B5EF4-FFF2-40B4-BE49-F238E27FC236}">
                <a16:creationId xmlns:a16="http://schemas.microsoft.com/office/drawing/2014/main" id="{2A04B43A-0ECE-31D0-065B-F45F8E1446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10155" y="2352434"/>
            <a:ext cx="934959" cy="1037804"/>
          </a:xfrm>
          <a:prstGeom prst="rect">
            <a:avLst/>
          </a:prstGeom>
        </p:spPr>
      </p:pic>
      <p:pic>
        <p:nvPicPr>
          <p:cNvPr id="33" name="Picture 32" descr="A person with a tiara&#10;&#10;Description automatically generated">
            <a:extLst>
              <a:ext uri="{FF2B5EF4-FFF2-40B4-BE49-F238E27FC236}">
                <a16:creationId xmlns:a16="http://schemas.microsoft.com/office/drawing/2014/main" id="{19CDA1AB-44C1-9B5A-F564-6FCF9F261F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79179" y="-1"/>
            <a:ext cx="2512821" cy="1285904"/>
          </a:xfrm>
          <a:prstGeom prst="rect">
            <a:avLst/>
          </a:prstGeom>
        </p:spPr>
      </p:pic>
      <p:pic>
        <p:nvPicPr>
          <p:cNvPr id="35" name="Picture 34" descr="A person in a suit sitting in a chair&#10;&#10;Description automatically generated">
            <a:extLst>
              <a:ext uri="{FF2B5EF4-FFF2-40B4-BE49-F238E27FC236}">
                <a16:creationId xmlns:a16="http://schemas.microsoft.com/office/drawing/2014/main" id="{C51FE930-348A-B001-0089-7EB5FC7F32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81187" y="4983219"/>
            <a:ext cx="1734309" cy="2270925"/>
          </a:xfrm>
          <a:prstGeom prst="rect">
            <a:avLst/>
          </a:prstGeom>
        </p:spPr>
      </p:pic>
      <p:pic>
        <p:nvPicPr>
          <p:cNvPr id="1026" name="Picture 2" descr="Joseph-Marie Jacquard (1752-1834)">
            <a:extLst>
              <a:ext uri="{FF2B5EF4-FFF2-40B4-BE49-F238E27FC236}">
                <a16:creationId xmlns:a16="http://schemas.microsoft.com/office/drawing/2014/main" id="{0A9A1B66-42AB-D471-C05D-DE74BB08DAD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4766" y="5091040"/>
            <a:ext cx="1816958" cy="18726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 Vinci">
            <a:extLst>
              <a:ext uri="{FF2B5EF4-FFF2-40B4-BE49-F238E27FC236}">
                <a16:creationId xmlns:a16="http://schemas.microsoft.com/office/drawing/2014/main" id="{7FEE74B2-2A1C-33C8-3C7E-BAC974CAE7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55034" y="4952058"/>
            <a:ext cx="1439332" cy="193940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8F3206BF-9B1D-94D0-D171-D51639AA37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71197" y="6304332"/>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619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D4D1D48-F5AA-39A9-A4A7-E428068FCC4D}"/>
              </a:ext>
            </a:extLst>
          </p:cNvPr>
          <p:cNvGrpSpPr/>
          <p:nvPr/>
        </p:nvGrpSpPr>
        <p:grpSpPr>
          <a:xfrm>
            <a:off x="-1" y="-258417"/>
            <a:ext cx="12192001" cy="7116417"/>
            <a:chOff x="-1" y="-258417"/>
            <a:chExt cx="12192001" cy="7116417"/>
          </a:xfrm>
        </p:grpSpPr>
        <p:pic>
          <p:nvPicPr>
            <p:cNvPr id="3" name="Picture 2" descr="A long shot of a diagram&#10;&#10;Description automatically generated">
              <a:extLst>
                <a:ext uri="{FF2B5EF4-FFF2-40B4-BE49-F238E27FC236}">
                  <a16:creationId xmlns:a16="http://schemas.microsoft.com/office/drawing/2014/main" id="{0969E92E-1058-C664-0D98-9826A5AA5DB7}"/>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brightnessContrast bright="-6000" contrast="13000"/>
                      </a14:imgEffect>
                    </a14:imgLayer>
                  </a14:imgProps>
                </a:ext>
                <a:ext uri="{28A0092B-C50C-407E-A947-70E740481C1C}">
                  <a14:useLocalDpi xmlns:a14="http://schemas.microsoft.com/office/drawing/2010/main" val="0"/>
                </a:ext>
              </a:extLst>
            </a:blip>
            <a:srcRect t="26233" b="27902"/>
            <a:stretch/>
          </p:blipFill>
          <p:spPr>
            <a:xfrm>
              <a:off x="-1" y="-258417"/>
              <a:ext cx="12191999" cy="7116417"/>
            </a:xfrm>
            <a:prstGeom prst="rect">
              <a:avLst/>
            </a:prstGeom>
          </p:spPr>
        </p:pic>
        <p:pic>
          <p:nvPicPr>
            <p:cNvPr id="10" name="Picture 9" descr="A long shot of a diagram&#10;&#10;Description automatically generated">
              <a:extLst>
                <a:ext uri="{FF2B5EF4-FFF2-40B4-BE49-F238E27FC236}">
                  <a16:creationId xmlns:a16="http://schemas.microsoft.com/office/drawing/2014/main" id="{891AED30-1B12-333D-9811-A42952142100}"/>
                </a:ext>
              </a:extLst>
            </p:cNvPr>
            <p:cNvPicPr>
              <a:picLocks noChangeAspect="1"/>
            </p:cNvPicPr>
            <p:nvPr/>
          </p:nvPicPr>
          <p:blipFill>
            <a:blip r:embed="rId4">
              <a:extLst>
                <a:ext uri="{BEBA8EAE-BF5A-486C-A8C5-ECC9F3942E4B}">
                  <a14:imgProps xmlns:a14="http://schemas.microsoft.com/office/drawing/2010/main">
                    <a14:imgLayer r:embed="rId3">
                      <a14:imgEffect>
                        <a14:brightnessContrast bright="-10000"/>
                      </a14:imgEffect>
                    </a14:imgLayer>
                  </a14:imgProps>
                </a:ext>
                <a:ext uri="{28A0092B-C50C-407E-A947-70E740481C1C}">
                  <a14:useLocalDpi xmlns:a14="http://schemas.microsoft.com/office/drawing/2010/main" val="0"/>
                </a:ext>
              </a:extLst>
            </a:blip>
            <a:srcRect t="74699" b="13913"/>
            <a:stretch/>
          </p:blipFill>
          <p:spPr>
            <a:xfrm>
              <a:off x="2" y="3737114"/>
              <a:ext cx="12191998" cy="3120886"/>
            </a:xfrm>
            <a:prstGeom prst="rect">
              <a:avLst/>
            </a:prstGeom>
          </p:spPr>
        </p:pic>
      </p:grpSp>
      <p:sp>
        <p:nvSpPr>
          <p:cNvPr id="4" name="TextBox 3">
            <a:extLst>
              <a:ext uri="{FF2B5EF4-FFF2-40B4-BE49-F238E27FC236}">
                <a16:creationId xmlns:a16="http://schemas.microsoft.com/office/drawing/2014/main" id="{04F6C200-D76B-5372-0F1C-90C679C1E9E1}"/>
              </a:ext>
            </a:extLst>
          </p:cNvPr>
          <p:cNvSpPr txBox="1"/>
          <p:nvPr/>
        </p:nvSpPr>
        <p:spPr>
          <a:xfrm>
            <a:off x="-3" y="135979"/>
            <a:ext cx="12192000" cy="1477328"/>
          </a:xfrm>
          <a:prstGeom prst="rect">
            <a:avLst/>
          </a:prstGeom>
          <a:noFill/>
        </p:spPr>
        <p:txBody>
          <a:bodyPr wrap="square" rtlCol="0">
            <a:spAutoFit/>
          </a:bodyPr>
          <a:lstStyle/>
          <a:p>
            <a:pPr algn="ctr"/>
            <a:r>
              <a:rPr lang="en-GB" sz="9000" dirty="0">
                <a:solidFill>
                  <a:srgbClr val="797AB5"/>
                </a:solidFill>
                <a:effectLst>
                  <a:outerShdw blurRad="38100" dist="38100" dir="2700000" algn="tl">
                    <a:srgbClr val="000000">
                      <a:alpha val="43137"/>
                    </a:srgbClr>
                  </a:outerShdw>
                </a:effectLst>
                <a:latin typeface="Franklin Gothic Medium Cond" panose="020B0606030402020204" pitchFamily="34" charset="0"/>
              </a:rPr>
              <a:t>Radical innovators</a:t>
            </a:r>
          </a:p>
        </p:txBody>
      </p:sp>
      <p:graphicFrame>
        <p:nvGraphicFramePr>
          <p:cNvPr id="5" name="Table 4">
            <a:extLst>
              <a:ext uri="{FF2B5EF4-FFF2-40B4-BE49-F238E27FC236}">
                <a16:creationId xmlns:a16="http://schemas.microsoft.com/office/drawing/2014/main" id="{3764BE99-A47F-0CBA-C705-86B3BDDA7F51}"/>
              </a:ext>
            </a:extLst>
          </p:cNvPr>
          <p:cNvGraphicFramePr>
            <a:graphicFrameLocks noGrp="1"/>
          </p:cNvGraphicFramePr>
          <p:nvPr>
            <p:extLst>
              <p:ext uri="{D42A27DB-BD31-4B8C-83A1-F6EECF244321}">
                <p14:modId xmlns:p14="http://schemas.microsoft.com/office/powerpoint/2010/main" val="3664132792"/>
              </p:ext>
            </p:extLst>
          </p:nvPr>
        </p:nvGraphicFramePr>
        <p:xfrm>
          <a:off x="1" y="3737114"/>
          <a:ext cx="12191999" cy="3505200"/>
        </p:xfrm>
        <a:graphic>
          <a:graphicData uri="http://schemas.openxmlformats.org/drawingml/2006/table">
            <a:tbl>
              <a:tblPr firstRow="1" bandRow="1">
                <a:tableStyleId>{5C22544A-7EE6-4342-B048-85BDC9FD1C3A}</a:tableStyleId>
              </a:tblPr>
              <a:tblGrid>
                <a:gridCol w="12191999">
                  <a:extLst>
                    <a:ext uri="{9D8B030D-6E8A-4147-A177-3AD203B41FA5}">
                      <a16:colId xmlns:a16="http://schemas.microsoft.com/office/drawing/2014/main" val="3219604856"/>
                    </a:ext>
                  </a:extLst>
                </a:gridCol>
              </a:tblGrid>
              <a:tr h="953226">
                <a:tc>
                  <a:txBody>
                    <a:bodyPr/>
                    <a:lstStyle/>
                    <a:p>
                      <a:pPr marL="342900" indent="-342900" algn="ctr">
                        <a:buFont typeface="Wingdings" panose="05000000000000000000" pitchFamily="2" charset="2"/>
                        <a:buChar char="Ø"/>
                      </a:pPr>
                      <a:endParaRPr lang="en-GB" sz="1600" dirty="0"/>
                    </a:p>
                    <a:p>
                      <a:pPr marL="342900" indent="-342900" algn="l">
                        <a:buFont typeface="Wingdings" panose="05000000000000000000" pitchFamily="2" charset="2"/>
                        <a:buChar char="Ø"/>
                      </a:pPr>
                      <a:r>
                        <a:rPr lang="en-GB" sz="1600" dirty="0"/>
                        <a:t>WW2  garnered  demand in decrypting  the infamous ‘Enigma’  machine; young Alan Turing set about in using  brute force using  his Turing machine(1936) which later set foundations to moder computing due to his success.</a:t>
                      </a:r>
                    </a:p>
                    <a:p>
                      <a:pPr marL="342900" indent="-342900" algn="l">
                        <a:buFont typeface="Wingdings" panose="05000000000000000000" pitchFamily="2" charset="2"/>
                        <a:buChar char="Ø"/>
                      </a:pPr>
                      <a:endParaRPr lang="en-GB" sz="1600" dirty="0"/>
                    </a:p>
                    <a:p>
                      <a:pPr marL="342900" indent="-342900" algn="l">
                        <a:buFont typeface="Wingdings" panose="05000000000000000000" pitchFamily="2" charset="2"/>
                        <a:buChar char="Ø"/>
                      </a:pPr>
                      <a:r>
                        <a:rPr lang="en-GB" sz="1600" dirty="0"/>
                        <a:t>His  conceptualisation of  abstract  des following Ada  Lovelace, led his  publication of "Computing Machinery and Intelligence“ describing  AI  &amp; proposing a rudimentary test(Turing test(1949))  to determine its behaviour &amp; ability to be distinguished while coining elements of Schrodinger's cat experiment  such as uncertainty. His attempt in describing intellect via self-learning helped develop current ML &amp; DL methods.</a:t>
                      </a:r>
                    </a:p>
                    <a:p>
                      <a:pPr marL="342900" indent="-342900" algn="l">
                        <a:buFont typeface="Wingdings" panose="05000000000000000000" pitchFamily="2" charset="2"/>
                        <a:buChar char="Ø"/>
                      </a:pPr>
                      <a:endParaRPr lang="en-GB" sz="1600" dirty="0"/>
                    </a:p>
                    <a:p>
                      <a:pPr marL="342900" indent="-342900" algn="l">
                        <a:buFont typeface="Wingdings" panose="05000000000000000000" pitchFamily="2" charset="2"/>
                        <a:buChar char="Ø"/>
                      </a:pPr>
                      <a:r>
                        <a:rPr lang="en-GB" sz="1600" dirty="0"/>
                        <a:t>Furthermore, in 1946  he designed the first ACE based of the theoretical Von Neuman architecture allowing both instructions &amp; data storage in  memory. </a:t>
                      </a:r>
                    </a:p>
                    <a:p>
                      <a:pPr marL="342900" indent="-342900" algn="l">
                        <a:buFont typeface="Wingdings" panose="05000000000000000000" pitchFamily="2" charset="2"/>
                        <a:buChar char="Ø"/>
                      </a:pPr>
                      <a:endParaRPr lang="en-GB" sz="1800" b="0" dirty="0">
                        <a:ln w="22225">
                          <a:solidFill>
                            <a:schemeClr val="accent1">
                              <a:shade val="15000"/>
                            </a:schemeClr>
                          </a:solidFill>
                        </a:ln>
                        <a:solidFill>
                          <a:srgbClr val="002060"/>
                        </a:solidFill>
                      </a:endParaRPr>
                    </a:p>
                    <a:p>
                      <a:pPr marL="342900" indent="-342900" algn="l">
                        <a:buFont typeface="Wingdings" panose="05000000000000000000" pitchFamily="2" charset="2"/>
                        <a:buChar char="Ø"/>
                      </a:pPr>
                      <a:endParaRPr lang="en-GB" sz="1800" b="0" dirty="0">
                        <a:ln w="22225">
                          <a:solidFill>
                            <a:schemeClr val="accent1">
                              <a:shade val="15000"/>
                            </a:schemeClr>
                          </a:solidFill>
                        </a:ln>
                        <a:solidFill>
                          <a:srgbClr val="002060"/>
                        </a:solidFill>
                      </a:endParaRPr>
                    </a:p>
                  </a:txBody>
                  <a:tcPr marL="137160" marR="137160" marT="137160" marB="137160">
                    <a:lnL w="762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0884358"/>
                  </a:ext>
                </a:extLst>
              </a:tr>
            </a:tbl>
          </a:graphicData>
        </a:graphic>
      </p:graphicFrame>
      <p:pic>
        <p:nvPicPr>
          <p:cNvPr id="13" name="Picture 2">
            <a:extLst>
              <a:ext uri="{FF2B5EF4-FFF2-40B4-BE49-F238E27FC236}">
                <a16:creationId xmlns:a16="http://schemas.microsoft.com/office/drawing/2014/main" id="{6B31F575-CC84-D519-B803-3FA3849551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 y="0"/>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07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1"/>
                                        </p:tgtEl>
                                      </p:cBhvr>
                                    </p:animEffect>
                                    <p:anim calcmode="lin" valueType="num">
                                      <p:cBhvr>
                                        <p:cTn id="7" dur="1000"/>
                                        <p:tgtEl>
                                          <p:spTgt spid="11"/>
                                        </p:tgtEl>
                                        <p:attrNameLst>
                                          <p:attrName>ppt_x</p:attrName>
                                        </p:attrNameLst>
                                      </p:cBhvr>
                                      <p:tavLst>
                                        <p:tav tm="0">
                                          <p:val>
                                            <p:strVal val="ppt_x"/>
                                          </p:val>
                                        </p:tav>
                                        <p:tav tm="100000">
                                          <p:val>
                                            <p:strVal val="ppt_x"/>
                                          </p:val>
                                        </p:tav>
                                      </p:tavLst>
                                    </p:anim>
                                    <p:anim calcmode="lin" valueType="num">
                                      <p:cBhvr>
                                        <p:cTn id="8" dur="1000"/>
                                        <p:tgtEl>
                                          <p:spTgt spid="11"/>
                                        </p:tgtEl>
                                        <p:attrNameLst>
                                          <p:attrName>ppt_y</p:attrName>
                                        </p:attrNameLst>
                                      </p:cBhvr>
                                      <p:tavLst>
                                        <p:tav tm="0">
                                          <p:val>
                                            <p:strVal val="ppt_y"/>
                                          </p:val>
                                        </p:tav>
                                        <p:tav tm="100000">
                                          <p:val>
                                            <p:strVal val="ppt_y+.1"/>
                                          </p:val>
                                        </p:tav>
                                      </p:tavLst>
                                    </p:anim>
                                    <p:set>
                                      <p:cBhvr>
                                        <p:cTn id="9" dur="1" fill="hold">
                                          <p:stCondLst>
                                            <p:cond delay="999"/>
                                          </p:stCondLst>
                                        </p:cTn>
                                        <p:tgtEl>
                                          <p:spTgt spid="11"/>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4"/>
                                        </p:tgtEl>
                                      </p:cBhvr>
                                    </p:animEffect>
                                    <p:anim calcmode="lin" valueType="num">
                                      <p:cBhvr>
                                        <p:cTn id="12" dur="1000"/>
                                        <p:tgtEl>
                                          <p:spTgt spid="4"/>
                                        </p:tgtEl>
                                        <p:attrNameLst>
                                          <p:attrName>ppt_x</p:attrName>
                                        </p:attrNameLst>
                                      </p:cBhvr>
                                      <p:tavLst>
                                        <p:tav tm="0">
                                          <p:val>
                                            <p:strVal val="ppt_x"/>
                                          </p:val>
                                        </p:tav>
                                        <p:tav tm="100000">
                                          <p:val>
                                            <p:strVal val="ppt_x"/>
                                          </p:val>
                                        </p:tav>
                                      </p:tavLst>
                                    </p:anim>
                                    <p:anim calcmode="lin" valueType="num">
                                      <p:cBhvr>
                                        <p:cTn id="13" dur="1000"/>
                                        <p:tgtEl>
                                          <p:spTgt spid="4"/>
                                        </p:tgtEl>
                                        <p:attrNameLst>
                                          <p:attrName>ppt_y</p:attrName>
                                        </p:attrNameLst>
                                      </p:cBhvr>
                                      <p:tavLst>
                                        <p:tav tm="0">
                                          <p:val>
                                            <p:strVal val="ppt_y"/>
                                          </p:val>
                                        </p:tav>
                                        <p:tav tm="100000">
                                          <p:val>
                                            <p:strVal val="ppt_y+.1"/>
                                          </p:val>
                                        </p:tav>
                                      </p:tavLst>
                                    </p:anim>
                                    <p:set>
                                      <p:cBhvr>
                                        <p:cTn id="14" dur="1" fill="hold">
                                          <p:stCondLst>
                                            <p:cond delay="999"/>
                                          </p:stCondLst>
                                        </p:cTn>
                                        <p:tgtEl>
                                          <p:spTgt spid="4"/>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5"/>
                                        </p:tgtEl>
                                      </p:cBhvr>
                                    </p:animEffect>
                                    <p:anim calcmode="lin" valueType="num">
                                      <p:cBhvr>
                                        <p:cTn id="17" dur="1000"/>
                                        <p:tgtEl>
                                          <p:spTgt spid="5"/>
                                        </p:tgtEl>
                                        <p:attrNameLst>
                                          <p:attrName>ppt_x</p:attrName>
                                        </p:attrNameLst>
                                      </p:cBhvr>
                                      <p:tavLst>
                                        <p:tav tm="0">
                                          <p:val>
                                            <p:strVal val="ppt_x"/>
                                          </p:val>
                                        </p:tav>
                                        <p:tav tm="100000">
                                          <p:val>
                                            <p:strVal val="ppt_x"/>
                                          </p:val>
                                        </p:tav>
                                      </p:tavLst>
                                    </p:anim>
                                    <p:anim calcmode="lin" valueType="num">
                                      <p:cBhvr>
                                        <p:cTn id="18" dur="1000"/>
                                        <p:tgtEl>
                                          <p:spTgt spid="5"/>
                                        </p:tgtEl>
                                        <p:attrNameLst>
                                          <p:attrName>ppt_y</p:attrName>
                                        </p:attrNameLst>
                                      </p:cBhvr>
                                      <p:tavLst>
                                        <p:tav tm="0">
                                          <p:val>
                                            <p:strVal val="ppt_y"/>
                                          </p:val>
                                        </p:tav>
                                        <p:tav tm="100000">
                                          <p:val>
                                            <p:strVal val="ppt_y+.1"/>
                                          </p:val>
                                        </p:tav>
                                      </p:tavLst>
                                    </p:anim>
                                    <p:set>
                                      <p:cBhvr>
                                        <p:cTn id="19" dur="1" fill="hold">
                                          <p:stCondLst>
                                            <p:cond delay="999"/>
                                          </p:stCondLst>
                                        </p:cTn>
                                        <p:tgtEl>
                                          <p:spTgt spid="5"/>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13"/>
                                        </p:tgtEl>
                                      </p:cBhvr>
                                    </p:animEffect>
                                    <p:anim calcmode="lin" valueType="num">
                                      <p:cBhvr>
                                        <p:cTn id="22" dur="1000"/>
                                        <p:tgtEl>
                                          <p:spTgt spid="13"/>
                                        </p:tgtEl>
                                        <p:attrNameLst>
                                          <p:attrName>ppt_x</p:attrName>
                                        </p:attrNameLst>
                                      </p:cBhvr>
                                      <p:tavLst>
                                        <p:tav tm="0">
                                          <p:val>
                                            <p:strVal val="ppt_x"/>
                                          </p:val>
                                        </p:tav>
                                        <p:tav tm="100000">
                                          <p:val>
                                            <p:strVal val="ppt_x"/>
                                          </p:val>
                                        </p:tav>
                                      </p:tavLst>
                                    </p:anim>
                                    <p:anim calcmode="lin" valueType="num">
                                      <p:cBhvr>
                                        <p:cTn id="23" dur="1000"/>
                                        <p:tgtEl>
                                          <p:spTgt spid="13"/>
                                        </p:tgtEl>
                                        <p:attrNameLst>
                                          <p:attrName>ppt_y</p:attrName>
                                        </p:attrNameLst>
                                      </p:cBhvr>
                                      <p:tavLst>
                                        <p:tav tm="0">
                                          <p:val>
                                            <p:strVal val="ppt_y"/>
                                          </p:val>
                                        </p:tav>
                                        <p:tav tm="100000">
                                          <p:val>
                                            <p:strVal val="ppt_y+.1"/>
                                          </p:val>
                                        </p:tav>
                                      </p:tavLst>
                                    </p:anim>
                                    <p:set>
                                      <p:cBhvr>
                                        <p:cTn id="24"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19842-6107-E131-2C1D-7820B85CE9F6}"/>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EABA7555-CDDF-EBFC-E638-4DF8C6F219D0}"/>
              </a:ext>
            </a:extLst>
          </p:cNvPr>
          <p:cNvGrpSpPr/>
          <p:nvPr/>
        </p:nvGrpSpPr>
        <p:grpSpPr>
          <a:xfrm>
            <a:off x="-4" y="-258417"/>
            <a:ext cx="12192001" cy="7116417"/>
            <a:chOff x="-1" y="-258417"/>
            <a:chExt cx="12192001" cy="7116417"/>
          </a:xfrm>
        </p:grpSpPr>
        <p:pic>
          <p:nvPicPr>
            <p:cNvPr id="3" name="Picture 2" descr="A long shot of a diagram&#10;&#10;Description automatically generated">
              <a:extLst>
                <a:ext uri="{FF2B5EF4-FFF2-40B4-BE49-F238E27FC236}">
                  <a16:creationId xmlns:a16="http://schemas.microsoft.com/office/drawing/2014/main" id="{BE1852BC-F453-208D-8F6D-D2EFB66FB853}"/>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brightnessContrast bright="-6000" contrast="13000"/>
                      </a14:imgEffect>
                    </a14:imgLayer>
                  </a14:imgProps>
                </a:ext>
                <a:ext uri="{28A0092B-C50C-407E-A947-70E740481C1C}">
                  <a14:useLocalDpi xmlns:a14="http://schemas.microsoft.com/office/drawing/2010/main" val="0"/>
                </a:ext>
              </a:extLst>
            </a:blip>
            <a:srcRect t="26233" b="27902"/>
            <a:stretch/>
          </p:blipFill>
          <p:spPr>
            <a:xfrm>
              <a:off x="-1" y="-258417"/>
              <a:ext cx="12191999" cy="7116417"/>
            </a:xfrm>
            <a:prstGeom prst="rect">
              <a:avLst/>
            </a:prstGeom>
          </p:spPr>
        </p:pic>
        <p:pic>
          <p:nvPicPr>
            <p:cNvPr id="10" name="Picture 9" descr="A long shot of a diagram&#10;&#10;Description automatically generated">
              <a:extLst>
                <a:ext uri="{FF2B5EF4-FFF2-40B4-BE49-F238E27FC236}">
                  <a16:creationId xmlns:a16="http://schemas.microsoft.com/office/drawing/2014/main" id="{45A11AB4-316D-95E0-6368-52A852BB3AAC}"/>
                </a:ext>
              </a:extLst>
            </p:cNvPr>
            <p:cNvPicPr>
              <a:picLocks noChangeAspect="1"/>
            </p:cNvPicPr>
            <p:nvPr/>
          </p:nvPicPr>
          <p:blipFill>
            <a:blip r:embed="rId4">
              <a:extLst>
                <a:ext uri="{BEBA8EAE-BF5A-486C-A8C5-ECC9F3942E4B}">
                  <a14:imgProps xmlns:a14="http://schemas.microsoft.com/office/drawing/2010/main">
                    <a14:imgLayer r:embed="rId3">
                      <a14:imgEffect>
                        <a14:brightnessContrast bright="-10000"/>
                      </a14:imgEffect>
                    </a14:imgLayer>
                  </a14:imgProps>
                </a:ext>
                <a:ext uri="{28A0092B-C50C-407E-A947-70E740481C1C}">
                  <a14:useLocalDpi xmlns:a14="http://schemas.microsoft.com/office/drawing/2010/main" val="0"/>
                </a:ext>
              </a:extLst>
            </a:blip>
            <a:srcRect t="74699" b="13913"/>
            <a:stretch/>
          </p:blipFill>
          <p:spPr>
            <a:xfrm>
              <a:off x="2" y="3737114"/>
              <a:ext cx="12191998" cy="3120886"/>
            </a:xfrm>
            <a:prstGeom prst="rect">
              <a:avLst/>
            </a:prstGeom>
          </p:spPr>
        </p:pic>
      </p:grpSp>
      <p:sp>
        <p:nvSpPr>
          <p:cNvPr id="4" name="TextBox 3">
            <a:extLst>
              <a:ext uri="{FF2B5EF4-FFF2-40B4-BE49-F238E27FC236}">
                <a16:creationId xmlns:a16="http://schemas.microsoft.com/office/drawing/2014/main" id="{EA3C1B9D-4D20-B819-8164-AEDF4FC8B37E}"/>
              </a:ext>
            </a:extLst>
          </p:cNvPr>
          <p:cNvSpPr txBox="1"/>
          <p:nvPr/>
        </p:nvSpPr>
        <p:spPr>
          <a:xfrm>
            <a:off x="-3" y="135979"/>
            <a:ext cx="12192000" cy="1477328"/>
          </a:xfrm>
          <a:prstGeom prst="rect">
            <a:avLst/>
          </a:prstGeom>
          <a:noFill/>
        </p:spPr>
        <p:txBody>
          <a:bodyPr wrap="square" rtlCol="0">
            <a:spAutoFit/>
          </a:bodyPr>
          <a:lstStyle/>
          <a:p>
            <a:pPr algn="ctr"/>
            <a:r>
              <a:rPr lang="en-GB" sz="9000" dirty="0">
                <a:solidFill>
                  <a:srgbClr val="797AB5"/>
                </a:solidFill>
                <a:effectLst>
                  <a:outerShdw blurRad="38100" dist="38100" dir="2700000" algn="tl">
                    <a:srgbClr val="000000">
                      <a:alpha val="43137"/>
                    </a:srgbClr>
                  </a:outerShdw>
                </a:effectLst>
                <a:latin typeface="Franklin Gothic Medium Cond" panose="020B0606030402020204" pitchFamily="34" charset="0"/>
              </a:rPr>
              <a:t>Radical innovators</a:t>
            </a:r>
          </a:p>
        </p:txBody>
      </p:sp>
      <p:graphicFrame>
        <p:nvGraphicFramePr>
          <p:cNvPr id="5" name="Table 4">
            <a:extLst>
              <a:ext uri="{FF2B5EF4-FFF2-40B4-BE49-F238E27FC236}">
                <a16:creationId xmlns:a16="http://schemas.microsoft.com/office/drawing/2014/main" id="{5CE84011-C3E2-B989-E4B3-B525AE582159}"/>
              </a:ext>
            </a:extLst>
          </p:cNvPr>
          <p:cNvGraphicFramePr>
            <a:graphicFrameLocks noGrp="1"/>
          </p:cNvGraphicFramePr>
          <p:nvPr>
            <p:extLst>
              <p:ext uri="{D42A27DB-BD31-4B8C-83A1-F6EECF244321}">
                <p14:modId xmlns:p14="http://schemas.microsoft.com/office/powerpoint/2010/main" val="2541477583"/>
              </p:ext>
            </p:extLst>
          </p:nvPr>
        </p:nvGraphicFramePr>
        <p:xfrm>
          <a:off x="1" y="3737114"/>
          <a:ext cx="12191999" cy="3139440"/>
        </p:xfrm>
        <a:graphic>
          <a:graphicData uri="http://schemas.openxmlformats.org/drawingml/2006/table">
            <a:tbl>
              <a:tblPr firstRow="1" bandRow="1">
                <a:tableStyleId>{5C22544A-7EE6-4342-B048-85BDC9FD1C3A}</a:tableStyleId>
              </a:tblPr>
              <a:tblGrid>
                <a:gridCol w="12191999">
                  <a:extLst>
                    <a:ext uri="{9D8B030D-6E8A-4147-A177-3AD203B41FA5}">
                      <a16:colId xmlns:a16="http://schemas.microsoft.com/office/drawing/2014/main" val="3219604856"/>
                    </a:ext>
                  </a:extLst>
                </a:gridCol>
              </a:tblGrid>
              <a:tr h="953226">
                <a:tc>
                  <a:txBody>
                    <a:bodyPr/>
                    <a:lstStyle/>
                    <a:p>
                      <a:pPr marL="342900" indent="-342900" algn="ctr">
                        <a:buFont typeface="Wingdings" panose="05000000000000000000" pitchFamily="2" charset="2"/>
                        <a:buChar char="Ø"/>
                      </a:pPr>
                      <a:endParaRPr lang="en-GB" sz="2000" b="0" dirty="0">
                        <a:ln w="22225">
                          <a:solidFill>
                            <a:schemeClr val="accent1">
                              <a:shade val="15000"/>
                            </a:schemeClr>
                          </a:solidFill>
                        </a:ln>
                        <a:solidFill>
                          <a:srgbClr val="002060"/>
                        </a:solidFill>
                      </a:endParaRPr>
                    </a:p>
                    <a:p>
                      <a:pPr marL="285750" indent="-285750" algn="ctr">
                        <a:buFontTx/>
                        <a:buChar char="-"/>
                      </a:pPr>
                      <a:r>
                        <a:rPr lang="en-GB" sz="1800" b="1" dirty="0"/>
                        <a:t>Self taught  George Boole introduced Boolean algebra through his book(</a:t>
                      </a:r>
                      <a:r>
                        <a:rPr lang="en-GB" sz="1800" b="1" i="0" kern="1200" dirty="0">
                          <a:solidFill>
                            <a:schemeClr val="lt1"/>
                          </a:solidFill>
                          <a:effectLst/>
                          <a:latin typeface="+mn-lt"/>
                          <a:ea typeface="+mn-ea"/>
                          <a:cs typeface="+mn-cs"/>
                        </a:rPr>
                        <a:t>"The Mathematical Analysis of Logic" )  in 1846.</a:t>
                      </a:r>
                    </a:p>
                    <a:p>
                      <a:pPr marL="285750" indent="-285750" algn="ctr">
                        <a:buFontTx/>
                        <a:buChar char="-"/>
                      </a:pPr>
                      <a:endParaRPr lang="en-GB" sz="1800" b="1" i="0" kern="1200" dirty="0">
                        <a:solidFill>
                          <a:schemeClr val="lt1"/>
                        </a:solidFill>
                        <a:effectLst/>
                        <a:latin typeface="+mn-lt"/>
                        <a:ea typeface="+mn-ea"/>
                        <a:cs typeface="+mn-cs"/>
                      </a:endParaRPr>
                    </a:p>
                    <a:p>
                      <a:pPr marL="285750" indent="-285750" algn="ctr">
                        <a:buFontTx/>
                        <a:buChar char="-"/>
                      </a:pPr>
                      <a:r>
                        <a:rPr lang="en-GB" sz="1800" b="1" i="0" kern="1200" dirty="0">
                          <a:solidFill>
                            <a:schemeClr val="lt1"/>
                          </a:solidFill>
                          <a:effectLst/>
                          <a:latin typeface="+mn-lt"/>
                          <a:ea typeface="+mn-ea"/>
                          <a:cs typeface="+mn-cs"/>
                        </a:rPr>
                        <a:t>Such  radical shift towards a binary based system  allowed innovation be less complex in overall design of system architecture. Its many benefactors such as :  error detection, </a:t>
                      </a:r>
                      <a:r>
                        <a:rPr lang="en-GB" sz="2000" b="1" i="0" kern="1200" dirty="0">
                          <a:solidFill>
                            <a:schemeClr val="lt1"/>
                          </a:solidFill>
                          <a:effectLst/>
                          <a:latin typeface="+mn-lt"/>
                          <a:ea typeface="+mn-ea"/>
                          <a:cs typeface="+mn-cs"/>
                        </a:rPr>
                        <a:t>efficiency , etc  embedded his ideology into </a:t>
                      </a:r>
                      <a:r>
                        <a:rPr lang="en-GB" sz="1800" b="1" i="0" kern="1200" dirty="0">
                          <a:solidFill>
                            <a:schemeClr val="lt1"/>
                          </a:solidFill>
                          <a:effectLst/>
                          <a:latin typeface="+mn-lt"/>
                          <a:ea typeface="+mn-ea"/>
                          <a:cs typeface="+mn-cs"/>
                        </a:rPr>
                        <a:t> modern  systems with his next publication (</a:t>
                      </a:r>
                      <a:r>
                        <a:rPr lang="en-GB" sz="2000" b="1" i="0" kern="1200" dirty="0">
                          <a:solidFill>
                            <a:schemeClr val="lt1"/>
                          </a:solidFill>
                          <a:effectLst/>
                          <a:latin typeface="+mn-lt"/>
                          <a:ea typeface="+mn-ea"/>
                          <a:cs typeface="+mn-cs"/>
                        </a:rPr>
                        <a:t>"An Investigation of the Laws of Thought“) in 1854 vastly popularising use of logic gates.</a:t>
                      </a:r>
                      <a:endParaRPr lang="en-GB" sz="1800" b="1" i="0" kern="1200" dirty="0">
                        <a:solidFill>
                          <a:schemeClr val="lt1"/>
                        </a:solidFill>
                        <a:effectLst/>
                        <a:latin typeface="+mn-lt"/>
                        <a:ea typeface="+mn-ea"/>
                        <a:cs typeface="+mn-cs"/>
                      </a:endParaRPr>
                    </a:p>
                    <a:p>
                      <a:pPr marL="0" indent="0" algn="l">
                        <a:buFont typeface="Wingdings" panose="05000000000000000000" pitchFamily="2" charset="2"/>
                        <a:buNone/>
                      </a:pPr>
                      <a:endParaRPr lang="en-GB" sz="1800" b="0" dirty="0">
                        <a:ln w="22225">
                          <a:solidFill>
                            <a:schemeClr val="accent1">
                              <a:shade val="15000"/>
                            </a:schemeClr>
                          </a:solidFill>
                        </a:ln>
                        <a:solidFill>
                          <a:srgbClr val="002060"/>
                        </a:solidFill>
                      </a:endParaRPr>
                    </a:p>
                    <a:p>
                      <a:pPr marL="342900" indent="-342900" algn="l">
                        <a:buFont typeface="Wingdings" panose="05000000000000000000" pitchFamily="2" charset="2"/>
                        <a:buChar char="Ø"/>
                      </a:pPr>
                      <a:endParaRPr lang="en-GB" sz="1800" b="0" dirty="0">
                        <a:ln w="22225">
                          <a:solidFill>
                            <a:schemeClr val="accent1">
                              <a:shade val="15000"/>
                            </a:schemeClr>
                          </a:solidFill>
                        </a:ln>
                        <a:solidFill>
                          <a:srgbClr val="002060"/>
                        </a:solidFill>
                      </a:endParaRPr>
                    </a:p>
                  </a:txBody>
                  <a:tcPr marL="137160" marR="137160" marT="137160" marB="137160">
                    <a:lnL w="762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0884358"/>
                  </a:ext>
                </a:extLst>
              </a:tr>
            </a:tbl>
          </a:graphicData>
        </a:graphic>
      </p:graphicFrame>
      <p:pic>
        <p:nvPicPr>
          <p:cNvPr id="2" name="Picture 2">
            <a:extLst>
              <a:ext uri="{FF2B5EF4-FFF2-40B4-BE49-F238E27FC236}">
                <a16:creationId xmlns:a16="http://schemas.microsoft.com/office/drawing/2014/main" id="{3AA1DD59-9043-656D-29E8-CFCA7B6A0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85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FF8F2-721B-170A-7591-86F93A4192D6}"/>
            </a:ext>
          </a:extLst>
        </p:cNvPr>
        <p:cNvGrpSpPr/>
        <p:nvPr/>
      </p:nvGrpSpPr>
      <p:grpSpPr>
        <a:xfrm>
          <a:off x="0" y="0"/>
          <a:ext cx="0" cy="0"/>
          <a:chOff x="0" y="0"/>
          <a:chExt cx="0" cy="0"/>
        </a:xfrm>
      </p:grpSpPr>
      <p:pic>
        <p:nvPicPr>
          <p:cNvPr id="5" name="Picture 4" descr="A white hexagons on a white surface&#10;&#10;Description automatically generated">
            <a:extLst>
              <a:ext uri="{FF2B5EF4-FFF2-40B4-BE49-F238E27FC236}">
                <a16:creationId xmlns:a16="http://schemas.microsoft.com/office/drawing/2014/main" id="{4DB5A629-433C-4E35-00EB-F4A92E994AE2}"/>
              </a:ext>
            </a:extLst>
          </p:cNvPr>
          <p:cNvPicPr>
            <a:picLocks noChangeAspect="1"/>
          </p:cNvPicPr>
          <p:nvPr/>
        </p:nvPicPr>
        <p:blipFill rotWithShape="1">
          <a:blip r:embed="rId2">
            <a:extLst>
              <a:ext uri="{28A0092B-C50C-407E-A947-70E740481C1C}">
                <a14:useLocalDpi xmlns:a14="http://schemas.microsoft.com/office/drawing/2010/main" val="0"/>
              </a:ext>
            </a:extLst>
          </a:blip>
          <a:srcRect t="33125" b="33125"/>
          <a:stretch/>
        </p:blipFill>
        <p:spPr>
          <a:xfrm>
            <a:off x="-3745" y="0"/>
            <a:ext cx="12192000" cy="6858000"/>
          </a:xfrm>
          <a:prstGeom prst="rect">
            <a:avLst/>
          </a:prstGeom>
        </p:spPr>
      </p:pic>
      <p:sp>
        <p:nvSpPr>
          <p:cNvPr id="6" name="TextBox 5">
            <a:extLst>
              <a:ext uri="{FF2B5EF4-FFF2-40B4-BE49-F238E27FC236}">
                <a16:creationId xmlns:a16="http://schemas.microsoft.com/office/drawing/2014/main" id="{895496E3-10C2-B0E3-E55C-87FFA7252916}"/>
              </a:ext>
            </a:extLst>
          </p:cNvPr>
          <p:cNvSpPr txBox="1"/>
          <p:nvPr/>
        </p:nvSpPr>
        <p:spPr>
          <a:xfrm>
            <a:off x="2456839" y="2551628"/>
            <a:ext cx="8224987" cy="1323439"/>
          </a:xfrm>
          <a:prstGeom prst="rect">
            <a:avLst/>
          </a:prstGeom>
          <a:noFill/>
        </p:spPr>
        <p:txBody>
          <a:bodyPr wrap="square" rtlCol="0">
            <a:spAutoFit/>
          </a:bodyPr>
          <a:lstStyle/>
          <a:p>
            <a:r>
              <a:rPr lang="en-GB" sz="8000" dirty="0">
                <a:latin typeface="Franklin Gothic Heavy" panose="020B0903020102020204" pitchFamily="34" charset="0"/>
              </a:rPr>
              <a:t>Titans…..Fight!</a:t>
            </a:r>
          </a:p>
        </p:txBody>
      </p:sp>
      <p:pic>
        <p:nvPicPr>
          <p:cNvPr id="2" name="Picture 2">
            <a:extLst>
              <a:ext uri="{FF2B5EF4-FFF2-40B4-BE49-F238E27FC236}">
                <a16:creationId xmlns:a16="http://schemas.microsoft.com/office/drawing/2014/main" id="{85E47558-C547-C2F4-194E-BBA2ADAAB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5" y="6304332"/>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1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09105-A1F8-FF23-9067-AAA065CCFB9C}"/>
            </a:ext>
          </a:extLst>
        </p:cNvPr>
        <p:cNvGrpSpPr/>
        <p:nvPr/>
      </p:nvGrpSpPr>
      <p:grpSpPr>
        <a:xfrm>
          <a:off x="0" y="0"/>
          <a:ext cx="0" cy="0"/>
          <a:chOff x="0" y="0"/>
          <a:chExt cx="0" cy="0"/>
        </a:xfrm>
      </p:grpSpPr>
      <p:pic>
        <p:nvPicPr>
          <p:cNvPr id="5" name="Picture 4" descr="A white hexagons on a white surface&#10;&#10;Description automatically generated">
            <a:extLst>
              <a:ext uri="{FF2B5EF4-FFF2-40B4-BE49-F238E27FC236}">
                <a16:creationId xmlns:a16="http://schemas.microsoft.com/office/drawing/2014/main" id="{18A5C7DD-896E-D97D-3CED-D71D28679F12}"/>
              </a:ext>
            </a:extLst>
          </p:cNvPr>
          <p:cNvPicPr>
            <a:picLocks noChangeAspect="1"/>
          </p:cNvPicPr>
          <p:nvPr/>
        </p:nvPicPr>
        <p:blipFill rotWithShape="1">
          <a:blip r:embed="rId2">
            <a:extLst>
              <a:ext uri="{28A0092B-C50C-407E-A947-70E740481C1C}">
                <a14:useLocalDpi xmlns:a14="http://schemas.microsoft.com/office/drawing/2010/main" val="0"/>
              </a:ext>
            </a:extLst>
          </a:blip>
          <a:srcRect t="33125" b="33125"/>
          <a:stretch/>
        </p:blipFill>
        <p:spPr>
          <a:xfrm>
            <a:off x="-3745" y="0"/>
            <a:ext cx="12192000" cy="6858000"/>
          </a:xfrm>
          <a:prstGeom prst="rect">
            <a:avLst/>
          </a:prstGeom>
        </p:spPr>
      </p:pic>
      <p:sp>
        <p:nvSpPr>
          <p:cNvPr id="3" name="Rectangle 2">
            <a:extLst>
              <a:ext uri="{FF2B5EF4-FFF2-40B4-BE49-F238E27FC236}">
                <a16:creationId xmlns:a16="http://schemas.microsoft.com/office/drawing/2014/main" id="{325708C1-4DC5-5C19-8E1B-9F642D3E5B66}"/>
              </a:ext>
            </a:extLst>
          </p:cNvPr>
          <p:cNvSpPr/>
          <p:nvPr/>
        </p:nvSpPr>
        <p:spPr>
          <a:xfrm>
            <a:off x="6698348" y="-100337"/>
            <a:ext cx="5538073" cy="6958337"/>
          </a:xfrm>
          <a:prstGeom prst="rect">
            <a:avLst/>
          </a:prstGeom>
          <a:solidFill>
            <a:schemeClr val="tx2">
              <a:lumMod val="90000"/>
              <a:lumOff val="10000"/>
              <a:alpha val="3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7" name="Group 16">
            <a:extLst>
              <a:ext uri="{FF2B5EF4-FFF2-40B4-BE49-F238E27FC236}">
                <a16:creationId xmlns:a16="http://schemas.microsoft.com/office/drawing/2014/main" id="{3C7B9C29-7E7C-7FA5-F4B3-255CC15F11E9}"/>
              </a:ext>
            </a:extLst>
          </p:cNvPr>
          <p:cNvGrpSpPr/>
          <p:nvPr/>
        </p:nvGrpSpPr>
        <p:grpSpPr>
          <a:xfrm>
            <a:off x="6698346" y="845124"/>
            <a:ext cx="5489908" cy="4107556"/>
            <a:chOff x="6945104" y="657451"/>
            <a:chExt cx="5187975" cy="3010623"/>
          </a:xfrm>
        </p:grpSpPr>
        <p:sp>
          <p:nvSpPr>
            <p:cNvPr id="4" name="TextBox 3">
              <a:extLst>
                <a:ext uri="{FF2B5EF4-FFF2-40B4-BE49-F238E27FC236}">
                  <a16:creationId xmlns:a16="http://schemas.microsoft.com/office/drawing/2014/main" id="{E6DC3B11-6596-8590-B2B4-2BB8248282E6}"/>
                </a:ext>
              </a:extLst>
            </p:cNvPr>
            <p:cNvSpPr txBox="1"/>
            <p:nvPr/>
          </p:nvSpPr>
          <p:spPr>
            <a:xfrm>
              <a:off x="7237403" y="657451"/>
              <a:ext cx="4895676" cy="1127920"/>
            </a:xfrm>
            <a:prstGeom prst="rect">
              <a:avLst/>
            </a:prstGeom>
            <a:noFill/>
          </p:spPr>
          <p:txBody>
            <a:bodyPr wrap="square" rtlCol="0">
              <a:spAutoFit/>
            </a:bodyPr>
            <a:lstStyle/>
            <a:p>
              <a:r>
                <a:rPr lang="en-GB" sz="4000" dirty="0">
                  <a:solidFill>
                    <a:srgbClr val="CC0066"/>
                  </a:solidFill>
                  <a:latin typeface="Franklin Gothic Heavy" panose="020B0903020102020204" pitchFamily="34" charset="0"/>
                </a:rPr>
                <a:t>Harvard</a:t>
              </a:r>
            </a:p>
            <a:p>
              <a:r>
                <a:rPr lang="en-GB" sz="5400" dirty="0">
                  <a:solidFill>
                    <a:srgbClr val="CC0066"/>
                  </a:solidFill>
                  <a:latin typeface="Franklin Gothic Heavy" panose="020B0903020102020204" pitchFamily="34" charset="0"/>
                </a:rPr>
                <a:t>Aiken</a:t>
              </a:r>
            </a:p>
          </p:txBody>
        </p:sp>
        <p:sp>
          <p:nvSpPr>
            <p:cNvPr id="7" name="TextBox 6">
              <a:extLst>
                <a:ext uri="{FF2B5EF4-FFF2-40B4-BE49-F238E27FC236}">
                  <a16:creationId xmlns:a16="http://schemas.microsoft.com/office/drawing/2014/main" id="{C56C7525-6D28-2644-F04E-F212D4A7156B}"/>
                </a:ext>
              </a:extLst>
            </p:cNvPr>
            <p:cNvSpPr txBox="1"/>
            <p:nvPr/>
          </p:nvSpPr>
          <p:spPr>
            <a:xfrm>
              <a:off x="6945104" y="2066427"/>
              <a:ext cx="5142453" cy="1601647"/>
            </a:xfrm>
            <a:prstGeom prst="rect">
              <a:avLst/>
            </a:prstGeom>
            <a:noFill/>
          </p:spPr>
          <p:txBody>
            <a:bodyPr wrap="square" rtlCol="0">
              <a:spAutoFit/>
            </a:bodyPr>
            <a:lstStyle/>
            <a:p>
              <a:endParaRPr lang="en-GB" sz="800" dirty="0">
                <a:solidFill>
                  <a:srgbClr val="FFFFFF"/>
                </a:solidFill>
                <a:latin typeface="Franklin Gothic Demi Cond" panose="020B0706030402020204" pitchFamily="34" charset="0"/>
              </a:endParaRPr>
            </a:p>
            <a:p>
              <a:pPr marL="342900" indent="-342900">
                <a:buFontTx/>
                <a:buChar char="-"/>
              </a:pPr>
              <a:r>
                <a:rPr lang="en-GB" sz="1600" dirty="0">
                  <a:solidFill>
                    <a:srgbClr val="FFFFFF"/>
                  </a:solidFill>
                  <a:latin typeface="Franklin Gothic Demi Cond" panose="020B0706030402020204" pitchFamily="34" charset="0"/>
                </a:rPr>
                <a:t>Harvard Architecture uses separate memory spaces for instructions  &amp; data which theatrically means that it runs faster as they can be accessed sententiously by the CPU  during the FDE cycle.  Due to its structure, memory usage can be highly optimised making them suitable for embedded systems. Unfortunately, due to the complexity &amp; code size limitations, processors containing the Harvard architecture  can be costly which is why they are not mainstream</a:t>
              </a:r>
              <a:r>
                <a:rPr lang="en-GB" sz="1600" dirty="0">
                  <a:solidFill>
                    <a:srgbClr val="990033"/>
                  </a:solidFill>
                  <a:latin typeface="Franklin Gothic Demi Cond" panose="020B0706030402020204" pitchFamily="34" charset="0"/>
                </a:rPr>
                <a:t>.</a:t>
              </a:r>
            </a:p>
          </p:txBody>
        </p:sp>
      </p:grpSp>
      <p:pic>
        <p:nvPicPr>
          <p:cNvPr id="19" name="Picture 2">
            <a:extLst>
              <a:ext uri="{FF2B5EF4-FFF2-40B4-BE49-F238E27FC236}">
                <a16:creationId xmlns:a16="http://schemas.microsoft.com/office/drawing/2014/main" id="{83796B5B-2029-49EB-0B42-0599F85FB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8951"/>
            <a:ext cx="1582469" cy="553668"/>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6BD11DFF-26DF-3497-D6EF-895030080111}"/>
              </a:ext>
            </a:extLst>
          </p:cNvPr>
          <p:cNvGrpSpPr/>
          <p:nvPr/>
        </p:nvGrpSpPr>
        <p:grpSpPr>
          <a:xfrm>
            <a:off x="604222" y="1103542"/>
            <a:ext cx="5441738" cy="4697083"/>
            <a:chOff x="6990625" y="657451"/>
            <a:chExt cx="5142454" cy="4133179"/>
          </a:xfrm>
        </p:grpSpPr>
        <p:sp>
          <p:nvSpPr>
            <p:cNvPr id="23" name="TextBox 22">
              <a:extLst>
                <a:ext uri="{FF2B5EF4-FFF2-40B4-BE49-F238E27FC236}">
                  <a16:creationId xmlns:a16="http://schemas.microsoft.com/office/drawing/2014/main" id="{CBAD3BF1-9D2A-9653-9202-E1686BFF676F}"/>
                </a:ext>
              </a:extLst>
            </p:cNvPr>
            <p:cNvSpPr txBox="1"/>
            <p:nvPr/>
          </p:nvSpPr>
          <p:spPr>
            <a:xfrm>
              <a:off x="7237403" y="657451"/>
              <a:ext cx="4895676" cy="2085367"/>
            </a:xfrm>
            <a:prstGeom prst="rect">
              <a:avLst/>
            </a:prstGeom>
            <a:noFill/>
          </p:spPr>
          <p:txBody>
            <a:bodyPr wrap="square" rtlCol="0">
              <a:spAutoFit/>
            </a:bodyPr>
            <a:lstStyle/>
            <a:p>
              <a:r>
                <a:rPr lang="en-GB" sz="4000" dirty="0">
                  <a:solidFill>
                    <a:srgbClr val="002060"/>
                  </a:solidFill>
                  <a:latin typeface="Franklin Gothic Heavy" panose="020B0903020102020204" pitchFamily="34" charset="0"/>
                </a:rPr>
                <a:t>John</a:t>
              </a:r>
            </a:p>
            <a:p>
              <a:r>
                <a:rPr lang="en-GB" sz="5400" dirty="0">
                  <a:solidFill>
                    <a:srgbClr val="002060"/>
                  </a:solidFill>
                  <a:latin typeface="Franklin Gothic Heavy" panose="020B0903020102020204" pitchFamily="34" charset="0"/>
                </a:rPr>
                <a:t>Von Neumann</a:t>
              </a:r>
            </a:p>
            <a:p>
              <a:endParaRPr lang="en-GB" sz="5400" dirty="0">
                <a:solidFill>
                  <a:srgbClr val="002060"/>
                </a:solidFill>
                <a:latin typeface="Franklin Gothic Heavy" panose="020B0903020102020204" pitchFamily="34" charset="0"/>
              </a:endParaRPr>
            </a:p>
          </p:txBody>
        </p:sp>
        <p:sp>
          <p:nvSpPr>
            <p:cNvPr id="27" name="TextBox 26">
              <a:extLst>
                <a:ext uri="{FF2B5EF4-FFF2-40B4-BE49-F238E27FC236}">
                  <a16:creationId xmlns:a16="http://schemas.microsoft.com/office/drawing/2014/main" id="{F8085CBC-62D6-AA31-5CB5-397DA43325AE}"/>
                </a:ext>
              </a:extLst>
            </p:cNvPr>
            <p:cNvSpPr txBox="1"/>
            <p:nvPr/>
          </p:nvSpPr>
          <p:spPr>
            <a:xfrm>
              <a:off x="6990625" y="2068822"/>
              <a:ext cx="5142453" cy="2721808"/>
            </a:xfrm>
            <a:prstGeom prst="rect">
              <a:avLst/>
            </a:prstGeom>
            <a:noFill/>
          </p:spPr>
          <p:txBody>
            <a:bodyPr wrap="square" rtlCol="0">
              <a:spAutoFit/>
            </a:bodyPr>
            <a:lstStyle/>
            <a:p>
              <a:pPr marL="342900" indent="-342900">
                <a:buFontTx/>
                <a:buChar char="-"/>
              </a:pPr>
              <a:r>
                <a:rPr lang="en-GB" sz="1500" dirty="0">
                  <a:solidFill>
                    <a:srgbClr val="002060"/>
                  </a:solidFill>
                  <a:latin typeface="Franklin Gothic Demi Cond" panose="020B0706030402020204" pitchFamily="34" charset="0"/>
                </a:rPr>
                <a:t>John’s preposition of EDVAC for general purpose utility, evolved The ENIAC computer(developed by Eckert &amp; Mauchly) to store data &amp; instructions in their memory rather than required manual reconfiguration per task. Such a concept of self storage allowed programs to dynamically alter themselves during runtime. Additionally, the rise of EDVAC solidified the use of binary as a standard globally in contrast to the decimal system used previously.</a:t>
              </a:r>
            </a:p>
            <a:p>
              <a:pPr marL="342900" indent="-342900">
                <a:buFontTx/>
                <a:buChar char="-"/>
              </a:pPr>
              <a:endParaRPr lang="en-GB" sz="1500" dirty="0">
                <a:solidFill>
                  <a:srgbClr val="002060"/>
                </a:solidFill>
                <a:latin typeface="Franklin Gothic Demi Cond" panose="020B0706030402020204" pitchFamily="34" charset="0"/>
              </a:endParaRPr>
            </a:p>
            <a:p>
              <a:pPr marL="342900" indent="-342900">
                <a:buFontTx/>
                <a:buChar char="-"/>
              </a:pPr>
              <a:r>
                <a:rPr lang="en-GB" sz="1500" dirty="0">
                  <a:solidFill>
                    <a:srgbClr val="002060"/>
                  </a:solidFill>
                  <a:latin typeface="Franklin Gothic Demi Cond" panose="020B0706030402020204" pitchFamily="34" charset="0"/>
                </a:rPr>
                <a:t>The Von Neuman  Architecture is comprised of  a: CPU,ALU,CU,MAR,PC &amp; L1-3 cache registers to run FDE cycles at a set rate. This is the backbone of most technology currently even with its bottleneck of latency between memory &amp; processing due to their physical modulated separation distance.</a:t>
              </a:r>
            </a:p>
          </p:txBody>
        </p:sp>
      </p:grpSp>
    </p:spTree>
    <p:extLst>
      <p:ext uri="{BB962C8B-B14F-4D97-AF65-F5344CB8AC3E}">
        <p14:creationId xmlns:p14="http://schemas.microsoft.com/office/powerpoint/2010/main" val="3935736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F4A1-93BE-44C5-7B68-8D11759ABC2F}"/>
              </a:ext>
            </a:extLst>
          </p:cNvPr>
          <p:cNvSpPr>
            <a:spLocks noGrp="1"/>
          </p:cNvSpPr>
          <p:nvPr>
            <p:ph type="title"/>
          </p:nvPr>
        </p:nvSpPr>
        <p:spPr>
          <a:xfrm>
            <a:off x="559904" y="285612"/>
            <a:ext cx="10515600" cy="1325563"/>
          </a:xfrm>
        </p:spPr>
        <p:txBody>
          <a:bodyPr/>
          <a:lstStyle/>
          <a:p>
            <a:r>
              <a:rPr lang="en-GB" u="sng" dirty="0"/>
              <a:t>References</a:t>
            </a:r>
          </a:p>
        </p:txBody>
      </p:sp>
      <p:sp>
        <p:nvSpPr>
          <p:cNvPr id="3" name="Content Placeholder 2">
            <a:extLst>
              <a:ext uri="{FF2B5EF4-FFF2-40B4-BE49-F238E27FC236}">
                <a16:creationId xmlns:a16="http://schemas.microsoft.com/office/drawing/2014/main" id="{50623837-F1E6-2314-DB88-B05D6B1B8F29}"/>
              </a:ext>
            </a:extLst>
          </p:cNvPr>
          <p:cNvSpPr>
            <a:spLocks noGrp="1"/>
          </p:cNvSpPr>
          <p:nvPr>
            <p:ph idx="1"/>
          </p:nvPr>
        </p:nvSpPr>
        <p:spPr>
          <a:xfrm>
            <a:off x="559904" y="1611175"/>
            <a:ext cx="10515600" cy="4351338"/>
          </a:xfrm>
        </p:spPr>
        <p:txBody>
          <a:bodyPr>
            <a:normAutofit fontScale="92500" lnSpcReduction="20000"/>
          </a:bodyPr>
          <a:lstStyle/>
          <a:p>
            <a:pPr marL="0" indent="0">
              <a:buNone/>
            </a:pPr>
            <a:r>
              <a:rPr lang="en-GB" sz="1000" dirty="0">
                <a:hlinkClick r:id="rId2"/>
              </a:rPr>
              <a:t>https://history-computer.com/people/leonardo-da-vinci/</a:t>
            </a:r>
            <a:endParaRPr lang="en-GB" sz="1000" dirty="0"/>
          </a:p>
          <a:p>
            <a:pPr marL="0" indent="0">
              <a:buNone/>
            </a:pPr>
            <a:r>
              <a:rPr lang="en-GB" sz="1000" dirty="0">
                <a:hlinkClick r:id="rId3"/>
              </a:rPr>
              <a:t>https://historyofinformation.com/detail.php?entryid=1409</a:t>
            </a:r>
            <a:endParaRPr lang="en-GB" sz="1000" dirty="0"/>
          </a:p>
          <a:p>
            <a:pPr marL="0" indent="0">
              <a:buNone/>
            </a:pPr>
            <a:r>
              <a:rPr lang="en-GB" sz="1000" dirty="0">
                <a:hlinkClick r:id="rId4"/>
              </a:rPr>
              <a:t>https://www.freepik.com/</a:t>
            </a:r>
            <a:endParaRPr lang="en-GB" sz="1000" dirty="0"/>
          </a:p>
          <a:p>
            <a:pPr marL="0" indent="0">
              <a:buNone/>
            </a:pPr>
            <a:r>
              <a:rPr lang="en-GB" sz="1000" dirty="0"/>
              <a:t>Taylor, Nick. (1992). Charles Babbage's Mini-Computer - Difference Engine No. 0. IMA Bulletin. 28. 112-114. </a:t>
            </a:r>
          </a:p>
          <a:p>
            <a:pPr marL="0" indent="0">
              <a:buNone/>
            </a:pPr>
            <a:r>
              <a:rPr lang="en-GB" sz="1000" dirty="0">
                <a:hlinkClick r:id="rId5"/>
              </a:rPr>
              <a:t>https://www.alamy.com/stock-photo/joseph-marie-jacquard.html?sortBy=relevant</a:t>
            </a:r>
            <a:endParaRPr lang="en-GB" sz="1000" dirty="0"/>
          </a:p>
          <a:p>
            <a:pPr marL="0" indent="0">
              <a:buNone/>
            </a:pPr>
            <a:r>
              <a:rPr lang="en-GB" sz="1000" dirty="0">
                <a:hlinkClick r:id="rId6"/>
              </a:rPr>
              <a:t>https://www.bbc.co.uk/programmes/p030s5bx</a:t>
            </a:r>
            <a:endParaRPr lang="en-GB" sz="1000" dirty="0"/>
          </a:p>
          <a:p>
            <a:pPr marL="0" indent="0">
              <a:buNone/>
            </a:pPr>
            <a:r>
              <a:rPr lang="en-GB" sz="1000" dirty="0">
                <a:hlinkClick r:id="rId7"/>
              </a:rPr>
              <a:t>https://www.britannica.com/technology/Difference-Engine</a:t>
            </a:r>
            <a:endParaRPr lang="en-GB" sz="1000" dirty="0"/>
          </a:p>
          <a:p>
            <a:pPr marL="0" indent="0">
              <a:buNone/>
            </a:pPr>
            <a:r>
              <a:rPr lang="en-GB" sz="1000" dirty="0">
                <a:hlinkClick r:id="rId8"/>
              </a:rPr>
              <a:t>https://mimicrobots.com/pages/ada-lovelace-and-the-invention-of-code</a:t>
            </a:r>
            <a:endParaRPr lang="en-GB" sz="1000" dirty="0"/>
          </a:p>
          <a:p>
            <a:pPr marL="0" indent="0">
              <a:buNone/>
            </a:pPr>
            <a:r>
              <a:rPr lang="en-GB" sz="1000" dirty="0">
                <a:hlinkClick r:id="rId9"/>
              </a:rPr>
              <a:t>https://collection.sciencemuseumgroup.org.uk/objects/co62246/henry-babbages-analytical-engine-mill-1910-analytical-engine-mills</a:t>
            </a:r>
            <a:endParaRPr lang="en-GB" sz="1000" dirty="0"/>
          </a:p>
          <a:p>
            <a:pPr marL="0" indent="0">
              <a:buNone/>
            </a:pPr>
            <a:r>
              <a:rPr lang="en-GB" sz="1000" dirty="0">
                <a:hlinkClick r:id="rId10"/>
              </a:rPr>
              <a:t>https://en.wikipedia.org/wiki/Analytical_engine</a:t>
            </a:r>
            <a:endParaRPr lang="en-GB" sz="1000" dirty="0"/>
          </a:p>
          <a:p>
            <a:pPr marL="0" indent="0">
              <a:buNone/>
            </a:pPr>
            <a:r>
              <a:rPr lang="en-GB" sz="1000" dirty="0">
                <a:hlinkClick r:id="rId11"/>
              </a:rPr>
              <a:t>https://blogs.bodleian.ox.ac.uk/adalovelace/2018/07/26/ada-lovelace-and-the-analytical-engine/</a:t>
            </a:r>
            <a:endParaRPr lang="en-GB" sz="1000" dirty="0"/>
          </a:p>
          <a:p>
            <a:pPr marL="0" indent="0">
              <a:buNone/>
            </a:pPr>
            <a:r>
              <a:rPr lang="en-GB" sz="1000" dirty="0">
                <a:hlinkClick r:id="rId12"/>
              </a:rPr>
              <a:t>https://www.educalc.net/page/197481/</a:t>
            </a:r>
            <a:endParaRPr lang="en-GB" sz="1000" dirty="0"/>
          </a:p>
          <a:p>
            <a:pPr marL="0" indent="0">
              <a:buNone/>
            </a:pPr>
            <a:r>
              <a:rPr lang="en-GB" sz="1000" dirty="0">
                <a:hlinkClick r:id="rId13"/>
              </a:rPr>
              <a:t>https://www.computerhistory.org/babbage/adalovelace/</a:t>
            </a:r>
            <a:endParaRPr lang="en-GB" sz="1000" dirty="0"/>
          </a:p>
          <a:p>
            <a:pPr marL="0" indent="0">
              <a:buNone/>
            </a:pPr>
            <a:r>
              <a:rPr lang="en-GB" sz="1000" dirty="0">
                <a:hlinkClick r:id="rId14"/>
              </a:rPr>
              <a:t>https://www.linkedin.com/pulse/how-leonardo-da-vinci-inspired-todays-technology-yazdinian</a:t>
            </a:r>
            <a:endParaRPr lang="en-GB" sz="1000" dirty="0"/>
          </a:p>
          <a:p>
            <a:pPr marL="0" indent="0">
              <a:buNone/>
            </a:pPr>
            <a:r>
              <a:rPr lang="en-GB" sz="1000" dirty="0">
                <a:hlinkClick r:id="rId15"/>
              </a:rPr>
              <a:t>https://www.scienceandindustrymuseum.org.uk/objects-and-stories/jacquard-loom</a:t>
            </a:r>
            <a:endParaRPr lang="en-GB" sz="1000" dirty="0"/>
          </a:p>
          <a:p>
            <a:pPr marL="0" indent="0">
              <a:buNone/>
            </a:pPr>
            <a:r>
              <a:rPr lang="en-GB" sz="1000" dirty="0">
                <a:hlinkClick r:id="rId16"/>
              </a:rPr>
              <a:t>https://www.historyofinformation.com/detail.php?id=644</a:t>
            </a:r>
            <a:endParaRPr lang="en-GB" sz="1000" dirty="0"/>
          </a:p>
          <a:p>
            <a:pPr marL="0" indent="0">
              <a:buNone/>
            </a:pPr>
            <a:r>
              <a:rPr lang="en-GB" sz="1000" dirty="0">
                <a:hlinkClick r:id="rId17"/>
              </a:rPr>
              <a:t>https://www.vaia.com/en-us/explanations/computer-science/computer-organisation-and-architecture/von-neumann-architecture/</a:t>
            </a:r>
            <a:endParaRPr lang="en-GB" sz="1000" dirty="0"/>
          </a:p>
          <a:p>
            <a:pPr marL="0" indent="0">
              <a:buNone/>
            </a:pPr>
            <a:r>
              <a:rPr lang="en-GB" sz="1000" dirty="0">
                <a:hlinkClick r:id="rId18"/>
              </a:rPr>
              <a:t>https://www.geeksforgeeks.org/computer-organization-von-neumann-architecture/</a:t>
            </a:r>
            <a:endParaRPr lang="en-GB" sz="1000" dirty="0"/>
          </a:p>
          <a:p>
            <a:pPr marL="0" indent="0">
              <a:buNone/>
            </a:pPr>
            <a:r>
              <a:rPr lang="en-GB" sz="1000" dirty="0">
                <a:hlinkClick r:id="rId19"/>
              </a:rPr>
              <a:t>https://www.geeksforgeeks.org/harvard-architecture/?ref=lbp</a:t>
            </a:r>
            <a:endParaRPr lang="en-GB" sz="1000" dirty="0"/>
          </a:p>
          <a:p>
            <a:pPr marL="0" indent="0">
              <a:buNone/>
            </a:pPr>
            <a:endParaRPr lang="en-GB" sz="1000" dirty="0"/>
          </a:p>
          <a:p>
            <a:pPr marL="0" indent="0">
              <a:buNone/>
            </a:pPr>
            <a:endParaRPr lang="en-GB" sz="1000" dirty="0"/>
          </a:p>
          <a:p>
            <a:pPr marL="0" indent="0">
              <a:buNone/>
            </a:pPr>
            <a:endParaRPr lang="en-GB" sz="1000" dirty="0"/>
          </a:p>
          <a:p>
            <a:pPr marL="0" indent="0">
              <a:buNone/>
            </a:pPr>
            <a:endParaRPr lang="en-GB" sz="1600" dirty="0"/>
          </a:p>
          <a:p>
            <a:pPr marL="0" indent="0">
              <a:buNone/>
            </a:pPr>
            <a:endParaRPr lang="en-GB" dirty="0"/>
          </a:p>
        </p:txBody>
      </p:sp>
      <p:pic>
        <p:nvPicPr>
          <p:cNvPr id="4" name="Picture 2">
            <a:extLst>
              <a:ext uri="{FF2B5EF4-FFF2-40B4-BE49-F238E27FC236}">
                <a16:creationId xmlns:a16="http://schemas.microsoft.com/office/drawing/2014/main" id="{9DD08710-EF08-2D4B-F4E3-21A3ADB228C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6358951"/>
            <a:ext cx="1582469" cy="5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490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F53202EBDEC74C9CA916251BE2F132" ma:contentTypeVersion="1" ma:contentTypeDescription="Create a new document." ma:contentTypeScope="" ma:versionID="426f9c0dd34a62caaa091887a1ca0115">
  <xsd:schema xmlns:xsd="http://www.w3.org/2001/XMLSchema" xmlns:xs="http://www.w3.org/2001/XMLSchema" xmlns:p="http://schemas.microsoft.com/office/2006/metadata/properties" xmlns:ns3="449f59a1-96f4-4dc5-b4f6-f2621735c416" targetNamespace="http://schemas.microsoft.com/office/2006/metadata/properties" ma:root="true" ma:fieldsID="51486661226c3d52c2a90fa75b4aca68" ns3:_="">
    <xsd:import namespace="449f59a1-96f4-4dc5-b4f6-f2621735c416"/>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9f59a1-96f4-4dc5-b4f6-f2621735c41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8BB94B-D811-4CC6-806F-00514C76F8DD}">
  <ds:schemaRefs>
    <ds:schemaRef ds:uri="http://schemas.microsoft.com/sharepoint/v3/contenttype/forms"/>
  </ds:schemaRefs>
</ds:datastoreItem>
</file>

<file path=customXml/itemProps2.xml><?xml version="1.0" encoding="utf-8"?>
<ds:datastoreItem xmlns:ds="http://schemas.openxmlformats.org/officeDocument/2006/customXml" ds:itemID="{B303BD58-2732-45BF-9A3A-B54886E68300}">
  <ds:schemaRefs>
    <ds:schemaRef ds:uri="http://purl.org/dc/elements/1.1/"/>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449f59a1-96f4-4dc5-b4f6-f2621735c416"/>
    <ds:schemaRef ds:uri="http://www.w3.org/XML/1998/namespace"/>
  </ds:schemaRefs>
</ds:datastoreItem>
</file>

<file path=customXml/itemProps3.xml><?xml version="1.0" encoding="utf-8"?>
<ds:datastoreItem xmlns:ds="http://schemas.openxmlformats.org/officeDocument/2006/customXml" ds:itemID="{2F92948F-528E-4E62-89B8-E76AEF9251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9f59a1-96f4-4dc5-b4f6-f2621735c4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3849</TotalTime>
  <Words>1121</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Aptos</vt:lpstr>
      <vt:lpstr>Aptos Display</vt:lpstr>
      <vt:lpstr>Arial</vt:lpstr>
      <vt:lpstr>DM Sans</vt:lpstr>
      <vt:lpstr>Franklin Gothic Demi</vt:lpstr>
      <vt:lpstr>Franklin Gothic Demi Cond</vt:lpstr>
      <vt:lpstr>Franklin Gothic Heavy</vt:lpstr>
      <vt:lpstr>Franklin Gothic Medium Cond</vt:lpstr>
      <vt:lpstr>Iosevka</vt:lpstr>
      <vt:lpstr>Old English Text MT</vt:lpstr>
      <vt:lpstr>var(--brand-font)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Exa Fernandes</dc:creator>
  <cp:lastModifiedBy>Exa Fernandes</cp:lastModifiedBy>
  <cp:revision>27</cp:revision>
  <dcterms:created xsi:type="dcterms:W3CDTF">2024-12-06T15:18:38Z</dcterms:created>
  <dcterms:modified xsi:type="dcterms:W3CDTF">2025-01-17T07:35:53Z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0x01010077F53202EBDEC74C9CA916251BE2F132</vt:lpwstr>
  </property>
</Properties>
</file>