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37"/>
    <p:restoredTop sz="96405"/>
  </p:normalViewPr>
  <p:slideViewPr>
    <p:cSldViewPr snapToGrid="0">
      <p:cViewPr varScale="1">
        <p:scale>
          <a:sx n="94" d="100"/>
          <a:sy n="94" d="100"/>
        </p:scale>
        <p:origin x="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9A928-06CB-551B-D047-014CA80AE6D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71A477F-EEEF-6C5D-E722-22B145008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4399D29-199A-529A-060D-D23EF03C3C39}"/>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5" name="页脚占位符 4">
            <a:extLst>
              <a:ext uri="{FF2B5EF4-FFF2-40B4-BE49-F238E27FC236}">
                <a16:creationId xmlns:a16="http://schemas.microsoft.com/office/drawing/2014/main" id="{14799552-2BF9-8768-738F-81084F64F0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049FE6-4B2F-3F94-7823-960C238D93CA}"/>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248001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7F447-7207-2446-498B-44F9E903AE7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E81BCF1-2036-A866-73E9-84BFD0DF6EB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4E4F4C6-C445-ED92-34F0-54C4F3C8D37B}"/>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5" name="页脚占位符 4">
            <a:extLst>
              <a:ext uri="{FF2B5EF4-FFF2-40B4-BE49-F238E27FC236}">
                <a16:creationId xmlns:a16="http://schemas.microsoft.com/office/drawing/2014/main" id="{099EAA84-AAFD-2428-8979-D846249938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4DE08E5-9A57-1785-CACF-18BC563FE245}"/>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222154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1456F9-13C6-7B7C-0E68-54E9E82DE3E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AB19530-1DBB-922A-8C7F-88A3399C8C8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4361AB7-9B09-E81D-5E7D-ED197A8337EF}"/>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5" name="页脚占位符 4">
            <a:extLst>
              <a:ext uri="{FF2B5EF4-FFF2-40B4-BE49-F238E27FC236}">
                <a16:creationId xmlns:a16="http://schemas.microsoft.com/office/drawing/2014/main" id="{B3F9962E-67F6-9059-0170-C0447852F6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B26F6D-1837-29DD-B85D-EBF1EBD92165}"/>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56927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D2948-544E-AE77-24FD-7458F47E86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0427BEC-67A4-ED07-C301-424F3E4AF1D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CF560D6-ACFF-E548-697C-09E900131D58}"/>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5" name="页脚占位符 4">
            <a:extLst>
              <a:ext uri="{FF2B5EF4-FFF2-40B4-BE49-F238E27FC236}">
                <a16:creationId xmlns:a16="http://schemas.microsoft.com/office/drawing/2014/main" id="{235B01D5-5181-5550-E112-5511349CC1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506467-D813-1C75-9C06-E57C5CEAF4DE}"/>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300063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9138F-2060-A429-F633-4CC46878D23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9300427-A4DE-716D-D05A-E191A558F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B5823D6-4B17-05B2-4270-BEECB8345F3C}"/>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5" name="页脚占位符 4">
            <a:extLst>
              <a:ext uri="{FF2B5EF4-FFF2-40B4-BE49-F238E27FC236}">
                <a16:creationId xmlns:a16="http://schemas.microsoft.com/office/drawing/2014/main" id="{97ED3431-5FBA-39CE-ACB8-00D8C3761F0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C9C4B12-8208-9F09-2749-C5284D5DBBC8}"/>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7400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F05CB-E584-A086-916A-6E0A53CC01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CE80145-2123-E1D2-5CAE-EB9CD163156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04E6404-E084-CE03-1296-D64B607FE80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0CE6DDA-C114-D110-FC42-6CDCBAD2F82D}"/>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6" name="页脚占位符 5">
            <a:extLst>
              <a:ext uri="{FF2B5EF4-FFF2-40B4-BE49-F238E27FC236}">
                <a16:creationId xmlns:a16="http://schemas.microsoft.com/office/drawing/2014/main" id="{9829D56A-C272-99E5-3F69-C6D1351254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B8E5D8-7EDD-344F-570E-3D99CEB7A3A0}"/>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30553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3D011-1418-49B6-BBEF-FC0BEEDAC58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94D70A8-B3B5-48EF-80E5-145E1C2E2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24E5FDA-40CF-5D2B-B19A-6C404ABB358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5CB4040-5572-2BF6-5BEA-114DDCB42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A618EEB-8560-1D4A-541C-1272532C4A1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031DCF2-2936-BEB9-C550-4FF609A48FCB}"/>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8" name="页脚占位符 7">
            <a:extLst>
              <a:ext uri="{FF2B5EF4-FFF2-40B4-BE49-F238E27FC236}">
                <a16:creationId xmlns:a16="http://schemas.microsoft.com/office/drawing/2014/main" id="{AABE37A4-8811-8D6F-C848-76433FE67FB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9FF4AED-56A7-8E7E-5DCF-A581F8B1E90E}"/>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75339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9B8D1-2FA8-3C9A-3F95-A5D461075A0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9B03550-30A2-506C-CFC2-0817C4B3915A}"/>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4" name="页脚占位符 3">
            <a:extLst>
              <a:ext uri="{FF2B5EF4-FFF2-40B4-BE49-F238E27FC236}">
                <a16:creationId xmlns:a16="http://schemas.microsoft.com/office/drawing/2014/main" id="{39ECFBBE-1428-E775-F237-3338D73C135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4950609-E19B-BF09-A7D1-BF9525FAEA43}"/>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2148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204356-0E49-62BB-D3FC-9ADD6B64BEB7}"/>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3" name="页脚占位符 2">
            <a:extLst>
              <a:ext uri="{FF2B5EF4-FFF2-40B4-BE49-F238E27FC236}">
                <a16:creationId xmlns:a16="http://schemas.microsoft.com/office/drawing/2014/main" id="{2DBB5EB5-519F-BB56-8A45-AD0EE8E426D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6456C7F-655B-9B0E-A008-857749C44853}"/>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49356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D8F8A-25FA-B857-4223-076B90200E9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752E5E8-8F29-36DC-7F30-E2423B2C2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39103B5-FB14-F8DD-1F5A-5833343F7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073C2B0-FDC0-B6FB-EF16-A40CACB9502B}"/>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6" name="页脚占位符 5">
            <a:extLst>
              <a:ext uri="{FF2B5EF4-FFF2-40B4-BE49-F238E27FC236}">
                <a16:creationId xmlns:a16="http://schemas.microsoft.com/office/drawing/2014/main" id="{D80103F9-B88E-A9BD-DC85-AAB85BFEDA0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78BB424-920E-59C1-0B02-8C88697D5E1C}"/>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16104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3C6B6-C079-08DD-7DB8-3708C103848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183F811-CC25-F6D8-0490-EBB13C3F5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22B866F-47FB-85C5-4160-9D5763002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9FA4158-9C2B-B9BA-1FF1-01789EADAF63}"/>
              </a:ext>
            </a:extLst>
          </p:cNvPr>
          <p:cNvSpPr>
            <a:spLocks noGrp="1"/>
          </p:cNvSpPr>
          <p:nvPr>
            <p:ph type="dt" sz="half" idx="10"/>
          </p:nvPr>
        </p:nvSpPr>
        <p:spPr/>
        <p:txBody>
          <a:bodyPr/>
          <a:lstStyle/>
          <a:p>
            <a:fld id="{3D74D2BE-9923-5A44-806C-A0978215C9B7}" type="datetimeFigureOut">
              <a:t>2022/8/8</a:t>
            </a:fld>
            <a:endParaRPr kumimoji="1" lang="zh-CN" altLang="en-US"/>
          </a:p>
        </p:txBody>
      </p:sp>
      <p:sp>
        <p:nvSpPr>
          <p:cNvPr id="6" name="页脚占位符 5">
            <a:extLst>
              <a:ext uri="{FF2B5EF4-FFF2-40B4-BE49-F238E27FC236}">
                <a16:creationId xmlns:a16="http://schemas.microsoft.com/office/drawing/2014/main" id="{34D9624A-A890-3311-439A-9D152502D78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AAF5B2-878E-5543-4832-3B593EB720D6}"/>
              </a:ext>
            </a:extLst>
          </p:cNvPr>
          <p:cNvSpPr>
            <a:spLocks noGrp="1"/>
          </p:cNvSpPr>
          <p:nvPr>
            <p:ph type="sldNum" sz="quarter" idx="12"/>
          </p:nvPr>
        </p:nvSpPr>
        <p:spPr/>
        <p:txBody>
          <a:bodyPr/>
          <a:lstStyle/>
          <a:p>
            <a:fld id="{6E1AB98F-CDB8-7E41-AE32-D02FD12072ED}" type="slidenum">
              <a:t>‹#›</a:t>
            </a:fld>
            <a:endParaRPr kumimoji="1" lang="zh-CN" altLang="en-US"/>
          </a:p>
        </p:txBody>
      </p:sp>
    </p:spTree>
    <p:extLst>
      <p:ext uri="{BB962C8B-B14F-4D97-AF65-F5344CB8AC3E}">
        <p14:creationId xmlns:p14="http://schemas.microsoft.com/office/powerpoint/2010/main" val="304058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FA5573-A589-E693-5946-1D5F996B6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CED8F92-7ECF-79E8-2B9C-CC0706E9B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ECFECFA-79F3-B31C-D9EF-FFD0F5924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4D2BE-9923-5A44-806C-A0978215C9B7}" type="datetimeFigureOut">
              <a:t>2022/8/8</a:t>
            </a:fld>
            <a:endParaRPr kumimoji="1" lang="zh-CN" altLang="en-US"/>
          </a:p>
        </p:txBody>
      </p:sp>
      <p:sp>
        <p:nvSpPr>
          <p:cNvPr id="5" name="页脚占位符 4">
            <a:extLst>
              <a:ext uri="{FF2B5EF4-FFF2-40B4-BE49-F238E27FC236}">
                <a16:creationId xmlns:a16="http://schemas.microsoft.com/office/drawing/2014/main" id="{C152BC43-295A-BC4F-BDEF-BB3010538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69699A9-4FC8-266B-4660-753D8701E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AB98F-CDB8-7E41-AE32-D02FD12072ED}" type="slidenum">
              <a:t>‹#›</a:t>
            </a:fld>
            <a:endParaRPr kumimoji="1" lang="zh-CN" altLang="en-US"/>
          </a:p>
        </p:txBody>
      </p:sp>
    </p:spTree>
    <p:extLst>
      <p:ext uri="{BB962C8B-B14F-4D97-AF65-F5344CB8AC3E}">
        <p14:creationId xmlns:p14="http://schemas.microsoft.com/office/powerpoint/2010/main" val="373741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FE59A-0AA8-3934-41F1-6B2B266472DA}"/>
              </a:ext>
            </a:extLst>
          </p:cNvPr>
          <p:cNvSpPr>
            <a:spLocks noGrp="1"/>
          </p:cNvSpPr>
          <p:nvPr>
            <p:ph type="ctrTitle"/>
          </p:nvPr>
        </p:nvSpPr>
        <p:spPr/>
        <p:txBody>
          <a:bodyPr>
            <a:normAutofit fontScale="90000"/>
          </a:bodyPr>
          <a:lstStyle/>
          <a:p>
            <a:r>
              <a:rPr kumimoji="1" lang="en-US" altLang="zh-CN"/>
              <a:t>Time-discounting</a:t>
            </a:r>
            <a:r>
              <a:rPr kumimoji="1" lang="zh-CN" altLang="en-US"/>
              <a:t> </a:t>
            </a:r>
            <a:r>
              <a:rPr kumimoji="1" lang="en-US" altLang="zh-CN"/>
              <a:t>Experiment</a:t>
            </a:r>
            <a:r>
              <a:rPr kumimoji="1" lang="zh-CN" altLang="en-US"/>
              <a:t> </a:t>
            </a:r>
            <a:r>
              <a:rPr kumimoji="1" lang="en-US" altLang="zh-CN"/>
              <a:t>Instruction 20220808</a:t>
            </a:r>
            <a:endParaRPr kumimoji="1" lang="zh-CN" altLang="en-US"/>
          </a:p>
        </p:txBody>
      </p:sp>
    </p:spTree>
    <p:extLst>
      <p:ext uri="{BB962C8B-B14F-4D97-AF65-F5344CB8AC3E}">
        <p14:creationId xmlns:p14="http://schemas.microsoft.com/office/powerpoint/2010/main" val="72044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phase3-</a:t>
            </a:r>
            <a:r>
              <a:rPr kumimoji="1" lang="zh-CN" altLang="en-US" sz="2800"/>
              <a:t>奖励</a:t>
            </a:r>
            <a:r>
              <a:rPr kumimoji="1" lang="en-US" altLang="zh-CN" sz="2800"/>
              <a:t>/</a:t>
            </a:r>
            <a:r>
              <a:rPr kumimoji="1" lang="zh-CN" altLang="en-US" sz="2800"/>
              <a:t>惩罚（</a:t>
            </a:r>
            <a:r>
              <a:rPr kumimoji="1" lang="en-US" altLang="zh-CN" sz="2800"/>
              <a:t>between</a:t>
            </a:r>
            <a:r>
              <a:rPr kumimoji="1" lang="zh-CN" altLang="en-US" sz="2800"/>
              <a:t> </a:t>
            </a:r>
            <a:r>
              <a:rPr kumimoji="1" lang="en-US" altLang="zh-CN" sz="2800"/>
              <a:t>subject</a:t>
            </a:r>
            <a:r>
              <a:rPr kumimoji="1" lang="zh-CN" altLang="en-US" sz="2800"/>
              <a:t>）*</a:t>
            </a:r>
            <a:r>
              <a:rPr kumimoji="1" lang="en-US" altLang="zh-CN" sz="2800"/>
              <a:t>66</a:t>
            </a:r>
            <a:endParaRPr kumimoji="1" lang="zh-CN" altLang="en-US" sz="2800"/>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510200" y="-187324"/>
            <a:ext cx="11593751" cy="7839635"/>
          </a:xfrm>
        </p:spPr>
        <p:txBody>
          <a:bodyPr>
            <a:normAutofit/>
          </a:bodyPr>
          <a:lstStyle/>
          <a:p>
            <a:endParaRPr kumimoji="1" lang="en-US" altLang="zh-CN" sz="2000"/>
          </a:p>
          <a:p>
            <a:pPr marL="0" indent="0" algn="ctr">
              <a:buNone/>
            </a:pPr>
            <a:endParaRPr kumimoji="1" lang="en-US" altLang="zh-CN" sz="2400">
              <a:latin typeface="Heiti SC Medium" pitchFamily="2" charset="-128"/>
              <a:ea typeface="Heiti SC Medium" pitchFamily="2" charset="-128"/>
            </a:endParaRPr>
          </a:p>
          <a:p>
            <a:pPr marL="0" indent="0" algn="ctr">
              <a:buNone/>
            </a:pPr>
            <a:r>
              <a:rPr lang="zh-CN" altLang="zh-CN" sz="2400" b="1">
                <a:latin typeface="Heiti SC Medium" pitchFamily="2" charset="-128"/>
                <a:ea typeface="Heiti SC Medium" pitchFamily="2" charset="-128"/>
              </a:rPr>
              <a:t>如果有</a:t>
            </a:r>
            <a:r>
              <a:rPr lang="en-US" altLang="zh-CN" sz="2400" b="1">
                <a:latin typeface="Heiti SC Medium" pitchFamily="2" charset="-128"/>
                <a:ea typeface="Heiti SC Medium" pitchFamily="2" charset="-128"/>
              </a:rPr>
              <a:t>10</a:t>
            </a:r>
            <a:r>
              <a:rPr lang="zh-CN" altLang="en-US" sz="2400" b="1">
                <a:latin typeface="Heiti SC Medium" pitchFamily="2" charset="-128"/>
                <a:ea typeface="Heiti SC Medium" pitchFamily="2" charset="-128"/>
              </a:rPr>
              <a:t>个代币</a:t>
            </a:r>
            <a:r>
              <a:rPr lang="zh-CN" altLang="zh-CN" sz="2400" b="1">
                <a:latin typeface="Heiti SC Medium" pitchFamily="2" charset="-128"/>
                <a:ea typeface="Heiti SC Medium" pitchFamily="2" charset="-128"/>
              </a:rPr>
              <a:t>的</a:t>
            </a:r>
            <a:r>
              <a:rPr lang="zh-CN" altLang="en-US" sz="2400" b="1">
                <a:latin typeface="Heiti SC Medium" pitchFamily="2" charset="-128"/>
                <a:ea typeface="Heiti SC Medium" pitchFamily="2" charset="-128"/>
              </a:rPr>
              <a:t>实验</a:t>
            </a:r>
            <a:r>
              <a:rPr lang="zh-CN" altLang="zh-CN" sz="2400" b="1">
                <a:latin typeface="Heiti SC Medium" pitchFamily="2" charset="-128"/>
                <a:ea typeface="Heiti SC Medium" pitchFamily="2" charset="-128"/>
              </a:rPr>
              <a:t>奖励可以由你</a:t>
            </a:r>
            <a:r>
              <a:rPr lang="zh-CN" altLang="en-US" sz="2400" b="1">
                <a:latin typeface="Heiti SC Medium" pitchFamily="2" charset="-128"/>
                <a:ea typeface="Heiti SC Medium" pitchFamily="2" charset="-128"/>
              </a:rPr>
              <a:t>进行分配</a:t>
            </a:r>
            <a:r>
              <a:rPr lang="zh-CN" altLang="zh-CN" sz="2400" b="1">
                <a:latin typeface="Heiti SC Medium" pitchFamily="2" charset="-128"/>
                <a:ea typeface="Heiti SC Medium" pitchFamily="2" charset="-128"/>
              </a:rPr>
              <a:t>，你选择</a:t>
            </a:r>
            <a:r>
              <a:rPr lang="zh-CN" altLang="en-US" sz="2400" b="1">
                <a:latin typeface="Heiti SC Medium" pitchFamily="2" charset="-128"/>
                <a:ea typeface="Heiti SC Medium" pitchFamily="2" charset="-128"/>
              </a:rPr>
              <a:t>将</a:t>
            </a:r>
            <a:r>
              <a:rPr lang="zh-CN" altLang="zh-CN" sz="2400" b="1">
                <a:latin typeface="Heiti SC Medium" pitchFamily="2" charset="-128"/>
                <a:ea typeface="Heiti SC Medium" pitchFamily="2" charset="-128"/>
              </a:rPr>
              <a:t>奖励</a:t>
            </a:r>
            <a:r>
              <a:rPr lang="zh-CN" altLang="en-US" sz="2400" b="1">
                <a:latin typeface="Heiti SC Medium" pitchFamily="2" charset="-128"/>
                <a:ea typeface="Heiti SC Medium" pitchFamily="2" charset="-128"/>
              </a:rPr>
              <a:t>分配给左边的人还是右边的</a:t>
            </a:r>
            <a:r>
              <a:rPr lang="zh-CN" altLang="zh-CN" sz="2400" b="1">
                <a:latin typeface="Heiti SC Medium" pitchFamily="2" charset="-128"/>
                <a:ea typeface="Heiti SC Medium" pitchFamily="2" charset="-128"/>
              </a:rPr>
              <a:t>人？</a:t>
            </a:r>
            <a:r>
              <a:rPr lang="zh-CN" altLang="zh-CN" sz="2400" b="1">
                <a:effectLst/>
                <a:latin typeface="Heiti SC Medium" pitchFamily="2" charset="-128"/>
                <a:ea typeface="Heiti SC Medium" pitchFamily="2" charset="-128"/>
              </a:rPr>
              <a:t> </a:t>
            </a:r>
            <a:endParaRPr lang="en-US" altLang="zh-CN" sz="2400" b="1">
              <a:effectLst/>
              <a:latin typeface="Heiti SC Medium" pitchFamily="2" charset="-128"/>
              <a:ea typeface="Heiti SC Medium" pitchFamily="2" charset="-128"/>
            </a:endParaRPr>
          </a:p>
          <a:p>
            <a:pPr marL="0" indent="0">
              <a:buNone/>
            </a:pPr>
            <a:endParaRPr kumimoji="1" lang="en-US" altLang="zh-CN" sz="2000"/>
          </a:p>
          <a:p>
            <a:endParaRPr kumimoji="1" lang="en-US" altLang="zh-CN"/>
          </a:p>
          <a:p>
            <a:endParaRPr kumimoji="1" lang="en-US" altLang="zh-CN"/>
          </a:p>
          <a:p>
            <a:endParaRPr kumimoji="1" lang="en-US" altLang="zh-CN"/>
          </a:p>
          <a:p>
            <a:endParaRPr kumimoji="1" lang="zh-CN" altLang="en-US"/>
          </a:p>
        </p:txBody>
      </p:sp>
      <p:pic>
        <p:nvPicPr>
          <p:cNvPr id="3" name="图片 2">
            <a:extLst>
              <a:ext uri="{FF2B5EF4-FFF2-40B4-BE49-F238E27FC236}">
                <a16:creationId xmlns:a16="http://schemas.microsoft.com/office/drawing/2014/main" id="{3C345BBC-F8DE-043B-A9D6-C9A919708DFB}"/>
              </a:ext>
            </a:extLst>
          </p:cNvPr>
          <p:cNvPicPr>
            <a:picLocks noChangeAspect="1"/>
          </p:cNvPicPr>
          <p:nvPr/>
        </p:nvPicPr>
        <p:blipFill>
          <a:blip r:embed="rId2"/>
          <a:stretch>
            <a:fillRect/>
          </a:stretch>
        </p:blipFill>
        <p:spPr>
          <a:xfrm>
            <a:off x="4135272" y="1465618"/>
            <a:ext cx="4622042" cy="5392382"/>
          </a:xfrm>
          <a:prstGeom prst="rect">
            <a:avLst/>
          </a:prstGeom>
        </p:spPr>
      </p:pic>
    </p:spTree>
    <p:extLst>
      <p:ext uri="{BB962C8B-B14F-4D97-AF65-F5344CB8AC3E}">
        <p14:creationId xmlns:p14="http://schemas.microsoft.com/office/powerpoint/2010/main" val="139122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phase4</a:t>
            </a:r>
            <a:r>
              <a:rPr kumimoji="1" lang="zh-CN" altLang="en-US" sz="2800"/>
              <a:t>指导语</a:t>
            </a:r>
          </a:p>
        </p:txBody>
      </p:sp>
      <p:sp>
        <p:nvSpPr>
          <p:cNvPr id="5" name="内容占位符 2">
            <a:extLst>
              <a:ext uri="{FF2B5EF4-FFF2-40B4-BE49-F238E27FC236}">
                <a16:creationId xmlns:a16="http://schemas.microsoft.com/office/drawing/2014/main" id="{FDFD820B-5CEA-F591-9B33-5A6024EF38B1}"/>
              </a:ext>
            </a:extLst>
          </p:cNvPr>
          <p:cNvSpPr txBox="1">
            <a:spLocks/>
          </p:cNvSpPr>
          <p:nvPr/>
        </p:nvSpPr>
        <p:spPr>
          <a:xfrm>
            <a:off x="351197" y="837831"/>
            <a:ext cx="10945907" cy="7839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en-US" altLang="zh-CN" sz="2000"/>
          </a:p>
          <a:p>
            <a:pPr marL="0" indent="0" algn="ctr">
              <a:buNone/>
            </a:pPr>
            <a:r>
              <a:rPr kumimoji="1" lang="zh-CN" altLang="en-US" sz="2400">
                <a:latin typeface="Heiti SC Medium" pitchFamily="2" charset="-128"/>
                <a:ea typeface="Heiti SC Medium" pitchFamily="2" charset="-128"/>
              </a:rPr>
              <a:t>接下来，实验会从你选择的负性图片的时间点和概率的所有情况中随机为你呈现一种。</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请您准备好后按“空格键”开始。</a:t>
            </a:r>
            <a:endParaRPr kumimoji="1" lang="en-US" altLang="zh-CN" sz="2400">
              <a:latin typeface="Heiti SC Medium" pitchFamily="2" charset="-128"/>
              <a:ea typeface="Heiti SC Medium" pitchFamily="2" charset="-128"/>
            </a:endParaRPr>
          </a:p>
          <a:p>
            <a:pPr marL="0" indent="0" algn="ctr">
              <a:buNone/>
            </a:pPr>
            <a:endParaRPr kumimoji="1" lang="en-US" altLang="zh-CN"/>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184883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phase4</a:t>
            </a:r>
            <a:r>
              <a:rPr kumimoji="1" lang="zh-CN" altLang="en-US" sz="2800"/>
              <a:t>施加负性图片刺激</a:t>
            </a:r>
          </a:p>
        </p:txBody>
      </p:sp>
      <p:grpSp>
        <p:nvGrpSpPr>
          <p:cNvPr id="8" name="组合 7">
            <a:extLst>
              <a:ext uri="{FF2B5EF4-FFF2-40B4-BE49-F238E27FC236}">
                <a16:creationId xmlns:a16="http://schemas.microsoft.com/office/drawing/2014/main" id="{671F557A-7253-A03C-12B4-3CF4FFBBB390}"/>
              </a:ext>
            </a:extLst>
          </p:cNvPr>
          <p:cNvGrpSpPr/>
          <p:nvPr/>
        </p:nvGrpSpPr>
        <p:grpSpPr>
          <a:xfrm>
            <a:off x="4442705" y="1732069"/>
            <a:ext cx="4428340" cy="3372194"/>
            <a:chOff x="2791326" y="1363579"/>
            <a:chExt cx="2895239" cy="2238626"/>
          </a:xfrm>
        </p:grpSpPr>
        <p:sp>
          <p:nvSpPr>
            <p:cNvPr id="9" name="圆角矩形 8">
              <a:extLst>
                <a:ext uri="{FF2B5EF4-FFF2-40B4-BE49-F238E27FC236}">
                  <a16:creationId xmlns:a16="http://schemas.microsoft.com/office/drawing/2014/main" id="{066D5B17-30A3-CAC9-717E-E4800F7E515B}"/>
                </a:ext>
              </a:extLst>
            </p:cNvPr>
            <p:cNvSpPr/>
            <p:nvPr/>
          </p:nvSpPr>
          <p:spPr>
            <a:xfrm>
              <a:off x="2791326" y="1363579"/>
              <a:ext cx="2438400" cy="1443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37A74D0C-49C0-0297-8FF5-3306B99D78E5}"/>
                </a:ext>
              </a:extLst>
            </p:cNvPr>
            <p:cNvSpPr txBox="1"/>
            <p:nvPr/>
          </p:nvSpPr>
          <p:spPr>
            <a:xfrm>
              <a:off x="3520881" y="1570880"/>
              <a:ext cx="2165684" cy="2031325"/>
            </a:xfrm>
            <a:prstGeom prst="rect">
              <a:avLst/>
            </a:prstGeom>
            <a:noFill/>
          </p:spPr>
          <p:txBody>
            <a:bodyPr wrap="square" rtlCol="0">
              <a:spAutoFit/>
            </a:bodyPr>
            <a:lstStyle/>
            <a:p>
              <a:r>
                <a:rPr kumimoji="1" lang="zh-CN" altLang="en-US"/>
                <a:t>真吓人</a:t>
              </a:r>
              <a:r>
                <a:rPr kumimoji="1" lang="en-US" altLang="zh-CN"/>
                <a:t>1</a:t>
              </a:r>
            </a:p>
            <a:p>
              <a:r>
                <a:rPr kumimoji="1" lang="zh-CN" altLang="en-US"/>
                <a:t>真吓人</a:t>
              </a:r>
              <a:r>
                <a:rPr kumimoji="1" lang="en-US" altLang="zh-CN"/>
                <a:t>1</a:t>
              </a:r>
            </a:p>
            <a:p>
              <a:r>
                <a:rPr kumimoji="1" lang="zh-CN" altLang="en-US"/>
                <a:t>真吓人</a:t>
              </a:r>
              <a:r>
                <a:rPr kumimoji="1" lang="en-US" altLang="zh-CN"/>
                <a:t>1</a:t>
              </a:r>
            </a:p>
            <a:p>
              <a:endParaRPr kumimoji="1" lang="en-US" altLang="zh-CN"/>
            </a:p>
            <a:p>
              <a:endParaRPr kumimoji="1" lang="en-US" altLang="zh-CN"/>
            </a:p>
            <a:p>
              <a:endParaRPr kumimoji="1" lang="en-US" altLang="zh-CN"/>
            </a:p>
            <a:p>
              <a:endParaRPr kumimoji="1" lang="zh-CN" altLang="en-US"/>
            </a:p>
          </p:txBody>
        </p:sp>
      </p:grpSp>
    </p:spTree>
    <p:extLst>
      <p:ext uri="{BB962C8B-B14F-4D97-AF65-F5344CB8AC3E}">
        <p14:creationId xmlns:p14="http://schemas.microsoft.com/office/powerpoint/2010/main" val="101213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实验开始阶段</a:t>
            </a:r>
          </a:p>
        </p:txBody>
      </p:sp>
      <p:pic>
        <p:nvPicPr>
          <p:cNvPr id="4" name="内容占位符 3">
            <a:extLst>
              <a:ext uri="{FF2B5EF4-FFF2-40B4-BE49-F238E27FC236}">
                <a16:creationId xmlns:a16="http://schemas.microsoft.com/office/drawing/2014/main" id="{D0C43B94-C820-1C9E-F4C7-25BC2BCC15D1}"/>
              </a:ext>
            </a:extLst>
          </p:cNvPr>
          <p:cNvPicPr>
            <a:picLocks noGrp="1" noChangeAspect="1"/>
          </p:cNvPicPr>
          <p:nvPr>
            <p:ph idx="1"/>
          </p:nvPr>
        </p:nvPicPr>
        <p:blipFill>
          <a:blip r:embed="rId2"/>
          <a:stretch>
            <a:fillRect/>
          </a:stretch>
        </p:blipFill>
        <p:spPr>
          <a:xfrm>
            <a:off x="838200" y="2834451"/>
            <a:ext cx="10515600" cy="4023549"/>
          </a:xfrm>
          <a:prstGeom prst="rect">
            <a:avLst/>
          </a:prstGeom>
        </p:spPr>
      </p:pic>
      <p:sp>
        <p:nvSpPr>
          <p:cNvPr id="5" name="文本框 4">
            <a:extLst>
              <a:ext uri="{FF2B5EF4-FFF2-40B4-BE49-F238E27FC236}">
                <a16:creationId xmlns:a16="http://schemas.microsoft.com/office/drawing/2014/main" id="{52BAE6D4-4889-E96A-038D-E05BA0A80179}"/>
              </a:ext>
            </a:extLst>
          </p:cNvPr>
          <p:cNvSpPr txBox="1"/>
          <p:nvPr/>
        </p:nvSpPr>
        <p:spPr>
          <a:xfrm>
            <a:off x="838200" y="1229811"/>
            <a:ext cx="9614263" cy="1200329"/>
          </a:xfrm>
          <a:prstGeom prst="rect">
            <a:avLst/>
          </a:prstGeom>
          <a:noFill/>
        </p:spPr>
        <p:txBody>
          <a:bodyPr wrap="square" rtlCol="0">
            <a:spAutoFit/>
          </a:bodyPr>
          <a:lstStyle/>
          <a:p>
            <a:pPr algn="ctr"/>
            <a:r>
              <a:rPr kumimoji="1" lang="zh-CN" altLang="en-US">
                <a:latin typeface="Heiti SC Medium" pitchFamily="2" charset="-128"/>
                <a:ea typeface="Heiti SC Medium" pitchFamily="2" charset="-128"/>
              </a:rPr>
              <a:t>欢迎您参加此社会认知与决策相关的实验。</a:t>
            </a:r>
            <a:endParaRPr kumimoji="1" lang="en-US" altLang="zh-CN">
              <a:latin typeface="Heiti SC Medium" pitchFamily="2" charset="-128"/>
              <a:ea typeface="Heiti SC Medium" pitchFamily="2" charset="-128"/>
            </a:endParaRPr>
          </a:p>
          <a:p>
            <a:pPr algn="ctr"/>
            <a:endParaRPr kumimoji="1" lang="en-US" altLang="zh-CN">
              <a:latin typeface="Heiti SC Medium" pitchFamily="2" charset="-128"/>
              <a:ea typeface="Heiti SC Medium" pitchFamily="2" charset="-128"/>
            </a:endParaRPr>
          </a:p>
          <a:p>
            <a:pPr algn="ctr"/>
            <a:r>
              <a:rPr kumimoji="1" lang="zh-CN" altLang="en-US">
                <a:latin typeface="Heiti SC Medium" pitchFamily="2" charset="-128"/>
                <a:ea typeface="Heiti SC Medium" pitchFamily="2" charset="-128"/>
              </a:rPr>
              <a:t>本实验为您随机生成了一个头像，</a:t>
            </a:r>
            <a:endParaRPr kumimoji="1" lang="en-US" altLang="zh-CN">
              <a:latin typeface="Heiti SC Medium" pitchFamily="2" charset="-128"/>
              <a:ea typeface="Heiti SC Medium" pitchFamily="2" charset="-128"/>
            </a:endParaRPr>
          </a:p>
          <a:p>
            <a:pPr algn="ctr"/>
            <a:r>
              <a:rPr kumimoji="1" lang="zh-CN" altLang="en-US">
                <a:latin typeface="Heiti SC Medium" pitchFamily="2" charset="-128"/>
                <a:ea typeface="Heiti SC Medium" pitchFamily="2" charset="-128"/>
              </a:rPr>
              <a:t>请您填写您的昵称，填写完成后，请点击“下一页”。</a:t>
            </a:r>
            <a:endParaRPr kumimoji="1" lang="en-US" altLang="zh-CN">
              <a:latin typeface="Heiti SC Medium" pitchFamily="2" charset="-128"/>
              <a:ea typeface="Heiti SC Medium" pitchFamily="2" charset="-128"/>
            </a:endParaRPr>
          </a:p>
        </p:txBody>
      </p:sp>
    </p:spTree>
    <p:extLst>
      <p:ext uri="{BB962C8B-B14F-4D97-AF65-F5344CB8AC3E}">
        <p14:creationId xmlns:p14="http://schemas.microsoft.com/office/powerpoint/2010/main" val="7046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FB6D0-6C8E-11E6-4111-F062DAD2B84A}"/>
              </a:ext>
            </a:extLst>
          </p:cNvPr>
          <p:cNvSpPr>
            <a:spLocks noGrp="1"/>
          </p:cNvSpPr>
          <p:nvPr>
            <p:ph type="title"/>
          </p:nvPr>
        </p:nvSpPr>
        <p:spPr/>
        <p:txBody>
          <a:bodyPr/>
          <a:lstStyle/>
          <a:p>
            <a:r>
              <a:rPr kumimoji="1" lang="zh-CN" altLang="en-US"/>
              <a:t>等待其他实验参与者进入实验的界面</a:t>
            </a:r>
          </a:p>
        </p:txBody>
      </p:sp>
    </p:spTree>
    <p:extLst>
      <p:ext uri="{BB962C8B-B14F-4D97-AF65-F5344CB8AC3E}">
        <p14:creationId xmlns:p14="http://schemas.microsoft.com/office/powerpoint/2010/main" val="422564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正式实验</a:t>
            </a:r>
            <a:r>
              <a:rPr kumimoji="1" lang="en-US" altLang="zh-CN" sz="2800"/>
              <a:t>phase1</a:t>
            </a:r>
            <a:r>
              <a:rPr kumimoji="1" lang="zh-CN" altLang="en-US" sz="2800"/>
              <a:t>指导语</a:t>
            </a:r>
          </a:p>
        </p:txBody>
      </p:sp>
      <p:sp>
        <p:nvSpPr>
          <p:cNvPr id="7" name="内容占位符 2">
            <a:extLst>
              <a:ext uri="{FF2B5EF4-FFF2-40B4-BE49-F238E27FC236}">
                <a16:creationId xmlns:a16="http://schemas.microsoft.com/office/drawing/2014/main" id="{E109C585-02C6-786B-5FCB-0522A2F4321C}"/>
              </a:ext>
            </a:extLst>
          </p:cNvPr>
          <p:cNvSpPr txBox="1">
            <a:spLocks/>
          </p:cNvSpPr>
          <p:nvPr/>
        </p:nvSpPr>
        <p:spPr>
          <a:xfrm>
            <a:off x="639019" y="642620"/>
            <a:ext cx="10913961" cy="6481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kumimoji="1" lang="en-US" altLang="zh-CN" sz="1600">
              <a:latin typeface="Heiti SC Medium" pitchFamily="2" charset="-128"/>
              <a:ea typeface="Heiti SC Medium" pitchFamily="2" charset="-128"/>
            </a:endParaRPr>
          </a:p>
          <a:p>
            <a:pPr marL="0" indent="0" algn="ctr">
              <a:buFont typeface="Arial" panose="020B0604020202020204" pitchFamily="34" charset="0"/>
              <a:buNone/>
            </a:pPr>
            <a:r>
              <a:rPr kumimoji="1" lang="zh-CN" altLang="en-US" sz="1800">
                <a:latin typeface="Heiti SC Medium" pitchFamily="2" charset="-128"/>
                <a:ea typeface="Heiti SC Medium" pitchFamily="2" charset="-128"/>
              </a:rPr>
              <a:t>一共有</a:t>
            </a:r>
            <a:r>
              <a:rPr kumimoji="1" lang="en-US" altLang="zh-CN" sz="1800">
                <a:latin typeface="Heiti SC Medium" pitchFamily="2" charset="-128"/>
                <a:ea typeface="Heiti SC Medium" pitchFamily="2" charset="-128"/>
              </a:rPr>
              <a:t>36</a:t>
            </a:r>
            <a:r>
              <a:rPr kumimoji="1" lang="zh-CN" altLang="en-US" sz="1800">
                <a:latin typeface="Heiti SC Medium" pitchFamily="2" charset="-128"/>
                <a:ea typeface="Heiti SC Medium" pitchFamily="2" charset="-128"/>
              </a:rPr>
              <a:t>名实验参与者，与您共同进行此实验。</a:t>
            </a:r>
            <a:endParaRPr kumimoji="1" lang="en-US" altLang="zh-CN" sz="1800">
              <a:latin typeface="Heiti SC Medium" pitchFamily="2" charset="-128"/>
              <a:ea typeface="Heiti SC Medium" pitchFamily="2" charset="-128"/>
            </a:endParaRPr>
          </a:p>
          <a:p>
            <a:pPr algn="ctr"/>
            <a:endParaRPr kumimoji="1" lang="en-US" altLang="zh-CN" sz="1800">
              <a:latin typeface="Heiti SC Medium" pitchFamily="2" charset="-128"/>
              <a:ea typeface="Heiti SC Medium" pitchFamily="2" charset="-128"/>
            </a:endParaRPr>
          </a:p>
          <a:p>
            <a:pPr marL="0" indent="0" algn="ctr">
              <a:buFont typeface="Arial" panose="020B0604020202020204" pitchFamily="34" charset="0"/>
              <a:buNone/>
            </a:pPr>
            <a:r>
              <a:rPr kumimoji="1" lang="zh-CN" altLang="en-US" sz="1800">
                <a:latin typeface="Heiti SC Medium" pitchFamily="2" charset="-128"/>
                <a:ea typeface="Heiti SC Medium" pitchFamily="2" charset="-128"/>
              </a:rPr>
              <a:t>首先会为您呈现</a:t>
            </a:r>
            <a:r>
              <a:rPr kumimoji="1" lang="en-US" altLang="zh-CN" sz="1800">
                <a:latin typeface="Heiti SC Medium" pitchFamily="2" charset="-128"/>
                <a:ea typeface="Heiti SC Medium" pitchFamily="2" charset="-128"/>
              </a:rPr>
              <a:t>2</a:t>
            </a:r>
            <a:r>
              <a:rPr kumimoji="1" lang="zh-CN" altLang="en-US" sz="1800">
                <a:latin typeface="Heiti SC Medium" pitchFamily="2" charset="-128"/>
                <a:ea typeface="Heiti SC Medium" pitchFamily="2" charset="-128"/>
              </a:rPr>
              <a:t>张负性图片，并且请您对每张图片进行评分。评分没有对错之分，每一张图片的评分请不要花费太多时间，最好以您的第一感觉作为答案。</a:t>
            </a:r>
            <a:endParaRPr kumimoji="1" lang="en-US" altLang="zh-CN" sz="1800">
              <a:latin typeface="Heiti SC Medium" pitchFamily="2" charset="-128"/>
              <a:ea typeface="Heiti SC Medium" pitchFamily="2" charset="-128"/>
            </a:endParaRPr>
          </a:p>
          <a:p>
            <a:pPr marL="0" indent="0" algn="ctr">
              <a:buFont typeface="Arial" panose="020B0604020202020204" pitchFamily="34" charset="0"/>
              <a:buNone/>
            </a:pPr>
            <a:endParaRPr kumimoji="1" lang="en-US" altLang="zh-CN" sz="1800">
              <a:latin typeface="Heiti SC Medium" pitchFamily="2" charset="-128"/>
              <a:ea typeface="Heiti SC Medium" pitchFamily="2" charset="-128"/>
            </a:endParaRPr>
          </a:p>
          <a:p>
            <a:pPr marL="0" indent="0" algn="ctr">
              <a:buFont typeface="Arial" panose="020B0604020202020204" pitchFamily="34" charset="0"/>
              <a:buNone/>
            </a:pPr>
            <a:r>
              <a:rPr kumimoji="1" lang="zh-CN" altLang="en-US" sz="1800">
                <a:latin typeface="Heiti SC Medium" pitchFamily="2" charset="-128"/>
                <a:ea typeface="Heiti SC Medium" pitchFamily="2" charset="-128"/>
              </a:rPr>
              <a:t>如果您准备好了，请按空格键进入“下一页”。</a:t>
            </a:r>
          </a:p>
          <a:p>
            <a:pPr marL="0" indent="0">
              <a:buFont typeface="Arial" panose="020B0604020202020204" pitchFamily="34" charset="0"/>
              <a:buNone/>
            </a:pPr>
            <a:r>
              <a:rPr kumimoji="1" lang="zh-CN" altLang="en-US"/>
              <a:t> </a:t>
            </a:r>
            <a:endParaRPr kumimoji="1" lang="en-US" altLang="zh-CN"/>
          </a:p>
          <a:p>
            <a:endParaRPr kumimoji="1" lang="zh-CN" altLang="en-US"/>
          </a:p>
        </p:txBody>
      </p:sp>
    </p:spTree>
    <p:extLst>
      <p:ext uri="{BB962C8B-B14F-4D97-AF65-F5344CB8AC3E}">
        <p14:creationId xmlns:p14="http://schemas.microsoft.com/office/powerpoint/2010/main" val="81902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正式实验</a:t>
            </a:r>
            <a:r>
              <a:rPr kumimoji="1" lang="en-US" altLang="zh-CN" sz="2800"/>
              <a:t>phase1-</a:t>
            </a:r>
            <a:r>
              <a:rPr kumimoji="1" lang="zh-CN" altLang="en-US" sz="2800"/>
              <a:t>呈现图片刺激*</a:t>
            </a:r>
            <a:r>
              <a:rPr kumimoji="1" lang="en-US" altLang="zh-CN" sz="2800"/>
              <a:t>2</a:t>
            </a:r>
            <a:endParaRPr kumimoji="1" lang="zh-CN" altLang="en-US" sz="2800"/>
          </a:p>
        </p:txBody>
      </p:sp>
      <p:pic>
        <p:nvPicPr>
          <p:cNvPr id="3" name="图片 2">
            <a:extLst>
              <a:ext uri="{FF2B5EF4-FFF2-40B4-BE49-F238E27FC236}">
                <a16:creationId xmlns:a16="http://schemas.microsoft.com/office/drawing/2014/main" id="{093450A1-6367-D5F5-CF74-7981D0CEDBD8}"/>
              </a:ext>
            </a:extLst>
          </p:cNvPr>
          <p:cNvPicPr>
            <a:picLocks noChangeAspect="1"/>
          </p:cNvPicPr>
          <p:nvPr/>
        </p:nvPicPr>
        <p:blipFill>
          <a:blip r:embed="rId2"/>
          <a:stretch>
            <a:fillRect/>
          </a:stretch>
        </p:blipFill>
        <p:spPr>
          <a:xfrm>
            <a:off x="1187450" y="812800"/>
            <a:ext cx="9817100" cy="5232400"/>
          </a:xfrm>
          <a:prstGeom prst="rect">
            <a:avLst/>
          </a:prstGeom>
        </p:spPr>
      </p:pic>
    </p:spTree>
    <p:extLst>
      <p:ext uri="{BB962C8B-B14F-4D97-AF65-F5344CB8AC3E}">
        <p14:creationId xmlns:p14="http://schemas.microsoft.com/office/powerpoint/2010/main" val="64858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700086" y="0"/>
            <a:ext cx="10182225" cy="825500"/>
          </a:xfrm>
        </p:spPr>
        <p:txBody>
          <a:bodyPr>
            <a:normAutofit/>
          </a:bodyPr>
          <a:lstStyle/>
          <a:p>
            <a:r>
              <a:rPr kumimoji="1" lang="zh-CN" altLang="en-US" sz="2800"/>
              <a:t>正式实验</a:t>
            </a:r>
            <a:r>
              <a:rPr kumimoji="1" lang="en-US" altLang="zh-CN" sz="2800"/>
              <a:t>phase1-</a:t>
            </a:r>
            <a:r>
              <a:rPr kumimoji="1" lang="zh-CN" altLang="en-US" sz="2800"/>
              <a:t>图片评分</a:t>
            </a:r>
          </a:p>
        </p:txBody>
      </p:sp>
      <p:sp>
        <p:nvSpPr>
          <p:cNvPr id="4" name="文本框 3">
            <a:extLst>
              <a:ext uri="{FF2B5EF4-FFF2-40B4-BE49-F238E27FC236}">
                <a16:creationId xmlns:a16="http://schemas.microsoft.com/office/drawing/2014/main" id="{FFB71AD6-18C3-7749-3D53-81B76FCF85AC}"/>
              </a:ext>
            </a:extLst>
          </p:cNvPr>
          <p:cNvSpPr txBox="1"/>
          <p:nvPr/>
        </p:nvSpPr>
        <p:spPr>
          <a:xfrm>
            <a:off x="1217375" y="711710"/>
            <a:ext cx="9492049" cy="830997"/>
          </a:xfrm>
          <a:prstGeom prst="rect">
            <a:avLst/>
          </a:prstGeom>
          <a:noFill/>
        </p:spPr>
        <p:txBody>
          <a:bodyPr wrap="square" rtlCol="0">
            <a:spAutoFit/>
          </a:bodyPr>
          <a:lstStyle/>
          <a:p>
            <a:pPr algn="ctr"/>
            <a:r>
              <a:rPr kumimoji="1" lang="zh-CN" altLang="en-US" sz="2400">
                <a:latin typeface="Heiti SC Medium" pitchFamily="2" charset="-128"/>
                <a:ea typeface="Heiti SC Medium" pitchFamily="2" charset="-128"/>
              </a:rPr>
              <a:t>屏幕上呈现的图片对你而言有多消极？</a:t>
            </a:r>
            <a:endParaRPr kumimoji="1" lang="en-US" altLang="zh-CN" sz="2400">
              <a:latin typeface="Heiti SC Medium" pitchFamily="2" charset="-128"/>
              <a:ea typeface="Heiti SC Medium" pitchFamily="2" charset="-128"/>
            </a:endParaRPr>
          </a:p>
          <a:p>
            <a:pPr algn="ctr"/>
            <a:r>
              <a:rPr kumimoji="1" lang="zh-CN" altLang="en-US" sz="2400">
                <a:latin typeface="Heiti SC Medium" pitchFamily="2" charset="-128"/>
                <a:ea typeface="Heiti SC Medium" pitchFamily="2" charset="-128"/>
              </a:rPr>
              <a:t>（最左端表示“非常消极”；最右端表示“一点都不消极”）</a:t>
            </a:r>
            <a:endParaRPr kumimoji="1" lang="en-US" altLang="zh-CN" sz="2400">
              <a:latin typeface="Heiti SC Medium" pitchFamily="2" charset="-128"/>
              <a:ea typeface="Heiti SC Medium" pitchFamily="2" charset="-128"/>
            </a:endParaRPr>
          </a:p>
        </p:txBody>
      </p:sp>
      <p:cxnSp>
        <p:nvCxnSpPr>
          <p:cNvPr id="6" name="直线连接符 5">
            <a:extLst>
              <a:ext uri="{FF2B5EF4-FFF2-40B4-BE49-F238E27FC236}">
                <a16:creationId xmlns:a16="http://schemas.microsoft.com/office/drawing/2014/main" id="{6F47239D-07C1-3DF6-B6BD-085EAA6CD53E}"/>
              </a:ext>
            </a:extLst>
          </p:cNvPr>
          <p:cNvCxnSpPr/>
          <p:nvPr/>
        </p:nvCxnSpPr>
        <p:spPr>
          <a:xfrm>
            <a:off x="1645920" y="3670663"/>
            <a:ext cx="8334103"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C4FAA471-278D-F8F0-0B49-80633B51B3B7}"/>
              </a:ext>
            </a:extLst>
          </p:cNvPr>
          <p:cNvSpPr/>
          <p:nvPr/>
        </p:nvSpPr>
        <p:spPr>
          <a:xfrm>
            <a:off x="4297680" y="349066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a:extLst>
              <a:ext uri="{FF2B5EF4-FFF2-40B4-BE49-F238E27FC236}">
                <a16:creationId xmlns:a16="http://schemas.microsoft.com/office/drawing/2014/main" id="{A768CF69-BBBC-6A5E-400F-1871F596B7F1}"/>
              </a:ext>
            </a:extLst>
          </p:cNvPr>
          <p:cNvCxnSpPr/>
          <p:nvPr/>
        </p:nvCxnSpPr>
        <p:spPr>
          <a:xfrm>
            <a:off x="9980023" y="3429000"/>
            <a:ext cx="0" cy="24166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3079C3C1-C9D3-4856-D79C-33512FB1F170}"/>
              </a:ext>
            </a:extLst>
          </p:cNvPr>
          <p:cNvCxnSpPr/>
          <p:nvPr/>
        </p:nvCxnSpPr>
        <p:spPr>
          <a:xfrm>
            <a:off x="1645920" y="3429000"/>
            <a:ext cx="0" cy="241663"/>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EADDF66-BCE1-CB60-646A-CA0772BCFE0D}"/>
              </a:ext>
            </a:extLst>
          </p:cNvPr>
          <p:cNvSpPr txBox="1"/>
          <p:nvPr/>
        </p:nvSpPr>
        <p:spPr>
          <a:xfrm>
            <a:off x="1217375" y="3850663"/>
            <a:ext cx="1745281" cy="369332"/>
          </a:xfrm>
          <a:prstGeom prst="rect">
            <a:avLst/>
          </a:prstGeom>
          <a:noFill/>
        </p:spPr>
        <p:txBody>
          <a:bodyPr wrap="square" rtlCol="0">
            <a:spAutoFit/>
          </a:bodyPr>
          <a:lstStyle/>
          <a:p>
            <a:r>
              <a:rPr kumimoji="1" lang="zh-CN" altLang="en-US"/>
              <a:t>非常消极</a:t>
            </a:r>
          </a:p>
        </p:txBody>
      </p:sp>
      <p:sp>
        <p:nvSpPr>
          <p:cNvPr id="14" name="文本框 13">
            <a:extLst>
              <a:ext uri="{FF2B5EF4-FFF2-40B4-BE49-F238E27FC236}">
                <a16:creationId xmlns:a16="http://schemas.microsoft.com/office/drawing/2014/main" id="{E9A85B52-951C-1952-B804-B11030026AA1}"/>
              </a:ext>
            </a:extLst>
          </p:cNvPr>
          <p:cNvSpPr txBox="1"/>
          <p:nvPr/>
        </p:nvSpPr>
        <p:spPr>
          <a:xfrm>
            <a:off x="9107382" y="3727660"/>
            <a:ext cx="1745281" cy="369332"/>
          </a:xfrm>
          <a:prstGeom prst="rect">
            <a:avLst/>
          </a:prstGeom>
          <a:noFill/>
        </p:spPr>
        <p:txBody>
          <a:bodyPr wrap="square" rtlCol="0">
            <a:spAutoFit/>
          </a:bodyPr>
          <a:lstStyle/>
          <a:p>
            <a:r>
              <a:rPr kumimoji="1" lang="zh-CN" altLang="en-US"/>
              <a:t>一点都不消极</a:t>
            </a:r>
          </a:p>
        </p:txBody>
      </p:sp>
    </p:spTree>
    <p:extLst>
      <p:ext uri="{BB962C8B-B14F-4D97-AF65-F5344CB8AC3E}">
        <p14:creationId xmlns:p14="http://schemas.microsoft.com/office/powerpoint/2010/main" val="109122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phase2</a:t>
            </a:r>
            <a:r>
              <a:rPr kumimoji="1" lang="zh-CN" altLang="en-US" sz="2800"/>
              <a:t>指导语</a:t>
            </a:r>
          </a:p>
        </p:txBody>
      </p:sp>
      <p:sp>
        <p:nvSpPr>
          <p:cNvPr id="4" name="内容占位符 2">
            <a:extLst>
              <a:ext uri="{FF2B5EF4-FFF2-40B4-BE49-F238E27FC236}">
                <a16:creationId xmlns:a16="http://schemas.microsoft.com/office/drawing/2014/main" id="{4C54318C-2CD0-BD12-4E4D-448BE3E2E004}"/>
              </a:ext>
            </a:extLst>
          </p:cNvPr>
          <p:cNvSpPr>
            <a:spLocks noGrp="1"/>
          </p:cNvSpPr>
          <p:nvPr>
            <p:ph idx="1"/>
          </p:nvPr>
        </p:nvSpPr>
        <p:spPr>
          <a:xfrm>
            <a:off x="510200" y="172279"/>
            <a:ext cx="11171599" cy="7839635"/>
          </a:xfrm>
        </p:spPr>
        <p:txBody>
          <a:bodyPr>
            <a:normAutofit/>
          </a:bodyPr>
          <a:lstStyle/>
          <a:p>
            <a:endParaRPr kumimoji="1" lang="en-US" altLang="zh-CN" sz="20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接下来需要你给其他实验参与者选择为他们呈现负性图片的时间点和概率，时间点和概率由数轴和百分比表示，如下图，其表示</a:t>
            </a:r>
            <a:r>
              <a:rPr kumimoji="1" lang="en-US" altLang="zh-CN" sz="1600">
                <a:latin typeface="Heiti SC Medium" pitchFamily="2" charset="-128"/>
                <a:ea typeface="Heiti SC Medium" pitchFamily="2" charset="-128"/>
              </a:rPr>
              <a:t>1</a:t>
            </a:r>
            <a:r>
              <a:rPr kumimoji="1" lang="zh-CN" altLang="en-US" sz="1600">
                <a:latin typeface="Heiti SC Medium" pitchFamily="2" charset="-128"/>
                <a:ea typeface="Heiti SC Medium" pitchFamily="2" charset="-128"/>
              </a:rPr>
              <a:t>天后，有</a:t>
            </a:r>
            <a:r>
              <a:rPr kumimoji="1" lang="en-US" altLang="zh-CN" sz="1600">
                <a:latin typeface="Heiti SC Medium" pitchFamily="2" charset="-128"/>
                <a:ea typeface="Heiti SC Medium" pitchFamily="2" charset="-128"/>
              </a:rPr>
              <a:t>60%</a:t>
            </a:r>
            <a:r>
              <a:rPr kumimoji="1" lang="zh-CN" altLang="en-US" sz="1600">
                <a:latin typeface="Heiti SC Medium" pitchFamily="2" charset="-128"/>
                <a:ea typeface="Heiti SC Medium" pitchFamily="2" charset="-128"/>
              </a:rPr>
              <a:t>的概率为此实验参与者呈现负性图片，负性图片的负性程度与上一页给您呈现的负性图片示例保持一致）</a:t>
            </a:r>
            <a:endParaRPr kumimoji="1" lang="en-US" altLang="zh-CN" sz="1600">
              <a:latin typeface="Heiti SC Medium" pitchFamily="2" charset="-128"/>
              <a:ea typeface="Heiti SC Medium" pitchFamily="2" charset="-128"/>
            </a:endParaRPr>
          </a:p>
          <a:p>
            <a:pPr marL="0" indent="0" algn="ctr">
              <a:buNone/>
            </a:pPr>
            <a:endParaRPr kumimoji="1" lang="en-US" altLang="zh-CN" sz="16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其他实验参与者也在同时进行此步骤的操作。</a:t>
            </a:r>
            <a:endParaRPr kumimoji="1" lang="en-US" altLang="zh-CN" sz="1600">
              <a:latin typeface="Heiti SC Medium" pitchFamily="2" charset="-128"/>
              <a:ea typeface="Heiti SC Medium" pitchFamily="2" charset="-128"/>
            </a:endParaRPr>
          </a:p>
          <a:p>
            <a:pPr marL="0" indent="0" algn="ctr">
              <a:buNone/>
            </a:pPr>
            <a:endParaRPr kumimoji="1" lang="en-US" altLang="zh-CN" sz="1600">
              <a:latin typeface="Heiti SC Medium" pitchFamily="2" charset="-128"/>
              <a:ea typeface="Heiti SC Medium" pitchFamily="2" charset="-128"/>
            </a:endParaRPr>
          </a:p>
          <a:p>
            <a:pPr marL="0" indent="0" algn="ctr">
              <a:buNone/>
            </a:pPr>
            <a:r>
              <a:rPr kumimoji="1" lang="zh-CN" altLang="en-US" sz="1600">
                <a:latin typeface="Heiti SC Medium" pitchFamily="2" charset="-128"/>
                <a:ea typeface="Heiti SC Medium" pitchFamily="2" charset="-128"/>
              </a:rPr>
              <a:t>如果你已经准备好，请按“空格键”开始。</a:t>
            </a:r>
            <a:endParaRPr kumimoji="1" lang="en-US" altLang="zh-CN" sz="1600">
              <a:latin typeface="Heiti SC Medium" pitchFamily="2" charset="-128"/>
              <a:ea typeface="Heiti SC Medium" pitchFamily="2" charset="-128"/>
            </a:endParaRPr>
          </a:p>
          <a:p>
            <a:endParaRPr kumimoji="1" lang="en-US" altLang="zh-CN"/>
          </a:p>
          <a:p>
            <a:endParaRPr kumimoji="1" lang="en-US" altLang="zh-CN"/>
          </a:p>
          <a:p>
            <a:endParaRPr kumimoji="1" lang="en-US" altLang="zh-CN"/>
          </a:p>
          <a:p>
            <a:endParaRPr kumimoji="1" lang="zh-CN" altLang="en-US"/>
          </a:p>
        </p:txBody>
      </p:sp>
      <p:pic>
        <p:nvPicPr>
          <p:cNvPr id="37" name="图片 36">
            <a:extLst>
              <a:ext uri="{FF2B5EF4-FFF2-40B4-BE49-F238E27FC236}">
                <a16:creationId xmlns:a16="http://schemas.microsoft.com/office/drawing/2014/main" id="{E90AC0C4-80FA-3426-7A27-D41C0917A2DB}"/>
              </a:ext>
            </a:extLst>
          </p:cNvPr>
          <p:cNvPicPr>
            <a:picLocks noChangeAspect="1"/>
          </p:cNvPicPr>
          <p:nvPr/>
        </p:nvPicPr>
        <p:blipFill>
          <a:blip r:embed="rId2"/>
          <a:stretch>
            <a:fillRect/>
          </a:stretch>
        </p:blipFill>
        <p:spPr>
          <a:xfrm>
            <a:off x="5012357" y="2819400"/>
            <a:ext cx="1663700" cy="4038600"/>
          </a:xfrm>
          <a:prstGeom prst="rect">
            <a:avLst/>
          </a:prstGeom>
        </p:spPr>
      </p:pic>
      <p:pic>
        <p:nvPicPr>
          <p:cNvPr id="39" name="内容占位符 4" descr="用户">
            <a:extLst>
              <a:ext uri="{FF2B5EF4-FFF2-40B4-BE49-F238E27FC236}">
                <a16:creationId xmlns:a16="http://schemas.microsoft.com/office/drawing/2014/main" id="{F34AD2DB-2428-3921-2D20-7210D17191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3983" y="3352600"/>
            <a:ext cx="1944889" cy="1944889"/>
          </a:xfrm>
          <a:prstGeom prst="rect">
            <a:avLst/>
          </a:prstGeom>
        </p:spPr>
      </p:pic>
      <p:pic>
        <p:nvPicPr>
          <p:cNvPr id="40" name="图片 39">
            <a:extLst>
              <a:ext uri="{FF2B5EF4-FFF2-40B4-BE49-F238E27FC236}">
                <a16:creationId xmlns:a16="http://schemas.microsoft.com/office/drawing/2014/main" id="{70FB852D-D286-7D69-BCAE-4AA68C86F04A}"/>
              </a:ext>
            </a:extLst>
          </p:cNvPr>
          <p:cNvPicPr>
            <a:picLocks noChangeAspect="1"/>
          </p:cNvPicPr>
          <p:nvPr/>
        </p:nvPicPr>
        <p:blipFill>
          <a:blip r:embed="rId5"/>
          <a:stretch>
            <a:fillRect/>
          </a:stretch>
        </p:blipFill>
        <p:spPr>
          <a:xfrm>
            <a:off x="2597078" y="3413406"/>
            <a:ext cx="892800" cy="892800"/>
          </a:xfrm>
          <a:prstGeom prst="ellipse">
            <a:avLst/>
          </a:prstGeom>
        </p:spPr>
      </p:pic>
    </p:spTree>
    <p:extLst>
      <p:ext uri="{BB962C8B-B14F-4D97-AF65-F5344CB8AC3E}">
        <p14:creationId xmlns:p14="http://schemas.microsoft.com/office/powerpoint/2010/main" val="276695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465230" y="-187324"/>
            <a:ext cx="11047216" cy="825500"/>
          </a:xfrm>
        </p:spPr>
        <p:txBody>
          <a:bodyPr>
            <a:normAutofit fontScale="90000"/>
          </a:bodyPr>
          <a:lstStyle/>
          <a:p>
            <a:r>
              <a:rPr kumimoji="1" lang="zh-CN" altLang="en-US" sz="2800"/>
              <a:t>正式实验</a:t>
            </a:r>
            <a:r>
              <a:rPr kumimoji="1" lang="en-US" altLang="zh-CN" sz="2800"/>
              <a:t>phase2-</a:t>
            </a:r>
            <a:r>
              <a:rPr kumimoji="1" lang="zh-CN" altLang="en-US" sz="2800"/>
              <a:t>为其他实验参与者选择负性图片呈现的时间点和概率*</a:t>
            </a:r>
            <a:r>
              <a:rPr kumimoji="1" lang="en-US" altLang="zh-CN" sz="2800"/>
              <a:t>9</a:t>
            </a:r>
            <a:endParaRPr kumimoji="1" lang="zh-CN" altLang="en-US" sz="2800"/>
          </a:p>
        </p:txBody>
      </p:sp>
      <p:pic>
        <p:nvPicPr>
          <p:cNvPr id="6" name="图片 5">
            <a:extLst>
              <a:ext uri="{FF2B5EF4-FFF2-40B4-BE49-F238E27FC236}">
                <a16:creationId xmlns:a16="http://schemas.microsoft.com/office/drawing/2014/main" id="{1B8B2D26-7503-CE67-1674-10DBA6EF609A}"/>
              </a:ext>
            </a:extLst>
          </p:cNvPr>
          <p:cNvPicPr>
            <a:picLocks noChangeAspect="1"/>
          </p:cNvPicPr>
          <p:nvPr/>
        </p:nvPicPr>
        <p:blipFill>
          <a:blip r:embed="rId2"/>
          <a:stretch>
            <a:fillRect/>
          </a:stretch>
        </p:blipFill>
        <p:spPr>
          <a:xfrm>
            <a:off x="1484585" y="638176"/>
            <a:ext cx="9663361" cy="5958523"/>
          </a:xfrm>
          <a:prstGeom prst="rect">
            <a:avLst/>
          </a:prstGeom>
        </p:spPr>
      </p:pic>
    </p:spTree>
    <p:extLst>
      <p:ext uri="{BB962C8B-B14F-4D97-AF65-F5344CB8AC3E}">
        <p14:creationId xmlns:p14="http://schemas.microsoft.com/office/powerpoint/2010/main" val="215698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FC727-15F0-8DB9-2C12-52AEC19E2556}"/>
              </a:ext>
            </a:extLst>
          </p:cNvPr>
          <p:cNvSpPr>
            <a:spLocks noGrp="1"/>
          </p:cNvSpPr>
          <p:nvPr>
            <p:ph type="title"/>
          </p:nvPr>
        </p:nvSpPr>
        <p:spPr>
          <a:xfrm>
            <a:off x="510200" y="-187324"/>
            <a:ext cx="10182225" cy="825500"/>
          </a:xfrm>
        </p:spPr>
        <p:txBody>
          <a:bodyPr>
            <a:normAutofit/>
          </a:bodyPr>
          <a:lstStyle/>
          <a:p>
            <a:r>
              <a:rPr kumimoji="1" lang="zh-CN" altLang="en-US" sz="2800"/>
              <a:t>正式实验</a:t>
            </a:r>
            <a:r>
              <a:rPr kumimoji="1" lang="en-US" altLang="zh-CN" sz="2800"/>
              <a:t>phase3</a:t>
            </a:r>
            <a:r>
              <a:rPr kumimoji="1" lang="zh-CN" altLang="en-US" sz="2800"/>
              <a:t>指导语</a:t>
            </a:r>
          </a:p>
        </p:txBody>
      </p:sp>
      <p:sp>
        <p:nvSpPr>
          <p:cNvPr id="4" name="内容占位符 2">
            <a:extLst>
              <a:ext uri="{FF2B5EF4-FFF2-40B4-BE49-F238E27FC236}">
                <a16:creationId xmlns:a16="http://schemas.microsoft.com/office/drawing/2014/main" id="{88258974-AF31-C1DB-F99B-C1430DA9CA2B}"/>
              </a:ext>
            </a:extLst>
          </p:cNvPr>
          <p:cNvSpPr>
            <a:spLocks noGrp="1"/>
          </p:cNvSpPr>
          <p:nvPr>
            <p:ph idx="1"/>
          </p:nvPr>
        </p:nvSpPr>
        <p:spPr>
          <a:xfrm>
            <a:off x="232013" y="1063388"/>
            <a:ext cx="11846256" cy="7839635"/>
          </a:xfrm>
        </p:spPr>
        <p:txBody>
          <a:bodyPr>
            <a:normAutofit/>
          </a:bodyPr>
          <a:lstStyle/>
          <a:p>
            <a:endParaRPr kumimoji="1" lang="en-US" altLang="zh-CN" sz="2000"/>
          </a:p>
          <a:p>
            <a:pPr algn="ctr"/>
            <a:endParaRPr kumimoji="1" lang="en-US" altLang="zh-CN" sz="2000"/>
          </a:p>
          <a:p>
            <a:pPr marL="0" indent="0" algn="ctr">
              <a:buNone/>
            </a:pPr>
            <a:r>
              <a:rPr kumimoji="1" lang="zh-CN" altLang="en-US" sz="2400">
                <a:latin typeface="Heiti SC Medium" pitchFamily="2" charset="-128"/>
                <a:ea typeface="Heiti SC Medium" pitchFamily="2" charset="-128"/>
              </a:rPr>
              <a:t>其他被试也选择了为你呈现负性图片的时间点和概率，他们的选择将会被随机两两匹配并呈现，需要你两两比较负性图片的时间点和概率，然后进行如下选择：</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lang="zh-CN" altLang="zh-CN" sz="2400" b="1">
                <a:latin typeface="Heiti SC Medium" pitchFamily="2" charset="-128"/>
                <a:ea typeface="Heiti SC Medium" pitchFamily="2" charset="-128"/>
              </a:rPr>
              <a:t>如果有</a:t>
            </a:r>
            <a:r>
              <a:rPr lang="en-US" altLang="zh-CN" sz="2400" b="1">
                <a:latin typeface="Heiti SC Medium" pitchFamily="2" charset="-128"/>
                <a:ea typeface="Heiti SC Medium" pitchFamily="2" charset="-128"/>
              </a:rPr>
              <a:t>10</a:t>
            </a:r>
            <a:r>
              <a:rPr lang="zh-CN" altLang="en-US" sz="2400" b="1">
                <a:latin typeface="Heiti SC Medium" pitchFamily="2" charset="-128"/>
                <a:ea typeface="Heiti SC Medium" pitchFamily="2" charset="-128"/>
              </a:rPr>
              <a:t>个代币</a:t>
            </a:r>
            <a:r>
              <a:rPr lang="zh-CN" altLang="zh-CN" sz="2400" b="1">
                <a:latin typeface="Heiti SC Medium" pitchFamily="2" charset="-128"/>
                <a:ea typeface="Heiti SC Medium" pitchFamily="2" charset="-128"/>
              </a:rPr>
              <a:t>的</a:t>
            </a:r>
            <a:r>
              <a:rPr lang="zh-CN" altLang="en-US" sz="2400" b="1">
                <a:latin typeface="Heiti SC Medium" pitchFamily="2" charset="-128"/>
                <a:ea typeface="Heiti SC Medium" pitchFamily="2" charset="-128"/>
              </a:rPr>
              <a:t>实验</a:t>
            </a:r>
            <a:r>
              <a:rPr lang="zh-CN" altLang="zh-CN" sz="2400" b="1">
                <a:latin typeface="Heiti SC Medium" pitchFamily="2" charset="-128"/>
                <a:ea typeface="Heiti SC Medium" pitchFamily="2" charset="-128"/>
              </a:rPr>
              <a:t>奖励可以由你</a:t>
            </a:r>
            <a:r>
              <a:rPr lang="zh-CN" altLang="en-US" sz="2400" b="1">
                <a:latin typeface="Heiti SC Medium" pitchFamily="2" charset="-128"/>
                <a:ea typeface="Heiti SC Medium" pitchFamily="2" charset="-128"/>
              </a:rPr>
              <a:t>进行分配</a:t>
            </a:r>
            <a:r>
              <a:rPr lang="zh-CN" altLang="zh-CN" sz="2400" b="1">
                <a:latin typeface="Heiti SC Medium" pitchFamily="2" charset="-128"/>
                <a:ea typeface="Heiti SC Medium" pitchFamily="2" charset="-128"/>
              </a:rPr>
              <a:t>，你选择</a:t>
            </a:r>
            <a:r>
              <a:rPr lang="zh-CN" altLang="en-US" sz="2400" b="1">
                <a:latin typeface="Heiti SC Medium" pitchFamily="2" charset="-128"/>
                <a:ea typeface="Heiti SC Medium" pitchFamily="2" charset="-128"/>
              </a:rPr>
              <a:t>将</a:t>
            </a:r>
            <a:r>
              <a:rPr lang="zh-CN" altLang="zh-CN" sz="2400" b="1">
                <a:latin typeface="Heiti SC Medium" pitchFamily="2" charset="-128"/>
                <a:ea typeface="Heiti SC Medium" pitchFamily="2" charset="-128"/>
              </a:rPr>
              <a:t>奖励</a:t>
            </a:r>
            <a:r>
              <a:rPr lang="zh-CN" altLang="en-US" sz="2400" b="1">
                <a:latin typeface="Heiti SC Medium" pitchFamily="2" charset="-128"/>
                <a:ea typeface="Heiti SC Medium" pitchFamily="2" charset="-128"/>
              </a:rPr>
              <a:t>分配给左边的人还是右边的</a:t>
            </a:r>
            <a:r>
              <a:rPr lang="zh-CN" altLang="zh-CN" sz="2400" b="1">
                <a:latin typeface="Heiti SC Medium" pitchFamily="2" charset="-128"/>
                <a:ea typeface="Heiti SC Medium" pitchFamily="2" charset="-128"/>
              </a:rPr>
              <a:t>人？</a:t>
            </a:r>
            <a:r>
              <a:rPr lang="zh-CN" altLang="zh-CN" sz="2400" b="1">
                <a:effectLst/>
                <a:latin typeface="Heiti SC Medium" pitchFamily="2" charset="-128"/>
                <a:ea typeface="Heiti SC Medium" pitchFamily="2" charset="-128"/>
              </a:rPr>
              <a:t> </a:t>
            </a:r>
            <a:endParaRPr lang="en-US" altLang="zh-CN" sz="2400" b="1">
              <a:effectLst/>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实验会在最后从你选择的负性图片的时间点和概率的所有情况中随机为你呈现一种。</a:t>
            </a:r>
            <a:endParaRPr kumimoji="1" lang="en-US" altLang="zh-CN" sz="2400">
              <a:latin typeface="Heiti SC Medium" pitchFamily="2" charset="-128"/>
              <a:ea typeface="Heiti SC Medium" pitchFamily="2" charset="-128"/>
            </a:endParaRPr>
          </a:p>
          <a:p>
            <a:pPr marL="0" indent="0" algn="ctr">
              <a:buNone/>
            </a:pPr>
            <a:endParaRPr kumimoji="1" lang="en-US" altLang="zh-CN" sz="2400">
              <a:latin typeface="Heiti SC Medium" pitchFamily="2" charset="-128"/>
              <a:ea typeface="Heiti SC Medium" pitchFamily="2" charset="-128"/>
            </a:endParaRPr>
          </a:p>
          <a:p>
            <a:pPr marL="0" indent="0" algn="ctr">
              <a:buNone/>
            </a:pPr>
            <a:r>
              <a:rPr kumimoji="1" lang="zh-CN" altLang="en-US" sz="2400">
                <a:latin typeface="Heiti SC Medium" pitchFamily="2" charset="-128"/>
                <a:ea typeface="Heiti SC Medium" pitchFamily="2" charset="-128"/>
              </a:rPr>
              <a:t>如果准备好了，请按“空格键”开始。</a:t>
            </a:r>
            <a:endParaRPr kumimoji="1" lang="en-US" altLang="zh-CN" sz="2400">
              <a:latin typeface="Heiti SC Medium" pitchFamily="2" charset="-128"/>
              <a:ea typeface="Heiti SC Medium" pitchFamily="2" charset="-128"/>
            </a:endParaRPr>
          </a:p>
          <a:p>
            <a:endParaRPr kumimoji="1" lang="en-US" altLang="zh-CN" sz="2000"/>
          </a:p>
          <a:p>
            <a:endParaRPr kumimoji="1" lang="en-US" altLang="zh-CN"/>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36997239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531</Words>
  <Application>Microsoft Macintosh PowerPoint</Application>
  <PresentationFormat>宽屏</PresentationFormat>
  <Paragraphs>64</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Heiti SC Medium</vt:lpstr>
      <vt:lpstr>Arial</vt:lpstr>
      <vt:lpstr>Office 主题​​</vt:lpstr>
      <vt:lpstr>Time-discounting Experiment Instruction 20220808</vt:lpstr>
      <vt:lpstr>实验开始阶段</vt:lpstr>
      <vt:lpstr>等待其他实验参与者进入实验的界面</vt:lpstr>
      <vt:lpstr>正式实验phase1指导语</vt:lpstr>
      <vt:lpstr>正式实验phase1-呈现图片刺激*2</vt:lpstr>
      <vt:lpstr>正式实验phase1-图片评分</vt:lpstr>
      <vt:lpstr>正式实验phase2指导语</vt:lpstr>
      <vt:lpstr>正式实验phase2-为其他实验参与者选择负性图片呈现的时间点和概率*9</vt:lpstr>
      <vt:lpstr>正式实验phase3指导语</vt:lpstr>
      <vt:lpstr>正式实验phase3-奖励/惩罚（between subject）*66</vt:lpstr>
      <vt:lpstr>正式实验phase4指导语</vt:lpstr>
      <vt:lpstr>正式实验phase4施加负性图片刺激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Shuning</dc:creator>
  <cp:lastModifiedBy>Wang Shuning</cp:lastModifiedBy>
  <cp:revision>23</cp:revision>
  <dcterms:created xsi:type="dcterms:W3CDTF">2022-08-08T13:26:42Z</dcterms:created>
  <dcterms:modified xsi:type="dcterms:W3CDTF">2022-08-08T15:34:31Z</dcterms:modified>
</cp:coreProperties>
</file>