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70" r:id="rId10"/>
    <p:sldId id="271" r:id="rId11"/>
    <p:sldId id="264" r:id="rId12"/>
    <p:sldId id="265" r:id="rId13"/>
    <p:sldId id="269" r:id="rId14"/>
    <p:sldId id="268" r:id="rId15"/>
    <p:sldId id="266" r:id="rId16"/>
    <p:sldId id="2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08"/>
    <p:restoredTop sz="96405"/>
  </p:normalViewPr>
  <p:slideViewPr>
    <p:cSldViewPr snapToGrid="0">
      <p:cViewPr>
        <p:scale>
          <a:sx n="41" d="100"/>
          <a:sy n="41" d="100"/>
        </p:scale>
        <p:origin x="1800"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9A928-06CB-551B-D047-014CA80AE6D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71A477F-EEEF-6C5D-E722-22B145008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4399D29-199A-529A-060D-D23EF03C3C39}"/>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5" name="页脚占位符 4">
            <a:extLst>
              <a:ext uri="{FF2B5EF4-FFF2-40B4-BE49-F238E27FC236}">
                <a16:creationId xmlns:a16="http://schemas.microsoft.com/office/drawing/2014/main" id="{14799552-2BF9-8768-738F-81084F64F0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049FE6-4B2F-3F94-7823-960C238D93CA}"/>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248001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7F447-7207-2446-498B-44F9E903AE7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E81BCF1-2036-A866-73E9-84BFD0DF6EB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4E4F4C6-C445-ED92-34F0-54C4F3C8D37B}"/>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5" name="页脚占位符 4">
            <a:extLst>
              <a:ext uri="{FF2B5EF4-FFF2-40B4-BE49-F238E27FC236}">
                <a16:creationId xmlns:a16="http://schemas.microsoft.com/office/drawing/2014/main" id="{099EAA84-AAFD-2428-8979-D846249938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4DE08E5-9A57-1785-CACF-18BC563FE245}"/>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222154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1456F9-13C6-7B7C-0E68-54E9E82DE3E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AB19530-1DBB-922A-8C7F-88A3399C8C8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4361AB7-9B09-E81D-5E7D-ED197A8337EF}"/>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5" name="页脚占位符 4">
            <a:extLst>
              <a:ext uri="{FF2B5EF4-FFF2-40B4-BE49-F238E27FC236}">
                <a16:creationId xmlns:a16="http://schemas.microsoft.com/office/drawing/2014/main" id="{B3F9962E-67F6-9059-0170-C0447852F6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B26F6D-1837-29DD-B85D-EBF1EBD92165}"/>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56927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D2948-544E-AE77-24FD-7458F47E86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0427BEC-67A4-ED07-C301-424F3E4AF1D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CF560D6-ACFF-E548-697C-09E900131D58}"/>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5" name="页脚占位符 4">
            <a:extLst>
              <a:ext uri="{FF2B5EF4-FFF2-40B4-BE49-F238E27FC236}">
                <a16:creationId xmlns:a16="http://schemas.microsoft.com/office/drawing/2014/main" id="{235B01D5-5181-5550-E112-5511349CC1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506467-D813-1C75-9C06-E57C5CEAF4DE}"/>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300063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9138F-2060-A429-F633-4CC46878D23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9300427-A4DE-716D-D05A-E191A558F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B5823D6-4B17-05B2-4270-BEECB8345F3C}"/>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5" name="页脚占位符 4">
            <a:extLst>
              <a:ext uri="{FF2B5EF4-FFF2-40B4-BE49-F238E27FC236}">
                <a16:creationId xmlns:a16="http://schemas.microsoft.com/office/drawing/2014/main" id="{97ED3431-5FBA-39CE-ACB8-00D8C3761F0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C9C4B12-8208-9F09-2749-C5284D5DBBC8}"/>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7400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F05CB-E584-A086-916A-6E0A53CC01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CE80145-2123-E1D2-5CAE-EB9CD163156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04E6404-E084-CE03-1296-D64B607FE80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0CE6DDA-C114-D110-FC42-6CDCBAD2F82D}"/>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6" name="页脚占位符 5">
            <a:extLst>
              <a:ext uri="{FF2B5EF4-FFF2-40B4-BE49-F238E27FC236}">
                <a16:creationId xmlns:a16="http://schemas.microsoft.com/office/drawing/2014/main" id="{9829D56A-C272-99E5-3F69-C6D1351254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B8E5D8-7EDD-344F-570E-3D99CEB7A3A0}"/>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30553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3D011-1418-49B6-BBEF-FC0BEEDAC58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94D70A8-B3B5-48EF-80E5-145E1C2E2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24E5FDA-40CF-5D2B-B19A-6C404ABB358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5CB4040-5572-2BF6-5BEA-114DDCB42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A618EEB-8560-1D4A-541C-1272532C4A1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031DCF2-2936-BEB9-C550-4FF609A48FCB}"/>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8" name="页脚占位符 7">
            <a:extLst>
              <a:ext uri="{FF2B5EF4-FFF2-40B4-BE49-F238E27FC236}">
                <a16:creationId xmlns:a16="http://schemas.microsoft.com/office/drawing/2014/main" id="{AABE37A4-8811-8D6F-C848-76433FE67FB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9FF4AED-56A7-8E7E-5DCF-A581F8B1E90E}"/>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75339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9B8D1-2FA8-3C9A-3F95-A5D461075A0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9B03550-30A2-506C-CFC2-0817C4B3915A}"/>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4" name="页脚占位符 3">
            <a:extLst>
              <a:ext uri="{FF2B5EF4-FFF2-40B4-BE49-F238E27FC236}">
                <a16:creationId xmlns:a16="http://schemas.microsoft.com/office/drawing/2014/main" id="{39ECFBBE-1428-E775-F237-3338D73C135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4950609-E19B-BF09-A7D1-BF9525FAEA43}"/>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2148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204356-0E49-62BB-D3FC-9ADD6B64BEB7}"/>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3" name="页脚占位符 2">
            <a:extLst>
              <a:ext uri="{FF2B5EF4-FFF2-40B4-BE49-F238E27FC236}">
                <a16:creationId xmlns:a16="http://schemas.microsoft.com/office/drawing/2014/main" id="{2DBB5EB5-519F-BB56-8A45-AD0EE8E426D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6456C7F-655B-9B0E-A008-857749C44853}"/>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49356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D8F8A-25FA-B857-4223-076B90200E9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752E5E8-8F29-36DC-7F30-E2423B2C2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39103B5-FB14-F8DD-1F5A-5833343F7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073C2B0-FDC0-B6FB-EF16-A40CACB9502B}"/>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6" name="页脚占位符 5">
            <a:extLst>
              <a:ext uri="{FF2B5EF4-FFF2-40B4-BE49-F238E27FC236}">
                <a16:creationId xmlns:a16="http://schemas.microsoft.com/office/drawing/2014/main" id="{D80103F9-B88E-A9BD-DC85-AAB85BFEDA0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78BB424-920E-59C1-0B02-8C88697D5E1C}"/>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6104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3C6B6-C079-08DD-7DB8-3708C103848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183F811-CC25-F6D8-0490-EBB13C3F5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22B866F-47FB-85C5-4160-9D5763002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9FA4158-9C2B-B9BA-1FF1-01789EADAF63}"/>
              </a:ext>
            </a:extLst>
          </p:cNvPr>
          <p:cNvSpPr>
            <a:spLocks noGrp="1"/>
          </p:cNvSpPr>
          <p:nvPr>
            <p:ph type="dt" sz="half" idx="10"/>
          </p:nvPr>
        </p:nvSpPr>
        <p:spPr/>
        <p:txBody>
          <a:bodyPr/>
          <a:lstStyle/>
          <a:p>
            <a:fld id="{3D74D2BE-9923-5A44-806C-A0978215C9B7}" type="datetimeFigureOut">
              <a:t>2022/8/13</a:t>
            </a:fld>
            <a:endParaRPr kumimoji="1" lang="zh-CN" altLang="en-US"/>
          </a:p>
        </p:txBody>
      </p:sp>
      <p:sp>
        <p:nvSpPr>
          <p:cNvPr id="6" name="页脚占位符 5">
            <a:extLst>
              <a:ext uri="{FF2B5EF4-FFF2-40B4-BE49-F238E27FC236}">
                <a16:creationId xmlns:a16="http://schemas.microsoft.com/office/drawing/2014/main" id="{34D9624A-A890-3311-439A-9D152502D78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AAF5B2-878E-5543-4832-3B593EB720D6}"/>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304058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FA5573-A589-E693-5946-1D5F996B6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CED8F92-7ECF-79E8-2B9C-CC0706E9B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ECFECFA-79F3-B31C-D9EF-FFD0F5924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4D2BE-9923-5A44-806C-A0978215C9B7}" type="datetimeFigureOut">
              <a:t>2022/8/13</a:t>
            </a:fld>
            <a:endParaRPr kumimoji="1" lang="zh-CN" altLang="en-US"/>
          </a:p>
        </p:txBody>
      </p:sp>
      <p:sp>
        <p:nvSpPr>
          <p:cNvPr id="5" name="页脚占位符 4">
            <a:extLst>
              <a:ext uri="{FF2B5EF4-FFF2-40B4-BE49-F238E27FC236}">
                <a16:creationId xmlns:a16="http://schemas.microsoft.com/office/drawing/2014/main" id="{C152BC43-295A-BC4F-BDEF-BB3010538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69699A9-4FC8-266B-4660-753D8701E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AB98F-CDB8-7E41-AE32-D02FD12072ED}" type="slidenum">
              <a:t>‹#›</a:t>
            </a:fld>
            <a:endParaRPr kumimoji="1" lang="zh-CN" altLang="en-US"/>
          </a:p>
        </p:txBody>
      </p:sp>
    </p:spTree>
    <p:extLst>
      <p:ext uri="{BB962C8B-B14F-4D97-AF65-F5344CB8AC3E}">
        <p14:creationId xmlns:p14="http://schemas.microsoft.com/office/powerpoint/2010/main" val="373741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FE59A-0AA8-3934-41F1-6B2B266472DA}"/>
              </a:ext>
            </a:extLst>
          </p:cNvPr>
          <p:cNvSpPr>
            <a:spLocks noGrp="1"/>
          </p:cNvSpPr>
          <p:nvPr>
            <p:ph type="ctrTitle"/>
          </p:nvPr>
        </p:nvSpPr>
        <p:spPr>
          <a:xfrm>
            <a:off x="1524000" y="2506320"/>
            <a:ext cx="9144000" cy="2387600"/>
          </a:xfrm>
        </p:spPr>
        <p:txBody>
          <a:bodyPr>
            <a:normAutofit fontScale="90000"/>
          </a:bodyPr>
          <a:lstStyle/>
          <a:p>
            <a:r>
              <a:rPr kumimoji="1" lang="en-US" altLang="zh-CN"/>
              <a:t>Time-discounting</a:t>
            </a:r>
            <a:r>
              <a:rPr kumimoji="1" lang="zh-CN" altLang="en-US"/>
              <a:t> </a:t>
            </a:r>
            <a:r>
              <a:rPr kumimoji="1" lang="en-US" altLang="zh-CN"/>
              <a:t>Experiment</a:t>
            </a:r>
            <a:r>
              <a:rPr kumimoji="1" lang="zh-CN" altLang="en-US"/>
              <a:t> </a:t>
            </a:r>
            <a:r>
              <a:rPr kumimoji="1" lang="en-US" altLang="zh-CN"/>
              <a:t>Instruction 20220813</a:t>
            </a:r>
            <a:br>
              <a:rPr kumimoji="1" lang="en-US" altLang="zh-CN"/>
            </a:br>
            <a:br>
              <a:rPr kumimoji="1" lang="en-US" altLang="zh-CN"/>
            </a:br>
            <a:endParaRPr kumimoji="1" lang="zh-CN" altLang="en-US"/>
          </a:p>
        </p:txBody>
      </p:sp>
    </p:spTree>
    <p:extLst>
      <p:ext uri="{BB962C8B-B14F-4D97-AF65-F5344CB8AC3E}">
        <p14:creationId xmlns:p14="http://schemas.microsoft.com/office/powerpoint/2010/main" val="72044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5177E-B4A1-AA5C-2389-83B21D9C28FA}"/>
              </a:ext>
            </a:extLst>
          </p:cNvPr>
          <p:cNvSpPr>
            <a:spLocks noGrp="1"/>
          </p:cNvSpPr>
          <p:nvPr>
            <p:ph type="title"/>
          </p:nvPr>
        </p:nvSpPr>
        <p:spPr>
          <a:xfrm>
            <a:off x="838200" y="2330560"/>
            <a:ext cx="10515600" cy="1325563"/>
          </a:xfrm>
        </p:spPr>
        <p:txBody>
          <a:bodyPr>
            <a:normAutofit/>
          </a:bodyPr>
          <a:lstStyle/>
          <a:p>
            <a:r>
              <a:rPr kumimoji="1" lang="zh-CN" altLang="en-US" sz="2000">
                <a:latin typeface="Heiti SC Medium" pitchFamily="2" charset="-128"/>
                <a:ea typeface="Heiti SC Medium" pitchFamily="2" charset="-128"/>
              </a:rPr>
              <a:t>全部实验参与者已完成本实验环节，如果您准备好了，请按“空格键”进入下一实验环节。</a:t>
            </a:r>
            <a:br>
              <a:rPr kumimoji="1" lang="zh-CN" altLang="en-US" sz="1600">
                <a:latin typeface="Heiti SC Medium" pitchFamily="2" charset="-128"/>
                <a:ea typeface="Heiti SC Medium" pitchFamily="2" charset="-128"/>
              </a:rPr>
            </a:br>
            <a:endParaRPr kumimoji="1" lang="zh-CN" altLang="en-US" sz="1600">
              <a:latin typeface="Heiti SC Medium" pitchFamily="2" charset="-128"/>
              <a:ea typeface="Heiti SC Medium" pitchFamily="2" charset="-128"/>
            </a:endParaRPr>
          </a:p>
        </p:txBody>
      </p:sp>
    </p:spTree>
    <p:extLst>
      <p:ext uri="{BB962C8B-B14F-4D97-AF65-F5344CB8AC3E}">
        <p14:creationId xmlns:p14="http://schemas.microsoft.com/office/powerpoint/2010/main" val="295673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phase3</a:t>
            </a:r>
            <a:r>
              <a:rPr kumimoji="1" lang="zh-CN" altLang="en-US" sz="2800"/>
              <a:t>指导语</a:t>
            </a:r>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232013" y="1063388"/>
            <a:ext cx="11846256" cy="7839635"/>
          </a:xfrm>
        </p:spPr>
        <p:txBody>
          <a:bodyPr>
            <a:normAutofit/>
          </a:bodyPr>
          <a:lstStyle/>
          <a:p>
            <a:endParaRPr kumimoji="1" lang="en-US" altLang="zh-CN" sz="2000"/>
          </a:p>
          <a:p>
            <a:pPr algn="ctr"/>
            <a:endParaRPr kumimoji="1" lang="en-US" altLang="zh-CN" sz="2000"/>
          </a:p>
          <a:p>
            <a:pPr marL="0" indent="0" algn="ctr">
              <a:buNone/>
            </a:pPr>
            <a:r>
              <a:rPr kumimoji="1" lang="zh-CN" altLang="en-US" sz="2400">
                <a:latin typeface="Heiti SC Medium" pitchFamily="2" charset="-128"/>
                <a:ea typeface="Heiti SC Medium" pitchFamily="2" charset="-128"/>
              </a:rPr>
              <a:t>其他实验参与者已经选择了给你呈现负性图片的时间点和概率，他们的选择将会被随机两两呈现，需要你根据问题进行选择。</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如果准备好了，请按“空格键”，开始进行练习。</a:t>
            </a:r>
            <a:endParaRPr kumimoji="1" lang="en-US" altLang="zh-CN" sz="2400">
              <a:latin typeface="Heiti SC Medium" pitchFamily="2" charset="-128"/>
              <a:ea typeface="Heiti SC Medium" pitchFamily="2" charset="-128"/>
            </a:endParaRPr>
          </a:p>
          <a:p>
            <a:endParaRPr kumimoji="1" lang="en-US" altLang="zh-CN" sz="2000"/>
          </a:p>
          <a:p>
            <a:endParaRPr kumimoji="1" lang="en-US" altLang="zh-CN"/>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369972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299124" y="-246317"/>
            <a:ext cx="10182225" cy="825500"/>
          </a:xfrm>
        </p:spPr>
        <p:txBody>
          <a:bodyPr>
            <a:normAutofit/>
          </a:bodyPr>
          <a:lstStyle/>
          <a:p>
            <a:r>
              <a:rPr kumimoji="1" lang="en-US" altLang="zh-CN" sz="2800"/>
              <a:t>phase3</a:t>
            </a:r>
            <a:r>
              <a:rPr kumimoji="1" lang="zh-CN" altLang="en-US" sz="2800"/>
              <a:t>练习</a:t>
            </a:r>
            <a:r>
              <a:rPr kumimoji="1" lang="en-US" altLang="zh-CN" sz="2800"/>
              <a:t>-</a:t>
            </a:r>
            <a:r>
              <a:rPr kumimoji="1" lang="zh-CN" altLang="en-US" sz="2800"/>
              <a:t>奖励</a:t>
            </a:r>
            <a:r>
              <a:rPr kumimoji="1" lang="en-US" altLang="zh-CN" sz="2800"/>
              <a:t>/</a:t>
            </a:r>
            <a:r>
              <a:rPr kumimoji="1" lang="zh-CN" altLang="en-US" sz="2800"/>
              <a:t>惩罚（</a:t>
            </a:r>
            <a:r>
              <a:rPr kumimoji="1" lang="en-US" altLang="zh-CN" sz="2800"/>
              <a:t>between</a:t>
            </a:r>
            <a:r>
              <a:rPr kumimoji="1" lang="zh-CN" altLang="en-US" sz="2800"/>
              <a:t> </a:t>
            </a:r>
            <a:r>
              <a:rPr kumimoji="1" lang="en-US" altLang="zh-CN" sz="2800"/>
              <a:t>subject</a:t>
            </a:r>
            <a:r>
              <a:rPr kumimoji="1" lang="zh-CN" altLang="en-US" sz="2800"/>
              <a:t>）</a:t>
            </a:r>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299124" y="298837"/>
            <a:ext cx="13511469" cy="7839635"/>
          </a:xfrm>
        </p:spPr>
        <p:txBody>
          <a:bodyPr>
            <a:normAutofit/>
          </a:bodyPr>
          <a:lstStyle/>
          <a:p>
            <a:endParaRPr kumimoji="1" lang="en-US" altLang="zh-CN" sz="2000"/>
          </a:p>
          <a:p>
            <a:pPr marL="0" indent="0" algn="ctr">
              <a:buNone/>
            </a:pPr>
            <a:r>
              <a:rPr kumimoji="1" lang="zh-CN" altLang="en-US" sz="2400">
                <a:latin typeface="Heiti SC Medium" pitchFamily="2" charset="-128"/>
                <a:ea typeface="Heiti SC Medium" pitchFamily="2" charset="-128"/>
              </a:rPr>
              <a:t>首先进行一次练习：</a:t>
            </a: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下面两个选项分别是两位实验参与者选择给你呈现负性图片的时间点和概率，时间点的单位为秒。</a:t>
            </a: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实验会根据你的选择，为你呈现负性图片。</a:t>
            </a: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请你比较选项，并阅读下面问题作出选择：</a:t>
            </a:r>
            <a:endParaRPr kumimoji="1" lang="en-US" altLang="zh-CN" sz="2400">
              <a:latin typeface="Heiti SC Medium" pitchFamily="2" charset="-128"/>
              <a:ea typeface="Heiti SC Medium" pitchFamily="2" charset="-128"/>
            </a:endParaRPr>
          </a:p>
          <a:p>
            <a:pPr marL="0" indent="0" algn="ctr">
              <a:buNone/>
            </a:pPr>
            <a:r>
              <a:rPr lang="zh-CN" altLang="zh-CN" sz="2400" b="1">
                <a:latin typeface="Heiti SC Medium" pitchFamily="2" charset="-128"/>
                <a:ea typeface="Heiti SC Medium" pitchFamily="2" charset="-128"/>
              </a:rPr>
              <a:t>如果有</a:t>
            </a:r>
            <a:r>
              <a:rPr lang="en-US" altLang="zh-CN" sz="2400" b="1">
                <a:latin typeface="Heiti SC Medium" pitchFamily="2" charset="-128"/>
                <a:ea typeface="Heiti SC Medium" pitchFamily="2" charset="-128"/>
              </a:rPr>
              <a:t>10</a:t>
            </a:r>
            <a:r>
              <a:rPr lang="zh-CN" altLang="en-US" sz="2400" b="1">
                <a:latin typeface="Heiti SC Medium" pitchFamily="2" charset="-128"/>
                <a:ea typeface="Heiti SC Medium" pitchFamily="2" charset="-128"/>
              </a:rPr>
              <a:t>个代币</a:t>
            </a:r>
            <a:r>
              <a:rPr lang="zh-CN" altLang="zh-CN" sz="2400" b="1">
                <a:latin typeface="Heiti SC Medium" pitchFamily="2" charset="-128"/>
                <a:ea typeface="Heiti SC Medium" pitchFamily="2" charset="-128"/>
              </a:rPr>
              <a:t>的</a:t>
            </a:r>
            <a:r>
              <a:rPr lang="zh-CN" altLang="en-US" sz="2400" b="1">
                <a:latin typeface="Heiti SC Medium" pitchFamily="2" charset="-128"/>
                <a:ea typeface="Heiti SC Medium" pitchFamily="2" charset="-128"/>
              </a:rPr>
              <a:t>实验</a:t>
            </a:r>
            <a:r>
              <a:rPr lang="zh-CN" altLang="zh-CN" sz="2400" b="1">
                <a:latin typeface="Heiti SC Medium" pitchFamily="2" charset="-128"/>
                <a:ea typeface="Heiti SC Medium" pitchFamily="2" charset="-128"/>
              </a:rPr>
              <a:t>奖励可以由你</a:t>
            </a:r>
            <a:r>
              <a:rPr lang="zh-CN" altLang="en-US" sz="2400" b="1">
                <a:latin typeface="Heiti SC Medium" pitchFamily="2" charset="-128"/>
                <a:ea typeface="Heiti SC Medium" pitchFamily="2" charset="-128"/>
              </a:rPr>
              <a:t>进行分配</a:t>
            </a:r>
            <a:r>
              <a:rPr lang="zh-CN" altLang="zh-CN" sz="2400" b="1">
                <a:latin typeface="Heiti SC Medium" pitchFamily="2" charset="-128"/>
                <a:ea typeface="Heiti SC Medium" pitchFamily="2" charset="-128"/>
              </a:rPr>
              <a:t>，你选择</a:t>
            </a:r>
            <a:r>
              <a:rPr lang="zh-CN" altLang="en-US" sz="2400" b="1">
                <a:latin typeface="Heiti SC Medium" pitchFamily="2" charset="-128"/>
                <a:ea typeface="Heiti SC Medium" pitchFamily="2" charset="-128"/>
              </a:rPr>
              <a:t>将</a:t>
            </a:r>
            <a:r>
              <a:rPr lang="zh-CN" altLang="zh-CN" sz="2400" b="1">
                <a:latin typeface="Heiti SC Medium" pitchFamily="2" charset="-128"/>
                <a:ea typeface="Heiti SC Medium" pitchFamily="2" charset="-128"/>
              </a:rPr>
              <a:t>奖励</a:t>
            </a:r>
            <a:r>
              <a:rPr lang="zh-CN" altLang="en-US" sz="2400" b="1">
                <a:latin typeface="Heiti SC Medium" pitchFamily="2" charset="-128"/>
                <a:ea typeface="Heiti SC Medium" pitchFamily="2" charset="-128"/>
              </a:rPr>
              <a:t>分配给左边的人还是右边的</a:t>
            </a:r>
            <a:r>
              <a:rPr lang="zh-CN" altLang="zh-CN" sz="2400" b="1">
                <a:latin typeface="Heiti SC Medium" pitchFamily="2" charset="-128"/>
                <a:ea typeface="Heiti SC Medium" pitchFamily="2" charset="-128"/>
              </a:rPr>
              <a:t>人？</a:t>
            </a:r>
            <a:r>
              <a:rPr lang="zh-CN" altLang="zh-CN" sz="2400" b="1">
                <a:effectLst/>
                <a:latin typeface="Heiti SC Medium" pitchFamily="2" charset="-128"/>
                <a:ea typeface="Heiti SC Medium" pitchFamily="2" charset="-128"/>
              </a:rPr>
              <a:t> </a:t>
            </a:r>
            <a:endParaRPr lang="en-US" altLang="zh-CN" sz="2400" b="1">
              <a:effectLst/>
              <a:latin typeface="Heiti SC Medium" pitchFamily="2" charset="-128"/>
              <a:ea typeface="Heiti SC Medium" pitchFamily="2" charset="-128"/>
            </a:endParaRPr>
          </a:p>
          <a:p>
            <a:pPr marL="0" indent="0">
              <a:buNone/>
            </a:pPr>
            <a:endParaRPr kumimoji="1" lang="en-US" altLang="zh-CN" sz="2000"/>
          </a:p>
          <a:p>
            <a:endParaRPr kumimoji="1" lang="en-US" altLang="zh-CN"/>
          </a:p>
          <a:p>
            <a:pPr marL="0" indent="0">
              <a:buNone/>
            </a:pPr>
            <a:endParaRPr kumimoji="1" lang="en-US" altLang="zh-CN"/>
          </a:p>
          <a:p>
            <a:endParaRPr kumimoji="1" lang="en-US" altLang="zh-CN"/>
          </a:p>
          <a:p>
            <a:endParaRPr kumimoji="1" lang="zh-CN" altLang="en-US"/>
          </a:p>
        </p:txBody>
      </p:sp>
      <p:pic>
        <p:nvPicPr>
          <p:cNvPr id="3" name="图片 2">
            <a:extLst>
              <a:ext uri="{FF2B5EF4-FFF2-40B4-BE49-F238E27FC236}">
                <a16:creationId xmlns:a16="http://schemas.microsoft.com/office/drawing/2014/main" id="{3C345BBC-F8DE-043B-A9D6-C9A919708DFB}"/>
              </a:ext>
            </a:extLst>
          </p:cNvPr>
          <p:cNvPicPr>
            <a:picLocks noChangeAspect="1"/>
          </p:cNvPicPr>
          <p:nvPr/>
        </p:nvPicPr>
        <p:blipFill>
          <a:blip r:embed="rId2"/>
          <a:stretch>
            <a:fillRect/>
          </a:stretch>
        </p:blipFill>
        <p:spPr>
          <a:xfrm>
            <a:off x="4765342" y="3753134"/>
            <a:ext cx="2661314" cy="3104866"/>
          </a:xfrm>
          <a:prstGeom prst="rect">
            <a:avLst/>
          </a:prstGeom>
        </p:spPr>
      </p:pic>
    </p:spTree>
    <p:extLst>
      <p:ext uri="{BB962C8B-B14F-4D97-AF65-F5344CB8AC3E}">
        <p14:creationId xmlns:p14="http://schemas.microsoft.com/office/powerpoint/2010/main" val="139122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phase3</a:t>
            </a:r>
            <a:r>
              <a:rPr kumimoji="1" lang="zh-CN" altLang="en-US" sz="2800"/>
              <a:t>指导语</a:t>
            </a:r>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232013" y="1063388"/>
            <a:ext cx="11846256" cy="7839635"/>
          </a:xfrm>
        </p:spPr>
        <p:txBody>
          <a:bodyPr>
            <a:normAutofit/>
          </a:bodyPr>
          <a:lstStyle/>
          <a:p>
            <a:endParaRPr kumimoji="1" lang="en-US" altLang="zh-CN" sz="2000"/>
          </a:p>
          <a:p>
            <a:pPr algn="ctr"/>
            <a:endParaRPr kumimoji="1" lang="en-US" altLang="zh-CN" sz="2000"/>
          </a:p>
          <a:p>
            <a:pPr marL="0" indent="0" algn="ctr">
              <a:buNone/>
            </a:pPr>
            <a:r>
              <a:rPr kumimoji="1" lang="zh-CN" altLang="en-US" sz="2400">
                <a:latin typeface="Heiti SC Medium" pitchFamily="2" charset="-128"/>
                <a:ea typeface="Heiti SC Medium" pitchFamily="2" charset="-128"/>
              </a:rPr>
              <a:t>恭喜你完成练习，下面准备进入正式实验。</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实验最后会从你选择的所有选项中随机选一种情况为你呈现负性图片。</a:t>
            </a: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注意：数轴时间点的单位为（天</a:t>
            </a:r>
            <a:r>
              <a:rPr kumimoji="1" lang="en-US" altLang="zh-CN" sz="2400">
                <a:latin typeface="Heiti SC Medium" pitchFamily="2" charset="-128"/>
                <a:ea typeface="Heiti SC Medium" pitchFamily="2" charset="-128"/>
              </a:rPr>
              <a:t>/</a:t>
            </a:r>
            <a:r>
              <a:rPr kumimoji="1" lang="zh-CN" altLang="en-US" sz="2400">
                <a:latin typeface="Heiti SC Medium" pitchFamily="2" charset="-128"/>
                <a:ea typeface="Heiti SC Medium" pitchFamily="2" charset="-128"/>
              </a:rPr>
              <a:t>周）。</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如果准备好了，请按“空格键”开始正式实验。</a:t>
            </a:r>
            <a:endParaRPr kumimoji="1" lang="en-US" altLang="zh-CN" sz="2400">
              <a:latin typeface="Heiti SC Medium" pitchFamily="2" charset="-128"/>
              <a:ea typeface="Heiti SC Medium" pitchFamily="2" charset="-128"/>
            </a:endParaRPr>
          </a:p>
          <a:p>
            <a:endParaRPr kumimoji="1" lang="en-US" altLang="zh-CN" sz="2000"/>
          </a:p>
          <a:p>
            <a:endParaRPr kumimoji="1" lang="en-US" altLang="zh-CN"/>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409105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phase3-</a:t>
            </a:r>
            <a:r>
              <a:rPr kumimoji="1" lang="zh-CN" altLang="en-US" sz="2800"/>
              <a:t>奖励</a:t>
            </a:r>
            <a:r>
              <a:rPr kumimoji="1" lang="en-US" altLang="zh-CN" sz="2800"/>
              <a:t>/</a:t>
            </a:r>
            <a:r>
              <a:rPr kumimoji="1" lang="zh-CN" altLang="en-US" sz="2800"/>
              <a:t>惩罚（</a:t>
            </a:r>
            <a:r>
              <a:rPr kumimoji="1" lang="en-US" altLang="zh-CN" sz="2800"/>
              <a:t>between</a:t>
            </a:r>
            <a:r>
              <a:rPr kumimoji="1" lang="zh-CN" altLang="en-US" sz="2800"/>
              <a:t> </a:t>
            </a:r>
            <a:r>
              <a:rPr kumimoji="1" lang="en-US" altLang="zh-CN" sz="2800"/>
              <a:t>subject</a:t>
            </a:r>
            <a:r>
              <a:rPr kumimoji="1" lang="zh-CN" altLang="en-US" sz="2800"/>
              <a:t>）*</a:t>
            </a:r>
            <a:r>
              <a:rPr kumimoji="1" lang="en-US" altLang="zh-CN" sz="2800"/>
              <a:t>66</a:t>
            </a:r>
            <a:endParaRPr kumimoji="1" lang="zh-CN" altLang="en-US" sz="2800"/>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1200124" y="-397156"/>
            <a:ext cx="14159379" cy="7652311"/>
          </a:xfrm>
        </p:spPr>
        <p:txBody>
          <a:bodyPr>
            <a:normAutofit/>
          </a:bodyPr>
          <a:lstStyle/>
          <a:p>
            <a:endParaRPr kumimoji="1" lang="en-US" altLang="zh-CN" sz="2000"/>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下面两个选项分别是两位实验参与者选择给你呈现负性图片的时间点和概率，时间点的单位为（天</a:t>
            </a:r>
            <a:r>
              <a:rPr kumimoji="1" lang="en-US" altLang="zh-CN" sz="2400">
                <a:latin typeface="Heiti SC Medium" pitchFamily="2" charset="-128"/>
                <a:ea typeface="Heiti SC Medium" pitchFamily="2" charset="-128"/>
              </a:rPr>
              <a:t>/</a:t>
            </a:r>
            <a:r>
              <a:rPr kumimoji="1" lang="zh-CN" altLang="en-US" sz="2400">
                <a:latin typeface="Heiti SC Medium" pitchFamily="2" charset="-128"/>
                <a:ea typeface="Heiti SC Medium" pitchFamily="2" charset="-128"/>
              </a:rPr>
              <a:t>周）。</a:t>
            </a:r>
            <a:endParaRPr lang="en-US" altLang="zh-CN" sz="2400" b="1">
              <a:latin typeface="Heiti SC Medium" pitchFamily="2" charset="-128"/>
              <a:ea typeface="Heiti SC Medium" pitchFamily="2" charset="-128"/>
            </a:endParaRPr>
          </a:p>
          <a:p>
            <a:pPr marL="0" indent="0" algn="ctr">
              <a:buNone/>
            </a:pPr>
            <a:endParaRPr lang="en-US" altLang="zh-CN" sz="2400" b="1">
              <a:latin typeface="Heiti SC Medium" pitchFamily="2" charset="-128"/>
              <a:ea typeface="Heiti SC Medium" pitchFamily="2" charset="-128"/>
            </a:endParaRPr>
          </a:p>
          <a:p>
            <a:pPr marL="0" indent="0" algn="ctr">
              <a:buNone/>
            </a:pPr>
            <a:r>
              <a:rPr lang="zh-CN" altLang="en-US" sz="2400" b="1">
                <a:latin typeface="Heiti SC Medium" pitchFamily="2" charset="-128"/>
                <a:ea typeface="Heiti SC Medium" pitchFamily="2" charset="-128"/>
              </a:rPr>
              <a:t>请选择：</a:t>
            </a:r>
            <a:r>
              <a:rPr lang="zh-CN" altLang="zh-CN" sz="2400" b="1">
                <a:latin typeface="Heiti SC Medium" pitchFamily="2" charset="-128"/>
                <a:ea typeface="Heiti SC Medium" pitchFamily="2" charset="-128"/>
              </a:rPr>
              <a:t>如果有</a:t>
            </a:r>
            <a:r>
              <a:rPr lang="en-US" altLang="zh-CN" sz="2400" b="1">
                <a:latin typeface="Heiti SC Medium" pitchFamily="2" charset="-128"/>
                <a:ea typeface="Heiti SC Medium" pitchFamily="2" charset="-128"/>
              </a:rPr>
              <a:t>10</a:t>
            </a:r>
            <a:r>
              <a:rPr lang="zh-CN" altLang="en-US" sz="2400" b="1">
                <a:latin typeface="Heiti SC Medium" pitchFamily="2" charset="-128"/>
                <a:ea typeface="Heiti SC Medium" pitchFamily="2" charset="-128"/>
              </a:rPr>
              <a:t>个代币</a:t>
            </a:r>
            <a:r>
              <a:rPr lang="zh-CN" altLang="zh-CN" sz="2400" b="1">
                <a:latin typeface="Heiti SC Medium" pitchFamily="2" charset="-128"/>
                <a:ea typeface="Heiti SC Medium" pitchFamily="2" charset="-128"/>
              </a:rPr>
              <a:t>的</a:t>
            </a:r>
            <a:r>
              <a:rPr lang="zh-CN" altLang="en-US" sz="2400" b="1">
                <a:latin typeface="Heiti SC Medium" pitchFamily="2" charset="-128"/>
                <a:ea typeface="Heiti SC Medium" pitchFamily="2" charset="-128"/>
              </a:rPr>
              <a:t>实验</a:t>
            </a:r>
            <a:r>
              <a:rPr lang="zh-CN" altLang="zh-CN" sz="2400" b="1">
                <a:latin typeface="Heiti SC Medium" pitchFamily="2" charset="-128"/>
                <a:ea typeface="Heiti SC Medium" pitchFamily="2" charset="-128"/>
              </a:rPr>
              <a:t>奖励可以由你</a:t>
            </a:r>
            <a:r>
              <a:rPr lang="zh-CN" altLang="en-US" sz="2400" b="1">
                <a:latin typeface="Heiti SC Medium" pitchFamily="2" charset="-128"/>
                <a:ea typeface="Heiti SC Medium" pitchFamily="2" charset="-128"/>
              </a:rPr>
              <a:t>进行分配</a:t>
            </a:r>
            <a:r>
              <a:rPr lang="zh-CN" altLang="zh-CN" sz="2400" b="1">
                <a:latin typeface="Heiti SC Medium" pitchFamily="2" charset="-128"/>
                <a:ea typeface="Heiti SC Medium" pitchFamily="2" charset="-128"/>
              </a:rPr>
              <a:t>，你</a:t>
            </a:r>
            <a:r>
              <a:rPr lang="zh-CN" altLang="en-US" sz="2400" b="1">
                <a:latin typeface="Heiti SC Medium" pitchFamily="2" charset="-128"/>
                <a:ea typeface="Heiti SC Medium" pitchFamily="2" charset="-128"/>
              </a:rPr>
              <a:t>会将</a:t>
            </a:r>
            <a:r>
              <a:rPr lang="zh-CN" altLang="zh-CN" sz="2400" b="1">
                <a:latin typeface="Heiti SC Medium" pitchFamily="2" charset="-128"/>
                <a:ea typeface="Heiti SC Medium" pitchFamily="2" charset="-128"/>
              </a:rPr>
              <a:t>奖励</a:t>
            </a:r>
            <a:r>
              <a:rPr lang="zh-CN" altLang="en-US" sz="2400" b="1">
                <a:latin typeface="Heiti SC Medium" pitchFamily="2" charset="-128"/>
                <a:ea typeface="Heiti SC Medium" pitchFamily="2" charset="-128"/>
              </a:rPr>
              <a:t>分配给左边的人还是右边的</a:t>
            </a:r>
            <a:r>
              <a:rPr lang="zh-CN" altLang="zh-CN" sz="2400" b="1">
                <a:latin typeface="Heiti SC Medium" pitchFamily="2" charset="-128"/>
                <a:ea typeface="Heiti SC Medium" pitchFamily="2" charset="-128"/>
              </a:rPr>
              <a:t>人？</a:t>
            </a:r>
            <a:r>
              <a:rPr lang="zh-CN" altLang="zh-CN" sz="2400" b="1">
                <a:effectLst/>
                <a:latin typeface="Heiti SC Medium" pitchFamily="2" charset="-128"/>
                <a:ea typeface="Heiti SC Medium" pitchFamily="2" charset="-128"/>
              </a:rPr>
              <a:t> </a:t>
            </a:r>
            <a:endParaRPr lang="en-US" altLang="zh-CN" sz="2400" b="1">
              <a:effectLst/>
              <a:latin typeface="Heiti SC Medium" pitchFamily="2" charset="-128"/>
              <a:ea typeface="Heiti SC Medium" pitchFamily="2" charset="-128"/>
            </a:endParaRPr>
          </a:p>
          <a:p>
            <a:pPr marL="0" indent="0">
              <a:buNone/>
            </a:pPr>
            <a:endParaRPr kumimoji="1" lang="en-US" altLang="zh-CN" sz="2000"/>
          </a:p>
          <a:p>
            <a:endParaRPr kumimoji="1" lang="en-US" altLang="zh-CN"/>
          </a:p>
          <a:p>
            <a:endParaRPr kumimoji="1" lang="en-US" altLang="zh-CN"/>
          </a:p>
          <a:p>
            <a:endParaRPr kumimoji="1" lang="en-US" altLang="zh-CN"/>
          </a:p>
          <a:p>
            <a:endParaRPr kumimoji="1" lang="zh-CN" altLang="en-US"/>
          </a:p>
        </p:txBody>
      </p:sp>
      <p:pic>
        <p:nvPicPr>
          <p:cNvPr id="3" name="图片 2">
            <a:extLst>
              <a:ext uri="{FF2B5EF4-FFF2-40B4-BE49-F238E27FC236}">
                <a16:creationId xmlns:a16="http://schemas.microsoft.com/office/drawing/2014/main" id="{3C345BBC-F8DE-043B-A9D6-C9A919708DFB}"/>
              </a:ext>
            </a:extLst>
          </p:cNvPr>
          <p:cNvPicPr>
            <a:picLocks noChangeAspect="1"/>
          </p:cNvPicPr>
          <p:nvPr/>
        </p:nvPicPr>
        <p:blipFill>
          <a:blip r:embed="rId2"/>
          <a:stretch>
            <a:fillRect/>
          </a:stretch>
        </p:blipFill>
        <p:spPr>
          <a:xfrm>
            <a:off x="3654835" y="2422035"/>
            <a:ext cx="3802256" cy="4435965"/>
          </a:xfrm>
          <a:prstGeom prst="rect">
            <a:avLst/>
          </a:prstGeom>
        </p:spPr>
      </p:pic>
    </p:spTree>
    <p:extLst>
      <p:ext uri="{BB962C8B-B14F-4D97-AF65-F5344CB8AC3E}">
        <p14:creationId xmlns:p14="http://schemas.microsoft.com/office/powerpoint/2010/main" val="153765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phase4</a:t>
            </a:r>
            <a:r>
              <a:rPr kumimoji="1" lang="zh-CN" altLang="en-US" sz="2800"/>
              <a:t>指导语</a:t>
            </a:r>
          </a:p>
        </p:txBody>
      </p:sp>
      <p:sp>
        <p:nvSpPr>
          <p:cNvPr id="5" name="内容占位符 2">
            <a:extLst>
              <a:ext uri="{FF2B5EF4-FFF2-40B4-BE49-F238E27FC236}">
                <a16:creationId xmlns:a16="http://schemas.microsoft.com/office/drawing/2014/main" id="{FDFD820B-5CEA-F591-9B33-5A6024EF38B1}"/>
              </a:ext>
            </a:extLst>
          </p:cNvPr>
          <p:cNvSpPr txBox="1">
            <a:spLocks/>
          </p:cNvSpPr>
          <p:nvPr/>
        </p:nvSpPr>
        <p:spPr>
          <a:xfrm>
            <a:off x="351197" y="837831"/>
            <a:ext cx="10945907" cy="7839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en-US" altLang="zh-CN" sz="2000"/>
          </a:p>
          <a:p>
            <a:pPr marL="0" indent="0" algn="ctr">
              <a:buNone/>
            </a:pPr>
            <a:r>
              <a:rPr kumimoji="1" lang="zh-CN" altLang="en-US" sz="2400">
                <a:latin typeface="Heiti SC Medium" pitchFamily="2" charset="-128"/>
                <a:ea typeface="Heiti SC Medium" pitchFamily="2" charset="-128"/>
              </a:rPr>
              <a:t>接下来，实验会从你选择的所有选项中随机选一种情况为你呈现负性图片。</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请您准备好后按“空格键”开始。</a:t>
            </a: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（如果是天</a:t>
            </a:r>
            <a:r>
              <a:rPr kumimoji="1" lang="en-US" altLang="zh-CN" sz="2400">
                <a:latin typeface="Heiti SC Medium" pitchFamily="2" charset="-128"/>
                <a:ea typeface="Heiti SC Medium" pitchFamily="2" charset="-128"/>
              </a:rPr>
              <a:t>/</a:t>
            </a:r>
            <a:r>
              <a:rPr kumimoji="1" lang="zh-CN" altLang="en-US" sz="2400">
                <a:latin typeface="Heiti SC Medium" pitchFamily="2" charset="-128"/>
                <a:ea typeface="Heiti SC Medium" pitchFamily="2" charset="-128"/>
              </a:rPr>
              <a:t>周，电击等，本部分再修改）</a:t>
            </a:r>
            <a:endParaRPr kumimoji="1" lang="en-US" altLang="zh-CN" sz="2400">
              <a:latin typeface="Heiti SC Medium" pitchFamily="2" charset="-128"/>
              <a:ea typeface="Heiti SC Medium" pitchFamily="2" charset="-128"/>
            </a:endParaRPr>
          </a:p>
          <a:p>
            <a:pPr marL="0" indent="0" algn="ctr">
              <a:buNone/>
            </a:pPr>
            <a:endParaRPr kumimoji="1" lang="en-US" altLang="zh-CN"/>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184883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phase4</a:t>
            </a:r>
            <a:r>
              <a:rPr kumimoji="1" lang="zh-CN" altLang="en-US" sz="2800"/>
              <a:t>施加负性图片刺激</a:t>
            </a:r>
          </a:p>
        </p:txBody>
      </p:sp>
      <p:grpSp>
        <p:nvGrpSpPr>
          <p:cNvPr id="8" name="组合 7">
            <a:extLst>
              <a:ext uri="{FF2B5EF4-FFF2-40B4-BE49-F238E27FC236}">
                <a16:creationId xmlns:a16="http://schemas.microsoft.com/office/drawing/2014/main" id="{671F557A-7253-A03C-12B4-3CF4FFBBB390}"/>
              </a:ext>
            </a:extLst>
          </p:cNvPr>
          <p:cNvGrpSpPr/>
          <p:nvPr/>
        </p:nvGrpSpPr>
        <p:grpSpPr>
          <a:xfrm>
            <a:off x="4442705" y="1732069"/>
            <a:ext cx="4428340" cy="3372194"/>
            <a:chOff x="2791326" y="1363579"/>
            <a:chExt cx="2895239" cy="2238626"/>
          </a:xfrm>
        </p:grpSpPr>
        <p:sp>
          <p:nvSpPr>
            <p:cNvPr id="9" name="圆角矩形 8">
              <a:extLst>
                <a:ext uri="{FF2B5EF4-FFF2-40B4-BE49-F238E27FC236}">
                  <a16:creationId xmlns:a16="http://schemas.microsoft.com/office/drawing/2014/main" id="{066D5B17-30A3-CAC9-717E-E4800F7E515B}"/>
                </a:ext>
              </a:extLst>
            </p:cNvPr>
            <p:cNvSpPr/>
            <p:nvPr/>
          </p:nvSpPr>
          <p:spPr>
            <a:xfrm>
              <a:off x="2791326" y="1363579"/>
              <a:ext cx="2438400" cy="1443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37A74D0C-49C0-0297-8FF5-3306B99D78E5}"/>
                </a:ext>
              </a:extLst>
            </p:cNvPr>
            <p:cNvSpPr txBox="1"/>
            <p:nvPr/>
          </p:nvSpPr>
          <p:spPr>
            <a:xfrm>
              <a:off x="3520881" y="1570880"/>
              <a:ext cx="2165684" cy="2031325"/>
            </a:xfrm>
            <a:prstGeom prst="rect">
              <a:avLst/>
            </a:prstGeom>
            <a:noFill/>
          </p:spPr>
          <p:txBody>
            <a:bodyPr wrap="square" rtlCol="0">
              <a:spAutoFit/>
            </a:bodyPr>
            <a:lstStyle/>
            <a:p>
              <a:r>
                <a:rPr kumimoji="1" lang="zh-CN" altLang="en-US"/>
                <a:t>真吓人</a:t>
              </a:r>
              <a:r>
                <a:rPr kumimoji="1" lang="en-US" altLang="zh-CN"/>
                <a:t>1</a:t>
              </a:r>
            </a:p>
            <a:p>
              <a:r>
                <a:rPr kumimoji="1" lang="zh-CN" altLang="en-US"/>
                <a:t>真吓人</a:t>
              </a:r>
              <a:r>
                <a:rPr kumimoji="1" lang="en-US" altLang="zh-CN"/>
                <a:t>1</a:t>
              </a:r>
            </a:p>
            <a:p>
              <a:r>
                <a:rPr kumimoji="1" lang="zh-CN" altLang="en-US"/>
                <a:t>真吓人</a:t>
              </a:r>
              <a:r>
                <a:rPr kumimoji="1" lang="en-US" altLang="zh-CN"/>
                <a:t>1</a:t>
              </a:r>
            </a:p>
            <a:p>
              <a:endParaRPr kumimoji="1" lang="en-US" altLang="zh-CN"/>
            </a:p>
            <a:p>
              <a:endParaRPr kumimoji="1" lang="en-US" altLang="zh-CN"/>
            </a:p>
            <a:p>
              <a:endParaRPr kumimoji="1" lang="en-US" altLang="zh-CN"/>
            </a:p>
            <a:p>
              <a:endParaRPr kumimoji="1" lang="zh-CN" altLang="en-US"/>
            </a:p>
          </p:txBody>
        </p:sp>
      </p:grpSp>
    </p:spTree>
    <p:extLst>
      <p:ext uri="{BB962C8B-B14F-4D97-AF65-F5344CB8AC3E}">
        <p14:creationId xmlns:p14="http://schemas.microsoft.com/office/powerpoint/2010/main" val="101213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实验开始阶段</a:t>
            </a:r>
          </a:p>
        </p:txBody>
      </p:sp>
      <p:pic>
        <p:nvPicPr>
          <p:cNvPr id="4" name="内容占位符 3">
            <a:extLst>
              <a:ext uri="{FF2B5EF4-FFF2-40B4-BE49-F238E27FC236}">
                <a16:creationId xmlns:a16="http://schemas.microsoft.com/office/drawing/2014/main" id="{D0C43B94-C820-1C9E-F4C7-25BC2BCC15D1}"/>
              </a:ext>
            </a:extLst>
          </p:cNvPr>
          <p:cNvPicPr>
            <a:picLocks noGrp="1" noChangeAspect="1"/>
          </p:cNvPicPr>
          <p:nvPr>
            <p:ph idx="1"/>
          </p:nvPr>
        </p:nvPicPr>
        <p:blipFill>
          <a:blip r:embed="rId2"/>
          <a:stretch>
            <a:fillRect/>
          </a:stretch>
        </p:blipFill>
        <p:spPr>
          <a:xfrm>
            <a:off x="838200" y="2834451"/>
            <a:ext cx="10515600" cy="4023549"/>
          </a:xfrm>
          <a:prstGeom prst="rect">
            <a:avLst/>
          </a:prstGeom>
        </p:spPr>
      </p:pic>
      <p:sp>
        <p:nvSpPr>
          <p:cNvPr id="5" name="文本框 4">
            <a:extLst>
              <a:ext uri="{FF2B5EF4-FFF2-40B4-BE49-F238E27FC236}">
                <a16:creationId xmlns:a16="http://schemas.microsoft.com/office/drawing/2014/main" id="{52BAE6D4-4889-E96A-038D-E05BA0A80179}"/>
              </a:ext>
            </a:extLst>
          </p:cNvPr>
          <p:cNvSpPr txBox="1"/>
          <p:nvPr/>
        </p:nvSpPr>
        <p:spPr>
          <a:xfrm>
            <a:off x="838200" y="1229811"/>
            <a:ext cx="9614263" cy="1200329"/>
          </a:xfrm>
          <a:prstGeom prst="rect">
            <a:avLst/>
          </a:prstGeom>
          <a:noFill/>
        </p:spPr>
        <p:txBody>
          <a:bodyPr wrap="square" rtlCol="0">
            <a:spAutoFit/>
          </a:bodyPr>
          <a:lstStyle/>
          <a:p>
            <a:pPr algn="ctr"/>
            <a:r>
              <a:rPr kumimoji="1" lang="zh-CN" altLang="en-US">
                <a:latin typeface="Heiti SC Medium" pitchFamily="2" charset="-128"/>
                <a:ea typeface="Heiti SC Medium" pitchFamily="2" charset="-128"/>
              </a:rPr>
              <a:t>欢迎您参加此社会认知与决策相关的实验。</a:t>
            </a:r>
            <a:endParaRPr kumimoji="1" lang="en-US" altLang="zh-CN">
              <a:latin typeface="Heiti SC Medium" pitchFamily="2" charset="-128"/>
              <a:ea typeface="Heiti SC Medium" pitchFamily="2" charset="-128"/>
            </a:endParaRPr>
          </a:p>
          <a:p>
            <a:pPr algn="ctr"/>
            <a:endParaRPr kumimoji="1" lang="en-US" altLang="zh-CN">
              <a:latin typeface="Heiti SC Medium" pitchFamily="2" charset="-128"/>
              <a:ea typeface="Heiti SC Medium" pitchFamily="2" charset="-128"/>
            </a:endParaRPr>
          </a:p>
          <a:p>
            <a:pPr algn="ctr"/>
            <a:r>
              <a:rPr kumimoji="1" lang="zh-CN" altLang="en-US">
                <a:latin typeface="Heiti SC Medium" pitchFamily="2" charset="-128"/>
                <a:ea typeface="Heiti SC Medium" pitchFamily="2" charset="-128"/>
              </a:rPr>
              <a:t>本实验为您随机生成了一个头像，</a:t>
            </a:r>
            <a:endParaRPr kumimoji="1" lang="en-US" altLang="zh-CN">
              <a:latin typeface="Heiti SC Medium" pitchFamily="2" charset="-128"/>
              <a:ea typeface="Heiti SC Medium" pitchFamily="2" charset="-128"/>
            </a:endParaRPr>
          </a:p>
          <a:p>
            <a:pPr algn="ctr"/>
            <a:r>
              <a:rPr kumimoji="1" lang="zh-CN" altLang="en-US">
                <a:latin typeface="Heiti SC Medium" pitchFamily="2" charset="-128"/>
                <a:ea typeface="Heiti SC Medium" pitchFamily="2" charset="-128"/>
              </a:rPr>
              <a:t>请您填写您的昵称，填写完成后，请点击“下一页”。</a:t>
            </a:r>
            <a:endParaRPr kumimoji="1" lang="en-US" altLang="zh-CN">
              <a:latin typeface="Heiti SC Medium" pitchFamily="2" charset="-128"/>
              <a:ea typeface="Heiti SC Medium" pitchFamily="2" charset="-128"/>
            </a:endParaRPr>
          </a:p>
        </p:txBody>
      </p:sp>
    </p:spTree>
    <p:extLst>
      <p:ext uri="{BB962C8B-B14F-4D97-AF65-F5344CB8AC3E}">
        <p14:creationId xmlns:p14="http://schemas.microsoft.com/office/powerpoint/2010/main" val="7046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FB6D0-6C8E-11E6-4111-F062DAD2B84A}"/>
              </a:ext>
            </a:extLst>
          </p:cNvPr>
          <p:cNvSpPr>
            <a:spLocks noGrp="1"/>
          </p:cNvSpPr>
          <p:nvPr>
            <p:ph type="title"/>
          </p:nvPr>
        </p:nvSpPr>
        <p:spPr/>
        <p:txBody>
          <a:bodyPr/>
          <a:lstStyle/>
          <a:p>
            <a:r>
              <a:rPr kumimoji="1" lang="zh-CN" altLang="en-US"/>
              <a:t>等待其他实验参与者进入实验的界面</a:t>
            </a:r>
          </a:p>
        </p:txBody>
      </p:sp>
      <p:pic>
        <p:nvPicPr>
          <p:cNvPr id="3" name="图片 2">
            <a:extLst>
              <a:ext uri="{FF2B5EF4-FFF2-40B4-BE49-F238E27FC236}">
                <a16:creationId xmlns:a16="http://schemas.microsoft.com/office/drawing/2014/main" id="{B49A3CA1-92DC-0906-D9DF-F5990FA19EB0}"/>
              </a:ext>
            </a:extLst>
          </p:cNvPr>
          <p:cNvPicPr>
            <a:picLocks noChangeAspect="1"/>
          </p:cNvPicPr>
          <p:nvPr/>
        </p:nvPicPr>
        <p:blipFill>
          <a:blip r:embed="rId2"/>
          <a:stretch>
            <a:fillRect/>
          </a:stretch>
        </p:blipFill>
        <p:spPr>
          <a:xfrm>
            <a:off x="2934823" y="1835575"/>
            <a:ext cx="6322353" cy="4318089"/>
          </a:xfrm>
          <a:prstGeom prst="rect">
            <a:avLst/>
          </a:prstGeom>
        </p:spPr>
      </p:pic>
    </p:spTree>
    <p:extLst>
      <p:ext uri="{BB962C8B-B14F-4D97-AF65-F5344CB8AC3E}">
        <p14:creationId xmlns:p14="http://schemas.microsoft.com/office/powerpoint/2010/main" val="422564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正式实验</a:t>
            </a:r>
            <a:r>
              <a:rPr kumimoji="1" lang="en-US" altLang="zh-CN" sz="2800"/>
              <a:t>phase1</a:t>
            </a:r>
            <a:r>
              <a:rPr kumimoji="1" lang="zh-CN" altLang="en-US" sz="2800"/>
              <a:t>指导语</a:t>
            </a:r>
          </a:p>
        </p:txBody>
      </p:sp>
      <p:sp>
        <p:nvSpPr>
          <p:cNvPr id="7" name="内容占位符 2">
            <a:extLst>
              <a:ext uri="{FF2B5EF4-FFF2-40B4-BE49-F238E27FC236}">
                <a16:creationId xmlns:a16="http://schemas.microsoft.com/office/drawing/2014/main" id="{E109C585-02C6-786B-5FCB-0522A2F4321C}"/>
              </a:ext>
            </a:extLst>
          </p:cNvPr>
          <p:cNvSpPr txBox="1">
            <a:spLocks/>
          </p:cNvSpPr>
          <p:nvPr/>
        </p:nvSpPr>
        <p:spPr>
          <a:xfrm>
            <a:off x="639019" y="642620"/>
            <a:ext cx="10913961" cy="6481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kumimoji="1" lang="en-US" altLang="zh-CN" sz="1600">
              <a:latin typeface="Heiti SC Medium" pitchFamily="2" charset="-128"/>
              <a:ea typeface="Heiti SC Medium" pitchFamily="2" charset="-128"/>
            </a:endParaRPr>
          </a:p>
          <a:p>
            <a:pPr marL="0" indent="0" algn="ctr">
              <a:buFont typeface="Arial" panose="020B0604020202020204" pitchFamily="34" charset="0"/>
              <a:buNone/>
            </a:pPr>
            <a:r>
              <a:rPr kumimoji="1" lang="zh-CN" altLang="en-US" sz="1800">
                <a:latin typeface="Heiti SC Medium" pitchFamily="2" charset="-128"/>
                <a:ea typeface="Heiti SC Medium" pitchFamily="2" charset="-128"/>
              </a:rPr>
              <a:t>一共有</a:t>
            </a:r>
            <a:r>
              <a:rPr kumimoji="1" lang="en-US" altLang="zh-CN" sz="1800">
                <a:latin typeface="Heiti SC Medium" pitchFamily="2" charset="-128"/>
                <a:ea typeface="Heiti SC Medium" pitchFamily="2" charset="-128"/>
              </a:rPr>
              <a:t>36</a:t>
            </a:r>
            <a:r>
              <a:rPr kumimoji="1" lang="zh-CN" altLang="en-US" sz="1800">
                <a:latin typeface="Heiti SC Medium" pitchFamily="2" charset="-128"/>
                <a:ea typeface="Heiti SC Medium" pitchFamily="2" charset="-128"/>
              </a:rPr>
              <a:t>名实验参与者，与您共同进行此实验。</a:t>
            </a:r>
            <a:endParaRPr kumimoji="1" lang="en-US" altLang="zh-CN" sz="1800">
              <a:latin typeface="Heiti SC Medium" pitchFamily="2" charset="-128"/>
              <a:ea typeface="Heiti SC Medium" pitchFamily="2" charset="-128"/>
            </a:endParaRPr>
          </a:p>
          <a:p>
            <a:pPr algn="ctr"/>
            <a:endParaRPr kumimoji="1" lang="en-US" altLang="zh-CN" sz="1800">
              <a:latin typeface="Heiti SC Medium" pitchFamily="2" charset="-128"/>
              <a:ea typeface="Heiti SC Medium" pitchFamily="2" charset="-128"/>
            </a:endParaRPr>
          </a:p>
          <a:p>
            <a:pPr marL="0" indent="0" algn="ctr">
              <a:buFont typeface="Arial" panose="020B0604020202020204" pitchFamily="34" charset="0"/>
              <a:buNone/>
            </a:pPr>
            <a:r>
              <a:rPr kumimoji="1" lang="zh-CN" altLang="en-US" sz="1800">
                <a:latin typeface="Heiti SC Medium" pitchFamily="2" charset="-128"/>
                <a:ea typeface="Heiti SC Medium" pitchFamily="2" charset="-128"/>
              </a:rPr>
              <a:t>首先会为您呈现</a:t>
            </a:r>
            <a:r>
              <a:rPr kumimoji="1" lang="en-US" altLang="zh-CN" sz="1800">
                <a:latin typeface="Heiti SC Medium" pitchFamily="2" charset="-128"/>
                <a:ea typeface="Heiti SC Medium" pitchFamily="2" charset="-128"/>
              </a:rPr>
              <a:t>2</a:t>
            </a:r>
            <a:r>
              <a:rPr kumimoji="1" lang="zh-CN" altLang="en-US" sz="1800">
                <a:latin typeface="Heiti SC Medium" pitchFamily="2" charset="-128"/>
                <a:ea typeface="Heiti SC Medium" pitchFamily="2" charset="-128"/>
              </a:rPr>
              <a:t>张负性图片，并且请您对每张图片进行评分。评分没有对错之分，每一张图片的评分请不要花费太多时间，最好以您的第一感觉作为答案。</a:t>
            </a:r>
            <a:endParaRPr kumimoji="1" lang="en-US" altLang="zh-CN" sz="1800">
              <a:latin typeface="Heiti SC Medium" pitchFamily="2" charset="-128"/>
              <a:ea typeface="Heiti SC Medium" pitchFamily="2" charset="-128"/>
            </a:endParaRPr>
          </a:p>
          <a:p>
            <a:pPr marL="0" indent="0" algn="ctr">
              <a:buFont typeface="Arial" panose="020B0604020202020204" pitchFamily="34" charset="0"/>
              <a:buNone/>
            </a:pPr>
            <a:endParaRPr kumimoji="1" lang="en-US" altLang="zh-CN" sz="1800">
              <a:latin typeface="Heiti SC Medium" pitchFamily="2" charset="-128"/>
              <a:ea typeface="Heiti SC Medium" pitchFamily="2" charset="-128"/>
            </a:endParaRPr>
          </a:p>
          <a:p>
            <a:pPr marL="0" indent="0" algn="ctr">
              <a:buFont typeface="Arial" panose="020B0604020202020204" pitchFamily="34" charset="0"/>
              <a:buNone/>
            </a:pPr>
            <a:r>
              <a:rPr kumimoji="1" lang="zh-CN" altLang="en-US" sz="1800">
                <a:latin typeface="Heiti SC Medium" pitchFamily="2" charset="-128"/>
                <a:ea typeface="Heiti SC Medium" pitchFamily="2" charset="-128"/>
              </a:rPr>
              <a:t>如果您准备好了，请按“空格键”开始。</a:t>
            </a:r>
          </a:p>
          <a:p>
            <a:pPr marL="0" indent="0">
              <a:buFont typeface="Arial" panose="020B0604020202020204" pitchFamily="34" charset="0"/>
              <a:buNone/>
            </a:pPr>
            <a:r>
              <a:rPr kumimoji="1" lang="zh-CN" altLang="en-US"/>
              <a:t> </a:t>
            </a:r>
            <a:endParaRPr kumimoji="1" lang="en-US" altLang="zh-CN"/>
          </a:p>
          <a:p>
            <a:endParaRPr kumimoji="1" lang="zh-CN" altLang="en-US"/>
          </a:p>
        </p:txBody>
      </p:sp>
    </p:spTree>
    <p:extLst>
      <p:ext uri="{BB962C8B-B14F-4D97-AF65-F5344CB8AC3E}">
        <p14:creationId xmlns:p14="http://schemas.microsoft.com/office/powerpoint/2010/main" val="81902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正式实验</a:t>
            </a:r>
            <a:r>
              <a:rPr kumimoji="1" lang="en-US" altLang="zh-CN" sz="2800"/>
              <a:t>phase1-</a:t>
            </a:r>
            <a:r>
              <a:rPr kumimoji="1" lang="zh-CN" altLang="en-US" sz="2800"/>
              <a:t>呈现图片刺激*</a:t>
            </a:r>
            <a:r>
              <a:rPr kumimoji="1" lang="en-US" altLang="zh-CN" sz="2800"/>
              <a:t>2</a:t>
            </a:r>
            <a:endParaRPr kumimoji="1" lang="zh-CN" altLang="en-US" sz="2800"/>
          </a:p>
        </p:txBody>
      </p:sp>
      <p:pic>
        <p:nvPicPr>
          <p:cNvPr id="3" name="图片 2">
            <a:extLst>
              <a:ext uri="{FF2B5EF4-FFF2-40B4-BE49-F238E27FC236}">
                <a16:creationId xmlns:a16="http://schemas.microsoft.com/office/drawing/2014/main" id="{093450A1-6367-D5F5-CF74-7981D0CEDBD8}"/>
              </a:ext>
            </a:extLst>
          </p:cNvPr>
          <p:cNvPicPr>
            <a:picLocks noChangeAspect="1"/>
          </p:cNvPicPr>
          <p:nvPr/>
        </p:nvPicPr>
        <p:blipFill>
          <a:blip r:embed="rId2"/>
          <a:stretch>
            <a:fillRect/>
          </a:stretch>
        </p:blipFill>
        <p:spPr>
          <a:xfrm>
            <a:off x="1187450" y="812800"/>
            <a:ext cx="9817100" cy="5232400"/>
          </a:xfrm>
          <a:prstGeom prst="rect">
            <a:avLst/>
          </a:prstGeom>
        </p:spPr>
      </p:pic>
    </p:spTree>
    <p:extLst>
      <p:ext uri="{BB962C8B-B14F-4D97-AF65-F5344CB8AC3E}">
        <p14:creationId xmlns:p14="http://schemas.microsoft.com/office/powerpoint/2010/main" val="64858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正式实验</a:t>
            </a:r>
            <a:r>
              <a:rPr kumimoji="1" lang="en-US" altLang="zh-CN" sz="2800"/>
              <a:t>phase1-</a:t>
            </a:r>
            <a:r>
              <a:rPr kumimoji="1" lang="zh-CN" altLang="en-US" sz="2800"/>
              <a:t>图片评分</a:t>
            </a:r>
          </a:p>
        </p:txBody>
      </p:sp>
      <p:sp>
        <p:nvSpPr>
          <p:cNvPr id="4" name="文本框 3">
            <a:extLst>
              <a:ext uri="{FF2B5EF4-FFF2-40B4-BE49-F238E27FC236}">
                <a16:creationId xmlns:a16="http://schemas.microsoft.com/office/drawing/2014/main" id="{FFB71AD6-18C3-7749-3D53-81B76FCF85AC}"/>
              </a:ext>
            </a:extLst>
          </p:cNvPr>
          <p:cNvSpPr txBox="1"/>
          <p:nvPr/>
        </p:nvSpPr>
        <p:spPr>
          <a:xfrm>
            <a:off x="1217375" y="711710"/>
            <a:ext cx="9492049" cy="830997"/>
          </a:xfrm>
          <a:prstGeom prst="rect">
            <a:avLst/>
          </a:prstGeom>
          <a:noFill/>
        </p:spPr>
        <p:txBody>
          <a:bodyPr wrap="square" rtlCol="0">
            <a:spAutoFit/>
          </a:bodyPr>
          <a:lstStyle/>
          <a:p>
            <a:pPr algn="ctr"/>
            <a:r>
              <a:rPr kumimoji="1" lang="zh-CN" altLang="en-US" sz="2400">
                <a:latin typeface="Heiti SC Medium" pitchFamily="2" charset="-128"/>
                <a:ea typeface="Heiti SC Medium" pitchFamily="2" charset="-128"/>
              </a:rPr>
              <a:t>屏幕上呈现的图片对你而言有多消极？</a:t>
            </a:r>
            <a:endParaRPr kumimoji="1" lang="en-US" altLang="zh-CN" sz="2400">
              <a:latin typeface="Heiti SC Medium" pitchFamily="2" charset="-128"/>
              <a:ea typeface="Heiti SC Medium" pitchFamily="2" charset="-128"/>
            </a:endParaRPr>
          </a:p>
          <a:p>
            <a:pPr algn="ctr"/>
            <a:r>
              <a:rPr kumimoji="1" lang="zh-CN" altLang="en-US" sz="2400">
                <a:latin typeface="Heiti SC Medium" pitchFamily="2" charset="-128"/>
                <a:ea typeface="Heiti SC Medium" pitchFamily="2" charset="-128"/>
              </a:rPr>
              <a:t>（最左端表示“非常消极”；最右端表示“一点都不消极”）</a:t>
            </a:r>
            <a:endParaRPr kumimoji="1" lang="en-US" altLang="zh-CN" sz="2400">
              <a:latin typeface="Heiti SC Medium" pitchFamily="2" charset="-128"/>
              <a:ea typeface="Heiti SC Medium" pitchFamily="2" charset="-128"/>
            </a:endParaRPr>
          </a:p>
        </p:txBody>
      </p:sp>
      <p:cxnSp>
        <p:nvCxnSpPr>
          <p:cNvPr id="6" name="直线连接符 5">
            <a:extLst>
              <a:ext uri="{FF2B5EF4-FFF2-40B4-BE49-F238E27FC236}">
                <a16:creationId xmlns:a16="http://schemas.microsoft.com/office/drawing/2014/main" id="{6F47239D-07C1-3DF6-B6BD-085EAA6CD53E}"/>
              </a:ext>
            </a:extLst>
          </p:cNvPr>
          <p:cNvCxnSpPr/>
          <p:nvPr/>
        </p:nvCxnSpPr>
        <p:spPr>
          <a:xfrm>
            <a:off x="1645920" y="3670663"/>
            <a:ext cx="8334103"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C4FAA471-278D-F8F0-0B49-80633B51B3B7}"/>
              </a:ext>
            </a:extLst>
          </p:cNvPr>
          <p:cNvSpPr/>
          <p:nvPr/>
        </p:nvSpPr>
        <p:spPr>
          <a:xfrm>
            <a:off x="4297680" y="349066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a:extLst>
              <a:ext uri="{FF2B5EF4-FFF2-40B4-BE49-F238E27FC236}">
                <a16:creationId xmlns:a16="http://schemas.microsoft.com/office/drawing/2014/main" id="{A768CF69-BBBC-6A5E-400F-1871F596B7F1}"/>
              </a:ext>
            </a:extLst>
          </p:cNvPr>
          <p:cNvCxnSpPr/>
          <p:nvPr/>
        </p:nvCxnSpPr>
        <p:spPr>
          <a:xfrm>
            <a:off x="9980023" y="3429000"/>
            <a:ext cx="0" cy="24166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3079C3C1-C9D3-4856-D79C-33512FB1F170}"/>
              </a:ext>
            </a:extLst>
          </p:cNvPr>
          <p:cNvCxnSpPr/>
          <p:nvPr/>
        </p:nvCxnSpPr>
        <p:spPr>
          <a:xfrm>
            <a:off x="1645920" y="3429000"/>
            <a:ext cx="0" cy="241663"/>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EADDF66-BCE1-CB60-646A-CA0772BCFE0D}"/>
              </a:ext>
            </a:extLst>
          </p:cNvPr>
          <p:cNvSpPr txBox="1"/>
          <p:nvPr/>
        </p:nvSpPr>
        <p:spPr>
          <a:xfrm>
            <a:off x="1217375" y="3850663"/>
            <a:ext cx="1745281" cy="369332"/>
          </a:xfrm>
          <a:prstGeom prst="rect">
            <a:avLst/>
          </a:prstGeom>
          <a:noFill/>
        </p:spPr>
        <p:txBody>
          <a:bodyPr wrap="square" rtlCol="0">
            <a:spAutoFit/>
          </a:bodyPr>
          <a:lstStyle/>
          <a:p>
            <a:r>
              <a:rPr kumimoji="1" lang="zh-CN" altLang="en-US"/>
              <a:t>非常消极</a:t>
            </a:r>
          </a:p>
        </p:txBody>
      </p:sp>
      <p:sp>
        <p:nvSpPr>
          <p:cNvPr id="14" name="文本框 13">
            <a:extLst>
              <a:ext uri="{FF2B5EF4-FFF2-40B4-BE49-F238E27FC236}">
                <a16:creationId xmlns:a16="http://schemas.microsoft.com/office/drawing/2014/main" id="{E9A85B52-951C-1952-B804-B11030026AA1}"/>
              </a:ext>
            </a:extLst>
          </p:cNvPr>
          <p:cNvSpPr txBox="1"/>
          <p:nvPr/>
        </p:nvSpPr>
        <p:spPr>
          <a:xfrm>
            <a:off x="9107382" y="3727660"/>
            <a:ext cx="1745281" cy="369332"/>
          </a:xfrm>
          <a:prstGeom prst="rect">
            <a:avLst/>
          </a:prstGeom>
          <a:noFill/>
        </p:spPr>
        <p:txBody>
          <a:bodyPr wrap="square" rtlCol="0">
            <a:spAutoFit/>
          </a:bodyPr>
          <a:lstStyle/>
          <a:p>
            <a:r>
              <a:rPr kumimoji="1" lang="zh-CN" altLang="en-US"/>
              <a:t>一点都不消极</a:t>
            </a:r>
          </a:p>
        </p:txBody>
      </p:sp>
    </p:spTree>
    <p:extLst>
      <p:ext uri="{BB962C8B-B14F-4D97-AF65-F5344CB8AC3E}">
        <p14:creationId xmlns:p14="http://schemas.microsoft.com/office/powerpoint/2010/main" val="109122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phase2</a:t>
            </a:r>
            <a:r>
              <a:rPr kumimoji="1" lang="zh-CN" altLang="en-US" sz="2800"/>
              <a:t>指导语</a:t>
            </a:r>
          </a:p>
        </p:txBody>
      </p:sp>
      <p:sp>
        <p:nvSpPr>
          <p:cNvPr id="4" name="内容占位符 2">
            <a:extLst>
              <a:ext uri="{FF2B5EF4-FFF2-40B4-BE49-F238E27FC236}">
                <a16:creationId xmlns:a16="http://schemas.microsoft.com/office/drawing/2014/main" id="{4C54318C-2CD0-BD12-4E4D-448BE3E2E004}"/>
              </a:ext>
            </a:extLst>
          </p:cNvPr>
          <p:cNvSpPr>
            <a:spLocks noGrp="1"/>
          </p:cNvSpPr>
          <p:nvPr>
            <p:ph idx="1"/>
          </p:nvPr>
        </p:nvSpPr>
        <p:spPr>
          <a:xfrm>
            <a:off x="197683" y="290935"/>
            <a:ext cx="11171599" cy="7373738"/>
          </a:xfrm>
        </p:spPr>
        <p:txBody>
          <a:bodyPr>
            <a:normAutofit/>
          </a:bodyPr>
          <a:lstStyle/>
          <a:p>
            <a:endParaRPr kumimoji="1" lang="en-US" altLang="zh-CN" sz="20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接下来，你要选择为其他实验参与者呈现负性图片的时间点和概率，时间点和概率由数轴和百分比表示，</a:t>
            </a:r>
            <a:endParaRPr kumimoji="1" lang="en-US" altLang="zh-CN" sz="16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如下图表示：</a:t>
            </a:r>
            <a:r>
              <a:rPr kumimoji="1" lang="en-US" altLang="zh-CN" sz="1600">
                <a:latin typeface="Heiti SC Medium" pitchFamily="2" charset="-128"/>
                <a:ea typeface="Heiti SC Medium" pitchFamily="2" charset="-128"/>
              </a:rPr>
              <a:t>2</a:t>
            </a:r>
            <a:r>
              <a:rPr kumimoji="1" lang="zh-CN" altLang="en-US" sz="1600">
                <a:latin typeface="Heiti SC Medium" pitchFamily="2" charset="-128"/>
                <a:ea typeface="Heiti SC Medium" pitchFamily="2" charset="-128"/>
              </a:rPr>
              <a:t>（天</a:t>
            </a:r>
            <a:r>
              <a:rPr kumimoji="1" lang="en-US" altLang="zh-CN" sz="1600">
                <a:latin typeface="Heiti SC Medium" pitchFamily="2" charset="-128"/>
                <a:ea typeface="Heiti SC Medium" pitchFamily="2" charset="-128"/>
              </a:rPr>
              <a:t>/</a:t>
            </a:r>
            <a:r>
              <a:rPr kumimoji="1" lang="zh-CN" altLang="en-US" sz="1600">
                <a:latin typeface="Heiti SC Medium" pitchFamily="2" charset="-128"/>
                <a:ea typeface="Heiti SC Medium" pitchFamily="2" charset="-128"/>
              </a:rPr>
              <a:t>周）后，有</a:t>
            </a:r>
            <a:r>
              <a:rPr kumimoji="1" lang="en-US" altLang="zh-CN" sz="1600">
                <a:latin typeface="Heiti SC Medium" pitchFamily="2" charset="-128"/>
                <a:ea typeface="Heiti SC Medium" pitchFamily="2" charset="-128"/>
              </a:rPr>
              <a:t>60%</a:t>
            </a:r>
            <a:r>
              <a:rPr kumimoji="1" lang="zh-CN" altLang="en-US" sz="1600">
                <a:latin typeface="Heiti SC Medium" pitchFamily="2" charset="-128"/>
                <a:ea typeface="Heiti SC Medium" pitchFamily="2" charset="-128"/>
              </a:rPr>
              <a:t>的概率为此实验参与者呈现负性图片，</a:t>
            </a:r>
            <a:endParaRPr kumimoji="1" lang="en-US" altLang="zh-CN" sz="16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负性图片的消极程度与实验上一部分给您呈现的负性图片保持一致。</a:t>
            </a:r>
            <a:endParaRPr kumimoji="1" lang="en-US" altLang="zh-CN" sz="1600">
              <a:latin typeface="Heiti SC Medium" pitchFamily="2" charset="-128"/>
              <a:ea typeface="Heiti SC Medium" pitchFamily="2" charset="-128"/>
            </a:endParaRPr>
          </a:p>
          <a:p>
            <a:pPr marL="0" indent="0" algn="ctr">
              <a:buNone/>
            </a:pPr>
            <a:endParaRPr kumimoji="1" lang="en-US" altLang="zh-CN" sz="16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其他实验参与者也在同时进行此步骤的操作。</a:t>
            </a:r>
            <a:endParaRPr kumimoji="1" lang="en-US" altLang="zh-CN" sz="1600">
              <a:latin typeface="Heiti SC Medium" pitchFamily="2" charset="-128"/>
              <a:ea typeface="Heiti SC Medium" pitchFamily="2" charset="-128"/>
            </a:endParaRPr>
          </a:p>
          <a:p>
            <a:pPr marL="0" indent="0" algn="ctr">
              <a:buNone/>
            </a:pPr>
            <a:endParaRPr kumimoji="1" lang="en-US" altLang="zh-CN" sz="16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如果你已经准备好，请按“空格键”开始。</a:t>
            </a:r>
            <a:endParaRPr kumimoji="1" lang="en-US" altLang="zh-CN" sz="1600">
              <a:latin typeface="Heiti SC Medium" pitchFamily="2" charset="-128"/>
              <a:ea typeface="Heiti SC Medium" pitchFamily="2" charset="-128"/>
            </a:endParaRPr>
          </a:p>
          <a:p>
            <a:endParaRPr kumimoji="1" lang="en-US" altLang="zh-CN"/>
          </a:p>
          <a:p>
            <a:endParaRPr kumimoji="1" lang="en-US" altLang="zh-CN"/>
          </a:p>
          <a:p>
            <a:endParaRPr kumimoji="1" lang="en-US" altLang="zh-CN"/>
          </a:p>
          <a:p>
            <a:endParaRPr kumimoji="1" lang="zh-CN" altLang="en-US"/>
          </a:p>
        </p:txBody>
      </p:sp>
      <p:pic>
        <p:nvPicPr>
          <p:cNvPr id="5" name="图片 4">
            <a:extLst>
              <a:ext uri="{FF2B5EF4-FFF2-40B4-BE49-F238E27FC236}">
                <a16:creationId xmlns:a16="http://schemas.microsoft.com/office/drawing/2014/main" id="{18413A8B-E03B-ED4E-71D2-EEDC6A88EEDC}"/>
              </a:ext>
            </a:extLst>
          </p:cNvPr>
          <p:cNvPicPr>
            <a:picLocks noChangeAspect="1"/>
          </p:cNvPicPr>
          <p:nvPr/>
        </p:nvPicPr>
        <p:blipFill>
          <a:blip r:embed="rId2"/>
          <a:stretch>
            <a:fillRect/>
          </a:stretch>
        </p:blipFill>
        <p:spPr>
          <a:xfrm>
            <a:off x="5011027" y="3429000"/>
            <a:ext cx="1084973" cy="2836260"/>
          </a:xfrm>
          <a:prstGeom prst="rect">
            <a:avLst/>
          </a:prstGeom>
        </p:spPr>
      </p:pic>
    </p:spTree>
    <p:extLst>
      <p:ext uri="{BB962C8B-B14F-4D97-AF65-F5344CB8AC3E}">
        <p14:creationId xmlns:p14="http://schemas.microsoft.com/office/powerpoint/2010/main" val="276695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465230" y="-187324"/>
            <a:ext cx="11047216" cy="825500"/>
          </a:xfrm>
        </p:spPr>
        <p:txBody>
          <a:bodyPr>
            <a:normAutofit fontScale="90000"/>
          </a:bodyPr>
          <a:lstStyle/>
          <a:p>
            <a:r>
              <a:rPr kumimoji="1" lang="zh-CN" altLang="en-US" sz="2800"/>
              <a:t>正式实验</a:t>
            </a:r>
            <a:r>
              <a:rPr kumimoji="1" lang="en-US" altLang="zh-CN" sz="2800"/>
              <a:t>phase2-</a:t>
            </a:r>
            <a:r>
              <a:rPr kumimoji="1" lang="zh-CN" altLang="en-US" sz="2800"/>
              <a:t>为其他实验参与者选择负性图片呈现的时间点和概率*</a:t>
            </a:r>
            <a:r>
              <a:rPr kumimoji="1" lang="en-US" altLang="zh-CN" sz="2800"/>
              <a:t>9</a:t>
            </a:r>
            <a:endParaRPr kumimoji="1" lang="zh-CN" altLang="en-US" sz="2800"/>
          </a:p>
        </p:txBody>
      </p:sp>
      <p:pic>
        <p:nvPicPr>
          <p:cNvPr id="6" name="图片 5">
            <a:extLst>
              <a:ext uri="{FF2B5EF4-FFF2-40B4-BE49-F238E27FC236}">
                <a16:creationId xmlns:a16="http://schemas.microsoft.com/office/drawing/2014/main" id="{1B8B2D26-7503-CE67-1674-10DBA6EF609A}"/>
              </a:ext>
            </a:extLst>
          </p:cNvPr>
          <p:cNvPicPr>
            <a:picLocks noChangeAspect="1"/>
          </p:cNvPicPr>
          <p:nvPr/>
        </p:nvPicPr>
        <p:blipFill>
          <a:blip r:embed="rId2"/>
          <a:stretch>
            <a:fillRect/>
          </a:stretch>
        </p:blipFill>
        <p:spPr>
          <a:xfrm>
            <a:off x="1484585" y="638176"/>
            <a:ext cx="9663361" cy="5958523"/>
          </a:xfrm>
          <a:prstGeom prst="rect">
            <a:avLst/>
          </a:prstGeom>
        </p:spPr>
      </p:pic>
      <p:sp>
        <p:nvSpPr>
          <p:cNvPr id="4" name="内容占位符 2">
            <a:extLst>
              <a:ext uri="{FF2B5EF4-FFF2-40B4-BE49-F238E27FC236}">
                <a16:creationId xmlns:a16="http://schemas.microsoft.com/office/drawing/2014/main" id="{70707FD7-D748-FBE2-D5E4-4A8BA2806341}"/>
              </a:ext>
            </a:extLst>
          </p:cNvPr>
          <p:cNvSpPr>
            <a:spLocks noGrp="1"/>
          </p:cNvSpPr>
          <p:nvPr>
            <p:ph idx="1"/>
          </p:nvPr>
        </p:nvSpPr>
        <p:spPr>
          <a:xfrm>
            <a:off x="465230" y="292832"/>
            <a:ext cx="11171599" cy="7373738"/>
          </a:xfrm>
        </p:spPr>
        <p:txBody>
          <a:bodyPr>
            <a:normAutofit/>
          </a:bodyPr>
          <a:lstStyle/>
          <a:p>
            <a:endParaRPr kumimoji="1" lang="en-US" altLang="zh-CN" sz="20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请你比较下面四个选项，从中选择为此实验参与者呈现负性图片的时间点和概率。</a:t>
            </a:r>
            <a:endParaRPr kumimoji="1" lang="en-US" altLang="zh-CN" sz="1600">
              <a:latin typeface="Heiti SC Medium" pitchFamily="2" charset="-128"/>
              <a:ea typeface="Heiti SC Medium" pitchFamily="2" charset="-128"/>
            </a:endParaRPr>
          </a:p>
          <a:p>
            <a:endParaRPr kumimoji="1" lang="en-US" altLang="zh-CN"/>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215698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5177E-B4A1-AA5C-2389-83B21D9C28FA}"/>
              </a:ext>
            </a:extLst>
          </p:cNvPr>
          <p:cNvSpPr>
            <a:spLocks noGrp="1"/>
          </p:cNvSpPr>
          <p:nvPr>
            <p:ph type="title"/>
          </p:nvPr>
        </p:nvSpPr>
        <p:spPr/>
        <p:txBody>
          <a:bodyPr>
            <a:normAutofit/>
          </a:bodyPr>
          <a:lstStyle/>
          <a:p>
            <a:pPr algn="ctr"/>
            <a:r>
              <a:rPr kumimoji="1" lang="zh-CN" altLang="en-US" sz="2400">
                <a:latin typeface="Heiti SC Medium" pitchFamily="2" charset="-128"/>
                <a:ea typeface="Heiti SC Medium" pitchFamily="2" charset="-128"/>
              </a:rPr>
              <a:t>恭喜您已完成本实验环节，请稍等，待全部实验参与者完成方可进入下一实验环节。</a:t>
            </a:r>
          </a:p>
        </p:txBody>
      </p:sp>
      <p:sp>
        <p:nvSpPr>
          <p:cNvPr id="3" name="内容占位符 2">
            <a:extLst>
              <a:ext uri="{FF2B5EF4-FFF2-40B4-BE49-F238E27FC236}">
                <a16:creationId xmlns:a16="http://schemas.microsoft.com/office/drawing/2014/main" id="{124FB6AB-F3AE-6DAD-F83D-9FB4BD733AE5}"/>
              </a:ext>
            </a:extLst>
          </p:cNvPr>
          <p:cNvSpPr>
            <a:spLocks noGrp="1"/>
          </p:cNvSpPr>
          <p:nvPr>
            <p:ph idx="1"/>
          </p:nvPr>
        </p:nvSpPr>
        <p:spPr>
          <a:xfrm>
            <a:off x="838200" y="1897165"/>
            <a:ext cx="10515600" cy="4351338"/>
          </a:xfrm>
        </p:spPr>
        <p:txBody>
          <a:bodyPr/>
          <a:lstStyle/>
          <a:p>
            <a:endParaRPr kumimoji="1" lang="en-US" altLang="zh-CN"/>
          </a:p>
          <a:p>
            <a:endParaRPr kumimoji="1" lang="en-US" altLang="zh-CN"/>
          </a:p>
          <a:p>
            <a:pPr marL="0" indent="0" algn="ctr">
              <a:buNone/>
            </a:pPr>
            <a:r>
              <a:rPr kumimoji="1" lang="zh-CN" altLang="en-US" sz="2400">
                <a:latin typeface="Heiti SC Medium" pitchFamily="2" charset="-128"/>
                <a:ea typeface="Heiti SC Medium" pitchFamily="2" charset="-128"/>
              </a:rPr>
              <a:t>还剩             位实验参与者未完成</a:t>
            </a:r>
            <a:r>
              <a:rPr kumimoji="1" lang="en-US" altLang="zh-CN" sz="2400">
                <a:latin typeface="Heiti SC Medium" pitchFamily="2" charset="-128"/>
                <a:ea typeface="Heiti SC Medium" pitchFamily="2" charset="-128"/>
              </a:rPr>
              <a:t>…</a:t>
            </a:r>
            <a:endParaRPr kumimoji="1" lang="zh-CN" altLang="en-US" sz="2400">
              <a:latin typeface="Heiti SC Medium" pitchFamily="2" charset="-128"/>
              <a:ea typeface="Heiti SC Medium" pitchFamily="2" charset="-128"/>
            </a:endParaRPr>
          </a:p>
        </p:txBody>
      </p:sp>
    </p:spTree>
    <p:extLst>
      <p:ext uri="{BB962C8B-B14F-4D97-AF65-F5344CB8AC3E}">
        <p14:creationId xmlns:p14="http://schemas.microsoft.com/office/powerpoint/2010/main" val="8665542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2984</TotalTime>
  <Words>759</Words>
  <Application>Microsoft Macintosh PowerPoint</Application>
  <PresentationFormat>宽屏</PresentationFormat>
  <Paragraphs>96</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Heiti SC Medium</vt:lpstr>
      <vt:lpstr>Arial</vt:lpstr>
      <vt:lpstr>Office 主题​​</vt:lpstr>
      <vt:lpstr>Time-discounting Experiment Instruction 20220813  </vt:lpstr>
      <vt:lpstr>实验开始阶段</vt:lpstr>
      <vt:lpstr>等待其他实验参与者进入实验的界面</vt:lpstr>
      <vt:lpstr>正式实验phase1指导语</vt:lpstr>
      <vt:lpstr>正式实验phase1-呈现图片刺激*2</vt:lpstr>
      <vt:lpstr>正式实验phase1-图片评分</vt:lpstr>
      <vt:lpstr>正式实验phase2指导语</vt:lpstr>
      <vt:lpstr>正式实验phase2-为其他实验参与者选择负性图片呈现的时间点和概率*9</vt:lpstr>
      <vt:lpstr>恭喜您已完成本实验环节，请稍等，待全部实验参与者完成方可进入下一实验环节。</vt:lpstr>
      <vt:lpstr>全部实验参与者已完成本实验环节，如果您准备好了，请按“空格键”进入下一实验环节。 </vt:lpstr>
      <vt:lpstr>正式实验phase3指导语</vt:lpstr>
      <vt:lpstr>phase3练习-奖励/惩罚（between subject）</vt:lpstr>
      <vt:lpstr>正式实验phase3指导语</vt:lpstr>
      <vt:lpstr>正式实验phase3-奖励/惩罚（between subject）*66</vt:lpstr>
      <vt:lpstr>正式实验phase4指导语</vt:lpstr>
      <vt:lpstr>正式实验phase4施加负性图片刺激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Shuning</dc:creator>
  <cp:lastModifiedBy>Wang Shuning</cp:lastModifiedBy>
  <cp:revision>40</cp:revision>
  <dcterms:created xsi:type="dcterms:W3CDTF">2022-08-08T13:26:42Z</dcterms:created>
  <dcterms:modified xsi:type="dcterms:W3CDTF">2022-08-13T12:44:55Z</dcterms:modified>
</cp:coreProperties>
</file>