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85" r:id="rId10"/>
    <p:sldId id="263" r:id="rId11"/>
    <p:sldId id="286" r:id="rId12"/>
    <p:sldId id="264" r:id="rId13"/>
    <p:sldId id="265" r:id="rId14"/>
    <p:sldId id="266" r:id="rId15"/>
    <p:sldId id="267" r:id="rId16"/>
    <p:sldId id="268" r:id="rId17"/>
    <p:sldId id="287" r:id="rId18"/>
    <p:sldId id="288" r:id="rId19"/>
    <p:sldId id="269" r:id="rId20"/>
    <p:sldId id="271" r:id="rId21"/>
    <p:sldId id="272" r:id="rId22"/>
    <p:sldId id="273" r:id="rId23"/>
    <p:sldId id="274" r:id="rId24"/>
    <p:sldId id="289" r:id="rId25"/>
    <p:sldId id="275" r:id="rId26"/>
    <p:sldId id="290" r:id="rId27"/>
    <p:sldId id="276" r:id="rId28"/>
    <p:sldId id="278" r:id="rId29"/>
    <p:sldId id="279" r:id="rId30"/>
    <p:sldId id="280" r:id="rId31"/>
    <p:sldId id="282" r:id="rId32"/>
    <p:sldId id="291" r:id="rId33"/>
    <p:sldId id="292" r:id="rId34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单击此处编辑母版文本样式</a:t>
            </a: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二级</a:t>
            </a:r>
            <a:endParaRPr lang="en-US" sz="2400" b="0" strike="noStrike" spc="-1">
              <a:solidFill>
                <a:srgbClr val="000000"/>
              </a:solidFill>
              <a:latin typeface="等线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三级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四级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五级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8C4864-908B-47D5-8636-A42C36122479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12/14/2023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B6D812-E73B-400C-A93F-5C1E732C2C60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XLA</a:t>
            </a:r>
            <a:r>
              <a:rPr lang="zh-CN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简介</a:t>
            </a:r>
            <a:endParaRPr lang="en-US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zh-CN" alt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一、</a:t>
            </a:r>
            <a:r>
              <a:rPr 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6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 </a:t>
            </a:r>
            <a:r>
              <a:rPr lang="zh-CN" sz="36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总体介绍</a:t>
            </a:r>
            <a:endParaRPr lang="en-US" altLang="zh-CN" sz="3600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等线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zh-CN" alt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</a:t>
            </a:r>
            <a:r>
              <a:rPr 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XLA HLO</a:t>
            </a:r>
            <a:r>
              <a:rPr lang="en-US" altLang="zh-CN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介绍</a:t>
            </a:r>
            <a:endParaRPr lang="en-US" altLang="zh-CN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等线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zh-CN" alt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三、</a:t>
            </a:r>
            <a:r>
              <a:rPr 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XLA </a:t>
            </a:r>
            <a:r>
              <a:rPr lang="zh-CN" alt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后端</a:t>
            </a: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Code</a:t>
            </a:r>
            <a:r>
              <a:rPr lang="en-US" alt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</a:t>
            </a:r>
            <a:r>
              <a:rPr 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介绍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zh-CN" alt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这一套思路存在什么弊端或难点？</a:t>
            </a:r>
            <a:endParaRPr lang="zh-CN" alt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>
              <a:defRPr lang="zh-CN"/>
            </a:defPPr>
            <a:lvl1pPr marL="11502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  <a:defRPr sz="2000" spc="-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sz="2400" dirty="0"/>
              <a:t>哪些</a:t>
            </a:r>
            <a:r>
              <a:rPr lang="en-US" sz="2400" dirty="0"/>
              <a:t>op</a:t>
            </a:r>
            <a:r>
              <a:rPr lang="zh-CN" sz="2400" dirty="0"/>
              <a:t>可以融合成一</a:t>
            </a:r>
            <a:r>
              <a:rPr lang="zh-CN" sz="2400" dirty="0" smtClean="0"/>
              <a:t>个</a:t>
            </a:r>
            <a:r>
              <a:rPr lang="en-US" altLang="zh-CN" sz="2400" dirty="0" err="1"/>
              <a:t>F</a:t>
            </a:r>
            <a:r>
              <a:rPr lang="en-US" sz="2400" dirty="0" err="1" smtClean="0"/>
              <a:t>usionOp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zh-CN" sz="2400" dirty="0" smtClean="0"/>
              <a:t>能</a:t>
            </a:r>
            <a:r>
              <a:rPr lang="zh-CN" altLang="en-US" sz="2400" dirty="0"/>
              <a:t>和</a:t>
            </a:r>
            <a:r>
              <a:rPr lang="zh-CN" sz="2400" dirty="0" smtClean="0"/>
              <a:t>不能</a:t>
            </a:r>
            <a:r>
              <a:rPr lang="zh-CN" sz="2400" dirty="0"/>
              <a:t>的问题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sz="2400" dirty="0"/>
              <a:t>将</a:t>
            </a:r>
            <a:r>
              <a:rPr lang="zh-CN" sz="2400" dirty="0"/>
              <a:t>多少个</a:t>
            </a:r>
            <a:r>
              <a:rPr lang="en-US" sz="2400" dirty="0"/>
              <a:t>op</a:t>
            </a:r>
            <a:r>
              <a:rPr lang="zh-CN" sz="2400" dirty="0"/>
              <a:t>融合成一</a:t>
            </a:r>
            <a:r>
              <a:rPr lang="zh-CN" sz="2400" dirty="0" smtClean="0"/>
              <a:t>个</a:t>
            </a:r>
            <a:r>
              <a:rPr lang="en-US" altLang="zh-CN" sz="2400" dirty="0" err="1"/>
              <a:t>F</a:t>
            </a:r>
            <a:r>
              <a:rPr lang="en-US" sz="2400" dirty="0" err="1" smtClean="0"/>
              <a:t>usionOp</a:t>
            </a:r>
            <a:r>
              <a:rPr lang="en-US" sz="2400" dirty="0" smtClean="0"/>
              <a:t> (</a:t>
            </a:r>
            <a:r>
              <a:rPr lang="en-US" sz="2400" dirty="0" err="1"/>
              <a:t>F</a:t>
            </a:r>
            <a:r>
              <a:rPr lang="en-US" sz="2400" dirty="0" err="1" smtClean="0"/>
              <a:t>usionOp</a:t>
            </a:r>
            <a:r>
              <a:rPr lang="zh-CN" sz="2400" dirty="0"/>
              <a:t>的深度问题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sz="2400" dirty="0"/>
              <a:t>某</a:t>
            </a:r>
            <a:r>
              <a:rPr lang="zh-CN" sz="2400" dirty="0"/>
              <a:t>几个</a:t>
            </a:r>
            <a:r>
              <a:rPr lang="en-US" sz="2400" dirty="0"/>
              <a:t>op</a:t>
            </a:r>
            <a:r>
              <a:rPr lang="zh-CN" sz="2400" dirty="0"/>
              <a:t>融合成一个</a:t>
            </a:r>
            <a:r>
              <a:rPr lang="en-US" sz="2400" dirty="0" err="1"/>
              <a:t>FusionOp</a:t>
            </a:r>
            <a:r>
              <a:rPr lang="en-US" sz="2400" dirty="0"/>
              <a:t> </a:t>
            </a:r>
            <a:r>
              <a:rPr lang="zh-CN" sz="2400" dirty="0"/>
              <a:t>真的比不融合性能好吗？</a:t>
            </a:r>
            <a:r>
              <a:rPr lang="en-US" sz="2400" dirty="0"/>
              <a:t>(cost model)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FusionOp</a:t>
            </a:r>
            <a:r>
              <a:rPr lang="zh-CN" sz="2400" dirty="0"/>
              <a:t>在不同硬件上的性能怎么保证？</a:t>
            </a:r>
            <a:r>
              <a:rPr lang="en-US" sz="2400" dirty="0"/>
              <a:t>(</a:t>
            </a:r>
            <a:r>
              <a:rPr lang="zh-CN" sz="2400" dirty="0"/>
              <a:t>后端</a:t>
            </a:r>
            <a:r>
              <a:rPr lang="en-US" sz="2400" dirty="0" err="1"/>
              <a:t>codegen</a:t>
            </a:r>
            <a:r>
              <a:rPr lang="zh-CN" sz="2400" dirty="0" smtClean="0"/>
              <a:t>能力</a:t>
            </a:r>
            <a:r>
              <a:rPr lang="zh-CN" altLang="en-US" sz="2400" dirty="0" smtClean="0"/>
              <a:t>的问题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87837" y="204311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二、 </a:t>
            </a:r>
            <a:r>
              <a:rPr lang="en-US" altLang="zh-CN" sz="4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XLA HLO IR</a:t>
            </a:r>
            <a:r>
              <a:rPr lang="zh-CN" altLang="en-US" sz="4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的介绍</a:t>
            </a:r>
          </a:p>
          <a:p>
            <a:pPr algn="ctr">
              <a:lnSpc>
                <a:spcPct val="90000"/>
              </a:lnSpc>
            </a:pPr>
            <a:endParaRPr lang="en-US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9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838080" y="109165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 IR</a:t>
            </a:r>
            <a:r>
              <a:rPr 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的介绍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838080" y="1434325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 IR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是分层的嵌套结构，由以下三个层次组成：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502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HloModule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 IR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最高层的表示，可以理解成整个程序。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502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HloComputation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 IR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中间层的表示，相当于程序中的一个函数。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HloInstruction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 IR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最底层的表示，相当于程序中的一条指令。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5" name="Group 3"/>
          <p:cNvGrpSpPr/>
          <p:nvPr/>
        </p:nvGrpSpPr>
        <p:grpSpPr>
          <a:xfrm>
            <a:off x="3083400" y="3959920"/>
            <a:ext cx="6024600" cy="2296800"/>
            <a:chOff x="3024000" y="4392000"/>
            <a:chExt cx="6024600" cy="2296800"/>
          </a:xfrm>
        </p:grpSpPr>
        <p:sp>
          <p:nvSpPr>
            <p:cNvPr id="76" name="CustomShape 4"/>
            <p:cNvSpPr/>
            <p:nvPr/>
          </p:nvSpPr>
          <p:spPr>
            <a:xfrm>
              <a:off x="3024000" y="4392000"/>
              <a:ext cx="2056680" cy="3585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HloModule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7" name="CustomShape 5"/>
            <p:cNvSpPr/>
            <p:nvPr/>
          </p:nvSpPr>
          <p:spPr>
            <a:xfrm>
              <a:off x="3024000" y="5361120"/>
              <a:ext cx="2056680" cy="3585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HloComputation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8" name="CustomShape 6"/>
            <p:cNvSpPr/>
            <p:nvPr/>
          </p:nvSpPr>
          <p:spPr>
            <a:xfrm>
              <a:off x="3024000" y="6330240"/>
              <a:ext cx="2056680" cy="3585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HloInstruction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9" name="CustomShape 7"/>
            <p:cNvSpPr/>
            <p:nvPr/>
          </p:nvSpPr>
          <p:spPr>
            <a:xfrm>
              <a:off x="4052880" y="4750920"/>
              <a:ext cx="360" cy="609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CustomShape 8"/>
            <p:cNvSpPr/>
            <p:nvPr/>
          </p:nvSpPr>
          <p:spPr>
            <a:xfrm>
              <a:off x="4052880" y="5720400"/>
              <a:ext cx="360" cy="609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9"/>
            <p:cNvSpPr/>
            <p:nvPr/>
          </p:nvSpPr>
          <p:spPr>
            <a:xfrm>
              <a:off x="6504840" y="4392000"/>
              <a:ext cx="2543760" cy="3585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独立的功能模块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82" name="CustomShape 10"/>
            <p:cNvSpPr/>
            <p:nvPr/>
          </p:nvSpPr>
          <p:spPr>
            <a:xfrm>
              <a:off x="6504840" y="5361120"/>
              <a:ext cx="2543760" cy="3585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实现功能块的函数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83" name="CustomShape 11"/>
            <p:cNvSpPr/>
            <p:nvPr/>
          </p:nvSpPr>
          <p:spPr>
            <a:xfrm>
              <a:off x="6504840" y="6330240"/>
              <a:ext cx="2543760" cy="3585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实现函数的指令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84" name="CustomShape 12"/>
            <p:cNvSpPr/>
            <p:nvPr/>
          </p:nvSpPr>
          <p:spPr>
            <a:xfrm flipH="1">
              <a:off x="5080680" y="4571280"/>
              <a:ext cx="1422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13"/>
            <p:cNvSpPr/>
            <p:nvPr/>
          </p:nvSpPr>
          <p:spPr>
            <a:xfrm flipH="1">
              <a:off x="5080680" y="5540760"/>
              <a:ext cx="1422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14"/>
            <p:cNvSpPr/>
            <p:nvPr/>
          </p:nvSpPr>
          <p:spPr>
            <a:xfrm flipH="1">
              <a:off x="5080680" y="6509880"/>
              <a:ext cx="1422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2"/>
          <p:cNvSpPr txBox="1"/>
          <p:nvPr/>
        </p:nvSpPr>
        <p:spPr>
          <a:xfrm>
            <a:off x="858176" y="723481"/>
            <a:ext cx="10515240" cy="539094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HloModule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convert_int32ToInt64_1</a:t>
            </a: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ENTRY main {</a:t>
            </a: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%arg0.1 = s32[2]{0} parameter(0)</a:t>
            </a: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ROOT %convert.3 = s64[2]{0} convert(s32[2]{0} %arg0.1)</a:t>
            </a: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}</a:t>
            </a: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400" b="0" strike="noStrike" spc="-1" dirty="0">
              <a:solidFill>
                <a:srgbClr val="000000"/>
              </a:solidFill>
              <a:latin typeface="等线"/>
            </a:endParaRPr>
          </a:p>
          <a:p>
            <a:pPr marL="450900" indent="-34290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l"/>
            </a:pP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这是一个简单但完整的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convert_int32ToInt64_1</a:t>
            </a:r>
          </a:p>
          <a:p>
            <a:pPr marL="450900" indent="-34290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l"/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只有一个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computation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，那就是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entry computation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，使用关键字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ENTRY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标记，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entry computation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</a:p>
          <a:p>
            <a:pPr marL="450900" indent="-34290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l"/>
            </a:pPr>
            <a:r>
              <a:rPr lang="pt-BR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%arg0.1 = s32[2]{0} parameter(0)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pt-BR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表示获取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entry computation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lang="en-US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parmeter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param_no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，并赋值给临时变量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%arg0.1; s32[2]{0} 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表示该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 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的数据类型为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s32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，数据维度为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layout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{0}</a:t>
            </a:r>
          </a:p>
          <a:p>
            <a:pPr marL="450900" indent="-34290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l"/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 %convert.3 = s64[2]{0} convert(s32[2]{0} %arg0.1)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：每一个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computation 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都有一个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 instruction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，使用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作为标记，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 instruction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的返回值也是整个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computation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的返回值，该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entry </a:t>
            </a:r>
            <a:r>
              <a:rPr lang="en-US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compuation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 instruction 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convert op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，属于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unary op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，只有一个输入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operand,  </a:t>
            </a:r>
            <a:r>
              <a:rPr lang="zh-C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是之前的临时变量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%arg0.1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817983" y="532563"/>
            <a:ext cx="10515240" cy="5727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en-US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HloModule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axpy_0</a:t>
            </a:r>
          </a:p>
          <a:p>
            <a:pPr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ENTRY axpy_1024.7(arg2.3: f32[1024], arg3.4: f32[1024])-&gt;f32[1024] {</a:t>
            </a:r>
          </a:p>
          <a:p>
            <a:pPr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constant.1 = f32[] constant(3.14159274)</a:t>
            </a:r>
          </a:p>
          <a:p>
            <a:pPr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broadcast.4 = f32[1024]{0} broadcast(constant.1), dimensions={}</a:t>
            </a:r>
          </a:p>
          <a:p>
            <a:pPr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param.2 = f32[1024]{0} parameter(0)</a:t>
            </a:r>
          </a:p>
          <a:p>
            <a:pPr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multiply.5 = f32[1024]{0} multiply(broadcast.4, param.2)</a:t>
            </a:r>
          </a:p>
          <a:p>
            <a:pPr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param.3 = f32[1024]{0} parameter(1)</a:t>
            </a:r>
          </a:p>
          <a:p>
            <a:pPr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ROOT add.6 = f32[1024]{0} add(multiply.5, param.3)</a:t>
            </a:r>
          </a:p>
          <a:p>
            <a:pPr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</a:p>
          <a:p>
            <a:pPr marL="450900" indent="-34290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l"/>
            </a:pP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entry computation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标明了输入输出参数的信息，输入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operand 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有两个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arg2.3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arg3.4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，都是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float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数据类型，维度为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[1024]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，输出也是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float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数据类型，维度为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1024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0900" indent="-34290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l"/>
            </a:pPr>
            <a:r>
              <a:rPr lang="fr-FR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constant.1 = f32[] constant(3.14159274)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：属于常量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，与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相比较，其数值可以在编译期间就获取到，不需要通过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指令从片外读取</a:t>
            </a:r>
            <a:r>
              <a:rPr lang="zh-C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2"/>
          <p:cNvSpPr txBox="1"/>
          <p:nvPr/>
        </p:nvSpPr>
        <p:spPr>
          <a:xfrm>
            <a:off x="787838" y="368548"/>
            <a:ext cx="10515240" cy="564036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HloModule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axpy_0, </a:t>
            </a:r>
            <a:r>
              <a:rPr lang="en-US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entry_computation_layout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={(f32[1024]{0},f32[1024]{0})-&gt;f32[1024]{0}}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fused_computation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constant_0 = f32[] constant(3.14159274)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broadcast.0 = f32[1024]{0} broadcast(constant_0), dimensions={}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param_1.2 = f32[1024]{0} parameter(1)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param_0.1 = f32[1024]{0} parameter(0)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ROOT custom-call = f32[1024]{0} custom-call(broadcast.0, param_1.2, param_0.1), </a:t>
            </a:r>
            <a:r>
              <a:rPr lang="en-US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custom_call_target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="</a:t>
            </a:r>
            <a:r>
              <a:rPr lang="en-US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SFI_Fma_l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ENTRY axpy_1024.7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param.3 = f32[1024]{0} parameter(1)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param.2 = f32[1024]{0} parameter(0)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ROOT fusion = f32[1024]{0} fusion(param.3, param.2), kind=</a:t>
            </a:r>
            <a:r>
              <a:rPr lang="en-US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kLoop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calls=</a:t>
            </a:r>
            <a:r>
              <a:rPr lang="en-US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fused_computation</a:t>
            </a:r>
            <a:endParaRPr lang="en-US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}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200" b="0" strike="noStrike" spc="-1" dirty="0">
              <a:solidFill>
                <a:srgbClr val="000000"/>
              </a:solidFill>
              <a:latin typeface="等线"/>
            </a:endParaRPr>
          </a:p>
          <a:p>
            <a:pPr marL="393750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l"/>
            </a:pP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具有两个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computation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，除了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entry computation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，还有一个</a:t>
            </a:r>
            <a:r>
              <a:rPr lang="en-US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fuse_compuation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IR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通过一些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相关的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pass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，将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entry computation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当中能够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放到一个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computation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当中，并且用</a:t>
            </a:r>
            <a:r>
              <a:rPr lang="en-US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FusionOp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替代。我们可以简单认为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entry </a:t>
            </a:r>
            <a:r>
              <a:rPr lang="en-US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compuation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除了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，每一个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都会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launch 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kernel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，此时将多个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融合在一起使用</a:t>
            </a:r>
            <a:r>
              <a:rPr lang="en-US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FusionOp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替换，则可以减少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launch kernel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的次数，以及片上片下的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zh-CN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交互</a:t>
            </a:r>
            <a:r>
              <a:rPr lang="zh-C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123880"/>
            <a:ext cx="10515240" cy="981439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 IR Pass</a:t>
            </a:r>
            <a:r>
              <a:rPr 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的介绍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47162" y="1272901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常规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pass</a:t>
            </a: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HloConstantFolding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ConditionalSimplifier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HloDCE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HloCSE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AlgebraicSimplifier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 </a:t>
            </a: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特有的对一些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</a:t>
            </a: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进行处理的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passs</a:t>
            </a: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ScatterSimplifier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ScatterExpander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US" sz="2000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ReductionDegenerateDimRemover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ReductionLayoutNormalizer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ReductionDimensionGrouper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83686"/>
            <a:ext cx="10515240" cy="109197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 IR Pass</a:t>
            </a:r>
            <a:r>
              <a:rPr 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的介绍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175657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pass</a:t>
            </a:r>
            <a:r>
              <a:rPr lang="en-US" sz="28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当中</a:t>
            </a: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包含了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</a:t>
            </a: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的规则和</a:t>
            </a:r>
            <a:r>
              <a:rPr lang="zh-CN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限制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8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MluInstructionFusion</a:t>
            </a:r>
            <a:endParaRPr lang="en-US" sz="28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7" name="图片 96"/>
          <p:cNvPicPr/>
          <p:nvPr/>
        </p:nvPicPr>
        <p:blipFill>
          <a:blip r:embed="rId2"/>
          <a:stretch/>
        </p:blipFill>
        <p:spPr>
          <a:xfrm>
            <a:off x="4415040" y="2361320"/>
            <a:ext cx="3361320" cy="3332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61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83686"/>
            <a:ext cx="10515240" cy="109197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 IR Pass</a:t>
            </a:r>
            <a:r>
              <a:rPr 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的介绍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175657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pass</a:t>
            </a:r>
            <a:r>
              <a:rPr lang="en-US" sz="28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当中</a:t>
            </a: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包含了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</a:t>
            </a: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的规则和</a:t>
            </a:r>
            <a:r>
              <a:rPr lang="zh-CN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限制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8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FusionMerger 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减少从</a:t>
            </a:r>
            <a:r>
              <a:rPr lang="en-US" altLang="zh-CN" sz="20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gdram</a:t>
            </a:r>
            <a:r>
              <a:rPr lang="zh-CN" alt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读取次数，减少</a:t>
            </a:r>
            <a:r>
              <a:rPr lang="en-US" altLang="zh-CN" sz="20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launchkernel</a:t>
            </a:r>
            <a:r>
              <a:rPr lang="zh-CN" alt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的次数</a:t>
            </a:r>
            <a:r>
              <a:rPr lang="en-US" alt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/>
        </p:blipFill>
        <p:spPr>
          <a:xfrm>
            <a:off x="2002018" y="2267628"/>
            <a:ext cx="7935801" cy="38932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45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83686"/>
            <a:ext cx="10515240" cy="109197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 IR Pass</a:t>
            </a:r>
            <a:r>
              <a:rPr 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的介绍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175657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pass</a:t>
            </a:r>
            <a:r>
              <a:rPr lang="en-US" sz="28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当中</a:t>
            </a: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包含了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</a:t>
            </a: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的规则和</a:t>
            </a:r>
            <a:r>
              <a:rPr lang="zh-CN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限制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8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MluMultiOutputFusion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/>
        </p:blipFill>
        <p:spPr>
          <a:xfrm>
            <a:off x="1570629" y="2405907"/>
            <a:ext cx="8618400" cy="39547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87837" y="204311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一、</a:t>
            </a:r>
            <a:r>
              <a:rPr lang="en-US" altLang="zh-CN" sz="4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XLA </a:t>
            </a:r>
            <a:r>
              <a:rPr lang="zh-CN" altLang="en-US" sz="4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总体介绍</a:t>
            </a:r>
          </a:p>
          <a:p>
            <a:pPr algn="ctr">
              <a:lnSpc>
                <a:spcPct val="90000"/>
              </a:lnSpc>
            </a:pPr>
            <a:endParaRPr lang="en-US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5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 IR Pass</a:t>
            </a:r>
            <a:r>
              <a:rPr 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的介绍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zh-CN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硬件</a:t>
            </a: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相关的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pass</a:t>
            </a: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pass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一般是目标硬件相关的，为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codegen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做准备。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GemmRewriter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GemmRewriterTriton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MluReluRewriter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等线"/>
              </a:rPr>
              <a:t> </a:t>
            </a: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2"/>
          <a:stretch/>
        </p:blipFill>
        <p:spPr>
          <a:xfrm>
            <a:off x="1085225" y="3296888"/>
            <a:ext cx="9867477" cy="34455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 IR Pass</a:t>
            </a:r>
            <a:r>
              <a:rPr 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的介绍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416818"/>
            <a:ext cx="10515240" cy="475970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和硬件相关的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pass</a:t>
            </a:r>
            <a:r>
              <a:rPr lang="zh-C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MluReluRewriter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2"/>
          <a:stretch/>
        </p:blipFill>
        <p:spPr>
          <a:xfrm>
            <a:off x="1024693" y="2550121"/>
            <a:ext cx="10480669" cy="384063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MLIR_HLO IR ----MHLO / LHLO</a:t>
            </a: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0900" indent="-3429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MHLO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"meta"-HLO dialect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，是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风格的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MLIR dialect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，并且在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上扩展支持了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dynamic shape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 HLO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shape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是静态不可变的，不同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shape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需要重新编译；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MHLO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支持动态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shape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本身有能力表达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shape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计算和动态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shape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信息的传递</a:t>
            </a:r>
            <a:r>
              <a:rPr 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sz="2000" b="0" strike="noStrike" spc="-1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000" b="0" strike="noStrike" spc="-1" dirty="0" err="1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</a:t>
            </a:r>
            <a:r>
              <a:rPr lang="en-US" sz="2000" b="0" strike="noStrike" spc="-1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-&gt; </a:t>
            </a:r>
            <a:r>
              <a:rPr lang="en-US" sz="2000" b="0" strike="noStrike" spc="-1" dirty="0" err="1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mhlo</a:t>
            </a:r>
            <a:r>
              <a:rPr lang="zh-CN" sz="2000" b="0" strike="noStrike" spc="-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sz="2000" b="0" strike="noStrike" spc="-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0900" indent="-3429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LHLO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"late"-HLO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，经过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buffer assignment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后的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LHLO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的区别在于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注重的是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的表达，不考虑到内存的分配，比如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tensor&lt;8x32x16xfp32&gt;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，仅仅表示为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，没有具体的内存信息，没有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side-effect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的。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LHLO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会为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开辟内存空间，也即经过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buffer assign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buffer assign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相当于传统编译器中的内存分配，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LHLO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side-effect</a:t>
            </a:r>
            <a:r>
              <a:rPr 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spc="-1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sz="2000" spc="-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spc="-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mhlo</a:t>
            </a:r>
            <a:r>
              <a:rPr lang="en-US" sz="2000" spc="-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-&gt; </a:t>
            </a:r>
            <a:r>
              <a:rPr lang="en-US" sz="2000" spc="-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lhlo</a:t>
            </a:r>
            <a:r>
              <a:rPr lang="en-US" sz="2000" spc="-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254508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zh-CN" alt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为什么</a:t>
            </a: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 </a:t>
            </a:r>
            <a:r>
              <a:rPr 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</a:t>
            </a:r>
            <a:r>
              <a:rPr lang="en-US" alt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MLIR_HLO</a:t>
            </a:r>
            <a:r>
              <a:rPr lang="zh-CN" alt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93750" indent="-28575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mlir_hlo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具备一些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hlo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不具备的特性，比如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shape.</a:t>
            </a:r>
          </a:p>
          <a:p>
            <a:pPr marL="393750" indent="-28575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mlir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生态，提高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XLA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codegen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的能力</a:t>
            </a:r>
            <a:endParaRPr lang="en-US" sz="2400" b="0" strike="noStrike" spc="-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3750" indent="-28575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IREE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mhlo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93750" indent="-28575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Triton (LHLO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93750" indent="-28575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Genesis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87837" y="204311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三、 </a:t>
            </a:r>
            <a:r>
              <a:rPr lang="en-US" altLang="zh-CN" sz="4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XLA </a:t>
            </a:r>
            <a:r>
              <a:rPr lang="zh-CN" altLang="en-US" sz="4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后端</a:t>
            </a:r>
            <a:r>
              <a:rPr lang="en-US" altLang="zh-CN" sz="4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Codegen</a:t>
            </a:r>
            <a:r>
              <a:rPr lang="zh-CN" altLang="en-US" sz="4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介绍</a:t>
            </a:r>
          </a:p>
          <a:p>
            <a:pPr algn="ctr">
              <a:lnSpc>
                <a:spcPct val="90000"/>
              </a:lnSpc>
            </a:pPr>
            <a:endParaRPr lang="en-US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4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 </a:t>
            </a:r>
            <a:r>
              <a:rPr 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后端</a:t>
            </a: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Codegen</a:t>
            </a: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5754" y="2331218"/>
            <a:ext cx="1768510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HLO IR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71257" y="2331218"/>
            <a:ext cx="1768510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MHLO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46760" y="2331217"/>
            <a:ext cx="1768510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HLO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46760" y="5473136"/>
            <a:ext cx="1768510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LLVM IR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71257" y="5473135"/>
            <a:ext cx="1768510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95754" y="5473134"/>
            <a:ext cx="1768510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FATBIN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6946760" y="3496675"/>
            <a:ext cx="1768510" cy="1373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Lowering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" idx="3"/>
            <a:endCxn id="5" idx="1"/>
          </p:cNvCxnSpPr>
          <p:nvPr/>
        </p:nvCxnSpPr>
        <p:spPr>
          <a:xfrm>
            <a:off x="2964264" y="2612572"/>
            <a:ext cx="1106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5839767" y="2612571"/>
            <a:ext cx="1106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</p:cNvCxnSpPr>
          <p:nvPr/>
        </p:nvCxnSpPr>
        <p:spPr>
          <a:xfrm>
            <a:off x="7831015" y="2893924"/>
            <a:ext cx="0" cy="6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7" idx="0"/>
          </p:cNvCxnSpPr>
          <p:nvPr/>
        </p:nvCxnSpPr>
        <p:spPr>
          <a:xfrm>
            <a:off x="7831015" y="4870385"/>
            <a:ext cx="0" cy="6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1"/>
            <a:endCxn id="8" idx="3"/>
          </p:cNvCxnSpPr>
          <p:nvPr/>
        </p:nvCxnSpPr>
        <p:spPr>
          <a:xfrm flipH="1" flipV="1">
            <a:off x="5839767" y="5754489"/>
            <a:ext cx="1106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1"/>
          </p:cNvCxnSpPr>
          <p:nvPr/>
        </p:nvCxnSpPr>
        <p:spPr>
          <a:xfrm flipH="1" flipV="1">
            <a:off x="2964264" y="5754487"/>
            <a:ext cx="110699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动作按钮: 帮助 23">
            <a:hlinkClick r:id="" action="ppaction://noaction" highlightClick="1"/>
          </p:cNvPr>
          <p:cNvSpPr/>
          <p:nvPr/>
        </p:nvSpPr>
        <p:spPr>
          <a:xfrm>
            <a:off x="8862646" y="3667648"/>
            <a:ext cx="834013" cy="1004836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 </a:t>
            </a:r>
            <a:r>
              <a:rPr 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后端</a:t>
            </a: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Codegen</a:t>
            </a: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Lowering</a:t>
            </a:r>
            <a:r>
              <a:rPr lang="zh-CN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en-US" altLang="zh-CN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(LHLO -&gt; LLVMIR)</a:t>
            </a:r>
            <a:r>
              <a:rPr lang="zh-CN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emitter :  </a:t>
            </a:r>
            <a:r>
              <a:rPr lang="zh-C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llvm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mlvm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intrinsic</a:t>
            </a:r>
          </a:p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Cnnl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Kernel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triton emitter:  triton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genesis +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mlu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581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CNNL Kernel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MatMul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为代表的计算密集型算子，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  fusion + emitter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性能很难超过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cnnl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算子，因此我们直接调用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cnnl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算子。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先基于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rewriter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pass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，将需要调用的算子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rewriter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 call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，例如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GemmRewriter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dot op rewriter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 call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custom_call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的信息，生成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CnnlThunk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并将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CnnlThunk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存入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ThunkSqueue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当中。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XLA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执行时会遍历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ThunkSqueue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CnnlThunk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ExecuteOnStream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函数，在该函数当中调用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CnnlxxxOp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launch kernel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，完成相关计算。 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 </a:t>
            </a:r>
            <a:r>
              <a:rPr lang="en-US" altLang="zh-CN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 Emitter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llvm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mlvm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intrinsic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实现算子的功能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FusionOp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ScatterOp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一种较为简单的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FusionOp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 instruction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elemwise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op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FusionOp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介绍一下流程方法：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确定拆分策略和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Kernel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的任务类型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block_num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loops,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element_per_loop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难点：</a:t>
            </a:r>
            <a:r>
              <a:rPr 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什么的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拆分策略最佳</a:t>
            </a:r>
            <a:r>
              <a:rPr 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cost model,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nram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评估）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BuildKernelThunk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thunk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llvm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function and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args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AssignNram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和拆分策略是强相关的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2"/>
          <p:cNvSpPr txBox="1"/>
          <p:nvPr/>
        </p:nvSpPr>
        <p:spPr>
          <a:xfrm>
            <a:off x="627064" y="398694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4)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遍历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FusionOp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内所有的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，构建每一个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在该循环内的计算行为，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称之为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Generator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(5) 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根据之前计算的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loop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值，构建循环，调用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Generator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23" name="图片 122"/>
          <p:cNvPicPr/>
          <p:nvPr/>
        </p:nvPicPr>
        <p:blipFill>
          <a:blip r:embed="rId2"/>
          <a:stretch/>
        </p:blipFill>
        <p:spPr>
          <a:xfrm>
            <a:off x="2903656" y="1582064"/>
            <a:ext cx="7225081" cy="517042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124408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 </a:t>
            </a:r>
            <a:r>
              <a:rPr lang="zh-CN" alt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是什么？</a:t>
            </a:r>
            <a:endParaRPr lang="zh-CN" alt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26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(Accelerated 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Algebra)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，是一款开源的机器学习编译器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326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是一个具备端到端交付能力的编译器。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326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Jax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等前端框架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326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TPU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MLU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，以及其它的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 accelerators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 IR Emitter</a:t>
            </a:r>
            <a:r>
              <a:rPr lang="zh-CN" alt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难点和</a:t>
            </a:r>
            <a:r>
              <a:rPr lang="zh-CN" alt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局限性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594447"/>
            <a:ext cx="10515240" cy="49470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难点：</a:t>
            </a:r>
            <a:endParaRPr lang="en-US" sz="2000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拆分策略的确定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FusionOp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当中存在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Slice,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Boradcast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Reduce, Scatter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这类维度变化的算子怎么处理。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Loop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开始时，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Gdram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的读写地址偏移的相关计算。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Nram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如何有效的分配和复用，让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element_per_loop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尽可能得大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(du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分析，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liveness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分析等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zh-CN" alt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局限性：</a:t>
            </a:r>
            <a:endParaRPr lang="en-US" altLang="zh-CN" sz="20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zh-CN" alt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</a:t>
            </a:r>
            <a:r>
              <a:rPr lang="zh-CN" alt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针对</a:t>
            </a:r>
            <a:r>
              <a:rPr lang="en-US" alt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zh-CN" alt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密集型</a:t>
            </a:r>
            <a:r>
              <a:rPr lang="en-US" alt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 </a:t>
            </a:r>
            <a:r>
              <a:rPr lang="zh-CN" alt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优化效果较好，计算密集型</a:t>
            </a:r>
            <a:r>
              <a:rPr lang="en-US" alt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</a:t>
            </a:r>
            <a:r>
              <a:rPr lang="zh-CN" alt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无能为力。</a:t>
            </a: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endParaRPr lang="en-US" altLang="zh-CN" sz="2000" spc="-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</a:t>
            </a:r>
            <a:r>
              <a:rPr lang="en-US" altLang="zh-CN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Triton Emitter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/>
        </p:blipFill>
        <p:spPr>
          <a:xfrm>
            <a:off x="309543" y="1825560"/>
            <a:ext cx="11617850" cy="370103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</a:t>
            </a:r>
            <a:r>
              <a:rPr lang="en-US" altLang="zh-CN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Triton Emitter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838080" y="1122176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latin typeface="等线"/>
            </a:endParaRPr>
          </a:p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TritonRewriter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可以使用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triton lowering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</a:t>
            </a:r>
            <a:r>
              <a:rPr lang="zh-C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进行标记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31" name="图片 130"/>
          <p:cNvPicPr/>
          <p:nvPr/>
        </p:nvPicPr>
        <p:blipFill>
          <a:blip r:embed="rId2"/>
          <a:stretch/>
        </p:blipFill>
        <p:spPr>
          <a:xfrm>
            <a:off x="1081503" y="2062002"/>
            <a:ext cx="9740572" cy="47959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04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</a:t>
            </a:r>
            <a:r>
              <a:rPr lang="en-US" altLang="zh-CN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Triton Emitter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767741" y="1504013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907"/>
              </a:spcBef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latin typeface="等线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TritonRewriter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</a:t>
            </a:r>
            <a:r>
              <a:rPr 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将可以使用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triton lowering</a:t>
            </a:r>
            <a:r>
              <a:rPr 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</a:t>
            </a:r>
            <a:r>
              <a:rPr 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进行标记</a:t>
            </a:r>
            <a:endParaRPr lang="en-US" altLang="zh-CN" sz="2000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alt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TritonIR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GEMM (GEMM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计算行为和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luanch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kernel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r>
              <a:rPr lang="en-US" alt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altLang="zh-C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 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triton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丢到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genesis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当中，输出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mlu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  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llvm-xla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mlu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pass，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mlu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lowering 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llvm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108000">
              <a:lnSpc>
                <a:spcPct val="150000"/>
              </a:lnSpc>
              <a:spcBef>
                <a:spcPts val="90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(5)   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将生成的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luanch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kernel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信息和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llvm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module 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绑定到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kernelThunk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当中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26412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838080" y="1548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zh-CN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</a:t>
            </a:r>
            <a:r>
              <a:rPr lang="zh-CN" alt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是为了解决什么问题？</a:t>
            </a:r>
            <a:endParaRPr lang="zh-CN" alt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308960" y="2617560"/>
            <a:ext cx="3137400" cy="600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网络越来越多，越来越复杂</a:t>
            </a:r>
            <a:endParaRPr lang="en-US" sz="18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308960" y="3530880"/>
            <a:ext cx="3137400" cy="600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zh-CN" spc="-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新的算子越来越多</a:t>
            </a:r>
            <a:endParaRPr lang="en-US" spc="-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1308960" y="4444200"/>
            <a:ext cx="3137400" cy="600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pc="-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新的网络框架越来越多</a:t>
            </a:r>
            <a:endParaRPr lang="en-US" spc="-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308960" y="5357160"/>
            <a:ext cx="3137400" cy="600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pc="-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新的硬件</a:t>
            </a:r>
            <a:r>
              <a:rPr lang="en-US" spc="-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backend</a:t>
            </a:r>
            <a:r>
              <a:rPr lang="zh-CN" spc="-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越来越多</a:t>
            </a:r>
            <a:endParaRPr lang="en-US" spc="-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6903360" y="3530880"/>
            <a:ext cx="4102200" cy="60012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Layer/Instance/Group/Switchable /Attentive/…… Normalization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6903360" y="5356933"/>
            <a:ext cx="4102200" cy="600347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pc="-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 TPU MLU </a:t>
            </a:r>
            <a:r>
              <a:rPr lang="en-US" spc="-1" dirty="0" err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xxU</a:t>
            </a:r>
            <a:endParaRPr lang="en-US" spc="-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6903360" y="4443840"/>
            <a:ext cx="4102200" cy="6004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err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en-US" spc="-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pc="-1" dirty="0" err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spc="-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pc="-1" dirty="0" err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PaddlePaddle</a:t>
            </a:r>
            <a:endParaRPr lang="en-US" spc="-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6903360" y="2617560"/>
            <a:ext cx="4102200" cy="60012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8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Transformer Bert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47" idx="3"/>
            <a:endCxn id="54" idx="1"/>
          </p:cNvCxnSpPr>
          <p:nvPr/>
        </p:nvCxnSpPr>
        <p:spPr>
          <a:xfrm>
            <a:off x="4446360" y="2917620"/>
            <a:ext cx="2457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446360" y="3813598"/>
            <a:ext cx="2457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446360" y="4717950"/>
            <a:ext cx="2457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446360" y="5652447"/>
            <a:ext cx="2457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zh-CN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</a:t>
            </a:r>
            <a:r>
              <a:rPr lang="zh-CN" alt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是为了解决什么问题？</a:t>
            </a:r>
            <a:endParaRPr lang="zh-CN" alt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102988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等线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50683" y="2617560"/>
            <a:ext cx="9419849" cy="3339720"/>
            <a:chOff x="1308960" y="2617560"/>
            <a:chExt cx="9419849" cy="3339720"/>
          </a:xfrm>
        </p:grpSpPr>
        <p:sp>
          <p:nvSpPr>
            <p:cNvPr id="57" name="CustomShape 3"/>
            <p:cNvSpPr/>
            <p:nvPr/>
          </p:nvSpPr>
          <p:spPr>
            <a:xfrm>
              <a:off x="1308960" y="2617560"/>
              <a:ext cx="3137400" cy="600120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1800" b="0" strike="noStrike" spc="-1">
                  <a:solidFill>
                    <a:srgbClr val="FFFFFF"/>
                  </a:solidFill>
                  <a:latin typeface="等线"/>
                </a:rPr>
                <a:t>网络越来越多，越来越复杂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8" name="CustomShape 4"/>
            <p:cNvSpPr/>
            <p:nvPr/>
          </p:nvSpPr>
          <p:spPr>
            <a:xfrm>
              <a:off x="1308960" y="3530880"/>
              <a:ext cx="3137400" cy="600120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1800" b="0" strike="noStrike" spc="-1" dirty="0">
                  <a:solidFill>
                    <a:srgbClr val="FFFFFF"/>
                  </a:solidFill>
                  <a:latin typeface="等线"/>
                </a:rPr>
                <a:t>新的算子越来越多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59" name="CustomShape 5"/>
            <p:cNvSpPr/>
            <p:nvPr/>
          </p:nvSpPr>
          <p:spPr>
            <a:xfrm>
              <a:off x="1308960" y="4444200"/>
              <a:ext cx="3137400" cy="600120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1800" b="0" strike="noStrike" spc="-1">
                  <a:solidFill>
                    <a:srgbClr val="FFFFFF"/>
                  </a:solidFill>
                  <a:latin typeface="等线"/>
                </a:rPr>
                <a:t>新的网络框架越来越多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0" name="CustomShape 6"/>
            <p:cNvSpPr/>
            <p:nvPr/>
          </p:nvSpPr>
          <p:spPr>
            <a:xfrm>
              <a:off x="1308960" y="5357160"/>
              <a:ext cx="3137400" cy="600120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1800" b="0" strike="noStrike" spc="-1">
                  <a:solidFill>
                    <a:srgbClr val="FFFFFF"/>
                  </a:solidFill>
                  <a:latin typeface="等线"/>
                </a:rPr>
                <a:t>新的硬件</a:t>
              </a:r>
              <a:r>
                <a:rPr lang="en-US" sz="1800" b="0" strike="noStrike" spc="-1">
                  <a:solidFill>
                    <a:srgbClr val="FFFFFF"/>
                  </a:solidFill>
                  <a:latin typeface="等线"/>
                </a:rPr>
                <a:t>backend</a:t>
              </a:r>
              <a:r>
                <a:rPr lang="zh-CN" sz="1800" b="0" strike="noStrike" spc="-1">
                  <a:solidFill>
                    <a:srgbClr val="FFFFFF"/>
                  </a:solidFill>
                  <a:latin typeface="等线"/>
                </a:rPr>
                <a:t>越来越多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1" name="CustomShape 7"/>
            <p:cNvSpPr/>
            <p:nvPr/>
          </p:nvSpPr>
          <p:spPr>
            <a:xfrm>
              <a:off x="7591409" y="3230820"/>
              <a:ext cx="3137400" cy="600120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1800" b="0" strike="noStrike" spc="-1" dirty="0">
                  <a:solidFill>
                    <a:srgbClr val="FFFFFF"/>
                  </a:solidFill>
                  <a:latin typeface="等线"/>
                </a:rPr>
                <a:t>维护成本越来越高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62" name="CustomShape 8"/>
            <p:cNvSpPr/>
            <p:nvPr/>
          </p:nvSpPr>
          <p:spPr>
            <a:xfrm>
              <a:off x="7591409" y="4314339"/>
              <a:ext cx="3137400" cy="600120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1800" b="0" strike="noStrike" spc="-1" dirty="0">
                  <a:solidFill>
                    <a:srgbClr val="FFFFFF"/>
                  </a:solidFill>
                  <a:latin typeface="等线"/>
                </a:rPr>
                <a:t>性能与可移植性产生矛盾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" name="右大括号 1"/>
            <p:cNvSpPr/>
            <p:nvPr/>
          </p:nvSpPr>
          <p:spPr>
            <a:xfrm>
              <a:off x="6019225" y="2617560"/>
              <a:ext cx="682766" cy="333972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</a:t>
            </a:r>
            <a:r>
              <a:rPr lang="zh-C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是怎么解决这个问题？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抽象出一层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 IR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有一组正交的基础算子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原子算子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，其他的算子都可以由这组基础算子组合而成。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65" name="图片 64"/>
          <p:cNvPicPr/>
          <p:nvPr/>
        </p:nvPicPr>
        <p:blipFill>
          <a:blip r:embed="rId2"/>
          <a:stretch/>
        </p:blipFill>
        <p:spPr>
          <a:xfrm>
            <a:off x="838080" y="3282222"/>
            <a:ext cx="11070000" cy="250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zh-CN" alt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原子算子的组合导致性能下降的问题怎么解决？</a:t>
            </a:r>
            <a:endParaRPr lang="zh-CN" alt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 </a:t>
            </a:r>
            <a:r>
              <a:rPr lang="en-US" sz="28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FusionOp</a:t>
            </a:r>
            <a:endParaRPr lang="en-US" sz="28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502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fusionOp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运行的时候是只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launch kernel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lang="zh-CN" alt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spc="-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502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内的原子算子的数据交互是 片上</a:t>
            </a:r>
            <a:r>
              <a:rPr 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spc="-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502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片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上片下的数据交互次数和单个算子的相同或接近。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502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总结一下：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FusionOp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的性能</a:t>
            </a:r>
            <a:r>
              <a:rPr 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效果</a:t>
            </a:r>
            <a:r>
              <a:rPr lang="zh-CN" alt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理论上</a:t>
            </a:r>
            <a:r>
              <a:rPr 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单个算子</a:t>
            </a:r>
            <a:r>
              <a:rPr 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</a:t>
            </a:r>
            <a:r>
              <a:rPr lang="zh-CN" alt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</a:t>
            </a:r>
            <a:r>
              <a:rPr 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并且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fusionOp</a:t>
            </a:r>
            <a:r>
              <a:rPr 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odegen</a:t>
            </a:r>
            <a:r>
              <a:rPr lang="zh-C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是自动</a:t>
            </a:r>
            <a:r>
              <a:rPr lang="zh-C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生成的。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zh-CN" alt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新的框架和新的硬件怎么解决？</a:t>
            </a:r>
            <a:endParaRPr lang="zh-CN" alt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/>
        </p:blipFill>
        <p:spPr>
          <a:xfrm>
            <a:off x="838080" y="2144807"/>
            <a:ext cx="10596944" cy="330139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zh-CN" alt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新的框架和新的硬件怎么解决？</a:t>
            </a:r>
            <a:endParaRPr lang="zh-CN" altLang="en-US" sz="3600" spc="-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39531" y="1795415"/>
            <a:ext cx="10515240" cy="4350960"/>
            <a:chOff x="838080" y="1825560"/>
            <a:chExt cx="10515240" cy="4350960"/>
          </a:xfrm>
        </p:grpSpPr>
        <p:sp>
          <p:nvSpPr>
            <p:cNvPr id="69" name="TextShape 2"/>
            <p:cNvSpPr txBox="1"/>
            <p:nvPr/>
          </p:nvSpPr>
          <p:spPr>
            <a:xfrm>
              <a:off x="838080" y="1825560"/>
              <a:ext cx="10515240" cy="43509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Autofit/>
            </a:bodyPr>
            <a:lstStyle/>
            <a:p>
              <a:pPr marL="228600" indent="-22824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endParaRPr lang="en-US" sz="2800" b="0" strike="noStrike" spc="-1" dirty="0">
                <a:solidFill>
                  <a:srgbClr val="000000"/>
                </a:solidFill>
                <a:latin typeface="等线"/>
              </a:endParaRPr>
            </a:p>
            <a:p>
              <a:pPr>
                <a:lnSpc>
                  <a:spcPct val="90000"/>
                </a:lnSpc>
                <a:spcBef>
                  <a:spcPts val="1001"/>
                </a:spcBef>
              </a:pPr>
              <a:endParaRPr lang="en-US" sz="2800" b="0" strike="noStrike" spc="-1" dirty="0">
                <a:solidFill>
                  <a:srgbClr val="000000"/>
                </a:solidFill>
                <a:latin typeface="等线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56527" y="2260880"/>
              <a:ext cx="2351314" cy="763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TF Graph IR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56527" y="3619203"/>
              <a:ext cx="2351314" cy="763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Pytorch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Graph IR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6527" y="4977526"/>
              <a:ext cx="2351314" cy="763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Jax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Graph IR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09456" y="3619203"/>
              <a:ext cx="2351314" cy="763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HLO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优化器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462386" y="2260880"/>
              <a:ext cx="2351314" cy="763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GPU Backend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462386" y="3619203"/>
              <a:ext cx="2351314" cy="763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TPU Backend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462386" y="4977526"/>
              <a:ext cx="2351314" cy="763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MLU Backend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箭头连接符 3"/>
            <p:cNvCxnSpPr>
              <a:stCxn id="2" idx="3"/>
            </p:cNvCxnSpPr>
            <p:nvPr/>
          </p:nvCxnSpPr>
          <p:spPr>
            <a:xfrm>
              <a:off x="3707841" y="2642717"/>
              <a:ext cx="1201615" cy="1346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</p:cNvCxnSpPr>
            <p:nvPr/>
          </p:nvCxnSpPr>
          <p:spPr>
            <a:xfrm>
              <a:off x="3707841" y="4001040"/>
              <a:ext cx="1201615" cy="8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3"/>
            </p:cNvCxnSpPr>
            <p:nvPr/>
          </p:nvCxnSpPr>
          <p:spPr>
            <a:xfrm flipV="1">
              <a:off x="3707841" y="4089679"/>
              <a:ext cx="1105319" cy="1269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3"/>
              <a:endCxn id="9" idx="1"/>
            </p:cNvCxnSpPr>
            <p:nvPr/>
          </p:nvCxnSpPr>
          <p:spPr>
            <a:xfrm flipV="1">
              <a:off x="7260770" y="2642717"/>
              <a:ext cx="1201616" cy="1358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3"/>
            </p:cNvCxnSpPr>
            <p:nvPr/>
          </p:nvCxnSpPr>
          <p:spPr>
            <a:xfrm>
              <a:off x="7260770" y="4001040"/>
              <a:ext cx="1201616" cy="8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11" idx="1"/>
            </p:cNvCxnSpPr>
            <p:nvPr/>
          </p:nvCxnSpPr>
          <p:spPr>
            <a:xfrm>
              <a:off x="7260770" y="4009292"/>
              <a:ext cx="1201616" cy="1350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429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1894</Words>
  <Application>Microsoft Office PowerPoint</Application>
  <PresentationFormat>宽屏</PresentationFormat>
  <Paragraphs>183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DejaVu Sans</vt:lpstr>
      <vt:lpstr>等线</vt:lpstr>
      <vt:lpstr>等线 Light</vt:lpstr>
      <vt:lpstr>微软雅黑</vt:lpstr>
      <vt:lpstr>微软雅黑 Light</vt:lpstr>
      <vt:lpstr>Arial</vt:lpstr>
      <vt:lpstr>Consolas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XLA简介</dc:title>
  <dc:subject/>
  <dc:creator>俊 王</dc:creator>
  <dc:description/>
  <cp:lastModifiedBy>王俊</cp:lastModifiedBy>
  <cp:revision>29</cp:revision>
  <dcterms:created xsi:type="dcterms:W3CDTF">2023-12-13T15:11:29Z</dcterms:created>
  <dcterms:modified xsi:type="dcterms:W3CDTF">2023-12-14T14:04:59Z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