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notesSlides/notesSlide5.xml" ContentType="application/vnd.openxmlformats-officedocument.presentationml.notesSlid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60" r:id="rId3"/>
    <p:sldId id="261" r:id="rId4"/>
    <p:sldId id="257" r:id="rId5"/>
    <p:sldId id="259" r:id="rId6"/>
  </p:sldIdLst>
  <p:sldSz cx="9144000" cy="5143500" type="screen16x9"/>
  <p:notesSz cx="6858000" cy="9144000"/>
  <p:embeddedFontLst>
    <p:embeddedFont>
      <p:font typeface="宋体" panose="02010600030101010101" pitchFamily="2" charset="-122"/>
      <p:regular r:id="rId8"/>
    </p:embeddedFont>
    <p:embeddedFont>
      <p:font typeface="Open Sans"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7" d="100"/>
          <a:sy n="117" d="100"/>
        </p:scale>
        <p:origin x="-22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Mac\Home\Downloads\20180907DataFoundationsNanodegree\Project-%20Analyze%20Survey%20Data%20by%20shikunxia\Project-%20Analyze%20Survey%20Data%20by%20shikunxi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Mac\Home\Downloads\20180907DataFoundationsNanodegree\Project-%20Analyze%20Survey%20Data%20by%20shikunxia\Project-%20Analyze%20Survey%20Data%20by%20shikunxi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Mac\Home\Downloads\20180907DataFoundationsNanodegree\Project-%20Analyze%20Survey%20Data%20by%20shikunxia\Project-%20Analyze%20Survey%20Data%20by%20shikunxi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Mac\Home\Downloads\Project-%20Analyze%20Survey%20Data%20by%20shikunxi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u="none" strike="noStrike" baseline="0" smtClean="0"/>
              <a:t>Different academic group and different employment rate</a:t>
            </a:r>
            <a:endParaRPr lang="zh-CN" altLang="en-US"/>
          </a:p>
        </c:rich>
      </c:tx>
      <c:layout/>
      <c:overlay val="0"/>
      <c:spPr>
        <a:noFill/>
        <a:ln>
          <a:noFill/>
        </a:ln>
        <a:effectLst/>
      </c:spPr>
    </c:title>
    <c:autoTitleDeleted val="0"/>
    <c:plotArea>
      <c:layout/>
      <c:barChart>
        <c:barDir val="col"/>
        <c:grouping val="clustered"/>
        <c:varyColors val="0"/>
        <c:ser>
          <c:idx val="0"/>
          <c:order val="0"/>
          <c:spPr>
            <a:solidFill>
              <a:srgbClr val="0070C0"/>
            </a:solidFill>
            <a:ln>
              <a:noFill/>
            </a:ln>
            <a:effectLst/>
          </c:spPr>
          <c:invertIfNegative val="0"/>
          <c:cat>
            <c:strRef>
              <c:f>'Q1'!$D$18:$D$23</c:f>
              <c:strCache>
                <c:ptCount val="6"/>
                <c:pt idx="0">
                  <c:v>Associates</c:v>
                </c:pt>
                <c:pt idx="1">
                  <c:v>Bachelors</c:v>
                </c:pt>
                <c:pt idx="2">
                  <c:v>High school or below</c:v>
                </c:pt>
                <c:pt idx="3">
                  <c:v>Masters</c:v>
                </c:pt>
                <c:pt idx="4">
                  <c:v>Nanodegree Program</c:v>
                </c:pt>
                <c:pt idx="5">
                  <c:v>PhD</c:v>
                </c:pt>
              </c:strCache>
            </c:strRef>
          </c:cat>
          <c:val>
            <c:numRef>
              <c:f>'Q1'!$G$18:$G$23</c:f>
              <c:numCache>
                <c:formatCode>0%</c:formatCode>
                <c:ptCount val="6"/>
                <c:pt idx="0">
                  <c:v>0.91666666666666663</c:v>
                </c:pt>
                <c:pt idx="1">
                  <c:v>0.78798586572438167</c:v>
                </c:pt>
                <c:pt idx="2">
                  <c:v>0.625</c:v>
                </c:pt>
                <c:pt idx="3">
                  <c:v>0.84177215189873422</c:v>
                </c:pt>
                <c:pt idx="4">
                  <c:v>0.77777777777777779</c:v>
                </c:pt>
                <c:pt idx="5">
                  <c:v>0.95890410958904104</c:v>
                </c:pt>
              </c:numCache>
            </c:numRef>
          </c:val>
        </c:ser>
        <c:dLbls>
          <c:dLblPos val="outEnd"/>
          <c:showLegendKey val="0"/>
          <c:showVal val="1"/>
          <c:showCatName val="0"/>
          <c:showSerName val="0"/>
          <c:showPercent val="0"/>
          <c:showBubbleSize val="0"/>
        </c:dLbls>
        <c:gapWidth val="219"/>
        <c:overlap val="-27"/>
        <c:axId val="75065984"/>
        <c:axId val="27304320"/>
      </c:barChart>
      <c:catAx>
        <c:axId val="75065984"/>
        <c:scaling>
          <c:orientation val="minMax"/>
        </c:scaling>
        <c:delete val="0"/>
        <c:axPos val="b"/>
        <c:title>
          <c:tx>
            <c:rich>
              <a:bodyPr/>
              <a:lstStyle/>
              <a:p>
                <a:pPr>
                  <a:defRPr/>
                </a:pPr>
                <a:r>
                  <a:rPr lang="en-US" altLang="zh-CN"/>
                  <a:t>Education</a:t>
                </a:r>
                <a:endParaRPr lang="zh-CN" altLang="en-US"/>
              </a:p>
            </c:rich>
          </c:tx>
          <c:layout/>
          <c:overlay val="0"/>
        </c:title>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7304320"/>
        <c:crosses val="autoZero"/>
        <c:auto val="1"/>
        <c:lblAlgn val="ctr"/>
        <c:lblOffset val="100"/>
        <c:noMultiLvlLbl val="0"/>
      </c:catAx>
      <c:valAx>
        <c:axId val="2730432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0" vert="horz"/>
              <a:lstStyle/>
              <a:p>
                <a:pPr>
                  <a:defRPr/>
                </a:pPr>
                <a:r>
                  <a:rPr lang="en-US" altLang="zh-CN"/>
                  <a:t>Employment</a:t>
                </a:r>
                <a:r>
                  <a:rPr lang="en-US" altLang="zh-CN" baseline="0"/>
                  <a:t> Rate</a:t>
                </a:r>
                <a:endParaRPr lang="zh-CN" altLang="en-US"/>
              </a:p>
            </c:rich>
          </c:tx>
          <c:layout/>
          <c:overlay val="0"/>
        </c:title>
        <c:numFmt formatCode="0%" sourceLinked="0"/>
        <c:majorTickMark val="none"/>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5065984"/>
        <c:crosses val="autoZero"/>
        <c:crossBetween val="between"/>
        <c:minorUnit val="0.1"/>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mtClean="0"/>
              <a:t>Number</a:t>
            </a:r>
            <a:r>
              <a:rPr lang="en-US" altLang="zh-CN" baseline="0" smtClean="0"/>
              <a:t> of students per rating</a:t>
            </a:r>
            <a:endParaRPr lang="zh-CN" altLang="en-US"/>
          </a:p>
        </c:rich>
      </c:tx>
      <c:layout/>
      <c:overlay val="0"/>
      <c:spPr>
        <a:noFill/>
        <a:ln>
          <a:noFill/>
        </a:ln>
        <a:effectLst/>
      </c:spPr>
    </c:title>
    <c:autoTitleDeleted val="0"/>
    <c:plotArea>
      <c:layout/>
      <c:barChart>
        <c:barDir val="col"/>
        <c:grouping val="clustered"/>
        <c:varyColors val="0"/>
        <c:ser>
          <c:idx val="0"/>
          <c:order val="0"/>
          <c:spPr>
            <a:solidFill>
              <a:srgbClr val="0070C0"/>
            </a:solidFill>
            <a:ln>
              <a:noFill/>
            </a:ln>
            <a:effectLst/>
          </c:spPr>
          <c:invertIfNegative val="0"/>
          <c:cat>
            <c:numRef>
              <c:f>'Q2'!$D$18:$D$26</c:f>
              <c:numCache>
                <c:formatCode>General</c:formatCode>
                <c:ptCount val="9"/>
                <c:pt idx="0">
                  <c:v>0</c:v>
                </c:pt>
                <c:pt idx="1">
                  <c:v>2</c:v>
                </c:pt>
                <c:pt idx="2">
                  <c:v>4</c:v>
                </c:pt>
                <c:pt idx="3">
                  <c:v>5</c:v>
                </c:pt>
                <c:pt idx="4">
                  <c:v>6</c:v>
                </c:pt>
                <c:pt idx="5">
                  <c:v>7</c:v>
                </c:pt>
                <c:pt idx="6">
                  <c:v>8</c:v>
                </c:pt>
                <c:pt idx="7">
                  <c:v>9</c:v>
                </c:pt>
                <c:pt idx="8">
                  <c:v>10</c:v>
                </c:pt>
              </c:numCache>
            </c:numRef>
          </c:cat>
          <c:val>
            <c:numRef>
              <c:f>'Q2'!$E$18:$E$26</c:f>
              <c:numCache>
                <c:formatCode>General</c:formatCode>
                <c:ptCount val="9"/>
                <c:pt idx="0">
                  <c:v>2</c:v>
                </c:pt>
                <c:pt idx="1">
                  <c:v>1</c:v>
                </c:pt>
                <c:pt idx="2">
                  <c:v>4</c:v>
                </c:pt>
                <c:pt idx="3">
                  <c:v>10</c:v>
                </c:pt>
                <c:pt idx="4">
                  <c:v>20</c:v>
                </c:pt>
                <c:pt idx="5">
                  <c:v>59</c:v>
                </c:pt>
                <c:pt idx="6">
                  <c:v>132</c:v>
                </c:pt>
                <c:pt idx="7">
                  <c:v>147</c:v>
                </c:pt>
                <c:pt idx="8">
                  <c:v>378</c:v>
                </c:pt>
              </c:numCache>
            </c:numRef>
          </c:val>
        </c:ser>
        <c:dLbls>
          <c:dLblPos val="outEnd"/>
          <c:showLegendKey val="0"/>
          <c:showVal val="1"/>
          <c:showCatName val="0"/>
          <c:showSerName val="0"/>
          <c:showPercent val="0"/>
          <c:showBubbleSize val="0"/>
        </c:dLbls>
        <c:gapWidth val="219"/>
        <c:overlap val="-27"/>
        <c:axId val="31481216"/>
        <c:axId val="31495680"/>
      </c:barChart>
      <c:catAx>
        <c:axId val="31481216"/>
        <c:scaling>
          <c:orientation val="minMax"/>
        </c:scaling>
        <c:delete val="0"/>
        <c:axPos val="b"/>
        <c:title>
          <c:tx>
            <c:rich>
              <a:bodyPr/>
              <a:lstStyle/>
              <a:p>
                <a:pPr>
                  <a:defRPr/>
                </a:pPr>
                <a:r>
                  <a:rPr lang="en-US" altLang="zh-CN" b="0"/>
                  <a:t>Rating</a:t>
                </a:r>
                <a:endParaRPr lang="zh-CN" altLang="en-US" b="0"/>
              </a:p>
            </c:rich>
          </c:tx>
          <c:layout/>
          <c:overlay val="0"/>
        </c:title>
        <c:numFmt formatCode="General" sourceLinked="1"/>
        <c:majorTickMark val="none"/>
        <c:minorTickMark val="none"/>
        <c:tickLblPos val="nextTo"/>
        <c:spPr>
          <a:noFill/>
          <a:ln w="9525" cap="flat" cmpd="sng" algn="ctr">
            <a:solidFill>
              <a:schemeClr val="tx1">
                <a:lumMod val="95000"/>
                <a:lumOff val="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1495680"/>
        <c:crosses val="autoZero"/>
        <c:auto val="1"/>
        <c:lblAlgn val="ctr"/>
        <c:lblOffset val="100"/>
        <c:noMultiLvlLbl val="0"/>
      </c:catAx>
      <c:valAx>
        <c:axId val="31495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vert="horz"/>
              <a:lstStyle/>
              <a:p>
                <a:pPr>
                  <a:defRPr/>
                </a:pPr>
                <a:r>
                  <a:rPr lang="en-US" altLang="zh-CN" b="0"/>
                  <a:t>Number</a:t>
                </a:r>
                <a:r>
                  <a:rPr lang="en-US" altLang="zh-CN" b="0" baseline="0"/>
                  <a:t> of students</a:t>
                </a:r>
                <a:endParaRPr lang="zh-CN" altLang="en-US" b="0"/>
              </a:p>
            </c:rich>
          </c:tx>
          <c:layout/>
          <c:overlay val="0"/>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148121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Numbers of sutdents</a:t>
            </a:r>
            <a:r>
              <a:rPr lang="en-US" altLang="zh-CN" baseline="0"/>
              <a:t> per sleep </a:t>
            </a:r>
            <a:r>
              <a:rPr lang="en-US" altLang="zh-CN" baseline="0" smtClean="0"/>
              <a:t>time </a:t>
            </a:r>
          </a:p>
          <a:p>
            <a:pPr>
              <a:defRPr sz="1400" b="0" i="0" u="none" strike="noStrike" kern="1200" spc="0" baseline="0">
                <a:solidFill>
                  <a:schemeClr val="tx1">
                    <a:lumMod val="65000"/>
                    <a:lumOff val="35000"/>
                  </a:schemeClr>
                </a:solidFill>
                <a:latin typeface="+mn-lt"/>
                <a:ea typeface="+mn-ea"/>
                <a:cs typeface="+mn-cs"/>
              </a:defRPr>
            </a:pPr>
            <a:r>
              <a:rPr lang="en-US" altLang="zh-CN" sz="1400" b="0" i="0" u="none" strike="noStrike" baseline="0" smtClean="0">
                <a:effectLst/>
              </a:rPr>
              <a:t>(without outliers)</a:t>
            </a:r>
            <a:endParaRPr lang="zh-CN" altLang="en-US"/>
          </a:p>
        </c:rich>
      </c:tx>
      <c:layout>
        <c:manualLayout>
          <c:xMode val="edge"/>
          <c:yMode val="edge"/>
          <c:x val="0.15083846412179558"/>
          <c:y val="0"/>
        </c:manualLayout>
      </c:layout>
      <c:overlay val="0"/>
      <c:spPr>
        <a:noFill/>
        <a:ln>
          <a:noFill/>
        </a:ln>
        <a:effectLst/>
      </c:spPr>
    </c:title>
    <c:autoTitleDeleted val="0"/>
    <c:plotArea>
      <c:layout/>
      <c:barChart>
        <c:barDir val="col"/>
        <c:grouping val="clustered"/>
        <c:varyColors val="0"/>
        <c:ser>
          <c:idx val="0"/>
          <c:order val="0"/>
          <c:spPr>
            <a:solidFill>
              <a:srgbClr val="0070C0"/>
            </a:solidFill>
            <a:ln>
              <a:noFill/>
            </a:ln>
            <a:effectLst/>
          </c:spPr>
          <c:invertIfNegative val="0"/>
          <c:cat>
            <c:numRef>
              <c:f>'Q3'!$F$8:$F$14</c:f>
              <c:numCache>
                <c:formatCode>@</c:formatCode>
                <c:ptCount val="7"/>
                <c:pt idx="0">
                  <c:v>4</c:v>
                </c:pt>
                <c:pt idx="1">
                  <c:v>5</c:v>
                </c:pt>
                <c:pt idx="2">
                  <c:v>6</c:v>
                </c:pt>
                <c:pt idx="3">
                  <c:v>7</c:v>
                </c:pt>
                <c:pt idx="4">
                  <c:v>8</c:v>
                </c:pt>
                <c:pt idx="5">
                  <c:v>9</c:v>
                </c:pt>
                <c:pt idx="6">
                  <c:v>10</c:v>
                </c:pt>
              </c:numCache>
            </c:numRef>
          </c:cat>
          <c:val>
            <c:numRef>
              <c:f>'Q3'!$G$8:$G$14</c:f>
              <c:numCache>
                <c:formatCode>General</c:formatCode>
                <c:ptCount val="7"/>
                <c:pt idx="0">
                  <c:v>14</c:v>
                </c:pt>
                <c:pt idx="1">
                  <c:v>27</c:v>
                </c:pt>
                <c:pt idx="2">
                  <c:v>184</c:v>
                </c:pt>
                <c:pt idx="3">
                  <c:v>318</c:v>
                </c:pt>
                <c:pt idx="4">
                  <c:v>186</c:v>
                </c:pt>
                <c:pt idx="5">
                  <c:v>12</c:v>
                </c:pt>
                <c:pt idx="6">
                  <c:v>5</c:v>
                </c:pt>
              </c:numCache>
            </c:numRef>
          </c:val>
        </c:ser>
        <c:dLbls>
          <c:dLblPos val="outEnd"/>
          <c:showLegendKey val="0"/>
          <c:showVal val="1"/>
          <c:showCatName val="0"/>
          <c:showSerName val="0"/>
          <c:showPercent val="0"/>
          <c:showBubbleSize val="0"/>
        </c:dLbls>
        <c:gapWidth val="219"/>
        <c:overlap val="-27"/>
        <c:axId val="34747136"/>
        <c:axId val="34749056"/>
      </c:barChart>
      <c:catAx>
        <c:axId val="34747136"/>
        <c:scaling>
          <c:orientation val="minMax"/>
        </c:scaling>
        <c:delete val="0"/>
        <c:axPos val="b"/>
        <c:title>
          <c:tx>
            <c:rich>
              <a:bodyPr/>
              <a:lstStyle/>
              <a:p>
                <a:pPr>
                  <a:defRPr/>
                </a:pPr>
                <a:r>
                  <a:rPr lang="en-US" altLang="zh-CN"/>
                  <a:t>Sleep time</a:t>
                </a:r>
                <a:endParaRPr lang="zh-CN" altLang="en-US"/>
              </a:p>
            </c:rich>
          </c:tx>
          <c:layout/>
          <c:overlay val="0"/>
        </c:title>
        <c:numFmt formatCode="@"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4749056"/>
        <c:crosses val="autoZero"/>
        <c:auto val="1"/>
        <c:lblAlgn val="ctr"/>
        <c:lblOffset val="100"/>
        <c:noMultiLvlLbl val="0"/>
      </c:catAx>
      <c:valAx>
        <c:axId val="34749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vert="horz"/>
              <a:lstStyle/>
              <a:p>
                <a:pPr>
                  <a:defRPr/>
                </a:pPr>
                <a:r>
                  <a:rPr lang="en-US" altLang="zh-CN"/>
                  <a:t>Numbers</a:t>
                </a:r>
                <a:r>
                  <a:rPr lang="en-US" altLang="zh-CN" baseline="0"/>
                  <a:t> of students</a:t>
                </a:r>
                <a:endParaRPr lang="zh-CN" altLang="en-US"/>
              </a:p>
            </c:rich>
          </c:tx>
          <c:layout/>
          <c:overlay val="0"/>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474713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a:t>Distribution of how people slove</a:t>
            </a:r>
            <a:r>
              <a:rPr lang="en-US" altLang="zh-CN" baseline="0"/>
              <a:t> a problem</a:t>
            </a:r>
            <a:endParaRPr lang="zh-CN" altLang="en-US"/>
          </a:p>
        </c:rich>
      </c:tx>
      <c:layout/>
      <c:overlay val="0"/>
    </c:title>
    <c:autoTitleDeleted val="0"/>
    <c:plotArea>
      <c:layout/>
      <c:pieChart>
        <c:varyColors val="1"/>
        <c:ser>
          <c:idx val="0"/>
          <c:order val="0"/>
          <c:dLbls>
            <c:dLblPos val="bestFit"/>
            <c:showLegendKey val="0"/>
            <c:showVal val="1"/>
            <c:showCatName val="0"/>
            <c:showSerName val="0"/>
            <c:showPercent val="0"/>
            <c:showBubbleSize val="0"/>
            <c:showLeaderLines val="1"/>
          </c:dLbls>
          <c:cat>
            <c:strRef>
              <c:f>'Sheet1 (2)'!$D$19:$D$29</c:f>
              <c:strCache>
                <c:ptCount val="11"/>
                <c:pt idx="0">
                  <c:v>Ask Me Anythings (AMAs)</c:v>
                </c:pt>
                <c:pt idx="1">
                  <c:v>External resources</c:v>
                </c:pt>
                <c:pt idx="2">
                  <c:v>Feedback</c:v>
                </c:pt>
                <c:pt idx="3">
                  <c:v>Forums</c:v>
                </c:pt>
                <c:pt idx="4">
                  <c:v>Internet searches</c:v>
                </c:pt>
                <c:pt idx="5">
                  <c:v>Live Help</c:v>
                </c:pt>
                <c:pt idx="6">
                  <c:v>Mentor Help </c:v>
                </c:pt>
                <c:pt idx="7">
                  <c:v>Other ways</c:v>
                </c:pt>
                <c:pt idx="8">
                  <c:v>Personal learning</c:v>
                </c:pt>
                <c:pt idx="9">
                  <c:v>Slack Channel</c:v>
                </c:pt>
                <c:pt idx="10">
                  <c:v>Stack Overflow</c:v>
                </c:pt>
              </c:strCache>
            </c:strRef>
          </c:cat>
          <c:val>
            <c:numRef>
              <c:f>'Sheet1 (2)'!$F$19:$F$29</c:f>
              <c:numCache>
                <c:formatCode>0.00%</c:formatCode>
                <c:ptCount val="11"/>
                <c:pt idx="0">
                  <c:v>5.3120849933598934E-3</c:v>
                </c:pt>
                <c:pt idx="1">
                  <c:v>3.9840637450199202E-3</c:v>
                </c:pt>
                <c:pt idx="2">
                  <c:v>2.6560424966799467E-3</c:v>
                </c:pt>
                <c:pt idx="3">
                  <c:v>0.42895086321381143</c:v>
                </c:pt>
                <c:pt idx="4">
                  <c:v>6.6401062416998674E-3</c:v>
                </c:pt>
                <c:pt idx="5">
                  <c:v>1.1952191235059761E-2</c:v>
                </c:pt>
                <c:pt idx="6">
                  <c:v>5.3120849933598939E-2</c:v>
                </c:pt>
                <c:pt idx="7">
                  <c:v>6.1088977423638779E-2</c:v>
                </c:pt>
                <c:pt idx="8">
                  <c:v>3.9840637450199202E-3</c:v>
                </c:pt>
                <c:pt idx="9">
                  <c:v>0.2297476759628154</c:v>
                </c:pt>
                <c:pt idx="10">
                  <c:v>0.19256308100929614</c:v>
                </c:pt>
              </c:numCache>
            </c:numRef>
          </c:val>
        </c:ser>
        <c:dLbls>
          <c:dLblPos val="bestFit"/>
          <c:showLegendKey val="0"/>
          <c:showVal val="1"/>
          <c:showCatName val="0"/>
          <c:showSerName val="0"/>
          <c:showPercent val="0"/>
          <c:showBubbleSize val="0"/>
          <c:showLeaderLines val="1"/>
        </c:dLbls>
        <c:firstSliceAng val="0"/>
      </c:pieChart>
    </c:plotArea>
    <c:legend>
      <c:legendPos val="l"/>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2681567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04e10055_16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04e10055_16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2471100" y="971550"/>
            <a:ext cx="4201800" cy="3200400"/>
          </a:xfrm>
          <a:prstGeom prst="rect">
            <a:avLst/>
          </a:prstGeom>
        </p:spPr>
        <p:txBody>
          <a:bodyPr spcFirstLastPara="1" wrap="square" lIns="91425" tIns="91425" rIns="91425" bIns="91425" anchor="t" anchorCtr="0">
            <a:noAutofit/>
          </a:bodyPr>
          <a:lstStyle/>
          <a:p>
            <a:pPr marL="0" lvl="0" indent="0" algn="ctr" rtl="0">
              <a:spcBef>
                <a:spcPts val="1600"/>
              </a:spcBef>
              <a:spcAft>
                <a:spcPts val="1600"/>
              </a:spcAft>
              <a:buNone/>
            </a:pPr>
            <a:r>
              <a:rPr lang="en-US" sz="2400" smtClean="0">
                <a:latin typeface="Open Sans"/>
                <a:ea typeface="Open Sans"/>
                <a:cs typeface="Open Sans"/>
                <a:sym typeface="Open Sans"/>
              </a:rPr>
              <a:t>Project</a:t>
            </a:r>
          </a:p>
          <a:p>
            <a:pPr marL="0" lvl="0" indent="0" algn="ctr" rtl="0">
              <a:spcBef>
                <a:spcPts val="1600"/>
              </a:spcBef>
              <a:spcAft>
                <a:spcPts val="1600"/>
              </a:spcAft>
              <a:buNone/>
            </a:pPr>
            <a:r>
              <a:rPr lang="en-US" sz="2400" smtClean="0">
                <a:latin typeface="Open Sans"/>
                <a:ea typeface="Open Sans"/>
                <a:cs typeface="Open Sans"/>
                <a:sym typeface="Open Sans"/>
              </a:rPr>
              <a:t>Analyze Survey Data</a:t>
            </a:r>
            <a:endParaRPr sz="2400">
              <a:latin typeface="Open Sans"/>
              <a:ea typeface="Open Sans"/>
              <a:cs typeface="Open Sans"/>
              <a:sym typeface="Open Sans"/>
            </a:endParaRPr>
          </a:p>
        </p:txBody>
      </p:sp>
      <p:sp>
        <p:nvSpPr>
          <p:cNvPr id="2" name="TextBox 1"/>
          <p:cNvSpPr txBox="1"/>
          <p:nvPr/>
        </p:nvSpPr>
        <p:spPr>
          <a:xfrm>
            <a:off x="1979712" y="3291830"/>
            <a:ext cx="5400600" cy="490327"/>
          </a:xfrm>
          <a:prstGeom prst="rect">
            <a:avLst/>
          </a:prstGeom>
          <a:noFill/>
        </p:spPr>
        <p:txBody>
          <a:bodyPr wrap="square" rtlCol="0">
            <a:spAutoFit/>
          </a:bodyPr>
          <a:lstStyle/>
          <a:p>
            <a:pPr algn="ctr">
              <a:lnSpc>
                <a:spcPct val="115000"/>
              </a:lnSpc>
              <a:spcBef>
                <a:spcPts val="1600"/>
              </a:spcBef>
              <a:spcAft>
                <a:spcPts val="1600"/>
              </a:spcAft>
              <a:buClr>
                <a:schemeClr val="dk2"/>
              </a:buClr>
              <a:buSzPts val="1400"/>
            </a:pPr>
            <a:r>
              <a:rPr lang="en-US" altLang="zh-CN" sz="2400">
                <a:solidFill>
                  <a:schemeClr val="dk2"/>
                </a:solidFill>
                <a:latin typeface="Open Sans"/>
                <a:ea typeface="Open Sans"/>
                <a:cs typeface="Open Sans"/>
              </a:rPr>
              <a:t>By ShikunXia</a:t>
            </a:r>
            <a:endParaRPr lang="zh-CN" altLang="en-US" sz="2400">
              <a:solidFill>
                <a:schemeClr val="dk2"/>
              </a:solidFill>
              <a:latin typeface="Open Sans"/>
              <a:ea typeface="Open Sans"/>
              <a:cs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smtClean="0">
                <a:latin typeface="Open Sans"/>
                <a:ea typeface="Open Sans"/>
                <a:cs typeface="Open Sans"/>
                <a:sym typeface="Open Sans"/>
              </a:rPr>
              <a:t>        </a:t>
            </a:r>
          </a:p>
          <a:p>
            <a:pPr marL="0" lvl="0" indent="0">
              <a:spcAft>
                <a:spcPts val="1600"/>
              </a:spcAft>
              <a:buNone/>
            </a:pPr>
            <a:r>
              <a:rPr lang="en-US" smtClean="0">
                <a:latin typeface="Open Sans"/>
                <a:ea typeface="Open Sans"/>
                <a:cs typeface="Open Sans"/>
                <a:sym typeface="Open Sans"/>
              </a:rPr>
              <a:t> Here </a:t>
            </a:r>
            <a:r>
              <a:rPr lang="en-US">
                <a:latin typeface="Open Sans"/>
                <a:ea typeface="Open Sans"/>
                <a:cs typeface="Open Sans"/>
                <a:sym typeface="Open Sans"/>
              </a:rPr>
              <a:t>is a bar chart showing </a:t>
            </a:r>
            <a:r>
              <a:rPr lang="en-US" smtClean="0">
                <a:latin typeface="Open Sans"/>
                <a:ea typeface="Open Sans"/>
                <a:cs typeface="Open Sans"/>
                <a:sym typeface="Open Sans"/>
              </a:rPr>
              <a:t>the employment </a:t>
            </a:r>
            <a:r>
              <a:rPr lang="en-US">
                <a:latin typeface="Open Sans"/>
                <a:ea typeface="Open Sans"/>
                <a:cs typeface="Open Sans"/>
                <a:sym typeface="Open Sans"/>
              </a:rPr>
              <a:t>rate of different academic </a:t>
            </a:r>
            <a:r>
              <a:rPr lang="en-US" smtClean="0">
                <a:latin typeface="Open Sans"/>
                <a:ea typeface="Open Sans"/>
                <a:cs typeface="Open Sans"/>
                <a:sym typeface="Open Sans"/>
              </a:rPr>
              <a:t>groups.Through </a:t>
            </a:r>
            <a:r>
              <a:rPr lang="en-US">
                <a:latin typeface="Open Sans"/>
                <a:ea typeface="Open Sans"/>
                <a:cs typeface="Open Sans"/>
                <a:sym typeface="Open Sans"/>
              </a:rPr>
              <a:t>the chart, we can see that the </a:t>
            </a:r>
            <a:r>
              <a:rPr lang="en-US" smtClean="0">
                <a:latin typeface="Open Sans"/>
                <a:ea typeface="Open Sans"/>
                <a:cs typeface="Open Sans"/>
                <a:sym typeface="Open Sans"/>
              </a:rPr>
              <a:t>PhD have </a:t>
            </a:r>
            <a:r>
              <a:rPr lang="en-US" altLang="zh-CN" smtClean="0">
                <a:latin typeface="Open Sans"/>
                <a:ea typeface="Open Sans"/>
                <a:cs typeface="Open Sans"/>
                <a:sym typeface="Open Sans"/>
              </a:rPr>
              <a:t>the </a:t>
            </a:r>
            <a:r>
              <a:rPr lang="en-US" altLang="zh-CN">
                <a:latin typeface="Open Sans"/>
                <a:ea typeface="Open Sans"/>
                <a:cs typeface="Open Sans"/>
                <a:sym typeface="Open Sans"/>
              </a:rPr>
              <a:t>highest</a:t>
            </a:r>
            <a:r>
              <a:rPr lang="en-US" smtClean="0">
                <a:latin typeface="Open Sans"/>
                <a:ea typeface="Open Sans"/>
                <a:cs typeface="Open Sans"/>
                <a:sym typeface="Open Sans"/>
              </a:rPr>
              <a:t> employment rate, </a:t>
            </a:r>
            <a:r>
              <a:rPr lang="en-US">
                <a:latin typeface="Open Sans"/>
                <a:ea typeface="Open Sans"/>
                <a:cs typeface="Open Sans"/>
                <a:sym typeface="Open Sans"/>
              </a:rPr>
              <a:t>and the high school and below have the lowest employment rate</a:t>
            </a:r>
            <a:r>
              <a:rPr lang="en-US" smtClean="0">
                <a:latin typeface="Open Sans"/>
                <a:ea typeface="Open Sans"/>
                <a:cs typeface="Open Sans"/>
                <a:sym typeface="Open Sans"/>
              </a:rPr>
              <a:t>.</a:t>
            </a:r>
          </a:p>
          <a:p>
            <a:pPr marL="0" lvl="0" indent="0">
              <a:spcAft>
                <a:spcPts val="1600"/>
              </a:spcAft>
              <a:buNone/>
            </a:pPr>
            <a:r>
              <a:rPr lang="en-US" smtClean="0">
                <a:latin typeface="Open Sans"/>
                <a:ea typeface="Open Sans"/>
                <a:cs typeface="Open Sans"/>
                <a:sym typeface="Open Sans"/>
              </a:rPr>
              <a:t>Note:</a:t>
            </a:r>
            <a:r>
              <a:rPr lang="en-US" altLang="zh-CN"/>
              <a:t> </a:t>
            </a:r>
            <a:r>
              <a:rPr lang="en-US" altLang="zh-CN">
                <a:latin typeface="Open Sans"/>
                <a:ea typeface="Open Sans"/>
                <a:cs typeface="Open Sans"/>
              </a:rPr>
              <a:t>This data is from </a:t>
            </a:r>
            <a:r>
              <a:rPr lang="en-US" altLang="zh-CN" smtClean="0">
                <a:latin typeface="Open Sans"/>
                <a:ea typeface="Open Sans"/>
                <a:cs typeface="Open Sans"/>
              </a:rPr>
              <a:t>Survey Respondents </a:t>
            </a:r>
            <a:r>
              <a:rPr lang="en-US" altLang="zh-CN">
                <a:latin typeface="Open Sans"/>
                <a:ea typeface="Open Sans"/>
                <a:cs typeface="Open Sans"/>
              </a:rPr>
              <a:t>and is not from the entire Udacity Student population. </a:t>
            </a:r>
            <a:endParaRPr>
              <a:latin typeface="Open Sans"/>
              <a:ea typeface="Open Sans"/>
              <a:cs typeface="Open Sans"/>
              <a:sym typeface="Open Sans"/>
            </a:endParaRPr>
          </a:p>
        </p:txBody>
      </p:sp>
      <p:sp>
        <p:nvSpPr>
          <p:cNvPr id="81" name="Google Shape;81;p17"/>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 name="Google Shape;82;p1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sz="2400" smtClean="0">
                <a:solidFill>
                  <a:srgbClr val="FFFFFF"/>
                </a:solidFill>
                <a:latin typeface="Open Sans"/>
                <a:ea typeface="Open Sans"/>
                <a:cs typeface="Open Sans"/>
                <a:sym typeface="Open Sans"/>
              </a:rPr>
              <a:t>Which academic group has the lowest employment rate?</a:t>
            </a:r>
            <a:endParaRPr sz="2400">
              <a:solidFill>
                <a:srgbClr val="FFFFFF"/>
              </a:solidFill>
              <a:latin typeface="Open Sans"/>
              <a:ea typeface="Open Sans"/>
              <a:cs typeface="Open Sans"/>
              <a:sym typeface="Open Sans"/>
            </a:endParaRPr>
          </a:p>
        </p:txBody>
      </p:sp>
      <p:graphicFrame>
        <p:nvGraphicFramePr>
          <p:cNvPr id="5" name="图表 4"/>
          <p:cNvGraphicFramePr>
            <a:graphicFrameLocks/>
          </p:cNvGraphicFramePr>
          <p:nvPr>
            <p:extLst>
              <p:ext uri="{D42A27DB-BD31-4B8C-83A1-F6EECF244321}">
                <p14:modId xmlns:p14="http://schemas.microsoft.com/office/powerpoint/2010/main" val="575599981"/>
              </p:ext>
            </p:extLst>
          </p:nvPr>
        </p:nvGraphicFramePr>
        <p:xfrm>
          <a:off x="354300" y="1408824"/>
          <a:ext cx="4550700" cy="30822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220072" y="987574"/>
            <a:ext cx="3600400" cy="3096344"/>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a:latin typeface="Open Sans"/>
                <a:ea typeface="Open Sans"/>
                <a:cs typeface="Open Sans"/>
                <a:sym typeface="Open Sans"/>
              </a:rPr>
              <a:t>If we see the chart,we would found the data is </a:t>
            </a:r>
            <a:r>
              <a:rPr lang="en-US" smtClean="0">
                <a:latin typeface="Open Sans"/>
                <a:ea typeface="Open Sans"/>
                <a:cs typeface="Open Sans"/>
                <a:sym typeface="Open Sans"/>
              </a:rPr>
              <a:t>left-skewed.More </a:t>
            </a:r>
            <a:r>
              <a:rPr lang="en-US">
                <a:latin typeface="Open Sans"/>
                <a:ea typeface="Open Sans"/>
                <a:cs typeface="Open Sans"/>
                <a:sym typeface="Open Sans"/>
              </a:rPr>
              <a:t>studentss are likely to rate the program an 8,9,or </a:t>
            </a:r>
            <a:r>
              <a:rPr lang="en-US" smtClean="0">
                <a:latin typeface="Open Sans"/>
                <a:ea typeface="Open Sans"/>
                <a:cs typeface="Open Sans"/>
                <a:sym typeface="Open Sans"/>
              </a:rPr>
              <a:t>10 </a:t>
            </a:r>
            <a:r>
              <a:rPr lang="en-US">
                <a:latin typeface="Open Sans"/>
                <a:ea typeface="Open Sans"/>
                <a:cs typeface="Open Sans"/>
                <a:sym typeface="Open Sans"/>
              </a:rPr>
              <a:t>than 1 or </a:t>
            </a:r>
            <a:r>
              <a:rPr lang="en-US" smtClean="0">
                <a:latin typeface="Open Sans"/>
                <a:ea typeface="Open Sans"/>
                <a:cs typeface="Open Sans"/>
                <a:sym typeface="Open Sans"/>
              </a:rPr>
              <a:t>2.</a:t>
            </a:r>
          </a:p>
          <a:p>
            <a:pPr marL="0" lvl="0" indent="0">
              <a:spcAft>
                <a:spcPts val="1600"/>
              </a:spcAft>
              <a:buNone/>
            </a:pPr>
            <a:r>
              <a:rPr lang="en-US" smtClean="0">
                <a:latin typeface="Open Sans"/>
                <a:ea typeface="Open Sans"/>
                <a:cs typeface="Open Sans"/>
                <a:sym typeface="Open Sans"/>
              </a:rPr>
              <a:t>You </a:t>
            </a:r>
            <a:r>
              <a:rPr lang="en-US">
                <a:latin typeface="Open Sans"/>
                <a:ea typeface="Open Sans"/>
                <a:cs typeface="Open Sans"/>
                <a:sym typeface="Open Sans"/>
              </a:rPr>
              <a:t>also can get some summary statistics infromation from the chart. The avergae rating is 8.98,the median and mode rating is 10. Besides, the low standard deviation,1.36, confirms that most of the data is packed together neat the mean.</a:t>
            </a:r>
            <a:endParaRPr>
              <a:latin typeface="Open Sans"/>
              <a:ea typeface="Open Sans"/>
              <a:cs typeface="Open Sans"/>
              <a:sym typeface="Open Sans"/>
            </a:endParaRPr>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US" smtClean="0">
                <a:solidFill>
                  <a:srgbClr val="FFFFFF"/>
                </a:solidFill>
                <a:latin typeface="Open Sans"/>
                <a:ea typeface="Open Sans"/>
                <a:cs typeface="Open Sans"/>
                <a:sym typeface="Open Sans"/>
              </a:rPr>
              <a:t>Does Udaicty graduates like the nanodegree program?</a:t>
            </a:r>
            <a:endParaRPr lang="en-US">
              <a:solidFill>
                <a:srgbClr val="FFFFFF"/>
              </a:solidFill>
              <a:latin typeface="Open Sans"/>
              <a:ea typeface="Open Sans"/>
              <a:cs typeface="Open Sans"/>
              <a:sym typeface="Open Sans"/>
            </a:endParaRPr>
          </a:p>
        </p:txBody>
      </p:sp>
      <p:graphicFrame>
        <p:nvGraphicFramePr>
          <p:cNvPr id="5" name="图表 4"/>
          <p:cNvGraphicFramePr>
            <a:graphicFrameLocks/>
          </p:cNvGraphicFramePr>
          <p:nvPr>
            <p:extLst>
              <p:ext uri="{D42A27DB-BD31-4B8C-83A1-F6EECF244321}">
                <p14:modId xmlns:p14="http://schemas.microsoft.com/office/powerpoint/2010/main" val="2484395298"/>
              </p:ext>
            </p:extLst>
          </p:nvPr>
        </p:nvGraphicFramePr>
        <p:xfrm>
          <a:off x="395536" y="1347614"/>
          <a:ext cx="4577740" cy="32337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91228523"/>
              </p:ext>
            </p:extLst>
          </p:nvPr>
        </p:nvGraphicFramePr>
        <p:xfrm>
          <a:off x="5220072" y="4227934"/>
          <a:ext cx="3672408" cy="648072"/>
        </p:xfrm>
        <a:graphic>
          <a:graphicData uri="http://schemas.openxmlformats.org/drawingml/2006/table">
            <a:tbl>
              <a:tblPr>
                <a:tableStyleId>{7E9639D4-E3E2-4D34-9284-5A2195B3D0D7}</a:tableStyleId>
              </a:tblPr>
              <a:tblGrid>
                <a:gridCol w="2222773"/>
                <a:gridCol w="1449635"/>
              </a:tblGrid>
              <a:tr h="162018">
                <a:tc>
                  <a:txBody>
                    <a:bodyPr/>
                    <a:lstStyle/>
                    <a:p>
                      <a:pPr algn="ctr" fontAlgn="b"/>
                      <a:r>
                        <a:rPr lang="en-US" sz="1000" u="none" strike="noStrike">
                          <a:effectLst/>
                        </a:rPr>
                        <a:t>mode</a:t>
                      </a:r>
                      <a:endParaRPr lang="en-US" sz="1000" b="0" i="0" u="none" strike="noStrike">
                        <a:solidFill>
                          <a:srgbClr val="000000"/>
                        </a:solidFill>
                        <a:effectLst/>
                        <a:latin typeface="Arial"/>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000" u="none" strike="noStrike">
                          <a:effectLst/>
                        </a:rPr>
                        <a:t>10</a:t>
                      </a:r>
                      <a:endParaRPr lang="en-US" altLang="zh-CN" sz="1000" b="0" i="0" u="none" strike="noStrike">
                        <a:solidFill>
                          <a:srgbClr val="000000"/>
                        </a:solidFill>
                        <a:effectLst/>
                        <a:latin typeface="Arial"/>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18">
                <a:tc>
                  <a:txBody>
                    <a:bodyPr/>
                    <a:lstStyle/>
                    <a:p>
                      <a:pPr algn="ctr" fontAlgn="b"/>
                      <a:r>
                        <a:rPr lang="en-US" sz="1000" u="none" strike="noStrike">
                          <a:effectLst/>
                        </a:rPr>
                        <a:t>median</a:t>
                      </a:r>
                      <a:endParaRPr lang="en-US" sz="1000" b="0" i="0" u="none" strike="noStrike">
                        <a:solidFill>
                          <a:srgbClr val="000000"/>
                        </a:solidFill>
                        <a:effectLst/>
                        <a:latin typeface="Arial"/>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000" u="none" strike="noStrike">
                          <a:effectLst/>
                        </a:rPr>
                        <a:t>10</a:t>
                      </a:r>
                      <a:endParaRPr lang="en-US" altLang="zh-CN" sz="1000" b="0" i="0" u="none" strike="noStrike">
                        <a:solidFill>
                          <a:srgbClr val="000000"/>
                        </a:solidFill>
                        <a:effectLst/>
                        <a:latin typeface="Arial"/>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18">
                <a:tc>
                  <a:txBody>
                    <a:bodyPr/>
                    <a:lstStyle/>
                    <a:p>
                      <a:pPr algn="ctr" fontAlgn="b"/>
                      <a:r>
                        <a:rPr lang="en-US" sz="1000" u="none" strike="noStrike">
                          <a:effectLst/>
                        </a:rPr>
                        <a:t>mean</a:t>
                      </a:r>
                      <a:endParaRPr lang="en-US" sz="1000" b="0" i="0" u="none" strike="noStrike">
                        <a:solidFill>
                          <a:srgbClr val="000000"/>
                        </a:solidFill>
                        <a:effectLst/>
                        <a:latin typeface="Arial"/>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000" u="none" strike="noStrike">
                          <a:effectLst/>
                        </a:rPr>
                        <a:t>8.98 </a:t>
                      </a:r>
                      <a:endParaRPr lang="en-US" altLang="zh-CN" sz="1000" b="0" i="0" u="none" strike="noStrike">
                        <a:solidFill>
                          <a:srgbClr val="000000"/>
                        </a:solidFill>
                        <a:effectLst/>
                        <a:latin typeface="Arial"/>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18">
                <a:tc>
                  <a:txBody>
                    <a:bodyPr/>
                    <a:lstStyle/>
                    <a:p>
                      <a:pPr algn="ctr" fontAlgn="b"/>
                      <a:r>
                        <a:rPr lang="en-US" sz="1000" u="none" strike="noStrike">
                          <a:effectLst/>
                        </a:rPr>
                        <a:t>standard deviation</a:t>
                      </a:r>
                      <a:endParaRPr lang="en-US" sz="1000" b="0" i="0" u="none" strike="noStrike">
                        <a:solidFill>
                          <a:srgbClr val="000000"/>
                        </a:solidFill>
                        <a:effectLst/>
                        <a:latin typeface="Arial"/>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1000" u="none" strike="noStrike">
                          <a:effectLst/>
                        </a:rPr>
                        <a:t>1.36 </a:t>
                      </a:r>
                      <a:endParaRPr lang="en-US" altLang="zh-CN" sz="1000" b="0" i="0" u="none" strike="noStrike">
                        <a:solidFill>
                          <a:srgbClr val="000000"/>
                        </a:solidFill>
                        <a:effectLst/>
                        <a:latin typeface="Arial"/>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2752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220072" y="987574"/>
            <a:ext cx="3600400" cy="3096344"/>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a:latin typeface="Open Sans"/>
                <a:ea typeface="Open Sans"/>
                <a:cs typeface="Open Sans"/>
                <a:sym typeface="Open Sans"/>
              </a:rPr>
              <a:t>If we see the chart,we would found the data is normal </a:t>
            </a:r>
            <a:r>
              <a:rPr lang="en-US" smtClean="0">
                <a:latin typeface="Open Sans"/>
                <a:ea typeface="Open Sans"/>
                <a:cs typeface="Open Sans"/>
                <a:sym typeface="Open Sans"/>
              </a:rPr>
              <a:t>distribution.More </a:t>
            </a:r>
            <a:r>
              <a:rPr lang="en-US">
                <a:latin typeface="Open Sans"/>
                <a:ea typeface="Open Sans"/>
                <a:cs typeface="Open Sans"/>
                <a:sym typeface="Open Sans"/>
              </a:rPr>
              <a:t>studentss are likely to </a:t>
            </a:r>
            <a:r>
              <a:rPr lang="en-US" smtClean="0">
                <a:latin typeface="Open Sans"/>
                <a:ea typeface="Open Sans"/>
                <a:cs typeface="Open Sans"/>
                <a:sym typeface="Open Sans"/>
              </a:rPr>
              <a:t>sleep sbout 6,7,8,9  </a:t>
            </a:r>
            <a:r>
              <a:rPr lang="en-US">
                <a:latin typeface="Open Sans"/>
                <a:ea typeface="Open Sans"/>
                <a:cs typeface="Open Sans"/>
                <a:sym typeface="Open Sans"/>
              </a:rPr>
              <a:t>than 4</a:t>
            </a:r>
            <a:r>
              <a:rPr lang="en-US" smtClean="0">
                <a:latin typeface="Open Sans"/>
                <a:ea typeface="Open Sans"/>
                <a:cs typeface="Open Sans"/>
                <a:sym typeface="Open Sans"/>
              </a:rPr>
              <a:t>or 5,9,10.</a:t>
            </a:r>
            <a:endParaRPr lang="en-US">
              <a:latin typeface="Open Sans"/>
              <a:ea typeface="Open Sans"/>
              <a:cs typeface="Open Sans"/>
              <a:sym typeface="Open Sans"/>
            </a:endParaRPr>
          </a:p>
          <a:p>
            <a:pPr marL="0" lvl="0" indent="0">
              <a:spcAft>
                <a:spcPts val="1600"/>
              </a:spcAft>
              <a:buNone/>
            </a:pPr>
            <a:r>
              <a:rPr lang="en-US" smtClean="0">
                <a:latin typeface="Open Sans"/>
                <a:ea typeface="Open Sans"/>
                <a:cs typeface="Open Sans"/>
                <a:sym typeface="Open Sans"/>
              </a:rPr>
              <a:t>You </a:t>
            </a:r>
            <a:r>
              <a:rPr lang="en-US">
                <a:latin typeface="Open Sans"/>
                <a:ea typeface="Open Sans"/>
                <a:cs typeface="Open Sans"/>
                <a:sym typeface="Open Sans"/>
              </a:rPr>
              <a:t>also can get some summary statistics infromation from the chart. The avergae </a:t>
            </a:r>
            <a:r>
              <a:rPr lang="en-US" smtClean="0">
                <a:latin typeface="Open Sans"/>
                <a:ea typeface="Open Sans"/>
                <a:cs typeface="Open Sans"/>
                <a:sym typeface="Open Sans"/>
              </a:rPr>
              <a:t>sleep  </a:t>
            </a:r>
            <a:r>
              <a:rPr lang="en-US">
                <a:latin typeface="Open Sans"/>
                <a:ea typeface="Open Sans"/>
                <a:cs typeface="Open Sans"/>
                <a:sym typeface="Open Sans"/>
              </a:rPr>
              <a:t>is </a:t>
            </a:r>
            <a:r>
              <a:rPr lang="en-US" smtClean="0">
                <a:latin typeface="Open Sans"/>
                <a:ea typeface="Open Sans"/>
                <a:cs typeface="Open Sans"/>
                <a:sym typeface="Open Sans"/>
              </a:rPr>
              <a:t>6.93.The </a:t>
            </a:r>
            <a:r>
              <a:rPr lang="en-US">
                <a:latin typeface="Open Sans"/>
                <a:ea typeface="Open Sans"/>
                <a:cs typeface="Open Sans"/>
                <a:sym typeface="Open Sans"/>
              </a:rPr>
              <a:t>median and mode </a:t>
            </a:r>
            <a:r>
              <a:rPr lang="en-US" smtClean="0">
                <a:latin typeface="Open Sans"/>
                <a:ea typeface="Open Sans"/>
                <a:cs typeface="Open Sans"/>
                <a:sym typeface="Open Sans"/>
              </a:rPr>
              <a:t>sleep </a:t>
            </a:r>
            <a:r>
              <a:rPr lang="en-US">
                <a:latin typeface="Open Sans"/>
                <a:ea typeface="Open Sans"/>
                <a:cs typeface="Open Sans"/>
                <a:sym typeface="Open Sans"/>
              </a:rPr>
              <a:t>is 7</a:t>
            </a:r>
            <a:r>
              <a:rPr lang="en-US" smtClean="0">
                <a:latin typeface="Open Sans"/>
                <a:ea typeface="Open Sans"/>
                <a:cs typeface="Open Sans"/>
                <a:sym typeface="Open Sans"/>
              </a:rPr>
              <a:t>.  The mean is very close to the mode and median.Besides</a:t>
            </a:r>
            <a:r>
              <a:rPr lang="en-US">
                <a:latin typeface="Open Sans"/>
                <a:ea typeface="Open Sans"/>
                <a:cs typeface="Open Sans"/>
                <a:sym typeface="Open Sans"/>
              </a:rPr>
              <a:t>, the low standard </a:t>
            </a:r>
            <a:r>
              <a:rPr lang="en-US" smtClean="0">
                <a:latin typeface="Open Sans"/>
                <a:ea typeface="Open Sans"/>
                <a:cs typeface="Open Sans"/>
                <a:sym typeface="Open Sans"/>
              </a:rPr>
              <a:t>deviation,0.96, </a:t>
            </a:r>
            <a:r>
              <a:rPr lang="en-US">
                <a:latin typeface="Open Sans"/>
                <a:ea typeface="Open Sans"/>
                <a:cs typeface="Open Sans"/>
                <a:sym typeface="Open Sans"/>
              </a:rPr>
              <a:t>confirms that most of the data is packed together neat the mean.</a:t>
            </a:r>
            <a:endParaRPr>
              <a:latin typeface="Open Sans"/>
              <a:ea typeface="Open Sans"/>
              <a:cs typeface="Open Sans"/>
              <a:sym typeface="Open Sans"/>
            </a:endParaRPr>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US" smtClean="0">
                <a:solidFill>
                  <a:srgbClr val="FFFFFF"/>
                </a:solidFill>
                <a:latin typeface="Open Sans"/>
                <a:ea typeface="Open Sans"/>
                <a:cs typeface="Open Sans"/>
                <a:sym typeface="Open Sans"/>
              </a:rPr>
              <a:t>How long does most students sleep?</a:t>
            </a:r>
            <a:endParaRPr lang="en-US">
              <a:solidFill>
                <a:srgbClr val="FFFFFF"/>
              </a:solidFill>
              <a:latin typeface="Open Sans"/>
              <a:ea typeface="Open Sans"/>
              <a:cs typeface="Open Sans"/>
              <a:sym typeface="Open Sans"/>
            </a:endParaRPr>
          </a:p>
        </p:txBody>
      </p:sp>
      <p:graphicFrame>
        <p:nvGraphicFramePr>
          <p:cNvPr id="8" name="图表 7"/>
          <p:cNvGraphicFramePr>
            <a:graphicFrameLocks/>
          </p:cNvGraphicFramePr>
          <p:nvPr>
            <p:extLst>
              <p:ext uri="{D42A27DB-BD31-4B8C-83A1-F6EECF244321}">
                <p14:modId xmlns:p14="http://schemas.microsoft.com/office/powerpoint/2010/main" val="2715974920"/>
              </p:ext>
            </p:extLst>
          </p:nvPr>
        </p:nvGraphicFramePr>
        <p:xfrm>
          <a:off x="395536" y="1347614"/>
          <a:ext cx="4689825" cy="28664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605809977"/>
              </p:ext>
            </p:extLst>
          </p:nvPr>
        </p:nvGraphicFramePr>
        <p:xfrm>
          <a:off x="5220072" y="4155926"/>
          <a:ext cx="3600400" cy="648072"/>
        </p:xfrm>
        <a:graphic>
          <a:graphicData uri="http://schemas.openxmlformats.org/drawingml/2006/table">
            <a:tbl>
              <a:tblPr>
                <a:tableStyleId>{5C22544A-7EE6-4342-B048-85BDC9FD1C3A}</a:tableStyleId>
              </a:tblPr>
              <a:tblGrid>
                <a:gridCol w="1800200"/>
                <a:gridCol w="1800200"/>
              </a:tblGrid>
              <a:tr h="161748">
                <a:tc>
                  <a:txBody>
                    <a:bodyPr/>
                    <a:lstStyle/>
                    <a:p>
                      <a:pPr algn="l" fontAlgn="b"/>
                      <a:r>
                        <a:rPr lang="en-US" sz="1000" u="none" strike="noStrike">
                          <a:effectLst/>
                        </a:rPr>
                        <a:t>mode</a:t>
                      </a:r>
                      <a:endParaRPr lang="en-US" sz="1000" b="0" i="0" u="none" strike="noStrike">
                        <a:solidFill>
                          <a:srgbClr val="000000"/>
                        </a:solidFill>
                        <a:effectLst/>
                        <a:latin typeface="Arial"/>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altLang="zh-CN" sz="1000" u="none" strike="noStrike">
                          <a:effectLst/>
                        </a:rPr>
                        <a:t>7.00 </a:t>
                      </a:r>
                      <a:endParaRPr lang="en-US" altLang="zh-CN" sz="1000" b="0" i="0" u="none" strike="noStrike">
                        <a:solidFill>
                          <a:srgbClr val="000000"/>
                        </a:solidFill>
                        <a:effectLst/>
                        <a:latin typeface="Arial"/>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61748">
                <a:tc>
                  <a:txBody>
                    <a:bodyPr/>
                    <a:lstStyle/>
                    <a:p>
                      <a:pPr algn="l" fontAlgn="b"/>
                      <a:r>
                        <a:rPr lang="en-US" sz="1000" u="none" strike="noStrike">
                          <a:effectLst/>
                        </a:rPr>
                        <a:t>median</a:t>
                      </a:r>
                      <a:endParaRPr lang="en-US" sz="1000" b="0" i="0" u="none" strike="noStrike">
                        <a:solidFill>
                          <a:srgbClr val="000000"/>
                        </a:solidFill>
                        <a:effectLst/>
                        <a:latin typeface="Arial"/>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altLang="zh-CN" sz="1000" u="none" strike="noStrike">
                          <a:effectLst/>
                        </a:rPr>
                        <a:t>7.00 </a:t>
                      </a:r>
                      <a:endParaRPr lang="en-US" altLang="zh-CN" sz="1000" b="0" i="0" u="none" strike="noStrike">
                        <a:solidFill>
                          <a:srgbClr val="000000"/>
                        </a:solidFill>
                        <a:effectLst/>
                        <a:latin typeface="Arial"/>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61748">
                <a:tc>
                  <a:txBody>
                    <a:bodyPr/>
                    <a:lstStyle/>
                    <a:p>
                      <a:pPr algn="l" fontAlgn="b"/>
                      <a:r>
                        <a:rPr lang="en-US" sz="1000" u="none" strike="noStrike">
                          <a:effectLst/>
                        </a:rPr>
                        <a:t>mean</a:t>
                      </a:r>
                      <a:endParaRPr lang="en-US" sz="1000" b="0" i="0" u="none" strike="noStrike">
                        <a:solidFill>
                          <a:srgbClr val="000000"/>
                        </a:solidFill>
                        <a:effectLst/>
                        <a:latin typeface="Arial"/>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altLang="zh-CN" sz="1000" u="none" strike="noStrike">
                          <a:effectLst/>
                        </a:rPr>
                        <a:t>6.93 </a:t>
                      </a:r>
                      <a:endParaRPr lang="en-US" altLang="zh-CN" sz="1000" b="0" i="0" u="none" strike="noStrike">
                        <a:solidFill>
                          <a:srgbClr val="000000"/>
                        </a:solidFill>
                        <a:effectLst/>
                        <a:latin typeface="Arial"/>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62828">
                <a:tc>
                  <a:txBody>
                    <a:bodyPr/>
                    <a:lstStyle/>
                    <a:p>
                      <a:pPr algn="l" fontAlgn="b"/>
                      <a:r>
                        <a:rPr lang="en-US" sz="1000" u="none" strike="noStrike">
                          <a:effectLst/>
                        </a:rPr>
                        <a:t>standard deviation</a:t>
                      </a:r>
                      <a:endParaRPr lang="en-US" sz="1000" b="0" i="0" u="none" strike="noStrike">
                        <a:solidFill>
                          <a:srgbClr val="000000"/>
                        </a:solidFill>
                        <a:effectLst/>
                        <a:latin typeface="Arial"/>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altLang="zh-CN" sz="1000" u="none" strike="noStrike">
                          <a:effectLst/>
                        </a:rPr>
                        <a:t>0.96 </a:t>
                      </a:r>
                      <a:endParaRPr lang="en-US" altLang="zh-CN" sz="1000" b="0" i="0" u="none" strike="noStrike">
                        <a:solidFill>
                          <a:srgbClr val="000000"/>
                        </a:solidFill>
                        <a:effectLst/>
                        <a:latin typeface="Arial"/>
                      </a:endParaRPr>
                    </a:p>
                  </a:txBody>
                  <a:tcPr marL="4787" marR="4787" marT="47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5796136" y="1923678"/>
            <a:ext cx="2880320" cy="2664296"/>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sz="1600" smtClean="0">
                <a:latin typeface="Open Sans"/>
                <a:ea typeface="Open Sans"/>
                <a:cs typeface="Open Sans"/>
                <a:sym typeface="Open Sans"/>
              </a:rPr>
              <a:t>    If you see the pie chart,you would found that 42.9% people choose Forums to slove their people,</a:t>
            </a:r>
            <a:r>
              <a:rPr lang="en-US" altLang="zh-CN" sz="1600">
                <a:latin typeface="Open Sans"/>
                <a:ea typeface="Open Sans"/>
                <a:cs typeface="Open Sans"/>
                <a:sym typeface="Open Sans"/>
              </a:rPr>
              <a:t> </a:t>
            </a:r>
            <a:r>
              <a:rPr lang="en-US" altLang="zh-CN" sz="1600" smtClean="0">
                <a:latin typeface="Open Sans"/>
                <a:ea typeface="Open Sans"/>
                <a:cs typeface="Open Sans"/>
                <a:sym typeface="Open Sans"/>
              </a:rPr>
              <a:t>22.97% </a:t>
            </a:r>
            <a:r>
              <a:rPr lang="en-US" altLang="zh-CN" sz="1600">
                <a:latin typeface="Open Sans"/>
                <a:ea typeface="Open Sans"/>
                <a:cs typeface="Open Sans"/>
                <a:sym typeface="Open Sans"/>
              </a:rPr>
              <a:t>people </a:t>
            </a:r>
            <a:r>
              <a:rPr lang="en-US" altLang="zh-CN" sz="1600">
                <a:latin typeface="Open Sans"/>
                <a:ea typeface="Open Sans"/>
                <a:cs typeface="Open Sans"/>
                <a:sym typeface="Open Sans"/>
              </a:rPr>
              <a:t>choose </a:t>
            </a:r>
            <a:r>
              <a:rPr lang="en-US" altLang="zh-CN" sz="1600" smtClean="0">
                <a:latin typeface="Open Sans"/>
                <a:ea typeface="Open Sans"/>
                <a:cs typeface="Open Sans"/>
                <a:sym typeface="Open Sans"/>
              </a:rPr>
              <a:t>slack to </a:t>
            </a:r>
            <a:r>
              <a:rPr lang="en-US" altLang="zh-CN" sz="1600">
                <a:latin typeface="Open Sans"/>
                <a:ea typeface="Open Sans"/>
                <a:cs typeface="Open Sans"/>
                <a:sym typeface="Open Sans"/>
              </a:rPr>
              <a:t>slove their problem</a:t>
            </a:r>
            <a:r>
              <a:rPr lang="en-US" sz="1600" smtClean="0">
                <a:latin typeface="Open Sans"/>
                <a:ea typeface="Open Sans"/>
                <a:cs typeface="Open Sans"/>
                <a:sym typeface="Open Sans"/>
              </a:rPr>
              <a:t>,19.26% people choose stack overflow to slove their problem.</a:t>
            </a:r>
            <a:endParaRPr sz="1600">
              <a:latin typeface="Open Sans"/>
              <a:ea typeface="Open Sans"/>
              <a:cs typeface="Open Sans"/>
              <a:sym typeface="Open Sans"/>
            </a:endParaRPr>
          </a:p>
        </p:txBody>
      </p:sp>
      <p:sp>
        <p:nvSpPr>
          <p:cNvPr id="75" name="Google Shape;75;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US">
                <a:solidFill>
                  <a:srgbClr val="FFFFFF"/>
                </a:solidFill>
                <a:latin typeface="Open Sans"/>
                <a:ea typeface="Open Sans"/>
                <a:cs typeface="Open Sans"/>
                <a:sym typeface="Open Sans"/>
              </a:rPr>
              <a:t>Which ways do most students choose for help?</a:t>
            </a:r>
            <a:endParaRPr>
              <a:solidFill>
                <a:srgbClr val="FFFFFF"/>
              </a:solidFill>
              <a:latin typeface="Open Sans"/>
              <a:ea typeface="Open Sans"/>
              <a:cs typeface="Open Sans"/>
              <a:sym typeface="Open Sans"/>
            </a:endParaRPr>
          </a:p>
        </p:txBody>
      </p:sp>
      <p:graphicFrame>
        <p:nvGraphicFramePr>
          <p:cNvPr id="5" name="图表 4"/>
          <p:cNvGraphicFramePr>
            <a:graphicFrameLocks/>
          </p:cNvGraphicFramePr>
          <p:nvPr>
            <p:extLst>
              <p:ext uri="{D42A27DB-BD31-4B8C-83A1-F6EECF244321}">
                <p14:modId xmlns:p14="http://schemas.microsoft.com/office/powerpoint/2010/main" val="275821246"/>
              </p:ext>
            </p:extLst>
          </p:nvPr>
        </p:nvGraphicFramePr>
        <p:xfrm>
          <a:off x="395536" y="1203598"/>
          <a:ext cx="4896544" cy="352839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1588</TotalTime>
  <Words>343</Words>
  <Application>Microsoft Office PowerPoint</Application>
  <PresentationFormat>全屏显示(16:9)</PresentationFormat>
  <Paragraphs>42</Paragraphs>
  <Slides>5</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Arial</vt:lpstr>
      <vt:lpstr>宋体</vt:lpstr>
      <vt:lpstr>Open Sans</vt:lpstr>
      <vt:lpstr>Simple Light</vt:lpstr>
      <vt:lpstr>PowerPoint 演示文稿</vt:lpstr>
      <vt:lpstr>Which academic group has the lowest employment rate?</vt:lpstr>
      <vt:lpstr>Does Udaicty graduates like the nanodegree program?</vt:lpstr>
      <vt:lpstr>How long does most students sleep?</vt:lpstr>
      <vt:lpstr>Which ways do most students choose for help?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dc:creator>
  <cp:lastModifiedBy>xb21cn</cp:lastModifiedBy>
  <cp:revision>11</cp:revision>
  <dcterms:modified xsi:type="dcterms:W3CDTF">2018-10-10T14:23:36Z</dcterms:modified>
</cp:coreProperties>
</file>