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9" r:id="rId2"/>
    <p:sldId id="318" r:id="rId3"/>
    <p:sldId id="317" r:id="rId4"/>
    <p:sldId id="314" r:id="rId5"/>
    <p:sldId id="321" r:id="rId6"/>
    <p:sldId id="303" r:id="rId7"/>
    <p:sldId id="322" r:id="rId8"/>
    <p:sldId id="287" r:id="rId9"/>
    <p:sldId id="323" r:id="rId10"/>
    <p:sldId id="324" r:id="rId11"/>
    <p:sldId id="325" r:id="rId12"/>
    <p:sldId id="332" r:id="rId13"/>
    <p:sldId id="331" r:id="rId14"/>
    <p:sldId id="273" r:id="rId15"/>
    <p:sldId id="274" r:id="rId16"/>
    <p:sldId id="275" r:id="rId17"/>
    <p:sldId id="326" r:id="rId18"/>
    <p:sldId id="279" r:id="rId19"/>
    <p:sldId id="307" r:id="rId20"/>
    <p:sldId id="327" r:id="rId21"/>
    <p:sldId id="330" r:id="rId22"/>
    <p:sldId id="285" r:id="rId23"/>
    <p:sldId id="315" r:id="rId24"/>
    <p:sldId id="289" r:id="rId25"/>
    <p:sldId id="290" r:id="rId26"/>
    <p:sldId id="333" r:id="rId27"/>
    <p:sldId id="291" r:id="rId28"/>
    <p:sldId id="328" r:id="rId29"/>
    <p:sldId id="305" r:id="rId30"/>
    <p:sldId id="306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FF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7" autoAdjust="0"/>
    <p:restoredTop sz="94727" autoAdjust="0"/>
  </p:normalViewPr>
  <p:slideViewPr>
    <p:cSldViewPr>
      <p:cViewPr>
        <p:scale>
          <a:sx n="90" d="100"/>
          <a:sy n="90" d="100"/>
        </p:scale>
        <p:origin x="28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F4697-C280-4482-971E-DE1631C624E6}" type="doc">
      <dgm:prSet loTypeId="urn:microsoft.com/office/officeart/2005/8/layout/hierarchy3" loCatId="list" qsTypeId="urn:microsoft.com/office/officeart/2005/8/quickstyle/3d1" qsCatId="3D" csTypeId="urn:microsoft.com/office/officeart/2005/8/colors/accent3_1" csCatId="accent3" phldr="1"/>
      <dgm:spPr/>
      <dgm:t>
        <a:bodyPr/>
        <a:lstStyle/>
        <a:p>
          <a:endParaRPr lang="fr-CA"/>
        </a:p>
      </dgm:t>
    </dgm:pt>
    <dgm:pt modelId="{EFCD0562-D328-4045-A48D-F604AEDC7D2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1" u="none" dirty="0" smtClean="0">
              <a:latin typeface="Arial" pitchFamily="34" charset="0"/>
              <a:cs typeface="Arial" pitchFamily="34" charset="0"/>
            </a:rPr>
            <a:t>T</a:t>
          </a:r>
          <a:r>
            <a:rPr lang="en-CA" sz="1600" b="1" u="none" baseline="-25000" dirty="0" smtClean="0">
              <a:latin typeface="Arial" pitchFamily="34" charset="0"/>
              <a:cs typeface="Arial" pitchFamily="34" charset="0"/>
            </a:rPr>
            <a:t>1</a:t>
          </a:r>
          <a:endParaRPr lang="fr-CA" sz="1600" b="1" u="none" dirty="0">
            <a:latin typeface="Arial" pitchFamily="34" charset="0"/>
            <a:cs typeface="Arial" pitchFamily="34" charset="0"/>
          </a:endParaRPr>
        </a:p>
      </dgm:t>
    </dgm:pt>
    <dgm:pt modelId="{1E207EB7-C7B0-4DDD-9F63-5A79000592E2}" type="parTrans" cxnId="{6E16C1AB-8009-4039-957C-E1622A39DE7A}">
      <dgm:prSet/>
      <dgm:spPr/>
      <dgm:t>
        <a:bodyPr/>
        <a:lstStyle/>
        <a:p>
          <a:endParaRPr lang="fr-CA" sz="1600"/>
        </a:p>
      </dgm:t>
    </dgm:pt>
    <dgm:pt modelId="{3EF46E43-678A-46B5-95E3-79BBEAB5EE14}" type="sibTrans" cxnId="{6E16C1AB-8009-4039-957C-E1622A39DE7A}">
      <dgm:prSet/>
      <dgm:spPr/>
      <dgm:t>
        <a:bodyPr/>
        <a:lstStyle/>
        <a:p>
          <a:endParaRPr lang="fr-CA" sz="1600"/>
        </a:p>
      </dgm:t>
    </dgm:pt>
    <dgm:pt modelId="{41D507DA-7A9C-43E3-A4B3-392C88E9B61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1" u="none" dirty="0" smtClean="0">
              <a:latin typeface="Arial" pitchFamily="34" charset="0"/>
              <a:cs typeface="Arial" pitchFamily="34" charset="0"/>
            </a:rPr>
            <a:t>V</a:t>
          </a:r>
          <a:r>
            <a:rPr lang="en-CA" sz="1600" b="1" u="none" baseline="-25000" dirty="0" smtClean="0">
              <a:latin typeface="Arial" pitchFamily="34" charset="0"/>
              <a:cs typeface="Arial" pitchFamily="34" charset="0"/>
            </a:rPr>
            <a:t>1</a:t>
          </a:r>
          <a:endParaRPr lang="fr-CA" sz="1600" u="sng" dirty="0">
            <a:latin typeface="Arial" pitchFamily="34" charset="0"/>
            <a:cs typeface="Arial" pitchFamily="34" charset="0"/>
          </a:endParaRPr>
        </a:p>
      </dgm:t>
    </dgm:pt>
    <dgm:pt modelId="{FD186195-9E7A-45FD-BF6C-CCC028C7319C}" type="parTrans" cxnId="{9C9132B0-8D8C-4826-B7B8-840AB05D1B31}">
      <dgm:prSet/>
      <dgm:spPr/>
      <dgm:t>
        <a:bodyPr/>
        <a:lstStyle/>
        <a:p>
          <a:endParaRPr lang="fr-CA" sz="1600"/>
        </a:p>
      </dgm:t>
    </dgm:pt>
    <dgm:pt modelId="{5B87655E-33EE-4911-A5DB-86D00884647E}" type="sibTrans" cxnId="{9C9132B0-8D8C-4826-B7B8-840AB05D1B31}">
      <dgm:prSet/>
      <dgm:spPr/>
      <dgm:t>
        <a:bodyPr/>
        <a:lstStyle/>
        <a:p>
          <a:endParaRPr lang="fr-CA" sz="1600"/>
        </a:p>
      </dgm:t>
    </dgm:pt>
    <dgm:pt modelId="{EDAF14FB-4268-439E-B1BA-837C00510E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1" u="none" dirty="0" smtClean="0">
              <a:latin typeface="Arial" pitchFamily="34" charset="0"/>
              <a:cs typeface="Arial" pitchFamily="34" charset="0"/>
            </a:rPr>
            <a:t>P</a:t>
          </a:r>
          <a:r>
            <a:rPr lang="en-CA" sz="1600" b="1" u="none" baseline="-25000" dirty="0" smtClean="0">
              <a:latin typeface="Arial" pitchFamily="34" charset="0"/>
              <a:cs typeface="Arial" pitchFamily="34" charset="0"/>
            </a:rPr>
            <a:t>1</a:t>
          </a:r>
          <a:endParaRPr lang="fr-CA" sz="1600" b="1" u="none" dirty="0">
            <a:latin typeface="Arial" pitchFamily="34" charset="0"/>
            <a:cs typeface="Arial" pitchFamily="34" charset="0"/>
          </a:endParaRPr>
        </a:p>
      </dgm:t>
    </dgm:pt>
    <dgm:pt modelId="{E641C181-255D-43D4-A264-6C5440A0A4B8}" type="parTrans" cxnId="{5EBD9E9D-285E-47E7-BFF5-5DB946F1EA8B}">
      <dgm:prSet/>
      <dgm:spPr/>
      <dgm:t>
        <a:bodyPr/>
        <a:lstStyle/>
        <a:p>
          <a:endParaRPr lang="fr-CA" sz="1600"/>
        </a:p>
      </dgm:t>
    </dgm:pt>
    <dgm:pt modelId="{E0C244F6-9025-4FEB-968B-9A11FD39D62C}" type="sibTrans" cxnId="{5EBD9E9D-285E-47E7-BFF5-5DB946F1EA8B}">
      <dgm:prSet/>
      <dgm:spPr/>
      <dgm:t>
        <a:bodyPr/>
        <a:lstStyle/>
        <a:p>
          <a:endParaRPr lang="fr-CA" sz="1600"/>
        </a:p>
      </dgm:t>
    </dgm:pt>
    <dgm:pt modelId="{4A17117B-B10B-4C84-8EF1-EC227F1CE24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CA" sz="2000" b="1" u="none" noProof="0" dirty="0" smtClean="0">
              <a:latin typeface="Arial" pitchFamily="34" charset="0"/>
              <a:cs typeface="Arial" pitchFamily="34" charset="0"/>
            </a:rPr>
            <a:t>État</a:t>
          </a:r>
          <a:r>
            <a:rPr lang="en-CA" sz="2000" b="1" u="none" dirty="0" smtClean="0">
              <a:latin typeface="Arial" pitchFamily="34" charset="0"/>
              <a:cs typeface="Arial" pitchFamily="34" charset="0"/>
            </a:rPr>
            <a:t>  # 1</a:t>
          </a:r>
          <a:endParaRPr lang="fr-CA" sz="2000" b="1" u="none" dirty="0">
            <a:latin typeface="Arial" pitchFamily="34" charset="0"/>
            <a:cs typeface="Arial" pitchFamily="34" charset="0"/>
          </a:endParaRPr>
        </a:p>
      </dgm:t>
    </dgm:pt>
    <dgm:pt modelId="{62DB561C-686F-43F6-80F1-E4B18E8F688A}" type="sibTrans" cxnId="{8346CF8E-23DF-4F55-B187-C0C68511DCF5}">
      <dgm:prSet/>
      <dgm:spPr/>
      <dgm:t>
        <a:bodyPr/>
        <a:lstStyle/>
        <a:p>
          <a:endParaRPr lang="fr-CA" sz="1600" u="sng">
            <a:latin typeface="Arial" pitchFamily="34" charset="0"/>
            <a:cs typeface="Arial" pitchFamily="34" charset="0"/>
          </a:endParaRPr>
        </a:p>
      </dgm:t>
    </dgm:pt>
    <dgm:pt modelId="{0FBC6963-CEC7-49DC-843C-B5A15F8FE7DA}" type="parTrans" cxnId="{8346CF8E-23DF-4F55-B187-C0C68511DCF5}">
      <dgm:prSet/>
      <dgm:spPr/>
      <dgm:t>
        <a:bodyPr/>
        <a:lstStyle/>
        <a:p>
          <a:endParaRPr lang="fr-CA" sz="1600" u="sng">
            <a:latin typeface="Arial" pitchFamily="34" charset="0"/>
            <a:cs typeface="Arial" pitchFamily="34" charset="0"/>
          </a:endParaRPr>
        </a:p>
      </dgm:t>
    </dgm:pt>
    <dgm:pt modelId="{3D16968A-D747-4F88-B153-008E8C056B70}" type="pres">
      <dgm:prSet presAssocID="{3A7F4697-C280-4482-971E-DE1631C624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A"/>
        </a:p>
      </dgm:t>
    </dgm:pt>
    <dgm:pt modelId="{C9D3CFB5-496D-4AF8-9DDE-419A40C1957B}" type="pres">
      <dgm:prSet presAssocID="{4A17117B-B10B-4C84-8EF1-EC227F1CE249}" presName="root" presStyleCnt="0"/>
      <dgm:spPr/>
    </dgm:pt>
    <dgm:pt modelId="{B3670E03-E088-4D30-91DD-5F1644352C6B}" type="pres">
      <dgm:prSet presAssocID="{4A17117B-B10B-4C84-8EF1-EC227F1CE249}" presName="rootComposite" presStyleCnt="0"/>
      <dgm:spPr/>
    </dgm:pt>
    <dgm:pt modelId="{B87188A9-35F2-47CE-B7B1-33EECF581D1E}" type="pres">
      <dgm:prSet presAssocID="{4A17117B-B10B-4C84-8EF1-EC227F1CE249}" presName="rootText" presStyleLbl="node1" presStyleIdx="0" presStyleCnt="1" custScaleX="52706" custScaleY="21425"/>
      <dgm:spPr/>
      <dgm:t>
        <a:bodyPr/>
        <a:lstStyle/>
        <a:p>
          <a:endParaRPr lang="fr-CA"/>
        </a:p>
      </dgm:t>
    </dgm:pt>
    <dgm:pt modelId="{7FDF7DB9-97E7-4A1F-B2E8-798BB40554F1}" type="pres">
      <dgm:prSet presAssocID="{4A17117B-B10B-4C84-8EF1-EC227F1CE249}" presName="rootConnector" presStyleLbl="node1" presStyleIdx="0" presStyleCnt="1"/>
      <dgm:spPr/>
      <dgm:t>
        <a:bodyPr/>
        <a:lstStyle/>
        <a:p>
          <a:endParaRPr lang="fr-CA"/>
        </a:p>
      </dgm:t>
    </dgm:pt>
    <dgm:pt modelId="{423745EB-E48C-43CA-BB1D-F665EEB083E3}" type="pres">
      <dgm:prSet presAssocID="{4A17117B-B10B-4C84-8EF1-EC227F1CE249}" presName="childShape" presStyleCnt="0"/>
      <dgm:spPr/>
    </dgm:pt>
    <dgm:pt modelId="{D6E7D3D3-81A2-4D7A-9C7F-D6333D0D944F}" type="pres">
      <dgm:prSet presAssocID="{1E207EB7-C7B0-4DDD-9F63-5A79000592E2}" presName="Name13" presStyleLbl="parChTrans1D2" presStyleIdx="0" presStyleCnt="3"/>
      <dgm:spPr/>
      <dgm:t>
        <a:bodyPr/>
        <a:lstStyle/>
        <a:p>
          <a:endParaRPr lang="fr-CA"/>
        </a:p>
      </dgm:t>
    </dgm:pt>
    <dgm:pt modelId="{C2614BE0-A768-46DF-B3ED-BFD043645834}" type="pres">
      <dgm:prSet presAssocID="{EFCD0562-D328-4045-A48D-F604AEDC7D2D}" presName="childText" presStyleLbl="bgAcc1" presStyleIdx="0" presStyleCnt="3" custScaleX="13353" custScaleY="2165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B3276260-2DDB-41E2-BC1E-E4A36236F554}" type="pres">
      <dgm:prSet presAssocID="{FD186195-9E7A-45FD-BF6C-CCC028C7319C}" presName="Name13" presStyleLbl="parChTrans1D2" presStyleIdx="1" presStyleCnt="3"/>
      <dgm:spPr/>
      <dgm:t>
        <a:bodyPr/>
        <a:lstStyle/>
        <a:p>
          <a:endParaRPr lang="fr-CA"/>
        </a:p>
      </dgm:t>
    </dgm:pt>
    <dgm:pt modelId="{D8176FB1-355E-4815-81AD-8C6896954319}" type="pres">
      <dgm:prSet presAssocID="{41D507DA-7A9C-43E3-A4B3-392C88E9B61D}" presName="childText" presStyleLbl="bgAcc1" presStyleIdx="1" presStyleCnt="3" custScaleX="15280" custScaleY="22304" custLinFactNeighborY="-639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3DFBFCE2-5043-40B4-AB3F-5D7D821132AD}" type="pres">
      <dgm:prSet presAssocID="{E641C181-255D-43D4-A264-6C5440A0A4B8}" presName="Name13" presStyleLbl="parChTrans1D2" presStyleIdx="2" presStyleCnt="3"/>
      <dgm:spPr/>
      <dgm:t>
        <a:bodyPr/>
        <a:lstStyle/>
        <a:p>
          <a:endParaRPr lang="fr-CA"/>
        </a:p>
      </dgm:t>
    </dgm:pt>
    <dgm:pt modelId="{4C1E62EA-2873-4411-96AA-59CE7396A08A}" type="pres">
      <dgm:prSet presAssocID="{EDAF14FB-4268-439E-B1BA-837C00510E8A}" presName="childText" presStyleLbl="bgAcc1" presStyleIdx="2" presStyleCnt="3" custScaleX="14746" custScaleY="18802" custLinFactNeighborY="-18002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994450A7-7F9B-4E8E-A5F4-DFA0D9772B31}" type="presOf" srcId="{4A17117B-B10B-4C84-8EF1-EC227F1CE249}" destId="{B87188A9-35F2-47CE-B7B1-33EECF581D1E}" srcOrd="0" destOrd="0" presId="urn:microsoft.com/office/officeart/2005/8/layout/hierarchy3"/>
    <dgm:cxn modelId="{36BCA595-FC1F-40A7-8C3D-B91C3DD5825B}" type="presOf" srcId="{1E207EB7-C7B0-4DDD-9F63-5A79000592E2}" destId="{D6E7D3D3-81A2-4D7A-9C7F-D6333D0D944F}" srcOrd="0" destOrd="0" presId="urn:microsoft.com/office/officeart/2005/8/layout/hierarchy3"/>
    <dgm:cxn modelId="{9C9132B0-8D8C-4826-B7B8-840AB05D1B31}" srcId="{4A17117B-B10B-4C84-8EF1-EC227F1CE249}" destId="{41D507DA-7A9C-43E3-A4B3-392C88E9B61D}" srcOrd="1" destOrd="0" parTransId="{FD186195-9E7A-45FD-BF6C-CCC028C7319C}" sibTransId="{5B87655E-33EE-4911-A5DB-86D00884647E}"/>
    <dgm:cxn modelId="{ECCB62FC-A794-44D6-8D59-4E38769F77E2}" type="presOf" srcId="{41D507DA-7A9C-43E3-A4B3-392C88E9B61D}" destId="{D8176FB1-355E-4815-81AD-8C6896954319}" srcOrd="0" destOrd="0" presId="urn:microsoft.com/office/officeart/2005/8/layout/hierarchy3"/>
    <dgm:cxn modelId="{CD0E9632-4796-41BD-ABBD-11FF919A387D}" type="presOf" srcId="{4A17117B-B10B-4C84-8EF1-EC227F1CE249}" destId="{7FDF7DB9-97E7-4A1F-B2E8-798BB40554F1}" srcOrd="1" destOrd="0" presId="urn:microsoft.com/office/officeart/2005/8/layout/hierarchy3"/>
    <dgm:cxn modelId="{5EBD9E9D-285E-47E7-BFF5-5DB946F1EA8B}" srcId="{4A17117B-B10B-4C84-8EF1-EC227F1CE249}" destId="{EDAF14FB-4268-439E-B1BA-837C00510E8A}" srcOrd="2" destOrd="0" parTransId="{E641C181-255D-43D4-A264-6C5440A0A4B8}" sibTransId="{E0C244F6-9025-4FEB-968B-9A11FD39D62C}"/>
    <dgm:cxn modelId="{22A3D6F2-C33B-4A17-B14C-979BA1974D4A}" type="presOf" srcId="{3A7F4697-C280-4482-971E-DE1631C624E6}" destId="{3D16968A-D747-4F88-B153-008E8C056B70}" srcOrd="0" destOrd="0" presId="urn:microsoft.com/office/officeart/2005/8/layout/hierarchy3"/>
    <dgm:cxn modelId="{5DDF0F23-633B-4D93-8915-1C772A3629CF}" type="presOf" srcId="{FD186195-9E7A-45FD-BF6C-CCC028C7319C}" destId="{B3276260-2DDB-41E2-BC1E-E4A36236F554}" srcOrd="0" destOrd="0" presId="urn:microsoft.com/office/officeart/2005/8/layout/hierarchy3"/>
    <dgm:cxn modelId="{6E16C1AB-8009-4039-957C-E1622A39DE7A}" srcId="{4A17117B-B10B-4C84-8EF1-EC227F1CE249}" destId="{EFCD0562-D328-4045-A48D-F604AEDC7D2D}" srcOrd="0" destOrd="0" parTransId="{1E207EB7-C7B0-4DDD-9F63-5A79000592E2}" sibTransId="{3EF46E43-678A-46B5-95E3-79BBEAB5EE14}"/>
    <dgm:cxn modelId="{EBADFCAB-7F2A-4D47-B438-9A663907A031}" type="presOf" srcId="{EDAF14FB-4268-439E-B1BA-837C00510E8A}" destId="{4C1E62EA-2873-4411-96AA-59CE7396A08A}" srcOrd="0" destOrd="0" presId="urn:microsoft.com/office/officeart/2005/8/layout/hierarchy3"/>
    <dgm:cxn modelId="{427FC109-F659-44FB-987D-ABBDD81B1C30}" type="presOf" srcId="{E641C181-255D-43D4-A264-6C5440A0A4B8}" destId="{3DFBFCE2-5043-40B4-AB3F-5D7D821132AD}" srcOrd="0" destOrd="0" presId="urn:microsoft.com/office/officeart/2005/8/layout/hierarchy3"/>
    <dgm:cxn modelId="{8346CF8E-23DF-4F55-B187-C0C68511DCF5}" srcId="{3A7F4697-C280-4482-971E-DE1631C624E6}" destId="{4A17117B-B10B-4C84-8EF1-EC227F1CE249}" srcOrd="0" destOrd="0" parTransId="{0FBC6963-CEC7-49DC-843C-B5A15F8FE7DA}" sibTransId="{62DB561C-686F-43F6-80F1-E4B18E8F688A}"/>
    <dgm:cxn modelId="{1B8FE130-F3A2-40B0-B58A-90E3A83148E1}" type="presOf" srcId="{EFCD0562-D328-4045-A48D-F604AEDC7D2D}" destId="{C2614BE0-A768-46DF-B3ED-BFD043645834}" srcOrd="0" destOrd="0" presId="urn:microsoft.com/office/officeart/2005/8/layout/hierarchy3"/>
    <dgm:cxn modelId="{4F2828F9-9EBF-489F-B993-206C318D2635}" type="presParOf" srcId="{3D16968A-D747-4F88-B153-008E8C056B70}" destId="{C9D3CFB5-496D-4AF8-9DDE-419A40C1957B}" srcOrd="0" destOrd="0" presId="urn:microsoft.com/office/officeart/2005/8/layout/hierarchy3"/>
    <dgm:cxn modelId="{F7B7A409-3338-4217-832F-760C51CDE9BD}" type="presParOf" srcId="{C9D3CFB5-496D-4AF8-9DDE-419A40C1957B}" destId="{B3670E03-E088-4D30-91DD-5F1644352C6B}" srcOrd="0" destOrd="0" presId="urn:microsoft.com/office/officeart/2005/8/layout/hierarchy3"/>
    <dgm:cxn modelId="{748DC72D-3615-4DE0-B284-B0C62186530E}" type="presParOf" srcId="{B3670E03-E088-4D30-91DD-5F1644352C6B}" destId="{B87188A9-35F2-47CE-B7B1-33EECF581D1E}" srcOrd="0" destOrd="0" presId="urn:microsoft.com/office/officeart/2005/8/layout/hierarchy3"/>
    <dgm:cxn modelId="{2C4D2641-C7F0-4179-BD60-CCCACEFF8687}" type="presParOf" srcId="{B3670E03-E088-4D30-91DD-5F1644352C6B}" destId="{7FDF7DB9-97E7-4A1F-B2E8-798BB40554F1}" srcOrd="1" destOrd="0" presId="urn:microsoft.com/office/officeart/2005/8/layout/hierarchy3"/>
    <dgm:cxn modelId="{845DA916-B6E1-49F2-B4E9-5BEFD7F08878}" type="presParOf" srcId="{C9D3CFB5-496D-4AF8-9DDE-419A40C1957B}" destId="{423745EB-E48C-43CA-BB1D-F665EEB083E3}" srcOrd="1" destOrd="0" presId="urn:microsoft.com/office/officeart/2005/8/layout/hierarchy3"/>
    <dgm:cxn modelId="{4551EA22-61E6-496F-9ADD-1C63A462646A}" type="presParOf" srcId="{423745EB-E48C-43CA-BB1D-F665EEB083E3}" destId="{D6E7D3D3-81A2-4D7A-9C7F-D6333D0D944F}" srcOrd="0" destOrd="0" presId="urn:microsoft.com/office/officeart/2005/8/layout/hierarchy3"/>
    <dgm:cxn modelId="{B013AE86-0CC5-4699-9888-1770B1D87FA7}" type="presParOf" srcId="{423745EB-E48C-43CA-BB1D-F665EEB083E3}" destId="{C2614BE0-A768-46DF-B3ED-BFD043645834}" srcOrd="1" destOrd="0" presId="urn:microsoft.com/office/officeart/2005/8/layout/hierarchy3"/>
    <dgm:cxn modelId="{AD758D85-1F19-49CC-800A-5E4519A618F1}" type="presParOf" srcId="{423745EB-E48C-43CA-BB1D-F665EEB083E3}" destId="{B3276260-2DDB-41E2-BC1E-E4A36236F554}" srcOrd="2" destOrd="0" presId="urn:microsoft.com/office/officeart/2005/8/layout/hierarchy3"/>
    <dgm:cxn modelId="{1328219D-F1F4-4E2B-AB47-0CE5E5B20796}" type="presParOf" srcId="{423745EB-E48C-43CA-BB1D-F665EEB083E3}" destId="{D8176FB1-355E-4815-81AD-8C6896954319}" srcOrd="3" destOrd="0" presId="urn:microsoft.com/office/officeart/2005/8/layout/hierarchy3"/>
    <dgm:cxn modelId="{68F7E5EE-04D3-4548-A6B9-17199D4D2A38}" type="presParOf" srcId="{423745EB-E48C-43CA-BB1D-F665EEB083E3}" destId="{3DFBFCE2-5043-40B4-AB3F-5D7D821132AD}" srcOrd="4" destOrd="0" presId="urn:microsoft.com/office/officeart/2005/8/layout/hierarchy3"/>
    <dgm:cxn modelId="{BB357A89-EA74-43CF-BA9E-8C7853B80FA1}" type="presParOf" srcId="{423745EB-E48C-43CA-BB1D-F665EEB083E3}" destId="{4C1E62EA-2873-4411-96AA-59CE7396A08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F4697-C280-4482-971E-DE1631C624E6}" type="doc">
      <dgm:prSet loTypeId="urn:microsoft.com/office/officeart/2005/8/layout/hierarchy3" loCatId="list" qsTypeId="urn:microsoft.com/office/officeart/2005/8/quickstyle/3d1" qsCatId="3D" csTypeId="urn:microsoft.com/office/officeart/2005/8/colors/accent3_1" csCatId="accent3" phldr="1"/>
      <dgm:spPr/>
      <dgm:t>
        <a:bodyPr/>
        <a:lstStyle/>
        <a:p>
          <a:endParaRPr lang="fr-CA"/>
        </a:p>
      </dgm:t>
    </dgm:pt>
    <dgm:pt modelId="{EFCD0562-D328-4045-A48D-F604AEDC7D2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1" u="none" dirty="0" smtClean="0">
              <a:latin typeface="Arial" pitchFamily="34" charset="0"/>
              <a:cs typeface="Arial" pitchFamily="34" charset="0"/>
            </a:rPr>
            <a:t>T</a:t>
          </a:r>
          <a:r>
            <a:rPr lang="en-CA" sz="1600" b="1" u="none" baseline="-25000" dirty="0" smtClean="0">
              <a:latin typeface="Arial" pitchFamily="34" charset="0"/>
              <a:cs typeface="Arial" pitchFamily="34" charset="0"/>
            </a:rPr>
            <a:t>2</a:t>
          </a:r>
          <a:endParaRPr lang="fr-CA" sz="1600" b="1" u="none" dirty="0">
            <a:latin typeface="Arial" pitchFamily="34" charset="0"/>
            <a:cs typeface="Arial" pitchFamily="34" charset="0"/>
          </a:endParaRPr>
        </a:p>
      </dgm:t>
    </dgm:pt>
    <dgm:pt modelId="{1E207EB7-C7B0-4DDD-9F63-5A79000592E2}" type="parTrans" cxnId="{6E16C1AB-8009-4039-957C-E1622A39DE7A}">
      <dgm:prSet/>
      <dgm:spPr/>
      <dgm:t>
        <a:bodyPr/>
        <a:lstStyle/>
        <a:p>
          <a:endParaRPr lang="fr-CA" sz="1600"/>
        </a:p>
      </dgm:t>
    </dgm:pt>
    <dgm:pt modelId="{3EF46E43-678A-46B5-95E3-79BBEAB5EE14}" type="sibTrans" cxnId="{6E16C1AB-8009-4039-957C-E1622A39DE7A}">
      <dgm:prSet/>
      <dgm:spPr/>
      <dgm:t>
        <a:bodyPr/>
        <a:lstStyle/>
        <a:p>
          <a:endParaRPr lang="fr-CA" sz="1600"/>
        </a:p>
      </dgm:t>
    </dgm:pt>
    <dgm:pt modelId="{41D507DA-7A9C-43E3-A4B3-392C88E9B61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1" u="none" dirty="0" smtClean="0">
              <a:latin typeface="Arial" pitchFamily="34" charset="0"/>
              <a:cs typeface="Arial" pitchFamily="34" charset="0"/>
            </a:rPr>
            <a:t>V</a:t>
          </a:r>
          <a:r>
            <a:rPr lang="en-CA" sz="1600" b="1" u="none" baseline="-25000" dirty="0" smtClean="0">
              <a:latin typeface="Arial" pitchFamily="34" charset="0"/>
              <a:cs typeface="Arial" pitchFamily="34" charset="0"/>
            </a:rPr>
            <a:t>2</a:t>
          </a:r>
          <a:endParaRPr lang="fr-CA" sz="1600" u="sng" dirty="0">
            <a:latin typeface="Arial" pitchFamily="34" charset="0"/>
            <a:cs typeface="Arial" pitchFamily="34" charset="0"/>
          </a:endParaRPr>
        </a:p>
      </dgm:t>
    </dgm:pt>
    <dgm:pt modelId="{FD186195-9E7A-45FD-BF6C-CCC028C7319C}" type="parTrans" cxnId="{9C9132B0-8D8C-4826-B7B8-840AB05D1B31}">
      <dgm:prSet/>
      <dgm:spPr/>
      <dgm:t>
        <a:bodyPr/>
        <a:lstStyle/>
        <a:p>
          <a:endParaRPr lang="fr-CA" sz="1600"/>
        </a:p>
      </dgm:t>
    </dgm:pt>
    <dgm:pt modelId="{5B87655E-33EE-4911-A5DB-86D00884647E}" type="sibTrans" cxnId="{9C9132B0-8D8C-4826-B7B8-840AB05D1B31}">
      <dgm:prSet/>
      <dgm:spPr/>
      <dgm:t>
        <a:bodyPr/>
        <a:lstStyle/>
        <a:p>
          <a:endParaRPr lang="fr-CA" sz="1600"/>
        </a:p>
      </dgm:t>
    </dgm:pt>
    <dgm:pt modelId="{EDAF14FB-4268-439E-B1BA-837C00510E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1" u="none" dirty="0" smtClean="0">
              <a:latin typeface="Arial" pitchFamily="34" charset="0"/>
              <a:cs typeface="Arial" pitchFamily="34" charset="0"/>
            </a:rPr>
            <a:t>P</a:t>
          </a:r>
          <a:r>
            <a:rPr lang="en-CA" sz="1600" b="1" u="none" baseline="-25000" dirty="0" smtClean="0">
              <a:latin typeface="Arial" pitchFamily="34" charset="0"/>
              <a:cs typeface="Arial" pitchFamily="34" charset="0"/>
            </a:rPr>
            <a:t>2</a:t>
          </a:r>
          <a:endParaRPr lang="fr-CA" sz="1600" b="1" u="none" dirty="0">
            <a:latin typeface="Arial" pitchFamily="34" charset="0"/>
            <a:cs typeface="Arial" pitchFamily="34" charset="0"/>
          </a:endParaRPr>
        </a:p>
      </dgm:t>
    </dgm:pt>
    <dgm:pt modelId="{E641C181-255D-43D4-A264-6C5440A0A4B8}" type="parTrans" cxnId="{5EBD9E9D-285E-47E7-BFF5-5DB946F1EA8B}">
      <dgm:prSet/>
      <dgm:spPr/>
      <dgm:t>
        <a:bodyPr/>
        <a:lstStyle/>
        <a:p>
          <a:endParaRPr lang="fr-CA" sz="1600"/>
        </a:p>
      </dgm:t>
    </dgm:pt>
    <dgm:pt modelId="{E0C244F6-9025-4FEB-968B-9A11FD39D62C}" type="sibTrans" cxnId="{5EBD9E9D-285E-47E7-BFF5-5DB946F1EA8B}">
      <dgm:prSet/>
      <dgm:spPr/>
      <dgm:t>
        <a:bodyPr/>
        <a:lstStyle/>
        <a:p>
          <a:endParaRPr lang="fr-CA" sz="1600"/>
        </a:p>
      </dgm:t>
    </dgm:pt>
    <dgm:pt modelId="{4A17117B-B10B-4C84-8EF1-EC227F1CE24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r-CA" sz="2000" b="1" u="none" noProof="0" dirty="0" smtClean="0">
              <a:latin typeface="Arial" pitchFamily="34" charset="0"/>
              <a:cs typeface="Arial" pitchFamily="34" charset="0"/>
            </a:rPr>
            <a:t>État</a:t>
          </a:r>
          <a:r>
            <a:rPr lang="en-CA" sz="2000" b="1" u="none" dirty="0" smtClean="0">
              <a:latin typeface="Arial" pitchFamily="34" charset="0"/>
              <a:cs typeface="Arial" pitchFamily="34" charset="0"/>
            </a:rPr>
            <a:t>  # 2</a:t>
          </a:r>
          <a:endParaRPr lang="fr-CA" sz="2000" b="1" u="none" dirty="0">
            <a:latin typeface="Arial" pitchFamily="34" charset="0"/>
            <a:cs typeface="Arial" pitchFamily="34" charset="0"/>
          </a:endParaRPr>
        </a:p>
      </dgm:t>
    </dgm:pt>
    <dgm:pt modelId="{62DB561C-686F-43F6-80F1-E4B18E8F688A}" type="sibTrans" cxnId="{8346CF8E-23DF-4F55-B187-C0C68511DCF5}">
      <dgm:prSet/>
      <dgm:spPr/>
      <dgm:t>
        <a:bodyPr/>
        <a:lstStyle/>
        <a:p>
          <a:endParaRPr lang="fr-CA" sz="1600" u="sng">
            <a:latin typeface="Arial" pitchFamily="34" charset="0"/>
            <a:cs typeface="Arial" pitchFamily="34" charset="0"/>
          </a:endParaRPr>
        </a:p>
      </dgm:t>
    </dgm:pt>
    <dgm:pt modelId="{0FBC6963-CEC7-49DC-843C-B5A15F8FE7DA}" type="parTrans" cxnId="{8346CF8E-23DF-4F55-B187-C0C68511DCF5}">
      <dgm:prSet/>
      <dgm:spPr/>
      <dgm:t>
        <a:bodyPr/>
        <a:lstStyle/>
        <a:p>
          <a:endParaRPr lang="fr-CA" sz="1600" u="sng">
            <a:latin typeface="Arial" pitchFamily="34" charset="0"/>
            <a:cs typeface="Arial" pitchFamily="34" charset="0"/>
          </a:endParaRPr>
        </a:p>
      </dgm:t>
    </dgm:pt>
    <dgm:pt modelId="{3D16968A-D747-4F88-B153-008E8C056B70}" type="pres">
      <dgm:prSet presAssocID="{3A7F4697-C280-4482-971E-DE1631C624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A"/>
        </a:p>
      </dgm:t>
    </dgm:pt>
    <dgm:pt modelId="{C9D3CFB5-496D-4AF8-9DDE-419A40C1957B}" type="pres">
      <dgm:prSet presAssocID="{4A17117B-B10B-4C84-8EF1-EC227F1CE249}" presName="root" presStyleCnt="0"/>
      <dgm:spPr/>
    </dgm:pt>
    <dgm:pt modelId="{B3670E03-E088-4D30-91DD-5F1644352C6B}" type="pres">
      <dgm:prSet presAssocID="{4A17117B-B10B-4C84-8EF1-EC227F1CE249}" presName="rootComposite" presStyleCnt="0"/>
      <dgm:spPr/>
    </dgm:pt>
    <dgm:pt modelId="{B87188A9-35F2-47CE-B7B1-33EECF581D1E}" type="pres">
      <dgm:prSet presAssocID="{4A17117B-B10B-4C84-8EF1-EC227F1CE249}" presName="rootText" presStyleLbl="node1" presStyleIdx="0" presStyleCnt="1" custScaleX="49283" custScaleY="21425"/>
      <dgm:spPr/>
      <dgm:t>
        <a:bodyPr/>
        <a:lstStyle/>
        <a:p>
          <a:endParaRPr lang="fr-CA"/>
        </a:p>
      </dgm:t>
    </dgm:pt>
    <dgm:pt modelId="{7FDF7DB9-97E7-4A1F-B2E8-798BB40554F1}" type="pres">
      <dgm:prSet presAssocID="{4A17117B-B10B-4C84-8EF1-EC227F1CE249}" presName="rootConnector" presStyleLbl="node1" presStyleIdx="0" presStyleCnt="1"/>
      <dgm:spPr/>
      <dgm:t>
        <a:bodyPr/>
        <a:lstStyle/>
        <a:p>
          <a:endParaRPr lang="fr-CA"/>
        </a:p>
      </dgm:t>
    </dgm:pt>
    <dgm:pt modelId="{423745EB-E48C-43CA-BB1D-F665EEB083E3}" type="pres">
      <dgm:prSet presAssocID="{4A17117B-B10B-4C84-8EF1-EC227F1CE249}" presName="childShape" presStyleCnt="0"/>
      <dgm:spPr/>
    </dgm:pt>
    <dgm:pt modelId="{D6E7D3D3-81A2-4D7A-9C7F-D6333D0D944F}" type="pres">
      <dgm:prSet presAssocID="{1E207EB7-C7B0-4DDD-9F63-5A79000592E2}" presName="Name13" presStyleLbl="parChTrans1D2" presStyleIdx="0" presStyleCnt="3"/>
      <dgm:spPr/>
      <dgm:t>
        <a:bodyPr/>
        <a:lstStyle/>
        <a:p>
          <a:endParaRPr lang="fr-CA"/>
        </a:p>
      </dgm:t>
    </dgm:pt>
    <dgm:pt modelId="{C2614BE0-A768-46DF-B3ED-BFD043645834}" type="pres">
      <dgm:prSet presAssocID="{EFCD0562-D328-4045-A48D-F604AEDC7D2D}" presName="childText" presStyleLbl="bgAcc1" presStyleIdx="0" presStyleCnt="3" custScaleX="13353" custScaleY="2165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B3276260-2DDB-41E2-BC1E-E4A36236F554}" type="pres">
      <dgm:prSet presAssocID="{FD186195-9E7A-45FD-BF6C-CCC028C7319C}" presName="Name13" presStyleLbl="parChTrans1D2" presStyleIdx="1" presStyleCnt="3"/>
      <dgm:spPr/>
      <dgm:t>
        <a:bodyPr/>
        <a:lstStyle/>
        <a:p>
          <a:endParaRPr lang="fr-CA"/>
        </a:p>
      </dgm:t>
    </dgm:pt>
    <dgm:pt modelId="{D8176FB1-355E-4815-81AD-8C6896954319}" type="pres">
      <dgm:prSet presAssocID="{41D507DA-7A9C-43E3-A4B3-392C88E9B61D}" presName="childText" presStyleLbl="bgAcc1" presStyleIdx="1" presStyleCnt="3" custScaleX="15280" custScaleY="22304" custLinFactNeighborY="-1149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3DFBFCE2-5043-40B4-AB3F-5D7D821132AD}" type="pres">
      <dgm:prSet presAssocID="{E641C181-255D-43D4-A264-6C5440A0A4B8}" presName="Name13" presStyleLbl="parChTrans1D2" presStyleIdx="2" presStyleCnt="3"/>
      <dgm:spPr/>
      <dgm:t>
        <a:bodyPr/>
        <a:lstStyle/>
        <a:p>
          <a:endParaRPr lang="fr-CA"/>
        </a:p>
      </dgm:t>
    </dgm:pt>
    <dgm:pt modelId="{4C1E62EA-2873-4411-96AA-59CE7396A08A}" type="pres">
      <dgm:prSet presAssocID="{EDAF14FB-4268-439E-B1BA-837C00510E8A}" presName="childText" presStyleLbl="bgAcc1" presStyleIdx="2" presStyleCnt="3" custScaleX="14746" custScaleY="18802" custLinFactNeighborY="-23102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5EBD9E9D-285E-47E7-BFF5-5DB946F1EA8B}" srcId="{4A17117B-B10B-4C84-8EF1-EC227F1CE249}" destId="{EDAF14FB-4268-439E-B1BA-837C00510E8A}" srcOrd="2" destOrd="0" parTransId="{E641C181-255D-43D4-A264-6C5440A0A4B8}" sibTransId="{E0C244F6-9025-4FEB-968B-9A11FD39D62C}"/>
    <dgm:cxn modelId="{6E16C1AB-8009-4039-957C-E1622A39DE7A}" srcId="{4A17117B-B10B-4C84-8EF1-EC227F1CE249}" destId="{EFCD0562-D328-4045-A48D-F604AEDC7D2D}" srcOrd="0" destOrd="0" parTransId="{1E207EB7-C7B0-4DDD-9F63-5A79000592E2}" sibTransId="{3EF46E43-678A-46B5-95E3-79BBEAB5EE14}"/>
    <dgm:cxn modelId="{4B69F384-7C0A-43CA-9FC1-6EF37B6E34F9}" type="presOf" srcId="{41D507DA-7A9C-43E3-A4B3-392C88E9B61D}" destId="{D8176FB1-355E-4815-81AD-8C6896954319}" srcOrd="0" destOrd="0" presId="urn:microsoft.com/office/officeart/2005/8/layout/hierarchy3"/>
    <dgm:cxn modelId="{58B4955C-84FD-433E-89F8-278445A6FA35}" type="presOf" srcId="{EFCD0562-D328-4045-A48D-F604AEDC7D2D}" destId="{C2614BE0-A768-46DF-B3ED-BFD043645834}" srcOrd="0" destOrd="0" presId="urn:microsoft.com/office/officeart/2005/8/layout/hierarchy3"/>
    <dgm:cxn modelId="{3E4EACD3-0F54-4895-B4C0-EADE3F780E44}" type="presOf" srcId="{4A17117B-B10B-4C84-8EF1-EC227F1CE249}" destId="{B87188A9-35F2-47CE-B7B1-33EECF581D1E}" srcOrd="0" destOrd="0" presId="urn:microsoft.com/office/officeart/2005/8/layout/hierarchy3"/>
    <dgm:cxn modelId="{8AE8BC5C-67ED-49AA-8896-D1DF3967B5FD}" type="presOf" srcId="{3A7F4697-C280-4482-971E-DE1631C624E6}" destId="{3D16968A-D747-4F88-B153-008E8C056B70}" srcOrd="0" destOrd="0" presId="urn:microsoft.com/office/officeart/2005/8/layout/hierarchy3"/>
    <dgm:cxn modelId="{8956F2B3-E22E-4482-8A8F-99E64454F30D}" type="presOf" srcId="{E641C181-255D-43D4-A264-6C5440A0A4B8}" destId="{3DFBFCE2-5043-40B4-AB3F-5D7D821132AD}" srcOrd="0" destOrd="0" presId="urn:microsoft.com/office/officeart/2005/8/layout/hierarchy3"/>
    <dgm:cxn modelId="{87D7AFE6-E006-4695-9C63-5DEAD5E43407}" type="presOf" srcId="{FD186195-9E7A-45FD-BF6C-CCC028C7319C}" destId="{B3276260-2DDB-41E2-BC1E-E4A36236F554}" srcOrd="0" destOrd="0" presId="urn:microsoft.com/office/officeart/2005/8/layout/hierarchy3"/>
    <dgm:cxn modelId="{F4209491-8A95-46F0-97F9-1E4CBB635385}" type="presOf" srcId="{EDAF14FB-4268-439E-B1BA-837C00510E8A}" destId="{4C1E62EA-2873-4411-96AA-59CE7396A08A}" srcOrd="0" destOrd="0" presId="urn:microsoft.com/office/officeart/2005/8/layout/hierarchy3"/>
    <dgm:cxn modelId="{78F6F706-0B51-48A5-A424-F0120B4036B3}" type="presOf" srcId="{4A17117B-B10B-4C84-8EF1-EC227F1CE249}" destId="{7FDF7DB9-97E7-4A1F-B2E8-798BB40554F1}" srcOrd="1" destOrd="0" presId="urn:microsoft.com/office/officeart/2005/8/layout/hierarchy3"/>
    <dgm:cxn modelId="{8346CF8E-23DF-4F55-B187-C0C68511DCF5}" srcId="{3A7F4697-C280-4482-971E-DE1631C624E6}" destId="{4A17117B-B10B-4C84-8EF1-EC227F1CE249}" srcOrd="0" destOrd="0" parTransId="{0FBC6963-CEC7-49DC-843C-B5A15F8FE7DA}" sibTransId="{62DB561C-686F-43F6-80F1-E4B18E8F688A}"/>
    <dgm:cxn modelId="{9C9132B0-8D8C-4826-B7B8-840AB05D1B31}" srcId="{4A17117B-B10B-4C84-8EF1-EC227F1CE249}" destId="{41D507DA-7A9C-43E3-A4B3-392C88E9B61D}" srcOrd="1" destOrd="0" parTransId="{FD186195-9E7A-45FD-BF6C-CCC028C7319C}" sibTransId="{5B87655E-33EE-4911-A5DB-86D00884647E}"/>
    <dgm:cxn modelId="{69400612-AB21-4443-B0E0-A5EECCA0E8A2}" type="presOf" srcId="{1E207EB7-C7B0-4DDD-9F63-5A79000592E2}" destId="{D6E7D3D3-81A2-4D7A-9C7F-D6333D0D944F}" srcOrd="0" destOrd="0" presId="urn:microsoft.com/office/officeart/2005/8/layout/hierarchy3"/>
    <dgm:cxn modelId="{E8F40995-01C9-4E4B-8EEC-03586DA02BEA}" type="presParOf" srcId="{3D16968A-D747-4F88-B153-008E8C056B70}" destId="{C9D3CFB5-496D-4AF8-9DDE-419A40C1957B}" srcOrd="0" destOrd="0" presId="urn:microsoft.com/office/officeart/2005/8/layout/hierarchy3"/>
    <dgm:cxn modelId="{94D5011C-0FA4-4FFC-AC3B-7AB0AC87E71A}" type="presParOf" srcId="{C9D3CFB5-496D-4AF8-9DDE-419A40C1957B}" destId="{B3670E03-E088-4D30-91DD-5F1644352C6B}" srcOrd="0" destOrd="0" presId="urn:microsoft.com/office/officeart/2005/8/layout/hierarchy3"/>
    <dgm:cxn modelId="{A7577CC1-E3F7-4BC4-A55D-94C731CC9507}" type="presParOf" srcId="{B3670E03-E088-4D30-91DD-5F1644352C6B}" destId="{B87188A9-35F2-47CE-B7B1-33EECF581D1E}" srcOrd="0" destOrd="0" presId="urn:microsoft.com/office/officeart/2005/8/layout/hierarchy3"/>
    <dgm:cxn modelId="{C27F4137-E007-46F3-AAC0-448730721D6B}" type="presParOf" srcId="{B3670E03-E088-4D30-91DD-5F1644352C6B}" destId="{7FDF7DB9-97E7-4A1F-B2E8-798BB40554F1}" srcOrd="1" destOrd="0" presId="urn:microsoft.com/office/officeart/2005/8/layout/hierarchy3"/>
    <dgm:cxn modelId="{58B32CBB-2D29-43A5-9634-9E66AEFD423E}" type="presParOf" srcId="{C9D3CFB5-496D-4AF8-9DDE-419A40C1957B}" destId="{423745EB-E48C-43CA-BB1D-F665EEB083E3}" srcOrd="1" destOrd="0" presId="urn:microsoft.com/office/officeart/2005/8/layout/hierarchy3"/>
    <dgm:cxn modelId="{752522FB-9847-43BD-B10F-B67BDD869442}" type="presParOf" srcId="{423745EB-E48C-43CA-BB1D-F665EEB083E3}" destId="{D6E7D3D3-81A2-4D7A-9C7F-D6333D0D944F}" srcOrd="0" destOrd="0" presId="urn:microsoft.com/office/officeart/2005/8/layout/hierarchy3"/>
    <dgm:cxn modelId="{32272DD1-5A65-4D82-8852-8C6FA002034C}" type="presParOf" srcId="{423745EB-E48C-43CA-BB1D-F665EEB083E3}" destId="{C2614BE0-A768-46DF-B3ED-BFD043645834}" srcOrd="1" destOrd="0" presId="urn:microsoft.com/office/officeart/2005/8/layout/hierarchy3"/>
    <dgm:cxn modelId="{D7B7F440-F711-4B61-AB51-004D5396B6C3}" type="presParOf" srcId="{423745EB-E48C-43CA-BB1D-F665EEB083E3}" destId="{B3276260-2DDB-41E2-BC1E-E4A36236F554}" srcOrd="2" destOrd="0" presId="urn:microsoft.com/office/officeart/2005/8/layout/hierarchy3"/>
    <dgm:cxn modelId="{4C97BF42-001F-43FB-ACAD-4F7A2A3FC5B7}" type="presParOf" srcId="{423745EB-E48C-43CA-BB1D-F665EEB083E3}" destId="{D8176FB1-355E-4815-81AD-8C6896954319}" srcOrd="3" destOrd="0" presId="urn:microsoft.com/office/officeart/2005/8/layout/hierarchy3"/>
    <dgm:cxn modelId="{2016D05A-DB4C-4092-ABB6-5B6327AF716E}" type="presParOf" srcId="{423745EB-E48C-43CA-BB1D-F665EEB083E3}" destId="{3DFBFCE2-5043-40B4-AB3F-5D7D821132AD}" srcOrd="4" destOrd="0" presId="urn:microsoft.com/office/officeart/2005/8/layout/hierarchy3"/>
    <dgm:cxn modelId="{4F2AD35E-C026-4012-BC1D-13DD8EFFFB09}" type="presParOf" srcId="{423745EB-E48C-43CA-BB1D-F665EEB083E3}" destId="{4C1E62EA-2873-4411-96AA-59CE7396A08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188A9-35F2-47CE-B7B1-33EECF581D1E}">
      <dsp:nvSpPr>
        <dsp:cNvPr id="0" name=""/>
        <dsp:cNvSpPr/>
      </dsp:nvSpPr>
      <dsp:spPr>
        <a:xfrm>
          <a:off x="887764" y="129"/>
          <a:ext cx="1488494" cy="302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CA" sz="2000" b="1" u="none" kern="1200" noProof="0" dirty="0" smtClean="0">
              <a:latin typeface="Arial" pitchFamily="34" charset="0"/>
              <a:cs typeface="Arial" pitchFamily="34" charset="0"/>
            </a:rPr>
            <a:t>État</a:t>
          </a:r>
          <a:r>
            <a:rPr lang="en-CA" sz="2000" b="1" u="none" kern="1200" dirty="0" smtClean="0">
              <a:latin typeface="Arial" pitchFamily="34" charset="0"/>
              <a:cs typeface="Arial" pitchFamily="34" charset="0"/>
            </a:rPr>
            <a:t>  # 1</a:t>
          </a:r>
          <a:endParaRPr lang="fr-CA" sz="2000" b="1" u="none" kern="1200" dirty="0">
            <a:latin typeface="Arial" pitchFamily="34" charset="0"/>
            <a:cs typeface="Arial" pitchFamily="34" charset="0"/>
          </a:endParaRPr>
        </a:p>
      </dsp:txBody>
      <dsp:txXfrm>
        <a:off x="896625" y="8990"/>
        <a:ext cx="1470772" cy="284814"/>
      </dsp:txXfrm>
    </dsp:sp>
    <dsp:sp modelId="{D6E7D3D3-81A2-4D7A-9C7F-D6333D0D944F}">
      <dsp:nvSpPr>
        <dsp:cNvPr id="0" name=""/>
        <dsp:cNvSpPr/>
      </dsp:nvSpPr>
      <dsp:spPr>
        <a:xfrm>
          <a:off x="1036614" y="302665"/>
          <a:ext cx="148849" cy="505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882"/>
              </a:lnTo>
              <a:lnTo>
                <a:pt x="148849" y="50588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14BE0-A768-46DF-B3ED-BFD043645834}">
      <dsp:nvSpPr>
        <dsp:cNvPr id="0" name=""/>
        <dsp:cNvSpPr/>
      </dsp:nvSpPr>
      <dsp:spPr>
        <a:xfrm>
          <a:off x="1185463" y="655683"/>
          <a:ext cx="301686" cy="30572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u="none" kern="1200" dirty="0" smtClean="0">
              <a:latin typeface="Arial" pitchFamily="34" charset="0"/>
              <a:cs typeface="Arial" pitchFamily="34" charset="0"/>
            </a:rPr>
            <a:t>T</a:t>
          </a:r>
          <a:r>
            <a:rPr lang="en-CA" sz="1600" b="1" u="none" kern="1200" baseline="-25000" dirty="0" smtClean="0">
              <a:latin typeface="Arial" pitchFamily="34" charset="0"/>
              <a:cs typeface="Arial" pitchFamily="34" charset="0"/>
            </a:rPr>
            <a:t>1</a:t>
          </a:r>
          <a:endParaRPr lang="fr-CA" sz="1600" b="1" u="none" kern="1200" dirty="0">
            <a:latin typeface="Arial" pitchFamily="34" charset="0"/>
            <a:cs typeface="Arial" pitchFamily="34" charset="0"/>
          </a:endParaRPr>
        </a:p>
      </dsp:txBody>
      <dsp:txXfrm>
        <a:off x="1194299" y="664519"/>
        <a:ext cx="284014" cy="288055"/>
      </dsp:txXfrm>
    </dsp:sp>
    <dsp:sp modelId="{B3276260-2DDB-41E2-BC1E-E4A36236F554}">
      <dsp:nvSpPr>
        <dsp:cNvPr id="0" name=""/>
        <dsp:cNvSpPr/>
      </dsp:nvSpPr>
      <dsp:spPr>
        <a:xfrm>
          <a:off x="1036614" y="302665"/>
          <a:ext cx="148849" cy="1078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950"/>
              </a:lnTo>
              <a:lnTo>
                <a:pt x="148849" y="107895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76FB1-355E-4815-81AD-8C6896954319}">
      <dsp:nvSpPr>
        <dsp:cNvPr id="0" name=""/>
        <dsp:cNvSpPr/>
      </dsp:nvSpPr>
      <dsp:spPr>
        <a:xfrm>
          <a:off x="1185463" y="1224142"/>
          <a:ext cx="345223" cy="31494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u="none" kern="1200" dirty="0" smtClean="0">
              <a:latin typeface="Arial" pitchFamily="34" charset="0"/>
              <a:cs typeface="Arial" pitchFamily="34" charset="0"/>
            </a:rPr>
            <a:t>V</a:t>
          </a:r>
          <a:r>
            <a:rPr lang="en-CA" sz="1600" b="1" u="none" kern="1200" baseline="-25000" dirty="0" smtClean="0">
              <a:latin typeface="Arial" pitchFamily="34" charset="0"/>
              <a:cs typeface="Arial" pitchFamily="34" charset="0"/>
            </a:rPr>
            <a:t>1</a:t>
          </a:r>
          <a:endParaRPr lang="fr-CA" sz="1600" u="sng" kern="1200" dirty="0">
            <a:latin typeface="Arial" pitchFamily="34" charset="0"/>
            <a:cs typeface="Arial" pitchFamily="34" charset="0"/>
          </a:endParaRPr>
        </a:p>
      </dsp:txBody>
      <dsp:txXfrm>
        <a:off x="1194688" y="1233367"/>
        <a:ext cx="326773" cy="296498"/>
      </dsp:txXfrm>
    </dsp:sp>
    <dsp:sp modelId="{3DFBFCE2-5043-40B4-AB3F-5D7D821132AD}">
      <dsp:nvSpPr>
        <dsp:cNvPr id="0" name=""/>
        <dsp:cNvSpPr/>
      </dsp:nvSpPr>
      <dsp:spPr>
        <a:xfrm>
          <a:off x="1036614" y="302665"/>
          <a:ext cx="148849" cy="1558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278"/>
              </a:lnTo>
              <a:lnTo>
                <a:pt x="148849" y="1558278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E62EA-2873-4411-96AA-59CE7396A08A}">
      <dsp:nvSpPr>
        <dsp:cNvPr id="0" name=""/>
        <dsp:cNvSpPr/>
      </dsp:nvSpPr>
      <dsp:spPr>
        <a:xfrm>
          <a:off x="1185463" y="1728195"/>
          <a:ext cx="333158" cy="26549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u="none" kern="1200" dirty="0" smtClean="0">
              <a:latin typeface="Arial" pitchFamily="34" charset="0"/>
              <a:cs typeface="Arial" pitchFamily="34" charset="0"/>
            </a:rPr>
            <a:t>P</a:t>
          </a:r>
          <a:r>
            <a:rPr lang="en-CA" sz="1600" b="1" u="none" kern="1200" baseline="-25000" dirty="0" smtClean="0">
              <a:latin typeface="Arial" pitchFamily="34" charset="0"/>
              <a:cs typeface="Arial" pitchFamily="34" charset="0"/>
            </a:rPr>
            <a:t>1</a:t>
          </a:r>
          <a:endParaRPr lang="fr-CA" sz="1600" b="1" u="none" kern="1200" dirty="0">
            <a:latin typeface="Arial" pitchFamily="34" charset="0"/>
            <a:cs typeface="Arial" pitchFamily="34" charset="0"/>
          </a:endParaRPr>
        </a:p>
      </dsp:txBody>
      <dsp:txXfrm>
        <a:off x="1193239" y="1735971"/>
        <a:ext cx="317606" cy="249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188A9-35F2-47CE-B7B1-33EECF581D1E}">
      <dsp:nvSpPr>
        <dsp:cNvPr id="0" name=""/>
        <dsp:cNvSpPr/>
      </dsp:nvSpPr>
      <dsp:spPr>
        <a:xfrm>
          <a:off x="936100" y="129"/>
          <a:ext cx="1391823" cy="302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CA" sz="2000" b="1" u="none" kern="1200" noProof="0" dirty="0" smtClean="0">
              <a:latin typeface="Arial" pitchFamily="34" charset="0"/>
              <a:cs typeface="Arial" pitchFamily="34" charset="0"/>
            </a:rPr>
            <a:t>État</a:t>
          </a:r>
          <a:r>
            <a:rPr lang="en-CA" sz="2000" b="1" u="none" kern="1200" dirty="0" smtClean="0">
              <a:latin typeface="Arial" pitchFamily="34" charset="0"/>
              <a:cs typeface="Arial" pitchFamily="34" charset="0"/>
            </a:rPr>
            <a:t>  # 2</a:t>
          </a:r>
          <a:endParaRPr lang="fr-CA" sz="2000" b="1" u="none" kern="1200" dirty="0">
            <a:latin typeface="Arial" pitchFamily="34" charset="0"/>
            <a:cs typeface="Arial" pitchFamily="34" charset="0"/>
          </a:endParaRPr>
        </a:p>
      </dsp:txBody>
      <dsp:txXfrm>
        <a:off x="944961" y="8990"/>
        <a:ext cx="1374101" cy="284814"/>
      </dsp:txXfrm>
    </dsp:sp>
    <dsp:sp modelId="{D6E7D3D3-81A2-4D7A-9C7F-D6333D0D944F}">
      <dsp:nvSpPr>
        <dsp:cNvPr id="0" name=""/>
        <dsp:cNvSpPr/>
      </dsp:nvSpPr>
      <dsp:spPr>
        <a:xfrm>
          <a:off x="1075282" y="302665"/>
          <a:ext cx="139182" cy="505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882"/>
              </a:lnTo>
              <a:lnTo>
                <a:pt x="139182" y="505882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14BE0-A768-46DF-B3ED-BFD043645834}">
      <dsp:nvSpPr>
        <dsp:cNvPr id="0" name=""/>
        <dsp:cNvSpPr/>
      </dsp:nvSpPr>
      <dsp:spPr>
        <a:xfrm>
          <a:off x="1214464" y="655683"/>
          <a:ext cx="301686" cy="30572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u="none" kern="1200" dirty="0" smtClean="0">
              <a:latin typeface="Arial" pitchFamily="34" charset="0"/>
              <a:cs typeface="Arial" pitchFamily="34" charset="0"/>
            </a:rPr>
            <a:t>T</a:t>
          </a:r>
          <a:r>
            <a:rPr lang="en-CA" sz="1600" b="1" u="none" kern="1200" baseline="-25000" dirty="0" smtClean="0">
              <a:latin typeface="Arial" pitchFamily="34" charset="0"/>
              <a:cs typeface="Arial" pitchFamily="34" charset="0"/>
            </a:rPr>
            <a:t>2</a:t>
          </a:r>
          <a:endParaRPr lang="fr-CA" sz="1600" b="1" u="none" kern="1200" dirty="0">
            <a:latin typeface="Arial" pitchFamily="34" charset="0"/>
            <a:cs typeface="Arial" pitchFamily="34" charset="0"/>
          </a:endParaRPr>
        </a:p>
      </dsp:txBody>
      <dsp:txXfrm>
        <a:off x="1223300" y="664519"/>
        <a:ext cx="284014" cy="288055"/>
      </dsp:txXfrm>
    </dsp:sp>
    <dsp:sp modelId="{B3276260-2DDB-41E2-BC1E-E4A36236F554}">
      <dsp:nvSpPr>
        <dsp:cNvPr id="0" name=""/>
        <dsp:cNvSpPr/>
      </dsp:nvSpPr>
      <dsp:spPr>
        <a:xfrm>
          <a:off x="1075282" y="302665"/>
          <a:ext cx="139182" cy="1006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6935"/>
              </a:lnTo>
              <a:lnTo>
                <a:pt x="139182" y="100693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76FB1-355E-4815-81AD-8C6896954319}">
      <dsp:nvSpPr>
        <dsp:cNvPr id="0" name=""/>
        <dsp:cNvSpPr/>
      </dsp:nvSpPr>
      <dsp:spPr>
        <a:xfrm>
          <a:off x="1214464" y="1152126"/>
          <a:ext cx="345223" cy="31494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u="none" kern="1200" dirty="0" smtClean="0">
              <a:latin typeface="Arial" pitchFamily="34" charset="0"/>
              <a:cs typeface="Arial" pitchFamily="34" charset="0"/>
            </a:rPr>
            <a:t>V</a:t>
          </a:r>
          <a:r>
            <a:rPr lang="en-CA" sz="1600" b="1" u="none" kern="1200" baseline="-25000" dirty="0" smtClean="0">
              <a:latin typeface="Arial" pitchFamily="34" charset="0"/>
              <a:cs typeface="Arial" pitchFamily="34" charset="0"/>
            </a:rPr>
            <a:t>2</a:t>
          </a:r>
          <a:endParaRPr lang="fr-CA" sz="1600" u="sng" kern="1200" dirty="0">
            <a:latin typeface="Arial" pitchFamily="34" charset="0"/>
            <a:cs typeface="Arial" pitchFamily="34" charset="0"/>
          </a:endParaRPr>
        </a:p>
      </dsp:txBody>
      <dsp:txXfrm>
        <a:off x="1223689" y="1161351"/>
        <a:ext cx="326773" cy="296498"/>
      </dsp:txXfrm>
    </dsp:sp>
    <dsp:sp modelId="{3DFBFCE2-5043-40B4-AB3F-5D7D821132AD}">
      <dsp:nvSpPr>
        <dsp:cNvPr id="0" name=""/>
        <dsp:cNvSpPr/>
      </dsp:nvSpPr>
      <dsp:spPr>
        <a:xfrm>
          <a:off x="1075282" y="302665"/>
          <a:ext cx="139182" cy="148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263"/>
              </a:lnTo>
              <a:lnTo>
                <a:pt x="139182" y="148626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E62EA-2873-4411-96AA-59CE7396A08A}">
      <dsp:nvSpPr>
        <dsp:cNvPr id="0" name=""/>
        <dsp:cNvSpPr/>
      </dsp:nvSpPr>
      <dsp:spPr>
        <a:xfrm>
          <a:off x="1214464" y="1656179"/>
          <a:ext cx="333158" cy="26549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u="none" kern="1200" dirty="0" smtClean="0">
              <a:latin typeface="Arial" pitchFamily="34" charset="0"/>
              <a:cs typeface="Arial" pitchFamily="34" charset="0"/>
            </a:rPr>
            <a:t>P</a:t>
          </a:r>
          <a:r>
            <a:rPr lang="en-CA" sz="1600" b="1" u="none" kern="1200" baseline="-25000" dirty="0" smtClean="0">
              <a:latin typeface="Arial" pitchFamily="34" charset="0"/>
              <a:cs typeface="Arial" pitchFamily="34" charset="0"/>
            </a:rPr>
            <a:t>2</a:t>
          </a:r>
          <a:endParaRPr lang="fr-CA" sz="1600" b="1" u="none" kern="1200" dirty="0">
            <a:latin typeface="Arial" pitchFamily="34" charset="0"/>
            <a:cs typeface="Arial" pitchFamily="34" charset="0"/>
          </a:endParaRPr>
        </a:p>
      </dsp:txBody>
      <dsp:txXfrm>
        <a:off x="1222240" y="1663955"/>
        <a:ext cx="317606" cy="249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9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10749-ECC3-4BF8-99C6-F6A97F0B4A84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BE62A-8118-4952-A2AA-88D76E8E84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E149-3E4C-4E4E-8BC6-455C84F1EE00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A93-8104-4B26-B126-5C77EED80793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481-C309-47BA-A81D-B72F102507FD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6263-3B8F-4F0E-9D5E-447BE15B127D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A0F-8AE9-40ED-B6EA-79D921587A9E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16FA-9A5F-4496-B524-76E0F0467064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DDF3-96B0-4037-80A5-6B4D818C0A96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ECA-DED2-4F87-AFB7-BD2E103BA371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DAB1-3A75-422D-9557-ED3DA4AE3398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0B98-5745-467D-8ACF-BC42AAF8D6A5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9115-B42F-4B92-B8DF-272872C1FD32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D4C7-424F-47B9-B0C3-3B2A2B547B7E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88DF-66D6-4E88-BC1A-DF390522610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wmf"/><Relationship Id="rId9" Type="http://schemas.openxmlformats.org/officeDocument/2006/relationships/hyperlink" Target="http://www.ostralo.net/3_animations/swf/gaz.sw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37.png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microsoft.com/office/2007/relationships/diagramDrawing" Target="../diagrams/drawing1.xml"/><Relationship Id="rId18" Type="http://schemas.microsoft.com/office/2007/relationships/diagramDrawing" Target="../diagrams/drawing2.xml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diagramColors" Target="../diagrams/colors1.xml"/><Relationship Id="rId17" Type="http://schemas.openxmlformats.org/officeDocument/2006/relationships/diagramColors" Target="../diagrams/colors2.xml"/><Relationship Id="rId2" Type="http://schemas.openxmlformats.org/officeDocument/2006/relationships/slideLayout" Target="../slideLayouts/slideLayout7.xml"/><Relationship Id="rId16" Type="http://schemas.openxmlformats.org/officeDocument/2006/relationships/diagramQuickStyle" Target="../diagrams/quickStyle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diagramQuickStyle" Target="../diagrams/quickStyle1.xml"/><Relationship Id="rId5" Type="http://schemas.openxmlformats.org/officeDocument/2006/relationships/oleObject" Target="../embeddings/oleObject22.bin"/><Relationship Id="rId15" Type="http://schemas.openxmlformats.org/officeDocument/2006/relationships/diagramLayout" Target="../diagrams/layout2.xml"/><Relationship Id="rId10" Type="http://schemas.openxmlformats.org/officeDocument/2006/relationships/diagramLayout" Target="../diagrams/layout1.xml"/><Relationship Id="rId4" Type="http://schemas.openxmlformats.org/officeDocument/2006/relationships/image" Target="../media/image38.wmf"/><Relationship Id="rId9" Type="http://schemas.openxmlformats.org/officeDocument/2006/relationships/diagramData" Target="../diagrams/data1.xml"/><Relationship Id="rId14" Type="http://schemas.openxmlformats.org/officeDocument/2006/relationships/diagramData" Target="../diagrams/data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0.png"/><Relationship Id="rId4" Type="http://schemas.openxmlformats.org/officeDocument/2006/relationships/image" Target="../media/image4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53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67544" y="4009256"/>
            <a:ext cx="8388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95536" y="1772816"/>
            <a:ext cx="8388424" cy="504056"/>
            <a:chOff x="539552" y="548680"/>
            <a:chExt cx="8388424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27584" y="249289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latin typeface="Arial Narrow" pitchFamily="34" charset="0"/>
              </a:rPr>
              <a:t>2.1 Les </a:t>
            </a:r>
            <a:r>
              <a:rPr lang="en-CA" sz="4000" b="1" dirty="0" err="1" smtClean="0">
                <a:latin typeface="Arial Narrow" pitchFamily="34" charset="0"/>
              </a:rPr>
              <a:t>gaz</a:t>
            </a:r>
            <a:r>
              <a:rPr lang="en-CA" sz="4000" b="1" dirty="0" smtClean="0">
                <a:latin typeface="Arial Narrow" pitchFamily="34" charset="0"/>
              </a:rPr>
              <a:t> </a:t>
            </a:r>
            <a:r>
              <a:rPr lang="en-CA" sz="4000" b="1" dirty="0" err="1" smtClean="0">
                <a:latin typeface="Arial Narrow" pitchFamily="34" charset="0"/>
              </a:rPr>
              <a:t>Théorie</a:t>
            </a:r>
            <a:r>
              <a:rPr lang="en-CA" sz="4000" b="1" dirty="0" smtClean="0">
                <a:latin typeface="Arial Narrow" pitchFamily="34" charset="0"/>
              </a:rPr>
              <a:t> et application </a:t>
            </a:r>
            <a:endParaRPr lang="fr-CA" sz="4000" b="1" dirty="0">
              <a:latin typeface="Arial Narrow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76064" y="5733256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re 1"/>
          <p:cNvSpPr txBox="1">
            <a:spLocks/>
          </p:cNvSpPr>
          <p:nvPr/>
        </p:nvSpPr>
        <p:spPr>
          <a:xfrm>
            <a:off x="4572000" y="476672"/>
            <a:ext cx="3744416" cy="552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600" dirty="0" smtClean="0">
                <a:latin typeface="Arial Narrow" pitchFamily="34" charset="0"/>
                <a:ea typeface="+mj-ea"/>
                <a:cs typeface="Aharoni" pitchFamily="2" charset="-79"/>
              </a:rPr>
              <a:t>Mesure de pression</a:t>
            </a:r>
            <a:endParaRPr kumimoji="0" lang="fr-CA" sz="36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sp>
        <p:nvSpPr>
          <p:cNvPr id="69637" name="AutoShape 5" descr="Image result for jacques alexandre césar charles"/>
          <p:cNvSpPr>
            <a:spLocks noChangeAspect="1" noChangeArrowheads="1"/>
          </p:cNvSpPr>
          <p:nvPr/>
        </p:nvSpPr>
        <p:spPr bwMode="auto">
          <a:xfrm>
            <a:off x="155575" y="-846138"/>
            <a:ext cx="1457325" cy="177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lum bright="7000" contrast="-2000"/>
          </a:blip>
          <a:srcRect/>
          <a:stretch>
            <a:fillRect/>
          </a:stretch>
        </p:blipFill>
        <p:spPr bwMode="auto">
          <a:xfrm>
            <a:off x="7380312" y="1340768"/>
            <a:ext cx="1447388" cy="417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08020" y="3476992"/>
            <a:ext cx="6876256" cy="26883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pression exercée par la colonne d’air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    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ambiant d’une surface horizontale de 1m</a:t>
            </a:r>
            <a:r>
              <a:rPr kumimoji="0" lang="fr-CA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2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mesurée par un </a:t>
            </a:r>
            <a:r>
              <a:rPr kumimoji="0" lang="fr-CA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baromètre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(pression barométrique ou </a:t>
            </a:r>
            <a:r>
              <a:rPr kumimoji="0" lang="fr-CA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P</a:t>
            </a:r>
            <a:r>
              <a:rPr kumimoji="0" lang="fr-CA" sz="2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bar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la valeur moyenne généralement admise est 101,3 </a:t>
            </a:r>
            <a:r>
              <a:rPr kumimoji="0" lang="fr-CA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kPa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(ou 760 </a:t>
            </a:r>
            <a:r>
              <a:rPr kumimoji="0" lang="fr-CA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mmHg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);  o</a:t>
            </a: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n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l’appelle </a:t>
            </a:r>
            <a:r>
              <a:rPr kumimoji="0" lang="fr-CA" sz="2200" i="1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pression atmosphérique standard </a:t>
            </a:r>
            <a:endParaRPr kumimoji="0" lang="fr-CA" sz="2200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fr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fr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123" y="1412776"/>
            <a:ext cx="41488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fr-CA" sz="3200" b="1" dirty="0" smtClean="0">
                <a:solidFill>
                  <a:srgbClr val="0033CC"/>
                </a:solidFill>
                <a:latin typeface="Arial Narrow" pitchFamily="34" charset="0"/>
              </a:rPr>
              <a:t>Pression barométrique :</a:t>
            </a:r>
            <a:r>
              <a:rPr lang="fr-CA" sz="3200" dirty="0" smtClean="0">
                <a:latin typeface="Arial Narrow" pitchFamily="34" charset="0"/>
              </a:rPr>
              <a:t> </a:t>
            </a:r>
            <a:endParaRPr lang="fr-CA" sz="3200" b="1" dirty="0" smtClean="0">
              <a:solidFill>
                <a:srgbClr val="0033CC"/>
              </a:solidFill>
              <a:latin typeface="Arial Narrow" pitchFamily="34" charset="0"/>
            </a:endParaRPr>
          </a:p>
        </p:txBody>
      </p:sp>
      <p:pic>
        <p:nvPicPr>
          <p:cNvPr id="80900" name="Picture 4" descr="http://www.cnrs.fr/sciencespourtous/abecedaire/z-tools/images/torricelli/shem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340768"/>
            <a:ext cx="1928014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76064" y="6021288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re 1"/>
          <p:cNvSpPr txBox="1">
            <a:spLocks/>
          </p:cNvSpPr>
          <p:nvPr/>
        </p:nvSpPr>
        <p:spPr>
          <a:xfrm>
            <a:off x="4572000" y="476672"/>
            <a:ext cx="3744416" cy="552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600" dirty="0" smtClean="0">
                <a:latin typeface="Arial Narrow" pitchFamily="34" charset="0"/>
                <a:ea typeface="+mj-ea"/>
                <a:cs typeface="Aharoni" pitchFamily="2" charset="-79"/>
              </a:rPr>
              <a:t>Mesure de pression</a:t>
            </a:r>
            <a:endParaRPr kumimoji="0" lang="fr-CA" sz="36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sp>
        <p:nvSpPr>
          <p:cNvPr id="69634" name="AutoShape 2" descr="Image result for gay lussac louis"/>
          <p:cNvSpPr>
            <a:spLocks noChangeAspect="1" noChangeArrowheads="1"/>
          </p:cNvSpPr>
          <p:nvPr/>
        </p:nvSpPr>
        <p:spPr bwMode="auto">
          <a:xfrm>
            <a:off x="155575" y="-731838"/>
            <a:ext cx="130492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69637" name="AutoShape 5" descr="Image result for jacques alexandre césar charles"/>
          <p:cNvSpPr>
            <a:spLocks noChangeAspect="1" noChangeArrowheads="1"/>
          </p:cNvSpPr>
          <p:nvPr/>
        </p:nvSpPr>
        <p:spPr bwMode="auto">
          <a:xfrm>
            <a:off x="155575" y="-846138"/>
            <a:ext cx="1457325" cy="177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3568" y="1412776"/>
            <a:ext cx="424847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fr-CA" sz="3200" b="1" dirty="0" smtClean="0">
                <a:solidFill>
                  <a:srgbClr val="0033CC"/>
                </a:solidFill>
                <a:latin typeface="Arial Narrow" pitchFamily="34" charset="0"/>
              </a:rPr>
              <a:t>Pression manométrique : </a:t>
            </a:r>
          </a:p>
          <a:p>
            <a:pPr lvl="0">
              <a:spcBef>
                <a:spcPct val="0"/>
              </a:spcBef>
            </a:pPr>
            <a:endParaRPr lang="fr-CA" sz="2800" b="1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fr-CA" sz="2200" dirty="0" smtClean="0">
                <a:latin typeface="Arial Narrow" pitchFamily="34" charset="0"/>
              </a:rPr>
              <a:t>   se mesure à l’aide d’un manomètre </a:t>
            </a:r>
          </a:p>
        </p:txBody>
      </p:sp>
      <p:graphicFrame>
        <p:nvGraphicFramePr>
          <p:cNvPr id="74754" name="Object 4"/>
          <p:cNvGraphicFramePr>
            <a:graphicFrameLocks noChangeAspect="1"/>
          </p:cNvGraphicFramePr>
          <p:nvPr/>
        </p:nvGraphicFramePr>
        <p:xfrm>
          <a:off x="6300192" y="1196752"/>
          <a:ext cx="2088232" cy="19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SmartDraw" r:id="rId3" imgW="3474720" imgH="3191040" progId="">
                  <p:embed/>
                </p:oleObj>
              </mc:Choice>
              <mc:Fallback>
                <p:oleObj name="SmartDraw" r:id="rId3" imgW="3474720" imgH="3191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196752"/>
                        <a:ext cx="2088232" cy="1918114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83568" y="2924944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les manomètres sont généralement construits de manière à mesurer une </a:t>
            </a:r>
            <a:r>
              <a:rPr lang="fr-CA" sz="2000" i="1" dirty="0" smtClean="0">
                <a:latin typeface="Arial Narrow" pitchFamily="34" charset="0"/>
                <a:cs typeface="Times New Roman" pitchFamily="18" charset="0"/>
              </a:rPr>
              <a:t>différence de pression: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la lecture du manomètre (</a:t>
            </a:r>
            <a:r>
              <a:rPr lang="fr-CA" sz="2000" b="1" dirty="0" err="1" smtClean="0">
                <a:latin typeface="Arial Narrow" pitchFamily="34" charset="0"/>
                <a:cs typeface="Times New Roman" pitchFamily="18" charset="0"/>
              </a:rPr>
              <a:t>P</a:t>
            </a:r>
            <a:r>
              <a:rPr lang="fr-CA" sz="2000" b="1" baseline="-25000" dirty="0" err="1" smtClean="0">
                <a:latin typeface="Arial Narrow" pitchFamily="34" charset="0"/>
                <a:cs typeface="Times New Roman" pitchFamily="18" charset="0"/>
              </a:rPr>
              <a:t>man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); on voit aussi l’expression </a:t>
            </a:r>
            <a:r>
              <a:rPr lang="fr-CA" sz="2000" i="1" dirty="0" smtClean="0">
                <a:latin typeface="Arial Narrow" pitchFamily="34" charset="0"/>
                <a:cs typeface="Times New Roman" pitchFamily="18" charset="0"/>
              </a:rPr>
              <a:t>pression relative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(</a:t>
            </a:r>
            <a:r>
              <a:rPr lang="fr-CA" sz="2000" b="1" dirty="0" err="1" smtClean="0">
                <a:latin typeface="Arial Narrow" pitchFamily="34" charset="0"/>
                <a:cs typeface="Times New Roman" pitchFamily="18" charset="0"/>
              </a:rPr>
              <a:t>P</a:t>
            </a:r>
            <a:r>
              <a:rPr lang="fr-CA" sz="2000" b="1" baseline="-25000" dirty="0" err="1" smtClean="0">
                <a:latin typeface="Arial Narrow" pitchFamily="34" charset="0"/>
                <a:cs typeface="Times New Roman" pitchFamily="18" charset="0"/>
              </a:rPr>
              <a:t>rel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74755" name="Object 6"/>
          <p:cNvGraphicFramePr>
            <a:graphicFrameLocks noChangeAspect="1"/>
          </p:cNvGraphicFramePr>
          <p:nvPr/>
        </p:nvGraphicFramePr>
        <p:xfrm>
          <a:off x="827585" y="4714326"/>
          <a:ext cx="7632847" cy="13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5" imgW="5689440" imgH="990360" progId="Equation.3">
                  <p:embed/>
                </p:oleObj>
              </mc:Choice>
              <mc:Fallback>
                <p:oleObj name="Equation" r:id="rId5" imgW="5689440" imgH="990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4714326"/>
                        <a:ext cx="7632847" cy="130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3284984"/>
            <a:ext cx="208206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76064" y="6021288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re 1"/>
          <p:cNvSpPr txBox="1">
            <a:spLocks/>
          </p:cNvSpPr>
          <p:nvPr/>
        </p:nvSpPr>
        <p:spPr>
          <a:xfrm>
            <a:off x="4572000" y="476672"/>
            <a:ext cx="3744416" cy="552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600" dirty="0" smtClean="0">
                <a:latin typeface="Arial Narrow" pitchFamily="34" charset="0"/>
                <a:ea typeface="+mj-ea"/>
                <a:cs typeface="Aharoni" pitchFamily="2" charset="-79"/>
              </a:rPr>
              <a:t>Mesure de pression</a:t>
            </a:r>
            <a:endParaRPr kumimoji="0" lang="fr-CA" sz="36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sp>
        <p:nvSpPr>
          <p:cNvPr id="69634" name="AutoShape 2" descr="Image result for gay lussac louis"/>
          <p:cNvSpPr>
            <a:spLocks noChangeAspect="1" noChangeArrowheads="1"/>
          </p:cNvSpPr>
          <p:nvPr/>
        </p:nvSpPr>
        <p:spPr bwMode="auto">
          <a:xfrm>
            <a:off x="155575" y="-731838"/>
            <a:ext cx="130492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 b="1" dirty="0"/>
          </a:p>
        </p:txBody>
      </p:sp>
      <p:sp>
        <p:nvSpPr>
          <p:cNvPr id="69637" name="AutoShape 5" descr="Image result for jacques alexandre césar charles"/>
          <p:cNvSpPr>
            <a:spLocks noChangeAspect="1" noChangeArrowheads="1"/>
          </p:cNvSpPr>
          <p:nvPr/>
        </p:nvSpPr>
        <p:spPr bwMode="auto">
          <a:xfrm>
            <a:off x="155575" y="-846138"/>
            <a:ext cx="1457325" cy="177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3568" y="1412776"/>
            <a:ext cx="770485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fr-CA" sz="2800" b="1" dirty="0" smtClean="0">
                <a:solidFill>
                  <a:srgbClr val="0033CC"/>
                </a:solidFill>
                <a:latin typeface="Arial Narrow" pitchFamily="34" charset="0"/>
              </a:rPr>
              <a:t>Pression d’un gaz à l’aide d’un manomètre en U  : </a:t>
            </a:r>
          </a:p>
          <a:p>
            <a:pPr lvl="0">
              <a:spcBef>
                <a:spcPct val="0"/>
              </a:spcBef>
            </a:pPr>
            <a:endParaRPr lang="fr-CA" sz="2400" b="1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fr-CA" sz="2000" dirty="0" smtClean="0">
              <a:latin typeface="Arial Narrow" pitchFamily="34" charset="0"/>
            </a:endParaRP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4460" y="2596892"/>
            <a:ext cx="3240360" cy="237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83568" y="219557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§"/>
            </a:pPr>
            <a:r>
              <a:rPr lang="fr-CA" dirty="0" smtClean="0">
                <a:latin typeface="Arial Narrow" pitchFamily="34" charset="0"/>
              </a:rPr>
              <a:t>  Se mesure à l’aide d’un manomètre en  forme de U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27584" y="2852936"/>
          <a:ext cx="4536504" cy="41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Equation" r:id="rId4" imgW="2616120" imgH="241200" progId="Equation.3">
                  <p:embed/>
                </p:oleObj>
              </mc:Choice>
              <mc:Fallback>
                <p:oleObj name="Equation" r:id="rId4" imgW="26161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852936"/>
                        <a:ext cx="4536504" cy="41899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562224" y="3476905"/>
            <a:ext cx="659947" cy="5396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02372" y="382102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Gaz</a:t>
            </a:r>
            <a:endParaRPr lang="fr-CA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5318" y="4790182"/>
            <a:ext cx="840917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§"/>
            </a:pPr>
            <a:r>
              <a:rPr lang="fr-CA" dirty="0" smtClean="0">
                <a:latin typeface="Arial Narrow" pitchFamily="34" charset="0"/>
              </a:rPr>
              <a:t>  </a:t>
            </a:r>
            <a:r>
              <a:rPr lang="el-GR" sz="2000" b="1" dirty="0" smtClean="0">
                <a:latin typeface="Arial" pitchFamily="34" charset="0"/>
                <a:cs typeface="Arial" pitchFamily="34" charset="0"/>
              </a:rPr>
              <a:t>ρ</a:t>
            </a:r>
            <a:r>
              <a:rPr lang="en-CA" sz="2000" b="1" baseline="-25000" dirty="0" err="1" smtClean="0">
                <a:latin typeface="Arial" pitchFamily="34" charset="0"/>
                <a:cs typeface="Arial" pitchFamily="34" charset="0"/>
              </a:rPr>
              <a:t>liquide</a:t>
            </a:r>
            <a:r>
              <a:rPr lang="en-CA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A" dirty="0" smtClean="0">
                <a:latin typeface="Arial Narrow" pitchFamily="34" charset="0"/>
              </a:rPr>
              <a:t>: la masse volumique du liquide (en </a:t>
            </a:r>
            <a:r>
              <a:rPr lang="fr-CA" b="1" dirty="0" smtClean="0">
                <a:latin typeface="Arial Narrow" pitchFamily="34" charset="0"/>
              </a:rPr>
              <a:t>kg/m </a:t>
            </a:r>
            <a:r>
              <a:rPr lang="fr-CA" b="1" baseline="30000" dirty="0" smtClean="0">
                <a:latin typeface="Arial Narrow" pitchFamily="34" charset="0"/>
              </a:rPr>
              <a:t>3</a:t>
            </a:r>
            <a:r>
              <a:rPr lang="fr-CA" dirty="0" smtClean="0">
                <a:latin typeface="Arial Narrow" pitchFamily="34" charset="0"/>
              </a:rPr>
              <a:t>) ;</a:t>
            </a:r>
          </a:p>
          <a:p>
            <a:pPr lvl="0">
              <a:spcBef>
                <a:spcPct val="0"/>
              </a:spcBef>
              <a:buFont typeface="Wingdings" pitchFamily="2" charset="2"/>
              <a:buChar char="§"/>
            </a:pPr>
            <a:r>
              <a:rPr lang="fr-CA" dirty="0" smtClean="0">
                <a:latin typeface="Arial Narrow" pitchFamily="34" charset="0"/>
              </a:rPr>
              <a:t>  </a:t>
            </a:r>
            <a:r>
              <a:rPr lang="fr-CA" b="1" i="1" dirty="0" smtClean="0">
                <a:latin typeface="Arial Narrow" pitchFamily="34" charset="0"/>
              </a:rPr>
              <a:t>g  :  </a:t>
            </a:r>
            <a:r>
              <a:rPr lang="fr-CA" i="1" dirty="0" smtClean="0">
                <a:latin typeface="Arial Narrow" pitchFamily="34" charset="0"/>
              </a:rPr>
              <a:t>l’accélération de la pesanteur (</a:t>
            </a:r>
            <a:r>
              <a:rPr lang="fr-CA" b="1" i="1" dirty="0" smtClean="0">
                <a:latin typeface="Arial Narrow" pitchFamily="34" charset="0"/>
              </a:rPr>
              <a:t>9,81 m/s</a:t>
            </a:r>
            <a:r>
              <a:rPr lang="fr-CA" b="1" i="1" baseline="30000" dirty="0" smtClean="0">
                <a:latin typeface="Arial Narrow" pitchFamily="34" charset="0"/>
              </a:rPr>
              <a:t>2</a:t>
            </a:r>
            <a:r>
              <a:rPr lang="fr-CA" b="1" i="1" dirty="0" smtClean="0">
                <a:latin typeface="Arial Narrow" pitchFamily="34" charset="0"/>
              </a:rPr>
              <a:t> </a:t>
            </a:r>
            <a:r>
              <a:rPr lang="fr-CA" i="1" dirty="0" smtClean="0">
                <a:latin typeface="Arial Narrow" pitchFamily="34" charset="0"/>
              </a:rPr>
              <a:t>)</a:t>
            </a:r>
          </a:p>
          <a:p>
            <a:pPr lvl="0">
              <a:spcBef>
                <a:spcPct val="0"/>
              </a:spcBef>
              <a:buFont typeface="Wingdings" pitchFamily="2" charset="2"/>
              <a:buChar char="§"/>
            </a:pPr>
            <a:r>
              <a:rPr lang="fr-CA" b="1" i="1" dirty="0" smtClean="0">
                <a:latin typeface="Arial Narrow" pitchFamily="34" charset="0"/>
              </a:rPr>
              <a:t>  h  :  </a:t>
            </a:r>
            <a:r>
              <a:rPr lang="fr-CA" dirty="0" smtClean="0">
                <a:latin typeface="Arial Narrow" pitchFamily="34" charset="0"/>
              </a:rPr>
              <a:t>la différence de hauteur (en </a:t>
            </a:r>
            <a:r>
              <a:rPr lang="fr-CA" b="1" dirty="0" smtClean="0">
                <a:latin typeface="Arial Narrow" pitchFamily="34" charset="0"/>
              </a:rPr>
              <a:t>m</a:t>
            </a:r>
            <a:r>
              <a:rPr lang="fr-CA" dirty="0" smtClean="0">
                <a:latin typeface="Arial Narrow" pitchFamily="34" charset="0"/>
              </a:rPr>
              <a:t>) entre la niveau  du contact gaz-liquide et le niveau de contact  liquide –atmosphère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6"/>
          <p:cNvSpPr txBox="1"/>
          <p:nvPr/>
        </p:nvSpPr>
        <p:spPr>
          <a:xfrm>
            <a:off x="2195736" y="4797152"/>
            <a:ext cx="4993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Le comportement des gaz parfaits se repose sur les lois 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    La loi de Boyle;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    La loi de Guy Lussac;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    La loi de Charles; </a:t>
            </a:r>
            <a:endParaRPr lang="fr-FR" dirty="0">
              <a:latin typeface="Arial Narrow" pitchFamily="34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6064" y="6165304"/>
            <a:ext cx="8388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re 1"/>
          <p:cNvSpPr txBox="1">
            <a:spLocks/>
          </p:cNvSpPr>
          <p:nvPr/>
        </p:nvSpPr>
        <p:spPr>
          <a:xfrm>
            <a:off x="5004048" y="621050"/>
            <a:ext cx="32403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600" dirty="0" smtClean="0">
                <a:latin typeface="Arial Narrow" pitchFamily="34" charset="0"/>
                <a:ea typeface="+mj-ea"/>
                <a:cs typeface="Aharoni" pitchFamily="2" charset="-79"/>
              </a:rPr>
              <a:t>   Les gaz parfaits</a:t>
            </a:r>
            <a:endParaRPr kumimoji="0" lang="fr-CA" sz="36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pic>
        <p:nvPicPr>
          <p:cNvPr id="13" name="Picture 5" descr="Boyle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2304256" cy="2574588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476" y="1493903"/>
            <a:ext cx="2155924" cy="251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1" y="1450897"/>
            <a:ext cx="2160240" cy="26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347864" y="4017764"/>
            <a:ext cx="2524472" cy="3477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Jacques 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Alexandre</a:t>
            </a:r>
            <a:endParaRPr kumimoji="0" lang="en-US" sz="1600" b="0" i="0" u="sng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Cesar Charles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827584" y="4005064"/>
            <a:ext cx="2380456" cy="3477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Robert Boyle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5837080" y="3946704"/>
            <a:ext cx="2524472" cy="3477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Guy 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lussac</a:t>
            </a: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louis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66936" y="1920200"/>
            <a:ext cx="8229600" cy="43891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On fait varier </a:t>
            </a:r>
            <a:r>
              <a:rPr kumimoji="0" lang="fr-CA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n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, la quantité de particules: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Plus il y a de particules circulant dans un volume donné,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    </a:t>
            </a: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plus il y a de chance de frapper une paroi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fr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547664" y="3645024"/>
          <a:ext cx="3816424" cy="1590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SmartDraw" r:id="rId3" imgW="2642400" imgH="1101600" progId="">
                  <p:embed/>
                </p:oleObj>
              </mc:Choice>
              <mc:Fallback>
                <p:oleObj name="SmartDraw" r:id="rId3" imgW="2642400" imgH="11016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645024"/>
                        <a:ext cx="3816424" cy="1590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6060" y="868611"/>
            <a:ext cx="5472608" cy="62068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Volume et température constants</a:t>
            </a:r>
          </a:p>
        </p:txBody>
      </p:sp>
      <p:graphicFrame>
        <p:nvGraphicFramePr>
          <p:cNvPr id="8195" name="Object 0"/>
          <p:cNvGraphicFramePr>
            <a:graphicFrameLocks noChangeAspect="1"/>
          </p:cNvGraphicFramePr>
          <p:nvPr/>
        </p:nvGraphicFramePr>
        <p:xfrm>
          <a:off x="5508104" y="4365104"/>
          <a:ext cx="2463552" cy="730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5" imgW="685800" imgH="203040" progId="">
                  <p:embed/>
                </p:oleObj>
              </mc:Choice>
              <mc:Fallback>
                <p:oleObj name="Equation" r:id="rId5" imgW="685800" imgH="20304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365104"/>
                        <a:ext cx="2463552" cy="730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576064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99592" y="1916832"/>
            <a:ext cx="6861448" cy="43891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Plus le volume est petit, plus il y a de chance de frapper une paroi (la distance à parcourir est plus courte):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436096" y="3573016"/>
          <a:ext cx="2082428" cy="111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3" imgW="736560" imgH="393480" progId="">
                  <p:embed/>
                </p:oleObj>
              </mc:Choice>
              <mc:Fallback>
                <p:oleObj name="Equation" r:id="rId3" imgW="73656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573016"/>
                        <a:ext cx="2082428" cy="1112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114800" y="297180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SmartDraw" r:id="rId5" imgW="914400" imgH="914400" progId="">
                  <p:embed/>
                </p:oleObj>
              </mc:Choice>
              <mc:Fallback>
                <p:oleObj name="SmartDraw" r:id="rId5" imgW="914400" imgH="9144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971800"/>
                        <a:ext cx="914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187624" y="3465136"/>
          <a:ext cx="3888432" cy="169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SmartDraw" r:id="rId7" imgW="2752200" imgH="1199160" progId="">
                  <p:embed/>
                </p:oleObj>
              </mc:Choice>
              <mc:Fallback>
                <p:oleObj name="SmartDraw" r:id="rId7" imgW="2752200" imgH="11991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465136"/>
                        <a:ext cx="3888432" cy="1692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95536" y="603272"/>
            <a:ext cx="6624736" cy="6206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000" b="1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Température et nombre de moles constant </a:t>
            </a:r>
            <a:endParaRPr kumimoji="0" lang="fr-CA" sz="30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pSp>
        <p:nvGrpSpPr>
          <p:cNvPr id="13" name="Group 9"/>
          <p:cNvGrpSpPr/>
          <p:nvPr/>
        </p:nvGrpSpPr>
        <p:grpSpPr>
          <a:xfrm>
            <a:off x="395536" y="620688"/>
            <a:ext cx="8388424" cy="504056"/>
            <a:chOff x="539552" y="548680"/>
            <a:chExt cx="8388424" cy="50405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576064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/>
          <p:cNvSpPr txBox="1">
            <a:spLocks/>
          </p:cNvSpPr>
          <p:nvPr/>
        </p:nvSpPr>
        <p:spPr>
          <a:xfrm>
            <a:off x="2483768" y="4941168"/>
            <a:ext cx="4464496" cy="5521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rgbClr val="FF0000"/>
                </a:solidFill>
                <a:latin typeface="Arial Narrow" pitchFamily="34" charset="0"/>
                <a:ea typeface="+mj-ea"/>
                <a:cs typeface="Aharoni" pitchFamily="2" charset="-79"/>
              </a:rPr>
              <a:t> Loi de Boyle</a:t>
            </a:r>
            <a:endParaRPr kumimoji="0" lang="fr-CA" sz="320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4114800" y="297180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SmartDraw" r:id="rId3" imgW="914400" imgH="914400" progId="">
                  <p:embed/>
                </p:oleObj>
              </mc:Choice>
              <mc:Fallback>
                <p:oleObj name="SmartDraw" r:id="rId3" imgW="914400" imgH="9144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971800"/>
                        <a:ext cx="914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23528" y="792000"/>
            <a:ext cx="6768752" cy="6206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Volume et quantité de particules constants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914400" y="2064216"/>
            <a:ext cx="8229600" cy="43891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Un changement de température fait varier la vitesse des particules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Plus les particules vont vite, plus il y a de chance de frapper une paroi: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1475656" y="3212977"/>
          <a:ext cx="2520280" cy="239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SmartDraw" r:id="rId5" imgW="1444680" imgH="1371600" progId="">
                  <p:embed/>
                </p:oleObj>
              </mc:Choice>
              <mc:Fallback>
                <p:oleObj name="SmartDraw" r:id="rId5" imgW="1444680" imgH="1371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12977"/>
                        <a:ext cx="2520280" cy="2393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>
            <a:lum bright="-15000" contrast="28000"/>
          </a:blip>
          <a:srcRect/>
          <a:stretch>
            <a:fillRect/>
          </a:stretch>
        </p:blipFill>
        <p:spPr bwMode="auto">
          <a:xfrm>
            <a:off x="4139952" y="4077072"/>
            <a:ext cx="3779912" cy="83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9"/>
          <p:cNvGrpSpPr/>
          <p:nvPr/>
        </p:nvGrpSpPr>
        <p:grpSpPr>
          <a:xfrm>
            <a:off x="395536" y="764704"/>
            <a:ext cx="8388424" cy="504056"/>
            <a:chOff x="539552" y="548680"/>
            <a:chExt cx="8388424" cy="50405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re 1"/>
          <p:cNvSpPr txBox="1">
            <a:spLocks/>
          </p:cNvSpPr>
          <p:nvPr/>
        </p:nvSpPr>
        <p:spPr>
          <a:xfrm>
            <a:off x="3635896" y="5109066"/>
            <a:ext cx="4464496" cy="5521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solidFill>
                  <a:srgbClr val="FF0000"/>
                </a:solidFill>
                <a:latin typeface="Arial Narrow" pitchFamily="34" charset="0"/>
                <a:ea typeface="+mj-ea"/>
                <a:cs typeface="Aharoni" pitchFamily="2" charset="-79"/>
              </a:rPr>
              <a:t> Loi de Guy Lussac </a:t>
            </a:r>
            <a:endParaRPr kumimoji="0" lang="fr-CA" sz="320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76064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395536" y="764704"/>
            <a:ext cx="8388424" cy="504056"/>
            <a:chOff x="539552" y="548680"/>
            <a:chExt cx="8388424" cy="50405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576064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-1044624" y="77383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Équation des gaz parfaits</a:t>
            </a:r>
          </a:p>
        </p:txBody>
      </p:sp>
      <p:graphicFrame>
        <p:nvGraphicFramePr>
          <p:cNvPr id="75780" name="Object 5"/>
          <p:cNvGraphicFramePr>
            <a:graphicFrameLocks noChangeAspect="1"/>
          </p:cNvGraphicFramePr>
          <p:nvPr/>
        </p:nvGraphicFramePr>
        <p:xfrm>
          <a:off x="4355976" y="1988840"/>
          <a:ext cx="1344439" cy="1016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3" name="Equation" r:id="rId3" imgW="520560" imgH="393480" progId="">
                  <p:embed/>
                </p:oleObj>
              </mc:Choice>
              <mc:Fallback>
                <p:oleObj name="Equation" r:id="rId3" imgW="52056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988840"/>
                        <a:ext cx="1344439" cy="1016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6"/>
          <p:cNvGraphicFramePr>
            <a:graphicFrameLocks noChangeAspect="1"/>
          </p:cNvGraphicFramePr>
          <p:nvPr/>
        </p:nvGraphicFramePr>
        <p:xfrm>
          <a:off x="2556446" y="3789040"/>
          <a:ext cx="33909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4" name="Equation" r:id="rId5" imgW="685800" imgH="177480" progId="">
                  <p:embed/>
                </p:oleObj>
              </mc:Choice>
              <mc:Fallback>
                <p:oleObj name="Equation" r:id="rId5" imgW="685800" imgH="177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446" y="3789040"/>
                        <a:ext cx="33909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4"/>
          <p:cNvGraphicFramePr>
            <a:graphicFrameLocks noChangeAspect="1"/>
          </p:cNvGraphicFramePr>
          <p:nvPr/>
        </p:nvGraphicFramePr>
        <p:xfrm>
          <a:off x="6416912" y="4608424"/>
          <a:ext cx="198021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name="Equation" r:id="rId7" imgW="1079280" imgH="431640" progId="">
                  <p:embed/>
                </p:oleObj>
              </mc:Choice>
              <mc:Fallback>
                <p:oleObj name="Equation" r:id="rId7" imgW="107928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912" y="4608424"/>
                        <a:ext cx="1980219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806896" y="2132856"/>
            <a:ext cx="7941568" cy="3600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En combinant, on obtient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On ajoute une constante de proportionnalité, 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où R est appelée constante des gaz parfaits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31640" y="5517232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>
                <a:hlinkClick r:id="rId9"/>
              </a:rPr>
              <a:t>http://www.ostralo.net/3_animations/swf/gaz.swf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1929408" y="83671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Système d’unités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2123728" y="2636912"/>
          <a:ext cx="4821560" cy="277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3" imgW="1765080" imgH="1015920" progId="">
                  <p:embed/>
                </p:oleObj>
              </mc:Choice>
              <mc:Fallback>
                <p:oleObj name="Equation" r:id="rId3" imgW="1765080" imgH="10159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636912"/>
                        <a:ext cx="4821560" cy="2775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576064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2132856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 Un gaz est considéré </a:t>
            </a:r>
            <a:r>
              <a:rPr lang="fr-FR" sz="24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parfait</a:t>
            </a: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lorsque ses  molécules sont très</a:t>
            </a:r>
          </a:p>
          <a:p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   éloignées les unes par rapport aux autres, c’est-à-dire </a:t>
            </a:r>
          </a:p>
          <a:p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   lorsqu’elles se trouvent dans </a:t>
            </a:r>
            <a:r>
              <a:rPr lang="fr-FR" sz="24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un très grand volume </a:t>
            </a: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donc à </a:t>
            </a:r>
          </a:p>
          <a:p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   pression faible.</a:t>
            </a:r>
            <a:endParaRPr lang="fr-FR" sz="24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2128341" y="845840"/>
            <a:ext cx="7564437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4000" b="1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Gaz parfait</a:t>
            </a:r>
            <a:endParaRPr kumimoji="0" lang="fr-CA" sz="40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539552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5576" y="4149080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La « loi des gaz parfaits» est une loi expérimentale et n’est pas strictement respectée, mais elle représente, pour </a:t>
            </a:r>
            <a:r>
              <a:rPr lang="fr-CA" sz="2400" b="1" dirty="0" smtClean="0">
                <a:latin typeface="Arial Narrow" pitchFamily="34" charset="0"/>
                <a:cs typeface="Times New Roman" pitchFamily="18" charset="0"/>
              </a:rPr>
              <a:t>des températures et des pressions usuelles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, une très bonne estimation.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39552" y="1124744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5508104" y="802804"/>
            <a:ext cx="259228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4000" dirty="0" smtClean="0">
                <a:latin typeface="Arial Narrow" pitchFamily="34" charset="0"/>
                <a:ea typeface="+mj-ea"/>
                <a:cs typeface="Aharoni" pitchFamily="2" charset="-79"/>
              </a:rPr>
              <a:t>Objectifs</a:t>
            </a:r>
            <a:endParaRPr kumimoji="0" lang="fr-CA" sz="40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6064" y="5517232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71600" y="2636912"/>
            <a:ext cx="7884368" cy="24732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fr-CA" sz="20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   Comprendre le comportement des gaz  parfaits à </a:t>
            </a:r>
            <a:r>
              <a:rPr lang="fr-CA" sz="20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l’échelle microscopique</a:t>
            </a:r>
            <a:r>
              <a:rPr lang="fr-CA" sz="20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Char char="§"/>
            </a:pPr>
            <a:r>
              <a:rPr lang="fr-CA" sz="2000" dirty="0" smtClean="0">
                <a:solidFill>
                  <a:schemeClr val="tx1"/>
                </a:solidFill>
                <a:latin typeface="Arial Narrow" pitchFamily="34" charset="0"/>
                <a:cs typeface="Times New Roman" pitchFamily="18" charset="0"/>
              </a:rPr>
              <a:t>    Définir l’état d’un gaz parfait;</a:t>
            </a: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   Utiliser correctement la loi des gaz parfaits;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   Décrire l’état d’un mélange de gaz;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   Calculer la masse volumique d’un gaz;  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   Exprimer des débits de gaz dans les procédés;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9552" y="112474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8177" y="1732746"/>
            <a:ext cx="4265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Après ce chapitre vous serez capables de : </a:t>
            </a:r>
            <a:endParaRPr lang="fr-CA" sz="2000" i="1" u="sng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539552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23928" y="507736"/>
            <a:ext cx="4540101" cy="50405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Exercice d’application 1</a:t>
            </a:r>
            <a:endParaRPr kumimoji="0" lang="fr-CA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025" y="1399196"/>
            <a:ext cx="8241935" cy="341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latin typeface="Arial Narrow" pitchFamily="34" charset="0"/>
              </a:rPr>
              <a:t>1- </a:t>
            </a:r>
            <a:r>
              <a:rPr lang="en-US" dirty="0" err="1">
                <a:latin typeface="Arial Narrow" pitchFamily="34" charset="0"/>
              </a:rPr>
              <a:t>Quel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est</a:t>
            </a:r>
            <a:r>
              <a:rPr lang="en-US" dirty="0">
                <a:latin typeface="Arial Narrow" pitchFamily="34" charset="0"/>
              </a:rPr>
              <a:t> le volume </a:t>
            </a:r>
            <a:r>
              <a:rPr lang="en-US" dirty="0" err="1">
                <a:latin typeface="Arial Narrow" pitchFamily="34" charset="0"/>
              </a:rPr>
              <a:t>nécessaire</a:t>
            </a:r>
            <a:r>
              <a:rPr lang="en-US" dirty="0">
                <a:latin typeface="Arial Narrow" pitchFamily="34" charset="0"/>
              </a:rPr>
              <a:t> pour stocker 0.05 moles </a:t>
            </a:r>
            <a:r>
              <a:rPr lang="en-US" dirty="0" err="1" smtClean="0">
                <a:latin typeface="Arial Narrow" pitchFamily="34" charset="0"/>
              </a:rPr>
              <a:t>d’Hélium</a:t>
            </a:r>
            <a:r>
              <a:rPr lang="en-US" dirty="0" smtClean="0">
                <a:latin typeface="Arial Narrow" pitchFamily="34" charset="0"/>
              </a:rPr>
              <a:t> à  </a:t>
            </a:r>
            <a:r>
              <a:rPr lang="en-US" dirty="0">
                <a:latin typeface="Arial Narrow" pitchFamily="34" charset="0"/>
              </a:rPr>
              <a:t>202.6 </a:t>
            </a:r>
            <a:r>
              <a:rPr lang="en-US" dirty="0" err="1">
                <a:latin typeface="Arial Narrow" pitchFamily="34" charset="0"/>
              </a:rPr>
              <a:t>kPa</a:t>
            </a:r>
            <a:r>
              <a:rPr lang="en-US" dirty="0">
                <a:latin typeface="Arial Narrow" pitchFamily="34" charset="0"/>
              </a:rPr>
              <a:t> et à 127 °C?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2370591"/>
            <a:ext cx="4258816" cy="543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Arial Narrow" pitchFamily="34" charset="0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Calcul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du volume V d’un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gaz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 parfait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: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982250" y="2331861"/>
                <a:ext cx="1343188" cy="6090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250" y="2331861"/>
                <a:ext cx="1343188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73616" y="3120800"/>
                <a:ext cx="4572000" cy="164352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dirty="0" smtClean="0">
                    <a:latin typeface="Arial Narrow" pitchFamily="34" charset="0"/>
                  </a:rPr>
                  <a:t>      P = 202.6 </a:t>
                </a:r>
                <a:r>
                  <a:rPr lang="en-US" dirty="0" err="1" smtClean="0">
                    <a:latin typeface="Arial Narrow" pitchFamily="34" charset="0"/>
                  </a:rPr>
                  <a:t>kPa</a:t>
                </a:r>
                <a:r>
                  <a:rPr lang="en-US" dirty="0" smtClean="0">
                    <a:latin typeface="Arial Narrow" pitchFamily="34" charset="0"/>
                  </a:rPr>
                  <a:t> = 202.6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/>
                </a:r>
                <a:b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</a:br>
                <a:r>
                  <a:rPr lang="en-US" dirty="0" smtClean="0">
                    <a:solidFill>
                      <a:srgbClr val="FF0000"/>
                    </a:solidFill>
                    <a:latin typeface="Arial Narrow" pitchFamily="34" charset="0"/>
                  </a:rPr>
                  <a:t>      </a:t>
                </a:r>
                <a:r>
                  <a:rPr lang="en-US" dirty="0" smtClean="0">
                    <a:latin typeface="Arial Narrow" pitchFamily="34" charset="0"/>
                  </a:rPr>
                  <a:t>n </a:t>
                </a:r>
                <a:r>
                  <a:rPr lang="en-US" dirty="0">
                    <a:latin typeface="Arial Narrow" pitchFamily="34" charset="0"/>
                  </a:rPr>
                  <a:t>= 0.050 </a:t>
                </a:r>
                <a:r>
                  <a:rPr lang="en-US" dirty="0" err="1">
                    <a:solidFill>
                      <a:srgbClr val="FF0000"/>
                    </a:solidFill>
                    <a:latin typeface="Arial Narrow" pitchFamily="34" charset="0"/>
                  </a:rPr>
                  <a:t>mol</a:t>
                </a:r>
                <a:r>
                  <a:rPr lang="en-US" dirty="0">
                    <a:latin typeface="Arial Narrow" pitchFamily="34" charset="0"/>
                  </a:rPr>
                  <a:t/>
                </a:r>
                <a:br>
                  <a:rPr lang="en-US" dirty="0">
                    <a:latin typeface="Arial Narrow" pitchFamily="34" charset="0"/>
                  </a:rPr>
                </a:br>
                <a:r>
                  <a:rPr lang="en-US" dirty="0" smtClean="0">
                    <a:latin typeface="Arial Narrow" pitchFamily="34" charset="0"/>
                  </a:rPr>
                  <a:t>      T </a:t>
                </a:r>
                <a:r>
                  <a:rPr lang="en-US" dirty="0">
                    <a:latin typeface="Arial Narrow" pitchFamily="34" charset="0"/>
                  </a:rPr>
                  <a:t>= 127 + 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273.15 K</a:t>
                </a:r>
                <a:r>
                  <a:rPr lang="en-US" dirty="0">
                    <a:latin typeface="Arial Narrow" pitchFamily="34" charset="0"/>
                  </a:rPr>
                  <a:t/>
                </a:r>
                <a:br>
                  <a:rPr lang="en-US" dirty="0">
                    <a:latin typeface="Arial Narrow" pitchFamily="34" charset="0"/>
                  </a:rPr>
                </a:br>
                <a:r>
                  <a:rPr lang="en-US" dirty="0" smtClean="0">
                    <a:latin typeface="Arial Narrow" pitchFamily="34" charset="0"/>
                  </a:rPr>
                  <a:t>      R </a:t>
                </a:r>
                <a:r>
                  <a:rPr lang="en-US" dirty="0">
                    <a:latin typeface="Arial Narrow" pitchFamily="34" charset="0"/>
                  </a:rPr>
                  <a:t>= 8.314 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J K</a:t>
                </a:r>
                <a:r>
                  <a:rPr lang="en-US" baseline="30000" dirty="0">
                    <a:solidFill>
                      <a:srgbClr val="FF0000"/>
                    </a:solidFill>
                    <a:latin typeface="Arial Narrow" pitchFamily="34" charset="0"/>
                  </a:rPr>
                  <a:t>-1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 mol</a:t>
                </a:r>
                <a:r>
                  <a:rPr lang="en-US" baseline="30000" dirty="0">
                    <a:solidFill>
                      <a:srgbClr val="FF0000"/>
                    </a:solidFill>
                    <a:latin typeface="Arial Narrow" pitchFamily="34" charset="0"/>
                  </a:rPr>
                  <a:t>-1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       </a:t>
                </a:r>
                <a:endParaRPr lang="en-US" dirty="0" smtClean="0">
                  <a:solidFill>
                    <a:srgbClr val="FF0000"/>
                  </a:solidFill>
                  <a:latin typeface="Arial Narrow" pitchFamily="34" charset="0"/>
                </a:endParaRPr>
              </a:p>
              <a:p>
                <a:pPr lvl="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dirty="0" smtClean="0">
                    <a:latin typeface="Arial Narrow" pitchFamily="34" charset="0"/>
                  </a:rPr>
                  <a:t>      V </a:t>
                </a:r>
                <a:r>
                  <a:rPr lang="en-US" dirty="0">
                    <a:latin typeface="Arial Narrow" pitchFamily="34" charset="0"/>
                  </a:rPr>
                  <a:t>= </a:t>
                </a:r>
                <a:r>
                  <a:rPr lang="en-US" dirty="0" smtClean="0">
                    <a:latin typeface="Arial Narrow" pitchFamily="34" charset="0"/>
                  </a:rPr>
                  <a:t>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Arial Narrow" pitchFamily="34" charset="0"/>
                  </a:rPr>
                  <a:t/>
                </a:r>
                <a:br>
                  <a:rPr lang="en-US" dirty="0">
                    <a:latin typeface="Arial Narrow" pitchFamily="34" charset="0"/>
                  </a:rPr>
                </a:br>
                <a:r>
                  <a:rPr lang="en-US" dirty="0" smtClean="0">
                    <a:solidFill>
                      <a:srgbClr val="FF0000"/>
                    </a:solidFill>
                    <a:latin typeface="Arial Narrow" pitchFamily="34" charset="0"/>
                  </a:rPr>
                  <a:t>  </a:t>
                </a:r>
                <a:endParaRPr lang="en-US" dirty="0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6" y="3120800"/>
                <a:ext cx="4572000" cy="1643527"/>
              </a:xfrm>
              <a:prstGeom prst="rect">
                <a:avLst/>
              </a:prstGeom>
              <a:blipFill>
                <a:blip r:embed="rId3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76320" y="5023113"/>
            <a:ext cx="7064822" cy="3416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solve ((202.6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sym typeface="Symbol"/>
              </a:rPr>
              <a:t>10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sym typeface="Symbol"/>
              </a:rPr>
              <a:t>+3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sym typeface="Symbol"/>
              </a:rPr>
              <a:t> Pa)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sym typeface="Symbol"/>
              </a:rPr>
              <a:t>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 Narrow" pitchFamily="34" charset="0"/>
              </a:rPr>
              <a:t>V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= (0.050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mol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) x 8.314 (J.K-1.mol-1)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sym typeface="Symbol"/>
              </a:rPr>
              <a:t> 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400.15 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), V)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83568" y="5488414"/>
                <a:ext cx="7064822" cy="3416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latin typeface="Arial Narrow" pitchFamily="34" charset="0"/>
                  </a:rPr>
                  <a:t>V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= </a:t>
                </a:r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0.00082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88414"/>
                <a:ext cx="7064822" cy="341632"/>
              </a:xfrm>
              <a:prstGeom prst="rect">
                <a:avLst/>
              </a:prstGeom>
              <a:blipFill>
                <a:blip r:embed="rId4"/>
                <a:stretch>
                  <a:fillRect t="-17857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539552" y="6093296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23928" y="507736"/>
            <a:ext cx="4540101" cy="50405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Exercice d’application 2</a:t>
            </a:r>
            <a:endParaRPr kumimoji="0" lang="fr-CA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544692"/>
              </p:ext>
            </p:extLst>
          </p:nvPr>
        </p:nvGraphicFramePr>
        <p:xfrm>
          <a:off x="5589860" y="2213041"/>
          <a:ext cx="13477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3" name="Équation" r:id="rId3" imgW="939600" imgH="393480" progId="Equation.3">
                  <p:embed/>
                </p:oleObj>
              </mc:Choice>
              <mc:Fallback>
                <p:oleObj name="Équation" r:id="rId3" imgW="93960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860" y="2213041"/>
                        <a:ext cx="1347787" cy="5651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18521"/>
              </p:ext>
            </p:extLst>
          </p:nvPr>
        </p:nvGraphicFramePr>
        <p:xfrm>
          <a:off x="681061" y="5269246"/>
          <a:ext cx="6485734" cy="71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name="Équation" r:id="rId5" imgW="4051080" imgH="444240" progId="Equation.3">
                  <p:embed/>
                </p:oleObj>
              </mc:Choice>
              <mc:Fallback>
                <p:oleObj name="Équation" r:id="rId5" imgW="40510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61" y="5269246"/>
                        <a:ext cx="6485734" cy="710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38172" y="1198921"/>
            <a:ext cx="8345787" cy="5909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Arial Narrow" pitchFamily="34" charset="0"/>
              </a:rPr>
              <a:t>2. </a:t>
            </a:r>
            <a:r>
              <a:rPr lang="en-US" dirty="0" err="1" smtClean="0">
                <a:latin typeface="Arial Narrow" pitchFamily="34" charset="0"/>
              </a:rPr>
              <a:t>Combien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de </a:t>
            </a:r>
            <a:r>
              <a:rPr lang="en-US" dirty="0" err="1">
                <a:latin typeface="Arial Narrow" pitchFamily="34" charset="0"/>
              </a:rPr>
              <a:t>grammes</a:t>
            </a:r>
            <a:r>
              <a:rPr lang="en-US" dirty="0">
                <a:latin typeface="Arial Narrow" pitchFamily="34" charset="0"/>
              </a:rPr>
              <a:t> de O</a:t>
            </a:r>
            <a:r>
              <a:rPr lang="en-US" baseline="-25000" dirty="0">
                <a:latin typeface="Arial Narrow" pitchFamily="34" charset="0"/>
              </a:rPr>
              <a:t>2</a:t>
            </a:r>
            <a:r>
              <a:rPr lang="en-US" dirty="0">
                <a:latin typeface="Arial Narrow" pitchFamily="34" charset="0"/>
              </a:rPr>
              <a:t> se </a:t>
            </a:r>
            <a:r>
              <a:rPr lang="en-US" dirty="0" err="1">
                <a:latin typeface="Arial Narrow" pitchFamily="34" charset="0"/>
              </a:rPr>
              <a:t>trouve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dans</a:t>
            </a:r>
            <a:r>
              <a:rPr lang="en-US" dirty="0">
                <a:latin typeface="Arial Narrow" pitchFamily="34" charset="0"/>
              </a:rPr>
              <a:t> un </a:t>
            </a:r>
            <a:r>
              <a:rPr lang="en-US" dirty="0" err="1">
                <a:latin typeface="Arial Narrow" pitchFamily="34" charset="0"/>
              </a:rPr>
              <a:t>contenant</a:t>
            </a:r>
            <a:r>
              <a:rPr lang="en-US" dirty="0">
                <a:latin typeface="Arial Narrow" pitchFamily="34" charset="0"/>
              </a:rPr>
              <a:t> de 315 ml et à </a:t>
            </a:r>
            <a:r>
              <a:rPr lang="en-US" dirty="0" err="1">
                <a:latin typeface="Arial Narrow" pitchFamily="34" charset="0"/>
              </a:rPr>
              <a:t>une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pression</a:t>
            </a:r>
            <a:r>
              <a:rPr lang="en-US" dirty="0">
                <a:latin typeface="Arial Narrow" pitchFamily="34" charset="0"/>
              </a:rPr>
              <a:t> de 12 </a:t>
            </a:r>
            <a:r>
              <a:rPr lang="en-US" dirty="0" err="1">
                <a:latin typeface="Arial Narrow" pitchFamily="34" charset="0"/>
              </a:rPr>
              <a:t>atm</a:t>
            </a:r>
            <a:r>
              <a:rPr lang="en-US" dirty="0">
                <a:latin typeface="Arial Narrow" pitchFamily="34" charset="0"/>
              </a:rPr>
              <a:t> à 25 °C?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38172" y="1941871"/>
                <a:ext cx="4572000" cy="142314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dirty="0" smtClean="0">
                    <a:latin typeface="Arial Narrow" pitchFamily="34" charset="0"/>
                  </a:rPr>
                  <a:t>P       =       12 </a:t>
                </a:r>
                <a:r>
                  <a:rPr lang="en-US" dirty="0" err="1">
                    <a:latin typeface="Arial Narrow" pitchFamily="34" charset="0"/>
                  </a:rPr>
                  <a:t>atm</a:t>
                </a:r>
                <a:r>
                  <a:rPr lang="en-US" dirty="0">
                    <a:latin typeface="Arial Narrow" pitchFamily="34" charset="0"/>
                  </a:rPr>
                  <a:t>  =  1215.9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Arial Narrow" pitchFamily="34" charset="0"/>
                  </a:rPr>
                  <a:t>Pa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/>
                </a:r>
                <a:b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</a:br>
                <a:r>
                  <a:rPr lang="en-US" dirty="0">
                    <a:latin typeface="Arial Narrow" pitchFamily="34" charset="0"/>
                  </a:rPr>
                  <a:t>V       =       315 ml = 315 </a:t>
                </a:r>
                <a:r>
                  <a:rPr lang="en-US" dirty="0">
                    <a:latin typeface="Arial Narrow" pitchFamily="34" charset="0"/>
                    <a:sym typeface="Symbol"/>
                  </a:rPr>
                  <a:t> 10</a:t>
                </a:r>
                <a:r>
                  <a:rPr lang="en-US" baseline="30000" dirty="0">
                    <a:latin typeface="Arial Narrow" pitchFamily="34" charset="0"/>
                    <a:sym typeface="Symbol"/>
                  </a:rPr>
                  <a:t>-6 </a:t>
                </a:r>
                <a:r>
                  <a:rPr lang="en-US" dirty="0">
                    <a:latin typeface="Arial Narrow" pitchFamily="34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m</a:t>
                </a:r>
                <a:r>
                  <a:rPr lang="en-US" baseline="30000" dirty="0">
                    <a:solidFill>
                      <a:srgbClr val="FF0000"/>
                    </a:solidFill>
                    <a:latin typeface="Arial Narrow" pitchFamily="34" charset="0"/>
                  </a:rPr>
                  <a:t>3 </a:t>
                </a:r>
                <a:r>
                  <a:rPr lang="en-US" dirty="0">
                    <a:latin typeface="Arial Narrow" pitchFamily="34" charset="0"/>
                  </a:rPr>
                  <a:t/>
                </a:r>
                <a:br>
                  <a:rPr lang="en-US" dirty="0">
                    <a:latin typeface="Arial Narrow" pitchFamily="34" charset="0"/>
                  </a:rPr>
                </a:br>
                <a:r>
                  <a:rPr lang="en-US" dirty="0">
                    <a:latin typeface="Arial Narrow" pitchFamily="34" charset="0"/>
                  </a:rPr>
                  <a:t>T       =      25  + 273.15 </a:t>
                </a:r>
                <a:r>
                  <a:rPr lang="en-US" dirty="0" smtClean="0">
                    <a:latin typeface="Arial Narrow" pitchFamily="34" charset="0"/>
                  </a:rPr>
                  <a:t>K   </a:t>
                </a:r>
                <a:r>
                  <a:rPr lang="en-US" dirty="0">
                    <a:latin typeface="Arial Narrow" pitchFamily="34" charset="0"/>
                  </a:rPr>
                  <a:t>= 298.15 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K</a:t>
                </a:r>
              </a:p>
              <a:p>
                <a:pPr lvl="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dirty="0" smtClean="0">
                    <a:latin typeface="Arial Narrow" pitchFamily="34" charset="0"/>
                  </a:rPr>
                  <a:t>R      </a:t>
                </a:r>
                <a:r>
                  <a:rPr lang="en-US" dirty="0">
                    <a:latin typeface="Arial Narrow" pitchFamily="34" charset="0"/>
                  </a:rPr>
                  <a:t>=       </a:t>
                </a:r>
                <a:r>
                  <a:rPr lang="en-US" dirty="0" smtClean="0">
                    <a:latin typeface="Arial Narrow" pitchFamily="34" charset="0"/>
                  </a:rPr>
                  <a:t> </a:t>
                </a:r>
                <a:r>
                  <a:rPr lang="en-US" dirty="0">
                    <a:latin typeface="Arial Narrow" pitchFamily="34" charset="0"/>
                  </a:rPr>
                  <a:t>8.314 </a:t>
                </a:r>
                <a:r>
                  <a:rPr lang="en-US" dirty="0" smtClean="0">
                    <a:latin typeface="Arial Narrow" pitchFamily="34" charset="0"/>
                  </a:rPr>
                  <a:t>  </a:t>
                </a:r>
                <a:r>
                  <a:rPr lang="en-US" dirty="0" smtClean="0">
                    <a:solidFill>
                      <a:srgbClr val="FF0000"/>
                    </a:solidFill>
                    <a:latin typeface="Arial Narrow" pitchFamily="34" charset="0"/>
                  </a:rPr>
                  <a:t>J 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K</a:t>
                </a:r>
                <a:r>
                  <a:rPr lang="en-US" baseline="30000" dirty="0">
                    <a:solidFill>
                      <a:srgbClr val="FF0000"/>
                    </a:solidFill>
                    <a:latin typeface="Arial Narrow" pitchFamily="34" charset="0"/>
                  </a:rPr>
                  <a:t>-1</a:t>
                </a:r>
                <a:r>
                  <a:rPr lang="en-US" dirty="0">
                    <a:solidFill>
                      <a:srgbClr val="FF0000"/>
                    </a:solidFill>
                    <a:latin typeface="Arial Narrow" pitchFamily="34" charset="0"/>
                  </a:rPr>
                  <a:t> mol</a:t>
                </a:r>
                <a:r>
                  <a:rPr lang="en-US" baseline="30000" dirty="0">
                    <a:solidFill>
                      <a:srgbClr val="FF0000"/>
                    </a:solidFill>
                    <a:latin typeface="Arial Narrow" pitchFamily="34" charset="0"/>
                  </a:rPr>
                  <a:t>-1</a:t>
                </a:r>
                <a:r>
                  <a:rPr lang="en-US" dirty="0">
                    <a:latin typeface="Arial Narrow" pitchFamily="34" charset="0"/>
                  </a:rPr>
                  <a:t>  </a:t>
                </a:r>
                <a:br>
                  <a:rPr lang="en-US" dirty="0">
                    <a:latin typeface="Arial Narrow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latin typeface="Arial Narrow" pitchFamily="34" charset="0"/>
                  </a:rPr>
                  <a:t>     =        </a:t>
                </a:r>
                <a:r>
                  <a:rPr lang="en-US" dirty="0">
                    <a:latin typeface="Arial Narrow" pitchFamily="34" charset="0"/>
                  </a:rPr>
                  <a:t>? </a:t>
                </a:r>
                <a:r>
                  <a:rPr lang="en-US" dirty="0" err="1" smtClean="0">
                    <a:solidFill>
                      <a:srgbClr val="FF0000"/>
                    </a:solidFill>
                    <a:latin typeface="Arial Narrow" pitchFamily="34" charset="0"/>
                  </a:rPr>
                  <a:t>mol</a:t>
                </a:r>
                <a:endParaRPr lang="en-US" dirty="0">
                  <a:latin typeface="Arial Narrow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72" y="1941871"/>
                <a:ext cx="4572000" cy="1423147"/>
              </a:xfrm>
              <a:prstGeom prst="rect">
                <a:avLst/>
              </a:prstGeom>
              <a:blipFill>
                <a:blip r:embed="rId7"/>
                <a:stretch>
                  <a:fillRect l="-1200" t="-4292" b="-4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296968"/>
              </p:ext>
            </p:extLst>
          </p:nvPr>
        </p:nvGraphicFramePr>
        <p:xfrm>
          <a:off x="539552" y="4383082"/>
          <a:ext cx="38338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5" name="Équation" r:id="rId8" imgW="2666880" imgH="482400" progId="Equation.3">
                  <p:embed/>
                </p:oleObj>
              </mc:Choice>
              <mc:Fallback>
                <p:oleObj name="Équation" r:id="rId8" imgW="2666880" imgH="482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383082"/>
                        <a:ext cx="3833813" cy="6921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577904"/>
              </p:ext>
            </p:extLst>
          </p:nvPr>
        </p:nvGraphicFramePr>
        <p:xfrm>
          <a:off x="4568825" y="4371975"/>
          <a:ext cx="2946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6" name="Équation" r:id="rId10" imgW="1714320" imgH="393480" progId="Equation.3">
                  <p:embed/>
                </p:oleObj>
              </mc:Choice>
              <mc:Fallback>
                <p:oleObj name="Équation" r:id="rId10" imgW="17143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68825" y="4371975"/>
                        <a:ext cx="2946400" cy="6762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331007"/>
              </p:ext>
            </p:extLst>
          </p:nvPr>
        </p:nvGraphicFramePr>
        <p:xfrm>
          <a:off x="539552" y="3600644"/>
          <a:ext cx="4870451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7" name="Équation" r:id="rId12" imgW="3390840" imgH="482400" progId="Equation.3">
                  <p:embed/>
                </p:oleObj>
              </mc:Choice>
              <mc:Fallback>
                <p:oleObj name="Équation" r:id="rId12" imgW="3390840" imgH="482400" progId="Equation.3">
                  <p:embed/>
                  <p:pic>
                    <p:nvPicPr>
                      <p:cNvPr id="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00644"/>
                        <a:ext cx="4870451" cy="69056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0525" y="1204640"/>
            <a:ext cx="8352928" cy="4536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Dans certains cas, il sera intéressant de « comparer » un </a:t>
            </a:r>
            <a:r>
              <a:rPr kumimoji="0" lang="fr-CA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état </a:t>
            </a:r>
            <a:r>
              <a:rPr kumimoji="0" lang="fr-CA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initial </a:t>
            </a: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=(#1) </a:t>
            </a: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et un </a:t>
            </a:r>
            <a:r>
              <a:rPr kumimoji="0" lang="fr-CA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état </a:t>
            </a:r>
            <a:r>
              <a:rPr kumimoji="0" lang="fr-CA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final </a:t>
            </a: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(#2)  </a:t>
            </a: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(après une évolution)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CA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CA" sz="2000" dirty="0" smtClean="0"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CA" sz="2000" dirty="0" smtClean="0"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CA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CA" sz="2000" dirty="0" smtClean="0"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432048" y="445608"/>
            <a:ext cx="8388424" cy="504056"/>
            <a:chOff x="539552" y="548680"/>
            <a:chExt cx="8388424" cy="50405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59713" y="164890"/>
            <a:ext cx="6048671" cy="50405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800" b="1" dirty="0" smtClean="0">
                <a:latin typeface="Arial Narrow" pitchFamily="34" charset="0"/>
                <a:ea typeface="+mj-ea"/>
                <a:cs typeface="+mj-cs"/>
              </a:rPr>
              <a:t>Application : </a:t>
            </a:r>
            <a:r>
              <a:rPr lang="fr-CA" sz="2800" b="1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comparaison de deux états </a:t>
            </a:r>
            <a:endParaRPr kumimoji="0" lang="fr-CA" sz="28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39552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63900"/>
              </p:ext>
            </p:extLst>
          </p:nvPr>
        </p:nvGraphicFramePr>
        <p:xfrm>
          <a:off x="2950896" y="3183930"/>
          <a:ext cx="1625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Équation" r:id="rId3" imgW="1218960" imgH="863280" progId="Equation.3">
                  <p:embed/>
                </p:oleObj>
              </mc:Choice>
              <mc:Fallback>
                <p:oleObj name="Équation" r:id="rId3" imgW="1218960" imgH="863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896" y="3183930"/>
                        <a:ext cx="1625600" cy="11557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06561"/>
              </p:ext>
            </p:extLst>
          </p:nvPr>
        </p:nvGraphicFramePr>
        <p:xfrm>
          <a:off x="6839243" y="3132201"/>
          <a:ext cx="169386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Équation" r:id="rId5" imgW="1269720" imgH="863280" progId="Equation.3">
                  <p:embed/>
                </p:oleObj>
              </mc:Choice>
              <mc:Fallback>
                <p:oleObj name="Équation" r:id="rId5" imgW="1269720" imgH="863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243" y="3132201"/>
                        <a:ext cx="1693863" cy="11557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695511"/>
              </p:ext>
            </p:extLst>
          </p:nvPr>
        </p:nvGraphicFramePr>
        <p:xfrm>
          <a:off x="6715658" y="4894407"/>
          <a:ext cx="1808683" cy="80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Équation" r:id="rId7" imgW="965160" imgH="431640" progId="Equation.3">
                  <p:embed/>
                </p:oleObj>
              </mc:Choice>
              <mc:Fallback>
                <p:oleObj name="Équation" r:id="rId7" imgW="9651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658" y="4894407"/>
                        <a:ext cx="1808683" cy="8096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/>
        </p:nvGrpSpPr>
        <p:grpSpPr>
          <a:xfrm>
            <a:off x="499293" y="2109879"/>
            <a:ext cx="3264024" cy="2540844"/>
            <a:chOff x="866825" y="2270156"/>
            <a:chExt cx="3264024" cy="2540844"/>
          </a:xfrm>
        </p:grpSpPr>
        <p:graphicFrame>
          <p:nvGraphicFramePr>
            <p:cNvPr id="15" name="Diagram 14"/>
            <p:cNvGraphicFramePr/>
            <p:nvPr>
              <p:extLst>
                <p:ext uri="{D42A27DB-BD31-4B8C-83A1-F6EECF244321}">
                  <p14:modId xmlns:p14="http://schemas.microsoft.com/office/powerpoint/2010/main" val="1388501286"/>
                </p:ext>
              </p:extLst>
            </p:nvPr>
          </p:nvGraphicFramePr>
          <p:xfrm>
            <a:off x="866825" y="2270156"/>
            <a:ext cx="3264024" cy="22480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cxnSp>
          <p:nvCxnSpPr>
            <p:cNvPr id="24" name="Straight Connector 23"/>
            <p:cNvCxnSpPr/>
            <p:nvPr/>
          </p:nvCxnSpPr>
          <p:spPr>
            <a:xfrm>
              <a:off x="1895071" y="4185463"/>
              <a:ext cx="0" cy="50405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07704" y="4672338"/>
              <a:ext cx="216024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051720" y="4509120"/>
              <a:ext cx="333158" cy="301880"/>
              <a:chOff x="1185463" y="1946013"/>
              <a:chExt cx="333158" cy="301880"/>
            </a:xfrm>
            <a:scene3d>
              <a:camera prst="orthographicFront"/>
              <a:lightRig rig="flat" dir="t"/>
            </a:scene3d>
          </p:grpSpPr>
          <p:sp>
            <p:nvSpPr>
              <p:cNvPr id="21" name="Rounded Rectangle 20"/>
              <p:cNvSpPr/>
              <p:nvPr/>
            </p:nvSpPr>
            <p:spPr>
              <a:xfrm>
                <a:off x="1185463" y="1982396"/>
                <a:ext cx="333158" cy="265497"/>
              </a:xfrm>
              <a:prstGeom prst="roundRect">
                <a:avLst>
                  <a:gd name="adj" fmla="val 10000"/>
                </a:avLst>
              </a:prstGeom>
              <a:sp3d z="-190500" extrusionH="12700" prstMaterial="plastic">
                <a:bevelT w="50800" h="50800"/>
              </a:sp3d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Rounded Rectangle 4"/>
              <p:cNvSpPr/>
              <p:nvPr/>
            </p:nvSpPr>
            <p:spPr>
              <a:xfrm>
                <a:off x="1193239" y="1946013"/>
                <a:ext cx="317606" cy="249945"/>
              </a:xfrm>
              <a:prstGeom prst="rect">
                <a:avLst/>
              </a:prstGeom>
              <a:sp3d z="-1905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20320" rIns="30480" bIns="2032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CA" sz="1600" b="1" u="none" kern="1200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CA" sz="1600" b="1" u="none" kern="1200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fr-CA" sz="1600" b="1" u="none" kern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" name="Groupe 2"/>
          <p:cNvGrpSpPr/>
          <p:nvPr/>
        </p:nvGrpSpPr>
        <p:grpSpPr>
          <a:xfrm>
            <a:off x="4626260" y="2156483"/>
            <a:ext cx="3264024" cy="2390112"/>
            <a:chOff x="4620344" y="2348880"/>
            <a:chExt cx="3264024" cy="2390112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396617721"/>
                </p:ext>
              </p:extLst>
            </p:nvPr>
          </p:nvGraphicFramePr>
          <p:xfrm>
            <a:off x="4620344" y="2348880"/>
            <a:ext cx="3264024" cy="22480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cxnSp>
          <p:nvCxnSpPr>
            <p:cNvPr id="32" name="Straight Connector 31"/>
            <p:cNvCxnSpPr/>
            <p:nvPr/>
          </p:nvCxnSpPr>
          <p:spPr>
            <a:xfrm>
              <a:off x="5690119" y="4124572"/>
              <a:ext cx="0" cy="50405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690877" y="4622863"/>
              <a:ext cx="216024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5846768" y="4437112"/>
              <a:ext cx="333158" cy="301880"/>
              <a:chOff x="1185463" y="1946013"/>
              <a:chExt cx="333158" cy="301880"/>
            </a:xfrm>
            <a:scene3d>
              <a:camera prst="orthographicFront"/>
              <a:lightRig rig="flat" dir="t"/>
            </a:scene3d>
          </p:grpSpPr>
          <p:sp>
            <p:nvSpPr>
              <p:cNvPr id="35" name="Rounded Rectangle 34"/>
              <p:cNvSpPr/>
              <p:nvPr/>
            </p:nvSpPr>
            <p:spPr>
              <a:xfrm>
                <a:off x="1185463" y="1982396"/>
                <a:ext cx="333158" cy="265497"/>
              </a:xfrm>
              <a:prstGeom prst="roundRect">
                <a:avLst>
                  <a:gd name="adj" fmla="val 10000"/>
                </a:avLst>
              </a:prstGeom>
              <a:sp3d z="-190500" extrusionH="12700" prstMaterial="plastic">
                <a:bevelT w="50800" h="50800"/>
              </a:sp3d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Rounded Rectangle 4"/>
              <p:cNvSpPr/>
              <p:nvPr/>
            </p:nvSpPr>
            <p:spPr>
              <a:xfrm>
                <a:off x="1193239" y="1946013"/>
                <a:ext cx="317606" cy="249945"/>
              </a:xfrm>
              <a:prstGeom prst="rect">
                <a:avLst/>
              </a:prstGeom>
              <a:sp3d z="-1905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20320" rIns="30480" bIns="2032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CA" sz="1600" b="1" u="none" kern="1200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CA" sz="1600" b="1" u="none" kern="1200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fr-CA" sz="1600" b="1" u="none" kern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95527" y="4581128"/>
            <a:ext cx="8352928" cy="1453243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CA" sz="2000" dirty="0" smtClean="0">
              <a:latin typeface="Arial Narrow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7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Comme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R </a:t>
            </a:r>
            <a:r>
              <a:rPr kumimoji="0" lang="en-CA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est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en-CA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une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en-CA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constante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en-CA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universelle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7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Comme </a:t>
            </a: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certaines variables demeurent constantes</a:t>
            </a: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,</a:t>
            </a:r>
          </a:p>
          <a:p>
            <a:pPr marR="0" lvl="0" algn="l" defTabSz="914400" rtl="0" eaLnBrk="1" fontAlgn="auto" latinLnBrk="0" hangingPunct="1">
              <a:lnSpc>
                <a:spcPct val="7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2000" dirty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   </a:t>
            </a: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fr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les calculs sont simplifiés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0141" y="1413650"/>
            <a:ext cx="8280920" cy="1506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3 - La pression (absolue) à l’intérieur d’un pneu de vélo au repos est de 610 </a:t>
            </a:r>
            <a:r>
              <a:rPr lang="fr-FR" sz="2000" dirty="0" err="1" smtClean="0">
                <a:latin typeface="Arial Narrow" pitchFamily="34" charset="0"/>
                <a:cs typeface="Times New Roman" pitchFamily="18" charset="0"/>
              </a:rPr>
              <a:t>kPa</a:t>
            </a: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à une température de 19,0°C. En roulant, l’air à l’intérieur du pneu s’échauffe et atteint </a:t>
            </a:r>
          </a:p>
          <a:p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58,0°C ce qui augmente le volume du pneu de 4,00 %. Considérant le pneu parfaitement étanche, quelle est la nouvelle pression absolue ?</a:t>
            </a:r>
            <a:endParaRPr kumimoji="0" lang="fr-CA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5677" y="3068960"/>
            <a:ext cx="111916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80584" y="3185679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CA" sz="20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1</a:t>
            </a:r>
            <a:r>
              <a:rPr lang="en-CA" sz="20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.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   R = 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8717" y="3780033"/>
            <a:ext cx="346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2</a:t>
            </a:r>
            <a:r>
              <a:rPr lang="fr-CA" sz="20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.  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n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1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= n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 car le pneu est étanche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4024" y="4194665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3</a:t>
            </a:r>
            <a:r>
              <a:rPr lang="fr-CA" sz="20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.  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V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= 1.04 V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1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 (augmentation de 4 % en volume)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4024" y="4860153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4</a:t>
            </a:r>
            <a:r>
              <a:rPr lang="fr-CA" sz="20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.  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d’où : 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2176" y="4728911"/>
            <a:ext cx="1936626" cy="77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133896" y="5421695"/>
            <a:ext cx="4165104" cy="59952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014024" y="5508225"/>
            <a:ext cx="277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5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.   Application numérique : 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18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923928" y="507736"/>
            <a:ext cx="4540101" cy="50405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Exercice d’application 3</a:t>
            </a:r>
            <a:endParaRPr kumimoji="0" lang="fr-CA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39552" y="6165304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27584" y="1547172"/>
            <a:ext cx="6300192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On peut exprimer les quantités de matière par unité de temps sous forme de débit volumique (Q), massique , ou molaire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349918"/>
              </p:ext>
            </p:extLst>
          </p:nvPr>
        </p:nvGraphicFramePr>
        <p:xfrm>
          <a:off x="2342602" y="3050138"/>
          <a:ext cx="4494292" cy="283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3" imgW="2095200" imgH="1320480" progId="">
                  <p:embed/>
                </p:oleObj>
              </mc:Choice>
              <mc:Fallback>
                <p:oleObj name="Equation" r:id="rId3" imgW="2095200" imgH="1320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602" y="3050138"/>
                        <a:ext cx="4494292" cy="2833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39552" y="6165304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544067" y="507736"/>
            <a:ext cx="6988373" cy="50405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CA" sz="2800" b="1" dirty="0" smtClean="0">
                <a:latin typeface="Arial Narrow" pitchFamily="34" charset="0"/>
              </a:rPr>
              <a:t>Application:  </a:t>
            </a:r>
            <a:r>
              <a:rPr lang="fr-CA" sz="2800" b="1" dirty="0" smtClean="0">
                <a:solidFill>
                  <a:srgbClr val="0033CC"/>
                </a:solidFill>
                <a:latin typeface="Arial Narrow" pitchFamily="34" charset="0"/>
              </a:rPr>
              <a:t>Débit des gaz  (procédé</a:t>
            </a:r>
            <a:r>
              <a:rPr lang="en-CA" sz="2800" b="1" dirty="0" smtClean="0">
                <a:solidFill>
                  <a:srgbClr val="0033CC"/>
                </a:solidFill>
                <a:latin typeface="Arial Narrow" pitchFamily="34" charset="0"/>
              </a:rPr>
              <a:t> en </a:t>
            </a:r>
            <a:r>
              <a:rPr lang="fr-CA" sz="2800" b="1" dirty="0" smtClean="0">
                <a:solidFill>
                  <a:srgbClr val="0033CC"/>
                </a:solidFill>
                <a:latin typeface="Arial Narrow" pitchFamily="34" charset="0"/>
              </a:rPr>
              <a:t>continu)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8680" y="1587623"/>
            <a:ext cx="432048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La masse volumique d’un gaz dépend de la pression et de la température.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64088" y="1772816"/>
          <a:ext cx="3458616" cy="366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3" imgW="1155600" imgH="2019240" progId="">
                  <p:embed/>
                </p:oleObj>
              </mc:Choice>
              <mc:Fallback>
                <p:oleObj name="Equation" r:id="rId3" imgW="1155600" imgH="20192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772816"/>
                        <a:ext cx="3458616" cy="3669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128243" y="476672"/>
            <a:ext cx="5260181" cy="50405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fr-CA" sz="3200" b="1" dirty="0" smtClean="0">
                <a:latin typeface="Arial Narrow" pitchFamily="34" charset="0"/>
              </a:rPr>
              <a:t>Application:  </a:t>
            </a:r>
            <a:r>
              <a:rPr lang="en-CA" sz="3200" b="1" dirty="0" smtClean="0">
                <a:solidFill>
                  <a:srgbClr val="0033CC"/>
                </a:solidFill>
                <a:latin typeface="Arial Narrow" pitchFamily="34" charset="0"/>
              </a:rPr>
              <a:t>Masse </a:t>
            </a:r>
            <a:r>
              <a:rPr lang="fr-CA" sz="3200" b="1" dirty="0" smtClean="0">
                <a:solidFill>
                  <a:srgbClr val="0033CC"/>
                </a:solidFill>
                <a:latin typeface="Arial Narrow" pitchFamily="34" charset="0"/>
              </a:rPr>
              <a:t>volumique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39552" y="6165304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1559" y="1340768"/>
            <a:ext cx="7852469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200" dirty="0" smtClean="0">
                <a:latin typeface="Arial Narrow" pitchFamily="34" charset="0"/>
                <a:cs typeface="Times New Roman" pitchFamily="18" charset="0"/>
              </a:rPr>
              <a:t>Quelle est la masse volumique de l’oxygène (O</a:t>
            </a:r>
            <a:r>
              <a:rPr lang="fr-FR" sz="2200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fr-FR" sz="2200" dirty="0" smtClean="0">
                <a:latin typeface="Arial Narrow" pitchFamily="34" charset="0"/>
                <a:cs typeface="Times New Roman" pitchFamily="18" charset="0"/>
              </a:rPr>
              <a:t>) à 101,3 </a:t>
            </a:r>
            <a:r>
              <a:rPr lang="fr-FR" sz="2200" dirty="0" err="1" smtClean="0">
                <a:latin typeface="Arial Narrow" pitchFamily="34" charset="0"/>
                <a:cs typeface="Times New Roman" pitchFamily="18" charset="0"/>
              </a:rPr>
              <a:t>kPa</a:t>
            </a:r>
            <a:r>
              <a:rPr lang="fr-FR" sz="2200" dirty="0" smtClean="0">
                <a:latin typeface="Arial Narrow" pitchFamily="34" charset="0"/>
                <a:cs typeface="Times New Roman" pitchFamily="18" charset="0"/>
              </a:rPr>
              <a:t> et 300 K ?</a:t>
            </a:r>
            <a:endParaRPr lang="fr-CA" sz="2200" dirty="0"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16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95536" y="602784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923928" y="507736"/>
            <a:ext cx="4540101" cy="50405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Exercice d’application </a:t>
            </a:r>
            <a:r>
              <a:rPr lang="fr-CA" sz="3200" b="1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4</a:t>
            </a:r>
            <a:endParaRPr kumimoji="0" lang="fr-CA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467544" y="2068040"/>
                <a:ext cx="2160240" cy="58484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68040"/>
                <a:ext cx="2160240" cy="584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467544" y="2780928"/>
                <a:ext cx="4752528" cy="10995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101.3   </m:t>
                          </m:r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𝑘𝑃𝑎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×2×15.999</m:t>
                          </m:r>
                          <m:f>
                            <m:f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𝑘𝑚𝑜𝑙</m:t>
                              </m:r>
                            </m:den>
                          </m:f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8.314×300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fr-FR" sz="2000" b="0" dirty="0" smtClean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4752528" cy="1099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467544" y="4243533"/>
                <a:ext cx="2016224" cy="91082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=1.299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fr-FR" sz="2000" b="0" dirty="0" smtClean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43533"/>
                <a:ext cx="2016224" cy="910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2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600" y="1844824"/>
            <a:ext cx="7632848" cy="16561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Pour les mélanges de gaz (comme l’air, ou un gaz de combustion), on a besoin d’évaluer la masse molaire « moyenne » du mélange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On calcule la moyenne pondérée par l’abondance de la masse molaire de chacun des gaz du mélange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lum contrast="40000"/>
          </a:blip>
          <a:srcRect/>
          <a:stretch>
            <a:fillRect/>
          </a:stretch>
        </p:blipFill>
        <p:spPr bwMode="auto">
          <a:xfrm>
            <a:off x="1187624" y="3861048"/>
            <a:ext cx="715471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92339" y="332656"/>
            <a:ext cx="4540101" cy="72008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Application</a:t>
            </a:r>
            <a:r>
              <a:rPr kumimoji="0" lang="fr-CA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aux mélanges</a:t>
            </a:r>
            <a:endParaRPr kumimoji="0" lang="fr-CA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39552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785392" y="83671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Masse molaire : mélange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35896" y="476672"/>
            <a:ext cx="4540101" cy="72008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Application</a:t>
            </a:r>
            <a:r>
              <a:rPr kumimoji="0" lang="fr-CA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aux mélanges</a:t>
            </a:r>
            <a:endParaRPr kumimoji="0" lang="fr-CA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39552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2268760" y="84584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Préssion</a:t>
            </a:r>
            <a:r>
              <a:rPr kumimoji="0" lang="fr-CA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: mélange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7624" y="1744940"/>
            <a:ext cx="70567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 smtClean="0">
                <a:latin typeface="Arial Narrow" pitchFamily="34" charset="0"/>
                <a:cs typeface="Times New Roman" pitchFamily="18" charset="0"/>
              </a:rPr>
              <a:t>Si on place dans le volume  V ( d’un mélange gazeux), n</a:t>
            </a:r>
            <a:r>
              <a:rPr lang="fr-FR" sz="2200" baseline="-25000" dirty="0" smtClean="0">
                <a:latin typeface="Arial Narrow" pitchFamily="34" charset="0"/>
                <a:cs typeface="Times New Roman" pitchFamily="18" charset="0"/>
              </a:rPr>
              <a:t>i</a:t>
            </a:r>
            <a:r>
              <a:rPr lang="fr-FR" sz="2200" dirty="0" smtClean="0">
                <a:latin typeface="Arial Narrow" pitchFamily="34" charset="0"/>
                <a:cs typeface="Times New Roman" pitchFamily="18" charset="0"/>
              </a:rPr>
              <a:t> moles d’un gaz i, à la température T, elles se trouvent à une pression  Pi: </a:t>
            </a:r>
          </a:p>
          <a:p>
            <a:endParaRPr lang="fr-FR" sz="2200" dirty="0"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94137"/>
              </p:ext>
            </p:extLst>
          </p:nvPr>
        </p:nvGraphicFramePr>
        <p:xfrm>
          <a:off x="3890702" y="2759573"/>
          <a:ext cx="1476896" cy="79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Equation" r:id="rId5" imgW="850680" imgH="457200" progId="Equation.3">
                  <p:embed/>
                </p:oleObj>
              </mc:Choice>
              <mc:Fallback>
                <p:oleObj name="Equation" r:id="rId5" imgW="8506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702" y="2759573"/>
                        <a:ext cx="1476896" cy="792859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82839"/>
              </p:ext>
            </p:extLst>
          </p:nvPr>
        </p:nvGraphicFramePr>
        <p:xfrm>
          <a:off x="3927735" y="3933057"/>
          <a:ext cx="28797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Equation" r:id="rId7" imgW="1562040" imgH="444240" progId="Equation.3">
                  <p:embed/>
                </p:oleObj>
              </mc:Choice>
              <mc:Fallback>
                <p:oleObj name="Equation" r:id="rId7" imgW="156204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735" y="3933057"/>
                        <a:ext cx="2879725" cy="8191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85279" y="2992894"/>
            <a:ext cx="203934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2000" b="1" dirty="0" err="1" smtClean="0">
                <a:latin typeface="Arial Narrow" pitchFamily="34" charset="0"/>
                <a:cs typeface="Times New Roman" pitchFamily="18" charset="0"/>
              </a:rPr>
              <a:t>Pression</a:t>
            </a:r>
            <a:r>
              <a:rPr lang="en-CA" sz="2000" b="1" dirty="0" smtClean="0">
                <a:latin typeface="Arial Narrow" pitchFamily="34" charset="0"/>
                <a:cs typeface="Times New Roman" pitchFamily="18" charset="0"/>
              </a:rPr>
              <a:t> du </a:t>
            </a:r>
            <a:r>
              <a:rPr lang="en-CA" sz="2000" b="1" dirty="0" err="1" smtClean="0">
                <a:latin typeface="Arial Narrow" pitchFamily="34" charset="0"/>
                <a:cs typeface="Times New Roman" pitchFamily="18" charset="0"/>
              </a:rPr>
              <a:t>gaz</a:t>
            </a:r>
            <a:r>
              <a:rPr lang="en-CA" sz="2000" b="1" dirty="0" smtClean="0">
                <a:latin typeface="Arial Narrow" pitchFamily="34" charset="0"/>
                <a:cs typeface="Times New Roman" pitchFamily="18" charset="0"/>
              </a:rPr>
              <a:t> i :</a:t>
            </a:r>
            <a:endParaRPr lang="fr-CA" sz="20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0317" y="4038061"/>
            <a:ext cx="236795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2000" b="1" dirty="0" err="1" smtClean="0">
                <a:latin typeface="Arial Narrow" pitchFamily="34" charset="0"/>
                <a:cs typeface="Times New Roman" pitchFamily="18" charset="0"/>
              </a:rPr>
              <a:t>Pression</a:t>
            </a:r>
            <a:r>
              <a:rPr lang="en-CA" sz="2000" b="1" dirty="0" smtClean="0">
                <a:latin typeface="Arial Narrow" pitchFamily="34" charset="0"/>
                <a:cs typeface="Times New Roman" pitchFamily="18" charset="0"/>
              </a:rPr>
              <a:t> du mélange:</a:t>
            </a:r>
            <a:endParaRPr lang="fr-CA" sz="2000" b="1" dirty="0">
              <a:latin typeface="Arial Narrow" pitchFamily="34" charset="0"/>
              <a:cs typeface="Times New Roman" pitchFamily="18" charset="0"/>
            </a:endParaRP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048025"/>
              </p:ext>
            </p:extLst>
          </p:nvPr>
        </p:nvGraphicFramePr>
        <p:xfrm>
          <a:off x="2949575" y="5157788"/>
          <a:ext cx="27797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Équation" r:id="rId9" imgW="1396800" imgH="291960" progId="Equation.3">
                  <p:embed/>
                </p:oleObj>
              </mc:Choice>
              <mc:Fallback>
                <p:oleObj name="Équation" r:id="rId9" imgW="13968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5157788"/>
                        <a:ext cx="2779713" cy="581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96001" y="5199583"/>
            <a:ext cx="1203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 smtClean="0">
                <a:latin typeface="Times New Roman" pitchFamily="18" charset="0"/>
                <a:cs typeface="Times New Roman" pitchFamily="18" charset="0"/>
              </a:rPr>
              <a:t>Avec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:   </a:t>
            </a:r>
            <a:endParaRPr lang="fr-CA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9288" y="540358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b="1" i="1" dirty="0" smtClean="0">
                <a:latin typeface="Arial Narrow" pitchFamily="34" charset="0"/>
                <a:cs typeface="Times New Roman" pitchFamily="18" charset="0"/>
              </a:rPr>
              <a:t>(</a:t>
            </a:r>
            <a:r>
              <a:rPr lang="fr-CA" b="1" i="1" dirty="0" smtClean="0">
                <a:latin typeface="Arial Narrow" pitchFamily="34" charset="0"/>
                <a:cs typeface="Times New Roman" pitchFamily="18" charset="0"/>
              </a:rPr>
              <a:t>loi</a:t>
            </a:r>
            <a:r>
              <a:rPr lang="en-CA" b="1" i="1" dirty="0" smtClean="0">
                <a:latin typeface="Arial Narrow" pitchFamily="34" charset="0"/>
                <a:cs typeface="Times New Roman" pitchFamily="18" charset="0"/>
              </a:rPr>
              <a:t> de Dalton)</a:t>
            </a:r>
            <a:endParaRPr lang="fr-CA" b="1" i="1" dirty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6175" y="1843077"/>
            <a:ext cx="2502570" cy="225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2060848"/>
            <a:ext cx="53285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u="sng" dirty="0" smtClean="0">
                <a:latin typeface="Arial Narrow" pitchFamily="34" charset="0"/>
                <a:cs typeface="Times New Roman" pitchFamily="18" charset="0"/>
              </a:rPr>
              <a:t>Exemple</a:t>
            </a:r>
            <a:r>
              <a:rPr lang="en-CA" sz="2000" b="1" dirty="0" smtClean="0">
                <a:latin typeface="Arial Narrow" pitchFamily="34" charset="0"/>
                <a:cs typeface="Times New Roman" pitchFamily="18" charset="0"/>
              </a:rPr>
              <a:t> :</a:t>
            </a:r>
            <a:r>
              <a:rPr lang="en-CA" sz="20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mélange de </a:t>
            </a:r>
            <a:r>
              <a:rPr lang="en-CA" sz="2000" dirty="0" err="1" smtClean="0">
                <a:latin typeface="Arial Narrow" pitchFamily="34" charset="0"/>
                <a:cs typeface="Times New Roman" pitchFamily="18" charset="0"/>
              </a:rPr>
              <a:t>deux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sz="2000" dirty="0" err="1" smtClean="0">
                <a:latin typeface="Arial Narrow" pitchFamily="34" charset="0"/>
                <a:cs typeface="Times New Roman" pitchFamily="18" charset="0"/>
              </a:rPr>
              <a:t>gaz</a:t>
            </a:r>
            <a:endParaRPr lang="en-CA" sz="2000" dirty="0" smtClean="0">
              <a:latin typeface="Arial Narrow" pitchFamily="34" charset="0"/>
              <a:cs typeface="Times New Roman" pitchFamily="18" charset="0"/>
            </a:endParaRPr>
          </a:p>
          <a:p>
            <a:endParaRPr lang="en-CA" sz="2000" dirty="0" smtClean="0">
              <a:latin typeface="Arial Narrow" pitchFamily="34" charset="0"/>
              <a:cs typeface="Times New Roman" pitchFamily="18" charset="0"/>
            </a:endParaRPr>
          </a:p>
          <a:p>
            <a:endParaRPr lang="en-CA" sz="2000" dirty="0" smtClean="0">
              <a:latin typeface="Arial Narrow" pitchFamily="34" charset="0"/>
              <a:cs typeface="Times New Roman" pitchFamily="18" charset="0"/>
            </a:endParaRPr>
          </a:p>
          <a:p>
            <a:endParaRPr lang="en-CA" sz="2000" dirty="0">
              <a:latin typeface="Arial Narrow" pitchFamily="34" charset="0"/>
              <a:cs typeface="Times New Roman" pitchFamily="18" charset="0"/>
            </a:endParaRPr>
          </a:p>
          <a:p>
            <a:endParaRPr lang="en-CA" sz="2000" dirty="0" smtClean="0">
              <a:latin typeface="Arial Narrow" pitchFamily="34" charset="0"/>
              <a:cs typeface="Times New Roman" pitchFamily="18" charset="0"/>
            </a:endParaRPr>
          </a:p>
          <a:p>
            <a:endParaRPr lang="en-CA" sz="2000" dirty="0">
              <a:latin typeface="Arial Narrow" pitchFamily="34" charset="0"/>
              <a:cs typeface="Times New Roman" pitchFamily="18" charset="0"/>
            </a:endParaRPr>
          </a:p>
          <a:p>
            <a:endParaRPr lang="en-CA" sz="2000" dirty="0" smtClean="0">
              <a:latin typeface="Arial Narrow" pitchFamily="34" charset="0"/>
              <a:cs typeface="Times New Roman" pitchFamily="18" charset="0"/>
            </a:endParaRPr>
          </a:p>
          <a:p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                 </a:t>
            </a:r>
          </a:p>
          <a:p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                       </a:t>
            </a:r>
          </a:p>
          <a:p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		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-35000" contras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658240" y="5003796"/>
            <a:ext cx="2736304" cy="85711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grpSp>
        <p:nvGrpSpPr>
          <p:cNvPr id="9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920331" y="404664"/>
            <a:ext cx="4540101" cy="72008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Application</a:t>
            </a:r>
            <a:r>
              <a:rPr kumimoji="0" lang="fr-CA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aux mélanges</a:t>
            </a:r>
            <a:endParaRPr kumimoji="0" lang="fr-CA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1764208" y="83219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600" b="1" i="0" u="none" strike="noStrike" kern="1200" cap="none" spc="0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Pression</a:t>
            </a:r>
            <a:r>
              <a:rPr kumimoji="0" lang="fr-CA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partielle : mélange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40392" y="3787285"/>
            <a:ext cx="4572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CA" b="1" u="sng" dirty="0">
                <a:latin typeface="Arial Narrow" pitchFamily="34" charset="0"/>
                <a:cs typeface="Times New Roman" pitchFamily="18" charset="0"/>
              </a:rPr>
              <a:t>Si :</a:t>
            </a:r>
          </a:p>
          <a:p>
            <a:r>
              <a:rPr lang="en-CA" dirty="0">
                <a:latin typeface="Arial Narrow" pitchFamily="34" charset="0"/>
                <a:cs typeface="Times New Roman" pitchFamily="18" charset="0"/>
              </a:rPr>
              <a:t>                        Y</a:t>
            </a:r>
            <a:r>
              <a:rPr lang="en-CA" baseline="-25000" dirty="0">
                <a:latin typeface="Arial Narrow" pitchFamily="34" charset="0"/>
                <a:cs typeface="Times New Roman" pitchFamily="18" charset="0"/>
              </a:rPr>
              <a:t>1 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: la fraction </a:t>
            </a:r>
            <a:r>
              <a:rPr lang="en-CA" dirty="0" err="1">
                <a:latin typeface="Arial Narrow" pitchFamily="34" charset="0"/>
                <a:cs typeface="Times New Roman" pitchFamily="18" charset="0"/>
              </a:rPr>
              <a:t>molaire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du </a:t>
            </a:r>
            <a:r>
              <a:rPr lang="en-CA" dirty="0" err="1">
                <a:latin typeface="Arial Narrow" pitchFamily="34" charset="0"/>
                <a:cs typeface="Times New Roman" pitchFamily="18" charset="0"/>
              </a:rPr>
              <a:t>gaz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1</a:t>
            </a:r>
          </a:p>
          <a:p>
            <a:r>
              <a:rPr lang="en-CA" dirty="0">
                <a:latin typeface="Arial Narrow" pitchFamily="34" charset="0"/>
                <a:cs typeface="Times New Roman" pitchFamily="18" charset="0"/>
              </a:rPr>
              <a:t>                         Y</a:t>
            </a:r>
            <a:r>
              <a:rPr lang="en-CA" baseline="-25000" dirty="0">
                <a:latin typeface="Arial Narrow" pitchFamily="34" charset="0"/>
                <a:cs typeface="Times New Roman" pitchFamily="18" charset="0"/>
              </a:rPr>
              <a:t>2 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: la fraction </a:t>
            </a:r>
            <a:r>
              <a:rPr lang="en-CA" dirty="0" err="1">
                <a:latin typeface="Arial Narrow" pitchFamily="34" charset="0"/>
                <a:cs typeface="Times New Roman" pitchFamily="18" charset="0"/>
              </a:rPr>
              <a:t>molaire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du </a:t>
            </a:r>
            <a:r>
              <a:rPr lang="en-CA" dirty="0" err="1">
                <a:latin typeface="Arial Narrow" pitchFamily="34" charset="0"/>
                <a:cs typeface="Times New Roman" pitchFamily="18" charset="0"/>
              </a:rPr>
              <a:t>gaz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2</a:t>
            </a:r>
          </a:p>
        </p:txBody>
      </p:sp>
      <p:sp>
        <p:nvSpPr>
          <p:cNvPr id="3" name="Rectangle 2"/>
          <p:cNvSpPr/>
          <p:nvPr/>
        </p:nvSpPr>
        <p:spPr>
          <a:xfrm>
            <a:off x="716419" y="5093891"/>
            <a:ext cx="817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u="sng" dirty="0" err="1">
                <a:latin typeface="Arial Narrow" pitchFamily="34" charset="0"/>
                <a:cs typeface="Times New Roman" pitchFamily="18" charset="0"/>
              </a:rPr>
              <a:t>Alors</a:t>
            </a:r>
            <a:r>
              <a:rPr lang="en-CA" u="sng" dirty="0">
                <a:latin typeface="Arial Narrow" pitchFamily="34" charset="0"/>
                <a:cs typeface="Times New Roman" pitchFamily="18" charset="0"/>
              </a:rPr>
              <a:t> :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2324" y="2671198"/>
            <a:ext cx="346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b="1" u="sng" dirty="0" err="1">
                <a:latin typeface="Arial Narrow" pitchFamily="34" charset="0"/>
                <a:cs typeface="Times New Roman" pitchFamily="18" charset="0"/>
              </a:rPr>
              <a:t>Gaz</a:t>
            </a:r>
            <a:r>
              <a:rPr lang="en-CA" b="1" u="sng" dirty="0">
                <a:latin typeface="Arial Narrow" pitchFamily="34" charset="0"/>
                <a:cs typeface="Times New Roman" pitchFamily="18" charset="0"/>
              </a:rPr>
              <a:t> # 1 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: </a:t>
            </a:r>
            <a:r>
              <a:rPr lang="en-CA" dirty="0" err="1">
                <a:latin typeface="Arial Narrow" pitchFamily="34" charset="0"/>
                <a:cs typeface="Times New Roman" pitchFamily="18" charset="0"/>
              </a:rPr>
              <a:t>particules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dirty="0" err="1">
                <a:latin typeface="Arial Narrow" pitchFamily="34" charset="0"/>
                <a:cs typeface="Times New Roman" pitchFamily="18" charset="0"/>
              </a:rPr>
              <a:t>sont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dirty="0" err="1">
                <a:latin typeface="Arial Narrow" pitchFamily="34" charset="0"/>
                <a:cs typeface="Times New Roman" pitchFamily="18" charset="0"/>
              </a:rPr>
              <a:t>noires</a:t>
            </a:r>
            <a:r>
              <a:rPr lang="en-CA" dirty="0" smtClean="0">
                <a:latin typeface="Arial Narrow" pitchFamily="34" charset="0"/>
                <a:cs typeface="Times New Roman" pitchFamily="18" charset="0"/>
              </a:rPr>
              <a:t>;</a:t>
            </a:r>
          </a:p>
          <a:p>
            <a:r>
              <a:rPr lang="en-CA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b="1" u="sng" dirty="0" err="1">
                <a:latin typeface="Arial Narrow" pitchFamily="34" charset="0"/>
                <a:cs typeface="Times New Roman" pitchFamily="18" charset="0"/>
              </a:rPr>
              <a:t>Gaz</a:t>
            </a:r>
            <a:r>
              <a:rPr lang="en-CA" b="1" u="sng" dirty="0">
                <a:latin typeface="Arial Narrow" pitchFamily="34" charset="0"/>
                <a:cs typeface="Times New Roman" pitchFamily="18" charset="0"/>
              </a:rPr>
              <a:t> # 2 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: </a:t>
            </a:r>
            <a:r>
              <a:rPr lang="en-CA" dirty="0" err="1">
                <a:latin typeface="Arial Narrow" pitchFamily="34" charset="0"/>
                <a:cs typeface="Times New Roman" pitchFamily="18" charset="0"/>
              </a:rPr>
              <a:t>particules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dirty="0" err="1">
                <a:latin typeface="Arial Narrow" pitchFamily="34" charset="0"/>
                <a:cs typeface="Times New Roman" pitchFamily="18" charset="0"/>
              </a:rPr>
              <a:t>sont</a:t>
            </a:r>
            <a:r>
              <a:rPr lang="en-CA" dirty="0">
                <a:latin typeface="Arial Narrow" pitchFamily="34" charset="0"/>
                <a:cs typeface="Times New Roman" pitchFamily="18" charset="0"/>
              </a:rPr>
              <a:t> blanches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1520" y="1700808"/>
            <a:ext cx="861563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6"/>
          <p:cNvSpPr txBox="1"/>
          <p:nvPr/>
        </p:nvSpPr>
        <p:spPr>
          <a:xfrm>
            <a:off x="2195736" y="4941168"/>
            <a:ext cx="4995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La matière 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    Peut être à l’état gaz, liquide ou solide.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latin typeface="Arial Narrow" pitchFamily="34" charset="0"/>
                <a:cs typeface="Times New Roman" pitchFamily="18" charset="0"/>
              </a:rPr>
              <a:t>    Sous forme de substances pures ou  mélanges.</a:t>
            </a:r>
            <a:endParaRPr lang="fr-FR" dirty="0">
              <a:latin typeface="Arial Narrow" pitchFamily="34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6064" y="6165304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re 1"/>
          <p:cNvSpPr txBox="1">
            <a:spLocks/>
          </p:cNvSpPr>
          <p:nvPr/>
        </p:nvSpPr>
        <p:spPr>
          <a:xfrm>
            <a:off x="5436096" y="476672"/>
            <a:ext cx="28083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600" dirty="0" smtClean="0">
                <a:latin typeface="Arial Narrow" pitchFamily="34" charset="0"/>
                <a:ea typeface="+mj-ea"/>
                <a:cs typeface="Aharoni" pitchFamily="2" charset="-79"/>
              </a:rPr>
              <a:t>   Introduction</a:t>
            </a:r>
            <a:endParaRPr kumimoji="0" lang="fr-CA" sz="36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5332" y="2320019"/>
            <a:ext cx="7776864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100" dirty="0" smtClean="0">
                <a:latin typeface="Arial Narrow" pitchFamily="34" charset="0"/>
                <a:cs typeface="Times New Roman" pitchFamily="18" charset="0"/>
              </a:rPr>
              <a:t>  tous les gaz d’un mélange occupent tout le volume : ... </a:t>
            </a:r>
            <a:r>
              <a:rPr lang="fr-FR" sz="2100" b="1" dirty="0" err="1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V</a:t>
            </a:r>
            <a:r>
              <a:rPr lang="fr-FR" sz="2100" b="1" baseline="-25000" dirty="0" err="1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Total</a:t>
            </a:r>
            <a:r>
              <a:rPr lang="fr-FR" sz="2100" b="1" baseline="-25000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=V</a:t>
            </a:r>
            <a:r>
              <a:rPr lang="fr-FR" sz="2100" b="1" baseline="-25000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A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 =V</a:t>
            </a:r>
            <a:r>
              <a:rPr lang="fr-FR" sz="2100" b="1" baseline="-25000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B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=V</a:t>
            </a:r>
            <a:endParaRPr lang="fr-FR" sz="2100" b="1" dirty="0" smtClean="0">
              <a:solidFill>
                <a:srgbClr val="0070C0"/>
              </a:solidFill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sz="2100" dirty="0" smtClean="0">
                <a:latin typeface="Arial Narrow" pitchFamily="34" charset="0"/>
                <a:cs typeface="Times New Roman" pitchFamily="18" charset="0"/>
              </a:rPr>
              <a:t>  tous les gaz d’un mélange ont la même température : ... </a:t>
            </a:r>
            <a:r>
              <a:rPr lang="fr-FR" sz="2100" b="1" dirty="0" err="1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T</a:t>
            </a:r>
            <a:r>
              <a:rPr lang="fr-FR" sz="2100" b="1" baseline="-25000" dirty="0" err="1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Total</a:t>
            </a:r>
            <a:r>
              <a:rPr lang="fr-FR" sz="2100" b="1" baseline="-25000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=T</a:t>
            </a:r>
            <a:r>
              <a:rPr lang="fr-FR" sz="2100" b="1" baseline="-25000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A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 =T</a:t>
            </a:r>
            <a:r>
              <a:rPr lang="fr-FR" sz="2100" b="1" baseline="-25000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B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=T</a:t>
            </a:r>
            <a:endParaRPr lang="fr-FR" sz="2100" b="1" dirty="0" smtClean="0">
              <a:solidFill>
                <a:srgbClr val="0070C0"/>
              </a:solidFill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sz="2100" dirty="0" smtClean="0">
                <a:latin typeface="Arial Narrow" pitchFamily="34" charset="0"/>
                <a:cs typeface="Times New Roman" pitchFamily="18" charset="0"/>
              </a:rPr>
              <a:t>  la pression partielle d’un gaz A d’un mélange définie par   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P</a:t>
            </a:r>
            <a:r>
              <a:rPr lang="fr-FR" sz="2100" b="1" baseline="-25000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A 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= </a:t>
            </a:r>
            <a:r>
              <a:rPr lang="fr-FR" sz="2100" b="1" dirty="0" err="1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y</a:t>
            </a:r>
            <a:r>
              <a:rPr lang="fr-FR" sz="2100" b="1" baseline="-25000" dirty="0" err="1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A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  <a:sym typeface="Symbol"/>
              </a:rPr>
              <a:t> </a:t>
            </a:r>
            <a:r>
              <a:rPr lang="fr-FR" sz="2100" b="1" dirty="0" err="1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P</a:t>
            </a:r>
            <a:r>
              <a:rPr lang="fr-FR" sz="2100" b="1" baseline="-25000" dirty="0" err="1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Totale</a:t>
            </a:r>
            <a:r>
              <a:rPr lang="fr-FR" sz="2100" b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  </a:t>
            </a:r>
          </a:p>
          <a:p>
            <a:r>
              <a:rPr lang="fr-FR" sz="2100" b="1" i="1" dirty="0" smtClean="0">
                <a:solidFill>
                  <a:srgbClr val="0070C0"/>
                </a:solidFill>
                <a:latin typeface="Arial Narrow" pitchFamily="34" charset="0"/>
                <a:cs typeface="Times New Roman" pitchFamily="18" charset="0"/>
              </a:rPr>
              <a:t>    </a:t>
            </a:r>
            <a:r>
              <a:rPr lang="fr-FR" sz="2100" i="1" dirty="0" smtClean="0">
                <a:latin typeface="Arial Narrow" pitchFamily="34" charset="0"/>
                <a:cs typeface="Times New Roman" pitchFamily="18" charset="0"/>
              </a:rPr>
              <a:t>représente la </a:t>
            </a:r>
            <a:r>
              <a:rPr lang="fr-FR" sz="2100" dirty="0" smtClean="0">
                <a:latin typeface="Arial Narrow" pitchFamily="34" charset="0"/>
                <a:cs typeface="Times New Roman" pitchFamily="18" charset="0"/>
              </a:rPr>
              <a:t>contribution de ce gaz à la pression du </a:t>
            </a:r>
          </a:p>
          <a:p>
            <a:r>
              <a:rPr lang="fr-FR" sz="2100" dirty="0" smtClean="0">
                <a:latin typeface="Arial Narrow" pitchFamily="34" charset="0"/>
                <a:cs typeface="Times New Roman" pitchFamily="18" charset="0"/>
              </a:rPr>
              <a:t>    mélange ; c’est une grandeur permettant de décrire </a:t>
            </a:r>
            <a:r>
              <a:rPr lang="fr-CA" sz="2100" dirty="0" smtClean="0">
                <a:latin typeface="Arial Narrow" pitchFamily="34" charset="0"/>
                <a:cs typeface="Times New Roman" pitchFamily="18" charset="0"/>
              </a:rPr>
              <a:t>un mélange gazeux.</a:t>
            </a:r>
          </a:p>
          <a:p>
            <a:pPr>
              <a:buFont typeface="Wingdings" pitchFamily="2" charset="2"/>
              <a:buChar char="§"/>
            </a:pPr>
            <a:endParaRPr lang="fr-CA" sz="2100" dirty="0" smtClean="0">
              <a:latin typeface="Arial Narrow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sz="2100" dirty="0" smtClean="0">
                <a:latin typeface="Arial Narrow" pitchFamily="34" charset="0"/>
                <a:cs typeface="Times New Roman" pitchFamily="18" charset="0"/>
              </a:rPr>
              <a:t>  La somme des pressions partielles de tous les gaz d’un mélange donne la</a:t>
            </a:r>
          </a:p>
          <a:p>
            <a:r>
              <a:rPr lang="fr-FR" sz="2100" dirty="0" smtClean="0">
                <a:latin typeface="Arial Narrow" pitchFamily="34" charset="0"/>
                <a:cs typeface="Times New Roman" pitchFamily="18" charset="0"/>
              </a:rPr>
              <a:t>    pression totale, ou </a:t>
            </a:r>
            <a:r>
              <a:rPr lang="fr-CA" sz="2100" dirty="0" smtClean="0">
                <a:latin typeface="Arial Narrow" pitchFamily="34" charset="0"/>
                <a:cs typeface="Times New Roman" pitchFamily="18" charset="0"/>
              </a:rPr>
              <a:t>pression du mélange : ....</a:t>
            </a:r>
            <a:endParaRPr lang="fr-CA" sz="2100" dirty="0"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920331" y="404664"/>
            <a:ext cx="4540101" cy="72008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Application</a:t>
            </a:r>
            <a:r>
              <a:rPr kumimoji="0" lang="fr-CA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aux mélanges</a:t>
            </a:r>
            <a:endParaRPr kumimoji="0" lang="fr-CA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39552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3060848" y="83219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600" b="1" noProof="0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Résumé</a:t>
            </a:r>
            <a:endParaRPr kumimoji="0" lang="fr-CA" sz="26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560" y="1299825"/>
            <a:ext cx="8172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4. Un mélange de CO</a:t>
            </a:r>
            <a:r>
              <a:rPr lang="fr-FR" sz="2000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et de N</a:t>
            </a:r>
            <a:r>
              <a:rPr lang="fr-FR" sz="2000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est contenu dans un réservoir dont la pression est 250 </a:t>
            </a:r>
            <a:r>
              <a:rPr lang="fr-FR" sz="2000" dirty="0" err="1" smtClean="0">
                <a:latin typeface="Arial Narrow" pitchFamily="34" charset="0"/>
                <a:cs typeface="Times New Roman" pitchFamily="18" charset="0"/>
              </a:rPr>
              <a:t>kPa</a:t>
            </a: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. Si la pression partielle du CO</a:t>
            </a:r>
            <a:r>
              <a:rPr lang="fr-FR" sz="2000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est 120 </a:t>
            </a:r>
            <a:r>
              <a:rPr lang="fr-FR" sz="2000" dirty="0" err="1" smtClean="0">
                <a:latin typeface="Arial Narrow" pitchFamily="34" charset="0"/>
                <a:cs typeface="Times New Roman" pitchFamily="18" charset="0"/>
              </a:rPr>
              <a:t>kPa</a:t>
            </a: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, quelle est la fraction molaire du N</a:t>
            </a:r>
            <a:r>
              <a:rPr lang="fr-FR" sz="2000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?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093" y="2672478"/>
            <a:ext cx="2803973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CA" sz="2000" b="1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1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.   </a:t>
            </a:r>
            <a:r>
              <a:rPr lang="en-CA" sz="2000" dirty="0" err="1" smtClean="0">
                <a:latin typeface="Arial Narrow" pitchFamily="34" charset="0"/>
                <a:cs typeface="Times New Roman" pitchFamily="18" charset="0"/>
              </a:rPr>
              <a:t>P</a:t>
            </a:r>
            <a:r>
              <a:rPr lang="en-CA" sz="2000" baseline="-25000" dirty="0" err="1" smtClean="0">
                <a:latin typeface="Arial Narrow" pitchFamily="34" charset="0"/>
                <a:cs typeface="Times New Roman" pitchFamily="18" charset="0"/>
              </a:rPr>
              <a:t>tot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 =  P</a:t>
            </a:r>
            <a:r>
              <a:rPr lang="en-CA" sz="2000" baseline="-25000" dirty="0" smtClean="0">
                <a:latin typeface="Arial Narrow" pitchFamily="34" charset="0"/>
                <a:cs typeface="Times New Roman" pitchFamily="18" charset="0"/>
              </a:rPr>
              <a:t>co2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 + P</a:t>
            </a:r>
            <a:r>
              <a:rPr lang="en-CA" sz="2000" baseline="-25000" dirty="0" smtClean="0">
                <a:latin typeface="Arial Narrow" pitchFamily="34" charset="0"/>
                <a:cs typeface="Times New Roman" pitchFamily="18" charset="0"/>
              </a:rPr>
              <a:t>N2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         </a:t>
            </a:r>
            <a:endParaRPr lang="fr-CA" sz="2000" baseline="-25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093" y="3453317"/>
            <a:ext cx="2047355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2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.  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P</a:t>
            </a:r>
            <a:r>
              <a:rPr lang="en-CA" sz="2000" baseline="-25000" dirty="0" smtClean="0">
                <a:latin typeface="Arial Narrow" pitchFamily="34" charset="0"/>
                <a:cs typeface="Times New Roman" pitchFamily="18" charset="0"/>
              </a:rPr>
              <a:t>N2 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=  </a:t>
            </a:r>
            <a:r>
              <a:rPr lang="fr-CA" sz="2000" dirty="0" err="1" smtClean="0">
                <a:latin typeface="Arial Narrow" pitchFamily="34" charset="0"/>
                <a:cs typeface="Times New Roman" pitchFamily="18" charset="0"/>
              </a:rPr>
              <a:t>P</a:t>
            </a:r>
            <a:r>
              <a:rPr lang="fr-CA" sz="2000" baseline="-25000" dirty="0" err="1" smtClean="0">
                <a:latin typeface="Arial Narrow" pitchFamily="34" charset="0"/>
                <a:cs typeface="Times New Roman" pitchFamily="18" charset="0"/>
              </a:rPr>
              <a:t>tot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– P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co2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093" y="4340733"/>
            <a:ext cx="362310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3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.  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P</a:t>
            </a:r>
            <a:r>
              <a:rPr lang="en-CA" sz="2000" baseline="-25000" dirty="0" smtClean="0">
                <a:latin typeface="Arial Narrow" pitchFamily="34" charset="0"/>
                <a:cs typeface="Times New Roman" pitchFamily="18" charset="0"/>
              </a:rPr>
              <a:t>N2 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=  y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N2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  <a:sym typeface="Symbol"/>
              </a:rPr>
              <a:t> </a:t>
            </a:r>
            <a:r>
              <a:rPr lang="fr-CA" sz="2000" dirty="0" err="1" smtClean="0">
                <a:latin typeface="Arial Narrow" pitchFamily="34" charset="0"/>
                <a:cs typeface="Times New Roman" pitchFamily="18" charset="0"/>
              </a:rPr>
              <a:t>P</a:t>
            </a:r>
            <a:r>
              <a:rPr lang="fr-CA" sz="2000" baseline="-25000" dirty="0" err="1" smtClean="0">
                <a:latin typeface="Arial Narrow" pitchFamily="34" charset="0"/>
                <a:cs typeface="Times New Roman" pitchFamily="18" charset="0"/>
              </a:rPr>
              <a:t>tot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       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( loi de Dalton)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3093" y="4920322"/>
            <a:ext cx="431720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4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.  y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N2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= 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P</a:t>
            </a:r>
            <a:r>
              <a:rPr lang="en-CA" sz="2000" baseline="-25000" dirty="0" smtClean="0">
                <a:latin typeface="Arial Narrow" pitchFamily="34" charset="0"/>
                <a:cs typeface="Times New Roman" pitchFamily="18" charset="0"/>
              </a:rPr>
              <a:t>N2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/ </a:t>
            </a:r>
            <a:r>
              <a:rPr lang="fr-CA" sz="2000" dirty="0" err="1" smtClean="0">
                <a:latin typeface="Arial Narrow" pitchFamily="34" charset="0"/>
                <a:cs typeface="Times New Roman" pitchFamily="18" charset="0"/>
              </a:rPr>
              <a:t>P</a:t>
            </a:r>
            <a:r>
              <a:rPr lang="fr-CA" sz="2000" baseline="-25000" dirty="0" err="1" smtClean="0">
                <a:latin typeface="Arial Narrow" pitchFamily="34" charset="0"/>
                <a:cs typeface="Times New Roman" pitchFamily="18" charset="0"/>
              </a:rPr>
              <a:t>tot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= 130 kPa/250kPa  =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0.52 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093" y="5438867"/>
            <a:ext cx="419057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CA" sz="2000" b="1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5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.  Si vous désirez  y</a:t>
            </a:r>
            <a:r>
              <a:rPr lang="fr-CA" sz="2000" baseline="-25000" dirty="0" smtClean="0">
                <a:latin typeface="Arial Narrow" pitchFamily="34" charset="0"/>
                <a:cs typeface="Times New Roman" pitchFamily="18" charset="0"/>
              </a:rPr>
              <a:t>CO2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= 1- </a:t>
            </a:r>
            <a:r>
              <a:rPr lang="en-CA" sz="2000" dirty="0" smtClean="0">
                <a:latin typeface="Arial Narrow" pitchFamily="34" charset="0"/>
                <a:cs typeface="Times New Roman" pitchFamily="18" charset="0"/>
              </a:rPr>
              <a:t>y</a:t>
            </a:r>
            <a:r>
              <a:rPr lang="en-CA" sz="2000" baseline="-25000" dirty="0" smtClean="0">
                <a:latin typeface="Arial Narrow" pitchFamily="34" charset="0"/>
                <a:cs typeface="Times New Roman" pitchFamily="18" charset="0"/>
              </a:rPr>
              <a:t>N2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  = 1- 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0.52</a:t>
            </a:r>
            <a:endParaRPr lang="fr-CA" sz="2000" dirty="0"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15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923928" y="507736"/>
            <a:ext cx="4540101" cy="50405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b="1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Exercice d’application </a:t>
            </a:r>
            <a:r>
              <a:rPr lang="fr-CA" sz="3200" b="1" dirty="0" smtClean="0">
                <a:solidFill>
                  <a:srgbClr val="0033CC"/>
                </a:solidFill>
                <a:latin typeface="Arial Narrow" pitchFamily="34" charset="0"/>
                <a:ea typeface="+mj-ea"/>
                <a:cs typeface="+mj-cs"/>
              </a:rPr>
              <a:t>5</a:t>
            </a:r>
            <a:endParaRPr kumimoji="0" lang="fr-CA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39552" y="5949280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11"/>
              <p:cNvSpPr txBox="1"/>
              <p:nvPr/>
            </p:nvSpPr>
            <p:spPr>
              <a:xfrm>
                <a:off x="3131840" y="3440933"/>
                <a:ext cx="4004622" cy="4001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  </m:t>
                    </m:r>
                  </m:oMath>
                </a14:m>
                <a:r>
                  <a:rPr lang="en-CA" sz="2000" dirty="0" smtClean="0">
                    <a:latin typeface="Arial Narrow" pitchFamily="34" charset="0"/>
                    <a:cs typeface="Times New Roman" pitchFamily="18" charset="0"/>
                  </a:rPr>
                  <a:t>P</a:t>
                </a:r>
                <a:r>
                  <a:rPr lang="en-CA" sz="2000" baseline="-25000" dirty="0" smtClean="0">
                    <a:latin typeface="Arial Narrow" pitchFamily="34" charset="0"/>
                    <a:cs typeface="Times New Roman" pitchFamily="18" charset="0"/>
                  </a:rPr>
                  <a:t>N2  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= 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250 kPa 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 - 120 kPa  = 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130 kPa</a:t>
                </a:r>
                <a:endParaRPr lang="fr-CA" sz="2000" dirty="0">
                  <a:latin typeface="Arial Narrow" pitchFamily="34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440933"/>
                <a:ext cx="4004622" cy="400110"/>
              </a:xfrm>
              <a:prstGeom prst="rect">
                <a:avLst/>
              </a:prstGeom>
              <a:blipFill>
                <a:blip r:embed="rId2"/>
                <a:stretch>
                  <a:fillRect t="-7576" r="-45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13"/>
              <p:cNvSpPr txBox="1"/>
              <p:nvPr/>
            </p:nvSpPr>
            <p:spPr>
              <a:xfrm>
                <a:off x="5223993" y="4920322"/>
                <a:ext cx="3462807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</m:oMath>
                </a14:m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  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y</a:t>
                </a:r>
                <a:r>
                  <a:rPr lang="fr-CA" sz="2000" baseline="-25000" dirty="0" smtClean="0">
                    <a:latin typeface="Arial Narrow" pitchFamily="34" charset="0"/>
                    <a:cs typeface="Times New Roman" pitchFamily="18" charset="0"/>
                  </a:rPr>
                  <a:t>N2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 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= 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130 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kPa / 250kPa  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= </a:t>
                </a:r>
                <a:r>
                  <a:rPr lang="fr-CA" sz="2000" dirty="0" smtClean="0">
                    <a:latin typeface="Arial Narrow" pitchFamily="34" charset="0"/>
                    <a:cs typeface="Times New Roman" pitchFamily="18" charset="0"/>
                  </a:rPr>
                  <a:t>0.52 </a:t>
                </a:r>
                <a:endParaRPr lang="fr-CA" sz="2000" dirty="0">
                  <a:latin typeface="Arial Narrow" pitchFamily="34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3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993" y="4920322"/>
                <a:ext cx="3462807" cy="400110"/>
              </a:xfrm>
              <a:prstGeom prst="rect">
                <a:avLst/>
              </a:prstGeom>
              <a:blipFill>
                <a:blip r:embed="rId3"/>
                <a:stretch>
                  <a:fillRect t="-7576" r="-88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880752" y="6277646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4274" name="Picture 2" descr="Microscopic view of a ga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2808312" cy="2808314"/>
          </a:xfrm>
          <a:prstGeom prst="rect">
            <a:avLst/>
          </a:prstGeom>
          <a:noFill/>
        </p:spPr>
      </p:pic>
      <p:pic>
        <p:nvPicPr>
          <p:cNvPr id="54276" name="Picture 4" descr="Microscopic view of a liquid.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432" y="3429000"/>
            <a:ext cx="1800200" cy="1800202"/>
          </a:xfrm>
          <a:prstGeom prst="rect">
            <a:avLst/>
          </a:prstGeom>
          <a:noFill/>
        </p:spPr>
      </p:pic>
      <p:pic>
        <p:nvPicPr>
          <p:cNvPr id="54278" name="Picture 6" descr="Microscopic view of a solid.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160" y="1437020"/>
            <a:ext cx="1800200" cy="180020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6064" y="5373216"/>
            <a:ext cx="85324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 La matière est constituée de particules;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 L’organisation des particules au niveau microscopique, dépend de l’état de la matière;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 L’état de la matière est fortement affecté par les paramètres; température &amp; pression; </a:t>
            </a:r>
          </a:p>
          <a:p>
            <a:endParaRPr lang="fr-FR" sz="2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016" y="2340496"/>
            <a:ext cx="22322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16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Vue microscopique</a:t>
            </a:r>
          </a:p>
          <a:p>
            <a:pPr algn="ctr"/>
            <a:r>
              <a:rPr lang="fr-CA" sz="16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           du solide </a:t>
            </a:r>
            <a:endParaRPr lang="fr-CA" sz="1600" b="1" i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4456" y="4403001"/>
            <a:ext cx="22454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16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Vue microscopique</a:t>
            </a:r>
          </a:p>
          <a:p>
            <a:pPr algn="ctr"/>
            <a:r>
              <a:rPr lang="fr-CA" sz="16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      du liquide</a:t>
            </a:r>
            <a:endParaRPr lang="fr-CA" sz="1600" b="1" i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688" y="4653136"/>
            <a:ext cx="24559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1600" b="1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Vue microscopique du gaz </a:t>
            </a:r>
            <a:endParaRPr lang="fr-CA" sz="1600" b="1" i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5536" y="548680"/>
            <a:ext cx="8388424" cy="504056"/>
            <a:chOff x="539552" y="548680"/>
            <a:chExt cx="8388424" cy="50405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re 1"/>
          <p:cNvSpPr txBox="1">
            <a:spLocks/>
          </p:cNvSpPr>
          <p:nvPr/>
        </p:nvSpPr>
        <p:spPr>
          <a:xfrm>
            <a:off x="4644008" y="201340"/>
            <a:ext cx="35283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latin typeface="Arial Narrow" pitchFamily="34" charset="0"/>
                <a:ea typeface="+mj-ea"/>
                <a:cs typeface="Aharoni" pitchFamily="2" charset="-79"/>
              </a:rPr>
              <a:t> 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>
                <a:latin typeface="Arial Narrow" pitchFamily="34" charset="0"/>
                <a:ea typeface="+mj-ea"/>
                <a:cs typeface="Aharoni" pitchFamily="2" charset="-79"/>
              </a:rPr>
              <a:t>Les états de la matière </a:t>
            </a:r>
            <a:endParaRPr kumimoji="0" lang="fr-CA" sz="32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76064" y="6381328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995540" y="2666628"/>
            <a:ext cx="165618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5143872" y="4712444"/>
            <a:ext cx="165618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1560" y="1268760"/>
            <a:ext cx="6348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000" b="1" dirty="0" smtClean="0">
                <a:latin typeface="Arial Narrow" pitchFamily="34" charset="0"/>
                <a:cs typeface="Aharoni" pitchFamily="2" charset="-79"/>
              </a:rPr>
              <a:t>Illustration des états de la matière au niveau microscopique</a:t>
            </a:r>
            <a:endParaRPr lang="fr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880752" y="6277646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" name="Group 20"/>
          <p:cNvGrpSpPr/>
          <p:nvPr/>
        </p:nvGrpSpPr>
        <p:grpSpPr>
          <a:xfrm>
            <a:off x="395536" y="548680"/>
            <a:ext cx="8388424" cy="504056"/>
            <a:chOff x="539552" y="548680"/>
            <a:chExt cx="8388424" cy="50405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re 1"/>
          <p:cNvSpPr txBox="1">
            <a:spLocks/>
          </p:cNvSpPr>
          <p:nvPr/>
        </p:nvSpPr>
        <p:spPr>
          <a:xfrm>
            <a:off x="3563888" y="48126"/>
            <a:ext cx="4608512" cy="777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600" dirty="0" smtClean="0">
                <a:latin typeface="Arial Narrow" pitchFamily="34" charset="0"/>
                <a:ea typeface="+mj-ea"/>
                <a:cs typeface="Aharoni" pitchFamily="2" charset="-79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600" dirty="0" smtClean="0">
                <a:latin typeface="Arial Narrow" pitchFamily="34" charset="0"/>
                <a:ea typeface="+mj-ea"/>
                <a:cs typeface="Aharoni" pitchFamily="2" charset="-79"/>
              </a:rPr>
              <a:t>Les états de la matière </a:t>
            </a:r>
            <a:endParaRPr kumimoji="0" lang="fr-CA" sz="36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76064" y="5877272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2924944"/>
            <a:ext cx="7632848" cy="2492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    Les </a:t>
            </a:r>
            <a:r>
              <a:rPr lang="fr-CA" sz="2400" u="sng" dirty="0" smtClean="0">
                <a:latin typeface="Arial Narrow" pitchFamily="34" charset="0"/>
                <a:cs typeface="Times New Roman" pitchFamily="18" charset="0"/>
              </a:rPr>
              <a:t>forces </a:t>
            </a:r>
            <a:r>
              <a:rPr lang="fr-CA" sz="2400" b="1" u="sng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d’agitation thermique 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responsables du </a:t>
            </a:r>
            <a:r>
              <a:rPr lang="fr-CA" sz="2400" b="1" u="sng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désordre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    Les </a:t>
            </a:r>
            <a:r>
              <a:rPr lang="fr-CA" sz="2400" u="sng" dirty="0" smtClean="0">
                <a:latin typeface="Arial Narrow" pitchFamily="34" charset="0"/>
                <a:cs typeface="Times New Roman" pitchFamily="18" charset="0"/>
              </a:rPr>
              <a:t>forces de </a:t>
            </a:r>
            <a:r>
              <a:rPr lang="fr-CA" sz="2400" b="1" u="sng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cohésion</a:t>
            </a:r>
            <a:r>
              <a:rPr lang="fr-CA" sz="2400" u="sng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responsables </a:t>
            </a:r>
            <a:r>
              <a:rPr lang="fr-CA" sz="2400" b="1" u="sng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de l’ordre</a:t>
            </a:r>
            <a:r>
              <a:rPr lang="fr-CA" sz="2400" u="sng" dirty="0" smtClean="0"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    </a:t>
            </a:r>
            <a:r>
              <a:rPr lang="fr-CA" sz="2400" u="sng" dirty="0" smtClean="0">
                <a:latin typeface="Arial Narrow" pitchFamily="34" charset="0"/>
                <a:cs typeface="Times New Roman" pitchFamily="18" charset="0"/>
              </a:rPr>
              <a:t>Les </a:t>
            </a:r>
            <a:r>
              <a:rPr lang="fr-CA" sz="2400" b="1" u="sng" dirty="0" smtClean="0">
                <a:latin typeface="Arial Narrow" pitchFamily="34" charset="0"/>
                <a:cs typeface="Times New Roman" pitchFamily="18" charset="0"/>
              </a:rPr>
              <a:t>gaz</a:t>
            </a:r>
            <a:r>
              <a:rPr lang="fr-CA" sz="2400" u="sng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et les </a:t>
            </a:r>
            <a:r>
              <a:rPr lang="fr-CA" sz="2400" b="1" dirty="0" smtClean="0">
                <a:latin typeface="Arial Narrow" pitchFamily="34" charset="0"/>
                <a:cs typeface="Times New Roman" pitchFamily="18" charset="0"/>
              </a:rPr>
              <a:t>liquides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 sont des </a:t>
            </a:r>
            <a:r>
              <a:rPr lang="fr-CA" sz="24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états désordonnés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Char char="§"/>
            </a:pP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    L’état </a:t>
            </a:r>
            <a:r>
              <a:rPr lang="fr-CA" sz="2400" b="1" dirty="0" smtClean="0">
                <a:latin typeface="Arial Narrow" pitchFamily="34" charset="0"/>
                <a:cs typeface="Times New Roman" pitchFamily="18" charset="0"/>
              </a:rPr>
              <a:t>solide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 peut être </a:t>
            </a:r>
            <a:r>
              <a:rPr lang="fr-CA" sz="2400" b="1" dirty="0" smtClean="0">
                <a:latin typeface="Arial Narrow" pitchFamily="34" charset="0"/>
                <a:cs typeface="Times New Roman" pitchFamily="18" charset="0"/>
              </a:rPr>
              <a:t>amorphe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 (privé de forme) </a:t>
            </a:r>
            <a:r>
              <a:rPr lang="fr-CA" sz="24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désordonné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    L’état </a:t>
            </a:r>
            <a:r>
              <a:rPr lang="fr-CA" sz="2400" b="1" dirty="0" smtClean="0">
                <a:latin typeface="Arial Narrow" pitchFamily="34" charset="0"/>
                <a:cs typeface="Times New Roman" pitchFamily="18" charset="0"/>
              </a:rPr>
              <a:t>solide cristallisé 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est </a:t>
            </a:r>
            <a:r>
              <a:rPr lang="fr-CA" sz="2400" b="1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ordonné</a:t>
            </a:r>
            <a:r>
              <a:rPr lang="fr-CA" sz="2400" dirty="0" smtClean="0">
                <a:latin typeface="Arial Narrow" pitchFamily="34" charset="0"/>
                <a:cs typeface="Times New Roman" pitchFamily="18" charset="0"/>
              </a:rPr>
              <a:t> </a:t>
            </a:r>
            <a:endParaRPr lang="fr-CA" sz="24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1939479"/>
            <a:ext cx="8604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b="1" dirty="0" smtClean="0">
                <a:latin typeface="Arial Narrow" pitchFamily="34" charset="0"/>
                <a:cs typeface="Times New Roman" pitchFamily="18" charset="0"/>
              </a:rPr>
              <a:t> Deux de types de forces entre particules définissent l’état de matière; </a:t>
            </a:r>
          </a:p>
          <a:p>
            <a:endParaRPr lang="fr-CA" sz="2200" b="1" dirty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179512" y="59482"/>
            <a:ext cx="93235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</a:t>
            </a:r>
            <a:endParaRPr kumimoji="0" lang="fr-CA" sz="4000" b="1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-684584" y="3356992"/>
            <a:ext cx="9073008" cy="345638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CA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	 </a:t>
            </a:r>
            <a:endParaRPr kumimoji="0" lang="en-CA" sz="2200" i="0" u="sng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kumimoji="0" lang="fr-CA" sz="2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Le volume:</a:t>
            </a:r>
            <a:r>
              <a:rPr kumimoji="0" lang="fr-CA" sz="2200" b="0" i="0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fr-CA" sz="2200" b="0" i="0" strike="noStrike" kern="120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fr-C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le volume du gaz correspond au volume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     </a:t>
            </a:r>
            <a:r>
              <a:rPr kumimoji="0" lang="fr-C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                     du récipient qu’il occupe; 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CA" sz="2200" u="sng" baseline="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La </a:t>
            </a:r>
            <a:r>
              <a:rPr lang="fr-CA" sz="2200" u="sng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quantité de matière:</a:t>
            </a:r>
            <a:r>
              <a:rPr lang="fr-CA" sz="22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  </a:t>
            </a: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(nombre de moles);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CA" sz="22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en-CA" sz="2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La </a:t>
            </a:r>
            <a:r>
              <a:rPr kumimoji="0" lang="fr-CA" sz="2200" b="0" i="0" u="sng" strike="noStrike" kern="1200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température</a:t>
            </a:r>
            <a:r>
              <a:rPr kumimoji="0" lang="en-CA" sz="2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:</a:t>
            </a:r>
            <a:r>
              <a:rPr kumimoji="0" lang="en-CA" sz="2200" b="0" i="0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en-CA" sz="2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les</a:t>
            </a:r>
            <a:r>
              <a:rPr kumimoji="0" lang="en-CA" sz="22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en-CA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gaz</a:t>
            </a:r>
            <a:r>
              <a:rPr kumimoji="0" lang="en-C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en-CA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sont</a:t>
            </a:r>
            <a:r>
              <a:rPr kumimoji="0" lang="en-C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en-CA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très</a:t>
            </a:r>
            <a:r>
              <a:rPr kumimoji="0" lang="en-C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</a:t>
            </a:r>
            <a:r>
              <a:rPr kumimoji="0" lang="en-CA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affectés</a:t>
            </a:r>
            <a:r>
              <a:rPr kumimoji="0" lang="en-C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par la </a:t>
            </a:r>
            <a:r>
              <a:rPr kumimoji="0" lang="en-CA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température</a:t>
            </a: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CA" sz="2200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sz="2200" u="sng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La </a:t>
            </a:r>
            <a:r>
              <a:rPr lang="en-CA" sz="2200" u="sng" dirty="0" err="1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pression</a:t>
            </a:r>
            <a:r>
              <a:rPr lang="en-CA" sz="2200" u="sng" dirty="0" smtClean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Times New Roman" pitchFamily="18" charset="0"/>
              </a:rPr>
              <a:t> :</a:t>
            </a:r>
            <a:r>
              <a:rPr lang="en-CA" sz="2200" dirty="0" smtClean="0">
                <a:solidFill>
                  <a:srgbClr val="0033CC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sz="2200" dirty="0" err="1" smtClean="0">
                <a:latin typeface="Arial Narrow" pitchFamily="34" charset="0"/>
                <a:cs typeface="Times New Roman" pitchFamily="18" charset="0"/>
              </a:rPr>
              <a:t>représente</a:t>
            </a:r>
            <a:r>
              <a:rPr lang="en-CA" sz="2200" dirty="0" smtClean="0">
                <a:latin typeface="Arial Narrow" pitchFamily="34" charset="0"/>
                <a:cs typeface="Times New Roman" pitchFamily="18" charset="0"/>
              </a:rPr>
              <a:t> la </a:t>
            </a:r>
            <a:r>
              <a:rPr lang="en-CA" sz="2200" dirty="0" err="1" smtClean="0">
                <a:latin typeface="Arial Narrow" pitchFamily="34" charset="0"/>
                <a:cs typeface="Times New Roman" pitchFamily="18" charset="0"/>
              </a:rPr>
              <a:t>moyenne</a:t>
            </a:r>
            <a:r>
              <a:rPr lang="en-CA" sz="2200" dirty="0" smtClean="0">
                <a:latin typeface="Arial Narrow" pitchFamily="34" charset="0"/>
                <a:cs typeface="Times New Roman" pitchFamily="18" charset="0"/>
              </a:rPr>
              <a:t> des forces de collisions   </a:t>
            </a:r>
          </a:p>
          <a:p>
            <a:pPr marL="1828800" lvl="3" indent="-4572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CA" sz="2200" dirty="0" smtClean="0">
                <a:latin typeface="Arial Narrow" pitchFamily="34" charset="0"/>
                <a:cs typeface="Times New Roman" pitchFamily="18" charset="0"/>
              </a:rPr>
              <a:t>                              </a:t>
            </a:r>
            <a:r>
              <a:rPr lang="en-CA" sz="2200" dirty="0" err="1" smtClean="0">
                <a:latin typeface="Arial Narrow" pitchFamily="34" charset="0"/>
                <a:cs typeface="Times New Roman" pitchFamily="18" charset="0"/>
              </a:rPr>
              <a:t>exercées</a:t>
            </a:r>
            <a:r>
              <a:rPr lang="en-CA" sz="22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CA" sz="2200" dirty="0" err="1" smtClean="0">
                <a:latin typeface="Arial Narrow" pitchFamily="34" charset="0"/>
                <a:cs typeface="Times New Roman" pitchFamily="18" charset="0"/>
              </a:rPr>
              <a:t>sur</a:t>
            </a:r>
            <a:r>
              <a:rPr lang="en-CA" sz="2200" dirty="0" smtClean="0">
                <a:latin typeface="Arial Narrow" pitchFamily="34" charset="0"/>
                <a:cs typeface="Times New Roman" pitchFamily="18" charset="0"/>
              </a:rPr>
              <a:t> le </a:t>
            </a:r>
            <a:r>
              <a:rPr lang="en-CA" sz="2200" dirty="0" err="1" smtClean="0">
                <a:latin typeface="Arial Narrow" pitchFamily="34" charset="0"/>
                <a:cs typeface="Times New Roman" pitchFamily="18" charset="0"/>
              </a:rPr>
              <a:t>parois</a:t>
            </a:r>
            <a:r>
              <a:rPr lang="en-CA" sz="2200" dirty="0" smtClean="0">
                <a:latin typeface="Arial Narrow" pitchFamily="34" charset="0"/>
                <a:cs typeface="Times New Roman" pitchFamily="18" charset="0"/>
              </a:rPr>
              <a:t> du </a:t>
            </a:r>
            <a:r>
              <a:rPr lang="en-CA" sz="2200" dirty="0" err="1" smtClean="0">
                <a:latin typeface="Arial Narrow" pitchFamily="34" charset="0"/>
                <a:cs typeface="Times New Roman" pitchFamily="18" charset="0"/>
              </a:rPr>
              <a:t>récipient</a:t>
            </a:r>
            <a:r>
              <a:rPr lang="en-CA" sz="2200" dirty="0" smtClean="0">
                <a:latin typeface="Arial Narrow" pitchFamily="34" charset="0"/>
                <a:cs typeface="Times New Roman" pitchFamily="18" charset="0"/>
              </a:rPr>
              <a:t> qui </a:t>
            </a:r>
            <a:r>
              <a:rPr lang="en-CA" sz="2200" dirty="0" err="1" smtClean="0">
                <a:latin typeface="Arial Narrow" pitchFamily="34" charset="0"/>
                <a:cs typeface="Times New Roman" pitchFamily="18" charset="0"/>
              </a:rPr>
              <a:t>contient</a:t>
            </a:r>
            <a:r>
              <a:rPr lang="en-CA" sz="2200" dirty="0" smtClean="0">
                <a:latin typeface="Arial Narrow" pitchFamily="34" charset="0"/>
                <a:cs typeface="Times New Roman" pitchFamily="18" charset="0"/>
              </a:rPr>
              <a:t> le </a:t>
            </a:r>
            <a:r>
              <a:rPr lang="en-CA" sz="2200" dirty="0" err="1" smtClean="0">
                <a:latin typeface="Arial Narrow" pitchFamily="34" charset="0"/>
                <a:cs typeface="Times New Roman" pitchFamily="18" charset="0"/>
              </a:rPr>
              <a:t>gaz</a:t>
            </a:r>
            <a:r>
              <a:rPr lang="en-CA" sz="2200" dirty="0" smtClean="0">
                <a:latin typeface="Arial Narrow" pitchFamily="34" charset="0"/>
                <a:cs typeface="Times New Roman" pitchFamily="18" charset="0"/>
              </a:rPr>
              <a:t>;</a:t>
            </a:r>
            <a:endParaRPr kumimoji="0" lang="fr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576064" y="6093296"/>
            <a:ext cx="8388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542622" y="443268"/>
            <a:ext cx="4896544" cy="92697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  Grandeurs physiques  </a:t>
            </a:r>
            <a:r>
              <a:rPr lang="fr-CA" sz="2800" b="1" dirty="0" smtClean="0">
                <a:latin typeface="Arial Narrow" pitchFamily="34" charset="0"/>
                <a:ea typeface="+mj-ea"/>
                <a:cs typeface="+mj-cs"/>
              </a:rPr>
              <a:t>décrivant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800" b="1" dirty="0" smtClean="0">
                <a:latin typeface="Arial Narrow" pitchFamily="34" charset="0"/>
                <a:ea typeface="+mj-ea"/>
                <a:cs typeface="+mj-cs"/>
              </a:rPr>
              <a:t>    l’état d’un gaz</a:t>
            </a:r>
            <a:endParaRPr kumimoji="0" lang="fr-CA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61441" name="Object 4"/>
          <p:cNvGraphicFramePr>
            <a:graphicFrameLocks noChangeAspect="1"/>
          </p:cNvGraphicFramePr>
          <p:nvPr/>
        </p:nvGraphicFramePr>
        <p:xfrm>
          <a:off x="6804248" y="1412775"/>
          <a:ext cx="2016224" cy="247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SmartDraw" r:id="rId3" imgW="3794760" imgH="4663440" progId="">
                  <p:embed/>
                </p:oleObj>
              </mc:Choice>
              <mc:Fallback>
                <p:oleObj name="SmartDraw" r:id="rId3" imgW="3794760" imgH="46634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412775"/>
                        <a:ext cx="2016224" cy="2478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827584" y="1628800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  Les grandeurs décrivant l’état d’un gaz, sont </a:t>
            </a:r>
          </a:p>
          <a:p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   appelées </a:t>
            </a:r>
            <a:r>
              <a:rPr lang="fr-CA" sz="2200" b="1" dirty="0" smtClean="0">
                <a:latin typeface="Arial Narrow" pitchFamily="34" charset="0"/>
                <a:cs typeface="Times New Roman" pitchFamily="18" charset="0"/>
              </a:rPr>
              <a:t>variables d’état</a:t>
            </a: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;</a:t>
            </a:r>
            <a:endParaRPr lang="fr-CA" sz="2200" dirty="0"/>
          </a:p>
        </p:txBody>
      </p:sp>
      <p:sp>
        <p:nvSpPr>
          <p:cNvPr id="17" name="Rectangle 16"/>
          <p:cNvSpPr/>
          <p:nvPr/>
        </p:nvSpPr>
        <p:spPr>
          <a:xfrm>
            <a:off x="4211960" y="2636912"/>
            <a:ext cx="2408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b="1" dirty="0" smtClean="0">
                <a:solidFill>
                  <a:srgbClr val="C00000"/>
                </a:solidFill>
                <a:latin typeface="Arial Black" pitchFamily="34" charset="0"/>
                <a:cs typeface="Aharoni" pitchFamily="2" charset="-79"/>
              </a:rPr>
              <a:t>( P,  T,  V,  n  )</a:t>
            </a:r>
            <a:endParaRPr lang="fr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76064" y="5733256"/>
            <a:ext cx="8388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re 1"/>
          <p:cNvSpPr txBox="1">
            <a:spLocks/>
          </p:cNvSpPr>
          <p:nvPr/>
        </p:nvSpPr>
        <p:spPr>
          <a:xfrm>
            <a:off x="4499992" y="476672"/>
            <a:ext cx="3816424" cy="552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600" dirty="0" smtClean="0">
                <a:latin typeface="Arial Narrow" pitchFamily="34" charset="0"/>
                <a:ea typeface="+mj-ea"/>
                <a:cs typeface="Aharoni" pitchFamily="2" charset="-79"/>
              </a:rPr>
              <a:t>  La température</a:t>
            </a:r>
            <a:endParaRPr kumimoji="0" lang="fr-CA" sz="36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sp>
        <p:nvSpPr>
          <p:cNvPr id="69634" name="AutoShape 2" descr="Image result for gay lussac louis"/>
          <p:cNvSpPr>
            <a:spLocks noChangeAspect="1" noChangeArrowheads="1"/>
          </p:cNvSpPr>
          <p:nvPr/>
        </p:nvSpPr>
        <p:spPr bwMode="auto">
          <a:xfrm>
            <a:off x="155575" y="-731838"/>
            <a:ext cx="130492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69637" name="AutoShape 5" descr="Image result for jacques alexandre césar charles"/>
          <p:cNvSpPr>
            <a:spLocks noChangeAspect="1" noChangeArrowheads="1"/>
          </p:cNvSpPr>
          <p:nvPr/>
        </p:nvSpPr>
        <p:spPr bwMode="auto">
          <a:xfrm>
            <a:off x="155575" y="-846138"/>
            <a:ext cx="1457325" cy="177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3608" y="2204864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   La </a:t>
            </a:r>
            <a:r>
              <a:rPr lang="fr-FR" sz="2400" u="sng" dirty="0" smtClean="0">
                <a:latin typeface="Arial Narrow" pitchFamily="34" charset="0"/>
                <a:cs typeface="Times New Roman" pitchFamily="18" charset="0"/>
              </a:rPr>
              <a:t>température</a:t>
            </a: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est une </a:t>
            </a:r>
            <a:r>
              <a:rPr lang="fr-FR" sz="2400" u="sng" dirty="0" smtClean="0">
                <a:latin typeface="Arial Narrow" pitchFamily="34" charset="0"/>
                <a:cs typeface="Times New Roman" pitchFamily="18" charset="0"/>
              </a:rPr>
              <a:t>mesure du chaud et du froid;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   Le </a:t>
            </a:r>
            <a:r>
              <a:rPr lang="fr-FR" sz="2400" u="sng" dirty="0" smtClean="0">
                <a:latin typeface="Arial Narrow" pitchFamily="34" charset="0"/>
                <a:cs typeface="Times New Roman" pitchFamily="18" charset="0"/>
              </a:rPr>
              <a:t>corps possédant </a:t>
            </a: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la température la </a:t>
            </a:r>
            <a:r>
              <a:rPr lang="fr-FR" sz="2400" b="1" dirty="0" smtClean="0">
                <a:latin typeface="Arial Narrow" pitchFamily="34" charset="0"/>
                <a:cs typeface="Times New Roman" pitchFamily="18" charset="0"/>
              </a:rPr>
              <a:t>plus élevée </a:t>
            </a:r>
          </a:p>
          <a:p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     </a:t>
            </a:r>
            <a:r>
              <a:rPr lang="fr-FR" sz="2400" b="1" dirty="0" smtClean="0">
                <a:latin typeface="Arial Narrow" pitchFamily="34" charset="0"/>
                <a:cs typeface="Times New Roman" pitchFamily="18" charset="0"/>
              </a:rPr>
              <a:t>fournit</a:t>
            </a: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de la chaleur au </a:t>
            </a:r>
            <a:r>
              <a:rPr lang="fr-FR" sz="2400" u="sng" dirty="0" smtClean="0">
                <a:latin typeface="Arial Narrow" pitchFamily="34" charset="0"/>
                <a:cs typeface="Times New Roman" pitchFamily="18" charset="0"/>
              </a:rPr>
              <a:t>corps</a:t>
            </a: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fr-FR" sz="2400" u="sng" dirty="0" smtClean="0">
                <a:latin typeface="Arial Narrow" pitchFamily="34" charset="0"/>
                <a:cs typeface="Times New Roman" pitchFamily="18" charset="0"/>
              </a:rPr>
              <a:t>ayant la température</a:t>
            </a:r>
          </a:p>
          <a:p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     </a:t>
            </a:r>
            <a:r>
              <a:rPr lang="fr-FR" sz="2400" u="sng" dirty="0" smtClean="0">
                <a:latin typeface="Arial Narrow" pitchFamily="34" charset="0"/>
                <a:cs typeface="Times New Roman" pitchFamily="18" charset="0"/>
              </a:rPr>
              <a:t>la plus basse</a:t>
            </a: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(</a:t>
            </a:r>
            <a:r>
              <a:rPr lang="fr-FR" sz="2400" b="1" dirty="0" smtClean="0">
                <a:latin typeface="Arial Narrow" pitchFamily="34" charset="0"/>
                <a:cs typeface="Times New Roman" pitchFamily="18" charset="0"/>
              </a:rPr>
              <a:t>transfert de chaleur</a:t>
            </a: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). 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 smtClean="0">
                <a:latin typeface="Arial Narrow" pitchFamily="34" charset="0"/>
                <a:cs typeface="Times New Roman" pitchFamily="18" charset="0"/>
              </a:rPr>
              <a:t>    La température est reliée à l’énergie cinétique des particules.  </a:t>
            </a:r>
            <a:endParaRPr lang="en-US" sz="2400" dirty="0"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20000" contrast="40000"/>
          </a:blip>
          <a:srcRect/>
          <a:stretch>
            <a:fillRect/>
          </a:stretch>
        </p:blipFill>
        <p:spPr bwMode="auto">
          <a:xfrm>
            <a:off x="3059832" y="4365104"/>
            <a:ext cx="2927617" cy="76568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553200" y="6386830"/>
            <a:ext cx="2133600" cy="365125"/>
          </a:xfrm>
        </p:spPr>
        <p:txBody>
          <a:bodyPr/>
          <a:lstStyle/>
          <a:p>
            <a:fld id="{B1095491-3F83-4642-89F9-8FC888E432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179512" y="59482"/>
            <a:ext cx="93235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</a:t>
            </a:r>
            <a:endParaRPr kumimoji="0" lang="fr-CA" sz="4000" b="1" i="0" u="none" strike="noStrike" kern="1200" cap="none" spc="0" normalizeH="0" baseline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39552" y="3140968"/>
            <a:ext cx="8640960" cy="3168352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CA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Leur volume est négligeable (point matériel);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Elle </a:t>
            </a:r>
            <a:r>
              <a:rPr kumimoji="0" lang="fr-CA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sont en mouvement constant;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Les distances entre elles sont beaucoup plus grandes que leurs tailles;</a:t>
            </a:r>
            <a:endParaRPr kumimoji="0" lang="fr-CA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Elles n’exercent mutuellement aucune attraction ou répulsion;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La somme de toutes les collisions explique</a:t>
            </a:r>
            <a:r>
              <a:rPr kumimoji="0" lang="fr-CA" sz="2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 l</a:t>
            </a:r>
            <a:r>
              <a:rPr kumimoji="0" lang="fr-CA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a </a:t>
            </a:r>
            <a:r>
              <a:rPr kumimoji="0" lang="fr-CA" sz="2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pression du gaz</a:t>
            </a:r>
            <a:r>
              <a:rPr kumimoji="0" lang="fr-CA" sz="22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Leur </a:t>
            </a:r>
            <a:r>
              <a:rPr kumimoji="0" lang="fr-CA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cs typeface="Times New Roman" pitchFamily="18" charset="0"/>
              </a:rPr>
              <a:t>énergie cinétique moyenne est proportionnelle à la température;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2200" dirty="0" smtClean="0">
                <a:latin typeface="Arial Narrow" pitchFamily="34" charset="0"/>
                <a:cs typeface="Times New Roman" pitchFamily="18" charset="0"/>
              </a:rPr>
              <a:t>Les </a:t>
            </a:r>
            <a:r>
              <a:rPr lang="fr-CA" sz="2200" dirty="0" smtClean="0">
                <a:latin typeface="Arial Narrow" pitchFamily="34" charset="0"/>
                <a:cs typeface="Times New Roman" pitchFamily="18" charset="0"/>
              </a:rPr>
              <a:t>collisions sont élastiques (conservation d’énergie cinétique)</a:t>
            </a:r>
            <a:endParaRPr kumimoji="0" lang="fr-CA" sz="22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7" name="Picture 2" descr="Microscopic view of a ga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412776"/>
            <a:ext cx="2376264" cy="2376267"/>
          </a:xfrm>
          <a:prstGeom prst="rect">
            <a:avLst/>
          </a:prstGeom>
          <a:noFill/>
        </p:spPr>
      </p:pic>
      <p:grpSp>
        <p:nvGrpSpPr>
          <p:cNvPr id="8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576064" y="6165304"/>
            <a:ext cx="8388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/>
          <p:cNvSpPr txBox="1">
            <a:spLocks/>
          </p:cNvSpPr>
          <p:nvPr/>
        </p:nvSpPr>
        <p:spPr>
          <a:xfrm>
            <a:off x="3563888" y="240534"/>
            <a:ext cx="4824536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000" dirty="0" smtClean="0">
                <a:latin typeface="Arial Narrow" pitchFamily="34" charset="0"/>
                <a:ea typeface="+mj-ea"/>
                <a:cs typeface="Aharoni" pitchFamily="2" charset="-79"/>
              </a:rPr>
              <a:t>         L’hypothèse du modèle des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000" dirty="0" smtClean="0">
                <a:latin typeface="Arial Narrow" pitchFamily="34" charset="0"/>
                <a:ea typeface="+mj-ea"/>
                <a:cs typeface="Aharoni" pitchFamily="2" charset="-79"/>
              </a:rPr>
              <a:t>         gaz parfaits</a:t>
            </a:r>
            <a:endParaRPr kumimoji="0" lang="fr-CA" sz="30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3499" y="2762085"/>
            <a:ext cx="3337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800" b="1" dirty="0" smtClean="0">
                <a:latin typeface="Arial Narrow" pitchFamily="34" charset="0"/>
                <a:cs typeface="Times New Roman" pitchFamily="18" charset="0"/>
              </a:rPr>
              <a:t>Les particules de gaz :</a:t>
            </a:r>
            <a:endParaRPr lang="fr-C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76064" y="6021288"/>
            <a:ext cx="838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"/>
          <p:cNvGrpSpPr/>
          <p:nvPr/>
        </p:nvGrpSpPr>
        <p:grpSpPr>
          <a:xfrm>
            <a:off x="395536" y="836712"/>
            <a:ext cx="8388424" cy="504056"/>
            <a:chOff x="539552" y="548680"/>
            <a:chExt cx="8388424" cy="50405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39552" y="548680"/>
              <a:ext cx="838842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9552" y="548680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re 1"/>
          <p:cNvSpPr txBox="1">
            <a:spLocks/>
          </p:cNvSpPr>
          <p:nvPr/>
        </p:nvSpPr>
        <p:spPr>
          <a:xfrm>
            <a:off x="5220072" y="476672"/>
            <a:ext cx="3096344" cy="552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18288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600" dirty="0" smtClean="0">
                <a:latin typeface="Arial Narrow" pitchFamily="34" charset="0"/>
                <a:ea typeface="+mj-ea"/>
                <a:cs typeface="Aharoni" pitchFamily="2" charset="-79"/>
              </a:rPr>
              <a:t>  La pression</a:t>
            </a:r>
            <a:endParaRPr kumimoji="0" lang="fr-CA" sz="360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haroni" pitchFamily="2" charset="-79"/>
            </a:endParaRPr>
          </a:p>
        </p:txBody>
      </p:sp>
      <p:sp>
        <p:nvSpPr>
          <p:cNvPr id="69634" name="AutoShape 2" descr="Image result for gay lussac louis"/>
          <p:cNvSpPr>
            <a:spLocks noChangeAspect="1" noChangeArrowheads="1"/>
          </p:cNvSpPr>
          <p:nvPr/>
        </p:nvSpPr>
        <p:spPr bwMode="auto">
          <a:xfrm>
            <a:off x="155575" y="-731838"/>
            <a:ext cx="130492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69637" name="AutoShape 5" descr="Image result for jacques alexandre césar charles"/>
          <p:cNvSpPr>
            <a:spLocks noChangeAspect="1" noChangeArrowheads="1"/>
          </p:cNvSpPr>
          <p:nvPr/>
        </p:nvSpPr>
        <p:spPr bwMode="auto">
          <a:xfrm>
            <a:off x="155575" y="-846138"/>
            <a:ext cx="1457325" cy="177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88DF-66D6-4E88-BC1A-DF39052261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8209" y="2204864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 Une grandeur physique définie comme le rapport entre la force exercée par </a:t>
            </a:r>
          </a:p>
          <a:p>
            <a:r>
              <a:rPr lang="fr-FR" sz="2000" dirty="0" smtClean="0">
                <a:latin typeface="Arial Narrow" pitchFamily="34" charset="0"/>
                <a:cs typeface="Times New Roman" pitchFamily="18" charset="0"/>
              </a:rPr>
              <a:t>    un fluide (liquide ou gaz) et la surface (sur laquelle elle s’exerce).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lum bright="-14000" contrast="27000"/>
          </a:blip>
          <a:srcRect/>
          <a:stretch>
            <a:fillRect/>
          </a:stretch>
        </p:blipFill>
        <p:spPr bwMode="auto">
          <a:xfrm>
            <a:off x="3275856" y="3068960"/>
            <a:ext cx="2880320" cy="76597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899592" y="458112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u="sng" dirty="0" smtClean="0">
                <a:latin typeface="Arial Narrow" pitchFamily="34" charset="0"/>
                <a:cs typeface="Times New Roman" pitchFamily="18" charset="0"/>
              </a:rPr>
              <a:t>Système anglais :</a:t>
            </a:r>
            <a:r>
              <a:rPr lang="fr-CA" dirty="0" smtClean="0">
                <a:latin typeface="Arial Narrow" pitchFamily="34" charset="0"/>
                <a:cs typeface="Times New Roman" pitchFamily="18" charset="0"/>
              </a:rPr>
              <a:t>   </a:t>
            </a:r>
            <a:r>
              <a:rPr lang="fr-CA" b="1" dirty="0" smtClean="0">
                <a:latin typeface="Arial Narrow" pitchFamily="34" charset="0"/>
                <a:cs typeface="Times New Roman" pitchFamily="18" charset="0"/>
              </a:rPr>
              <a:t>psi</a:t>
            </a:r>
            <a:r>
              <a:rPr lang="fr-CA" dirty="0" smtClean="0">
                <a:latin typeface="Arial Narrow" pitchFamily="34" charset="0"/>
                <a:cs typeface="Times New Roman" pitchFamily="18" charset="0"/>
              </a:rPr>
              <a:t>  (livre par pouce carré) </a:t>
            </a:r>
            <a:r>
              <a:rPr lang="fr-CA" dirty="0" smtClean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fr-CA" b="1" dirty="0" smtClean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1 psi = 6 895 Pa</a:t>
            </a:r>
            <a:r>
              <a:rPr lang="fr-CA" b="1" dirty="0" smtClean="0">
                <a:latin typeface="Arial Narrow" pitchFamily="34" charset="0"/>
                <a:cs typeface="Times New Roman" pitchFamily="18" charset="0"/>
              </a:rPr>
              <a:t> </a:t>
            </a:r>
          </a:p>
          <a:p>
            <a:r>
              <a:rPr lang="fr-CA" dirty="0" smtClean="0">
                <a:latin typeface="Arial Narrow" pitchFamily="34" charset="0"/>
                <a:cs typeface="Times New Roman" pitchFamily="18" charset="0"/>
              </a:rPr>
              <a:t>les autres unités et concepts dérivent essentiellement des techniques de mesure…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528" y="148478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À l’échelle microscopique La somme de toutes les collisions explique la </a:t>
            </a:r>
            <a:r>
              <a:rPr lang="fr-CA" sz="2000" b="1" dirty="0" smtClean="0">
                <a:latin typeface="Arial Narrow" pitchFamily="34" charset="0"/>
                <a:cs typeface="Times New Roman" pitchFamily="18" charset="0"/>
              </a:rPr>
              <a:t>pression du gaz</a:t>
            </a:r>
            <a:r>
              <a:rPr lang="fr-CA" sz="2000" dirty="0" smtClean="0">
                <a:latin typeface="Arial Narrow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5367" y="5349466"/>
            <a:ext cx="7923097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i="1" u="sng" dirty="0" err="1" smtClean="0">
                <a:latin typeface="Arial" pitchFamily="34" charset="0"/>
                <a:cs typeface="Arial" pitchFamily="34" charset="0"/>
              </a:rPr>
              <a:t>Exemple</a:t>
            </a:r>
            <a:r>
              <a:rPr lang="en-CA" sz="1600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Lorsqu’un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 un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pneu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vélo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gonflé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à forte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pression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devient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très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dur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                 car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l’air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qui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à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l’intérieur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appuie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très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fort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sur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les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parois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CA" sz="1600" i="1" dirty="0" err="1" smtClean="0">
                <a:latin typeface="Arial" pitchFamily="34" charset="0"/>
                <a:cs typeface="Arial" pitchFamily="34" charset="0"/>
              </a:rPr>
              <a:t>pneu</a:t>
            </a:r>
            <a:r>
              <a:rPr lang="en-CA" sz="1600" i="1" dirty="0" smtClean="0">
                <a:latin typeface="Arial" pitchFamily="34" charset="0"/>
                <a:cs typeface="Arial" pitchFamily="34" charset="0"/>
              </a:rPr>
              <a:t>.</a:t>
            </a:r>
            <a:endParaRPr lang="fr-CA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4029572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1,013 bar    =  1,013 </a:t>
            </a:r>
            <a:r>
              <a:rPr lang="en-CA" sz="2000" b="1" dirty="0" err="1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atm</a:t>
            </a:r>
            <a:r>
              <a:rPr lang="en-CA" sz="20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  =    1.103 </a:t>
            </a:r>
            <a:r>
              <a:rPr lang="en-CA" sz="20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  <a:sym typeface="Symbol"/>
              </a:rPr>
              <a:t></a:t>
            </a:r>
            <a:r>
              <a:rPr lang="en-CA" sz="20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10</a:t>
            </a:r>
            <a:r>
              <a:rPr lang="en-CA" sz="2000" b="1" baseline="300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CA" sz="20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 Pa </a:t>
            </a:r>
            <a:endParaRPr lang="fr-CA" sz="20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1626</Words>
  <Application>Microsoft Office PowerPoint</Application>
  <PresentationFormat>Affichage à l'écran (4:3)</PresentationFormat>
  <Paragraphs>259</Paragraphs>
  <Slides>31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31</vt:i4>
      </vt:variant>
    </vt:vector>
  </HeadingPairs>
  <TitlesOfParts>
    <vt:vector size="45" baseType="lpstr">
      <vt:lpstr>Aharoni</vt:lpstr>
      <vt:lpstr>Arial</vt:lpstr>
      <vt:lpstr>Arial Black</vt:lpstr>
      <vt:lpstr>Arial Narrow</vt:lpstr>
      <vt:lpstr>Calibri</vt:lpstr>
      <vt:lpstr>Cambria Math</vt:lpstr>
      <vt:lpstr>Comic Sans MS</vt:lpstr>
      <vt:lpstr>Symbol</vt:lpstr>
      <vt:lpstr>Times New Roman</vt:lpstr>
      <vt:lpstr>Wingdings</vt:lpstr>
      <vt:lpstr>Office Theme</vt:lpstr>
      <vt:lpstr>SmartDraw</vt:lpstr>
      <vt:lpstr>Equation</vt:lpstr>
      <vt:lpstr>Microsoft Equation 3.0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Utilisateur Windows</cp:lastModifiedBy>
  <cp:revision>522</cp:revision>
  <dcterms:created xsi:type="dcterms:W3CDTF">2012-10-23T14:57:45Z</dcterms:created>
  <dcterms:modified xsi:type="dcterms:W3CDTF">2020-10-07T19:00:28Z</dcterms:modified>
</cp:coreProperties>
</file>