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D5384-F21E-4995-B3F7-EEE89133B4F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A6DAE-BDD6-4FEF-AD28-B1E58F53EB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47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DCBB-4E9B-44D1-AB78-4350D477B0DC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BEB1-5659-41B9-86B2-D2B9D02362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1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B9AB-2BB8-44F5-A0B2-D741374FB331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BEB1-5659-41B9-86B2-D2B9D02362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2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1DCC6-8E17-4343-B539-F127820BA854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BEB1-5659-41B9-86B2-D2B9D02362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0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A0D3-DB53-4592-9024-8AEAAF2C172E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BEB1-5659-41B9-86B2-D2B9D02362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3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8683-B20D-4097-AA87-03976686025C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BEB1-5659-41B9-86B2-D2B9D02362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4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6863-78DF-4A36-B4A0-42481810AD22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BEB1-5659-41B9-86B2-D2B9D02362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6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1FCA-A9C6-4FF3-8FCC-03A977CB1FEA}" type="datetime1">
              <a:rPr lang="en-US" smtClean="0"/>
              <a:t>2/25/2021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BEB1-5659-41B9-86B2-D2B9D02362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2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EB1E-D4D1-4A1C-AE66-89811E6EB1BE}" type="datetime1">
              <a:rPr lang="en-US" smtClean="0"/>
              <a:t>2/25/2021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BEB1-5659-41B9-86B2-D2B9D02362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6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5C8C-D0EB-497E-9C82-1CE2230B5EFE}" type="datetime1">
              <a:rPr lang="en-US" smtClean="0"/>
              <a:t>2/25/2021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BEB1-5659-41B9-86B2-D2B9D02362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02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5F9B-E760-471E-BB8D-3662ADB2762D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BEB1-5659-41B9-86B2-D2B9D02362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4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AFD0-1BE8-4E13-B9BB-08BC1F10142F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BEB1-5659-41B9-86B2-D2B9D02362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2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269D2-F170-4611-91C7-01D36411C510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9BEB1-5659-41B9-86B2-D2B9D02362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4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9082" y="1891226"/>
            <a:ext cx="9144000" cy="1655762"/>
          </a:xfrm>
          <a:solidFill>
            <a:schemeClr val="bg2"/>
          </a:solidFill>
        </p:spPr>
        <p:txBody>
          <a:bodyPr>
            <a:normAutofit/>
          </a:bodyPr>
          <a:lstStyle/>
          <a:p>
            <a:endParaRPr lang="fr-FR" sz="3600" dirty="0" smtClean="0"/>
          </a:p>
          <a:p>
            <a:r>
              <a:rPr lang="fr-FR" sz="3600" dirty="0" smtClean="0"/>
              <a:t>Exemples </a:t>
            </a:r>
            <a:r>
              <a:rPr lang="fr-FR" sz="3600" dirty="0" smtClean="0"/>
              <a:t>du cours 1.4</a:t>
            </a:r>
            <a:endParaRPr lang="en-US" sz="3600" dirty="0"/>
          </a:p>
        </p:txBody>
      </p:sp>
      <p:sp>
        <p:nvSpPr>
          <p:cNvPr id="2" name="ZoneTexte 1"/>
          <p:cNvSpPr txBox="1"/>
          <p:nvPr/>
        </p:nvSpPr>
        <p:spPr>
          <a:xfrm>
            <a:off x="8539314" y="3701845"/>
            <a:ext cx="269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>
                <a:solidFill>
                  <a:srgbClr val="C00000"/>
                </a:solidFill>
              </a:rPr>
              <a:t>Z.Hamoudi-Aut-2020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BEB1-5659-41B9-86B2-D2B9D02362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6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71156" y="2272937"/>
            <a:ext cx="8177347" cy="16328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3623" y="330964"/>
            <a:ext cx="8695508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sz="16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dirty="0" smtClean="0">
                <a:latin typeface="Arial" panose="020B0604020202020204" pitchFamily="34" charset="0"/>
              </a:rPr>
              <a:t>Exemple# 1:</a:t>
            </a:r>
          </a:p>
          <a:p>
            <a:endParaRPr lang="fr-FR" dirty="0">
              <a:latin typeface="Arial" panose="020B0604020202020204" pitchFamily="34" charset="0"/>
            </a:endParaRPr>
          </a:p>
          <a:p>
            <a:r>
              <a:rPr lang="fr-FR" dirty="0" smtClean="0">
                <a:solidFill>
                  <a:srgbClr val="0070C0"/>
                </a:solidFill>
                <a:latin typeface="Arial" panose="020B0604020202020204" pitchFamily="34" charset="0"/>
              </a:rPr>
              <a:t>Quelle </a:t>
            </a:r>
            <a:r>
              <a:rPr lang="fr-FR" dirty="0">
                <a:solidFill>
                  <a:srgbClr val="0070C0"/>
                </a:solidFill>
                <a:latin typeface="Arial" panose="020B0604020202020204" pitchFamily="34" charset="0"/>
              </a:rPr>
              <a:t>est le nombre de particules de saccharose dans 3.75 mol de saccharose ? 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1201784" y="2495006"/>
                <a:ext cx="2638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𝑠𝑎𝑐𝑐h𝑎𝑟𝑜𝑠𝑒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4" y="2495006"/>
                <a:ext cx="263869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4008121" y="2495006"/>
                <a:ext cx="1023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121" y="2495006"/>
                <a:ext cx="10232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 flipH="1">
                <a:off x="5077095" y="2495006"/>
                <a:ext cx="4432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6.02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  <m:r>
                        <a:rPr lang="fr-F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𝑚𝑜𝑙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𝑐𝑢𝑙𝑒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𝑠𝑎𝑐𝑐h𝑎𝑟𝑜𝑠𝑒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077095" y="2495006"/>
                <a:ext cx="443266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1369424" y="3280492"/>
                <a:ext cx="2638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3.75 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𝑠𝑎𝑐𝑐h𝑎𝑟𝑜𝑠𝑒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424" y="3280492"/>
                <a:ext cx="26386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3997235" y="3280492"/>
                <a:ext cx="1023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35" y="3280492"/>
                <a:ext cx="10232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 flipH="1">
                <a:off x="3840481" y="3265715"/>
                <a:ext cx="4432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𝑐𝑢𝑙𝑒𝑠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40481" y="3265715"/>
                <a:ext cx="4432664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1071156" y="4483073"/>
                <a:ext cx="8307976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𝑐𝑢𝑙𝑒𝑠</m:t>
                          </m:r>
                        </m:sub>
                      </m:sSub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3.75 </m:t>
                          </m:r>
                          <m:r>
                            <a:rPr lang="fr-F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fr-F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𝑠𝑎𝑐𝑐h𝑎𝑟𝑜𝑠𝑒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 ×  6.02 ∙</m:t>
                          </m:r>
                          <m:sSup>
                            <m:sSup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23</m:t>
                              </m:r>
                            </m:sup>
                          </m:sSup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𝑐𝑢𝑙𝑒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𝑠𝑎𝑐𝑐h𝑎𝑟𝑜𝑠𝑒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fr-F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fr-F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𝑠𝑎𝑐𝑐h𝑎𝑟𝑜𝑠𝑒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156" y="4483073"/>
                <a:ext cx="8307976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2688772" y="6085172"/>
                <a:ext cx="5584373" cy="27643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𝑐𝑢𝑙𝑒𝑠</m:t>
                        </m:r>
                      </m:sub>
                    </m:sSub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.26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</m:t>
                        </m:r>
                      </m:sup>
                    </m:sSup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𝑚𝑜𝑙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é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𝑐𝑢𝑙𝑒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𝑠𝑎𝑐𝑐h𝑎𝑟𝑜𝑠𝑒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772" y="6085172"/>
                <a:ext cx="5584373" cy="276439"/>
              </a:xfrm>
              <a:prstGeom prst="rect">
                <a:avLst/>
              </a:prstGeom>
              <a:blipFill>
                <a:blip r:embed="rId9"/>
                <a:stretch>
                  <a:fillRect l="-109" t="-434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BEB1-5659-41B9-86B2-D2B9D02362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6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  <p:bldP spid="4" grpId="0"/>
      <p:bldP spid="5" grpId="0"/>
      <p:bldP spid="6" grpId="0"/>
      <p:bldP spid="7" grpId="0"/>
      <p:bldP spid="8" grpId="0"/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83623" y="330964"/>
                <a:ext cx="8695508" cy="117577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endParaRPr lang="en-US" sz="1600" b="0" i="0" u="none" strike="noStrike" baseline="0" dirty="0" smtClea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r>
                  <a:rPr lang="fr-FR" dirty="0" smtClean="0">
                    <a:latin typeface="Arial" panose="020B0604020202020204" pitchFamily="34" charset="0"/>
                  </a:rPr>
                  <a:t>Exemple# 2:</a:t>
                </a:r>
              </a:p>
              <a:p>
                <a:endParaRPr lang="fr-FR" dirty="0">
                  <a:latin typeface="Arial" panose="020B0604020202020204" pitchFamily="34" charset="0"/>
                </a:endParaRPr>
              </a:p>
              <a:p>
                <a:r>
                  <a:rPr lang="fr-FR" dirty="0" smtClean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Quel est le nombre de moles de Zinc dans </a:t>
                </a:r>
                <a:r>
                  <a:rPr lang="fr-FR" b="1" dirty="0" smtClean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4.5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fr-FR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𝟐𝟒</m:t>
                        </m:r>
                      </m:sup>
                    </m:sSup>
                  </m:oMath>
                </a14:m>
                <a:r>
                  <a:rPr lang="fr-FR" sz="1050" b="1" i="0" u="none" strike="noStrike" baseline="0" dirty="0" smtClean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fr-FR" dirty="0" smtClean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atomes ? 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23" y="330964"/>
                <a:ext cx="8695508" cy="1175771"/>
              </a:xfrm>
              <a:prstGeom prst="rect">
                <a:avLst/>
              </a:prstGeom>
              <a:blipFill>
                <a:blip r:embed="rId2"/>
                <a:stretch>
                  <a:fillRect l="-561" b="-6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071156" y="2272937"/>
            <a:ext cx="8177347" cy="16328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201784" y="2495006"/>
                <a:ext cx="2638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𝑍𝑖𝑛𝑐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4" y="2495006"/>
                <a:ext cx="26386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4008121" y="2495006"/>
                <a:ext cx="1023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121" y="2495006"/>
                <a:ext cx="10232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 flipH="1">
                <a:off x="5077095" y="2495006"/>
                <a:ext cx="387096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fr-FR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𝟎𝟐</m:t>
                      </m:r>
                      <m:r>
                        <a:rPr lang="fr-FR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∙</m:t>
                      </m:r>
                      <m:sSup>
                        <m:sSupPr>
                          <m:ctrlPr>
                            <a:rPr lang="fr-FR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fr-FR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𝟐𝟑</m:t>
                          </m:r>
                        </m:sup>
                      </m:sSup>
                      <m:r>
                        <a:rPr lang="fr-F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𝑎𝑡𝑜𝑚𝑒𝑠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Zinc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077095" y="2495006"/>
                <a:ext cx="3870962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1453243" y="3226526"/>
                <a:ext cx="15392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𝑍𝑛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243" y="3226526"/>
                <a:ext cx="153924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3997235" y="3280492"/>
                <a:ext cx="1023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35" y="3280492"/>
                <a:ext cx="102325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 flipH="1">
                <a:off x="4284618" y="3226526"/>
                <a:ext cx="4432664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m:t>4.5 </m:t>
                      </m:r>
                      <m:r>
                        <m:rPr>
                          <m:nor/>
                        </m:rPr>
                        <a:rPr lang="fr-FR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fr-FR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fr-FR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fr-FR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𝟐𝟒</m:t>
                          </m:r>
                        </m:sup>
                      </m:sSup>
                      <m:r>
                        <m:rPr>
                          <m:nor/>
                        </m:rPr>
                        <a:rPr lang="fr-FR" sz="1050" b="1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m:t>atomes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284618" y="3226526"/>
                <a:ext cx="4432664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1763484" y="4443884"/>
                <a:ext cx="6535786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𝑍𝑛</m:t>
                          </m:r>
                        </m:sub>
                      </m:sSub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4.5 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24</m:t>
                              </m:r>
                            </m:sup>
                          </m:sSup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𝑎𝑡𝑜𝑚𝑒𝑠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𝑍𝑛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×1 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𝑍𝑛</m:t>
                          </m:r>
                        </m:num>
                        <m:den>
                          <m:r>
                            <a:rPr lang="fr-FR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fr-FR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fr-FR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𝟎𝟐</m:t>
                          </m:r>
                          <m:r>
                            <a:rPr lang="fr-FR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∙</m:t>
                          </m:r>
                          <m:sSup>
                            <m:sSupPr>
                              <m:ctrlPr>
                                <a:rPr lang="fr-FR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fr-FR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𝟐𝟑</m:t>
                              </m:r>
                            </m:sup>
                          </m:sSup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𝑎𝑡𝑜𝑚𝑒𝑠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Zinc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484" y="4443884"/>
                <a:ext cx="6535786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3840481" y="5812971"/>
                <a:ext cx="2342605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fr-F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fr-F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fr-F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𝑍𝑛</m:t>
                        </m:r>
                      </m:sub>
                    </m:sSub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.48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𝑚𝑜𝑙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481" y="5812971"/>
                <a:ext cx="2342605" cy="276999"/>
              </a:xfrm>
              <a:prstGeom prst="rect">
                <a:avLst/>
              </a:prstGeom>
              <a:blipFill>
                <a:blip r:embed="rId10"/>
                <a:stretch>
                  <a:fillRect l="-26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BEB1-5659-41B9-86B2-D2B9D02362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9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3623" y="330964"/>
            <a:ext cx="8695508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sz="16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dirty="0" smtClean="0">
                <a:latin typeface="Arial" panose="020B0604020202020204" pitchFamily="34" charset="0"/>
              </a:rPr>
              <a:t>Exemple# 3:     Calcul de masse molaire de composés</a:t>
            </a:r>
          </a:p>
          <a:p>
            <a:endParaRPr lang="fr-FR" dirty="0">
              <a:latin typeface="Arial" panose="020B0604020202020204" pitchFamily="34" charset="0"/>
            </a:endParaRPr>
          </a:p>
          <a:p>
            <a:pPr algn="ctr"/>
            <a:r>
              <a:rPr lang="fr-FR" dirty="0" smtClean="0">
                <a:solidFill>
                  <a:srgbClr val="0070C0"/>
                </a:solidFill>
                <a:latin typeface="Arial" panose="020B0604020202020204" pitchFamily="34" charset="0"/>
              </a:rPr>
              <a:t>Quelle est la masse molaire de </a:t>
            </a:r>
            <a:r>
              <a:rPr lang="fr-FR" b="1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BeO</a:t>
            </a:r>
            <a:r>
              <a:rPr lang="fr-FR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fr-FR" dirty="0" smtClean="0">
                <a:solidFill>
                  <a:srgbClr val="0070C0"/>
                </a:solidFill>
                <a:latin typeface="Arial" panose="020B0604020202020204" pitchFamily="34" charset="0"/>
              </a:rPr>
              <a:t>? </a:t>
            </a:r>
            <a:endParaRPr lang="en-US" dirty="0" smtClean="0">
              <a:solidFill>
                <a:srgbClr val="0070C0"/>
              </a:solidFill>
            </a:endParaRPr>
          </a:p>
          <a:p>
            <a:pPr algn="ctr"/>
            <a:endParaRPr lang="fr-FR" dirty="0" smtClean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83623" y="2116183"/>
            <a:ext cx="320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M</a:t>
            </a:r>
            <a:r>
              <a:rPr lang="fr-FR" dirty="0" smtClean="0"/>
              <a:t>: symbole de la masse molaire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779375" y="2799347"/>
                <a:ext cx="2861489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BeO</m:t>
                          </m:r>
                        </m:sub>
                      </m:sSub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Be</m:t>
                          </m:r>
                        </m:sub>
                      </m:sSub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75" y="2799347"/>
                <a:ext cx="28614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avec flèche 6"/>
          <p:cNvCxnSpPr/>
          <p:nvPr/>
        </p:nvCxnSpPr>
        <p:spPr>
          <a:xfrm>
            <a:off x="2272019" y="3241642"/>
            <a:ext cx="13062" cy="268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3241649" y="3233793"/>
            <a:ext cx="13062" cy="268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2077332" y="34313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TP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046962" y="34313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TP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854336" y="3990386"/>
                <a:ext cx="4010970" cy="5666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BeO</m:t>
                          </m:r>
                        </m:sub>
                      </m:sSub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.01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mol</m:t>
                          </m:r>
                        </m:den>
                      </m:f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5.99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mol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36" y="3990386"/>
                <a:ext cx="4010970" cy="566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854336" y="5003294"/>
                <a:ext cx="1838900" cy="566694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BeO</m:t>
                          </m:r>
                        </m:sub>
                      </m:sSub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=25.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mol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36" y="5003294"/>
                <a:ext cx="1838900" cy="5666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/>
          <p:cNvSpPr txBox="1"/>
          <p:nvPr/>
        </p:nvSpPr>
        <p:spPr>
          <a:xfrm>
            <a:off x="4231747" y="2799347"/>
            <a:ext cx="441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TP: désigne Tableau périodique</a:t>
            </a:r>
            <a:endParaRPr lang="en-US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BEB1-5659-41B9-86B2-D2B9D02362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5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3" grpId="0"/>
      <p:bldP spid="14" grpId="0"/>
      <p:bldP spid="16" grpId="0" animBg="1"/>
      <p:bldP spid="17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3623" y="330964"/>
            <a:ext cx="8695508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sz="16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dirty="0" smtClean="0">
                <a:latin typeface="Arial" panose="020B0604020202020204" pitchFamily="34" charset="0"/>
              </a:rPr>
              <a:t>Exemple # 4:     Calcul de masse molaire de composés</a:t>
            </a:r>
          </a:p>
          <a:p>
            <a:endParaRPr lang="fr-FR" dirty="0">
              <a:latin typeface="Arial" panose="020B0604020202020204" pitchFamily="34" charset="0"/>
            </a:endParaRPr>
          </a:p>
          <a:p>
            <a:pPr algn="ctr"/>
            <a:r>
              <a:rPr lang="fr-FR" dirty="0" smtClean="0">
                <a:solidFill>
                  <a:srgbClr val="0070C0"/>
                </a:solidFill>
                <a:latin typeface="Arial" panose="020B0604020202020204" pitchFamily="34" charset="0"/>
              </a:rPr>
              <a:t>Quelle est la masse molaire de du </a:t>
            </a:r>
            <a:r>
              <a:rPr lang="fr-FR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Pb</a:t>
            </a:r>
            <a:r>
              <a:rPr lang="fr-FR" sz="1050" b="1" i="0" u="none" strike="noStrike" baseline="0" dirty="0" smtClean="0">
                <a:solidFill>
                  <a:srgbClr val="0070C0"/>
                </a:solidFill>
                <a:latin typeface="Arial" panose="020B0604020202020204" pitchFamily="34" charset="0"/>
              </a:rPr>
              <a:t>3 </a:t>
            </a:r>
            <a:r>
              <a:rPr lang="fr-FR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(PO</a:t>
            </a:r>
            <a:r>
              <a:rPr lang="fr-FR" sz="1050" b="1" i="0" u="none" strike="noStrike" baseline="0" dirty="0" smtClean="0">
                <a:solidFill>
                  <a:srgbClr val="0070C0"/>
                </a:solidFill>
                <a:latin typeface="Arial" panose="020B0604020202020204" pitchFamily="34" charset="0"/>
              </a:rPr>
              <a:t>4</a:t>
            </a:r>
            <a:r>
              <a:rPr lang="fr-FR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  <a:r>
              <a:rPr lang="fr-FR" sz="1050" b="1" i="0" u="none" strike="noStrike" baseline="0" dirty="0" smtClean="0">
                <a:solidFill>
                  <a:srgbClr val="0070C0"/>
                </a:solidFill>
                <a:latin typeface="Arial" panose="020B0604020202020204" pitchFamily="34" charset="0"/>
              </a:rPr>
              <a:t>2 </a:t>
            </a:r>
            <a:r>
              <a:rPr lang="fr-FR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? </a:t>
            </a:r>
            <a:endParaRPr lang="fr-FR" dirty="0" smtClean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779375" y="2067209"/>
                <a:ext cx="4430765" cy="44268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nor/>
                          </m:rPr>
                          <a:rPr lang="fr-FR" b="1" dirty="0" smtClean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</a:rPr>
                          <m:t>Pb</m:t>
                        </m:r>
                        <m:r>
                          <m:rPr>
                            <m:nor/>
                          </m:rPr>
                          <a:rPr lang="fr-FR" sz="1050" b="1" i="0" u="none" strike="noStrike" baseline="0" dirty="0" smtClean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</a:rPr>
                          <m:t>3 </m:t>
                        </m:r>
                        <m:r>
                          <m:rPr>
                            <m:nor/>
                          </m:rPr>
                          <a:rPr lang="fr-FR" b="1" dirty="0" smtClean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fr-FR" b="1" dirty="0" smtClean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</a:rPr>
                          <m:t>PO</m:t>
                        </m:r>
                        <m:r>
                          <m:rPr>
                            <m:nor/>
                          </m:rPr>
                          <a:rPr lang="fr-FR" sz="1050" b="1" i="0" u="none" strike="noStrike" baseline="0" dirty="0" smtClean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fr-FR" b="1" dirty="0" smtClean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fr-FR" sz="1050" b="1" i="0" u="none" strike="noStrike" baseline="0" dirty="0" smtClean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Pb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75" y="2067209"/>
                <a:ext cx="4430765" cy="442685"/>
              </a:xfrm>
              <a:prstGeom prst="rect">
                <a:avLst/>
              </a:prstGeom>
              <a:blipFill>
                <a:blip r:embed="rId2"/>
                <a:stretch>
                  <a:fillRect t="-5479"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779375" y="2940810"/>
            <a:ext cx="700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 utilisant les masse molaires du tableau périodique pour ces éléments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779375" y="4319521"/>
                <a:ext cx="5958619" cy="4763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nor/>
                          </m:rPr>
                          <a:rPr lang="fr-FR" b="1" dirty="0" smtClean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</a:rPr>
                          <m:t>Pb</m:t>
                        </m:r>
                        <m:r>
                          <m:rPr>
                            <m:nor/>
                          </m:rPr>
                          <a:rPr lang="fr-FR" sz="1050" b="1" i="0" u="none" strike="noStrike" baseline="0" dirty="0" smtClean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</a:rPr>
                          <m:t>3 </m:t>
                        </m:r>
                        <m:r>
                          <m:rPr>
                            <m:nor/>
                          </m:rPr>
                          <a:rPr lang="fr-FR" b="1" dirty="0" smtClean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fr-FR" b="1" dirty="0" smtClean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</a:rPr>
                          <m:t>PO</m:t>
                        </m:r>
                        <m:r>
                          <m:rPr>
                            <m:nor/>
                          </m:rPr>
                          <a:rPr lang="fr-FR" sz="1050" b="1" i="0" u="none" strike="noStrike" baseline="0" dirty="0" smtClean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fr-FR" b="1" dirty="0" smtClean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fr-FR" sz="1050" b="1" i="0" u="none" strike="noStrike" baseline="0" dirty="0" smtClean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07.2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mol</m:t>
                        </m:r>
                      </m:den>
                    </m:f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0.9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mol</m:t>
                        </m:r>
                      </m:den>
                    </m:f>
                  </m:oMath>
                </a14:m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5.99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mol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75" y="4319521"/>
                <a:ext cx="5958619" cy="476349"/>
              </a:xfrm>
              <a:prstGeom prst="rect">
                <a:avLst/>
              </a:prstGeom>
              <a:blipFill>
                <a:blip r:embed="rId3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779375" y="5304501"/>
                <a:ext cx="3039550" cy="566694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fr-FR" b="1" dirty="0" smtClean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</a:rPr>
                            <m:t>Pb</m:t>
                          </m:r>
                          <m:r>
                            <m:rPr>
                              <m:nor/>
                            </m:rPr>
                            <a:rPr lang="fr-FR" sz="1050" b="1" i="0" u="none" strike="noStrike" baseline="0" dirty="0" smtClean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</a:rPr>
                            <m:t>3 </m:t>
                          </m:r>
                          <m:r>
                            <m:rPr>
                              <m:nor/>
                            </m:rPr>
                            <a:rPr lang="fr-FR" b="1" dirty="0" smtClean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fr-FR" b="1" dirty="0" smtClean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</a:rPr>
                            <m:t>PO</m:t>
                          </m:r>
                          <m:r>
                            <m:rPr>
                              <m:nor/>
                            </m:rPr>
                            <a:rPr lang="fr-FR" sz="1050" b="1" i="0" u="none" strike="noStrike" baseline="0" dirty="0" smtClean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</a:rPr>
                            <m:t>4</m:t>
                          </m:r>
                          <m:r>
                            <m:rPr>
                              <m:nor/>
                            </m:rPr>
                            <a:rPr lang="fr-FR" b="1" dirty="0" smtClean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fr-FR" sz="1050" b="1" i="0" u="none" strike="noStrike" baseline="0" dirty="0" smtClean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=811.54 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mol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75" y="5304501"/>
                <a:ext cx="3039550" cy="5666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BEB1-5659-41B9-86B2-D2B9D02362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2527" y="766136"/>
            <a:ext cx="877102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sz="1600" b="0" i="0" u="none" strike="noStrike" baseline="0" dirty="0" smtClean="0">
              <a:latin typeface="Arial" panose="020B0604020202020204" pitchFamily="34" charset="0"/>
            </a:endParaRPr>
          </a:p>
          <a:p>
            <a:r>
              <a:rPr lang="fr-FR" sz="1600" dirty="0">
                <a:latin typeface="Arial" panose="020B0604020202020204" pitchFamily="34" charset="0"/>
              </a:rPr>
              <a:t>1. Quelle est la masse de 3.33 mol d’atomes d’hélium ? </a:t>
            </a:r>
          </a:p>
          <a:p>
            <a:r>
              <a:rPr lang="fr-FR" sz="1600" dirty="0">
                <a:latin typeface="Arial" panose="020B0604020202020204" pitchFamily="34" charset="0"/>
              </a:rPr>
              <a:t>2. Quelle sera la masse de 0.125 mol de molécules de glucose (C</a:t>
            </a:r>
            <a:r>
              <a:rPr lang="fr-FR" sz="1600" b="0" i="0" u="none" strike="noStrike" baseline="0" dirty="0" smtClean="0">
                <a:latin typeface="Arial" panose="020B0604020202020204" pitchFamily="34" charset="0"/>
              </a:rPr>
              <a:t>6</a:t>
            </a:r>
            <a:r>
              <a:rPr lang="fr-FR" sz="1600" dirty="0">
                <a:latin typeface="Arial" panose="020B0604020202020204" pitchFamily="34" charset="0"/>
              </a:rPr>
              <a:t>H</a:t>
            </a:r>
            <a:r>
              <a:rPr lang="fr-FR" sz="1600" b="0" i="0" u="none" strike="noStrike" baseline="0" dirty="0" smtClean="0">
                <a:latin typeface="Arial" panose="020B0604020202020204" pitchFamily="34" charset="0"/>
              </a:rPr>
              <a:t>12</a:t>
            </a:r>
            <a:r>
              <a:rPr lang="fr-FR" sz="1600" dirty="0">
                <a:latin typeface="Arial" panose="020B0604020202020204" pitchFamily="34" charset="0"/>
              </a:rPr>
              <a:t>O</a:t>
            </a:r>
            <a:r>
              <a:rPr lang="fr-FR" sz="1600" b="0" i="0" u="none" strike="noStrike" baseline="0" dirty="0" smtClean="0">
                <a:latin typeface="Arial" panose="020B0604020202020204" pitchFamily="34" charset="0"/>
              </a:rPr>
              <a:t>6</a:t>
            </a:r>
            <a:r>
              <a:rPr lang="fr-FR" sz="1600" dirty="0">
                <a:latin typeface="Arial" panose="020B0604020202020204" pitchFamily="34" charset="0"/>
              </a:rPr>
              <a:t>)? </a:t>
            </a:r>
          </a:p>
          <a:p>
            <a:r>
              <a:rPr lang="fr-FR" sz="1600" dirty="0">
                <a:latin typeface="Arial" panose="020B0604020202020204" pitchFamily="34" charset="0"/>
              </a:rPr>
              <a:t>3. Quel est le nombre d’atomes dans un échantillon de 1000 g (un kg) de Fer. </a:t>
            </a:r>
          </a:p>
          <a:p>
            <a:r>
              <a:rPr lang="fr-FR" sz="1600" dirty="0">
                <a:latin typeface="Arial" panose="020B0604020202020204" pitchFamily="34" charset="0"/>
              </a:rPr>
              <a:t>4. Quel est le nombre de moles de molécules d’eau dans 756 g d’eau? </a:t>
            </a:r>
          </a:p>
        </p:txBody>
      </p:sp>
      <p:sp>
        <p:nvSpPr>
          <p:cNvPr id="3" name="Rectangle 2"/>
          <p:cNvSpPr/>
          <p:nvPr/>
        </p:nvSpPr>
        <p:spPr>
          <a:xfrm>
            <a:off x="683623" y="330964"/>
            <a:ext cx="8695508" cy="615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sz="16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dirty="0" smtClean="0">
                <a:latin typeface="Arial" panose="020B0604020202020204" pitchFamily="34" charset="0"/>
              </a:rPr>
              <a:t>Exemple # 5:</a:t>
            </a:r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8870" y="2647858"/>
            <a:ext cx="5917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70C0"/>
                </a:solidFill>
                <a:latin typeface="Arial" panose="020B0604020202020204" pitchFamily="34" charset="0"/>
              </a:rPr>
              <a:t>1. Quelle est la masse de 3.33 mol d’atomes d’hélium ?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0345" y="3866605"/>
            <a:ext cx="6505302" cy="1376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1240972" y="4088674"/>
                <a:ext cx="2638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𝑚𝑜𝑙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Hélium</a:t>
                </a:r>
                <a:endParaRPr lang="en-US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972" y="4088674"/>
                <a:ext cx="2638697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4047309" y="4088674"/>
                <a:ext cx="1023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309" y="4088674"/>
                <a:ext cx="10232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 flipH="1">
                <a:off x="4323806" y="4088674"/>
                <a:ext cx="387096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smtClean="0">
                          <a:solidFill>
                            <a:srgbClr val="FF0000"/>
                          </a:solidFill>
                        </a:rPr>
                        <m:t>4.002 6</m:t>
                      </m:r>
                      <m: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323806" y="4088674"/>
                <a:ext cx="3870962" cy="37555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1492431" y="4820194"/>
                <a:ext cx="15392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3.33 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431" y="4820194"/>
                <a:ext cx="15392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3979816" y="4820194"/>
                <a:ext cx="1023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816" y="4820194"/>
                <a:ext cx="10232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 flipH="1">
                <a:off x="4558937" y="4745759"/>
                <a:ext cx="282157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fr-FR" b="1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𝐇𝐞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58937" y="4745759"/>
                <a:ext cx="2821577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1240972" y="3242458"/>
                <a:ext cx="4608379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mol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 smtClean="0"/>
                  <a:t>Hélium</a:t>
                </a:r>
                <a:r>
                  <a:rPr lang="en-US" dirty="0" smtClean="0"/>
                  <a:t>      </a:t>
                </a:r>
                <a:r>
                  <a:rPr lang="en-US" dirty="0" err="1" smtClean="0"/>
                  <a:t>pèse</a:t>
                </a:r>
                <a:r>
                  <a:rPr lang="en-US" dirty="0" smtClean="0"/>
                  <a:t> la masse </a:t>
                </a:r>
                <a:r>
                  <a:rPr lang="en-US" dirty="0" err="1" smtClean="0"/>
                  <a:t>molaire</a:t>
                </a:r>
                <a:endParaRPr lang="en-US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972" y="3242458"/>
                <a:ext cx="4608379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1240972" y="5599460"/>
                <a:ext cx="4480560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fr-FR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𝐇𝐞</m:t>
                          </m:r>
                        </m:sub>
                      </m:sSub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3.33 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mol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He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×</m:t>
                          </m:r>
                          <m:r>
                            <m:rPr>
                              <m:nor/>
                            </m:rPr>
                            <a:rPr lang="en-US" b="1">
                              <a:solidFill>
                                <a:srgbClr val="FF0000"/>
                              </a:solidFill>
                            </a:rPr>
                            <m:t>4.002 6</m:t>
                          </m:r>
                          <m:r>
                            <a:rPr lang="fr-FR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fr-FR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He</m:t>
                          </m:r>
                        </m:num>
                        <m:den>
                          <m:r>
                            <a:rPr lang="fr-FR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𝒎𝒐𝒍</m:t>
                          </m:r>
                          <m:r>
                            <a:rPr lang="fr-FR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He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972" y="5599460"/>
                <a:ext cx="4480560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7722059" y="5792611"/>
                <a:ext cx="1811650" cy="393954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fr-FR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FR" b="1" dirty="0" smtClean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</a:rPr>
                            <m:t>He</m:t>
                          </m:r>
                        </m:sub>
                      </m:sSub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=13.33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059" y="5792611"/>
                <a:ext cx="1811650" cy="393954"/>
              </a:xfrm>
              <a:prstGeom prst="rect">
                <a:avLst/>
              </a:prstGeom>
              <a:blipFill>
                <a:blip r:embed="rId10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BEB1-5659-41B9-86B2-D2B9D02362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623" y="330964"/>
            <a:ext cx="8695508" cy="615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sz="16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dirty="0" smtClean="0">
                <a:latin typeface="Arial" panose="020B0604020202020204" pitchFamily="34" charset="0"/>
              </a:rPr>
              <a:t>Exemple # 5:</a:t>
            </a:r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1189" y="1368475"/>
            <a:ext cx="8577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70C0"/>
                </a:solidFill>
                <a:latin typeface="Arial" panose="020B0604020202020204" pitchFamily="34" charset="0"/>
              </a:rPr>
              <a:t>2. Quelle sera la masse de 0.125 mol de molécules de glucose (C</a:t>
            </a:r>
            <a:r>
              <a:rPr lang="fr-FR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6</a:t>
            </a:r>
            <a:r>
              <a:rPr lang="fr-FR" dirty="0">
                <a:solidFill>
                  <a:srgbClr val="0070C0"/>
                </a:solidFill>
                <a:latin typeface="Arial" panose="020B0604020202020204" pitchFamily="34" charset="0"/>
              </a:rPr>
              <a:t>H</a:t>
            </a:r>
            <a:r>
              <a:rPr lang="fr-FR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12</a:t>
            </a:r>
            <a:r>
              <a:rPr lang="fr-FR" dirty="0">
                <a:solidFill>
                  <a:srgbClr val="0070C0"/>
                </a:solidFill>
                <a:latin typeface="Arial" panose="020B0604020202020204" pitchFamily="34" charset="0"/>
              </a:rPr>
              <a:t>O</a:t>
            </a:r>
            <a:r>
              <a:rPr lang="fr-FR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6</a:t>
            </a:r>
            <a:r>
              <a:rPr lang="fr-FR" dirty="0">
                <a:solidFill>
                  <a:srgbClr val="0070C0"/>
                </a:solidFill>
                <a:latin typeface="Arial" panose="020B0604020202020204" pitchFamily="34" charset="0"/>
              </a:rPr>
              <a:t>)? 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976073" y="2029992"/>
                <a:ext cx="6110608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mol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glucose      </a:t>
                </a:r>
                <a:r>
                  <a:rPr lang="en-US" dirty="0" err="1" smtClean="0"/>
                  <a:t>pèse</a:t>
                </a:r>
                <a:r>
                  <a:rPr lang="en-US" dirty="0" smtClean="0"/>
                  <a:t> la masse </a:t>
                </a:r>
                <a:r>
                  <a:rPr lang="en-US" dirty="0" err="1" smtClean="0"/>
                  <a:t>molaire</a:t>
                </a:r>
                <a:r>
                  <a:rPr lang="en-US" dirty="0" smtClean="0"/>
                  <a:t> de </a:t>
                </a:r>
                <a:r>
                  <a:rPr lang="fr-FR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C</a:t>
                </a:r>
                <a:r>
                  <a:rPr lang="fr-FR" baseline="-25000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6</a:t>
                </a:r>
                <a:r>
                  <a:rPr lang="fr-FR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H</a:t>
                </a:r>
                <a:r>
                  <a:rPr lang="fr-FR" baseline="-25000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12</a:t>
                </a:r>
                <a:r>
                  <a:rPr lang="fr-FR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O</a:t>
                </a:r>
                <a:r>
                  <a:rPr lang="fr-FR" baseline="-25000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6</a:t>
                </a:r>
                <a:endParaRPr lang="en-US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073" y="2029992"/>
                <a:ext cx="6110608" cy="369332"/>
              </a:xfrm>
              <a:prstGeom prst="rect">
                <a:avLst/>
              </a:prstGeom>
              <a:blipFill>
                <a:blip r:embed="rId2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22366" y="2878768"/>
                <a:ext cx="3881062" cy="36311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nor/>
                          </m:rPr>
                          <a:rPr lang="fr-FR" sz="16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fr-FR" sz="1600" baseline="-250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</a:rPr>
                          <m:t>6</m:t>
                        </m:r>
                        <m:r>
                          <m:rPr>
                            <m:nor/>
                          </m:rPr>
                          <a:rPr lang="fr-FR" sz="16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fr-FR" sz="1600" baseline="-250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</a:rPr>
                          <m:t>12</m:t>
                        </m:r>
                        <m:r>
                          <m:rPr>
                            <m:nor/>
                          </m:rPr>
                          <a:rPr lang="fr-FR" sz="16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fr-FR" sz="1600" baseline="-250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</a:rPr>
                          <m:t>6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</m:sub>
                    </m:sSub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12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1600" dirty="0" smtClean="0"/>
                  <a:t> + </a:t>
                </a:r>
                <a14:m>
                  <m:oMath xmlns:m="http://schemas.openxmlformats.org/officeDocument/2006/math">
                    <m:r>
                      <a:rPr lang="fr-FR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6" y="2878768"/>
                <a:ext cx="3881062" cy="363113"/>
              </a:xfrm>
              <a:prstGeom prst="rect">
                <a:avLst/>
              </a:prstGeom>
              <a:blipFill>
                <a:blip r:embed="rId3"/>
                <a:stretch>
                  <a:fillRect t="-3333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4891255" y="2820099"/>
                <a:ext cx="6948312" cy="42178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nor/>
                          </m:rPr>
                          <a:rPr lang="fr-FR" sz="16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fr-FR" sz="1600" baseline="-250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</a:rPr>
                          <m:t>6</m:t>
                        </m:r>
                        <m:r>
                          <m:rPr>
                            <m:nor/>
                          </m:rPr>
                          <a:rPr lang="fr-FR" sz="16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fr-FR" sz="1600" baseline="-250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</a:rPr>
                          <m:t>12</m:t>
                        </m:r>
                        <m:r>
                          <m:rPr>
                            <m:nor/>
                          </m:rPr>
                          <a:rPr lang="fr-FR" sz="16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fr-FR" sz="1600" baseline="-250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</a:rPr>
                          <m:t>6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</m:sub>
                    </m:sSub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6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2.0</m:t>
                    </m:r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11</m:t>
                    </m:r>
                    <m:f>
                      <m:f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</a:rPr>
                          <m:t>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</a:rPr>
                          <m:t>mol</m:t>
                        </m:r>
                      </m:den>
                    </m:f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12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6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.008</m:t>
                    </m:r>
                    <m:f>
                      <m:f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</a:rPr>
                          <m:t>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</a:rPr>
                          <m:t>mol</m:t>
                        </m:r>
                      </m:den>
                    </m:f>
                  </m:oMath>
                </a14:m>
                <a:r>
                  <a:rPr lang="en-US" sz="1600" dirty="0" smtClean="0"/>
                  <a:t>+ </a:t>
                </a:r>
                <a14:m>
                  <m:oMath xmlns:m="http://schemas.openxmlformats.org/officeDocument/2006/math">
                    <m:r>
                      <a:rPr lang="fr-FR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6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5.999</m:t>
                    </m:r>
                    <m:f>
                      <m:f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</a:rPr>
                          <m:t>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</a:rPr>
                          <m:t>mol</m:t>
                        </m:r>
                      </m:den>
                    </m:f>
                    <m:r>
                      <a:rPr lang="fr-FR" sz="1600" i="1">
                        <a:latin typeface="Cambria Math" panose="02040503050406030204" pitchFamily="18" charset="0"/>
                      </a:rPr>
                      <m:t>=180.156</m:t>
                    </m:r>
                    <m:f>
                      <m:f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</a:rPr>
                          <m:t>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</a:rPr>
                          <m:t>mol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255" y="2820099"/>
                <a:ext cx="6948312" cy="421782"/>
              </a:xfrm>
              <a:prstGeom prst="rect">
                <a:avLst/>
              </a:prstGeom>
              <a:blipFill>
                <a:blip r:embed="rId4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/>
          <p:cNvCxnSpPr/>
          <p:nvPr/>
        </p:nvCxnSpPr>
        <p:spPr>
          <a:xfrm>
            <a:off x="4434056" y="3096484"/>
            <a:ext cx="3265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10345" y="3866605"/>
            <a:ext cx="6505302" cy="1376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1240972" y="4088674"/>
                <a:ext cx="2638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fr-FR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fr-FR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FR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𝑔𝑙𝑢𝑐𝑜𝑠𝑒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972" y="4088674"/>
                <a:ext cx="263869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4047309" y="4088674"/>
                <a:ext cx="1023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309" y="4088674"/>
                <a:ext cx="10232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 flipH="1">
                <a:off x="3879669" y="4069490"/>
                <a:ext cx="387096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b="1" i="0" smtClean="0">
                          <a:solidFill>
                            <a:srgbClr val="FF0000"/>
                          </a:solidFill>
                        </a:rPr>
                        <m:t>180.156 </m:t>
                      </m:r>
                      <m: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79669" y="4069490"/>
                <a:ext cx="3870962" cy="375552"/>
              </a:xfrm>
              <a:prstGeom prst="rect">
                <a:avLst/>
              </a:prstGeom>
              <a:blipFill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1492431" y="4820194"/>
                <a:ext cx="2543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0.125 </m:t>
                    </m:r>
                    <m:r>
                      <a:rPr lang="fr-F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𝑚𝑜𝑙</m:t>
                    </m:r>
                  </m:oMath>
                </a14:m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  de glucose</a:t>
                </a:r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431" y="4820194"/>
                <a:ext cx="2543992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4036423" y="4874160"/>
                <a:ext cx="1023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423" y="4874160"/>
                <a:ext cx="102325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 flipH="1">
                <a:off x="4362996" y="4818540"/>
                <a:ext cx="2821577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fr-FR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fr-FR" baseline="-25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</a:rPr>
                            <m:t>6</m:t>
                          </m:r>
                          <m:r>
                            <m:rPr>
                              <m:nor/>
                            </m:rPr>
                            <a:rPr lang="fr-FR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fr-FR" baseline="-25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</a:rPr>
                            <m:t>12</m:t>
                          </m:r>
                          <m:r>
                            <m:rPr>
                              <m:nor/>
                            </m:rPr>
                            <a:rPr lang="fr-FR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</a:rPr>
                            <m:t>O</m:t>
                          </m:r>
                          <m:r>
                            <m:rPr>
                              <m:nor/>
                            </m:rPr>
                            <a:rPr lang="fr-FR" baseline="-25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362996" y="4818540"/>
                <a:ext cx="2821577" cy="397032"/>
              </a:xfrm>
              <a:prstGeom prst="rect">
                <a:avLst/>
              </a:prstGeom>
              <a:blipFill>
                <a:blip r:embed="rId10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1240971" y="5599460"/>
                <a:ext cx="5904411" cy="85299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fr-FR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fr-FR" baseline="-25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</a:rPr>
                            <m:t>6</m:t>
                          </m:r>
                          <m:r>
                            <m:rPr>
                              <m:nor/>
                            </m:rPr>
                            <a:rPr lang="fr-FR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fr-FR" baseline="-25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</a:rPr>
                            <m:t>12</m:t>
                          </m:r>
                          <m:r>
                            <m:rPr>
                              <m:nor/>
                            </m:rPr>
                            <a:rPr lang="fr-FR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</a:rPr>
                            <m:t>O</m:t>
                          </m:r>
                          <m:r>
                            <m:rPr>
                              <m:nor/>
                            </m:rPr>
                            <a:rPr lang="fr-FR" baseline="-25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</a:rPr>
                            <m:t>6</m:t>
                          </m:r>
                        </m:sub>
                      </m:sSub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0.125 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mol</m:t>
                          </m:r>
                          <m:r>
                            <a:rPr lang="fr-FR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glucose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</m:t>
                          </m:r>
                          <m:r>
                            <m:rPr>
                              <m:nor/>
                            </m:rPr>
                            <a:rPr lang="fr-FR" b="1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180.156</m:t>
                          </m:r>
                          <m:r>
                            <a:rPr lang="fr-FR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fr-FR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glucose</m:t>
                          </m:r>
                        </m:num>
                        <m:den>
                          <m:r>
                            <a:rPr lang="fr-FR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𝒎𝒐𝒍</m:t>
                          </m:r>
                          <m:r>
                            <a:rPr lang="fr-FR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glucose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971" y="5599460"/>
                <a:ext cx="5904411" cy="85299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8233047" y="5580900"/>
                <a:ext cx="2319802" cy="3970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fr-FR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fr-FR" baseline="-25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</a:rPr>
                            <m:t>6</m:t>
                          </m:r>
                          <m:r>
                            <m:rPr>
                              <m:nor/>
                            </m:rPr>
                            <a:rPr lang="fr-FR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fr-FR" baseline="-25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</a:rPr>
                            <m:t>12</m:t>
                          </m:r>
                          <m:r>
                            <m:rPr>
                              <m:nor/>
                            </m:rPr>
                            <a:rPr lang="fr-FR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</a:rPr>
                            <m:t>O</m:t>
                          </m:r>
                          <m:r>
                            <m:rPr>
                              <m:nor/>
                            </m:rPr>
                            <a:rPr lang="fr-FR" baseline="-25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</a:rPr>
                            <m:t>6</m:t>
                          </m:r>
                        </m:sub>
                      </m:sSub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=22.52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047" y="5580900"/>
                <a:ext cx="2319802" cy="397032"/>
              </a:xfrm>
              <a:prstGeom prst="rect">
                <a:avLst/>
              </a:prstGeom>
              <a:blipFill>
                <a:blip r:embed="rId12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BEB1-5659-41B9-86B2-D2B9D02362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9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462" y="63478"/>
            <a:ext cx="8695508" cy="615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sz="16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dirty="0" smtClean="0">
                <a:latin typeface="Arial" panose="020B0604020202020204" pitchFamily="34" charset="0"/>
              </a:rPr>
              <a:t>Exemple # 5:</a:t>
            </a:r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9532" y="875351"/>
            <a:ext cx="7524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70C0"/>
                </a:solidFill>
                <a:latin typeface="Arial" panose="020B0604020202020204" pitchFamily="34" charset="0"/>
              </a:rPr>
              <a:t>4. Quel est le nombre de moles de molécules d’eau dans 756 g d’eau? </a:t>
            </a:r>
          </a:p>
        </p:txBody>
      </p:sp>
      <p:sp>
        <p:nvSpPr>
          <p:cNvPr id="4" name="Rectangle 3"/>
          <p:cNvSpPr/>
          <p:nvPr/>
        </p:nvSpPr>
        <p:spPr>
          <a:xfrm>
            <a:off x="279532" y="1431668"/>
            <a:ext cx="8177347" cy="1306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10160" y="1653736"/>
                <a:ext cx="2638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𝑒𝑎𝑢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60" y="1653736"/>
                <a:ext cx="263869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3216497" y="1653736"/>
                <a:ext cx="1023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497" y="1653736"/>
                <a:ext cx="10232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 flipH="1">
                <a:off x="4285471" y="1653736"/>
                <a:ext cx="4432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6.02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  <m:r>
                        <a:rPr lang="fr-F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𝑚𝑜𝑙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𝑐𝑢𝑙𝑒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𝑒𝑎𝑢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285471" y="1653736"/>
                <a:ext cx="443266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579975" y="2200275"/>
                <a:ext cx="2638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756 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𝑒𝑎𝑢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75" y="2200275"/>
                <a:ext cx="2638697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3207786" y="2200275"/>
                <a:ext cx="1023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786" y="2200275"/>
                <a:ext cx="10232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 flipH="1">
                <a:off x="3051032" y="2185498"/>
                <a:ext cx="4432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𝑐𝑢𝑙𝑒𝑠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𝑒𝑎𝑢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51032" y="2185498"/>
                <a:ext cx="4432664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279532" y="3030531"/>
                <a:ext cx="4592367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mol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eau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 pèse la masse </a:t>
                </a:r>
                <a:r>
                  <a:rPr lang="en-US" dirty="0" err="1" smtClean="0"/>
                  <a:t>molaire</a:t>
                </a:r>
                <a:r>
                  <a:rPr lang="en-US" dirty="0" smtClean="0"/>
                  <a:t> de </a:t>
                </a:r>
                <a:r>
                  <a:rPr lang="fr-FR" dirty="0" smtClean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H</a:t>
                </a:r>
                <a:r>
                  <a:rPr lang="fr-FR" baseline="-25000" dirty="0" smtClean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2</a:t>
                </a:r>
                <a:r>
                  <a:rPr lang="fr-FR" dirty="0" smtClean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O</a:t>
                </a:r>
                <a:endParaRPr lang="en-US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32" y="3030531"/>
                <a:ext cx="4592367" cy="369332"/>
              </a:xfrm>
              <a:prstGeom prst="rect">
                <a:avLst/>
              </a:prstGeom>
              <a:blipFill>
                <a:blip r:embed="rId8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296621" y="3620962"/>
                <a:ext cx="2528000" cy="36311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nor/>
                          </m:rPr>
                          <a:rPr lang="fr-FR" sz="16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fr-FR" sz="1600" baseline="-250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fr-FR" sz="16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</m:sub>
                    </m:sSub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1600" dirty="0" smtClean="0"/>
                  <a:t> + </a:t>
                </a:r>
                <a14:m>
                  <m:oMath xmlns:m="http://schemas.openxmlformats.org/officeDocument/2006/math">
                    <m:r>
                      <a:rPr lang="fr-FR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21" y="3620962"/>
                <a:ext cx="2528000" cy="363113"/>
              </a:xfrm>
              <a:prstGeom prst="rect">
                <a:avLst/>
              </a:prstGeom>
              <a:blipFill>
                <a:blip r:embed="rId9"/>
                <a:stretch>
                  <a:fillRect t="-3333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3157644" y="3562293"/>
                <a:ext cx="4942828" cy="42178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fr-FR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m:rPr>
                            <m:nor/>
                          </m:rPr>
                          <a:rPr lang="fr-FR" sz="16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fr-FR" sz="1600" baseline="-250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fr-FR" sz="16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</m:sub>
                    </m:sSub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6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.008</m:t>
                    </m:r>
                    <m:f>
                      <m:f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</a:rPr>
                          <m:t>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</a:rPr>
                          <m:t>mol</m:t>
                        </m:r>
                      </m:den>
                    </m:f>
                  </m:oMath>
                </a14:m>
                <a:r>
                  <a:rPr lang="en-US" sz="1600" dirty="0" smtClean="0"/>
                  <a:t>+ </a:t>
                </a:r>
                <a14:m>
                  <m:oMath xmlns:m="http://schemas.openxmlformats.org/officeDocument/2006/math">
                    <m:r>
                      <a:rPr lang="fr-FR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6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5.999</m:t>
                    </m:r>
                    <m:f>
                      <m:f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</a:rPr>
                          <m:t>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</a:rPr>
                          <m:t>mol</m:t>
                        </m:r>
                      </m:den>
                    </m:f>
                    <m:r>
                      <a:rPr lang="fr-FR" sz="1600" i="1">
                        <a:latin typeface="Cambria Math" panose="02040503050406030204" pitchFamily="18" charset="0"/>
                      </a:rPr>
                      <m:t>=18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.015</m:t>
                    </m:r>
                    <m:f>
                      <m:f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</a:rPr>
                          <m:t>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</a:rPr>
                          <m:t>mol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644" y="3562293"/>
                <a:ext cx="4942828" cy="421782"/>
              </a:xfrm>
              <a:prstGeom prst="rect">
                <a:avLst/>
              </a:prstGeom>
              <a:blipFill>
                <a:blip r:embed="rId10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79532" y="4319621"/>
            <a:ext cx="7204164" cy="13062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410159" y="4541689"/>
                <a:ext cx="2638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18.015 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𝑒𝑎𝑢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59" y="4541689"/>
                <a:ext cx="2638697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3216496" y="4541689"/>
                <a:ext cx="1023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496" y="4541689"/>
                <a:ext cx="102325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 flipH="1">
                <a:off x="3412726" y="4554040"/>
                <a:ext cx="4432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6.02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  <m:r>
                        <a:rPr lang="fr-F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𝑚𝑜𝑙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𝑐𝑢𝑙𝑒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𝑒𝑎𝑢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12726" y="4554040"/>
                <a:ext cx="443266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579974" y="5088228"/>
                <a:ext cx="2638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756 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𝑒𝑎𝑢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74" y="5088228"/>
                <a:ext cx="2638697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3207785" y="5088228"/>
                <a:ext cx="1023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785" y="5088228"/>
                <a:ext cx="102325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 flipH="1">
                <a:off x="2638478" y="5041076"/>
                <a:ext cx="4432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fr-F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𝑐𝑢𝑙𝑒𝑠</m:t>
                          </m:r>
                          <m:r>
                            <a:rPr lang="fr-F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fr-F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𝑒𝑎𝑢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38478" y="5041076"/>
                <a:ext cx="443266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929409" y="5955620"/>
                <a:ext cx="5067980" cy="5372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600" b="1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fr-FR" sz="16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fr-FR" sz="1600" baseline="-25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fr-FR" sz="16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</a:rPr>
                            <m:t>O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0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fr-FR" sz="16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56 </m:t>
                          </m:r>
                          <m:r>
                            <m:rPr>
                              <m:sty m:val="p"/>
                            </m:rPr>
                            <a:rPr lang="fr-FR" sz="16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fr-FR" sz="16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sSup>
                            <m:sSupPr>
                              <m:ctrlPr>
                                <a:rPr lang="fr-FR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16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fr-FR" sz="16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fr-FR" sz="16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eau</m:t>
                          </m:r>
                          <m:r>
                            <a:rPr lang="fr-FR" sz="16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</m:t>
                          </m:r>
                          <m:r>
                            <a:rPr lang="fr-FR" sz="1600" i="1" dirty="0">
                              <a:latin typeface="Cambria Math" panose="02040503050406030204" pitchFamily="18" charset="0"/>
                            </a:rPr>
                            <m:t>6.02 </m:t>
                          </m:r>
                          <m:r>
                            <a:rPr lang="fr-FR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fr-FR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fr-FR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23</m:t>
                              </m:r>
                            </m:sup>
                          </m:sSup>
                          <m:r>
                            <a:rPr lang="fr-FR" sz="16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sz="16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</m:t>
                          </m:r>
                          <m:r>
                            <a:rPr lang="fr-FR" sz="16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sz="16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</m:t>
                          </m:r>
                          <m:r>
                            <a:rPr lang="fr-FR" sz="16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é</m:t>
                          </m:r>
                          <m:r>
                            <m:rPr>
                              <m:sty m:val="p"/>
                            </m:rPr>
                            <a:rPr lang="fr-FR" sz="16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cules</m:t>
                          </m:r>
                        </m:num>
                        <m:den>
                          <m:r>
                            <a:rPr lang="fr-FR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𝟏𝟖</m:t>
                          </m:r>
                          <m:r>
                            <a:rPr lang="fr-FR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𝟎𝟏𝟓</m:t>
                          </m:r>
                          <m:r>
                            <a:rPr lang="fr-FR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fr-FR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6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fr-FR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16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fr-FR" sz="16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fr-FR" sz="16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eau</m:t>
                          </m:r>
                          <m:r>
                            <a:rPr lang="fr-FR" sz="16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09" y="5955620"/>
                <a:ext cx="5067980" cy="53726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558698" y="6076133"/>
                <a:ext cx="2159437" cy="40645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fr-FR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fr-FR" baseline="-25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fr-FR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</a:rPr>
                            <m:t>O</m:t>
                          </m:r>
                        </m:sub>
                      </m:sSub>
                      <m:r>
                        <a:rPr lang="fr-FR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2.53 . </m:t>
                      </m:r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698" y="6076133"/>
                <a:ext cx="2159437" cy="406458"/>
              </a:xfrm>
              <a:prstGeom prst="rect">
                <a:avLst/>
              </a:prstGeom>
              <a:blipFill>
                <a:blip r:embed="rId1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BEB1-5659-41B9-86B2-D2B9D02362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7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0953" y="887071"/>
            <a:ext cx="93591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70C0"/>
                </a:solidFill>
                <a:latin typeface="Arial" panose="020B0604020202020204" pitchFamily="34" charset="0"/>
              </a:rPr>
              <a:t>3. Quel est le nombre d’atomes dans un échantillon de 1000 g (un kg) de </a:t>
            </a:r>
            <a:r>
              <a:rPr lang="fr-FR" dirty="0" smtClean="0">
                <a:solidFill>
                  <a:srgbClr val="0070C0"/>
                </a:solidFill>
                <a:latin typeface="Arial" panose="020B0604020202020204" pitchFamily="34" charset="0"/>
              </a:rPr>
              <a:t>Fer ?</a:t>
            </a:r>
            <a:endParaRPr lang="fr-FR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BEB1-5659-41B9-86B2-D2B9D02362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0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338</Words>
  <Application>Microsoft Office PowerPoint</Application>
  <PresentationFormat>Grand écran</PresentationFormat>
  <Paragraphs>108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35</cp:revision>
  <dcterms:created xsi:type="dcterms:W3CDTF">2020-09-04T02:19:06Z</dcterms:created>
  <dcterms:modified xsi:type="dcterms:W3CDTF">2021-02-25T08:43:14Z</dcterms:modified>
</cp:coreProperties>
</file>