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CFFCC"/>
    <a:srgbClr val="CCFFFF"/>
    <a:srgbClr val="CCCCFF"/>
    <a:srgbClr val="66FF99"/>
    <a:srgbClr val="FFFFCC"/>
    <a:srgbClr val="00FF00"/>
    <a:srgbClr val="FF0000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9/30/2020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Exemples du cours </a:t>
            </a:r>
            <a:r>
              <a:rPr lang="fr-FR" sz="6000" dirty="0" smtClean="0"/>
              <a:t>2.9 </a:t>
            </a: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4400" dirty="0" smtClean="0">
                <a:solidFill>
                  <a:srgbClr val="00B0F0"/>
                </a:solidFill>
              </a:rPr>
              <a:t>Les polymères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11682" y="4468031"/>
            <a:ext cx="7891272" cy="1069848"/>
          </a:xfrm>
        </p:spPr>
        <p:txBody>
          <a:bodyPr>
            <a:normAutofit/>
          </a:bodyPr>
          <a:lstStyle/>
          <a:p>
            <a:pPr algn="r"/>
            <a:r>
              <a:rPr lang="fr-FR" sz="1800" i="1" dirty="0" smtClean="0">
                <a:solidFill>
                  <a:srgbClr val="002060"/>
                </a:solidFill>
              </a:rPr>
              <a:t>Z. </a:t>
            </a:r>
            <a:r>
              <a:rPr lang="fr-FR" sz="1800" i="1" dirty="0" err="1" smtClean="0">
                <a:solidFill>
                  <a:srgbClr val="002060"/>
                </a:solidFill>
              </a:rPr>
              <a:t>Hamoudi</a:t>
            </a:r>
            <a:r>
              <a:rPr lang="fr-FR" sz="1800" i="1" dirty="0" smtClean="0">
                <a:solidFill>
                  <a:srgbClr val="002060"/>
                </a:solidFill>
              </a:rPr>
              <a:t>  Aut-2020</a:t>
            </a:r>
            <a:endParaRPr lang="en-US" sz="18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3831" y="2120102"/>
            <a:ext cx="11902375" cy="4581144"/>
          </a:xfrm>
          <a:prstGeom prst="rect">
            <a:avLst/>
          </a:prstGeom>
          <a:solidFill>
            <a:srgbClr val="CCCCF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2192" y="258643"/>
            <a:ext cx="2638992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2: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2.9 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04" y="139132"/>
            <a:ext cx="7281828" cy="1846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00741" y="2400971"/>
                <a:ext cx="3614059" cy="428259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𝐩𝐨𝐥𝐲𝐦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𝐦𝐨𝐧𝐨𝐦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1" y="2400971"/>
                <a:ext cx="3614059" cy="428259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4781005" y="2406250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Ou: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n</a:t>
            </a:r>
            <a:r>
              <a:rPr lang="fr-FR" dirty="0" smtClean="0"/>
              <a:t>: le degré de polymérisation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097803" y="3594834"/>
                <a:ext cx="2695994" cy="361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𝐩𝐨𝐥𝐲𝐦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1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𝟐𝟔𝟓𝟎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𝒎𝒐𝒍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03" y="3594834"/>
                <a:ext cx="2695994" cy="361125"/>
              </a:xfrm>
              <a:prstGeom prst="rect">
                <a:avLst/>
              </a:prstGeom>
              <a:blipFill>
                <a:blip r:embed="rId4"/>
                <a:stretch>
                  <a:fillRect t="-94915" r="-4515" b="-150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500741" y="3680802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le polymère proposé, nous avons: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068480" y="4858961"/>
                <a:ext cx="7343998" cy="4207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𝐦𝐨𝐧𝐨𝐦</m:t>
                        </m:r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𝐫𝐞</m:t>
                        </m:r>
                      </m:sub>
                    </m:sSub>
                    <m:r>
                      <a:rPr lang="fr-FR" sz="16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𝟎𝟏𝟏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16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𝟎𝟎𝟖</m:t>
                    </m:r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𝟗𝟗𝟗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𝟏𝟗𝟐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𝟏𝟕</m:t>
                    </m:r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80" y="4858961"/>
                <a:ext cx="7343998" cy="420756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500741" y="4428615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le monomère, sa masse molaire est: 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500741" y="5517026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degré de polymérisation sera: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2307770" y="5909398"/>
                <a:ext cx="2335355" cy="7327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𝒑𝒐𝒍𝒚𝒎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𝒓𝒆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𝐦𝐨𝐧𝐨𝐦</m:t>
                              </m:r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𝐫𝐞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770" y="5909398"/>
                <a:ext cx="2335355" cy="7327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5252574" y="6057266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74" y="6057266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747294" y="5886358"/>
                <a:ext cx="2335355" cy="734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𝟐𝟔𝟓𝟎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</m:num>
                            <m:den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𝒎𝒐𝒍</m:t>
                              </m:r>
                            </m:den>
                          </m:f>
                        </m:num>
                        <m:den>
                          <m:r>
                            <a:rPr lang="fr-FR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𝟏𝟗𝟐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𝟏𝟕</m:t>
                          </m:r>
                          <m:f>
                            <m:fPr>
                              <m:ctrlP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fr-FR" sz="1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𝐦𝐨𝐥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94" y="5886358"/>
                <a:ext cx="2335355" cy="73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8325698" y="6019330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98" y="6019330"/>
                <a:ext cx="251671" cy="276999"/>
              </a:xfrm>
              <a:prstGeom prst="rect">
                <a:avLst/>
              </a:prstGeom>
              <a:blipFill>
                <a:blip r:embed="rId9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9279563" y="5995711"/>
                <a:ext cx="1619729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𝟏𝟑𝟕𝟗𝟎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563" y="5995711"/>
                <a:ext cx="161972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9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/>
      <p:bldP spid="10" grpId="0" animBg="1"/>
      <p:bldP spid="24" grpId="0"/>
      <p:bldP spid="27" grpId="0" animBg="1"/>
      <p:bldP spid="28" grpId="0"/>
      <p:bldP spid="29" grpId="0"/>
      <p:bldP spid="30" grpId="0" animBg="1"/>
      <p:bldP spid="31" grpId="0"/>
      <p:bldP spid="33" grpId="0" animBg="1"/>
      <p:bldP spid="34" grpId="0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1" y="904738"/>
            <a:ext cx="8667750" cy="3324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59" y="4228963"/>
            <a:ext cx="6924675" cy="1628775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192" y="367825"/>
            <a:ext cx="54446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35: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2.11 (exercices de synthèse) 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2192" y="763813"/>
            <a:ext cx="11902375" cy="5878286"/>
          </a:xfrm>
          <a:prstGeom prst="rect">
            <a:avLst/>
          </a:prstGeom>
          <a:solidFill>
            <a:srgbClr val="CCCCF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500740" y="1930751"/>
                <a:ext cx="3614059" cy="428259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𝐩𝐨𝐥𝐲𝐦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𝐦𝐨𝐧𝐨𝐦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000" b="1" i="0" smtClean="0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</m:t>
                      </m:r>
                      <m:r>
                        <a:rPr lang="fr-F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0" y="1930751"/>
                <a:ext cx="3614059" cy="428259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4428853" y="1695754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Tel que: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n</a:t>
            </a:r>
            <a:r>
              <a:rPr lang="fr-FR" dirty="0" smtClean="0"/>
              <a:t>: le degré de polymérisation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00740" y="2825016"/>
                <a:ext cx="2816732" cy="361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𝐩𝐨𝐥𝐲𝐦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𝐫𝐞</m:t>
                          </m:r>
                        </m:sub>
                      </m:sSub>
                      <m:r>
                        <a:rPr lang="fr-FR" sz="1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𝟔𝟖𝟖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𝒌𝒈</m:t>
                          </m:r>
                        </m:num>
                        <m:den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𝒎𝒐𝒍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0" y="2825016"/>
                <a:ext cx="2816732" cy="361125"/>
              </a:xfrm>
              <a:prstGeom prst="rect">
                <a:avLst/>
              </a:prstGeom>
              <a:blipFill>
                <a:blip r:embed="rId3"/>
                <a:stretch>
                  <a:fillRect t="-93333" r="-3680" b="-1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305666" y="1089113"/>
                <a:ext cx="10340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C00000"/>
                    </a:solidFill>
                  </a:rPr>
                  <a:t>a.  Le degré de polymérisation de ce polymère si sa masse molaire  est 688.7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</m:num>
                      <m:den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fr-FR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6" y="1089113"/>
                <a:ext cx="10340563" cy="369332"/>
              </a:xfrm>
              <a:prstGeom prst="rect">
                <a:avLst/>
              </a:prstGeom>
              <a:blipFill>
                <a:blip r:embed="rId4"/>
                <a:stretch>
                  <a:fillRect l="-472" t="-116667" b="-18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668977" y="4064168"/>
                <a:ext cx="7129549" cy="4206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𝐦𝐨𝐧𝐨𝐦</m:t>
                        </m:r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𝐫𝐞</m:t>
                        </m:r>
                      </m:sub>
                    </m:sSub>
                    <m:r>
                      <a:rPr lang="fr-FR" sz="16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𝟎𝟏𝟏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16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𝟎𝟎𝟖</m:t>
                    </m:r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𝟗𝟗𝟗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𝟖𝟔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fr-F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f>
                      <m:fPr>
                        <m:ctrlPr>
                          <a:rPr lang="fr-FR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r>
                          <a:rPr lang="fr-FR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𝐦𝐨𝐥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7" y="4064168"/>
                <a:ext cx="7129549" cy="420693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/>
          <p:cNvSpPr txBox="1"/>
          <p:nvPr/>
        </p:nvSpPr>
        <p:spPr>
          <a:xfrm>
            <a:off x="500741" y="3423450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le monomère, sa masse molaire est: 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522511" y="5012463"/>
            <a:ext cx="50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 degré de polymérisation sera: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952460" y="5652514"/>
                <a:ext cx="2335355" cy="7327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20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𝒑𝒐𝒍𝒚𝒎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𝒓𝒆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𝐦𝐨𝐧𝐨𝐦</m:t>
                              </m:r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è</m:t>
                              </m:r>
                              <m:r>
                                <a:rPr lang="fr-FR" sz="2000" b="1">
                                  <a:latin typeface="Cambria Math" panose="02040503050406030204" pitchFamily="18" charset="0"/>
                                </a:rPr>
                                <m:t>𝐫𝐞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60" y="5652514"/>
                <a:ext cx="2335355" cy="7327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4508765" y="5821848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65" y="5821848"/>
                <a:ext cx="251671" cy="276999"/>
              </a:xfrm>
              <a:prstGeom prst="rect">
                <a:avLst/>
              </a:prstGeom>
              <a:blipFill>
                <a:blip r:embed="rId7"/>
                <a:stretch>
                  <a:fillRect l="-12195" r="-1219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014802" y="5638678"/>
                <a:ext cx="2335355" cy="734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𝟔𝟖𝟖</m:t>
                          </m:r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fr-FR" sz="1600" b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fr-FR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</m:num>
                            <m:den>
                              <m:r>
                                <a:rPr lang="fr-FR" sz="1600" b="1" i="1">
                                  <a:latin typeface="Cambria Math" panose="02040503050406030204" pitchFamily="18" charset="0"/>
                                </a:rPr>
                                <m:t>𝒎𝒐𝒍</m:t>
                              </m:r>
                            </m:den>
                          </m:f>
                        </m:num>
                        <m:den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𝟖𝟔</m:t>
                          </m:r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1600" b="1" i="0" smtClean="0">
                              <a:latin typeface="Cambria Math" panose="02040503050406030204" pitchFamily="18" charset="0"/>
                            </a:rPr>
                            <m:t>𝟎𝟗</m:t>
                          </m:r>
                          <m:f>
                            <m:fPr>
                              <m:ctrlP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𝐠</m:t>
                              </m:r>
                            </m:num>
                            <m:den>
                              <m:r>
                                <a:rPr lang="fr-FR" sz="16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𝐦𝐨𝐥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02" y="5638678"/>
                <a:ext cx="2335355" cy="73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7838400" y="5847767"/>
                <a:ext cx="251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00" y="5847767"/>
                <a:ext cx="251671" cy="276999"/>
              </a:xfrm>
              <a:prstGeom prst="rect">
                <a:avLst/>
              </a:prstGeom>
              <a:blipFill>
                <a:blip r:embed="rId9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8440329" y="5760293"/>
                <a:ext cx="1619729" cy="33855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fr-FR" sz="16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0" smtClean="0">
                          <a:latin typeface="Cambria Math" panose="02040503050406030204" pitchFamily="18" charset="0"/>
                        </a:rPr>
                        <m:t>𝟖𝟎𝟎𝟎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29" y="5760293"/>
                <a:ext cx="161972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0558" y="276018"/>
            <a:ext cx="54446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35: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2.11 (exercices de synthèse) 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533" y="3197200"/>
            <a:ext cx="1562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/>
      <p:bldP spid="10" grpId="0" animBg="1"/>
      <p:bldP spid="24" grpId="0"/>
      <p:bldP spid="27" grpId="0" animBg="1"/>
      <p:bldP spid="28" grpId="0"/>
      <p:bldP spid="29" grpId="0"/>
      <p:bldP spid="30" grpId="0" animBg="1"/>
      <p:bldP spid="31" grpId="0"/>
      <p:bldP spid="33" grpId="0" animBg="1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2192" y="763813"/>
            <a:ext cx="11902375" cy="5878286"/>
          </a:xfrm>
          <a:prstGeom prst="rect">
            <a:avLst/>
          </a:prstGeom>
          <a:solidFill>
            <a:srgbClr val="CCCCF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242088" y="958907"/>
            <a:ext cx="103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b</a:t>
            </a:r>
            <a:r>
              <a:rPr lang="fr-FR" dirty="0" smtClean="0">
                <a:solidFill>
                  <a:srgbClr val="C00000"/>
                </a:solidFill>
              </a:rPr>
              <a:t>.  Quelle est la masse d’oxygène contenue dans 0.5 mol de ce polymère?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2192" y="258643"/>
            <a:ext cx="54446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35: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2.11 (exercices de synthèse) 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2758000" y="1328239"/>
            <a:ext cx="992777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999074" y="1328239"/>
            <a:ext cx="992777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96389" y="2684018"/>
            <a:ext cx="8360228" cy="64697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679270" y="2788519"/>
                <a:ext cx="3354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𝑚𝑎𝑐𝑟𝑜𝑚𝑜𝑙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𝑝𝑜𝑙𝑦𝑚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0" y="2788519"/>
                <a:ext cx="335497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4164874" y="2825651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74" y="2825651"/>
                <a:ext cx="10232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 flipH="1">
                <a:off x="4554581" y="2788519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𝑚𝑜𝑛𝑜𝑚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54581" y="2788519"/>
                <a:ext cx="44326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96388" y="1616433"/>
            <a:ext cx="8360228" cy="77070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679270" y="1773188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𝑚𝑜𝑛𝑜𝑚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0" y="1773188"/>
                <a:ext cx="2638697" cy="369332"/>
              </a:xfrm>
              <a:prstGeom prst="rect">
                <a:avLst/>
              </a:prstGeom>
              <a:blipFill>
                <a:blip r:embed="rId5"/>
                <a:stretch>
                  <a:fillRect r="-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3965560" y="1810320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60" y="1810320"/>
                <a:ext cx="10232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 flipH="1">
                <a:off x="4976945" y="1774092"/>
                <a:ext cx="251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𝑎𝑡𝑜𝑚𝑒𝑠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𝑜𝑥𝑦𝑔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𝑛𝑒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6945" y="1774092"/>
                <a:ext cx="251567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96388" y="3487410"/>
            <a:ext cx="8360228" cy="510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679269" y="3591911"/>
                <a:ext cx="3354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𝑚𝑎𝑐𝑟𝑜𝑚𝑜𝑙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𝑐𝑢𝑙𝑒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𝑝𝑜𝑙𝑦𝑚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9" y="3591911"/>
                <a:ext cx="335497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078337" y="3560006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37" y="3560006"/>
                <a:ext cx="10232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 flipH="1">
                <a:off x="5201186" y="3554221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dirty="0" smtClean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𝑎𝑡𝑜𝑚𝑒𝑠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𝑜𝑥𝑦𝑔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01186" y="3554221"/>
                <a:ext cx="4432664" cy="369332"/>
              </a:xfrm>
              <a:prstGeom prst="rect">
                <a:avLst/>
              </a:prstGeom>
              <a:blipFill>
                <a:blip r:embed="rId10"/>
                <a:stretch>
                  <a:fillRect l="-11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533403" y="5009652"/>
            <a:ext cx="7641772" cy="102062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496388" y="5096490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𝑝𝑜𝑙𝑦𝑚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5096490"/>
                <a:ext cx="2638697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586844" y="5053555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844" y="5053555"/>
                <a:ext cx="102325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 flipH="1">
                <a:off x="4403527" y="5054279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dirty="0" smtClean="0">
                    <a:solidFill>
                      <a:srgbClr val="FF0000"/>
                    </a:solidFill>
                  </a:rPr>
                  <a:t>16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15.999 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𝑜𝑥𝑦𝑔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03527" y="5054279"/>
                <a:ext cx="4432664" cy="369332"/>
              </a:xfrm>
              <a:prstGeom prst="rect">
                <a:avLst/>
              </a:prstGeom>
              <a:blipFill>
                <a:blip r:embed="rId13"/>
                <a:stretch>
                  <a:fillRect l="-109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636309" y="5623810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𝑝𝑜𝑙𝑦𝑚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9" y="5623810"/>
                <a:ext cx="263869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3615370" y="5660942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370" y="5660942"/>
                <a:ext cx="102325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 flipH="1">
                <a:off x="5472317" y="5623810"/>
                <a:ext cx="1039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2317" y="5623810"/>
                <a:ext cx="103951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496388" y="4138442"/>
            <a:ext cx="8360228" cy="477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533403" y="4137727"/>
                <a:ext cx="2638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𝑝𝑜𝑙𝑦𝑚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" y="4137727"/>
                <a:ext cx="2638697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4019007" y="4174859"/>
                <a:ext cx="10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07" y="4174859"/>
                <a:ext cx="102325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 flipH="1">
                <a:off x="4831079" y="4137727"/>
                <a:ext cx="4432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dirty="0">
                    <a:solidFill>
                      <a:srgbClr val="FF0000"/>
                    </a:solidFill>
                  </a:rPr>
                  <a:t>1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6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𝑎𝑡𝑜𝑚𝑒𝑠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𝑜𝑥𝑦𝑔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è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31079" y="4137727"/>
                <a:ext cx="4432664" cy="369332"/>
              </a:xfrm>
              <a:prstGeom prst="rect">
                <a:avLst/>
              </a:prstGeom>
              <a:blipFill>
                <a:blip r:embed="rId19"/>
                <a:stretch>
                  <a:fillRect l="-109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58" idx="3"/>
          </p:cNvCxnSpPr>
          <p:nvPr/>
        </p:nvCxnSpPr>
        <p:spPr>
          <a:xfrm flipV="1">
            <a:off x="3275006" y="5465822"/>
            <a:ext cx="1730242" cy="3426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3002284" y="5327911"/>
            <a:ext cx="2222860" cy="480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 flipH="1">
                <a:off x="8515539" y="5159018"/>
                <a:ext cx="4022716" cy="61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×16000×15.999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15539" y="5159018"/>
                <a:ext cx="4022716" cy="6184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 flipH="1">
                <a:off x="8987245" y="6043642"/>
                <a:ext cx="291229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fr-FR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27992 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128 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87245" y="6043642"/>
                <a:ext cx="2912292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6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  <p:bldP spid="22" grpId="0"/>
      <p:bldP spid="23" grpId="0"/>
      <p:bldP spid="25" grpId="0"/>
      <p:bldP spid="43" grpId="0" animBg="1"/>
      <p:bldP spid="37" grpId="0"/>
      <p:bldP spid="38" grpId="0"/>
      <p:bldP spid="39" grpId="0"/>
      <p:bldP spid="44" grpId="0" animBg="1"/>
      <p:bldP spid="45" grpId="0"/>
      <p:bldP spid="46" grpId="0"/>
      <p:bldP spid="47" grpId="0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51" grpId="0"/>
      <p:bldP spid="52" grpId="0"/>
      <p:bldP spid="53" grpId="0"/>
      <p:bldP spid="63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192" y="367825"/>
            <a:ext cx="5444696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35: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fr-CA" alt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2.11 (exercices de synthèse) </a:t>
            </a:r>
            <a:endParaRPr kumimoji="0" lang="fr-C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92" y="996287"/>
            <a:ext cx="11902375" cy="5645812"/>
          </a:xfrm>
          <a:prstGeom prst="rect">
            <a:avLst/>
          </a:prstGeom>
          <a:solidFill>
            <a:srgbClr val="CCCCF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386606" y="1259158"/>
                <a:ext cx="10340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C00000"/>
                    </a:solidFill>
                  </a:rPr>
                  <a:t>C.  Ce polymère est-il transparent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fr-F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6" y="1259158"/>
                <a:ext cx="10340563" cy="369332"/>
              </a:xfrm>
              <a:prstGeom prst="rect">
                <a:avLst/>
              </a:prstGeom>
              <a:blipFill>
                <a:blip r:embed="rId2"/>
                <a:stretch>
                  <a:fillRect l="-4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709683" y="2047164"/>
            <a:ext cx="880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le cours, on avait dit qu’un polymère amorphe est transparent.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709682" y="2720741"/>
                <a:ext cx="519979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Donc, oui ce polymère est transparent à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2" y="2720741"/>
                <a:ext cx="5199799" cy="369332"/>
              </a:xfrm>
              <a:prstGeom prst="rect">
                <a:avLst/>
              </a:prstGeom>
              <a:blipFill>
                <a:blip r:embed="rId3"/>
                <a:stretch>
                  <a:fillRect l="-9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86606" y="4344631"/>
                <a:ext cx="10340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rgbClr val="C00000"/>
                    </a:solidFill>
                  </a:rPr>
                  <a:t>d.  Ce polymère est-il </a:t>
                </a:r>
                <a:r>
                  <a:rPr lang="fr-FR" dirty="0" err="1" smtClean="0">
                    <a:solidFill>
                      <a:srgbClr val="C00000"/>
                    </a:solidFill>
                  </a:rPr>
                  <a:t>dutile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 et tenace 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fr-F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  <m:r>
                      <a:rPr lang="fr-F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6" y="4344631"/>
                <a:ext cx="10340563" cy="369332"/>
              </a:xfrm>
              <a:prstGeom prst="rect">
                <a:avLst/>
              </a:prstGeom>
              <a:blipFill>
                <a:blip r:embed="rId4"/>
                <a:stretch>
                  <a:fillRect l="-4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709683" y="4910851"/>
                <a:ext cx="10658902" cy="369332"/>
              </a:xfrm>
              <a:prstGeom prst="rect">
                <a:avLst/>
              </a:prstGeom>
              <a:solidFill>
                <a:srgbClr val="CC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latin typeface="Arial Narrow" panose="020B0606020202030204" pitchFamily="34" charset="0"/>
                  </a:rPr>
                  <a:t>La température de transition vitreuse pour ce polymère est de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fr-FR" dirty="0" smtClean="0">
                    <a:latin typeface="Arial Narrow" panose="020B0606020202030204" pitchFamily="34" charset="0"/>
                  </a:rPr>
                  <a:t>  et la température d’utilisation proposée est de </a:t>
                </a:r>
                <a14:m>
                  <m:oMath xmlns:m="http://schemas.openxmlformats.org/officeDocument/2006/math">
                    <m:r>
                      <a:rPr lang="fr-FR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fr-FR" dirty="0" smtClean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3" y="4910851"/>
                <a:ext cx="10658902" cy="369332"/>
              </a:xfrm>
              <a:prstGeom prst="rect">
                <a:avLst/>
              </a:prstGeom>
              <a:blipFill>
                <a:blip r:embed="rId5"/>
                <a:stretch>
                  <a:fillRect l="-45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9682" y="5407143"/>
            <a:ext cx="106589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latin typeface="Arial Narrow" panose="020B0606020202030204" pitchFamily="34" charset="0"/>
              </a:rPr>
              <a:t>Donc, ce polymère est utilisé </a:t>
            </a:r>
            <a:r>
              <a:rPr lang="fr-FR" u="sng" dirty="0">
                <a:latin typeface="Arial Narrow" panose="020B0606020202030204" pitchFamily="34" charset="0"/>
              </a:rPr>
              <a:t>à une température inférieure à sa température de transition vitreuse</a:t>
            </a:r>
            <a:endParaRPr lang="en-US" u="sng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3928" y="6045871"/>
            <a:ext cx="8546550" cy="369332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Arial Narrow" panose="020B0606020202030204" pitchFamily="34" charset="0"/>
              </a:rPr>
              <a:t>Non,il</a:t>
            </a:r>
            <a:r>
              <a:rPr lang="fr-FR" dirty="0" smtClean="0">
                <a:latin typeface="Arial Narrow" panose="020B0606020202030204" pitchFamily="34" charset="0"/>
              </a:rPr>
              <a:t> n’est pas ductile est tenace. Son comportement mécanique </a:t>
            </a:r>
            <a:r>
              <a:rPr lang="fr-FR" b="1" dirty="0" smtClean="0">
                <a:latin typeface="Arial Narrow" panose="020B0606020202030204" pitchFamily="34" charset="0"/>
              </a:rPr>
              <a:t>sera vitreux, </a:t>
            </a:r>
            <a:endParaRPr lang="en-US" b="1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9475</TotalTime>
  <Words>340</Words>
  <Application>Microsoft Office PowerPoint</Application>
  <PresentationFormat>Grand écran</PresentationFormat>
  <Paragraphs>61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Narrow</vt:lpstr>
      <vt:lpstr>Cambria Math</vt:lpstr>
      <vt:lpstr>Rockwell</vt:lpstr>
      <vt:lpstr>Rockwell Condensed</vt:lpstr>
      <vt:lpstr>Times New Roman</vt:lpstr>
      <vt:lpstr>Wingdings</vt:lpstr>
      <vt:lpstr>Type de bois</vt:lpstr>
      <vt:lpstr>Exemples du cours 2.9  Les polymères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1.3 &amp; 1.5</dc:title>
  <dc:creator>Utilisateur Windows</dc:creator>
  <cp:lastModifiedBy>Utilisateur Windows</cp:lastModifiedBy>
  <cp:revision>275</cp:revision>
  <dcterms:created xsi:type="dcterms:W3CDTF">2020-09-10T19:16:54Z</dcterms:created>
  <dcterms:modified xsi:type="dcterms:W3CDTF">2020-09-30T19:36:36Z</dcterms:modified>
</cp:coreProperties>
</file>