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57" r:id="rId4"/>
    <p:sldId id="258" r:id="rId5"/>
    <p:sldId id="281" r:id="rId6"/>
    <p:sldId id="260" r:id="rId7"/>
    <p:sldId id="298" r:id="rId8"/>
    <p:sldId id="299" r:id="rId9"/>
    <p:sldId id="263" r:id="rId10"/>
    <p:sldId id="300" r:id="rId11"/>
    <p:sldId id="294" r:id="rId12"/>
    <p:sldId id="264" r:id="rId13"/>
    <p:sldId id="268" r:id="rId14"/>
    <p:sldId id="265" r:id="rId15"/>
    <p:sldId id="279" r:id="rId16"/>
    <p:sldId id="277" r:id="rId17"/>
    <p:sldId id="266" r:id="rId18"/>
    <p:sldId id="282" r:id="rId19"/>
    <p:sldId id="283" r:id="rId20"/>
    <p:sldId id="274" r:id="rId21"/>
    <p:sldId id="284" r:id="rId22"/>
    <p:sldId id="301" r:id="rId23"/>
    <p:sldId id="285" r:id="rId24"/>
    <p:sldId id="302" r:id="rId25"/>
    <p:sldId id="304" r:id="rId26"/>
    <p:sldId id="307" r:id="rId27"/>
    <p:sldId id="305" r:id="rId28"/>
    <p:sldId id="306" r:id="rId29"/>
    <p:sldId id="292" r:id="rId30"/>
    <p:sldId id="30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66CC"/>
    <a:srgbClr val="336699"/>
    <a:srgbClr val="3366FF"/>
    <a:srgbClr val="0099CC"/>
    <a:srgbClr val="33CCCC"/>
    <a:srgbClr val="3366CC"/>
    <a:srgbClr val="0000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>
      <p:cViewPr varScale="1">
        <p:scale>
          <a:sx n="67" d="100"/>
          <a:sy n="67" d="100"/>
        </p:scale>
        <p:origin x="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09600"/>
            <a:ext cx="80787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981200"/>
            <a:ext cx="3810000" cy="4114800"/>
          </a:xfrm>
        </p:spPr>
        <p:txBody>
          <a:bodyPr/>
          <a:lstStyle/>
          <a:p>
            <a:pPr lvl="0"/>
            <a:endParaRPr lang="fr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/>
            </a:lvl2pPr>
          </a:lstStyle>
          <a:p>
            <a:pPr lvl="1">
              <a:defRPr/>
            </a:pPr>
            <a:fld id="{353B78B6-3906-47BD-97C7-CAA92089F8A5}" type="slidenum">
              <a:rPr lang="fr-FR"/>
              <a:pPr lvl="1">
                <a:defRPr/>
              </a:pPr>
              <a:t>‹N°›</a:t>
            </a:fld>
            <a:endParaRPr lang="fr-FR">
              <a:latin typeface="+mn-lt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D634-2436-47AA-A7DD-4A21766265FE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7AC8-4269-40AA-A132-B52D385DB2D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7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8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oleObject" Target="../embeddings/oleObject9.bin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8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43.wmf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46.png"/><Relationship Id="rId10" Type="http://schemas.openxmlformats.org/officeDocument/2006/relationships/image" Target="../media/image44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4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1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59.png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58.wmf"/><Relationship Id="rId10" Type="http://schemas.openxmlformats.org/officeDocument/2006/relationships/image" Target="../media/image44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69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76.png"/><Relationship Id="rId4" Type="http://schemas.openxmlformats.org/officeDocument/2006/relationships/image" Target="../media/image72.wmf"/><Relationship Id="rId9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67544" y="3933056"/>
            <a:ext cx="8388424" cy="0"/>
          </a:xfrm>
          <a:prstGeom prst="line">
            <a:avLst/>
          </a:prstGeom>
          <a:ln w="952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"/>
          <p:cNvGrpSpPr/>
          <p:nvPr/>
        </p:nvGrpSpPr>
        <p:grpSpPr>
          <a:xfrm>
            <a:off x="395536" y="2348880"/>
            <a:ext cx="8388424" cy="504056"/>
            <a:chOff x="539552" y="548680"/>
            <a:chExt cx="8388424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9525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9525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187624" y="2708920"/>
            <a:ext cx="6912768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rgbClr val="0033CC"/>
                </a:solidFill>
                <a:latin typeface="Arial Narrow" pitchFamily="34" charset="0"/>
              </a:rPr>
              <a:t>2.3  </a:t>
            </a:r>
            <a:r>
              <a:rPr lang="en-CA" sz="4800" dirty="0" err="1" smtClean="0">
                <a:solidFill>
                  <a:srgbClr val="0033CC"/>
                </a:solidFill>
                <a:latin typeface="Arial Narrow" pitchFamily="34" charset="0"/>
              </a:rPr>
              <a:t>Morphologie</a:t>
            </a:r>
            <a:r>
              <a:rPr lang="en-CA" sz="4800" dirty="0" smtClean="0">
                <a:solidFill>
                  <a:srgbClr val="0033CC"/>
                </a:solidFill>
                <a:latin typeface="Arial Narrow" pitchFamily="34" charset="0"/>
              </a:rPr>
              <a:t> des </a:t>
            </a:r>
            <a:r>
              <a:rPr lang="en-CA" sz="4800" dirty="0" err="1" smtClean="0">
                <a:solidFill>
                  <a:srgbClr val="0033CC"/>
                </a:solidFill>
                <a:latin typeface="Arial Narrow" pitchFamily="34" charset="0"/>
              </a:rPr>
              <a:t>solides</a:t>
            </a:r>
            <a:endParaRPr lang="fr-CA" sz="4800" dirty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 covalents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1.3.2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9533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81224" y="2950701"/>
            <a:ext cx="1887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latin typeface="Arial Black" pitchFamily="34" charset="0"/>
              </a:rPr>
              <a:t>Graphite</a:t>
            </a:r>
            <a:endParaRPr lang="fr-CA" sz="28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0704" y="2950701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 smtClean="0">
                <a:latin typeface="Arial Black" pitchFamily="34" charset="0"/>
              </a:rPr>
              <a:t>Diamant</a:t>
            </a:r>
            <a:endParaRPr lang="fr-CA" sz="2800" dirty="0">
              <a:latin typeface="Arial Black" pitchFamily="34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3"/>
            <a:ext cx="273297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781" y="3861049"/>
            <a:ext cx="257788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51520" y="3501008"/>
            <a:ext cx="388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24536" y="3501008"/>
            <a:ext cx="4067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4563" y="3533555"/>
            <a:ext cx="140669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6024" y="3645024"/>
            <a:ext cx="1331640" cy="10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323528" y="638132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832992" cy="238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 covalents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1.3.2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340768"/>
            <a:ext cx="7355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400" dirty="0" smtClean="0">
                <a:latin typeface="Arial Narrow" pitchFamily="34" charset="0"/>
              </a:rPr>
              <a:t>  La </a:t>
            </a:r>
            <a:r>
              <a:rPr lang="en-CA" sz="2400" dirty="0" err="1" smtClean="0">
                <a:latin typeface="Arial Narrow" pitchFamily="34" charset="0"/>
              </a:rPr>
              <a:t>différence</a:t>
            </a:r>
            <a:r>
              <a:rPr lang="en-CA" sz="2400" dirty="0" smtClean="0">
                <a:latin typeface="Arial Narrow" pitchFamily="34" charset="0"/>
              </a:rPr>
              <a:t> au </a:t>
            </a:r>
            <a:r>
              <a:rPr lang="en-CA" sz="2400" dirty="0" err="1" smtClean="0">
                <a:latin typeface="Arial Narrow" pitchFamily="34" charset="0"/>
              </a:rPr>
              <a:t>niveau</a:t>
            </a:r>
            <a:r>
              <a:rPr lang="en-CA" sz="2400" dirty="0" smtClean="0">
                <a:latin typeface="Arial Narrow" pitchFamily="34" charset="0"/>
              </a:rPr>
              <a:t> de la  structure </a:t>
            </a:r>
            <a:r>
              <a:rPr lang="en-CA" sz="2400" dirty="0" err="1" smtClean="0">
                <a:latin typeface="Arial Narrow" pitchFamily="34" charset="0"/>
              </a:rPr>
              <a:t>cristalline</a:t>
            </a:r>
            <a:r>
              <a:rPr lang="en-CA" sz="2400" dirty="0" smtClean="0">
                <a:latin typeface="Arial Narrow" pitchFamily="34" charset="0"/>
              </a:rPr>
              <a:t> d’un </a:t>
            </a:r>
            <a:r>
              <a:rPr lang="en-CA" sz="2400" dirty="0" err="1" smtClean="0">
                <a:latin typeface="Arial Narrow" pitchFamily="34" charset="0"/>
              </a:rPr>
              <a:t>solide</a:t>
            </a:r>
            <a:endParaRPr lang="en-CA" sz="2400" dirty="0" smtClean="0">
              <a:latin typeface="Arial Narrow" pitchFamily="34" charset="0"/>
            </a:endParaRPr>
          </a:p>
          <a:p>
            <a:r>
              <a:rPr lang="en-CA" sz="2400" dirty="0" smtClean="0">
                <a:latin typeface="Arial Narrow" pitchFamily="34" charset="0"/>
              </a:rPr>
              <a:t>     </a:t>
            </a:r>
            <a:r>
              <a:rPr lang="en-CA" sz="2400" dirty="0" err="1" smtClean="0">
                <a:latin typeface="Arial Narrow" pitchFamily="34" charset="0"/>
              </a:rPr>
              <a:t>entraine</a:t>
            </a:r>
            <a:r>
              <a:rPr lang="en-CA" sz="2400" dirty="0" smtClean="0">
                <a:latin typeface="Arial Narrow" pitchFamily="34" charset="0"/>
              </a:rPr>
              <a:t> des </a:t>
            </a:r>
            <a:r>
              <a:rPr lang="en-CA" sz="2400" dirty="0" err="1" smtClean="0">
                <a:latin typeface="Arial Narrow" pitchFamily="34" charset="0"/>
              </a:rPr>
              <a:t>propriétés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physico-chimiques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très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différentes</a:t>
            </a:r>
            <a:r>
              <a:rPr lang="en-CA" sz="2400" dirty="0" smtClean="0">
                <a:latin typeface="Arial Narrow" pitchFamily="34" charset="0"/>
              </a:rPr>
              <a:t>.</a:t>
            </a:r>
            <a:endParaRPr lang="fr-CA" sz="2400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636912"/>
            <a:ext cx="6781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err="1" smtClean="0">
                <a:latin typeface="Arial Narrow" pitchFamily="34" charset="0"/>
              </a:rPr>
              <a:t>Exemple</a:t>
            </a:r>
            <a:r>
              <a:rPr lang="en-CA" sz="2000" b="1" u="sng" dirty="0" smtClean="0">
                <a:latin typeface="Arial Narrow" pitchFamily="34" charset="0"/>
              </a:rPr>
              <a:t> :</a:t>
            </a:r>
            <a:r>
              <a:rPr lang="en-CA" sz="2000" b="1" dirty="0" smtClean="0">
                <a:latin typeface="Arial Narrow" pitchFamily="34" charset="0"/>
              </a:rPr>
              <a:t>     </a:t>
            </a:r>
            <a:r>
              <a:rPr lang="en-CA" sz="2000" dirty="0" smtClean="0">
                <a:latin typeface="Arial Narrow" pitchFamily="34" charset="0"/>
              </a:rPr>
              <a:t>Graphite et </a:t>
            </a:r>
            <a:r>
              <a:rPr lang="en-CA" sz="2000" dirty="0" err="1" smtClean="0">
                <a:latin typeface="Arial Narrow" pitchFamily="34" charset="0"/>
              </a:rPr>
              <a:t>diamant</a:t>
            </a:r>
            <a:r>
              <a:rPr lang="en-CA" sz="2000" dirty="0" smtClean="0">
                <a:latin typeface="Arial Narrow" pitchFamily="34" charset="0"/>
              </a:rPr>
              <a:t> qui </a:t>
            </a:r>
            <a:r>
              <a:rPr lang="en-CA" sz="2000" dirty="0" err="1" smtClean="0">
                <a:latin typeface="Arial Narrow" pitchFamily="34" charset="0"/>
              </a:rPr>
              <a:t>sont</a:t>
            </a:r>
            <a:r>
              <a:rPr lang="en-CA" sz="2000" dirty="0" smtClean="0">
                <a:latin typeface="Arial Narrow" pitchFamily="34" charset="0"/>
              </a:rPr>
              <a:t> </a:t>
            </a:r>
            <a:r>
              <a:rPr lang="en-CA" sz="2000" dirty="0" err="1" smtClean="0">
                <a:latin typeface="Arial Narrow" pitchFamily="34" charset="0"/>
              </a:rPr>
              <a:t>tous</a:t>
            </a:r>
            <a:r>
              <a:rPr lang="en-CA" sz="2000" dirty="0" smtClean="0">
                <a:latin typeface="Arial Narrow" pitchFamily="34" charset="0"/>
              </a:rPr>
              <a:t> </a:t>
            </a:r>
            <a:r>
              <a:rPr lang="en-CA" sz="2000" dirty="0" err="1" smtClean="0">
                <a:latin typeface="Arial Narrow" pitchFamily="34" charset="0"/>
              </a:rPr>
              <a:t>deux</a:t>
            </a:r>
            <a:r>
              <a:rPr lang="en-CA" sz="2000" dirty="0" smtClean="0">
                <a:latin typeface="Arial Narrow" pitchFamily="34" charset="0"/>
              </a:rPr>
              <a:t> </a:t>
            </a:r>
            <a:r>
              <a:rPr lang="en-CA" sz="2000" dirty="0" err="1" smtClean="0">
                <a:latin typeface="Arial Narrow" pitchFamily="34" charset="0"/>
              </a:rPr>
              <a:t>issus</a:t>
            </a:r>
            <a:r>
              <a:rPr lang="en-CA" sz="2000" dirty="0" smtClean="0">
                <a:latin typeface="Arial Narrow" pitchFamily="34" charset="0"/>
              </a:rPr>
              <a:t> du </a:t>
            </a:r>
            <a:r>
              <a:rPr lang="en-CA" sz="2000" dirty="0" err="1" smtClean="0">
                <a:latin typeface="Arial Narrow" pitchFamily="34" charset="0"/>
              </a:rPr>
              <a:t>carbone</a:t>
            </a:r>
            <a:r>
              <a:rPr lang="en-CA" sz="2000" dirty="0" smtClean="0">
                <a:latin typeface="Arial Narrow" pitchFamily="34" charset="0"/>
              </a:rPr>
              <a:t> </a:t>
            </a:r>
            <a:endParaRPr lang="fr-CA" sz="2000" dirty="0"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592" y="5661248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sz="2000" dirty="0" smtClean="0">
                <a:latin typeface="Arial Narrow" pitchFamily="34" charset="0"/>
                <a:cs typeface="Arial" pitchFamily="34" charset="0"/>
              </a:rPr>
              <a:t>  La température de fusion des composés covalents est très élevée : le diamant  </a:t>
            </a:r>
          </a:p>
          <a:p>
            <a:r>
              <a:rPr lang="fr-FR" sz="2000" dirty="0" smtClean="0">
                <a:latin typeface="Arial Narrow" pitchFamily="34" charset="0"/>
                <a:cs typeface="Arial" pitchFamily="34" charset="0"/>
              </a:rPr>
              <a:t>   </a:t>
            </a:r>
            <a:r>
              <a:rPr lang="fr-FR" sz="2000" u="sng" dirty="0" smtClean="0">
                <a:latin typeface="Arial Narrow" pitchFamily="34" charset="0"/>
                <a:cs typeface="Arial" pitchFamily="34" charset="0"/>
              </a:rPr>
              <a:t>fond</a:t>
            </a:r>
            <a:r>
              <a:rPr lang="fr-FR" sz="2000" dirty="0" smtClean="0">
                <a:latin typeface="Arial Narrow" pitchFamily="34" charset="0"/>
                <a:cs typeface="Arial" pitchFamily="34" charset="0"/>
              </a:rPr>
              <a:t> à </a:t>
            </a:r>
            <a:r>
              <a:rPr lang="fr-FR" sz="2000" b="1" dirty="0" smtClean="0">
                <a:latin typeface="Arial Narrow" pitchFamily="34" charset="0"/>
                <a:cs typeface="Arial" pitchFamily="34" charset="0"/>
              </a:rPr>
              <a:t>3500 K</a:t>
            </a:r>
            <a:r>
              <a:rPr lang="fr-FR" sz="2000" dirty="0" smtClean="0">
                <a:latin typeface="Arial Narrow" pitchFamily="34" charset="0"/>
                <a:cs typeface="Arial" pitchFamily="34" charset="0"/>
              </a:rPr>
              <a:t> et le graphite </a:t>
            </a:r>
            <a:r>
              <a:rPr lang="fr-FR" sz="2000" u="sng" dirty="0" smtClean="0">
                <a:latin typeface="Arial Narrow" pitchFamily="34" charset="0"/>
                <a:cs typeface="Arial" pitchFamily="34" charset="0"/>
              </a:rPr>
              <a:t>se sublime </a:t>
            </a:r>
            <a:r>
              <a:rPr lang="fr-FR" sz="2000" dirty="0" smtClean="0">
                <a:latin typeface="Arial Narrow" pitchFamily="34" charset="0"/>
                <a:cs typeface="Arial" pitchFamily="34" charset="0"/>
              </a:rPr>
              <a:t>à </a:t>
            </a:r>
            <a:r>
              <a:rPr lang="fr-FR" sz="2000" b="1" dirty="0" smtClean="0">
                <a:latin typeface="Arial Narrow" pitchFamily="34" charset="0"/>
                <a:cs typeface="Arial" pitchFamily="34" charset="0"/>
              </a:rPr>
              <a:t>3700 K</a:t>
            </a:r>
            <a:r>
              <a:rPr lang="fr-FR" sz="2000" dirty="0" smtClean="0">
                <a:latin typeface="Arial Narrow" pitchFamily="34" charset="0"/>
                <a:cs typeface="Arial" pitchFamily="34" charset="0"/>
              </a:rPr>
              <a:t>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3528" y="638132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 métalliques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1.3.3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pic>
        <p:nvPicPr>
          <p:cNvPr id="983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848872" cy="471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323528" y="6165304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196752"/>
            <a:ext cx="8587680" cy="257822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  <a:cs typeface="Times New Roman" pitchFamily="18" charset="0"/>
              </a:rPr>
              <a:t>Les propriétés  des solides métalliques :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endParaRPr lang="fr-FR" b="1" dirty="0" smtClean="0">
              <a:solidFill>
                <a:schemeClr val="bg2">
                  <a:lumMod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  <a:buSzPct val="75000"/>
              <a:buFont typeface="Wingdings" pitchFamily="2" charset="2"/>
              <a:buChar char="Ø"/>
            </a:pPr>
            <a:r>
              <a:rPr lang="fr-FR" sz="3200" b="1" dirty="0" smtClean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  <a:cs typeface="Times New Roman" pitchFamily="18" charset="0"/>
              </a:rPr>
              <a:t>température de fusion élevée (sauf mercure)</a:t>
            </a:r>
          </a:p>
          <a:p>
            <a:pPr lvl="2">
              <a:lnSpc>
                <a:spcPct val="90000"/>
              </a:lnSpc>
              <a:buSzPct val="75000"/>
              <a:buFont typeface="Wingdings" pitchFamily="2" charset="2"/>
              <a:buChar char="Ø"/>
            </a:pPr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  <a:cs typeface="Times New Roman" pitchFamily="18" charset="0"/>
              </a:rPr>
              <a:t> conductibilités électrique et thermique élevées</a:t>
            </a:r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252090" y="3286155"/>
            <a:ext cx="8698956" cy="3105014"/>
            <a:chOff x="559" y="2145"/>
            <a:chExt cx="4753" cy="1791"/>
          </a:xfrm>
        </p:grpSpPr>
        <p:grpSp>
          <p:nvGrpSpPr>
            <p:cNvPr id="3" name="Group 142"/>
            <p:cNvGrpSpPr>
              <a:grpSpLocks/>
            </p:cNvGrpSpPr>
            <p:nvPr/>
          </p:nvGrpSpPr>
          <p:grpSpPr bwMode="auto">
            <a:xfrm>
              <a:off x="559" y="2352"/>
              <a:ext cx="4721" cy="1584"/>
              <a:chOff x="559" y="2352"/>
              <a:chExt cx="4721" cy="1584"/>
            </a:xfrm>
          </p:grpSpPr>
          <p:sp>
            <p:nvSpPr>
              <p:cNvPr id="31754" name="Rectangle 16"/>
              <p:cNvSpPr>
                <a:spLocks noChangeArrowheads="1"/>
              </p:cNvSpPr>
              <p:nvPr/>
            </p:nvSpPr>
            <p:spPr bwMode="auto">
              <a:xfrm>
                <a:off x="559" y="2352"/>
                <a:ext cx="4721" cy="15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grpSp>
            <p:nvGrpSpPr>
              <p:cNvPr id="4" name="Group 88"/>
              <p:cNvGrpSpPr>
                <a:grpSpLocks/>
              </p:cNvGrpSpPr>
              <p:nvPr/>
            </p:nvGrpSpPr>
            <p:grpSpPr bwMode="auto">
              <a:xfrm>
                <a:off x="715" y="2492"/>
                <a:ext cx="1883" cy="1304"/>
                <a:chOff x="624" y="2592"/>
                <a:chExt cx="2016" cy="1392"/>
              </a:xfrm>
            </p:grpSpPr>
            <p:grpSp>
              <p:nvGrpSpPr>
                <p:cNvPr id="5" name="Group 27"/>
                <p:cNvGrpSpPr>
                  <a:grpSpLocks/>
                </p:cNvGrpSpPr>
                <p:nvPr/>
              </p:nvGrpSpPr>
              <p:grpSpPr bwMode="auto">
                <a:xfrm>
                  <a:off x="624" y="2592"/>
                  <a:ext cx="2016" cy="240"/>
                  <a:chOff x="288" y="2736"/>
                  <a:chExt cx="2016" cy="240"/>
                </a:xfrm>
              </p:grpSpPr>
              <p:sp>
                <p:nvSpPr>
                  <p:cNvPr id="3182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24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2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2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2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6" name="Group 58"/>
                <p:cNvGrpSpPr>
                  <a:grpSpLocks/>
                </p:cNvGrpSpPr>
                <p:nvPr/>
              </p:nvGrpSpPr>
              <p:grpSpPr bwMode="auto">
                <a:xfrm>
                  <a:off x="624" y="2976"/>
                  <a:ext cx="2016" cy="240"/>
                  <a:chOff x="288" y="2736"/>
                  <a:chExt cx="2016" cy="240"/>
                </a:xfrm>
              </p:grpSpPr>
              <p:sp>
                <p:nvSpPr>
                  <p:cNvPr id="31818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19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 dirty="0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20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21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22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7" name="Group 64"/>
                <p:cNvGrpSpPr>
                  <a:grpSpLocks/>
                </p:cNvGrpSpPr>
                <p:nvPr/>
              </p:nvGrpSpPr>
              <p:grpSpPr bwMode="auto">
                <a:xfrm>
                  <a:off x="624" y="3744"/>
                  <a:ext cx="2016" cy="240"/>
                  <a:chOff x="288" y="2736"/>
                  <a:chExt cx="2016" cy="240"/>
                </a:xfrm>
              </p:grpSpPr>
              <p:sp>
                <p:nvSpPr>
                  <p:cNvPr id="31813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14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15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16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17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8" name="Group 70"/>
                <p:cNvGrpSpPr>
                  <a:grpSpLocks/>
                </p:cNvGrpSpPr>
                <p:nvPr/>
              </p:nvGrpSpPr>
              <p:grpSpPr bwMode="auto">
                <a:xfrm>
                  <a:off x="624" y="3360"/>
                  <a:ext cx="2016" cy="240"/>
                  <a:chOff x="288" y="2736"/>
                  <a:chExt cx="2016" cy="240"/>
                </a:xfrm>
              </p:grpSpPr>
              <p:sp>
                <p:nvSpPr>
                  <p:cNvPr id="31808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09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10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11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12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31757" name="Rectangle 90"/>
              <p:cNvSpPr>
                <a:spLocks noChangeArrowheads="1"/>
              </p:cNvSpPr>
              <p:nvPr/>
            </p:nvSpPr>
            <p:spPr bwMode="auto">
              <a:xfrm>
                <a:off x="3162" y="2445"/>
                <a:ext cx="2024" cy="1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  <p:txBody>
              <a:bodyPr wrap="none" anchor="ctr"/>
              <a:lstStyle/>
              <a:p>
                <a:endParaRPr lang="fr-CA"/>
              </a:p>
            </p:txBody>
          </p:sp>
          <p:grpSp>
            <p:nvGrpSpPr>
              <p:cNvPr id="9" name="Group 91"/>
              <p:cNvGrpSpPr>
                <a:grpSpLocks/>
              </p:cNvGrpSpPr>
              <p:nvPr/>
            </p:nvGrpSpPr>
            <p:grpSpPr bwMode="auto">
              <a:xfrm>
                <a:off x="3256" y="2492"/>
                <a:ext cx="1836" cy="1304"/>
                <a:chOff x="624" y="2592"/>
                <a:chExt cx="2016" cy="1392"/>
              </a:xfrm>
            </p:grpSpPr>
            <p:grpSp>
              <p:nvGrpSpPr>
                <p:cNvPr id="10" name="Group 92"/>
                <p:cNvGrpSpPr>
                  <a:grpSpLocks/>
                </p:cNvGrpSpPr>
                <p:nvPr/>
              </p:nvGrpSpPr>
              <p:grpSpPr bwMode="auto">
                <a:xfrm>
                  <a:off x="624" y="2592"/>
                  <a:ext cx="2016" cy="240"/>
                  <a:chOff x="288" y="2736"/>
                  <a:chExt cx="2016" cy="240"/>
                </a:xfrm>
              </p:grpSpPr>
              <p:sp>
                <p:nvSpPr>
                  <p:cNvPr id="31799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00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01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02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80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11" name="Group 98"/>
                <p:cNvGrpSpPr>
                  <a:grpSpLocks/>
                </p:cNvGrpSpPr>
                <p:nvPr/>
              </p:nvGrpSpPr>
              <p:grpSpPr bwMode="auto">
                <a:xfrm>
                  <a:off x="624" y="2976"/>
                  <a:ext cx="2016" cy="240"/>
                  <a:chOff x="288" y="2736"/>
                  <a:chExt cx="2016" cy="240"/>
                </a:xfrm>
              </p:grpSpPr>
              <p:sp>
                <p:nvSpPr>
                  <p:cNvPr id="31794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95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96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97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98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 dirty="0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12" name="Group 104"/>
                <p:cNvGrpSpPr>
                  <a:grpSpLocks/>
                </p:cNvGrpSpPr>
                <p:nvPr/>
              </p:nvGrpSpPr>
              <p:grpSpPr bwMode="auto">
                <a:xfrm>
                  <a:off x="624" y="3744"/>
                  <a:ext cx="2016" cy="240"/>
                  <a:chOff x="288" y="2736"/>
                  <a:chExt cx="2016" cy="240"/>
                </a:xfrm>
              </p:grpSpPr>
              <p:sp>
                <p:nvSpPr>
                  <p:cNvPr id="3178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9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9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9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93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13" name="Group 110"/>
                <p:cNvGrpSpPr>
                  <a:grpSpLocks/>
                </p:cNvGrpSpPr>
                <p:nvPr/>
              </p:nvGrpSpPr>
              <p:grpSpPr bwMode="auto">
                <a:xfrm>
                  <a:off x="624" y="3360"/>
                  <a:ext cx="2016" cy="240"/>
                  <a:chOff x="288" y="2736"/>
                  <a:chExt cx="2016" cy="240"/>
                </a:xfrm>
              </p:grpSpPr>
              <p:sp>
                <p:nvSpPr>
                  <p:cNvPr id="31784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85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86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87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31788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36"/>
                    <a:ext cx="288" cy="2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r-FR" b="1">
                        <a:solidFill>
                          <a:schemeClr val="hlink"/>
                        </a:solidFill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31759" name="Oval 116"/>
              <p:cNvSpPr>
                <a:spLocks noChangeArrowheads="1"/>
              </p:cNvSpPr>
              <p:nvPr/>
            </p:nvSpPr>
            <p:spPr bwMode="auto">
              <a:xfrm>
                <a:off x="621" y="2585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60" name="Oval 117"/>
              <p:cNvSpPr>
                <a:spLocks noChangeArrowheads="1"/>
              </p:cNvSpPr>
              <p:nvPr/>
            </p:nvSpPr>
            <p:spPr bwMode="auto">
              <a:xfrm>
                <a:off x="1515" y="3097"/>
                <a:ext cx="94" cy="94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61" name="Oval 118"/>
              <p:cNvSpPr>
                <a:spLocks noChangeArrowheads="1"/>
              </p:cNvSpPr>
              <p:nvPr/>
            </p:nvSpPr>
            <p:spPr bwMode="auto">
              <a:xfrm>
                <a:off x="621" y="3051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62" name="Oval 119"/>
              <p:cNvSpPr>
                <a:spLocks noChangeArrowheads="1"/>
              </p:cNvSpPr>
              <p:nvPr/>
            </p:nvSpPr>
            <p:spPr bwMode="auto">
              <a:xfrm>
                <a:off x="1045" y="2725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1763" name="Oval 120"/>
              <p:cNvSpPr>
                <a:spLocks noChangeArrowheads="1"/>
              </p:cNvSpPr>
              <p:nvPr/>
            </p:nvSpPr>
            <p:spPr bwMode="auto">
              <a:xfrm>
                <a:off x="1798" y="3377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64" name="Oval 121"/>
              <p:cNvSpPr>
                <a:spLocks noChangeArrowheads="1"/>
              </p:cNvSpPr>
              <p:nvPr/>
            </p:nvSpPr>
            <p:spPr bwMode="auto">
              <a:xfrm>
                <a:off x="998" y="3237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1765" name="Oval 122"/>
              <p:cNvSpPr>
                <a:spLocks noChangeArrowheads="1"/>
              </p:cNvSpPr>
              <p:nvPr/>
            </p:nvSpPr>
            <p:spPr bwMode="auto">
              <a:xfrm>
                <a:off x="1374" y="3563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66" name="Oval 123"/>
              <p:cNvSpPr>
                <a:spLocks noChangeArrowheads="1"/>
              </p:cNvSpPr>
              <p:nvPr/>
            </p:nvSpPr>
            <p:spPr bwMode="auto">
              <a:xfrm>
                <a:off x="668" y="3470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1767" name="Oval 124"/>
              <p:cNvSpPr>
                <a:spLocks noChangeArrowheads="1"/>
              </p:cNvSpPr>
              <p:nvPr/>
            </p:nvSpPr>
            <p:spPr bwMode="auto">
              <a:xfrm>
                <a:off x="1045" y="3750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68" name="Oval 125"/>
              <p:cNvSpPr>
                <a:spLocks noChangeArrowheads="1"/>
              </p:cNvSpPr>
              <p:nvPr/>
            </p:nvSpPr>
            <p:spPr bwMode="auto">
              <a:xfrm>
                <a:off x="1421" y="2818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69" name="Oval 126"/>
              <p:cNvSpPr>
                <a:spLocks noChangeArrowheads="1"/>
              </p:cNvSpPr>
              <p:nvPr/>
            </p:nvSpPr>
            <p:spPr bwMode="auto">
              <a:xfrm>
                <a:off x="2221" y="2864"/>
                <a:ext cx="94" cy="94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70" name="Oval 127"/>
              <p:cNvSpPr>
                <a:spLocks noChangeArrowheads="1"/>
              </p:cNvSpPr>
              <p:nvPr/>
            </p:nvSpPr>
            <p:spPr bwMode="auto">
              <a:xfrm>
                <a:off x="1892" y="2725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71" name="Oval 128"/>
              <p:cNvSpPr>
                <a:spLocks noChangeArrowheads="1"/>
              </p:cNvSpPr>
              <p:nvPr/>
            </p:nvSpPr>
            <p:spPr bwMode="auto">
              <a:xfrm>
                <a:off x="2268" y="3377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1772" name="Oval 129"/>
              <p:cNvSpPr>
                <a:spLocks noChangeArrowheads="1"/>
              </p:cNvSpPr>
              <p:nvPr/>
            </p:nvSpPr>
            <p:spPr bwMode="auto">
              <a:xfrm>
                <a:off x="1374" y="2445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73" name="Oval 130"/>
              <p:cNvSpPr>
                <a:spLocks noChangeArrowheads="1"/>
              </p:cNvSpPr>
              <p:nvPr/>
            </p:nvSpPr>
            <p:spPr bwMode="auto">
              <a:xfrm>
                <a:off x="1892" y="3703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74" name="Oval 131"/>
              <p:cNvSpPr>
                <a:spLocks noChangeArrowheads="1"/>
              </p:cNvSpPr>
              <p:nvPr/>
            </p:nvSpPr>
            <p:spPr bwMode="auto">
              <a:xfrm>
                <a:off x="2598" y="3703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75" name="Oval 132"/>
              <p:cNvSpPr>
                <a:spLocks noChangeArrowheads="1"/>
              </p:cNvSpPr>
              <p:nvPr/>
            </p:nvSpPr>
            <p:spPr bwMode="auto">
              <a:xfrm>
                <a:off x="2127" y="3097"/>
                <a:ext cx="94" cy="94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76" name="Oval 133"/>
              <p:cNvSpPr>
                <a:spLocks noChangeArrowheads="1"/>
              </p:cNvSpPr>
              <p:nvPr/>
            </p:nvSpPr>
            <p:spPr bwMode="auto">
              <a:xfrm>
                <a:off x="2598" y="2632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77" name="Oval 134"/>
              <p:cNvSpPr>
                <a:spLocks noChangeArrowheads="1"/>
              </p:cNvSpPr>
              <p:nvPr/>
            </p:nvSpPr>
            <p:spPr bwMode="auto">
              <a:xfrm>
                <a:off x="1092" y="3004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78" name="Oval 135"/>
              <p:cNvSpPr>
                <a:spLocks noChangeArrowheads="1"/>
              </p:cNvSpPr>
              <p:nvPr/>
            </p:nvSpPr>
            <p:spPr bwMode="auto">
              <a:xfrm>
                <a:off x="2598" y="3191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  <p:sp>
            <p:nvSpPr>
              <p:cNvPr id="31779" name="Oval 136"/>
              <p:cNvSpPr>
                <a:spLocks noChangeArrowheads="1"/>
              </p:cNvSpPr>
              <p:nvPr/>
            </p:nvSpPr>
            <p:spPr bwMode="auto">
              <a:xfrm>
                <a:off x="2221" y="2492"/>
                <a:ext cx="94" cy="9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CA"/>
              </a:p>
            </p:txBody>
          </p:sp>
        </p:grpSp>
        <p:sp>
          <p:nvSpPr>
            <p:cNvPr id="31753" name="Text Box 140"/>
            <p:cNvSpPr txBox="1">
              <a:spLocks noChangeArrowheads="1"/>
            </p:cNvSpPr>
            <p:nvPr/>
          </p:nvSpPr>
          <p:spPr bwMode="auto">
            <a:xfrm>
              <a:off x="3247" y="2145"/>
              <a:ext cx="206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fr-FR" sz="2000" b="1" i="1" dirty="0">
                  <a:solidFill>
                    <a:srgbClr val="C00000"/>
                  </a:solidFill>
                  <a:latin typeface="Arial Black" pitchFamily="34" charset="0"/>
                </a:rPr>
                <a:t>  Électrons délocalisés</a:t>
              </a:r>
            </a:p>
          </p:txBody>
        </p:sp>
      </p:grpSp>
      <p:sp>
        <p:nvSpPr>
          <p:cNvPr id="84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 métalliques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1.3.3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4355976" y="4775380"/>
            <a:ext cx="504056" cy="7494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 ioniques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1.3.4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6552728" cy="433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AutoShape 3" descr="data:image/jpeg;base64,/9j/4AAQSkZJRgABAQAAAQABAAD/2wCEAAkGBxQSEhQUEhQVFBUXGBoYFxcXGBoeGRogHRUcHB0eGBkYHCggGB8mGxcVIjEiKiktLi4uGB8zODMsNygtLisBCgoKDg0OGxAQGywkHyYsLCwsLywvLCwsNCwsLCwsLCwsLCwsLCwsLCwsLywsLCwsLCwsLCwsLCwsLCwsLCwsLP/AABEIAMgAyAMBIgACEQEDEQH/xAAcAAADAAMBAQEAAAAAAAAAAAAABQYDBAcCAQj/xABIEAACAQMCAwUCCQcLBAMBAAABAgMABBESIQUGMRNBUWFxIoEHFDIzNFJ0kbIjNUJicpKzFRYkQ3OCobG0wcRTg6LwRJPRVP/EABgBAQEBAQEAAAAAAAAAAAAAAAABAgME/8QAHhEBAQEBAAIDAQEAAAAAAAAAAAERAiExAxJBUWH/2gAMAwEAAhEDEQA/AO40UUUBRRRQFFFFAUUUUBRRRQFFFFAUUVocc4tHawtNMSEXw3JJ6ADvJNBv0VyxvhNuSdSWkYTuDOxbHmwXAPuOPOrflTmaK+jLICjoQJI26qT037wcHB8j4Vq8dSbUllPKKKKyoopVccwQozDLtpOGKozKp/WZRgVkn43AmovIECP2ZLZA1aQ2B4+yc0DGivEUgZQynIIBB8QRkV7oCiiigKKKKDW4jepBFJLIcJGrOx8lGT/lS3k/mAX9ss/ZmFslXiY5KMDuCSBnbB6DYitDn7hs93FHaweys0g7aUqGVET2sMhYF9TBVx4Fqwct8Lu7W+nMzi4iuUWRpUiESpIns4KdoxJZNPtfqAUFjRXwV9oCiiigKKKnOYuJyiVIIToJXUz4yeuABn0O/pQUdFSFvxyW2k7O5LzAjbRGWkB/ZjGSDvvjbFbzcau3+YsW/auJViHqAgdj6ECgoa+VP/EL+T5y6ihX6tvDlvdLKxH/AIUNyhA/0hpbrI3E8jMh8+zGIwfRaDZvuabOFgj3EWs5witqc48EXJ/wqA+FLizTxWxSCcQrL7TyRmNclcLs+G+t3Yrp1jw+KEaYY0iHgihR/wCIo4jYxzxtFKodGGCD/wC7Vrm5dSub8Nnt/i5z8rG1KuQeMRQX07SN2URQKZGB7PUXGjU42QnDY1Y76377kBUvYLdLiURTRzyHIUsvZNEMA9DntepG2nvzXQuB8BhtIeyiX2T8otuXJGCXPfW+upnhPJmjggEEEHcEdD6V9NTj8sdkS1hKbVupjxrt29YSRp6ndCvXfOK+DmV4NuIQ9gB/XoS9ufMtgNF/fAG49o1yafeFXhtYhDJDMXTIBRCwfcnUGGwz54re4NGRJdEgjM2RkEZHZRjI8RkH7qW3nNeXK20YmA6vq9k/s6QdQ86ZcC40LkMCpjkTGpCc9ehBwMjbwoG1FFLOZuItbWs0ygFo11ANnB378UDOipqDmRmW19gK8k5gmU5zGyxSMwHvQYz3Gt1+YE7Rogsgk9oIJI3RJGAJ0rIy6TnHUZ8av1qacUVK8q8VupZ7lZolCJKVJEwbsj2MZEagRjWDq1asj5WMbV8pZiqiSQKCSQABkk7ADxJ7qlJfhF4er6e2J/WVHK/vAYpZ8L92wghhBwsshD+YVc6fQkg+6k/D+W4mtyxIyB0rfPEzazt3w6jZXiSoJInV0bcMpyDWSedUBZ2VVHUsQB95rj3IWPjctp8akhRl7QIjKpdshSAWBPQ/okHYV0eDk+zDB2hEzjo85aVx/elJNZ6mXFjy3ONoSVikNww2It0aXHqYwQPea8txe8k+YsSozgtczLH7wsYkLeh01QIgUAAAAdAOn3V6rKp7+Tb6T527SJfq28IyP+5MzZ/cFanEuVVQGdJpmmRWJaVy4YAZxpyAu46ge6qytXivzEv9m/4TQSnCuVxcrFdySOkzxK0bxHS0YdQ2MnIk69GGPKmHx68tdrhPjUI/roFIlX+0gydW36SHf6tMeVfoVp9ni/hLTSg0+FcUhuU1wSLIucEqc4I6hh1U+RrYmmVFLOwVRuWYgAepPSlPE+W4pX7VdUE+MdvCQsmPBtiJB5MCK5XzZd3F1dG1nlWRYG05RCiu2AdTJqPtAHHXGxxjNa45+1S3HVbfmuykbQlzCWPQaxv6Z605ril9yfpi1EbEeFOvg85qmVZLVoprlo9Jj0achCSCHaRlACkDG+cNjurXXEzYm39VvFPzpY/Z7z8drVJUBxGS+l4jaexBat2F2ELMZ9tVtqLKvZgHOnA1Hvp//Nx3+kXdxL+qjCFPcIsNjyLGubRnxPi8FuuqeaOIdcu4X7snelX8645B/R4bi5844yEI8pJSqMPQmtzhvLdrbsWht4kcnJfSC5PiXPtf401xQc34XcyWTOtzAsKk/k/aDAgk4GQoUEZAwCa2+E30kM73EltN2DLpV4xqI3BJeMe2BsMEBu/piqDnP5iP7Ta/6qOnuKDU4ZxOG5QSQSpKh/SRgR78dDWvzRw1rm0mgQhWkQqC2cD1xvWLiXLUEr9qA0M//WhOiT+8RtIPJgR5VoTX15ZqzThbuBQS0seI5kA+tGx0SYHUqynb5O+KsHviHLbNew3MbqqBw8yHPtMsbIrLjv0yEHPgKU8K5JliuIJWaBjFIWaQB+2lBVh7ZJIzlhsPv23h+JccuuJuTreKLPsxIxAA7tZHyz67Vhga7sCHhlcY6oxJQ+RUnHv612nPWZrG/wCO80Uq5Y40t5bxzqNOrZl+qwOGGe/eiuHpth5u5eW+tzETpYHVG+M6WAI3HeMEg+tcxPBeJRzC1CIxMZcEOMYDqucnoPaHdmu00gk/Okf2ST+PHW+e7PCYVcschRRQyLdrHcPNjtAVyqgZwq532yTq2z7q3/5Mu7X6LJ8YiH9RcMdY/s7jc+5w3qKpaKzbbdqwl4ZzJFK/ZOGgnxnsZhpc+JTcrIN+qkit2/4rFDjtXVSegPU+4b194pwuG5TRPGsi5yAwzgjoVPVT5ionhtnGJ5UlZjoYqDIxZtI+TlmOTtjc1Bd2l4kq6o2Dr4g/+4rHxX5iX+zf8Jrn8d+I7zsYblLXtBu0kepX64VCzKuvr49+29UXEeWQYZDPcXM5COcNJoX5J6pCFDD1zQe+FcetraytPjE8UX9Hh2dwD82vQE5NZv50q/0e3uZ/NY9C+oeYqGHpmvPJHB7eG0tmihijZoY2ZlRQxJjBJJAyckmqKgne24jLnEdtajuZ3eZvXQgRQfLUa5jzZwqexve2mkMqzHV2ioEQtjBUqCdJ2yBnffwNdwrFc2ySKUkVXU9VYAg+oNa56+tSxyC/5vDRaSdhW18HUNzbGS8e2aWGYBVMZHaKoYnV2R+cU5G4OfY6HO1JyzyxadveE28Z7O40plchR2ETYAO3ymY++rXFa67mZEy/qPTi0NzxKyaBw4WC8DjoyHVa+y6ndDsdiO6rEVF8zcLim4nZAko5gujrjbRJlWt9PtLucZbY5G52rbnu72yUmTReQgfODEcy9w1r8iQZ6ldJ/VPSubSooqDhS6nBlMzg9cKSFHoB/vW/wnmWXDRmCW4lQjLRhAMHOC5dlAOQemenSgYc5/MR/abX/VR0+qE5qnv5IV1RW9uvxi3AJkaZ8/GE0nSqouxxkat8dRTocAmf6Rezv4rFphT3aMuP36B3dXSRrqkdUXxdgo+81H808yW9zaXENs7XDujKOwR5FB8GdAVXp3mnVrylZo2v4ujyf9SQdo59Xkyad48KS4OG8j8SQAFh7jj/AGpzzhxSNx7IAp3zF8GyTSGW1l+LsxyyFdSEnvGCCh+8eVJ+VPg++MJHPczao2yeyRcZwxHtOT026AD1r0fbn3rPn0ofgktmSx1NkCSR3X02Ax66SffX2rKKJVUKoCqAAAOgA6ACiuHV26smPdIJPzpH9kk/jx0/pBJ+dI/skn8eOop/RRRQBqR+EewQWV1cLlZo4XZXU4OQpIz4++q6pz4R/wA1332eT8BoGNvwOBI2i7NWR/lhxq1ftautJOIcuvbwyfEpjEgRv6PKC8ONJ2TcPFt0wSo+rVZmuZc2c8TSSy21kq6V1I8jDUSdwwUdABuM7+7v1zzevSW4d8s8zpFbWqXaNa5hiCO+DC/5NcYlHsqTkey2k9cZxmkXMvwiSmVobALpQ4aZhq1Hv0DpgeO+f81FrzhdW1ube5RJI+xMSkLhlxHpXI6OM4zmlvI8UY0g4AGK6c/Hnms27cNLbnriEBDS6J171ZdJPoyjb7jXVeBcXju4EmiPssOh6qR1B8wagea44QnseFavwW8LeeO5zcTxwiXGiJgoYlBqy2NY20dCOtO5LzuL6qy4JdxxScQaV0jX418p2Cj6ND3mvU3OEDIxte0um0tp7GNnTIGwMgGgb+dLuU+W7UT3rGFJHS40LJL+Ukx2ETfLkyTuxPXvq0xXFpx6K2lnTtzDErgE9tNIWk3wTiOMfqr+l3CqHlmFuJWuJeIPJsUeOIJGR4doDqkDbZ3Irf4pwmL+UbWMLhJYrl5EBIVmRoNJwOnzj9PGnfE+XLecqzJpkQYSWMlJEG2yuuDjYbdPKglB8ZtpEtdBdpFdkKkYZY9AYnJyPnE++qjlnhLQK7SEdpIQWx0AGcDPf1P31McQ+N2vELTUTfAQXWjASObTm21askRyNnRjGjqfAVWcK5hguCyo+JFGXicFJF/aRsEDz6UGtzn8xH9ptf8AVR0+rmvOnP8AbMoigEk5WaFyyAaPycyuQGYjOynpkVT8tc6W16dEZZJMZ7OQANjywSG9xrV46zcTYo6KKKyopFyN9Bg9G/G1PaRcjfQYPRvxtQPaKKKApBJ+dI/skn8eOndxMEVnbooLH0AyahlurqSX44ulcRmMJjI0l1bc9SfZG9Be18qYs+OXlwoaC1jRTkGSebvBwdKRoxYZB6stZhwm8k+evdA+rbRKnuLSFyfXagoHcKCSQAOpOwHvqG+EHmi0ewvYY50lkMDjTFl8ZU7sUBCjzNO05PtCQ0sZuGByDcO0uPQSEge4Vg+EGFU4TeqihVFvJgKAAPYPQCgzNxq6f5ixf9q4kWJfUBQ7+4qK5Ty0zWlzLHc6dSPggA+J3yTuGGCNq7vU7zby1b3MbvLH+URGKupIYYUkAkdRnuNb46k9pXMueOKJNgQoWZiFVF3JJ2AA796F5ZyQeHSrIyova27nRNG2kZ9h8HBO+4GM10Dkbla2hht7hU1TPFGxdyWILRgnTnZep6U/4twWC5C9tErld0bo6HxRx7Sn0NavyZ6TN9uQ8N5cv73ICiJAzIzuRsUYq2FU5bBBH+9db5e4NHZwJDHkherHqxPVj6mpTlW0vIYpDbSJMi3FwOwnyGOJ2GVuBkgnG+pW3NOzzaiZW4imt5O5GXIfyjkXKP0zjIOOoFZ67vXhZMZOWfnuIfav+NDT+ufcvczFJrtpYHSOS41as5x+RjXppGR7PUH/ACq6mu0Rdbuip11MwC/eTisKR8U/Olj9nvPx2tUdQPEOabZ+I2bwObkJDdo3YK0mCWt8DKjH6J3zgd9PTxa9k+ZstA6armZUx5hIhIWHvFB44p+dLH7PefjtaU/C8qfEgxRS5kVFcgakz8rSeoyAR76x8QsLuTiNmJrpYyYLor8WjClAGt9Q1TF9ecrvpGNPntv8c5EhuIXRnmeRhlXlldwrDcEJnSPPAFa5uWVL6RvKXL6SrvgbUl5pg+KyLJEwWRDqQ+a7+8ePrWRrm54eSlxG8eNtWDoP7L9DW3wrlmbikqmaJktwcuzqQWH1UB3OcYzXo9XfxnxZjs9vLrVWxjUAceozWWpv+SLq33tJ+1Qf1F0S3oEnHtp/eD17j5qRCEvEazcnA7XHZMf1Jh7B9Dg+VeVtQ0i5G+gwejfjaml3fxxKGkdVU9CT19PGkPwfX8clnCqOrMoOQDuPbbuoKeiiig8TRhlKsMhgQR4gjBqH/k64S4FmkiFGiaUO2dQAdVwVAwT7Xj3d1XdIJPzpH9kk/jx0GtDygIF/ocz20nVjjXE53JLwk4ySc5UqfOvZ5glt/p8PZqP6+HVJD6uMa4feCB9aqWvlBitbpJUDxurowyGUgg+hFSnwn8Ygj4fdwvKiyvBIFTPtEldtuta3PVjHZQS3drqtpyVGYiFV2ZgAZIyCr+uMjfBFQfAeWjcambLs27FtyxPUknrXTnjZtS3zkdq4bxWG4UtBKkgHXSQceo7q+8V+Yl/s3/Ca4jewy8OmE8B0uvd3MO9Wx1BrpUthdTWzSS3x0tEXVYIUjGCmcMXMhOx7iKnfGeiU65WOLK1z/wDzxfwlrDdc22cbaDcRs/1Izrc48FTJpTy7yjaSWlq00ZnJhiYCZ3kVT2an2VckKPICqq1tEiGmNERfBFCj7gKwqM5S43J2UghtJ5dVxcEM2mNBmdjhu0YMDvv7Jway8dhv5o1eWGCNI21mOOR5JDsR8rQq9+cYNNeS/mZftV1/qXp/Qc34vxRp4kjtSna5+SVLatvk7EFe7fuxWewtrW00txCxEcijBuWHbxf/AGkExDYfKVQNgCaoeWF/LcQ+1f8AGhqgNBL3M6PxLh7RsrIba80lCCpGu16EbVU5qE4xy9EOJ2vxfNq8kN07vAFBYq1sAWUgq2zHupVzxzJf2oS0LxM8qlhcRBkcKDjBiOoKx+sG/RO3heZtyJbim4zdxrxSx1Oi4t7sHLAYy9tjOT34P3VU5rgdryh2g1kZO+Sdyc9cnvNNOUuYZOGzrDIWa2c6dGCxQ9xjUZO5wNI65rpfj8eKm39dL5zP5CP7Ta/6qOn1QvNnG5JYU7K0mx29uQ8umJSfjCYBDZkGTgZ0bZzv0pybTiEp9ueC3XvWGMyP7pJCACP2K5NKGkvFuYrOM9lNPFqbI7LIZm8R2YyT6YrA3KML/SJJ7nbBEsh0H1jTSh/dptYcMhgXTDFHEPBFC/5Deg5xYxQNdukUMkMKgFFdGRRnGdMb7rk79ANqa30CwzwtCfa1qNu8FgCPeDVNxngKXBDZKONg6+HgQeopTybwpXjjupCXcgkA/JXcjYd5261RW0UUVAUgk/Okf2ST+PHT+kEn50j+ySfx46B/RRRQT/PHBmu7OWJPl7Mme9lOQM92cY99cs5f5kNvlWyjLswOxUjqCD0rudR3wn8Igk4fdyvEjSJBIVfA1Ahdt+u1dOe8mVLPOubcRaXicywQEh2O5xkKO9n/AFR/+V0mbistrbNDdwFUWIos8GXiICYGtca4veCP1qpeG8Lht1KwRJGD10gDPr41h5gvEiglMjBQUYDPedJ2HjU7630SMPKEqtY2pUhh2EQyCCMiMAjI8DTioTlfg1vLbQSWkpt5xDF2jQ7Bj2a/OxH2ZOmMkZ64Io4nf3pkFrK0YwAxlhLKZAcjdDkxYx3M2c9RisKd8l/My/arr/UvVBXOTZy8OUvAzNuzmNnOlyx1EEnOnJJ3xW2OMXs+6NhcdLa2ZiQfCe5ZE28lNA75Z+e4h9q/40NLfhC5xS0t2WKWP4wxCKoYFlz1bSN9h5dcUg4Ny3PcSXglwQJtL/GJHkyexjPtQwmOJjgjfPl3btOM/B6JLYxxyBXXDRqkccUWpf1Y1zuMjdj1q8+/KX05vFwWS4BnEM8z9TK/s4Pm0h1emAa0b3iFy80ZuGz2QCajljjUSAzbb9d/KquK5volMBtbjPTaNiv7wGn/ABpxwLky7ijlkkWCf4wAJLWXKkBSSuiZchWyScaSOm4xXovWeazn8fOEcxokRXbcVORIbu/t44+vaq58lRgzH7h/iK2RyxA15DbCS5te0SVmScLqUqY9Kxv8mUMHfcFsaa6fy1ytb2IPYqSzfKkc5dsefcPIYFZ+/M8xcteOcvmI/tNr/qo6f0h5zH5CP7Ta/wCqjp9XBoUUUUBSLkb6DB6N+Nqe0i5G+gwejfjage0UUUBmkMn50j+ySfx460fhE5hezt17L52VtCH6u2S2O/AwB5kVzROWJ5T8YaWRnwfaLNqznOQ2cjp0Fb542amu70VzXkjnGUa7a4SW4kQAxtGup2XOCHJwFwdPtEjOry3qDxC/k+atI4Qf0rib2h6xQq346z1MuEuqKpz4RvzXffZ5PwGvS8HvJPn74rvnTbQrGPQtIZCfUYpDz9ypbLw68kZWmkSGRkeaR5GUhTgrrJ0+6oqin5vs1Yos6yyDcxwgyv8AuxAmp3jPEO1uo3lgmjg0FVaVQoJzk4XJIyMdQPk1dwQKihUVUUdAoAH3CiWFWGGAYHqCAR9xoObXvEhFcA25MCKntz9iZYoxno6IylRt1Owx5U5k4HJMFuYrsXLkAA4QRkAk+wUGxye8n3VXwW6oNKKqjwUAD7hSW55Wi1tLblrSZvlPDgB/7SMjRJ07xnc4IzQIuG2M19857ESu6PvliUcqwAHTcEZq7FQXKfFbi3ilE8BmiFxcZngGWz276i1vuyjPTSX69Ns1r81/CKAVj4eUlZhlpeqpvgAL3t1znp79tTm9XIluKbln57iH2r/jQ1QVwuy4xxK3aSUTZ7R9bBlUqTpVdxgdygbHuFdT5L5nW/hLadEqELKmc4JGxH6pwcehHdV64smkqhorQ4pxq3thm4niiH67qPuBOTS7+dKv9HgubjzSPSh8w8pVWHoTWFaXMdhFPxGyjmjSVDb3mVdQR8q17jWweC3NvvZTa0H/AMe5LMvpHKPbj9+sdNhSTiEl9LxC09iC0fsbsIWZp/Z1W2osqiMA/JwNR796oP5uSOP6ReXEmeqxkQp7uyw49CxoJmW1fiTN25MelwREGyEKPnGcYbdeuPup5ytcOkz27MXULqUk5K4IBGfDf/CsZ5JWF2ezZYde7qQTk+OrOc9euete7fksIWlWeSO5brLHsCB0VozlXX138CKCroqaXit1bbXcPbIP/kWyk/8A2QHLJ/dL9e7FOuG8ThuEEkEiSof0kII9DjofKg26RcjfQYPRvxtXvj/NFtZ47eTDHcIAWc+ekb486luROe7P4vDA8hjcZGXUhTlz+l07x1rU5t/E2Oh0V8zRWVR3wm8DkubdHhBaSF9egdWUjDAefQ+7HfUHac6hIShIHiD3Y8fCu24rA9jGW1mNC/1io1ffjNdOe8mWJn8ct5C4VfQs98sQlRxpEUjaJShYMWjJGO4YVsZ8R1ronCeYIZ2MakpMoy0Mg0yr56T1Gx9oZHnTatDi3B4blQs8YfScqejIfFGHtIfMGsdXbqxvZqd+Ef8ANd99nk/Aa8CC9tPm2+Ow/UkIW4QfqSfJl7gA2k7bsaRc1cWmv7e4t7WMqGjaNhIuHLEYK4PyceO9QdDoqUsuZ3RjHPE7yfodihJbxBHRceJOPTv2jxS+kx2NmsYP6VzMFI/7cSvq/eFBQ18qe/ky+kz2t6sYP6NtCFI/7kzPq/dFfW5Ptn+f7W5z1E8juvr2edA9woFXLnMtpBHIktxGrm6ucJqBc/0hzsi5J28q57eXgbidyzLIoZww7RGQkaQB7LgEdPCup8hWqRwSiNFQC5uR7KgbC4cAbdwG1eOceTY77S4YxTKMLIBkEeDrkah78it8dSXylT/FLyAwAADON6QfBtZxXF3co0jKAiEokrRl/abGQhBcABvIavOmMfwZXTHTJdRKniqszfccAffVra8m2iQLAYgyqdQc/Oavrhxgq2w3GMYFb66kmRPdbvC+XrW23gt4oznJZUGo+rdT99NKmjaXtrvDILyL/pTHTMv7EwBD7dzLnb5W+25wzmSGZ+yJaGfGTBMNEnuGcOPNSR51xaanFPzpY/Z7z8drVJUdxri0KcUs9UijTBdq2/ySWtsA46H2T91V0UgYAqQQdwQcg+hoPdFfCaSXXNtnG2jt0eT/AKcWZH/cjyaB3ikHMHAoMSXI1QTIjMZoTochVJw+2mQddmBFfG49O/0eylbvDTMsKH79Tj9ysc/D7+dWWaeCCNgVZIY2diCMH8pIwA7/ANCg5LwO2e8kMs7a5HOWY/7eAHcKd8xcriNNx3UnSKThk5gmzkElHPR1zsy/4bdxrb43zV2i4zk9B4nwAr1XbfDEzFv8EvFHltnickmBwik/VK5Ue7cegFFbfwacBe1tiZRplmbWynqoxhVPnjf1aivP3n2uNc+m3zrxyW0W37EwK00/ZFrgkRqOykfJKkY3jA99ZOTONyXccplWMNHK0QeFi0UoAU64yw3HtFe/dTvWvz1wqWcWrQwR3HY3HaNFK4VWXsZE3JVh1dT0PSvPJXB54XuZJY4rdJihjtoW1JHpDBmzpUanyucKPkCsqqqKKKANSN9w+eCd5IkMiSHVt1U94I8KrqKCDs7G/Sc3QjSVeggZtEgB6lXAKnpsrY9RVJwvmKGdzHkxzAZMMo0yDzCn5Q2O65G3Wm+K0uK8IhuVCTxrIAcjUN1Pip6qdhuKDer5mpp7O8tBmCUXUIHzVwxEigddFxg6tu5wTt8reuXcW41NxaQk6kg/q4T0x3GQDZm6Hvx3eJ3xx9ktx1XkeVWhm0kH+lXPQ563D46VRZr8/nlyS0xJEzRuCSHXYjJzjI6jyro/KvPqTQDtlka4U6XWKJ3J8HwinSD594NXrjJsJVzRU83F7yT5iyKjOC1zKsePMLGJC3odNfBwy+kP5W8SJfq20IBH/cmZ8/uiuaqEmo3nbjlg8EkTyQzyBSyRriRwR+koTJUjrnbpTM8nWz7zh7k9fy8jOufEIToHuFOLeyjjXRHGiJ9VVAX7gMUENwfhMDxiRgNQU6SRuNWM/fgfdWXly0nkM0UVy8EKEH2EQsS2rOlnBCj2RtpPWmkvJ66vyczxof0MA48lJO3vzTzhfDkt00RjbOST1J8SaBW3J9s+84e5Ox/LyM658QhOge4U5tLRIl0xIsa/VRQo+4Cs9FAUUUUGrxDh0U66Jo0kXwYA/dnpWlw7lq0t21w28aN9YLuPQnpTeirtMFFFFQfMV9oooCiiigKKKKAooooMF9b9pG6ZxrRlz4ZUj/euE8q3PYOUlGl0OllPUEbEV301K808jwXrdploZenaJjf9tTs3rsfOunHUnis2fqU5l4+kibYG1Mfgcs2EVxMdlldQnmEByfvYj+7RY/BXEGBnuJJlH6AUID+0QxJ92Kv7eBUVURQqqMBRsAB3AVeupmQ82stFFFcmhRRRQFFFFAUUUUBRRRQFFFFAUUUUBRRRQFFFFAUUUUBRRRQFFFFAUUUUBRRRQFFFFAUUUUBRRRQFFFFAUUUUBRRR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6261" name="AutoShape 5" descr="data:image/jpeg;base64,/9j/4AAQSkZJRgABAQAAAQABAAD/2wCEAAkGBxQSEhQUEhQVFBUXGBoYFxcXGBoeGRogHRUcHB0eGBkYHCggGB8mGxcVIjEiKiktLi4uGB8zODMsNygtLisBCgoKDg0OGxAQGywkHyYsLCwsLywvLCwsNCwsLCwsLCwsLCwsLCwsLCwsLywsLCwsLCwsLCwsLCwsLCwsLCwsLP/AABEIAMgAyAMBIgACEQEDEQH/xAAcAAADAAMBAQEAAAAAAAAAAAAABQYDBAcCAQj/xABIEAACAQMCAwUCCQcLBAMBAAABAgMABBESIQUGMRNBUWFxIoEHFDIzNFJ0kbIjNUJicpKzFRYkQ3OCobG0wcRTg6LwRJPRVP/EABgBAQEBAQEAAAAAAAAAAAAAAAABAgME/8QAHhEBAQEBAAIDAQEAAAAAAAAAAAERAiExAxJBUWH/2gAMAwEAAhEDEQA/AO40UUUBRRRQFFFFAUUUUBRRRQFFFFAUUVocc4tHawtNMSEXw3JJ6ADvJNBv0VyxvhNuSdSWkYTuDOxbHmwXAPuOPOrflTmaK+jLICjoQJI26qT037wcHB8j4Vq8dSbUllPKKKKyoopVccwQozDLtpOGKozKp/WZRgVkn43AmovIECP2ZLZA1aQ2B4+yc0DGivEUgZQynIIBB8QRkV7oCiiigKKKKDW4jepBFJLIcJGrOx8lGT/lS3k/mAX9ss/ZmFslXiY5KMDuCSBnbB6DYitDn7hs93FHaweys0g7aUqGVET2sMhYF9TBVx4Fqwct8Lu7W+nMzi4iuUWRpUiESpIns4KdoxJZNPtfqAUFjRXwV9oCiiigKKKnOYuJyiVIIToJXUz4yeuABn0O/pQUdFSFvxyW2k7O5LzAjbRGWkB/ZjGSDvvjbFbzcau3+YsW/auJViHqAgdj6ECgoa+VP/EL+T5y6ihX6tvDlvdLKxH/AIUNyhA/0hpbrI3E8jMh8+zGIwfRaDZvuabOFgj3EWs5witqc48EXJ/wqA+FLizTxWxSCcQrL7TyRmNclcLs+G+t3Yrp1jw+KEaYY0iHgihR/wCIo4jYxzxtFKodGGCD/wC7Vrm5dSub8Nnt/i5z8rG1KuQeMRQX07SN2URQKZGB7PUXGjU42QnDY1Y76377kBUvYLdLiURTRzyHIUsvZNEMA9DntepG2nvzXQuB8BhtIeyiX2T8otuXJGCXPfW+upnhPJmjggEEEHcEdD6V9NTj8sdkS1hKbVupjxrt29YSRp6ndCvXfOK+DmV4NuIQ9gB/XoS9ufMtgNF/fAG49o1yafeFXhtYhDJDMXTIBRCwfcnUGGwz54re4NGRJdEgjM2RkEZHZRjI8RkH7qW3nNeXK20YmA6vq9k/s6QdQ86ZcC40LkMCpjkTGpCc9ehBwMjbwoG1FFLOZuItbWs0ygFo11ANnB378UDOipqDmRmW19gK8k5gmU5zGyxSMwHvQYz3Gt1+YE7Rogsgk9oIJI3RJGAJ0rIy6TnHUZ8av1qacUVK8q8VupZ7lZolCJKVJEwbsj2MZEagRjWDq1asj5WMbV8pZiqiSQKCSQABkk7ADxJ7qlJfhF4er6e2J/WVHK/vAYpZ8L92wghhBwsshD+YVc6fQkg+6k/D+W4mtyxIyB0rfPEzazt3w6jZXiSoJInV0bcMpyDWSedUBZ2VVHUsQB95rj3IWPjctp8akhRl7QIjKpdshSAWBPQ/okHYV0eDk+zDB2hEzjo85aVx/elJNZ6mXFjy3ONoSVikNww2It0aXHqYwQPea8txe8k+YsSozgtczLH7wsYkLeh01QIgUAAAAdAOn3V6rKp7+Tb6T527SJfq28IyP+5MzZ/cFanEuVVQGdJpmmRWJaVy4YAZxpyAu46ge6qytXivzEv9m/4TQSnCuVxcrFdySOkzxK0bxHS0YdQ2MnIk69GGPKmHx68tdrhPjUI/roFIlX+0gydW36SHf6tMeVfoVp9ni/hLTSg0+FcUhuU1wSLIucEqc4I6hh1U+RrYmmVFLOwVRuWYgAepPSlPE+W4pX7VdUE+MdvCQsmPBtiJB5MCK5XzZd3F1dG1nlWRYG05RCiu2AdTJqPtAHHXGxxjNa45+1S3HVbfmuykbQlzCWPQaxv6Z605ril9yfpi1EbEeFOvg85qmVZLVoprlo9Jj0achCSCHaRlACkDG+cNjurXXEzYm39VvFPzpY/Z7z8drVJUBxGS+l4jaexBat2F2ELMZ9tVtqLKvZgHOnA1Hvp//Nx3+kXdxL+qjCFPcIsNjyLGubRnxPi8FuuqeaOIdcu4X7snelX8645B/R4bi5844yEI8pJSqMPQmtzhvLdrbsWht4kcnJfSC5PiXPtf401xQc34XcyWTOtzAsKk/k/aDAgk4GQoUEZAwCa2+E30kM73EltN2DLpV4xqI3BJeMe2BsMEBu/piqDnP5iP7Ta/6qOnuKDU4ZxOG5QSQSpKh/SRgR78dDWvzRw1rm0mgQhWkQqC2cD1xvWLiXLUEr9qA0M//WhOiT+8RtIPJgR5VoTX15ZqzThbuBQS0seI5kA+tGx0SYHUqynb5O+KsHviHLbNew3MbqqBw8yHPtMsbIrLjv0yEHPgKU8K5JliuIJWaBjFIWaQB+2lBVh7ZJIzlhsPv23h+JccuuJuTreKLPsxIxAA7tZHyz67Vhga7sCHhlcY6oxJQ+RUnHv612nPWZrG/wCO80Uq5Y40t5bxzqNOrZl+qwOGGe/eiuHpth5u5eW+tzETpYHVG+M6WAI3HeMEg+tcxPBeJRzC1CIxMZcEOMYDqucnoPaHdmu00gk/Okf2ST+PHW+e7PCYVcschRRQyLdrHcPNjtAVyqgZwq532yTq2z7q3/5Mu7X6LJ8YiH9RcMdY/s7jc+5w3qKpaKzbbdqwl4ZzJFK/ZOGgnxnsZhpc+JTcrIN+qkit2/4rFDjtXVSegPU+4b194pwuG5TRPGsi5yAwzgjoVPVT5ionhtnGJ5UlZjoYqDIxZtI+TlmOTtjc1Bd2l4kq6o2Dr4g/+4rHxX5iX+zf8Jrn8d+I7zsYblLXtBu0kepX64VCzKuvr49+29UXEeWQYZDPcXM5COcNJoX5J6pCFDD1zQe+FcetraytPjE8UX9Hh2dwD82vQE5NZv50q/0e3uZ/NY9C+oeYqGHpmvPJHB7eG0tmihijZoY2ZlRQxJjBJJAyckmqKgne24jLnEdtajuZ3eZvXQgRQfLUa5jzZwqexve2mkMqzHV2ioEQtjBUqCdJ2yBnffwNdwrFc2ySKUkVXU9VYAg+oNa56+tSxyC/5vDRaSdhW18HUNzbGS8e2aWGYBVMZHaKoYnV2R+cU5G4OfY6HO1JyzyxadveE28Z7O40plchR2ETYAO3ymY++rXFa67mZEy/qPTi0NzxKyaBw4WC8DjoyHVa+y6ndDsdiO6rEVF8zcLim4nZAko5gujrjbRJlWt9PtLucZbY5G52rbnu72yUmTReQgfODEcy9w1r8iQZ6ldJ/VPSubSooqDhS6nBlMzg9cKSFHoB/vW/wnmWXDRmCW4lQjLRhAMHOC5dlAOQemenSgYc5/MR/abX/VR0+qE5qnv5IV1RW9uvxi3AJkaZ8/GE0nSqouxxkat8dRTocAmf6Rezv4rFphT3aMuP36B3dXSRrqkdUXxdgo+81H808yW9zaXENs7XDujKOwR5FB8GdAVXp3mnVrylZo2v4ujyf9SQdo59Xkyad48KS4OG8j8SQAFh7jj/AGpzzhxSNx7IAp3zF8GyTSGW1l+LsxyyFdSEnvGCCh+8eVJ+VPg++MJHPczao2yeyRcZwxHtOT026AD1r0fbn3rPn0ofgktmSx1NkCSR3X02Ax66SffX2rKKJVUKoCqAAAOgA6ACiuHV26smPdIJPzpH9kk/jx0/pBJ+dI/skn8eOop/RRRQBqR+EewQWV1cLlZo4XZXU4OQpIz4++q6pz4R/wA1332eT8BoGNvwOBI2i7NWR/lhxq1ftautJOIcuvbwyfEpjEgRv6PKC8ONJ2TcPFt0wSo+rVZmuZc2c8TSSy21kq6V1I8jDUSdwwUdABuM7+7v1zzevSW4d8s8zpFbWqXaNa5hiCO+DC/5NcYlHsqTkey2k9cZxmkXMvwiSmVobALpQ4aZhq1Hv0DpgeO+f81FrzhdW1ube5RJI+xMSkLhlxHpXI6OM4zmlvI8UY0g4AGK6c/Hnms27cNLbnriEBDS6J171ZdJPoyjb7jXVeBcXju4EmiPssOh6qR1B8wagea44QnseFavwW8LeeO5zcTxwiXGiJgoYlBqy2NY20dCOtO5LzuL6qy4JdxxScQaV0jX418p2Cj6ND3mvU3OEDIxte0um0tp7GNnTIGwMgGgb+dLuU+W7UT3rGFJHS40LJL+Ukx2ETfLkyTuxPXvq0xXFpx6K2lnTtzDErgE9tNIWk3wTiOMfqr+l3CqHlmFuJWuJeIPJsUeOIJGR4doDqkDbZ3Irf4pwmL+UbWMLhJYrl5EBIVmRoNJwOnzj9PGnfE+XLecqzJpkQYSWMlJEG2yuuDjYbdPKglB8ZtpEtdBdpFdkKkYZY9AYnJyPnE++qjlnhLQK7SEdpIQWx0AGcDPf1P31McQ+N2vELTUTfAQXWjASObTm21askRyNnRjGjqfAVWcK5hguCyo+JFGXicFJF/aRsEDz6UGtzn8xH9ptf8AVR0+rmvOnP8AbMoigEk5WaFyyAaPycyuQGYjOynpkVT8tc6W16dEZZJMZ7OQANjywSG9xrV46zcTYo6KKKyopFyN9Bg9G/G1PaRcjfQYPRvxtQPaKKKApBJ+dI/skn8eOndxMEVnbooLH0AyahlurqSX44ulcRmMJjI0l1bc9SfZG9Be18qYs+OXlwoaC1jRTkGSebvBwdKRoxYZB6stZhwm8k+evdA+rbRKnuLSFyfXagoHcKCSQAOpOwHvqG+EHmi0ewvYY50lkMDjTFl8ZU7sUBCjzNO05PtCQ0sZuGByDcO0uPQSEge4Vg+EGFU4TeqihVFvJgKAAPYPQCgzNxq6f5ixf9q4kWJfUBQ7+4qK5Ty0zWlzLHc6dSPggA+J3yTuGGCNq7vU7zby1b3MbvLH+URGKupIYYUkAkdRnuNb46k9pXMueOKJNgQoWZiFVF3JJ2AA796F5ZyQeHSrIyova27nRNG2kZ9h8HBO+4GM10Dkbla2hht7hU1TPFGxdyWILRgnTnZep6U/4twWC5C9tErld0bo6HxRx7Sn0NavyZ6TN9uQ8N5cv73ICiJAzIzuRsUYq2FU5bBBH+9db5e4NHZwJDHkherHqxPVj6mpTlW0vIYpDbSJMi3FwOwnyGOJ2GVuBkgnG+pW3NOzzaiZW4imt5O5GXIfyjkXKP0zjIOOoFZ67vXhZMZOWfnuIfav+NDT+ufcvczFJrtpYHSOS41as5x+RjXppGR7PUH/ACq6mu0Rdbuip11MwC/eTisKR8U/Olj9nvPx2tUdQPEOabZ+I2bwObkJDdo3YK0mCWt8DKjH6J3zgd9PTxa9k+ZstA6armZUx5hIhIWHvFB44p+dLH7PefjtaU/C8qfEgxRS5kVFcgakz8rSeoyAR76x8QsLuTiNmJrpYyYLor8WjClAGt9Q1TF9ecrvpGNPntv8c5EhuIXRnmeRhlXlldwrDcEJnSPPAFa5uWVL6RvKXL6SrvgbUl5pg+KyLJEwWRDqQ+a7+8ePrWRrm54eSlxG8eNtWDoP7L9DW3wrlmbikqmaJktwcuzqQWH1UB3OcYzXo9XfxnxZjs9vLrVWxjUAceozWWpv+SLq33tJ+1Qf1F0S3oEnHtp/eD17j5qRCEvEazcnA7XHZMf1Jh7B9Dg+VeVtQ0i5G+gwejfjaml3fxxKGkdVU9CT19PGkPwfX8clnCqOrMoOQDuPbbuoKeiiig8TRhlKsMhgQR4gjBqH/k64S4FmkiFGiaUO2dQAdVwVAwT7Xj3d1XdIJPzpH9kk/jx0GtDygIF/ocz20nVjjXE53JLwk4ySc5UqfOvZ5glt/p8PZqP6+HVJD6uMa4feCB9aqWvlBitbpJUDxurowyGUgg+hFSnwn8Ygj4fdwvKiyvBIFTPtEldtuta3PVjHZQS3drqtpyVGYiFV2ZgAZIyCr+uMjfBFQfAeWjcambLs27FtyxPUknrXTnjZtS3zkdq4bxWG4UtBKkgHXSQceo7q+8V+Yl/s3/Ca4jewy8OmE8B0uvd3MO9Wx1BrpUthdTWzSS3x0tEXVYIUjGCmcMXMhOx7iKnfGeiU65WOLK1z/wDzxfwlrDdc22cbaDcRs/1Izrc48FTJpTy7yjaSWlq00ZnJhiYCZ3kVT2an2VckKPICqq1tEiGmNERfBFCj7gKwqM5S43J2UghtJ5dVxcEM2mNBmdjhu0YMDvv7Jway8dhv5o1eWGCNI21mOOR5JDsR8rQq9+cYNNeS/mZftV1/qXp/Qc34vxRp4kjtSna5+SVLatvk7EFe7fuxWewtrW00txCxEcijBuWHbxf/AGkExDYfKVQNgCaoeWF/LcQ+1f8AGhqgNBL3M6PxLh7RsrIba80lCCpGu16EbVU5qE4xy9EOJ2vxfNq8kN07vAFBYq1sAWUgq2zHupVzxzJf2oS0LxM8qlhcRBkcKDjBiOoKx+sG/RO3heZtyJbim4zdxrxSx1Oi4t7sHLAYy9tjOT34P3VU5rgdryh2g1kZO+Sdyc9cnvNNOUuYZOGzrDIWa2c6dGCxQ9xjUZO5wNI65rpfj8eKm39dL5zP5CP7Ta/6qOn1QvNnG5JYU7K0mx29uQ8umJSfjCYBDZkGTgZ0bZzv0pybTiEp9ueC3XvWGMyP7pJCACP2K5NKGkvFuYrOM9lNPFqbI7LIZm8R2YyT6YrA3KML/SJJ7nbBEsh0H1jTSh/dptYcMhgXTDFHEPBFC/5Deg5xYxQNdukUMkMKgFFdGRRnGdMb7rk79ANqa30CwzwtCfa1qNu8FgCPeDVNxngKXBDZKONg6+HgQeopTybwpXjjupCXcgkA/JXcjYd5261RW0UUVAUgk/Okf2ST+PHT+kEn50j+ySfx46B/RRRQT/PHBmu7OWJPl7Mme9lOQM92cY99cs5f5kNvlWyjLswOxUjqCD0rudR3wn8Igk4fdyvEjSJBIVfA1Ahdt+u1dOe8mVLPOubcRaXicywQEh2O5xkKO9n/AFR/+V0mbistrbNDdwFUWIos8GXiICYGtca4veCP1qpeG8Lht1KwRJGD10gDPr41h5gvEiglMjBQUYDPedJ2HjU7630SMPKEqtY2pUhh2EQyCCMiMAjI8DTioTlfg1vLbQSWkpt5xDF2jQ7Bj2a/OxH2ZOmMkZ64Io4nf3pkFrK0YwAxlhLKZAcjdDkxYx3M2c9RisKd8l/My/arr/UvVBXOTZy8OUvAzNuzmNnOlyx1EEnOnJJ3xW2OMXs+6NhcdLa2ZiQfCe5ZE28lNA75Z+e4h9q/40NLfhC5xS0t2WKWP4wxCKoYFlz1bSN9h5dcUg4Ny3PcSXglwQJtL/GJHkyexjPtQwmOJjgjfPl3btOM/B6JLYxxyBXXDRqkccUWpf1Y1zuMjdj1q8+/KX05vFwWS4BnEM8z9TK/s4Pm0h1emAa0b3iFy80ZuGz2QCajljjUSAzbb9d/KquK5volMBtbjPTaNiv7wGn/ABpxwLky7ijlkkWCf4wAJLWXKkBSSuiZchWyScaSOm4xXovWeazn8fOEcxokRXbcVORIbu/t44+vaq58lRgzH7h/iK2RyxA15DbCS5te0SVmScLqUqY9Kxv8mUMHfcFsaa6fy1ytb2IPYqSzfKkc5dsefcPIYFZ+/M8xcteOcvmI/tNr/qo6f0h5zH5CP7Ta/wCqjp9XBoUUUUBSLkb6DB6N+Nqe0i5G+gwejfjage0UUUBmkMn50j+ySfx460fhE5hezt17L52VtCH6u2S2O/AwB5kVzROWJ5T8YaWRnwfaLNqznOQ2cjp0Fb542amu70VzXkjnGUa7a4SW4kQAxtGup2XOCHJwFwdPtEjOry3qDxC/k+atI4Qf0rib2h6xQq346z1MuEuqKpz4RvzXffZ5PwGvS8HvJPn74rvnTbQrGPQtIZCfUYpDz9ypbLw68kZWmkSGRkeaR5GUhTgrrJ0+6oqin5vs1Yos6yyDcxwgyv8AuxAmp3jPEO1uo3lgmjg0FVaVQoJzk4XJIyMdQPk1dwQKihUVUUdAoAH3CiWFWGGAYHqCAR9xoObXvEhFcA25MCKntz9iZYoxno6IylRt1Owx5U5k4HJMFuYrsXLkAA4QRkAk+wUGxye8n3VXwW6oNKKqjwUAD7hSW55Wi1tLblrSZvlPDgB/7SMjRJ07xnc4IzQIuG2M19857ESu6PvliUcqwAHTcEZq7FQXKfFbi3ilE8BmiFxcZngGWz276i1vuyjPTSX69Ns1r81/CKAVj4eUlZhlpeqpvgAL3t1znp79tTm9XIluKbln57iH2r/jQ1QVwuy4xxK3aSUTZ7R9bBlUqTpVdxgdygbHuFdT5L5nW/hLadEqELKmc4JGxH6pwcehHdV64smkqhorQ4pxq3thm4niiH67qPuBOTS7+dKv9HgubjzSPSh8w8pVWHoTWFaXMdhFPxGyjmjSVDb3mVdQR8q17jWweC3NvvZTa0H/AMe5LMvpHKPbj9+sdNhSTiEl9LxC09iC0fsbsIWZp/Z1W2osqiMA/JwNR796oP5uSOP6ReXEmeqxkQp7uyw49CxoJmW1fiTN25MelwREGyEKPnGcYbdeuPup5ytcOkz27MXULqUk5K4IBGfDf/CsZ5JWF2ezZYde7qQTk+OrOc9euete7fksIWlWeSO5brLHsCB0VozlXX138CKCroqaXit1bbXcPbIP/kWyk/8A2QHLJ/dL9e7FOuG8ThuEEkEiSof0kII9DjofKg26RcjfQYPRvxtXvj/NFtZ47eTDHcIAWc+ekb486luROe7P4vDA8hjcZGXUhTlz+l07x1rU5t/E2Oh0V8zRWVR3wm8DkubdHhBaSF9egdWUjDAefQ+7HfUHac6hIShIHiD3Y8fCu24rA9jGW1mNC/1io1ffjNdOe8mWJn8ct5C4VfQs98sQlRxpEUjaJShYMWjJGO4YVsZ8R1ronCeYIZ2MakpMoy0Mg0yr56T1Gx9oZHnTatDi3B4blQs8YfScqejIfFGHtIfMGsdXbqxvZqd+Ef8ANd99nk/Aa8CC9tPm2+Ow/UkIW4QfqSfJl7gA2k7bsaRc1cWmv7e4t7WMqGjaNhIuHLEYK4PyceO9QdDoqUsuZ3RjHPE7yfodihJbxBHRceJOPTv2jxS+kx2NmsYP6VzMFI/7cSvq/eFBQ18qe/ky+kz2t6sYP6NtCFI/7kzPq/dFfW5Ptn+f7W5z1E8juvr2edA9woFXLnMtpBHIktxGrm6ucJqBc/0hzsi5J28q57eXgbidyzLIoZww7RGQkaQB7LgEdPCup8hWqRwSiNFQC5uR7KgbC4cAbdwG1eOceTY77S4YxTKMLIBkEeDrkah78it8dSXylT/FLyAwAADON6QfBtZxXF3co0jKAiEokrRl/abGQhBcABvIavOmMfwZXTHTJdRKniqszfccAffVra8m2iQLAYgyqdQc/Oavrhxgq2w3GMYFb66kmRPdbvC+XrW23gt4oznJZUGo+rdT99NKmjaXtrvDILyL/pTHTMv7EwBD7dzLnb5W+25wzmSGZ+yJaGfGTBMNEnuGcOPNSR51xaanFPzpY/Z7z8drVJUdxri0KcUs9UijTBdq2/ySWtsA46H2T91V0UgYAqQQdwQcg+hoPdFfCaSXXNtnG2jt0eT/AKcWZH/cjyaB3ikHMHAoMSXI1QTIjMZoTochVJw+2mQddmBFfG49O/0eylbvDTMsKH79Tj9ysc/D7+dWWaeCCNgVZIY2diCMH8pIwA7/ANCg5LwO2e8kMs7a5HOWY/7eAHcKd8xcriNNx3UnSKThk5gmzkElHPR1zsy/4bdxrb43zV2i4zk9B4nwAr1XbfDEzFv8EvFHltnickmBwik/VK5Ue7cegFFbfwacBe1tiZRplmbWynqoxhVPnjf1aivP3n2uNc+m3zrxyW0W37EwK00/ZFrgkRqOykfJKkY3jA99ZOTONyXccplWMNHK0QeFi0UoAU64yw3HtFe/dTvWvz1wqWcWrQwR3HY3HaNFK4VWXsZE3JVh1dT0PSvPJXB54XuZJY4rdJihjtoW1JHpDBmzpUanyucKPkCsqqqKKKANSN9w+eCd5IkMiSHVt1U94I8KrqKCDs7G/Sc3QjSVeggZtEgB6lXAKnpsrY9RVJwvmKGdzHkxzAZMMo0yDzCn5Q2O65G3Wm+K0uK8IhuVCTxrIAcjUN1Pip6qdhuKDer5mpp7O8tBmCUXUIHzVwxEigddFxg6tu5wTt8reuXcW41NxaQk6kg/q4T0x3GQDZm6Hvx3eJ3xx9ktx1XkeVWhm0kH+lXPQ563D46VRZr8/nlyS0xJEzRuCSHXYjJzjI6jyro/KvPqTQDtlka4U6XWKJ3J8HwinSD594NXrjJsJVzRU83F7yT5iyKjOC1zKsePMLGJC3odNfBwy+kP5W8SJfq20IBH/cmZ8/uiuaqEmo3nbjlg8EkTyQzyBSyRriRwR+koTJUjrnbpTM8nWz7zh7k9fy8jOufEIToHuFOLeyjjXRHGiJ9VVAX7gMUENwfhMDxiRgNQU6SRuNWM/fgfdWXly0nkM0UVy8EKEH2EQsS2rOlnBCj2RtpPWmkvJ66vyczxof0MA48lJO3vzTzhfDkt00RjbOST1J8SaBW3J9s+84e5Ox/LyM658QhOge4U5tLRIl0xIsa/VRQo+4Cs9FAUUUUGrxDh0U66Jo0kXwYA/dnpWlw7lq0t21w28aN9YLuPQnpTeirtMFFFFQfMV9oooCiiigKKKKAooooMF9b9pG6ZxrRlz4ZUj/euE8q3PYOUlGl0OllPUEbEV301K808jwXrdploZenaJjf9tTs3rsfOunHUnis2fqU5l4+kibYG1Mfgcs2EVxMdlldQnmEByfvYj+7RY/BXEGBnuJJlH6AUID+0QxJ92Kv7eBUVURQqqMBRsAB3AVeupmQ82stFFFcmhRRRQFFFFAUUUUBRRRQFFFFAUUUUBRRRQFFFFAUUUUBRRRQFFFFAUUUUBRRRQFFFFAUUUUBRRRQFFFFAUUUUBRRR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5148" y="1124744"/>
            <a:ext cx="26207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323528" y="638132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078787" cy="1143000"/>
          </a:xfrm>
        </p:spPr>
        <p:txBody>
          <a:bodyPr>
            <a:normAutofit/>
          </a:bodyPr>
          <a:lstStyle/>
          <a:p>
            <a:r>
              <a:rPr lang="en-CA" sz="4000" b="1" dirty="0" smtClean="0">
                <a:latin typeface="Arial Narrow" pitchFamily="34" charset="0"/>
              </a:rPr>
              <a:t>Résumé</a:t>
            </a:r>
            <a:endParaRPr lang="fr-FR" sz="4000" b="1" dirty="0">
              <a:latin typeface="Arial Narrow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41831"/>
              </p:ext>
            </p:extLst>
          </p:nvPr>
        </p:nvGraphicFramePr>
        <p:xfrm>
          <a:off x="395536" y="2187808"/>
          <a:ext cx="8568952" cy="275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 smtClean="0">
                          <a:latin typeface="Arial Narrow" pitchFamily="34" charset="0"/>
                        </a:rPr>
                        <a:t>Types de Solides</a:t>
                      </a:r>
                      <a:endParaRPr lang="fr-CA" sz="2400" b="1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 smtClean="0">
                          <a:latin typeface="Arial Narrow" pitchFamily="34" charset="0"/>
                        </a:rPr>
                        <a:t>Exemples</a:t>
                      </a:r>
                      <a:endParaRPr lang="fr-CA" sz="2400" b="1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 smtClean="0">
                          <a:latin typeface="Arial Narrow" pitchFamily="34" charset="0"/>
                        </a:rPr>
                        <a:t>Caractéristiques</a:t>
                      </a:r>
                      <a:endParaRPr lang="fr-CA" sz="2400" b="1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>
                          <a:latin typeface="Arial Narrow" pitchFamily="34" charset="0"/>
                        </a:rPr>
                        <a:t>Solides</a:t>
                      </a:r>
                      <a:r>
                        <a:rPr lang="fr-CA" baseline="0" dirty="0" smtClean="0">
                          <a:latin typeface="Arial Narrow" pitchFamily="34" charset="0"/>
                        </a:rPr>
                        <a:t> métalliques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>
                          <a:latin typeface="Arial Narrow" pitchFamily="34" charset="0"/>
                        </a:rPr>
                        <a:t>Fe,  Pt,  Ag,  Al….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smtClean="0">
                          <a:latin typeface="Arial Narrow" pitchFamily="34" charset="0"/>
                        </a:rPr>
                        <a:t>Malléables, ductiles, brillants, bon conducteurs électrique et thermiques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>
                          <a:latin typeface="Arial Narrow" pitchFamily="34" charset="0"/>
                        </a:rPr>
                        <a:t>Solides ioniques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err="1" smtClean="0">
                          <a:latin typeface="Arial Narrow" pitchFamily="34" charset="0"/>
                        </a:rPr>
                        <a:t>NaCl</a:t>
                      </a:r>
                      <a:r>
                        <a:rPr lang="fr-CA" dirty="0" smtClean="0">
                          <a:latin typeface="Arial Narrow" pitchFamily="34" charset="0"/>
                        </a:rPr>
                        <a:t>, </a:t>
                      </a:r>
                      <a:r>
                        <a:rPr lang="fr-CA" dirty="0" err="1" smtClean="0">
                          <a:latin typeface="Arial Narrow" pitchFamily="34" charset="0"/>
                        </a:rPr>
                        <a:t>CsCl</a:t>
                      </a:r>
                      <a:r>
                        <a:rPr lang="fr-CA" dirty="0" smtClean="0">
                          <a:latin typeface="Arial Narrow" pitchFamily="34" charset="0"/>
                        </a:rPr>
                        <a:t>,</a:t>
                      </a:r>
                      <a:r>
                        <a:rPr lang="fr-CA" baseline="0" dirty="0" smtClean="0">
                          <a:latin typeface="Arial Narrow" pitchFamily="34" charset="0"/>
                        </a:rPr>
                        <a:t> FeO,MgO,CaF</a:t>
                      </a:r>
                      <a:r>
                        <a:rPr lang="fr-CA" baseline="-25000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fr-CA" baseline="0" dirty="0" smtClean="0">
                          <a:latin typeface="Arial Narrow" pitchFamily="34" charset="0"/>
                        </a:rPr>
                        <a:t>….</a:t>
                      </a:r>
                      <a:endParaRPr lang="fr-CA" baseline="-250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smtClean="0">
                          <a:latin typeface="Arial Narrow" pitchFamily="34" charset="0"/>
                        </a:rPr>
                        <a:t>Durs, rigides, et cassant, réfractaires, souvent solubles.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>
                          <a:latin typeface="Arial Narrow" pitchFamily="34" charset="0"/>
                        </a:rPr>
                        <a:t>Solides covalents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>
                          <a:latin typeface="Arial Narrow" pitchFamily="34" charset="0"/>
                        </a:rPr>
                        <a:t>B, C (diamant), SiO</a:t>
                      </a:r>
                      <a:r>
                        <a:rPr lang="fr-CA" baseline="-25000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fr-CA" baseline="0" dirty="0" smtClean="0">
                          <a:latin typeface="Arial Narrow" pitchFamily="34" charset="0"/>
                        </a:rPr>
                        <a:t> ,…...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smtClean="0">
                          <a:latin typeface="Arial Narrow" pitchFamily="34" charset="0"/>
                        </a:rPr>
                        <a:t>Les plus rigides, réfractaires,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>
                          <a:latin typeface="Arial Narrow" pitchFamily="34" charset="0"/>
                        </a:rPr>
                        <a:t>Solides moléculaires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>
                          <a:latin typeface="Arial Narrow" pitchFamily="34" charset="0"/>
                        </a:rPr>
                        <a:t>Glucose,</a:t>
                      </a:r>
                      <a:r>
                        <a:rPr lang="fr-CA" baseline="0" dirty="0" smtClean="0">
                          <a:latin typeface="Arial Narrow" pitchFamily="34" charset="0"/>
                        </a:rPr>
                        <a:t> glace, I</a:t>
                      </a:r>
                      <a:r>
                        <a:rPr lang="fr-CA" baseline="-25000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fr-CA" baseline="0" dirty="0" smtClean="0">
                          <a:latin typeface="Arial Narrow" pitchFamily="34" charset="0"/>
                        </a:rPr>
                        <a:t>, ……</a:t>
                      </a:r>
                      <a:endParaRPr lang="fr-CA" baseline="-250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smtClean="0">
                          <a:latin typeface="Arial Narrow" pitchFamily="34" charset="0"/>
                        </a:rPr>
                        <a:t>Peu durs, point de fusion bas</a:t>
                      </a:r>
                      <a:endParaRPr lang="fr-CA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2426" y="2088138"/>
            <a:ext cx="86409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600" dirty="0" smtClean="0">
                <a:latin typeface="Arial Narrow" pitchFamily="34" charset="0"/>
              </a:rPr>
              <a:t>   Solides présentant une organisation spatiale appelée</a:t>
            </a:r>
          </a:p>
          <a:p>
            <a:r>
              <a:rPr lang="fr-FR" sz="2600" dirty="0" smtClean="0">
                <a:latin typeface="Arial Narrow" pitchFamily="34" charset="0"/>
              </a:rPr>
              <a:t>       </a:t>
            </a:r>
            <a:r>
              <a:rPr lang="fr-FR" sz="2600" b="1" dirty="0" smtClean="0">
                <a:latin typeface="Arial Narrow" pitchFamily="34" charset="0"/>
              </a:rPr>
              <a:t>réseau cristallin</a:t>
            </a:r>
            <a:r>
              <a:rPr lang="fr-FR" sz="2600" dirty="0" smtClean="0">
                <a:latin typeface="Arial Narrow" pitchFamily="34" charset="0"/>
              </a:rPr>
              <a:t>;</a:t>
            </a:r>
            <a:endParaRPr lang="fr-FR" sz="2600" dirty="0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417" y="3240266"/>
            <a:ext cx="905013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600" dirty="0" smtClean="0">
                <a:latin typeface="Arial Narrow" pitchFamily="34" charset="0"/>
              </a:rPr>
              <a:t>  Les particules (atomes ou particules) constitutives de la</a:t>
            </a:r>
          </a:p>
          <a:p>
            <a:r>
              <a:rPr lang="fr-FR" sz="2600" dirty="0" smtClean="0">
                <a:latin typeface="Arial Narrow" pitchFamily="34" charset="0"/>
              </a:rPr>
              <a:t>     substance, occupent dans le solide des positions fixes </a:t>
            </a:r>
          </a:p>
          <a:p>
            <a:r>
              <a:rPr lang="fr-FR" sz="2600" dirty="0" smtClean="0">
                <a:latin typeface="Arial Narrow" pitchFamily="34" charset="0"/>
              </a:rPr>
              <a:t>     formant un </a:t>
            </a:r>
            <a:r>
              <a:rPr lang="fr-FR" sz="2600" b="1" dirty="0" smtClean="0">
                <a:latin typeface="Arial Narrow" pitchFamily="34" charset="0"/>
              </a:rPr>
              <a:t>motif régulier</a:t>
            </a:r>
            <a:r>
              <a:rPr lang="fr-FR" sz="2600" b="1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fr-FR" sz="2600" dirty="0" smtClean="0">
                <a:latin typeface="Arial Narrow" pitchFamily="34" charset="0"/>
              </a:rPr>
              <a:t>répété dans l’espace;</a:t>
            </a:r>
          </a:p>
          <a:p>
            <a:pPr>
              <a:buFont typeface="Wingdings" pitchFamily="2" charset="2"/>
              <a:buChar char="Ø"/>
            </a:pPr>
            <a:endParaRPr lang="en-CA" sz="26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CA" sz="2600" dirty="0" smtClean="0">
                <a:latin typeface="Arial Narrow" pitchFamily="34" charset="0"/>
              </a:rPr>
              <a:t>  </a:t>
            </a:r>
            <a:r>
              <a:rPr lang="en-CA" sz="2600" dirty="0" err="1" smtClean="0">
                <a:latin typeface="Arial Narrow" pitchFamily="34" charset="0"/>
              </a:rPr>
              <a:t>Solides</a:t>
            </a:r>
            <a:r>
              <a:rPr lang="en-CA" sz="2600" dirty="0" smtClean="0">
                <a:latin typeface="Arial Narrow" pitchFamily="34" charset="0"/>
              </a:rPr>
              <a:t> </a:t>
            </a:r>
            <a:r>
              <a:rPr lang="en-CA" sz="2600" dirty="0" err="1" smtClean="0">
                <a:latin typeface="Arial Narrow" pitchFamily="34" charset="0"/>
              </a:rPr>
              <a:t>cristallins</a:t>
            </a:r>
            <a:r>
              <a:rPr lang="en-CA" sz="2600" dirty="0" smtClean="0">
                <a:latin typeface="Arial Narrow" pitchFamily="34" charset="0"/>
              </a:rPr>
              <a:t> </a:t>
            </a:r>
            <a:r>
              <a:rPr lang="en-CA" sz="2600" dirty="0" err="1" smtClean="0">
                <a:latin typeface="Arial Narrow" pitchFamily="34" charset="0"/>
              </a:rPr>
              <a:t>possèdent</a:t>
            </a:r>
            <a:r>
              <a:rPr lang="en-CA" sz="2600" dirty="0" smtClean="0">
                <a:latin typeface="Arial Narrow" pitchFamily="34" charset="0"/>
              </a:rPr>
              <a:t> des </a:t>
            </a:r>
            <a:r>
              <a:rPr lang="en-CA" sz="2600" b="1" dirty="0" err="1" smtClean="0">
                <a:latin typeface="Arial Narrow" pitchFamily="34" charset="0"/>
              </a:rPr>
              <a:t>propriétés</a:t>
            </a:r>
            <a:r>
              <a:rPr lang="en-CA" sz="2600" dirty="0" smtClean="0">
                <a:latin typeface="Arial Narrow" pitchFamily="34" charset="0"/>
              </a:rPr>
              <a:t> (</a:t>
            </a:r>
            <a:r>
              <a:rPr lang="en-CA" sz="2600" dirty="0" err="1" smtClean="0">
                <a:latin typeface="Arial Narrow" pitchFamily="34" charset="0"/>
              </a:rPr>
              <a:t>dureté</a:t>
            </a:r>
            <a:r>
              <a:rPr lang="en-CA" sz="2600" dirty="0" smtClean="0">
                <a:latin typeface="Arial Narrow" pitchFamily="34" charset="0"/>
              </a:rPr>
              <a:t>, </a:t>
            </a:r>
          </a:p>
          <a:p>
            <a:r>
              <a:rPr lang="en-CA" sz="2600" dirty="0" smtClean="0">
                <a:latin typeface="Arial Narrow" pitchFamily="34" charset="0"/>
              </a:rPr>
              <a:t>      </a:t>
            </a:r>
            <a:r>
              <a:rPr lang="en-CA" sz="2600" dirty="0" err="1" smtClean="0">
                <a:latin typeface="Arial Narrow" pitchFamily="34" charset="0"/>
              </a:rPr>
              <a:t>couleur</a:t>
            </a:r>
            <a:r>
              <a:rPr lang="en-CA" sz="2600" dirty="0" smtClean="0">
                <a:latin typeface="Arial Narrow" pitchFamily="34" charset="0"/>
              </a:rPr>
              <a:t>, point de fusion) </a:t>
            </a:r>
            <a:r>
              <a:rPr lang="en-CA" sz="2600" b="1" dirty="0" smtClean="0">
                <a:latin typeface="Arial Narrow" pitchFamily="34" charset="0"/>
              </a:rPr>
              <a:t>variables</a:t>
            </a:r>
            <a:r>
              <a:rPr lang="en-CA" sz="2600" dirty="0" smtClean="0">
                <a:latin typeface="Arial Narrow" pitchFamily="34" charset="0"/>
              </a:rPr>
              <a:t> </a:t>
            </a:r>
            <a:r>
              <a:rPr lang="en-CA" sz="2600" dirty="0" err="1" smtClean="0">
                <a:latin typeface="Arial Narrow" pitchFamily="34" charset="0"/>
              </a:rPr>
              <a:t>selon</a:t>
            </a:r>
            <a:r>
              <a:rPr lang="en-CA" sz="2600" dirty="0" smtClean="0">
                <a:latin typeface="Arial Narrow" pitchFamily="34" charset="0"/>
              </a:rPr>
              <a:t> la substance;</a:t>
            </a:r>
            <a:endParaRPr lang="fr-FR" sz="2600" dirty="0">
              <a:latin typeface="Arial Narrow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Étude des solides cristallins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560" y="2132856"/>
            <a:ext cx="85324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200" dirty="0" smtClean="0">
                <a:latin typeface="Arial Narrow" pitchFamily="34" charset="0"/>
              </a:rPr>
              <a:t>  La </a:t>
            </a:r>
            <a:r>
              <a:rPr lang="fr-FR" sz="3200" b="1" i="1" dirty="0" smtClean="0">
                <a:latin typeface="Arial Narrow" pitchFamily="34" charset="0"/>
              </a:rPr>
              <a:t>maille élémentaire </a:t>
            </a:r>
            <a:r>
              <a:rPr lang="fr-FR" sz="3200" dirty="0" smtClean="0">
                <a:latin typeface="Arial Narrow" pitchFamily="34" charset="0"/>
              </a:rPr>
              <a:t>est la plus petite unité répétée dans toutes les directions de l’espace;</a:t>
            </a:r>
          </a:p>
          <a:p>
            <a:pPr>
              <a:buFont typeface="Wingdings" pitchFamily="2" charset="2"/>
              <a:buChar char="Ø"/>
            </a:pPr>
            <a:endParaRPr lang="fr-FR" sz="32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3200" dirty="0" smtClean="0">
                <a:latin typeface="Arial Narrow" pitchFamily="34" charset="0"/>
              </a:rPr>
              <a:t> elle possède </a:t>
            </a:r>
            <a:r>
              <a:rPr lang="fr-FR" sz="3200" b="1" i="1" dirty="0" smtClean="0">
                <a:latin typeface="Arial Narrow" pitchFamily="34" charset="0"/>
              </a:rPr>
              <a:t>toutes les propriétés du solide</a:t>
            </a:r>
            <a:r>
              <a:rPr lang="fr-FR" sz="3200" dirty="0" smtClean="0">
                <a:latin typeface="Arial Narrow" pitchFamily="34" charset="0"/>
              </a:rPr>
              <a:t> (les proportions de chaque élément, masse volumique).</a:t>
            </a:r>
            <a:endParaRPr lang="fr-FR" sz="3200" dirty="0">
              <a:latin typeface="Arial Narrow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Maille élémentaire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1.4.1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196752"/>
            <a:ext cx="6624736" cy="372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Modèle de représentation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1.4.2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2051720" y="5085185"/>
          <a:ext cx="5256584" cy="99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4" name="Equation" r:id="rId4" imgW="2082800" imgH="393700" progId="Equation.3">
                  <p:embed/>
                </p:oleObj>
              </mc:Choice>
              <mc:Fallback>
                <p:oleObj name="Equation" r:id="rId4" imgW="2082800" imgH="3937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085185"/>
                        <a:ext cx="5256584" cy="993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907704" y="5128726"/>
            <a:ext cx="5616624" cy="936104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7544" y="1433480"/>
            <a:ext cx="5724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Arial Narrow" pitchFamily="34" charset="0"/>
              </a:rPr>
              <a:t>  Un atome sur un sommet de la maille compte pour </a:t>
            </a:r>
            <a:r>
              <a:rPr lang="fr-FR" sz="1600" b="1" dirty="0" smtClean="0">
                <a:latin typeface="Arial Narrow" pitchFamily="34" charset="0"/>
              </a:rPr>
              <a:t>1/8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Arial Narrow" pitchFamily="34" charset="0"/>
              </a:rPr>
              <a:t>  Un atome sur une arête de la maille compte pour </a:t>
            </a:r>
            <a:r>
              <a:rPr lang="fr-FR" sz="2400" b="1" dirty="0" smtClean="0">
                <a:latin typeface="Arial Narrow" pitchFamily="34" charset="0"/>
              </a:rPr>
              <a:t>¼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Arial Narrow" pitchFamily="34" charset="0"/>
              </a:rPr>
              <a:t>  Un atome sur une face de la maille compte pour </a:t>
            </a:r>
            <a:r>
              <a:rPr lang="fr-FR" sz="2400" b="1" dirty="0" smtClean="0">
                <a:latin typeface="Arial Narrow" pitchFamily="34" charset="0"/>
              </a:rPr>
              <a:t>½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Arial Narrow" pitchFamily="34" charset="0"/>
              </a:rPr>
              <a:t>  Un atome au centre de la maille compte pour </a:t>
            </a:r>
            <a:r>
              <a:rPr lang="fr-FR" sz="1600" b="1" dirty="0" smtClean="0">
                <a:latin typeface="Arial Narrow" pitchFamily="34" charset="0"/>
              </a:rPr>
              <a:t>1</a:t>
            </a:r>
            <a:endParaRPr lang="fr-CA" sz="1600" b="1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286" y="3191056"/>
            <a:ext cx="439248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60000"/>
              </a:lnSpc>
              <a:buFont typeface="Wingdings" panose="05000000000000000000" pitchFamily="2" charset="2"/>
              <a:buChar char="Ø"/>
            </a:pPr>
            <a:r>
              <a:rPr lang="en-CA" b="1" dirty="0" err="1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Paramètres</a:t>
            </a:r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 de </a:t>
            </a:r>
            <a:r>
              <a:rPr lang="en-CA" b="1" dirty="0" err="1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maille</a:t>
            </a:r>
            <a:r>
              <a:rPr lang="en-CA" b="1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 </a:t>
            </a:r>
          </a:p>
          <a:p>
            <a:pPr marL="342900" indent="-342900">
              <a:lnSpc>
                <a:spcPct val="60000"/>
              </a:lnSpc>
              <a:buFont typeface="Wingdings" panose="05000000000000000000" pitchFamily="2" charset="2"/>
              <a:buChar char="Ø"/>
            </a:pPr>
            <a:endParaRPr lang="en-CA" sz="2000" dirty="0" smtClean="0"/>
          </a:p>
          <a:p>
            <a:pPr lvl="1"/>
            <a:r>
              <a:rPr lang="en-CA" dirty="0" smtClean="0"/>
              <a:t>   -   </a:t>
            </a:r>
            <a:r>
              <a:rPr lang="en-CA" dirty="0" smtClean="0">
                <a:latin typeface="Arial Narrow" pitchFamily="34" charset="0"/>
              </a:rPr>
              <a:t>Les </a:t>
            </a:r>
            <a:r>
              <a:rPr lang="en-CA" dirty="0" err="1" smtClean="0">
                <a:latin typeface="Arial Narrow" pitchFamily="34" charset="0"/>
              </a:rPr>
              <a:t>longueurs</a:t>
            </a:r>
            <a:r>
              <a:rPr lang="en-CA" dirty="0" smtClean="0">
                <a:latin typeface="Arial Narrow" pitchFamily="34" charset="0"/>
              </a:rPr>
              <a:t> a, </a:t>
            </a:r>
            <a:r>
              <a:rPr lang="en-CA" dirty="0" err="1" smtClean="0">
                <a:latin typeface="Arial Narrow" pitchFamily="34" charset="0"/>
              </a:rPr>
              <a:t>b,et</a:t>
            </a:r>
            <a:r>
              <a:rPr lang="en-CA" dirty="0" smtClean="0">
                <a:latin typeface="Arial Narrow" pitchFamily="34" charset="0"/>
              </a:rPr>
              <a:t> c </a:t>
            </a:r>
          </a:p>
          <a:p>
            <a:pPr lvl="1"/>
            <a:r>
              <a:rPr lang="en-CA" dirty="0" smtClean="0">
                <a:latin typeface="Arial Narrow" pitchFamily="34" charset="0"/>
              </a:rPr>
              <a:t>   -    Les angles </a:t>
            </a:r>
            <a:r>
              <a:rPr lang="en-CA" dirty="0" smtClean="0">
                <a:latin typeface="Arial Narrow" pitchFamily="34" charset="0"/>
                <a:sym typeface="Symbol"/>
              </a:rPr>
              <a:t>, , . </a:t>
            </a:r>
          </a:p>
          <a:p>
            <a:pPr lvl="1"/>
            <a:r>
              <a:rPr lang="en-CA" dirty="0" smtClean="0">
                <a:latin typeface="Arial Narrow" pitchFamily="34" charset="0"/>
                <a:sym typeface="Symbol"/>
              </a:rPr>
              <a:t>   -   Cube :    a=b=c   et  =  = </a:t>
            </a:r>
            <a:endParaRPr lang="fr-CA" dirty="0" smtClean="0"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869160"/>
            <a:ext cx="30053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b="1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Unités de longueurs</a:t>
            </a:r>
          </a:p>
          <a:p>
            <a:r>
              <a:rPr lang="fr-CA" b="1" dirty="0"/>
              <a:t> </a:t>
            </a:r>
            <a:r>
              <a:rPr lang="fr-CA" b="1" dirty="0" smtClean="0"/>
              <a:t>  </a:t>
            </a:r>
          </a:p>
          <a:p>
            <a:r>
              <a:rPr lang="fr-CA" b="1" dirty="0"/>
              <a:t> </a:t>
            </a:r>
            <a:r>
              <a:rPr lang="fr-CA" b="1" dirty="0" smtClean="0"/>
              <a:t>        </a:t>
            </a:r>
            <a:r>
              <a:rPr lang="en-CA" dirty="0" smtClean="0"/>
              <a:t>- </a:t>
            </a:r>
            <a:r>
              <a:rPr lang="en-CA" b="1" dirty="0" smtClean="0"/>
              <a:t>  </a:t>
            </a:r>
            <a:r>
              <a:rPr lang="en-CA" dirty="0" err="1" smtClean="0">
                <a:latin typeface="Arial Narrow" pitchFamily="34" charset="0"/>
              </a:rPr>
              <a:t>nanomètres</a:t>
            </a:r>
            <a:r>
              <a:rPr lang="en-CA" dirty="0" smtClean="0">
                <a:latin typeface="Arial Narrow" pitchFamily="34" charset="0"/>
              </a:rPr>
              <a:t> : </a:t>
            </a:r>
            <a:r>
              <a:rPr lang="en-CA" b="1" dirty="0" smtClean="0">
                <a:latin typeface="Arial Narrow" pitchFamily="34" charset="0"/>
              </a:rPr>
              <a:t>10</a:t>
            </a:r>
            <a:r>
              <a:rPr lang="en-CA" b="1" baseline="30000" dirty="0" smtClean="0">
                <a:latin typeface="Arial Narrow" pitchFamily="34" charset="0"/>
              </a:rPr>
              <a:t>-9</a:t>
            </a:r>
            <a:r>
              <a:rPr lang="en-CA" b="1" dirty="0" smtClean="0">
                <a:latin typeface="Arial Narrow" pitchFamily="34" charset="0"/>
              </a:rPr>
              <a:t> m</a:t>
            </a:r>
          </a:p>
          <a:p>
            <a:r>
              <a:rPr lang="en-CA" dirty="0" smtClean="0">
                <a:latin typeface="Arial Narrow" pitchFamily="34" charset="0"/>
              </a:rPr>
              <a:t>         -   </a:t>
            </a:r>
            <a:r>
              <a:rPr lang="en-CA" dirty="0" err="1" smtClean="0">
                <a:latin typeface="Arial Narrow" pitchFamily="34" charset="0"/>
              </a:rPr>
              <a:t>picomètres</a:t>
            </a:r>
            <a:r>
              <a:rPr lang="en-CA" dirty="0" smtClean="0">
                <a:latin typeface="Arial Narrow" pitchFamily="34" charset="0"/>
              </a:rPr>
              <a:t>  :  </a:t>
            </a:r>
            <a:r>
              <a:rPr lang="en-CA" b="1" dirty="0" smtClean="0">
                <a:latin typeface="Arial Narrow" pitchFamily="34" charset="0"/>
              </a:rPr>
              <a:t>10</a:t>
            </a:r>
            <a:r>
              <a:rPr lang="en-CA" b="1" baseline="30000" dirty="0" smtClean="0">
                <a:latin typeface="Arial Narrow" pitchFamily="34" charset="0"/>
              </a:rPr>
              <a:t>-12</a:t>
            </a:r>
            <a:r>
              <a:rPr lang="en-CA" b="1" dirty="0" smtClean="0">
                <a:latin typeface="Arial Narrow" pitchFamily="34" charset="0"/>
              </a:rPr>
              <a:t> m</a:t>
            </a:r>
            <a:endParaRPr lang="fr-CA" b="1" dirty="0">
              <a:latin typeface="Arial Narrow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Nombre de motifs par maille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1.4.3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672" y="1124744"/>
            <a:ext cx="2520280" cy="152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7656" y="2818475"/>
            <a:ext cx="2664296" cy="18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7656" y="4834352"/>
            <a:ext cx="2879372" cy="154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96542"/>
              </p:ext>
            </p:extLst>
          </p:nvPr>
        </p:nvGraphicFramePr>
        <p:xfrm>
          <a:off x="5878024" y="1124744"/>
          <a:ext cx="2999656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1704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9575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9322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916832"/>
            <a:ext cx="8748464" cy="309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fr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 Comprendre le comportement microscopique de l’état solide </a:t>
            </a:r>
          </a:p>
          <a:p>
            <a:r>
              <a:rPr lang="fr-CA" sz="2800" dirty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    de la matière;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Définir les différents types de solides et leurs caractéristiques; </a:t>
            </a:r>
          </a:p>
          <a:p>
            <a:pPr>
              <a:buFont typeface="Wingdings" pitchFamily="2" charset="2"/>
              <a:buChar char="Ø"/>
            </a:pPr>
            <a:r>
              <a:rPr lang="en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 </a:t>
            </a:r>
            <a:r>
              <a:rPr lang="en-CA" sz="2800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Étude</a:t>
            </a:r>
            <a:r>
              <a:rPr lang="en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des </a:t>
            </a:r>
            <a:r>
              <a:rPr lang="en-CA" sz="2800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solides</a:t>
            </a:r>
            <a:r>
              <a:rPr lang="en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sz="2800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cristallins</a:t>
            </a:r>
            <a:r>
              <a:rPr lang="en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(</a:t>
            </a:r>
            <a:r>
              <a:rPr lang="en-CA" sz="2800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métalliques</a:t>
            </a:r>
            <a:r>
              <a:rPr lang="en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et </a:t>
            </a:r>
            <a:r>
              <a:rPr lang="en-CA" sz="2800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ioniques</a:t>
            </a:r>
            <a:r>
              <a:rPr lang="en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);</a:t>
            </a:r>
          </a:p>
          <a:p>
            <a:r>
              <a:rPr lang="en-CA" sz="2800" dirty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       	-  </a:t>
            </a:r>
            <a:r>
              <a:rPr lang="en-CA" sz="2800" dirty="0" err="1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S</a:t>
            </a:r>
            <a:r>
              <a:rPr lang="en-CA" sz="2800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pécifiquement</a:t>
            </a:r>
            <a:r>
              <a:rPr lang="en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les structures </a:t>
            </a:r>
            <a:r>
              <a:rPr lang="en-CA" sz="2800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cubiques</a:t>
            </a:r>
            <a:r>
              <a:rPr lang="en-CA" sz="28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: </a:t>
            </a:r>
          </a:p>
          <a:p>
            <a:pPr>
              <a:lnSpc>
                <a:spcPts val="0"/>
              </a:lnSpc>
            </a:pPr>
            <a:endParaRPr lang="en-CA" sz="2800" dirty="0" smtClean="0">
              <a:solidFill>
                <a:schemeClr val="tx1"/>
              </a:solidFill>
              <a:latin typeface="Arial Narrow" pitchFamily="34" charset="0"/>
              <a:cs typeface="Times New Roman" pitchFamily="18" charset="0"/>
            </a:endParaRPr>
          </a:p>
          <a:p>
            <a:pPr marL="2343150" lvl="4" indent="-514350">
              <a:buFont typeface="+mj-lt"/>
              <a:buAutoNum type="romanLcPeriod"/>
            </a:pPr>
            <a:endParaRPr lang="en-CA" sz="2000" i="1" dirty="0" smtClean="0">
              <a:solidFill>
                <a:schemeClr val="tx1"/>
              </a:solidFill>
              <a:latin typeface="Arial Narrow" pitchFamily="34" charset="0"/>
              <a:cs typeface="Times New Roman" pitchFamily="18" charset="0"/>
            </a:endParaRPr>
          </a:p>
          <a:p>
            <a:pPr marL="2343150" lvl="4" indent="-514350">
              <a:buFont typeface="+mj-lt"/>
              <a:buAutoNum type="romanLcPeriod"/>
            </a:pPr>
            <a:r>
              <a:rPr lang="en-CA" sz="2000" i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Structure </a:t>
            </a:r>
            <a:r>
              <a:rPr lang="en-CA" sz="2000" i="1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cubique</a:t>
            </a:r>
            <a:r>
              <a:rPr lang="en-CA" sz="2000" i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simple (I)</a:t>
            </a:r>
          </a:p>
          <a:p>
            <a:pPr marL="2343150" lvl="4" indent="-514350">
              <a:buFont typeface="+mj-lt"/>
              <a:buAutoNum type="romanLcPeriod"/>
            </a:pPr>
            <a:r>
              <a:rPr lang="en-CA" sz="2000" i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Structure </a:t>
            </a:r>
            <a:r>
              <a:rPr lang="en-CA" sz="2000" i="1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cubique</a:t>
            </a:r>
            <a:r>
              <a:rPr lang="en-CA" sz="2000" i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 </a:t>
            </a:r>
            <a:r>
              <a:rPr lang="en-CA" sz="2000" i="1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centré</a:t>
            </a:r>
            <a:r>
              <a:rPr lang="en-CA" sz="2000" i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(CC)</a:t>
            </a:r>
          </a:p>
          <a:p>
            <a:pPr marL="2343150" lvl="4" indent="-514350">
              <a:buFont typeface="+mj-lt"/>
              <a:buAutoNum type="romanLcPeriod"/>
            </a:pPr>
            <a:r>
              <a:rPr lang="en-CA" sz="2000" i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Structure </a:t>
            </a:r>
            <a:r>
              <a:rPr lang="en-CA" sz="2000" i="1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cubique</a:t>
            </a:r>
            <a:r>
              <a:rPr lang="en-CA" sz="2000" i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à faces </a:t>
            </a:r>
            <a:r>
              <a:rPr lang="en-CA" sz="2000" i="1" dirty="0" err="1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centrées</a:t>
            </a:r>
            <a:r>
              <a:rPr lang="en-CA" sz="2000" i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(CFC)</a:t>
            </a:r>
            <a:endParaRPr lang="en-CA" sz="2000" i="1" dirty="0">
              <a:solidFill>
                <a:schemeClr val="tx1"/>
              </a:solidFill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CA" sz="2800" dirty="0" smtClean="0">
              <a:solidFill>
                <a:schemeClr val="tx1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91680" y="260648"/>
            <a:ext cx="738031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Objectifs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32" y="267470"/>
            <a:ext cx="1516132" cy="4972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1.1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5589240"/>
            <a:ext cx="856895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3528" y="1772816"/>
            <a:ext cx="856895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258000"/>
            <a:ext cx="2235505" cy="225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80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La maille et propriétés des solides</a:t>
            </a:r>
            <a:endParaRPr kumimoji="0" lang="fr-CA" sz="2800" b="0" i="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1.4.4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179329"/>
            <a:ext cx="468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CA" sz="2600" b="1" u="sng" dirty="0" err="1" smtClean="0">
                <a:latin typeface="Arial Narrow" pitchFamily="34" charset="0"/>
              </a:rPr>
              <a:t>Paramétre</a:t>
            </a:r>
            <a:r>
              <a:rPr lang="en-CA" sz="2600" b="1" u="sng" dirty="0" smtClean="0">
                <a:latin typeface="Arial Narrow" pitchFamily="34" charset="0"/>
              </a:rPr>
              <a:t> de </a:t>
            </a:r>
            <a:r>
              <a:rPr lang="en-CA" sz="2600" b="1" u="sng" dirty="0" err="1" smtClean="0">
                <a:latin typeface="Arial Narrow" pitchFamily="34" charset="0"/>
              </a:rPr>
              <a:t>Maille</a:t>
            </a:r>
            <a:r>
              <a:rPr lang="en-CA" sz="2600" b="1" u="sng" dirty="0" smtClean="0">
                <a:latin typeface="Arial Narrow" pitchFamily="34" charset="0"/>
              </a:rPr>
              <a:t> </a:t>
            </a:r>
            <a:r>
              <a:rPr lang="en-CA" sz="2600" b="1" dirty="0" smtClean="0">
                <a:solidFill>
                  <a:srgbClr val="0070C0"/>
                </a:solidFill>
                <a:latin typeface="Arial Narrow" pitchFamily="34" charset="0"/>
              </a:rPr>
              <a:t>“</a:t>
            </a:r>
            <a:r>
              <a:rPr lang="en-CA" sz="2600" b="1" dirty="0" smtClean="0">
                <a:solidFill>
                  <a:srgbClr val="FF0000"/>
                </a:solidFill>
                <a:latin typeface="Arial Narrow" pitchFamily="34" charset="0"/>
              </a:rPr>
              <a:t>a</a:t>
            </a:r>
            <a:r>
              <a:rPr lang="en-CA" sz="2600" b="1" dirty="0" smtClean="0">
                <a:solidFill>
                  <a:srgbClr val="0070C0"/>
                </a:solidFill>
                <a:latin typeface="Arial Narrow" pitchFamily="34" charset="0"/>
              </a:rPr>
              <a:t>”</a:t>
            </a:r>
            <a:r>
              <a:rPr lang="en-CA" sz="2600" dirty="0" smtClean="0">
                <a:latin typeface="Arial Narrow" pitchFamily="34" charset="0"/>
              </a:rPr>
              <a:t>:</a:t>
            </a:r>
          </a:p>
          <a:p>
            <a:pPr marL="514350" indent="-514350"/>
            <a:r>
              <a:rPr lang="en-CA" sz="2200" dirty="0" smtClean="0">
                <a:latin typeface="Arial Narrow" pitchFamily="34" charset="0"/>
              </a:rPr>
              <a:t>        </a:t>
            </a:r>
            <a:r>
              <a:rPr lang="en-CA" sz="2200" dirty="0" err="1" smtClean="0">
                <a:latin typeface="Arial Narrow" pitchFamily="34" charset="0"/>
              </a:rPr>
              <a:t>Représente</a:t>
            </a:r>
            <a:r>
              <a:rPr lang="en-CA" sz="2200" dirty="0" smtClean="0">
                <a:latin typeface="Arial Narrow" pitchFamily="34" charset="0"/>
              </a:rPr>
              <a:t>  la </a:t>
            </a:r>
            <a:r>
              <a:rPr lang="en-CA" sz="2200" dirty="0" err="1" smtClean="0">
                <a:latin typeface="Arial Narrow" pitchFamily="34" charset="0"/>
              </a:rPr>
              <a:t>longueur</a:t>
            </a:r>
            <a:r>
              <a:rPr lang="en-CA" sz="2200" dirty="0" smtClean="0">
                <a:latin typeface="Arial Narrow" pitchFamily="34" charset="0"/>
              </a:rPr>
              <a:t> de </a:t>
            </a:r>
            <a:r>
              <a:rPr lang="en-CA" sz="2200" dirty="0" err="1" smtClean="0">
                <a:latin typeface="Arial Narrow" pitchFamily="34" charset="0"/>
              </a:rPr>
              <a:t>l’arrète</a:t>
            </a:r>
            <a:r>
              <a:rPr lang="en-CA" sz="2200" dirty="0" smtClean="0">
                <a:latin typeface="Arial Narrow" pitchFamily="34" charset="0"/>
              </a:rPr>
              <a:t> de la </a:t>
            </a:r>
            <a:r>
              <a:rPr lang="en-CA" sz="2200" dirty="0" err="1" smtClean="0">
                <a:latin typeface="Arial Narrow" pitchFamily="34" charset="0"/>
              </a:rPr>
              <a:t>maille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cubique</a:t>
            </a:r>
            <a:r>
              <a:rPr lang="en-CA" sz="2200" dirty="0" smtClean="0">
                <a:latin typeface="Arial Narrow" pitchFamily="34" charset="0"/>
              </a:rPr>
              <a:t> (</a:t>
            </a:r>
            <a:r>
              <a:rPr lang="en-CA" sz="2200" i="1" dirty="0" smtClean="0">
                <a:latin typeface="Arial Narrow" pitchFamily="34" charset="0"/>
              </a:rPr>
              <a:t>nm </a:t>
            </a:r>
            <a:r>
              <a:rPr lang="en-CA" sz="2200" i="1" dirty="0" err="1" smtClean="0">
                <a:latin typeface="Arial Narrow" pitchFamily="34" charset="0"/>
              </a:rPr>
              <a:t>ou</a:t>
            </a:r>
            <a:r>
              <a:rPr lang="en-CA" sz="2200" i="1" dirty="0" smtClean="0">
                <a:latin typeface="Arial Narrow" pitchFamily="34" charset="0"/>
              </a:rPr>
              <a:t> pm</a:t>
            </a:r>
            <a:r>
              <a:rPr lang="en-CA" sz="2200" dirty="0" smtClean="0">
                <a:latin typeface="Arial Narrow" pitchFamily="34" charset="0"/>
              </a:rPr>
              <a:t>).</a:t>
            </a:r>
            <a:endParaRPr lang="fr-CA" sz="2200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2780928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CA" sz="2600" b="1" u="sng" dirty="0" err="1" smtClean="0">
                <a:latin typeface="Arial Narrow" pitchFamily="34" charset="0"/>
              </a:rPr>
              <a:t>Facteur</a:t>
            </a:r>
            <a:r>
              <a:rPr lang="en-CA" sz="2600" b="1" u="sng" dirty="0" smtClean="0">
                <a:latin typeface="Arial Narrow" pitchFamily="34" charset="0"/>
              </a:rPr>
              <a:t> de </a:t>
            </a:r>
            <a:r>
              <a:rPr lang="en-CA" sz="2600" b="1" u="sng" dirty="0" err="1" smtClean="0">
                <a:latin typeface="Arial Narrow" pitchFamily="34" charset="0"/>
              </a:rPr>
              <a:t>compacité</a:t>
            </a:r>
            <a:r>
              <a:rPr lang="en-CA" sz="2600" b="1" u="sng" dirty="0" smtClean="0">
                <a:latin typeface="Arial Narrow" pitchFamily="34" charset="0"/>
              </a:rPr>
              <a:t>  </a:t>
            </a:r>
            <a:r>
              <a:rPr lang="en-CA" sz="2600" b="1" dirty="0" smtClean="0">
                <a:solidFill>
                  <a:srgbClr val="0070C0"/>
                </a:solidFill>
                <a:latin typeface="Arial Narrow" pitchFamily="34" charset="0"/>
              </a:rPr>
              <a:t>“</a:t>
            </a:r>
            <a:r>
              <a:rPr lang="en-CA" sz="2600" b="1" i="1" dirty="0" err="1" smtClean="0">
                <a:solidFill>
                  <a:srgbClr val="FF0000"/>
                </a:solidFill>
              </a:rPr>
              <a:t>f</a:t>
            </a:r>
            <a:r>
              <a:rPr lang="en-CA" sz="2600" b="1" i="1" baseline="-25000" dirty="0" err="1" smtClean="0">
                <a:solidFill>
                  <a:srgbClr val="FF0000"/>
                </a:solidFill>
              </a:rPr>
              <a:t>c</a:t>
            </a:r>
            <a:r>
              <a:rPr lang="en-CA" sz="2600" b="1" dirty="0" smtClean="0">
                <a:solidFill>
                  <a:srgbClr val="0070C0"/>
                </a:solidFill>
                <a:latin typeface="Arial Narrow" pitchFamily="34" charset="0"/>
              </a:rPr>
              <a:t>”</a:t>
            </a:r>
            <a:r>
              <a:rPr lang="en-CA" sz="2600" dirty="0" smtClean="0">
                <a:latin typeface="Arial Narrow" pitchFamily="34" charset="0"/>
              </a:rPr>
              <a:t>:</a:t>
            </a:r>
          </a:p>
          <a:p>
            <a:pPr marL="514350" indent="-514350"/>
            <a:r>
              <a:rPr lang="en-CA" sz="2400" dirty="0" smtClean="0">
                <a:latin typeface="Arial Narrow" pitchFamily="34" charset="0"/>
              </a:rPr>
              <a:t>        </a:t>
            </a:r>
            <a:r>
              <a:rPr lang="en-CA" sz="2200" dirty="0" smtClean="0">
                <a:latin typeface="Arial Narrow" pitchFamily="34" charset="0"/>
              </a:rPr>
              <a:t>Rend </a:t>
            </a:r>
            <a:r>
              <a:rPr lang="en-CA" sz="2200" dirty="0" err="1" smtClean="0">
                <a:latin typeface="Arial Narrow" pitchFamily="34" charset="0"/>
              </a:rPr>
              <a:t>compte</a:t>
            </a:r>
            <a:r>
              <a:rPr lang="en-CA" sz="2200" dirty="0" smtClean="0">
                <a:latin typeface="Arial Narrow" pitchFamily="34" charset="0"/>
              </a:rPr>
              <a:t> du </a:t>
            </a:r>
            <a:r>
              <a:rPr lang="en-CA" sz="2200" dirty="0" err="1" smtClean="0">
                <a:latin typeface="Arial Narrow" pitchFamily="34" charset="0"/>
              </a:rPr>
              <a:t>pourcentage</a:t>
            </a:r>
            <a:r>
              <a:rPr lang="en-CA" sz="2200" dirty="0" smtClean="0">
                <a:latin typeface="Arial Narrow" pitchFamily="34" charset="0"/>
              </a:rPr>
              <a:t> de </a:t>
            </a:r>
            <a:r>
              <a:rPr lang="en-CA" sz="2200" dirty="0" err="1" smtClean="0">
                <a:latin typeface="Arial Narrow" pitchFamily="34" charset="0"/>
              </a:rPr>
              <a:t>l’espace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occupé</a:t>
            </a:r>
            <a:r>
              <a:rPr lang="en-CA" sz="2200" dirty="0" smtClean="0">
                <a:latin typeface="Arial Narrow" pitchFamily="34" charset="0"/>
              </a:rPr>
              <a:t> par les motifs </a:t>
            </a:r>
            <a:r>
              <a:rPr lang="en-CA" sz="2200" dirty="0" err="1" smtClean="0">
                <a:latin typeface="Arial Narrow" pitchFamily="34" charset="0"/>
              </a:rPr>
              <a:t>dans</a:t>
            </a:r>
            <a:r>
              <a:rPr lang="en-CA" sz="2200" dirty="0" smtClean="0">
                <a:latin typeface="Arial Narrow" pitchFamily="34" charset="0"/>
              </a:rPr>
              <a:t>  la </a:t>
            </a:r>
            <a:r>
              <a:rPr lang="en-CA" sz="2200" dirty="0" err="1" smtClean="0">
                <a:latin typeface="Arial Narrow" pitchFamily="34" charset="0"/>
              </a:rPr>
              <a:t>maille</a:t>
            </a:r>
            <a:endParaRPr lang="fr-CA" sz="2200" dirty="0">
              <a:latin typeface="Arial Narrow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96005"/>
              </p:ext>
            </p:extLst>
          </p:nvPr>
        </p:nvGraphicFramePr>
        <p:xfrm>
          <a:off x="4874890" y="339305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1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890" y="339305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806144"/>
              </p:ext>
            </p:extLst>
          </p:nvPr>
        </p:nvGraphicFramePr>
        <p:xfrm>
          <a:off x="3563888" y="4022480"/>
          <a:ext cx="421670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2" name="Equation" r:id="rId6" imgW="2298700" imgH="431800" progId="Equation.3">
                  <p:embed/>
                </p:oleObj>
              </mc:Choice>
              <mc:Fallback>
                <p:oleObj name="Equation" r:id="rId6" imgW="2298700" imgH="4318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022480"/>
                        <a:ext cx="4216705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480576" y="4005064"/>
            <a:ext cx="4464496" cy="79208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467544" y="5015498"/>
            <a:ext cx="43412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CA" sz="2600" b="1" u="sng" dirty="0" smtClean="0">
                <a:latin typeface="Arial Narrow" pitchFamily="34" charset="0"/>
              </a:rPr>
              <a:t>Masse </a:t>
            </a:r>
            <a:r>
              <a:rPr lang="en-CA" sz="2600" b="1" u="sng" dirty="0" err="1" smtClean="0">
                <a:latin typeface="Arial Narrow" pitchFamily="34" charset="0"/>
              </a:rPr>
              <a:t>volumique</a:t>
            </a:r>
            <a:r>
              <a:rPr lang="en-CA" sz="2600" b="1" u="sng" dirty="0" smtClean="0">
                <a:latin typeface="Arial Narrow" pitchFamily="34" charset="0"/>
              </a:rPr>
              <a:t> du </a:t>
            </a:r>
            <a:r>
              <a:rPr lang="en-CA" sz="2600" b="1" u="sng" dirty="0" err="1" smtClean="0">
                <a:latin typeface="Arial Narrow" pitchFamily="34" charset="0"/>
              </a:rPr>
              <a:t>solide</a:t>
            </a:r>
            <a:r>
              <a:rPr lang="en-CA" sz="2600" b="1" u="sng" dirty="0" smtClean="0">
                <a:latin typeface="Arial Narrow" pitchFamily="34" charset="0"/>
              </a:rPr>
              <a:t> </a:t>
            </a:r>
            <a:r>
              <a:rPr lang="en-CA" sz="2600" b="1" dirty="0" smtClean="0">
                <a:solidFill>
                  <a:srgbClr val="0070C0"/>
                </a:solidFill>
                <a:latin typeface="Arial Narrow" pitchFamily="34" charset="0"/>
              </a:rPr>
              <a:t>“</a:t>
            </a:r>
            <a:r>
              <a:rPr lang="en-CA" sz="2600" b="1" i="1" dirty="0" smtClean="0">
                <a:solidFill>
                  <a:srgbClr val="FF0000"/>
                </a:solidFill>
                <a:sym typeface="Symbol"/>
              </a:rPr>
              <a:t></a:t>
            </a:r>
            <a:r>
              <a:rPr lang="en-CA" sz="2600" b="1" dirty="0" smtClean="0">
                <a:solidFill>
                  <a:srgbClr val="0070C0"/>
                </a:solidFill>
                <a:latin typeface="Arial Narrow" pitchFamily="34" charset="0"/>
              </a:rPr>
              <a:t>”</a:t>
            </a:r>
            <a:r>
              <a:rPr lang="en-CA" sz="2600" dirty="0" smtClean="0">
                <a:latin typeface="Arial Narrow" pitchFamily="34" charset="0"/>
              </a:rPr>
              <a:t>:</a:t>
            </a:r>
          </a:p>
          <a:p>
            <a:pPr marL="514350" indent="-514350"/>
            <a:r>
              <a:rPr lang="en-CA" sz="2400" dirty="0" smtClean="0">
                <a:latin typeface="Arial Narrow" pitchFamily="34" charset="0"/>
              </a:rPr>
              <a:t>        </a:t>
            </a:r>
            <a:endParaRPr lang="fr-CA" sz="2200" dirty="0">
              <a:latin typeface="Arial Narrow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78737"/>
              </p:ext>
            </p:extLst>
          </p:nvPr>
        </p:nvGraphicFramePr>
        <p:xfrm>
          <a:off x="3563888" y="5517232"/>
          <a:ext cx="446873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3" name="Equation" r:id="rId8" imgW="2679700" imgH="431800" progId="Equation.3">
                  <p:embed/>
                </p:oleObj>
              </mc:Choice>
              <mc:Fallback>
                <p:oleObj name="Equation" r:id="rId8" imgW="2679700" imgH="4318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17232"/>
                        <a:ext cx="4468732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3491880" y="5521000"/>
            <a:ext cx="4824536" cy="71631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528" y="638132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1680" y="116632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40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Maille cubique: Propriétés géométriques</a:t>
            </a:r>
            <a:endParaRPr kumimoji="0" lang="fr-CA" sz="2400" b="0" i="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32" y="123453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1.4.5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844824"/>
            <a:ext cx="223322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179512" y="1196752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A" b="1" dirty="0" smtClean="0">
                <a:latin typeface="Arial Narrow" pitchFamily="34" charset="0"/>
              </a:rPr>
              <a:t>  Diagonale d’une face d’un cube  = </a:t>
            </a:r>
            <a:endParaRPr lang="fr-CA" b="1" dirty="0"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27984" y="1196752"/>
            <a:ext cx="4086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A" sz="2200" b="1" dirty="0" smtClean="0">
                <a:latin typeface="Arial Narrow" pitchFamily="34" charset="0"/>
              </a:rPr>
              <a:t>  Diagonale principale d’un cube = </a:t>
            </a:r>
            <a:endParaRPr lang="fr-CA" sz="2200" b="1" dirty="0"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1560" y="4338682"/>
            <a:ext cx="3974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000" b="1" dirty="0" smtClean="0">
                <a:latin typeface="Arial Narrow" pitchFamily="34" charset="0"/>
              </a:rPr>
              <a:t>  </a:t>
            </a:r>
            <a:r>
              <a:rPr lang="en-CA" sz="2000" b="1" u="sng" dirty="0" smtClean="0">
                <a:latin typeface="Arial Narrow" pitchFamily="34" charset="0"/>
              </a:rPr>
              <a:t>Un cube </a:t>
            </a:r>
            <a:r>
              <a:rPr lang="fr-CA" sz="2000" b="1" u="sng" dirty="0" smtClean="0">
                <a:latin typeface="Arial Narrow" pitchFamily="34" charset="0"/>
              </a:rPr>
              <a:t>comprend</a:t>
            </a:r>
            <a:r>
              <a:rPr lang="en-CA" sz="2000" b="1" dirty="0" smtClean="0">
                <a:latin typeface="Arial Narrow" pitchFamily="34" charset="0"/>
              </a:rPr>
              <a:t> :</a:t>
            </a:r>
            <a:endParaRPr lang="en-CA" sz="2000" dirty="0" smtClean="0">
              <a:latin typeface="Arial Narrow" pitchFamily="34" charset="0"/>
            </a:endParaRPr>
          </a:p>
          <a:p>
            <a:r>
              <a:rPr lang="en-CA" sz="2800" dirty="0" smtClean="0">
                <a:latin typeface="Arial Narrow" pitchFamily="34" charset="0"/>
              </a:rPr>
              <a:t>     -</a:t>
            </a:r>
            <a:r>
              <a:rPr lang="en-CA" sz="2400" dirty="0" smtClean="0">
                <a:latin typeface="Arial Narrow" pitchFamily="34" charset="0"/>
              </a:rPr>
              <a:t>    6 faces         </a:t>
            </a:r>
          </a:p>
          <a:p>
            <a:r>
              <a:rPr lang="en-CA" sz="2400" dirty="0" smtClean="0">
                <a:latin typeface="Arial Narrow" pitchFamily="34" charset="0"/>
              </a:rPr>
              <a:t>      -  12 </a:t>
            </a:r>
            <a:r>
              <a:rPr lang="en-CA" sz="2400" dirty="0" err="1" smtClean="0">
                <a:latin typeface="Arial Narrow" pitchFamily="34" charset="0"/>
              </a:rPr>
              <a:t>arrètes</a:t>
            </a:r>
            <a:endParaRPr lang="en-CA" sz="2400" dirty="0" smtClean="0">
              <a:latin typeface="Arial Narrow" pitchFamily="34" charset="0"/>
            </a:endParaRPr>
          </a:p>
          <a:p>
            <a:r>
              <a:rPr lang="en-CA" sz="2400" dirty="0" smtClean="0">
                <a:latin typeface="Arial Narrow" pitchFamily="34" charset="0"/>
              </a:rPr>
              <a:t>      -    8 </a:t>
            </a:r>
            <a:r>
              <a:rPr lang="en-CA" sz="2400" dirty="0" err="1" smtClean="0">
                <a:latin typeface="Arial Narrow" pitchFamily="34" charset="0"/>
              </a:rPr>
              <a:t>sommets</a:t>
            </a:r>
            <a:r>
              <a:rPr lang="en-CA" sz="2400" dirty="0" smtClean="0">
                <a:latin typeface="Arial Narrow" pitchFamily="34" charset="0"/>
              </a:rPr>
              <a:t>                         </a:t>
            </a:r>
          </a:p>
          <a:p>
            <a:r>
              <a:rPr lang="en-CA" sz="2400" dirty="0">
                <a:latin typeface="Arial Narrow" pitchFamily="34" charset="0"/>
              </a:rPr>
              <a:t> </a:t>
            </a:r>
            <a:r>
              <a:rPr lang="en-CA" sz="2400" dirty="0" smtClean="0">
                <a:latin typeface="Arial Narrow" pitchFamily="34" charset="0"/>
              </a:rPr>
              <a:t>     -   un centre</a:t>
            </a:r>
            <a:endParaRPr lang="fr-CA" sz="2800" dirty="0">
              <a:latin typeface="Arial Narrow" pitchFamily="34" charset="0"/>
            </a:endParaRP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25416"/>
              </p:ext>
            </p:extLst>
          </p:nvPr>
        </p:nvGraphicFramePr>
        <p:xfrm>
          <a:off x="5124450" y="5031795"/>
          <a:ext cx="3070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8" name="Equation" r:id="rId4" imgW="1612900" imgH="241300" progId="Equation.3">
                  <p:embed/>
                </p:oleObj>
              </mc:Choice>
              <mc:Fallback>
                <p:oleObj name="Equation" r:id="rId4" imgW="1612900" imgH="2413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5031795"/>
                        <a:ext cx="30702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0"/>
          <p:cNvSpPr/>
          <p:nvPr/>
        </p:nvSpPr>
        <p:spPr>
          <a:xfrm>
            <a:off x="4932040" y="4960332"/>
            <a:ext cx="3384376" cy="64807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245765"/>
              </p:ext>
            </p:extLst>
          </p:nvPr>
        </p:nvGraphicFramePr>
        <p:xfrm>
          <a:off x="3722818" y="1117954"/>
          <a:ext cx="504056" cy="40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9" name="Equation" r:id="rId6" imgW="317087" imgH="215619" progId="Equation.3">
                  <p:embed/>
                </p:oleObj>
              </mc:Choice>
              <mc:Fallback>
                <p:oleObj name="Equation" r:id="rId6" imgW="317087" imgH="215619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818" y="1117954"/>
                        <a:ext cx="504056" cy="400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478038"/>
              </p:ext>
            </p:extLst>
          </p:nvPr>
        </p:nvGraphicFramePr>
        <p:xfrm>
          <a:off x="8316665" y="1169486"/>
          <a:ext cx="5048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0" name="Equation" r:id="rId8" imgW="317362" imgH="228501" progId="Equation.3">
                  <p:embed/>
                </p:oleObj>
              </mc:Choice>
              <mc:Fallback>
                <p:oleObj name="Equation" r:id="rId8" imgW="317362" imgH="228501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665" y="1169486"/>
                        <a:ext cx="5048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>
          <a:xfrm>
            <a:off x="5155731" y="4328802"/>
            <a:ext cx="2368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000" b="1" dirty="0" smtClean="0">
                <a:latin typeface="Arial Narrow" pitchFamily="34" charset="0"/>
              </a:rPr>
              <a:t>  </a:t>
            </a:r>
            <a:r>
              <a:rPr lang="en-CA" sz="2000" b="1" u="sng" dirty="0" smtClean="0">
                <a:latin typeface="Arial Narrow" pitchFamily="34" charset="0"/>
              </a:rPr>
              <a:t>Volume d’un cube :</a:t>
            </a:r>
            <a:r>
              <a:rPr lang="en-CA" sz="2000" b="1" dirty="0" smtClean="0">
                <a:latin typeface="Arial Narrow" pitchFamily="34" charset="0"/>
              </a:rPr>
              <a:t> </a:t>
            </a:r>
            <a:endParaRPr lang="fr-CA" sz="2000" dirty="0"/>
          </a:p>
        </p:txBody>
      </p:sp>
      <p:pic>
        <p:nvPicPr>
          <p:cNvPr id="12289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4088" y="2060848"/>
            <a:ext cx="2198402" cy="202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395536" y="638132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7164288" y="1196752"/>
            <a:ext cx="1440160" cy="14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91680" y="116632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Les systèmes cubiques</a:t>
            </a:r>
            <a:endParaRPr kumimoji="0" lang="fr-CA" sz="32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32" y="123453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1.4.6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pic>
        <p:nvPicPr>
          <p:cNvPr id="133125" name="Picture 5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7164288" y="3024248"/>
            <a:ext cx="1440160" cy="147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068960"/>
            <a:ext cx="1008112" cy="139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1268760"/>
            <a:ext cx="1008112" cy="139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314" y="4863399"/>
            <a:ext cx="158417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3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54" y="4863399"/>
            <a:ext cx="1152128" cy="158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3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2852936"/>
            <a:ext cx="1296144" cy="180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32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672" y="2996953"/>
            <a:ext cx="119858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1619672" y="2492896"/>
          <a:ext cx="2620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7" name="Equation" r:id="rId11" imgW="1676400" imgH="203200" progId="Equation.3">
                  <p:embed/>
                </p:oleObj>
              </mc:Choice>
              <mc:Fallback>
                <p:oleObj name="Equation" r:id="rId11" imgW="1676400" imgH="2032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492896"/>
                        <a:ext cx="262096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23528" y="1628800"/>
            <a:ext cx="4727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A" sz="2400" b="1" dirty="0" smtClean="0">
                <a:latin typeface="Arial Black" pitchFamily="34" charset="0"/>
              </a:rPr>
              <a:t> </a:t>
            </a:r>
            <a:r>
              <a:rPr lang="fr-CA" sz="2400" b="1" u="sng" dirty="0" smtClean="0">
                <a:latin typeface="Arial Black" pitchFamily="34" charset="0"/>
              </a:rPr>
              <a:t>Pour un système cubique:</a:t>
            </a:r>
            <a:endParaRPr lang="fr-CA" sz="2400" b="1" u="sng" dirty="0">
              <a:latin typeface="Arial Black" pitchFamily="34" charset="0"/>
            </a:endParaRPr>
          </a:p>
        </p:txBody>
      </p:sp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1547664" y="5157192"/>
          <a:ext cx="3070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8" name="Equation" r:id="rId13" imgW="1612900" imgH="241300" progId="Equation.3">
                  <p:embed/>
                </p:oleObj>
              </mc:Choice>
              <mc:Fallback>
                <p:oleObj name="Equation" r:id="rId13" imgW="1612900" imgH="2413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157192"/>
                        <a:ext cx="30702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61"/>
          <p:cNvSpPr/>
          <p:nvPr/>
        </p:nvSpPr>
        <p:spPr>
          <a:xfrm>
            <a:off x="1331640" y="5085184"/>
            <a:ext cx="3384376" cy="6480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TextBox 62"/>
          <p:cNvSpPr txBox="1"/>
          <p:nvPr/>
        </p:nvSpPr>
        <p:spPr>
          <a:xfrm>
            <a:off x="6266784" y="85471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err="1" smtClean="0">
                <a:latin typeface="Arial Narrow" pitchFamily="34" charset="0"/>
              </a:rPr>
              <a:t>Cubique</a:t>
            </a:r>
            <a:r>
              <a:rPr lang="en-CA" b="1" i="1" dirty="0" smtClean="0">
                <a:latin typeface="Arial Narrow" pitchFamily="34" charset="0"/>
              </a:rPr>
              <a:t> simple</a:t>
            </a:r>
            <a:endParaRPr lang="fr-CA" b="1" i="1" dirty="0">
              <a:latin typeface="Arial Narrow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07120" y="267785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err="1" smtClean="0">
                <a:latin typeface="Arial Narrow" pitchFamily="34" charset="0"/>
              </a:rPr>
              <a:t>Cubique</a:t>
            </a:r>
            <a:r>
              <a:rPr lang="en-CA" b="1" i="1" dirty="0" smtClean="0">
                <a:latin typeface="Arial Narrow" pitchFamily="34" charset="0"/>
              </a:rPr>
              <a:t>  </a:t>
            </a:r>
            <a:r>
              <a:rPr lang="en-CA" b="1" i="1" dirty="0" err="1" smtClean="0">
                <a:latin typeface="Arial Narrow" pitchFamily="34" charset="0"/>
              </a:rPr>
              <a:t>centré</a:t>
            </a:r>
            <a:endParaRPr lang="fr-CA" b="1" i="1" dirty="0">
              <a:latin typeface="Arial Narrow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00632" y="4581128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err="1" smtClean="0">
                <a:latin typeface="Arial Narrow" pitchFamily="34" charset="0"/>
              </a:rPr>
              <a:t>Cubique</a:t>
            </a:r>
            <a:r>
              <a:rPr lang="en-CA" b="1" i="1" dirty="0" smtClean="0">
                <a:latin typeface="Arial Narrow" pitchFamily="34" charset="0"/>
              </a:rPr>
              <a:t>  à faces </a:t>
            </a:r>
            <a:r>
              <a:rPr lang="en-CA" b="1" i="1" dirty="0" err="1" smtClean="0">
                <a:latin typeface="Arial Narrow" pitchFamily="34" charset="0"/>
              </a:rPr>
              <a:t>centrées</a:t>
            </a:r>
            <a:endParaRPr lang="fr-CA" b="1" i="1" dirty="0">
              <a:latin typeface="Arial Narrow" pitchFamily="34" charset="0"/>
            </a:endParaRP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69822"/>
              </p:ext>
            </p:extLst>
          </p:nvPr>
        </p:nvGraphicFramePr>
        <p:xfrm>
          <a:off x="5652120" y="882012"/>
          <a:ext cx="3024336" cy="5643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339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245">
                <a:tc>
                  <a:txBody>
                    <a:bodyPr/>
                    <a:lstStyle/>
                    <a:p>
                      <a:r>
                        <a:rPr lang="en-CA" dirty="0" smtClean="0"/>
                        <a:t>    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748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323528" y="6597352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0764" y="1541655"/>
            <a:ext cx="4088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Nombre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moyen d’atomes par maille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 </a:t>
            </a:r>
            <a:endParaRPr lang="fr-CA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91680" y="116632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8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Maille cubique </a:t>
            </a:r>
            <a:r>
              <a:rPr lang="fr-CA" sz="28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simple CS</a:t>
            </a:r>
            <a:endParaRPr kumimoji="0" lang="fr-CA" sz="28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32" y="123453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1.4.7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1" y="980123"/>
            <a:ext cx="2612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latin typeface="Arial Black" pitchFamily="34" charset="0"/>
              </a:rPr>
              <a:t> </a:t>
            </a:r>
            <a:r>
              <a:rPr lang="fr-CA" sz="2000" b="1" dirty="0" smtClean="0">
                <a:latin typeface="Arial Black" pitchFamily="34" charset="0"/>
              </a:rPr>
              <a:t>Caractéristiques</a:t>
            </a:r>
            <a:endParaRPr lang="fr-CA" sz="2000" b="1" dirty="0">
              <a:latin typeface="Arial Black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612" y="3499851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Paramètre de réseau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 </a:t>
            </a:r>
            <a:endParaRPr lang="fr-FR" b="1" dirty="0" smtClean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  <a:p>
            <a:r>
              <a:rPr lang="fr-FR" b="1" dirty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     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est la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distance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entre les centres des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atomes aux sommets </a:t>
            </a:r>
          </a:p>
          <a:p>
            <a:r>
              <a:rPr lang="fr-FR" dirty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      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est exactement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égale à la longueur de l’arrête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du </a:t>
            </a:r>
            <a:r>
              <a:rPr lang="fr-FR" dirty="0" err="1" smtClean="0">
                <a:latin typeface="Arial Narrow" pitchFamily="34" charset="0"/>
                <a:cs typeface="Times New Roman" pitchFamily="18" charset="0"/>
              </a:rPr>
              <a:t>cube``</a:t>
            </a:r>
            <a:r>
              <a:rPr lang="fr-FR" b="1" dirty="0" err="1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a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``                </a:t>
            </a:r>
            <a:endParaRPr lang="fr-CA" dirty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6261128" y="3903411"/>
            <a:ext cx="1368152" cy="436237"/>
            <a:chOff x="6346969" y="3531240"/>
            <a:chExt cx="1368152" cy="436237"/>
          </a:xfrm>
        </p:grpSpPr>
        <p:sp>
          <p:nvSpPr>
            <p:cNvPr id="22" name="Rectangle 21"/>
            <p:cNvSpPr/>
            <p:nvPr/>
          </p:nvSpPr>
          <p:spPr>
            <a:xfrm>
              <a:off x="6346969" y="3535429"/>
              <a:ext cx="1368152" cy="432048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2155915"/>
                </p:ext>
              </p:extLst>
            </p:nvPr>
          </p:nvGraphicFramePr>
          <p:xfrm>
            <a:off x="6441636" y="3531240"/>
            <a:ext cx="1157272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97" name="Equation" r:id="rId3" imgW="571004" imgH="177646" progId="Equation.3">
                    <p:embed/>
                  </p:oleObj>
                </mc:Choice>
                <mc:Fallback>
                  <p:oleObj name="Equation" r:id="rId3" imgW="571004" imgH="177646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1636" y="3531240"/>
                          <a:ext cx="1157272" cy="3600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8"/>
          <p:cNvSpPr/>
          <p:nvPr/>
        </p:nvSpPr>
        <p:spPr>
          <a:xfrm>
            <a:off x="611560" y="4751257"/>
            <a:ext cx="4494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 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Facteur de compacité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</a:t>
            </a:r>
          </a:p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   </a:t>
            </a:r>
          </a:p>
          <a:p>
            <a:endParaRPr lang="fr-FR" b="1" dirty="0" smtClean="0">
              <a:solidFill>
                <a:schemeClr val="accent3">
                  <a:lumMod val="75000"/>
                </a:schemeClr>
              </a:solidFill>
              <a:latin typeface="Arial Narrow" pitchFamily="34" charset="0"/>
              <a:cs typeface="Times New Roman" pitchFamily="18" charset="0"/>
            </a:endParaRPr>
          </a:p>
          <a:p>
            <a:endParaRPr lang="fr-FR" b="1" dirty="0" smtClean="0">
              <a:solidFill>
                <a:schemeClr val="accent3">
                  <a:lumMod val="7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1849" y="1377075"/>
            <a:ext cx="1401528" cy="170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017626"/>
              </p:ext>
            </p:extLst>
          </p:nvPr>
        </p:nvGraphicFramePr>
        <p:xfrm>
          <a:off x="848168" y="2168039"/>
          <a:ext cx="42576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8" name="Équation" r:id="rId6" imgW="3149280" imgH="393480" progId="Equation.3">
                  <p:embed/>
                </p:oleObj>
              </mc:Choice>
              <mc:Fallback>
                <p:oleObj name="Équation" r:id="rId6" imgW="3149280" imgH="39348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68" y="2168039"/>
                        <a:ext cx="4257675" cy="53181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67955" y="1466790"/>
            <a:ext cx="1368152" cy="1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Connector 39"/>
          <p:cNvCxnSpPr/>
          <p:nvPr/>
        </p:nvCxnSpPr>
        <p:spPr>
          <a:xfrm flipH="1">
            <a:off x="6261128" y="1377075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5536" y="638132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662933" y="5302945"/>
            <a:ext cx="3787845" cy="799122"/>
            <a:chOff x="662933" y="5302945"/>
            <a:chExt cx="3787845" cy="799122"/>
          </a:xfrm>
        </p:grpSpPr>
        <p:sp>
          <p:nvSpPr>
            <p:cNvPr id="21" name="Rectangle 20"/>
            <p:cNvSpPr/>
            <p:nvPr/>
          </p:nvSpPr>
          <p:spPr>
            <a:xfrm>
              <a:off x="662933" y="5302945"/>
              <a:ext cx="3787845" cy="799122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aphicFrame>
          <p:nvGraphicFramePr>
            <p:cNvPr id="121980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2463012"/>
                </p:ext>
              </p:extLst>
            </p:nvPr>
          </p:nvGraphicFramePr>
          <p:xfrm>
            <a:off x="848168" y="5385375"/>
            <a:ext cx="3256352" cy="611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99" name="Equation" r:id="rId9" imgW="2298600" imgH="431640" progId="Equation.3">
                    <p:embed/>
                  </p:oleObj>
                </mc:Choice>
                <mc:Fallback>
                  <p:oleObj name="Equation" r:id="rId9" imgW="2298600" imgH="43164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168" y="5385375"/>
                          <a:ext cx="3256352" cy="611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3"/>
          <p:cNvSpPr/>
          <p:nvPr/>
        </p:nvSpPr>
        <p:spPr>
          <a:xfrm>
            <a:off x="4780678" y="5009203"/>
            <a:ext cx="4037487" cy="128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43592"/>
              </p:ext>
            </p:extLst>
          </p:nvPr>
        </p:nvGraphicFramePr>
        <p:xfrm>
          <a:off x="5479667" y="5409679"/>
          <a:ext cx="2639505" cy="81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00" name="Équation" r:id="rId11" imgW="2031840" imgH="634680" progId="Equation.3">
                  <p:embed/>
                </p:oleObj>
              </mc:Choice>
              <mc:Fallback>
                <p:oleObj name="Équation" r:id="rId11" imgW="2031840" imgH="63468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667" y="5409679"/>
                        <a:ext cx="2639505" cy="8160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870591" y="5063700"/>
                <a:ext cx="38576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b="1" dirty="0" smtClean="0">
                    <a:latin typeface="Arial Narrow" pitchFamily="34" charset="0"/>
                    <a:cs typeface="Times New Roman" pitchFamily="18" charset="0"/>
                  </a:rPr>
                  <a:t> Exemple de calcul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1600" b="1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𝐟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𝐂</m:t>
                        </m:r>
                      </m:sub>
                    </m:sSub>
                    <m:r>
                      <a:rPr lang="fr-FR" sz="1600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fr-FR" sz="1600" b="1" dirty="0" smtClean="0">
                    <a:latin typeface="Arial Narrow" pitchFamily="34" charset="0"/>
                    <a:cs typeface="Times New Roman" pitchFamily="18" charset="0"/>
                  </a:rPr>
                  <a:t>pour </a:t>
                </a:r>
                <a:r>
                  <a:rPr lang="fr-FR" sz="1600" b="1" dirty="0">
                    <a:latin typeface="Arial Narrow" pitchFamily="34" charset="0"/>
                    <a:cs typeface="Times New Roman" pitchFamily="18" charset="0"/>
                  </a:rPr>
                  <a:t>une </a:t>
                </a:r>
                <a:r>
                  <a:rPr lang="fr-FR" sz="1600" b="1" dirty="0" smtClean="0">
                    <a:latin typeface="Arial Narrow" pitchFamily="34" charset="0"/>
                    <a:cs typeface="Times New Roman" pitchFamily="18" charset="0"/>
                  </a:rPr>
                  <a:t>maille CS: </a:t>
                </a:r>
                <a:endParaRPr lang="en-US" sz="1600" b="1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91" y="5063700"/>
                <a:ext cx="3857659" cy="338554"/>
              </a:xfrm>
              <a:prstGeom prst="rect">
                <a:avLst/>
              </a:prstGeom>
              <a:blipFill>
                <a:blip r:embed="rId13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19" grpId="0"/>
      <p:bldP spid="4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24744"/>
            <a:ext cx="8676011" cy="5733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9397" y="1257285"/>
            <a:ext cx="8145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latin typeface="Arial Narrow" pitchFamily="34" charset="0"/>
              </a:rPr>
              <a:t>Le </a:t>
            </a:r>
            <a:r>
              <a:rPr lang="fr-FR" dirty="0" smtClean="0">
                <a:latin typeface="Arial Narrow" pitchFamily="34" charset="0"/>
              </a:rPr>
              <a:t>polonium est un rare métal présentant </a:t>
            </a:r>
            <a:r>
              <a:rPr lang="fr-FR" u="sng" dirty="0" smtClean="0">
                <a:latin typeface="Arial Narrow" pitchFamily="34" charset="0"/>
              </a:rPr>
              <a:t>un réseau cubique primitif </a:t>
            </a:r>
            <a:r>
              <a:rPr lang="fr-FR" dirty="0" smtClean="0">
                <a:latin typeface="Arial Narrow" pitchFamily="34" charset="0"/>
              </a:rPr>
              <a:t>(simple). Si </a:t>
            </a:r>
            <a:r>
              <a:rPr lang="fr-FR" u="sng" dirty="0" smtClean="0">
                <a:latin typeface="Arial Narrow" pitchFamily="34" charset="0"/>
              </a:rPr>
              <a:t>le rayon métallique du polonium est 166 pm</a:t>
            </a:r>
            <a:r>
              <a:rPr lang="fr-FR" dirty="0" smtClean="0">
                <a:latin typeface="Arial Narrow" pitchFamily="34" charset="0"/>
              </a:rPr>
              <a:t>, quelle est </a:t>
            </a:r>
            <a:r>
              <a:rPr lang="fr-FR" u="sng" dirty="0" smtClean="0">
                <a:latin typeface="Arial Narrow" pitchFamily="34" charset="0"/>
              </a:rPr>
              <a:t>la masse volumique </a:t>
            </a:r>
            <a:r>
              <a:rPr lang="fr-FR" dirty="0" smtClean="0">
                <a:latin typeface="Arial Narrow" pitchFamily="34" charset="0"/>
              </a:rPr>
              <a:t>de ce métal?</a:t>
            </a:r>
            <a:endParaRPr lang="fr-CA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3948" y="2336148"/>
            <a:ext cx="4886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b="1" dirty="0" smtClean="0">
                <a:latin typeface="Arial Narrow" pitchFamily="34" charset="0"/>
              </a:rPr>
              <a:t>   le nombre moyen d’atomes de Polonium par maille est : </a:t>
            </a:r>
            <a:endParaRPr lang="fr-CA" sz="1600" b="1" dirty="0">
              <a:latin typeface="Arial Narrow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948" y="3370129"/>
            <a:ext cx="3422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b="1" dirty="0" smtClean="0">
                <a:latin typeface="Arial Narrow" pitchFamily="34" charset="0"/>
              </a:rPr>
              <a:t>  le paramètre de réseau est </a:t>
            </a:r>
            <a:r>
              <a:rPr lang="fr-FR" sz="1600" b="1" dirty="0" smtClean="0">
                <a:latin typeface="Arial Narrow" pitchFamily="34" charset="0"/>
              </a:rPr>
              <a:t>:</a:t>
            </a:r>
            <a:endParaRPr lang="fr-CA" sz="1600" dirty="0">
              <a:latin typeface="Arial Narrow" pitchFamily="34" charset="0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13181"/>
              </p:ext>
            </p:extLst>
          </p:nvPr>
        </p:nvGraphicFramePr>
        <p:xfrm>
          <a:off x="752371" y="6001493"/>
          <a:ext cx="26273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4" name="Équation" r:id="rId3" imgW="1574640" imgH="431640" progId="Equation.3">
                  <p:embed/>
                </p:oleObj>
              </mc:Choice>
              <mc:Fallback>
                <p:oleObj name="Équation" r:id="rId3" imgW="1574640" imgH="43164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71" y="6001493"/>
                        <a:ext cx="2627312" cy="719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266682" y="5500510"/>
            <a:ext cx="7213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Arial Narrow" pitchFamily="34" charset="0"/>
              </a:rPr>
              <a:t>La masse volumique :      </a:t>
            </a:r>
            <a:r>
              <a:rPr lang="fr-FR" sz="1600" dirty="0" smtClean="0">
                <a:latin typeface="Arial Narrow" pitchFamily="34" charset="0"/>
              </a:rPr>
              <a:t>par </a:t>
            </a:r>
            <a:r>
              <a:rPr lang="fr-FR" sz="1600" dirty="0" smtClean="0">
                <a:latin typeface="Arial Narrow" pitchFamily="34" charset="0"/>
              </a:rPr>
              <a:t>définition la masse volumique d’une maille Polonium: </a:t>
            </a:r>
            <a:endParaRPr lang="fr-CA" sz="1600" dirty="0">
              <a:latin typeface="Arial Narrow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8667" y="4089887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b="1" dirty="0" smtClean="0">
                <a:latin typeface="Arial Narrow" pitchFamily="34" charset="0"/>
              </a:rPr>
              <a:t>  La masse d’un atome de 1 atome de Polonium  =</a:t>
            </a:r>
          </a:p>
          <a:p>
            <a:endParaRPr lang="fr-CA" sz="1600" b="1" dirty="0">
              <a:latin typeface="Arial Narrow" pitchFamily="34" charset="0"/>
            </a:endParaRP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36543"/>
              </p:ext>
            </p:extLst>
          </p:nvPr>
        </p:nvGraphicFramePr>
        <p:xfrm>
          <a:off x="3659499" y="5910343"/>
          <a:ext cx="47942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5" name="Équation" r:id="rId5" imgW="3593880" imgH="634680" progId="Equation.3">
                  <p:embed/>
                </p:oleObj>
              </mc:Choice>
              <mc:Fallback>
                <p:oleObj name="Équation" r:id="rId5" imgW="3593880" imgH="63468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499" y="5910343"/>
                        <a:ext cx="4794250" cy="846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154879"/>
              </p:ext>
            </p:extLst>
          </p:nvPr>
        </p:nvGraphicFramePr>
        <p:xfrm>
          <a:off x="5236772" y="2086267"/>
          <a:ext cx="3410193" cy="108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6" name="Équation" r:id="rId7" imgW="2552400" imgH="812520" progId="Equation.3">
                  <p:embed/>
                </p:oleObj>
              </mc:Choice>
              <mc:Fallback>
                <p:oleObj name="Équation" r:id="rId7" imgW="2552400" imgH="81252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772" y="2086267"/>
                        <a:ext cx="3410193" cy="10864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88721"/>
              </p:ext>
            </p:extLst>
          </p:nvPr>
        </p:nvGraphicFramePr>
        <p:xfrm>
          <a:off x="4558669" y="3959295"/>
          <a:ext cx="26733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7" name="Équation" r:id="rId9" imgW="1917360" imgH="431640" progId="Equation.3">
                  <p:embed/>
                </p:oleObj>
              </mc:Choice>
              <mc:Fallback>
                <p:oleObj name="Équation" r:id="rId9" imgW="1917360" imgH="43164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669" y="3959295"/>
                        <a:ext cx="2673350" cy="6032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52027"/>
              </p:ext>
            </p:extLst>
          </p:nvPr>
        </p:nvGraphicFramePr>
        <p:xfrm>
          <a:off x="3076886" y="4795125"/>
          <a:ext cx="29797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8" name="Équation" r:id="rId11" imgW="1892300" imgH="266700" progId="Equation.3">
                  <p:embed/>
                </p:oleObj>
              </mc:Choice>
              <mc:Fallback>
                <p:oleObj name="Équation" r:id="rId11" imgW="1892300" imgH="26670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886" y="4795125"/>
                        <a:ext cx="2979738" cy="4206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07505" y="332656"/>
            <a:ext cx="8676010" cy="57606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216950" y="387380"/>
            <a:ext cx="629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 smtClean="0">
                <a:latin typeface="Arial Narrow" pitchFamily="34" charset="0"/>
              </a:rPr>
              <a:t>Exemple</a:t>
            </a:r>
            <a:r>
              <a:rPr lang="en-CA" sz="2000" b="1" dirty="0" smtClean="0">
                <a:latin typeface="Arial Narrow" pitchFamily="34" charset="0"/>
              </a:rPr>
              <a:t> # 01 :     </a:t>
            </a:r>
            <a:r>
              <a:rPr lang="en-CA" sz="2000" b="1" dirty="0" err="1" smtClean="0">
                <a:latin typeface="Arial Narrow" pitchFamily="34" charset="0"/>
              </a:rPr>
              <a:t>Maille</a:t>
            </a:r>
            <a:r>
              <a:rPr lang="en-CA" sz="2000" b="1" dirty="0" smtClean="0">
                <a:latin typeface="Arial Narrow" pitchFamily="34" charset="0"/>
              </a:rPr>
              <a:t> </a:t>
            </a:r>
            <a:r>
              <a:rPr lang="en-CA" sz="2000" b="1" dirty="0" err="1" smtClean="0">
                <a:latin typeface="Arial Narrow" pitchFamily="34" charset="0"/>
              </a:rPr>
              <a:t>cubique</a:t>
            </a:r>
            <a:r>
              <a:rPr lang="en-CA" sz="2000" b="1" dirty="0" smtClean="0">
                <a:latin typeface="Arial Narrow" pitchFamily="34" charset="0"/>
              </a:rPr>
              <a:t> </a:t>
            </a:r>
            <a:r>
              <a:rPr lang="en-CA" sz="2000" b="1" dirty="0" smtClean="0">
                <a:latin typeface="Arial Narrow" pitchFamily="34" charset="0"/>
              </a:rPr>
              <a:t>simple       </a:t>
            </a:r>
            <a:r>
              <a:rPr lang="en-CA" sz="2000" dirty="0" smtClean="0">
                <a:latin typeface="Arial Narrow" pitchFamily="34" charset="0"/>
              </a:rPr>
              <a:t>(</a:t>
            </a:r>
            <a:r>
              <a:rPr lang="en-CA" sz="2000" dirty="0" err="1" smtClean="0">
                <a:latin typeface="Arial Narrow" pitchFamily="34" charset="0"/>
              </a:rPr>
              <a:t>solide</a:t>
            </a:r>
            <a:r>
              <a:rPr lang="en-CA" sz="2000" dirty="0" smtClean="0">
                <a:latin typeface="Arial Narrow" pitchFamily="34" charset="0"/>
              </a:rPr>
              <a:t> </a:t>
            </a:r>
            <a:r>
              <a:rPr lang="en-CA" sz="2000" dirty="0" err="1" smtClean="0">
                <a:latin typeface="Arial Narrow" pitchFamily="34" charset="0"/>
              </a:rPr>
              <a:t>métallique</a:t>
            </a:r>
            <a:r>
              <a:rPr lang="en-CA" sz="2000" dirty="0" smtClean="0">
                <a:latin typeface="Arial Narrow" pitchFamily="34" charset="0"/>
              </a:rPr>
              <a:t>)</a:t>
            </a:r>
            <a:endParaRPr lang="fr-CA" sz="2000" dirty="0"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84866" y="3354740"/>
                <a:ext cx="368427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=2×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= 2×166 = 332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𝑝𝑚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66" y="3354740"/>
                <a:ext cx="368427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51520" y="43250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>
              <a:latin typeface="Arial Narrow" pitchFamily="34" charset="0"/>
            </a:endParaRPr>
          </a:p>
          <a:p>
            <a:endParaRPr lang="fr-FR" dirty="0"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>
                <a:latin typeface="Arial Narrow" pitchFamily="34" charset="0"/>
              </a:rPr>
              <a:t>  </a:t>
            </a:r>
            <a:r>
              <a:rPr lang="fr-FR" b="1" dirty="0">
                <a:latin typeface="Arial Narrow" pitchFamily="34" charset="0"/>
              </a:rPr>
              <a:t>Le volume de la maille :</a:t>
            </a:r>
            <a:endParaRPr lang="fr-CA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4" grpId="0"/>
      <p:bldP spid="26" grpId="0"/>
      <p:bldP spid="28" grpId="0"/>
      <p:bldP spid="29" grpId="0"/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208986" y="4103199"/>
            <a:ext cx="1561884" cy="720080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5536" y="6669360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7044" y="1972892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Nombre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moyen d’atomes par maille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: </a:t>
            </a:r>
            <a:endParaRPr lang="fr-CA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91680" y="116632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8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Maille cubique </a:t>
            </a:r>
            <a:r>
              <a:rPr lang="fr-CA" sz="28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centré CC</a:t>
            </a:r>
            <a:endParaRPr kumimoji="0" lang="fr-CA" sz="28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32" y="123453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1.4.8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535" y="3027783"/>
            <a:ext cx="820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 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Paramètre de réseau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  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le contact se fait selon la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diagonale principale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du cube (voir </a:t>
            </a:r>
            <a:r>
              <a:rPr lang="fr-FR" dirty="0" err="1" smtClean="0">
                <a:latin typeface="Arial Narrow" pitchFamily="34" charset="0"/>
                <a:cs typeface="Times New Roman" pitchFamily="18" charset="0"/>
              </a:rPr>
              <a:t>fig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):                     </a:t>
            </a:r>
            <a:endParaRPr lang="fr-CA" dirty="0"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070146"/>
              </p:ext>
            </p:extLst>
          </p:nvPr>
        </p:nvGraphicFramePr>
        <p:xfrm>
          <a:off x="5654923" y="3628999"/>
          <a:ext cx="13636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5" name="Équation" r:id="rId3" imgW="863280" imgH="241200" progId="Equation.3">
                  <p:embed/>
                </p:oleObj>
              </mc:Choice>
              <mc:Fallback>
                <p:oleObj name="Équation" r:id="rId3" imgW="863280" imgH="2412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923" y="3628999"/>
                        <a:ext cx="13636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395535" y="5502027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Facteur de compacité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</a:t>
            </a:r>
            <a:endParaRPr lang="fr-CA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58909"/>
              </p:ext>
            </p:extLst>
          </p:nvPr>
        </p:nvGraphicFramePr>
        <p:xfrm>
          <a:off x="4312111" y="1904853"/>
          <a:ext cx="4508361" cy="7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6" name="Equation" r:id="rId5" imgW="3848040" imgH="660240" progId="Equation.3">
                  <p:embed/>
                </p:oleObj>
              </mc:Choice>
              <mc:Fallback>
                <p:oleObj name="Equation" r:id="rId5" imgW="3848040" imgH="66024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111" y="1904853"/>
                        <a:ext cx="4508361" cy="7735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5678" y="3498768"/>
            <a:ext cx="160721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/>
        </p:nvCxnSpPr>
        <p:spPr>
          <a:xfrm flipH="1">
            <a:off x="1053525" y="3678788"/>
            <a:ext cx="1224136" cy="1512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36144" y="3505503"/>
            <a:ext cx="1678871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33189" y="1248763"/>
            <a:ext cx="330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smtClean="0">
                <a:latin typeface="Arial Black" pitchFamily="34" charset="0"/>
              </a:rPr>
              <a:t> Caractéristiques:</a:t>
            </a:r>
            <a:endParaRPr lang="fr-CA" sz="2400" b="1" dirty="0">
              <a:latin typeface="Arial Black" pitchFamily="34" charset="0"/>
            </a:endParaRPr>
          </a:p>
        </p:txBody>
      </p:sp>
      <p:graphicFrame>
        <p:nvGraphicFramePr>
          <p:cNvPr id="136318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282603"/>
              </p:ext>
            </p:extLst>
          </p:nvPr>
        </p:nvGraphicFramePr>
        <p:xfrm>
          <a:off x="865678" y="5950505"/>
          <a:ext cx="3291862" cy="61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7" name="Equation" r:id="rId9" imgW="2298600" imgH="431640" progId="Equation.3">
                  <p:embed/>
                </p:oleObj>
              </mc:Choice>
              <mc:Fallback>
                <p:oleObj name="Equation" r:id="rId9" imgW="2298600" imgH="43164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78" y="5950505"/>
                        <a:ext cx="3291862" cy="618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21378"/>
              </p:ext>
            </p:extLst>
          </p:nvPr>
        </p:nvGraphicFramePr>
        <p:xfrm>
          <a:off x="5654923" y="4061435"/>
          <a:ext cx="1843699" cy="76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8" name="Équation" r:id="rId11" imgW="1015920" imgH="419040" progId="Equation.3">
                  <p:embed/>
                </p:oleObj>
              </mc:Choice>
              <mc:Fallback>
                <p:oleObj name="Équation" r:id="rId11" imgW="10159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4923" y="4061435"/>
                        <a:ext cx="1843699" cy="76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4780678" y="5009202"/>
            <a:ext cx="4037487" cy="1559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870591" y="5063700"/>
                <a:ext cx="39794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b="1" dirty="0" smtClean="0">
                    <a:latin typeface="Arial Narrow" pitchFamily="34" charset="0"/>
                    <a:cs typeface="Times New Roman" pitchFamily="18" charset="0"/>
                  </a:rPr>
                  <a:t> Exemple de calcul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1600" b="1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𝐟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𝐂</m:t>
                        </m:r>
                      </m:sub>
                    </m:sSub>
                    <m:r>
                      <a:rPr lang="fr-FR" sz="1600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fr-FR" sz="1600" b="1" dirty="0" smtClean="0">
                    <a:latin typeface="Arial Narrow" pitchFamily="34" charset="0"/>
                    <a:cs typeface="Times New Roman" pitchFamily="18" charset="0"/>
                  </a:rPr>
                  <a:t>pour </a:t>
                </a:r>
                <a:r>
                  <a:rPr lang="fr-FR" sz="1600" b="1" dirty="0">
                    <a:latin typeface="Arial Narrow" pitchFamily="34" charset="0"/>
                    <a:cs typeface="Times New Roman" pitchFamily="18" charset="0"/>
                  </a:rPr>
                  <a:t>une </a:t>
                </a:r>
                <a:r>
                  <a:rPr lang="fr-FR" sz="1600" b="1" dirty="0" smtClean="0">
                    <a:latin typeface="Arial Narrow" pitchFamily="34" charset="0"/>
                    <a:cs typeface="Times New Roman" pitchFamily="18" charset="0"/>
                  </a:rPr>
                  <a:t>maille CC: </a:t>
                </a:r>
                <a:endParaRPr lang="en-US" sz="1600" b="1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91" y="5063700"/>
                <a:ext cx="3979487" cy="338554"/>
              </a:xfrm>
              <a:prstGeom prst="rect">
                <a:avLst/>
              </a:prstGeom>
              <a:blipFill>
                <a:blip r:embed="rId13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1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51113"/>
              </p:ext>
            </p:extLst>
          </p:nvPr>
        </p:nvGraphicFramePr>
        <p:xfrm>
          <a:off x="5103813" y="5416550"/>
          <a:ext cx="220821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9" name="Équation" r:id="rId14" imgW="1790640" imgH="825480" progId="Equation.3">
                  <p:embed/>
                </p:oleObj>
              </mc:Choice>
              <mc:Fallback>
                <p:oleObj name="Équation" r:id="rId14" imgW="1790640" imgH="82548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5416550"/>
                        <a:ext cx="2208212" cy="1011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  <p:bldP spid="17" grpId="0"/>
      <p:bldP spid="19" grpId="0"/>
      <p:bldP spid="22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1520" y="1172879"/>
            <a:ext cx="8424936" cy="5400600"/>
          </a:xfrm>
          <a:prstGeom prst="rect">
            <a:avLst/>
          </a:prstGeom>
          <a:solidFill>
            <a:srgbClr val="CC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251520" y="260648"/>
            <a:ext cx="8424936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663492" y="1916832"/>
            <a:ext cx="7796940" cy="46085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395536" y="1266094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Arial Narrow" pitchFamily="34" charset="0"/>
              </a:rPr>
              <a:t>Calculez </a:t>
            </a:r>
            <a:r>
              <a:rPr lang="fr-FR" sz="1600" dirty="0" smtClean="0">
                <a:latin typeface="Arial Narrow" pitchFamily="34" charset="0"/>
              </a:rPr>
              <a:t>la masse volumique du fer métallique, qui présente un réseau de maille t cubique centré dont la longueur de l’arrête du cube (paramètre de maille) est de : 286.6 pm .  </a:t>
            </a:r>
            <a:endParaRPr lang="fr-CA" sz="1600" dirty="0"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379" y="2575327"/>
            <a:ext cx="317106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Arial Narrow" pitchFamily="34" charset="0"/>
              </a:rPr>
              <a:t>   Chaque maille contiendra 2 atomes de Fe : </a:t>
            </a:r>
            <a:endParaRPr lang="fr-CA" sz="1400" dirty="0">
              <a:latin typeface="Arial Narrow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95449" y="3304013"/>
            <a:ext cx="334470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latin typeface="Arial Narrow" pitchFamily="34" charset="0"/>
              </a:rPr>
              <a:t>   </a:t>
            </a:r>
            <a:r>
              <a:rPr lang="fr-FR" b="1" dirty="0" smtClean="0">
                <a:latin typeface="Arial Narrow" pitchFamily="34" charset="0"/>
              </a:rPr>
              <a:t>a = 286.6 pm = 286.6 × 10</a:t>
            </a:r>
            <a:r>
              <a:rPr lang="fr-FR" b="1" baseline="30000" dirty="0" smtClean="0">
                <a:latin typeface="Arial Narrow" pitchFamily="34" charset="0"/>
              </a:rPr>
              <a:t>-12 </a:t>
            </a:r>
            <a:r>
              <a:rPr lang="fr-FR" b="1" dirty="0" smtClean="0">
                <a:latin typeface="Arial Narrow" pitchFamily="34" charset="0"/>
              </a:rPr>
              <a:t>m</a:t>
            </a:r>
            <a:endParaRPr lang="fr-CA" b="1" dirty="0">
              <a:latin typeface="Arial Narrow" pitchFamily="34" charset="0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10274"/>
              </p:ext>
            </p:extLst>
          </p:nvPr>
        </p:nvGraphicFramePr>
        <p:xfrm>
          <a:off x="844826" y="5752602"/>
          <a:ext cx="2652935" cy="63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54" name="Équation" r:id="rId3" imgW="1803400" imgH="431800" progId="Equation.3">
                  <p:embed/>
                </p:oleObj>
              </mc:Choice>
              <mc:Fallback>
                <p:oleObj name="Équation" r:id="rId3" imgW="1803400" imgH="4318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26" y="5752602"/>
                        <a:ext cx="2652935" cy="6337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447468" y="4820321"/>
            <a:ext cx="6192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b="1" dirty="0" smtClean="0">
                <a:latin typeface="Arial Narrow" pitchFamily="34" charset="0"/>
              </a:rPr>
              <a:t>Le </a:t>
            </a:r>
            <a:r>
              <a:rPr lang="fr-FR" sz="1600" b="1" dirty="0" smtClean="0">
                <a:latin typeface="Arial Narrow" pitchFamily="34" charset="0"/>
              </a:rPr>
              <a:t>volume de la maille :</a:t>
            </a:r>
            <a:endParaRPr lang="fr-CA" sz="1600" b="1" dirty="0">
              <a:latin typeface="Arial Narrow" pitchFamily="34" charset="0"/>
            </a:endParaRP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54707"/>
              </p:ext>
            </p:extLst>
          </p:nvPr>
        </p:nvGraphicFramePr>
        <p:xfrm>
          <a:off x="3908440" y="5747101"/>
          <a:ext cx="4545478" cy="71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55" name="Équation" r:id="rId5" imgW="2844720" imgH="444240" progId="Equation.3">
                  <p:embed/>
                </p:oleObj>
              </mc:Choice>
              <mc:Fallback>
                <p:oleObj name="Équation" r:id="rId5" imgW="2844720" imgH="44424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40" y="5747101"/>
                        <a:ext cx="4545478" cy="71082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355747"/>
              </p:ext>
            </p:extLst>
          </p:nvPr>
        </p:nvGraphicFramePr>
        <p:xfrm>
          <a:off x="4272564" y="3963739"/>
          <a:ext cx="34718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56" name="Équation" r:id="rId7" imgW="2679480" imgH="431640" progId="Equation.3">
                  <p:embed/>
                </p:oleObj>
              </mc:Choice>
              <mc:Fallback>
                <p:oleObj name="Équation" r:id="rId7" imgW="2679480" imgH="43164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564" y="3963739"/>
                        <a:ext cx="3471863" cy="5619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37879"/>
              </p:ext>
            </p:extLst>
          </p:nvPr>
        </p:nvGraphicFramePr>
        <p:xfrm>
          <a:off x="3287443" y="4770079"/>
          <a:ext cx="2664296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57" name="Équation" r:id="rId9" imgW="1802618" imgH="266584" progId="Equation.3">
                  <p:embed/>
                </p:oleObj>
              </mc:Choice>
              <mc:Fallback>
                <p:oleObj name="Équation" r:id="rId9" imgW="1802618" imgH="266584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443" y="4770079"/>
                        <a:ext cx="2664296" cy="39316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58537"/>
              </p:ext>
            </p:extLst>
          </p:nvPr>
        </p:nvGraphicFramePr>
        <p:xfrm>
          <a:off x="4653378" y="2146491"/>
          <a:ext cx="3922403" cy="73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58" name="Équation" r:id="rId11" imgW="3543120" imgH="660240" progId="Equation.3">
                  <p:embed/>
                </p:oleObj>
              </mc:Choice>
              <mc:Fallback>
                <p:oleObj name="Équation" r:id="rId11" imgW="3543120" imgH="66024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378" y="2146491"/>
                        <a:ext cx="3922403" cy="7303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1520" y="329579"/>
            <a:ext cx="649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 smtClean="0">
                <a:latin typeface="Arial Narrow" pitchFamily="34" charset="0"/>
              </a:rPr>
              <a:t>Exemple</a:t>
            </a:r>
            <a:r>
              <a:rPr lang="en-CA" sz="2000" b="1" dirty="0" smtClean="0">
                <a:latin typeface="Arial Narrow" pitchFamily="34" charset="0"/>
              </a:rPr>
              <a:t> # 02 :     </a:t>
            </a:r>
            <a:r>
              <a:rPr lang="en-CA" sz="2000" dirty="0" err="1" smtClean="0">
                <a:latin typeface="Arial Narrow" pitchFamily="34" charset="0"/>
              </a:rPr>
              <a:t>Maille</a:t>
            </a:r>
            <a:r>
              <a:rPr lang="en-CA" sz="2000" dirty="0" smtClean="0">
                <a:latin typeface="Arial Narrow" pitchFamily="34" charset="0"/>
              </a:rPr>
              <a:t> </a:t>
            </a:r>
            <a:r>
              <a:rPr lang="en-CA" sz="2000" dirty="0" err="1" smtClean="0">
                <a:latin typeface="Arial Narrow" pitchFamily="34" charset="0"/>
              </a:rPr>
              <a:t>cubique</a:t>
            </a:r>
            <a:r>
              <a:rPr lang="en-CA" sz="2000" dirty="0" smtClean="0">
                <a:latin typeface="Arial Narrow" pitchFamily="34" charset="0"/>
              </a:rPr>
              <a:t> </a:t>
            </a:r>
            <a:r>
              <a:rPr lang="en-CA" sz="2000" dirty="0" err="1" smtClean="0">
                <a:latin typeface="Arial Narrow" pitchFamily="34" charset="0"/>
              </a:rPr>
              <a:t>centrée</a:t>
            </a:r>
            <a:r>
              <a:rPr lang="en-CA" sz="2000" dirty="0" smtClean="0">
                <a:latin typeface="Arial Narrow" pitchFamily="34" charset="0"/>
              </a:rPr>
              <a:t> </a:t>
            </a:r>
            <a:r>
              <a:rPr lang="en-CA" sz="2000" dirty="0" smtClean="0">
                <a:latin typeface="Arial Narrow" pitchFamily="34" charset="0"/>
              </a:rPr>
              <a:t>            </a:t>
            </a:r>
            <a:r>
              <a:rPr lang="en-CA" sz="2000" dirty="0" smtClean="0">
                <a:solidFill>
                  <a:srgbClr val="0066CC"/>
                </a:solidFill>
                <a:latin typeface="Arial Narrow" pitchFamily="34" charset="0"/>
              </a:rPr>
              <a:t>(</a:t>
            </a:r>
            <a:r>
              <a:rPr lang="en-CA" sz="2000" dirty="0" err="1" smtClean="0">
                <a:solidFill>
                  <a:srgbClr val="0066CC"/>
                </a:solidFill>
                <a:latin typeface="Arial Narrow" pitchFamily="34" charset="0"/>
              </a:rPr>
              <a:t>solide</a:t>
            </a:r>
            <a:r>
              <a:rPr lang="en-CA" sz="2000" dirty="0" smtClean="0">
                <a:solidFill>
                  <a:srgbClr val="0066CC"/>
                </a:solidFill>
                <a:latin typeface="Arial Narrow" pitchFamily="34" charset="0"/>
              </a:rPr>
              <a:t> </a:t>
            </a:r>
            <a:r>
              <a:rPr lang="en-CA" sz="2000" dirty="0" err="1" smtClean="0">
                <a:solidFill>
                  <a:srgbClr val="0066CC"/>
                </a:solidFill>
                <a:latin typeface="Arial Narrow" pitchFamily="34" charset="0"/>
              </a:rPr>
              <a:t>métallique</a:t>
            </a:r>
            <a:r>
              <a:rPr lang="en-CA" sz="2000" dirty="0" smtClean="0">
                <a:solidFill>
                  <a:srgbClr val="0066CC"/>
                </a:solidFill>
                <a:latin typeface="Arial Narrow" pitchFamily="34" charset="0"/>
              </a:rPr>
              <a:t>)</a:t>
            </a:r>
            <a:endParaRPr lang="fr-CA" sz="2000" dirty="0">
              <a:solidFill>
                <a:srgbClr val="0066CC"/>
              </a:solidFill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8694" y="2203891"/>
            <a:ext cx="4330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b="1" dirty="0" smtClean="0">
                <a:latin typeface="Arial Narrow" pitchFamily="34" charset="0"/>
              </a:rPr>
              <a:t>   le nombre moyen d’atomes de Polonium par maille est : </a:t>
            </a:r>
            <a:endParaRPr lang="fr-CA" sz="1400" b="1" dirty="0"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9800" y="3316354"/>
            <a:ext cx="3422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b="1" dirty="0" smtClean="0">
                <a:latin typeface="Arial Narrow" pitchFamily="34" charset="0"/>
              </a:rPr>
              <a:t>  le paramètre de réseau est </a:t>
            </a:r>
            <a:r>
              <a:rPr lang="fr-FR" sz="1600" b="1" dirty="0" smtClean="0">
                <a:latin typeface="Arial Narrow" pitchFamily="34" charset="0"/>
              </a:rPr>
              <a:t>:</a:t>
            </a:r>
            <a:endParaRPr lang="fr-CA" sz="1600" dirty="0"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533" y="4118792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b="1" dirty="0" smtClean="0">
                <a:latin typeface="Arial Narrow" pitchFamily="34" charset="0"/>
              </a:rPr>
              <a:t>  La masse d’un atome de 1 atome </a:t>
            </a:r>
            <a:r>
              <a:rPr lang="fr-FR" sz="1600" b="1" dirty="0" smtClean="0">
                <a:latin typeface="Arial Narrow" pitchFamily="34" charset="0"/>
              </a:rPr>
              <a:t>de Fer  </a:t>
            </a:r>
            <a:r>
              <a:rPr lang="fr-FR" sz="1600" b="1" dirty="0" smtClean="0">
                <a:latin typeface="Arial Narrow" pitchFamily="34" charset="0"/>
              </a:rPr>
              <a:t>=</a:t>
            </a:r>
          </a:p>
          <a:p>
            <a:endParaRPr lang="fr-CA" sz="1600" b="1" dirty="0"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468" y="5333439"/>
            <a:ext cx="7213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Arial Narrow" pitchFamily="34" charset="0"/>
              </a:rPr>
              <a:t>La masse volumique :      </a:t>
            </a:r>
            <a:r>
              <a:rPr lang="fr-FR" sz="1600" dirty="0" smtClean="0">
                <a:latin typeface="Arial Narrow" pitchFamily="34" charset="0"/>
              </a:rPr>
              <a:t>par </a:t>
            </a:r>
            <a:r>
              <a:rPr lang="fr-FR" sz="1600" dirty="0" smtClean="0">
                <a:latin typeface="Arial Narrow" pitchFamily="34" charset="0"/>
              </a:rPr>
              <a:t>définition la masse volumique d’une maille </a:t>
            </a:r>
            <a:r>
              <a:rPr lang="fr-FR" sz="1600" dirty="0" smtClean="0">
                <a:latin typeface="Arial Narrow" pitchFamily="34" charset="0"/>
              </a:rPr>
              <a:t>fer: </a:t>
            </a:r>
            <a:endParaRPr lang="fr-CA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3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4" grpId="0" animBg="1"/>
      <p:bldP spid="26" grpId="0" animBg="1"/>
      <p:bldP spid="29" grpId="0"/>
      <p:bldP spid="17" grpId="0"/>
      <p:bldP spid="1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868144" y="3831167"/>
            <a:ext cx="2983392" cy="723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251520" y="181439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Nombre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moyen d’atomes par maille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: </a:t>
            </a:r>
            <a:endParaRPr lang="fr-CA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91680" y="116632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4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Maille cubique à faces </a:t>
            </a:r>
            <a:r>
              <a:rPr lang="fr-CA" sz="24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centrées  CFC</a:t>
            </a:r>
            <a:endParaRPr kumimoji="0" lang="fr-CA" sz="24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32" y="123453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1. 4.9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8321" y="2795187"/>
            <a:ext cx="8795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Paramètre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de réseau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: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le contact se fait selon la diagonale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de chaque 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face (voir la </a:t>
            </a:r>
            <a:r>
              <a:rPr lang="fr-FR" dirty="0" err="1" smtClean="0">
                <a:latin typeface="Arial Narrow" pitchFamily="34" charset="0"/>
                <a:cs typeface="Times New Roman" pitchFamily="18" charset="0"/>
              </a:rPr>
              <a:t>fig</a:t>
            </a: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):                     </a:t>
            </a:r>
            <a:endParaRPr lang="fr-CA" dirty="0"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28766"/>
              </p:ext>
            </p:extLst>
          </p:nvPr>
        </p:nvGraphicFramePr>
        <p:xfrm>
          <a:off x="5971216" y="3860401"/>
          <a:ext cx="27066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2" name="Équation" r:id="rId3" imgW="1676160" imgH="419040" progId="Equation.3">
                  <p:embed/>
                </p:oleObj>
              </mc:Choice>
              <mc:Fallback>
                <p:oleObj name="Équation" r:id="rId3" imgW="1676160" imgH="41904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216" y="3860401"/>
                        <a:ext cx="270668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77933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93304" y="564584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Facteur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de compacité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</a:t>
            </a:r>
            <a:endParaRPr lang="fr-CA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053809"/>
              </p:ext>
            </p:extLst>
          </p:nvPr>
        </p:nvGraphicFramePr>
        <p:xfrm>
          <a:off x="3991225" y="5218985"/>
          <a:ext cx="4901255" cy="106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3" name="Équation" r:id="rId5" imgW="3784320" imgH="825480" progId="Equation.3">
                  <p:embed/>
                </p:oleObj>
              </mc:Choice>
              <mc:Fallback>
                <p:oleObj name="Équation" r:id="rId5" imgW="3784320" imgH="82548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225" y="5218985"/>
                        <a:ext cx="4901255" cy="106884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53917" y="1140226"/>
            <a:ext cx="2787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latin typeface="Arial Black" pitchFamily="34" charset="0"/>
              </a:rPr>
              <a:t> Caractéristiques:</a:t>
            </a:r>
            <a:endParaRPr lang="fr-CA" sz="2000" b="1" dirty="0">
              <a:latin typeface="Arial Black" pitchFamily="34" charset="0"/>
            </a:endParaRPr>
          </a:p>
        </p:txBody>
      </p:sp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445" y="3355907"/>
            <a:ext cx="1836470" cy="174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/>
        </p:nvCxnSpPr>
        <p:spPr>
          <a:xfrm flipH="1">
            <a:off x="915124" y="3455431"/>
            <a:ext cx="1553112" cy="531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22531" y="3219644"/>
            <a:ext cx="206116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13003"/>
              </p:ext>
            </p:extLst>
          </p:nvPr>
        </p:nvGraphicFramePr>
        <p:xfrm>
          <a:off x="4173538" y="1666875"/>
          <a:ext cx="47894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4" name="Équation" r:id="rId9" imgW="4114800" imgH="838080" progId="Equation.3">
                  <p:embed/>
                </p:oleObj>
              </mc:Choice>
              <mc:Fallback>
                <p:oleObj name="Équation" r:id="rId9" imgW="4114800" imgH="83808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1666875"/>
                        <a:ext cx="4789487" cy="97631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395536" y="638132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17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691680" y="116632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0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Structure des solides ioniques</a:t>
            </a:r>
            <a:endParaRPr kumimoji="0" lang="fr-CA" sz="30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32" y="123453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1.4.10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528" y="2676976"/>
            <a:ext cx="8496944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fr-FR" sz="2400" dirty="0" smtClean="0">
                <a:latin typeface="Arial Narrow" pitchFamily="34" charset="0"/>
              </a:rPr>
              <a:t>  Dans un solide ionique, il faut prendre en considération que: </a:t>
            </a:r>
          </a:p>
          <a:p>
            <a:endParaRPr lang="fr-FR" sz="2400" dirty="0" smtClean="0">
              <a:latin typeface="Arial Narrow" pitchFamily="34" charset="0"/>
            </a:endParaRPr>
          </a:p>
          <a:p>
            <a:r>
              <a:rPr lang="fr-FR" sz="2400" dirty="0">
                <a:latin typeface="Arial Narrow" pitchFamily="34" charset="0"/>
              </a:rPr>
              <a:t> </a:t>
            </a:r>
            <a:r>
              <a:rPr lang="fr-FR" sz="2400" dirty="0" smtClean="0">
                <a:latin typeface="Arial Narrow" pitchFamily="34" charset="0"/>
              </a:rPr>
              <a:t>            -  La maille contient plus d’un élément, dont les </a:t>
            </a:r>
            <a:r>
              <a:rPr lang="fr-FR" sz="2400" u="sng" dirty="0" smtClean="0">
                <a:latin typeface="Arial Narrow" pitchFamily="34" charset="0"/>
              </a:rPr>
              <a:t>rayons ioniques</a:t>
            </a:r>
          </a:p>
          <a:p>
            <a:r>
              <a:rPr lang="fr-FR" sz="2400" dirty="0">
                <a:latin typeface="Arial Narrow" pitchFamily="34" charset="0"/>
              </a:rPr>
              <a:t> </a:t>
            </a:r>
            <a:r>
              <a:rPr lang="fr-FR" sz="2400" dirty="0" smtClean="0">
                <a:latin typeface="Arial Narrow" pitchFamily="34" charset="0"/>
              </a:rPr>
              <a:t>               </a:t>
            </a:r>
            <a:r>
              <a:rPr lang="fr-FR" sz="2400" u="sng" dirty="0" smtClean="0">
                <a:latin typeface="Arial Narrow" pitchFamily="34" charset="0"/>
              </a:rPr>
              <a:t>sont différents</a:t>
            </a:r>
            <a:r>
              <a:rPr lang="fr-FR" sz="2400" dirty="0" smtClean="0">
                <a:latin typeface="Arial Narrow" pitchFamily="34" charset="0"/>
              </a:rPr>
              <a:t> ; </a:t>
            </a:r>
          </a:p>
          <a:p>
            <a:r>
              <a:rPr lang="fr-FR" sz="2400" dirty="0">
                <a:latin typeface="Arial Narrow" pitchFamily="34" charset="0"/>
              </a:rPr>
              <a:t>	</a:t>
            </a:r>
            <a:r>
              <a:rPr lang="fr-FR" sz="2400" dirty="0" smtClean="0">
                <a:latin typeface="Arial Narrow" pitchFamily="34" charset="0"/>
              </a:rPr>
              <a:t>-  Ces particules sont des ions, cations (de charge positive) et</a:t>
            </a:r>
          </a:p>
          <a:p>
            <a:r>
              <a:rPr lang="fr-FR" sz="2400" dirty="0">
                <a:latin typeface="Arial Narrow" pitchFamily="34" charset="0"/>
              </a:rPr>
              <a:t> </a:t>
            </a:r>
            <a:r>
              <a:rPr lang="fr-FR" sz="2400" dirty="0" smtClean="0">
                <a:latin typeface="Arial Narrow" pitchFamily="34" charset="0"/>
              </a:rPr>
              <a:t>               des anions (de charge négative);</a:t>
            </a:r>
          </a:p>
          <a:p>
            <a:r>
              <a:rPr lang="fr-FR" sz="2400" dirty="0">
                <a:latin typeface="Arial Narrow" pitchFamily="34" charset="0"/>
              </a:rPr>
              <a:t> </a:t>
            </a:r>
            <a:r>
              <a:rPr lang="fr-FR" sz="2400" dirty="0" smtClean="0">
                <a:latin typeface="Arial Narrow" pitchFamily="34" charset="0"/>
              </a:rPr>
              <a:t>    	 - </a:t>
            </a:r>
            <a:r>
              <a:rPr lang="fr-FR" sz="2400" u="sng" dirty="0" smtClean="0">
                <a:latin typeface="Arial Narrow" pitchFamily="34" charset="0"/>
              </a:rPr>
              <a:t>Le contact </a:t>
            </a:r>
            <a:r>
              <a:rPr lang="fr-FR" sz="2400" dirty="0" smtClean="0">
                <a:latin typeface="Arial Narrow" pitchFamily="34" charset="0"/>
              </a:rPr>
              <a:t>se fait entres </a:t>
            </a:r>
            <a:r>
              <a:rPr lang="fr-FR" sz="2400" u="sng" dirty="0" smtClean="0">
                <a:latin typeface="Arial Narrow" pitchFamily="34" charset="0"/>
              </a:rPr>
              <a:t>particules de charges opposée </a:t>
            </a:r>
            <a:r>
              <a:rPr lang="fr-FR" sz="2400" dirty="0" smtClean="0">
                <a:latin typeface="Arial Narrow" pitchFamily="34" charset="0"/>
              </a:rPr>
              <a:t>(qui </a:t>
            </a:r>
          </a:p>
          <a:p>
            <a:r>
              <a:rPr lang="fr-FR" sz="2400" dirty="0">
                <a:latin typeface="Arial Narrow" pitchFamily="34" charset="0"/>
              </a:rPr>
              <a:t> </a:t>
            </a:r>
            <a:r>
              <a:rPr lang="fr-FR" sz="2400" dirty="0" smtClean="0">
                <a:latin typeface="Arial Narrow" pitchFamily="34" charset="0"/>
              </a:rPr>
              <a:t>               se touchent);</a:t>
            </a:r>
          </a:p>
          <a:p>
            <a:r>
              <a:rPr lang="fr-FR" sz="2400" dirty="0">
                <a:latin typeface="Arial Narrow" pitchFamily="34" charset="0"/>
              </a:rPr>
              <a:t> </a:t>
            </a:r>
            <a:r>
              <a:rPr lang="fr-FR" sz="2400" dirty="0" smtClean="0">
                <a:latin typeface="Arial Narrow" pitchFamily="34" charset="0"/>
              </a:rPr>
              <a:t>             -  Les particules de même signes sont séparées;</a:t>
            </a:r>
            <a:endParaRPr lang="fr-CA" sz="2400" dirty="0"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3528" y="1268760"/>
            <a:ext cx="8496944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fr-FR" sz="2400" dirty="0" smtClean="0">
                <a:latin typeface="Arial Narrow" pitchFamily="34" charset="0"/>
              </a:rPr>
              <a:t>  Un cristal ionique, est un </a:t>
            </a:r>
            <a:r>
              <a:rPr lang="fr-FR" sz="2400" b="1" u="sng" dirty="0" smtClean="0">
                <a:latin typeface="Arial Narrow" pitchFamily="34" charset="0"/>
              </a:rPr>
              <a:t>ensemble d’ions </a:t>
            </a:r>
            <a:r>
              <a:rPr lang="fr-FR" sz="2400" dirty="0" smtClean="0">
                <a:latin typeface="Arial Narrow" pitchFamily="34" charset="0"/>
              </a:rPr>
              <a:t>régulièrement répartis   </a:t>
            </a:r>
          </a:p>
          <a:p>
            <a:r>
              <a:rPr lang="fr-FR" sz="2400" dirty="0">
                <a:latin typeface="Arial Narrow" pitchFamily="34" charset="0"/>
              </a:rPr>
              <a:t> </a:t>
            </a:r>
            <a:r>
              <a:rPr lang="fr-FR" sz="2400" dirty="0" smtClean="0">
                <a:latin typeface="Arial Narrow" pitchFamily="34" charset="0"/>
              </a:rPr>
              <a:t>      dans l’espace;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9512" y="903949"/>
            <a:ext cx="8496944" cy="5621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179512" y="260648"/>
            <a:ext cx="8496944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/>
          <p:cNvSpPr/>
          <p:nvPr/>
        </p:nvSpPr>
        <p:spPr>
          <a:xfrm>
            <a:off x="337270" y="3092418"/>
            <a:ext cx="4248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sz="1600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Nombre moyen d’anions Cl</a:t>
            </a:r>
            <a:r>
              <a:rPr lang="fr-FR" sz="1600" b="1" u="sng" baseline="300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- </a:t>
            </a:r>
            <a:r>
              <a:rPr lang="fr-FR" sz="1600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 et de cations Na</a:t>
            </a:r>
            <a:r>
              <a:rPr lang="fr-FR" sz="1600" b="1" baseline="30000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+</a:t>
            </a:r>
            <a:r>
              <a:rPr lang="fr-FR" sz="1600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  </a:t>
            </a:r>
            <a:endParaRPr lang="fr-CA" sz="1600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1037" y="5126774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Paramètre </a:t>
            </a:r>
            <a:r>
              <a:rPr lang="fr-FR" sz="1600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de réseau</a:t>
            </a:r>
            <a:r>
              <a:rPr lang="fr-FR" sz="1600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   </a:t>
            </a:r>
            <a:r>
              <a:rPr lang="fr-FR" sz="1600" dirty="0" smtClean="0">
                <a:latin typeface="Arial Narrow" pitchFamily="34" charset="0"/>
                <a:cs typeface="Times New Roman" pitchFamily="18" charset="0"/>
              </a:rPr>
              <a:t>le contact se fait au long de l’arrête:     </a:t>
            </a:r>
            <a:endParaRPr lang="fr-CA" sz="1600" dirty="0"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643426"/>
              </p:ext>
            </p:extLst>
          </p:nvPr>
        </p:nvGraphicFramePr>
        <p:xfrm>
          <a:off x="569010" y="5968668"/>
          <a:ext cx="57150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3" name="Equation" r:id="rId3" imgW="3974760" imgH="241200" progId="Equation.3">
                  <p:embed/>
                </p:oleObj>
              </mc:Choice>
              <mc:Fallback>
                <p:oleObj name="Equation" r:id="rId3" imgW="3974760" imgH="2412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0" y="5968668"/>
                        <a:ext cx="5715000" cy="347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30265"/>
              </p:ext>
            </p:extLst>
          </p:nvPr>
        </p:nvGraphicFramePr>
        <p:xfrm>
          <a:off x="418197" y="3573216"/>
          <a:ext cx="3937779" cy="809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4" name="Equation" r:id="rId5" imgW="4216320" imgH="838080" progId="Equation.3">
                  <p:embed/>
                </p:oleObj>
              </mc:Choice>
              <mc:Fallback>
                <p:oleObj name="Equation" r:id="rId5" imgW="4216320" imgH="83808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97" y="3573216"/>
                        <a:ext cx="3937779" cy="80976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148551"/>
              </p:ext>
            </p:extLst>
          </p:nvPr>
        </p:nvGraphicFramePr>
        <p:xfrm>
          <a:off x="4564063" y="3551238"/>
          <a:ext cx="39020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5" name="Équation" r:id="rId7" imgW="4165560" imgH="660240" progId="Equation.3">
                  <p:embed/>
                </p:oleObj>
              </mc:Choice>
              <mc:Fallback>
                <p:oleObj name="Équation" r:id="rId7" imgW="4165560" imgH="66024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551238"/>
                        <a:ext cx="3902075" cy="8540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2907" y="1025307"/>
            <a:ext cx="8196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CA" sz="1600" dirty="0" err="1" smtClean="0">
                <a:latin typeface="Arial Narrow" pitchFamily="34" charset="0"/>
              </a:rPr>
              <a:t>NaCl</a:t>
            </a:r>
            <a:r>
              <a:rPr lang="en-CA" sz="1600" dirty="0" smtClean="0">
                <a:latin typeface="Arial Narrow" pitchFamily="34" charset="0"/>
              </a:rPr>
              <a:t> </a:t>
            </a:r>
            <a:r>
              <a:rPr lang="en-CA" sz="1600" dirty="0" err="1" smtClean="0">
                <a:latin typeface="Arial Narrow" pitchFamily="34" charset="0"/>
              </a:rPr>
              <a:t>possède</a:t>
            </a:r>
            <a:r>
              <a:rPr lang="en-CA" sz="1600" dirty="0" smtClean="0">
                <a:latin typeface="Arial Narrow" pitchFamily="34" charset="0"/>
              </a:rPr>
              <a:t> </a:t>
            </a:r>
            <a:r>
              <a:rPr lang="en-CA" sz="1600" dirty="0" err="1" smtClean="0">
                <a:latin typeface="Arial Narrow" pitchFamily="34" charset="0"/>
              </a:rPr>
              <a:t>une</a:t>
            </a:r>
            <a:r>
              <a:rPr lang="en-CA" sz="1600" dirty="0" smtClean="0">
                <a:latin typeface="Arial Narrow" pitchFamily="34" charset="0"/>
              </a:rPr>
              <a:t> structure </a:t>
            </a:r>
            <a:r>
              <a:rPr lang="en-CA" sz="1600" dirty="0" err="1" smtClean="0">
                <a:latin typeface="Arial Narrow" pitchFamily="34" charset="0"/>
              </a:rPr>
              <a:t>cristalline</a:t>
            </a:r>
            <a:r>
              <a:rPr lang="en-CA" sz="1600" dirty="0" smtClean="0">
                <a:latin typeface="Arial Narrow" pitchFamily="34" charset="0"/>
              </a:rPr>
              <a:t> </a:t>
            </a:r>
            <a:r>
              <a:rPr lang="en-CA" sz="1600" dirty="0" err="1" smtClean="0">
                <a:latin typeface="Arial Narrow" pitchFamily="34" charset="0"/>
              </a:rPr>
              <a:t>cubique</a:t>
            </a:r>
            <a:r>
              <a:rPr lang="en-CA" sz="1600" dirty="0" smtClean="0">
                <a:latin typeface="Arial Narrow" pitchFamily="34" charset="0"/>
              </a:rPr>
              <a:t> </a:t>
            </a:r>
            <a:r>
              <a:rPr lang="en-CA" sz="1600" dirty="0" err="1" smtClean="0">
                <a:latin typeface="Arial Narrow" pitchFamily="34" charset="0"/>
              </a:rPr>
              <a:t>où</a:t>
            </a:r>
            <a:r>
              <a:rPr lang="en-CA" sz="1600" dirty="0" smtClean="0">
                <a:latin typeface="Arial Narrow" pitchFamily="34" charset="0"/>
              </a:rPr>
              <a:t>, Cl</a:t>
            </a:r>
            <a:r>
              <a:rPr lang="en-CA" sz="1600" baseline="30000" dirty="0" smtClean="0">
                <a:latin typeface="Arial Narrow" pitchFamily="34" charset="0"/>
              </a:rPr>
              <a:t>- </a:t>
            </a:r>
            <a:r>
              <a:rPr lang="en-CA" sz="1600" dirty="0" err="1" smtClean="0">
                <a:latin typeface="Arial Narrow" pitchFamily="34" charset="0"/>
              </a:rPr>
              <a:t>occupe</a:t>
            </a:r>
            <a:r>
              <a:rPr lang="en-CA" sz="1600" dirty="0" smtClean="0">
                <a:latin typeface="Arial Narrow" pitchFamily="34" charset="0"/>
              </a:rPr>
              <a:t> les </a:t>
            </a:r>
            <a:r>
              <a:rPr lang="en-CA" sz="1600" dirty="0" err="1" smtClean="0">
                <a:latin typeface="Arial Narrow" pitchFamily="34" charset="0"/>
              </a:rPr>
              <a:t>sommets</a:t>
            </a:r>
            <a:r>
              <a:rPr lang="en-CA" sz="1600" dirty="0" smtClean="0">
                <a:latin typeface="Arial Narrow" pitchFamily="34" charset="0"/>
              </a:rPr>
              <a:t> </a:t>
            </a:r>
          </a:p>
          <a:p>
            <a:pPr marL="342900" indent="-342900" algn="just"/>
            <a:r>
              <a:rPr lang="en-CA" sz="1600" dirty="0" smtClean="0">
                <a:latin typeface="Arial Narrow" pitchFamily="34" charset="0"/>
              </a:rPr>
              <a:t>et </a:t>
            </a:r>
            <a:r>
              <a:rPr lang="en-CA" sz="1600" dirty="0" smtClean="0">
                <a:latin typeface="Arial Narrow" pitchFamily="34" charset="0"/>
              </a:rPr>
              <a:t>Na</a:t>
            </a:r>
            <a:r>
              <a:rPr lang="en-CA" sz="1600" baseline="30000" dirty="0" smtClean="0">
                <a:latin typeface="Arial Narrow" pitchFamily="34" charset="0"/>
              </a:rPr>
              <a:t>+</a:t>
            </a:r>
            <a:r>
              <a:rPr lang="en-CA" sz="1600" dirty="0" smtClean="0">
                <a:latin typeface="Arial Narrow" pitchFamily="34" charset="0"/>
              </a:rPr>
              <a:t> le milieu </a:t>
            </a:r>
            <a:r>
              <a:rPr lang="en-CA" sz="1600" dirty="0" smtClean="0">
                <a:latin typeface="Arial Narrow" pitchFamily="34" charset="0"/>
              </a:rPr>
              <a:t>des </a:t>
            </a:r>
            <a:r>
              <a:rPr lang="en-CA" sz="1600" dirty="0" err="1" smtClean="0">
                <a:latin typeface="Arial Narrow" pitchFamily="34" charset="0"/>
              </a:rPr>
              <a:t>arrêtes</a:t>
            </a:r>
            <a:r>
              <a:rPr lang="en-CA" sz="1600" dirty="0" smtClean="0">
                <a:latin typeface="Arial Narrow" pitchFamily="34" charset="0"/>
              </a:rPr>
              <a:t> </a:t>
            </a:r>
            <a:r>
              <a:rPr lang="en-CA" sz="1600" dirty="0" smtClean="0">
                <a:latin typeface="Arial Narrow" pitchFamily="34" charset="0"/>
              </a:rPr>
              <a:t>et le centre du </a:t>
            </a:r>
            <a:r>
              <a:rPr lang="en-CA" sz="1600" dirty="0" smtClean="0">
                <a:latin typeface="Arial Narrow" pitchFamily="34" charset="0"/>
              </a:rPr>
              <a:t>cube. </a:t>
            </a:r>
            <a:r>
              <a:rPr lang="en-CA" sz="1600" dirty="0" err="1" smtClean="0">
                <a:latin typeface="Arial Narrow" pitchFamily="34" charset="0"/>
              </a:rPr>
              <a:t>Sachant</a:t>
            </a:r>
            <a:r>
              <a:rPr lang="en-CA" sz="1600" dirty="0" smtClean="0">
                <a:latin typeface="Arial Narrow" pitchFamily="34" charset="0"/>
              </a:rPr>
              <a:t> que le </a:t>
            </a:r>
          </a:p>
          <a:p>
            <a:pPr marL="342900" indent="-342900" algn="just"/>
            <a:r>
              <a:rPr lang="en-CA" sz="1600" u="sng" dirty="0" smtClean="0">
                <a:latin typeface="Arial Narrow" pitchFamily="34" charset="0"/>
              </a:rPr>
              <a:t>rayon de </a:t>
            </a:r>
            <a:r>
              <a:rPr lang="en-CA" sz="1600" u="sng" dirty="0" err="1" smtClean="0">
                <a:latin typeface="Arial Narrow" pitchFamily="34" charset="0"/>
              </a:rPr>
              <a:t>l’ion</a:t>
            </a:r>
            <a:r>
              <a:rPr lang="en-CA" sz="1600" u="sng" dirty="0" smtClean="0">
                <a:latin typeface="Arial Narrow" pitchFamily="34" charset="0"/>
              </a:rPr>
              <a:t> Na </a:t>
            </a:r>
            <a:r>
              <a:rPr lang="en-CA" sz="1600" u="sng" dirty="0" err="1" smtClean="0">
                <a:latin typeface="Arial Narrow" pitchFamily="34" charset="0"/>
              </a:rPr>
              <a:t>est</a:t>
            </a:r>
            <a:r>
              <a:rPr lang="en-CA" sz="1600" u="sng" dirty="0" smtClean="0">
                <a:latin typeface="Arial Narrow" pitchFamily="34" charset="0"/>
              </a:rPr>
              <a:t> 0.102 nm </a:t>
            </a:r>
            <a:r>
              <a:rPr lang="en-CA" sz="1600" dirty="0" smtClean="0">
                <a:latin typeface="Arial Narrow" pitchFamily="34" charset="0"/>
              </a:rPr>
              <a:t>et </a:t>
            </a:r>
            <a:r>
              <a:rPr lang="en-CA" sz="1600" u="sng" dirty="0" err="1" smtClean="0">
                <a:latin typeface="Arial Narrow" pitchFamily="34" charset="0"/>
              </a:rPr>
              <a:t>celui</a:t>
            </a:r>
            <a:r>
              <a:rPr lang="en-CA" sz="1600" u="sng" dirty="0" smtClean="0">
                <a:latin typeface="Arial Narrow" pitchFamily="34" charset="0"/>
              </a:rPr>
              <a:t> de </a:t>
            </a:r>
            <a:r>
              <a:rPr lang="en-CA" sz="1600" u="sng" dirty="0" err="1" smtClean="0">
                <a:latin typeface="Arial Narrow" pitchFamily="34" charset="0"/>
              </a:rPr>
              <a:t>l’ion</a:t>
            </a:r>
            <a:r>
              <a:rPr lang="en-CA" sz="1600" u="sng" dirty="0" smtClean="0">
                <a:latin typeface="Arial Narrow" pitchFamily="34" charset="0"/>
              </a:rPr>
              <a:t> </a:t>
            </a:r>
            <a:r>
              <a:rPr lang="en-CA" sz="1600" u="sng" dirty="0" err="1" smtClean="0">
                <a:latin typeface="Arial Narrow" pitchFamily="34" charset="0"/>
              </a:rPr>
              <a:t>chlorure</a:t>
            </a:r>
            <a:r>
              <a:rPr lang="en-CA" sz="1600" u="sng" dirty="0" smtClean="0">
                <a:latin typeface="Arial Narrow" pitchFamily="34" charset="0"/>
              </a:rPr>
              <a:t> </a:t>
            </a:r>
            <a:r>
              <a:rPr lang="en-CA" sz="1600" u="sng" dirty="0" err="1" smtClean="0">
                <a:latin typeface="Arial Narrow" pitchFamily="34" charset="0"/>
              </a:rPr>
              <a:t>est</a:t>
            </a:r>
            <a:r>
              <a:rPr lang="en-CA" sz="1600" u="sng" dirty="0" smtClean="0">
                <a:latin typeface="Arial Narrow" pitchFamily="34" charset="0"/>
              </a:rPr>
              <a:t> 0.181 nm</a:t>
            </a:r>
            <a:r>
              <a:rPr lang="en-CA" sz="1600" dirty="0" smtClean="0">
                <a:latin typeface="Arial Narrow" pitchFamily="34" charset="0"/>
              </a:rPr>
              <a:t>. </a:t>
            </a:r>
          </a:p>
          <a:p>
            <a:pPr marL="342900" indent="-342900" algn="just"/>
            <a:r>
              <a:rPr lang="en-CA" sz="1600" u="sng" dirty="0" err="1" smtClean="0">
                <a:latin typeface="Arial Narrow" pitchFamily="34" charset="0"/>
              </a:rPr>
              <a:t>Calculez</a:t>
            </a:r>
            <a:r>
              <a:rPr lang="en-CA" sz="1600" u="sng" dirty="0" smtClean="0">
                <a:latin typeface="Arial Narrow" pitchFamily="34" charset="0"/>
              </a:rPr>
              <a:t> le </a:t>
            </a:r>
            <a:r>
              <a:rPr lang="en-CA" sz="1600" u="sng" dirty="0" err="1" smtClean="0">
                <a:latin typeface="Arial Narrow" pitchFamily="34" charset="0"/>
              </a:rPr>
              <a:t>facteur</a:t>
            </a:r>
            <a:r>
              <a:rPr lang="en-CA" sz="1600" u="sng" dirty="0" smtClean="0">
                <a:latin typeface="Arial Narrow" pitchFamily="34" charset="0"/>
              </a:rPr>
              <a:t> de </a:t>
            </a:r>
            <a:r>
              <a:rPr lang="en-CA" sz="1600" u="sng" dirty="0" err="1" smtClean="0">
                <a:latin typeface="Arial Narrow" pitchFamily="34" charset="0"/>
              </a:rPr>
              <a:t>compacité</a:t>
            </a:r>
            <a:r>
              <a:rPr lang="en-CA" sz="1600" u="sng" dirty="0" smtClean="0">
                <a:latin typeface="Arial Narrow" pitchFamily="34" charset="0"/>
              </a:rPr>
              <a:t> de </a:t>
            </a:r>
            <a:r>
              <a:rPr lang="en-CA" sz="1600" u="sng" dirty="0" err="1" smtClean="0">
                <a:latin typeface="Arial Narrow" pitchFamily="34" charset="0"/>
              </a:rPr>
              <a:t>ce</a:t>
            </a:r>
            <a:r>
              <a:rPr lang="en-CA" sz="1600" u="sng" dirty="0" smtClean="0">
                <a:latin typeface="Arial Narrow" pitchFamily="34" charset="0"/>
              </a:rPr>
              <a:t> structure?</a:t>
            </a:r>
            <a:endParaRPr lang="fr-CA" sz="1600" u="sng" dirty="0">
              <a:latin typeface="Arial Narrow" pitchFamily="34" charset="0"/>
            </a:endParaRPr>
          </a:p>
        </p:txBody>
      </p:sp>
      <p:pic>
        <p:nvPicPr>
          <p:cNvPr id="139338" name="Picture 7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47" y="4691364"/>
            <a:ext cx="2017391" cy="16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0962" y="369911"/>
            <a:ext cx="620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latin typeface="Arial Narrow" pitchFamily="34" charset="0"/>
              </a:rPr>
              <a:t>Exemple</a:t>
            </a:r>
            <a:r>
              <a:rPr lang="en-CA" b="1" dirty="0" smtClean="0">
                <a:latin typeface="Arial Narrow" pitchFamily="34" charset="0"/>
              </a:rPr>
              <a:t> # 03 :     </a:t>
            </a:r>
            <a:r>
              <a:rPr lang="en-CA" b="1" dirty="0" smtClean="0">
                <a:latin typeface="Arial Narrow" pitchFamily="34" charset="0"/>
              </a:rPr>
              <a:t>  </a:t>
            </a:r>
            <a:r>
              <a:rPr lang="en-CA" b="1" dirty="0" err="1" smtClean="0">
                <a:latin typeface="Arial Narrow" pitchFamily="34" charset="0"/>
              </a:rPr>
              <a:t>Maille</a:t>
            </a:r>
            <a:r>
              <a:rPr lang="en-CA" b="1" dirty="0" smtClean="0">
                <a:latin typeface="Arial Narrow" pitchFamily="34" charset="0"/>
              </a:rPr>
              <a:t>  </a:t>
            </a:r>
            <a:r>
              <a:rPr lang="en-CA" b="1" dirty="0" smtClean="0">
                <a:latin typeface="Arial Narrow" pitchFamily="34" charset="0"/>
              </a:rPr>
              <a:t>d’un </a:t>
            </a:r>
            <a:r>
              <a:rPr lang="en-CA" b="1" dirty="0" err="1" smtClean="0">
                <a:latin typeface="Arial Narrow" pitchFamily="34" charset="0"/>
              </a:rPr>
              <a:t>solide</a:t>
            </a:r>
            <a:r>
              <a:rPr lang="en-CA" b="1" dirty="0" smtClean="0">
                <a:latin typeface="Arial Narrow" pitchFamily="34" charset="0"/>
              </a:rPr>
              <a:t> </a:t>
            </a:r>
            <a:r>
              <a:rPr lang="en-CA" b="1" dirty="0" err="1" smtClean="0">
                <a:latin typeface="Arial Narrow" pitchFamily="34" charset="0"/>
              </a:rPr>
              <a:t>ionique</a:t>
            </a:r>
            <a:r>
              <a:rPr lang="en-CA" b="1" dirty="0" smtClean="0">
                <a:latin typeface="Arial Narrow" pitchFamily="34" charset="0"/>
              </a:rPr>
              <a:t>     (</a:t>
            </a:r>
            <a:r>
              <a:rPr lang="en-CA" b="1" dirty="0" err="1" smtClean="0">
                <a:latin typeface="Arial Narrow" pitchFamily="34" charset="0"/>
              </a:rPr>
              <a:t>atomes</a:t>
            </a:r>
            <a:r>
              <a:rPr lang="en-CA" b="1" dirty="0" smtClean="0">
                <a:latin typeface="Arial Narrow" pitchFamily="34" charset="0"/>
              </a:rPr>
              <a:t> </a:t>
            </a:r>
            <a:r>
              <a:rPr lang="en-CA" b="1" dirty="0" err="1" smtClean="0">
                <a:latin typeface="Arial Narrow" pitchFamily="34" charset="0"/>
              </a:rPr>
              <a:t>différents</a:t>
            </a:r>
            <a:r>
              <a:rPr lang="en-CA" b="1" dirty="0" smtClean="0">
                <a:latin typeface="Arial Narrow" pitchFamily="34" charset="0"/>
              </a:rPr>
              <a:t>)</a:t>
            </a:r>
            <a:endParaRPr lang="fr-CA" b="1" i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7270" y="2276872"/>
            <a:ext cx="4248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Image de la structure cristalline du </a:t>
            </a:r>
            <a:r>
              <a:rPr lang="fr-FR" sz="1600" b="1" dirty="0" err="1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NaCl</a:t>
            </a:r>
            <a:endParaRPr lang="fr-CA" sz="1600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0821" y="1141919"/>
            <a:ext cx="2201619" cy="214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  <p:bldP spid="15" grpId="0"/>
      <p:bldP spid="1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6056692" y="1484784"/>
            <a:ext cx="161165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1"/>
          <p:cNvGrpSpPr/>
          <p:nvPr/>
        </p:nvGrpSpPr>
        <p:grpSpPr>
          <a:xfrm>
            <a:off x="4067944" y="1700808"/>
            <a:ext cx="1080120" cy="1152128"/>
            <a:chOff x="4283968" y="1772816"/>
            <a:chExt cx="1080120" cy="1152128"/>
          </a:xfrm>
        </p:grpSpPr>
        <p:sp>
          <p:nvSpPr>
            <p:cNvPr id="24" name="Flowchart: Manual Operation 23"/>
            <p:cNvSpPr/>
            <p:nvPr/>
          </p:nvSpPr>
          <p:spPr>
            <a:xfrm>
              <a:off x="4283968" y="1772816"/>
              <a:ext cx="1080120" cy="1152128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Oval 5"/>
            <p:cNvSpPr/>
            <p:nvPr/>
          </p:nvSpPr>
          <p:spPr>
            <a:xfrm>
              <a:off x="4644008" y="2221632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Oval 6"/>
            <p:cNvSpPr/>
            <p:nvPr/>
          </p:nvSpPr>
          <p:spPr>
            <a:xfrm>
              <a:off x="5012432" y="2302024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Oval 7"/>
            <p:cNvSpPr/>
            <p:nvPr/>
          </p:nvSpPr>
          <p:spPr>
            <a:xfrm>
              <a:off x="4716016" y="2365648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Oval 8"/>
            <p:cNvSpPr/>
            <p:nvPr/>
          </p:nvSpPr>
          <p:spPr>
            <a:xfrm>
              <a:off x="5076056" y="2077616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" name="Oval 9"/>
            <p:cNvSpPr/>
            <p:nvPr/>
          </p:nvSpPr>
          <p:spPr>
            <a:xfrm>
              <a:off x="5012432" y="2302024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Oval 10"/>
            <p:cNvSpPr/>
            <p:nvPr/>
          </p:nvSpPr>
          <p:spPr>
            <a:xfrm>
              <a:off x="4860032" y="1988840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932040" y="2509664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Oval 13"/>
            <p:cNvSpPr/>
            <p:nvPr/>
          </p:nvSpPr>
          <p:spPr>
            <a:xfrm>
              <a:off x="4860032" y="2365648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725688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Oval 15"/>
            <p:cNvSpPr/>
            <p:nvPr/>
          </p:nvSpPr>
          <p:spPr>
            <a:xfrm>
              <a:off x="4499992" y="2365648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Oval 16"/>
            <p:cNvSpPr/>
            <p:nvPr/>
          </p:nvSpPr>
          <p:spPr>
            <a:xfrm>
              <a:off x="4444752" y="2077616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Oval 17"/>
            <p:cNvSpPr/>
            <p:nvPr/>
          </p:nvSpPr>
          <p:spPr>
            <a:xfrm>
              <a:off x="4588768" y="2437656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Oval 18"/>
            <p:cNvSpPr/>
            <p:nvPr/>
          </p:nvSpPr>
          <p:spPr>
            <a:xfrm>
              <a:off x="4588768" y="2581672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Oval 19"/>
            <p:cNvSpPr/>
            <p:nvPr/>
          </p:nvSpPr>
          <p:spPr>
            <a:xfrm>
              <a:off x="4804792" y="2581672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Oval 20"/>
            <p:cNvSpPr/>
            <p:nvPr/>
          </p:nvSpPr>
          <p:spPr>
            <a:xfrm>
              <a:off x="4860032" y="2221632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Oval 21"/>
            <p:cNvSpPr/>
            <p:nvPr/>
          </p:nvSpPr>
          <p:spPr>
            <a:xfrm>
              <a:off x="4644008" y="2708920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Oval 24"/>
            <p:cNvSpPr/>
            <p:nvPr/>
          </p:nvSpPr>
          <p:spPr>
            <a:xfrm>
              <a:off x="4804792" y="2077616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" name="Oval 25"/>
            <p:cNvSpPr/>
            <p:nvPr/>
          </p:nvSpPr>
          <p:spPr>
            <a:xfrm>
              <a:off x="4948808" y="2077616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Oval 26"/>
            <p:cNvSpPr/>
            <p:nvPr/>
          </p:nvSpPr>
          <p:spPr>
            <a:xfrm>
              <a:off x="4444752" y="1933600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Oval 27"/>
            <p:cNvSpPr/>
            <p:nvPr/>
          </p:nvSpPr>
          <p:spPr>
            <a:xfrm>
              <a:off x="5004048" y="2653680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Oval 28"/>
            <p:cNvSpPr/>
            <p:nvPr/>
          </p:nvSpPr>
          <p:spPr>
            <a:xfrm>
              <a:off x="4444752" y="2221632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Oval 29"/>
            <p:cNvSpPr/>
            <p:nvPr/>
          </p:nvSpPr>
          <p:spPr>
            <a:xfrm>
              <a:off x="4644008" y="1933600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Oval 30"/>
            <p:cNvSpPr/>
            <p:nvPr/>
          </p:nvSpPr>
          <p:spPr>
            <a:xfrm>
              <a:off x="4572000" y="2077616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Oval 31"/>
            <p:cNvSpPr/>
            <p:nvPr/>
          </p:nvSpPr>
          <p:spPr>
            <a:xfrm>
              <a:off x="5092824" y="1933600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07704" y="1628800"/>
            <a:ext cx="1296144" cy="1152128"/>
            <a:chOff x="2627784" y="1340768"/>
            <a:chExt cx="1296144" cy="1152128"/>
          </a:xfrm>
        </p:grpSpPr>
        <p:sp>
          <p:nvSpPr>
            <p:cNvPr id="33" name="Rectangle 32"/>
            <p:cNvSpPr/>
            <p:nvPr/>
          </p:nvSpPr>
          <p:spPr>
            <a:xfrm>
              <a:off x="2627784" y="1340768"/>
              <a:ext cx="1296144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" name="Oval 33"/>
            <p:cNvSpPr/>
            <p:nvPr/>
          </p:nvSpPr>
          <p:spPr>
            <a:xfrm>
              <a:off x="3131840" y="1844824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/>
            <p:cNvSpPr/>
            <p:nvPr/>
          </p:nvSpPr>
          <p:spPr>
            <a:xfrm>
              <a:off x="3563888" y="1556792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Oval 37"/>
            <p:cNvSpPr/>
            <p:nvPr/>
          </p:nvSpPr>
          <p:spPr>
            <a:xfrm>
              <a:off x="2699792" y="1484784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Oval 38"/>
            <p:cNvSpPr/>
            <p:nvPr/>
          </p:nvSpPr>
          <p:spPr>
            <a:xfrm>
              <a:off x="2771800" y="2132856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Oval 39"/>
            <p:cNvSpPr/>
            <p:nvPr/>
          </p:nvSpPr>
          <p:spPr>
            <a:xfrm>
              <a:off x="3563888" y="2204864"/>
              <a:ext cx="127248" cy="127248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1691680" y="260648"/>
            <a:ext cx="738031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Les états de la matière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532" y="267470"/>
            <a:ext cx="1516132" cy="4972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1.1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547665" y="1397000"/>
          <a:ext cx="6264696" cy="2176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9952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Gaz</a:t>
                      </a:r>
                      <a:r>
                        <a:rPr lang="en-CA" sz="28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endParaRPr lang="fr-CA" sz="28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liquide</a:t>
                      </a:r>
                      <a:endParaRPr lang="fr-CA" sz="28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solide</a:t>
                      </a:r>
                      <a:endParaRPr lang="fr-CA" sz="28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11560" y="3933056"/>
            <a:ext cx="81740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CA" sz="2400" dirty="0" smtClean="0">
                <a:latin typeface="Arial Narrow" pitchFamily="34" charset="0"/>
              </a:rPr>
              <a:t> Les états de la matière se distinguent dépendamment de l’intensité</a:t>
            </a:r>
          </a:p>
          <a:p>
            <a:r>
              <a:rPr lang="fr-CA" sz="2400" dirty="0" smtClean="0">
                <a:latin typeface="Arial Narrow" pitchFamily="34" charset="0"/>
              </a:rPr>
              <a:t>     des forces d’interaction;</a:t>
            </a:r>
          </a:p>
          <a:p>
            <a:pPr>
              <a:buFont typeface="Wingdings" pitchFamily="2" charset="2"/>
              <a:buChar char="Ø"/>
            </a:pPr>
            <a:r>
              <a:rPr lang="en-CA" sz="2400" dirty="0" smtClean="0">
                <a:latin typeface="Arial Narrow" pitchFamily="34" charset="0"/>
              </a:rPr>
              <a:t>  </a:t>
            </a:r>
            <a:r>
              <a:rPr lang="en-CA" sz="2400" dirty="0" err="1" smtClean="0">
                <a:latin typeface="Arial Narrow" pitchFamily="34" charset="0"/>
              </a:rPr>
              <a:t>L’état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solide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est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caractérisé</a:t>
            </a:r>
            <a:r>
              <a:rPr lang="en-CA" sz="2400" dirty="0" smtClean="0">
                <a:latin typeface="Arial Narrow" pitchFamily="34" charset="0"/>
              </a:rPr>
              <a:t> par la résistance aux </a:t>
            </a:r>
            <a:r>
              <a:rPr lang="en-CA" sz="2400" dirty="0" err="1" smtClean="0">
                <a:latin typeface="Arial Narrow" pitchFamily="34" charset="0"/>
              </a:rPr>
              <a:t>déformations</a:t>
            </a:r>
            <a:r>
              <a:rPr lang="en-CA" sz="2400" dirty="0" smtClean="0">
                <a:latin typeface="Arial Narrow" pitchFamily="34" charset="0"/>
              </a:rPr>
              <a:t>, </a:t>
            </a:r>
          </a:p>
          <a:p>
            <a:r>
              <a:rPr lang="en-CA" sz="2400" dirty="0" smtClean="0">
                <a:latin typeface="Arial Narrow" pitchFamily="34" charset="0"/>
              </a:rPr>
              <a:t>      grace à la </a:t>
            </a:r>
            <a:r>
              <a:rPr lang="en-CA" sz="2400" dirty="0" err="1" smtClean="0">
                <a:latin typeface="Arial Narrow" pitchFamily="34" charset="0"/>
              </a:rPr>
              <a:t>grande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intensité</a:t>
            </a:r>
            <a:r>
              <a:rPr lang="en-CA" sz="2400" dirty="0" smtClean="0">
                <a:latin typeface="Arial Narrow" pitchFamily="34" charset="0"/>
              </a:rPr>
              <a:t> des forces de </a:t>
            </a:r>
            <a:r>
              <a:rPr lang="en-CA" sz="2400" dirty="0" err="1" smtClean="0">
                <a:latin typeface="Arial Narrow" pitchFamily="34" charset="0"/>
              </a:rPr>
              <a:t>cohésion</a:t>
            </a:r>
            <a:r>
              <a:rPr lang="en-CA" sz="2400" dirty="0" smtClean="0">
                <a:latin typeface="Arial Narrow" pitchFamily="34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CA" sz="2400" dirty="0" smtClean="0">
                <a:latin typeface="Arial Narrow" pitchFamily="34" charset="0"/>
              </a:rPr>
              <a:t>  La </a:t>
            </a:r>
            <a:r>
              <a:rPr lang="en-CA" sz="2400" dirty="0" err="1" smtClean="0">
                <a:latin typeface="Arial Narrow" pitchFamily="34" charset="0"/>
              </a:rPr>
              <a:t>température</a:t>
            </a:r>
            <a:r>
              <a:rPr lang="en-CA" sz="2400" dirty="0" smtClean="0">
                <a:latin typeface="Arial Narrow" pitchFamily="34" charset="0"/>
              </a:rPr>
              <a:t> de fusion sera le </a:t>
            </a:r>
            <a:r>
              <a:rPr lang="en-CA" sz="2400" dirty="0" err="1" smtClean="0">
                <a:latin typeface="Arial Narrow" pitchFamily="34" charset="0"/>
              </a:rPr>
              <a:t>méilleur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indicateur</a:t>
            </a:r>
            <a:r>
              <a:rPr lang="en-CA" sz="2400" dirty="0" smtClean="0">
                <a:latin typeface="Arial Narrow" pitchFamily="34" charset="0"/>
              </a:rPr>
              <a:t> de </a:t>
            </a:r>
            <a:r>
              <a:rPr lang="en-CA" sz="2400" dirty="0" err="1" smtClean="0">
                <a:latin typeface="Arial Narrow" pitchFamily="34" charset="0"/>
              </a:rPr>
              <a:t>l’intensité</a:t>
            </a:r>
            <a:r>
              <a:rPr lang="en-CA" sz="2400" dirty="0" smtClean="0">
                <a:latin typeface="Arial Narrow" pitchFamily="34" charset="0"/>
              </a:rPr>
              <a:t> de</a:t>
            </a:r>
          </a:p>
          <a:p>
            <a:r>
              <a:rPr lang="en-CA" sz="2400" dirty="0" smtClean="0">
                <a:latin typeface="Arial Narrow" pitchFamily="34" charset="0"/>
              </a:rPr>
              <a:t>      </a:t>
            </a:r>
            <a:r>
              <a:rPr lang="en-CA" sz="2400" dirty="0" err="1" smtClean="0">
                <a:latin typeface="Arial Narrow" pitchFamily="34" charset="0"/>
              </a:rPr>
              <a:t>ces</a:t>
            </a:r>
            <a:r>
              <a:rPr lang="en-CA" sz="2400" dirty="0" smtClean="0">
                <a:latin typeface="Arial Narrow" pitchFamily="34" charset="0"/>
              </a:rPr>
              <a:t> forces </a:t>
            </a:r>
            <a:r>
              <a:rPr lang="en-CA" sz="2400" dirty="0" err="1" smtClean="0">
                <a:latin typeface="Arial Narrow" pitchFamily="34" charset="0"/>
              </a:rPr>
              <a:t>dans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une</a:t>
            </a:r>
            <a:r>
              <a:rPr lang="en-CA" sz="2400" dirty="0" smtClean="0">
                <a:latin typeface="Arial Narrow" pitchFamily="34" charset="0"/>
              </a:rPr>
              <a:t> substance </a:t>
            </a:r>
            <a:r>
              <a:rPr lang="en-CA" sz="2400" dirty="0" err="1" smtClean="0">
                <a:latin typeface="Arial Narrow" pitchFamily="34" charset="0"/>
              </a:rPr>
              <a:t>solide</a:t>
            </a:r>
            <a:r>
              <a:rPr lang="en-CA" sz="2400" dirty="0" smtClean="0">
                <a:latin typeface="Arial Narrow" pitchFamily="34" charset="0"/>
              </a:rPr>
              <a:t>;</a:t>
            </a:r>
            <a:endParaRPr lang="fr-CA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9512" y="903949"/>
            <a:ext cx="8496944" cy="5621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179512" y="260648"/>
            <a:ext cx="8496944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3562"/>
              </p:ext>
            </p:extLst>
          </p:nvPr>
        </p:nvGraphicFramePr>
        <p:xfrm>
          <a:off x="511762" y="3759561"/>
          <a:ext cx="7887113" cy="90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6" name="Équation" r:id="rId3" imgW="5981400" imgH="634680" progId="Equation.3">
                  <p:embed/>
                </p:oleObj>
              </mc:Choice>
              <mc:Fallback>
                <p:oleObj name="Équation" r:id="rId3" imgW="5981400" imgH="634680" progId="Equation.3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62" y="3759561"/>
                        <a:ext cx="7887113" cy="90788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9512" y="309125"/>
            <a:ext cx="620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latin typeface="Arial Narrow" pitchFamily="34" charset="0"/>
              </a:rPr>
              <a:t>Exemple</a:t>
            </a:r>
            <a:r>
              <a:rPr lang="en-CA" b="1" dirty="0" smtClean="0">
                <a:latin typeface="Arial Narrow" pitchFamily="34" charset="0"/>
              </a:rPr>
              <a:t> # 03 :     </a:t>
            </a:r>
            <a:r>
              <a:rPr lang="en-CA" b="1" dirty="0" smtClean="0">
                <a:latin typeface="Arial Narrow" pitchFamily="34" charset="0"/>
              </a:rPr>
              <a:t>  </a:t>
            </a:r>
            <a:r>
              <a:rPr lang="en-CA" b="1" dirty="0" err="1" smtClean="0">
                <a:latin typeface="Arial Narrow" pitchFamily="34" charset="0"/>
              </a:rPr>
              <a:t>Maille</a:t>
            </a:r>
            <a:r>
              <a:rPr lang="en-CA" b="1" dirty="0" smtClean="0">
                <a:latin typeface="Arial Narrow" pitchFamily="34" charset="0"/>
              </a:rPr>
              <a:t>  </a:t>
            </a:r>
            <a:r>
              <a:rPr lang="en-CA" b="1" dirty="0" smtClean="0">
                <a:latin typeface="Arial Narrow" pitchFamily="34" charset="0"/>
              </a:rPr>
              <a:t>d’un </a:t>
            </a:r>
            <a:r>
              <a:rPr lang="en-CA" b="1" dirty="0" err="1" smtClean="0">
                <a:latin typeface="Arial Narrow" pitchFamily="34" charset="0"/>
              </a:rPr>
              <a:t>solide</a:t>
            </a:r>
            <a:r>
              <a:rPr lang="en-CA" b="1" dirty="0" smtClean="0">
                <a:latin typeface="Arial Narrow" pitchFamily="34" charset="0"/>
              </a:rPr>
              <a:t> </a:t>
            </a:r>
            <a:r>
              <a:rPr lang="en-CA" b="1" dirty="0" err="1" smtClean="0">
                <a:latin typeface="Arial Narrow" pitchFamily="34" charset="0"/>
              </a:rPr>
              <a:t>ionique</a:t>
            </a:r>
            <a:r>
              <a:rPr lang="en-CA" b="1" dirty="0" smtClean="0">
                <a:latin typeface="Arial Narrow" pitchFamily="34" charset="0"/>
              </a:rPr>
              <a:t>     (</a:t>
            </a:r>
            <a:r>
              <a:rPr lang="en-CA" b="1" dirty="0" err="1" smtClean="0">
                <a:latin typeface="Arial Narrow" pitchFamily="34" charset="0"/>
              </a:rPr>
              <a:t>atomes</a:t>
            </a:r>
            <a:r>
              <a:rPr lang="en-CA" b="1" dirty="0" smtClean="0">
                <a:latin typeface="Arial Narrow" pitchFamily="34" charset="0"/>
              </a:rPr>
              <a:t> </a:t>
            </a:r>
            <a:r>
              <a:rPr lang="en-CA" b="1" dirty="0" err="1" smtClean="0">
                <a:latin typeface="Arial Narrow" pitchFamily="34" charset="0"/>
              </a:rPr>
              <a:t>différents</a:t>
            </a:r>
            <a:r>
              <a:rPr lang="en-CA" b="1" dirty="0" smtClean="0">
                <a:latin typeface="Arial Narrow" pitchFamily="34" charset="0"/>
              </a:rPr>
              <a:t>)</a:t>
            </a:r>
            <a:endParaRPr lang="fr-CA" b="1" i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2997" y="1388789"/>
            <a:ext cx="6192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C00000"/>
                </a:solidFill>
                <a:latin typeface="Arial Narrow" pitchFamily="34" charset="0"/>
              </a:rPr>
              <a:t>Le </a:t>
            </a:r>
            <a:r>
              <a:rPr lang="fr-FR" sz="1600" b="1" dirty="0" smtClean="0">
                <a:solidFill>
                  <a:srgbClr val="C00000"/>
                </a:solidFill>
                <a:latin typeface="Arial Narrow" pitchFamily="34" charset="0"/>
              </a:rPr>
              <a:t>volume de la maille :</a:t>
            </a:r>
            <a:endParaRPr lang="fr-CA" sz="16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graphicFrame>
        <p:nvGraphicFramePr>
          <p:cNvPr id="2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226326"/>
              </p:ext>
            </p:extLst>
          </p:nvPr>
        </p:nvGraphicFramePr>
        <p:xfrm>
          <a:off x="3451225" y="1338263"/>
          <a:ext cx="2008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7" name="Équation" r:id="rId5" imgW="1358640" imgH="266400" progId="Equation.3">
                  <p:embed/>
                </p:oleObj>
              </mc:Choice>
              <mc:Fallback>
                <p:oleObj name="Équation" r:id="rId5" imgW="1358640" imgH="266400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1338263"/>
                        <a:ext cx="2008188" cy="3937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290463" y="2441786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Facteur </a:t>
            </a:r>
            <a:r>
              <a:rPr lang="fr-FR" b="1" u="sng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de compacité</a:t>
            </a:r>
            <a:r>
              <a:rPr lang="fr-FR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:</a:t>
            </a:r>
            <a:endParaRPr lang="fr-CA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5536"/>
              </p:ext>
            </p:extLst>
          </p:nvPr>
        </p:nvGraphicFramePr>
        <p:xfrm>
          <a:off x="3305237" y="2423366"/>
          <a:ext cx="3754825" cy="7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8" name="Équation" r:id="rId7" imgW="2209680" imgH="431640" progId="Equation.3">
                  <p:embed/>
                </p:oleObj>
              </mc:Choice>
              <mc:Fallback>
                <p:oleObj name="Équation" r:id="rId7" imgW="2209680" imgH="431640" progId="Equation.3">
                  <p:embed/>
                  <p:pic>
                    <p:nvPicPr>
                      <p:cNvPr id="1218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237" y="2423366"/>
                        <a:ext cx="3754825" cy="7334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4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524" y="1297226"/>
            <a:ext cx="5040560" cy="432048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45386"/>
            <a:ext cx="8404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CA" sz="2200" dirty="0" smtClean="0">
                <a:latin typeface="Arial Narrow" pitchFamily="34" charset="0"/>
              </a:rPr>
              <a:t>  les </a:t>
            </a:r>
            <a:r>
              <a:rPr lang="en-CA" sz="2200" dirty="0" err="1" smtClean="0">
                <a:latin typeface="Arial Narrow" pitchFamily="34" charset="0"/>
              </a:rPr>
              <a:t>particules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sont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disposées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dans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l’espace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selon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une</a:t>
            </a:r>
            <a:r>
              <a:rPr lang="en-CA" sz="2200" dirty="0" smtClean="0">
                <a:latin typeface="Arial Narrow" pitchFamily="34" charset="0"/>
              </a:rPr>
              <a:t> organisation </a:t>
            </a:r>
          </a:p>
          <a:p>
            <a:pPr lvl="2"/>
            <a:r>
              <a:rPr lang="en-CA" sz="2200" dirty="0" smtClean="0">
                <a:latin typeface="Arial Narrow" pitchFamily="34" charset="0"/>
              </a:rPr>
              <a:t>     </a:t>
            </a:r>
            <a:r>
              <a:rPr lang="en-CA" sz="2200" dirty="0" err="1" smtClean="0">
                <a:latin typeface="Arial Narrow" pitchFamily="34" charset="0"/>
              </a:rPr>
              <a:t>structurée</a:t>
            </a:r>
            <a:r>
              <a:rPr lang="en-CA" sz="2200" dirty="0" smtClean="0">
                <a:latin typeface="Arial Narrow" pitchFamily="34" charset="0"/>
              </a:rPr>
              <a:t> et </a:t>
            </a:r>
            <a:r>
              <a:rPr lang="en-CA" sz="2200" dirty="0" err="1" smtClean="0">
                <a:latin typeface="Arial Narrow" pitchFamily="34" charset="0"/>
              </a:rPr>
              <a:t>répétitive</a:t>
            </a:r>
            <a:r>
              <a:rPr lang="en-CA" sz="2200" dirty="0" smtClean="0">
                <a:latin typeface="Arial Narrow" pitchFamily="34" charset="0"/>
              </a:rPr>
              <a:t>, </a:t>
            </a:r>
            <a:r>
              <a:rPr lang="en-CA" sz="2200" dirty="0" err="1" smtClean="0">
                <a:latin typeface="Arial Narrow" pitchFamily="34" charset="0"/>
              </a:rPr>
              <a:t>ce</a:t>
            </a:r>
            <a:r>
              <a:rPr lang="en-CA" sz="2200" dirty="0" smtClean="0">
                <a:latin typeface="Arial Narrow" pitchFamily="34" charset="0"/>
              </a:rPr>
              <a:t> qui </a:t>
            </a:r>
            <a:r>
              <a:rPr lang="en-CA" sz="2200" dirty="0" err="1" smtClean="0">
                <a:latin typeface="Arial Narrow" pitchFamily="34" charset="0"/>
              </a:rPr>
              <a:t>constitue</a:t>
            </a:r>
            <a:r>
              <a:rPr lang="en-CA" sz="2200" dirty="0" smtClean="0">
                <a:latin typeface="Arial Narrow" pitchFamily="34" charset="0"/>
              </a:rPr>
              <a:t> le </a:t>
            </a:r>
            <a:r>
              <a:rPr lang="en-CA" sz="2200" dirty="0" err="1" smtClean="0">
                <a:latin typeface="Arial Narrow" pitchFamily="34" charset="0"/>
              </a:rPr>
              <a:t>réseau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cristallin</a:t>
            </a:r>
            <a:r>
              <a:rPr lang="en-CA" sz="2200" dirty="0" smtClean="0">
                <a:latin typeface="Arial Narrow" pitchFamily="34" charset="0"/>
              </a:rPr>
              <a:t> du </a:t>
            </a:r>
            <a:r>
              <a:rPr lang="en-CA" sz="2200" dirty="0" err="1" smtClean="0">
                <a:latin typeface="Arial Narrow" pitchFamily="34" charset="0"/>
              </a:rPr>
              <a:t>solide</a:t>
            </a:r>
            <a:r>
              <a:rPr lang="en-CA" sz="2200" dirty="0" smtClean="0">
                <a:latin typeface="Arial Narrow" pitchFamily="34" charset="0"/>
              </a:rPr>
              <a:t>;</a:t>
            </a:r>
          </a:p>
          <a:p>
            <a:pPr lvl="2">
              <a:buFont typeface="Wingdings" pitchFamily="2" charset="2"/>
              <a:buChar char="Ø"/>
            </a:pP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possèdent</a:t>
            </a:r>
            <a:r>
              <a:rPr lang="en-CA" sz="2200" dirty="0" smtClean="0">
                <a:latin typeface="Arial Narrow" pitchFamily="34" charset="0"/>
              </a:rPr>
              <a:t> de </a:t>
            </a:r>
            <a:r>
              <a:rPr lang="en-CA" sz="2200" dirty="0" err="1" smtClean="0">
                <a:latin typeface="Arial Narrow" pitchFamily="34" charset="0"/>
              </a:rPr>
              <a:t>température</a:t>
            </a:r>
            <a:r>
              <a:rPr lang="en-CA" sz="2200" dirty="0" smtClean="0">
                <a:latin typeface="Arial Narrow" pitchFamily="34" charset="0"/>
              </a:rPr>
              <a:t> de fusion (point de fusion);</a:t>
            </a:r>
          </a:p>
          <a:p>
            <a:pPr lvl="2">
              <a:buFont typeface="Wingdings" pitchFamily="2" charset="2"/>
              <a:buChar char="Ø"/>
            </a:pP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u="sng" dirty="0" err="1" smtClean="0">
                <a:latin typeface="Arial Narrow" pitchFamily="34" charset="0"/>
              </a:rPr>
              <a:t>exemple</a:t>
            </a:r>
            <a:r>
              <a:rPr lang="en-CA" sz="2200" u="sng" dirty="0" smtClean="0">
                <a:latin typeface="Arial Narrow" pitchFamily="34" charset="0"/>
              </a:rPr>
              <a:t>: </a:t>
            </a:r>
            <a:r>
              <a:rPr lang="en-CA" sz="2200" dirty="0" err="1" smtClean="0">
                <a:latin typeface="Arial Narrow" pitchFamily="34" charset="0"/>
              </a:rPr>
              <a:t>diamant</a:t>
            </a:r>
            <a:r>
              <a:rPr lang="en-CA" sz="2200" dirty="0" smtClean="0">
                <a:latin typeface="Arial Narrow" pitchFamily="34" charset="0"/>
              </a:rPr>
              <a:t>, glace, </a:t>
            </a:r>
            <a:r>
              <a:rPr lang="en-CA" sz="2200" dirty="0" err="1" smtClean="0">
                <a:latin typeface="Arial Narrow" pitchFamily="34" charset="0"/>
              </a:rPr>
              <a:t>sel</a:t>
            </a:r>
            <a:r>
              <a:rPr lang="en-CA" sz="2200" dirty="0" smtClean="0">
                <a:latin typeface="Arial Narrow" pitchFamily="34" charset="0"/>
              </a:rPr>
              <a:t> de table;</a:t>
            </a:r>
            <a:r>
              <a:rPr lang="en-CA" sz="2400" dirty="0" smtClean="0">
                <a:latin typeface="Arial Narrow" pitchFamily="34" charset="0"/>
              </a:rPr>
              <a:t>  </a:t>
            </a:r>
            <a:endParaRPr lang="fr-CA" sz="2400" dirty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308172"/>
            <a:ext cx="820609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abcence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smtClean="0">
                <a:latin typeface="Arial Narrow" pitchFamily="34" charset="0"/>
              </a:rPr>
              <a:t>de </a:t>
            </a:r>
            <a:r>
              <a:rPr lang="en-CA" sz="2200" dirty="0" err="1" smtClean="0">
                <a:latin typeface="Arial Narrow" pitchFamily="34" charset="0"/>
              </a:rPr>
              <a:t>réseau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ordonné</a:t>
            </a:r>
            <a:r>
              <a:rPr lang="en-CA" sz="2200" dirty="0" smtClean="0">
                <a:latin typeface="Arial Narrow" pitchFamily="34" charset="0"/>
              </a:rPr>
              <a:t> (les </a:t>
            </a:r>
            <a:r>
              <a:rPr lang="en-CA" sz="2200" dirty="0" err="1" smtClean="0">
                <a:latin typeface="Arial Narrow" pitchFamily="34" charset="0"/>
              </a:rPr>
              <a:t>particules</a:t>
            </a:r>
            <a:r>
              <a:rPr lang="en-CA" sz="2200" dirty="0" smtClean="0">
                <a:latin typeface="Arial Narrow" pitchFamily="34" charset="0"/>
              </a:rPr>
              <a:t> ne </a:t>
            </a:r>
            <a:r>
              <a:rPr lang="en-CA" sz="2200" dirty="0" err="1" smtClean="0">
                <a:latin typeface="Arial Narrow" pitchFamily="34" charset="0"/>
              </a:rPr>
              <a:t>sont</a:t>
            </a:r>
            <a:r>
              <a:rPr lang="en-CA" sz="2200" dirty="0" smtClean="0">
                <a:latin typeface="Arial Narrow" pitchFamily="34" charset="0"/>
              </a:rPr>
              <a:t> pas </a:t>
            </a:r>
            <a:r>
              <a:rPr lang="en-CA" sz="2200" dirty="0" err="1" smtClean="0">
                <a:latin typeface="Arial Narrow" pitchFamily="34" charset="0"/>
              </a:rPr>
              <a:t>organisées</a:t>
            </a:r>
            <a:r>
              <a:rPr lang="en-CA" sz="2200" dirty="0" smtClean="0">
                <a:latin typeface="Arial Narrow" pitchFamily="34" charset="0"/>
              </a:rPr>
              <a:t>;</a:t>
            </a:r>
          </a:p>
          <a:p>
            <a:pPr lvl="2">
              <a:buFont typeface="Wingdings" pitchFamily="2" charset="2"/>
              <a:buChar char="Ø"/>
            </a:pPr>
            <a:r>
              <a:rPr lang="en-CA" sz="2200" dirty="0" smtClean="0">
                <a:latin typeface="Arial Narrow" pitchFamily="34" charset="0"/>
              </a:rPr>
              <a:t> ne </a:t>
            </a:r>
            <a:r>
              <a:rPr lang="en-CA" sz="2200" dirty="0" err="1" smtClean="0">
                <a:latin typeface="Arial Narrow" pitchFamily="34" charset="0"/>
              </a:rPr>
              <a:t>possèdent</a:t>
            </a:r>
            <a:r>
              <a:rPr lang="en-CA" sz="2200" dirty="0" smtClean="0">
                <a:latin typeface="Arial Narrow" pitchFamily="34" charset="0"/>
              </a:rPr>
              <a:t> pas de </a:t>
            </a:r>
            <a:r>
              <a:rPr lang="en-CA" sz="2200" dirty="0" err="1" smtClean="0">
                <a:latin typeface="Arial Narrow" pitchFamily="34" charset="0"/>
              </a:rPr>
              <a:t>température</a:t>
            </a:r>
            <a:r>
              <a:rPr lang="en-CA" sz="2200" dirty="0" smtClean="0">
                <a:latin typeface="Arial Narrow" pitchFamily="34" charset="0"/>
              </a:rPr>
              <a:t> de fusion (point de fusion);</a:t>
            </a:r>
          </a:p>
          <a:p>
            <a:pPr lvl="2">
              <a:buFont typeface="Wingdings" pitchFamily="2" charset="2"/>
              <a:buChar char="Ø"/>
            </a:pPr>
            <a:r>
              <a:rPr lang="en-CA" sz="2200" u="sng" dirty="0" smtClean="0">
                <a:latin typeface="Arial Narrow" pitchFamily="34" charset="0"/>
              </a:rPr>
              <a:t> </a:t>
            </a:r>
            <a:r>
              <a:rPr lang="en-CA" sz="2200" u="sng" dirty="0" err="1" smtClean="0">
                <a:latin typeface="Arial Narrow" pitchFamily="34" charset="0"/>
              </a:rPr>
              <a:t>exemple</a:t>
            </a:r>
            <a:r>
              <a:rPr lang="en-CA" sz="2200" u="sng" dirty="0" smtClean="0">
                <a:latin typeface="Arial Narrow" pitchFamily="34" charset="0"/>
              </a:rPr>
              <a:t>:</a:t>
            </a:r>
            <a:r>
              <a:rPr lang="en-CA" sz="2200" dirty="0" smtClean="0">
                <a:latin typeface="Arial Narrow" pitchFamily="34" charset="0"/>
              </a:rPr>
              <a:t> </a:t>
            </a:r>
            <a:r>
              <a:rPr lang="en-CA" sz="2200" dirty="0" err="1" smtClean="0">
                <a:latin typeface="Arial Narrow" pitchFamily="34" charset="0"/>
              </a:rPr>
              <a:t>verre</a:t>
            </a:r>
            <a:r>
              <a:rPr lang="en-CA" sz="2200" dirty="0" smtClean="0">
                <a:latin typeface="Arial Narrow" pitchFamily="34" charset="0"/>
              </a:rPr>
              <a:t> ; </a:t>
            </a:r>
            <a:r>
              <a:rPr lang="en-CA" sz="2200" dirty="0" err="1" smtClean="0">
                <a:latin typeface="Arial Narrow" pitchFamily="34" charset="0"/>
              </a:rPr>
              <a:t>plexiglas</a:t>
            </a:r>
            <a:endParaRPr lang="en-CA" sz="2200" dirty="0" smtClean="0">
              <a:latin typeface="Arial Narrow" pitchFamily="34" charset="0"/>
            </a:endParaRPr>
          </a:p>
          <a:p>
            <a:endParaRPr lang="en-CA" dirty="0" smtClean="0">
              <a:latin typeface="Arial Narrow" pitchFamily="34" charset="0"/>
            </a:endParaRPr>
          </a:p>
          <a:p>
            <a:r>
              <a:rPr lang="en-CA" dirty="0" smtClean="0">
                <a:latin typeface="Arial Narrow" pitchFamily="34" charset="0"/>
              </a:rPr>
              <a:t>  </a:t>
            </a:r>
            <a:endParaRPr lang="fr-CA" dirty="0">
              <a:latin typeface="Arial Narrow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91680" y="260648"/>
            <a:ext cx="738031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 amorphes - cristallins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32" y="267470"/>
            <a:ext cx="1516132" cy="4972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1.2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1225218"/>
            <a:ext cx="523252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2400" b="1" dirty="0" err="1" smtClean="0">
                <a:latin typeface="Arial Narrow" pitchFamily="34" charset="0"/>
              </a:rPr>
              <a:t>Caractéristiques</a:t>
            </a:r>
            <a:r>
              <a:rPr lang="en-CA" sz="2400" b="1" dirty="0" smtClean="0">
                <a:latin typeface="Arial Narrow" pitchFamily="34" charset="0"/>
              </a:rPr>
              <a:t> des </a:t>
            </a:r>
            <a:r>
              <a:rPr lang="en-CA" sz="2400" b="1" dirty="0" err="1" smtClean="0">
                <a:latin typeface="Arial Narrow" pitchFamily="34" charset="0"/>
              </a:rPr>
              <a:t>solides</a:t>
            </a:r>
            <a:r>
              <a:rPr lang="en-CA" sz="2400" b="1" dirty="0" smtClean="0">
                <a:latin typeface="Arial Narrow" pitchFamily="34" charset="0"/>
              </a:rPr>
              <a:t>  </a:t>
            </a:r>
            <a:r>
              <a:rPr lang="en-CA" sz="2400" b="1" dirty="0" err="1" smtClean="0">
                <a:latin typeface="Arial Narrow" pitchFamily="34" charset="0"/>
              </a:rPr>
              <a:t>cristallins</a:t>
            </a:r>
            <a:r>
              <a:rPr lang="en-CA" sz="2400" b="1" dirty="0" smtClean="0">
                <a:latin typeface="Arial Narrow" pitchFamily="34" charset="0"/>
              </a:rPr>
              <a:t> :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038" y="3789040"/>
            <a:ext cx="5040560" cy="432048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544" y="3731546"/>
            <a:ext cx="518763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2400" b="1" dirty="0" err="1" smtClean="0">
                <a:latin typeface="Arial Narrow" pitchFamily="34" charset="0"/>
              </a:rPr>
              <a:t>Caractéristiques</a:t>
            </a:r>
            <a:r>
              <a:rPr lang="en-CA" sz="2400" b="1" dirty="0" smtClean="0">
                <a:latin typeface="Arial Narrow" pitchFamily="34" charset="0"/>
              </a:rPr>
              <a:t> des </a:t>
            </a:r>
            <a:r>
              <a:rPr lang="en-CA" sz="2400" b="1" dirty="0" err="1" smtClean="0">
                <a:latin typeface="Arial Narrow" pitchFamily="34" charset="0"/>
              </a:rPr>
              <a:t>solides</a:t>
            </a:r>
            <a:r>
              <a:rPr lang="en-CA" sz="2400" b="1" dirty="0" smtClean="0">
                <a:latin typeface="Arial Narrow" pitchFamily="34" charset="0"/>
              </a:rPr>
              <a:t> </a:t>
            </a:r>
            <a:r>
              <a:rPr lang="en-CA" sz="2400" b="1" dirty="0" err="1" smtClean="0">
                <a:latin typeface="Arial Narrow" pitchFamily="34" charset="0"/>
              </a:rPr>
              <a:t>amorphes</a:t>
            </a:r>
            <a:r>
              <a:rPr lang="en-CA" sz="2400" b="1" dirty="0" smtClean="0">
                <a:latin typeface="Arial Narrow" pitchFamily="34" charset="0"/>
              </a:rPr>
              <a:t> :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700808"/>
            <a:ext cx="8100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latin typeface="Arial Narrow" pitchFamily="34" charset="0"/>
              </a:rPr>
              <a:t>   Les </a:t>
            </a:r>
            <a:r>
              <a:rPr lang="fr-FR" sz="2800" b="1" u="sng" dirty="0" smtClean="0">
                <a:latin typeface="Arial Narrow" pitchFamily="34" charset="0"/>
              </a:rPr>
              <a:t>solide cristallins </a:t>
            </a:r>
            <a:r>
              <a:rPr lang="fr-FR" sz="2800" dirty="0" smtClean="0">
                <a:latin typeface="Arial Narrow" pitchFamily="34" charset="0"/>
              </a:rPr>
              <a:t>comprennent des </a:t>
            </a:r>
          </a:p>
          <a:p>
            <a:r>
              <a:rPr lang="fr-FR" sz="2800" dirty="0" smtClean="0">
                <a:latin typeface="Arial Narrow" pitchFamily="34" charset="0"/>
              </a:rPr>
              <a:t>matériaux tel qu’une une grande partie des </a:t>
            </a:r>
          </a:p>
          <a:p>
            <a:r>
              <a:rPr lang="fr-FR" sz="2800" dirty="0" smtClean="0">
                <a:latin typeface="Arial Narrow" pitchFamily="34" charset="0"/>
              </a:rPr>
              <a:t>céramiques, une partie des polymères et la </a:t>
            </a:r>
          </a:p>
          <a:p>
            <a:r>
              <a:rPr lang="fr-FR" sz="2800" dirty="0" smtClean="0">
                <a:latin typeface="Arial Narrow" pitchFamily="34" charset="0"/>
              </a:rPr>
              <a:t>plupart des minéraux;</a:t>
            </a:r>
            <a:endParaRPr lang="fr-FR" sz="280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933056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latin typeface="Arial Narrow" pitchFamily="34" charset="0"/>
              </a:rPr>
              <a:t>   Le </a:t>
            </a:r>
            <a:r>
              <a:rPr lang="fr-FR" sz="2800" b="1" u="sng" dirty="0" smtClean="0">
                <a:latin typeface="Arial Narrow" pitchFamily="34" charset="0"/>
              </a:rPr>
              <a:t>solide amorphe</a:t>
            </a:r>
            <a:r>
              <a:rPr lang="fr-FR" sz="2800" dirty="0" smtClean="0">
                <a:latin typeface="Arial Narrow" pitchFamily="34" charset="0"/>
              </a:rPr>
              <a:t> ne peut être accessible</a:t>
            </a:r>
          </a:p>
          <a:p>
            <a:r>
              <a:rPr lang="fr-FR" sz="2800" dirty="0" smtClean="0">
                <a:latin typeface="Arial Narrow" pitchFamily="34" charset="0"/>
              </a:rPr>
              <a:t>par les rayons X ou par la diffraction </a:t>
            </a:r>
          </a:p>
          <a:p>
            <a:r>
              <a:rPr lang="fr-FR" sz="2800" dirty="0" smtClean="0">
                <a:latin typeface="Arial Narrow" pitchFamily="34" charset="0"/>
              </a:rPr>
              <a:t>électronique;</a:t>
            </a:r>
            <a:endParaRPr lang="fr-FR" sz="2800" dirty="0"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32" y="267470"/>
            <a:ext cx="1516132" cy="4972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1.2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6165304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2501" y="1196752"/>
            <a:ext cx="1599939" cy="207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356993"/>
            <a:ext cx="1944216" cy="24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3308" y="5778972"/>
            <a:ext cx="1037084" cy="27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636568" y="1191493"/>
          <a:ext cx="2183904" cy="4901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523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1691680" y="260648"/>
            <a:ext cx="738031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Solides: amorphe - cristallin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1622" y="2492896"/>
            <a:ext cx="340237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7060748" y="4839543"/>
            <a:ext cx="6463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B0F0"/>
                </a:solidFill>
                <a:latin typeface="Arial Black" pitchFamily="34" charset="0"/>
              </a:rPr>
              <a:t> T</a:t>
            </a:r>
            <a:r>
              <a:rPr lang="en-CA" sz="2400" b="1" baseline="-25000" dirty="0" smtClean="0">
                <a:solidFill>
                  <a:srgbClr val="00B0F0"/>
                </a:solidFill>
                <a:latin typeface="Arial Black" pitchFamily="34" charset="0"/>
              </a:rPr>
              <a:t>F</a:t>
            </a:r>
            <a:endParaRPr lang="fr-FR" sz="2400" b="1" baseline="-250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196752"/>
            <a:ext cx="6800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b="1" dirty="0" smtClean="0">
                <a:latin typeface="Arial Black" pitchFamily="34" charset="0"/>
              </a:rPr>
              <a:t>  Chauffage d'un solide cristallin</a:t>
            </a:r>
            <a:endParaRPr lang="fr-FR" sz="2800" b="1" dirty="0">
              <a:latin typeface="Arial Black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4320480" cy="311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532" y="267470"/>
            <a:ext cx="1516132" cy="4972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1.2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8" y="5877272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1656184" y="260648"/>
            <a:ext cx="738031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 :  amorphe - cristallin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600" y="1196752"/>
            <a:ext cx="7031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b="1" dirty="0" smtClean="0">
                <a:latin typeface="Arial Black" pitchFamily="34" charset="0"/>
              </a:rPr>
              <a:t>  Chauffage d'un solide amorphe</a:t>
            </a:r>
            <a:endParaRPr lang="fr-FR" sz="2800" b="1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32" y="267470"/>
            <a:ext cx="1516132" cy="4972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1.2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424122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564904"/>
            <a:ext cx="3635897" cy="336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9"/>
          <p:cNvCxnSpPr/>
          <p:nvPr/>
        </p:nvCxnSpPr>
        <p:spPr>
          <a:xfrm>
            <a:off x="323528" y="6165304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672630" y="260648"/>
            <a:ext cx="738031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 amorphes - cristallins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89904" y="445452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rgbClr val="00B0F0"/>
                </a:solidFill>
                <a:latin typeface="Arial Black" pitchFamily="34" charset="0"/>
              </a:rPr>
              <a:t> T</a:t>
            </a:r>
            <a:r>
              <a:rPr lang="fr-CA" sz="2000" b="1" baseline="-25000" dirty="0" smtClean="0">
                <a:solidFill>
                  <a:srgbClr val="00B0F0"/>
                </a:solidFill>
                <a:latin typeface="Arial Black" pitchFamily="34" charset="0"/>
              </a:rPr>
              <a:t>g</a:t>
            </a:r>
            <a:endParaRPr lang="fr-CA" sz="2000" b="1" baseline="-25000" dirty="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91680" y="260648"/>
            <a:ext cx="738031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8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Types des solides cristallins </a:t>
            </a:r>
            <a:endParaRPr kumimoji="0" lang="fr-C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32" y="267470"/>
            <a:ext cx="1516132" cy="4972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1.3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51788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CA" sz="2400" dirty="0" smtClean="0">
                <a:latin typeface="Arial Narrow" pitchFamily="34" charset="0"/>
              </a:rPr>
              <a:t>  </a:t>
            </a:r>
            <a:r>
              <a:rPr lang="en-CA" sz="2400" dirty="0" err="1" smtClean="0">
                <a:latin typeface="Arial Narrow" pitchFamily="34" charset="0"/>
              </a:rPr>
              <a:t>Dans</a:t>
            </a:r>
            <a:r>
              <a:rPr lang="en-CA" sz="2400" dirty="0" smtClean="0">
                <a:latin typeface="Arial Narrow" pitchFamily="34" charset="0"/>
              </a:rPr>
              <a:t> la </a:t>
            </a:r>
            <a:r>
              <a:rPr lang="en-CA" sz="2400" dirty="0" err="1" smtClean="0">
                <a:latin typeface="Arial Narrow" pitchFamily="34" charset="0"/>
              </a:rPr>
              <a:t>catégorie</a:t>
            </a:r>
            <a:r>
              <a:rPr lang="en-CA" sz="2400" dirty="0" smtClean="0">
                <a:latin typeface="Arial Narrow" pitchFamily="34" charset="0"/>
              </a:rPr>
              <a:t> des </a:t>
            </a:r>
            <a:r>
              <a:rPr lang="en-CA" sz="2400" dirty="0" err="1" smtClean="0">
                <a:latin typeface="Arial Narrow" pitchFamily="34" charset="0"/>
              </a:rPr>
              <a:t>solides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cristallins</a:t>
            </a:r>
            <a:r>
              <a:rPr lang="en-CA" sz="2400" dirty="0" smtClean="0">
                <a:latin typeface="Arial Narrow" pitchFamily="34" charset="0"/>
              </a:rPr>
              <a:t> on </a:t>
            </a:r>
            <a:r>
              <a:rPr lang="en-CA" sz="2400" dirty="0" err="1" smtClean="0">
                <a:latin typeface="Arial Narrow" pitchFamily="34" charset="0"/>
              </a:rPr>
              <a:t>distingue</a:t>
            </a:r>
            <a:r>
              <a:rPr lang="en-CA" sz="2400" dirty="0" smtClean="0">
                <a:latin typeface="Arial Narrow" pitchFamily="34" charset="0"/>
              </a:rPr>
              <a:t>  </a:t>
            </a:r>
            <a:r>
              <a:rPr lang="en-CA" sz="2400" dirty="0" err="1" smtClean="0">
                <a:latin typeface="Arial Narrow" pitchFamily="34" charset="0"/>
              </a:rPr>
              <a:t>quatre</a:t>
            </a:r>
            <a:r>
              <a:rPr lang="en-CA" sz="2400" dirty="0" smtClean="0">
                <a:latin typeface="Arial Narrow" pitchFamily="34" charset="0"/>
              </a:rPr>
              <a:t> types</a:t>
            </a:r>
          </a:p>
          <a:p>
            <a:r>
              <a:rPr lang="en-CA" sz="2400" dirty="0" smtClean="0">
                <a:latin typeface="Arial Narrow" pitchFamily="34" charset="0"/>
              </a:rPr>
              <a:t>   de </a:t>
            </a:r>
            <a:r>
              <a:rPr lang="en-CA" sz="2400" dirty="0" err="1" smtClean="0">
                <a:latin typeface="Arial Narrow" pitchFamily="34" charset="0"/>
              </a:rPr>
              <a:t>solides</a:t>
            </a:r>
            <a:r>
              <a:rPr lang="en-CA" sz="2400" dirty="0" smtClean="0">
                <a:latin typeface="Arial Narrow" pitchFamily="34" charset="0"/>
              </a:rPr>
              <a:t>, </a:t>
            </a:r>
            <a:r>
              <a:rPr lang="en-CA" sz="2400" dirty="0" err="1" smtClean="0">
                <a:latin typeface="Arial Narrow" pitchFamily="34" charset="0"/>
              </a:rPr>
              <a:t>classés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 err="1" smtClean="0">
                <a:latin typeface="Arial Narrow" pitchFamily="34" charset="0"/>
              </a:rPr>
              <a:t>selon</a:t>
            </a:r>
            <a:r>
              <a:rPr lang="en-CA" sz="2400" dirty="0" smtClean="0">
                <a:latin typeface="Arial Narrow" pitchFamily="34" charset="0"/>
              </a:rPr>
              <a:t> le type de liaison entre les </a:t>
            </a:r>
            <a:r>
              <a:rPr lang="en-CA" sz="2400" dirty="0" err="1" smtClean="0">
                <a:latin typeface="Arial Narrow" pitchFamily="34" charset="0"/>
              </a:rPr>
              <a:t>particules</a:t>
            </a:r>
            <a:r>
              <a:rPr lang="en-CA" sz="2400" dirty="0" smtClean="0">
                <a:latin typeface="Arial Narrow" pitchFamily="34" charset="0"/>
              </a:rPr>
              <a:t>. </a:t>
            </a:r>
            <a:endParaRPr lang="fr-CA" sz="2400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9872" y="2708920"/>
            <a:ext cx="3197607" cy="246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CA" sz="2000" b="1" dirty="0" smtClean="0">
                <a:latin typeface="Arial Black" pitchFamily="34" charset="0"/>
              </a:rPr>
              <a:t>  </a:t>
            </a:r>
            <a:r>
              <a:rPr lang="en-CA" sz="2000" b="1" dirty="0" err="1" smtClean="0">
                <a:latin typeface="Arial Black" pitchFamily="34" charset="0"/>
              </a:rPr>
              <a:t>Solide</a:t>
            </a:r>
            <a:r>
              <a:rPr lang="en-CA" sz="2000" b="1" dirty="0" smtClean="0">
                <a:latin typeface="Arial Black" pitchFamily="34" charset="0"/>
              </a:rPr>
              <a:t> </a:t>
            </a:r>
            <a:r>
              <a:rPr lang="en-CA" sz="2000" b="1" dirty="0" err="1" smtClean="0">
                <a:latin typeface="Arial Black" pitchFamily="34" charset="0"/>
              </a:rPr>
              <a:t>moléculaire</a:t>
            </a:r>
            <a:endParaRPr lang="en-CA" sz="2000" b="1" dirty="0" smtClean="0">
              <a:latin typeface="Arial Black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CA" sz="2000" b="1" dirty="0" smtClean="0">
                <a:latin typeface="Arial Black" pitchFamily="34" charset="0"/>
              </a:rPr>
              <a:t>  </a:t>
            </a:r>
            <a:r>
              <a:rPr lang="en-CA" sz="2000" b="1" dirty="0" err="1" smtClean="0">
                <a:latin typeface="Arial Black" pitchFamily="34" charset="0"/>
              </a:rPr>
              <a:t>Solide</a:t>
            </a:r>
            <a:r>
              <a:rPr lang="en-CA" sz="2000" b="1" dirty="0" smtClean="0">
                <a:latin typeface="Arial Black" pitchFamily="34" charset="0"/>
              </a:rPr>
              <a:t> </a:t>
            </a:r>
            <a:r>
              <a:rPr lang="en-CA" sz="2000" b="1" dirty="0" err="1" smtClean="0">
                <a:latin typeface="Arial Black" pitchFamily="34" charset="0"/>
              </a:rPr>
              <a:t>métallique</a:t>
            </a:r>
            <a:endParaRPr lang="en-CA" sz="2000" b="1" dirty="0" smtClean="0">
              <a:latin typeface="Arial Black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CA" sz="2000" b="1" dirty="0" smtClean="0">
                <a:latin typeface="Arial Black" pitchFamily="34" charset="0"/>
              </a:rPr>
              <a:t>  </a:t>
            </a:r>
            <a:r>
              <a:rPr lang="en-CA" sz="2000" b="1" dirty="0" err="1" smtClean="0">
                <a:latin typeface="Arial Black" pitchFamily="34" charset="0"/>
              </a:rPr>
              <a:t>Solide</a:t>
            </a:r>
            <a:r>
              <a:rPr lang="en-CA" sz="2000" b="1" dirty="0" smtClean="0">
                <a:latin typeface="Arial Black" pitchFamily="34" charset="0"/>
              </a:rPr>
              <a:t> covalent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CA" sz="2000" b="1" dirty="0" smtClean="0">
                <a:latin typeface="Arial Black" pitchFamily="34" charset="0"/>
              </a:rPr>
              <a:t>  </a:t>
            </a:r>
            <a:r>
              <a:rPr lang="en-CA" sz="2000" b="1" dirty="0" err="1" smtClean="0">
                <a:latin typeface="Arial Black" pitchFamily="34" charset="0"/>
              </a:rPr>
              <a:t>Solide</a:t>
            </a:r>
            <a:r>
              <a:rPr lang="en-CA" sz="2000" b="1" dirty="0" smtClean="0">
                <a:latin typeface="Arial Black" pitchFamily="34" charset="0"/>
              </a:rPr>
              <a:t> </a:t>
            </a:r>
            <a:r>
              <a:rPr lang="en-CA" sz="2000" b="1" dirty="0" err="1" smtClean="0">
                <a:latin typeface="Arial Black" pitchFamily="34" charset="0"/>
              </a:rPr>
              <a:t>ionique</a:t>
            </a:r>
            <a:r>
              <a:rPr lang="en-CA" sz="2000" b="1" dirty="0" smtClean="0">
                <a:latin typeface="Arial Black" pitchFamily="34" charset="0"/>
              </a:rPr>
              <a:t> </a:t>
            </a:r>
            <a:endParaRPr lang="fr-CA" sz="2000" b="1" dirty="0"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5877272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6624736" cy="472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91680" y="260648"/>
            <a:ext cx="7380312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Solides moléculaires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32" y="267469"/>
            <a:ext cx="1516132" cy="639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1.3.1</a:t>
            </a:r>
            <a:endParaRPr lang="fr-CA" sz="2400" b="1" dirty="0">
              <a:latin typeface="Batang" pitchFamily="18" charset="-127"/>
              <a:ea typeface="Batang" pitchFamily="18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1393</Words>
  <Application>Microsoft Office PowerPoint</Application>
  <PresentationFormat>Affichage à l'écran (4:3)</PresentationFormat>
  <Paragraphs>267</Paragraphs>
  <Slides>30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30</vt:i4>
      </vt:variant>
    </vt:vector>
  </HeadingPairs>
  <TitlesOfParts>
    <vt:vector size="43" baseType="lpstr">
      <vt:lpstr>Arial</vt:lpstr>
      <vt:lpstr>Arial Black</vt:lpstr>
      <vt:lpstr>Arial Narrow</vt:lpstr>
      <vt:lpstr>Batang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Microsoft Equation 3.0</vt:lpstr>
      <vt:lpstr>Équation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Résumé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Liaisons Intermoléculaires</dc:title>
  <dc:creator>admin</dc:creator>
  <cp:lastModifiedBy>Utilisateur Windows</cp:lastModifiedBy>
  <cp:revision>352</cp:revision>
  <dcterms:created xsi:type="dcterms:W3CDTF">2012-11-26T20:26:51Z</dcterms:created>
  <dcterms:modified xsi:type="dcterms:W3CDTF">2020-09-30T17:47:18Z</dcterms:modified>
</cp:coreProperties>
</file>