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52" r:id="rId1"/>
  </p:sldMasterIdLst>
  <p:notesMasterIdLst>
    <p:notesMasterId r:id="rId30"/>
  </p:notesMasterIdLst>
  <p:sldIdLst>
    <p:sldId id="256" r:id="rId2"/>
    <p:sldId id="488" r:id="rId3"/>
    <p:sldId id="512" r:id="rId4"/>
    <p:sldId id="616" r:id="rId5"/>
    <p:sldId id="581" r:id="rId6"/>
    <p:sldId id="617" r:id="rId7"/>
    <p:sldId id="604" r:id="rId8"/>
    <p:sldId id="605" r:id="rId9"/>
    <p:sldId id="614" r:id="rId10"/>
    <p:sldId id="606" r:id="rId11"/>
    <p:sldId id="610" r:id="rId12"/>
    <p:sldId id="618" r:id="rId13"/>
    <p:sldId id="619" r:id="rId14"/>
    <p:sldId id="615" r:id="rId15"/>
    <p:sldId id="587" r:id="rId16"/>
    <p:sldId id="588" r:id="rId17"/>
    <p:sldId id="589" r:id="rId18"/>
    <p:sldId id="590" r:id="rId19"/>
    <p:sldId id="607" r:id="rId20"/>
    <p:sldId id="608" r:id="rId21"/>
    <p:sldId id="620" r:id="rId22"/>
    <p:sldId id="624" r:id="rId23"/>
    <p:sldId id="600" r:id="rId24"/>
    <p:sldId id="625" r:id="rId25"/>
    <p:sldId id="601" r:id="rId26"/>
    <p:sldId id="602" r:id="rId27"/>
    <p:sldId id="626" r:id="rId28"/>
    <p:sldId id="627" r:id="rId29"/>
  </p:sldIdLst>
  <p:sldSz cx="10080625" cy="7559675"/>
  <p:notesSz cx="7099300" cy="10234613"/>
  <p:defaultTextStyle>
    <a:defPPr>
      <a:defRPr lang="en-GB"/>
    </a:defPPr>
    <a:lvl1pPr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9983" indent="-283632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39284" indent="-226591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5633" indent="-226591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1980" indent="-226591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1739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38086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4432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0783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0">
          <p15:clr>
            <a:srgbClr val="A4A3A4"/>
          </p15:clr>
        </p15:guide>
        <p15:guide id="2" pos="19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5391" autoAdjust="0"/>
  </p:normalViewPr>
  <p:slideViewPr>
    <p:cSldViewPr>
      <p:cViewPr varScale="1">
        <p:scale>
          <a:sx n="96" d="100"/>
          <a:sy n="96" d="100"/>
        </p:scale>
        <p:origin x="1548" y="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7704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0"/>
        <p:guide pos="19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22:28:28.9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1,'12'1,"0"0,0 1,0 0,0 1,21 8,26 7,29-6,2-4,-1-4,91-7,-50 0,53 3,215 28,238 27,1675-57,-2282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22:27:59.3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0,'111'0,"604"27,-119 1,-394-25,260 37,-18 0,620-36,-552-7,292 3,-786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9T22:59:09.2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1 478,'1535'0,"-1525"1,0-1,-1-1,1 0,0 0,-1-1,19-5,-25 5,-1 1,1-1,0 1,-1-1,1 0,-1 0,1 0,-1 0,0-1,0 1,0-1,0 1,0-1,-1 0,1 1,-1-1,0 0,1 0,-2 0,1 0,0 0,0 0,-1-1,0 1,0-3,1-1,-1 1,-1-1,0 1,1 0,-2-1,1 1,-1 0,0 0,0 0,-1 0,-6-10,-3-4,-2 1,-16-18,-11-15,15 13,15 20,-1 2,0-1,-23-22,29 35,1 0,-1 0,-1 1,1 0,0 0,-1 0,0 1,0 0,0 0,0 1,-1 0,1 0,-14-1,-53-1,-105 8,36 1,-103 9,-16 1,220-16,-100 3,127 0,-1 0,1 1,0 0,0 1,0 1,-27 12,36-13,1 0,0 1,0-1,0 1,0 0,1 0,0 1,0-1,0 1,1 0,0 0,0 0,0 1,1-1,-2 8,-4 13,2 0,-4 35,5-31,2 1,1 0,2 0,1 0,9 54,-9-82,0-1,1 1,-1-1,1 1,0-1,0 0,0 0,0 0,1 0,-1 0,1-1,-1 1,1-1,0 1,0-1,0 0,1 0,-1 0,0-1,1 1,-1-1,1 0,0 0,-1 0,7 0,11 2,-1-2,1 0,34-4,-17 1,805-1,-586 3,-225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6513" cy="383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10510" y="4860473"/>
            <a:ext cx="5678280" cy="4603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8007" y="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6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8007" y="972256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3C752DE-243B-4F07-8278-8DA2CD0A3177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9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565" indent="-285218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0866" indent="-228175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7216" indent="-228175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3565" indent="-228175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1265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18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770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025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47675">
              <a:buFont typeface="Times New Roman" pitchFamily="18" charset="0"/>
              <a:buNone/>
            </a:pPr>
            <a:fld id="{546272A0-FE2F-4F32-842C-D629C898BF81}" type="slidenum">
              <a:rPr lang="fr-CA" smtClean="0">
                <a:latin typeface="Times New Roman" pitchFamily="18" charset="0"/>
              </a:rPr>
              <a:pPr defTabSz="447675">
                <a:buFont typeface="Times New Roman" pitchFamily="18" charset="0"/>
                <a:buNone/>
              </a:pPr>
              <a:t>1</a:t>
            </a:fld>
            <a:endParaRPr lang="fr-CA" dirty="0"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6288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9730" cy="4605252"/>
          </a:xfrm>
          <a:noFill/>
          <a:ln/>
        </p:spPr>
        <p:txBody>
          <a:bodyPr wrap="none" anchor="ctr"/>
          <a:lstStyle/>
          <a:p>
            <a:endParaRPr lang="fr-F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pPr>
              <a:defRPr/>
            </a:pPr>
            <a:fld id="{729A8005-3758-4093-8CCB-F980ED511ABC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54752-A5E4-4C17-8242-00F7B42D5A37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4920C-306A-46F0-A93A-0C91226A1B7A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pPr>
              <a:defRPr/>
            </a:pPr>
            <a:fld id="{FC2DD7CC-7C0E-417B-BBB8-0CA69B49BFE6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88F9F-EA6B-4BC5-98D8-BD614BE94D05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790B6-AA77-42D7-AFC9-9ADFCF507B37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DF17C5A-C09D-4B46-A8A8-04BC7B2569F2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624066D-6800-47E2-B3B4-8CF456A91E40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80893D8-46FC-476A-B292-1FBAB5761443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CA"/>
              <a:t>K. Amoura &amp; I. Ndiaye</a:t>
            </a:r>
            <a:endParaRPr lang="fr-CA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B54195-1CF5-4B6C-83E3-FE61C5847EDD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customXml" Target="../ink/ink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47825" y="3923853"/>
            <a:ext cx="8847138" cy="2376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812" tIns="76592" rIns="89812" bIns="44905"/>
          <a:lstStyle/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algn="ctr"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CA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5407" y="422252"/>
            <a:ext cx="9136797" cy="683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812" tIns="64272" rIns="89812" bIns="44905"/>
          <a:lstStyle/>
          <a:p>
            <a:pPr algn="ctr"/>
            <a:r>
              <a:rPr lang="fr-CA" sz="3600" b="1" i="1" dirty="0">
                <a:latin typeface="Times New Roman" pitchFamily="18" charset="0"/>
                <a:cs typeface="Times New Roman" pitchFamily="18" charset="0"/>
              </a:rPr>
              <a:t>École de Technologie Supérieure</a:t>
            </a:r>
          </a:p>
          <a:p>
            <a:pPr algn="ctr"/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CA" sz="2400" b="1" dirty="0">
                <a:latin typeface="Times New Roman" pitchFamily="18" charset="0"/>
                <a:cs typeface="Times New Roman" pitchFamily="18" charset="0"/>
              </a:rPr>
              <a:t>Mat144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– Introduction aux mathématiques du génie</a:t>
            </a:r>
          </a:p>
          <a:p>
            <a:pPr algn="ctr"/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CA" sz="3600" b="1" dirty="0">
                <a:latin typeface="Times New Roman" pitchFamily="18" charset="0"/>
                <a:cs typeface="Times New Roman" pitchFamily="18" charset="0"/>
              </a:rPr>
              <a:t>Chapitre 3</a:t>
            </a:r>
          </a:p>
          <a:p>
            <a:pPr algn="ctr"/>
            <a:r>
              <a:rPr lang="fr-CA" sz="4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Équations et inéquations</a:t>
            </a:r>
          </a:p>
          <a:p>
            <a:pPr algn="ctr"/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3600" b="1" i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4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fr-CA" sz="4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fr-CA" sz="4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r>
              <a:rPr lang="fr-CA" sz="2800" b="1" dirty="0">
                <a:latin typeface="+mj-lt"/>
              </a:rPr>
              <a:t> </a:t>
            </a: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r>
              <a:rPr lang="fr-CA" sz="2800" b="1" dirty="0">
                <a:latin typeface="+mj-lt"/>
              </a:rPr>
              <a:t> </a:t>
            </a:r>
          </a:p>
          <a:p>
            <a:pPr algn="ctr"/>
            <a:endParaRPr lang="fr-CA" sz="2800" dirty="0">
              <a:latin typeface="+mj-lt"/>
            </a:endParaRPr>
          </a:p>
          <a:p>
            <a:pPr algn="ctr"/>
            <a:endParaRPr lang="fr-CA" sz="2800" dirty="0">
              <a:latin typeface="+mj-lt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57D-18D7-4764-9D03-3E1CB6297520}" type="slidenum">
              <a:rPr lang="fr-CA" smtClean="0"/>
              <a:pPr/>
              <a:t>1</a:t>
            </a:fld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03808" y="6804173"/>
            <a:ext cx="3614809" cy="349794"/>
          </a:xfrm>
          <a:prstGeom prst="rect">
            <a:avLst/>
          </a:prstGeom>
        </p:spPr>
        <p:txBody>
          <a:bodyPr wrap="none" lIns="91268" tIns="45634" rIns="91268" bIns="45634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Amoura , K. </a:t>
            </a:r>
            <a:r>
              <a:rPr lang="fr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Mahni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I. Ndiaye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11222" y="5994415"/>
            <a:ext cx="4801314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Référence: MAT 144. Introduction aux</a:t>
            </a:r>
          </a:p>
          <a:p>
            <a:r>
              <a:rPr lang="fr-CA" b="1" dirty="0"/>
              <a:t>Mathématiques du génie. Kathleen Pineau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107429"/>
            <a:ext cx="8592773" cy="7344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</a:t>
            </a:r>
          </a:p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Résolvez les équations linéaires suivantes:</a:t>
            </a: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la TI: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résoudre l’équation de la question a), on fait:</a:t>
            </a:r>
          </a:p>
          <a:p>
            <a:pPr marL="0" indent="0" algn="ctr">
              <a:buNone/>
            </a:pPr>
            <a:r>
              <a:rPr lang="fr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</a:t>
            </a:r>
            <a:r>
              <a:rPr lang="fr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+ 11 = 9</a:t>
            </a:r>
            <a:r>
              <a:rPr lang="fr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+ 25, </a:t>
            </a:r>
            <a:r>
              <a:rPr lang="fr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932026"/>
              </p:ext>
            </p:extLst>
          </p:nvPr>
        </p:nvGraphicFramePr>
        <p:xfrm>
          <a:off x="293688" y="1116013"/>
          <a:ext cx="7280275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1981080" progId="Equation.DSMT4">
                  <p:embed/>
                </p:oleObj>
              </mc:Choice>
              <mc:Fallback>
                <p:oleObj name="Equation" r:id="rId2" imgW="3848040" imgH="1981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116013"/>
                        <a:ext cx="7280275" cy="374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1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179438"/>
            <a:ext cx="9217024" cy="6956896"/>
          </a:xfrm>
        </p:spPr>
        <p:txBody>
          <a:bodyPr/>
          <a:lstStyle/>
          <a:p>
            <a:pPr marL="0" indent="0">
              <a:buNone/>
            </a:pPr>
            <a:r>
              <a:rPr lang="fr-FR" sz="2800" b="1" i="1" u="sng" dirty="0">
                <a:latin typeface="Times New Roman" pitchFamily="18" charset="0"/>
                <a:cs typeface="Times New Roman" pitchFamily="18" charset="0"/>
              </a:rPr>
              <a:t>Résolution de problèmes contenant une équation- Problèmes narratifs</a:t>
            </a:r>
          </a:p>
          <a:p>
            <a:pPr marL="0" indent="0">
              <a:buNone/>
            </a:pPr>
            <a:endParaRPr lang="fr-FR" sz="28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 1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Trouvez 3 nombres pairs consécutifs dont la somme vaut 90.</a:t>
            </a:r>
          </a:p>
          <a:p>
            <a:pPr marL="0" indent="0">
              <a:buNone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 2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 périmètre d’un rectangle dont la longueur mesure 8 cm de plus que la largeur est 62 cm. Quelles sont les dimensions du rectangle?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392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6BD1A9-3648-7909-8581-147F8D84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7C008C-A4EE-F4A2-00BF-99E34A468D62}"/>
              </a:ext>
            </a:extLst>
          </p:cNvPr>
          <p:cNvSpPr txBox="1"/>
          <p:nvPr/>
        </p:nvSpPr>
        <p:spPr>
          <a:xfrm>
            <a:off x="287784" y="395461"/>
            <a:ext cx="9145016" cy="1036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 2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 périmètre d’un rectangle dont la longueur mesure 8 cm de plus que la largeur est 62 cm. Quelles sont les dimensions du rectangle?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4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29710C-B6AC-FE2D-A3C4-97648C2A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91434E-DFDD-2D22-6AD1-A2AF2001DCEF}"/>
              </a:ext>
            </a:extLst>
          </p:cNvPr>
          <p:cNvSpPr txBox="1"/>
          <p:nvPr/>
        </p:nvSpPr>
        <p:spPr>
          <a:xfrm>
            <a:off x="143768" y="9939"/>
            <a:ext cx="9505056" cy="77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chimiste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doit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préparer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solution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d’alcool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à 20%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diluant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300 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d’une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solution à 30% 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volume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d’eau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doit-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ajouter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39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179438"/>
            <a:ext cx="9217024" cy="6956896"/>
          </a:xfrm>
        </p:spPr>
        <p:txBody>
          <a:bodyPr/>
          <a:lstStyle/>
          <a:p>
            <a:pPr marL="0" indent="0">
              <a:buNone/>
            </a:pPr>
            <a:r>
              <a:rPr lang="fr-FR" sz="2800" b="1" i="1" u="sng" dirty="0">
                <a:latin typeface="Times New Roman" pitchFamily="18" charset="0"/>
                <a:cs typeface="Times New Roman" pitchFamily="18" charset="0"/>
              </a:rPr>
              <a:t>Solution-exemple 3</a:t>
            </a:r>
          </a:p>
          <a:p>
            <a:pPr marL="0" indent="0"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Soit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le nombre de ml d’eau à ajouter.</a:t>
            </a:r>
          </a:p>
          <a:p>
            <a:pPr marL="0" indent="0"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            représente le volume total de la solution diluée.</a:t>
            </a:r>
          </a:p>
          <a:p>
            <a:pPr marL="0" indent="0"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              représente le volume de l’alcool dans les 300ml de la solution.</a:t>
            </a:r>
          </a:p>
          <a:p>
            <a:pPr marL="0" indent="0"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                    représente le volume de l’alcool dans la solution diluée.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Équation</a:t>
            </a:r>
            <a:endParaRPr lang="en-US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volume de l’alcool dans les 300ml =volume de l’alcool dans la solution diluée.</a:t>
            </a:r>
          </a:p>
          <a:p>
            <a:pPr marL="0" indent="0"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49786128-363F-4C30-8A1E-0B81BAF0A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7743"/>
              </p:ext>
            </p:extLst>
          </p:nvPr>
        </p:nvGraphicFramePr>
        <p:xfrm>
          <a:off x="190500" y="1619250"/>
          <a:ext cx="1057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03040" progId="Equation.DSMT4">
                  <p:embed/>
                </p:oleObj>
              </mc:Choice>
              <mc:Fallback>
                <p:oleObj name="Equation" r:id="rId2" imgW="558720" imgH="203040" progId="Equation.DSMT4">
                  <p:embed/>
                  <p:pic>
                    <p:nvPicPr>
                      <p:cNvPr id="6" name="Obje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619250"/>
                        <a:ext cx="10572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F408B3F3-170D-4242-9569-5EB9DF881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27979"/>
              </p:ext>
            </p:extLst>
          </p:nvPr>
        </p:nvGraphicFramePr>
        <p:xfrm>
          <a:off x="114497" y="2091563"/>
          <a:ext cx="1465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49786128-363F-4C30-8A1E-0B81BAF0A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7" y="2091563"/>
                        <a:ext cx="14652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A9415D95-D29B-4166-BFF8-DAB0C6C72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83029"/>
              </p:ext>
            </p:extLst>
          </p:nvPr>
        </p:nvGraphicFramePr>
        <p:xfrm>
          <a:off x="160219" y="1181801"/>
          <a:ext cx="9128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F408B3F3-170D-4242-9569-5EB9DF881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19" y="1181801"/>
                        <a:ext cx="912813" cy="334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4CA5380A-7380-430D-97C3-8946392C3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88212"/>
              </p:ext>
            </p:extLst>
          </p:nvPr>
        </p:nvGraphicFramePr>
        <p:xfrm>
          <a:off x="1090613" y="4211638"/>
          <a:ext cx="27384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560" imgH="203040" progId="Equation.DSMT4">
                  <p:embed/>
                </p:oleObj>
              </mc:Choice>
              <mc:Fallback>
                <p:oleObj name="Equation" r:id="rId8" imgW="1447560" imgH="203040" progId="Equation.DSMT4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F408B3F3-170D-4242-9569-5EB9DF881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211638"/>
                        <a:ext cx="273843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368E2AA7-F222-4F54-A8A7-07C625803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0392" y="3950060"/>
            <a:ext cx="3029880" cy="22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4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107429"/>
            <a:ext cx="9454207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fr-CA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CA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3000" b="1" i="1" dirty="0">
                <a:latin typeface="Times New Roman" pitchFamily="18" charset="0"/>
                <a:cs typeface="Times New Roman" pitchFamily="18" charset="0"/>
              </a:rPr>
              <a:t>Résolution d’inéquations linéaires à une variable</a:t>
            </a:r>
            <a:endParaRPr lang="fr-FR" sz="30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inéquation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est une inégalité entre deux expressions.</a:t>
            </a: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1)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1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100" b="1" dirty="0">
                <a:latin typeface="Times New Roman" pitchFamily="18" charset="0"/>
                <a:cs typeface="Times New Roman" pitchFamily="18" charset="0"/>
              </a:rPr>
              <a:t>inéquation</a:t>
            </a:r>
            <a:r>
              <a:rPr lang="fr-FR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100" b="1" dirty="0">
                <a:latin typeface="Times New Roman" pitchFamily="18" charset="0"/>
                <a:cs typeface="Times New Roman" pitchFamily="18" charset="0"/>
              </a:rPr>
              <a:t>linéaire</a:t>
            </a:r>
            <a:r>
              <a:rPr lang="fr-FR" sz="2100" dirty="0">
                <a:latin typeface="Times New Roman" pitchFamily="18" charset="0"/>
                <a:cs typeface="Times New Roman" pitchFamily="18" charset="0"/>
              </a:rPr>
              <a:t> à une variable est une inéquation dans laquelle la variable est affectée de l’exposant 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15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57621"/>
              </p:ext>
            </p:extLst>
          </p:nvPr>
        </p:nvGraphicFramePr>
        <p:xfrm>
          <a:off x="647824" y="2339677"/>
          <a:ext cx="18859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77480" progId="Equation.DSMT4">
                  <p:embed/>
                </p:oleObj>
              </mc:Choice>
              <mc:Fallback>
                <p:oleObj name="Equation" r:id="rId2" imgW="914400" imgH="17748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24" y="2339677"/>
                        <a:ext cx="18859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44548"/>
              </p:ext>
            </p:extLst>
          </p:nvPr>
        </p:nvGraphicFramePr>
        <p:xfrm>
          <a:off x="647824" y="2876302"/>
          <a:ext cx="26971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24" y="2876302"/>
                        <a:ext cx="26971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67276"/>
              </p:ext>
            </p:extLst>
          </p:nvPr>
        </p:nvGraphicFramePr>
        <p:xfrm>
          <a:off x="1590799" y="5291907"/>
          <a:ext cx="13096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177480" progId="Equation.DSMT4">
                  <p:embed/>
                </p:oleObj>
              </mc:Choice>
              <mc:Fallback>
                <p:oleObj name="Equation" r:id="rId6" imgW="634680" imgH="1774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799" y="5291907"/>
                        <a:ext cx="1309687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04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760" y="107429"/>
            <a:ext cx="9649072" cy="6336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CA" sz="2200" b="1" dirty="0">
                <a:latin typeface="Times New Roman" pitchFamily="18" charset="0"/>
                <a:cs typeface="Times New Roman" pitchFamily="18" charset="0"/>
              </a:rPr>
              <a:t>L’ensemble solution d’une inéquation</a:t>
            </a: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 est l’ensemble des valeurs de la variable (ou des variables) qui transforment l’inéquation en une </a:t>
            </a:r>
            <a:r>
              <a:rPr lang="fr-CA" sz="2200" b="1" dirty="0">
                <a:latin typeface="Times New Roman" pitchFamily="18" charset="0"/>
                <a:cs typeface="Times New Roman" pitchFamily="18" charset="0"/>
              </a:rPr>
              <a:t>inégalité vraie</a:t>
            </a: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. On note cet ensemble </a:t>
            </a:r>
            <a:r>
              <a:rPr lang="fr-CA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Soit l’inéquation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Déterminez si 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= ‒ 8 et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= 2 font partie de l’ensemble solution de cette inéquation.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16</a:t>
            </a:fld>
            <a:endParaRPr lang="fr-CA" dirty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84145"/>
              </p:ext>
            </p:extLst>
          </p:nvPr>
        </p:nvGraphicFramePr>
        <p:xfrm>
          <a:off x="3312120" y="1907629"/>
          <a:ext cx="209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03040" progId="Equation.DSMT4">
                  <p:embed/>
                </p:oleObj>
              </mc:Choice>
              <mc:Fallback>
                <p:oleObj name="Equation" r:id="rId2" imgW="1015920" imgH="2030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120" y="1907629"/>
                        <a:ext cx="2095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18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107429"/>
            <a:ext cx="9454207" cy="6336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CA" sz="2400" b="1" i="1" u="sng" dirty="0">
                <a:latin typeface="Times New Roman" pitchFamily="18" charset="0"/>
                <a:cs typeface="Times New Roman" pitchFamily="18" charset="0"/>
              </a:rPr>
              <a:t>Propriétés des inéquations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17</a:t>
            </a:fld>
            <a:endParaRPr lang="fr-CA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43533"/>
            <a:ext cx="8218884" cy="38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3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0"/>
            <a:ext cx="9454207" cy="73082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Résolvez les inéquations suivantes et représentez l’ensemble des solutions sur la droite réelle. </a:t>
            </a:r>
            <a:r>
              <a:rPr lang="fr-CA" sz="2400" i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la TI: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résoudre l’inéquation de la question 1), on fait:</a:t>
            </a:r>
          </a:p>
          <a:p>
            <a:pPr marL="0" indent="0" algn="ctr">
              <a:buNone/>
            </a:pPr>
            <a:r>
              <a:rPr lang="fr-C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1 ≥ 2, </a:t>
            </a:r>
            <a:r>
              <a:rPr lang="fr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CA" sz="24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18</a:t>
            </a:fld>
            <a:endParaRPr lang="fr-CA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96679"/>
              </p:ext>
            </p:extLst>
          </p:nvPr>
        </p:nvGraphicFramePr>
        <p:xfrm>
          <a:off x="215776" y="1259557"/>
          <a:ext cx="1849438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031840" progId="Equation.DSMT4">
                  <p:embed/>
                </p:oleObj>
              </mc:Choice>
              <mc:Fallback>
                <p:oleObj name="Equation" r:id="rId2" imgW="1002960" imgH="20318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76" y="1259557"/>
                        <a:ext cx="1849438" cy="374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68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629" y="-21347"/>
            <a:ext cx="4416086" cy="606756"/>
          </a:xfrm>
        </p:spPr>
        <p:txBody>
          <a:bodyPr>
            <a:noAutofit/>
          </a:bodyPr>
          <a:lstStyle/>
          <a:p>
            <a:pPr algn="ctr"/>
            <a:r>
              <a:rPr lang="fr-CA" sz="28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Inéquations composées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611486"/>
            <a:ext cx="9145016" cy="6524848"/>
          </a:xfrm>
        </p:spPr>
        <p:txBody>
          <a:bodyPr>
            <a:normAutofit/>
          </a:bodyPr>
          <a:lstStyle/>
          <a:p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inégalités composées sont des inéquations de la forme </a:t>
            </a:r>
            <a:r>
              <a:rPr lang="fr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≤ B ≤ C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où chacun des symboles ≤ peut être remplacé par le symbole &lt; .</a:t>
            </a:r>
          </a:p>
          <a:p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L’inéquation composée </a:t>
            </a:r>
            <a:r>
              <a:rPr lang="fr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≤ B ≤ C 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être séparée en 2 inéquations simples: </a:t>
            </a:r>
            <a:r>
              <a:rPr lang="fr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≤ B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B≤ C.</a:t>
            </a:r>
          </a:p>
          <a:p>
            <a:endParaRPr lang="fr-CA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Résolvez les inégalités composées et représentez l’ensemble des solutions sur la droite réelle:</a:t>
            </a:r>
          </a:p>
          <a:p>
            <a:pPr marL="0" indent="0">
              <a:buNone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19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60567"/>
              </p:ext>
            </p:extLst>
          </p:nvPr>
        </p:nvGraphicFramePr>
        <p:xfrm>
          <a:off x="291430" y="3708400"/>
          <a:ext cx="72691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203040" progId="Equation.DSMT4">
                  <p:embed/>
                </p:oleObj>
              </mc:Choice>
              <mc:Fallback>
                <p:oleObj name="Equation" r:id="rId2" imgW="351756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30" y="3708400"/>
                        <a:ext cx="72691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6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93" y="539478"/>
            <a:ext cx="9433048" cy="88290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endParaRPr lang="fr-FR" sz="36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03238" y="1835621"/>
            <a:ext cx="9074150" cy="51367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3.1 - Résolution d’équations linéaires à une variable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3.2 - Résolution d’inéquations linéaires à une variable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3.3 – Résolution d’équations et d’inéquations ayant des valeurs absolues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3.4 - Résolution d’équations quadratiques à une variable.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2</a:t>
            </a:fld>
            <a:endParaRPr lang="fr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20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93512"/>
              </p:ext>
            </p:extLst>
          </p:nvPr>
        </p:nvGraphicFramePr>
        <p:xfrm>
          <a:off x="215776" y="323453"/>
          <a:ext cx="2952328" cy="345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1574640" progId="Equation.DSMT4">
                  <p:embed/>
                </p:oleObj>
              </mc:Choice>
              <mc:Fallback>
                <p:oleObj name="Equation" r:id="rId2" imgW="1346040" imgH="1574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76" y="323453"/>
                        <a:ext cx="2952328" cy="3453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15776" y="6660157"/>
            <a:ext cx="8928992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la TI: </a:t>
            </a:r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résoudre les inéquations composées des questions 3 et 4), on fait:</a:t>
            </a:r>
          </a:p>
          <a:p>
            <a:pPr algn="ctr"/>
            <a:r>
              <a:rPr lang="fr-C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≤ 2</a:t>
            </a:r>
            <a:r>
              <a:rPr lang="fr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 &lt; </a:t>
            </a:r>
            <a:r>
              <a:rPr lang="fr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+ 4, </a:t>
            </a:r>
            <a:r>
              <a:rPr lang="fr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;    </a:t>
            </a:r>
            <a:r>
              <a:rPr lang="fr-C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&lt; </a:t>
            </a:r>
            <a:r>
              <a:rPr lang="fr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5 ≤ ‒ 2</a:t>
            </a:r>
            <a:r>
              <a:rPr lang="fr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 2, </a:t>
            </a:r>
            <a:r>
              <a:rPr lang="fr-C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06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399A7A-F217-DDF3-081A-347601A2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21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B630F3-7B15-09B5-C84F-6000B7D8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43533"/>
            <a:ext cx="4029637" cy="4477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FF253B-C989-8290-E1BF-2824DCCBFAD5}"/>
              </a:ext>
            </a:extLst>
          </p:cNvPr>
          <p:cNvSpPr txBox="1"/>
          <p:nvPr/>
        </p:nvSpPr>
        <p:spPr>
          <a:xfrm>
            <a:off x="359792" y="0"/>
            <a:ext cx="9433048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fr-CA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fr-CA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800" b="1" i="1" dirty="0">
                <a:latin typeface="Times New Roman" pitchFamily="18" charset="0"/>
                <a:cs typeface="Times New Roman" pitchFamily="18" charset="0"/>
              </a:rPr>
              <a:t>Résolution d’équations ayant des valeurs absolues</a:t>
            </a:r>
            <a:endParaRPr lang="fr-CA" sz="28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57C5BA-501F-E7D2-E5B8-64C34F21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36" y="899517"/>
            <a:ext cx="3562847" cy="14861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E576AF9-209B-1A6F-3257-A005607B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8" y="3419797"/>
            <a:ext cx="3801005" cy="6096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51F4E3A-F621-BDC4-B24D-A518551FC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336" y="2987749"/>
            <a:ext cx="3829584" cy="139084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DF2BAB3-BE76-4131-D101-74446EE15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08" y="5580037"/>
            <a:ext cx="4401164" cy="54300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A7D7141-5C0A-4E12-F924-4CF628E7B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320" y="4931965"/>
            <a:ext cx="393437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B2A15E-C3D7-9A5E-A663-85406B5D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22</a:t>
            </a:fld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0A4A1F-E8EA-2D9E-EA81-30EB0507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611485"/>
            <a:ext cx="9312540" cy="174610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B4B03DE-4D0D-3232-7E6F-3FCB95E69F17}"/>
              </a:ext>
            </a:extLst>
          </p:cNvPr>
          <p:cNvSpPr txBox="1"/>
          <p:nvPr/>
        </p:nvSpPr>
        <p:spPr>
          <a:xfrm>
            <a:off x="215776" y="0"/>
            <a:ext cx="504056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des notes de cours 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277949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0"/>
            <a:ext cx="9505056" cy="74522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3.4</a:t>
            </a:r>
            <a:r>
              <a:rPr lang="fr-CA" sz="3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fr-CA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3000" b="1" i="1" dirty="0">
                <a:latin typeface="Times New Roman" pitchFamily="18" charset="0"/>
                <a:cs typeface="Times New Roman" pitchFamily="18" charset="0"/>
              </a:rPr>
              <a:t>Résolution d’équations quadratiques à une variable</a:t>
            </a:r>
            <a:r>
              <a:rPr lang="fr-CA" sz="3600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fr-CA" sz="32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CA" sz="2400" b="1" dirty="0">
                <a:latin typeface="Times New Roman" pitchFamily="18" charset="0"/>
                <a:cs typeface="Times New Roman" pitchFamily="18" charset="0"/>
              </a:rPr>
              <a:t>équation quadratique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à une variable est une équation pouvant s’écrire sous la forme: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où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sont des nombres réels et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≠ 0.</a:t>
            </a:r>
            <a:endParaRPr lang="fr-FR" sz="28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23</a:t>
            </a:fld>
            <a:endParaRPr lang="fr-CA" dirty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02438"/>
              </p:ext>
            </p:extLst>
          </p:nvPr>
        </p:nvGraphicFramePr>
        <p:xfrm>
          <a:off x="3456136" y="1547589"/>
          <a:ext cx="20685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DSMT4">
                  <p:embed/>
                </p:oleObj>
              </mc:Choice>
              <mc:Fallback>
                <p:oleObj name="Equation" r:id="rId2" imgW="1002960" imgH="228600" progId="Equation.DSMT4">
                  <p:embed/>
                  <p:pic>
                    <p:nvPicPr>
                      <p:cNvPr id="0" name="Picture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136" y="1547589"/>
                        <a:ext cx="206851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5FC80E9-0C4E-D2E2-F336-537D309D09A3}"/>
                  </a:ext>
                </a:extLst>
              </p14:cNvPr>
              <p14:cNvContentPartPr/>
              <p14:nvPr/>
            </p14:nvContentPartPr>
            <p14:xfrm>
              <a:off x="5227544" y="2312593"/>
              <a:ext cx="599760" cy="2152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5FC80E9-0C4E-D2E2-F336-537D309D0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1904" y="2240593"/>
                <a:ext cx="671400" cy="3589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DDEA64BC-1C86-2D49-A47A-EC7ACBAC9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68" y="3779837"/>
            <a:ext cx="8640960" cy="97898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BAFD8C-5C3A-96FE-77DE-90185B7FC618}"/>
              </a:ext>
            </a:extLst>
          </p:cNvPr>
          <p:cNvSpPr txBox="1"/>
          <p:nvPr/>
        </p:nvSpPr>
        <p:spPr>
          <a:xfrm>
            <a:off x="143768" y="3131765"/>
            <a:ext cx="1584176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 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00291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AD1C3D-6585-41C6-7B1F-63FE8C4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24</a:t>
            </a:fld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FCDDC5-A960-4517-AEC8-B00376CC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251445"/>
            <a:ext cx="8935697" cy="2581635"/>
          </a:xfrm>
          <a:prstGeom prst="rect">
            <a:avLst/>
          </a:prstGeom>
        </p:spPr>
      </p:pic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EBF93D6A-DA92-D5DF-F91F-E497B6117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75691"/>
              </p:ext>
            </p:extLst>
          </p:nvPr>
        </p:nvGraphicFramePr>
        <p:xfrm>
          <a:off x="1295896" y="3347789"/>
          <a:ext cx="5470401" cy="88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444240" progId="Equation.DSMT4">
                  <p:embed/>
                </p:oleObj>
              </mc:Choice>
              <mc:Fallback>
                <p:oleObj name="Equation" r:id="rId3" imgW="2755800" imgH="444240" progId="Equation.DSMT4">
                  <p:embed/>
                  <p:pic>
                    <p:nvPicPr>
                      <p:cNvPr id="12" name="Obje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896" y="3347789"/>
                        <a:ext cx="5470401" cy="88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F246A662-4919-DC33-9CB6-2A0AA2B84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84" y="4787949"/>
            <a:ext cx="7773485" cy="66684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6D27E4-41BA-0130-7EEF-F7EB77623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0" y="6156101"/>
            <a:ext cx="675416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9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179437"/>
            <a:ext cx="9454207" cy="72728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CA" sz="2400" b="1" i="1" u="sng" dirty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 Résolvez les équations suivantes: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CA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CA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8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25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47838"/>
              </p:ext>
            </p:extLst>
          </p:nvPr>
        </p:nvGraphicFramePr>
        <p:xfrm>
          <a:off x="287784" y="899516"/>
          <a:ext cx="2448272" cy="520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2565360" progId="Equation.DSMT4">
                  <p:embed/>
                </p:oleObj>
              </mc:Choice>
              <mc:Fallback>
                <p:oleObj name="Equation" r:id="rId2" imgW="1206360" imgH="25653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4" y="899516"/>
                        <a:ext cx="2448272" cy="5205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987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0"/>
            <a:ext cx="9454207" cy="71374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CA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CA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Résolvez les équations suivantes</a:t>
            </a:r>
            <a:endParaRPr lang="fr-CA" sz="22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CA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CA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CA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CA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8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26</a:t>
            </a:fld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t 6"/>
              <p:cNvSpPr txBox="1"/>
              <p:nvPr/>
            </p:nvSpPr>
            <p:spPr bwMode="auto">
              <a:xfrm>
                <a:off x="359792" y="755501"/>
                <a:ext cx="2952774" cy="4819650"/>
              </a:xfrm>
              <a:prstGeom prst="rect">
                <a:avLst/>
              </a:prstGeom>
              <a:noFill/>
            </p:spPr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br>
                  <a:rPr lang="fr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7" name="Obje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792" y="755501"/>
                <a:ext cx="2952774" cy="4819650"/>
              </a:xfrm>
              <a:prstGeom prst="rect">
                <a:avLst/>
              </a:prstGeom>
              <a:blipFill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00BB704-F8B8-9285-E9BB-BC4BCFC47EC3}"/>
              </a:ext>
            </a:extLst>
          </p:cNvPr>
          <p:cNvSpPr/>
          <p:nvPr/>
        </p:nvSpPr>
        <p:spPr>
          <a:xfrm>
            <a:off x="3528144" y="755501"/>
            <a:ext cx="4824536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EA5909-716E-44C5-E9D5-84C250441E6F}"/>
              </a:ext>
            </a:extLst>
          </p:cNvPr>
          <p:cNvSpPr txBox="1"/>
          <p:nvPr/>
        </p:nvSpPr>
        <p:spPr>
          <a:xfrm>
            <a:off x="3528144" y="899517"/>
            <a:ext cx="518457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Application d’une racine carrée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009445A-373B-A004-BB8D-649EB469B877}"/>
              </a:ext>
            </a:extLst>
          </p:cNvPr>
          <p:cNvSpPr/>
          <p:nvPr/>
        </p:nvSpPr>
        <p:spPr>
          <a:xfrm>
            <a:off x="4104208" y="4211885"/>
            <a:ext cx="352839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200385-C3A8-C321-206E-AF5F6619F34C}"/>
              </a:ext>
            </a:extLst>
          </p:cNvPr>
          <p:cNvSpPr txBox="1"/>
          <p:nvPr/>
        </p:nvSpPr>
        <p:spPr>
          <a:xfrm>
            <a:off x="4248224" y="4283893"/>
            <a:ext cx="338437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Complétion de carré</a:t>
            </a:r>
          </a:p>
        </p:txBody>
      </p:sp>
    </p:spTree>
    <p:extLst>
      <p:ext uri="{BB962C8B-B14F-4D97-AF65-F5344CB8AC3E}">
        <p14:creationId xmlns:p14="http://schemas.microsoft.com/office/powerpoint/2010/main" val="276152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0C51D6-C824-2855-4FF7-487BDA96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27</a:t>
            </a:fld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BCB70FD-C57A-D43D-652B-1F94476FCFA6}"/>
                  </a:ext>
                </a:extLst>
              </p:cNvPr>
              <p:cNvSpPr txBox="1"/>
              <p:nvPr/>
            </p:nvSpPr>
            <p:spPr>
              <a:xfrm>
                <a:off x="143768" y="611485"/>
                <a:ext cx="2304256" cy="3699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fr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BCB70FD-C57A-D43D-652B-1F94476FC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8" y="611485"/>
                <a:ext cx="2304256" cy="3699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01A61B8-C564-21D3-0C81-5999BA0F0246}"/>
              </a:ext>
            </a:extLst>
          </p:cNvPr>
          <p:cNvSpPr/>
          <p:nvPr/>
        </p:nvSpPr>
        <p:spPr>
          <a:xfrm>
            <a:off x="4032200" y="755501"/>
            <a:ext cx="3744416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EA9F82-7888-5BF0-32A7-629E0976FED8}"/>
              </a:ext>
            </a:extLst>
          </p:cNvPr>
          <p:cNvSpPr txBox="1"/>
          <p:nvPr/>
        </p:nvSpPr>
        <p:spPr>
          <a:xfrm>
            <a:off x="4320232" y="827509"/>
            <a:ext cx="3168352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Règle du produit nul</a:t>
            </a:r>
          </a:p>
        </p:txBody>
      </p:sp>
    </p:spTree>
    <p:extLst>
      <p:ext uri="{BB962C8B-B14F-4D97-AF65-F5344CB8AC3E}">
        <p14:creationId xmlns:p14="http://schemas.microsoft.com/office/powerpoint/2010/main" val="384491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FA62DA-FC35-5FF5-8A38-A59B715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64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776" y="251445"/>
            <a:ext cx="9382199" cy="61926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fr-CA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CA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3200" b="1" i="1" dirty="0">
                <a:latin typeface="Times New Roman" pitchFamily="18" charset="0"/>
                <a:cs typeface="Times New Roman" pitchFamily="18" charset="0"/>
              </a:rPr>
              <a:t>Résolution d’équations linéaires à une variable</a:t>
            </a:r>
            <a:endParaRPr lang="fr-FR" sz="32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Équation linéaire à une variable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Une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équation linéaire à une variable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est une équation dans laquelle la variable est affectée de l’exposant 1.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Cette égalité est vérifiée si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>
                <a:latin typeface="Times New Roman"/>
                <a:cs typeface="Times New Roman"/>
              </a:rPr>
              <a:t>‒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2 et elle est fausse si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>
                <a:latin typeface="Times New Roman"/>
                <a:cs typeface="Times New Roman"/>
              </a:rPr>
              <a:t>‒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1.</a:t>
            </a: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C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35445"/>
              </p:ext>
            </p:extLst>
          </p:nvPr>
        </p:nvGraphicFramePr>
        <p:xfrm>
          <a:off x="2015976" y="2404751"/>
          <a:ext cx="17541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DSMT4">
                  <p:embed/>
                </p:oleObj>
              </mc:Choice>
              <mc:Fallback>
                <p:oleObj name="Equation" r:id="rId2" imgW="850680" imgH="203040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2404751"/>
                        <a:ext cx="17541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4D01D794-D958-B4BF-7CBD-BED2CE0D68E9}"/>
                  </a:ext>
                </a:extLst>
              </p14:cNvPr>
              <p14:cNvContentPartPr/>
              <p14:nvPr/>
            </p14:nvContentPartPr>
            <p14:xfrm>
              <a:off x="2126504" y="2584033"/>
              <a:ext cx="1543320" cy="50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4D01D794-D958-B4BF-7CBD-BED2CE0D68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0864" y="2512393"/>
                <a:ext cx="161496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1C1C45-F67B-7EB7-F4BF-8E53291D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4</a:t>
            </a:fld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A7B891-C67B-1A17-B582-D207C422D9F1}"/>
              </a:ext>
            </a:extLst>
          </p:cNvPr>
          <p:cNvSpPr txBox="1"/>
          <p:nvPr/>
        </p:nvSpPr>
        <p:spPr>
          <a:xfrm>
            <a:off x="143768" y="107429"/>
            <a:ext cx="892899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Ensemble solution d’une équation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L’ensemble solution d’une équation est l’ensemble des valeurs de la variable (ou des variables) qui transforment l’équation en une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égalité vraie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 On note cet ensemble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Vérifiez si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7 et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fr-FR" sz="2400" dirty="0">
                <a:latin typeface="Times New Roman"/>
                <a:cs typeface="Times New Roman"/>
              </a:rPr>
              <a:t>‒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1 font partie de l’ensemble solution de l’équation:</a:t>
            </a: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041EC63F-FE62-AD82-87A0-6FB6C899A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92009"/>
              </p:ext>
            </p:extLst>
          </p:nvPr>
        </p:nvGraphicFramePr>
        <p:xfrm>
          <a:off x="2015976" y="2987749"/>
          <a:ext cx="19383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203112" progId="Equation.DSMT4">
                  <p:embed/>
                </p:oleObj>
              </mc:Choice>
              <mc:Fallback>
                <p:oleObj name="Equation" r:id="rId2" imgW="939392" imgH="203112" progId="Equation.DSMT4">
                  <p:embed/>
                  <p:pic>
                    <p:nvPicPr>
                      <p:cNvPr id="5" name="Obje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2987749"/>
                        <a:ext cx="193833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B15D37C1-934D-4A9A-0FEE-BA2B62F6C261}"/>
                  </a:ext>
                </a:extLst>
              </p14:cNvPr>
              <p14:cNvContentPartPr/>
              <p14:nvPr/>
            </p14:nvContentPartPr>
            <p14:xfrm>
              <a:off x="2047304" y="3160393"/>
              <a:ext cx="1774440" cy="5148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B15D37C1-934D-4A9A-0FEE-BA2B62F6C2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1664" y="3088393"/>
                <a:ext cx="184608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75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760" y="107429"/>
            <a:ext cx="9865096" cy="7056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Propriétés des équations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Résolvez les équations suivantes en utilisant les propriétés 1 et 2:</a:t>
            </a:r>
            <a:endParaRPr lang="fr-FR" sz="22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C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5</a:t>
            </a:fld>
            <a:endParaRPr lang="fr-CA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827509"/>
            <a:ext cx="7498804" cy="4004361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>
          <a:xfrm rot="5400000">
            <a:off x="8023800" y="2510863"/>
            <a:ext cx="3000394" cy="537686"/>
          </a:xfrm>
        </p:spPr>
        <p:txBody>
          <a:bodyPr/>
          <a:lstStyle/>
          <a:p>
            <a:pPr>
              <a:defRPr/>
            </a:pPr>
            <a:endParaRPr lang="fr-CA" dirty="0"/>
          </a:p>
          <a:p>
            <a:pPr>
              <a:defRPr/>
            </a:pPr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76673"/>
              </p:ext>
            </p:extLst>
          </p:nvPr>
        </p:nvGraphicFramePr>
        <p:xfrm>
          <a:off x="359792" y="5219997"/>
          <a:ext cx="8394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40000" imgH="203040" progId="Equation.DSMT4">
                  <p:embed/>
                </p:oleObj>
              </mc:Choice>
              <mc:Fallback>
                <p:oleObj name="Equation" r:id="rId3" imgW="4140000" imgH="2030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92" y="5219997"/>
                        <a:ext cx="83947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pied de page 1"/>
          <p:cNvSpPr txBox="1">
            <a:spLocks/>
          </p:cNvSpPr>
          <p:nvPr/>
        </p:nvSpPr>
        <p:spPr>
          <a:xfrm rot="5400000">
            <a:off x="8041544" y="2863846"/>
            <a:ext cx="2857520" cy="4032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684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fr-CA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8F0E89-478D-0B7A-B1A6-ABD0BFC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F1325A-18E7-C72E-89B0-9C55DDB8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0"/>
            <a:ext cx="1600423" cy="42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735103-AD95-25A9-4856-A9865FE3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8" y="2699717"/>
            <a:ext cx="1886213" cy="3524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47AC97-A075-4BB9-4CB1-C2B4D64C9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8" y="5436021"/>
            <a:ext cx="230537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71760" y="179438"/>
            <a:ext cx="9793088" cy="695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400" b="1" u="sng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Résolvez les équations suivantes en utilisant les propriétés 3 et 4:</a:t>
            </a: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Exercice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Résolvez l’équation </a:t>
            </a:r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13359"/>
              </p:ext>
            </p:extLst>
          </p:nvPr>
        </p:nvGraphicFramePr>
        <p:xfrm>
          <a:off x="431800" y="683493"/>
          <a:ext cx="5832648" cy="75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393480" progId="Equation.DSMT4">
                  <p:embed/>
                </p:oleObj>
              </mc:Choice>
              <mc:Fallback>
                <p:oleObj name="Equation" r:id="rId2" imgW="3022560" imgH="393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683493"/>
                        <a:ext cx="5832648" cy="759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33405"/>
              </p:ext>
            </p:extLst>
          </p:nvPr>
        </p:nvGraphicFramePr>
        <p:xfrm>
          <a:off x="4104208" y="3851845"/>
          <a:ext cx="2592287" cy="40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03040" progId="Equation.DSMT4">
                  <p:embed/>
                </p:oleObj>
              </mc:Choice>
              <mc:Fallback>
                <p:oleObj name="Equation" r:id="rId4" imgW="1295280" imgH="2030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208" y="3851845"/>
                        <a:ext cx="2592287" cy="406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8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107430"/>
            <a:ext cx="8592773" cy="7028904"/>
          </a:xfrm>
        </p:spPr>
        <p:txBody>
          <a:bodyPr/>
          <a:lstStyle/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Résolvez l’équation 2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‒ 5 = 2(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‒ 3)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1CAE798-3C89-4E2B-9050-5064B5E2894C}"/>
              </a:ext>
            </a:extLst>
          </p:cNvPr>
          <p:cNvSpPr/>
          <p:nvPr/>
        </p:nvSpPr>
        <p:spPr>
          <a:xfrm>
            <a:off x="359792" y="179437"/>
            <a:ext cx="7471254" cy="836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6D2224-8EFC-4CEC-B971-FF6A55E5837B}"/>
              </a:ext>
            </a:extLst>
          </p:cNvPr>
          <p:cNvSpPr txBox="1"/>
          <p:nvPr/>
        </p:nvSpPr>
        <p:spPr>
          <a:xfrm>
            <a:off x="503808" y="323453"/>
            <a:ext cx="7087394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200" b="1" i="1" u="sng" dirty="0">
                <a:latin typeface="Times New Roman" pitchFamily="18" charset="0"/>
                <a:cs typeface="Times New Roman" pitchFamily="18" charset="0"/>
              </a:rPr>
              <a:t>Remarque 1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Une équation n’admet pas toujours de solution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E9A8387-0C3B-4438-94F4-897FDA220DA4}"/>
              </a:ext>
            </a:extLst>
          </p:cNvPr>
          <p:cNvSpPr/>
          <p:nvPr/>
        </p:nvSpPr>
        <p:spPr>
          <a:xfrm>
            <a:off x="287784" y="3707829"/>
            <a:ext cx="7471254" cy="836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CC17A1-082A-4DED-A960-088804F1D127}"/>
              </a:ext>
            </a:extLst>
          </p:cNvPr>
          <p:cNvSpPr txBox="1"/>
          <p:nvPr/>
        </p:nvSpPr>
        <p:spPr>
          <a:xfrm>
            <a:off x="359792" y="1187549"/>
            <a:ext cx="7344816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Résolvez l’équation 2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‒ 3 = 2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+ 4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8A8F59-309C-4821-B785-F21EEA1A928E}"/>
              </a:ext>
            </a:extLst>
          </p:cNvPr>
          <p:cNvSpPr txBox="1"/>
          <p:nvPr/>
        </p:nvSpPr>
        <p:spPr>
          <a:xfrm>
            <a:off x="431800" y="3779837"/>
            <a:ext cx="7174433" cy="7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Remarque 2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Il peut arriver que l’équation soit vérifiée pour toutes les valeurs réelles de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27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107430"/>
            <a:ext cx="8592773" cy="7028904"/>
          </a:xfrm>
        </p:spPr>
        <p:txBody>
          <a:bodyPr/>
          <a:lstStyle/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Résolvez l’équation</a:t>
            </a: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58102"/>
              </p:ext>
            </p:extLst>
          </p:nvPr>
        </p:nvGraphicFramePr>
        <p:xfrm>
          <a:off x="3024088" y="2727761"/>
          <a:ext cx="2016224" cy="74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337" imgH="393529" progId="Equation.DSMT4">
                  <p:embed/>
                </p:oleObj>
              </mc:Choice>
              <mc:Fallback>
                <p:oleObj name="Equation" r:id="rId2" imgW="1066337" imgH="393529" progId="Equation.DSMT4">
                  <p:embed/>
                  <p:pic>
                    <p:nvPicPr>
                      <p:cNvPr id="6" name="Obje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088" y="2727761"/>
                        <a:ext cx="2016224" cy="741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1CAE798-3C89-4E2B-9050-5064B5E2894C}"/>
              </a:ext>
            </a:extLst>
          </p:cNvPr>
          <p:cNvSpPr/>
          <p:nvPr/>
        </p:nvSpPr>
        <p:spPr>
          <a:xfrm>
            <a:off x="282334" y="217520"/>
            <a:ext cx="8862435" cy="11446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2BB7B0-EB8C-4D24-B26F-5F48D3FAAAF7}"/>
              </a:ext>
            </a:extLst>
          </p:cNvPr>
          <p:cNvSpPr txBox="1"/>
          <p:nvPr/>
        </p:nvSpPr>
        <p:spPr>
          <a:xfrm>
            <a:off x="575815" y="317329"/>
            <a:ext cx="8385859" cy="7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Remarque 3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Lorsque l’équation linéaire contient des fractions, la mise au même dénominateur s’avère très utile pour la résolution.</a:t>
            </a:r>
          </a:p>
        </p:txBody>
      </p:sp>
    </p:spTree>
    <p:extLst>
      <p:ext uri="{BB962C8B-B14F-4D97-AF65-F5344CB8AC3E}">
        <p14:creationId xmlns:p14="http://schemas.microsoft.com/office/powerpoint/2010/main" val="194579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80853</TotalTime>
  <Words>891</Words>
  <Application>Microsoft Office PowerPoint</Application>
  <PresentationFormat>Personnalisé</PresentationFormat>
  <Paragraphs>227</Paragraphs>
  <Slides>28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Cambria Math</vt:lpstr>
      <vt:lpstr>Century Schoolbook</vt:lpstr>
      <vt:lpstr>Times New Roman</vt:lpstr>
      <vt:lpstr>Wingdings</vt:lpstr>
      <vt:lpstr>Wingdings 2</vt:lpstr>
      <vt:lpstr>Oriel</vt:lpstr>
      <vt:lpstr>Equation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Inéquations composées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kamel</dc:creator>
  <cp:lastModifiedBy>Mahni, Karima</cp:lastModifiedBy>
  <cp:revision>2651</cp:revision>
  <cp:lastPrinted>1601-01-01T00:00:00Z</cp:lastPrinted>
  <dcterms:created xsi:type="dcterms:W3CDTF">2010-12-06T03:45:49Z</dcterms:created>
  <dcterms:modified xsi:type="dcterms:W3CDTF">2024-09-19T23:13:56Z</dcterms:modified>
</cp:coreProperties>
</file>