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52" r:id="rId1"/>
  </p:sldMasterIdLst>
  <p:notesMasterIdLst>
    <p:notesMasterId r:id="rId34"/>
  </p:notesMasterIdLst>
  <p:sldIdLst>
    <p:sldId id="256" r:id="rId2"/>
    <p:sldId id="488" r:id="rId3"/>
    <p:sldId id="552" r:id="rId4"/>
    <p:sldId id="557" r:id="rId5"/>
    <p:sldId id="553" r:id="rId6"/>
    <p:sldId id="567" r:id="rId7"/>
    <p:sldId id="556" r:id="rId8"/>
    <p:sldId id="580" r:id="rId9"/>
    <p:sldId id="558" r:id="rId10"/>
    <p:sldId id="559" r:id="rId11"/>
    <p:sldId id="581" r:id="rId12"/>
    <p:sldId id="561" r:id="rId13"/>
    <p:sldId id="562" r:id="rId14"/>
    <p:sldId id="563" r:id="rId15"/>
    <p:sldId id="564" r:id="rId16"/>
    <p:sldId id="570" r:id="rId17"/>
    <p:sldId id="571" r:id="rId18"/>
    <p:sldId id="582" r:id="rId19"/>
    <p:sldId id="575" r:id="rId20"/>
    <p:sldId id="576" r:id="rId21"/>
    <p:sldId id="585" r:id="rId22"/>
    <p:sldId id="572" r:id="rId23"/>
    <p:sldId id="583" r:id="rId24"/>
    <p:sldId id="573" r:id="rId25"/>
    <p:sldId id="584" r:id="rId26"/>
    <p:sldId id="574" r:id="rId27"/>
    <p:sldId id="588" r:id="rId28"/>
    <p:sldId id="586" r:id="rId29"/>
    <p:sldId id="587" r:id="rId30"/>
    <p:sldId id="579" r:id="rId31"/>
    <p:sldId id="589" r:id="rId32"/>
    <p:sldId id="590" r:id="rId33"/>
  </p:sldIdLst>
  <p:sldSz cx="10080625" cy="7559675"/>
  <p:notesSz cx="7099300" cy="10234613"/>
  <p:defaultTextStyle>
    <a:defPPr>
      <a:defRPr lang="en-GB"/>
    </a:defPPr>
    <a:lvl1pPr algn="l" defTabSz="44684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39983" indent="-283632" algn="l" defTabSz="44684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39284" indent="-226591" algn="l" defTabSz="44684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595633" indent="-226591" algn="l" defTabSz="44684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1980" indent="-226591" algn="l" defTabSz="44684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1739" algn="l" defTabSz="91269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38086" algn="l" defTabSz="91269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4432" algn="l" defTabSz="91269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0783" algn="l" defTabSz="91269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0">
          <p15:clr>
            <a:srgbClr val="A4A3A4"/>
          </p15:clr>
        </p15:guide>
        <p15:guide id="2" pos="19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5" autoAdjust="0"/>
    <p:restoredTop sz="95391" autoAdjust="0"/>
  </p:normalViewPr>
  <p:slideViewPr>
    <p:cSldViewPr>
      <p:cViewPr varScale="1">
        <p:scale>
          <a:sx n="96" d="100"/>
          <a:sy n="96" d="100"/>
        </p:scale>
        <p:origin x="1548" y="90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0" y="7704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30"/>
        <p:guide pos="197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3T01:38:01.19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87,'56'1,"44"-1,150-17,-101 4,-101 11,0-2,79-18,-84 12,0 2,0 2,45 0,134 8,-81 1,1785-3,-1899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3T01:38:16.7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576 3,'-576'0,"723"-2,164 5,-303-2,0 1,0-1,0 2,0-1,0 2,0-1,-1 1,1 0,-1 0,11 9,-10-7,-1-1,1 0,0-1,0 0,0 0,1 0,16 3,-4-4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3T02:05:57.89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357 1,'-80'-1,"-88"3,162-1,1 0,0 0,1 0,-1 0,0 1,0 0,1 0,-1 0,1 1,-1-1,1 1,0 0,0 1,0-1,1 1,-1-1,1 1,0 0,0 0,0 0,0 1,1-1,0 1,0 0,0-1,0 1,1 0,0 0,-1 6,1-4,0 0,0-1,1 1,0 0,0 0,1-1,-1 1,2 0,-1-1,1 1,0-1,0 1,1-1,-1 0,1 0,1 0,-1 0,1-1,0 0,1 1,6 6,0-5,-1 0,1 0,1-1,-1-1,1 0,0 0,0-1,1-1,-1 0,1-1,-1 0,1-1,0 0,16-1,-4-1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6288"/>
            <a:ext cx="5116513" cy="3836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10510" y="4860473"/>
            <a:ext cx="5678280" cy="4603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9843" cy="510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9170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018007" y="0"/>
            <a:ext cx="3079843" cy="510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9170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722560"/>
            <a:ext cx="3079843" cy="510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9170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018007" y="9722560"/>
            <a:ext cx="3079843" cy="510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9170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F3C752DE-243B-4F07-8278-8DA2CD0A3177}" type="slidenum">
              <a:rPr lang="fr-CA"/>
              <a:pPr>
                <a:defRPr/>
              </a:pPr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5909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684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1565" indent="-285218" algn="l" defTabSz="44684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0866" indent="-228175" algn="l" defTabSz="44684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7216" indent="-228175" algn="l" defTabSz="44684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3565" indent="-228175" algn="l" defTabSz="44684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1265" algn="l" defTabSz="9125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518" algn="l" defTabSz="9125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770" algn="l" defTabSz="9125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025" algn="l" defTabSz="9125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47675">
              <a:buFont typeface="Times New Roman" pitchFamily="18" charset="0"/>
              <a:buNone/>
            </a:pPr>
            <a:fld id="{546272A0-FE2F-4F32-842C-D629C898BF81}" type="slidenum">
              <a:rPr lang="fr-CA" smtClean="0">
                <a:latin typeface="Times New Roman" pitchFamily="18" charset="0"/>
              </a:rPr>
              <a:pPr defTabSz="447675">
                <a:buFont typeface="Times New Roman" pitchFamily="18" charset="0"/>
                <a:buNone/>
              </a:pPr>
              <a:t>1</a:t>
            </a:fld>
            <a:endParaRPr lang="fr-CA" dirty="0">
              <a:latin typeface="Times New Roman" pitchFamily="18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76288"/>
            <a:ext cx="511810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10" y="4860473"/>
            <a:ext cx="5679730" cy="4605252"/>
          </a:xfrm>
          <a:noFill/>
          <a:ln/>
        </p:spPr>
        <p:txBody>
          <a:bodyPr wrap="none" anchor="ctr"/>
          <a:lstStyle/>
          <a:p>
            <a:endParaRPr lang="fr-FR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520156" y="3443852"/>
            <a:ext cx="6804422" cy="2088183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520156" y="5515236"/>
            <a:ext cx="6804422" cy="151193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60088" y="1294202"/>
            <a:ext cx="2519892" cy="420026"/>
          </a:xfrm>
        </p:spPr>
        <p:txBody>
          <a:bodyPr/>
          <a:lstStyle/>
          <a:p>
            <a:pPr>
              <a:defRPr/>
            </a:pPr>
            <a:endParaRPr lang="fr-CA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409" y="4609494"/>
            <a:ext cx="4031827" cy="423386"/>
          </a:xfrm>
        </p:spPr>
        <p:txBody>
          <a:bodyPr/>
          <a:lstStyle/>
          <a:p>
            <a:pPr>
              <a:defRPr/>
            </a:pPr>
            <a:r>
              <a:rPr lang="fr-CA"/>
              <a:t>K. Amoura , K. Mahni &amp; I. Ndiaye</a:t>
            </a:r>
            <a:endParaRPr lang="fr-CA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20026" y="0"/>
            <a:ext cx="67204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04641" y="0"/>
            <a:ext cx="115385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92068" y="0"/>
            <a:ext cx="200501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258226" y="0"/>
            <a:ext cx="253868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17237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941599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903501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17607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10047393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344083" y="0"/>
            <a:ext cx="84005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72041" y="3779837"/>
            <a:ext cx="1428089" cy="1427939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443779" y="5364693"/>
            <a:ext cx="707125" cy="707051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202840" y="6063428"/>
            <a:ext cx="151209" cy="15119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834674" y="6380366"/>
            <a:ext cx="302419" cy="30238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2100130" y="4955787"/>
            <a:ext cx="403225" cy="40318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461320" y="5432981"/>
            <a:ext cx="672042" cy="570474"/>
          </a:xfrm>
        </p:spPr>
        <p:txBody>
          <a:bodyPr/>
          <a:lstStyle/>
          <a:p>
            <a:pPr>
              <a:defRPr/>
            </a:pPr>
            <a:fld id="{729A8005-3758-4093-8CCB-F980ED511ABC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K. Amoura , K. Mahni &amp; I. Ndiaye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54752-A5E4-4C17-8242-00F7B42D5A37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1848115" cy="6450223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K. Amoura , K. Mahni &amp; I. Ndiaye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4920C-306A-46F0-A93A-0C91226A1B7A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8232510" cy="5372409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fr-CA"/>
              <a:t>K. Amoura , K. Mahni &amp; I. Ndiaye</a:t>
            </a:r>
            <a:endParaRPr lang="fr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0156" y="3191863"/>
            <a:ext cx="6804422" cy="2263703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20156" y="5522763"/>
            <a:ext cx="6804422" cy="1511935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58583" y="1290163"/>
            <a:ext cx="2519892" cy="420026"/>
          </a:xfrm>
        </p:spPr>
        <p:txBody>
          <a:bodyPr/>
          <a:lstStyle/>
          <a:p>
            <a:pPr>
              <a:defRPr/>
            </a:pP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615" y="4606340"/>
            <a:ext cx="4031827" cy="423386"/>
          </a:xfrm>
        </p:spPr>
        <p:txBody>
          <a:bodyPr/>
          <a:lstStyle/>
          <a:p>
            <a:pPr>
              <a:defRPr/>
            </a:pPr>
            <a:r>
              <a:rPr lang="fr-CA"/>
              <a:t>K. Amoura , K. Mahni &amp; I. Ndiaye</a:t>
            </a:r>
            <a:endParaRPr lang="fr-CA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20026" y="0"/>
            <a:ext cx="67204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04641" y="0"/>
            <a:ext cx="115385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92068" y="0"/>
            <a:ext cx="200501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258226" y="0"/>
            <a:ext cx="253868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17237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941599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903501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17607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344083" y="0"/>
            <a:ext cx="84005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72041" y="3779837"/>
            <a:ext cx="1428089" cy="1427939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460394" y="5364693"/>
            <a:ext cx="707125" cy="707051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202840" y="6063428"/>
            <a:ext cx="151209" cy="15119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834674" y="6383726"/>
            <a:ext cx="302419" cy="30238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2071511" y="4938247"/>
            <a:ext cx="403225" cy="40318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10029851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477936" y="5432981"/>
            <a:ext cx="672042" cy="570474"/>
          </a:xfrm>
        </p:spPr>
        <p:txBody>
          <a:bodyPr/>
          <a:lstStyle/>
          <a:p>
            <a:pPr>
              <a:defRPr/>
            </a:pPr>
            <a:fld id="{FC2DD7CC-7C0E-417B-BBB8-0CA69B49BFE6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K. Amoura , K. Mahni &amp; I. Ndiaye</a:t>
            </a: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88F9F-EA6B-4BC5-98D8-BD614BE94D05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4032250" cy="5039783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707652" y="1763924"/>
            <a:ext cx="4032250" cy="5039783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8316516" cy="1259946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K. Amoura , K. Mahni &amp; I. Ndiaye</a:t>
            </a:r>
            <a:endParaRPr lang="fr-CA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790B6-AA77-42D7-AFC9-9ADFCF507B37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504031" y="2603888"/>
            <a:ext cx="4032250" cy="42838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19799" y="2603888"/>
            <a:ext cx="4032250" cy="4283816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504031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788297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EDF17C5A-C09D-4B46-A8A8-04BC7B2569F2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fr-CA"/>
              <a:t>K. Amoura , K. Mahni &amp; I. Ndiaye</a:t>
            </a:r>
            <a:endParaRPr lang="fr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K. Amoura , K. Mahni &amp; I. Ndiaye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717596" y="3527822"/>
            <a:ext cx="6954901" cy="504031"/>
          </a:xfrm>
        </p:spPr>
        <p:txBody>
          <a:bodyPr anchor="b"/>
          <a:lstStyle>
            <a:lvl1pPr algn="l">
              <a:buNone/>
              <a:defRPr sz="22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7510066" y="302387"/>
            <a:ext cx="1683464" cy="5493364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888427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826576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36021" y="302387"/>
            <a:ext cx="6216385" cy="697506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fr-CA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B624066D-6800-47E2-B3B4-8CF456A91E40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fr-CA"/>
              <a:t>K. Amoura , K. Mahni &amp; I. Ndiaye</a:t>
            </a:r>
            <a:endParaRPr lang="fr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693654" y="3527822"/>
            <a:ext cx="6954901" cy="504031"/>
          </a:xfrm>
        </p:spPr>
        <p:txBody>
          <a:bodyPr anchor="b"/>
          <a:lstStyle>
            <a:lvl1pPr algn="l">
              <a:buNone/>
              <a:defRPr sz="22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7559675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5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458823" y="291888"/>
            <a:ext cx="1680104" cy="5463125"/>
          </a:xfrm>
        </p:spPr>
        <p:txBody>
          <a:bodyPr rot="0" spcFirstLastPara="0" vertOverflow="overflow" horzOverflow="overflow" vert="horz" wrap="square" lIns="100794" tIns="50397" rIns="100794" bIns="50397" numCol="1" spcCol="302383" rtlCol="0" fromWordArt="0" anchor="t" anchorCtr="0" forceAA="0" compatLnSpc="1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888427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826576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fr-CA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880893D8-46FC-476A-B292-1FBAB5761443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fr-CA"/>
              <a:t>K. Amoura , K. Mahni &amp; I. Ndiaye</a:t>
            </a:r>
            <a:endParaRPr lang="fr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8232510" cy="5372409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8367035" y="1192518"/>
            <a:ext cx="2217505" cy="423386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r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7706380" y="4119594"/>
            <a:ext cx="3527848" cy="403225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CA"/>
              <a:t>K. Amoura , K. Mahni &amp; I. Ndiaye</a:t>
            </a:r>
            <a:endParaRPr lang="fr-CA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84005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961675" y="6320728"/>
            <a:ext cx="672042" cy="574535"/>
          </a:xfrm>
          <a:prstGeom prst="rect">
            <a:avLst/>
          </a:prstGeom>
        </p:spPr>
        <p:txBody>
          <a:bodyPr vert="horz" lIns="100794" tIns="50397" rIns="100794" bIns="50397" anchor="ctr"/>
          <a:lstStyle>
            <a:lvl1pPr algn="ctr" eaLnBrk="1" latinLnBrk="0" hangingPunct="1">
              <a:defRPr kumimoji="0" sz="15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7B54195-1CF5-4B6C-83E3-FE61C5847EDD}" type="slidenum">
              <a:rPr lang="fr-CA" smtClean="0"/>
              <a:pPr>
                <a:defRPr/>
              </a:pPr>
              <a:t>‹N°›</a:t>
            </a:fld>
            <a:endParaRPr lang="fr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3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ts val="661"/>
        </a:spcBef>
        <a:buClr>
          <a:schemeClr val="accent1"/>
        </a:buClr>
        <a:buSzPct val="70000"/>
        <a:buFont typeface="Wingdings"/>
        <a:buChar char="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302383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0326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709" indent="-201589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0158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53.png"/><Relationship Id="rId3" Type="http://schemas.openxmlformats.org/officeDocument/2006/relationships/image" Target="../media/image47.wmf"/><Relationship Id="rId7" Type="http://schemas.openxmlformats.org/officeDocument/2006/relationships/image" Target="../media/image50.png"/><Relationship Id="rId12" Type="http://schemas.openxmlformats.org/officeDocument/2006/relationships/customXml" Target="../ink/ink3.xml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wmf"/><Relationship Id="rId10" Type="http://schemas.openxmlformats.org/officeDocument/2006/relationships/customXml" Target="../ink/ink2.xml"/><Relationship Id="rId4" Type="http://schemas.openxmlformats.org/officeDocument/2006/relationships/oleObject" Target="../embeddings/oleObject26.bin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3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647825" y="3923853"/>
            <a:ext cx="8847138" cy="2376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9812" tIns="76592" rIns="89812" bIns="44905"/>
          <a:lstStyle/>
          <a:p>
            <a:pPr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endParaRPr lang="fr-CA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  <a:p>
            <a:pPr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pPr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endParaRPr lang="fr-CA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endParaRPr lang="fr-CA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endParaRPr lang="fr-CA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r>
              <a:rPr lang="fr-CA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pPr algn="ctr"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endParaRPr lang="fr-C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endParaRPr lang="fr-C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tabLst>
                <a:tab pos="720965" algn="l"/>
                <a:tab pos="1443516" algn="l"/>
                <a:tab pos="2166067" algn="l"/>
                <a:tab pos="2888618" algn="l"/>
                <a:tab pos="3611168" algn="l"/>
                <a:tab pos="4333719" algn="l"/>
                <a:tab pos="5056268" algn="l"/>
                <a:tab pos="5778817" algn="l"/>
                <a:tab pos="6501370" algn="l"/>
                <a:tab pos="7223919" algn="l"/>
                <a:tab pos="7944886" algn="l"/>
                <a:tab pos="8667433" algn="l"/>
              </a:tabLst>
            </a:pPr>
            <a:r>
              <a:rPr lang="fr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CA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25407" y="422252"/>
            <a:ext cx="9136797" cy="6833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9812" tIns="64272" rIns="89812" bIns="44905"/>
          <a:lstStyle/>
          <a:p>
            <a:pPr algn="ctr"/>
            <a:r>
              <a:rPr lang="fr-CA" sz="3600" b="1" i="1" dirty="0">
                <a:latin typeface="Times New Roman" pitchFamily="18" charset="0"/>
                <a:cs typeface="Times New Roman" pitchFamily="18" charset="0"/>
              </a:rPr>
              <a:t>École de Technologie Supérieure</a:t>
            </a:r>
          </a:p>
          <a:p>
            <a:pPr algn="ctr"/>
            <a:r>
              <a:rPr lang="fr-CA" sz="2400" b="1" dirty="0">
                <a:latin typeface="Times New Roman" pitchFamily="18" charset="0"/>
                <a:cs typeface="Times New Roman" pitchFamily="18" charset="0"/>
              </a:rPr>
              <a:t>Mat144</a:t>
            </a:r>
            <a:r>
              <a:rPr lang="fr-CA" sz="2400" b="1" i="1" dirty="0">
                <a:latin typeface="Times New Roman" pitchFamily="18" charset="0"/>
                <a:cs typeface="Times New Roman" pitchFamily="18" charset="0"/>
              </a:rPr>
              <a:t> – Introduction aux mathématiques du génie</a:t>
            </a:r>
          </a:p>
          <a:p>
            <a:pPr algn="ctr"/>
            <a:endParaRPr lang="fr-FR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fr-CA" sz="36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CA" sz="36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fr-CA" sz="36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CA" sz="3600" b="1" dirty="0">
                <a:latin typeface="Times New Roman" pitchFamily="18" charset="0"/>
                <a:cs typeface="Times New Roman" pitchFamily="18" charset="0"/>
              </a:rPr>
              <a:t>Chapitre 2:  Les </a:t>
            </a:r>
            <a:r>
              <a:rPr lang="fr-CA" sz="4800" b="1" i="1" dirty="0">
                <a:latin typeface="Times New Roman" pitchFamily="18" charset="0"/>
                <a:cs typeface="Times New Roman" pitchFamily="18" charset="0"/>
              </a:rPr>
              <a:t>polynômes et</a:t>
            </a:r>
          </a:p>
          <a:p>
            <a:pPr algn="ctr"/>
            <a:r>
              <a:rPr lang="fr-CA" sz="4800" b="1" i="1" dirty="0">
                <a:latin typeface="Times New Roman" pitchFamily="18" charset="0"/>
                <a:cs typeface="Times New Roman" pitchFamily="18" charset="0"/>
              </a:rPr>
              <a:t> les fractions rationnelles</a:t>
            </a:r>
          </a:p>
          <a:p>
            <a:pPr algn="ctr"/>
            <a:endParaRPr lang="fr-CA" sz="36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fr-CA" sz="3600" b="1" i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fr-CA" sz="4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fr-CA" sz="4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fr-CA" sz="40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algn="ctr"/>
            <a:endParaRPr lang="fr-CA" sz="2800" b="1" dirty="0">
              <a:latin typeface="+mj-lt"/>
            </a:endParaRPr>
          </a:p>
          <a:p>
            <a:pPr algn="ctr"/>
            <a:endParaRPr lang="fr-CA" sz="2800" b="1" dirty="0">
              <a:latin typeface="+mj-lt"/>
            </a:endParaRPr>
          </a:p>
          <a:p>
            <a:pPr algn="ctr"/>
            <a:r>
              <a:rPr lang="fr-CA" sz="2800" b="1" dirty="0">
                <a:latin typeface="+mj-lt"/>
              </a:rPr>
              <a:t> </a:t>
            </a:r>
          </a:p>
          <a:p>
            <a:pPr algn="ctr"/>
            <a:endParaRPr lang="fr-CA" sz="2800" b="1" dirty="0">
              <a:latin typeface="+mj-lt"/>
            </a:endParaRPr>
          </a:p>
          <a:p>
            <a:pPr algn="ctr"/>
            <a:endParaRPr lang="fr-CA" sz="2800" b="1" dirty="0">
              <a:latin typeface="+mj-lt"/>
            </a:endParaRPr>
          </a:p>
          <a:p>
            <a:pPr algn="ctr"/>
            <a:endParaRPr lang="fr-CA" sz="2800" b="1" dirty="0">
              <a:latin typeface="+mj-lt"/>
            </a:endParaRPr>
          </a:p>
          <a:p>
            <a:pPr algn="ctr"/>
            <a:endParaRPr lang="fr-CA" sz="2800" b="1" dirty="0">
              <a:latin typeface="+mj-lt"/>
            </a:endParaRPr>
          </a:p>
          <a:p>
            <a:pPr algn="ctr"/>
            <a:r>
              <a:rPr lang="fr-CA" sz="2800" b="1" dirty="0">
                <a:latin typeface="+mj-lt"/>
              </a:rPr>
              <a:t> </a:t>
            </a:r>
          </a:p>
          <a:p>
            <a:pPr algn="ctr"/>
            <a:endParaRPr lang="fr-CA" sz="2800" dirty="0">
              <a:latin typeface="+mj-lt"/>
            </a:endParaRPr>
          </a:p>
          <a:p>
            <a:pPr algn="ctr"/>
            <a:endParaRPr lang="fr-CA" sz="2800" dirty="0">
              <a:latin typeface="+mj-lt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357D-18D7-4764-9D03-3E1CB6297520}" type="slidenum">
              <a:rPr lang="fr-CA" smtClean="0"/>
              <a:pPr/>
              <a:t>1</a:t>
            </a:fld>
            <a:endParaRPr lang="fr-CA" dirty="0"/>
          </a:p>
        </p:txBody>
      </p:sp>
      <p:sp>
        <p:nvSpPr>
          <p:cNvPr id="9" name="Rectangle 8"/>
          <p:cNvSpPr/>
          <p:nvPr/>
        </p:nvSpPr>
        <p:spPr>
          <a:xfrm>
            <a:off x="3844276" y="6804173"/>
            <a:ext cx="3428861" cy="349794"/>
          </a:xfrm>
          <a:prstGeom prst="rect">
            <a:avLst/>
          </a:prstGeom>
        </p:spPr>
        <p:txBody>
          <a:bodyPr wrap="none" lIns="91268" tIns="45634" rIns="91268" bIns="45634">
            <a:spAutoFit/>
          </a:bodyPr>
          <a:lstStyle/>
          <a:p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K. Amoura, </a:t>
            </a: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K.Mahni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I. Ndiaye</a:t>
            </a:r>
            <a:endParaRPr lang="fr-CA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5777" y="107429"/>
            <a:ext cx="9271904" cy="679562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Addition  et soustraction de deux polynômes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Pour </a:t>
            </a:r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additionner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(ou </a:t>
            </a:r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soustraire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) deux polynômes, il suffit d’additionner (ou de soustraire) les coefficients des termes semblables de ces polynômes.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</a:t>
            </a:r>
            <a:endParaRPr lang="fr-FR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1)  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P + Q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= ….</a:t>
            </a:r>
            <a:endParaRPr lang="fr-FR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  P – Q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= ….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4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10</a:t>
            </a:fld>
            <a:endParaRPr lang="fr-CA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147634"/>
              </p:ext>
            </p:extLst>
          </p:nvPr>
        </p:nvGraphicFramePr>
        <p:xfrm>
          <a:off x="1655936" y="2582314"/>
          <a:ext cx="46323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228600" progId="Equation.DSMT4">
                  <p:embed/>
                </p:oleObj>
              </mc:Choice>
              <mc:Fallback>
                <p:oleObj name="Equation" r:id="rId2" imgW="2247840" imgH="228600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936" y="2582314"/>
                        <a:ext cx="463232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53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5777" y="107429"/>
            <a:ext cx="9271904" cy="67956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Exercice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Effectuez les opérations suivantes:</a:t>
            </a: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4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11</a:t>
            </a:fld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3030A6F-51B9-2B71-A1D4-70719BFB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" y="3275781"/>
            <a:ext cx="2762636" cy="6382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DAA2FEA-1530-36D4-BADE-58B6798F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5292005"/>
            <a:ext cx="4915586" cy="57158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17C47F9-29DF-EA92-3DC5-8E37D2129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899517"/>
            <a:ext cx="472505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1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769" y="107429"/>
            <a:ext cx="9343912" cy="679562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Vous aimeriez avoir un potager dans votre cour arrière. Vous voulez que ce jardin soit 2 fois plus long que large. Pour que les petits animaux </a:t>
            </a:r>
            <a:r>
              <a:rPr lang="fr-CA" sz="2200" dirty="0">
                <a:latin typeface="Times New Roman" pitchFamily="18" charset="0"/>
                <a:cs typeface="Times New Roman" pitchFamily="18" charset="0"/>
              </a:rPr>
              <a:t>sauvages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ne viennent pas manger vos légumes, vous désirez mettre une clôture autour de votre potager, en laissant toutefois, un espace libre de 1 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de chaque côté pour en faciliter l’entretien.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Déterminer un polynôme donnant la longueur totale de clôture (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) nécessaire si la largeur du potager est de 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mètres. 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= …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= …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= …</a:t>
            </a:r>
            <a:endParaRPr lang="fr-F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12</a:t>
            </a:fld>
            <a:endParaRPr lang="fr-CA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44" y="3851845"/>
            <a:ext cx="3485888" cy="2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4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768" y="0"/>
            <a:ext cx="9577063" cy="69030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2.3</a:t>
            </a:r>
            <a:r>
              <a:rPr lang="fr-CA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- Multiplication de polynômes</a:t>
            </a:r>
            <a:endParaRPr lang="fr-FR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multiplication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de deux polynômes consiste à multiplier chaque terme du premier polynôme par chaque terme du deuxième polynôme et à regrouper ensuite, si possible les termes semblables.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Effectuez le produit des polynômes suivants: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2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13</a:t>
            </a:fld>
            <a:endParaRPr lang="fr-CA" dirty="0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578264"/>
              </p:ext>
            </p:extLst>
          </p:nvPr>
        </p:nvGraphicFramePr>
        <p:xfrm>
          <a:off x="287784" y="3275781"/>
          <a:ext cx="3389783" cy="3806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1625400" progId="Equation.DSMT4">
                  <p:embed/>
                </p:oleObj>
              </mc:Choice>
              <mc:Fallback>
                <p:oleObj name="Equation" r:id="rId2" imgW="1447560" imgH="162540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84" y="3275781"/>
                        <a:ext cx="3389783" cy="3806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91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769" y="107429"/>
            <a:ext cx="9343912" cy="73448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Exercice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Effectuez les opérations suivantes: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fr-FR" sz="22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14</a:t>
            </a:fld>
            <a:endParaRPr lang="fr-CA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404566"/>
              </p:ext>
            </p:extLst>
          </p:nvPr>
        </p:nvGraphicFramePr>
        <p:xfrm>
          <a:off x="360363" y="1465064"/>
          <a:ext cx="4911725" cy="289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560" imgH="1396800" progId="Equation.DSMT4">
                  <p:embed/>
                </p:oleObj>
              </mc:Choice>
              <mc:Fallback>
                <p:oleObj name="Equation" r:id="rId2" imgW="2374560" imgH="1396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1465064"/>
                        <a:ext cx="4911725" cy="289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06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0561" y="107429"/>
            <a:ext cx="9343912" cy="727280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On veut construire une boîte sans couvercle à l’aide d’une feuille de carton de 32 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cm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sur 14 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cm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en découpant dans chaque coin des carrés de de côté 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x,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même aire et en repliant les bords comme le montre la figure ci-dessous.  Déterminez le volume 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de la boîte en fonction de 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15</a:t>
            </a:fld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23" y="2304199"/>
            <a:ext cx="5317575" cy="23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7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K. Amoura , K. Mahni &amp; I. Ndiaye</a:t>
            </a:r>
            <a:endParaRPr lang="fr-CA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16</a:t>
            </a:fld>
            <a:endParaRPr lang="fr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768" y="251445"/>
            <a:ext cx="9505056" cy="7200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fr-CA" sz="3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fr-CA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.4 </a:t>
            </a:r>
            <a:r>
              <a:rPr kumimoji="0" lang="fr-CA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kumimoji="0" lang="fr-CA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CA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Factorisation de polynômes</a:t>
            </a:r>
            <a:endParaRPr kumimoji="0" lang="fr-FR" sz="32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02383" marR="0" lvl="0" indent="-302383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 </a:t>
            </a:r>
            <a:r>
              <a:rPr kumimoji="0" lang="fr-FR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facteur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est un élément d’un produit.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 Si </a:t>
            </a:r>
            <a:r>
              <a:rPr kumimoji="0" lang="fr-FR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fr-FR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et </a:t>
            </a:r>
            <a:r>
              <a:rPr kumimoji="0" lang="fr-FR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sont des polynômes et si </a:t>
            </a:r>
            <a:r>
              <a:rPr kumimoji="0" lang="fr-FR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 </a:t>
            </a:r>
            <a:r>
              <a:rPr kumimoji="0" lang="fr-FR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QS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alors </a:t>
            </a:r>
            <a:r>
              <a:rPr kumimoji="0" lang="fr-FR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et </a:t>
            </a:r>
            <a:r>
              <a:rPr kumimoji="0" lang="fr-FR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sont des </a:t>
            </a:r>
            <a:r>
              <a:rPr kumimoji="0" lang="fr-FR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facteurs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de </a:t>
            </a:r>
            <a:r>
              <a:rPr kumimoji="0" lang="fr-FR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FR" sz="24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             sont des facteurs de                        , car 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FR" sz="28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Factorisation d’un polynôme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factorisation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d’un polynôme (ou sa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décomposition en facteurs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 consiste à l’exprimer sous la forme d’un produit de polynômes de degré inférieur.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FR" sz="24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</a:t>
            </a:r>
            <a:endParaRPr kumimoji="0" lang="fr-FR" sz="2400" b="0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4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02383" marR="0" lvl="0" indent="-302383" algn="l" defTabSz="914400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CA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16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116458"/>
              </p:ext>
            </p:extLst>
          </p:nvPr>
        </p:nvGraphicFramePr>
        <p:xfrm>
          <a:off x="1439912" y="2425700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203040" progId="Equation.DSMT4">
                  <p:embed/>
                </p:oleObj>
              </mc:Choice>
              <mc:Fallback>
                <p:oleObj name="Equation" r:id="rId2" imgW="104112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912" y="2425700"/>
                        <a:ext cx="2146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451856"/>
              </p:ext>
            </p:extLst>
          </p:nvPr>
        </p:nvGraphicFramePr>
        <p:xfrm>
          <a:off x="6120432" y="2362200"/>
          <a:ext cx="175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228600" progId="Equation.DSMT4">
                  <p:embed/>
                </p:oleObj>
              </mc:Choice>
              <mc:Fallback>
                <p:oleObj name="Equation" r:id="rId4" imgW="8506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432" y="2362200"/>
                        <a:ext cx="1752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2752725" y="2933700"/>
          <a:ext cx="35083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720" imgH="228600" progId="Equation.DSMT4">
                  <p:embed/>
                </p:oleObj>
              </mc:Choice>
              <mc:Fallback>
                <p:oleObj name="Equation" r:id="rId6" imgW="17017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2933700"/>
                        <a:ext cx="35083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539889"/>
              </p:ext>
            </p:extLst>
          </p:nvPr>
        </p:nvGraphicFramePr>
        <p:xfrm>
          <a:off x="1547812" y="5514355"/>
          <a:ext cx="349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01720" imgH="228600" progId="Equation.DSMT4">
                  <p:embed/>
                </p:oleObj>
              </mc:Choice>
              <mc:Fallback>
                <p:oleObj name="Equation" r:id="rId8" imgW="170172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2" y="5514355"/>
                        <a:ext cx="3492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K. Amoura , K. Mahni &amp; I. Ndiaye</a:t>
            </a:r>
            <a:endParaRPr lang="fr-CA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17</a:t>
            </a:fld>
            <a:endParaRPr lang="fr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768" y="179437"/>
            <a:ext cx="9454207" cy="67236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2383" marR="0" lvl="0" indent="-302383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fr-FR" sz="24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Mise en évidence simple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 peut utiliser la </a:t>
            </a:r>
            <a:r>
              <a:rPr kumimoji="0" lang="fr-FR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mise en évidence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pour factoriser un polynôme: il suffit d’isoler un terme commun.</a:t>
            </a:r>
          </a:p>
          <a:p>
            <a:pPr marL="302383" marR="0" lvl="0" indent="-302383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endParaRPr kumimoji="0" lang="fr-FR" sz="22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02383" marR="0" lvl="0" indent="-302383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endParaRPr kumimoji="0" lang="fr-FR" sz="22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02383" marR="0" lvl="0" indent="-302383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endParaRPr kumimoji="0" lang="fr-FR" sz="22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FR" sz="24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Factorisez en utilisant la mise en évidence:</a:t>
            </a:r>
            <a:endParaRPr kumimoji="0" lang="fr-FR" sz="22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3744913" y="1414463"/>
          <a:ext cx="9953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177480" progId="Equation.DSMT4">
                  <p:embed/>
                </p:oleObj>
              </mc:Choice>
              <mc:Fallback>
                <p:oleObj name="Equation" r:id="rId2" imgW="48240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1414463"/>
                        <a:ext cx="995362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necteur droit 5"/>
          <p:cNvCxnSpPr/>
          <p:nvPr/>
        </p:nvCxnSpPr>
        <p:spPr>
          <a:xfrm flipH="1">
            <a:off x="3913017" y="1802303"/>
            <a:ext cx="479223" cy="843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877275" y="1802303"/>
            <a:ext cx="35742" cy="843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3708400" y="2641600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203040" progId="Equation.DSMT4">
                  <p:embed/>
                </p:oleObj>
              </mc:Choice>
              <mc:Fallback>
                <p:oleObj name="Equation" r:id="rId4" imgW="5079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641600"/>
                        <a:ext cx="1041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6108700" y="1905000"/>
          <a:ext cx="227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840" imgH="203040" progId="Equation.DSMT4">
                  <p:embed/>
                </p:oleObj>
              </mc:Choice>
              <mc:Fallback>
                <p:oleObj name="Equation" r:id="rId6" imgW="110484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905000"/>
                        <a:ext cx="2273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081173"/>
              </p:ext>
            </p:extLst>
          </p:nvPr>
        </p:nvGraphicFramePr>
        <p:xfrm>
          <a:off x="187325" y="3848100"/>
          <a:ext cx="3943350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760" imgH="1612800" progId="Equation.DSMT4">
                  <p:embed/>
                </p:oleObj>
              </mc:Choice>
              <mc:Fallback>
                <p:oleObj name="Equation" r:id="rId8" imgW="1904760" imgH="1612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3848100"/>
                        <a:ext cx="3943350" cy="334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49B51D-47B6-AE58-9C28-21C57FFE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18</a:t>
            </a:fld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47D611-B585-2E28-21E3-21EDEF9B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" y="323453"/>
            <a:ext cx="1991003" cy="3905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058FCA-A86F-E8E3-126B-037215D05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328" y="323453"/>
            <a:ext cx="3200847" cy="3810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E735EE-9A12-7ED1-C60A-3154F1327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08" y="3851845"/>
            <a:ext cx="2486372" cy="4191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3D7BAB8-B0CE-5522-57DB-9CD4DEBE2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336" y="3923853"/>
            <a:ext cx="2076740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01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19</a:t>
            </a:fld>
            <a:endParaRPr lang="fr-CA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15776" y="251446"/>
            <a:ext cx="9433048" cy="6884888"/>
          </a:xfrm>
          <a:prstGeom prst="rect">
            <a:avLst/>
          </a:prstGeom>
        </p:spPr>
        <p:txBody>
          <a:bodyPr/>
          <a:lstStyle/>
          <a:p>
            <a:pPr marL="302383" marR="0" lvl="0" indent="-302383" algn="l" defTabSz="914400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lang="fr-FR" sz="2800" b="1" i="1" u="sng" dirty="0">
                <a:latin typeface="Times New Roman" pitchFamily="18" charset="0"/>
                <a:cs typeface="Times New Roman" pitchFamily="18" charset="0"/>
              </a:rPr>
              <a:t>La factorisation par inspection</a:t>
            </a:r>
            <a:endParaRPr kumimoji="0" lang="fr-FR" sz="28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 veut factoriser le polynôme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 cherche deux entiers  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et 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tels que  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 + n = b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et  </a:t>
            </a:r>
            <a:r>
              <a:rPr kumimoji="0" lang="fr-FR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m·n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c,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alors: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(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 + m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)(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x + 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           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FR" sz="24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Factorisez</a:t>
            </a:r>
          </a:p>
          <a:p>
            <a:pPr marL="302383" marR="0" lvl="0" indent="-302383" algn="l" defTabSz="914400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Trouvons 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et 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tels que 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 + 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– 5 et 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mn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 6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 prend:  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…     et   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….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On trouve la factorisation: </a:t>
            </a:r>
            <a:r>
              <a:rPr kumimoji="0" lang="fr-FR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(             )(            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738" name="Object 2"/>
              <p:cNvSpPr txBox="1"/>
              <p:nvPr/>
            </p:nvSpPr>
            <p:spPr bwMode="auto">
              <a:xfrm>
                <a:off x="4241800" y="749300"/>
                <a:ext cx="5046984" cy="482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fr-CA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CA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fr-CA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ù </m:t>
                      </m:r>
                      <m:r>
                        <a:rPr lang="fr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fr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nor/>
                        </m:rPr>
                        <a:rPr lang="fr-CA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CA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et</m:t>
                      </m:r>
                      <m:r>
                        <m:rPr>
                          <m:nor/>
                        </m:rPr>
                        <a:rPr lang="fr-CA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fr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fr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11673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1800" y="749300"/>
                <a:ext cx="5046984" cy="482600"/>
              </a:xfrm>
              <a:prstGeom prst="rect">
                <a:avLst/>
              </a:prstGeom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2946400" y="2552700"/>
          <a:ext cx="205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5160" imgH="203040" progId="Equation.DSMT4">
                  <p:embed/>
                </p:oleObj>
              </mc:Choice>
              <mc:Fallback>
                <p:oleObj name="Equation" r:id="rId3" imgW="9651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552700"/>
                        <a:ext cx="2057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793" y="539478"/>
            <a:ext cx="9433048" cy="882908"/>
          </a:xfrm>
        </p:spPr>
        <p:txBody>
          <a:bodyPr>
            <a:normAutofit/>
          </a:bodyPr>
          <a:lstStyle/>
          <a:p>
            <a:pPr algn="ctr"/>
            <a:r>
              <a:rPr lang="fr-CA" sz="36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Plan</a:t>
            </a:r>
            <a:endParaRPr lang="fr-FR" sz="3600" b="1" i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03238" y="2288755"/>
            <a:ext cx="9074150" cy="4848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200" dirty="0">
                <a:latin typeface="Times New Roman" pitchFamily="18" charset="0"/>
                <a:cs typeface="Times New Roman" pitchFamily="18" charset="0"/>
              </a:rPr>
              <a:t>2.1 - Définitions</a:t>
            </a:r>
          </a:p>
          <a:p>
            <a:pPr marL="0" indent="0">
              <a:buNone/>
            </a:pPr>
            <a:r>
              <a:rPr lang="fr-CA" sz="2200" dirty="0">
                <a:latin typeface="Times New Roman" pitchFamily="18" charset="0"/>
                <a:cs typeface="Times New Roman" pitchFamily="18" charset="0"/>
              </a:rPr>
              <a:t>2.2 - Addition et soustraction de polynômes</a:t>
            </a:r>
          </a:p>
          <a:p>
            <a:pPr marL="0" indent="0">
              <a:buNone/>
            </a:pPr>
            <a:r>
              <a:rPr lang="fr-CA" sz="2200" dirty="0">
                <a:latin typeface="Times New Roman" pitchFamily="18" charset="0"/>
                <a:cs typeface="Times New Roman" pitchFamily="18" charset="0"/>
              </a:rPr>
              <a:t>2.3 - Multiplication de polynômes</a:t>
            </a:r>
          </a:p>
          <a:p>
            <a:pPr marL="0" indent="0">
              <a:buNone/>
            </a:pPr>
            <a:r>
              <a:rPr lang="fr-CA" sz="2200" dirty="0">
                <a:latin typeface="Times New Roman" pitchFamily="18" charset="0"/>
                <a:cs typeface="Times New Roman" pitchFamily="18" charset="0"/>
              </a:rPr>
              <a:t>2.4- La factorisation</a:t>
            </a:r>
          </a:p>
          <a:p>
            <a:pPr marL="0" indent="0">
              <a:buNone/>
            </a:pPr>
            <a:r>
              <a:rPr lang="fr-CA" sz="2200" dirty="0">
                <a:latin typeface="Times New Roman" pitchFamily="18" charset="0"/>
                <a:cs typeface="Times New Roman" pitchFamily="18" charset="0"/>
              </a:rPr>
              <a:t>2.5 - Division de polynômes, les fractions rationnelles</a:t>
            </a:r>
          </a:p>
          <a:p>
            <a:pPr>
              <a:buNone/>
            </a:pPr>
            <a:endParaRPr lang="fr-CA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2</a:t>
            </a:fld>
            <a:endParaRPr lang="fr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20</a:t>
            </a:fld>
            <a:endParaRPr lang="fr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768" y="107429"/>
            <a:ext cx="9454207" cy="67956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FR" sz="24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Factorisez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par inspection.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762" name="Object 2"/>
              <p:cNvSpPr txBox="1"/>
              <p:nvPr/>
            </p:nvSpPr>
            <p:spPr bwMode="auto">
              <a:xfrm>
                <a:off x="203200" y="825499"/>
                <a:ext cx="2748880" cy="561863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fr-CA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CA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−4</m:t>
                    </m:r>
                    <m:r>
                      <a:rPr lang="fr-CA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fr-CA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arenR"/>
                </a:pPr>
                <a:endParaRPr lang="fr-CA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arenR"/>
                </a:pPr>
                <a:endParaRPr lang="fr-CA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fr-CA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fr-CA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fr-CA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fr-CA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fr-CA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fr-CA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2)</m:t>
                      </m:r>
                      <m:r>
                        <a:rPr lang="fr-CA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+11</m:t>
                      </m:r>
                      <m:r>
                        <a:rPr lang="fr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+30</m:t>
                      </m:r>
                    </m:oMath>
                  </m:oMathPara>
                </a14:m>
                <a:endParaRPr lang="fr-CA" sz="20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fr-CA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fr-CA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fr-CA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fr-CA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fr-CA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fr-CA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fr-CA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fr-CA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3)</m:t>
                      </m:r>
                      <m:r>
                        <a:rPr lang="fr-CA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fr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+14</m:t>
                      </m:r>
                    </m:oMath>
                  </m:oMathPara>
                </a14:m>
                <a:endParaRPr lang="fr-CA" sz="2000" dirty="0"/>
              </a:p>
            </p:txBody>
          </p:sp>
        </mc:Choice>
        <mc:Fallback>
          <p:sp>
            <p:nvSpPr>
              <p:cNvPr id="11776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" y="825499"/>
                <a:ext cx="2748880" cy="5618633"/>
              </a:xfrm>
              <a:prstGeom prst="rect">
                <a:avLst/>
              </a:prstGeom>
              <a:blipFill>
                <a:blip r:embed="rId2"/>
                <a:stretch>
                  <a:fillRect l="-2217" t="-86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AF202B1-D48C-75DF-3E9D-14DE9FCE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21</a:t>
            </a:fld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0B6407-62FB-EEBA-9D48-26C7129A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8" y="899517"/>
            <a:ext cx="9504809" cy="218701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8C5C2C1-1BED-D3E9-BDC0-B1BA6BA603D4}"/>
              </a:ext>
            </a:extLst>
          </p:cNvPr>
          <p:cNvSpPr txBox="1"/>
          <p:nvPr/>
        </p:nvSpPr>
        <p:spPr>
          <a:xfrm>
            <a:off x="4418" y="107429"/>
            <a:ext cx="8276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383" marR="0" lvl="0" indent="-302383" algn="l" defTabSz="914400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lang="fr-FR" sz="2800" b="1" i="1" u="sng" dirty="0">
                <a:latin typeface="Times New Roman" pitchFamily="18" charset="0"/>
                <a:cs typeface="Times New Roman" pitchFamily="18" charset="0"/>
              </a:rPr>
              <a:t>La factorisation à l’aide du discriminant</a:t>
            </a:r>
            <a:endParaRPr kumimoji="0" lang="fr-FR" sz="28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013021-A1E4-AE36-401A-2EA2022DF22C}"/>
              </a:ext>
            </a:extLst>
          </p:cNvPr>
          <p:cNvSpPr txBox="1"/>
          <p:nvPr/>
        </p:nvSpPr>
        <p:spPr>
          <a:xfrm>
            <a:off x="287784" y="3131765"/>
            <a:ext cx="506398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FR" sz="24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Factorisez, si c’est possible</a:t>
            </a:r>
            <a:r>
              <a:rPr lang="fr-FR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83BF116-A6FA-70ED-A326-B3881246D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6" y="3851845"/>
            <a:ext cx="1581371" cy="43821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47C4448-3ED4-F3C4-09D9-1BF99A489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08" y="5724053"/>
            <a:ext cx="1724266" cy="40010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D6A82F6-A424-610E-438C-0F0911701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416" y="3923853"/>
            <a:ext cx="1524213" cy="37152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B0D8B26-2473-3E1F-FC87-CBC3A02DDEC2}"/>
              </a:ext>
            </a:extLst>
          </p:cNvPr>
          <p:cNvSpPr txBox="1"/>
          <p:nvPr/>
        </p:nvSpPr>
        <p:spPr>
          <a:xfrm>
            <a:off x="143768" y="3923853"/>
            <a:ext cx="43204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a)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A40E352-83FC-A451-7B66-397B8E214402}"/>
              </a:ext>
            </a:extLst>
          </p:cNvPr>
          <p:cNvSpPr txBox="1"/>
          <p:nvPr/>
        </p:nvSpPr>
        <p:spPr>
          <a:xfrm>
            <a:off x="143768" y="5796061"/>
            <a:ext cx="43204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c)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240CCC9-366A-FAD8-A4A3-738D941C7D15}"/>
              </a:ext>
            </a:extLst>
          </p:cNvPr>
          <p:cNvSpPr txBox="1"/>
          <p:nvPr/>
        </p:nvSpPr>
        <p:spPr>
          <a:xfrm>
            <a:off x="5544368" y="3995861"/>
            <a:ext cx="432048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b) </a:t>
            </a:r>
          </a:p>
        </p:txBody>
      </p:sp>
    </p:spTree>
    <p:extLst>
      <p:ext uri="{BB962C8B-B14F-4D97-AF65-F5344CB8AC3E}">
        <p14:creationId xmlns:p14="http://schemas.microsoft.com/office/powerpoint/2010/main" val="1485419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22</a:t>
            </a:fld>
            <a:endParaRPr lang="fr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3768" y="107429"/>
            <a:ext cx="9649072" cy="67956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2383" marR="0" lvl="0" indent="-302383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fr-FR" sz="24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Factorisation d’une différence de carrés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FR" sz="24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tilisez la différence de deux carrés pour factoriser les polynômes:</a:t>
            </a:r>
            <a:r>
              <a:rPr kumimoji="0" lang="fr-FR" sz="22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086671"/>
              </p:ext>
            </p:extLst>
          </p:nvPr>
        </p:nvGraphicFramePr>
        <p:xfrm>
          <a:off x="5903913" y="250825"/>
          <a:ext cx="289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228600" progId="Equation.DSMT4">
                  <p:embed/>
                </p:oleObj>
              </mc:Choice>
              <mc:Fallback>
                <p:oleObj name="Equation" r:id="rId2" imgW="14094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250825"/>
                        <a:ext cx="289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527054"/>
              </p:ext>
            </p:extLst>
          </p:nvPr>
        </p:nvGraphicFramePr>
        <p:xfrm>
          <a:off x="215776" y="2226495"/>
          <a:ext cx="229870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440" imgH="2133360" progId="Equation.DSMT4">
                  <p:embed/>
                </p:oleObj>
              </mc:Choice>
              <mc:Fallback>
                <p:oleObj name="Equation" r:id="rId4" imgW="1117440" imgH="2133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76" y="2226495"/>
                        <a:ext cx="2298700" cy="438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895A5248-9BB5-262A-EF7F-E38E9F69A916}"/>
                  </a:ext>
                </a:extLst>
              </p:cNvPr>
              <p:cNvSpPr txBox="1"/>
              <p:nvPr/>
            </p:nvSpPr>
            <p:spPr bwMode="auto">
              <a:xfrm>
                <a:off x="5472360" y="827509"/>
                <a:ext cx="1296144" cy="4699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fr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895A5248-9BB5-262A-EF7F-E38E9F69A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2360" y="827509"/>
                <a:ext cx="1296144" cy="469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63043727-505C-9C04-E7BD-809D0E6D40F0}"/>
              </a:ext>
            </a:extLst>
          </p:cNvPr>
          <p:cNvSpPr txBox="1"/>
          <p:nvPr/>
        </p:nvSpPr>
        <p:spPr>
          <a:xfrm>
            <a:off x="6624488" y="899517"/>
            <a:ext cx="278794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Ne se factorise pas dans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A06611F-49C3-68A9-EEEC-A55378B7F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8784" y="755501"/>
            <a:ext cx="238158" cy="3810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37389637-C20D-CBF6-6DDD-C963AE8BDA85}"/>
                  </a:ext>
                </a:extLst>
              </p14:cNvPr>
              <p14:cNvContentPartPr/>
              <p14:nvPr/>
            </p14:nvContentPartPr>
            <p14:xfrm>
              <a:off x="3180224" y="485233"/>
              <a:ext cx="1192320" cy="32040"/>
            </p14:xfrm>
          </p:contentPart>
        </mc:Choice>
        <mc:Fallback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37389637-C20D-CBF6-6DDD-C963AE8BDA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4584" y="413233"/>
                <a:ext cx="12639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D7555524-69C1-F737-8648-5E9C309781D4}"/>
                  </a:ext>
                </a:extLst>
              </p14:cNvPr>
              <p14:cNvContentPartPr/>
              <p14:nvPr/>
            </p14:nvContentPartPr>
            <p14:xfrm>
              <a:off x="6233024" y="476233"/>
              <a:ext cx="236520" cy="3132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D7555524-69C1-F737-8648-5E9C309781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97024" y="404593"/>
                <a:ext cx="3081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90B295D2-EF66-3381-55A7-5FE8A3BB88C5}"/>
                  </a:ext>
                </a:extLst>
              </p14:cNvPr>
              <p14:cNvContentPartPr/>
              <p14:nvPr/>
            </p14:nvContentPartPr>
            <p14:xfrm>
              <a:off x="6013784" y="1043233"/>
              <a:ext cx="128520" cy="111240"/>
            </p14:xfrm>
          </p:contentPart>
        </mc:Choice>
        <mc:Fallback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90B295D2-EF66-3381-55A7-5FE8A3BB88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78144" y="971233"/>
                <a:ext cx="200160" cy="25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5F1DA0-8E20-08B4-26EE-8CD05264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23</a:t>
            </a:fld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3CDE12-A988-83E7-6347-E6FB560B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" y="251445"/>
            <a:ext cx="1047896" cy="4382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210872-ABE9-D003-5344-5E6DBD15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368" y="251445"/>
            <a:ext cx="1362265" cy="4667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78B8352-4B22-39AD-3206-677ED5B03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2987749"/>
            <a:ext cx="1057423" cy="43821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A08B867-CC50-8232-4B78-32A05974B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368" y="3131765"/>
            <a:ext cx="1390844" cy="4191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A38B360-A299-2A1D-3098-3F19CCD66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784" y="5508029"/>
            <a:ext cx="167663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9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24</a:t>
            </a:fld>
            <a:endParaRPr lang="fr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5777" y="0"/>
            <a:ext cx="9289032" cy="69030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2383" marR="0" lvl="0" indent="-302383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fr-FR" sz="24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Factorisation d’une différence ou d’une somme de cubes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302383" marR="0" lvl="0" indent="-302383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FR" sz="24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factorisez</a:t>
            </a:r>
            <a:r>
              <a:rPr kumimoji="0" lang="fr-FR" sz="24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800670"/>
              </p:ext>
            </p:extLst>
          </p:nvPr>
        </p:nvGraphicFramePr>
        <p:xfrm>
          <a:off x="2304008" y="825071"/>
          <a:ext cx="3949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228600" progId="Equation.DSMT4">
                  <p:embed/>
                </p:oleObj>
              </mc:Choice>
              <mc:Fallback>
                <p:oleObj name="Equation" r:id="rId2" imgW="18158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008" y="825071"/>
                        <a:ext cx="3949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869349"/>
              </p:ext>
            </p:extLst>
          </p:nvPr>
        </p:nvGraphicFramePr>
        <p:xfrm>
          <a:off x="2311582" y="1320371"/>
          <a:ext cx="388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228600" progId="Equation.DSMT4">
                  <p:embed/>
                </p:oleObj>
              </mc:Choice>
              <mc:Fallback>
                <p:oleObj name="Equation" r:id="rId4" imgW="18158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582" y="1320371"/>
                        <a:ext cx="3886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194873"/>
              </p:ext>
            </p:extLst>
          </p:nvPr>
        </p:nvGraphicFramePr>
        <p:xfrm>
          <a:off x="288156" y="3070654"/>
          <a:ext cx="2247900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1663560" progId="Equation.DSMT4">
                  <p:embed/>
                </p:oleObj>
              </mc:Choice>
              <mc:Fallback>
                <p:oleObj name="Equation" r:id="rId6" imgW="1091880" imgH="1663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56" y="3070654"/>
                        <a:ext cx="2247900" cy="341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34CD644-F7D8-B85A-DF4F-EA3A63DC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25</a:t>
            </a:fld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9989FD-7AA9-0D95-BDFE-5E982F29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51445"/>
            <a:ext cx="1390844" cy="3810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4913E4-D11C-F166-9647-19A8464CA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336" y="323453"/>
            <a:ext cx="1590897" cy="3715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A22458-AA0F-2565-DA99-353E9A11C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24" y="3923853"/>
            <a:ext cx="1105054" cy="5144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E9511B0-35B7-79ED-6CA3-16188DC4A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336" y="3851845"/>
            <a:ext cx="1619476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76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26</a:t>
            </a:fld>
            <a:endParaRPr lang="fr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768" y="107429"/>
            <a:ext cx="9454207" cy="67956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2383" marR="0" lvl="0" indent="-302383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fr-FR" sz="24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Carré parfait</a:t>
            </a:r>
          </a:p>
          <a:p>
            <a:pPr marL="302383" marR="0" lvl="0" indent="-302383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endParaRPr kumimoji="0" lang="fr-FR" sz="24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02383" marR="0" lvl="0" indent="-302383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endParaRPr kumimoji="0" lang="fr-FR" sz="24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02383" marR="0" lvl="0" indent="-302383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endParaRPr kumimoji="0" lang="fr-FR" sz="24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FR" sz="24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actorisez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04047"/>
              </p:ext>
            </p:extLst>
          </p:nvPr>
        </p:nvGraphicFramePr>
        <p:xfrm>
          <a:off x="2232000" y="755501"/>
          <a:ext cx="3378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482400" progId="Equation.DSMT4">
                  <p:embed/>
                </p:oleObj>
              </mc:Choice>
              <mc:Fallback>
                <p:oleObj name="Equation" r:id="rId2" imgW="143496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00" y="755501"/>
                        <a:ext cx="33782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462255"/>
              </p:ext>
            </p:extLst>
          </p:nvPr>
        </p:nvGraphicFramePr>
        <p:xfrm>
          <a:off x="287338" y="3419475"/>
          <a:ext cx="28829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711000" progId="Equation.DSMT4">
                  <p:embed/>
                </p:oleObj>
              </mc:Choice>
              <mc:Fallback>
                <p:oleObj name="Equation" r:id="rId4" imgW="1295280" imgH="71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3419475"/>
                        <a:ext cx="28829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6AF28A8-8181-769D-D6EC-1B06EFE1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27</a:t>
            </a:fld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7BDC2E-0C73-2473-53DD-82212826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0"/>
            <a:ext cx="8992855" cy="20576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E3BD266-1D08-5204-077B-B6CC70F17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00" y="2051645"/>
            <a:ext cx="684218" cy="7579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413E63F-1D17-2993-3024-70C5834B1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192" y="2051645"/>
            <a:ext cx="790685" cy="8507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D4ACB70-BD2F-9B55-2C27-30BCB4BDB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432" y="2051645"/>
            <a:ext cx="514422" cy="72400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A123F3D-D7F1-10D2-FE61-9604B09E9E79}"/>
              </a:ext>
            </a:extLst>
          </p:cNvPr>
          <p:cNvSpPr txBox="1"/>
          <p:nvPr/>
        </p:nvSpPr>
        <p:spPr>
          <a:xfrm>
            <a:off x="503808" y="2195661"/>
            <a:ext cx="1872208" cy="435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24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Exemples</a:t>
            </a:r>
            <a:endParaRPr lang="fr-CA" sz="24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4ACE197-4209-1911-8ED1-59B2D10A4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784" y="3275781"/>
            <a:ext cx="8897592" cy="108600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696E74F-BFE9-0944-06CD-9478D013F2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76" y="5436021"/>
            <a:ext cx="9250355" cy="166238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C5832AD-4997-D7B5-22B8-F39D67A14D86}"/>
              </a:ext>
            </a:extLst>
          </p:cNvPr>
          <p:cNvSpPr txBox="1"/>
          <p:nvPr/>
        </p:nvSpPr>
        <p:spPr>
          <a:xfrm>
            <a:off x="503808" y="4715941"/>
            <a:ext cx="314701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ighlight>
                  <a:srgbClr val="FFFF00"/>
                </a:highlight>
              </a:rPr>
              <a:t>Utile pour trouver le domaine</a:t>
            </a:r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E80362FB-7619-D81F-17C2-19A8F32D6C4A}"/>
              </a:ext>
            </a:extLst>
          </p:cNvPr>
          <p:cNvSpPr/>
          <p:nvPr/>
        </p:nvSpPr>
        <p:spPr>
          <a:xfrm>
            <a:off x="1799952" y="5003973"/>
            <a:ext cx="45719" cy="36004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9750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1F5A6B-1819-6567-3C86-1F71C0BD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28</a:t>
            </a:fld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87D7EB-777B-87D7-6BE2-4417723E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8" y="683493"/>
            <a:ext cx="9289032" cy="115268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6A788AD-B2C2-D636-EF7D-B320B26BC605}"/>
              </a:ext>
            </a:extLst>
          </p:cNvPr>
          <p:cNvSpPr txBox="1"/>
          <p:nvPr/>
        </p:nvSpPr>
        <p:spPr>
          <a:xfrm>
            <a:off x="359792" y="107429"/>
            <a:ext cx="1440160" cy="435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24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Exemple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923076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A2421C3-CD16-9356-A729-5821F083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29</a:t>
            </a:fld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C6EEDB-8B1F-FC17-91EF-018F4AC11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4" y="1043533"/>
            <a:ext cx="8602275" cy="142894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3F8FE39-AD30-6CED-AD80-55F6C5063646}"/>
              </a:ext>
            </a:extLst>
          </p:cNvPr>
          <p:cNvSpPr txBox="1"/>
          <p:nvPr/>
        </p:nvSpPr>
        <p:spPr>
          <a:xfrm>
            <a:off x="143768" y="179437"/>
            <a:ext cx="7416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fr-CA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simplification des fractions rationnelles</a:t>
            </a:r>
            <a:endParaRPr kumimoji="0" lang="fr-CA" sz="3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9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768" y="0"/>
            <a:ext cx="9454207" cy="73802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600" b="1" i="1" dirty="0">
                <a:latin typeface="Times New Roman" pitchFamily="18" charset="0"/>
                <a:cs typeface="Times New Roman" pitchFamily="18" charset="0"/>
              </a:rPr>
              <a:t>2.1 - Définitions</a:t>
            </a:r>
            <a:endParaRPr lang="fr-FR" sz="3600" b="1" i="1" u="sng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constante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(ou un scalaire) est une quantité qui a une valeur fixe. Exemple: les nombres réels.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est une quantité qui peut prendre n’importe quelle valeur d’un ensemble donné (Généralement notée </a:t>
            </a:r>
            <a:r>
              <a:rPr lang="fr-FR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…).</a:t>
            </a:r>
            <a:endParaRPr lang="fr-FR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terme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est une expression algébrique composée d’une constante multipliée ou non par une ou plusieurs variables. Ces variables peuvent êtres affectées d’exposants. Exemples: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 </a:t>
            </a:r>
          </a:p>
          <a:p>
            <a:pPr>
              <a:buNone/>
            </a:pPr>
            <a:endParaRPr lang="fr-CA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3</a:t>
            </a:fld>
            <a:endParaRPr lang="fr-CA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424958"/>
              </p:ext>
            </p:extLst>
          </p:nvPr>
        </p:nvGraphicFramePr>
        <p:xfrm>
          <a:off x="3312120" y="3973772"/>
          <a:ext cx="2146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241200" progId="Equation.DSMT4">
                  <p:embed/>
                </p:oleObj>
              </mc:Choice>
              <mc:Fallback>
                <p:oleObj name="Equation" r:id="rId2" imgW="1041120" imgH="24120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120" y="3973772"/>
                        <a:ext cx="2146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44" y="4686815"/>
            <a:ext cx="3906861" cy="2915742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6"/>
          </p:nvPr>
        </p:nvSpPr>
        <p:spPr>
          <a:xfrm rot="5400000">
            <a:off x="7726472" y="5342149"/>
            <a:ext cx="3527848" cy="403225"/>
          </a:xfrm>
        </p:spPr>
        <p:txBody>
          <a:bodyPr/>
          <a:lstStyle/>
          <a:p>
            <a:pPr>
              <a:defRPr/>
            </a:pPr>
            <a:r>
              <a:rPr lang="fr-CA"/>
              <a:t>K. Amoura , K. Mahni &amp; I. Ndiaye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04173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30</a:t>
            </a:fld>
            <a:endParaRPr lang="fr-CA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43768" y="107429"/>
            <a:ext cx="9361040" cy="73448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CA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Opérations sur les fractions </a:t>
            </a:r>
            <a:r>
              <a:rPr lang="fr-CA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rationnelles</a:t>
            </a:r>
            <a:endParaRPr kumimoji="0" lang="fr-CA" sz="3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fr-CA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fr-CA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Effectuez les opérations suivantes: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08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790532"/>
              </p:ext>
            </p:extLst>
          </p:nvPr>
        </p:nvGraphicFramePr>
        <p:xfrm>
          <a:off x="325404" y="1422383"/>
          <a:ext cx="2514600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793960" progId="Equation.DSMT4">
                  <p:embed/>
                </p:oleObj>
              </mc:Choice>
              <mc:Fallback>
                <p:oleObj name="Equation" r:id="rId2" imgW="1269720" imgH="2793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04" y="1422383"/>
                        <a:ext cx="2514600" cy="553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130175" y="6988175"/>
          <a:ext cx="3584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880" imgH="279360" progId="Equation.DSMT4">
                  <p:embed/>
                </p:oleObj>
              </mc:Choice>
              <mc:Fallback>
                <p:oleObj name="Equation" r:id="rId4" imgW="173988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6988175"/>
                        <a:ext cx="35845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4ADF661-8737-7885-D332-6B8B5BEE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31</a:t>
            </a:fld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8FA39CC-51A5-D26B-F754-DE1EF086C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" y="179437"/>
            <a:ext cx="1790950" cy="7049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72D04DE-D5FF-8A51-6E9F-1CCD3475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400" y="179437"/>
            <a:ext cx="1886213" cy="77163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EA797C2-4EC3-AD9E-D78B-74A485F3A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84" y="3707829"/>
            <a:ext cx="1943371" cy="8097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F3300CB-1D29-249F-6418-CF1EEE762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408" y="3851845"/>
            <a:ext cx="190526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38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A5BF2D-A23C-2020-4539-C3BF9B6D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32</a:t>
            </a:fld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D5B96D-A6E9-8440-82B1-B3C0407B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08" y="323453"/>
            <a:ext cx="1324160" cy="7525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51402DB-9D3F-60A9-353A-0B5E0F0E1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4" y="4355901"/>
            <a:ext cx="315321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6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768" y="107429"/>
            <a:ext cx="9454207" cy="67956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Polynôme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 Un </a:t>
            </a:r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polynôme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est une somme ou une différence de termes dans lesquels les variables sont affectées d’exposants entiers positifs ou nuls.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Exemple.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Vérifiez si les expressions suivantes sont des polynômes:</a:t>
            </a:r>
            <a:endParaRPr lang="fr-FR" sz="2200" b="1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CA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CA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CA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4</a:t>
            </a:fld>
            <a:endParaRPr lang="fr-CA" dirty="0"/>
          </a:p>
        </p:txBody>
      </p:sp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299816"/>
              </p:ext>
            </p:extLst>
          </p:nvPr>
        </p:nvGraphicFramePr>
        <p:xfrm>
          <a:off x="359792" y="2051645"/>
          <a:ext cx="327025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1866600" progId="Equation.DSMT4">
                  <p:embed/>
                </p:oleObj>
              </mc:Choice>
              <mc:Fallback>
                <p:oleObj name="Equation" r:id="rId2" imgW="1587240" imgH="186660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92" y="2051645"/>
                        <a:ext cx="3270250" cy="383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78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768" y="611485"/>
            <a:ext cx="9454207" cy="629156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monôme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est un polynôme composé d’un seul terme.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fr-FR" sz="2200" b="1" i="1" u="sng" dirty="0">
                <a:latin typeface="Times New Roman" pitchFamily="18" charset="0"/>
                <a:cs typeface="Times New Roman" pitchFamily="18" charset="0"/>
              </a:rPr>
              <a:t>Exemples</a:t>
            </a:r>
            <a:r>
              <a:rPr lang="fr-FR" sz="2200" b="1" i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400" b="1" i="1" u="sng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Binôme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 Un </a:t>
            </a:r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binôme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est un polynôme composé de deux termes.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fr-FR" sz="2200" b="1" i="1" u="sng" dirty="0">
                <a:latin typeface="Times New Roman" pitchFamily="18" charset="0"/>
                <a:cs typeface="Times New Roman" pitchFamily="18" charset="0"/>
              </a:rPr>
              <a:t>Exemples</a:t>
            </a:r>
            <a:r>
              <a:rPr lang="fr-FR" sz="2200" b="1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Trinôme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trinôme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est un polynôme composé de trois termes.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fr-FR" sz="2200" b="1" i="1" u="sng" dirty="0">
                <a:latin typeface="Times New Roman" pitchFamily="18" charset="0"/>
                <a:cs typeface="Times New Roman" pitchFamily="18" charset="0"/>
              </a:rPr>
              <a:t>Exemples</a:t>
            </a:r>
            <a:r>
              <a:rPr lang="fr-FR" sz="2200" b="1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fr-FR" sz="22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5</a:t>
            </a:fld>
            <a:endParaRPr lang="fr-CA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558339"/>
              </p:ext>
            </p:extLst>
          </p:nvPr>
        </p:nvGraphicFramePr>
        <p:xfrm>
          <a:off x="1851025" y="1258888"/>
          <a:ext cx="38608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241200" progId="Equation.DSMT4">
                  <p:embed/>
                </p:oleObj>
              </mc:Choice>
              <mc:Fallback>
                <p:oleObj name="Equation" r:id="rId2" imgW="1815840" imgH="241200" progId="Equation.DSMT4">
                  <p:embed/>
                  <p:pic>
                    <p:nvPicPr>
                      <p:cNvPr id="0" name="Picture 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1258888"/>
                        <a:ext cx="3860800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276573"/>
              </p:ext>
            </p:extLst>
          </p:nvPr>
        </p:nvGraphicFramePr>
        <p:xfrm>
          <a:off x="1871960" y="5003973"/>
          <a:ext cx="31400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880" imgH="228600" progId="Equation.DSMT4">
                  <p:embed/>
                </p:oleObj>
              </mc:Choice>
              <mc:Fallback>
                <p:oleObj name="Equation" r:id="rId4" imgW="1523880" imgH="228600" progId="Equation.DSMT4">
                  <p:embed/>
                  <p:pic>
                    <p:nvPicPr>
                      <p:cNvPr id="0" name="Picture 6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960" y="5003973"/>
                        <a:ext cx="314007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483636"/>
              </p:ext>
            </p:extLst>
          </p:nvPr>
        </p:nvGraphicFramePr>
        <p:xfrm>
          <a:off x="1871960" y="3131765"/>
          <a:ext cx="32956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200" imgH="241200" progId="Equation.DSMT4">
                  <p:embed/>
                </p:oleObj>
              </mc:Choice>
              <mc:Fallback>
                <p:oleObj name="Equation" r:id="rId6" imgW="1600200" imgH="241200" progId="Equation.DSMT4">
                  <p:embed/>
                  <p:pic>
                    <p:nvPicPr>
                      <p:cNvPr id="0" name="Picture 6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960" y="3131765"/>
                        <a:ext cx="32956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412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3768" y="107430"/>
            <a:ext cx="9361040" cy="7028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Définition. 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degré d’un monôme (non nul) est la somme des exposants de ses variables.</a:t>
            </a:r>
          </a:p>
          <a:p>
            <a:pPr marL="0" indent="0">
              <a:buNone/>
            </a:pPr>
            <a:r>
              <a:rPr lang="fr-C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particulier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 le monôme est une constante </a:t>
            </a:r>
            <a:r>
              <a:rPr lang="fr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 nulle, alors son degré est zéro (car                  ).</a:t>
            </a:r>
          </a:p>
          <a:p>
            <a:pPr marL="0" indent="0">
              <a:buNone/>
            </a:pPr>
            <a:endParaRPr lang="fr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Exemple. 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Donnez le degré de chacun des monômes suivants:</a:t>
            </a:r>
          </a:p>
          <a:p>
            <a:pPr marL="0" indent="0">
              <a:buNone/>
            </a:pPr>
            <a:endParaRPr lang="fr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Attention: </a:t>
            </a: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degré du monôme 0 </a:t>
            </a:r>
          </a:p>
          <a:p>
            <a:pPr marL="0" indent="0">
              <a:buNone/>
            </a:pPr>
            <a:r>
              <a:rPr lang="fr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n’est pas défini. Pourquoi?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6</a:t>
            </a:fld>
            <a:endParaRPr lang="fr-CA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525350"/>
              </p:ext>
            </p:extLst>
          </p:nvPr>
        </p:nvGraphicFramePr>
        <p:xfrm>
          <a:off x="1799953" y="1259557"/>
          <a:ext cx="1296144" cy="49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203040" progId="Equation.DSMT4">
                  <p:embed/>
                </p:oleObj>
              </mc:Choice>
              <mc:Fallback>
                <p:oleObj name="Equation" r:id="rId2" imgW="533160" imgH="2030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953" y="1259557"/>
                        <a:ext cx="1296144" cy="4937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460457"/>
              </p:ext>
            </p:extLst>
          </p:nvPr>
        </p:nvGraphicFramePr>
        <p:xfrm>
          <a:off x="359792" y="2699717"/>
          <a:ext cx="792088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1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>
                          <a:solidFill>
                            <a:sysClr val="windowText" lastClr="000000"/>
                          </a:solidFill>
                        </a:rPr>
                        <a:t>Monôme</a:t>
                      </a:r>
                    </a:p>
                    <a:p>
                      <a:endParaRPr lang="fr-CA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60">
                <a:tc>
                  <a:txBody>
                    <a:bodyPr/>
                    <a:lstStyle/>
                    <a:p>
                      <a:r>
                        <a:rPr lang="fr-CA" b="1" dirty="0"/>
                        <a:t>Degré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396366"/>
              </p:ext>
            </p:extLst>
          </p:nvPr>
        </p:nvGraphicFramePr>
        <p:xfrm>
          <a:off x="1704082" y="2771725"/>
          <a:ext cx="6072534" cy="82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08080" imgH="393480" progId="Equation.DSMT4">
                  <p:embed/>
                </p:oleObj>
              </mc:Choice>
              <mc:Fallback>
                <p:oleObj name="Equation" r:id="rId4" imgW="2908080" imgH="39348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082" y="2771725"/>
                        <a:ext cx="6072534" cy="82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28" y="4355901"/>
            <a:ext cx="3068749" cy="32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2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769" y="107429"/>
            <a:ext cx="9343912" cy="67236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Définition.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Le </a:t>
            </a:r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degré d’un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polynôme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est le plus grand des degrés de ses termes.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Exemple.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Déterminez le degré du polynôme: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Exercice 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Pour chacun des termes suivants, indiquez la constante, les variables et le degré du terme:</a:t>
            </a:r>
            <a:endParaRPr lang="fr-FR" sz="2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fr-F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7</a:t>
            </a:fld>
            <a:endParaRPr lang="fr-CA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697407"/>
              </p:ext>
            </p:extLst>
          </p:nvPr>
        </p:nvGraphicFramePr>
        <p:xfrm>
          <a:off x="503808" y="1259557"/>
          <a:ext cx="2592288" cy="788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482400" progId="Equation.DSMT4">
                  <p:embed/>
                </p:oleObj>
              </mc:Choice>
              <mc:Fallback>
                <p:oleObj name="Equation" r:id="rId2" imgW="1574640" imgH="4824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08" y="1259557"/>
                        <a:ext cx="2592288" cy="7888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80226"/>
              </p:ext>
            </p:extLst>
          </p:nvPr>
        </p:nvGraphicFramePr>
        <p:xfrm>
          <a:off x="359792" y="3707829"/>
          <a:ext cx="6720416" cy="352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Terme</a:t>
                      </a:r>
                      <a:endParaRPr 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Constante</a:t>
                      </a:r>
                      <a:endParaRPr 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Variables</a:t>
                      </a:r>
                      <a:endParaRPr 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Degré</a:t>
                      </a:r>
                      <a:endParaRPr 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4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280">
                <a:tc>
                  <a:txBody>
                    <a:bodyPr/>
                    <a:lstStyle/>
                    <a:p>
                      <a:pPr algn="ctr"/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521608"/>
              </p:ext>
            </p:extLst>
          </p:nvPr>
        </p:nvGraphicFramePr>
        <p:xfrm>
          <a:off x="647824" y="4067869"/>
          <a:ext cx="1080120" cy="3130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1803240" progId="Equation.DSMT4">
                  <p:embed/>
                </p:oleObj>
              </mc:Choice>
              <mc:Fallback>
                <p:oleObj name="Equation" r:id="rId4" imgW="622080" imgH="180324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24" y="4067869"/>
                        <a:ext cx="1080120" cy="3130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66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775CE-F241-4693-BB8F-C04D6B0CFBA6}" type="slidenum">
              <a:rPr lang="fr-CA" smtClean="0"/>
              <a:pPr>
                <a:defRPr/>
              </a:pPr>
              <a:t>8</a:t>
            </a:fld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410610" y="498367"/>
            <a:ext cx="1524776" cy="1057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Exercice 2</a:t>
            </a:r>
            <a:endParaRPr lang="fr-CA" sz="2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CA" dirty="0"/>
          </a:p>
          <a:p>
            <a:pPr>
              <a:lnSpc>
                <a:spcPct val="150000"/>
              </a:lnSpc>
            </a:pPr>
            <a:endParaRPr lang="fr-CA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157A6D4-D7D2-9612-A0B0-A8C69CDCC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4" y="1187549"/>
            <a:ext cx="9159399" cy="10634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5758F10-85CA-53F6-FC98-C46F2859B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9" y="2771725"/>
            <a:ext cx="9433048" cy="38835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1C71BF6-CA35-272D-B15C-B6AFF9F79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76" y="4139877"/>
            <a:ext cx="9433048" cy="27929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68C08A2-7565-F58A-282F-06DD0E28D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76" y="5580037"/>
            <a:ext cx="9217025" cy="7536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5776" y="107429"/>
            <a:ext cx="9361039" cy="73448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A" sz="3200" b="1" dirty="0"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fr-CA" sz="3200" b="1" i="1" dirty="0">
                <a:latin typeface="Times New Roman" pitchFamily="18" charset="0"/>
                <a:cs typeface="Times New Roman" pitchFamily="18" charset="0"/>
              </a:rPr>
              <a:t> - Addition et soustraction de polynômes</a:t>
            </a:r>
            <a:endParaRPr lang="fr-FR" sz="2200" b="1" i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b="1" i="1" u="sng" dirty="0">
                <a:latin typeface="Times New Roman" pitchFamily="18" charset="0"/>
                <a:cs typeface="Times New Roman" pitchFamily="18" charset="0"/>
              </a:rPr>
              <a:t>Termes semblables</a:t>
            </a:r>
            <a:r>
              <a:rPr lang="fr-FR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Des termes sont </a:t>
            </a:r>
            <a:r>
              <a:rPr lang="fr-FR" sz="2200" b="1" dirty="0">
                <a:latin typeface="Times New Roman" pitchFamily="18" charset="0"/>
                <a:cs typeface="Times New Roman" pitchFamily="18" charset="0"/>
              </a:rPr>
              <a:t>semblables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s’ils sont composés des mêmes variables affectées des mêmes exposants.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Vérifiez si les deux termes sont semblables: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1)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200" b="1" u="sng" dirty="0">
                <a:latin typeface="Times New Roman" pitchFamily="18" charset="0"/>
                <a:cs typeface="Times New Roman" pitchFamily="18" charset="0"/>
              </a:rPr>
              <a:t>Un polynôme multiplié par une constante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b="1" i="1" u="sng" dirty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200" dirty="0">
                <a:latin typeface="Times New Roman" pitchFamily="18" charset="0"/>
                <a:cs typeface="Times New Roman" pitchFamily="18" charset="0"/>
              </a:rPr>
              <a:t> la constante multiplie tous les monômes du polynôme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18D9FF6-9B92-4F02-9E90-23F8F054E0DF}" type="slidenum">
              <a:rPr lang="fr-CA" smtClean="0"/>
              <a:pPr>
                <a:defRPr/>
              </a:pPr>
              <a:t>9</a:t>
            </a:fld>
            <a:endParaRPr lang="fr-CA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405483"/>
              </p:ext>
            </p:extLst>
          </p:nvPr>
        </p:nvGraphicFramePr>
        <p:xfrm>
          <a:off x="719832" y="2771725"/>
          <a:ext cx="19621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228600" progId="Equation.DSMT4">
                  <p:embed/>
                </p:oleObj>
              </mc:Choice>
              <mc:Fallback>
                <p:oleObj name="Equation" r:id="rId2" imgW="952200" imgH="22860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832" y="2771725"/>
                        <a:ext cx="196215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837845"/>
              </p:ext>
            </p:extLst>
          </p:nvPr>
        </p:nvGraphicFramePr>
        <p:xfrm>
          <a:off x="719832" y="3347789"/>
          <a:ext cx="18049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228600" progId="Equation.DSMT4">
                  <p:embed/>
                </p:oleObj>
              </mc:Choice>
              <mc:Fallback>
                <p:oleObj name="Equation" r:id="rId4" imgW="876240" imgH="22860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832" y="3347789"/>
                        <a:ext cx="1804987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957296"/>
              </p:ext>
            </p:extLst>
          </p:nvPr>
        </p:nvGraphicFramePr>
        <p:xfrm>
          <a:off x="575816" y="5147989"/>
          <a:ext cx="3672408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26920" imgH="914400" progId="Equation.DSMT4">
                  <p:embed/>
                </p:oleObj>
              </mc:Choice>
              <mc:Fallback>
                <p:oleObj name="Equation" r:id="rId6" imgW="1726920" imgH="91440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816" y="5147989"/>
                        <a:ext cx="3672408" cy="1944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95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75039</TotalTime>
  <Words>1048</Words>
  <Application>Microsoft Office PowerPoint</Application>
  <PresentationFormat>Personnalisé</PresentationFormat>
  <Paragraphs>213</Paragraphs>
  <Slides>32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0" baseType="lpstr">
      <vt:lpstr>Arial</vt:lpstr>
      <vt:lpstr>Cambria Math</vt:lpstr>
      <vt:lpstr>Century Schoolbook</vt:lpstr>
      <vt:lpstr>Times New Roman</vt:lpstr>
      <vt:lpstr>Wingdings</vt:lpstr>
      <vt:lpstr>Wingdings 2</vt:lpstr>
      <vt:lpstr>Oriel</vt:lpstr>
      <vt:lpstr>Equation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Ismaïla Ndiaye</dc:creator>
  <cp:lastModifiedBy>Mahni, Karima</cp:lastModifiedBy>
  <cp:revision>2542</cp:revision>
  <cp:lastPrinted>1601-01-01T00:00:00Z</cp:lastPrinted>
  <dcterms:created xsi:type="dcterms:W3CDTF">2010-12-06T03:45:49Z</dcterms:created>
  <dcterms:modified xsi:type="dcterms:W3CDTF">2024-09-13T02:07:04Z</dcterms:modified>
</cp:coreProperties>
</file>