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FFFF"/>
    <a:srgbClr val="CCECFF"/>
    <a:srgbClr val="FFFF99"/>
    <a:srgbClr val="99FF66"/>
    <a:srgbClr val="99CCFF"/>
    <a:srgbClr val="FFCC66"/>
    <a:srgbClr val="CCFF99"/>
    <a:srgbClr val="99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9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10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532A4-0639-4898-8D51-CF0CB24ABDB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86EA1-B001-4FAF-97FC-B9EF1C5C10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3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86EA1-B001-4FAF-97FC-B9EF1C5C1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9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 smtClean="0"/>
              <a:t>Exemples  du cours 2.5 </a:t>
            </a:r>
            <a:endParaRPr lang="en-US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57677" y="4533879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fr-FR" sz="2000" i="1" dirty="0" err="1" smtClean="0">
                <a:solidFill>
                  <a:srgbClr val="0070C0"/>
                </a:solidFill>
              </a:rPr>
              <a:t>Z.Hamoudi</a:t>
            </a:r>
            <a:endParaRPr lang="en-US" sz="2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316" y="336596"/>
            <a:ext cx="7929154" cy="6374674"/>
          </a:xfrm>
          <a:prstGeom prst="rect">
            <a:avLst/>
          </a:prstGeom>
          <a:solidFill>
            <a:srgbClr val="CCEC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37712" y="532803"/>
            <a:ext cx="507546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Masse molaire d’un mélange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86060" y="1226757"/>
                <a:ext cx="2869525" cy="8392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𝐥𝐚𝐧𝐠𝐞</m:t>
                          </m:r>
                        </m:sub>
                      </m:sSub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fr-FR" sz="20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fr-FR" sz="20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60" y="1226757"/>
                <a:ext cx="2869525" cy="839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26075" y="1382015"/>
                <a:ext cx="3666388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: fraction </a:t>
                </a:r>
                <a:r>
                  <a:rPr lang="en-US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molaire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 du constituent ‘’</a:t>
                </a:r>
                <a:r>
                  <a:rPr lang="en-US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i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’’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75" y="1382015"/>
                <a:ext cx="3666388" cy="338554"/>
              </a:xfrm>
              <a:prstGeom prst="rect">
                <a:avLst/>
              </a:prstGeom>
              <a:blipFill>
                <a:blip r:embed="rId3"/>
                <a:stretch>
                  <a:fillRect t="-5455" r="-166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26075" y="1805184"/>
                <a:ext cx="3603230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Masse </a:t>
                </a:r>
                <a:r>
                  <a:rPr lang="en-US" sz="16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molaire</a:t>
                </a:r>
                <a:r>
                  <a:rPr lang="en-US" sz="1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du constituent ‘’</a:t>
                </a:r>
                <a:r>
                  <a:rPr lang="en-US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i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’’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75" y="1805184"/>
                <a:ext cx="3603230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9282825" y="1338744"/>
                <a:ext cx="2717074" cy="781496"/>
              </a:xfrm>
              <a:prstGeom prst="rect">
                <a:avLst/>
              </a:prstGeom>
              <a:solidFill>
                <a:srgbClr val="FFCC6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=28.0134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fr-F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=0.7808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825" y="1338744"/>
                <a:ext cx="2717074" cy="7814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9282825" y="3415246"/>
                <a:ext cx="2717074" cy="7603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𝐴𝑟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:     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𝐴𝑟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</a:rPr>
                        <m:t>=39.948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fr-F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=0.00934</m:t>
                      </m:r>
                    </m:oMath>
                  </m:oMathPara>
                </a14:m>
                <a:endParaRPr lang="fr-FR" sz="1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825" y="3415246"/>
                <a:ext cx="2717074" cy="760336"/>
              </a:xfrm>
              <a:prstGeom prst="rect">
                <a:avLst/>
              </a:prstGeom>
              <a:blipFill>
                <a:blip r:embed="rId6"/>
                <a:stretch>
                  <a:fillRect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9282825" y="4556571"/>
                <a:ext cx="2717074" cy="781496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=44.0098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fr-F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=0.000363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825" y="4556571"/>
                <a:ext cx="2717074" cy="7814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9282825" y="2376995"/>
                <a:ext cx="2717074" cy="781496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=31.9988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fr-F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=0.209466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825" y="2376995"/>
                <a:ext cx="2717074" cy="7814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8614620" y="416625"/>
            <a:ext cx="338527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Constituants de l’air sec AS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186060" y="3563854"/>
                <a:ext cx="7603146" cy="4265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𝐀𝐒</m:t>
                          </m:r>
                        </m:sub>
                      </m:sSub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fr-FR" sz="2000" b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fr-FR" sz="2000" b="1">
                          <a:latin typeface="Cambria Math" panose="02040503050406030204" pitchFamily="18" charset="0"/>
                        </a:rPr>
                        <m:t>+   </m:t>
                      </m:r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fr-FR" sz="2000" b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fr-FR" sz="20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𝐀𝐫</m:t>
                          </m:r>
                        </m:sub>
                      </m:sSub>
                      <m:r>
                        <a:rPr lang="fr-FR" sz="2000" b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𝐀𝐫</m:t>
                          </m:r>
                        </m:sub>
                      </m:sSub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+     </m:t>
                          </m:r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fr-FR" sz="2000" b="1" i="0"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fr-FR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fr-FR" sz="2000" b="1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>
                                  <a:latin typeface="Cambria Math" panose="020405030504060302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fr-FR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60" y="3563854"/>
                <a:ext cx="7603146" cy="426527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186060" y="2848297"/>
            <a:ext cx="507546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Application: AS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2513" y="4635377"/>
                <a:ext cx="7566693" cy="1031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AS</m:t>
                        </m:r>
                      </m:sub>
                    </m:sSub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0.7808</m:t>
                    </m:r>
                    <m:r>
                      <a:rPr lang="fr-FR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28.0134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  <m:r>
                      <a:rPr lang="fr-FR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31.9988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0.20946</m:t>
                    </m:r>
                  </m:oMath>
                </a14:m>
                <a:r>
                  <a:rPr lang="fr-FR" sz="2000" dirty="0" smtClean="0">
                    <a:latin typeface="Cambria Math" panose="02040503050406030204" pitchFamily="18" charset="0"/>
                  </a:rPr>
                  <a:t> </a:t>
                </a:r>
                <a:r>
                  <a:rPr lang="fr-FR" sz="2000" dirty="0" smtClean="0"/>
                  <a:t>+ 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2000" b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2000" b="0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934</m:t>
                    </m:r>
                  </m:oMath>
                </a14:m>
                <a:endParaRPr lang="fr-FR" sz="20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39.948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sz="2000" b="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+0.000363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×44.0098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sz="2000" b="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13" y="4635377"/>
                <a:ext cx="7566693" cy="10315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22513" y="6055010"/>
                <a:ext cx="3112504" cy="61959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AS</m:t>
                          </m:r>
                        </m:sub>
                      </m:sSub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28.965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sz="2000" b="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13" y="6055010"/>
                <a:ext cx="3112504" cy="6195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55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9640" y="248194"/>
            <a:ext cx="3200400" cy="173736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fr-FR" dirty="0" smtClean="0"/>
              <a:t>Constituants de l’air Humide AH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" y="248194"/>
            <a:ext cx="7955280" cy="6374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03626" y="2423160"/>
                <a:ext cx="4451254" cy="4265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𝐀𝐇</m:t>
                          </m:r>
                        </m:sub>
                      </m:sSub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𝐴𝑆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𝐴𝑆</m:t>
                          </m:r>
                        </m:sub>
                      </m:sSub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26" y="2423160"/>
                <a:ext cx="4451254" cy="426527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303626" y="454967"/>
            <a:ext cx="349766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Application: AH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549640" y="2423160"/>
                <a:ext cx="3200400" cy="1000915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𝐀𝐒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𝐫𝐞𝐠𝐫𝐨𝐮𝐩𝐞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𝐭𝐨𝐮𝐬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𝐥𝐞𝐬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𝐠𝐚𝐳</m:t>
                      </m:r>
                    </m:oMath>
                  </m:oMathPara>
                </a14:m>
                <a:endParaRPr lang="fr-FR" sz="1600" b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=28.965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fr-F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640" y="2423160"/>
                <a:ext cx="3200400" cy="1000915"/>
              </a:xfrm>
              <a:prstGeom prst="rect">
                <a:avLst/>
              </a:prstGeom>
              <a:blipFill>
                <a:blip r:embed="rId4"/>
                <a:stretch>
                  <a:fillRect b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549640" y="3816532"/>
                <a:ext cx="3200400" cy="781496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=18.015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fr-FR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640" y="3816532"/>
                <a:ext cx="3200400" cy="7814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03626" y="1216507"/>
                <a:ext cx="2869525" cy="8392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𝐥𝐚𝐧𝐠𝐞</m:t>
                          </m:r>
                        </m:sub>
                      </m:sSub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fr-FR" sz="20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fr-FR" sz="20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26" y="1216507"/>
                <a:ext cx="2869525" cy="8392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8549640" y="4848694"/>
                <a:ext cx="3200400" cy="393121"/>
              </a:xfrm>
              <a:prstGeom prst="rect">
                <a:avLst/>
              </a:prstGeom>
              <a:solidFill>
                <a:srgbClr val="99FF66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fr-FR" dirty="0" smtClean="0"/>
                  <a:t>=1</a:t>
                </a:r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640" y="4848694"/>
                <a:ext cx="3200400" cy="393121"/>
              </a:xfrm>
              <a:prstGeom prst="rect">
                <a:avLst/>
              </a:prstGeom>
              <a:blipFill>
                <a:blip r:embed="rId7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303625" y="3929688"/>
                <a:ext cx="7607319" cy="619465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AH</m:t>
                          </m:r>
                        </m:sub>
                      </m:sSub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e>
                      </m:d>
                      <m:r>
                        <a:rPr lang="fr-F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000">
                          <a:latin typeface="Cambria Math" panose="02040503050406030204" pitchFamily="18" charset="0"/>
                        </a:rPr>
                        <m:t>28.965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  <m:r>
                        <a:rPr lang="fr-FR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fr-F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×18.015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25" y="3929688"/>
                <a:ext cx="7607319" cy="6194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ensées 14"/>
          <p:cNvSpPr/>
          <p:nvPr/>
        </p:nvSpPr>
        <p:spPr>
          <a:xfrm>
            <a:off x="1123407" y="4848694"/>
            <a:ext cx="5930538" cy="1621659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Donc, pour connaitre la masse molaire de l’air Humide (AH), il suffit de calculer la composition (molaire) de l’air humide en eau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3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508" y="444138"/>
            <a:ext cx="62571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Exemple d’application #1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08" y="1110343"/>
            <a:ext cx="11691258" cy="5094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6388" y="1306286"/>
            <a:ext cx="9246327" cy="807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</a:rPr>
              <a:t>Un échantillonnage a montré que l’air de la classe contient 1,20% mas de vapeur d’eau. </a:t>
            </a:r>
            <a:r>
              <a:rPr lang="fr-FR" b="1" dirty="0">
                <a:latin typeface="Arial" panose="020B0604020202020204" pitchFamily="34" charset="0"/>
              </a:rPr>
              <a:t>Calculez la masse molaire moyenne de l’air de la classe. </a:t>
            </a:r>
            <a:endParaRPr lang="en-US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03" y="2507116"/>
            <a:ext cx="8452812" cy="3928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62" y="3315986"/>
            <a:ext cx="4247999" cy="433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884817" y="3225639"/>
                <a:ext cx="2508069" cy="613822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𝑒𝑎𝑢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𝑒𝑎𝑢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817" y="3225639"/>
                <a:ext cx="2508069" cy="613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062648" y="4029710"/>
                <a:ext cx="3293124" cy="102316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𝑒𝑎𝑛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eau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eau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eau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eau</m:t>
                                  </m:r>
                                </m:sub>
                              </m:sSub>
                            </m:den>
                          </m:f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AS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AS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648" y="4029710"/>
                <a:ext cx="3293124" cy="10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5775675" y="3931412"/>
                <a:ext cx="5809188" cy="115198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𝑒𝑎𝑛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num>
                            <m:den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8.</m:t>
                              </m:r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015</m:t>
                              </m:r>
                              <m:f>
                                <m:fPr>
                                  <m:type m:val="li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den>
                              </m:f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18.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015</m:t>
                              </m:r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den>
                              </m:f>
                            </m:den>
                          </m:f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(100−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28.965</m:t>
                              </m:r>
                              <m:f>
                                <m:fPr>
                                  <m:type m:val="lin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den>
                              </m:f>
                            </m:den>
                          </m:f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675" y="3931412"/>
                <a:ext cx="5809188" cy="1151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83867" y="5634257"/>
                <a:ext cx="312534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𝑒𝑎𝑛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0.019</a:t>
                </a:r>
                <a:endParaRPr lang="en-US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67" y="5634257"/>
                <a:ext cx="312534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6061" y="5241589"/>
            <a:ext cx="5790336" cy="1374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207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508" y="444138"/>
            <a:ext cx="62571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Exemple d’application #1  suite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08" y="1110343"/>
            <a:ext cx="11691258" cy="5094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48" y="1422249"/>
            <a:ext cx="8452812" cy="3928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48" y="2126994"/>
            <a:ext cx="4247999" cy="433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410463" y="2158892"/>
                <a:ext cx="312534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𝑒𝑎𝑛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0.019</a:t>
                </a:r>
                <a:endParaRPr lang="en-US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463" y="2158892"/>
                <a:ext cx="312534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48" y="2903927"/>
            <a:ext cx="6804741" cy="472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8128929" y="3007381"/>
                <a:ext cx="312534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𝐴𝑆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1- 0.019</a:t>
                </a:r>
                <a:endParaRPr lang="en-US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929" y="3007381"/>
                <a:ext cx="312534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848" y="3628752"/>
            <a:ext cx="7419914" cy="59271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48" y="4667250"/>
            <a:ext cx="7419914" cy="456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818848" y="5245557"/>
                <a:ext cx="7716958" cy="619465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Air</m:t>
                          </m:r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Classe</m:t>
                          </m:r>
                        </m:sub>
                      </m:sSub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𝟎𝟏𝟗</m:t>
                      </m:r>
                      <m:r>
                        <a:rPr lang="fr-F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×18.015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𝟎𝟏𝟗</m:t>
                          </m:r>
                        </m:e>
                      </m:d>
                      <m:r>
                        <a:rPr lang="fr-F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000">
                          <a:latin typeface="Cambria Math" panose="02040503050406030204" pitchFamily="18" charset="0"/>
                        </a:rPr>
                        <m:t>28.965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8" y="5245557"/>
                <a:ext cx="7716958" cy="6194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8707614" y="5374791"/>
                <a:ext cx="3125343" cy="57913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𝐴𝑖𝑟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𝑐𝑙𝑎𝑠𝑠𝑒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=28.75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614" y="5374791"/>
                <a:ext cx="3125343" cy="5791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2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508" y="444138"/>
            <a:ext cx="62571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Exemple d’application #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08" y="1110343"/>
            <a:ext cx="11691258" cy="5094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486382" y="1304826"/>
            <a:ext cx="830742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L’air </a:t>
            </a:r>
            <a:r>
              <a:rPr lang="fr-FR" dirty="0"/>
              <a:t>extérieur a une température de 15°C, une pression totale de 104 kPa et une humidité relative de 45,5%. Calculez </a:t>
            </a:r>
          </a:p>
          <a:p>
            <a:r>
              <a:rPr lang="fr-FR" dirty="0" smtClean="0"/>
              <a:t>          a</a:t>
            </a:r>
            <a:r>
              <a:rPr lang="fr-FR" dirty="0"/>
              <a:t>. la pression partielle de l’eau </a:t>
            </a:r>
          </a:p>
          <a:p>
            <a:r>
              <a:rPr lang="fr-FR" dirty="0" smtClean="0"/>
              <a:t>          b</a:t>
            </a:r>
            <a:r>
              <a:rPr lang="fr-FR" dirty="0"/>
              <a:t>. la fraction molaire de l’eau </a:t>
            </a:r>
          </a:p>
          <a:p>
            <a:r>
              <a:rPr lang="fr-FR" dirty="0" smtClean="0"/>
              <a:t>          c</a:t>
            </a:r>
            <a:r>
              <a:rPr lang="fr-FR" dirty="0"/>
              <a:t>. la pression partielle de l’air sec 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2" y="3210241"/>
            <a:ext cx="4377283" cy="5660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82" y="4087554"/>
            <a:ext cx="7048553" cy="513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358426" y="3331297"/>
                <a:ext cx="3086421" cy="369332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𝐻𝑅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𝑒𝑎𝑢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26" y="3331297"/>
                <a:ext cx="3086421" cy="369332"/>
              </a:xfrm>
              <a:prstGeom prst="rect">
                <a:avLst/>
              </a:prstGeom>
              <a:blipFill>
                <a:blip r:embed="rId4"/>
                <a:stretch>
                  <a:fillRect l="-593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82" y="4931696"/>
            <a:ext cx="5336270" cy="535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6159137" y="4988436"/>
                <a:ext cx="3585725" cy="369332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=0.455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×1.705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37" y="4988436"/>
                <a:ext cx="3585725" cy="369332"/>
              </a:xfrm>
              <a:prstGeom prst="rect">
                <a:avLst/>
              </a:prstGeom>
              <a:blipFill>
                <a:blip r:embed="rId6"/>
                <a:stretch>
                  <a:fillRect l="-509" r="-1698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6176257" y="5654641"/>
                <a:ext cx="3568605" cy="369332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=0.77578  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257" y="5654641"/>
                <a:ext cx="3568605" cy="369332"/>
              </a:xfrm>
              <a:prstGeom prst="rect">
                <a:avLst/>
              </a:prstGeom>
              <a:blipFill>
                <a:blip r:embed="rId7"/>
                <a:stretch>
                  <a:fillRect l="-512" r="-136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18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508" y="444138"/>
            <a:ext cx="62571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Exemple d’application # 2      suite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508" y="1110343"/>
            <a:ext cx="11691258" cy="5094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7" y="1604837"/>
            <a:ext cx="5336270" cy="535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8679135" y="2910063"/>
                <a:ext cx="2840713" cy="369332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=0.00746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35" y="2910063"/>
                <a:ext cx="2840713" cy="369332"/>
              </a:xfrm>
              <a:prstGeom prst="rect">
                <a:avLst/>
              </a:prstGeom>
              <a:blipFill>
                <a:blip r:embed="rId3"/>
                <a:stretch>
                  <a:fillRect l="-1073" r="-193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41116" y="2634580"/>
                <a:ext cx="3378445" cy="11231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fr-FR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    </m:t>
                      </m:r>
                      <m:r>
                        <a:rPr lang="fr-FR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fr-FR" sz="2400" b="1" i="0" smtClean="0">
                          <a:latin typeface="Cambria Math" panose="02040503050406030204" pitchFamily="18" charset="0"/>
                        </a:rPr>
                        <m:t>)   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𝑒𝑎𝑢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𝑡𝑜𝑡𝑎𝑙𝑒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b="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16" y="2634580"/>
                <a:ext cx="3378445" cy="1123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381758" y="2744024"/>
                <a:ext cx="3954801" cy="70141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2400" b="1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0.77578  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𝑘𝑃𝑎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104   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𝑘𝑃𝑎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758" y="2744024"/>
                <a:ext cx="3954801" cy="701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416736" y="5500607"/>
                <a:ext cx="3139962" cy="369332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=103.22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736" y="5500607"/>
                <a:ext cx="3139962" cy="369332"/>
              </a:xfrm>
              <a:prstGeom prst="rect">
                <a:avLst/>
              </a:prstGeom>
              <a:blipFill>
                <a:blip r:embed="rId6"/>
                <a:stretch>
                  <a:fillRect l="-777" r="-174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641116" y="4544149"/>
                <a:ext cx="3542957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r-FR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    </m:t>
                    </m:r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)   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𝐴𝑆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𝑡𝑜𝑡𝑎𝑙𝑒</m:t>
                        </m:r>
                      </m:sub>
                    </m:sSub>
                  </m:oMath>
                </a14:m>
                <a:r>
                  <a:rPr lang="en-US" sz="2000" dirty="0" smtClean="0"/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𝑒𝑎𝑢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16" y="4544149"/>
                <a:ext cx="3542957" cy="615553"/>
              </a:xfrm>
              <a:prstGeom prst="rect">
                <a:avLst/>
              </a:prstGeom>
              <a:blipFill>
                <a:blip r:embed="rId7"/>
                <a:stretch>
                  <a:fillRect l="-172" t="-1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381758" y="4647671"/>
                <a:ext cx="4956165" cy="369332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𝐴𝑆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 104 </a:t>
                </a:r>
                <a:r>
                  <a:rPr lang="en-US" sz="2400" dirty="0" err="1" smtClean="0"/>
                  <a:t>kPa</a:t>
                </a:r>
                <a:r>
                  <a:rPr lang="en-US" sz="2400" dirty="0" smtClean="0"/>
                  <a:t>  -  0.77578  </a:t>
                </a:r>
                <a:r>
                  <a:rPr lang="en-US" sz="2400" dirty="0" err="1" smtClean="0"/>
                  <a:t>kPa</a:t>
                </a:r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758" y="4647671"/>
                <a:ext cx="4956165" cy="369332"/>
              </a:xfrm>
              <a:prstGeom prst="rect">
                <a:avLst/>
              </a:prstGeom>
              <a:blipFill>
                <a:blip r:embed="rId8"/>
                <a:stretch>
                  <a:fillRect l="-123" t="-26230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7988093" y="1687795"/>
                <a:ext cx="3568605" cy="369332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=0.77578  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093" y="1687795"/>
                <a:ext cx="3568605" cy="369332"/>
              </a:xfrm>
              <a:prstGeom prst="rect">
                <a:avLst/>
              </a:prstGeom>
              <a:blipFill>
                <a:blip r:embed="rId9"/>
                <a:stretch>
                  <a:fillRect l="-512" r="-136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27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13508" y="444138"/>
            <a:ext cx="62571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Exemple d’application #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508" y="1110343"/>
            <a:ext cx="11691258" cy="5094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32163" y="1300945"/>
            <a:ext cx="9855728" cy="10849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dirty="0" smtClean="0">
                <a:latin typeface="Arial" panose="020B0604020202020204" pitchFamily="34" charset="0"/>
              </a:rPr>
              <a:t>     Calculez </a:t>
            </a:r>
            <a:r>
              <a:rPr lang="fr-FR" b="1" u="sng" dirty="0">
                <a:latin typeface="Arial" panose="020B0604020202020204" pitchFamily="34" charset="0"/>
              </a:rPr>
              <a:t>le point de rosée </a:t>
            </a:r>
            <a:r>
              <a:rPr lang="fr-FR" dirty="0">
                <a:latin typeface="Arial" panose="020B0604020202020204" pitchFamily="34" charset="0"/>
              </a:rPr>
              <a:t>de l’air </a:t>
            </a:r>
            <a:r>
              <a:rPr lang="fr-FR" dirty="0" smtClean="0">
                <a:latin typeface="Arial" panose="020B0604020202020204" pitchFamily="34" charset="0"/>
              </a:rPr>
              <a:t>dont </a:t>
            </a:r>
            <a:r>
              <a:rPr lang="fr-FR" dirty="0">
                <a:latin typeface="Arial" panose="020B0604020202020204" pitchFamily="34" charset="0"/>
              </a:rPr>
              <a:t>les caractéristiques </a:t>
            </a:r>
            <a:r>
              <a:rPr lang="fr-FR" dirty="0" smtClean="0">
                <a:latin typeface="Arial" panose="020B0604020202020204" pitchFamily="34" charset="0"/>
              </a:rPr>
              <a:t>sont: 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</a:rPr>
              <a:t>        </a:t>
            </a:r>
            <a:r>
              <a:rPr lang="fr-FR" b="1" dirty="0" smtClean="0">
                <a:latin typeface="Arial" panose="020B0604020202020204" pitchFamily="34" charset="0"/>
              </a:rPr>
              <a:t>t </a:t>
            </a:r>
            <a:r>
              <a:rPr lang="fr-FR" b="1" dirty="0">
                <a:latin typeface="Arial" panose="020B0604020202020204" pitchFamily="34" charset="0"/>
              </a:rPr>
              <a:t>= 28.3 °C </a:t>
            </a:r>
            <a:r>
              <a:rPr lang="fr-FR" b="1" dirty="0" smtClean="0">
                <a:latin typeface="Arial" panose="020B0604020202020204" pitchFamily="34" charset="0"/>
              </a:rPr>
              <a:t>   </a:t>
            </a:r>
            <a:r>
              <a:rPr lang="fr-FR" dirty="0" smtClean="0">
                <a:latin typeface="Arial" panose="020B0604020202020204" pitchFamily="34" charset="0"/>
              </a:rPr>
              <a:t>et     </a:t>
            </a:r>
            <a:r>
              <a:rPr lang="fr-FR" b="1" dirty="0" smtClean="0">
                <a:latin typeface="Arial" panose="020B0604020202020204" pitchFamily="34" charset="0"/>
              </a:rPr>
              <a:t>HR </a:t>
            </a:r>
            <a:r>
              <a:rPr lang="fr-FR" b="1" dirty="0">
                <a:latin typeface="Arial" panose="020B0604020202020204" pitchFamily="34" charset="0"/>
              </a:rPr>
              <a:t>= 59 %</a:t>
            </a:r>
            <a:r>
              <a:rPr lang="fr-FR" dirty="0"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32163" y="2682730"/>
                <a:ext cx="98557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𝐂𝐚𝐥𝐜𝐮𝐥𝐨𝐧𝐬</m:t>
                    </m:r>
                    <m:r>
                      <a:rPr lang="fr-F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𝐥𝐚</m:t>
                    </m:r>
                    <m:r>
                      <a:rPr lang="fr-F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𝐩𝐫𝐞𝐬𝐬𝐢𝐨𝐧</m:t>
                    </m:r>
                    <m:r>
                      <a:rPr lang="fr-F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𝐝𝐞</m:t>
                    </m:r>
                    <m:r>
                      <a:rPr lang="fr-F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𝐯𝐚𝐩𝐞𝐮𝐫</m:t>
                    </m:r>
                    <m:r>
                      <a:rPr lang="fr-F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𝐞𝐚𝐮</m:t>
                    </m:r>
                    <m:r>
                      <a:rPr lang="fr-F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fr-F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𝒆𝒂𝒖</m:t>
                        </m:r>
                      </m:sub>
                      <m:sup>
                        <m: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en-US" sz="2400" dirty="0" smtClean="0"/>
                  <a:t> :     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n’existe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pas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dans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le Tab 2.1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63" y="2682730"/>
                <a:ext cx="9855728" cy="369332"/>
              </a:xfrm>
              <a:prstGeom prst="rect">
                <a:avLst/>
              </a:prstGeom>
              <a:blipFill>
                <a:blip r:embed="rId2"/>
                <a:stretch>
                  <a:fillRect l="-990" t="-26230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663044" y="4013901"/>
                <a:ext cx="4896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𝐔𝐭𝐢𝐥𝐢𝐬𝐨𝐧𝐬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p>
                        <m:r>
                          <a:rPr lang="fr-F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𝐪𝐮𝐚𝐭𝐢𝐨𝐧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p>
                        <m:r>
                          <a:rPr lang="fr-F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𝐀𝐧𝐭𝐨𝐢𝐧𝐞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𝐩𝐨𝐮𝐫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p>
                        <m:r>
                          <a:rPr lang="fr-F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𝐞𝐚𝐮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44" y="4013901"/>
                <a:ext cx="4896983" cy="276999"/>
              </a:xfrm>
              <a:prstGeom prst="rect">
                <a:avLst/>
              </a:prstGeom>
              <a:blipFill>
                <a:blip r:embed="rId3"/>
                <a:stretch>
                  <a:fillRect l="-2740" t="-19565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41" y="4449274"/>
            <a:ext cx="4210050" cy="1104900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403224" y="4449274"/>
                <a:ext cx="6109903" cy="6229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(  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𝑒𝑎𝑢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=  10.23 −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1750</m:t>
                          </m:r>
                        </m:num>
                        <m:den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𝟐𝟖</m:t>
                          </m:r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+235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,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24" y="4449274"/>
                <a:ext cx="6109903" cy="622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9051" y="5362838"/>
            <a:ext cx="6543675" cy="7239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34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13508" y="444138"/>
            <a:ext cx="62571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Exemple d’application # 3      suite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508" y="1110343"/>
            <a:ext cx="11691258" cy="5094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60714" y="1304292"/>
                <a:ext cx="6109903" cy="6229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(  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𝑒𝑎𝑢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=  10.23 −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1750</m:t>
                          </m:r>
                        </m:num>
                        <m:den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𝟐𝟖</m:t>
                          </m:r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+235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,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4" y="1304292"/>
                <a:ext cx="6109903" cy="622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910808" y="1557887"/>
                <a:ext cx="2558008" cy="369332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eau</m:t>
                          </m:r>
                        </m:sub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=3833.44 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08" y="1557887"/>
                <a:ext cx="25580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2604" y="2939279"/>
                <a:ext cx="2517720" cy="7834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200" b="1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𝐻𝑅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𝑒𝑎𝑢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2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200">
                                  <a:latin typeface="Cambria Math" panose="02040503050406030204" pitchFamily="18" charset="0"/>
                                </a:rPr>
                                <m:t>eau</m:t>
                              </m:r>
                            </m:sub>
                            <m:sup>
                              <m:r>
                                <a:rPr lang="fr-FR" sz="2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04" y="2939279"/>
                <a:ext cx="2517720" cy="7834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78346" y="2434680"/>
                <a:ext cx="5078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𝐂𝐚𝐥𝐜𝐮𝐥𝐨𝐧𝐬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𝐥𝐚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𝐩𝐫𝐞𝐬𝐬𝐢𝐨𝐧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𝐩𝐚𝐫𝐭𝐢𝐞𝐥𝐥𝐞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𝐝𝐞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p>
                        <m:r>
                          <a:rPr lang="fr-F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𝐞𝐚𝐮</m:t>
                    </m:r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𝒆𝒂𝒖</m:t>
                        </m:r>
                      </m:sub>
                    </m:sSub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6" y="2434680"/>
                <a:ext cx="5078185" cy="276999"/>
              </a:xfrm>
              <a:prstGeom prst="rect">
                <a:avLst/>
              </a:prstGeom>
              <a:blipFill>
                <a:blip r:embed="rId5"/>
                <a:stretch>
                  <a:fillRect l="-2518" t="-19565" r="-120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531788" y="3025552"/>
                <a:ext cx="3853555" cy="610873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𝑠𝑜𝑙𝑣𝑒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(0.59</m:t>
                          </m:r>
                        </m:e>
                        <m:sub/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𝑒𝑎𝑢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3833.44</m:t>
                          </m:r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788" y="3025552"/>
                <a:ext cx="3853555" cy="610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910808" y="3172352"/>
                <a:ext cx="2458943" cy="369332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𝑒𝑎𝑢</m:t>
                        </m:r>
                      </m:sub>
                    </m:sSub>
                  </m:oMath>
                </a14:m>
                <a:r>
                  <a:rPr lang="en-US" dirty="0" smtClean="0"/>
                  <a:t>=  2261.73   Pa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08" y="3172352"/>
                <a:ext cx="2458943" cy="369332"/>
              </a:xfrm>
              <a:prstGeom prst="rect">
                <a:avLst/>
              </a:prstGeom>
              <a:blipFill>
                <a:blip r:embed="rId7"/>
                <a:stretch>
                  <a:fillRect t="-8197" r="-12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78346" y="4116972"/>
                <a:ext cx="329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𝐂𝐚𝐥𝐜𝐮𝐥𝐨𝐧𝐬</m:t>
                    </m:r>
                    <m:r>
                      <a:rPr lang="fr-F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𝐥𝐞</m:t>
                    </m:r>
                    <m:r>
                      <a:rPr lang="fr-F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𝐩𝐨𝐢𝐧𝐭</m:t>
                    </m:r>
                    <m:r>
                      <a:rPr lang="fr-F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𝐝𝐞</m:t>
                    </m:r>
                    <m:r>
                      <a:rPr lang="fr-F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𝐑𝐨𝐬</m:t>
                    </m:r>
                    <m:r>
                      <a:rPr lang="fr-F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𝐞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6" y="4116972"/>
                <a:ext cx="3294172" cy="276999"/>
              </a:xfrm>
              <a:prstGeom prst="rect">
                <a:avLst/>
              </a:prstGeom>
              <a:blipFill>
                <a:blip r:embed="rId8"/>
                <a:stretch>
                  <a:fillRect l="-3882" t="-19565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691034" y="4551352"/>
                <a:ext cx="597100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Correspond à la température pour laquelle :</a:t>
                </a:r>
              </a:p>
              <a:p>
                <a:r>
                  <a:rPr lang="fr-FR" dirty="0" smtClean="0"/>
                  <a:t>   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HR =100% </a:t>
                </a:r>
                <a:r>
                  <a:rPr lang="fr-FR" dirty="0" smtClean="0"/>
                  <a:t>   ou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𝑒𝑎𝑢</m:t>
                        </m:r>
                      </m:sub>
                      <m:sup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𝑒𝑎𝑢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4" y="4551352"/>
                <a:ext cx="5971005" cy="646331"/>
              </a:xfrm>
              <a:prstGeom prst="rect">
                <a:avLst/>
              </a:prstGeom>
              <a:blipFill>
                <a:blip r:embed="rId9"/>
                <a:stretch>
                  <a:fillRect l="-81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6989721" y="4591238"/>
                <a:ext cx="4661395" cy="5640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  (  </m:t>
                      </m:r>
                      <m:func>
                        <m:func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2261.73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=  10.23 −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1750</m:t>
                          </m:r>
                        </m:num>
                        <m:den>
                          <m:r>
                            <a:rPr lang="fr-FR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+235</m:t>
                          </m:r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fr-FR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721" y="4591238"/>
                <a:ext cx="4661395" cy="5640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910808" y="5586375"/>
                <a:ext cx="1778307" cy="369332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=19.52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08" y="5586375"/>
                <a:ext cx="1778307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604" y="5425757"/>
            <a:ext cx="6033391" cy="690569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238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142</TotalTime>
  <Words>255</Words>
  <Application>Microsoft Office PowerPoint</Application>
  <PresentationFormat>Grand écran</PresentationFormat>
  <Paragraphs>81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Rockwell</vt:lpstr>
      <vt:lpstr>Rockwell Condensed</vt:lpstr>
      <vt:lpstr>Wingdings</vt:lpstr>
      <vt:lpstr>Type de bois</vt:lpstr>
      <vt:lpstr>Exemples  du cours 2.5 </vt:lpstr>
      <vt:lpstr>Présentation PowerPoint</vt:lpstr>
      <vt:lpstr>Constituants de l’air Humide AH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Exemples  du cours 2.5</dc:title>
  <dc:creator>Utilisateur Windows</dc:creator>
  <cp:lastModifiedBy>Utilisateur Windows</cp:lastModifiedBy>
  <cp:revision>43</cp:revision>
  <dcterms:created xsi:type="dcterms:W3CDTF">2020-10-14T16:37:09Z</dcterms:created>
  <dcterms:modified xsi:type="dcterms:W3CDTF">2020-10-20T17:43:44Z</dcterms:modified>
</cp:coreProperties>
</file>