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97" autoAdjust="0"/>
    <p:restoredTop sz="94660"/>
  </p:normalViewPr>
  <p:slideViewPr>
    <p:cSldViewPr snapToGrid="0">
      <p:cViewPr varScale="1">
        <p:scale>
          <a:sx n="61" d="100"/>
          <a:sy n="61" d="100"/>
        </p:scale>
        <p:origin x="9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BD9FA-7063-4EE2-B913-857A131C93DF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BC548-B263-4723-9BB6-883CA863F59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637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0-09-03T00:33:22.7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13816 4663 0,'0'25'156,"0"0"-140,0 0 0,0-1 15,25 26-16,-25-25 1,25-25 0,-25 25-1,0 0-15,25-1 32,-25 1-17,0 0 16,0 0 1,24-25 46,1 0-31,0 0 0,0 0-1,49 0-30,1 0-16,-1 0 16,75 0-1,-25 0-15,50 25 16,24-1 0,0 1-16,-49-25 15,25 25-15,-50 0 16,25-25-1,-50 25-15,25-1 16,-74-24 0,-1 0-16,1 0 15,-25 0 1,24 0-16,1 0 16,24 0-1,-24 0-15,-1 0 16,51 0-1,-26 0-15,-24 0 16,-25 0 0,49 0-16,-24 0 15,-1 0-15,1 0 16,-1 0 0,1 0-16,0 0 15,-1 0 1,26 0-16,-26 0 15,1 0 1,-1 0-16,1 0 16,74 0-1,-25 0-15,1 0 16,24 0 0,-25 0-16,-25 0 15,50 0 1,-49 0-16,24 0 15,-50 0-15,26 0 16,-26 0 0,1 0-16,0 0 15,-1 0 1,26 0-16,-26 0 16,-24 0-1,25 0-15,-25 0 16,-1 0-1,1 0 1,0 0 0,0 0 31,0 0 93,-25-24-124,24-26-1,1-49-15,-25 0 16,25-1 0,0 1-16,0 49 15,-25 1 1,0-1-16,0 25 31,0 1-15</inkml:trace>
  <inkml:trace contextRef="#ctx0" brushRef="#br0" timeOffset="4004.8221">18256 12675 0,'0'50'172,"0"-1"-157,25 26-15,0-26 16,0 51 0,-1 24-16,26-25 15,-25-25 1,-25 1-16,0-26 15,25 1 1,-1 0-16,1-26 16,-25 1-1,0 0 1,0 0 0,0 0 15,25-25 78,0 0-93,25 0-1,74-25 1,74 0 0,-24 0-16,74-24 15,49 49-15,224 0 16,-174 0 0,-24 0-16,49 0 15,-50 0 1,-98 0-16,24 24 15,-50 1 1,-24-25-16,-75 0 16,0 0-1,-49 0-15,-1 0 16,-24 0 0,0 0-1,0 0 1,0 0 140,-25-25-140,25 1-1,-25-1-15,0 0 16,0 0 0,0 0-16,0-24 15,0-1 1,0-24-16,0 24 15,0-24 1,0-1-16,0 26 16,0-1-1,0 25-15,0-24 16,0 24 0,-25-25-1,25 25 1,0 1-1,0-1 1,0 0 47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A647B-8B39-4AF0-9674-06BA4E2A671B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A9367C-113A-494A-BE1A-933327A8884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255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237A8-4E1B-4221-8745-C4951BCB1BA8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7AA-F3DC-438E-B611-9210EDEDFC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76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4D2E-C9AF-4E1A-9D43-ABF1315217AF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7AA-F3DC-438E-B611-9210EDEDFC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60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B2AA-4755-492F-AA71-947DF634A013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7AA-F3DC-438E-B611-9210EDEDFC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21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B559-0FAD-4CB0-869E-5A1BFBA296B2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7AA-F3DC-438E-B611-9210EDEDFC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5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0FED-E219-4066-84CA-0ABB748A33D4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7AA-F3DC-438E-B611-9210EDEDFC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32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0B59-1EB8-431B-BE13-CD6CAE97BCDE}" type="datetime1">
              <a:rPr lang="en-US" smtClean="0"/>
              <a:t>2/25/2021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7AA-F3DC-438E-B611-9210EDEDFC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74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340A8-A241-4A3E-A4FD-41035CA8552E}" type="datetime1">
              <a:rPr lang="en-US" smtClean="0"/>
              <a:t>2/25/2021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7AA-F3DC-438E-B611-9210EDEDFC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56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F380B-DC2E-405E-9203-97C6F409790F}" type="datetime1">
              <a:rPr lang="en-US" smtClean="0"/>
              <a:t>2/25/2021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7AA-F3DC-438E-B611-9210EDEDFC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7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1336-1FF7-4691-A367-FC2DDC613737}" type="datetime1">
              <a:rPr lang="en-US" smtClean="0"/>
              <a:t>2/25/2021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7AA-F3DC-438E-B611-9210EDEDFC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57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24B4-52B0-42BF-B65C-34CBDF40AC1B}" type="datetime1">
              <a:rPr lang="en-US" smtClean="0"/>
              <a:t>2/25/2021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7AA-F3DC-438E-B611-9210EDEDFC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06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06924-5096-4DD6-9CBF-30C06CEAEB58}" type="datetime1">
              <a:rPr lang="en-US" smtClean="0"/>
              <a:t>2/25/2021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7AA-F3DC-438E-B611-9210EDEDFC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2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9C964-21BD-4C3A-9B86-418491EBD5A2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AA7AA-F3DC-438E-B611-9210EDEDFC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1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13" Type="http://schemas.openxmlformats.org/officeDocument/2006/relationships/image" Target="../media/image38.png"/><Relationship Id="rId3" Type="http://schemas.openxmlformats.org/officeDocument/2006/relationships/image" Target="../media/image32.png"/><Relationship Id="rId7" Type="http://schemas.openxmlformats.org/officeDocument/2006/relationships/image" Target="../media/image310.png"/><Relationship Id="rId12" Type="http://schemas.openxmlformats.org/officeDocument/2006/relationships/image" Target="../media/image37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6.png"/><Relationship Id="rId5" Type="http://schemas.openxmlformats.org/officeDocument/2006/relationships/image" Target="../media/image290.png"/><Relationship Id="rId10" Type="http://schemas.openxmlformats.org/officeDocument/2006/relationships/image" Target="../media/image35.png"/><Relationship Id="rId4" Type="http://schemas.openxmlformats.org/officeDocument/2006/relationships/image" Target="../media/image280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customXml" Target="../ink/ink1.xml"/><Relationship Id="rId3" Type="http://schemas.openxmlformats.org/officeDocument/2006/relationships/image" Target="../media/image390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49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0.png"/><Relationship Id="rId7" Type="http://schemas.openxmlformats.org/officeDocument/2006/relationships/image" Target="../media/image5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0.png"/><Relationship Id="rId4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08690" y="1804319"/>
            <a:ext cx="9144000" cy="1655762"/>
          </a:xfrm>
          <a:solidFill>
            <a:schemeClr val="bg2"/>
          </a:solidFill>
        </p:spPr>
        <p:txBody>
          <a:bodyPr>
            <a:noAutofit/>
          </a:bodyPr>
          <a:lstStyle/>
          <a:p>
            <a:endParaRPr lang="fr-FR" sz="3600" b="1" dirty="0" smtClean="0"/>
          </a:p>
          <a:p>
            <a:r>
              <a:rPr lang="fr-FR" sz="3600" b="1" dirty="0" smtClean="0"/>
              <a:t>Exemples </a:t>
            </a:r>
            <a:r>
              <a:rPr lang="fr-FR" sz="3600" b="1" dirty="0" smtClean="0"/>
              <a:t>du cours: 1.3 décrire la matière</a:t>
            </a:r>
          </a:p>
          <a:p>
            <a:endParaRPr lang="fr-FR" sz="3600" b="1" dirty="0"/>
          </a:p>
          <a:p>
            <a:pPr algn="r"/>
            <a:r>
              <a:rPr lang="fr-FR" b="1" i="1" dirty="0" smtClean="0">
                <a:solidFill>
                  <a:srgbClr val="C00000"/>
                </a:solidFill>
              </a:rPr>
              <a:t>Z</a:t>
            </a:r>
            <a:r>
              <a:rPr lang="fr-FR" b="1" i="1" dirty="0" smtClean="0">
                <a:solidFill>
                  <a:srgbClr val="C00000"/>
                </a:solidFill>
              </a:rPr>
              <a:t>. </a:t>
            </a:r>
            <a:r>
              <a:rPr lang="fr-FR" b="1" i="1" dirty="0" err="1" smtClean="0">
                <a:solidFill>
                  <a:srgbClr val="C00000"/>
                </a:solidFill>
              </a:rPr>
              <a:t>Hamoudi</a:t>
            </a:r>
            <a:r>
              <a:rPr lang="fr-FR" b="1" i="1" dirty="0" smtClean="0">
                <a:solidFill>
                  <a:srgbClr val="C00000"/>
                </a:solidFill>
              </a:rPr>
              <a:t>- Aut-2020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7AA-F3DC-438E-B611-9210EDEDFC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9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69817" y="395783"/>
            <a:ext cx="348877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Exemple #1 :   </a:t>
            </a:r>
            <a:r>
              <a:rPr lang="fr-FR" b="1" dirty="0" smtClean="0">
                <a:solidFill>
                  <a:schemeClr val="bg1"/>
                </a:solidFill>
              </a:rPr>
              <a:t>Conversion d’unités 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" y="1524843"/>
            <a:ext cx="6448425" cy="5619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7509523" y="1731459"/>
            <a:ext cx="3966890" cy="6333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466266" y="3108968"/>
                <a:ext cx="2377446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    0.45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= 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?   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𝑐𝑚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266" y="3108968"/>
                <a:ext cx="2377446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554791" y="3004875"/>
                <a:ext cx="235096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0.45 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×      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𝑐𝑚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791" y="3004875"/>
                <a:ext cx="2350965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4976949" y="2821577"/>
            <a:ext cx="928807" cy="13454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ZoneTexte 8"/>
          <p:cNvSpPr txBox="1"/>
          <p:nvPr/>
        </p:nvSpPr>
        <p:spPr>
          <a:xfrm>
            <a:off x="5206352" y="426103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= 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Connecteur droit 10"/>
          <p:cNvCxnSpPr/>
          <p:nvPr/>
        </p:nvCxnSpPr>
        <p:spPr>
          <a:xfrm flipH="1">
            <a:off x="4389120" y="3208726"/>
            <a:ext cx="195943" cy="285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5380204" y="3393392"/>
            <a:ext cx="195943" cy="285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524431" y="3004875"/>
                <a:ext cx="4063228" cy="5227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0.45 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×      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   1000 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𝑐𝑚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   =  450 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431" y="3004875"/>
                <a:ext cx="4063228" cy="5227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466266" y="5116294"/>
                <a:ext cx="1945597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fr-FR" b="0" dirty="0" smtClean="0"/>
                  <a:t>c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)    0.45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= ?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𝑚𝑙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266" y="5116294"/>
                <a:ext cx="1945597" cy="369332"/>
              </a:xfrm>
              <a:prstGeom prst="rect">
                <a:avLst/>
              </a:prstGeom>
              <a:blipFill>
                <a:blip r:embed="rId7"/>
                <a:stretch>
                  <a:fillRect l="-250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695849" y="5116294"/>
                <a:ext cx="15824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𝑚𝑙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=1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𝑐𝑚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849" y="5116294"/>
                <a:ext cx="158248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3618991" y="5971554"/>
                <a:ext cx="20145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0.45 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=  450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991" y="5971554"/>
                <a:ext cx="201452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7AA-F3DC-438E-B611-9210EDEDFC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2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3" grpId="0"/>
      <p:bldP spid="14" grpId="0" animBg="1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" y="963536"/>
            <a:ext cx="10123578" cy="2974237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69817" y="395783"/>
            <a:ext cx="333597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Exemple # 2 :   masse volumique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7AA-F3DC-438E-B611-9210EDEDFC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9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/>
              <p:cNvSpPr txBox="1"/>
              <p:nvPr/>
            </p:nvSpPr>
            <p:spPr>
              <a:xfrm>
                <a:off x="495088" y="3298891"/>
                <a:ext cx="241649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  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𝑏𝑙𝑜𝑐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=50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88" y="3298891"/>
                <a:ext cx="2416495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/>
              <p:cNvSpPr txBox="1"/>
              <p:nvPr/>
            </p:nvSpPr>
            <p:spPr>
              <a:xfrm>
                <a:off x="495088" y="3958465"/>
                <a:ext cx="8482386" cy="61824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)   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𝑏𝑙𝑜𝑐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é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𝑡h𝑎𝑛𝑜𝑙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à 20 ℃ 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𝑡𝑎𝑏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1.2                 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𝑎𝑙𝑜𝑟𝑠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𝑏𝑙𝑜𝑐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&gt;789 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=789 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88" y="3958465"/>
                <a:ext cx="8482386" cy="6182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/>
              <p:cNvSpPr txBox="1"/>
              <p:nvPr/>
            </p:nvSpPr>
            <p:spPr>
              <a:xfrm>
                <a:off x="495088" y="4787864"/>
                <a:ext cx="9708619" cy="60279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)   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𝑙𝑒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𝑏𝑙𝑜𝑐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𝑒𝑠𝑡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𝑖𝑚𝑚𝑒𝑟𝑔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é à 40 % 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𝑑𝑎𝑛𝑠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𝑙𝑒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𝑏𝑟𝑜𝑚𝑜𝑓𝑜𝑟𝑚𝑒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      →       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𝑏𝑙𝑜𝑐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   40 %×2.89 </m:t>
                          </m:r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𝑚𝑙</m:t>
                              </m:r>
                            </m:den>
                          </m:f>
                        </m:e>
                        <m:sub/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88" y="4787864"/>
                <a:ext cx="9708619" cy="6027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703335" y="5497851"/>
                <a:ext cx="6096000" cy="56669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</m:t>
                          </m:r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𝑏𝑙𝑜𝑐</m:t>
                          </m:r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  0.4 ×2.89 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=1156 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335" y="5497851"/>
                <a:ext cx="6096000" cy="5666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ZoneTexte 6"/>
          <p:cNvSpPr txBox="1"/>
          <p:nvPr/>
        </p:nvSpPr>
        <p:spPr>
          <a:xfrm>
            <a:off x="169817" y="395783"/>
            <a:ext cx="333597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Exemple # 2 :   masse volumique </a:t>
            </a:r>
            <a:endParaRPr lang="en-US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457795" y="6210913"/>
                <a:ext cx="10703264" cy="5825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𝑏𝑙𝑜𝑐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𝑏𝑙𝑜𝑐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𝑏𝑙𝑜𝑐</m:t>
                            </m:r>
                          </m:sub>
                        </m:sSub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𝑒𝑎𝑢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é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𝑝𝑙𝑎𝑐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é </m:t>
                            </m:r>
                          </m:sub>
                        </m:sSub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𝑒𝑎𝑢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  :  </m:t>
                            </m:r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𝑒𝑎𝑢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(50−5.6 )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 :998 </m:t>
                        </m:r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44.4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 :998 </m:t>
                        </m:r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0.044489 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fr-FR" b="0" i="0" smtClean="0">
                        <a:latin typeface="Cambria Math" panose="02040503050406030204" pitchFamily="18" charset="0"/>
                      </a:rPr>
                      <m:t>=1123.87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795" y="6210913"/>
                <a:ext cx="10703264" cy="5825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974316" y="1370944"/>
                <a:ext cx="2233368" cy="78726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𝑏𝑙𝑜𝑐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𝑏𝑙𝑜𝑐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𝑏𝑙𝑜𝑐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316" y="1370944"/>
                <a:ext cx="2233368" cy="78726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44570" y="678262"/>
            <a:ext cx="4524375" cy="2876550"/>
          </a:xfrm>
          <a:prstGeom prst="rect">
            <a:avLst/>
          </a:prstGeom>
        </p:spPr>
      </p:pic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7AA-F3DC-438E-B611-9210EDEDFC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6567189" y="5161537"/>
            <a:ext cx="1144606" cy="8672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684584" y="2482026"/>
            <a:ext cx="956922" cy="800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389657" y="2447562"/>
            <a:ext cx="956922" cy="8007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ZoneTexte 1"/>
          <p:cNvSpPr txBox="1"/>
          <p:nvPr/>
        </p:nvSpPr>
        <p:spPr>
          <a:xfrm>
            <a:off x="169817" y="395783"/>
            <a:ext cx="431727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Exemple # 3 :   Conversion rapport </a:t>
            </a:r>
            <a:r>
              <a:rPr lang="fr-FR" b="1" dirty="0" smtClean="0">
                <a:solidFill>
                  <a:schemeClr val="bg1"/>
                </a:solidFill>
              </a:rPr>
              <a:t>d’unités </a:t>
            </a:r>
            <a:endParaRPr lang="en-US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/>
              <p:cNvSpPr txBox="1"/>
              <p:nvPr/>
            </p:nvSpPr>
            <p:spPr>
              <a:xfrm>
                <a:off x="249293" y="1279790"/>
                <a:ext cx="2284536" cy="62427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765 </m:t>
                    </m:r>
                    <m:f>
                      <m:f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𝑚𝐿</m:t>
                        </m:r>
                      </m:den>
                    </m:f>
                  </m:oMath>
                </a14:m>
                <a:r>
                  <a:rPr lang="fr-FR" sz="2400" dirty="0" smtClean="0"/>
                  <a:t>   en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sSup>
                          <m:sSup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93" y="1279790"/>
                <a:ext cx="2284536" cy="624273"/>
              </a:xfrm>
              <a:prstGeom prst="rect">
                <a:avLst/>
              </a:prstGeom>
              <a:blipFill>
                <a:blip r:embed="rId2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2617021" y="2571404"/>
                <a:ext cx="1497461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765 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021" y="2571404"/>
                <a:ext cx="1497461" cy="5666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4214618" y="2532909"/>
                <a:ext cx="1152047" cy="666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1000  </m:t>
                          </m:r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618" y="2532909"/>
                <a:ext cx="1152047" cy="6668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6"/>
          <p:cNvCxnSpPr/>
          <p:nvPr/>
        </p:nvCxnSpPr>
        <p:spPr>
          <a:xfrm flipH="1">
            <a:off x="3711366" y="2615892"/>
            <a:ext cx="378822" cy="16228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H="1">
            <a:off x="4967757" y="2967868"/>
            <a:ext cx="378822" cy="16228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5521116" y="2497792"/>
                <a:ext cx="1077411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𝑚𝐿</m:t>
                          </m:r>
                        </m:num>
                        <m:den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116" y="2497792"/>
                <a:ext cx="1077411" cy="6481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9"/>
          <p:cNvCxnSpPr/>
          <p:nvPr/>
        </p:nvCxnSpPr>
        <p:spPr>
          <a:xfrm flipH="1">
            <a:off x="6112363" y="2615892"/>
            <a:ext cx="378822" cy="162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>
            <a:off x="3655336" y="2967868"/>
            <a:ext cx="378822" cy="162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6579792" y="2482026"/>
                <a:ext cx="1772280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765   </m:t>
                      </m:r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9792" y="2482026"/>
                <a:ext cx="1772280" cy="6481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/>
              <p:cNvSpPr txBox="1"/>
              <p:nvPr/>
            </p:nvSpPr>
            <p:spPr>
              <a:xfrm>
                <a:off x="265900" y="4622034"/>
                <a:ext cx="2267929" cy="62427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1120 </m:t>
                    </m:r>
                    <m:f>
                      <m:f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sSup>
                          <m:sSup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fr-FR" sz="2400" dirty="0" smtClean="0"/>
                  <a:t>   en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00" y="4622034"/>
                <a:ext cx="2267929" cy="624273"/>
              </a:xfrm>
              <a:prstGeom prst="rect">
                <a:avLst/>
              </a:prstGeom>
              <a:blipFill>
                <a:blip r:embed="rId7"/>
                <a:stretch>
                  <a:fillRect b="-8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3429885" y="5296636"/>
                <a:ext cx="1608837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1120 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885" y="5296636"/>
                <a:ext cx="1608837" cy="6182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cteur droit 15"/>
          <p:cNvCxnSpPr/>
          <p:nvPr/>
        </p:nvCxnSpPr>
        <p:spPr>
          <a:xfrm flipH="1">
            <a:off x="4640876" y="5370811"/>
            <a:ext cx="378822" cy="162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5878527" y="5706993"/>
            <a:ext cx="378822" cy="16228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6720441" y="5246307"/>
                <a:ext cx="878702" cy="64812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1000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441" y="5246307"/>
                <a:ext cx="878702" cy="64812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9555426" y="5226596"/>
                <a:ext cx="1222579" cy="56489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1120 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5426" y="5226596"/>
                <a:ext cx="1222579" cy="5648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3986428" y="2649733"/>
                <a:ext cx="4026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428" y="2649733"/>
                <a:ext cx="40267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5292033" y="2626588"/>
                <a:ext cx="4026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33" y="2626588"/>
                <a:ext cx="40267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8450322" y="2495676"/>
                <a:ext cx="1838004" cy="61824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=765 ∙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0322" y="2495676"/>
                <a:ext cx="1838004" cy="61824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/>
          <p:nvPr/>
        </p:nvSpPr>
        <p:spPr>
          <a:xfrm>
            <a:off x="4900332" y="5418803"/>
            <a:ext cx="30008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/>
            <a:r>
              <a:rPr lang="en-US" dirty="0" smtClean="0"/>
              <a:t>×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157168" y="5202428"/>
            <a:ext cx="1144606" cy="8672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5179095" y="5277839"/>
                <a:ext cx="1100751" cy="66133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1000 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1  </m:t>
                          </m:r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9095" y="5277839"/>
                <a:ext cx="1100751" cy="66133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/>
              <p:cNvSpPr/>
              <p:nvPr/>
            </p:nvSpPr>
            <p:spPr>
              <a:xfrm>
                <a:off x="6209982" y="5404206"/>
                <a:ext cx="4026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982" y="5404206"/>
                <a:ext cx="40267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eur droit 29"/>
          <p:cNvCxnSpPr/>
          <p:nvPr/>
        </p:nvCxnSpPr>
        <p:spPr>
          <a:xfrm flipH="1">
            <a:off x="5754534" y="5668586"/>
            <a:ext cx="378822" cy="162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flipH="1">
            <a:off x="7094529" y="5337661"/>
            <a:ext cx="378822" cy="1622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H="1">
            <a:off x="4547243" y="5698983"/>
            <a:ext cx="378822" cy="1622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/>
              <p:cNvSpPr/>
              <p:nvPr/>
            </p:nvSpPr>
            <p:spPr>
              <a:xfrm>
                <a:off x="7695422" y="5201606"/>
                <a:ext cx="1717072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1120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  <m:r>
                            <a:rPr lang="fr-FR" b="0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fr-FR" b="0" i="1" baseline="300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422" y="5201606"/>
                <a:ext cx="1717072" cy="64812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33"/>
          <p:cNvCxnSpPr/>
          <p:nvPr/>
        </p:nvCxnSpPr>
        <p:spPr>
          <a:xfrm flipH="1">
            <a:off x="8735702" y="5296636"/>
            <a:ext cx="378822" cy="1622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H="1">
            <a:off x="8727376" y="5617841"/>
            <a:ext cx="378822" cy="1622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space réservé du numéro de diapositive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7AA-F3DC-438E-B611-9210EDEDFC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3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1" grpId="0" animBg="1"/>
      <p:bldP spid="20" grpId="0" animBg="1"/>
      <p:bldP spid="4" grpId="0"/>
      <p:bldP spid="5" grpId="0"/>
      <p:bldP spid="9" grpId="0"/>
      <p:bldP spid="12" grpId="0"/>
      <p:bldP spid="13" grpId="0" animBg="1"/>
      <p:bldP spid="14" grpId="0"/>
      <p:bldP spid="18" grpId="0"/>
      <p:bldP spid="19" grpId="0" animBg="1"/>
      <p:bldP spid="22" grpId="0"/>
      <p:bldP spid="23" grpId="0"/>
      <p:bldP spid="24" grpId="0" animBg="1"/>
      <p:bldP spid="26" grpId="0"/>
      <p:bldP spid="27" grpId="0" animBg="1"/>
      <p:bldP spid="15" grpId="0"/>
      <p:bldP spid="29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69817" y="395783"/>
            <a:ext cx="145033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Exemple # 4 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87712" y="1095722"/>
            <a:ext cx="68075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>
                <a:solidFill>
                  <a:schemeClr val="accent1">
                    <a:lumMod val="75000"/>
                  </a:schemeClr>
                </a:solidFill>
              </a:rPr>
              <a:t>Quelle est la masse de 130 ml de méthanol à 26 °C ?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28564" y="2567709"/>
                <a:ext cx="5254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   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é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𝑡h𝑎𝑛𝑜𝑙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à 26 ℃ 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 ?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𝑖𝑙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𝑒𝑠𝑡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𝑎𝑢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𝑇𝑎𝑏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1.2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64" y="2567709"/>
                <a:ext cx="5254644" cy="369332"/>
              </a:xfrm>
              <a:prstGeom prst="rect">
                <a:avLst/>
              </a:prstGeom>
              <a:blipFill>
                <a:blip r:embed="rId2"/>
                <a:stretch>
                  <a:fillRect l="-812" t="-8197" b="-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/>
              <p:cNvSpPr txBox="1"/>
              <p:nvPr/>
            </p:nvSpPr>
            <p:spPr>
              <a:xfrm>
                <a:off x="2604716" y="1620452"/>
                <a:ext cx="4788006" cy="46166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fr-FR" sz="2400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é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𝑡h𝑎𝑛𝑜𝑙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à 26 ℃ 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716" y="1620452"/>
                <a:ext cx="4788006" cy="461665"/>
              </a:xfrm>
              <a:prstGeom prst="rect">
                <a:avLst/>
              </a:prstGeom>
              <a:blipFill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39320" y="3215173"/>
                <a:ext cx="43593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i="1" dirty="0" smtClean="0"/>
                  <a:t>2.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 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é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𝑡h𝑜𝑑𝑒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𝑖𝑛𝑡𝑒𝑟𝑝𝑜𝑙𝑎𝑡𝑖𝑜𝑛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𝑙𝑖𝑛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é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𝑎𝑖𝑟𝑒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20" y="3215173"/>
                <a:ext cx="4359399" cy="369332"/>
              </a:xfrm>
              <a:prstGeom prst="rect">
                <a:avLst/>
              </a:prstGeom>
              <a:blipFill>
                <a:blip r:embed="rId4"/>
                <a:stretch>
                  <a:fillRect l="-125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au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4748772"/>
                  </p:ext>
                </p:extLst>
              </p:nvPr>
            </p:nvGraphicFramePr>
            <p:xfrm>
              <a:off x="1487712" y="3862637"/>
              <a:ext cx="2855422" cy="190088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27711">
                      <a:extLst>
                        <a:ext uri="{9D8B030D-6E8A-4147-A177-3AD203B41FA5}">
                          <a16:colId xmlns:a16="http://schemas.microsoft.com/office/drawing/2014/main" val="4087585095"/>
                        </a:ext>
                      </a:extLst>
                    </a:gridCol>
                    <a:gridCol w="1427711">
                      <a:extLst>
                        <a:ext uri="{9D8B030D-6E8A-4147-A177-3AD203B41FA5}">
                          <a16:colId xmlns:a16="http://schemas.microsoft.com/office/drawing/2014/main" val="3979398596"/>
                        </a:ext>
                      </a:extLst>
                    </a:gridCol>
                  </a:tblGrid>
                  <a:tr h="38017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𝝆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 (℃)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92610"/>
                      </a:ext>
                    </a:extLst>
                  </a:tr>
                  <a:tr h="38017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8622579"/>
                      </a:ext>
                    </a:extLst>
                  </a:tr>
                  <a:tr h="38017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5344406"/>
                      </a:ext>
                    </a:extLst>
                  </a:tr>
                  <a:tr h="38017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FR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r>
                            <a:rPr lang="en-US" dirty="0" smtClean="0"/>
                            <a:t>=26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1471338"/>
                      </a:ext>
                    </a:extLst>
                  </a:tr>
                  <a:tr h="38017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35134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au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4748772"/>
                  </p:ext>
                </p:extLst>
              </p:nvPr>
            </p:nvGraphicFramePr>
            <p:xfrm>
              <a:off x="1487712" y="3862637"/>
              <a:ext cx="2855422" cy="190088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27711">
                      <a:extLst>
                        <a:ext uri="{9D8B030D-6E8A-4147-A177-3AD203B41FA5}">
                          <a16:colId xmlns:a16="http://schemas.microsoft.com/office/drawing/2014/main" val="4087585095"/>
                        </a:ext>
                      </a:extLst>
                    </a:gridCol>
                    <a:gridCol w="1427711">
                      <a:extLst>
                        <a:ext uri="{9D8B030D-6E8A-4147-A177-3AD203B41FA5}">
                          <a16:colId xmlns:a16="http://schemas.microsoft.com/office/drawing/2014/main" val="3979398596"/>
                        </a:ext>
                      </a:extLst>
                    </a:gridCol>
                  </a:tblGrid>
                  <a:tr h="3801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26" t="-1587" r="-100426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855" t="-1587" r="-855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92610"/>
                      </a:ext>
                    </a:extLst>
                  </a:tr>
                  <a:tr h="38017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8622579"/>
                      </a:ext>
                    </a:extLst>
                  </a:tr>
                  <a:tr h="3801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26" t="-200000" r="-100426" b="-201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855" t="-200000" r="-855" b="-2015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5344406"/>
                      </a:ext>
                    </a:extLst>
                  </a:tr>
                  <a:tr h="3801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26" t="-304839" r="-100426" b="-10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855" t="-304839" r="-855" b="-1048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1471338"/>
                      </a:ext>
                    </a:extLst>
                  </a:tr>
                  <a:tr h="3801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26" t="-398413" r="-100426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855" t="-398413" r="-855" b="-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351349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/>
              <p:cNvSpPr txBox="1"/>
              <p:nvPr/>
            </p:nvSpPr>
            <p:spPr>
              <a:xfrm>
                <a:off x="5758956" y="3246487"/>
                <a:ext cx="3405228" cy="53809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2 </m:t>
                            </m:r>
                          </m:sub>
                        </m:sSub>
                        <m: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2 </m:t>
                            </m:r>
                          </m:sub>
                        </m:sSub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∙(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)</a:t>
                </a:r>
                <a:endParaRPr lang="en-US" sz="2400" dirty="0"/>
              </a:p>
            </p:txBody>
          </p:sp>
        </mc:Choice>
        <mc:Fallback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956" y="3246487"/>
                <a:ext cx="3405228" cy="538096"/>
              </a:xfrm>
              <a:prstGeom prst="rect">
                <a:avLst/>
              </a:prstGeom>
              <a:blipFill>
                <a:blip r:embed="rId6"/>
                <a:stretch>
                  <a:fillRect t="-9091" r="-4480" b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758956" y="3972953"/>
                <a:ext cx="2659639" cy="5598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sz="16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=20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℃   → 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fr-FR" sz="16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=792</m:t>
                      </m:r>
                      <m:f>
                        <m:f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sSup>
                            <m:sSup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956" y="3972953"/>
                <a:ext cx="2659639" cy="5598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8906395" y="3907753"/>
                <a:ext cx="2669128" cy="5598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sz="16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=30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℃   → 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fr-FR" sz="16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=783</m:t>
                      </m:r>
                      <m:f>
                        <m:f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sSup>
                            <m:sSup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6395" y="3907753"/>
                <a:ext cx="2669128" cy="5598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/>
              <p:cNvSpPr txBox="1"/>
              <p:nvPr/>
            </p:nvSpPr>
            <p:spPr>
              <a:xfrm>
                <a:off x="5920065" y="4869241"/>
                <a:ext cx="4116896" cy="43717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fr-F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26 ℃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=792+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83 −792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30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∙(</m:t>
                    </m:r>
                    <m:r>
                      <a:rPr lang="fr-F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26</m:t>
                    </m:r>
                    <m:r>
                      <a:rPr lang="fr-F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fr-F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 smtClean="0"/>
                  <a:t>)</a:t>
                </a:r>
                <a:endParaRPr lang="en-US" sz="2000" dirty="0"/>
              </a:p>
            </p:txBody>
          </p:sp>
        </mc:Choice>
        <mc:Fallback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065" y="4869241"/>
                <a:ext cx="4116896" cy="437171"/>
              </a:xfrm>
              <a:prstGeom prst="rect">
                <a:avLst/>
              </a:prstGeom>
              <a:blipFill>
                <a:blip r:embed="rId9"/>
                <a:stretch>
                  <a:fillRect t="-2817" r="-2963" b="-2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10112158" y="4819750"/>
                <a:ext cx="2032544" cy="559833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fr-FR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26 ℃</m:t>
                          </m:r>
                        </m:sub>
                      </m:sSub>
                      <m:r>
                        <a:rPr lang="fr-F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600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86.6 </m:t>
                      </m:r>
                      <m:f>
                        <m:f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sSup>
                            <m:sSup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158" y="4819750"/>
                <a:ext cx="2032544" cy="55983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/>
              <p:cNvSpPr txBox="1"/>
              <p:nvPr/>
            </p:nvSpPr>
            <p:spPr>
              <a:xfrm>
                <a:off x="1905390" y="5944725"/>
                <a:ext cx="4788006" cy="61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130 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mL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786.6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390" y="5944725"/>
                <a:ext cx="4788006" cy="61824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/>
              <p:cNvSpPr txBox="1"/>
              <p:nvPr/>
            </p:nvSpPr>
            <p:spPr>
              <a:xfrm>
                <a:off x="5452953" y="5938068"/>
                <a:ext cx="4788006" cy="61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130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786.6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953" y="5938068"/>
                <a:ext cx="4788006" cy="61824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/>
              <p:cNvSpPr txBox="1"/>
              <p:nvPr/>
            </p:nvSpPr>
            <p:spPr>
              <a:xfrm>
                <a:off x="9943382" y="6005645"/>
                <a:ext cx="216408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0.102 3</m:t>
                    </m:r>
                  </m:oMath>
                </a14:m>
                <a:r>
                  <a:rPr lang="en-US" dirty="0" smtClean="0"/>
                  <a:t> kg</a:t>
                </a:r>
                <a:endParaRPr lang="en-US" dirty="0"/>
              </a:p>
            </p:txBody>
          </p:sp>
        </mc:Choice>
        <mc:Fallback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3382" y="6005645"/>
                <a:ext cx="2164081" cy="369332"/>
              </a:xfrm>
              <a:prstGeom prst="rect">
                <a:avLst/>
              </a:prstGeom>
              <a:blipFill>
                <a:blip r:embed="rId1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7" name="Tableau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872414"/>
                  </p:ext>
                </p:extLst>
              </p:nvPr>
            </p:nvGraphicFramePr>
            <p:xfrm>
              <a:off x="1503478" y="3878403"/>
              <a:ext cx="2855422" cy="190088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27711">
                      <a:extLst>
                        <a:ext uri="{9D8B030D-6E8A-4147-A177-3AD203B41FA5}">
                          <a16:colId xmlns:a16="http://schemas.microsoft.com/office/drawing/2014/main" val="4087585095"/>
                        </a:ext>
                      </a:extLst>
                    </a:gridCol>
                    <a:gridCol w="1427711">
                      <a:extLst>
                        <a:ext uri="{9D8B030D-6E8A-4147-A177-3AD203B41FA5}">
                          <a16:colId xmlns:a16="http://schemas.microsoft.com/office/drawing/2014/main" val="3979398596"/>
                        </a:ext>
                      </a:extLst>
                    </a:gridCol>
                  </a:tblGrid>
                  <a:tr h="38017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𝝆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 (℃)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92610"/>
                      </a:ext>
                    </a:extLst>
                  </a:tr>
                  <a:tr h="38017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8622579"/>
                      </a:ext>
                    </a:extLst>
                  </a:tr>
                  <a:tr h="38017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5344406"/>
                      </a:ext>
                    </a:extLst>
                  </a:tr>
                  <a:tr h="38017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FR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r>
                            <a:rPr lang="en-US" dirty="0" smtClean="0"/>
                            <a:t>=26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1471338"/>
                      </a:ext>
                    </a:extLst>
                  </a:tr>
                  <a:tr h="38017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351349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7" name="Tableau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872414"/>
                  </p:ext>
                </p:extLst>
              </p:nvPr>
            </p:nvGraphicFramePr>
            <p:xfrm>
              <a:off x="1503478" y="3878403"/>
              <a:ext cx="2855422" cy="190088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27711">
                      <a:extLst>
                        <a:ext uri="{9D8B030D-6E8A-4147-A177-3AD203B41FA5}">
                          <a16:colId xmlns:a16="http://schemas.microsoft.com/office/drawing/2014/main" val="4087585095"/>
                        </a:ext>
                      </a:extLst>
                    </a:gridCol>
                    <a:gridCol w="1427711">
                      <a:extLst>
                        <a:ext uri="{9D8B030D-6E8A-4147-A177-3AD203B41FA5}">
                          <a16:colId xmlns:a16="http://schemas.microsoft.com/office/drawing/2014/main" val="3979398596"/>
                        </a:ext>
                      </a:extLst>
                    </a:gridCol>
                  </a:tblGrid>
                  <a:tr h="3801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426" t="-1587" r="-100851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00426" t="-1587" r="-851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92610"/>
                      </a:ext>
                    </a:extLst>
                  </a:tr>
                  <a:tr h="38017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8622579"/>
                      </a:ext>
                    </a:extLst>
                  </a:tr>
                  <a:tr h="3801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426" t="-200000" r="-100851" b="-201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00426" t="-200000" r="-851" b="-2015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5344406"/>
                      </a:ext>
                    </a:extLst>
                  </a:tr>
                  <a:tr h="3801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426" t="-304839" r="-100851" b="-10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00426" t="-304839" r="-851" b="-1048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1471338"/>
                      </a:ext>
                    </a:extLst>
                  </a:tr>
                  <a:tr h="3801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426" t="-398413" r="-100851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00426" t="-398413" r="-851" b="-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351349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7AA-F3DC-438E-B611-9210EDEDFC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4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9" grpId="0" animBg="1"/>
      <p:bldP spid="10" grpId="0"/>
      <p:bldP spid="11" grpId="0"/>
      <p:bldP spid="12" grpId="0" animBg="1"/>
      <p:bldP spid="13" grpId="0" animBg="1"/>
      <p:bldP spid="14" grpId="0"/>
      <p:bldP spid="15" grpId="0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69817" y="395783"/>
            <a:ext cx="1592359" cy="4001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Exemple # 5 :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61970" y="1341023"/>
            <a:ext cx="137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 mélange: </a:t>
            </a:r>
            <a:endParaRPr lang="en-US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1739888" y="1360758"/>
            <a:ext cx="0" cy="10085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931598" y="1360758"/>
            <a:ext cx="130554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méthanol</a:t>
            </a:r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1931598" y="2046192"/>
            <a:ext cx="69594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Eau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3453423" y="1387190"/>
                <a:ext cx="11928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𝑉𝑜𝑙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423" y="1387190"/>
                <a:ext cx="1192891" cy="276999"/>
              </a:xfrm>
              <a:prstGeom prst="rect">
                <a:avLst/>
              </a:prstGeom>
              <a:blipFill>
                <a:blip r:embed="rId2"/>
                <a:stretch>
                  <a:fillRect l="-2564" r="-512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2843823" y="2092358"/>
                <a:ext cx="2331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𝑉𝑜𝑙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=1−0.25=0.75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23" y="2092358"/>
                <a:ext cx="2331023" cy="276999"/>
              </a:xfrm>
              <a:prstGeom prst="rect">
                <a:avLst/>
              </a:prstGeom>
              <a:blipFill>
                <a:blip r:embed="rId3"/>
                <a:stretch>
                  <a:fillRect l="-1047" r="-235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4862590" y="1198999"/>
                <a:ext cx="2001253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fr-FR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FR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𝑡h𝑎𝑛𝑜𝑙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=792</m:t>
                      </m:r>
                      <m:f>
                        <m:fPr>
                          <m:ctrlPr>
                            <a:rPr lang="fr-FR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sSup>
                            <m:sSupPr>
                              <m:ctrlPr>
                                <a:rPr lang="fr-FR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fr-FR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590" y="1198999"/>
                <a:ext cx="2001253" cy="525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5391122" y="1889611"/>
                <a:ext cx="1522148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𝑒𝑎𝑢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=998</m:t>
                      </m:r>
                      <m:f>
                        <m:fPr>
                          <m:ctrlPr>
                            <a:rPr lang="fr-FR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sSup>
                            <m:sSupPr>
                              <m:ctrlPr>
                                <a:rPr lang="fr-FR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fr-FR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122" y="1889611"/>
                <a:ext cx="1522148" cy="525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190369" y="2952707"/>
                <a:ext cx="4788006" cy="39190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   →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é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𝑡h𝑎𝑛𝑜𝑙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𝑉𝑜𝑙</m:t>
                          </m:r>
                          <m:r>
                            <a:rPr lang="fr-FR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FR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𝑡h𝑛𝑎𝑜𝑙</m:t>
                          </m:r>
                        </m:sub>
                      </m:sSub>
                      <m:r>
                        <a:rPr lang="fr-FR" b="0" i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é</m:t>
                          </m:r>
                          <m:r>
                            <a:rPr lang="fr-FR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𝑙𝑎𝑛𝑔𝑒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69" y="2952707"/>
                <a:ext cx="4788006" cy="391902"/>
              </a:xfrm>
              <a:prstGeom prst="rect">
                <a:avLst/>
              </a:prstGeom>
              <a:blipFill>
                <a:blip r:embed="rId6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5652347" y="4918700"/>
                <a:ext cx="5584990" cy="6577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𝑚𝑎𝑠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𝑡h𝑛𝑎𝑜𝑙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𝑡h𝑎𝑛𝑜𝑙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𝑡h𝑎𝑛𝑜𝑙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𝑡h𝑎𝑛𝑜𝑙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 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𝑡h𝑎𝑛𝑜𝑙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𝑒𝑎𝑢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 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𝑒𝑎𝑢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347" y="4918700"/>
                <a:ext cx="5584990" cy="6577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1982368" y="4396912"/>
                <a:ext cx="8271367" cy="33855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smtClean="0"/>
                  <a:t>***    Dans un volume arbitraire de 100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fr-FR" sz="1600" dirty="0" smtClean="0"/>
                  <a:t>      on a :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é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𝑡h𝑎𝑛𝑜𝑙</m:t>
                            </m:r>
                          </m:sub>
                        </m:s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5 </m:t>
                        </m:r>
                        <m:sSup>
                          <m:sSupPr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             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𝑒𝑎𝑢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=75</m:t>
                    </m:r>
                    <m:sSup>
                      <m:sSup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368" y="4396912"/>
                <a:ext cx="8271367" cy="338554"/>
              </a:xfrm>
              <a:prstGeom prst="rect">
                <a:avLst/>
              </a:prstGeom>
              <a:blipFill>
                <a:blip r:embed="rId8"/>
                <a:stretch>
                  <a:fillRect l="-368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6152196" y="2975277"/>
                <a:ext cx="4011676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é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𝑡h𝑎𝑛𝑜𝑙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0.25</m:t>
                      </m:r>
                      <m:r>
                        <a:rPr lang="fr-FR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fr-FR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r-FR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150=37.5 </m:t>
                      </m:r>
                      <m:r>
                        <a:rPr lang="fr-FR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196" y="2975277"/>
                <a:ext cx="401167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169817" y="3667115"/>
                <a:ext cx="4788006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   →</m:t>
                      </m:r>
                      <m:r>
                        <a:rPr lang="fr-FR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𝑓𝑟𝑎𝑐𝑡𝑖𝑜𝑛</m:t>
                      </m:r>
                      <m:r>
                        <a:rPr lang="fr-FR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𝑚𝑎𝑠𝑠𝑖𝑞𝑢𝑒</m:t>
                      </m:r>
                      <m:r>
                        <a:rPr lang="fr-FR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fr-FR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é</m:t>
                      </m:r>
                      <m:r>
                        <a:rPr lang="fr-FR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𝑡h𝑎𝑛𝑜𝑙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17" y="3667115"/>
                <a:ext cx="4788006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6318681" y="5757039"/>
                <a:ext cx="5652188" cy="959815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𝑚𝑎𝑠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𝑡h𝑛𝑎𝑜𝑙</m:t>
                          </m:r>
                        </m:sub>
                      </m:sSub>
                      <m:r>
                        <a:rPr lang="fr-FR" sz="16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25</m:t>
                          </m:r>
                          <m:sSup>
                            <m:sSup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fr-F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fr-FR" sz="16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792</m:t>
                          </m:r>
                          <m:f>
                            <m:fPr>
                              <m:ctrlPr>
                                <a:rPr lang="fr-FR" sz="1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fr-FR" sz="16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6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fr-FR" sz="16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num>
                        <m:den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25</m:t>
                          </m:r>
                          <m:sSup>
                            <m:sSup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fr-FR" sz="16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792</m:t>
                          </m:r>
                          <m:f>
                            <m:fPr>
                              <m:ctrlPr>
                                <a:rPr lang="fr-FR" sz="1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fr-FR" sz="16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6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fr-FR" sz="16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5</m:t>
                          </m:r>
                          <m:sSup>
                            <m:sSup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998</m:t>
                          </m:r>
                          <m:f>
                            <m:fPr>
                              <m:ctrlPr>
                                <a:rPr lang="fr-FR" sz="1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6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fr-FR" sz="16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6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fr-FR" sz="16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den>
                      </m:f>
                      <m:r>
                        <a:rPr lang="fr-FR" sz="16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=0.209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681" y="5757039"/>
                <a:ext cx="5652188" cy="9598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43488" y="4918700"/>
                <a:ext cx="3638560" cy="6135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𝑚𝑎𝑠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𝑡h𝑎𝑛𝑜𝑙</m:t>
                          </m:r>
                        </m:sub>
                      </m:sSub>
                      <m:r>
                        <a:rPr lang="fr-FR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𝑡h𝑎𝑛𝑜𝑙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𝑡h𝑎𝑛𝑜𝑙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𝑒𝑎𝑢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88" y="4918700"/>
                <a:ext cx="3638560" cy="61350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" name="Encre 4"/>
              <p14:cNvContentPartPr/>
              <p14:nvPr/>
            </p14:nvContentPartPr>
            <p14:xfrm>
              <a:off x="4973760" y="1616400"/>
              <a:ext cx="3233160" cy="3295440"/>
            </p14:xfrm>
          </p:contentPart>
        </mc:Choice>
        <mc:Fallback xmlns="">
          <p:pic>
            <p:nvPicPr>
              <p:cNvPr id="5" name="Encre 4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964400" y="1607040"/>
                <a:ext cx="3251880" cy="33141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7AA-F3DC-438E-B611-9210EDEDFC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1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9" grpId="0" animBg="1"/>
      <p:bldP spid="10" grpId="0"/>
      <p:bldP spid="11" grpId="0"/>
      <p:bldP spid="12" grpId="0"/>
      <p:bldP spid="13" grpId="0"/>
      <p:bldP spid="14" grpId="0" animBg="1"/>
      <p:bldP spid="15" grpId="0"/>
      <p:bldP spid="17" grpId="0" animBg="1"/>
      <p:bldP spid="18" grpId="0" animBg="1"/>
      <p:bldP spid="19" grpId="0" animBg="1"/>
      <p:bldP spid="20" grpId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69817" y="395783"/>
            <a:ext cx="196688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Exemple # 5 : suite</a:t>
            </a:r>
            <a:endParaRPr lang="en-US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766956" y="1394497"/>
                <a:ext cx="3328794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𝑖𝑖𝑖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   →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𝑚𝑎𝑠𝑠𝑒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𝑑𝑢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é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𝑙𝑎𝑛𝑔𝑒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56" y="1394497"/>
                <a:ext cx="3328794" cy="369332"/>
              </a:xfrm>
              <a:prstGeom prst="rect">
                <a:avLst/>
              </a:prstGeom>
              <a:blipFill>
                <a:blip r:embed="rId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4783695" y="1275297"/>
                <a:ext cx="3342005" cy="71564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fr-F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é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𝑙𝑎𝑎𝑛𝑔𝑒</m:t>
                          </m:r>
                        </m:e>
                        <m:sub/>
                      </m:sSub>
                      <m:r>
                        <a:rPr lang="fr-FR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𝑙𝑎𝑛𝑔𝑒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0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fr-FR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fr-FR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𝑙𝑎𝑛𝑔𝑒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695" y="1275297"/>
                <a:ext cx="3342005" cy="7156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/>
              <p:cNvSpPr txBox="1"/>
              <p:nvPr/>
            </p:nvSpPr>
            <p:spPr>
              <a:xfrm>
                <a:off x="1347050" y="2620324"/>
                <a:ext cx="5613140" cy="305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𝑙𝑎𝑛𝑔𝑒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=100 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/>
                  <a:t>       volume </a:t>
                </a:r>
                <a:r>
                  <a:rPr lang="en-US" dirty="0" err="1" smtClean="0"/>
                  <a:t>arbitrarie</a:t>
                </a:r>
                <a:r>
                  <a:rPr lang="en-US" dirty="0" smtClean="0"/>
                  <a:t>  </a:t>
                </a:r>
                <a:r>
                  <a:rPr lang="en-US" dirty="0" smtClean="0"/>
                  <a:t>de mélange</a:t>
                </a:r>
                <a:endParaRPr lang="en-US" dirty="0"/>
              </a:p>
            </p:txBody>
          </p:sp>
        </mc:Choice>
        <mc:Fallback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050" y="2620324"/>
                <a:ext cx="5613140" cy="305084"/>
              </a:xfrm>
              <a:prstGeom prst="rect">
                <a:avLst/>
              </a:prstGeom>
              <a:blipFill>
                <a:blip r:embed="rId4"/>
                <a:stretch>
                  <a:fillRect l="-1086" t="-22000" r="-1086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243281" y="3303617"/>
                <a:ext cx="4660955" cy="39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𝑙𝑎𝑛𝑔𝑒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𝑡h𝑎𝑛𝑜𝑙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    +    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𝑒𝑎𝑢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281" y="3303617"/>
                <a:ext cx="4660955" cy="391902"/>
              </a:xfrm>
              <a:prstGeom prst="rect">
                <a:avLst/>
              </a:prstGeom>
              <a:blipFill>
                <a:blip r:embed="rId5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347050" y="4192982"/>
                <a:ext cx="6398418" cy="49128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𝑙𝑎𝑛𝑔𝑒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25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FR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792</m:t>
                    </m:r>
                    <m:f>
                      <m:fPr>
                        <m:ctrlPr>
                          <a:rPr lang="fr-FR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sSup>
                          <m:sSupPr>
                            <m:ctrlPr>
                              <a:rPr lang="fr-FR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fr-FR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fr-FR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+   7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</m:t>
                    </m:r>
                    <m:r>
                      <a:rPr lang="fr-FR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9</m:t>
                    </m:r>
                    <m:r>
                      <a:rPr lang="fr-FR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8</m:t>
                    </m:r>
                    <m:f>
                      <m:fPr>
                        <m:ctrlPr>
                          <a:rPr lang="fr-FR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sSup>
                          <m:sSupPr>
                            <m:ctrlPr>
                              <a:rPr lang="fr-FR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fr-FR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fr-FR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=94650</m:t>
                    </m:r>
                  </m:oMath>
                </a14:m>
                <a:r>
                  <a:rPr lang="en-US" dirty="0" smtClean="0"/>
                  <a:t> kg</a:t>
                </a:r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050" y="4192982"/>
                <a:ext cx="6398418" cy="491288"/>
              </a:xfrm>
              <a:prstGeom prst="rect">
                <a:avLst/>
              </a:prstGeom>
              <a:blipFill>
                <a:blip r:embed="rId6"/>
                <a:stretch>
                  <a:fillRect r="-667" b="-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4575561" y="5522224"/>
                <a:ext cx="3550139" cy="67685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</m:t>
                          </m:r>
                          <m:r>
                            <a:rPr lang="fr-F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é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𝑙𝑎𝑎𝑛𝑔𝑒</m:t>
                          </m:r>
                        </m:e>
                        <m:sub/>
                      </m:sSub>
                      <m:r>
                        <a:rPr lang="fr-FR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94650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kg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 </m:t>
                          </m:r>
                        </m:num>
                        <m:den>
                          <m:r>
                            <a:rPr lang="fr-FR" sz="200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fr-FR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00 </m:t>
                          </m:r>
                          <m:sSup>
                            <m:sSupPr>
                              <m:ctrlPr>
                                <a:rPr lang="fr-FR" sz="20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fr-FR" sz="20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561" y="5522224"/>
                <a:ext cx="3550139" cy="6768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9052794" y="5580830"/>
                <a:ext cx="2688557" cy="618246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é</m:t>
                          </m:r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𝑙𝑎𝑛𝑔𝑒</m:t>
                          </m:r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46.5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794" y="5580830"/>
                <a:ext cx="2688557" cy="6182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909455" y="4073728"/>
            <a:ext cx="1607127" cy="747654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3726873" y="3695519"/>
            <a:ext cx="0" cy="30606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897189" y="4073728"/>
            <a:ext cx="1607127" cy="747654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5487356" y="3694873"/>
            <a:ext cx="0" cy="30606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7AA-F3DC-438E-B611-9210EDEDFC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14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/>
      <p:bldP spid="7" grpId="0"/>
      <p:bldP spid="8" grpId="0" animBg="1"/>
      <p:bldP spid="9" grpId="0" animBg="1"/>
      <p:bldP spid="11" grpId="0" animBg="1"/>
      <p:bldP spid="5" grpId="0" animBg="1"/>
      <p:bldP spid="13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211</Words>
  <Application>Microsoft Office PowerPoint</Application>
  <PresentationFormat>Grand écran</PresentationFormat>
  <Paragraphs>97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Windows</dc:creator>
  <cp:lastModifiedBy>Utilisateur Windows</cp:lastModifiedBy>
  <cp:revision>43</cp:revision>
  <dcterms:created xsi:type="dcterms:W3CDTF">2020-08-30T02:33:08Z</dcterms:created>
  <dcterms:modified xsi:type="dcterms:W3CDTF">2021-02-25T08:33:35Z</dcterms:modified>
</cp:coreProperties>
</file>