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CCFF"/>
    <a:srgbClr val="CCFFCC"/>
    <a:srgbClr val="FF0000"/>
    <a:srgbClr val="FFCC00"/>
    <a:srgbClr val="CCFFFF"/>
    <a:srgbClr val="FFCCFF"/>
    <a:srgbClr val="009900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78805-9B11-4D10-BC0E-0A654E51FCE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EEE0B-05A2-4F79-ABF0-8042105F66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FC2B-F058-4A22-AA65-2F0106CEC5B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DB9-BABC-4562-9506-E4DC05F3DA7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4723-3A19-4F0A-9008-932643B756F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395E-77E4-48BA-AC33-B9B3F865CFE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6D7FF0-A550-4916-9E30-AACEAEA0C893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1DC8-E3E3-417B-AF8C-432430039DCA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2D9D-C7DA-4D44-8CE5-442A27A6F1B1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BC85-DA6B-4C20-B97D-F61FE9227A7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8E9F-33EA-4559-A123-D3EB31220BD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DC4-49EF-4501-AD1E-F0FD863D13A9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3619-ECE3-4043-9F83-5AAEAF2FD926}" type="datetime1">
              <a:rPr lang="en-US" smtClean="0"/>
              <a:t>2/25/2021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CE5B7-F946-4529-AD59-43AF55C05B9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Exemples du cours 1.8</a:t>
            </a:r>
            <a:endParaRPr lang="en-US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11682" y="4468031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fr-FR" sz="1800" b="1" i="1" dirty="0" smtClean="0">
                <a:solidFill>
                  <a:srgbClr val="002060"/>
                </a:solidFill>
              </a:rPr>
              <a:t>Z. </a:t>
            </a:r>
            <a:r>
              <a:rPr lang="fr-FR" sz="1800" b="1" i="1" dirty="0" err="1" smtClean="0">
                <a:solidFill>
                  <a:srgbClr val="002060"/>
                </a:solidFill>
              </a:rPr>
              <a:t>Hamoudi</a:t>
            </a:r>
            <a:r>
              <a:rPr lang="fr-FR" sz="1800" b="1" i="1" dirty="0" smtClean="0">
                <a:solidFill>
                  <a:srgbClr val="002060"/>
                </a:solidFill>
              </a:rPr>
              <a:t>  Aut-2020</a:t>
            </a:r>
            <a:endParaRPr lang="en-US" sz="1800" b="1" i="1" dirty="0">
              <a:solidFill>
                <a:srgbClr val="00206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83280" y="3357154"/>
            <a:ext cx="557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C00000"/>
                </a:solidFill>
              </a:rPr>
              <a:t>A:  Nomenclature </a:t>
            </a:r>
            <a:r>
              <a:rPr lang="fr-FR" sz="2800" dirty="0" smtClean="0">
                <a:solidFill>
                  <a:srgbClr val="C00000"/>
                </a:solidFill>
              </a:rPr>
              <a:t>Inorganique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93831" y="769257"/>
            <a:ext cx="11766597" cy="567508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416954" y="1427057"/>
            <a:ext cx="581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On teste le </a:t>
            </a:r>
            <a:r>
              <a:rPr lang="fr-FR" sz="1600" b="1" dirty="0" smtClean="0"/>
              <a:t>N</a:t>
            </a:r>
            <a:r>
              <a:rPr lang="fr-FR" sz="1600" dirty="0" smtClean="0"/>
              <a:t>: s’ il </a:t>
            </a:r>
            <a:r>
              <a:rPr lang="fr-FR" sz="1600" dirty="0" smtClean="0">
                <a:solidFill>
                  <a:srgbClr val="FF0000"/>
                </a:solidFill>
              </a:rPr>
              <a:t>est un métal </a:t>
            </a:r>
            <a:r>
              <a:rPr lang="fr-FR" sz="1600" dirty="0" smtClean="0"/>
              <a:t>ou </a:t>
            </a:r>
            <a:r>
              <a:rPr lang="fr-FR" sz="1600" dirty="0" smtClean="0">
                <a:solidFill>
                  <a:srgbClr val="FF0000"/>
                </a:solidFill>
              </a:rPr>
              <a:t>non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93831" y="182865"/>
            <a:ext cx="150413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 # 2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03" y="82765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latin typeface="Arial" panose="020B0604020202020204" pitchFamily="34" charset="0"/>
              </a:rPr>
              <a:t> </a:t>
            </a:r>
            <a:r>
              <a:rPr lang="fr-FR" sz="3200" b="1" dirty="0">
                <a:latin typeface="Arial" panose="020B0604020202020204" pitchFamily="34" charset="0"/>
              </a:rPr>
              <a:t>d</a:t>
            </a:r>
            <a:r>
              <a:rPr lang="fr-FR" sz="3200" b="1" dirty="0" smtClean="0">
                <a:latin typeface="Arial" panose="020B0604020202020204" pitchFamily="34" charset="0"/>
              </a:rPr>
              <a:t>)  N</a:t>
            </a:r>
            <a:r>
              <a:rPr lang="fr-FR" sz="3200" b="1" baseline="-25000" dirty="0" smtClean="0">
                <a:latin typeface="Arial" panose="020B0604020202020204" pitchFamily="34" charset="0"/>
              </a:rPr>
              <a:t>2</a:t>
            </a:r>
            <a:r>
              <a:rPr lang="fr-FR" sz="3200" b="1" dirty="0" smtClean="0">
                <a:latin typeface="Arial" panose="020B0604020202020204" pitchFamily="34" charset="0"/>
              </a:rPr>
              <a:t>O</a:t>
            </a:r>
            <a:r>
              <a:rPr lang="fr-FR" sz="3200" b="1" baseline="-25000" dirty="0" smtClean="0">
                <a:latin typeface="Arial" panose="020B0604020202020204" pitchFamily="34" charset="0"/>
              </a:rPr>
              <a:t>4</a:t>
            </a:r>
            <a:endParaRPr lang="en-US" sz="32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120024" y="1416259"/>
                <a:ext cx="339014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fr-FR" b="1" dirty="0" smtClean="0"/>
                  <a:t>N</a:t>
                </a:r>
                <a:r>
                  <a:rPr lang="fr-FR" dirty="0" smtClean="0"/>
                  <a:t> est un non-métallique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24" y="1416259"/>
                <a:ext cx="339014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ZoneTexte 43"/>
          <p:cNvSpPr txBox="1"/>
          <p:nvPr/>
        </p:nvSpPr>
        <p:spPr>
          <a:xfrm>
            <a:off x="7985818" y="1273168"/>
            <a:ext cx="4039146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On suit les règles de nomenclature du </a:t>
            </a:r>
            <a:r>
              <a:rPr lang="fr-FR" dirty="0" smtClean="0">
                <a:solidFill>
                  <a:srgbClr val="C00000"/>
                </a:solidFill>
              </a:rPr>
              <a:t>Cas #2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078887" y="2610616"/>
                <a:ext cx="13977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600" b="1" i="0" dirty="0" smtClean="0">
                          <a:latin typeface="Arial" panose="020B0604020202020204" pitchFamily="3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fr-FR" sz="3600" b="1" i="0" baseline="-25000" dirty="0" smtClean="0">
                          <a:latin typeface="Arial" panose="020B0604020202020204" pitchFamily="34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fr-FR" sz="3600" b="1" dirty="0">
                          <a:latin typeface="Arial" panose="020B0604020202020204" pitchFamily="34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fr-FR" sz="3600" b="1" i="0" baseline="-25000" dirty="0" smtClean="0">
                          <a:latin typeface="Arial" panose="020B0604020202020204" pitchFamily="34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fr-FR" sz="3600" b="1" dirty="0"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3600" b="1" dirty="0"/>
              </a:p>
              <a:p>
                <a:endParaRPr lang="en-US" sz="3600" b="1" dirty="0">
                  <a:latin typeface="Cooper Black" panose="0208090404030B020404" pitchFamily="18" charset="0"/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87" y="2610616"/>
                <a:ext cx="139772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7640279" y="1412428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279" y="1412428"/>
                <a:ext cx="251671" cy="276999"/>
              </a:xfrm>
              <a:prstGeom prst="rect">
                <a:avLst/>
              </a:prstGeom>
              <a:blipFill>
                <a:blip r:embed="rId4"/>
                <a:stretch>
                  <a:fillRect l="-9524" r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 flipV="1">
            <a:off x="5842165" y="3255702"/>
            <a:ext cx="659470" cy="35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129474" y="3278303"/>
            <a:ext cx="0" cy="427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868764" y="3730831"/>
            <a:ext cx="5280014" cy="305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813708" y="4936463"/>
                <a:ext cx="3265179" cy="35525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Non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p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600" dirty="0" smtClean="0"/>
                  <a:t> (voir </a:t>
                </a:r>
                <a:r>
                  <a:rPr lang="fr-FR" sz="1600" b="1" dirty="0" smtClean="0">
                    <a:solidFill>
                      <a:srgbClr val="C00000"/>
                    </a:solidFill>
                  </a:rPr>
                  <a:t>tab 1.4</a:t>
                </a:r>
                <a:r>
                  <a:rPr lang="fr-FR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fr-FR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08" y="4936463"/>
                <a:ext cx="3265179" cy="355258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ZoneTexte 50"/>
          <p:cNvSpPr txBox="1"/>
          <p:nvPr/>
        </p:nvSpPr>
        <p:spPr>
          <a:xfrm>
            <a:off x="7766115" y="4826118"/>
            <a:ext cx="4138748" cy="338554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de </a:t>
            </a:r>
            <a:r>
              <a:rPr lang="fr-FR" sz="1600" b="1" dirty="0" smtClean="0"/>
              <a:t>N</a:t>
            </a:r>
            <a:r>
              <a:rPr lang="fr-FR" sz="1600" dirty="0" smtClean="0"/>
              <a:t> (voir </a:t>
            </a:r>
            <a:r>
              <a:rPr lang="fr-FR" sz="1600" b="1" dirty="0" smtClean="0">
                <a:solidFill>
                  <a:srgbClr val="0070C0"/>
                </a:solidFill>
              </a:rPr>
              <a:t>tableau périodique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351468" y="4902409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de</a:t>
            </a:r>
            <a:endParaRPr lang="en-US" b="1" dirty="0"/>
          </a:p>
        </p:txBody>
      </p:sp>
      <p:cxnSp>
        <p:nvCxnSpPr>
          <p:cNvPr id="53" name="Connecteur droit 52"/>
          <p:cNvCxnSpPr/>
          <p:nvPr/>
        </p:nvCxnSpPr>
        <p:spPr>
          <a:xfrm>
            <a:off x="7115398" y="4160391"/>
            <a:ext cx="0" cy="475983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836237" y="3761385"/>
            <a:ext cx="15839" cy="93695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33291" y="4807017"/>
            <a:ext cx="1426757" cy="584775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préfixe pour </a:t>
            </a:r>
            <a:r>
              <a:rPr lang="fr-FR" sz="1600" b="1" dirty="0" smtClean="0"/>
              <a:t>4</a:t>
            </a:r>
            <a:r>
              <a:rPr lang="fr-FR" sz="1600" dirty="0" smtClean="0"/>
              <a:t>  </a:t>
            </a:r>
            <a:r>
              <a:rPr lang="fr-FR" sz="1600" b="1" dirty="0" smtClean="0">
                <a:solidFill>
                  <a:srgbClr val="C00000"/>
                </a:solidFill>
              </a:rPr>
              <a:t>tab 1.6</a:t>
            </a:r>
            <a:endParaRPr lang="en-US" sz="1600" dirty="0"/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5078887" y="3244900"/>
            <a:ext cx="657055" cy="1080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5407414" y="3239822"/>
            <a:ext cx="20035" cy="929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403339" y="4130235"/>
            <a:ext cx="3867215" cy="53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6260100" y="4849195"/>
            <a:ext cx="1391653" cy="584775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Préfixe pour </a:t>
            </a:r>
            <a:r>
              <a:rPr lang="fr-FR" sz="1600" b="1" dirty="0" smtClean="0"/>
              <a:t>2</a:t>
            </a:r>
            <a:r>
              <a:rPr lang="fr-FR" sz="1600" dirty="0" smtClean="0"/>
              <a:t>  </a:t>
            </a:r>
            <a:r>
              <a:rPr lang="fr-FR" sz="1600" b="1" dirty="0" smtClean="0">
                <a:solidFill>
                  <a:srgbClr val="C00000"/>
                </a:solidFill>
              </a:rPr>
              <a:t>tab 1.6</a:t>
            </a:r>
            <a:endParaRPr lang="en-US" sz="1600" dirty="0"/>
          </a:p>
        </p:txBody>
      </p:sp>
      <p:cxnSp>
        <p:nvCxnSpPr>
          <p:cNvPr id="61" name="Connecteur droit 60"/>
          <p:cNvCxnSpPr/>
          <p:nvPr/>
        </p:nvCxnSpPr>
        <p:spPr>
          <a:xfrm flipH="1">
            <a:off x="3253448" y="3810372"/>
            <a:ext cx="3537" cy="91221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867119" y="5507563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635" y="5761161"/>
            <a:ext cx="16491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/>
              <a:t>tetra</a:t>
            </a:r>
            <a:endParaRPr lang="en-US" sz="36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84475" y="5727366"/>
            <a:ext cx="1650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oxyde</a:t>
            </a:r>
            <a:endParaRPr lang="en-US" sz="3600" dirty="0"/>
          </a:p>
        </p:txBody>
      </p:sp>
      <p:cxnSp>
        <p:nvCxnSpPr>
          <p:cNvPr id="65" name="Connecteur droit 64"/>
          <p:cNvCxnSpPr/>
          <p:nvPr/>
        </p:nvCxnSpPr>
        <p:spPr>
          <a:xfrm>
            <a:off x="3230619" y="5439261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6077129" y="5754471"/>
            <a:ext cx="1621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di</a:t>
            </a:r>
            <a:endParaRPr lang="en-US" sz="3600" dirty="0"/>
          </a:p>
        </p:txBody>
      </p:sp>
      <p:sp>
        <p:nvSpPr>
          <p:cNvPr id="67" name="Rectangle 66"/>
          <p:cNvSpPr/>
          <p:nvPr/>
        </p:nvSpPr>
        <p:spPr>
          <a:xfrm>
            <a:off x="9030072" y="5696007"/>
            <a:ext cx="137512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sz="3600" dirty="0" smtClean="0"/>
              <a:t>Azote</a:t>
            </a:r>
            <a:endParaRPr lang="en-US" sz="3600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6924502" y="5490063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4291309" y="5761160"/>
            <a:ext cx="861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de</a:t>
            </a:r>
            <a:endParaRPr lang="en-US" sz="3600" b="1" dirty="0"/>
          </a:p>
        </p:txBody>
      </p:sp>
      <p:cxnSp>
        <p:nvCxnSpPr>
          <p:cNvPr id="70" name="Connecteur droit 69"/>
          <p:cNvCxnSpPr/>
          <p:nvPr/>
        </p:nvCxnSpPr>
        <p:spPr>
          <a:xfrm>
            <a:off x="9270554" y="5387859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9270554" y="4124658"/>
            <a:ext cx="0" cy="475983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6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/>
      <p:bldP spid="6" grpId="0"/>
      <p:bldP spid="34" grpId="0" animBg="1"/>
      <p:bldP spid="44" grpId="0" animBg="1"/>
      <p:bldP spid="45" grpId="0"/>
      <p:bldP spid="46" grpId="0"/>
      <p:bldP spid="50" grpId="0" animBg="1"/>
      <p:bldP spid="51" grpId="0" animBg="1"/>
      <p:bldP spid="52" grpId="0"/>
      <p:bldP spid="55" grpId="0" animBg="1"/>
      <p:bldP spid="59" grpId="0" animBg="1"/>
      <p:bldP spid="63" grpId="0" animBg="1"/>
      <p:bldP spid="64" grpId="0" animBg="1"/>
      <p:bldP spid="66" grpId="0" animBg="1"/>
      <p:bldP spid="67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93831" y="769257"/>
            <a:ext cx="11766597" cy="567508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379214" y="1180834"/>
            <a:ext cx="5811203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Pour nommer un acide inorganique, on garde les noms conventionnels;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Ils commencent souvent par un </a:t>
            </a:r>
            <a:r>
              <a:rPr lang="fr-FR" sz="1600" b="1" dirty="0" smtClean="0">
                <a:solidFill>
                  <a:srgbClr val="FF0000"/>
                </a:solidFill>
              </a:rPr>
              <a:t>H</a:t>
            </a:r>
            <a:r>
              <a:rPr lang="fr-FR" sz="1600" dirty="0" smtClean="0"/>
              <a:t> dans leurs formules chimiques</a:t>
            </a:r>
            <a:endParaRPr lang="en-US" sz="1600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93831" y="182865"/>
            <a:ext cx="278954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acides</a:t>
            </a:r>
            <a:r>
              <a:rPr kumimoji="0" lang="fr-CA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inorganiques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875063" y="1396278"/>
            <a:ext cx="40391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Ces noms sont indiqués dans le </a:t>
            </a:r>
            <a:r>
              <a:rPr lang="fr-FR" b="1" dirty="0" smtClean="0">
                <a:solidFill>
                  <a:srgbClr val="FF0000"/>
                </a:solidFill>
              </a:rPr>
              <a:t>tableau 1.7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6375799" y="1524188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799" y="1524188"/>
                <a:ext cx="251671" cy="276999"/>
              </a:xfrm>
              <a:prstGeom prst="rect">
                <a:avLst/>
              </a:prstGeom>
              <a:blipFill>
                <a:blip r:embed="rId2"/>
                <a:stretch>
                  <a:fillRect l="-12195" r="-1219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409111" y="3422134"/>
            <a:ext cx="1249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latin typeface="Arial" panose="020B0604020202020204" pitchFamily="34" charset="0"/>
              </a:rPr>
              <a:t>HNO</a:t>
            </a:r>
            <a:r>
              <a:rPr lang="fr-FR" sz="3200" b="1" baseline="-25000" dirty="0" smtClean="0">
                <a:latin typeface="Arial" panose="020B0604020202020204" pitchFamily="34" charset="0"/>
              </a:rPr>
              <a:t>3</a:t>
            </a:r>
            <a:endParaRPr lang="en-US" sz="32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857541" y="3606800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41" y="3606800"/>
                <a:ext cx="251671" cy="276999"/>
              </a:xfrm>
              <a:prstGeom prst="rect">
                <a:avLst/>
              </a:prstGeom>
              <a:blipFill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3284814" y="3529855"/>
            <a:ext cx="40996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D’après le Tab 1.7:   </a:t>
            </a:r>
            <a:r>
              <a:rPr lang="fr-FR" sz="1600" b="1" dirty="0" smtClean="0">
                <a:solidFill>
                  <a:srgbClr val="FF0000"/>
                </a:solidFill>
              </a:rPr>
              <a:t>Acide nitrique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95145" y="4316120"/>
            <a:ext cx="1378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latin typeface="Arial" panose="020B0604020202020204" pitchFamily="34" charset="0"/>
              </a:rPr>
              <a:t>H</a:t>
            </a:r>
            <a:r>
              <a:rPr lang="fr-FR" sz="3200" b="1" baseline="-25000" dirty="0" smtClean="0">
                <a:latin typeface="Arial" panose="020B0604020202020204" pitchFamily="34" charset="0"/>
              </a:rPr>
              <a:t>2</a:t>
            </a:r>
            <a:r>
              <a:rPr lang="fr-FR" sz="3200" b="1" dirty="0" smtClean="0">
                <a:latin typeface="Arial" panose="020B0604020202020204" pitchFamily="34" charset="0"/>
              </a:rPr>
              <a:t>SO</a:t>
            </a:r>
            <a:r>
              <a:rPr lang="fr-FR" sz="3200" b="1" baseline="-25000" dirty="0" smtClean="0">
                <a:latin typeface="Arial" panose="020B0604020202020204" pitchFamily="34" charset="0"/>
              </a:rPr>
              <a:t>4</a:t>
            </a:r>
            <a:endParaRPr lang="en-US" sz="32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2889445" y="4461318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45" y="4461318"/>
                <a:ext cx="251671" cy="276999"/>
              </a:xfrm>
              <a:prstGeom prst="rect">
                <a:avLst/>
              </a:prstGeom>
              <a:blipFill>
                <a:blip r:embed="rId4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ZoneTexte 38"/>
          <p:cNvSpPr txBox="1"/>
          <p:nvPr/>
        </p:nvSpPr>
        <p:spPr>
          <a:xfrm>
            <a:off x="3381796" y="4439231"/>
            <a:ext cx="40996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D’après le Tab 1.7:   </a:t>
            </a:r>
            <a:r>
              <a:rPr lang="fr-FR" sz="1600" b="1" dirty="0" smtClean="0">
                <a:solidFill>
                  <a:srgbClr val="FF0000"/>
                </a:solidFill>
              </a:rPr>
              <a:t>Acide sulfurique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95145" y="531098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err="1" smtClean="0">
                <a:latin typeface="Arial" panose="020B0604020202020204" pitchFamily="34" charset="0"/>
              </a:rPr>
              <a:t>HClO</a:t>
            </a:r>
            <a:endParaRPr lang="en-US" sz="32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823486" y="5452831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86" y="5452831"/>
                <a:ext cx="251671" cy="276999"/>
              </a:xfrm>
              <a:prstGeom prst="rect">
                <a:avLst/>
              </a:prstGeom>
              <a:blipFill>
                <a:blip r:embed="rId5"/>
                <a:stretch>
                  <a:fillRect l="-9756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3381796" y="5434092"/>
            <a:ext cx="40996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D’après le Tab 1.7:   </a:t>
            </a:r>
            <a:r>
              <a:rPr lang="fr-FR" sz="1600" b="1" dirty="0" smtClean="0">
                <a:solidFill>
                  <a:srgbClr val="FF0000"/>
                </a:solidFill>
              </a:rPr>
              <a:t>Acide hypochloreux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  <p:bldP spid="44" grpId="0" animBg="1"/>
      <p:bldP spid="46" grpId="0"/>
      <p:bldP spid="2" grpId="0"/>
      <p:bldP spid="35" grpId="0"/>
      <p:bldP spid="3" grpId="0" animBg="1"/>
      <p:bldP spid="37" grpId="0"/>
      <p:bldP spid="38" grpId="0"/>
      <p:bldP spid="39" grpId="0" animBg="1"/>
      <p:bldP spid="40" grpId="0"/>
      <p:bldP spid="41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7497" y="699248"/>
            <a:ext cx="11766597" cy="602903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180366" y="270823"/>
            <a:ext cx="5320527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Nomenclature Inorganique:  </a:t>
            </a:r>
            <a:r>
              <a:rPr lang="fr-FR" sz="2400" b="1" dirty="0" smtClean="0">
                <a:solidFill>
                  <a:srgbClr val="FFFF00"/>
                </a:solidFill>
              </a:rPr>
              <a:t>Cas #1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08649" y="994090"/>
            <a:ext cx="167506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Écriture</a:t>
            </a:r>
            <a:endParaRPr lang="en-US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3007994" y="2066954"/>
            <a:ext cx="581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teste le premier écrit si il </a:t>
            </a:r>
            <a:r>
              <a:rPr lang="fr-FR" dirty="0" smtClean="0">
                <a:solidFill>
                  <a:srgbClr val="FF0000"/>
                </a:solidFill>
              </a:rPr>
              <a:t>est un métal </a:t>
            </a:r>
            <a:r>
              <a:rPr lang="fr-FR" dirty="0" smtClean="0"/>
              <a:t>ou </a:t>
            </a:r>
            <a:r>
              <a:rPr lang="fr-FR" dirty="0" smtClean="0">
                <a:solidFill>
                  <a:srgbClr val="FF0000"/>
                </a:solidFill>
              </a:rPr>
              <a:t>non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793246" y="3379402"/>
                <a:ext cx="1397726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fr-FR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36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fr-FR" sz="36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</m:oMath>
                  </m:oMathPara>
                </a14:m>
                <a:endParaRPr lang="en-US" sz="3600" b="1" dirty="0">
                  <a:latin typeface="Cooper Black" panose="0208090404030B020404" pitchFamily="18" charset="0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46" y="3379402"/>
                <a:ext cx="1397726" cy="697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608649" y="2044398"/>
            <a:ext cx="223198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Nomenclature</a:t>
            </a:r>
            <a:endParaRPr lang="en-US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975029" y="1040257"/>
            <a:ext cx="70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place les éléments par ordre croissant d’électronégativité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9586859" y="932096"/>
                <a:ext cx="1397726" cy="56271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fr-F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fr-FR" sz="28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ooper Black" panose="0208090404030B020404" pitchFamily="18" charset="0"/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59" y="932096"/>
                <a:ext cx="1397726" cy="562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3085314" y="2723178"/>
            <a:ext cx="201168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Si A est un métal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468023" y="2786611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23" y="2786611"/>
                <a:ext cx="251671" cy="276999"/>
              </a:xfrm>
              <a:prstGeom prst="rect">
                <a:avLst/>
              </a:prstGeom>
              <a:blipFill>
                <a:blip r:embed="rId4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6090722" y="2723178"/>
            <a:ext cx="5321755" cy="369332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On suit les règles de nomenclature du </a:t>
            </a:r>
            <a:r>
              <a:rPr lang="fr-FR" b="1" dirty="0" smtClean="0">
                <a:solidFill>
                  <a:srgbClr val="C00000"/>
                </a:solidFill>
              </a:rPr>
              <a:t>Cas #1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4551334" y="3977398"/>
            <a:ext cx="5738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831301" y="3981206"/>
            <a:ext cx="0" cy="4610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342135" y="4426976"/>
            <a:ext cx="1489166" cy="152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340808" y="4442214"/>
            <a:ext cx="1326" cy="44577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96200" y="4990162"/>
            <a:ext cx="3930151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Non de l’anion (voir </a:t>
            </a:r>
            <a:r>
              <a:rPr lang="fr-FR" sz="1600" b="1" dirty="0" smtClean="0">
                <a:solidFill>
                  <a:srgbClr val="C00000"/>
                </a:solidFill>
              </a:rPr>
              <a:t>tab 1.4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smtClean="0"/>
              <a:t>ou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b="1" dirty="0" smtClean="0">
                <a:solidFill>
                  <a:srgbClr val="C00000"/>
                </a:solidFill>
              </a:rPr>
              <a:t>tab1.5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027242" y="4990162"/>
            <a:ext cx="4138748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Non du métal (voir </a:t>
            </a:r>
            <a:r>
              <a:rPr lang="fr-FR" sz="1600" b="1" dirty="0" smtClean="0">
                <a:solidFill>
                  <a:srgbClr val="0070C0"/>
                </a:solidFill>
              </a:rPr>
              <a:t>tableau périodique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492109" y="4972447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</a:t>
            </a:r>
            <a:endParaRPr lang="en-US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852471" y="3977398"/>
            <a:ext cx="5738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132438" y="3981206"/>
            <a:ext cx="6973" cy="6210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140738" y="4594614"/>
            <a:ext cx="2684826" cy="7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825564" y="4602233"/>
            <a:ext cx="13064" cy="32003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9290291" y="4964036"/>
            <a:ext cx="137322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 ( II, III, … 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669323" y="5584011"/>
            <a:ext cx="2697330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>
                <a:solidFill>
                  <a:srgbClr val="009900"/>
                </a:solidFill>
              </a:rPr>
              <a:t>Uniquement si le métal possède plusieurs degrés d’oxydation selon le tableau périodique</a:t>
            </a:r>
            <a:endParaRPr lang="en-US" sz="1500" dirty="0">
              <a:solidFill>
                <a:srgbClr val="009900"/>
              </a:solidFill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9788006" y="5395567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3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 animBg="1"/>
      <p:bldP spid="6" grpId="0" animBg="1"/>
      <p:bldP spid="4" grpId="0"/>
      <p:bldP spid="5" grpId="0"/>
      <p:bldP spid="9" grpId="0" animBg="1"/>
      <p:bldP spid="11" grpId="0"/>
      <p:bldP spid="12" grpId="0" animBg="1"/>
      <p:bldP spid="13" grpId="0" animBg="1"/>
      <p:bldP spid="7" grpId="0"/>
      <p:bldP spid="8" grpId="0" animBg="1"/>
      <p:bldP spid="26" grpId="0" animBg="1"/>
      <p:bldP spid="27" grpId="0" animBg="1"/>
      <p:bldP spid="28" grpId="0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93831" y="1305311"/>
            <a:ext cx="11766597" cy="42438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313741" y="1776266"/>
            <a:ext cx="581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On teste le Cu: s’ il </a:t>
            </a:r>
            <a:r>
              <a:rPr lang="fr-FR" sz="1600" dirty="0" smtClean="0">
                <a:solidFill>
                  <a:srgbClr val="FF0000"/>
                </a:solidFill>
              </a:rPr>
              <a:t>est un métal </a:t>
            </a:r>
            <a:r>
              <a:rPr lang="fr-FR" sz="1600" dirty="0" smtClean="0"/>
              <a:t>ou </a:t>
            </a:r>
            <a:r>
              <a:rPr lang="fr-FR" sz="1600" dirty="0" smtClean="0">
                <a:solidFill>
                  <a:srgbClr val="FF0000"/>
                </a:solidFill>
              </a:rPr>
              <a:t>non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801571" y="2201429"/>
                <a:ext cx="21250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0" smtClean="0">
                          <a:latin typeface="Cambria Math" panose="02040503050406030204" pitchFamily="18" charset="0"/>
                        </a:rPr>
                        <m:t>𝐂𝐮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(</m:t>
                      </m:r>
                      <m:r>
                        <m:rPr>
                          <m:nor/>
                        </m:rPr>
                        <a:rPr lang="en-US" sz="2800" dirty="0"/>
                        <m:t>NO</m:t>
                      </m:r>
                      <m:r>
                        <m:rPr>
                          <m:nor/>
                        </m:rPr>
                        <a:rPr lang="en-US" sz="2800" baseline="-25000" dirty="0"/>
                        <m:t>3</m:t>
                      </m:r>
                      <m:r>
                        <m:rPr>
                          <m:nor/>
                        </m:rPr>
                        <a:rPr lang="en-US" sz="2800" dirty="0"/>
                        <m:t>)</m:t>
                      </m:r>
                      <m:r>
                        <m:rPr>
                          <m:nor/>
                        </m:rPr>
                        <a:rPr lang="en-US" sz="2800" baseline="-25000" dirty="0"/>
                        <m:t>2</m:t>
                      </m:r>
                    </m:oMath>
                  </m:oMathPara>
                </a14:m>
                <a:endParaRPr lang="en-US" sz="2800" b="1" baseline="-25000" dirty="0">
                  <a:latin typeface="Cooper Black" panose="0208090404030B020404" pitchFamily="18" charset="0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71" y="2201429"/>
                <a:ext cx="212503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403336" y="2161398"/>
            <a:ext cx="19665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Cu  est un métal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 rot="5400000">
                <a:off x="1057358" y="2541891"/>
                <a:ext cx="3814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57358" y="2541891"/>
                <a:ext cx="38147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>
            <a:off x="5688975" y="2739559"/>
            <a:ext cx="1338478" cy="113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968942" y="2743367"/>
            <a:ext cx="0" cy="4610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479776" y="3189137"/>
            <a:ext cx="1489166" cy="152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4478449" y="3204375"/>
            <a:ext cx="1326" cy="44577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33841" y="3752323"/>
                <a:ext cx="3930151" cy="338554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Nom de l’anion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𝐍𝐎</m:t>
                        </m:r>
                      </m:e>
                      <m:sub>
                        <m:r>
                          <a:rPr lang="fr-FR" sz="16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fr-FR" sz="16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fr-FR" sz="1600" dirty="0" smtClean="0"/>
                  <a:t> (voir </a:t>
                </a:r>
                <a:r>
                  <a:rPr lang="fr-FR" sz="1600" b="1" dirty="0" smtClean="0">
                    <a:solidFill>
                      <a:srgbClr val="C00000"/>
                    </a:solidFill>
                  </a:rPr>
                  <a:t>tab 1.5</a:t>
                </a:r>
                <a:r>
                  <a:rPr lang="fr-FR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841" y="3752323"/>
                <a:ext cx="3930151" cy="338554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6164883" y="3752323"/>
            <a:ext cx="4138748" cy="338554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du </a:t>
            </a:r>
            <a:r>
              <a:rPr lang="fr-FR" sz="1600" b="1" dirty="0" smtClean="0">
                <a:solidFill>
                  <a:srgbClr val="C00000"/>
                </a:solidFill>
              </a:rPr>
              <a:t>Cu</a:t>
            </a:r>
            <a:r>
              <a:rPr lang="fr-FR" sz="1600" dirty="0" smtClean="0"/>
              <a:t> (voir </a:t>
            </a:r>
            <a:r>
              <a:rPr lang="fr-FR" sz="1600" b="1" dirty="0" smtClean="0">
                <a:solidFill>
                  <a:srgbClr val="0070C0"/>
                </a:solidFill>
              </a:rPr>
              <a:t>tableau périodique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629750" y="373460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</a:t>
            </a:r>
            <a:endParaRPr lang="en-US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990112" y="2739559"/>
            <a:ext cx="5738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270079" y="2743367"/>
            <a:ext cx="6973" cy="6210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278379" y="3356775"/>
            <a:ext cx="2684826" cy="7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963205" y="3364394"/>
            <a:ext cx="13064" cy="32003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0458753" y="3711121"/>
            <a:ext cx="760021" cy="369332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( ? 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031506" y="4439360"/>
            <a:ext cx="1859691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>
                <a:solidFill>
                  <a:srgbClr val="009900"/>
                </a:solidFill>
              </a:rPr>
              <a:t>Le cuivre possède deux degrés d’oxydation  </a:t>
            </a:r>
            <a:r>
              <a:rPr lang="fr-FR" sz="1500" b="1" dirty="0" smtClean="0">
                <a:solidFill>
                  <a:srgbClr val="C00000"/>
                </a:solidFill>
              </a:rPr>
              <a:t>1</a:t>
            </a:r>
            <a:r>
              <a:rPr lang="fr-FR" sz="1500" dirty="0" smtClean="0">
                <a:solidFill>
                  <a:srgbClr val="009900"/>
                </a:solidFill>
              </a:rPr>
              <a:t> et </a:t>
            </a:r>
            <a:r>
              <a:rPr lang="fr-FR" sz="1500" b="1" dirty="0" smtClean="0">
                <a:solidFill>
                  <a:srgbClr val="C00000"/>
                </a:solidFill>
              </a:rPr>
              <a:t>2</a:t>
            </a:r>
            <a:endParaRPr lang="en-US" sz="1500" b="1" dirty="0">
              <a:solidFill>
                <a:srgbClr val="C00000"/>
              </a:solidFill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0925647" y="4157728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93831" y="182865"/>
            <a:ext cx="150413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 # 1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61917" y="182865"/>
            <a:ext cx="96072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dirty="0" err="1"/>
              <a:t>Nommez</a:t>
            </a:r>
            <a:r>
              <a:rPr lang="en-US" dirty="0"/>
              <a:t> les </a:t>
            </a:r>
            <a:r>
              <a:rPr lang="en-US" dirty="0" err="1"/>
              <a:t>composés</a:t>
            </a:r>
            <a:r>
              <a:rPr lang="en-US" dirty="0"/>
              <a:t> </a:t>
            </a:r>
            <a:r>
              <a:rPr lang="en-US" dirty="0" err="1"/>
              <a:t>ioniques</a:t>
            </a:r>
            <a:r>
              <a:rPr lang="en-US" dirty="0"/>
              <a:t> </a:t>
            </a:r>
            <a:r>
              <a:rPr lang="en-US" dirty="0" err="1" smtClean="0"/>
              <a:t>suivants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) Cu(NO</a:t>
            </a:r>
            <a:r>
              <a:rPr lang="en-US" sz="1100" dirty="0"/>
              <a:t>3</a:t>
            </a:r>
            <a:r>
              <a:rPr lang="en-US" dirty="0"/>
              <a:t>)</a:t>
            </a:r>
            <a:r>
              <a:rPr lang="en-US" sz="1100" dirty="0"/>
              <a:t>2 </a:t>
            </a:r>
            <a:r>
              <a:rPr lang="en-US" dirty="0" smtClean="0"/>
              <a:t>;       </a:t>
            </a:r>
            <a:r>
              <a:rPr lang="en-US" dirty="0"/>
              <a:t>b) KCN ; </a:t>
            </a:r>
            <a:r>
              <a:rPr lang="en-US" dirty="0" smtClean="0"/>
              <a:t>       c</a:t>
            </a:r>
            <a:r>
              <a:rPr lang="en-US" dirty="0"/>
              <a:t>) Fe(OH)</a:t>
            </a:r>
            <a:r>
              <a:rPr lang="en-US" sz="1100" dirty="0"/>
              <a:t>3 </a:t>
            </a:r>
            <a:r>
              <a:rPr lang="en-US" dirty="0"/>
              <a:t>; </a:t>
            </a:r>
            <a:r>
              <a:rPr lang="en-US" dirty="0" smtClean="0"/>
              <a:t>        e</a:t>
            </a:r>
            <a:r>
              <a:rPr lang="en-US" dirty="0"/>
              <a:t>) MnO</a:t>
            </a:r>
            <a:r>
              <a:rPr lang="en-US" sz="1100" dirty="0"/>
              <a:t>3 </a:t>
            </a:r>
            <a:r>
              <a:rPr lang="en-US" dirty="0"/>
              <a:t>; </a:t>
            </a:r>
            <a:r>
              <a:rPr lang="en-US" dirty="0" smtClean="0"/>
              <a:t>     f</a:t>
            </a:r>
            <a:r>
              <a:rPr lang="en-US" dirty="0"/>
              <a:t>) NaHCO</a:t>
            </a:r>
            <a:r>
              <a:rPr lang="en-US" sz="1100" dirty="0"/>
              <a:t>3 </a:t>
            </a:r>
            <a:r>
              <a:rPr lang="en-US" dirty="0"/>
              <a:t>; </a:t>
            </a:r>
            <a:r>
              <a:rPr lang="en-US" dirty="0" smtClean="0"/>
              <a:t>       g</a:t>
            </a:r>
            <a:r>
              <a:rPr lang="en-US" dirty="0"/>
              <a:t>) </a:t>
            </a:r>
            <a:r>
              <a:rPr lang="en-US" dirty="0" err="1"/>
              <a:t>AgCl</a:t>
            </a:r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831" y="1342647"/>
            <a:ext cx="2626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a) Cu(NO3)2 ; 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33517" y="2815002"/>
            <a:ext cx="126879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Cas #1</a:t>
            </a:r>
            <a:endParaRPr lang="en-US" sz="2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3547682" y="4242893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296052" y="4496491"/>
            <a:ext cx="21022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Nitrate</a:t>
            </a:r>
            <a:endParaRPr lang="en-US" sz="36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549729" y="4491352"/>
            <a:ext cx="10450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de</a:t>
            </a:r>
            <a:endParaRPr lang="en-US" sz="3600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6869123" y="4189105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5685797" y="4496493"/>
            <a:ext cx="21022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Cuivre</a:t>
            </a:r>
            <a:endParaRPr lang="en-US" sz="3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00439" y="5633990"/>
            <a:ext cx="777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Déterminer le degré d’oxydation </a:t>
            </a:r>
            <a:r>
              <a:rPr lang="fr-FR" sz="1600" b="1" dirty="0" smtClean="0">
                <a:solidFill>
                  <a:srgbClr val="FF0000"/>
                </a:solidFill>
              </a:rPr>
              <a:t>du cuivre </a:t>
            </a:r>
            <a:r>
              <a:rPr lang="fr-FR" sz="1600" dirty="0" smtClean="0"/>
              <a:t>impliqué dans la formule proposée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200439" y="5937138"/>
                <a:ext cx="3691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/>
                  <a:t>Soit: </a:t>
                </a:r>
                <a14:m>
                  <m:oMath xmlns:m="http://schemas.openxmlformats.org/officeDocument/2006/math">
                    <m:r>
                      <a:rPr lang="fr-FR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fr-FR" sz="1600" dirty="0" smtClean="0"/>
                  <a:t> le degré d’oxydation du cuivre</a:t>
                </a:r>
                <a:endParaRPr lang="en-US" sz="16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9" y="5937138"/>
                <a:ext cx="3691588" cy="338554"/>
              </a:xfrm>
              <a:prstGeom prst="rect">
                <a:avLst/>
              </a:prstGeom>
              <a:blipFill>
                <a:blip r:embed="rId5"/>
                <a:stretch>
                  <a:fillRect l="-99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023190" y="6318827"/>
                <a:ext cx="2999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−1×2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190" y="6318827"/>
                <a:ext cx="29998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5098523" y="6318827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23" y="6318827"/>
                <a:ext cx="251671" cy="276999"/>
              </a:xfrm>
              <a:prstGeom prst="rect">
                <a:avLst/>
              </a:prstGeom>
              <a:blipFill>
                <a:blip r:embed="rId7"/>
                <a:stretch>
                  <a:fillRect l="-9524" r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5576263" y="6297148"/>
                <a:ext cx="1563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263" y="6297148"/>
                <a:ext cx="15639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366233" y="6271545"/>
                <a:ext cx="1563901" cy="369332"/>
              </a:xfrm>
              <a:prstGeom prst="rect">
                <a:avLst/>
              </a:prstGeom>
              <a:solidFill>
                <a:srgbClr val="CCC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233" y="6271545"/>
                <a:ext cx="15639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932959" y="4496492"/>
            <a:ext cx="819455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sz="3600" dirty="0" smtClean="0"/>
              <a:t>(II</a:t>
            </a:r>
            <a:r>
              <a:rPr lang="fr-FR" sz="3600" dirty="0"/>
              <a:t>)</a:t>
            </a:r>
            <a:endParaRPr lang="en-US" sz="3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/>
      <p:bldP spid="5" grpId="0"/>
      <p:bldP spid="13" grpId="0" animBg="1"/>
      <p:bldP spid="7" grpId="0"/>
      <p:bldP spid="26" grpId="0" animBg="1"/>
      <p:bldP spid="27" grpId="0" animBg="1"/>
      <p:bldP spid="28" grpId="0"/>
      <p:bldP spid="37" grpId="0" animBg="1"/>
      <p:bldP spid="38" grpId="0" animBg="1"/>
      <p:bldP spid="3" grpId="0"/>
      <p:bldP spid="35" grpId="0" animBg="1"/>
      <p:bldP spid="18" grpId="0" animBg="1"/>
      <p:bldP spid="40" grpId="0" animBg="1"/>
      <p:bldP spid="43" grpId="0" animBg="1"/>
      <p:bldP spid="20" grpId="0"/>
      <p:bldP spid="21" grpId="0"/>
      <p:bldP spid="22" grpId="0"/>
      <p:bldP spid="24" grpId="0"/>
      <p:bldP spid="44" grpId="0"/>
      <p:bldP spid="45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93831" y="812800"/>
            <a:ext cx="11766597" cy="5631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371450" y="963549"/>
            <a:ext cx="581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On teste le </a:t>
            </a:r>
            <a:r>
              <a:rPr lang="fr-FR" sz="1600" b="1" dirty="0" smtClean="0"/>
              <a:t>K</a:t>
            </a:r>
            <a:r>
              <a:rPr lang="fr-FR" sz="1600" dirty="0" smtClean="0"/>
              <a:t>: s’ il </a:t>
            </a:r>
            <a:r>
              <a:rPr lang="fr-FR" sz="1600" dirty="0" smtClean="0">
                <a:solidFill>
                  <a:srgbClr val="FF0000"/>
                </a:solidFill>
              </a:rPr>
              <a:t>est un métal </a:t>
            </a:r>
            <a:r>
              <a:rPr lang="fr-FR" sz="1600" dirty="0" smtClean="0"/>
              <a:t>ou </a:t>
            </a:r>
            <a:r>
              <a:rPr lang="fr-FR" sz="1600" dirty="0" smtClean="0">
                <a:solidFill>
                  <a:srgbClr val="FF0000"/>
                </a:solidFill>
              </a:rPr>
              <a:t>non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081566" y="2760546"/>
                <a:ext cx="21250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fr-FR" sz="2800" b="0" i="0" dirty="0" smtClean="0"/>
                        <m:t>CN</m:t>
                      </m:r>
                    </m:oMath>
                  </m:oMathPara>
                </a14:m>
                <a:endParaRPr lang="en-US" sz="2800" b="1" dirty="0">
                  <a:latin typeface="Cooper Black" panose="0208090404030B020404" pitchFamily="18" charset="0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66" y="2760546"/>
                <a:ext cx="2125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913836" y="1593093"/>
            <a:ext cx="19665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K  est un métal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531516" y="1613226"/>
                <a:ext cx="3814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16" y="1613226"/>
                <a:ext cx="38147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 flipV="1">
            <a:off x="4968970" y="3283766"/>
            <a:ext cx="738719" cy="1491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248937" y="3302484"/>
            <a:ext cx="0" cy="4610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59771" y="3748254"/>
            <a:ext cx="1489166" cy="152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758444" y="3763492"/>
            <a:ext cx="1326" cy="44577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913836" y="4311440"/>
                <a:ext cx="3930151" cy="338554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Nom de l’anion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𝐂𝐍</m:t>
                        </m:r>
                      </m:e>
                      <m:sup>
                        <m:r>
                          <a:rPr lang="fr-FR" sz="16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600" dirty="0" smtClean="0"/>
                  <a:t>(voir </a:t>
                </a:r>
                <a:r>
                  <a:rPr lang="fr-FR" sz="1600" b="1" dirty="0" smtClean="0">
                    <a:solidFill>
                      <a:srgbClr val="C00000"/>
                    </a:solidFill>
                  </a:rPr>
                  <a:t>tab 1.5</a:t>
                </a:r>
                <a:r>
                  <a:rPr lang="fr-FR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36" y="4311440"/>
                <a:ext cx="3930151" cy="338554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5444878" y="4311440"/>
            <a:ext cx="4138748" cy="338554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du </a:t>
            </a:r>
            <a:r>
              <a:rPr lang="fr-FR" sz="1600" b="1" dirty="0" smtClean="0">
                <a:solidFill>
                  <a:srgbClr val="C00000"/>
                </a:solidFill>
              </a:rPr>
              <a:t>K</a:t>
            </a:r>
            <a:r>
              <a:rPr lang="fr-FR" sz="1600" dirty="0" smtClean="0"/>
              <a:t> (voir </a:t>
            </a:r>
            <a:r>
              <a:rPr lang="fr-FR" sz="1600" b="1" dirty="0" smtClean="0">
                <a:solidFill>
                  <a:srgbClr val="0070C0"/>
                </a:solidFill>
              </a:rPr>
              <a:t>tableau périodique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909745" y="4293725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</a:t>
            </a:r>
            <a:endParaRPr lang="en-US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270107" y="3298676"/>
            <a:ext cx="5738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550074" y="3302484"/>
            <a:ext cx="6973" cy="6210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558374" y="3915892"/>
            <a:ext cx="2684826" cy="7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243200" y="3923511"/>
            <a:ext cx="13064" cy="32003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9738748" y="4270238"/>
            <a:ext cx="760021" cy="369332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( ? 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311501" y="4998477"/>
            <a:ext cx="1859691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>
                <a:solidFill>
                  <a:srgbClr val="009900"/>
                </a:solidFill>
              </a:rPr>
              <a:t>Le potassium possède un degré d’oxydation</a:t>
            </a:r>
            <a:endParaRPr lang="en-US" sz="1500" b="1" dirty="0">
              <a:solidFill>
                <a:srgbClr val="C00000"/>
              </a:solidFill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0205642" y="4716845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93831" y="182865"/>
            <a:ext cx="150413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 # 1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265" y="896574"/>
            <a:ext cx="1438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b) </a:t>
            </a:r>
            <a:r>
              <a:rPr lang="en-US" sz="2400" b="1" dirty="0" smtClean="0"/>
              <a:t>  KCN</a:t>
            </a:r>
            <a:endParaRPr lang="en-US" sz="2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4700148" y="1569303"/>
            <a:ext cx="126879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Cas #1</a:t>
            </a:r>
            <a:endParaRPr lang="en-US" sz="2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2827677" y="4802010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576047" y="5055608"/>
            <a:ext cx="21022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Cyanure</a:t>
            </a:r>
            <a:endParaRPr lang="en-US" sz="3600" dirty="0"/>
          </a:p>
        </p:txBody>
      </p:sp>
      <p:sp>
        <p:nvSpPr>
          <p:cNvPr id="40" name="ZoneTexte 39"/>
          <p:cNvSpPr txBox="1"/>
          <p:nvPr/>
        </p:nvSpPr>
        <p:spPr>
          <a:xfrm>
            <a:off x="3829724" y="5050469"/>
            <a:ext cx="10450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de</a:t>
            </a:r>
            <a:endParaRPr lang="en-US" sz="3600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6149118" y="4748222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965792" y="5055610"/>
            <a:ext cx="24418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Potassium</a:t>
            </a:r>
            <a:endParaRPr lang="en-US" sz="3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/>
      <p:bldP spid="5" grpId="0"/>
      <p:bldP spid="13" grpId="0" animBg="1"/>
      <p:bldP spid="7" grpId="0"/>
      <p:bldP spid="26" grpId="0" animBg="1"/>
      <p:bldP spid="27" grpId="0" animBg="1"/>
      <p:bldP spid="28" grpId="0"/>
      <p:bldP spid="37" grpId="0" animBg="1"/>
      <p:bldP spid="38" grpId="0" animBg="1"/>
      <p:bldP spid="3" grpId="0"/>
      <p:bldP spid="35" grpId="0" animBg="1"/>
      <p:bldP spid="18" grpId="0" animBg="1"/>
      <p:bldP spid="40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41645" y="791904"/>
            <a:ext cx="11766597" cy="479446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644127" y="1268094"/>
            <a:ext cx="581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On teste le </a:t>
            </a:r>
            <a:r>
              <a:rPr lang="fr-FR" sz="1600" b="1" dirty="0" smtClean="0"/>
              <a:t>Fe</a:t>
            </a:r>
            <a:r>
              <a:rPr lang="fr-FR" sz="1600" dirty="0" smtClean="0"/>
              <a:t>: s’ il </a:t>
            </a:r>
            <a:r>
              <a:rPr lang="fr-FR" sz="1600" dirty="0" smtClean="0">
                <a:solidFill>
                  <a:srgbClr val="FF0000"/>
                </a:solidFill>
              </a:rPr>
              <a:t>est un métal </a:t>
            </a:r>
            <a:r>
              <a:rPr lang="fr-FR" sz="1600" dirty="0" smtClean="0"/>
              <a:t>ou </a:t>
            </a:r>
            <a:r>
              <a:rPr lang="fr-FR" sz="1600" dirty="0" smtClean="0">
                <a:solidFill>
                  <a:srgbClr val="FF0000"/>
                </a:solidFill>
              </a:rPr>
              <a:t>non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801571" y="2201429"/>
                <a:ext cx="21250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0" smtClean="0">
                          <a:latin typeface="Cambria Math" panose="02040503050406030204" pitchFamily="18" charset="0"/>
                        </a:rPr>
                        <m:t>𝐅𝐞</m:t>
                      </m:r>
                      <m:r>
                        <m:rPr>
                          <m:nor/>
                        </m:rPr>
                        <a:rPr lang="fr-FR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fr-FR" sz="2800" b="1" dirty="0"/>
                            <m:t>OH</m:t>
                          </m:r>
                          <m:r>
                            <m:rPr>
                              <m:nor/>
                            </m:rPr>
                            <a:rPr lang="en-US" sz="2800" b="1" dirty="0"/>
                            <m:t>)</m:t>
                          </m:r>
                        </m:e>
                        <m:sub>
                          <m:r>
                            <a:rPr lang="fr-FR" sz="2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ooper Black" panose="0208090404030B020404" pitchFamily="18" charset="0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71" y="2201429"/>
                <a:ext cx="2125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5685797" y="1264321"/>
            <a:ext cx="19665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Fe  est un métal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8131906" y="1286104"/>
                <a:ext cx="3814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906" y="1286104"/>
                <a:ext cx="38147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>
            <a:off x="5688975" y="2739559"/>
            <a:ext cx="1338478" cy="113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968942" y="2743367"/>
            <a:ext cx="0" cy="4610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479776" y="3189137"/>
            <a:ext cx="1489166" cy="152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4478449" y="3204375"/>
            <a:ext cx="1326" cy="44577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33841" y="3752323"/>
                <a:ext cx="3930151" cy="338554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Nom de l’anion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𝐎𝐇</m:t>
                        </m:r>
                      </m:e>
                      <m:sup>
                        <m:r>
                          <a:rPr lang="fr-FR" sz="1600" b="1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600" dirty="0" smtClean="0"/>
                  <a:t> (voir </a:t>
                </a:r>
                <a:r>
                  <a:rPr lang="fr-FR" sz="1600" b="1" dirty="0" smtClean="0">
                    <a:solidFill>
                      <a:srgbClr val="C00000"/>
                    </a:solidFill>
                  </a:rPr>
                  <a:t>tab 1.5</a:t>
                </a:r>
                <a:r>
                  <a:rPr lang="fr-FR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841" y="3752323"/>
                <a:ext cx="3930151" cy="338554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6164883" y="3752323"/>
            <a:ext cx="4138748" cy="338554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du </a:t>
            </a:r>
            <a:r>
              <a:rPr lang="fr-FR" sz="1600" b="1" dirty="0" smtClean="0">
                <a:solidFill>
                  <a:srgbClr val="C00000"/>
                </a:solidFill>
              </a:rPr>
              <a:t>Fe</a:t>
            </a:r>
            <a:r>
              <a:rPr lang="fr-FR" sz="1600" dirty="0" smtClean="0"/>
              <a:t> (voir </a:t>
            </a:r>
            <a:r>
              <a:rPr lang="fr-FR" sz="1600" b="1" dirty="0" smtClean="0">
                <a:solidFill>
                  <a:srgbClr val="0070C0"/>
                </a:solidFill>
              </a:rPr>
              <a:t>tableau périodique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629750" y="373460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</a:t>
            </a:r>
            <a:endParaRPr lang="en-US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990112" y="2739559"/>
            <a:ext cx="5738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270079" y="2743367"/>
            <a:ext cx="6973" cy="6210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278379" y="3356775"/>
            <a:ext cx="2684826" cy="7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963205" y="3364394"/>
            <a:ext cx="13064" cy="32003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0458753" y="3711121"/>
            <a:ext cx="760021" cy="369332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( ? 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902842" y="4439360"/>
            <a:ext cx="1988355" cy="7848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>
                <a:solidFill>
                  <a:srgbClr val="009900"/>
                </a:solidFill>
              </a:rPr>
              <a:t>Le Fer possède les  degrés d’oxydation  </a:t>
            </a:r>
            <a:r>
              <a:rPr lang="fr-FR" sz="1500" b="1" dirty="0" smtClean="0">
                <a:solidFill>
                  <a:srgbClr val="C00000"/>
                </a:solidFill>
              </a:rPr>
              <a:t>+2</a:t>
            </a:r>
            <a:r>
              <a:rPr lang="fr-FR" sz="1500" dirty="0" smtClean="0">
                <a:solidFill>
                  <a:srgbClr val="009900"/>
                </a:solidFill>
              </a:rPr>
              <a:t> et </a:t>
            </a:r>
            <a:r>
              <a:rPr lang="fr-FR" sz="1500" b="1" dirty="0" smtClean="0">
                <a:solidFill>
                  <a:srgbClr val="C00000"/>
                </a:solidFill>
              </a:rPr>
              <a:t>+3</a:t>
            </a:r>
            <a:endParaRPr lang="en-US" sz="1500" b="1" dirty="0">
              <a:solidFill>
                <a:srgbClr val="C00000"/>
              </a:solidFill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0925647" y="4157728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93831" y="182865"/>
            <a:ext cx="150413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 # 1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072" y="824439"/>
            <a:ext cx="191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</a:t>
            </a:r>
            <a:r>
              <a:rPr lang="en-US" sz="2400" b="1" dirty="0"/>
              <a:t>) Fe(OH)3 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9189959" y="1171988"/>
            <a:ext cx="126879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Cas #1</a:t>
            </a:r>
            <a:endParaRPr lang="en-US" sz="2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3547682" y="4242893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799772" y="4496491"/>
            <a:ext cx="25985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Hydroxyde</a:t>
            </a:r>
            <a:endParaRPr lang="en-US" sz="36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549729" y="4491352"/>
            <a:ext cx="10450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de</a:t>
            </a:r>
            <a:endParaRPr lang="en-US" sz="3600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6869123" y="4189105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5685797" y="4496493"/>
            <a:ext cx="21022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Fer</a:t>
            </a:r>
            <a:endParaRPr lang="en-US" sz="3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00439" y="5633990"/>
            <a:ext cx="777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Déterminer le degré d’oxydation </a:t>
            </a:r>
            <a:r>
              <a:rPr lang="fr-FR" sz="1600" b="1" dirty="0" smtClean="0">
                <a:solidFill>
                  <a:srgbClr val="FF0000"/>
                </a:solidFill>
              </a:rPr>
              <a:t>du fer</a:t>
            </a:r>
            <a:r>
              <a:rPr lang="fr-FR" sz="1600" dirty="0" smtClean="0"/>
              <a:t>, impliqué dans la formule proposée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200439" y="5937138"/>
                <a:ext cx="3377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/>
                  <a:t>Soit: </a:t>
                </a:r>
                <a14:m>
                  <m:oMath xmlns:m="http://schemas.openxmlformats.org/officeDocument/2006/math">
                    <m:r>
                      <a:rPr lang="fr-FR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fr-FR" sz="1600" dirty="0" smtClean="0"/>
                  <a:t> le degré d’oxydation du fer</a:t>
                </a:r>
                <a:endParaRPr lang="en-US" sz="16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9" y="5937138"/>
                <a:ext cx="3377591" cy="338554"/>
              </a:xfrm>
              <a:prstGeom prst="rect">
                <a:avLst/>
              </a:prstGeom>
              <a:blipFill>
                <a:blip r:embed="rId5"/>
                <a:stretch>
                  <a:fillRect l="-1083" t="-5455" r="-181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023190" y="6318827"/>
                <a:ext cx="2999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−1×3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190" y="6318827"/>
                <a:ext cx="29998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5098523" y="6318827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23" y="6318827"/>
                <a:ext cx="251671" cy="276999"/>
              </a:xfrm>
              <a:prstGeom prst="rect">
                <a:avLst/>
              </a:prstGeom>
              <a:blipFill>
                <a:blip r:embed="rId7"/>
                <a:stretch>
                  <a:fillRect l="-9524" r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5576263" y="6297148"/>
                <a:ext cx="1563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263" y="6297148"/>
                <a:ext cx="15639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366233" y="6271545"/>
                <a:ext cx="1563901" cy="369332"/>
              </a:xfrm>
              <a:prstGeom prst="rect">
                <a:avLst/>
              </a:prstGeom>
              <a:solidFill>
                <a:srgbClr val="CCC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fr-F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233" y="6271545"/>
                <a:ext cx="15639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875686" y="4496492"/>
            <a:ext cx="107914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sz="3600" dirty="0"/>
              <a:t>( </a:t>
            </a:r>
            <a:r>
              <a:rPr lang="fr-FR" sz="3600" dirty="0" smtClean="0"/>
              <a:t>III)</a:t>
            </a:r>
            <a:endParaRPr lang="en-US" sz="3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/>
      <p:bldP spid="5" grpId="0"/>
      <p:bldP spid="13" grpId="0" animBg="1"/>
      <p:bldP spid="7" grpId="0"/>
      <p:bldP spid="26" grpId="0" animBg="1"/>
      <p:bldP spid="27" grpId="0" animBg="1"/>
      <p:bldP spid="28" grpId="0"/>
      <p:bldP spid="37" grpId="0" animBg="1"/>
      <p:bldP spid="38" grpId="0" animBg="1"/>
      <p:bldP spid="3" grpId="0"/>
      <p:bldP spid="35" grpId="0" animBg="1"/>
      <p:bldP spid="18" grpId="0" animBg="1"/>
      <p:bldP spid="40" grpId="0" animBg="1"/>
      <p:bldP spid="43" grpId="0" animBg="1"/>
      <p:bldP spid="20" grpId="0"/>
      <p:bldP spid="21" grpId="0"/>
      <p:bldP spid="22" grpId="0"/>
      <p:bldP spid="24" grpId="0"/>
      <p:bldP spid="44" grpId="0"/>
      <p:bldP spid="45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93831" y="638629"/>
            <a:ext cx="11766597" cy="520134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371450" y="789377"/>
            <a:ext cx="581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On teste le </a:t>
            </a:r>
            <a:r>
              <a:rPr lang="fr-FR" sz="1600" b="1" dirty="0" smtClean="0"/>
              <a:t>Mn</a:t>
            </a:r>
            <a:r>
              <a:rPr lang="fr-FR" sz="1600" dirty="0" smtClean="0"/>
              <a:t>: s’ il </a:t>
            </a:r>
            <a:r>
              <a:rPr lang="fr-FR" sz="1600" dirty="0" smtClean="0">
                <a:solidFill>
                  <a:srgbClr val="FF0000"/>
                </a:solidFill>
              </a:rPr>
              <a:t>est un métal </a:t>
            </a:r>
            <a:r>
              <a:rPr lang="fr-FR" sz="1600" dirty="0" smtClean="0"/>
              <a:t>ou </a:t>
            </a:r>
            <a:r>
              <a:rPr lang="fr-FR" sz="1600" dirty="0" smtClean="0">
                <a:solidFill>
                  <a:srgbClr val="FF0000"/>
                </a:solidFill>
              </a:rPr>
              <a:t>non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081566" y="2586374"/>
                <a:ext cx="2125034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Mn</m:t>
                      </m:r>
                      <m:r>
                        <m:rPr>
                          <m:nor/>
                        </m:rPr>
                        <a:rPr lang="fr-FR" sz="28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O</m:t>
                      </m:r>
                      <m:r>
                        <m:rPr>
                          <m:nor/>
                        </m:rPr>
                        <a:rPr lang="en-US" sz="1600" dirty="0"/>
                        <m:t>3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66" y="2586374"/>
                <a:ext cx="2125034" cy="513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913836" y="1418921"/>
            <a:ext cx="19665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Mn  est un métal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531516" y="1439054"/>
                <a:ext cx="3814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16" y="1439054"/>
                <a:ext cx="38147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 flipV="1">
            <a:off x="4968970" y="3109594"/>
            <a:ext cx="738719" cy="1491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248937" y="3128312"/>
            <a:ext cx="0" cy="4610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59771" y="3574082"/>
            <a:ext cx="1489166" cy="152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758444" y="3589320"/>
            <a:ext cx="1326" cy="44577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913836" y="4137268"/>
                <a:ext cx="3930151" cy="344133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Nom de l’anion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p>
                        <m:r>
                          <a:rPr lang="fr-FR" sz="16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6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1600" dirty="0" smtClean="0"/>
                  <a:t>(voir </a:t>
                </a:r>
                <a:r>
                  <a:rPr lang="fr-FR" sz="1600" b="1" dirty="0" smtClean="0">
                    <a:solidFill>
                      <a:srgbClr val="C00000"/>
                    </a:solidFill>
                  </a:rPr>
                  <a:t>tab 1.4</a:t>
                </a:r>
                <a:r>
                  <a:rPr lang="fr-FR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36" y="4137268"/>
                <a:ext cx="3930151" cy="344133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5444878" y="4137268"/>
            <a:ext cx="4138748" cy="338554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du </a:t>
            </a:r>
            <a:r>
              <a:rPr lang="fr-FR" sz="1600" b="1" dirty="0" smtClean="0">
                <a:solidFill>
                  <a:srgbClr val="C00000"/>
                </a:solidFill>
              </a:rPr>
              <a:t>Mn</a:t>
            </a:r>
            <a:r>
              <a:rPr lang="fr-FR" sz="1600" dirty="0" smtClean="0"/>
              <a:t> (voir </a:t>
            </a:r>
            <a:r>
              <a:rPr lang="fr-FR" sz="1600" b="1" dirty="0" smtClean="0">
                <a:solidFill>
                  <a:srgbClr val="0070C0"/>
                </a:solidFill>
              </a:rPr>
              <a:t>tableau périodique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909745" y="4119553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</a:t>
            </a:r>
            <a:endParaRPr lang="en-US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270107" y="3124504"/>
            <a:ext cx="5738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550074" y="3128312"/>
            <a:ext cx="6973" cy="6210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558374" y="3741720"/>
            <a:ext cx="2684826" cy="7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243200" y="3749339"/>
            <a:ext cx="13064" cy="32003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9738748" y="4096066"/>
            <a:ext cx="760021" cy="369332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50"/>
                </a:solidFill>
              </a:rPr>
              <a:t>( ? 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311501" y="4824305"/>
            <a:ext cx="2488613" cy="101566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>
                <a:solidFill>
                  <a:srgbClr val="009900"/>
                </a:solidFill>
              </a:rPr>
              <a:t>Le manganèse  possède plusieurs degré d’oxydation selon le tableau périodique</a:t>
            </a:r>
            <a:endParaRPr lang="en-US" sz="1500" b="1" dirty="0">
              <a:solidFill>
                <a:srgbClr val="C00000"/>
              </a:solidFill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0205642" y="4542673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93831" y="133458"/>
            <a:ext cx="150413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 # 1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265" y="722402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e) </a:t>
            </a:r>
            <a:r>
              <a:rPr lang="en-US" sz="2400" dirty="0"/>
              <a:t>MnO</a:t>
            </a:r>
            <a:r>
              <a:rPr lang="en-US" sz="1400" dirty="0"/>
              <a:t>3</a:t>
            </a:r>
            <a:endParaRPr lang="en-US" sz="2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4700148" y="1395131"/>
            <a:ext cx="126879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Cas #1</a:t>
            </a:r>
            <a:endParaRPr lang="en-US" sz="2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2827677" y="4627838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576047" y="4881436"/>
            <a:ext cx="21022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Oxyde</a:t>
            </a:r>
            <a:endParaRPr lang="en-US" sz="3600" dirty="0"/>
          </a:p>
        </p:txBody>
      </p:sp>
      <p:sp>
        <p:nvSpPr>
          <p:cNvPr id="40" name="ZoneTexte 39"/>
          <p:cNvSpPr txBox="1"/>
          <p:nvPr/>
        </p:nvSpPr>
        <p:spPr>
          <a:xfrm>
            <a:off x="3829724" y="4876297"/>
            <a:ext cx="10450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de</a:t>
            </a:r>
            <a:endParaRPr lang="en-US" sz="3600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6149118" y="4574050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965792" y="4881438"/>
            <a:ext cx="27412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Manganèse</a:t>
            </a:r>
            <a:endParaRPr lang="en-US" sz="3600" dirty="0"/>
          </a:p>
        </p:txBody>
      </p:sp>
      <p:sp>
        <p:nvSpPr>
          <p:cNvPr id="34" name="Rectangle 33"/>
          <p:cNvSpPr/>
          <p:nvPr/>
        </p:nvSpPr>
        <p:spPr>
          <a:xfrm>
            <a:off x="7797387" y="4876297"/>
            <a:ext cx="108061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sz="3600" dirty="0"/>
              <a:t>( </a:t>
            </a:r>
            <a:r>
              <a:rPr lang="fr-FR" sz="3600" dirty="0" smtClean="0"/>
              <a:t>VI)</a:t>
            </a:r>
            <a:endParaRPr lang="en-US" sz="3600" dirty="0"/>
          </a:p>
        </p:txBody>
      </p:sp>
      <p:sp>
        <p:nvSpPr>
          <p:cNvPr id="44" name="ZoneTexte 43"/>
          <p:cNvSpPr txBox="1"/>
          <p:nvPr/>
        </p:nvSpPr>
        <p:spPr>
          <a:xfrm>
            <a:off x="188506" y="5803831"/>
            <a:ext cx="777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Déterminer le degré d’oxydation </a:t>
            </a:r>
            <a:r>
              <a:rPr lang="fr-FR" sz="1600" b="1" dirty="0" smtClean="0">
                <a:solidFill>
                  <a:srgbClr val="FF0000"/>
                </a:solidFill>
              </a:rPr>
              <a:t>du manganèse</a:t>
            </a:r>
            <a:r>
              <a:rPr lang="fr-FR" sz="1600" dirty="0" smtClean="0"/>
              <a:t>, impliqué dans la formule proposée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62764" y="6349269"/>
                <a:ext cx="43119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/>
                  <a:t>Soit: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fr-FR" sz="1600" dirty="0" smtClean="0"/>
                  <a:t> le degré d’oxydation du manganèse</a:t>
                </a:r>
                <a:endParaRPr lang="en-US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4" y="6349269"/>
                <a:ext cx="4311950" cy="338554"/>
              </a:xfrm>
              <a:prstGeom prst="rect">
                <a:avLst/>
              </a:prstGeom>
              <a:blipFill>
                <a:blip r:embed="rId5"/>
                <a:stretch>
                  <a:fillRect l="-84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207747" y="6345648"/>
                <a:ext cx="2999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−2×3</m:t>
                          </m:r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47" y="6345648"/>
                <a:ext cx="29998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073980" y="6361187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980" y="6361187"/>
                <a:ext cx="251671" cy="276999"/>
              </a:xfrm>
              <a:prstGeom prst="rect">
                <a:avLst/>
              </a:prstGeom>
              <a:blipFill>
                <a:blip r:embed="rId7"/>
                <a:stretch>
                  <a:fillRect l="-9524" r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313366" y="6318491"/>
                <a:ext cx="1563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66" y="6318491"/>
                <a:ext cx="15639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8676381" y="6287466"/>
                <a:ext cx="1563901" cy="369332"/>
              </a:xfrm>
              <a:prstGeom prst="rect">
                <a:avLst/>
              </a:prstGeom>
              <a:solidFill>
                <a:srgbClr val="CCC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fr-F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81" y="6287466"/>
                <a:ext cx="15639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/>
      <p:bldP spid="5" grpId="0"/>
      <p:bldP spid="13" grpId="0" animBg="1"/>
      <p:bldP spid="7" grpId="0"/>
      <p:bldP spid="26" grpId="0" animBg="1"/>
      <p:bldP spid="27" grpId="0" animBg="1"/>
      <p:bldP spid="28" grpId="0"/>
      <p:bldP spid="37" grpId="0" animBg="1"/>
      <p:bldP spid="38" grpId="0" animBg="1"/>
      <p:bldP spid="3" grpId="0"/>
      <p:bldP spid="35" grpId="0" animBg="1"/>
      <p:bldP spid="18" grpId="0" animBg="1"/>
      <p:bldP spid="40" grpId="0" animBg="1"/>
      <p:bldP spid="43" grpId="0" animBg="1"/>
      <p:bldP spid="34" grpId="0" animBg="1"/>
      <p:bldP spid="44" grpId="0"/>
      <p:bldP spid="45" grpId="0"/>
      <p:bldP spid="46" grpId="0"/>
      <p:bldP spid="47" grpId="0"/>
      <p:bldP spid="48" grpId="0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7497" y="699248"/>
            <a:ext cx="11766597" cy="602903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147496" y="128906"/>
            <a:ext cx="5320527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Nomenclature Inorganique:  </a:t>
            </a:r>
            <a:r>
              <a:rPr lang="fr-FR" sz="2400" b="1" dirty="0" smtClean="0">
                <a:solidFill>
                  <a:srgbClr val="FFFF00"/>
                </a:solidFill>
              </a:rPr>
              <a:t>Cas #2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08649" y="988263"/>
            <a:ext cx="167506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Écriture</a:t>
            </a:r>
            <a:endParaRPr lang="en-US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3007994" y="2066954"/>
            <a:ext cx="581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teste le premier écrit n’</a:t>
            </a:r>
            <a:r>
              <a:rPr lang="fr-FR" dirty="0" smtClean="0">
                <a:solidFill>
                  <a:srgbClr val="FF0000"/>
                </a:solidFill>
              </a:rPr>
              <a:t>est un métal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5020831" y="3437928"/>
                <a:ext cx="1397726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fr-FR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36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fr-FR" sz="36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</m:oMath>
                  </m:oMathPara>
                </a14:m>
                <a:endParaRPr lang="en-US" sz="3600" b="1" dirty="0">
                  <a:latin typeface="Cooper Black" panose="0208090404030B020404" pitchFamily="18" charset="0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831" y="3437928"/>
                <a:ext cx="1397726" cy="697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608649" y="2044398"/>
            <a:ext cx="223198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Nomenclature</a:t>
            </a:r>
            <a:endParaRPr lang="en-US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975029" y="1040257"/>
            <a:ext cx="70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place les éléments par ordre croissant d’électronégativité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9788006" y="932096"/>
                <a:ext cx="1397726" cy="56271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fr-F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fr-FR" sz="28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latin typeface="Cooper Black" panose="0208090404030B020404" pitchFamily="18" charset="0"/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006" y="932096"/>
                <a:ext cx="1397726" cy="562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3085314" y="2723178"/>
            <a:ext cx="238270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Si A n’est un métal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468023" y="2786611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23" y="2786611"/>
                <a:ext cx="251671" cy="276999"/>
              </a:xfrm>
              <a:prstGeom prst="rect">
                <a:avLst/>
              </a:prstGeom>
              <a:blipFill>
                <a:blip r:embed="rId4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6090722" y="2723178"/>
            <a:ext cx="5321755" cy="369332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On suit les règles de nomenclature du </a:t>
            </a:r>
            <a:r>
              <a:rPr lang="fr-FR" b="1" dirty="0" smtClean="0">
                <a:solidFill>
                  <a:srgbClr val="C00000"/>
                </a:solidFill>
              </a:rPr>
              <a:t>Cas #2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 flipV="1">
            <a:off x="5784109" y="4083014"/>
            <a:ext cx="659470" cy="35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071418" y="4105615"/>
            <a:ext cx="0" cy="427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810708" y="4558143"/>
            <a:ext cx="5280014" cy="305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537872" y="5634329"/>
            <a:ext cx="3930151" cy="338554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de </a:t>
            </a:r>
            <a:r>
              <a:rPr lang="fr-FR" sz="1600" b="1" dirty="0" smtClean="0"/>
              <a:t>B</a:t>
            </a:r>
            <a:r>
              <a:rPr lang="fr-FR" sz="1600" dirty="0" smtClean="0"/>
              <a:t> (voir </a:t>
            </a:r>
            <a:r>
              <a:rPr lang="fr-FR" sz="1600" b="1" dirty="0" smtClean="0">
                <a:solidFill>
                  <a:srgbClr val="C00000"/>
                </a:solidFill>
              </a:rPr>
              <a:t>tab 1.4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smtClean="0"/>
              <a:t>ou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b="1" dirty="0" smtClean="0">
                <a:solidFill>
                  <a:srgbClr val="C00000"/>
                </a:solidFill>
              </a:rPr>
              <a:t>tab1.5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708059" y="5653430"/>
            <a:ext cx="4138748" cy="338554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de </a:t>
            </a:r>
            <a:r>
              <a:rPr lang="fr-FR" sz="1600" b="1" dirty="0" smtClean="0"/>
              <a:t>A</a:t>
            </a:r>
            <a:r>
              <a:rPr lang="fr-FR" sz="1600" dirty="0" smtClean="0"/>
              <a:t> (voir </a:t>
            </a:r>
            <a:r>
              <a:rPr lang="fr-FR" sz="1600" b="1" dirty="0" smtClean="0">
                <a:solidFill>
                  <a:srgbClr val="0070C0"/>
                </a:solidFill>
              </a:rPr>
              <a:t>tableau périodique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559713" y="5676507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de</a:t>
            </a:r>
            <a:endParaRPr lang="en-US" b="1" dirty="0"/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6720114" y="4917135"/>
            <a:ext cx="3588" cy="717194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778181" y="4588697"/>
            <a:ext cx="15839" cy="93695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75235" y="5634329"/>
            <a:ext cx="1270947" cy="1077218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préfixe pour Y </a:t>
            </a:r>
            <a:r>
              <a:rPr lang="fr-FR" sz="1600" b="1" dirty="0" smtClean="0">
                <a:solidFill>
                  <a:srgbClr val="C00000"/>
                </a:solidFill>
              </a:rPr>
              <a:t>tab 1.6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smtClean="0"/>
              <a:t>ou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b="1" dirty="0" smtClean="0">
                <a:solidFill>
                  <a:srgbClr val="C00000"/>
                </a:solidFill>
              </a:rPr>
              <a:t>tab1.9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5020831" y="4072212"/>
            <a:ext cx="657055" cy="1080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369393" y="4067134"/>
            <a:ext cx="10385" cy="8266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5349358" y="4897825"/>
            <a:ext cx="3661856" cy="1931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6202044" y="5676507"/>
            <a:ext cx="1391653" cy="830997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Préfixe pour X </a:t>
            </a:r>
            <a:r>
              <a:rPr lang="fr-FR" sz="1600" b="1" dirty="0" smtClean="0">
                <a:solidFill>
                  <a:srgbClr val="C00000"/>
                </a:solidFill>
              </a:rPr>
              <a:t>tab 1.6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smtClean="0"/>
              <a:t>ou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b="1" dirty="0" smtClean="0">
                <a:solidFill>
                  <a:srgbClr val="C00000"/>
                </a:solidFill>
              </a:rPr>
              <a:t>tab1.9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cxnSp>
        <p:nvCxnSpPr>
          <p:cNvPr id="84" name="Connecteur droit 83"/>
          <p:cNvCxnSpPr/>
          <p:nvPr/>
        </p:nvCxnSpPr>
        <p:spPr>
          <a:xfrm>
            <a:off x="8996700" y="4902621"/>
            <a:ext cx="0" cy="717194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2641600" y="4588697"/>
            <a:ext cx="3537" cy="91221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 animBg="1"/>
      <p:bldP spid="6" grpId="0" animBg="1"/>
      <p:bldP spid="4" grpId="0"/>
      <p:bldP spid="5" grpId="0"/>
      <p:bldP spid="9" grpId="0" animBg="1"/>
      <p:bldP spid="11" grpId="0"/>
      <p:bldP spid="12" grpId="0" animBg="1"/>
      <p:bldP spid="13" grpId="0" animBg="1"/>
      <p:bldP spid="7" grpId="0"/>
      <p:bldP spid="8" grpId="0" animBg="1"/>
      <p:bldP spid="26" grpId="0" animBg="1"/>
      <p:bldP spid="27" grpId="0" animBg="1"/>
      <p:bldP spid="28" grpId="0"/>
      <p:bldP spid="41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93831" y="1219200"/>
            <a:ext cx="11766597" cy="5225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508101" y="1861941"/>
            <a:ext cx="581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On teste le </a:t>
            </a:r>
            <a:r>
              <a:rPr lang="fr-FR" sz="1600" b="1" dirty="0" smtClean="0"/>
              <a:t>P</a:t>
            </a:r>
            <a:r>
              <a:rPr lang="fr-FR" sz="1600" dirty="0" smtClean="0"/>
              <a:t>: s’ il </a:t>
            </a:r>
            <a:r>
              <a:rPr lang="fr-FR" sz="1600" dirty="0" smtClean="0">
                <a:solidFill>
                  <a:srgbClr val="FF0000"/>
                </a:solidFill>
              </a:rPr>
              <a:t>est un métal </a:t>
            </a:r>
            <a:r>
              <a:rPr lang="fr-FR" sz="1600" dirty="0" smtClean="0"/>
              <a:t>ou </a:t>
            </a:r>
            <a:r>
              <a:rPr lang="fr-FR" sz="1600" dirty="0" smtClean="0">
                <a:solidFill>
                  <a:srgbClr val="FF0000"/>
                </a:solidFill>
              </a:rPr>
              <a:t>non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93831" y="182865"/>
            <a:ext cx="150413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 # 2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17792" y="-1067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</a:rPr>
              <a:t>Nommez les composés inorganiques </a:t>
            </a:r>
            <a:r>
              <a:rPr lang="fr-FR" dirty="0" smtClean="0">
                <a:latin typeface="Arial" panose="020B0604020202020204" pitchFamily="34" charset="0"/>
              </a:rPr>
              <a:t>suivants: </a:t>
            </a:r>
          </a:p>
          <a:p>
            <a:endParaRPr lang="fr-FR" b="1" dirty="0">
              <a:latin typeface="Arial" panose="020B0604020202020204" pitchFamily="34" charset="0"/>
            </a:endParaRPr>
          </a:p>
          <a:p>
            <a:r>
              <a:rPr lang="fr-FR" b="1" dirty="0" smtClean="0">
                <a:latin typeface="Arial" panose="020B0604020202020204" pitchFamily="34" charset="0"/>
              </a:rPr>
              <a:t>a</a:t>
            </a:r>
            <a:r>
              <a:rPr lang="fr-FR" b="1" dirty="0">
                <a:latin typeface="Arial" panose="020B0604020202020204" pitchFamily="34" charset="0"/>
              </a:rPr>
              <a:t>) </a:t>
            </a:r>
            <a:r>
              <a:rPr lang="fr-FR" dirty="0">
                <a:latin typeface="Arial" panose="020B0604020202020204" pitchFamily="34" charset="0"/>
              </a:rPr>
              <a:t>P</a:t>
            </a:r>
            <a:r>
              <a:rPr lang="fr-FR" sz="1100" dirty="0">
                <a:latin typeface="Arial" panose="020B0604020202020204" pitchFamily="34" charset="0"/>
              </a:rPr>
              <a:t>4</a:t>
            </a:r>
            <a:r>
              <a:rPr lang="fr-FR" dirty="0">
                <a:latin typeface="Arial" panose="020B0604020202020204" pitchFamily="34" charset="0"/>
              </a:rPr>
              <a:t>O</a:t>
            </a:r>
            <a:r>
              <a:rPr lang="fr-FR" sz="1100" dirty="0">
                <a:latin typeface="Arial" panose="020B0604020202020204" pitchFamily="34" charset="0"/>
              </a:rPr>
              <a:t>10 </a:t>
            </a:r>
            <a:r>
              <a:rPr lang="fr-FR" dirty="0">
                <a:latin typeface="Arial" panose="020B0604020202020204" pitchFamily="34" charset="0"/>
              </a:rPr>
              <a:t>; </a:t>
            </a:r>
            <a:r>
              <a:rPr lang="fr-FR" dirty="0" smtClean="0">
                <a:latin typeface="Arial" panose="020B0604020202020204" pitchFamily="34" charset="0"/>
              </a:rPr>
              <a:t>         </a:t>
            </a:r>
            <a:r>
              <a:rPr lang="fr-FR" b="1" dirty="0" smtClean="0">
                <a:latin typeface="Arial" panose="020B0604020202020204" pitchFamily="34" charset="0"/>
              </a:rPr>
              <a:t>b</a:t>
            </a:r>
            <a:r>
              <a:rPr lang="fr-FR" b="1" dirty="0">
                <a:latin typeface="Arial" panose="020B0604020202020204" pitchFamily="34" charset="0"/>
              </a:rPr>
              <a:t>) </a:t>
            </a:r>
            <a:r>
              <a:rPr lang="fr-FR" dirty="0">
                <a:latin typeface="Arial" panose="020B0604020202020204" pitchFamily="34" charset="0"/>
              </a:rPr>
              <a:t>NF</a:t>
            </a:r>
            <a:r>
              <a:rPr lang="fr-FR" sz="1100" dirty="0">
                <a:latin typeface="Arial" panose="020B0604020202020204" pitchFamily="34" charset="0"/>
              </a:rPr>
              <a:t>3 </a:t>
            </a:r>
            <a:r>
              <a:rPr lang="fr-FR" dirty="0">
                <a:latin typeface="Arial" panose="020B0604020202020204" pitchFamily="34" charset="0"/>
              </a:rPr>
              <a:t>; </a:t>
            </a:r>
            <a:r>
              <a:rPr lang="fr-FR" dirty="0" smtClean="0">
                <a:latin typeface="Arial" panose="020B0604020202020204" pitchFamily="34" charset="0"/>
              </a:rPr>
              <a:t>        </a:t>
            </a:r>
            <a:r>
              <a:rPr lang="fr-FR" b="1" dirty="0" smtClean="0">
                <a:latin typeface="Arial" panose="020B0604020202020204" pitchFamily="34" charset="0"/>
              </a:rPr>
              <a:t>c</a:t>
            </a:r>
            <a:r>
              <a:rPr lang="fr-FR" b="1" dirty="0">
                <a:latin typeface="Arial" panose="020B0604020202020204" pitchFamily="34" charset="0"/>
              </a:rPr>
              <a:t>) </a:t>
            </a:r>
            <a:r>
              <a:rPr lang="fr-FR" dirty="0">
                <a:latin typeface="Arial" panose="020B0604020202020204" pitchFamily="34" charset="0"/>
              </a:rPr>
              <a:t>Cl</a:t>
            </a:r>
            <a:r>
              <a:rPr lang="fr-FR" sz="1100" dirty="0">
                <a:latin typeface="Arial" panose="020B0604020202020204" pitchFamily="34" charset="0"/>
              </a:rPr>
              <a:t>2</a:t>
            </a:r>
            <a:r>
              <a:rPr lang="fr-FR" dirty="0">
                <a:latin typeface="Arial" panose="020B0604020202020204" pitchFamily="34" charset="0"/>
              </a:rPr>
              <a:t>O</a:t>
            </a:r>
            <a:r>
              <a:rPr lang="fr-FR" sz="1100" dirty="0">
                <a:latin typeface="Arial" panose="020B0604020202020204" pitchFamily="34" charset="0"/>
              </a:rPr>
              <a:t>7 </a:t>
            </a:r>
            <a:r>
              <a:rPr lang="fr-FR" dirty="0">
                <a:latin typeface="Arial" panose="020B0604020202020204" pitchFamily="34" charset="0"/>
              </a:rPr>
              <a:t>; </a:t>
            </a:r>
            <a:r>
              <a:rPr lang="fr-FR" dirty="0" smtClean="0">
                <a:latin typeface="Arial" panose="020B0604020202020204" pitchFamily="34" charset="0"/>
              </a:rPr>
              <a:t>       </a:t>
            </a:r>
            <a:r>
              <a:rPr lang="fr-FR" b="1" dirty="0" smtClean="0">
                <a:latin typeface="Arial" panose="020B0604020202020204" pitchFamily="34" charset="0"/>
              </a:rPr>
              <a:t>d</a:t>
            </a:r>
            <a:r>
              <a:rPr lang="fr-FR" b="1" dirty="0">
                <a:latin typeface="Arial" panose="020B0604020202020204" pitchFamily="34" charset="0"/>
              </a:rPr>
              <a:t>) </a:t>
            </a:r>
            <a:r>
              <a:rPr lang="fr-FR" dirty="0">
                <a:latin typeface="Arial" panose="020B0604020202020204" pitchFamily="34" charset="0"/>
              </a:rPr>
              <a:t>N</a:t>
            </a:r>
            <a:r>
              <a:rPr lang="fr-FR" sz="1100" dirty="0">
                <a:latin typeface="Arial" panose="020B0604020202020204" pitchFamily="34" charset="0"/>
              </a:rPr>
              <a:t>2</a:t>
            </a:r>
            <a:r>
              <a:rPr lang="fr-FR" dirty="0">
                <a:latin typeface="Arial" panose="020B0604020202020204" pitchFamily="34" charset="0"/>
              </a:rPr>
              <a:t>O</a:t>
            </a:r>
            <a:r>
              <a:rPr lang="fr-FR" sz="1100" dirty="0">
                <a:latin typeface="Arial" panose="020B0604020202020204" pitchFamily="34" charset="0"/>
              </a:rPr>
              <a:t>4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878" y="1219200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</a:rPr>
              <a:t>a) P</a:t>
            </a:r>
            <a:r>
              <a:rPr lang="fr-FR" sz="2400" b="1" baseline="-25000" dirty="0">
                <a:latin typeface="Arial" panose="020B0604020202020204" pitchFamily="34" charset="0"/>
              </a:rPr>
              <a:t>4</a:t>
            </a:r>
            <a:r>
              <a:rPr lang="fr-FR" sz="2400" b="1" dirty="0">
                <a:latin typeface="Arial" panose="020B0604020202020204" pitchFamily="34" charset="0"/>
              </a:rPr>
              <a:t>O</a:t>
            </a:r>
            <a:r>
              <a:rPr lang="fr-FR" sz="2400" b="1" baseline="-25000" dirty="0">
                <a:latin typeface="Arial" panose="020B0604020202020204" pitchFamily="34" charset="0"/>
              </a:rPr>
              <a:t>10</a:t>
            </a:r>
            <a:r>
              <a:rPr lang="fr-FR" sz="2400" b="1" dirty="0">
                <a:latin typeface="Arial" panose="020B0604020202020204" pitchFamily="34" charset="0"/>
              </a:rPr>
              <a:t>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211171" y="1851143"/>
                <a:ext cx="265861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fr-FR" dirty="0" smtClean="0"/>
                  <a:t>P n’est un métal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71" y="1851143"/>
                <a:ext cx="265861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ZoneTexte 43"/>
          <p:cNvSpPr txBox="1"/>
          <p:nvPr/>
        </p:nvSpPr>
        <p:spPr>
          <a:xfrm>
            <a:off x="7601311" y="1733551"/>
            <a:ext cx="4039146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On suit les règles de nomenclature du </a:t>
            </a:r>
            <a:r>
              <a:rPr lang="fr-FR" dirty="0" smtClean="0">
                <a:solidFill>
                  <a:srgbClr val="C00000"/>
                </a:solidFill>
              </a:rPr>
              <a:t>Cas #2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078887" y="2610616"/>
                <a:ext cx="13977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600" b="1" dirty="0">
                          <a:latin typeface="Arial" panose="020B060402020202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fr-FR" sz="3600" b="1" baseline="-25000" dirty="0">
                          <a:latin typeface="Arial" panose="020B0604020202020204" pitchFamily="34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fr-FR" sz="3600" b="1" dirty="0">
                          <a:latin typeface="Arial" panose="020B0604020202020204" pitchFamily="34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fr-FR" sz="3600" b="1" baseline="-25000" dirty="0">
                          <a:latin typeface="Arial" panose="020B0604020202020204" pitchFamily="34" charset="0"/>
                        </a:rPr>
                        <m:t>10</m:t>
                      </m:r>
                      <m:r>
                        <m:rPr>
                          <m:nor/>
                        </m:rPr>
                        <a:rPr lang="fr-FR" sz="3600" b="1" dirty="0"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3600" b="1" dirty="0"/>
              </a:p>
              <a:p>
                <a:endParaRPr lang="en-US" sz="3600" b="1" dirty="0">
                  <a:latin typeface="Cooper Black" panose="0208090404030B020404" pitchFamily="18" charset="0"/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87" y="2610616"/>
                <a:ext cx="139772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7065302" y="1923496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02" y="1923496"/>
                <a:ext cx="251671" cy="276999"/>
              </a:xfrm>
              <a:prstGeom prst="rect">
                <a:avLst/>
              </a:prstGeom>
              <a:blipFill>
                <a:blip r:embed="rId4"/>
                <a:stretch>
                  <a:fillRect l="-9756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 flipV="1">
            <a:off x="5842165" y="3255702"/>
            <a:ext cx="659470" cy="35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129474" y="3278303"/>
            <a:ext cx="0" cy="427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868764" y="3730831"/>
            <a:ext cx="5280014" cy="305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813708" y="4936463"/>
                <a:ext cx="3265179" cy="35525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Non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p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600" dirty="0" smtClean="0"/>
                  <a:t> (voir </a:t>
                </a:r>
                <a:r>
                  <a:rPr lang="fr-FR" sz="1600" b="1" dirty="0" smtClean="0">
                    <a:solidFill>
                      <a:srgbClr val="C00000"/>
                    </a:solidFill>
                  </a:rPr>
                  <a:t>tab 1.4</a:t>
                </a:r>
                <a:r>
                  <a:rPr lang="fr-FR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fr-FR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08" y="4936463"/>
                <a:ext cx="3265179" cy="355258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ZoneTexte 50"/>
          <p:cNvSpPr txBox="1"/>
          <p:nvPr/>
        </p:nvSpPr>
        <p:spPr>
          <a:xfrm>
            <a:off x="7766115" y="4826118"/>
            <a:ext cx="4138748" cy="338554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de </a:t>
            </a:r>
            <a:r>
              <a:rPr lang="fr-FR" sz="1600" b="1" dirty="0" smtClean="0"/>
              <a:t>P</a:t>
            </a:r>
            <a:r>
              <a:rPr lang="fr-FR" sz="1600" dirty="0" smtClean="0"/>
              <a:t> (voir </a:t>
            </a:r>
            <a:r>
              <a:rPr lang="fr-FR" sz="1600" b="1" dirty="0" smtClean="0">
                <a:solidFill>
                  <a:srgbClr val="0070C0"/>
                </a:solidFill>
              </a:rPr>
              <a:t>tableau périodique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351468" y="4902409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de</a:t>
            </a:r>
            <a:endParaRPr lang="en-US" b="1" dirty="0"/>
          </a:p>
        </p:txBody>
      </p:sp>
      <p:cxnSp>
        <p:nvCxnSpPr>
          <p:cNvPr id="53" name="Connecteur droit 52"/>
          <p:cNvCxnSpPr/>
          <p:nvPr/>
        </p:nvCxnSpPr>
        <p:spPr>
          <a:xfrm>
            <a:off x="7115398" y="4160391"/>
            <a:ext cx="0" cy="475983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836237" y="3761385"/>
            <a:ext cx="15839" cy="93695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93831" y="4779357"/>
            <a:ext cx="1426757" cy="584775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préfixe pour 10  </a:t>
            </a:r>
            <a:r>
              <a:rPr lang="fr-FR" sz="1600" b="1" dirty="0" smtClean="0">
                <a:solidFill>
                  <a:srgbClr val="C00000"/>
                </a:solidFill>
              </a:rPr>
              <a:t>tab 1.9</a:t>
            </a:r>
            <a:endParaRPr lang="en-US" sz="1600" dirty="0"/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5078887" y="3244900"/>
            <a:ext cx="657055" cy="1080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5407414" y="3239822"/>
            <a:ext cx="20035" cy="929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403339" y="4130235"/>
            <a:ext cx="3867215" cy="53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6260100" y="4849195"/>
            <a:ext cx="1391653" cy="584775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Préfixe pour 4  </a:t>
            </a:r>
            <a:r>
              <a:rPr lang="fr-FR" sz="1600" b="1" dirty="0" smtClean="0">
                <a:solidFill>
                  <a:srgbClr val="C00000"/>
                </a:solidFill>
              </a:rPr>
              <a:t>tab 1.6</a:t>
            </a:r>
            <a:endParaRPr lang="en-US" sz="1600" dirty="0"/>
          </a:p>
        </p:txBody>
      </p:sp>
      <p:cxnSp>
        <p:nvCxnSpPr>
          <p:cNvPr id="61" name="Connecteur droit 60"/>
          <p:cNvCxnSpPr/>
          <p:nvPr/>
        </p:nvCxnSpPr>
        <p:spPr>
          <a:xfrm flipH="1">
            <a:off x="3253448" y="3810372"/>
            <a:ext cx="3537" cy="91221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867119" y="5507563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635" y="5761161"/>
            <a:ext cx="16491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déca</a:t>
            </a:r>
            <a:endParaRPr lang="en-US" sz="3600" dirty="0"/>
          </a:p>
        </p:txBody>
      </p:sp>
      <p:sp>
        <p:nvSpPr>
          <p:cNvPr id="64" name="ZoneTexte 63"/>
          <p:cNvSpPr txBox="1"/>
          <p:nvPr/>
        </p:nvSpPr>
        <p:spPr>
          <a:xfrm>
            <a:off x="1992597" y="5770908"/>
            <a:ext cx="1650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oxyde</a:t>
            </a:r>
            <a:endParaRPr lang="en-US" sz="3600" dirty="0"/>
          </a:p>
        </p:txBody>
      </p:sp>
      <p:cxnSp>
        <p:nvCxnSpPr>
          <p:cNvPr id="65" name="Connecteur droit 64"/>
          <p:cNvCxnSpPr/>
          <p:nvPr/>
        </p:nvCxnSpPr>
        <p:spPr>
          <a:xfrm>
            <a:off x="2374274" y="5453775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995577" y="5754108"/>
            <a:ext cx="21022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tétra</a:t>
            </a:r>
            <a:endParaRPr lang="en-US" sz="3600" dirty="0"/>
          </a:p>
        </p:txBody>
      </p:sp>
      <p:sp>
        <p:nvSpPr>
          <p:cNvPr id="67" name="Rectangle 66"/>
          <p:cNvSpPr/>
          <p:nvPr/>
        </p:nvSpPr>
        <p:spPr>
          <a:xfrm>
            <a:off x="8485052" y="5696007"/>
            <a:ext cx="246516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sz="3600" dirty="0" smtClean="0"/>
              <a:t>phosphore</a:t>
            </a:r>
            <a:endParaRPr lang="en-US" sz="3600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6924502" y="5490063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4291309" y="5761160"/>
            <a:ext cx="861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de</a:t>
            </a:r>
            <a:endParaRPr lang="en-US" sz="3600" b="1" dirty="0"/>
          </a:p>
        </p:txBody>
      </p:sp>
      <p:cxnSp>
        <p:nvCxnSpPr>
          <p:cNvPr id="70" name="Connecteur droit 69"/>
          <p:cNvCxnSpPr/>
          <p:nvPr/>
        </p:nvCxnSpPr>
        <p:spPr>
          <a:xfrm>
            <a:off x="9270554" y="5387859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9270554" y="4124658"/>
            <a:ext cx="0" cy="475983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/>
      <p:bldP spid="6" grpId="0"/>
      <p:bldP spid="34" grpId="0" animBg="1"/>
      <p:bldP spid="44" grpId="0" animBg="1"/>
      <p:bldP spid="45" grpId="0"/>
      <p:bldP spid="46" grpId="0"/>
      <p:bldP spid="50" grpId="0" animBg="1"/>
      <p:bldP spid="51" grpId="0" animBg="1"/>
      <p:bldP spid="52" grpId="0"/>
      <p:bldP spid="55" grpId="0" animBg="1"/>
      <p:bldP spid="59" grpId="0" animBg="1"/>
      <p:bldP spid="63" grpId="0" animBg="1"/>
      <p:bldP spid="64" grpId="0" animBg="1"/>
      <p:bldP spid="66" grpId="0" animBg="1"/>
      <p:bldP spid="67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93831" y="769257"/>
            <a:ext cx="11766597" cy="5675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416954" y="1427057"/>
            <a:ext cx="581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On teste le </a:t>
            </a:r>
            <a:r>
              <a:rPr lang="fr-FR" sz="1600" b="1" dirty="0" smtClean="0"/>
              <a:t>Cl</a:t>
            </a:r>
            <a:r>
              <a:rPr lang="fr-FR" sz="1600" dirty="0" smtClean="0"/>
              <a:t>: s’ il </a:t>
            </a:r>
            <a:r>
              <a:rPr lang="fr-FR" sz="1600" dirty="0" smtClean="0">
                <a:solidFill>
                  <a:srgbClr val="FF0000"/>
                </a:solidFill>
              </a:rPr>
              <a:t>est un métal </a:t>
            </a:r>
            <a:r>
              <a:rPr lang="fr-FR" sz="1600" dirty="0" smtClean="0"/>
              <a:t>ou </a:t>
            </a:r>
            <a:r>
              <a:rPr lang="fr-FR" sz="1600" dirty="0" smtClean="0">
                <a:solidFill>
                  <a:srgbClr val="FF0000"/>
                </a:solidFill>
              </a:rPr>
              <a:t>non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93831" y="182865"/>
            <a:ext cx="150413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 # 2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03" y="827653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Arial" panose="020B0604020202020204" pitchFamily="34" charset="0"/>
              </a:rPr>
              <a:t> </a:t>
            </a:r>
            <a:r>
              <a:rPr lang="fr-FR" sz="2400" b="1" dirty="0">
                <a:latin typeface="Arial" panose="020B0604020202020204" pitchFamily="34" charset="0"/>
              </a:rPr>
              <a:t>c) Cl</a:t>
            </a:r>
            <a:r>
              <a:rPr lang="fr-FR" sz="1400" b="1" dirty="0">
                <a:latin typeface="Arial" panose="020B0604020202020204" pitchFamily="34" charset="0"/>
              </a:rPr>
              <a:t>2</a:t>
            </a:r>
            <a:r>
              <a:rPr lang="fr-FR" sz="2400" b="1" dirty="0">
                <a:latin typeface="Arial" panose="020B0604020202020204" pitchFamily="34" charset="0"/>
              </a:rPr>
              <a:t>O</a:t>
            </a:r>
            <a:r>
              <a:rPr lang="fr-FR" sz="1400" b="1" dirty="0">
                <a:latin typeface="Arial" panose="020B0604020202020204" pitchFamily="34" charset="0"/>
              </a:rPr>
              <a:t>7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120024" y="1416259"/>
                <a:ext cx="265861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fr-FR" b="1" dirty="0" smtClean="0"/>
                  <a:t>Cl</a:t>
                </a:r>
                <a:r>
                  <a:rPr lang="fr-FR" dirty="0" smtClean="0"/>
                  <a:t> n’est un métal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24" y="1416259"/>
                <a:ext cx="265861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ZoneTexte 43"/>
          <p:cNvSpPr txBox="1"/>
          <p:nvPr/>
        </p:nvSpPr>
        <p:spPr>
          <a:xfrm>
            <a:off x="7510164" y="1298667"/>
            <a:ext cx="4039146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On suit les règles de nomenclature du </a:t>
            </a:r>
            <a:r>
              <a:rPr lang="fr-FR" dirty="0" smtClean="0">
                <a:solidFill>
                  <a:srgbClr val="C00000"/>
                </a:solidFill>
              </a:rPr>
              <a:t>Cas #2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078887" y="2610616"/>
                <a:ext cx="13977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600" b="1" i="0" dirty="0" smtClean="0">
                          <a:latin typeface="Arial" panose="020B0604020202020204" pitchFamily="34" charset="0"/>
                        </a:rPr>
                        <m:t>Cl</m:t>
                      </m:r>
                      <m:r>
                        <m:rPr>
                          <m:nor/>
                        </m:rPr>
                        <a:rPr lang="fr-FR" sz="3600" b="1" i="0" baseline="-25000" dirty="0" smtClean="0">
                          <a:latin typeface="Arial" panose="020B0604020202020204" pitchFamily="34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fr-FR" sz="3600" b="1" dirty="0">
                          <a:latin typeface="Arial" panose="020B0604020202020204" pitchFamily="34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fr-FR" sz="3600" b="1" i="0" baseline="-25000" dirty="0" smtClean="0">
                          <a:latin typeface="Arial" panose="020B0604020202020204" pitchFamily="34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fr-FR" sz="3600" b="1" dirty="0"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3600" b="1" dirty="0"/>
              </a:p>
              <a:p>
                <a:endParaRPr lang="en-US" sz="3600" b="1" dirty="0">
                  <a:latin typeface="Cooper Black" panose="0208090404030B020404" pitchFamily="18" charset="0"/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87" y="2610616"/>
                <a:ext cx="139772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6974155" y="1488612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155" y="1488612"/>
                <a:ext cx="251671" cy="276999"/>
              </a:xfrm>
              <a:prstGeom prst="rect">
                <a:avLst/>
              </a:prstGeom>
              <a:blipFill>
                <a:blip r:embed="rId4"/>
                <a:stretch>
                  <a:fillRect l="-9756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 flipV="1">
            <a:off x="5842165" y="3255702"/>
            <a:ext cx="659470" cy="35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129474" y="3278303"/>
            <a:ext cx="0" cy="427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868764" y="3730831"/>
            <a:ext cx="5280014" cy="305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813708" y="4936463"/>
                <a:ext cx="3265179" cy="35525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/>
                  <a:t>Non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p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600" dirty="0" smtClean="0"/>
                  <a:t> (voir </a:t>
                </a:r>
                <a:r>
                  <a:rPr lang="fr-FR" sz="1600" b="1" dirty="0" smtClean="0">
                    <a:solidFill>
                      <a:srgbClr val="C00000"/>
                    </a:solidFill>
                  </a:rPr>
                  <a:t>tab 1.4</a:t>
                </a:r>
                <a:r>
                  <a:rPr lang="fr-FR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fr-FR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08" y="4936463"/>
                <a:ext cx="3265179" cy="355258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ZoneTexte 50"/>
          <p:cNvSpPr txBox="1"/>
          <p:nvPr/>
        </p:nvSpPr>
        <p:spPr>
          <a:xfrm>
            <a:off x="7766115" y="4826118"/>
            <a:ext cx="4138748" cy="338554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Nom de </a:t>
            </a:r>
            <a:r>
              <a:rPr lang="fr-FR" sz="1600" b="1" dirty="0" smtClean="0"/>
              <a:t>Cl</a:t>
            </a:r>
            <a:r>
              <a:rPr lang="fr-FR" sz="1600" dirty="0" smtClean="0"/>
              <a:t> (voir </a:t>
            </a:r>
            <a:r>
              <a:rPr lang="fr-FR" sz="1600" b="1" dirty="0" smtClean="0">
                <a:solidFill>
                  <a:srgbClr val="0070C0"/>
                </a:solidFill>
              </a:rPr>
              <a:t>tableau périodique</a:t>
            </a:r>
            <a:r>
              <a:rPr lang="fr-FR" sz="1600" dirty="0" smtClean="0"/>
              <a:t>)</a:t>
            </a:r>
            <a:endParaRPr lang="en-US" sz="16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351468" y="4902409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de</a:t>
            </a:r>
            <a:endParaRPr lang="en-US" b="1" dirty="0"/>
          </a:p>
        </p:txBody>
      </p:sp>
      <p:cxnSp>
        <p:nvCxnSpPr>
          <p:cNvPr id="53" name="Connecteur droit 52"/>
          <p:cNvCxnSpPr/>
          <p:nvPr/>
        </p:nvCxnSpPr>
        <p:spPr>
          <a:xfrm>
            <a:off x="7115398" y="4160391"/>
            <a:ext cx="0" cy="475983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836237" y="3761385"/>
            <a:ext cx="15839" cy="936955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33291" y="4807017"/>
            <a:ext cx="1426757" cy="584775"/>
          </a:xfrm>
          <a:prstGeom prst="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préfixe pour </a:t>
            </a:r>
            <a:r>
              <a:rPr lang="fr-FR" sz="1600" b="1" dirty="0" smtClean="0"/>
              <a:t>7</a:t>
            </a:r>
            <a:r>
              <a:rPr lang="fr-FR" sz="1600" dirty="0" smtClean="0"/>
              <a:t>  </a:t>
            </a:r>
            <a:r>
              <a:rPr lang="fr-FR" sz="1600" b="1" dirty="0" smtClean="0">
                <a:solidFill>
                  <a:srgbClr val="C00000"/>
                </a:solidFill>
              </a:rPr>
              <a:t>tab 1.9</a:t>
            </a:r>
            <a:endParaRPr lang="en-US" sz="1600" dirty="0"/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5078887" y="3244900"/>
            <a:ext cx="657055" cy="1080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5407414" y="3239822"/>
            <a:ext cx="20035" cy="929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403339" y="4130235"/>
            <a:ext cx="3867215" cy="53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6260100" y="4849195"/>
            <a:ext cx="1391653" cy="584775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Préfixe pour </a:t>
            </a:r>
            <a:r>
              <a:rPr lang="fr-FR" sz="1600" b="1" dirty="0" smtClean="0"/>
              <a:t>2</a:t>
            </a:r>
            <a:r>
              <a:rPr lang="fr-FR" sz="1600" dirty="0" smtClean="0"/>
              <a:t>  </a:t>
            </a:r>
            <a:r>
              <a:rPr lang="fr-FR" sz="1600" b="1" dirty="0" smtClean="0">
                <a:solidFill>
                  <a:srgbClr val="C00000"/>
                </a:solidFill>
              </a:rPr>
              <a:t>tab 1.6</a:t>
            </a:r>
            <a:endParaRPr lang="en-US" sz="1600" dirty="0"/>
          </a:p>
        </p:txBody>
      </p:sp>
      <p:cxnSp>
        <p:nvCxnSpPr>
          <p:cNvPr id="61" name="Connecteur droit 60"/>
          <p:cNvCxnSpPr/>
          <p:nvPr/>
        </p:nvCxnSpPr>
        <p:spPr>
          <a:xfrm flipH="1">
            <a:off x="3253448" y="3810372"/>
            <a:ext cx="3537" cy="91221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867119" y="5507563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635" y="5761161"/>
            <a:ext cx="16491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/>
              <a:t>Hepta</a:t>
            </a:r>
            <a:endParaRPr lang="en-US" sz="36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84475" y="5727366"/>
            <a:ext cx="1650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oxyde</a:t>
            </a:r>
            <a:endParaRPr lang="en-US" sz="3600" dirty="0"/>
          </a:p>
        </p:txBody>
      </p:sp>
      <p:cxnSp>
        <p:nvCxnSpPr>
          <p:cNvPr id="65" name="Connecteur droit 64"/>
          <p:cNvCxnSpPr/>
          <p:nvPr/>
        </p:nvCxnSpPr>
        <p:spPr>
          <a:xfrm>
            <a:off x="3230619" y="5439261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6077129" y="5754471"/>
            <a:ext cx="16212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di</a:t>
            </a:r>
            <a:endParaRPr lang="en-US" sz="3600" dirty="0"/>
          </a:p>
        </p:txBody>
      </p:sp>
      <p:sp>
        <p:nvSpPr>
          <p:cNvPr id="67" name="Rectangle 66"/>
          <p:cNvSpPr/>
          <p:nvPr/>
        </p:nvSpPr>
        <p:spPr>
          <a:xfrm>
            <a:off x="8956335" y="5696007"/>
            <a:ext cx="152259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sz="3600" dirty="0" smtClean="0"/>
              <a:t>chlore</a:t>
            </a:r>
            <a:endParaRPr lang="en-US" sz="3600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6924502" y="5490063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4291309" y="5761160"/>
            <a:ext cx="861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de</a:t>
            </a:r>
            <a:endParaRPr lang="en-US" sz="3600" b="1" dirty="0"/>
          </a:p>
        </p:txBody>
      </p:sp>
      <p:cxnSp>
        <p:nvCxnSpPr>
          <p:cNvPr id="70" name="Connecteur droit 69"/>
          <p:cNvCxnSpPr/>
          <p:nvPr/>
        </p:nvCxnSpPr>
        <p:spPr>
          <a:xfrm>
            <a:off x="9270554" y="5387859"/>
            <a:ext cx="0" cy="18844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9270554" y="4124658"/>
            <a:ext cx="0" cy="475983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/>
      <p:bldP spid="6" grpId="0"/>
      <p:bldP spid="34" grpId="0" animBg="1"/>
      <p:bldP spid="44" grpId="0" animBg="1"/>
      <p:bldP spid="45" grpId="0"/>
      <p:bldP spid="46" grpId="0"/>
      <p:bldP spid="50" grpId="0" animBg="1"/>
      <p:bldP spid="51" grpId="0" animBg="1"/>
      <p:bldP spid="52" grpId="0"/>
      <p:bldP spid="55" grpId="0" animBg="1"/>
      <p:bldP spid="59" grpId="0" animBg="1"/>
      <p:bldP spid="63" grpId="0" animBg="1"/>
      <p:bldP spid="64" grpId="0" animBg="1"/>
      <p:bldP spid="66" grpId="0" animBg="1"/>
      <p:bldP spid="67" grpId="0" animBg="1"/>
      <p:bldP spid="6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7382</TotalTime>
  <Words>798</Words>
  <Application>Microsoft Office PowerPoint</Application>
  <PresentationFormat>Grand écran</PresentationFormat>
  <Paragraphs>198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Cooper Black</vt:lpstr>
      <vt:lpstr>Rockwell</vt:lpstr>
      <vt:lpstr>Rockwell Condensed</vt:lpstr>
      <vt:lpstr>Times New Roman</vt:lpstr>
      <vt:lpstr>Wingdings</vt:lpstr>
      <vt:lpstr>Type de bois</vt:lpstr>
      <vt:lpstr>Exemples du cours 1.8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 1.3 &amp; 1.5</dc:title>
  <dc:creator>Utilisateur Windows</dc:creator>
  <cp:lastModifiedBy>Utilisateur Windows</cp:lastModifiedBy>
  <cp:revision>169</cp:revision>
  <dcterms:created xsi:type="dcterms:W3CDTF">2020-09-10T19:16:54Z</dcterms:created>
  <dcterms:modified xsi:type="dcterms:W3CDTF">2021-02-25T09:11:39Z</dcterms:modified>
</cp:coreProperties>
</file>