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66" r:id="rId3"/>
    <p:sldId id="267" r:id="rId4"/>
    <p:sldId id="269" r:id="rId5"/>
    <p:sldId id="268" r:id="rId6"/>
    <p:sldId id="27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CC"/>
    <a:srgbClr val="FFFF99"/>
    <a:srgbClr val="FFFFCC"/>
    <a:srgbClr val="00FF00"/>
    <a:srgbClr val="CC9900"/>
    <a:srgbClr val="CCCC00"/>
    <a:srgbClr val="CCCCFF"/>
    <a:srgbClr val="009900"/>
    <a:srgbClr val="FF0000"/>
    <a:srgbClr val="66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960" autoAdjust="0"/>
    <p:restoredTop sz="94660"/>
  </p:normalViewPr>
  <p:slideViewPr>
    <p:cSldViewPr snapToGrid="0">
      <p:cViewPr varScale="1">
        <p:scale>
          <a:sx n="59" d="100"/>
          <a:sy n="59" d="100"/>
        </p:scale>
        <p:origin x="77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5/17/2021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5/17/2021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5/17/2021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5/17/2021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5/17/2021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5/17/2021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5/17/2021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5/17/2021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5/17/2021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5/17/2021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5/17/2021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5/17/2021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r-FR" sz="6000" dirty="0" smtClean="0"/>
              <a:t>Exemples du cours 1.8 </a:t>
            </a:r>
            <a:br>
              <a:rPr lang="fr-FR" sz="6000" dirty="0" smtClean="0"/>
            </a:br>
            <a:endParaRPr lang="en-US" sz="4400" dirty="0">
              <a:solidFill>
                <a:srgbClr val="00B0F0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711682" y="4468031"/>
            <a:ext cx="7891272" cy="1069848"/>
          </a:xfrm>
        </p:spPr>
        <p:txBody>
          <a:bodyPr>
            <a:normAutofit/>
          </a:bodyPr>
          <a:lstStyle/>
          <a:p>
            <a:pPr algn="r"/>
            <a:r>
              <a:rPr lang="fr-FR" sz="1800" i="1" dirty="0" smtClean="0">
                <a:solidFill>
                  <a:srgbClr val="002060"/>
                </a:solidFill>
              </a:rPr>
              <a:t>Z. </a:t>
            </a:r>
            <a:r>
              <a:rPr lang="fr-FR" sz="1800" i="1" dirty="0" err="1" smtClean="0">
                <a:solidFill>
                  <a:srgbClr val="002060"/>
                </a:solidFill>
              </a:rPr>
              <a:t>Hamoudi</a:t>
            </a:r>
            <a:r>
              <a:rPr lang="fr-FR" sz="1800" i="1" dirty="0" smtClean="0">
                <a:solidFill>
                  <a:srgbClr val="002060"/>
                </a:solidFill>
              </a:rPr>
              <a:t>  Aut-2020</a:t>
            </a:r>
            <a:endParaRPr lang="en-US" sz="1800" i="1" dirty="0">
              <a:solidFill>
                <a:srgbClr val="002060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3383280" y="3357154"/>
            <a:ext cx="5577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rgbClr val="C00000"/>
                </a:solidFill>
              </a:rPr>
              <a:t>B:  </a:t>
            </a:r>
            <a:r>
              <a:rPr lang="fr-FR" sz="2800" dirty="0" smtClean="0">
                <a:solidFill>
                  <a:srgbClr val="C00000"/>
                </a:solidFill>
              </a:rPr>
              <a:t>Nomenclature </a:t>
            </a:r>
            <a:r>
              <a:rPr lang="fr-FR" sz="2800" dirty="0" smtClean="0">
                <a:solidFill>
                  <a:srgbClr val="C00000"/>
                </a:solidFill>
              </a:rPr>
              <a:t>Organique</a:t>
            </a:r>
            <a:endParaRPr lang="en-US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2777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66"/>
          <p:cNvSpPr/>
          <p:nvPr/>
        </p:nvSpPr>
        <p:spPr>
          <a:xfrm>
            <a:off x="8100918" y="2744916"/>
            <a:ext cx="3667803" cy="380578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4138482" y="2788317"/>
            <a:ext cx="3580887" cy="2048515"/>
          </a:xfrm>
          <a:prstGeom prst="rect">
            <a:avLst/>
          </a:prstGeom>
          <a:solidFill>
            <a:srgbClr val="FFFF99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ZoneTexte 1"/>
          <p:cNvSpPr txBox="1"/>
          <p:nvPr/>
        </p:nvSpPr>
        <p:spPr>
          <a:xfrm>
            <a:off x="174785" y="323436"/>
            <a:ext cx="3794917" cy="4616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Nomenclature Organique</a:t>
            </a:r>
            <a:endParaRPr lang="en-US" sz="2400" b="1" dirty="0">
              <a:solidFill>
                <a:srgbClr val="FFFF00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4138482" y="295264"/>
            <a:ext cx="7529491" cy="8309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 smtClean="0"/>
              <a:t>Le </a:t>
            </a:r>
            <a:r>
              <a:rPr lang="fr-FR" sz="1600" dirty="0"/>
              <a:t>nom d’un composé organique se constitue de trois </a:t>
            </a:r>
            <a:r>
              <a:rPr lang="fr-FR" sz="1600" dirty="0" smtClean="0"/>
              <a:t>parties principales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 smtClean="0"/>
              <a:t>Les nombres sont séparés par des traits d’union avec les lettres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 smtClean="0"/>
              <a:t>Les nombres sont séparés entre eux par des virgules.</a:t>
            </a:r>
            <a:endParaRPr lang="en-US" sz="1600" dirty="0"/>
          </a:p>
        </p:txBody>
      </p:sp>
      <p:sp>
        <p:nvSpPr>
          <p:cNvPr id="14" name="ZoneTexte 13"/>
          <p:cNvSpPr txBox="1"/>
          <p:nvPr/>
        </p:nvSpPr>
        <p:spPr>
          <a:xfrm>
            <a:off x="509839" y="1662465"/>
            <a:ext cx="3459863" cy="40011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000" dirty="0" smtClean="0">
                <a:solidFill>
                  <a:srgbClr val="FF0000"/>
                </a:solidFill>
              </a:rPr>
              <a:t>Substituants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4096846" y="1662465"/>
            <a:ext cx="3715941" cy="707886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000" dirty="0" smtClean="0">
                <a:solidFill>
                  <a:srgbClr val="0070C0"/>
                </a:solidFill>
              </a:rPr>
              <a:t>Chaine carbonée principale (substrat)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5" name="ZoneTexte 34"/>
          <p:cNvSpPr txBox="1"/>
          <p:nvPr/>
        </p:nvSpPr>
        <p:spPr>
          <a:xfrm>
            <a:off x="8204645" y="1687484"/>
            <a:ext cx="3503394" cy="400110"/>
          </a:xfrm>
          <a:prstGeom prst="rect">
            <a:avLst/>
          </a:prstGeom>
          <a:solidFill>
            <a:schemeClr val="bg1"/>
          </a:solidFill>
          <a:ln w="38100">
            <a:solidFill>
              <a:srgbClr val="0099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000" dirty="0" smtClean="0">
                <a:solidFill>
                  <a:srgbClr val="009900"/>
                </a:solidFill>
              </a:rPr>
              <a:t>Fonction  (la terminaison )</a:t>
            </a:r>
            <a:endParaRPr lang="en-US" sz="2000" dirty="0">
              <a:solidFill>
                <a:srgbClr val="009900"/>
              </a:solidFill>
            </a:endParaRPr>
          </a:p>
        </p:txBody>
      </p:sp>
      <p:cxnSp>
        <p:nvCxnSpPr>
          <p:cNvPr id="36" name="Connecteur droit 35"/>
          <p:cNvCxnSpPr/>
          <p:nvPr/>
        </p:nvCxnSpPr>
        <p:spPr>
          <a:xfrm>
            <a:off x="2239771" y="2202534"/>
            <a:ext cx="0" cy="188444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/>
          <p:cNvCxnSpPr/>
          <p:nvPr/>
        </p:nvCxnSpPr>
        <p:spPr>
          <a:xfrm>
            <a:off x="6030795" y="2418798"/>
            <a:ext cx="0" cy="188444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ZoneTexte 42"/>
          <p:cNvSpPr txBox="1"/>
          <p:nvPr/>
        </p:nvSpPr>
        <p:spPr>
          <a:xfrm>
            <a:off x="4239230" y="2876470"/>
            <a:ext cx="3438503" cy="830997"/>
          </a:xfrm>
          <a:prstGeom prst="rect">
            <a:avLst/>
          </a:prstGeom>
          <a:solidFill>
            <a:srgbClr val="CCCCFF"/>
          </a:solidFill>
        </p:spPr>
        <p:txBody>
          <a:bodyPr wrap="square" rtlCol="0">
            <a:spAutoFit/>
          </a:bodyPr>
          <a:lstStyle/>
          <a:p>
            <a:pPr marL="400050" indent="-400050">
              <a:buFont typeface="Arial" panose="020B0604020202020204" pitchFamily="34" charset="0"/>
              <a:buChar char="•"/>
            </a:pPr>
            <a:r>
              <a:rPr lang="fr-FR" sz="1200" dirty="0" smtClean="0"/>
              <a:t>On compte le nombre d’atomes de carbone dans la chaine principale la plus longue (qui doit contenir la fonction)</a:t>
            </a:r>
          </a:p>
        </p:txBody>
      </p:sp>
      <p:sp>
        <p:nvSpPr>
          <p:cNvPr id="44" name="ZoneTexte 43"/>
          <p:cNvSpPr txBox="1"/>
          <p:nvPr/>
        </p:nvSpPr>
        <p:spPr>
          <a:xfrm>
            <a:off x="8143962" y="2801386"/>
            <a:ext cx="3624759" cy="461665"/>
          </a:xfrm>
          <a:prstGeom prst="rect">
            <a:avLst/>
          </a:prstGeom>
          <a:solidFill>
            <a:srgbClr val="CCCCFF"/>
          </a:solidFill>
        </p:spPr>
        <p:txBody>
          <a:bodyPr wrap="square" rtlCol="0">
            <a:spAutoFit/>
          </a:bodyPr>
          <a:lstStyle/>
          <a:p>
            <a:pPr marL="400050" indent="-400050">
              <a:buFont typeface="Arial" panose="020B0604020202020204" pitchFamily="34" charset="0"/>
              <a:buChar char="•"/>
            </a:pPr>
            <a:r>
              <a:rPr lang="fr-FR" sz="1200" dirty="0" smtClean="0"/>
              <a:t>Cette partie constitue la terminaison du nom;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8312050" y="4154028"/>
            <a:ext cx="1455704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C-C : alcane</a:t>
            </a:r>
            <a:endParaRPr 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/>
              <p:cNvSpPr txBox="1"/>
              <p:nvPr/>
            </p:nvSpPr>
            <p:spPr>
              <a:xfrm>
                <a:off x="9959521" y="4157534"/>
                <a:ext cx="83933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en-US" sz="12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8" name="ZoneTexte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9521" y="4157534"/>
                <a:ext cx="839333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ZoneTexte 44"/>
          <p:cNvSpPr txBox="1"/>
          <p:nvPr/>
        </p:nvSpPr>
        <p:spPr>
          <a:xfrm>
            <a:off x="10741616" y="4169858"/>
            <a:ext cx="748659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200" dirty="0" err="1" smtClean="0"/>
              <a:t>ane</a:t>
            </a:r>
            <a:endParaRPr 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/>
              <p:cNvSpPr txBox="1"/>
              <p:nvPr/>
            </p:nvSpPr>
            <p:spPr>
              <a:xfrm>
                <a:off x="8312050" y="4676197"/>
                <a:ext cx="1455704" cy="276999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fr-FR" sz="1200" b="1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𝐂</m:t>
                    </m:r>
                    <m:r>
                      <a:rPr lang="fr-FR" sz="1200" b="1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fr-FR" sz="1200" b="1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𝐂</m:t>
                    </m:r>
                  </m:oMath>
                </a14:m>
                <a:r>
                  <a:rPr lang="fr-FR" sz="1200" dirty="0" smtClean="0"/>
                  <a:t> : alcène</a:t>
                </a:r>
                <a:endParaRPr lang="en-US" sz="1200" dirty="0"/>
              </a:p>
            </p:txBody>
          </p:sp>
        </mc:Choice>
        <mc:Fallback xmlns="">
          <p:sp>
            <p:nvSpPr>
              <p:cNvPr id="46" name="ZoneTexte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2050" y="4676197"/>
                <a:ext cx="1455704" cy="276999"/>
              </a:xfrm>
              <a:prstGeom prst="rect">
                <a:avLst/>
              </a:prstGeom>
              <a:blipFill>
                <a:blip r:embed="rId3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ZoneTexte 46"/>
              <p:cNvSpPr txBox="1"/>
              <p:nvPr/>
            </p:nvSpPr>
            <p:spPr>
              <a:xfrm>
                <a:off x="9968406" y="4632182"/>
                <a:ext cx="83933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en-US" sz="12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7" name="ZoneTexte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8406" y="4632182"/>
                <a:ext cx="839333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ZoneTexte 47"/>
          <p:cNvSpPr txBox="1"/>
          <p:nvPr/>
        </p:nvSpPr>
        <p:spPr>
          <a:xfrm>
            <a:off x="10741615" y="4618492"/>
            <a:ext cx="748659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200" b="1" dirty="0" smtClean="0">
                <a:solidFill>
                  <a:srgbClr val="FF0000"/>
                </a:solidFill>
              </a:rPr>
              <a:t>n</a:t>
            </a:r>
            <a:r>
              <a:rPr lang="fr-FR" sz="1200" dirty="0" smtClean="0"/>
              <a:t> </a:t>
            </a:r>
            <a:r>
              <a:rPr lang="fr-FR" sz="1200" dirty="0" smtClean="0"/>
              <a:t>-</a:t>
            </a:r>
            <a:r>
              <a:rPr lang="fr-FR" sz="1200" dirty="0" err="1" smtClean="0"/>
              <a:t>ène</a:t>
            </a:r>
            <a:endParaRPr 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ZoneTexte 48"/>
              <p:cNvSpPr txBox="1"/>
              <p:nvPr/>
            </p:nvSpPr>
            <p:spPr>
              <a:xfrm>
                <a:off x="8312051" y="5141442"/>
                <a:ext cx="1455704" cy="276999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sz="1200" b="1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𝐂</m:t>
                    </m:r>
                    <m:r>
                      <a:rPr lang="fr-FR" sz="12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fr-FR" sz="1200" b="1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𝐂</m:t>
                    </m:r>
                  </m:oMath>
                </a14:m>
                <a:r>
                  <a:rPr lang="fr-FR" sz="1200" dirty="0" smtClean="0"/>
                  <a:t> : alcyne</a:t>
                </a:r>
                <a:endParaRPr lang="en-US" sz="1200" dirty="0"/>
              </a:p>
            </p:txBody>
          </p:sp>
        </mc:Choice>
        <mc:Fallback xmlns="">
          <p:sp>
            <p:nvSpPr>
              <p:cNvPr id="49" name="ZoneTexte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2051" y="5141442"/>
                <a:ext cx="1455704" cy="276999"/>
              </a:xfrm>
              <a:prstGeom prst="rect">
                <a:avLst/>
              </a:prstGeom>
              <a:blipFill>
                <a:blip r:embed="rId5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ZoneTexte 49"/>
              <p:cNvSpPr txBox="1"/>
              <p:nvPr/>
            </p:nvSpPr>
            <p:spPr>
              <a:xfrm>
                <a:off x="9951867" y="5153755"/>
                <a:ext cx="83933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en-US" sz="12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0" name="ZoneTexte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1867" y="5153755"/>
                <a:ext cx="839333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ZoneTexte 50"/>
          <p:cNvSpPr txBox="1"/>
          <p:nvPr/>
        </p:nvSpPr>
        <p:spPr>
          <a:xfrm>
            <a:off x="10757546" y="5141441"/>
            <a:ext cx="748659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200" b="1" dirty="0" smtClean="0">
                <a:solidFill>
                  <a:srgbClr val="FF0000"/>
                </a:solidFill>
              </a:rPr>
              <a:t>n</a:t>
            </a:r>
            <a:r>
              <a:rPr lang="fr-FR" sz="1200" dirty="0" smtClean="0"/>
              <a:t>-</a:t>
            </a:r>
            <a:r>
              <a:rPr lang="fr-FR" sz="1200" dirty="0" err="1" smtClean="0"/>
              <a:t>yne</a:t>
            </a:r>
            <a:endParaRPr lang="en-US" sz="1200" dirty="0"/>
          </a:p>
        </p:txBody>
      </p:sp>
      <p:cxnSp>
        <p:nvCxnSpPr>
          <p:cNvPr id="52" name="Connecteur droit 51"/>
          <p:cNvCxnSpPr/>
          <p:nvPr/>
        </p:nvCxnSpPr>
        <p:spPr>
          <a:xfrm>
            <a:off x="9827301" y="2330264"/>
            <a:ext cx="0" cy="188444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/>
              <p:cNvSpPr txBox="1"/>
              <p:nvPr/>
            </p:nvSpPr>
            <p:spPr>
              <a:xfrm>
                <a:off x="8310303" y="5633889"/>
                <a:ext cx="1457452" cy="276999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sz="12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fr-FR" sz="1200" b="1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𝐎𝐇</m:t>
                    </m:r>
                  </m:oMath>
                </a14:m>
                <a:r>
                  <a:rPr lang="fr-FR" sz="1200" dirty="0" smtClean="0"/>
                  <a:t>: alcool</a:t>
                </a:r>
                <a:endParaRPr lang="en-US" sz="1200" dirty="0"/>
              </a:p>
            </p:txBody>
          </p:sp>
        </mc:Choice>
        <mc:Fallback xmlns="">
          <p:sp>
            <p:nvSpPr>
              <p:cNvPr id="53" name="ZoneTexte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0303" y="5633889"/>
                <a:ext cx="1457452" cy="276999"/>
              </a:xfrm>
              <a:prstGeom prst="rect">
                <a:avLst/>
              </a:prstGeom>
              <a:blipFill>
                <a:blip r:embed="rId7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ZoneTexte 53"/>
              <p:cNvSpPr txBox="1"/>
              <p:nvPr/>
            </p:nvSpPr>
            <p:spPr>
              <a:xfrm>
                <a:off x="9968407" y="5645635"/>
                <a:ext cx="83933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en-US" sz="12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4" name="ZoneTexte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8407" y="5645635"/>
                <a:ext cx="839333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ZoneTexte 54"/>
          <p:cNvSpPr txBox="1"/>
          <p:nvPr/>
        </p:nvSpPr>
        <p:spPr>
          <a:xfrm>
            <a:off x="10741614" y="5633888"/>
            <a:ext cx="748659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rgbClr val="FF0000"/>
                </a:solidFill>
              </a:rPr>
              <a:t>n</a:t>
            </a:r>
            <a:r>
              <a:rPr lang="fr-FR" sz="1200" dirty="0" smtClean="0"/>
              <a:t>-OL</a:t>
            </a:r>
            <a:endParaRPr 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ZoneTexte 55"/>
              <p:cNvSpPr txBox="1"/>
              <p:nvPr/>
            </p:nvSpPr>
            <p:spPr>
              <a:xfrm>
                <a:off x="8310303" y="6133730"/>
                <a:ext cx="1457451" cy="276999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sz="12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fr-FR" sz="1200" b="1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𝐂𝐎𝐎𝐇</m:t>
                    </m:r>
                  </m:oMath>
                </a14:m>
                <a:r>
                  <a:rPr lang="fr-FR" sz="1200" dirty="0" smtClean="0"/>
                  <a:t>: acide</a:t>
                </a:r>
                <a:endParaRPr lang="en-US" sz="1200" dirty="0"/>
              </a:p>
            </p:txBody>
          </p:sp>
        </mc:Choice>
        <mc:Fallback xmlns="">
          <p:sp>
            <p:nvSpPr>
              <p:cNvPr id="56" name="ZoneTexte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0303" y="6133730"/>
                <a:ext cx="1457451" cy="276999"/>
              </a:xfrm>
              <a:prstGeom prst="rect">
                <a:avLst/>
              </a:prstGeom>
              <a:blipFill>
                <a:blip r:embed="rId9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ZoneTexte 56"/>
              <p:cNvSpPr txBox="1"/>
              <p:nvPr/>
            </p:nvSpPr>
            <p:spPr>
              <a:xfrm>
                <a:off x="9971768" y="6146256"/>
                <a:ext cx="83933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en-US" sz="12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7" name="ZoneTexte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1768" y="6146256"/>
                <a:ext cx="839333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ZoneTexte 57"/>
          <p:cNvSpPr txBox="1"/>
          <p:nvPr/>
        </p:nvSpPr>
        <p:spPr>
          <a:xfrm>
            <a:off x="10739614" y="6150210"/>
            <a:ext cx="711193" cy="276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200" dirty="0" err="1" smtClean="0"/>
              <a:t>Oique</a:t>
            </a:r>
            <a:endParaRPr lang="en-US" sz="1200" dirty="0"/>
          </a:p>
        </p:txBody>
      </p:sp>
      <p:sp>
        <p:nvSpPr>
          <p:cNvPr id="59" name="Rectangle 58"/>
          <p:cNvSpPr/>
          <p:nvPr/>
        </p:nvSpPr>
        <p:spPr>
          <a:xfrm>
            <a:off x="388815" y="2445417"/>
            <a:ext cx="3580887" cy="3762385"/>
          </a:xfrm>
          <a:prstGeom prst="rect">
            <a:avLst/>
          </a:prstGeom>
          <a:solidFill>
            <a:srgbClr val="CC9900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ZoneTexte 59"/>
          <p:cNvSpPr txBox="1"/>
          <p:nvPr/>
        </p:nvSpPr>
        <p:spPr>
          <a:xfrm>
            <a:off x="458412" y="2488466"/>
            <a:ext cx="3468246" cy="646331"/>
          </a:xfrm>
          <a:prstGeom prst="rect">
            <a:avLst/>
          </a:prstGeom>
          <a:solidFill>
            <a:srgbClr val="CCCCFF"/>
          </a:solidFill>
        </p:spPr>
        <p:txBody>
          <a:bodyPr wrap="square" rtlCol="0">
            <a:spAutoFit/>
          </a:bodyPr>
          <a:lstStyle/>
          <a:p>
            <a:pPr marL="400050" indent="-400050">
              <a:buFont typeface="Arial" panose="020B0604020202020204" pitchFamily="34" charset="0"/>
              <a:buChar char="•"/>
            </a:pPr>
            <a:r>
              <a:rPr lang="fr-FR" sz="1200" dirty="0" smtClean="0"/>
              <a:t>Les substituants constituent toutes les chaines latérales une fois la chaine principale a été identifiée.</a:t>
            </a:r>
          </a:p>
        </p:txBody>
      </p:sp>
      <p:sp>
        <p:nvSpPr>
          <p:cNvPr id="61" name="ZoneTexte 60"/>
          <p:cNvSpPr txBox="1"/>
          <p:nvPr/>
        </p:nvSpPr>
        <p:spPr>
          <a:xfrm>
            <a:off x="471506" y="3318400"/>
            <a:ext cx="3468246" cy="1015663"/>
          </a:xfrm>
          <a:prstGeom prst="rect">
            <a:avLst/>
          </a:prstGeom>
          <a:solidFill>
            <a:srgbClr val="CCCCFF"/>
          </a:solidFill>
        </p:spPr>
        <p:txBody>
          <a:bodyPr wrap="square" rtlCol="0">
            <a:spAutoFit/>
          </a:bodyPr>
          <a:lstStyle/>
          <a:p>
            <a:pPr marL="400050" indent="-400050">
              <a:buFont typeface="Arial" panose="020B0604020202020204" pitchFamily="34" charset="0"/>
              <a:buChar char="•"/>
            </a:pPr>
            <a:r>
              <a:rPr lang="fr-FR" sz="1200" dirty="0" smtClean="0"/>
              <a:t>Une fois tous les substituants sont identifiés utilisez le </a:t>
            </a:r>
            <a:r>
              <a:rPr lang="fr-FR" sz="1200" b="1" dirty="0" smtClean="0">
                <a:solidFill>
                  <a:srgbClr val="FF0000"/>
                </a:solidFill>
              </a:rPr>
              <a:t>Tab 1.10 </a:t>
            </a:r>
            <a:r>
              <a:rPr lang="fr-FR" sz="1200" dirty="0" smtClean="0"/>
              <a:t>pour les nommer. Chaque nom précédé par le numéro de carbone ou il se trouve attaché sur la chaine principale.</a:t>
            </a:r>
            <a:endParaRPr lang="fr-FR" sz="1200" dirty="0"/>
          </a:p>
        </p:txBody>
      </p:sp>
      <p:sp>
        <p:nvSpPr>
          <p:cNvPr id="62" name="ZoneTexte 61"/>
          <p:cNvSpPr txBox="1"/>
          <p:nvPr/>
        </p:nvSpPr>
        <p:spPr>
          <a:xfrm>
            <a:off x="477462" y="4581209"/>
            <a:ext cx="3468246" cy="646331"/>
          </a:xfrm>
          <a:prstGeom prst="rect">
            <a:avLst/>
          </a:prstGeom>
          <a:solidFill>
            <a:srgbClr val="CCCCFF"/>
          </a:solidFill>
        </p:spPr>
        <p:txBody>
          <a:bodyPr wrap="square" rtlCol="0">
            <a:spAutoFit/>
          </a:bodyPr>
          <a:lstStyle/>
          <a:p>
            <a:pPr marL="400050" indent="-400050">
              <a:buFont typeface="Arial" panose="020B0604020202020204" pitchFamily="34" charset="0"/>
              <a:buChar char="•"/>
            </a:pPr>
            <a:r>
              <a:rPr lang="fr-FR" sz="1200" dirty="0" smtClean="0"/>
              <a:t>Si Le même type de substitue se répète plusieurs fois, utilisez un préfixe du </a:t>
            </a:r>
            <a:r>
              <a:rPr lang="fr-FR" sz="1200" b="1" dirty="0" smtClean="0">
                <a:solidFill>
                  <a:srgbClr val="FF0000"/>
                </a:solidFill>
              </a:rPr>
              <a:t>Tab 1.6 </a:t>
            </a:r>
            <a:r>
              <a:rPr lang="fr-FR" sz="1200" dirty="0" smtClean="0"/>
              <a:t>et </a:t>
            </a:r>
            <a:r>
              <a:rPr lang="fr-FR" sz="1200" b="1" dirty="0" smtClean="0">
                <a:solidFill>
                  <a:srgbClr val="FF0000"/>
                </a:solidFill>
              </a:rPr>
              <a:t>Tab 1.9 </a:t>
            </a:r>
          </a:p>
        </p:txBody>
      </p:sp>
      <p:sp>
        <p:nvSpPr>
          <p:cNvPr id="63" name="ZoneTexte 62"/>
          <p:cNvSpPr txBox="1"/>
          <p:nvPr/>
        </p:nvSpPr>
        <p:spPr>
          <a:xfrm>
            <a:off x="471506" y="5442259"/>
            <a:ext cx="3468246" cy="646331"/>
          </a:xfrm>
          <a:prstGeom prst="rect">
            <a:avLst/>
          </a:prstGeom>
          <a:solidFill>
            <a:srgbClr val="CCCCFF"/>
          </a:solidFill>
        </p:spPr>
        <p:txBody>
          <a:bodyPr wrap="square" rtlCol="0">
            <a:spAutoFit/>
          </a:bodyPr>
          <a:lstStyle/>
          <a:p>
            <a:pPr marL="400050" indent="-400050">
              <a:buFont typeface="Arial" panose="020B0604020202020204" pitchFamily="34" charset="0"/>
              <a:buChar char="•"/>
            </a:pPr>
            <a:r>
              <a:rPr lang="fr-FR" sz="1200" b="1" u="sng" dirty="0" smtClean="0"/>
              <a:t>Pour les écrire</a:t>
            </a:r>
            <a:r>
              <a:rPr lang="fr-FR" sz="1200" dirty="0" smtClean="0"/>
              <a:t>, il faut </a:t>
            </a:r>
            <a:r>
              <a:rPr lang="fr-FR" sz="1200" b="1" u="sng" dirty="0" smtClean="0"/>
              <a:t>les ranger par ordre alphabétique</a:t>
            </a:r>
            <a:r>
              <a:rPr lang="fr-FR" sz="1200" dirty="0" smtClean="0"/>
              <a:t> (les préfixes ne sont pas inclus)</a:t>
            </a:r>
            <a:endParaRPr lang="en-US" sz="1200" b="1" dirty="0"/>
          </a:p>
        </p:txBody>
      </p:sp>
      <p:sp>
        <p:nvSpPr>
          <p:cNvPr id="64" name="ZoneTexte 63"/>
          <p:cNvSpPr txBox="1"/>
          <p:nvPr/>
        </p:nvSpPr>
        <p:spPr>
          <a:xfrm>
            <a:off x="4249627" y="3994797"/>
            <a:ext cx="3410377" cy="646331"/>
          </a:xfrm>
          <a:prstGeom prst="rect">
            <a:avLst/>
          </a:prstGeom>
          <a:solidFill>
            <a:srgbClr val="CCCCFF"/>
          </a:solidFill>
        </p:spPr>
        <p:txBody>
          <a:bodyPr wrap="square" rtlCol="0">
            <a:spAutoFit/>
          </a:bodyPr>
          <a:lstStyle/>
          <a:p>
            <a:pPr marL="400050" indent="-400050">
              <a:buFont typeface="Arial" panose="020B0604020202020204" pitchFamily="34" charset="0"/>
              <a:buChar char="•"/>
            </a:pPr>
            <a:r>
              <a:rPr lang="fr-FR" sz="1200" dirty="0" smtClean="0"/>
              <a:t>On indique ensuite ce nombre d’atomes de carbone à l’aide d’un préfixe grec voir:  </a:t>
            </a:r>
            <a:r>
              <a:rPr lang="fr-FR" sz="1200" b="1" dirty="0" smtClean="0">
                <a:solidFill>
                  <a:srgbClr val="FF0000"/>
                </a:solidFill>
              </a:rPr>
              <a:t>Tab 1.8 </a:t>
            </a:r>
            <a:r>
              <a:rPr lang="fr-FR" sz="1200" dirty="0" smtClean="0"/>
              <a:t>et </a:t>
            </a:r>
            <a:r>
              <a:rPr lang="fr-FR" sz="1200" b="1" dirty="0" smtClean="0">
                <a:solidFill>
                  <a:srgbClr val="FF0000"/>
                </a:solidFill>
              </a:rPr>
              <a:t>Tab  1.9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68" name="ZoneTexte 67"/>
          <p:cNvSpPr txBox="1"/>
          <p:nvPr/>
        </p:nvSpPr>
        <p:spPr>
          <a:xfrm>
            <a:off x="8130898" y="3349752"/>
            <a:ext cx="3624759" cy="646331"/>
          </a:xfrm>
          <a:prstGeom prst="rect">
            <a:avLst/>
          </a:prstGeom>
          <a:solidFill>
            <a:srgbClr val="CCCCFF"/>
          </a:solidFill>
        </p:spPr>
        <p:txBody>
          <a:bodyPr wrap="square" rtlCol="0">
            <a:spAutoFit/>
          </a:bodyPr>
          <a:lstStyle/>
          <a:p>
            <a:pPr marL="400050" indent="-400050">
              <a:buFont typeface="Arial" panose="020B0604020202020204" pitchFamily="34" charset="0"/>
              <a:buChar char="•"/>
            </a:pPr>
            <a:r>
              <a:rPr lang="fr-FR" sz="1200" dirty="0" smtClean="0"/>
              <a:t>Il faut précéder la fonction par le numéro </a:t>
            </a:r>
            <a:r>
              <a:rPr lang="fr-FR" sz="1200" dirty="0" smtClean="0"/>
              <a:t>‘’</a:t>
            </a:r>
            <a:r>
              <a:rPr lang="fr-FR" sz="1200" b="1" dirty="0" smtClean="0">
                <a:solidFill>
                  <a:srgbClr val="FF0000"/>
                </a:solidFill>
              </a:rPr>
              <a:t>n</a:t>
            </a:r>
            <a:r>
              <a:rPr lang="fr-FR" sz="1200" dirty="0" smtClean="0"/>
              <a:t>’’de </a:t>
            </a:r>
            <a:r>
              <a:rPr lang="fr-FR" sz="1200" dirty="0" smtClean="0"/>
              <a:t>carbone ou il se trouve dans la chaine </a:t>
            </a:r>
            <a:r>
              <a:rPr lang="fr-FR" sz="1200" dirty="0" err="1" smtClean="0"/>
              <a:t>principaale</a:t>
            </a:r>
            <a:endParaRPr lang="en-US" sz="1200" dirty="0"/>
          </a:p>
        </p:txBody>
      </p:sp>
      <p:sp>
        <p:nvSpPr>
          <p:cNvPr id="21" name="ZoneTexte 20"/>
          <p:cNvSpPr txBox="1"/>
          <p:nvPr/>
        </p:nvSpPr>
        <p:spPr>
          <a:xfrm>
            <a:off x="182343" y="6266723"/>
            <a:ext cx="4484907" cy="58477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Numérotation des substituants selon la règle </a:t>
            </a:r>
          </a:p>
          <a:p>
            <a:r>
              <a:rPr lang="fr-FR" sz="1600" dirty="0" smtClean="0"/>
              <a:t>d’indices le plus bas si il que des liaison C-C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26830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65" grpId="0" animBg="1"/>
      <p:bldP spid="10" grpId="0" animBg="1"/>
      <p:bldP spid="14" grpId="0" animBg="1"/>
      <p:bldP spid="34" grpId="0" animBg="1"/>
      <p:bldP spid="35" grpId="0" animBg="1"/>
      <p:bldP spid="43" grpId="0" animBg="1"/>
      <p:bldP spid="44" grpId="0" animBg="1"/>
      <p:bldP spid="16" grpId="0" animBg="1"/>
      <p:bldP spid="18" grpId="0"/>
      <p:bldP spid="45" grpId="0" animBg="1"/>
      <p:bldP spid="46" grpId="0" animBg="1"/>
      <p:bldP spid="47" grpId="0"/>
      <p:bldP spid="48" grpId="0" animBg="1"/>
      <p:bldP spid="49" grpId="0" animBg="1"/>
      <p:bldP spid="50" grpId="0"/>
      <p:bldP spid="51" grpId="0" animBg="1"/>
      <p:bldP spid="53" grpId="0" animBg="1"/>
      <p:bldP spid="54" grpId="0"/>
      <p:bldP spid="55" grpId="0" animBg="1"/>
      <p:bldP spid="56" grpId="0" animBg="1"/>
      <p:bldP spid="57" grpId="0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8" grpId="0" animBg="1"/>
      <p:bldP spid="2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lèche droite 11"/>
          <p:cNvSpPr/>
          <p:nvPr/>
        </p:nvSpPr>
        <p:spPr>
          <a:xfrm>
            <a:off x="1770743" y="2632008"/>
            <a:ext cx="8998857" cy="2360906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oneTexte 2"/>
          <p:cNvSpPr txBox="1"/>
          <p:nvPr/>
        </p:nvSpPr>
        <p:spPr>
          <a:xfrm>
            <a:off x="174785" y="323436"/>
            <a:ext cx="3794917" cy="4616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Nomenclature Organique</a:t>
            </a:r>
            <a:endParaRPr lang="en-US" sz="2400" b="1" dirty="0">
              <a:solidFill>
                <a:srgbClr val="FFFF00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653143" y="1161143"/>
            <a:ext cx="6212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Ordre de priorité </a:t>
            </a:r>
            <a:r>
              <a:rPr lang="fr-FR" u="sng" dirty="0" smtClean="0"/>
              <a:t>croissante</a:t>
            </a:r>
            <a:r>
              <a:rPr lang="fr-FR" dirty="0" smtClean="0"/>
              <a:t> des fonctions organique</a:t>
            </a:r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9781" y="3365580"/>
            <a:ext cx="1355417" cy="951676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4863" y="3365580"/>
            <a:ext cx="1419135" cy="994858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4745" y="3316228"/>
            <a:ext cx="1429764" cy="104421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5257" y="3280274"/>
            <a:ext cx="1374817" cy="991147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70821" y="3297642"/>
            <a:ext cx="1543651" cy="997916"/>
          </a:xfrm>
          <a:prstGeom prst="rect">
            <a:avLst/>
          </a:prstGeom>
        </p:spPr>
      </p:pic>
      <p:cxnSp>
        <p:nvCxnSpPr>
          <p:cNvPr id="14" name="Connecteur droit avec flèche 13"/>
          <p:cNvCxnSpPr/>
          <p:nvPr/>
        </p:nvCxnSpPr>
        <p:spPr>
          <a:xfrm>
            <a:off x="9168475" y="2235200"/>
            <a:ext cx="1407885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/>
          <p:cNvSpPr txBox="1"/>
          <p:nvPr/>
        </p:nvSpPr>
        <p:spPr>
          <a:xfrm flipH="1">
            <a:off x="9328132" y="1556442"/>
            <a:ext cx="24674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Augmentation de la force de la fonction</a:t>
            </a:r>
            <a:endParaRPr lang="en-US" sz="1600" dirty="0"/>
          </a:p>
        </p:txBody>
      </p:sp>
      <p:cxnSp>
        <p:nvCxnSpPr>
          <p:cNvPr id="17" name="Connecteur droit avec flèche 16"/>
          <p:cNvCxnSpPr/>
          <p:nvPr/>
        </p:nvCxnSpPr>
        <p:spPr>
          <a:xfrm flipH="1">
            <a:off x="2574198" y="4191483"/>
            <a:ext cx="1021" cy="4636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842444" y="4619227"/>
            <a:ext cx="185659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C00000"/>
                </a:solidFill>
              </a:rPr>
              <a:t>Les substituants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3" name="Connecteur droit avec flèche 22"/>
          <p:cNvCxnSpPr/>
          <p:nvPr/>
        </p:nvCxnSpPr>
        <p:spPr>
          <a:xfrm flipH="1">
            <a:off x="3928593" y="4168341"/>
            <a:ext cx="1022" cy="1016671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ZoneTexte 23"/>
          <p:cNvSpPr txBox="1"/>
          <p:nvPr/>
        </p:nvSpPr>
        <p:spPr>
          <a:xfrm>
            <a:off x="2269421" y="5066123"/>
            <a:ext cx="3424142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0070C0"/>
                </a:solidFill>
              </a:rPr>
              <a:t>Les triples liaisons du carbone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26" name="Connecteur droit avec flèche 25"/>
          <p:cNvCxnSpPr/>
          <p:nvPr/>
        </p:nvCxnSpPr>
        <p:spPr>
          <a:xfrm>
            <a:off x="5985914" y="4271421"/>
            <a:ext cx="63" cy="14057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/>
          <p:cNvSpPr txBox="1"/>
          <p:nvPr/>
        </p:nvSpPr>
        <p:spPr>
          <a:xfrm>
            <a:off x="3705106" y="5677134"/>
            <a:ext cx="36521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 smtClean="0"/>
              <a:t>Les  doubles liaisons du carbone</a:t>
            </a:r>
            <a:endParaRPr lang="en-US" dirty="0"/>
          </a:p>
        </p:txBody>
      </p:sp>
      <p:cxnSp>
        <p:nvCxnSpPr>
          <p:cNvPr id="32" name="Connecteur droit avec flèche 31"/>
          <p:cNvCxnSpPr/>
          <p:nvPr/>
        </p:nvCxnSpPr>
        <p:spPr>
          <a:xfrm>
            <a:off x="7673814" y="4264160"/>
            <a:ext cx="0" cy="183028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ZoneTexte 33"/>
          <p:cNvSpPr txBox="1"/>
          <p:nvPr/>
        </p:nvSpPr>
        <p:spPr>
          <a:xfrm>
            <a:off x="5985914" y="6176688"/>
            <a:ext cx="2502993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Le groupement alcool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35" name="Connecteur droit avec flèche 34"/>
          <p:cNvCxnSpPr/>
          <p:nvPr/>
        </p:nvCxnSpPr>
        <p:spPr>
          <a:xfrm>
            <a:off x="9872417" y="4360438"/>
            <a:ext cx="0" cy="1830287"/>
          </a:xfrm>
          <a:prstGeom prst="straightConnector1">
            <a:avLst/>
          </a:prstGeom>
          <a:ln>
            <a:solidFill>
              <a:srgbClr val="CC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/>
          <p:cNvSpPr txBox="1"/>
          <p:nvPr/>
        </p:nvSpPr>
        <p:spPr>
          <a:xfrm>
            <a:off x="8862975" y="6288145"/>
            <a:ext cx="2571923" cy="369332"/>
          </a:xfrm>
          <a:prstGeom prst="rect">
            <a:avLst/>
          </a:prstGeom>
          <a:noFill/>
          <a:ln>
            <a:solidFill>
              <a:srgbClr val="CC9900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CC9900"/>
                </a:solidFill>
              </a:rPr>
              <a:t>Le groupement acide </a:t>
            </a:r>
            <a:endParaRPr lang="en-US" dirty="0">
              <a:solidFill>
                <a:srgbClr val="CC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579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/>
      <p:bldP spid="18" grpId="0" animBg="1"/>
      <p:bldP spid="24" grpId="0" animBg="1"/>
      <p:bldP spid="28" grpId="0" animBg="1"/>
      <p:bldP spid="34" grpId="0" animBg="1"/>
      <p:bldP spid="3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8900" y="551543"/>
            <a:ext cx="4305300" cy="1314450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217713" y="551543"/>
            <a:ext cx="2757715" cy="4616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Exemple # 1</a:t>
            </a:r>
            <a:endParaRPr lang="en-US" sz="2400" b="1" dirty="0"/>
          </a:p>
        </p:txBody>
      </p:sp>
      <p:sp>
        <p:nvSpPr>
          <p:cNvPr id="5" name="Rectangle 4"/>
          <p:cNvSpPr/>
          <p:nvPr/>
        </p:nvSpPr>
        <p:spPr>
          <a:xfrm>
            <a:off x="6617367" y="1291334"/>
            <a:ext cx="4355433" cy="441214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Ellipse 5"/>
          <p:cNvSpPr/>
          <p:nvPr/>
        </p:nvSpPr>
        <p:spPr>
          <a:xfrm>
            <a:off x="9095872" y="462096"/>
            <a:ext cx="907425" cy="695793"/>
          </a:xfrm>
          <a:prstGeom prst="ellipse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/>
              <p:cNvSpPr txBox="1"/>
              <p:nvPr/>
            </p:nvSpPr>
            <p:spPr>
              <a:xfrm>
                <a:off x="217713" y="2605784"/>
                <a:ext cx="7420558" cy="36933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 dirty="0" smtClean="0"/>
                  <a:t>Il y a que des liaison simple en carbone: </a:t>
                </a:r>
                <a14:m>
                  <m:oMath xmlns:m="http://schemas.openxmlformats.org/officeDocument/2006/math">
                    <m:r>
                      <a:rPr lang="fr-FR" b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𝐂</m:t>
                    </m:r>
                    <m:r>
                      <a:rPr lang="fr-FR" b="1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fr-FR" b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𝐂</m:t>
                    </m:r>
                  </m:oMath>
                </a14:m>
                <a:r>
                  <a:rPr lang="fr-FR" dirty="0" smtClean="0"/>
                  <a:t>       </a:t>
                </a:r>
                <a14:m>
                  <m:oMath xmlns:m="http://schemas.openxmlformats.org/officeDocument/2006/math">
                    <m:r>
                      <a:rPr lang="fr-F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fr-FR" dirty="0" smtClean="0"/>
                  <a:t>   Alc</a:t>
                </a:r>
                <a:r>
                  <a:rPr lang="fr-FR" b="1" dirty="0">
                    <a:solidFill>
                      <a:srgbClr val="0070C0"/>
                    </a:solidFill>
                  </a:rPr>
                  <a:t>a</a:t>
                </a:r>
                <a:r>
                  <a:rPr lang="fr-FR" b="1" dirty="0" smtClean="0">
                    <a:solidFill>
                      <a:srgbClr val="0070C0"/>
                    </a:solidFill>
                  </a:rPr>
                  <a:t>ne</a:t>
                </a:r>
                <a:r>
                  <a:rPr lang="fr-FR" b="1" dirty="0" smtClean="0">
                    <a:solidFill>
                      <a:srgbClr val="00B050"/>
                    </a:solidFill>
                  </a:rPr>
                  <a:t> </a:t>
                </a:r>
                <a:r>
                  <a:rPr lang="fr-FR" dirty="0" smtClean="0">
                    <a:solidFill>
                      <a:srgbClr val="FF0000"/>
                    </a:solidFill>
                  </a:rPr>
                  <a:t>: </a:t>
                </a:r>
                <a:r>
                  <a:rPr lang="fr-FR" dirty="0" err="1" smtClean="0">
                    <a:solidFill>
                      <a:srgbClr val="FF0000"/>
                    </a:solidFill>
                  </a:rPr>
                  <a:t>ane</a:t>
                </a:r>
                <a:endParaRPr lang="fr-FR" dirty="0" smtClean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" name="ZoneTexte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713" y="2605784"/>
                <a:ext cx="7420558" cy="369332"/>
              </a:xfrm>
              <a:prstGeom prst="rect">
                <a:avLst/>
              </a:prstGeom>
              <a:blipFill>
                <a:blip r:embed="rId3"/>
                <a:stretch>
                  <a:fillRect l="-575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/>
              <p:cNvSpPr txBox="1"/>
              <p:nvPr/>
            </p:nvSpPr>
            <p:spPr>
              <a:xfrm>
                <a:off x="217713" y="3144394"/>
                <a:ext cx="11802098" cy="36933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fr-FR" dirty="0" smtClean="0"/>
                  <a:t>La chaine la plus longue en C contient: </a:t>
                </a:r>
                <a:r>
                  <a:rPr lang="fr-FR" b="1" dirty="0" smtClean="0">
                    <a:solidFill>
                      <a:srgbClr val="FF0000"/>
                    </a:solidFill>
                  </a:rPr>
                  <a:t>5 carbone</a:t>
                </a:r>
                <a:r>
                  <a:rPr lang="fr-FR" b="1" dirty="0" smtClean="0">
                    <a:solidFill>
                      <a:srgbClr val="00B0F0"/>
                    </a:solidFill>
                  </a:rPr>
                  <a:t>   </a:t>
                </a:r>
                <a14:m>
                  <m:oMath xmlns:m="http://schemas.openxmlformats.org/officeDocument/2006/math">
                    <m:r>
                      <a:rPr lang="fr-F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fr-FR" b="1" dirty="0" smtClean="0">
                    <a:solidFill>
                      <a:srgbClr val="00B0F0"/>
                    </a:solidFill>
                  </a:rPr>
                  <a:t>   </a:t>
                </a:r>
                <a:r>
                  <a:rPr lang="fr-FR" b="1" dirty="0" smtClean="0">
                    <a:solidFill>
                      <a:srgbClr val="0070C0"/>
                    </a:solidFill>
                  </a:rPr>
                  <a:t>Pent </a:t>
                </a:r>
                <a:r>
                  <a:rPr lang="fr-FR" dirty="0" smtClean="0"/>
                  <a:t>(la chaine la plus longue) </a:t>
                </a:r>
                <a:r>
                  <a:rPr lang="fr-FR" b="1" dirty="0" smtClean="0"/>
                  <a:t>Tab 1.9</a:t>
                </a:r>
              </a:p>
            </p:txBody>
          </p:sp>
        </mc:Choice>
        <mc:Fallback xmlns="">
          <p:sp>
            <p:nvSpPr>
              <p:cNvPr id="8" name="ZoneTexte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713" y="3144394"/>
                <a:ext cx="11802098" cy="369332"/>
              </a:xfrm>
              <a:prstGeom prst="rect">
                <a:avLst/>
              </a:prstGeom>
              <a:blipFill>
                <a:blip r:embed="rId4"/>
                <a:stretch>
                  <a:fillRect l="-362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ZoneTexte 8"/>
          <p:cNvSpPr txBox="1"/>
          <p:nvPr/>
        </p:nvSpPr>
        <p:spPr>
          <a:xfrm>
            <a:off x="217713" y="3693059"/>
            <a:ext cx="6812186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fr-FR" dirty="0" smtClean="0"/>
              <a:t>Les </a:t>
            </a:r>
            <a:r>
              <a:rPr lang="fr-FR" dirty="0"/>
              <a:t>substituants (encerclés en </a:t>
            </a:r>
            <a:r>
              <a:rPr lang="fr-FR" dirty="0" smtClean="0"/>
              <a:t>vert)  </a:t>
            </a:r>
            <a:r>
              <a:rPr lang="fr-FR" b="1" dirty="0"/>
              <a:t>Tab 1.10   : </a:t>
            </a:r>
            <a:r>
              <a:rPr lang="fr-FR" b="1" dirty="0" smtClean="0"/>
              <a:t> </a:t>
            </a:r>
            <a:r>
              <a:rPr lang="fr-FR" b="1" dirty="0" smtClean="0">
                <a:solidFill>
                  <a:srgbClr val="FF0000"/>
                </a:solidFill>
              </a:rPr>
              <a:t>méthyle 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263237" y="4355267"/>
            <a:ext cx="11134523" cy="64633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fr-FR" dirty="0" smtClean="0"/>
              <a:t>Le méthyle (encerclé en  vert )  il faut donner le numéro du carbone de la chaine principale ou il se </a:t>
            </a:r>
          </a:p>
          <a:p>
            <a:pPr>
              <a:buClr>
                <a:schemeClr val="tx1"/>
              </a:buClr>
            </a:pPr>
            <a:r>
              <a:rPr lang="fr-FR" dirty="0"/>
              <a:t> </a:t>
            </a:r>
            <a:r>
              <a:rPr lang="fr-FR" dirty="0" smtClean="0"/>
              <a:t>    trouve attaché</a:t>
            </a:r>
            <a:endParaRPr lang="fr-FR" b="1" dirty="0" smtClean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7163548" y="3677380"/>
                <a:ext cx="170630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fr-FR" b="1" dirty="0"/>
                  <a:t>   </a:t>
                </a:r>
                <a:r>
                  <a:rPr lang="fr-FR" b="1" dirty="0" smtClean="0">
                    <a:solidFill>
                      <a:srgbClr val="FF0000"/>
                    </a:solidFill>
                  </a:rPr>
                  <a:t>n-</a:t>
                </a:r>
                <a:r>
                  <a:rPr lang="fr-FR" b="1" dirty="0" smtClean="0">
                    <a:solidFill>
                      <a:srgbClr val="0070C0"/>
                    </a:solidFill>
                  </a:rPr>
                  <a:t>methyle</a:t>
                </a:r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3548" y="3677380"/>
                <a:ext cx="1706301" cy="369332"/>
              </a:xfrm>
              <a:prstGeom prst="rect">
                <a:avLst/>
              </a:prstGeom>
              <a:blipFill>
                <a:blip r:embed="rId5"/>
                <a:stretch>
                  <a:fillRect t="-8197" r="-357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ZoneTexte 11"/>
          <p:cNvSpPr txBox="1"/>
          <p:nvPr/>
        </p:nvSpPr>
        <p:spPr>
          <a:xfrm>
            <a:off x="6692461" y="1835605"/>
            <a:ext cx="4107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rgbClr val="00B0F0"/>
                </a:solidFill>
              </a:rPr>
              <a:t>1              2              3             4              5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263237" y="5143221"/>
            <a:ext cx="4537781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fr-FR" dirty="0" smtClean="0"/>
              <a:t>Numérotation: de la chaine principale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457618" y="5654176"/>
            <a:ext cx="4552532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smtClean="0"/>
              <a:t>Si je suis la numérotation </a:t>
            </a:r>
            <a:r>
              <a:rPr lang="fr-FR" b="1" dirty="0" smtClean="0">
                <a:solidFill>
                  <a:srgbClr val="0070C0"/>
                </a:solidFill>
              </a:rPr>
              <a:t>bleu</a:t>
            </a:r>
            <a:r>
              <a:rPr lang="fr-FR" dirty="0" smtClean="0"/>
              <a:t> on aura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5457247" y="5657884"/>
                <a:ext cx="1706301" cy="36933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fr-FR" b="1" dirty="0"/>
                  <a:t>   </a:t>
                </a:r>
                <a:r>
                  <a:rPr lang="fr-FR" b="1" dirty="0" smtClean="0">
                    <a:solidFill>
                      <a:srgbClr val="0070C0"/>
                    </a:solidFill>
                  </a:rPr>
                  <a:t>4</a:t>
                </a:r>
                <a:r>
                  <a:rPr lang="fr-FR" b="1" dirty="0" smtClean="0">
                    <a:solidFill>
                      <a:srgbClr val="FF0000"/>
                    </a:solidFill>
                  </a:rPr>
                  <a:t>-</a:t>
                </a:r>
                <a:r>
                  <a:rPr lang="fr-FR" b="1" dirty="0" smtClean="0"/>
                  <a:t>methyle</a:t>
                </a:r>
                <a:endParaRPr lang="en-US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7247" y="5657884"/>
                <a:ext cx="1706301" cy="369332"/>
              </a:xfrm>
              <a:prstGeom prst="rect">
                <a:avLst/>
              </a:prstGeom>
              <a:blipFill>
                <a:blip r:embed="rId6"/>
                <a:stretch>
                  <a:fillRect t="-8197" r="-25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ZoneTexte 15"/>
          <p:cNvSpPr txBox="1"/>
          <p:nvPr/>
        </p:nvSpPr>
        <p:spPr>
          <a:xfrm>
            <a:off x="457617" y="6165130"/>
            <a:ext cx="4552533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smtClean="0"/>
              <a:t>Si je suis la numérotation </a:t>
            </a:r>
            <a:r>
              <a:rPr lang="fr-FR" b="1" dirty="0" smtClean="0">
                <a:solidFill>
                  <a:srgbClr val="FF0000"/>
                </a:solidFill>
              </a:rPr>
              <a:t>rouge</a:t>
            </a:r>
            <a:r>
              <a:rPr lang="fr-FR" dirty="0" smtClean="0"/>
              <a:t> on aura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5457246" y="6165130"/>
                <a:ext cx="1706301" cy="36933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fr-FR" b="1" dirty="0"/>
                  <a:t>   </a:t>
                </a:r>
                <a:r>
                  <a:rPr lang="fr-FR" b="1" dirty="0" smtClean="0">
                    <a:solidFill>
                      <a:srgbClr val="FF0000"/>
                    </a:solidFill>
                  </a:rPr>
                  <a:t>2-</a:t>
                </a:r>
                <a:r>
                  <a:rPr lang="fr-FR" b="1" dirty="0" smtClean="0"/>
                  <a:t>methyle</a:t>
                </a:r>
                <a:endParaRPr lang="en-US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7246" y="6165130"/>
                <a:ext cx="1706301" cy="369332"/>
              </a:xfrm>
              <a:prstGeom prst="rect">
                <a:avLst/>
              </a:prstGeom>
              <a:blipFill>
                <a:blip r:embed="rId7"/>
                <a:stretch>
                  <a:fillRect t="-8197" r="-25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ZoneTexte 17"/>
          <p:cNvSpPr txBox="1"/>
          <p:nvPr/>
        </p:nvSpPr>
        <p:spPr>
          <a:xfrm>
            <a:off x="6640874" y="942835"/>
            <a:ext cx="4107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5                 4            3                2           1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217713" y="1756275"/>
            <a:ext cx="3607141" cy="52322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>
              <a:buClr>
                <a:schemeClr val="tx1"/>
              </a:buClr>
            </a:pPr>
            <a:r>
              <a:rPr lang="fr-FR" sz="2800" b="1" dirty="0" smtClean="0"/>
              <a:t>     </a:t>
            </a:r>
            <a:r>
              <a:rPr lang="fr-FR" sz="2800" b="1" dirty="0" smtClean="0">
                <a:solidFill>
                  <a:srgbClr val="FF0000"/>
                </a:solidFill>
              </a:rPr>
              <a:t>2-</a:t>
            </a:r>
            <a:r>
              <a:rPr lang="fr-FR" sz="2800" b="1" dirty="0" smtClean="0"/>
              <a:t>méthylpentane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064613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/>
      <p:bldP spid="12" grpId="0"/>
      <p:bldP spid="13" grpId="0" animBg="1"/>
      <p:bldP spid="14" grpId="0" animBg="1"/>
      <p:bldP spid="15" grpId="0" animBg="1"/>
      <p:bldP spid="16" grpId="0" animBg="1"/>
      <p:bldP spid="17" grpId="0" animBg="1"/>
      <p:bldP spid="18" grpId="0"/>
      <p:bldP spid="1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9600" y="-336618"/>
            <a:ext cx="5873705" cy="364358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245261" y="1291333"/>
            <a:ext cx="4839534" cy="509679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llipse 3"/>
          <p:cNvSpPr/>
          <p:nvPr/>
        </p:nvSpPr>
        <p:spPr>
          <a:xfrm>
            <a:off x="7054418" y="242306"/>
            <a:ext cx="1132112" cy="754276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llipse 4"/>
          <p:cNvSpPr/>
          <p:nvPr/>
        </p:nvSpPr>
        <p:spPr>
          <a:xfrm>
            <a:off x="7096902" y="2239166"/>
            <a:ext cx="1132112" cy="78978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ZoneTexte 5"/>
          <p:cNvSpPr txBox="1"/>
          <p:nvPr/>
        </p:nvSpPr>
        <p:spPr>
          <a:xfrm>
            <a:off x="6350311" y="1854749"/>
            <a:ext cx="4280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rgbClr val="00B0F0"/>
                </a:solidFill>
              </a:rPr>
              <a:t>1            2                  3                4              5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6350311" y="922001"/>
            <a:ext cx="4272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5                 4            3                2               1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217713" y="551543"/>
            <a:ext cx="2757715" cy="4616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Exemple # 2</a:t>
            </a:r>
            <a:endParaRPr 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/>
              <p:cNvSpPr txBox="1"/>
              <p:nvPr/>
            </p:nvSpPr>
            <p:spPr>
              <a:xfrm>
                <a:off x="76200" y="3428963"/>
                <a:ext cx="7328994" cy="36933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 dirty="0" smtClean="0"/>
                  <a:t>Il y a présence d’une triple liaison: </a:t>
                </a:r>
                <a14:m>
                  <m:oMath xmlns:m="http://schemas.openxmlformats.org/officeDocument/2006/math">
                    <m:r>
                      <a:rPr lang="fr-FR" b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𝐂</m:t>
                    </m:r>
                    <m:r>
                      <a:rPr lang="fr-FR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fr-FR" b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𝐂</m:t>
                    </m:r>
                  </m:oMath>
                </a14:m>
                <a:r>
                  <a:rPr lang="fr-FR" dirty="0" smtClean="0"/>
                  <a:t>             Alc</a:t>
                </a:r>
                <a:r>
                  <a:rPr lang="fr-FR" b="1" dirty="0" smtClean="0">
                    <a:solidFill>
                      <a:srgbClr val="0070C0"/>
                    </a:solidFill>
                  </a:rPr>
                  <a:t>yne</a:t>
                </a:r>
                <a:r>
                  <a:rPr lang="fr-FR" b="1" dirty="0" smtClean="0">
                    <a:solidFill>
                      <a:srgbClr val="00B050"/>
                    </a:solidFill>
                  </a:rPr>
                  <a:t> </a:t>
                </a:r>
                <a:r>
                  <a:rPr lang="fr-FR" dirty="0" smtClean="0">
                    <a:solidFill>
                      <a:srgbClr val="FF0000"/>
                    </a:solidFill>
                  </a:rPr>
                  <a:t>: n-</a:t>
                </a:r>
                <a:r>
                  <a:rPr lang="fr-FR" dirty="0" err="1" smtClean="0">
                    <a:solidFill>
                      <a:srgbClr val="0070C0"/>
                    </a:solidFill>
                  </a:rPr>
                  <a:t>yne</a:t>
                </a:r>
                <a:endParaRPr lang="fr-FR" dirty="0" smtClean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0" name="ZoneTexte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3428963"/>
                <a:ext cx="7328994" cy="369332"/>
              </a:xfrm>
              <a:prstGeom prst="rect">
                <a:avLst/>
              </a:prstGeom>
              <a:blipFill>
                <a:blip r:embed="rId3"/>
                <a:stretch>
                  <a:fillRect l="-582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/>
              <p:cNvSpPr txBox="1"/>
              <p:nvPr/>
            </p:nvSpPr>
            <p:spPr>
              <a:xfrm>
                <a:off x="76200" y="3967573"/>
                <a:ext cx="11802098" cy="36933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fr-FR" dirty="0" smtClean="0"/>
                  <a:t>La chaine la plus longue en C et qui contient la triple liaison: </a:t>
                </a:r>
                <a:r>
                  <a:rPr lang="fr-FR" b="1" dirty="0" smtClean="0">
                    <a:solidFill>
                      <a:srgbClr val="00B0F0"/>
                    </a:solidFill>
                  </a:rPr>
                  <a:t>5   </a:t>
                </a:r>
                <a14:m>
                  <m:oMath xmlns:m="http://schemas.openxmlformats.org/officeDocument/2006/math">
                    <m:r>
                      <a:rPr lang="fr-F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fr-FR" b="1" dirty="0" smtClean="0">
                    <a:solidFill>
                      <a:srgbClr val="00B0F0"/>
                    </a:solidFill>
                  </a:rPr>
                  <a:t>   </a:t>
                </a:r>
                <a:r>
                  <a:rPr lang="fr-FR" b="1" dirty="0" smtClean="0">
                    <a:solidFill>
                      <a:srgbClr val="0070C0"/>
                    </a:solidFill>
                  </a:rPr>
                  <a:t>Pent </a:t>
                </a:r>
                <a:r>
                  <a:rPr lang="fr-FR" dirty="0" smtClean="0"/>
                  <a:t>(la chaine la plus longue) </a:t>
                </a:r>
                <a:r>
                  <a:rPr lang="fr-FR" b="1" dirty="0" smtClean="0"/>
                  <a:t>Tab 1.9</a:t>
                </a:r>
              </a:p>
            </p:txBody>
          </p:sp>
        </mc:Choice>
        <mc:Fallback xmlns="">
          <p:sp>
            <p:nvSpPr>
              <p:cNvPr id="13" name="ZoneTexte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3967573"/>
                <a:ext cx="11802098" cy="369332"/>
              </a:xfrm>
              <a:prstGeom prst="rect">
                <a:avLst/>
              </a:prstGeom>
              <a:blipFill>
                <a:blip r:embed="rId4"/>
                <a:stretch>
                  <a:fillRect l="-362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/>
              <p:cNvSpPr txBox="1"/>
              <p:nvPr/>
            </p:nvSpPr>
            <p:spPr>
              <a:xfrm>
                <a:off x="76200" y="4516238"/>
                <a:ext cx="9111790" cy="36933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 marL="285750" indent="-28575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fr-FR" dirty="0" smtClean="0"/>
                  <a:t>Les </a:t>
                </a:r>
                <a:r>
                  <a:rPr lang="fr-FR" dirty="0"/>
                  <a:t>substituants (encerclés en </a:t>
                </a:r>
                <a:r>
                  <a:rPr lang="fr-FR" dirty="0" smtClean="0"/>
                  <a:t>bleu)  </a:t>
                </a:r>
                <a:r>
                  <a:rPr lang="fr-FR" b="1" dirty="0"/>
                  <a:t>Tab 1.10   : </a:t>
                </a:r>
                <a:r>
                  <a:rPr lang="fr-FR" b="1" dirty="0" smtClean="0"/>
                  <a:t> </a:t>
                </a:r>
                <a:r>
                  <a:rPr lang="fr-FR" b="1" dirty="0" smtClean="0">
                    <a:solidFill>
                      <a:srgbClr val="FF0000"/>
                    </a:solidFill>
                  </a:rPr>
                  <a:t>méthyle  </a:t>
                </a:r>
                <a14:m>
                  <m:oMath xmlns:m="http://schemas.openxmlformats.org/officeDocument/2006/math">
                    <m:r>
                      <a:rPr lang="fr-F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  </m:t>
                    </m:r>
                    <m:r>
                      <a:rPr lang="fr-FR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𝐦𝐚𝐢𝐬</m:t>
                    </m:r>
                    <m:r>
                      <a:rPr lang="fr-FR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fr-FR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𝐢𝐥</m:t>
                    </m:r>
                    <m:r>
                      <a:rPr lang="fr-FR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fr-FR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𝐲</m:t>
                    </m:r>
                    <m:r>
                      <a:rPr lang="fr-FR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fr-FR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𝐞𝐧</m:t>
                    </m:r>
                    <m:r>
                      <a:rPr lang="fr-FR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fr-FR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𝐚</m:t>
                    </m:r>
                    <m:r>
                      <a:rPr lang="fr-FR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fr-FR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𝐝𝐞𝐮𝐱</m:t>
                    </m:r>
                  </m:oMath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ZoneTexte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4516238"/>
                <a:ext cx="9111790" cy="369332"/>
              </a:xfrm>
              <a:prstGeom prst="rect">
                <a:avLst/>
              </a:prstGeom>
              <a:blipFill>
                <a:blip r:embed="rId5"/>
                <a:stretch>
                  <a:fillRect l="-469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/>
              <p:cNvSpPr txBox="1"/>
              <p:nvPr/>
            </p:nvSpPr>
            <p:spPr>
              <a:xfrm>
                <a:off x="121724" y="5178446"/>
                <a:ext cx="11036611" cy="36933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 marL="285750" indent="-28575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fr-FR" dirty="0" smtClean="0"/>
                  <a:t>Les substituants (encerclés en  bleu )  puisqu’il y a deux sur le même </a:t>
                </a:r>
                <a:r>
                  <a:rPr lang="fr-FR" dirty="0" err="1" smtClean="0"/>
                  <a:t>carbonne</a:t>
                </a:r>
                <a:r>
                  <a:rPr lang="fr-FR" dirty="0" smtClean="0"/>
                  <a:t>  </a:t>
                </a:r>
                <a14:m>
                  <m:oMath xmlns:m="http://schemas.openxmlformats.org/officeDocument/2006/math">
                    <m:r>
                      <a:rPr lang="fr-F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fr-FR" b="1" dirty="0" smtClean="0"/>
                  <a:t>   </a:t>
                </a:r>
                <a:r>
                  <a:rPr lang="fr-FR" b="1" dirty="0" err="1" smtClean="0">
                    <a:solidFill>
                      <a:srgbClr val="FF0000"/>
                    </a:solidFill>
                  </a:rPr>
                  <a:t>n,n-dimethyle</a:t>
                </a:r>
                <a:endParaRPr lang="fr-FR" b="1" dirty="0" smtClean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ZoneTexte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724" y="5178446"/>
                <a:ext cx="11036611" cy="369332"/>
              </a:xfrm>
              <a:prstGeom prst="rect">
                <a:avLst/>
              </a:prstGeom>
              <a:blipFill>
                <a:blip r:embed="rId6"/>
                <a:stretch>
                  <a:fillRect l="-387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ZoneTexte 15"/>
          <p:cNvSpPr txBox="1"/>
          <p:nvPr/>
        </p:nvSpPr>
        <p:spPr>
          <a:xfrm>
            <a:off x="102674" y="5756753"/>
            <a:ext cx="4537781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fr-FR" dirty="0" smtClean="0"/>
              <a:t>Numérotation: de la chaine principale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ZoneTexte 16"/>
              <p:cNvSpPr txBox="1"/>
              <p:nvPr/>
            </p:nvSpPr>
            <p:spPr>
              <a:xfrm>
                <a:off x="4703048" y="5756753"/>
                <a:ext cx="2516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ZoneTexte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3048" y="5756753"/>
                <a:ext cx="251671" cy="276999"/>
              </a:xfrm>
              <a:prstGeom prst="rect">
                <a:avLst/>
              </a:prstGeom>
              <a:blipFill>
                <a:blip r:embed="rId7"/>
                <a:stretch>
                  <a:fillRect l="-9524" r="-1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ZoneTexte 17"/>
          <p:cNvSpPr txBox="1"/>
          <p:nvPr/>
        </p:nvSpPr>
        <p:spPr>
          <a:xfrm>
            <a:off x="4979212" y="5727111"/>
            <a:ext cx="7403288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>
              <a:buClr>
                <a:schemeClr val="tx1"/>
              </a:buClr>
            </a:pPr>
            <a:r>
              <a:rPr lang="fr-FR" dirty="0" smtClean="0"/>
              <a:t>La triple est plus prioritaire aux substituants, on commence par elle </a:t>
            </a:r>
            <a:endParaRPr lang="en-US" sz="3600" b="1" dirty="0"/>
          </a:p>
        </p:txBody>
      </p:sp>
      <p:sp>
        <p:nvSpPr>
          <p:cNvPr id="19" name="ZoneTexte 18"/>
          <p:cNvSpPr txBox="1"/>
          <p:nvPr/>
        </p:nvSpPr>
        <p:spPr>
          <a:xfrm>
            <a:off x="76200" y="6376910"/>
            <a:ext cx="5245923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rgbClr val="FF0000"/>
                </a:solidFill>
              </a:rPr>
              <a:t>2 </a:t>
            </a:r>
            <a:r>
              <a:rPr lang="fr-FR" dirty="0" smtClean="0"/>
              <a:t>pour la triple liaison       les substituants: </a:t>
            </a:r>
            <a:r>
              <a:rPr lang="fr-FR" dirty="0" smtClean="0">
                <a:solidFill>
                  <a:srgbClr val="FF0000"/>
                </a:solidFill>
              </a:rPr>
              <a:t>4,4</a:t>
            </a:r>
            <a:endParaRPr lang="en-US" sz="3600" b="1" dirty="0"/>
          </a:p>
        </p:txBody>
      </p:sp>
      <p:sp>
        <p:nvSpPr>
          <p:cNvPr id="20" name="ZoneTexte 19"/>
          <p:cNvSpPr txBox="1"/>
          <p:nvPr/>
        </p:nvSpPr>
        <p:spPr>
          <a:xfrm>
            <a:off x="231691" y="2177797"/>
            <a:ext cx="4732449" cy="52322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>
              <a:buClr>
                <a:schemeClr val="tx1"/>
              </a:buClr>
            </a:pPr>
            <a:r>
              <a:rPr lang="fr-FR" sz="2800" b="1" dirty="0" smtClean="0"/>
              <a:t>     </a:t>
            </a:r>
            <a:r>
              <a:rPr lang="fr-FR" sz="2800" b="1" dirty="0" smtClean="0">
                <a:solidFill>
                  <a:srgbClr val="FF0000"/>
                </a:solidFill>
              </a:rPr>
              <a:t>4,4</a:t>
            </a:r>
            <a:r>
              <a:rPr lang="fr-FR" sz="2800" b="1" dirty="0" smtClean="0"/>
              <a:t>-diméthylpent-</a:t>
            </a:r>
            <a:r>
              <a:rPr lang="fr-FR" sz="2800" b="1" dirty="0" smtClean="0">
                <a:solidFill>
                  <a:srgbClr val="FF0000"/>
                </a:solidFill>
              </a:rPr>
              <a:t>2</a:t>
            </a:r>
            <a:r>
              <a:rPr lang="fr-FR" sz="2800" b="1" dirty="0" smtClean="0"/>
              <a:t>-yne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747738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/>
      <p:bldP spid="7" grpId="0"/>
      <p:bldP spid="10" grpId="0" animBg="1"/>
      <p:bldP spid="13" grpId="0" animBg="1"/>
      <p:bldP spid="14" grpId="0" animBg="1"/>
      <p:bldP spid="15" grpId="0" animBg="1"/>
      <p:bldP spid="16" grpId="0" animBg="1"/>
      <p:bldP spid="17" grpId="0"/>
      <p:bldP spid="18" grpId="0" animBg="1"/>
      <p:bldP spid="19" grpId="0" animBg="1"/>
      <p:bldP spid="2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217713" y="551543"/>
            <a:ext cx="2757715" cy="4616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Exemple # 3</a:t>
            </a:r>
            <a:endParaRPr lang="en-US" sz="2400" b="1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5302" y="903252"/>
            <a:ext cx="6490938" cy="93877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8230741" y="868469"/>
            <a:ext cx="1359568" cy="818456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ZoneTexte 4"/>
          <p:cNvSpPr txBox="1"/>
          <p:nvPr/>
        </p:nvSpPr>
        <p:spPr>
          <a:xfrm>
            <a:off x="8324978" y="1880607"/>
            <a:ext cx="12634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smtClean="0">
                <a:solidFill>
                  <a:srgbClr val="00B050"/>
                </a:solidFill>
              </a:rPr>
              <a:t>Fonction</a:t>
            </a:r>
            <a:endParaRPr lang="en-US" sz="2000" b="1" dirty="0">
              <a:solidFill>
                <a:srgbClr val="00B05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416485" y="906066"/>
            <a:ext cx="1648325" cy="818456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6369300" y="1845711"/>
            <a:ext cx="16955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rgbClr val="00B0F0"/>
                </a:solidFill>
              </a:rPr>
              <a:t>La chaine la plus longue</a:t>
            </a:r>
            <a:endParaRPr lang="en-US" sz="2000" b="1" dirty="0">
              <a:solidFill>
                <a:srgbClr val="00B0F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653350" y="931104"/>
            <a:ext cx="2747205" cy="81845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3591731" y="1917989"/>
            <a:ext cx="2301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rgbClr val="FF0000"/>
                </a:solidFill>
              </a:rPr>
              <a:t>Les substituants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3630047" y="2454411"/>
            <a:ext cx="2549353" cy="1200329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/>
              <a:t>Di: deux </a:t>
            </a:r>
          </a:p>
          <a:p>
            <a:r>
              <a:rPr lang="fr-FR" dirty="0" err="1" smtClean="0"/>
              <a:t>Chloro</a:t>
            </a:r>
            <a:r>
              <a:rPr lang="fr-FR" dirty="0" smtClean="0"/>
              <a:t>: Cl</a:t>
            </a:r>
          </a:p>
          <a:p>
            <a:r>
              <a:rPr lang="fr-FR" dirty="0" smtClean="0"/>
              <a:t>1,2: attaché à 1</a:t>
            </a:r>
            <a:r>
              <a:rPr lang="fr-FR" baseline="30000" dirty="0" smtClean="0"/>
              <a:t>er</a:t>
            </a:r>
            <a:r>
              <a:rPr lang="fr-FR" dirty="0" smtClean="0"/>
              <a:t> et 2</a:t>
            </a:r>
            <a:r>
              <a:rPr lang="fr-FR" baseline="30000" dirty="0" smtClean="0"/>
              <a:t>ème</a:t>
            </a:r>
            <a:r>
              <a:rPr lang="fr-FR" dirty="0" smtClean="0"/>
              <a:t> carbone</a:t>
            </a:r>
            <a:endParaRPr lang="en-US" dirty="0"/>
          </a:p>
        </p:txBody>
      </p:sp>
      <p:sp>
        <p:nvSpPr>
          <p:cNvPr id="11" name="ZoneTexte 10"/>
          <p:cNvSpPr txBox="1"/>
          <p:nvPr/>
        </p:nvSpPr>
        <p:spPr>
          <a:xfrm>
            <a:off x="6336033" y="2928165"/>
            <a:ext cx="1723613" cy="923330"/>
          </a:xfrm>
          <a:prstGeom prst="rect">
            <a:avLst/>
          </a:prstGeom>
          <a:solidFill>
            <a:srgbClr val="CCFFCC"/>
          </a:solidFill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 smtClean="0"/>
              <a:t>Penta: la chaine </a:t>
            </a:r>
          </a:p>
          <a:p>
            <a:r>
              <a:rPr lang="fr-FR" dirty="0" smtClean="0"/>
              <a:t>la plus longue </a:t>
            </a:r>
          </a:p>
          <a:p>
            <a:r>
              <a:rPr lang="fr-FR" dirty="0" smtClean="0"/>
              <a:t>Contient </a:t>
            </a:r>
            <a:r>
              <a:rPr lang="fr-FR" b="1" dirty="0" smtClean="0"/>
              <a:t>5 C</a:t>
            </a:r>
            <a:endParaRPr lang="en-US" b="1" dirty="0"/>
          </a:p>
        </p:txBody>
      </p:sp>
      <p:sp>
        <p:nvSpPr>
          <p:cNvPr id="12" name="ZoneTexte 11"/>
          <p:cNvSpPr txBox="1"/>
          <p:nvPr/>
        </p:nvSpPr>
        <p:spPr>
          <a:xfrm>
            <a:off x="8371119" y="2491968"/>
            <a:ext cx="3331361" cy="923330"/>
          </a:xfrm>
          <a:prstGeom prst="rect">
            <a:avLst/>
          </a:prstGeom>
          <a:solidFill>
            <a:srgbClr val="FFFF99"/>
          </a:solidFill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fr-FR" b="1" dirty="0" err="1" smtClean="0"/>
              <a:t>Ol</a:t>
            </a:r>
            <a:r>
              <a:rPr lang="fr-FR" b="1" dirty="0" smtClean="0"/>
              <a:t>:</a:t>
            </a:r>
            <a:r>
              <a:rPr lang="fr-FR" dirty="0" smtClean="0"/>
              <a:t> donc il y a présence de la</a:t>
            </a:r>
          </a:p>
          <a:p>
            <a:r>
              <a:rPr lang="fr-FR" dirty="0" smtClean="0"/>
              <a:t> fonction alcool</a:t>
            </a:r>
          </a:p>
          <a:p>
            <a:r>
              <a:rPr lang="fr-FR" b="1" dirty="0" smtClean="0"/>
              <a:t>OH: attaché au carbone 3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08044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/>
      <p:bldP spid="8" grpId="0" animBg="1"/>
      <p:bldP spid="9" grpId="0"/>
      <p:bldP spid="10" grpId="0" animBg="1"/>
      <p:bldP spid="11" grpId="0" animBg="1"/>
      <p:bldP spid="12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ype de bois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TM03090434[[fn=Type de bois]]</Template>
  <TotalTime>6770</TotalTime>
  <Words>587</Words>
  <Application>Microsoft Office PowerPoint</Application>
  <PresentationFormat>Grand écran</PresentationFormat>
  <Paragraphs>83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2" baseType="lpstr">
      <vt:lpstr>Arial</vt:lpstr>
      <vt:lpstr>Cambria Math</vt:lpstr>
      <vt:lpstr>Rockwell</vt:lpstr>
      <vt:lpstr>Rockwell Condensed</vt:lpstr>
      <vt:lpstr>Wingdings</vt:lpstr>
      <vt:lpstr>Type de bois</vt:lpstr>
      <vt:lpstr>Exemples du cours 1.8  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Exercices 1.3 &amp; 1.5</dc:title>
  <dc:creator>Utilisateur Windows</dc:creator>
  <cp:lastModifiedBy>Utilisateur Windows</cp:lastModifiedBy>
  <cp:revision>198</cp:revision>
  <dcterms:created xsi:type="dcterms:W3CDTF">2020-09-10T19:16:54Z</dcterms:created>
  <dcterms:modified xsi:type="dcterms:W3CDTF">2021-05-17T21:57:29Z</dcterms:modified>
</cp:coreProperties>
</file>