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052CA-2791-4DF9-ADDB-ED2C1A0F1FDC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5CEC4-66E8-4C60-90AF-3C0E5BCDC3F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17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F3F7-D7B5-4A22-9001-558B7DABC111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1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76AF-C012-41A9-BDBA-ABBDB3323241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2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20B6-2714-4232-8486-BF09096CAEC8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0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BB35-C9F6-4E73-B1DA-527EDA13ECF4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3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5E13-A75A-4F9D-8B98-C05A9398D125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4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27F5-2BE2-46C5-9591-B96CF37639EC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6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79C7-2C09-4532-AD19-A32A3746414E}" type="datetime1">
              <a:rPr lang="en-US" smtClean="0"/>
              <a:t>2/25/2021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2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40DC-CF42-44A0-B5D6-6349D2685CB8}" type="datetime1">
              <a:rPr lang="en-US" smtClean="0"/>
              <a:t>2/25/2021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6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F2D6-2457-47D6-9755-42C1DCBFE911}" type="datetime1">
              <a:rPr lang="en-US" smtClean="0"/>
              <a:t>2/25/2021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0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9A18-89C9-46CF-BC0F-C5BBAA0C3BE6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4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5E0A-6BD4-4600-A551-17C4D5A9AA7D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2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15E10-4610-495C-9DD8-780837383FCC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BEB1-5659-41B9-86B2-D2B9D02362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4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6.png"/><Relationship Id="rId3" Type="http://schemas.openxmlformats.org/officeDocument/2006/relationships/image" Target="../media/image17.png"/><Relationship Id="rId7" Type="http://schemas.openxmlformats.org/officeDocument/2006/relationships/image" Target="../media/image36.png"/><Relationship Id="rId12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4.png"/><Relationship Id="rId5" Type="http://schemas.openxmlformats.org/officeDocument/2006/relationships/image" Target="../media/image34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6516" y="1714245"/>
            <a:ext cx="9144000" cy="1655762"/>
          </a:xfrm>
          <a:solidFill>
            <a:schemeClr val="bg2"/>
          </a:solidFill>
        </p:spPr>
        <p:txBody>
          <a:bodyPr>
            <a:normAutofit/>
          </a:bodyPr>
          <a:lstStyle/>
          <a:p>
            <a:endParaRPr lang="fr-FR" sz="3600" b="1" dirty="0" smtClean="0"/>
          </a:p>
          <a:p>
            <a:r>
              <a:rPr lang="fr-FR" sz="3600" b="1" dirty="0" smtClean="0"/>
              <a:t>Exemples </a:t>
            </a:r>
            <a:r>
              <a:rPr lang="fr-FR" sz="3600" b="1" dirty="0" smtClean="0"/>
              <a:t>du </a:t>
            </a:r>
            <a:r>
              <a:rPr lang="fr-FR" sz="3600" b="1" dirty="0" smtClean="0"/>
              <a:t>cours:    </a:t>
            </a:r>
            <a:r>
              <a:rPr lang="fr-FR" sz="3600" b="1" dirty="0" smtClean="0"/>
              <a:t>1. 6  Atomes et molécules</a:t>
            </a:r>
            <a:endParaRPr lang="en-US" sz="3600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8288594" y="3524865"/>
            <a:ext cx="266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rgbClr val="C00000"/>
                </a:solidFill>
              </a:rPr>
              <a:t>Z.Hamoudi-Aut-2020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62468" y="223820"/>
            <a:ext cx="2225236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/>
              <a:t>Exemples # 8</a:t>
            </a:r>
            <a:endParaRPr lang="en-US" sz="24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588522" y="1522187"/>
            <a:ext cx="233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00B0F0"/>
                </a:solidFill>
              </a:rPr>
              <a:t>Types de liaisons</a:t>
            </a:r>
            <a:endParaRPr lang="en-US" sz="2400" b="1" dirty="0">
              <a:solidFill>
                <a:srgbClr val="00B0F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463" y="2101556"/>
            <a:ext cx="3112361" cy="71633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88522" y="800562"/>
            <a:ext cx="534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Quel est le type de liaison dans les molécules suivantes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927846" y="4043491"/>
                <a:ext cx="2407561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𝛘</m:t>
                          </m:r>
                        </m:e>
                        <m:sub>
                          <m:r>
                            <a:rPr lang="fr-FR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sub>
                      </m:sSub>
                      <m:r>
                        <a:rPr lang="fr-FR" b="1" i="0" smtClean="0">
                          <a:latin typeface="Cambria Math" panose="02040503050406030204" pitchFamily="18" charset="0"/>
                        </a:rPr>
                        <m:t>  =</m:t>
                      </m:r>
                      <m:r>
                        <a:rPr lang="fr-FR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1" i="0" smtClean="0">
                          <a:latin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46" y="4043491"/>
                <a:ext cx="2407561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927845" y="4820914"/>
                <a:ext cx="2407561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𝛘</m:t>
                          </m:r>
                        </m:e>
                        <m:sub>
                          <m:r>
                            <a:rPr lang="fr-FR" b="1" i="0" smtClean="0">
                              <a:latin typeface="Cambria Math" panose="02040503050406030204" pitchFamily="18" charset="0"/>
                            </a:rPr>
                            <m:t>𝐂𝐥</m:t>
                          </m:r>
                        </m:sub>
                      </m:sSub>
                      <m:r>
                        <a:rPr lang="fr-FR" b="1" i="0" smtClean="0">
                          <a:latin typeface="Cambria Math" panose="02040503050406030204" pitchFamily="18" charset="0"/>
                        </a:rPr>
                        <m:t>  =</m:t>
                      </m:r>
                      <m:r>
                        <a:rPr lang="fr-FR" b="1" i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1" i="0" smtClean="0"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45" y="4820914"/>
                <a:ext cx="2407561" cy="369332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927845" y="5880624"/>
                <a:ext cx="4002742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𝛘</m:t>
                      </m:r>
                      <m:r>
                        <a:rPr lang="fr-FR" b="1" i="0" smtClean="0">
                          <a:latin typeface="Cambria Math" panose="02040503050406030204" pitchFamily="18" charset="0"/>
                        </a:rPr>
                        <m:t>  =</m:t>
                      </m:r>
                      <m:d>
                        <m:dPr>
                          <m:begChr m:val="|"/>
                          <m:endChr m:val="|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𝟏𝟗</m:t>
                          </m:r>
                        </m:e>
                      </m:d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45" y="5880624"/>
                <a:ext cx="4002742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216262" y="5880624"/>
                <a:ext cx="2366610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r>
                      <a:rPr lang="fr-F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𝑐𝑜𝑣𝑎𝑙𝑒𝑛𝑡𝑒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i="1" dirty="0" err="1"/>
                  <a:t>polaire</a:t>
                </a:r>
                <a:r>
                  <a:rPr lang="en-US" i="1" dirty="0"/>
                  <a:t>  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262" y="5880624"/>
                <a:ext cx="2366610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/>
          <p:cNvSpPr txBox="1"/>
          <p:nvPr/>
        </p:nvSpPr>
        <p:spPr>
          <a:xfrm>
            <a:off x="703019" y="3117617"/>
            <a:ext cx="845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Pour déterminer le type de liaison, on calcule d’abord la différence d’électronégativité</a:t>
            </a:r>
            <a:endParaRPr lang="en-US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8151" y="454652"/>
            <a:ext cx="5880006" cy="2287807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7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623" y="330964"/>
            <a:ext cx="8695508" cy="8925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sz="1600" b="1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b="1" dirty="0" smtClean="0">
                <a:latin typeface="Arial" panose="020B0604020202020204" pitchFamily="34" charset="0"/>
              </a:rPr>
              <a:t>Exemple# 1:</a:t>
            </a:r>
          </a:p>
          <a:p>
            <a:endParaRPr lang="fr-FR" b="1" dirty="0">
              <a:latin typeface="Arial" panose="020B060402020202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377" y="2404714"/>
            <a:ext cx="1429747" cy="185263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84362" y="1409407"/>
            <a:ext cx="10009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Déterminez le nombre de protons, neutrons et électrons de baryum </a:t>
            </a:r>
            <a:r>
              <a:rPr lang="fr-FR" dirty="0" smtClean="0"/>
              <a:t>? </a:t>
            </a:r>
            <a:r>
              <a:rPr lang="fr-FR" b="1" dirty="0" smtClean="0"/>
              <a:t>Celui du tableau périodique 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5031376" y="2404714"/>
            <a:ext cx="714873" cy="5474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eur droit avec flèche 15"/>
          <p:cNvCxnSpPr/>
          <p:nvPr/>
        </p:nvCxnSpPr>
        <p:spPr>
          <a:xfrm flipH="1" flipV="1">
            <a:off x="3177148" y="2688816"/>
            <a:ext cx="168595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331497" y="2504150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Z = 56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31377" y="3676683"/>
            <a:ext cx="1415277" cy="425692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eur droit avec flèche 21"/>
          <p:cNvCxnSpPr/>
          <p:nvPr/>
        </p:nvCxnSpPr>
        <p:spPr>
          <a:xfrm flipH="1" flipV="1">
            <a:off x="3236122" y="3901446"/>
            <a:ext cx="1685953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331498" y="3716780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 = 137</a:t>
            </a:r>
            <a:endParaRPr lang="en-US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7027817" y="2404714"/>
            <a:ext cx="356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Z: </a:t>
            </a:r>
            <a:r>
              <a:rPr lang="fr-FR" dirty="0" smtClean="0"/>
              <a:t>le numéro atomique, représente le nombre de protons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7027816" y="3307351"/>
            <a:ext cx="293914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Z: est l’identité d’un atome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251378" y="4255770"/>
            <a:ext cx="503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A: </a:t>
            </a:r>
            <a:r>
              <a:rPr lang="fr-FR" dirty="0" smtClean="0"/>
              <a:t>le nombre de masse</a:t>
            </a:r>
          </a:p>
          <a:p>
            <a:r>
              <a:rPr lang="fr-FR" dirty="0" smtClean="0"/>
              <a:t>Sa valeur entière représente la nombre de nucléons</a:t>
            </a:r>
            <a:endParaRPr lang="en-US" dirty="0"/>
          </a:p>
        </p:txBody>
      </p:sp>
      <p:sp>
        <p:nvSpPr>
          <p:cNvPr id="27" name="ZoneTexte 26"/>
          <p:cNvSpPr txBox="1"/>
          <p:nvPr/>
        </p:nvSpPr>
        <p:spPr>
          <a:xfrm>
            <a:off x="426495" y="4963917"/>
            <a:ext cx="119348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A = N + p</a:t>
            </a:r>
            <a:endParaRPr lang="en-US" dirty="0"/>
          </a:p>
        </p:txBody>
      </p:sp>
      <p:sp>
        <p:nvSpPr>
          <p:cNvPr id="28" name="ZoneTexte 27"/>
          <p:cNvSpPr txBox="1"/>
          <p:nvPr/>
        </p:nvSpPr>
        <p:spPr>
          <a:xfrm>
            <a:off x="2853100" y="5317047"/>
            <a:ext cx="30153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Z = 56 = nombre de protons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/>
              <p:cNvSpPr txBox="1"/>
              <p:nvPr/>
            </p:nvSpPr>
            <p:spPr>
              <a:xfrm>
                <a:off x="2853100" y="5793895"/>
                <a:ext cx="3015343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/>
                  <a:t>A = 137   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 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𝟏𝟑𝟕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100" y="5793895"/>
                <a:ext cx="3015343" cy="369332"/>
              </a:xfrm>
              <a:prstGeom prst="rect">
                <a:avLst/>
              </a:prstGeom>
              <a:blipFill>
                <a:blip r:embed="rId3"/>
                <a:stretch>
                  <a:fillRect l="-161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/>
              <p:cNvSpPr txBox="1"/>
              <p:nvPr/>
            </p:nvSpPr>
            <p:spPr>
              <a:xfrm>
                <a:off x="2877691" y="6338680"/>
                <a:ext cx="5449870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/>
                  <a:t> 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 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𝟏𝟑𝟕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𝟓𝟔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𝒏𝒐𝒎𝒃𝒓𝒆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𝒅𝒆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𝒏𝒆𝒖𝒕𝒓𝒐𝒏𝒔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91" y="6338680"/>
                <a:ext cx="54498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ZoneTexte 30"/>
          <p:cNvSpPr txBox="1"/>
          <p:nvPr/>
        </p:nvSpPr>
        <p:spPr>
          <a:xfrm>
            <a:off x="6446654" y="5286218"/>
            <a:ext cx="510027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Z = e= nombre d’électrons (pour un atome neutre)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6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  <p:bldP spid="21" grpId="0" animBg="1"/>
      <p:bldP spid="23" grpId="0"/>
      <p:bldP spid="24" grpId="0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55" y="1044948"/>
            <a:ext cx="8113339" cy="101282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95364" y="133560"/>
            <a:ext cx="8695508" cy="6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sz="1600" b="1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b="1" dirty="0" smtClean="0">
                <a:latin typeface="Arial" panose="020B0604020202020204" pitchFamily="34" charset="0"/>
              </a:rPr>
              <a:t>Exemple#  2:</a:t>
            </a:r>
            <a:endParaRPr lang="fr-FR" b="1" dirty="0">
              <a:latin typeface="Arial" panose="020B0604020202020204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312" y="2488546"/>
            <a:ext cx="550769" cy="538796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2138081" y="2658010"/>
            <a:ext cx="10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: symbole</a:t>
            </a:r>
            <a:endParaRPr lang="en-US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049" y="3263481"/>
            <a:ext cx="781050" cy="28575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049" y="3918104"/>
            <a:ext cx="895350" cy="32385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4855" y="3196806"/>
            <a:ext cx="1562100" cy="35242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4855" y="3918104"/>
            <a:ext cx="2676525" cy="3143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7556" y="4614826"/>
            <a:ext cx="5276850" cy="323850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966011" y="5732957"/>
            <a:ext cx="951638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Le Ba (</a:t>
            </a:r>
            <a:r>
              <a:rPr lang="fr-FR" b="1" dirty="0" smtClean="0">
                <a:solidFill>
                  <a:srgbClr val="FF0000"/>
                </a:solidFill>
              </a:rPr>
              <a:t>135</a:t>
            </a:r>
            <a:r>
              <a:rPr lang="fr-FR" dirty="0" smtClean="0"/>
              <a:t> et </a:t>
            </a:r>
            <a:r>
              <a:rPr lang="fr-FR" b="1" dirty="0" smtClean="0">
                <a:solidFill>
                  <a:srgbClr val="FF0000"/>
                </a:solidFill>
              </a:rPr>
              <a:t>137</a:t>
            </a:r>
            <a:r>
              <a:rPr lang="fr-FR" dirty="0" smtClean="0"/>
              <a:t>) sont des isotopes (ils se différent uniquement au niveau de nombre de neutrons)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9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64" y="133560"/>
            <a:ext cx="8695508" cy="6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sz="1600" b="1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b="1" dirty="0" smtClean="0">
                <a:latin typeface="Arial" panose="020B0604020202020204" pitchFamily="34" charset="0"/>
              </a:rPr>
              <a:t>Exemple#  3:</a:t>
            </a:r>
            <a:endParaRPr lang="fr-FR" b="1" dirty="0">
              <a:latin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4" y="958383"/>
            <a:ext cx="10587908" cy="87041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2339507"/>
            <a:ext cx="4381500" cy="6191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3277720"/>
            <a:ext cx="6048375" cy="5715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46" y="4168308"/>
            <a:ext cx="8062913" cy="6085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850" y="5112402"/>
            <a:ext cx="7704282" cy="5891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966011" y="5732957"/>
                <a:ext cx="9023496" cy="37555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C’est exactement la masse molaire indiquée pour le carbone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 smtClean="0"/>
                  <a:t> dans le tableau périodique</a:t>
                </a:r>
                <a:endParaRPr lang="en-US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11" y="5732957"/>
                <a:ext cx="9023496" cy="375552"/>
              </a:xfrm>
              <a:prstGeom prst="rect">
                <a:avLst/>
              </a:prstGeom>
              <a:blipFill>
                <a:blip r:embed="rId7"/>
                <a:stretch>
                  <a:fillRect l="-540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4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951" y="2647283"/>
            <a:ext cx="3695700" cy="26289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 flipH="1">
            <a:off x="684669" y="1853437"/>
            <a:ext cx="339672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n</a:t>
            </a:r>
            <a:r>
              <a:rPr lang="fr-FR" dirty="0" smtClean="0"/>
              <a:t> : représente le niveau d’énergie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49624" y="915950"/>
            <a:ext cx="333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smtClean="0"/>
              <a:t>Règles de remplissage</a:t>
            </a:r>
            <a:endParaRPr lang="en-US" sz="2400" b="1" dirty="0"/>
          </a:p>
        </p:txBody>
      </p:sp>
      <p:sp>
        <p:nvSpPr>
          <p:cNvPr id="5" name="ZoneTexte 4"/>
          <p:cNvSpPr txBox="1"/>
          <p:nvPr/>
        </p:nvSpPr>
        <p:spPr>
          <a:xfrm flipH="1">
            <a:off x="699248" y="2647283"/>
            <a:ext cx="67643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s</a:t>
            </a:r>
            <a:r>
              <a:rPr lang="fr-FR" dirty="0" smtClean="0"/>
              <a:t> : sous niveau (case quantique): </a:t>
            </a:r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peut contenir maximum 2 électrons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 flipH="1">
            <a:off x="699248" y="3373291"/>
            <a:ext cx="701936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P</a:t>
            </a:r>
            <a:r>
              <a:rPr lang="fr-FR" dirty="0" smtClean="0"/>
              <a:t> : sous niveau ( 3 cases quantiques): </a:t>
            </a:r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peut contenir maximum 6 électrons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 flipH="1">
            <a:off x="684669" y="4140297"/>
            <a:ext cx="715270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d</a:t>
            </a:r>
            <a:r>
              <a:rPr lang="fr-FR" dirty="0" smtClean="0"/>
              <a:t> : sous niveau ( 5 cases quantiques): </a:t>
            </a:r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peut contenir maximum 10 électrons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 flipH="1">
            <a:off x="632578" y="4732310"/>
            <a:ext cx="715270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f</a:t>
            </a:r>
            <a:r>
              <a:rPr lang="fr-FR" dirty="0" smtClean="0"/>
              <a:t> : sous niveau ( 7 cases quantiques): </a:t>
            </a:r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peut contenir maximum 14 électrons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07074" y="163468"/>
            <a:ext cx="533338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600" b="1" dirty="0"/>
              <a:t>Configuration </a:t>
            </a:r>
            <a:r>
              <a:rPr lang="en-US" sz="3600" b="1" dirty="0" err="1"/>
              <a:t>électronique</a:t>
            </a:r>
            <a:endParaRPr lang="en-US" sz="3600" b="1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2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6837829" y="4657648"/>
            <a:ext cx="4901453" cy="5412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86850" y="2905269"/>
            <a:ext cx="3736326" cy="5412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897945" y="2047021"/>
            <a:ext cx="1829195" cy="5412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897946" y="1394291"/>
            <a:ext cx="1829195" cy="541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89" y="3980864"/>
            <a:ext cx="4514124" cy="225070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01" y="1700693"/>
            <a:ext cx="4762500" cy="105727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79930" y="640276"/>
            <a:ext cx="2650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smtClean="0"/>
              <a:t>Règles d’écriture</a:t>
            </a:r>
            <a:endParaRPr lang="en-US" sz="24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6501904" y="627232"/>
            <a:ext cx="2225236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/>
              <a:t>Exemples #4</a:t>
            </a:r>
            <a:endParaRPr lang="en-US" sz="2400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129" y="1484512"/>
            <a:ext cx="876300" cy="3619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8316" y="1488992"/>
            <a:ext cx="504825" cy="3524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1642" y="3013967"/>
            <a:ext cx="676275" cy="32385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1448" y="3013967"/>
            <a:ext cx="990600" cy="3048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5466" y="2107473"/>
            <a:ext cx="809625" cy="3429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8316" y="2142681"/>
            <a:ext cx="485775" cy="33337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53029" y="2973015"/>
            <a:ext cx="962025" cy="342900"/>
          </a:xfrm>
          <a:prstGeom prst="rect">
            <a:avLst/>
          </a:prstGeom>
        </p:spPr>
      </p:pic>
      <p:cxnSp>
        <p:nvCxnSpPr>
          <p:cNvPr id="15" name="Connecteur droit avec flèche 14"/>
          <p:cNvCxnSpPr/>
          <p:nvPr/>
        </p:nvCxnSpPr>
        <p:spPr>
          <a:xfrm>
            <a:off x="8971007" y="3137690"/>
            <a:ext cx="3030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900783" y="3595637"/>
            <a:ext cx="3722393" cy="54124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85466" y="3675760"/>
            <a:ext cx="1152525" cy="38100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91203" y="3718621"/>
            <a:ext cx="1504950" cy="295275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83766" y="4738757"/>
            <a:ext cx="990600" cy="361950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34028" y="4752059"/>
            <a:ext cx="1943690" cy="388738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8291203" y="4657648"/>
            <a:ext cx="1160430" cy="788411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68938" y="4722401"/>
            <a:ext cx="933450" cy="40005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9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7" grpId="0" animBg="1"/>
      <p:bldP spid="26" grpId="0" animBg="1"/>
      <p:bldP spid="25" grpId="0" animBg="1"/>
      <p:bldP spid="4" grpId="0"/>
      <p:bldP spid="6" grpId="0" animBg="1"/>
      <p:bldP spid="30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62468" y="223820"/>
            <a:ext cx="2225236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/>
              <a:t>Exemples # 5</a:t>
            </a:r>
            <a:endParaRPr lang="en-US" sz="2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74899"/>
            <a:ext cx="9067805" cy="51981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271" y="2882716"/>
            <a:ext cx="627288" cy="5376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074" y="2962137"/>
            <a:ext cx="609365" cy="44806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916" y="2980059"/>
            <a:ext cx="645210" cy="4122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2385" y="2928153"/>
            <a:ext cx="609365" cy="44806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9072" y="2910231"/>
            <a:ext cx="645210" cy="46598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6233" y="2930055"/>
            <a:ext cx="609365" cy="46598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2074" y="1994578"/>
            <a:ext cx="3695700" cy="26289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9906" y="4891737"/>
            <a:ext cx="6004976" cy="58179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9066" y="2917694"/>
            <a:ext cx="944504" cy="49474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36576" y="2888289"/>
            <a:ext cx="691964" cy="509868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7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93" y="1036544"/>
            <a:ext cx="7667625" cy="11811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62468" y="223820"/>
            <a:ext cx="2225236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/>
              <a:t>Exemples # 6</a:t>
            </a:r>
            <a:endParaRPr lang="en-US" sz="2400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252" y="1973653"/>
            <a:ext cx="3427605" cy="243819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827" y="2589143"/>
            <a:ext cx="627288" cy="53767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7630" y="2668564"/>
            <a:ext cx="609365" cy="44806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8472" y="2686486"/>
            <a:ext cx="645210" cy="4122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7941" y="2634580"/>
            <a:ext cx="609365" cy="44806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4628" y="2616658"/>
            <a:ext cx="645210" cy="465985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1789" y="2636482"/>
            <a:ext cx="609365" cy="46598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1240" y="2531605"/>
            <a:ext cx="1025916" cy="66114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1482" y="2544803"/>
            <a:ext cx="706904" cy="56136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5436" y="4076880"/>
            <a:ext cx="5409768" cy="55484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95436" y="4905483"/>
            <a:ext cx="10169272" cy="44347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254628" y="4038078"/>
            <a:ext cx="645210" cy="747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95436" y="5548447"/>
            <a:ext cx="7411148" cy="374458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33025" y="6122397"/>
            <a:ext cx="8243205" cy="677167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9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62468" y="223820"/>
            <a:ext cx="2225236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/>
              <a:t>Exemples # 7</a:t>
            </a:r>
            <a:endParaRPr lang="en-US" sz="24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537883" y="1169894"/>
            <a:ext cx="3313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00B0F0"/>
                </a:solidFill>
              </a:rPr>
              <a:t>Représentation de Lewis</a:t>
            </a:r>
            <a:endParaRPr lang="en-US" sz="2400" b="1" dirty="0">
              <a:solidFill>
                <a:srgbClr val="00B0F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128" y="753302"/>
            <a:ext cx="5894855" cy="296894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37883" y="3632810"/>
            <a:ext cx="2225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/>
              <a:t>Exemples</a:t>
            </a:r>
            <a:endParaRPr lang="en-US" sz="24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710980" y="4424082"/>
            <a:ext cx="725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Donnez la représentation de Lewis pour ces atomes:       Ca  ;     N;     F ;    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4769" y="5445929"/>
            <a:ext cx="4099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Ca</a:t>
            </a:r>
            <a:r>
              <a:rPr lang="fr-FR" dirty="0" smtClean="0"/>
              <a:t> : nombre d’électrons de valence </a:t>
            </a:r>
            <a:r>
              <a:rPr lang="fr-FR" b="1" dirty="0" smtClean="0">
                <a:solidFill>
                  <a:srgbClr val="FF0000"/>
                </a:solidFill>
              </a:rPr>
              <a:t>2</a:t>
            </a:r>
            <a:r>
              <a:rPr lang="fr-FR" b="1" dirty="0" smtClean="0"/>
              <a:t>:</a:t>
            </a:r>
            <a:r>
              <a:rPr lang="fr-FR" dirty="0" smtClean="0"/>
              <a:t>  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691" y="5325795"/>
            <a:ext cx="609600" cy="6096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6603890" y="5393807"/>
            <a:ext cx="4099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N </a:t>
            </a:r>
            <a:r>
              <a:rPr lang="fr-FR" dirty="0" smtClean="0"/>
              <a:t>: nombre d’électrons de valence </a:t>
            </a:r>
            <a:r>
              <a:rPr lang="fr-FR" b="1" dirty="0" smtClean="0">
                <a:solidFill>
                  <a:srgbClr val="FF0000"/>
                </a:solidFill>
              </a:rPr>
              <a:t>5</a:t>
            </a:r>
            <a:r>
              <a:rPr lang="fr-FR" b="1" dirty="0" smtClean="0"/>
              <a:t>:</a:t>
            </a:r>
            <a:r>
              <a:rPr lang="fr-FR" dirty="0" smtClean="0"/>
              <a:t>  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3859" y="5249595"/>
            <a:ext cx="750382" cy="79452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764768" y="6283110"/>
            <a:ext cx="4099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F</a:t>
            </a:r>
            <a:r>
              <a:rPr lang="fr-FR" dirty="0" smtClean="0"/>
              <a:t> : nombre d’électrons de valence </a:t>
            </a:r>
            <a:r>
              <a:rPr lang="fr-FR" b="1" dirty="0" smtClean="0">
                <a:solidFill>
                  <a:srgbClr val="FF0000"/>
                </a:solidFill>
              </a:rPr>
              <a:t>7</a:t>
            </a:r>
            <a:r>
              <a:rPr lang="fr-FR" b="1" dirty="0" smtClean="0"/>
              <a:t>:</a:t>
            </a:r>
            <a:r>
              <a:rPr lang="fr-FR" dirty="0" smtClean="0"/>
              <a:t>  </a:t>
            </a:r>
            <a:endParaRPr lang="en-US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353" y="6129638"/>
            <a:ext cx="676275" cy="67627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9BEB1-5659-41B9-86B2-D2B9D02362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4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335</Words>
  <Application>Microsoft Office PowerPoint</Application>
  <PresentationFormat>Grand écran</PresentationFormat>
  <Paragraphs>60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62</cp:revision>
  <dcterms:created xsi:type="dcterms:W3CDTF">2020-09-04T02:19:06Z</dcterms:created>
  <dcterms:modified xsi:type="dcterms:W3CDTF">2021-02-25T08:58:01Z</dcterms:modified>
</cp:coreProperties>
</file>