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45"/>
  </p:notesMasterIdLst>
  <p:sldIdLst>
    <p:sldId id="256" r:id="rId2"/>
    <p:sldId id="257" r:id="rId3"/>
    <p:sldId id="505" r:id="rId4"/>
    <p:sldId id="376" r:id="rId5"/>
    <p:sldId id="519" r:id="rId6"/>
    <p:sldId id="390" r:id="rId7"/>
    <p:sldId id="391" r:id="rId8"/>
    <p:sldId id="258" r:id="rId9"/>
    <p:sldId id="392" r:id="rId10"/>
    <p:sldId id="520" r:id="rId11"/>
    <p:sldId id="300" r:id="rId12"/>
    <p:sldId id="393" r:id="rId13"/>
    <p:sldId id="299" r:id="rId14"/>
    <p:sldId id="395" r:id="rId15"/>
    <p:sldId id="301" r:id="rId16"/>
    <p:sldId id="396" r:id="rId17"/>
    <p:sldId id="270" r:id="rId18"/>
    <p:sldId id="486" r:id="rId19"/>
    <p:sldId id="507" r:id="rId20"/>
    <p:sldId id="302" r:id="rId21"/>
    <p:sldId id="397" r:id="rId22"/>
    <p:sldId id="517" r:id="rId23"/>
    <p:sldId id="515" r:id="rId24"/>
    <p:sldId id="304" r:id="rId25"/>
    <p:sldId id="303" r:id="rId26"/>
    <p:sldId id="305" r:id="rId27"/>
    <p:sldId id="513" r:id="rId28"/>
    <p:sldId id="514" r:id="rId29"/>
    <p:sldId id="306" r:id="rId30"/>
    <p:sldId id="509" r:id="rId31"/>
    <p:sldId id="307" r:id="rId32"/>
    <p:sldId id="308" r:id="rId33"/>
    <p:sldId id="511" r:id="rId34"/>
    <p:sldId id="516" r:id="rId35"/>
    <p:sldId id="39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487" r:id="rId4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000000"/>
    <a:srgbClr val="CCFFCC"/>
    <a:srgbClr val="EFFE7C"/>
    <a:srgbClr val="BDE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826" autoAdjust="0"/>
  </p:normalViewPr>
  <p:slideViewPr>
    <p:cSldViewPr>
      <p:cViewPr varScale="1">
        <p:scale>
          <a:sx n="102" d="100"/>
          <a:sy n="102" d="100"/>
        </p:scale>
        <p:origin x="93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8.xml"/><Relationship Id="rId3" Type="http://schemas.openxmlformats.org/officeDocument/2006/relationships/slide" Target="slides/slide7.xml"/><Relationship Id="rId7" Type="http://schemas.openxmlformats.org/officeDocument/2006/relationships/slide" Target="slides/slide35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31.xml"/><Relationship Id="rId5" Type="http://schemas.openxmlformats.org/officeDocument/2006/relationships/slide" Target="slides/slide29.xml"/><Relationship Id="rId4" Type="http://schemas.openxmlformats.org/officeDocument/2006/relationships/slide" Target="slides/slide9.xml"/><Relationship Id="rId9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2A2F07A-DC64-423C-8E8E-51F2E600E5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A8B20D-BA10-481A-B4DB-1EFCE4046B22}" type="slidenum">
              <a:rPr lang="zh-CN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DCC797-FFD1-450B-8521-844DF66B3A2D}" type="slidenum">
              <a:rPr lang="zh-CN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/>
              <a:t>“因为  …所以”关系用“</a:t>
            </a:r>
            <a:r>
              <a:rPr lang="en-US" altLang="zh-CN">
                <a:sym typeface="Symbol" panose="05050102010706020507" pitchFamily="18" charset="2"/>
              </a:rPr>
              <a:t>”</a:t>
            </a:r>
            <a:r>
              <a:rPr lang="zh-CN" altLang="en-US">
                <a:sym typeface="Symbol" panose="05050102010706020507" pitchFamily="18" charset="2"/>
              </a:rPr>
              <a:t>怎么表示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296C92-4947-4A3F-81C1-242C26512734}" type="slidenum">
              <a:rPr lang="zh-CN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/>
              <a:t>“因为  …所以”关系用“</a:t>
            </a:r>
            <a:r>
              <a:rPr lang="en-US" altLang="zh-CN">
                <a:sym typeface="Symbol" panose="05050102010706020507" pitchFamily="18" charset="2"/>
              </a:rPr>
              <a:t>”</a:t>
            </a:r>
            <a:r>
              <a:rPr lang="zh-CN" altLang="en-US">
                <a:sym typeface="Symbol" panose="05050102010706020507" pitchFamily="18" charset="2"/>
              </a:rPr>
              <a:t>怎么表示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37F3B0-7993-427D-A69B-E3FD63CFE483}" type="slidenum">
              <a:rPr lang="zh-CN" altLang="en-US" smtClean="0">
                <a:latin typeface="Times New Roman" panose="02020603050405020304" pitchFamily="18" charset="0"/>
              </a:rPr>
              <a:pPr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D15A5B-687B-4539-9895-F36B6BA48977}" type="slidenum">
              <a:rPr lang="zh-CN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0DC4EF-805C-48C1-A216-790AD1E4AAFE}" type="slidenum">
              <a:rPr lang="zh-CN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0A6B4A-1FF8-46EF-BD6C-ECCF7640317B}" type="slidenum">
              <a:rPr lang="zh-CN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701A1F-CEAE-4DA1-96F2-9AF3544BDF24}" type="slidenum">
              <a:rPr lang="zh-CN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所谓“形式逻辑”就是指传统逻辑，狭义指演绎逻辑，广义还包括归纳逻辑。</a:t>
            </a:r>
          </a:p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所谓逻辑是思维的规律，逻辑学是关于思维规律的学说，思维规律是思维内容与思维“形式”的统一。“形式”逻辑也是从内容和“形式”的统一上来研究思维规律的学说，因而决不是什么纯“形式”的逻辑。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8BAB90-72BA-4B24-81EB-513D4E0694B9}" type="slidenum">
              <a:rPr lang="zh-CN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2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0A9CB7-9FFC-4D62-B1AA-39AB2EC00A6C}" type="slidenum">
              <a:rPr lang="zh-CN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D7D782-8786-4B90-9F9A-0249841DB772}" type="slidenum">
              <a:rPr lang="zh-CN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>
                <a:ea typeface="仿宋" panose="02010609060101010101" pitchFamily="49" charset="-122"/>
              </a:rPr>
              <a:t>自然语言中的“或者”一词有不可兼的意思。例如，“我到北京出差或者到广州去度假”表示的是二者只能居其一，不会同时成立。按照联结词“</a:t>
            </a:r>
            <a:r>
              <a:rPr lang="zh-CN" altLang="en-US" b="1" dirty="0">
                <a:ea typeface="仿宋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zh-CN" altLang="en-US" b="1" dirty="0">
                <a:ea typeface="仿宋" panose="02010609060101010101" pitchFamily="49" charset="-122"/>
              </a:rPr>
              <a:t>”的定义，当</a:t>
            </a:r>
            <a:r>
              <a:rPr lang="en-US" altLang="zh-CN" b="1" dirty="0" err="1">
                <a:ea typeface="仿宋" panose="02010609060101010101" pitchFamily="49" charset="-122"/>
              </a:rPr>
              <a:t>p，q</a:t>
            </a:r>
            <a:r>
              <a:rPr lang="zh-CN" altLang="en-US" b="1" dirty="0">
                <a:ea typeface="仿宋" panose="02010609060101010101" pitchFamily="49" charset="-122"/>
              </a:rPr>
              <a:t>都为真时，</a:t>
            </a:r>
            <a:r>
              <a:rPr lang="en-US" altLang="zh-CN" b="1" dirty="0" err="1">
                <a:ea typeface="仿宋" panose="02010609060101010101" pitchFamily="49" charset="-122"/>
              </a:rPr>
              <a:t>p</a:t>
            </a:r>
            <a:r>
              <a:rPr lang="en-US" altLang="zh-CN" b="1" dirty="0" err="1">
                <a:ea typeface="仿宋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ea typeface="仿宋" panose="02010609060101010101" pitchFamily="49" charset="-122"/>
              </a:rPr>
              <a:t>q</a:t>
            </a:r>
            <a:r>
              <a:rPr lang="zh-CN" altLang="en-US" b="1" dirty="0">
                <a:ea typeface="仿宋" panose="02010609060101010101" pitchFamily="49" charset="-122"/>
              </a:rPr>
              <a:t>也为真，因此，“</a:t>
            </a:r>
            <a:r>
              <a:rPr lang="zh-CN" altLang="en-US" b="1" dirty="0">
                <a:ea typeface="仿宋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zh-CN" altLang="en-US" b="1" dirty="0">
                <a:ea typeface="仿宋" panose="02010609060101010101" pitchFamily="49" charset="-122"/>
              </a:rPr>
              <a:t>”所表示的“或”是“可兼或”，对于“不可兼或”，我们不可以用</a:t>
            </a:r>
            <a:r>
              <a:rPr lang="zh-CN" altLang="en-US" b="1" dirty="0">
                <a:ea typeface="仿宋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zh-CN" altLang="en-US" b="1" dirty="0">
                <a:ea typeface="仿宋" panose="02010609060101010101" pitchFamily="49" charset="-122"/>
              </a:rPr>
              <a:t>来表示。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形式逻辑也叫普通逻辑。研究思维形式及其规律的科学。它是一门工具性质的科学，是人们认识事物、表达思想时经常运用的一种必要的逻辑工具。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A2F07A-DC64-423C-8E8E-51F2E600E5E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37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CE3B16-4E91-48CA-87E7-25E2C9752BDF}" type="slidenum">
              <a:rPr lang="zh-CN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非</a:t>
            </a:r>
            <a:r>
              <a:rPr lang="en-US" altLang="zh-CN"/>
              <a:t>p</a:t>
            </a:r>
            <a:r>
              <a:rPr lang="zh-CN" altLang="en-US"/>
              <a:t>应该是什么？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1" y="141288"/>
            <a:ext cx="26543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" y="190500"/>
            <a:ext cx="8593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216" y="228600"/>
            <a:ext cx="9754328" cy="99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677584" y="6248400"/>
            <a:ext cx="7228416" cy="36353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5EE71-6632-45A0-B4D5-DE8BE34FC6A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6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>
        <p:tmplLst>
          <p:tmpl lvl="1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7431617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B2C6F-D8EF-4368-94B3-02AF19030B4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372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B2C6F-D8EF-4368-94B3-02AF19030B4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30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1371601"/>
            <a:ext cx="10871200" cy="47545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36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C10AB-C337-4897-90F8-213B90050E9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51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6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B2C6F-D8EF-4368-94B3-02AF19030B4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30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B2C6F-D8EF-4368-94B3-02AF19030B4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01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3" y="2743202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326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A8B8D00F-B3FC-44BC-8090-53A46EC4A1F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1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3E3F5-084B-422C-8552-25711821E47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8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1"/>
            <a:ext cx="10871200" cy="86995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5F3E6-31E8-4BDC-BEDE-3D0A84576A0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24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EFEF-6D7B-4440-9D1F-406C3BE8223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1" y="141288"/>
            <a:ext cx="26543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" y="190500"/>
            <a:ext cx="8593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/>
          <a:lstStyle>
            <a:lvl1pPr>
              <a:defRPr lang="en-US" sz="4400" b="1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20F617-BEC0-4474-AE10-6574539473D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69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1"/>
            <a:ext cx="10769600" cy="869951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F2C86-F9F2-40C4-B024-EB0E9E47AB2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16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699" y="4662489"/>
            <a:ext cx="1951567" cy="714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930401" y="0"/>
            <a:ext cx="133351" cy="686593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6713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5163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13636692-8F0A-478A-83A3-8EAE7FD6D4C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0"/>
            <a:ext cx="6096000" cy="363538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774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1EE9D-E283-4904-8465-E579C4335B8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671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400"/>
            <a:ext cx="7228417" cy="36353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711200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2B2C6F-D8EF-4368-94B3-02AF19030B4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62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</p:sldLayoutIdLst>
  <p:transition spd="slow" advTm="8000"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杨建林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 命题逻辑基本概念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联结词可以看成是函数或映射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从集合</a:t>
            </a:r>
            <a:r>
              <a:rPr lang="en-US" altLang="zh-CN" sz="2800" i="1"/>
              <a:t>A</a:t>
            </a:r>
            <a:r>
              <a:rPr lang="zh-CN" altLang="en-US" sz="2800"/>
              <a:t>到</a:t>
            </a:r>
            <a:r>
              <a:rPr lang="en-US" altLang="zh-CN" sz="2800" i="1"/>
              <a:t>B</a:t>
            </a:r>
            <a:r>
              <a:rPr lang="zh-CN" altLang="en-US" sz="2800"/>
              <a:t>的函数 </a:t>
            </a:r>
            <a:r>
              <a:rPr lang="en-US" altLang="zh-CN" sz="2800" i="1">
                <a:solidFill>
                  <a:srgbClr val="FF0000"/>
                </a:solidFill>
              </a:rPr>
              <a:t>f </a:t>
            </a:r>
            <a:r>
              <a:rPr lang="en-US" altLang="zh-CN" sz="2800">
                <a:solidFill>
                  <a:srgbClr val="FF0000"/>
                </a:solidFill>
              </a:rPr>
              <a:t>:A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FF0000"/>
                </a:solidFill>
              </a:rPr>
              <a:t>B</a:t>
            </a:r>
            <a:r>
              <a:rPr lang="zh-CN" altLang="en-US" sz="2800"/>
              <a:t>是一种特殊的二元关系，满足：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1">
                <a:solidFill>
                  <a:srgbClr val="CC6600"/>
                </a:solidFill>
              </a:rPr>
              <a:t>f </a:t>
            </a:r>
            <a:r>
              <a:rPr lang="zh-CN" altLang="en-US" sz="2800">
                <a:solidFill>
                  <a:srgbClr val="CC6600"/>
                </a:solidFill>
              </a:rPr>
              <a:t>在其定义域中的每个元素都有唯一的值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800"/>
              <a:t>注意：</a:t>
            </a:r>
            <a:r>
              <a:rPr lang="zh-CN" altLang="en-US" sz="2800">
                <a:sym typeface="Symbol" panose="05050102010706020507" pitchFamily="18" charset="2"/>
              </a:rPr>
              <a:t></a:t>
            </a:r>
            <a:r>
              <a:rPr lang="zh-CN" altLang="en-US" sz="2800"/>
              <a:t>: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B</a:t>
            </a:r>
            <a:r>
              <a:rPr lang="zh-CN" altLang="en-US" sz="2800"/>
              <a:t>表示定义域是</a:t>
            </a:r>
            <a:r>
              <a:rPr lang="en-US" altLang="zh-CN" sz="2800"/>
              <a:t>A，</a:t>
            </a:r>
            <a:r>
              <a:rPr lang="zh-CN" altLang="en-US" sz="2800"/>
              <a:t>但值域可能是</a:t>
            </a:r>
            <a:r>
              <a:rPr lang="en-US" altLang="zh-CN" sz="2800"/>
              <a:t>B</a:t>
            </a:r>
            <a:r>
              <a:rPr lang="zh-CN" altLang="en-US" sz="2800"/>
              <a:t>的真子集。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/>
              <a:t>若</a:t>
            </a:r>
            <a:r>
              <a:rPr lang="en-US" altLang="zh-CN" sz="2800"/>
              <a:t>A, B</a:t>
            </a:r>
            <a:r>
              <a:rPr lang="zh-CN" altLang="en-US" sz="2800"/>
              <a:t>皆非空，从</a:t>
            </a:r>
            <a:r>
              <a:rPr lang="en-US" altLang="zh-CN" sz="2800"/>
              <a:t>A</a:t>
            </a:r>
            <a:r>
              <a:rPr lang="zh-CN" altLang="en-US" sz="2800"/>
              <a:t>到</a:t>
            </a:r>
            <a:r>
              <a:rPr lang="en-US" altLang="zh-CN" sz="2800"/>
              <a:t>B</a:t>
            </a:r>
            <a:r>
              <a:rPr lang="zh-CN" altLang="en-US" sz="2800"/>
              <a:t>的不同的函数有|</a:t>
            </a:r>
            <a:r>
              <a:rPr lang="en-US" altLang="zh-CN" sz="2800"/>
              <a:t>B|</a:t>
            </a:r>
            <a:r>
              <a:rPr lang="en-US" altLang="zh-CN" sz="2800" baseline="30000"/>
              <a:t>|A|</a:t>
            </a:r>
            <a:r>
              <a:rPr lang="zh-CN" altLang="en-US" sz="2800"/>
              <a:t>个。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如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zh-CN" altLang="en-US"/>
              <a:t>可以看成</a:t>
            </a:r>
            <a:r>
              <a:rPr lang="en-US" altLang="zh-CN"/>
              <a:t>f(p)=1-p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定义域与值域均为{0，1} ？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合取词</a:t>
            </a:r>
            <a:r>
              <a:rPr lang="en-US" altLang="zh-CN" sz="4200">
                <a:sym typeface="Symbol" panose="05050102010706020507" pitchFamily="18" charset="2"/>
              </a:rPr>
              <a:t></a:t>
            </a:r>
            <a:endParaRPr lang="zh-CN" altLang="en-US" sz="4200">
              <a:sym typeface="Symbol" panose="05050102010706020507" pitchFamily="18" charset="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定义1.2 设</a:t>
            </a:r>
            <a:r>
              <a:rPr lang="en-US" altLang="zh-CN" dirty="0" err="1"/>
              <a:t>p，q</a:t>
            </a:r>
            <a:r>
              <a:rPr lang="zh-CN" altLang="en-US" dirty="0"/>
              <a:t>是两个命题，命题 “</a:t>
            </a:r>
            <a:r>
              <a:rPr lang="en-US" altLang="zh-CN" dirty="0"/>
              <a:t>p</a:t>
            </a:r>
            <a:r>
              <a:rPr lang="zh-CN" altLang="en-US" dirty="0"/>
              <a:t>并且</a:t>
            </a:r>
            <a:r>
              <a:rPr lang="en-US" altLang="zh-CN" dirty="0"/>
              <a:t>q”</a:t>
            </a:r>
            <a:r>
              <a:rPr lang="zh-CN" altLang="en-US" dirty="0"/>
              <a:t>称为</a:t>
            </a:r>
            <a:r>
              <a:rPr lang="en-US" altLang="zh-CN" dirty="0" err="1"/>
              <a:t>p，q</a:t>
            </a:r>
            <a:r>
              <a:rPr lang="zh-CN" altLang="en-US" dirty="0"/>
              <a:t>的合取式，记以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/>
              <a:t>，</a:t>
            </a:r>
            <a:r>
              <a:rPr lang="zh-CN" altLang="en-US" dirty="0"/>
              <a:t>读作</a:t>
            </a:r>
            <a:r>
              <a:rPr lang="en-US" altLang="zh-CN" dirty="0"/>
              <a:t>p</a:t>
            </a:r>
            <a:r>
              <a:rPr lang="zh-CN" altLang="en-US" dirty="0"/>
              <a:t>且</a:t>
            </a:r>
            <a:r>
              <a:rPr lang="en-US" altLang="zh-CN" dirty="0"/>
              <a:t>q。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规定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zh-CN" altLang="en-US" dirty="0"/>
              <a:t>是真的当且仅当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都是真的。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例如，</a:t>
            </a:r>
            <a:r>
              <a:rPr lang="en-US" altLang="zh-CN" dirty="0"/>
              <a:t>p：2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2=5，q：</a:t>
            </a:r>
            <a:r>
              <a:rPr lang="zh-CN" altLang="en-US" dirty="0"/>
              <a:t>雪是黑的，</a:t>
            </a:r>
            <a:br>
              <a:rPr lang="zh-CN" altLang="en-US" dirty="0"/>
            </a:br>
            <a:r>
              <a:rPr lang="zh-CN" altLang="en-US" dirty="0"/>
              <a:t>		</a:t>
            </a:r>
            <a:r>
              <a:rPr lang="en-US" altLang="zh-CN" dirty="0">
                <a:cs typeface="Arial" panose="020B0604020202020204" pitchFamily="34" charset="0"/>
              </a:rPr>
              <a:t>p</a:t>
            </a:r>
            <a:r>
              <a:rPr lang="en-US" altLang="zh-CN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cs typeface="Arial" panose="020B0604020202020204" pitchFamily="34" charset="0"/>
              </a:rPr>
              <a:t>q</a:t>
            </a:r>
            <a:r>
              <a:rPr lang="en-US" altLang="zh-CN" dirty="0">
                <a:ea typeface="仿宋" panose="02010609060101010101" pitchFamily="49" charset="-122"/>
              </a:rPr>
              <a:t>：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en-US" altLang="zh-CN" dirty="0">
                <a:ea typeface="仿宋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Arial" panose="020B0604020202020204" pitchFamily="34" charset="0"/>
              </a:rPr>
              <a:t>2=5</a:t>
            </a:r>
            <a:r>
              <a:rPr lang="zh-CN" altLang="en-US" dirty="0">
                <a:ea typeface="仿宋" panose="02010609060101010101" pitchFamily="49" charset="-122"/>
              </a:rPr>
              <a:t>并且雪是黑的。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"/>
          <p:cNvSpPr>
            <a:spLocks noChangeArrowheads="1"/>
          </p:cNvSpPr>
          <p:nvPr/>
        </p:nvSpPr>
        <p:spPr bwMode="auto">
          <a:xfrm>
            <a:off x="5548313" y="2667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2839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89966"/>
              </p:ext>
            </p:extLst>
          </p:nvPr>
        </p:nvGraphicFramePr>
        <p:xfrm>
          <a:off x="3062535" y="2032000"/>
          <a:ext cx="6096000" cy="4064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q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zh-CN" altLang="en-US" dirty="0"/>
              <a:t>的真值表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析取词</a:t>
            </a:r>
            <a:r>
              <a:rPr lang="en-US" altLang="zh-CN" sz="4200" dirty="0">
                <a:sym typeface="Symbol" panose="05050102010706020507" pitchFamily="18" charset="2"/>
              </a:rPr>
              <a:t></a:t>
            </a:r>
            <a:endParaRPr lang="zh-CN" altLang="en-US" sz="4200" dirty="0">
              <a:sym typeface="Symbol" panose="05050102010706020507" pitchFamily="18" charset="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定义1.3 设</a:t>
            </a:r>
            <a:r>
              <a:rPr lang="en-US" altLang="zh-CN" dirty="0" err="1"/>
              <a:t>p，q</a:t>
            </a:r>
            <a:r>
              <a:rPr lang="zh-CN" altLang="en-US" dirty="0"/>
              <a:t>是两个命题，命题 “</a:t>
            </a:r>
            <a:r>
              <a:rPr lang="en-US" altLang="zh-CN" dirty="0"/>
              <a:t>p</a:t>
            </a:r>
            <a:r>
              <a:rPr lang="zh-CN" altLang="en-US" dirty="0"/>
              <a:t>或者</a:t>
            </a:r>
            <a:r>
              <a:rPr lang="en-US" altLang="zh-CN" dirty="0"/>
              <a:t>q”</a:t>
            </a:r>
            <a:r>
              <a:rPr lang="zh-CN" altLang="en-US" dirty="0"/>
              <a:t>称为</a:t>
            </a:r>
            <a:r>
              <a:rPr lang="en-US" altLang="zh-CN" dirty="0" err="1"/>
              <a:t>p，q</a:t>
            </a:r>
            <a:r>
              <a:rPr lang="zh-CN" altLang="en-US" dirty="0"/>
              <a:t>的析取式，记以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，</a:t>
            </a:r>
            <a:r>
              <a:rPr lang="zh-CN" altLang="en-US" dirty="0"/>
              <a:t>读作</a:t>
            </a:r>
            <a:r>
              <a:rPr lang="en-US" altLang="zh-CN" dirty="0"/>
              <a:t>p</a:t>
            </a:r>
            <a:r>
              <a:rPr lang="zh-CN" altLang="en-US" dirty="0"/>
              <a:t>或</a:t>
            </a:r>
            <a:r>
              <a:rPr lang="en-US" altLang="zh-CN" dirty="0"/>
              <a:t>q。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规定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zh-CN" altLang="en-US" dirty="0"/>
              <a:t>是真的当且仅当</a:t>
            </a:r>
            <a:r>
              <a:rPr lang="en-US" altLang="zh-CN" dirty="0" err="1"/>
              <a:t>p，q</a:t>
            </a:r>
            <a:r>
              <a:rPr lang="zh-CN" altLang="en-US" dirty="0"/>
              <a:t>中至少有一个是真的。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例如，</a:t>
            </a:r>
            <a:r>
              <a:rPr lang="en-US" altLang="zh-CN" dirty="0"/>
              <a:t>p：</a:t>
            </a:r>
            <a:r>
              <a:rPr lang="zh-CN" altLang="en-US" dirty="0"/>
              <a:t>今天下雨，</a:t>
            </a:r>
            <a:r>
              <a:rPr lang="en-US" altLang="zh-CN" dirty="0"/>
              <a:t>q：</a:t>
            </a:r>
            <a:r>
              <a:rPr lang="zh-CN" altLang="en-US" dirty="0"/>
              <a:t>今天刮风， 	  	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：</a:t>
            </a:r>
            <a:r>
              <a:rPr lang="zh-CN" altLang="en-US" dirty="0"/>
              <a:t>今天下雨或者刮风。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3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94069"/>
              </p:ext>
            </p:extLst>
          </p:nvPr>
        </p:nvGraphicFramePr>
        <p:xfrm>
          <a:off x="3067380" y="1816100"/>
          <a:ext cx="6096000" cy="4064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zh-CN" altLang="en-US" dirty="0"/>
              <a:t>的真值表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蕴涵词</a:t>
            </a:r>
            <a:r>
              <a:rPr lang="en-US" altLang="zh-CN" sz="4200" dirty="0">
                <a:sym typeface="Symbol" panose="05050102010706020507" pitchFamily="18" charset="2"/>
              </a:rPr>
              <a:t></a:t>
            </a:r>
            <a:endParaRPr lang="zh-CN" altLang="en-US" sz="4200" dirty="0">
              <a:sym typeface="Symbol" panose="05050102010706020507" pitchFamily="18" charset="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定义1.4 设</a:t>
            </a:r>
            <a:r>
              <a:rPr lang="en-US" altLang="zh-CN" dirty="0" err="1"/>
              <a:t>p，q</a:t>
            </a:r>
            <a:r>
              <a:rPr lang="zh-CN" altLang="en-US" dirty="0"/>
              <a:t>是两个命题，命题 “如果</a:t>
            </a:r>
            <a:r>
              <a:rPr lang="en-US" altLang="zh-CN" dirty="0"/>
              <a:t>p，</a:t>
            </a:r>
            <a:r>
              <a:rPr lang="zh-CN" altLang="en-US" dirty="0"/>
              <a:t>则</a:t>
            </a:r>
            <a:r>
              <a:rPr lang="en-US" altLang="zh-CN" dirty="0"/>
              <a:t>q”</a:t>
            </a:r>
            <a:r>
              <a:rPr lang="zh-CN" altLang="en-US" dirty="0"/>
              <a:t>称为</a:t>
            </a:r>
            <a:r>
              <a:rPr lang="en-US" altLang="zh-CN" dirty="0"/>
              <a:t>p</a:t>
            </a:r>
            <a:r>
              <a:rPr lang="zh-CN" altLang="en-US" dirty="0"/>
              <a:t>蕴涵</a:t>
            </a:r>
            <a:r>
              <a:rPr lang="en-US" altLang="zh-CN" dirty="0"/>
              <a:t>q</a:t>
            </a:r>
            <a:r>
              <a:rPr lang="zh-CN" altLang="en-US" dirty="0"/>
              <a:t>或者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的蕴涵式</a:t>
            </a:r>
            <a:r>
              <a:rPr lang="en-US" altLang="zh-CN" dirty="0"/>
              <a:t>，</a:t>
            </a:r>
            <a:r>
              <a:rPr lang="zh-CN" altLang="en-US" dirty="0"/>
              <a:t>记以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en-US" altLang="zh-CN" dirty="0"/>
              <a:t>。 </a:t>
            </a:r>
            <a:r>
              <a:rPr lang="zh-CN" altLang="en-US" dirty="0"/>
              <a:t>称</a:t>
            </a:r>
            <a:r>
              <a:rPr lang="en-US" altLang="zh-CN" dirty="0"/>
              <a:t>p</a:t>
            </a:r>
            <a:r>
              <a:rPr lang="zh-CN" altLang="en-US" dirty="0"/>
              <a:t>为蕴涵式的前件，</a:t>
            </a:r>
            <a:r>
              <a:rPr lang="en-US" altLang="zh-CN" dirty="0"/>
              <a:t>q</a:t>
            </a:r>
            <a:r>
              <a:rPr lang="zh-CN" altLang="en-US" dirty="0"/>
              <a:t>为蕴涵式的后件（不是条件与结论）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规定，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zh-CN" altLang="en-US" dirty="0"/>
              <a:t>是假的当且仅当</a:t>
            </a:r>
            <a:r>
              <a:rPr lang="en-US" altLang="zh-CN" dirty="0"/>
              <a:t>p</a:t>
            </a:r>
            <a:r>
              <a:rPr lang="zh-CN" altLang="en-US" dirty="0"/>
              <a:t>是真的而</a:t>
            </a:r>
            <a:r>
              <a:rPr lang="en-US" altLang="zh-CN" dirty="0"/>
              <a:t>q</a:t>
            </a:r>
            <a:r>
              <a:rPr lang="zh-CN" altLang="en-US" dirty="0"/>
              <a:t>是假的</a:t>
            </a:r>
          </a:p>
          <a:p>
            <a:pPr marL="0" indent="0">
              <a:lnSpc>
                <a:spcPct val="90000"/>
              </a:lnSpc>
            </a:pPr>
            <a:r>
              <a:rPr lang="zh-CN" altLang="en-US" dirty="0"/>
              <a:t>例如，</a:t>
            </a:r>
            <a:r>
              <a:rPr lang="en-US" altLang="zh-CN" dirty="0" err="1"/>
              <a:t>p：f</a:t>
            </a:r>
            <a:r>
              <a:rPr lang="en-US" altLang="zh-CN" dirty="0"/>
              <a:t>(x)</a:t>
            </a:r>
            <a:r>
              <a:rPr lang="zh-CN" altLang="en-US" dirty="0"/>
              <a:t>可微，</a:t>
            </a:r>
            <a:r>
              <a:rPr lang="en-US" altLang="zh-CN" dirty="0" err="1"/>
              <a:t>q：f</a:t>
            </a:r>
            <a:r>
              <a:rPr lang="en-US" altLang="zh-CN" dirty="0"/>
              <a:t>(x)</a:t>
            </a:r>
            <a:r>
              <a:rPr lang="zh-CN" altLang="en-US" dirty="0"/>
              <a:t>连续，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en-US" altLang="zh-CN" dirty="0"/>
              <a:t>： </a:t>
            </a:r>
            <a:r>
              <a:rPr lang="zh-CN" altLang="en-US" dirty="0"/>
              <a:t>若</a:t>
            </a:r>
            <a:r>
              <a:rPr lang="en-US" altLang="zh-CN" dirty="0"/>
              <a:t>f(x)</a:t>
            </a:r>
            <a:r>
              <a:rPr lang="zh-CN" altLang="en-US" dirty="0"/>
              <a:t>可微，则</a:t>
            </a:r>
            <a:r>
              <a:rPr lang="en-US" altLang="zh-CN" dirty="0"/>
              <a:t>f(x)</a:t>
            </a:r>
            <a:r>
              <a:rPr lang="zh-CN" altLang="en-US" dirty="0"/>
              <a:t> 连续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52661"/>
              </p:ext>
            </p:extLst>
          </p:nvPr>
        </p:nvGraphicFramePr>
        <p:xfrm>
          <a:off x="3062535" y="1816100"/>
          <a:ext cx="6096000" cy="4064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zh-CN" altLang="en-US" dirty="0"/>
              <a:t>的真值表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显然，由定义知，当</a:t>
            </a:r>
            <a:r>
              <a:rPr lang="en-US" altLang="zh-CN" dirty="0"/>
              <a:t>p</a:t>
            </a:r>
            <a:r>
              <a:rPr lang="zh-CN" altLang="en-US" dirty="0"/>
              <a:t>是真的，</a:t>
            </a:r>
            <a:r>
              <a:rPr lang="en-US" altLang="zh-CN" dirty="0"/>
              <a:t>q</a:t>
            </a:r>
            <a:r>
              <a:rPr lang="zh-CN" altLang="en-US" dirty="0"/>
              <a:t>是真的时，命题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zh-CN" altLang="en-US" dirty="0"/>
              <a:t>是真的。这和日常生活中语言 “如果…则…”的意思是一致的。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但由定义知，如果</a:t>
            </a:r>
            <a:r>
              <a:rPr lang="en-US" altLang="zh-CN" sz="2800" dirty="0"/>
              <a:t>p</a:t>
            </a:r>
            <a:r>
              <a:rPr lang="zh-CN" altLang="en-US" sz="2800" dirty="0"/>
              <a:t>是假命题，则不管</a:t>
            </a:r>
            <a:r>
              <a:rPr lang="en-US" altLang="zh-CN" sz="2800" dirty="0"/>
              <a:t>q</a:t>
            </a:r>
            <a:r>
              <a:rPr lang="zh-CN" altLang="en-US" sz="2800" dirty="0"/>
              <a:t>是什么命题，命题 “如果</a:t>
            </a:r>
            <a:r>
              <a:rPr lang="en-US" altLang="zh-CN" sz="2800" dirty="0"/>
              <a:t>p，</a:t>
            </a:r>
            <a:r>
              <a:rPr lang="zh-CN" altLang="en-US" sz="2800" dirty="0"/>
              <a:t>则</a:t>
            </a:r>
            <a:r>
              <a:rPr lang="en-US" altLang="zh-CN" sz="2800" dirty="0"/>
              <a:t>q”</a:t>
            </a:r>
            <a:r>
              <a:rPr lang="zh-CN" altLang="en-US" sz="2800" dirty="0"/>
              <a:t>在命题逻辑中都被认为是真命题。</a:t>
            </a:r>
          </a:p>
          <a:p>
            <a:pPr eaLnBrk="1" hangingPunct="1"/>
            <a:r>
              <a:rPr lang="zh-CN" altLang="en-US" sz="2800" dirty="0"/>
              <a:t>例如，</a:t>
            </a:r>
            <a:r>
              <a:rPr lang="en-US" altLang="zh-CN" sz="2800" dirty="0"/>
              <a:t>p： 2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2=5，q： </a:t>
            </a:r>
            <a:r>
              <a:rPr lang="zh-CN" altLang="en-US" sz="2800" dirty="0"/>
              <a:t>公鸡会下蛋，</a:t>
            </a:r>
            <a:r>
              <a:rPr lang="en-US" altLang="zh-CN" sz="2800" dirty="0"/>
              <a:t>r：</a:t>
            </a:r>
            <a:r>
              <a:rPr lang="zh-CN" altLang="en-US" sz="2800" dirty="0"/>
              <a:t>公鸡不会下蛋</a:t>
            </a:r>
          </a:p>
          <a:p>
            <a:pPr eaLnBrk="1" hangingPunct="1"/>
            <a:r>
              <a:rPr lang="zh-CN" altLang="en-US" sz="2800" dirty="0"/>
              <a:t>命题 </a:t>
            </a:r>
            <a:r>
              <a:rPr lang="zh-CN" altLang="en-US" sz="2800" i="1" dirty="0"/>
              <a:t>“如果2</a:t>
            </a:r>
            <a:r>
              <a:rPr lang="zh-CN" altLang="en-US" sz="2800" i="1" dirty="0">
                <a:sym typeface="Symbol" panose="05050102010706020507" pitchFamily="18" charset="2"/>
              </a:rPr>
              <a:t></a:t>
            </a:r>
            <a:r>
              <a:rPr lang="zh-CN" altLang="en-US" sz="2800" i="1" dirty="0"/>
              <a:t>2=5，则公鸡不会下蛋”</a:t>
            </a:r>
            <a:r>
              <a:rPr lang="zh-CN" altLang="en-US" sz="2800" dirty="0"/>
              <a:t> 是真命题</a:t>
            </a:r>
          </a:p>
          <a:p>
            <a:pPr eaLnBrk="1" hangingPunct="1"/>
            <a:r>
              <a:rPr lang="zh-CN" altLang="en-US" sz="2800" dirty="0"/>
              <a:t>命题 </a:t>
            </a:r>
            <a:r>
              <a:rPr lang="zh-CN" altLang="en-US" sz="2800" i="1" dirty="0"/>
              <a:t>“如果2</a:t>
            </a:r>
            <a:r>
              <a:rPr lang="zh-CN" altLang="en-US" sz="2800" i="1" dirty="0">
                <a:sym typeface="Symbol" panose="05050102010706020507" pitchFamily="18" charset="2"/>
              </a:rPr>
              <a:t></a:t>
            </a:r>
            <a:r>
              <a:rPr lang="zh-CN" altLang="en-US" sz="2800" i="1" dirty="0"/>
              <a:t>2=5，则公鸡会下蛋”</a:t>
            </a:r>
            <a:r>
              <a:rPr lang="zh-CN" altLang="en-US" sz="2800" dirty="0"/>
              <a:t>也是真命题</a:t>
            </a:r>
          </a:p>
          <a:p>
            <a:pPr eaLnBrk="1" hangingPunct="1"/>
            <a:r>
              <a:rPr lang="zh-CN" altLang="en-US" sz="2800" dirty="0"/>
              <a:t>这是和人们日常生活中语言不一致的地方</a:t>
            </a:r>
            <a:endParaRPr lang="en-US" altLang="zh-CN" sz="2800" dirty="0"/>
          </a:p>
          <a:p>
            <a:r>
              <a:rPr lang="zh-CN" altLang="en-US" sz="2800" dirty="0"/>
              <a:t>后续：</a:t>
            </a:r>
            <a:r>
              <a:rPr lang="en-US" altLang="zh-CN" sz="2800" b="0" dirty="0">
                <a:latin typeface="Arial" panose="020B0604020202020204" pitchFamily="34" charset="0"/>
              </a:rPr>
              <a:t> p 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800" b="0" dirty="0">
                <a:latin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zh-CN" altLang="en-US" sz="2800" dirty="0">
                <a:sym typeface="Symbol" panose="05050102010706020507" pitchFamily="18" charset="2"/>
              </a:rPr>
              <a:t>与</a:t>
            </a:r>
            <a:r>
              <a:rPr lang="en-US" altLang="zh-CN" sz="2800" b="0" dirty="0">
                <a:latin typeface="Arial" panose="020B0604020202020204" pitchFamily="34" charset="0"/>
              </a:rPr>
              <a:t>p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800" b="0" dirty="0">
                <a:latin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zh-CN" altLang="en-US" sz="2800" b="0" dirty="0">
                <a:latin typeface="Arial" panose="020B0604020202020204" pitchFamily="34" charset="0"/>
                <a:sym typeface="Symbol" panose="05050102010706020507" pitchFamily="18" charset="2"/>
              </a:rPr>
              <a:t>是</a:t>
            </a:r>
            <a:r>
              <a:rPr lang="zh-CN" altLang="en-US" sz="28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等值</a:t>
            </a:r>
            <a:r>
              <a:rPr lang="zh-CN" altLang="en-US" sz="2800" b="0" dirty="0">
                <a:latin typeface="Arial" panose="020B0604020202020204" pitchFamily="34" charset="0"/>
                <a:sym typeface="Symbol" panose="05050102010706020507" pitchFamily="18" charset="2"/>
              </a:rPr>
              <a:t>的。</a:t>
            </a:r>
            <a:endParaRPr lang="en-US" altLang="zh-CN" sz="2800" b="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4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4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4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4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4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i="1" u="sng" dirty="0"/>
              <a:t>蕴涵联结词只是定义了两个命题之间的关系，而不是说明由</a:t>
            </a:r>
            <a:r>
              <a:rPr lang="en-US" altLang="zh-CN" i="1" u="sng" dirty="0"/>
              <a:t>p</a:t>
            </a:r>
            <a:r>
              <a:rPr lang="zh-CN" altLang="en-US" i="1" u="sng" dirty="0"/>
              <a:t>可以推出</a:t>
            </a:r>
            <a:r>
              <a:rPr lang="en-US" altLang="zh-CN" i="1" u="sng" dirty="0"/>
              <a:t>q</a:t>
            </a:r>
          </a:p>
          <a:p>
            <a:pPr eaLnBrk="1" hangingPunct="1"/>
            <a:r>
              <a:rPr lang="en-US" altLang="zh-CN" i="1" u="sng" dirty="0"/>
              <a:t>“</a:t>
            </a:r>
            <a:r>
              <a:rPr lang="zh-CN" altLang="en-US" i="1" u="sng" dirty="0"/>
              <a:t>我挣到5000块” </a:t>
            </a:r>
            <a:r>
              <a:rPr lang="en-US" altLang="zh-CN" i="1" u="sng" dirty="0">
                <a:sym typeface="Symbol" panose="05050102010706020507" pitchFamily="18" charset="2"/>
              </a:rPr>
              <a:t> </a:t>
            </a:r>
            <a:r>
              <a:rPr lang="zh-CN" altLang="en-US" i="1" u="sng" dirty="0"/>
              <a:t>“我请客</a:t>
            </a:r>
            <a:r>
              <a:rPr lang="en-US" altLang="zh-CN" i="1" u="sng" dirty="0">
                <a:sym typeface="Symbol" panose="05050102010706020507" pitchFamily="18" charset="2"/>
              </a:rPr>
              <a:t>”</a:t>
            </a:r>
          </a:p>
          <a:p>
            <a:pPr eaLnBrk="1" hangingPunct="1"/>
            <a:r>
              <a:rPr lang="zh-CN" altLang="en-US" i="1" u="sng" dirty="0">
                <a:sym typeface="Symbol" panose="05050102010706020507" pitchFamily="18" charset="2"/>
              </a:rPr>
              <a:t>在这种关系下，如果又有</a:t>
            </a:r>
            <a:r>
              <a:rPr lang="en-US" altLang="zh-CN" i="1" u="sng" dirty="0">
                <a:sym typeface="Symbol" panose="05050102010706020507" pitchFamily="18" charset="2"/>
              </a:rPr>
              <a:t>p</a:t>
            </a:r>
            <a:r>
              <a:rPr lang="zh-CN" altLang="en-US" i="1" u="sng" dirty="0">
                <a:sym typeface="Symbol" panose="05050102010706020507" pitchFamily="18" charset="2"/>
              </a:rPr>
              <a:t>为真，则可以推出</a:t>
            </a:r>
            <a:r>
              <a:rPr lang="en-US" altLang="zh-CN" i="1" u="sng" dirty="0">
                <a:sym typeface="Symbol" panose="05050102010706020507" pitchFamily="18" charset="2"/>
              </a:rPr>
              <a:t>q</a:t>
            </a:r>
            <a:r>
              <a:rPr lang="zh-CN" altLang="en-US" i="1" u="sng" dirty="0">
                <a:sym typeface="Symbol" panose="05050102010706020507" pitchFamily="18" charset="2"/>
              </a:rPr>
              <a:t>为真</a:t>
            </a:r>
          </a:p>
          <a:p>
            <a:pPr eaLnBrk="1" hangingPunct="1"/>
            <a:r>
              <a:rPr lang="zh-CN" altLang="en-US" i="1" u="sng" dirty="0"/>
              <a:t>后文有：如果由</a:t>
            </a:r>
            <a:r>
              <a:rPr lang="en-US" altLang="zh-CN" i="1" u="sng" dirty="0"/>
              <a:t>p</a:t>
            </a:r>
            <a:r>
              <a:rPr lang="zh-CN" altLang="en-US" i="1" u="sng" dirty="0"/>
              <a:t>可以推出</a:t>
            </a:r>
            <a:r>
              <a:rPr lang="en-US" altLang="zh-CN" i="1" u="sng" dirty="0"/>
              <a:t>q，</a:t>
            </a:r>
            <a:r>
              <a:rPr lang="zh-CN" altLang="en-US" i="1" u="sng" dirty="0"/>
              <a:t>那么</a:t>
            </a:r>
            <a:r>
              <a:rPr lang="en-US" altLang="zh-CN" i="1" u="sng" dirty="0" err="1"/>
              <a:t>p</a:t>
            </a:r>
            <a:r>
              <a:rPr lang="en-US" altLang="zh-CN" i="1" u="sng" dirty="0" err="1">
                <a:sym typeface="Symbol" panose="05050102010706020507" pitchFamily="18" charset="2"/>
              </a:rPr>
              <a:t></a:t>
            </a:r>
            <a:r>
              <a:rPr lang="en-US" altLang="zh-CN" i="1" u="sng" dirty="0" err="1"/>
              <a:t>q</a:t>
            </a:r>
            <a:r>
              <a:rPr lang="zh-CN" altLang="en-US" i="1" u="sng" dirty="0"/>
              <a:t>是永真的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cs typeface="Arial" panose="020B0604020202020204" pitchFamily="34" charset="0"/>
              </a:rPr>
              <a:t>1.1. </a:t>
            </a:r>
            <a:r>
              <a:rPr lang="zh-CN" altLang="en-US" b="1" dirty="0">
                <a:ea typeface="仿宋" panose="02010609060101010101" pitchFamily="49" charset="-122"/>
              </a:rPr>
              <a:t>命题与联结词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仿宋" panose="02010609060101010101" pitchFamily="49" charset="-122"/>
              </a:rPr>
              <a:t>命题是指具有具体意义的又能判断它是真还是假的陈述句。</a:t>
            </a:r>
          </a:p>
          <a:p>
            <a:pPr eaLnBrk="1" hangingPunct="1"/>
            <a:r>
              <a:rPr lang="zh-CN" altLang="en-US" sz="2800" dirty="0">
                <a:ea typeface="仿宋" panose="02010609060101010101" pitchFamily="49" charset="-122"/>
              </a:rPr>
              <a:t>例如:</a:t>
            </a:r>
          </a:p>
          <a:p>
            <a:pPr lvl="1" eaLnBrk="1" hangingPunct="1"/>
            <a:r>
              <a:rPr lang="zh-CN" altLang="en-US" sz="2300" dirty="0">
                <a:ea typeface="仿宋" panose="02010609060101010101" pitchFamily="49" charset="-122"/>
              </a:rPr>
              <a:t>“</a:t>
            </a:r>
            <a:r>
              <a:rPr lang="zh-CN" altLang="en-US" sz="2300" u="sng" dirty="0">
                <a:ea typeface="仿宋" panose="02010609060101010101" pitchFamily="49" charset="-122"/>
              </a:rPr>
              <a:t>北京是中国的首都</a:t>
            </a:r>
            <a:r>
              <a:rPr lang="zh-CN" altLang="en-US" sz="2300" dirty="0">
                <a:ea typeface="仿宋" panose="02010609060101010101" pitchFamily="49" charset="-122"/>
              </a:rPr>
              <a:t>”</a:t>
            </a:r>
          </a:p>
          <a:p>
            <a:pPr lvl="2" eaLnBrk="1" hangingPunct="1"/>
            <a:r>
              <a:rPr lang="zh-CN" altLang="en-US" sz="2100" dirty="0">
                <a:ea typeface="仿宋" panose="02010609060101010101" pitchFamily="49" charset="-122"/>
              </a:rPr>
              <a:t>是命题，而且它是真的；</a:t>
            </a:r>
          </a:p>
          <a:p>
            <a:pPr lvl="1" eaLnBrk="1" hangingPunct="1"/>
            <a:r>
              <a:rPr lang="zh-CN" altLang="en-US" sz="2300" dirty="0">
                <a:ea typeface="仿宋" panose="02010609060101010101" pitchFamily="49" charset="-122"/>
              </a:rPr>
              <a:t> “南京</a:t>
            </a:r>
            <a:r>
              <a:rPr lang="zh-CN" altLang="en-US" sz="2300" u="sng" dirty="0">
                <a:ea typeface="仿宋" panose="02010609060101010101" pitchFamily="49" charset="-122"/>
              </a:rPr>
              <a:t>是中国最大的城市</a:t>
            </a:r>
            <a:r>
              <a:rPr lang="zh-CN" altLang="en-US" sz="2300" dirty="0">
                <a:ea typeface="仿宋" panose="02010609060101010101" pitchFamily="49" charset="-122"/>
              </a:rPr>
              <a:t>”</a:t>
            </a:r>
          </a:p>
          <a:p>
            <a:pPr lvl="2" eaLnBrk="1" hangingPunct="1"/>
            <a:r>
              <a:rPr lang="zh-CN" altLang="en-US" sz="2100" dirty="0">
                <a:ea typeface="仿宋" panose="02010609060101010101" pitchFamily="49" charset="-122"/>
              </a:rPr>
              <a:t>是命题，但它是假的。</a:t>
            </a:r>
          </a:p>
          <a:p>
            <a:pPr lvl="1" eaLnBrk="1" hangingPunct="1"/>
            <a:r>
              <a:rPr lang="zh-CN" altLang="en-US" sz="2300" dirty="0">
                <a:ea typeface="仿宋" panose="02010609060101010101" pitchFamily="49" charset="-122"/>
              </a:rPr>
              <a:t>“关门!”，“你去哪里?”</a:t>
            </a:r>
          </a:p>
          <a:p>
            <a:pPr lvl="2" eaLnBrk="1" hangingPunct="1"/>
            <a:r>
              <a:rPr lang="zh-CN" altLang="en-US" sz="2100" dirty="0">
                <a:ea typeface="仿宋" panose="02010609060101010101" pitchFamily="49" charset="-122"/>
              </a:rPr>
              <a:t>这种命令和问话不是命题。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1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等价联结词</a:t>
            </a:r>
            <a:r>
              <a:rPr lang="en-US" altLang="zh-CN" sz="4200" dirty="0">
                <a:sym typeface="Symbol" panose="05050102010706020507" pitchFamily="18" charset="2"/>
              </a:rPr>
              <a:t></a:t>
            </a:r>
            <a:endParaRPr lang="zh-CN" altLang="en-US" sz="4200" dirty="0">
              <a:sym typeface="Symbol" panose="05050102010706020507" pitchFamily="18" charset="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定义1.5</a:t>
            </a:r>
            <a:r>
              <a:rPr lang="zh-CN" altLang="en-US" sz="2800" dirty="0"/>
              <a:t> </a:t>
            </a:r>
            <a:r>
              <a:rPr lang="zh-CN" altLang="en-US" dirty="0"/>
              <a:t>：设</a:t>
            </a:r>
            <a:r>
              <a:rPr lang="en-US" altLang="zh-CN" dirty="0" err="1"/>
              <a:t>p，q</a:t>
            </a:r>
            <a:r>
              <a:rPr lang="zh-CN" altLang="en-US" dirty="0"/>
              <a:t>是两个命题，命题 “</a:t>
            </a:r>
            <a:r>
              <a:rPr lang="en-US" altLang="zh-CN" dirty="0"/>
              <a:t>p</a:t>
            </a:r>
            <a:r>
              <a:rPr lang="zh-CN" altLang="en-US" dirty="0"/>
              <a:t>当且仅当</a:t>
            </a:r>
            <a:r>
              <a:rPr lang="en-US" altLang="zh-CN" dirty="0"/>
              <a:t>q”</a:t>
            </a:r>
            <a:r>
              <a:rPr lang="zh-CN" altLang="en-US" dirty="0"/>
              <a:t>称为</a:t>
            </a:r>
            <a:r>
              <a:rPr lang="en-US" altLang="zh-CN" dirty="0"/>
              <a:t>p</a:t>
            </a:r>
            <a:r>
              <a:rPr lang="zh-CN" altLang="en-US" dirty="0"/>
              <a:t>等价</a:t>
            </a:r>
            <a:r>
              <a:rPr lang="en-US" altLang="zh-CN" dirty="0"/>
              <a:t>q</a:t>
            </a:r>
            <a:r>
              <a:rPr lang="zh-CN" altLang="en-US" dirty="0"/>
              <a:t>或者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的等价式，记以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</a:t>
            </a:r>
            <a:r>
              <a:rPr lang="en-US" altLang="zh-CN" dirty="0" err="1"/>
              <a:t>q</a:t>
            </a:r>
            <a:r>
              <a:rPr lang="en-US" altLang="zh-CN" dirty="0"/>
              <a:t>。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规定，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</a:t>
            </a:r>
            <a:r>
              <a:rPr lang="en-US" altLang="zh-CN" dirty="0" err="1"/>
              <a:t>q</a:t>
            </a:r>
            <a:r>
              <a:rPr lang="zh-CN" altLang="en-US" dirty="0"/>
              <a:t>是真的当且仅当</a:t>
            </a:r>
            <a:r>
              <a:rPr lang="en-US" altLang="zh-CN" dirty="0" err="1"/>
              <a:t>p，q</a:t>
            </a:r>
            <a:r>
              <a:rPr lang="zh-CN" altLang="en-US" dirty="0"/>
              <a:t>或者都是真的，或者都是假的。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例如，	</a:t>
            </a:r>
            <a:r>
              <a:rPr lang="en-US" altLang="zh-CN" dirty="0"/>
              <a:t>p ： a</a:t>
            </a:r>
            <a:r>
              <a:rPr lang="en-US" altLang="zh-CN" baseline="30000" dirty="0"/>
              <a:t>2</a:t>
            </a:r>
            <a:r>
              <a:rPr lang="en-US" altLang="zh-CN" dirty="0"/>
              <a:t>+b</a:t>
            </a:r>
            <a:r>
              <a:rPr lang="en-US" altLang="zh-CN" baseline="30000" dirty="0"/>
              <a:t>2</a:t>
            </a:r>
            <a:r>
              <a:rPr lang="en-US" altLang="zh-CN" dirty="0"/>
              <a:t>=a</a:t>
            </a:r>
            <a:r>
              <a:rPr lang="en-US" altLang="zh-CN" baseline="30000" dirty="0"/>
              <a:t>2</a:t>
            </a:r>
            <a:r>
              <a:rPr lang="en-US" altLang="zh-CN" dirty="0"/>
              <a:t>，</a:t>
            </a:r>
            <a:br>
              <a:rPr lang="en-US" altLang="zh-CN" dirty="0"/>
            </a:br>
            <a:r>
              <a:rPr lang="en-US" altLang="zh-CN" dirty="0"/>
              <a:t>		q： b=0，	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</a:t>
            </a:r>
            <a:r>
              <a:rPr lang="en-US" altLang="zh-CN" dirty="0" err="1"/>
              <a:t>q</a:t>
            </a:r>
            <a:r>
              <a:rPr lang="en-US" altLang="zh-CN" dirty="0"/>
              <a:t>： a</a:t>
            </a:r>
            <a:r>
              <a:rPr lang="en-US" altLang="zh-CN" baseline="30000" dirty="0"/>
              <a:t>2</a:t>
            </a:r>
            <a:r>
              <a:rPr lang="en-US" altLang="zh-CN" dirty="0"/>
              <a:t>+b</a:t>
            </a:r>
            <a:r>
              <a:rPr lang="en-US" altLang="zh-CN" baseline="30000" dirty="0"/>
              <a:t>2</a:t>
            </a:r>
            <a:r>
              <a:rPr lang="en-US" altLang="zh-CN" dirty="0"/>
              <a:t>=a</a:t>
            </a:r>
            <a:r>
              <a:rPr lang="en-US" altLang="zh-CN" baseline="30000" dirty="0"/>
              <a:t>2</a:t>
            </a:r>
            <a:r>
              <a:rPr lang="zh-CN" altLang="en-US" dirty="0"/>
              <a:t>当且仅当</a:t>
            </a:r>
            <a:r>
              <a:rPr lang="en-US" altLang="zh-CN" dirty="0"/>
              <a:t>b=0 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5962"/>
              </p:ext>
            </p:extLst>
          </p:nvPr>
        </p:nvGraphicFramePr>
        <p:xfrm>
          <a:off x="3062535" y="2003434"/>
          <a:ext cx="6096000" cy="4064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</a:t>
            </a:r>
            <a:r>
              <a:rPr lang="en-US" altLang="zh-CN" dirty="0" err="1"/>
              <a:t>q</a:t>
            </a:r>
            <a:r>
              <a:rPr lang="zh-CN" altLang="en-US" dirty="0"/>
              <a:t>的真值表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常用命题联结词的真值表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66108"/>
              </p:ext>
            </p:extLst>
          </p:nvPr>
        </p:nvGraphicFramePr>
        <p:xfrm>
          <a:off x="2833935" y="2204864"/>
          <a:ext cx="6553200" cy="232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u="none" strike="noStrike">
                          <a:effectLst/>
                        </a:rPr>
                        <a:t>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u="none" strike="noStrike" dirty="0">
                          <a:effectLst/>
                        </a:rPr>
                        <a:t>q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u="none" strike="noStrike" dirty="0">
                          <a:effectLst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3200" u="none" strike="noStrike" dirty="0">
                          <a:effectLst/>
                        </a:rPr>
                        <a:t>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u="none" strike="noStrike" dirty="0" err="1">
                          <a:effectLst/>
                        </a:rPr>
                        <a:t>p</a:t>
                      </a:r>
                      <a:r>
                        <a:rPr lang="en-US" altLang="zh-CN" sz="2800" u="none" strike="noStrike" dirty="0" err="1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sz="2800" u="none" strike="noStrike" dirty="0" err="1">
                          <a:effectLst/>
                        </a:rPr>
                        <a:t>q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u="none" strike="noStrike" dirty="0" err="1">
                          <a:effectLst/>
                        </a:rPr>
                        <a:t>p</a:t>
                      </a:r>
                      <a:r>
                        <a:rPr lang="en-US" altLang="zh-CN" sz="3200" u="none" strike="noStrike" dirty="0" err="1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sz="2800" u="none" strike="noStrike" dirty="0" err="1">
                          <a:effectLst/>
                        </a:rPr>
                        <a:t>q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u="none" strike="noStrike" dirty="0" err="1">
                          <a:effectLst/>
                        </a:rPr>
                        <a:t>p</a:t>
                      </a:r>
                      <a:r>
                        <a:rPr lang="en-US" altLang="zh-CN" sz="3200" u="none" strike="noStrike" dirty="0" err="1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800" u="none" strike="noStrike" dirty="0" err="1">
                          <a:effectLst/>
                        </a:rPr>
                        <a:t>q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u="none" strike="noStrike" dirty="0" err="1">
                          <a:effectLst/>
                        </a:rPr>
                        <a:t>p</a:t>
                      </a:r>
                      <a:r>
                        <a:rPr lang="en-US" altLang="zh-CN" sz="3200" u="none" strike="noStrike" dirty="0" err="1">
                          <a:effectLst/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sz="2800" u="none" strike="noStrike" dirty="0" err="1">
                          <a:effectLst/>
                        </a:rPr>
                        <a:t>q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u="none" strike="noStrike" dirty="0">
                          <a:effectLst/>
                        </a:rPr>
                        <a:t>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一元联结词有几个？</a:t>
            </a:r>
            <a:endParaRPr lang="en-US" altLang="zh-CN" dirty="0"/>
          </a:p>
          <a:p>
            <a:r>
              <a:rPr lang="zh-CN" altLang="en-US" dirty="0"/>
              <a:t>二元联结词有几个？</a:t>
            </a:r>
            <a:endParaRPr lang="en-US" altLang="zh-CN" dirty="0"/>
          </a:p>
          <a:p>
            <a:r>
              <a:rPr lang="zh-CN" altLang="en-US" dirty="0"/>
              <a:t>有没有三元联结词？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命题符号化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如果你走路时看书，那么你一定会成为近视眼。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首先将原子命题符号化，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令</a:t>
            </a:r>
            <a:r>
              <a:rPr lang="en-US" altLang="zh-CN" sz="2800" dirty="0"/>
              <a:t>p：</a:t>
            </a:r>
            <a:r>
              <a:rPr lang="zh-CN" altLang="en-US" sz="2800" dirty="0"/>
              <a:t>你走路；</a:t>
            </a:r>
            <a:r>
              <a:rPr lang="en-US" altLang="zh-CN" sz="2800" dirty="0"/>
              <a:t>q：</a:t>
            </a:r>
            <a:r>
              <a:rPr lang="zh-CN" altLang="en-US" sz="2800" dirty="0"/>
              <a:t>你看书； </a:t>
            </a:r>
            <a:r>
              <a:rPr lang="en-US" altLang="zh-CN" sz="2800" dirty="0"/>
              <a:t>r：</a:t>
            </a:r>
            <a:r>
              <a:rPr lang="zh-CN" altLang="en-US" sz="2800" dirty="0"/>
              <a:t>你是近视眼。</a:t>
            </a:r>
          </a:p>
          <a:p>
            <a:pPr marL="0" indent="0">
              <a:spcBef>
                <a:spcPct val="50000"/>
              </a:spcBef>
              <a:buNone/>
              <a:tabLst>
                <a:tab pos="1149350" algn="l"/>
                <a:tab pos="1995488" algn="l"/>
              </a:tabLst>
            </a:pPr>
            <a:r>
              <a:rPr lang="zh-CN" altLang="en-US" sz="2800" dirty="0"/>
              <a:t>于是，上述语句可表示为（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/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r。 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endParaRPr lang="zh-CN" altLang="en-US" b="1" dirty="0">
              <a:cs typeface="Arial" panose="020B0604020202020204" pitchFamily="34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如果我没有参加明天的会议，那么原因就是他没有以书面或口头的方式正式通知我。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令</a:t>
            </a:r>
            <a:r>
              <a:rPr lang="en-US" altLang="zh-CN" sz="2800" dirty="0"/>
              <a:t>p：</a:t>
            </a:r>
            <a:r>
              <a:rPr lang="zh-CN" altLang="en-US" sz="2800" dirty="0"/>
              <a:t>他书面通知我； </a:t>
            </a:r>
            <a:r>
              <a:rPr lang="en-US" altLang="zh-CN" sz="2800" dirty="0"/>
              <a:t>q：</a:t>
            </a:r>
            <a:r>
              <a:rPr lang="zh-CN" altLang="en-US" sz="2800" dirty="0"/>
              <a:t>他口头通知我； </a:t>
            </a:r>
            <a:r>
              <a:rPr lang="en-US" altLang="zh-CN" sz="2800" dirty="0"/>
              <a:t>r：</a:t>
            </a:r>
            <a:r>
              <a:rPr lang="zh-CN" altLang="en-US" sz="2800" dirty="0"/>
              <a:t>我参加明天的会议。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于是，上述语句可表示为</a:t>
            </a:r>
            <a:r>
              <a:rPr lang="zh-CN" altLang="en-US" sz="2800" dirty="0">
                <a:sym typeface="Symbol" panose="05050102010706020507" pitchFamily="18" charset="2"/>
              </a:rPr>
              <a:t> </a:t>
            </a:r>
            <a:r>
              <a:rPr lang="en-US" altLang="zh-CN" sz="2800" dirty="0"/>
              <a:t>r</a:t>
            </a:r>
            <a:r>
              <a:rPr lang="zh-CN" altLang="en-US" sz="2800" dirty="0">
                <a:sym typeface="Symbol" panose="05050102010706020507" pitchFamily="18" charset="2"/>
              </a:rPr>
              <a:t>  </a:t>
            </a:r>
            <a:r>
              <a:rPr lang="zh-CN" altLang="en-US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/>
              <a:t>。  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zh-CN" altLang="en-US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设</a:t>
            </a:r>
            <a:r>
              <a:rPr lang="en-US" altLang="zh-CN" sz="2800" dirty="0" err="1"/>
              <a:t>p，q，r</a:t>
            </a:r>
            <a:r>
              <a:rPr lang="zh-CN" altLang="en-US" sz="2800" dirty="0"/>
              <a:t>的意义如下： </a:t>
            </a:r>
            <a:br>
              <a:rPr lang="zh-CN" altLang="en-US" sz="2800" dirty="0"/>
            </a:br>
            <a:r>
              <a:rPr lang="en-US" altLang="zh-CN" sz="2800" dirty="0"/>
              <a:t>p：</a:t>
            </a:r>
            <a:r>
              <a:rPr lang="zh-CN" altLang="en-US" sz="2800" dirty="0"/>
              <a:t>苹果是甜的；</a:t>
            </a:r>
            <a:r>
              <a:rPr lang="en-US" altLang="zh-CN" sz="2800" dirty="0"/>
              <a:t>q：</a:t>
            </a:r>
            <a:r>
              <a:rPr lang="zh-CN" altLang="en-US" sz="2800" dirty="0"/>
              <a:t>苹果是红的；</a:t>
            </a:r>
            <a:br>
              <a:rPr lang="zh-CN" altLang="en-US" sz="2800" dirty="0"/>
            </a:br>
            <a:r>
              <a:rPr lang="en-US" altLang="zh-CN" sz="2800" dirty="0"/>
              <a:t>r：</a:t>
            </a:r>
            <a:r>
              <a:rPr lang="zh-CN" altLang="en-US" sz="2800" dirty="0"/>
              <a:t>我买苹果。</a:t>
            </a:r>
            <a:br>
              <a:rPr lang="zh-CN" altLang="en-US" sz="2800" dirty="0"/>
            </a:br>
            <a:r>
              <a:rPr lang="zh-CN" altLang="en-US" sz="2800" dirty="0"/>
              <a:t>试用日常语言复述下述复合命题：</a:t>
            </a:r>
            <a:br>
              <a:rPr lang="zh-CN" altLang="en-US" sz="2800" dirty="0"/>
            </a:br>
            <a:r>
              <a:rPr lang="zh-CN" altLang="en-US" sz="2800" dirty="0"/>
              <a:t>(</a:t>
            </a:r>
            <a:r>
              <a:rPr lang="en-US" altLang="zh-CN" sz="2800" dirty="0"/>
              <a:t>1) (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	(2)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</a:t>
            </a:r>
            <a:r>
              <a:rPr lang="en-US" altLang="zh-CN" sz="2800" dirty="0"/>
              <a:t>r </a:t>
            </a:r>
            <a:endParaRPr lang="zh-CN" altLang="en-US" sz="2800" dirty="0"/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解：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(</a:t>
            </a:r>
            <a:r>
              <a:rPr lang="en-US" altLang="zh-CN" sz="2800" dirty="0"/>
              <a:t>1)</a:t>
            </a:r>
            <a:r>
              <a:rPr lang="zh-CN" altLang="en-US" sz="2800" dirty="0"/>
              <a:t>如果苹果甜且红，那么我买苹果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(2)我没买苹果，因为苹果不甜也不红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zh-CN" altLang="en-US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/>
              <a:t>例  设</a:t>
            </a:r>
            <a:r>
              <a:rPr lang="en-US" altLang="zh-CN" sz="2400" i="1" dirty="0"/>
              <a:t>p</a:t>
            </a:r>
            <a:r>
              <a:rPr lang="zh-CN" altLang="en-US" sz="2400" dirty="0"/>
              <a:t>：天冷，</a:t>
            </a:r>
            <a:r>
              <a:rPr lang="en-US" altLang="zh-CN" sz="2400" i="1" dirty="0"/>
              <a:t>q</a:t>
            </a:r>
            <a:r>
              <a:rPr lang="zh-CN" altLang="en-US" sz="2400" dirty="0"/>
              <a:t>：小王穿羽绒服，将下列命题符号化</a:t>
            </a:r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>
                <a:solidFill>
                  <a:srgbClr val="CC3300"/>
                </a:solidFill>
              </a:rPr>
              <a:t>（</a:t>
            </a:r>
            <a:r>
              <a:rPr lang="en-US" altLang="zh-CN" sz="2400" dirty="0">
                <a:solidFill>
                  <a:srgbClr val="CC3300"/>
                </a:solidFill>
              </a:rPr>
              <a:t>1</a:t>
            </a:r>
            <a:r>
              <a:rPr lang="zh-CN" altLang="en-US" sz="2400" dirty="0">
                <a:solidFill>
                  <a:srgbClr val="CC3300"/>
                </a:solidFill>
              </a:rPr>
              <a:t>）只要天冷，小王就穿羽绒服</a:t>
            </a:r>
            <a:r>
              <a:rPr lang="en-US" altLang="zh-CN" sz="2400" dirty="0">
                <a:solidFill>
                  <a:srgbClr val="CC3300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>
                <a:solidFill>
                  <a:srgbClr val="CC3300"/>
                </a:solidFill>
              </a:rPr>
              <a:t>（</a:t>
            </a:r>
            <a:r>
              <a:rPr lang="en-US" altLang="zh-CN" sz="2400" dirty="0">
                <a:solidFill>
                  <a:srgbClr val="CC3300"/>
                </a:solidFill>
              </a:rPr>
              <a:t>2</a:t>
            </a:r>
            <a:r>
              <a:rPr lang="zh-CN" altLang="en-US" sz="2400" dirty="0">
                <a:solidFill>
                  <a:srgbClr val="CC3300"/>
                </a:solidFill>
              </a:rPr>
              <a:t>）因为天冷，所以小王穿羽绒服</a:t>
            </a:r>
            <a:r>
              <a:rPr lang="en-US" altLang="zh-CN" sz="2400" dirty="0">
                <a:solidFill>
                  <a:srgbClr val="CC3300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>
                <a:solidFill>
                  <a:srgbClr val="CC3300"/>
                </a:solidFill>
              </a:rPr>
              <a:t>（</a:t>
            </a:r>
            <a:r>
              <a:rPr lang="en-US" altLang="zh-CN" sz="2400" dirty="0">
                <a:solidFill>
                  <a:srgbClr val="CC3300"/>
                </a:solidFill>
              </a:rPr>
              <a:t>3</a:t>
            </a:r>
            <a:r>
              <a:rPr lang="zh-CN" altLang="en-US" sz="2400" dirty="0">
                <a:solidFill>
                  <a:srgbClr val="CC3300"/>
                </a:solidFill>
              </a:rPr>
              <a:t>）若小王不穿羽绒服，则天不冷</a:t>
            </a:r>
            <a:r>
              <a:rPr lang="en-US" altLang="zh-CN" sz="2400" dirty="0">
                <a:solidFill>
                  <a:srgbClr val="CC3300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）只有天冷，小王才穿羽绒服</a:t>
            </a:r>
            <a:r>
              <a:rPr lang="en-US" altLang="zh-CN" sz="2400" dirty="0"/>
              <a:t>.</a:t>
            </a:r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）除非天冷，小王才穿羽绒服</a:t>
            </a:r>
            <a:r>
              <a:rPr lang="en-US" altLang="zh-CN" sz="2400" dirty="0"/>
              <a:t>.</a:t>
            </a:r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）如果天不冷，则小王不穿羽绒服</a:t>
            </a:r>
            <a:r>
              <a:rPr lang="en-US" altLang="zh-CN" sz="2400" dirty="0"/>
              <a:t>.</a:t>
            </a:r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）小王穿羽绒服仅当天冷的时候</a:t>
            </a:r>
            <a:r>
              <a:rPr lang="en-US" altLang="zh-CN" sz="2400" dirty="0"/>
              <a:t>.</a:t>
            </a:r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i="1" dirty="0"/>
              <a:t>考虑因果关系，假设一个为真，能否推出另一个为真</a:t>
            </a:r>
            <a:endParaRPr lang="en-US" altLang="zh-CN" sz="2400" i="1" dirty="0"/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），（</a:t>
            </a:r>
            <a:r>
              <a:rPr lang="en-US" altLang="zh-CN" sz="2400" dirty="0"/>
              <a:t>2</a:t>
            </a:r>
            <a:r>
              <a:rPr lang="zh-CN" altLang="en-US" sz="2400" dirty="0"/>
              <a:t>），（</a:t>
            </a:r>
            <a:r>
              <a:rPr lang="en-US" altLang="zh-CN" sz="2400" dirty="0"/>
              <a:t>3 </a:t>
            </a:r>
            <a:r>
              <a:rPr lang="zh-CN" altLang="en-US" sz="2400" dirty="0"/>
              <a:t>符号化为</a:t>
            </a:r>
            <a:r>
              <a:rPr lang="en-US" altLang="zh-CN" sz="2400" i="1" dirty="0" err="1"/>
              <a:t>p</a:t>
            </a:r>
            <a:r>
              <a:rPr lang="en-US" altLang="zh-CN" sz="2400" dirty="0" err="1">
                <a:sym typeface="Symbol" panose="05050102010706020507" pitchFamily="18" charset="2"/>
              </a:rPr>
              <a:t></a:t>
            </a:r>
            <a:r>
              <a:rPr lang="en-US" altLang="zh-CN" sz="2400" i="1" dirty="0" err="1"/>
              <a:t>q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/>
              <a:t>其余的符号化为</a:t>
            </a:r>
            <a:r>
              <a:rPr lang="en-US" altLang="zh-CN" sz="2400" i="1" dirty="0" err="1"/>
              <a:t>q</a:t>
            </a:r>
            <a:r>
              <a:rPr lang="en-US" altLang="zh-CN" sz="2400" dirty="0" err="1">
                <a:sym typeface="Symbol" panose="05050102010706020507" pitchFamily="18" charset="2"/>
              </a:rPr>
              <a:t></a:t>
            </a:r>
            <a:r>
              <a:rPr lang="en-US" altLang="zh-CN" sz="2400" i="1" dirty="0" err="1"/>
              <a:t>p</a:t>
            </a:r>
            <a:endParaRPr lang="en-US" altLang="zh-CN" sz="2400" i="1" dirty="0"/>
          </a:p>
          <a:p>
            <a:pPr marL="0" indent="0">
              <a:lnSpc>
                <a:spcPct val="8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400" dirty="0"/>
              <a:t>注意： </a:t>
            </a:r>
            <a:r>
              <a:rPr lang="en-US" altLang="zh-CN" sz="2400" i="1" dirty="0" err="1"/>
              <a:t>p</a:t>
            </a:r>
            <a:r>
              <a:rPr lang="en-US" altLang="zh-CN" sz="2400" dirty="0" err="1">
                <a:sym typeface="Symbol" panose="05050102010706020507" pitchFamily="18" charset="2"/>
              </a:rPr>
              <a:t></a:t>
            </a:r>
            <a:r>
              <a:rPr lang="en-US" altLang="zh-CN" sz="2400" i="1" dirty="0" err="1"/>
              <a:t>q</a:t>
            </a:r>
            <a:r>
              <a:rPr lang="zh-CN" altLang="en-US" sz="2400" dirty="0"/>
              <a:t>与</a:t>
            </a:r>
            <a:r>
              <a:rPr lang="zh-CN" altLang="en-US" sz="2400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i="1" dirty="0"/>
              <a:t>p</a:t>
            </a:r>
            <a:r>
              <a:rPr lang="zh-CN" altLang="en-US" sz="2400" dirty="0"/>
              <a:t>等值（真值相同）</a:t>
            </a:r>
            <a:endParaRPr lang="en-US" altLang="zh-CN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6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6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6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6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语言模式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除非</a:t>
            </a:r>
            <a:r>
              <a:rPr lang="en-US" altLang="zh-CN" sz="2800" dirty="0"/>
              <a:t>A</a:t>
            </a:r>
            <a:r>
              <a:rPr lang="zh-CN" altLang="en-US" sz="2800" dirty="0"/>
              <a:t>，才</a:t>
            </a:r>
            <a:r>
              <a:rPr lang="en-US" altLang="zh-CN" sz="2800" dirty="0"/>
              <a:t>B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除非天冷，小王才穿羽绒服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除非</a:t>
            </a:r>
            <a:r>
              <a:rPr lang="en-US" altLang="zh-CN" sz="2800" dirty="0"/>
              <a:t>A</a:t>
            </a:r>
            <a:r>
              <a:rPr lang="zh-CN" altLang="en-US" sz="2800" dirty="0"/>
              <a:t>，否则非</a:t>
            </a:r>
            <a:r>
              <a:rPr lang="en-US" altLang="zh-CN" sz="2800" dirty="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CC3300"/>
                </a:solidFill>
              </a:rPr>
              <a:t>除非小王穿羽绒服，否则天不冷</a:t>
            </a:r>
            <a:r>
              <a:rPr lang="en-US" altLang="zh-CN" sz="2800" dirty="0">
                <a:solidFill>
                  <a:srgbClr val="CC33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i="1" dirty="0"/>
              <a:t>B</a:t>
            </a:r>
            <a:r>
              <a:rPr lang="zh-CN" altLang="en-US" sz="2800" i="1" dirty="0"/>
              <a:t>；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i="1" dirty="0"/>
              <a:t> B</a:t>
            </a:r>
            <a:r>
              <a:rPr lang="en-US" altLang="zh-CN" sz="2800" dirty="0">
                <a:sym typeface="Symbol" panose="05050102010706020507" pitchFamily="18" charset="2"/>
              </a:rPr>
              <a:t>  </a:t>
            </a:r>
            <a:r>
              <a:rPr lang="en-US" altLang="zh-CN" sz="2800" i="1" dirty="0"/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i="1" dirty="0"/>
              <a:t>自然语言的符号化会有意义损失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i="1" dirty="0">
                <a:solidFill>
                  <a:srgbClr val="FF0000"/>
                </a:solidFill>
              </a:rPr>
              <a:t>不是所有的连词都有对应的联结词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i="1" dirty="0"/>
              <a:t>如：尽管我不愿意，但是我还是去了</a:t>
            </a:r>
            <a:endParaRPr lang="en-US" altLang="zh-CN" sz="2800" i="1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1.2 </a:t>
            </a:r>
            <a:r>
              <a:rPr lang="zh-CN" altLang="en-US" sz="4000" b="1">
                <a:latin typeface="Times New Roman" panose="02020603050405020304" pitchFamily="18" charset="0"/>
              </a:rPr>
              <a:t>命题公式及其赋值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cs typeface="Arial" panose="020B0604020202020204" pitchFamily="34" charset="0"/>
              </a:rPr>
              <a:t>1.1. </a:t>
            </a:r>
            <a:r>
              <a:rPr lang="zh-CN" altLang="en-US" b="1" dirty="0">
                <a:ea typeface="仿宋" panose="02010609060101010101" pitchFamily="49" charset="-122"/>
              </a:rPr>
              <a:t>命题与联结词</a:t>
            </a:r>
          </a:p>
        </p:txBody>
      </p:sp>
      <p:sp>
        <p:nvSpPr>
          <p:cNvPr id="38502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仿宋" panose="02010609060101010101" pitchFamily="49" charset="-122"/>
              </a:rPr>
              <a:t>命题的真值</a:t>
            </a:r>
          </a:p>
          <a:p>
            <a:pPr lvl="1" eaLnBrk="1" hangingPunct="1"/>
            <a:r>
              <a:rPr lang="zh-CN" altLang="en-US" dirty="0">
                <a:ea typeface="仿宋" panose="02010609060101010101" pitchFamily="49" charset="-122"/>
              </a:rPr>
              <a:t>如果一个命题是真的，就说它的真值是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en-US" altLang="zh-CN" dirty="0">
                <a:ea typeface="仿宋" panose="02010609060101010101" pitchFamily="49" charset="-122"/>
              </a:rPr>
              <a:t>；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zh-CN" altLang="en-US" dirty="0">
                <a:ea typeface="仿宋" panose="02010609060101010101" pitchFamily="49" charset="-122"/>
              </a:rPr>
              <a:t>如果一个命题是假的，就说它的真值是</a:t>
            </a:r>
            <a:r>
              <a:rPr lang="en-US" altLang="zh-CN" dirty="0">
                <a:cs typeface="Arial" panose="020B0604020202020204" pitchFamily="34" charset="0"/>
              </a:rPr>
              <a:t>0</a:t>
            </a:r>
            <a:r>
              <a:rPr lang="en-US" altLang="zh-CN" dirty="0">
                <a:ea typeface="仿宋" panose="02010609060101010101" pitchFamily="49" charset="-122"/>
              </a:rPr>
              <a:t>。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endParaRPr lang="en-US" altLang="zh-CN" dirty="0">
              <a:ea typeface="仿宋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仿宋" panose="02010609060101010101" pitchFamily="49" charset="-122"/>
              </a:rPr>
              <a:t>也用</a:t>
            </a:r>
            <a:r>
              <a:rPr lang="en-US" altLang="zh-CN" dirty="0" err="1">
                <a:cs typeface="Arial" panose="020B0604020202020204" pitchFamily="34" charset="0"/>
              </a:rPr>
              <a:t>T</a:t>
            </a:r>
            <a:r>
              <a:rPr lang="en-US" altLang="zh-CN" dirty="0" err="1"/>
              <a:t>（True</a:t>
            </a:r>
            <a:r>
              <a:rPr lang="en-US" altLang="zh-CN" dirty="0"/>
              <a:t>）</a:t>
            </a:r>
            <a:r>
              <a:rPr lang="zh-CN" altLang="en-US" dirty="0">
                <a:ea typeface="仿宋" panose="02010609060101010101" pitchFamily="49" charset="-122"/>
              </a:rPr>
              <a:t>代表一个抽象的真命题，用</a:t>
            </a:r>
            <a:r>
              <a:rPr lang="en-US" altLang="zh-CN" dirty="0">
                <a:cs typeface="Arial" panose="020B0604020202020204" pitchFamily="34" charset="0"/>
              </a:rPr>
              <a:t>F</a:t>
            </a:r>
            <a:r>
              <a:rPr lang="en-US" altLang="zh-CN" dirty="0"/>
              <a:t>（ False ）</a:t>
            </a:r>
            <a:r>
              <a:rPr lang="zh-CN" altLang="en-US" dirty="0">
                <a:ea typeface="仿宋" panose="02010609060101010101" pitchFamily="49" charset="-122"/>
              </a:rPr>
              <a:t>代表一个抽象的假命题。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utoUpdateAnimBg="0"/>
      <p:bldP spid="385026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200" dirty="0">
                <a:ea typeface="仿宋" panose="02010609060101010101" pitchFamily="49" charset="-122"/>
              </a:rPr>
              <a:t>命题变项/命题常项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sz="2800" dirty="0">
                <a:ea typeface="仿宋" panose="02010609060101010101" pitchFamily="49" charset="-122"/>
              </a:rPr>
              <a:t>命题变项（变元）：真值可以变化的简单陈述句</a:t>
            </a:r>
          </a:p>
          <a:p>
            <a:pPr marL="0" indent="0">
              <a:lnSpc>
                <a:spcPct val="90000"/>
              </a:lnSpc>
            </a:pPr>
            <a:r>
              <a:rPr lang="zh-CN" altLang="en-US" sz="2800" dirty="0">
                <a:ea typeface="仿宋" panose="02010609060101010101" pitchFamily="49" charset="-122"/>
              </a:rPr>
              <a:t>命题常项（常元） :真值确定的简单陈述句</a:t>
            </a:r>
            <a:endParaRPr lang="en-US" altLang="zh-CN" sz="2800" dirty="0">
              <a:ea typeface="仿宋" panose="02010609060101010101" pitchFamily="49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800" dirty="0">
                <a:ea typeface="仿宋" panose="02010609060101010101" pitchFamily="49" charset="-122"/>
              </a:rPr>
              <a:t>本书中命题变项、命题常项均可用小写英文字母</a:t>
            </a:r>
            <a:r>
              <a:rPr lang="en-US" altLang="zh-CN" sz="2800" dirty="0" err="1">
                <a:cs typeface="Arial" panose="020B0604020202020204" pitchFamily="34" charset="0"/>
              </a:rPr>
              <a:t>p</a:t>
            </a:r>
            <a:r>
              <a:rPr lang="en-US" altLang="zh-CN" sz="2800" dirty="0" err="1">
                <a:ea typeface="仿宋" panose="02010609060101010101" pitchFamily="49" charset="-122"/>
              </a:rPr>
              <a:t>，</a:t>
            </a:r>
            <a:r>
              <a:rPr lang="en-US" altLang="zh-CN" sz="2800" dirty="0" err="1">
                <a:cs typeface="Arial" panose="020B0604020202020204" pitchFamily="34" charset="0"/>
              </a:rPr>
              <a:t>q</a:t>
            </a:r>
            <a:r>
              <a:rPr lang="en-US" altLang="zh-CN" sz="2800" dirty="0">
                <a:ea typeface="仿宋" panose="02010609060101010101" pitchFamily="49" charset="-122"/>
              </a:rPr>
              <a:t>，…，</a:t>
            </a:r>
            <a:r>
              <a:rPr lang="en-US" altLang="zh-CN" sz="2800" dirty="0">
                <a:cs typeface="Arial" panose="020B0604020202020204" pitchFamily="34" charset="0"/>
              </a:rPr>
              <a:t>p</a:t>
            </a:r>
            <a:r>
              <a:rPr lang="en-US" altLang="zh-CN" sz="2800" baseline="-30000" dirty="0">
                <a:cs typeface="Arial" panose="020B0604020202020204" pitchFamily="34" charset="0"/>
              </a:rPr>
              <a:t>1</a:t>
            </a:r>
            <a:r>
              <a:rPr lang="en-US" altLang="zh-CN" sz="2800" dirty="0">
                <a:ea typeface="仿宋" panose="02010609060101010101" pitchFamily="49" charset="-122"/>
              </a:rPr>
              <a:t>，</a:t>
            </a:r>
            <a:r>
              <a:rPr lang="en-US" altLang="zh-CN" sz="2800" dirty="0">
                <a:cs typeface="Arial" panose="020B0604020202020204" pitchFamily="34" charset="0"/>
              </a:rPr>
              <a:t>p</a:t>
            </a:r>
            <a:r>
              <a:rPr lang="en-US" altLang="zh-CN" sz="2800" baseline="-30000" dirty="0">
                <a:cs typeface="Arial" panose="020B0604020202020204" pitchFamily="34" charset="0"/>
              </a:rPr>
              <a:t>2</a:t>
            </a:r>
            <a:r>
              <a:rPr lang="en-US" altLang="zh-CN" sz="2800" dirty="0">
                <a:ea typeface="仿宋" panose="02010609060101010101" pitchFamily="49" charset="-122"/>
              </a:rPr>
              <a:t>，…，</a:t>
            </a:r>
            <a:r>
              <a:rPr lang="zh-CN" altLang="en-US" sz="2800" dirty="0">
                <a:solidFill>
                  <a:srgbClr val="FF0000"/>
                </a:solidFill>
                <a:ea typeface="仿宋" panose="02010609060101010101" pitchFamily="49" charset="-122"/>
              </a:rPr>
              <a:t>表示（或代表）</a:t>
            </a:r>
            <a:r>
              <a:rPr lang="zh-CN" altLang="en-US" sz="2800" dirty="0">
                <a:ea typeface="仿宋" panose="02010609060101010101" pitchFamily="49" charset="-122"/>
              </a:rPr>
              <a:t>。</a:t>
            </a:r>
          </a:p>
          <a:p>
            <a:pPr marL="0" indent="0">
              <a:lnSpc>
                <a:spcPct val="90000"/>
              </a:lnSpc>
            </a:pPr>
            <a:r>
              <a:rPr lang="zh-CN" altLang="en-US" sz="2800" dirty="0">
                <a:ea typeface="仿宋" panose="02010609060101010101" pitchFamily="49" charset="-122"/>
              </a:rPr>
              <a:t>本书中小写英文字母表示命题变项还是命题常项由上下文决定</a:t>
            </a:r>
            <a:endParaRPr lang="en-US" altLang="zh-CN" sz="2800" dirty="0">
              <a:ea typeface="仿宋" panose="02010609060101010101" pitchFamily="49" charset="-122"/>
            </a:endParaRPr>
          </a:p>
          <a:p>
            <a:pPr marL="320675" lvl="1" indent="0">
              <a:lnSpc>
                <a:spcPct val="90000"/>
              </a:lnSpc>
            </a:pPr>
            <a:r>
              <a:rPr lang="zh-CN" altLang="en-US" sz="2500" dirty="0">
                <a:solidFill>
                  <a:srgbClr val="FF0000"/>
                </a:solidFill>
                <a:ea typeface="仿宋" panose="02010609060101010101" pitchFamily="49" charset="-122"/>
              </a:rPr>
              <a:t>本书中</a:t>
            </a:r>
            <a:r>
              <a:rPr lang="zh-CN" altLang="en-US" sz="2500" dirty="0">
                <a:ea typeface="仿宋" panose="02010609060101010101" pitchFamily="49" charset="-122"/>
              </a:rPr>
              <a:t>小写英文字母</a:t>
            </a:r>
            <a:r>
              <a:rPr lang="zh-CN" altLang="en-US" sz="2500" dirty="0">
                <a:solidFill>
                  <a:srgbClr val="FF0000"/>
                </a:solidFill>
                <a:ea typeface="仿宋" panose="02010609060101010101" pitchFamily="49" charset="-122"/>
              </a:rPr>
              <a:t>被认为不是命题，但用于表示命题</a:t>
            </a:r>
          </a:p>
          <a:p>
            <a:pPr marL="0" indent="0">
              <a:lnSpc>
                <a:spcPct val="90000"/>
              </a:lnSpc>
            </a:pPr>
            <a:r>
              <a:rPr lang="zh-CN" altLang="en-US" sz="2800" dirty="0">
                <a:ea typeface="仿宋" panose="02010609060101010101" pitchFamily="49" charset="-122"/>
              </a:rPr>
              <a:t>有的书上用大写英文字母表示命题变项，用小写字母表示常项。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单个命题变项（或者常项）称为原子（原子公式）。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例如</a:t>
            </a:r>
            <a:r>
              <a:rPr lang="zh-CN" altLang="en-US" dirty="0"/>
              <a:t>，</a:t>
            </a:r>
            <a:r>
              <a:rPr lang="en-US" altLang="zh-CN" dirty="0" err="1"/>
              <a:t>q，s</a:t>
            </a:r>
            <a:r>
              <a:rPr lang="en-US" altLang="zh-CN" dirty="0"/>
              <a:t>，…</a:t>
            </a:r>
            <a:r>
              <a:rPr lang="zh-CN" altLang="en-US" dirty="0"/>
              <a:t>等都是原子。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200" dirty="0"/>
              <a:t>定义1.6 合式公式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77825" indent="-377825">
              <a:lnSpc>
                <a:spcPct val="90000"/>
              </a:lnSpc>
              <a:tabLst>
                <a:tab pos="1149350" algn="l"/>
                <a:tab pos="1995488" algn="l"/>
              </a:tabLst>
            </a:pPr>
            <a:r>
              <a:rPr lang="zh-CN" altLang="en-US" sz="2800" dirty="0"/>
              <a:t>合式公式形式：系统中按一定规则构成的表达式。</a:t>
            </a:r>
            <a:endParaRPr lang="en-US" altLang="zh-CN" sz="2800" dirty="0"/>
          </a:p>
          <a:p>
            <a:pPr marL="377825" indent="-377825">
              <a:lnSpc>
                <a:spcPct val="90000"/>
              </a:lnSpc>
              <a:tabLst>
                <a:tab pos="1149350" algn="l"/>
                <a:tab pos="1995488" algn="l"/>
              </a:tabLst>
            </a:pPr>
            <a:r>
              <a:rPr lang="zh-CN" altLang="en-US" sz="2800" dirty="0"/>
              <a:t>命题逻辑中的合式公式（命题公式，简称公式），是如下定义的一个符号串：</a:t>
            </a:r>
          </a:p>
          <a:p>
            <a:pPr marL="377825" indent="-377825">
              <a:lnSpc>
                <a:spcPct val="9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 (</a:t>
            </a:r>
            <a:r>
              <a:rPr lang="en-US" altLang="zh-CN" sz="2800" dirty="0">
                <a:solidFill>
                  <a:schemeClr val="tx2"/>
                </a:solidFill>
              </a:rPr>
              <a:t>1)</a:t>
            </a:r>
            <a:r>
              <a:rPr lang="zh-CN" altLang="en-US" sz="2800" dirty="0"/>
              <a:t>单个命题变项（或者常项）是合式公式；</a:t>
            </a:r>
          </a:p>
          <a:p>
            <a:pPr marL="377825" indent="-377825">
              <a:lnSpc>
                <a:spcPct val="9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(2)</a:t>
            </a: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是合式公式，则(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A) </a:t>
            </a:r>
            <a:r>
              <a:rPr lang="zh-CN" altLang="en-US" sz="2800" dirty="0"/>
              <a:t>也是合式公式；</a:t>
            </a:r>
          </a:p>
          <a:p>
            <a:pPr marL="377825" indent="-377825">
              <a:lnSpc>
                <a:spcPct val="9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 (3)</a:t>
            </a:r>
            <a:r>
              <a:rPr lang="zh-CN" altLang="en-US" sz="2800" dirty="0"/>
              <a:t>若</a:t>
            </a:r>
            <a:r>
              <a:rPr lang="en-US" altLang="zh-CN" sz="2800" dirty="0"/>
              <a:t>A，B</a:t>
            </a:r>
            <a:r>
              <a:rPr lang="zh-CN" altLang="en-US" sz="2800" dirty="0"/>
              <a:t>是合式公式，则 </a:t>
            </a:r>
            <a:r>
              <a:rPr lang="en-US" altLang="zh-CN" sz="2800" dirty="0"/>
              <a:t>(A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B)， (A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B)，(A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B)，(A</a:t>
            </a:r>
            <a:r>
              <a:rPr lang="en-US" altLang="zh-CN" sz="2800" dirty="0">
                <a:sym typeface="Symbol" panose="05050102010706020507" pitchFamily="18" charset="2"/>
              </a:rPr>
              <a:t></a:t>
            </a:r>
            <a:r>
              <a:rPr lang="en-US" altLang="zh-CN" sz="2800" dirty="0"/>
              <a:t>B)</a:t>
            </a:r>
            <a:r>
              <a:rPr lang="zh-CN" altLang="en-US" sz="2800" dirty="0"/>
              <a:t>也是合式公式；</a:t>
            </a:r>
          </a:p>
          <a:p>
            <a:pPr marL="377825" indent="-377825">
              <a:lnSpc>
                <a:spcPct val="9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 (4)</a:t>
            </a:r>
            <a:r>
              <a:rPr lang="zh-CN" altLang="en-US" sz="2800" dirty="0"/>
              <a:t> 当且仅当经过有限次地使用(</a:t>
            </a:r>
            <a:r>
              <a:rPr lang="en-US" altLang="zh-CN" sz="2800" dirty="0"/>
              <a:t>1)，(2)，(3)</a:t>
            </a:r>
            <a:r>
              <a:rPr lang="zh-CN" altLang="en-US" sz="2800" dirty="0"/>
              <a:t>得到的符号串才是合式公式。</a:t>
            </a:r>
          </a:p>
          <a:p>
            <a:pPr marL="377825" indent="-377825">
              <a:lnSpc>
                <a:spcPct val="90000"/>
              </a:lnSpc>
              <a:buNone/>
              <a:tabLst>
                <a:tab pos="1149350" algn="l"/>
                <a:tab pos="1995488" algn="l"/>
              </a:tabLst>
            </a:pPr>
            <a:r>
              <a:rPr lang="zh-CN" altLang="en-US" sz="2800" dirty="0"/>
              <a:t>公式用大写字母表示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200" dirty="0"/>
              <a:t>定义1.7：</a:t>
            </a:r>
            <a:r>
              <a:rPr lang="en-US" altLang="zh-CN" sz="4200" dirty="0"/>
              <a:t>n</a:t>
            </a:r>
            <a:r>
              <a:rPr lang="zh-CN" altLang="en-US" sz="4200" dirty="0"/>
              <a:t>层合式公式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tabLst>
                <a:tab pos="1149350" algn="l"/>
                <a:tab pos="1995488" algn="l"/>
              </a:tabLst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）若公式</a:t>
            </a:r>
            <a:r>
              <a:rPr lang="en-US" altLang="zh-CN" dirty="0"/>
              <a:t>A</a:t>
            </a:r>
            <a:r>
              <a:rPr lang="zh-CN" altLang="en-US" dirty="0"/>
              <a:t>是单个的命题变项（或者常项）</a:t>
            </a:r>
            <a:r>
              <a:rPr lang="en-US" altLang="zh-CN" dirty="0"/>
              <a:t>,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层公式；</a:t>
            </a:r>
            <a:endParaRPr lang="en-US" altLang="zh-CN" dirty="0"/>
          </a:p>
          <a:p>
            <a:pPr marL="0" indent="0">
              <a:buNone/>
              <a:tabLst>
                <a:tab pos="1149350" algn="l"/>
                <a:tab pos="1995488" algn="l"/>
              </a:tabLst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）对下面的情况</a:t>
            </a:r>
            <a:r>
              <a:rPr lang="en-US" altLang="zh-CN" dirty="0"/>
              <a:t>,</a:t>
            </a:r>
            <a:r>
              <a:rPr lang="zh-CN" altLang="en-US" dirty="0"/>
              <a:t>称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n+1</a:t>
            </a:r>
            <a:r>
              <a:rPr lang="zh-CN" altLang="en-US" dirty="0"/>
              <a:t>（</a:t>
            </a:r>
            <a:r>
              <a:rPr lang="en-US" altLang="zh-CN" dirty="0"/>
              <a:t>n≥0</a:t>
            </a:r>
            <a:r>
              <a:rPr lang="zh-CN" altLang="en-US" dirty="0"/>
              <a:t>）层公式：</a:t>
            </a:r>
            <a:endParaRPr lang="en-US" altLang="zh-CN" dirty="0"/>
          </a:p>
          <a:p>
            <a:pPr marL="400050" lvl="1" indent="0"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(a) A=</a:t>
            </a:r>
            <a:r>
              <a:rPr lang="zh-CN" altLang="en-US" sz="2400" dirty="0">
                <a:sym typeface="Symbol" panose="05050102010706020507" pitchFamily="18" charset="2"/>
              </a:rPr>
              <a:t> </a:t>
            </a:r>
            <a:r>
              <a:rPr lang="en-US" altLang="zh-CN" dirty="0"/>
              <a:t>B,B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层公式；</a:t>
            </a:r>
            <a:endParaRPr lang="en-US" altLang="zh-CN" dirty="0"/>
          </a:p>
          <a:p>
            <a:pPr marL="400050" lvl="1" indent="0"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(b) A=B∧C,</a:t>
            </a:r>
            <a:r>
              <a:rPr lang="zh-CN" altLang="en-US" dirty="0"/>
              <a:t>其中</a:t>
            </a:r>
            <a:r>
              <a:rPr lang="en-US" altLang="zh-CN" dirty="0"/>
              <a:t>B,C</a:t>
            </a:r>
            <a:r>
              <a:rPr lang="zh-CN" altLang="en-US" dirty="0"/>
              <a:t>分别为</a:t>
            </a:r>
            <a:r>
              <a:rPr lang="en-US" altLang="zh-CN" dirty="0" err="1"/>
              <a:t>i</a:t>
            </a:r>
            <a:r>
              <a:rPr lang="zh-CN" altLang="en-US" dirty="0"/>
              <a:t>层和</a:t>
            </a:r>
            <a:r>
              <a:rPr lang="en-US" altLang="zh-CN" dirty="0"/>
              <a:t>j</a:t>
            </a:r>
            <a:r>
              <a:rPr lang="zh-CN" altLang="en-US" dirty="0"/>
              <a:t>层公式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br>
              <a:rPr lang="en-US" altLang="zh-CN" dirty="0"/>
            </a:br>
            <a:r>
              <a:rPr lang="en-US" altLang="zh-CN" dirty="0"/>
              <a:t>n=max</a:t>
            </a:r>
            <a:r>
              <a:rPr lang="zh-CN" altLang="en-US" dirty="0"/>
              <a:t>（</a:t>
            </a:r>
            <a:r>
              <a:rPr lang="en-US" altLang="zh-CN" dirty="0" err="1"/>
              <a:t>i,j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400050" lvl="1" indent="0"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(c) A=B∨C,</a:t>
            </a:r>
            <a:r>
              <a:rPr lang="zh-CN" altLang="en-US" dirty="0"/>
              <a:t>其中</a:t>
            </a:r>
            <a:r>
              <a:rPr lang="en-US" altLang="zh-CN" dirty="0"/>
              <a:t>B,C</a:t>
            </a:r>
            <a:r>
              <a:rPr lang="zh-CN" altLang="en-US" dirty="0"/>
              <a:t>的层次及</a:t>
            </a:r>
            <a:r>
              <a:rPr lang="en-US" altLang="zh-CN" dirty="0"/>
              <a:t>n</a:t>
            </a:r>
            <a:r>
              <a:rPr lang="zh-CN" altLang="en-US" dirty="0"/>
              <a:t>同（</a:t>
            </a:r>
            <a:r>
              <a:rPr lang="en-US" altLang="zh-CN" dirty="0"/>
              <a:t>b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400050" lvl="1" indent="0"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(d) A=B→C,</a:t>
            </a:r>
            <a:r>
              <a:rPr lang="zh-CN" altLang="en-US" dirty="0"/>
              <a:t>其中</a:t>
            </a:r>
            <a:r>
              <a:rPr lang="en-US" altLang="zh-CN" dirty="0"/>
              <a:t>B,C</a:t>
            </a:r>
            <a:r>
              <a:rPr lang="zh-CN" altLang="en-US" dirty="0"/>
              <a:t>的层次及</a:t>
            </a:r>
            <a:r>
              <a:rPr lang="en-US" altLang="zh-CN" dirty="0"/>
              <a:t>n</a:t>
            </a:r>
            <a:r>
              <a:rPr lang="zh-CN" altLang="en-US" dirty="0"/>
              <a:t>同（</a:t>
            </a:r>
            <a:r>
              <a:rPr lang="en-US" altLang="zh-CN" dirty="0"/>
              <a:t>b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400050" lvl="1" indent="0">
              <a:buNone/>
              <a:tabLst>
                <a:tab pos="1149350" algn="l"/>
                <a:tab pos="1995488" algn="l"/>
              </a:tabLst>
            </a:pPr>
            <a:r>
              <a:rPr lang="en-US" altLang="zh-CN" dirty="0"/>
              <a:t>(e) A=B</a:t>
            </a:r>
            <a:r>
              <a:rPr lang="en-US" altLang="zh-CN" sz="2400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C,</a:t>
            </a:r>
            <a:r>
              <a:rPr lang="zh-CN" altLang="en-US" dirty="0"/>
              <a:t>其中</a:t>
            </a:r>
            <a:r>
              <a:rPr lang="en-US" altLang="zh-CN" dirty="0"/>
              <a:t>B,C</a:t>
            </a:r>
            <a:r>
              <a:rPr lang="zh-CN" altLang="en-US" dirty="0"/>
              <a:t>的层次及</a:t>
            </a:r>
            <a:r>
              <a:rPr lang="en-US" altLang="zh-CN" dirty="0"/>
              <a:t>n</a:t>
            </a:r>
            <a:r>
              <a:rPr lang="zh-CN" altLang="en-US" dirty="0"/>
              <a:t>同（</a:t>
            </a:r>
            <a:r>
              <a:rPr lang="en-US" altLang="zh-CN" dirty="0"/>
              <a:t>b</a:t>
            </a:r>
            <a:r>
              <a:rPr lang="zh-CN" altLang="en-US" dirty="0"/>
              <a:t>）．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为什么定义合式公式</a:t>
            </a:r>
            <a:endParaRPr lang="en-US" altLang="zh-CN" dirty="0"/>
          </a:p>
          <a:p>
            <a:pPr lvl="1"/>
            <a:r>
              <a:rPr lang="zh-CN" altLang="en-US" dirty="0"/>
              <a:t>约定，便于对公式进行解析与计算</a:t>
            </a:r>
            <a:endParaRPr lang="en-US" altLang="zh-CN" dirty="0"/>
          </a:p>
          <a:p>
            <a:pPr lvl="1"/>
            <a:r>
              <a:rPr lang="en-US" altLang="zh-CN" dirty="0"/>
              <a:t>2+3*5=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定义合式公式的层数的作用</a:t>
            </a:r>
            <a:endParaRPr lang="en-US" altLang="zh-CN" dirty="0"/>
          </a:p>
          <a:p>
            <a:pPr lvl="1"/>
            <a:r>
              <a:rPr lang="zh-CN" altLang="en-US" dirty="0"/>
              <a:t>便于对一些逻辑命题使用数学归纳法进行证明</a:t>
            </a:r>
            <a:endParaRPr lang="en-US" altLang="zh-CN" dirty="0"/>
          </a:p>
          <a:p>
            <a:pPr lvl="2"/>
            <a:r>
              <a:rPr lang="zh-CN" altLang="en-US" dirty="0"/>
              <a:t>例如，证明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B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等值的</a:t>
            </a:r>
            <a:r>
              <a:rPr lang="zh-CN" altLang="en-US" dirty="0">
                <a:sym typeface="Symbol" panose="05050102010706020507" pitchFamily="18" charset="2"/>
              </a:rPr>
              <a:t>（即：尽管两个公式写法不一样，但描述的是同一个映射关系）</a:t>
            </a:r>
            <a:endParaRPr lang="en-US" altLang="zh-CN" dirty="0">
              <a:sym typeface="Symbol" panose="05050102010706020507" pitchFamily="18" charset="2"/>
            </a:endParaRPr>
          </a:p>
          <a:p>
            <a:pPr lvl="2"/>
            <a:r>
              <a:rPr lang="zh-CN" altLang="en-US" dirty="0"/>
              <a:t>先证明</a:t>
            </a:r>
            <a:r>
              <a:rPr lang="en-US" altLang="zh-CN" dirty="0"/>
              <a:t>n=1</a:t>
            </a:r>
            <a:r>
              <a:rPr lang="zh-CN" altLang="en-US" dirty="0"/>
              <a:t>时成立，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q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q</a:t>
            </a:r>
            <a:r>
              <a:rPr lang="zh-CN" altLang="en-US" dirty="0">
                <a:sym typeface="Symbol" panose="05050102010706020507" pitchFamily="18" charset="2"/>
              </a:rPr>
              <a:t>等值</a:t>
            </a:r>
            <a:endParaRPr lang="en-US" altLang="zh-CN" dirty="0">
              <a:sym typeface="Symbol" panose="05050102010706020507" pitchFamily="18" charset="2"/>
            </a:endParaRPr>
          </a:p>
          <a:p>
            <a:pPr lvl="2"/>
            <a:r>
              <a:rPr lang="en-US" altLang="zh-CN" dirty="0">
                <a:sym typeface="Symbol" panose="05050102010706020507" pitchFamily="18" charset="2"/>
              </a:rPr>
              <a:t>……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20400" indent="-320400">
              <a:tabLst>
                <a:tab pos="1149350" algn="l"/>
                <a:tab pos="1995488" algn="l"/>
              </a:tabLst>
            </a:pPr>
            <a:r>
              <a:rPr lang="zh-CN" altLang="en-US" sz="2800" dirty="0"/>
              <a:t>命题逻辑中只讨论合式公式，为方便起见，将合式公式就称为公式</a:t>
            </a:r>
            <a:endParaRPr lang="en-US" altLang="zh-CN" sz="2800" dirty="0"/>
          </a:p>
          <a:p>
            <a:pPr marL="320400" indent="-320400">
              <a:tabLst>
                <a:tab pos="1149350" algn="l"/>
                <a:tab pos="1995488" algn="l"/>
              </a:tabLst>
            </a:pPr>
            <a:r>
              <a:rPr lang="zh-CN" altLang="en-US" sz="2800" dirty="0"/>
              <a:t>为在书写公式时减少圆刮号的数量，引入一些规定</a:t>
            </a:r>
          </a:p>
          <a:p>
            <a:pPr marL="320400" lvl="1" indent="-533400">
              <a:buFont typeface="Wingdings" panose="05000000000000000000" pitchFamily="2" charset="2"/>
              <a:buAutoNum type="arabicPeriod"/>
              <a:tabLst>
                <a:tab pos="1149350" algn="l"/>
                <a:tab pos="1995488" algn="l"/>
              </a:tabLst>
            </a:pPr>
            <a:r>
              <a:rPr lang="zh-CN" altLang="en-US" sz="2800" dirty="0"/>
              <a:t>公式(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A)</a:t>
            </a:r>
            <a:r>
              <a:rPr lang="zh-CN" altLang="en-US" sz="2800" dirty="0"/>
              <a:t>的括号可以省略，写成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A。</a:t>
            </a:r>
          </a:p>
          <a:p>
            <a:pPr marL="320400" lvl="1" indent="-533400">
              <a:buFont typeface="Wingdings" panose="05000000000000000000" pitchFamily="2" charset="2"/>
              <a:buAutoNum type="arabicPeriod"/>
              <a:tabLst>
                <a:tab pos="1149350" algn="l"/>
                <a:tab pos="1995488" algn="l"/>
              </a:tabLst>
            </a:pPr>
            <a:r>
              <a:rPr lang="zh-CN" altLang="en-US" sz="2800" dirty="0"/>
              <a:t>整个公式的最外层括号可以省略。</a:t>
            </a:r>
          </a:p>
          <a:p>
            <a:pPr marL="320400" lvl="1" indent="-533400">
              <a:buFont typeface="Wingdings" panose="05000000000000000000" pitchFamily="2" charset="2"/>
              <a:buAutoNum type="arabicPeriod"/>
              <a:tabLst>
                <a:tab pos="1149350" algn="l"/>
                <a:tab pos="1995488" algn="l"/>
              </a:tabLst>
            </a:pPr>
            <a:r>
              <a:rPr lang="zh-CN" altLang="en-US" sz="2800" dirty="0"/>
              <a:t>五种逻辑联结词的优先级按如下次序递增：</a:t>
            </a:r>
            <a:r>
              <a:rPr lang="zh-CN" altLang="en-US" sz="2800" dirty="0">
                <a:sym typeface="Symbol" panose="05050102010706020507" pitchFamily="18" charset="2"/>
              </a:rPr>
              <a:t>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</a:t>
            </a:r>
            <a:r>
              <a:rPr lang="zh-CN" altLang="en-US" sz="2800" dirty="0"/>
              <a:t>， </a:t>
            </a:r>
            <a:r>
              <a:rPr lang="zh-CN" altLang="en-US" sz="2800" dirty="0">
                <a:sym typeface="Symbol" panose="05050102010706020507" pitchFamily="18" charset="2"/>
              </a:rPr>
              <a:t></a:t>
            </a:r>
            <a:r>
              <a:rPr lang="zh-CN" altLang="en-US" sz="2800" dirty="0"/>
              <a:t>， </a:t>
            </a:r>
            <a:r>
              <a:rPr lang="zh-CN" altLang="en-US" sz="2800" dirty="0">
                <a:sym typeface="Symbol" panose="05050102010706020507" pitchFamily="18" charset="2"/>
              </a:rPr>
              <a:t>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</a:p>
          <a:p>
            <a:pPr marL="1101725" lvl="1" indent="-533400">
              <a:buNone/>
              <a:tabLst>
                <a:tab pos="1149350" algn="l"/>
                <a:tab pos="1995488" algn="l"/>
              </a:tabLst>
            </a:pPr>
            <a:r>
              <a:rPr lang="zh-CN" altLang="en-US" sz="2800" dirty="0"/>
              <a:t>例如，我们写符号串   	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R</a:t>
            </a:r>
          </a:p>
          <a:p>
            <a:pPr marL="1101725" lvl="1" indent="-533400">
              <a:buNone/>
              <a:tabLst>
                <a:tab pos="1149350" algn="l"/>
                <a:tab pos="1995488" algn="l"/>
              </a:tabLst>
            </a:pPr>
            <a:r>
              <a:rPr lang="zh-CN" altLang="en-US" sz="2800" dirty="0"/>
              <a:t>就意味着是如下公式： ((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R))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((Q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S))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R)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重言式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定义1.8</a:t>
            </a:r>
            <a:r>
              <a:rPr lang="en-US" altLang="zh-CN" sz="2800" dirty="0">
                <a:solidFill>
                  <a:schemeClr val="tx2"/>
                </a:solidFill>
              </a:rPr>
              <a:t>  </a:t>
            </a:r>
            <a:r>
              <a:rPr lang="zh-CN" altLang="en-US" sz="2800" dirty="0"/>
              <a:t>设</a:t>
            </a:r>
            <a:r>
              <a:rPr lang="en-US" altLang="zh-CN" sz="2800" dirty="0"/>
              <a:t>G</a:t>
            </a:r>
            <a:r>
              <a:rPr lang="zh-CN" altLang="en-US" sz="2800" dirty="0"/>
              <a:t>是命题公式，</a:t>
            </a:r>
            <a:r>
              <a:rPr lang="en-US" altLang="zh-CN" sz="2800" dirty="0"/>
              <a:t>a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 …, a</a:t>
            </a:r>
            <a:r>
              <a:rPr lang="en-US" altLang="zh-CN" sz="2800" baseline="-30000" dirty="0"/>
              <a:t>n</a:t>
            </a:r>
            <a:r>
              <a:rPr lang="zh-CN" altLang="en-US" sz="2800" dirty="0"/>
              <a:t>是出现在</a:t>
            </a:r>
            <a:r>
              <a:rPr lang="en-US" altLang="zh-CN" sz="2800" dirty="0"/>
              <a:t>G</a:t>
            </a:r>
            <a:r>
              <a:rPr lang="zh-CN" altLang="en-US" sz="2800" dirty="0"/>
              <a:t>中的所有原子。 指定</a:t>
            </a:r>
            <a:r>
              <a:rPr lang="en-US" altLang="zh-CN" sz="2800" dirty="0"/>
              <a:t>a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 …, a</a:t>
            </a:r>
            <a:r>
              <a:rPr lang="en-US" altLang="zh-CN" sz="2800" baseline="-30000" dirty="0"/>
              <a:t>n</a:t>
            </a:r>
            <a:r>
              <a:rPr lang="zh-CN" altLang="en-US" sz="2800" dirty="0"/>
              <a:t>的一组真值，则这组真值称为</a:t>
            </a:r>
            <a:r>
              <a:rPr lang="en-US" altLang="zh-CN" sz="2800" dirty="0"/>
              <a:t>G</a:t>
            </a:r>
            <a:r>
              <a:rPr lang="zh-CN" altLang="en-US" sz="2800" dirty="0"/>
              <a:t>的一个解释/赋值。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800" dirty="0"/>
              <a:t>设</a:t>
            </a:r>
            <a:r>
              <a:rPr lang="en-US" altLang="zh-CN" sz="2800" dirty="0"/>
              <a:t>G</a:t>
            </a:r>
            <a:r>
              <a:rPr lang="zh-CN" altLang="en-US" sz="2800" dirty="0"/>
              <a:t>是公式，</a:t>
            </a:r>
            <a:r>
              <a:rPr lang="en-US" altLang="zh-CN" sz="2800" dirty="0"/>
              <a:t>I</a:t>
            </a:r>
            <a:r>
              <a:rPr lang="zh-CN" altLang="en-US" sz="2800" dirty="0"/>
              <a:t>是</a:t>
            </a:r>
            <a:r>
              <a:rPr lang="en-US" altLang="zh-CN" sz="2800" dirty="0"/>
              <a:t>G</a:t>
            </a:r>
            <a:r>
              <a:rPr lang="zh-CN" altLang="en-US" sz="2800" dirty="0"/>
              <a:t>的一个解释，显然，</a:t>
            </a:r>
            <a:r>
              <a:rPr lang="en-US" altLang="zh-CN" sz="2800" dirty="0"/>
              <a:t>G</a:t>
            </a:r>
            <a:r>
              <a:rPr lang="zh-CN" altLang="en-US" sz="2800" dirty="0"/>
              <a:t>在</a:t>
            </a:r>
            <a:r>
              <a:rPr lang="en-US" altLang="zh-CN" sz="2800" dirty="0"/>
              <a:t>I</a:t>
            </a:r>
            <a:r>
              <a:rPr lang="zh-CN" altLang="en-US" sz="2800" dirty="0"/>
              <a:t>下有真值，通常记为</a:t>
            </a:r>
            <a:r>
              <a:rPr lang="en-US" altLang="zh-CN" sz="2800" dirty="0"/>
              <a:t>T</a:t>
            </a:r>
            <a:r>
              <a:rPr lang="en-US" altLang="zh-CN" sz="2800" baseline="-30000" dirty="0"/>
              <a:t>I</a:t>
            </a:r>
            <a:r>
              <a:rPr lang="en-US" altLang="zh-CN" sz="2800" dirty="0"/>
              <a:t>(G)。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例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08050">
              <a:spcBef>
                <a:spcPct val="50000"/>
              </a:spcBef>
              <a:tabLst>
                <a:tab pos="4006850" algn="l"/>
              </a:tabLst>
            </a:pPr>
            <a:r>
              <a:rPr lang="en-US" altLang="zh-CN" sz="2800" dirty="0"/>
              <a:t>G=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r>
              <a:rPr lang="en-US" altLang="zh-CN" sz="2800" dirty="0"/>
              <a:t>，</a:t>
            </a:r>
            <a:r>
              <a:rPr lang="zh-CN" altLang="en-US" sz="2800" dirty="0"/>
              <a:t>设解释</a:t>
            </a:r>
            <a:r>
              <a:rPr lang="en-US" altLang="zh-CN" sz="2800" dirty="0"/>
              <a:t>I，I’</a:t>
            </a:r>
            <a:r>
              <a:rPr lang="zh-CN" altLang="en-US" sz="2800" dirty="0"/>
              <a:t>如下：</a:t>
            </a:r>
            <a:br>
              <a:rPr lang="zh-CN" altLang="en-US" sz="2800" dirty="0"/>
            </a:br>
            <a:r>
              <a:rPr lang="en-US" altLang="zh-CN" sz="2800" dirty="0"/>
              <a:t>I：  	    I’：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endParaRPr lang="en-US" altLang="zh-CN" sz="2800" dirty="0"/>
          </a:p>
          <a:p>
            <a:pPr marL="0" indent="0" defTabSz="908050">
              <a:spcBef>
                <a:spcPct val="50000"/>
              </a:spcBef>
              <a:tabLst>
                <a:tab pos="4006850" algn="l"/>
              </a:tabLst>
            </a:pPr>
            <a:r>
              <a:rPr lang="zh-CN" altLang="en-US" sz="2800" dirty="0"/>
              <a:t>则</a:t>
            </a:r>
            <a:r>
              <a:rPr lang="en-US" altLang="zh-CN" sz="2800" dirty="0"/>
              <a:t>T</a:t>
            </a:r>
            <a:r>
              <a:rPr lang="en-US" altLang="zh-CN" sz="2800" baseline="-30000" dirty="0"/>
              <a:t>I</a:t>
            </a:r>
            <a:r>
              <a:rPr lang="en-US" altLang="zh-CN" sz="2800" dirty="0"/>
              <a:t>(G)=1，T</a:t>
            </a:r>
            <a:r>
              <a:rPr lang="en-US" altLang="zh-CN" sz="2800" baseline="-30000" dirty="0"/>
              <a:t>I’</a:t>
            </a:r>
            <a:r>
              <a:rPr lang="en-US" altLang="zh-CN" sz="2800" dirty="0"/>
              <a:t>(G)=0 </a:t>
            </a:r>
            <a:endParaRPr lang="zh-CN" altLang="en-US" sz="2800" dirty="0"/>
          </a:p>
        </p:txBody>
      </p:sp>
      <p:grpSp>
        <p:nvGrpSpPr>
          <p:cNvPr id="56324" name="Group 7"/>
          <p:cNvGrpSpPr>
            <a:grpSpLocks/>
          </p:cNvGrpSpPr>
          <p:nvPr/>
        </p:nvGrpSpPr>
        <p:grpSpPr bwMode="auto">
          <a:xfrm>
            <a:off x="2688171" y="2389047"/>
            <a:ext cx="2286000" cy="1377950"/>
            <a:chOff x="1056" y="2208"/>
            <a:chExt cx="1440" cy="868"/>
          </a:xfrm>
        </p:grpSpPr>
        <p:sp>
          <p:nvSpPr>
            <p:cNvPr id="56329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6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4000" b="1" dirty="0">
                  <a:latin typeface="Times New Roman" panose="02020603050405020304" pitchFamily="18" charset="0"/>
                </a:rPr>
                <a:t> p     q</a:t>
              </a:r>
              <a:endParaRPr kumimoji="1" lang="zh-CN" altLang="en-US" sz="4000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56330" name="Line 5"/>
            <p:cNvSpPr>
              <a:spLocks noChangeShapeType="1"/>
            </p:cNvSpPr>
            <p:nvPr/>
          </p:nvSpPr>
          <p:spPr bwMode="auto">
            <a:xfrm>
              <a:off x="1056" y="264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1" name="Rectangle 6"/>
            <p:cNvSpPr>
              <a:spLocks noChangeArrowheads="1"/>
            </p:cNvSpPr>
            <p:nvPr/>
          </p:nvSpPr>
          <p:spPr bwMode="auto">
            <a:xfrm>
              <a:off x="1200" y="2630"/>
              <a:ext cx="100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4000" b="1">
                  <a:latin typeface="Times New Roman" panose="02020603050405020304" pitchFamily="18" charset="0"/>
                </a:rPr>
                <a:t> 1      1</a:t>
              </a:r>
              <a:endParaRPr kumimoji="1" lang="zh-CN" altLang="en-US" sz="4000" b="1" u="sng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325" name="Group 8"/>
          <p:cNvGrpSpPr>
            <a:grpSpLocks/>
          </p:cNvGrpSpPr>
          <p:nvPr/>
        </p:nvGrpSpPr>
        <p:grpSpPr bwMode="auto">
          <a:xfrm>
            <a:off x="6885698" y="2408097"/>
            <a:ext cx="2286000" cy="1377950"/>
            <a:chOff x="1056" y="2208"/>
            <a:chExt cx="1440" cy="868"/>
          </a:xfrm>
        </p:grpSpPr>
        <p:sp>
          <p:nvSpPr>
            <p:cNvPr id="56326" name="Rectangle 9"/>
            <p:cNvSpPr>
              <a:spLocks noChangeArrowheads="1"/>
            </p:cNvSpPr>
            <p:nvPr/>
          </p:nvSpPr>
          <p:spPr bwMode="auto">
            <a:xfrm>
              <a:off x="1200" y="2208"/>
              <a:ext cx="96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4000" b="1" dirty="0">
                  <a:latin typeface="Times New Roman" panose="02020603050405020304" pitchFamily="18" charset="0"/>
                </a:rPr>
                <a:t> p     q</a:t>
              </a:r>
              <a:endParaRPr kumimoji="1" lang="zh-CN" altLang="en-US" sz="4000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56327" name="Line 10"/>
            <p:cNvSpPr>
              <a:spLocks noChangeShapeType="1"/>
            </p:cNvSpPr>
            <p:nvPr/>
          </p:nvSpPr>
          <p:spPr bwMode="auto">
            <a:xfrm>
              <a:off x="1056" y="264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8" name="Rectangle 11"/>
            <p:cNvSpPr>
              <a:spLocks noChangeArrowheads="1"/>
            </p:cNvSpPr>
            <p:nvPr/>
          </p:nvSpPr>
          <p:spPr bwMode="auto">
            <a:xfrm>
              <a:off x="1200" y="2630"/>
              <a:ext cx="100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4000" b="1">
                  <a:latin typeface="Times New Roman" panose="02020603050405020304" pitchFamily="18" charset="0"/>
                </a:rPr>
                <a:t> 1      0</a:t>
              </a:r>
              <a:endParaRPr kumimoji="1" lang="zh-CN" altLang="en-US" sz="4000" b="1" u="sng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真值表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定义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  <a:r>
              <a:rPr lang="zh-CN" altLang="en-US" dirty="0"/>
              <a:t>公式</a:t>
            </a:r>
            <a:r>
              <a:rPr lang="en-US" altLang="zh-CN" dirty="0"/>
              <a:t>G</a:t>
            </a:r>
            <a:r>
              <a:rPr lang="zh-CN" altLang="en-US" dirty="0"/>
              <a:t>在其所有可能的解释下所取真值的表，称为</a:t>
            </a:r>
            <a:r>
              <a:rPr lang="en-US" altLang="zh-CN" dirty="0"/>
              <a:t>G</a:t>
            </a:r>
            <a:r>
              <a:rPr lang="zh-CN" altLang="en-US" dirty="0"/>
              <a:t>的真值表。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显然，有</a:t>
            </a:r>
            <a:r>
              <a:rPr lang="en-US" altLang="zh-CN" dirty="0"/>
              <a:t>n</a:t>
            </a:r>
            <a:r>
              <a:rPr lang="zh-CN" altLang="en-US" dirty="0"/>
              <a:t>个不同原子的公式，共有2</a:t>
            </a:r>
            <a:r>
              <a:rPr lang="en-US" altLang="zh-CN" baseline="30000" dirty="0"/>
              <a:t>n</a:t>
            </a:r>
            <a:r>
              <a:rPr lang="zh-CN" altLang="en-US" dirty="0"/>
              <a:t>个解释。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08050">
              <a:spcBef>
                <a:spcPct val="50000"/>
              </a:spcBef>
              <a:tabLst>
                <a:tab pos="4006850" algn="l"/>
              </a:tabLst>
            </a:pP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sz="3600" dirty="0"/>
              <a:t>G=(</a:t>
            </a:r>
            <a:r>
              <a:rPr lang="en-US" altLang="zh-CN" sz="3600" dirty="0" err="1"/>
              <a:t>p</a:t>
            </a:r>
            <a:r>
              <a:rPr lang="en-US" altLang="zh-CN" sz="3600" dirty="0" err="1">
                <a:sym typeface="Symbol" panose="05050102010706020507" pitchFamily="18" charset="2"/>
              </a:rPr>
              <a:t></a:t>
            </a:r>
            <a:r>
              <a:rPr lang="en-US" altLang="zh-CN" sz="3600" dirty="0" err="1"/>
              <a:t>q</a:t>
            </a:r>
            <a:r>
              <a:rPr lang="en-US" altLang="zh-CN" sz="3600" dirty="0"/>
              <a:t>)</a:t>
            </a:r>
            <a:r>
              <a:rPr lang="en-US" altLang="zh-CN" sz="3600" dirty="0">
                <a:sym typeface="Symbol" panose="05050102010706020507" pitchFamily="18" charset="2"/>
              </a:rPr>
              <a:t></a:t>
            </a:r>
            <a:r>
              <a:rPr lang="en-US" altLang="zh-CN" sz="3600" dirty="0"/>
              <a:t>r</a:t>
            </a:r>
            <a:r>
              <a:rPr lang="en-US" altLang="zh-CN" sz="3600" dirty="0">
                <a:latin typeface="宋体" panose="02010600030101010101" pitchFamily="2" charset="-122"/>
              </a:rPr>
              <a:t>，</a:t>
            </a:r>
            <a:r>
              <a:rPr lang="zh-CN" altLang="en-US" sz="3600" dirty="0">
                <a:latin typeface="宋体" panose="02010600030101010101" pitchFamily="2" charset="-122"/>
              </a:rPr>
              <a:t>其真值表如下：</a:t>
            </a:r>
            <a:r>
              <a:rPr lang="zh-CN" altLang="en-US" sz="3600" dirty="0"/>
              <a:t> </a:t>
            </a:r>
          </a:p>
        </p:txBody>
      </p:sp>
      <p:graphicFrame>
        <p:nvGraphicFramePr>
          <p:cNvPr id="113864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71245"/>
              </p:ext>
            </p:extLst>
          </p:nvPr>
        </p:nvGraphicFramePr>
        <p:xfrm>
          <a:off x="3935760" y="2564904"/>
          <a:ext cx="4389484" cy="4114908"/>
        </p:xfrm>
        <a:graphic>
          <a:graphicData uri="http://schemas.openxmlformats.org/drawingml/2006/table">
            <a:tbl>
              <a:tblPr/>
              <a:tblGrid>
                <a:gridCol w="1097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命题举例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dirty="0">
                <a:ea typeface="仿宋" panose="02010609060101010101" pitchFamily="49" charset="-122"/>
              </a:rPr>
              <a:t>例</a:t>
            </a:r>
            <a:r>
              <a:rPr lang="en-US" altLang="zh-CN" dirty="0">
                <a:ea typeface="仿宋" panose="02010609060101010101" pitchFamily="49" charset="-122"/>
              </a:rPr>
              <a:t>1. </a:t>
            </a:r>
            <a:r>
              <a:rPr lang="zh-CN" altLang="en-US" dirty="0">
                <a:ea typeface="仿宋" panose="02010609060101010101" pitchFamily="49" charset="-122"/>
              </a:rPr>
              <a:t>下列语句中哪个是命题、真命题</a:t>
            </a:r>
          </a:p>
          <a:p>
            <a:pPr marL="758825" lvl="1">
              <a:lnSpc>
                <a:spcPct val="90000"/>
              </a:lnSpc>
            </a:pPr>
            <a:r>
              <a:rPr lang="zh-CN" altLang="en-US" sz="2300" dirty="0"/>
              <a:t>(1) 4是素数。</a:t>
            </a:r>
          </a:p>
          <a:p>
            <a:pPr marL="758825" lvl="1">
              <a:lnSpc>
                <a:spcPct val="90000"/>
              </a:lnSpc>
            </a:pPr>
            <a:r>
              <a:rPr lang="zh-CN" altLang="en-US" sz="2300" dirty="0"/>
              <a:t>(2) </a:t>
            </a:r>
            <a:r>
              <a:rPr lang="en-US" altLang="zh-CN" sz="2300" dirty="0"/>
              <a:t>π</a:t>
            </a:r>
            <a:r>
              <a:rPr lang="zh-CN" altLang="en-US" sz="2300" dirty="0"/>
              <a:t>是无理数。</a:t>
            </a:r>
          </a:p>
          <a:p>
            <a:pPr marL="758825" lvl="1">
              <a:lnSpc>
                <a:spcPct val="90000"/>
              </a:lnSpc>
            </a:pPr>
            <a:r>
              <a:rPr lang="zh-CN" altLang="en-US" sz="2300" dirty="0"/>
              <a:t>(3) 月球上有冰。 </a:t>
            </a:r>
          </a:p>
          <a:p>
            <a:pPr marL="758825" lvl="1">
              <a:lnSpc>
                <a:spcPct val="90000"/>
              </a:lnSpc>
            </a:pPr>
            <a:r>
              <a:rPr lang="zh-CN" altLang="en-US" sz="2300" dirty="0"/>
              <a:t>(4) 2100年元旦是晴天。 </a:t>
            </a:r>
          </a:p>
          <a:p>
            <a:pPr marL="758825" lvl="1">
              <a:lnSpc>
                <a:spcPct val="90000"/>
              </a:lnSpc>
            </a:pPr>
            <a:r>
              <a:rPr lang="zh-CN" altLang="en-US" sz="2300" dirty="0"/>
              <a:t>(5) 你喜欢数学吗？</a:t>
            </a:r>
          </a:p>
          <a:p>
            <a:pPr marL="758825" lvl="1">
              <a:lnSpc>
                <a:spcPct val="90000"/>
              </a:lnSpc>
            </a:pPr>
            <a:r>
              <a:rPr lang="zh-CN" altLang="en-US" sz="2300" dirty="0"/>
              <a:t>(6) 请不要吸烟！ </a:t>
            </a:r>
          </a:p>
          <a:p>
            <a:pPr marL="758825" lvl="1">
              <a:lnSpc>
                <a:spcPct val="90000"/>
              </a:lnSpc>
            </a:pPr>
            <a:r>
              <a:rPr lang="zh-CN" altLang="en-US" sz="2300" dirty="0"/>
              <a:t>(7) 我正在说假话.</a:t>
            </a:r>
          </a:p>
          <a:p>
            <a:pPr marL="758825" lvl="1">
              <a:lnSpc>
                <a:spcPct val="90000"/>
              </a:lnSpc>
            </a:pPr>
            <a:r>
              <a:rPr lang="zh-CN" altLang="en-US" sz="2300" dirty="0"/>
              <a:t>(8) 今天是星期三。</a:t>
            </a:r>
          </a:p>
          <a:p>
            <a:pPr marL="1177925" lvl="2">
              <a:lnSpc>
                <a:spcPct val="90000"/>
              </a:lnSpc>
            </a:pPr>
            <a:r>
              <a:rPr lang="zh-CN" altLang="en-US" b="1" dirty="0"/>
              <a:t>(3) (4)是命题，它们的真值现在不知道</a:t>
            </a:r>
            <a:r>
              <a:rPr lang="en-US" altLang="zh-CN" b="1" dirty="0"/>
              <a:t>. </a:t>
            </a:r>
            <a:endParaRPr lang="zh-CN" altLang="en-US" b="1" dirty="0"/>
          </a:p>
          <a:p>
            <a:pPr marL="1177925" lvl="2">
              <a:lnSpc>
                <a:spcPct val="90000"/>
              </a:lnSpc>
            </a:pPr>
            <a:r>
              <a:rPr lang="zh-CN" altLang="en-US" b="1" dirty="0"/>
              <a:t>命题的真值是客观存在的，不以我们是否知道而改变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defTabSz="908050">
                  <a:lnSpc>
                    <a:spcPct val="90000"/>
                  </a:lnSpc>
                  <a:spcBef>
                    <a:spcPct val="50000"/>
                  </a:spcBef>
                  <a:tabLst>
                    <a:tab pos="4006850" algn="l"/>
                  </a:tabLst>
                </a:pPr>
                <a:r>
                  <a:rPr lang="zh-CN" altLang="en-US" dirty="0">
                    <a:latin typeface="宋体" panose="02010600030101010101" pitchFamily="2" charset="-122"/>
                  </a:rPr>
                  <a:t>若公式</a:t>
                </a:r>
                <a:r>
                  <a:rPr lang="en-US" altLang="zh-CN" dirty="0"/>
                  <a:t>G</a:t>
                </a:r>
                <a:r>
                  <a:rPr lang="zh-CN" altLang="en-US" dirty="0">
                    <a:latin typeface="宋体" panose="02010600030101010101" pitchFamily="2" charset="-122"/>
                  </a:rPr>
                  <a:t>中出现的所有原子为</a:t>
                </a:r>
                <a:r>
                  <a:rPr lang="en-US" altLang="zh-CN" dirty="0"/>
                  <a:t>a</a:t>
                </a:r>
                <a:r>
                  <a:rPr lang="en-US" altLang="zh-CN" baseline="-30000" dirty="0"/>
                  <a:t>1</a:t>
                </a:r>
                <a:r>
                  <a:rPr lang="en-US" altLang="zh-CN" dirty="0">
                    <a:latin typeface="宋体" panose="02010600030101010101" pitchFamily="2" charset="-122"/>
                  </a:rPr>
                  <a:t>，</a:t>
                </a:r>
                <a:r>
                  <a:rPr lang="en-US" altLang="zh-CN" dirty="0"/>
                  <a:t>…</a:t>
                </a:r>
                <a:r>
                  <a:rPr lang="en-US" altLang="zh-CN" dirty="0">
                    <a:latin typeface="宋体" panose="02010600030101010101" pitchFamily="2" charset="-122"/>
                  </a:rPr>
                  <a:t>，</a:t>
                </a:r>
                <a:r>
                  <a:rPr lang="en-US" altLang="zh-CN" dirty="0"/>
                  <a:t>a</a:t>
                </a:r>
                <a:r>
                  <a:rPr lang="en-US" altLang="zh-CN" baseline="-30000" dirty="0"/>
                  <a:t>n</a:t>
                </a:r>
                <a:r>
                  <a:rPr lang="en-US" altLang="zh-CN" dirty="0">
                    <a:latin typeface="宋体" panose="02010600030101010101" pitchFamily="2" charset="-122"/>
                  </a:rPr>
                  <a:t>，</a:t>
                </a:r>
                <a:r>
                  <a:rPr lang="zh-CN" altLang="en-US" dirty="0">
                    <a:latin typeface="宋体" panose="02010600030101010101" pitchFamily="2" charset="-122"/>
                  </a:rPr>
                  <a:t>有时我们用</a:t>
                </a:r>
                <a:r>
                  <a:rPr lang="zh-CN" altLang="en-US" dirty="0"/>
                  <a:t>{</a:t>
                </a:r>
                <a:r>
                  <a:rPr lang="en-US" altLang="zh-CN" dirty="0"/>
                  <a:t>m</a:t>
                </a:r>
                <a:r>
                  <a:rPr lang="en-US" altLang="zh-CN" baseline="-30000" dirty="0"/>
                  <a:t>1</a:t>
                </a:r>
                <a:r>
                  <a:rPr lang="en-US" altLang="zh-CN" dirty="0">
                    <a:latin typeface="宋体" panose="02010600030101010101" pitchFamily="2" charset="-122"/>
                  </a:rPr>
                  <a:t>，</a:t>
                </a:r>
                <a:r>
                  <a:rPr lang="en-US" altLang="zh-CN" dirty="0"/>
                  <a:t>…</a:t>
                </a:r>
                <a:r>
                  <a:rPr lang="en-US" altLang="zh-CN" dirty="0">
                    <a:latin typeface="宋体" panose="02010600030101010101" pitchFamily="2" charset="-122"/>
                  </a:rPr>
                  <a:t>，</a:t>
                </a:r>
                <a:r>
                  <a:rPr lang="en-US" altLang="zh-CN" dirty="0" err="1"/>
                  <a:t>m</a:t>
                </a:r>
                <a:r>
                  <a:rPr lang="en-US" altLang="zh-CN" baseline="-30000" dirty="0" err="1"/>
                  <a:t>n</a:t>
                </a:r>
                <a:r>
                  <a:rPr lang="en-US" altLang="zh-CN" dirty="0"/>
                  <a:t>}</a:t>
                </a:r>
                <a:r>
                  <a:rPr lang="zh-CN" altLang="en-US" dirty="0">
                    <a:latin typeface="宋体" panose="02010600030101010101" pitchFamily="2" charset="-122"/>
                  </a:rPr>
                  <a:t>表示</a:t>
                </a:r>
                <a:r>
                  <a:rPr lang="en-US" altLang="zh-CN" dirty="0"/>
                  <a:t>G</a:t>
                </a:r>
                <a:r>
                  <a:rPr lang="zh-CN" altLang="en-US" dirty="0">
                    <a:latin typeface="宋体" panose="02010600030101010101" pitchFamily="2" charset="-122"/>
                  </a:rPr>
                  <a:t>的一个解释</a:t>
                </a:r>
                <a:r>
                  <a:rPr lang="en-US" altLang="zh-CN" dirty="0"/>
                  <a:t>I</a:t>
                </a:r>
                <a:r>
                  <a:rPr lang="en-US" altLang="zh-CN" dirty="0">
                    <a:latin typeface="宋体" panose="02010600030101010101" pitchFamily="2" charset="-122"/>
                  </a:rPr>
                  <a:t>，</a:t>
                </a:r>
                <a:r>
                  <a:rPr lang="zh-CN" altLang="en-US" dirty="0">
                    <a:latin typeface="宋体" panose="02010600030101010101" pitchFamily="2" charset="-122"/>
                  </a:rPr>
                  <a:t>其中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下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时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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下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时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dirty="0"/>
                  <a:t>=1,2,…,n</a:t>
                </a:r>
                <a:endParaRPr lang="zh-CN" altLang="en-US" dirty="0"/>
              </a:p>
              <a:p>
                <a:pPr marL="0" indent="0" defTabSz="908050">
                  <a:lnSpc>
                    <a:spcPct val="90000"/>
                  </a:lnSpc>
                  <a:spcBef>
                    <a:spcPct val="50000"/>
                  </a:spcBef>
                  <a:tabLst>
                    <a:tab pos="4006850" algn="l"/>
                  </a:tabLst>
                </a:pPr>
                <a:r>
                  <a:rPr lang="zh-CN" altLang="en-US" dirty="0">
                    <a:latin typeface="宋体" panose="02010600030101010101" pitchFamily="2" charset="-122"/>
                  </a:rPr>
                  <a:t>例如，上例公式</a:t>
                </a:r>
                <a:r>
                  <a:rPr lang="en-US" altLang="zh-CN" dirty="0"/>
                  <a:t>G</a:t>
                </a:r>
                <a:r>
                  <a:rPr lang="zh-CN" altLang="en-US" dirty="0">
                    <a:latin typeface="宋体" panose="02010600030101010101" pitchFamily="2" charset="-122"/>
                  </a:rPr>
                  <a:t>的真值表中第二个解释就可以记为</a:t>
                </a:r>
                <a:r>
                  <a:rPr lang="zh-CN" altLang="en-US" dirty="0"/>
                  <a:t>{</a:t>
                </a:r>
                <a:r>
                  <a:rPr lang="zh-CN" altLang="en-US" dirty="0">
                    <a:sym typeface="Symbol" panose="05050102010706020507" pitchFamily="18" charset="2"/>
                  </a:rPr>
                  <a:t></a:t>
                </a:r>
                <a:r>
                  <a:rPr lang="en-US" altLang="zh-CN" dirty="0"/>
                  <a:t>p</a:t>
                </a:r>
                <a:r>
                  <a:rPr lang="en-US" altLang="zh-CN" dirty="0">
                    <a:latin typeface="宋体" panose="02010600030101010101" pitchFamily="2" charset="-122"/>
                  </a:rPr>
                  <a:t>，</a:t>
                </a:r>
                <a:r>
                  <a:rPr lang="en-US" altLang="zh-CN" dirty="0">
                    <a:sym typeface="Symbol" panose="05050102010706020507" pitchFamily="18" charset="2"/>
                  </a:rPr>
                  <a:t></a:t>
                </a:r>
                <a:r>
                  <a:rPr lang="en-US" altLang="zh-CN" dirty="0" err="1"/>
                  <a:t>q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，</a:t>
                </a:r>
                <a:r>
                  <a:rPr lang="en-US" altLang="zh-CN" dirty="0" err="1"/>
                  <a:t>r</a:t>
                </a:r>
                <a:r>
                  <a:rPr lang="en-US" altLang="zh-CN" dirty="0"/>
                  <a:t>} </a:t>
                </a:r>
              </a:p>
              <a:p>
                <a:pPr marL="0" indent="0" defTabSz="908050">
                  <a:lnSpc>
                    <a:spcPct val="90000"/>
                  </a:lnSpc>
                  <a:spcBef>
                    <a:spcPct val="50000"/>
                  </a:spcBef>
                  <a:tabLst>
                    <a:tab pos="4006850" algn="l"/>
                  </a:tabLst>
                </a:pPr>
                <a:r>
                  <a:rPr lang="zh-CN" altLang="en-US" dirty="0"/>
                  <a:t>体现一种对应关系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442" r="-3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6" name="Rectangle 59"/>
          <p:cNvSpPr>
            <a:spLocks noChangeArrowheads="1"/>
          </p:cNvSpPr>
          <p:nvPr/>
        </p:nvSpPr>
        <p:spPr bwMode="auto">
          <a:xfrm>
            <a:off x="4910138" y="32480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定义1.9</a:t>
            </a:r>
            <a:endParaRPr lang="en-US" altLang="zh-CN" b="1" dirty="0"/>
          </a:p>
          <a:p>
            <a:pPr marL="763588" lvl="1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900" dirty="0"/>
              <a:t>公式</a:t>
            </a:r>
            <a:r>
              <a:rPr lang="en-US" altLang="zh-CN" sz="2900" dirty="0"/>
              <a:t>G</a:t>
            </a:r>
            <a:r>
              <a:rPr lang="zh-CN" altLang="en-US" sz="2900" dirty="0"/>
              <a:t>称为重言式(或</a:t>
            </a:r>
            <a:r>
              <a:rPr lang="zh-CN" altLang="en-US" sz="2900" u="sng" dirty="0"/>
              <a:t>永真式</a:t>
            </a:r>
            <a:r>
              <a:rPr lang="zh-CN" altLang="en-US" sz="2900" dirty="0"/>
              <a:t>)，如果</a:t>
            </a:r>
            <a:r>
              <a:rPr lang="en-US" altLang="zh-CN" sz="2900" dirty="0"/>
              <a:t>G</a:t>
            </a:r>
            <a:r>
              <a:rPr lang="zh-CN" altLang="en-US" sz="2900" dirty="0"/>
              <a:t>在它的所有解释下都是真的； </a:t>
            </a:r>
          </a:p>
          <a:p>
            <a:pPr marL="763588" lvl="1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900" dirty="0"/>
              <a:t>公式</a:t>
            </a:r>
            <a:r>
              <a:rPr lang="en-US" altLang="zh-CN" sz="2900" dirty="0"/>
              <a:t>G</a:t>
            </a:r>
            <a:r>
              <a:rPr lang="zh-CN" altLang="en-US" sz="2900" dirty="0"/>
              <a:t>称为</a:t>
            </a:r>
            <a:r>
              <a:rPr lang="zh-CN" altLang="en-US" sz="2900" u="sng" dirty="0"/>
              <a:t>矛盾式</a:t>
            </a:r>
            <a:r>
              <a:rPr lang="zh-CN" altLang="en-US" sz="2900" dirty="0"/>
              <a:t>(或</a:t>
            </a:r>
            <a:r>
              <a:rPr lang="zh-CN" altLang="en-US" sz="2900" u="sng" dirty="0"/>
              <a:t>永假式</a:t>
            </a:r>
            <a:r>
              <a:rPr lang="zh-CN" altLang="en-US" sz="2900" dirty="0"/>
              <a:t>)，如果</a:t>
            </a:r>
            <a:r>
              <a:rPr lang="en-US" altLang="zh-CN" sz="2900" dirty="0"/>
              <a:t>G</a:t>
            </a:r>
            <a:r>
              <a:rPr lang="zh-CN" altLang="en-US" sz="2900" dirty="0"/>
              <a:t>在它的所有解释下都是假的；</a:t>
            </a:r>
          </a:p>
          <a:p>
            <a:pPr marL="763588" lvl="1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2900" dirty="0"/>
              <a:t>公式</a:t>
            </a:r>
            <a:r>
              <a:rPr lang="en-US" altLang="zh-CN" sz="2900" dirty="0"/>
              <a:t>G</a:t>
            </a:r>
            <a:r>
              <a:rPr lang="zh-CN" altLang="en-US" sz="2900" dirty="0"/>
              <a:t>称为可满足的，如果它不是</a:t>
            </a:r>
            <a:r>
              <a:rPr lang="zh-CN" altLang="en-US" sz="2900" u="sng" dirty="0"/>
              <a:t>永假式</a:t>
            </a:r>
            <a:r>
              <a:rPr lang="zh-CN" altLang="en-US" sz="2900" dirty="0"/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5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tabLst>
                <a:tab pos="1149350" algn="l"/>
                <a:tab pos="1995488" algn="l"/>
              </a:tabLst>
            </a:pPr>
            <a:r>
              <a:rPr lang="zh-CN" altLang="en-US" dirty="0"/>
              <a:t>结论：</a:t>
            </a:r>
          </a:p>
          <a:p>
            <a:pPr marL="763588" lvl="1">
              <a:tabLst>
                <a:tab pos="1149350" algn="l"/>
                <a:tab pos="1995488" algn="l"/>
              </a:tabLst>
            </a:pPr>
            <a:r>
              <a:rPr lang="en-US" altLang="zh-CN" sz="2900" dirty="0"/>
              <a:t>G</a:t>
            </a:r>
            <a:r>
              <a:rPr lang="zh-CN" altLang="en-US" sz="2900" dirty="0"/>
              <a:t>是永真的当且仅当</a:t>
            </a:r>
            <a:r>
              <a:rPr lang="zh-CN" altLang="en-US" sz="2900" dirty="0">
                <a:sym typeface="Symbol" panose="05050102010706020507" pitchFamily="18" charset="2"/>
              </a:rPr>
              <a:t></a:t>
            </a:r>
            <a:r>
              <a:rPr lang="en-US" altLang="zh-CN" sz="2900" dirty="0"/>
              <a:t>G</a:t>
            </a:r>
            <a:r>
              <a:rPr lang="zh-CN" altLang="en-US" sz="2900" dirty="0"/>
              <a:t>是永假的。</a:t>
            </a:r>
          </a:p>
          <a:p>
            <a:pPr marL="763588" lvl="1">
              <a:tabLst>
                <a:tab pos="1149350" algn="l"/>
                <a:tab pos="1995488" algn="l"/>
              </a:tabLst>
            </a:pPr>
            <a:r>
              <a:rPr lang="en-US" altLang="zh-CN" sz="2900" dirty="0"/>
              <a:t>G</a:t>
            </a:r>
            <a:r>
              <a:rPr lang="zh-CN" altLang="en-US" sz="2900" dirty="0"/>
              <a:t>是可满足的</a:t>
            </a:r>
            <a:r>
              <a:rPr lang="zh-CN" altLang="en-US" sz="2900" dirty="0">
                <a:solidFill>
                  <a:srgbClr val="FF0000"/>
                </a:solidFill>
              </a:rPr>
              <a:t>当且仅当至少有一个解释</a:t>
            </a:r>
            <a:r>
              <a:rPr lang="en-US" altLang="zh-CN" sz="2900" dirty="0">
                <a:solidFill>
                  <a:srgbClr val="FF0000"/>
                </a:solidFill>
              </a:rPr>
              <a:t>I，</a:t>
            </a:r>
            <a:r>
              <a:rPr lang="zh-CN" altLang="en-US" sz="2900" dirty="0">
                <a:solidFill>
                  <a:srgbClr val="FF0000"/>
                </a:solidFill>
              </a:rPr>
              <a:t>使</a:t>
            </a:r>
            <a:r>
              <a:rPr lang="en-US" altLang="zh-CN" sz="2900" dirty="0">
                <a:solidFill>
                  <a:srgbClr val="FF0000"/>
                </a:solidFill>
              </a:rPr>
              <a:t>G</a:t>
            </a:r>
            <a:r>
              <a:rPr lang="zh-CN" altLang="en-US" sz="2900" dirty="0">
                <a:solidFill>
                  <a:srgbClr val="FF0000"/>
                </a:solidFill>
              </a:rPr>
              <a:t>在</a:t>
            </a:r>
            <a:r>
              <a:rPr lang="en-US" altLang="zh-CN" sz="2900" dirty="0">
                <a:solidFill>
                  <a:srgbClr val="FF0000"/>
                </a:solidFill>
              </a:rPr>
              <a:t>I</a:t>
            </a:r>
            <a:r>
              <a:rPr lang="zh-CN" altLang="en-US" sz="2900" dirty="0">
                <a:solidFill>
                  <a:srgbClr val="FF0000"/>
                </a:solidFill>
              </a:rPr>
              <a:t>下为真</a:t>
            </a:r>
            <a:r>
              <a:rPr lang="zh-CN" altLang="en-US" sz="2900" dirty="0"/>
              <a:t>。</a:t>
            </a:r>
          </a:p>
          <a:p>
            <a:pPr marL="763588" lvl="1">
              <a:tabLst>
                <a:tab pos="1149350" algn="l"/>
                <a:tab pos="1995488" algn="l"/>
              </a:tabLst>
            </a:pPr>
            <a:r>
              <a:rPr lang="zh-CN" altLang="en-US" sz="2900" dirty="0"/>
              <a:t>若</a:t>
            </a:r>
            <a:r>
              <a:rPr lang="en-US" altLang="zh-CN" sz="2900" dirty="0"/>
              <a:t>G</a:t>
            </a:r>
            <a:r>
              <a:rPr lang="zh-CN" altLang="en-US" sz="2900" dirty="0"/>
              <a:t>是永真的，则</a:t>
            </a:r>
            <a:r>
              <a:rPr lang="en-US" altLang="zh-CN" sz="2900" dirty="0"/>
              <a:t>G</a:t>
            </a:r>
            <a:r>
              <a:rPr lang="zh-CN" altLang="en-US" sz="2900" dirty="0"/>
              <a:t>是可满足的； 反之不对。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bldLvl="5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tabLst>
                <a:tab pos="1149350" algn="l"/>
                <a:tab pos="1995488" algn="l"/>
              </a:tabLst>
            </a:pPr>
            <a:r>
              <a:rPr lang="zh-CN" altLang="en-US" dirty="0"/>
              <a:t>定义：</a:t>
            </a:r>
          </a:p>
          <a:p>
            <a:pPr marL="763588" lvl="1">
              <a:tabLst>
                <a:tab pos="1149350" algn="l"/>
                <a:tab pos="1995488" algn="l"/>
              </a:tabLst>
            </a:pPr>
            <a:r>
              <a:rPr lang="zh-CN" altLang="en-US" sz="2900" dirty="0"/>
              <a:t>如果公式</a:t>
            </a:r>
            <a:r>
              <a:rPr lang="en-US" altLang="zh-CN" sz="2900" dirty="0"/>
              <a:t>G</a:t>
            </a:r>
            <a:r>
              <a:rPr lang="zh-CN" altLang="en-US" sz="2900" dirty="0"/>
              <a:t>在解释</a:t>
            </a:r>
            <a:r>
              <a:rPr lang="en-US" altLang="zh-CN" sz="2900" dirty="0"/>
              <a:t>I</a:t>
            </a:r>
            <a:r>
              <a:rPr lang="zh-CN" altLang="en-US" sz="2900" dirty="0"/>
              <a:t>下是真的，则称</a:t>
            </a:r>
            <a:r>
              <a:rPr lang="en-US" altLang="zh-CN" sz="2900" dirty="0"/>
              <a:t>I</a:t>
            </a:r>
            <a:r>
              <a:rPr lang="zh-CN" altLang="en-US" sz="2900" dirty="0"/>
              <a:t>满足</a:t>
            </a:r>
            <a:r>
              <a:rPr lang="en-US" altLang="zh-CN" sz="2900" dirty="0"/>
              <a:t>G； </a:t>
            </a:r>
            <a:r>
              <a:rPr lang="zh-CN" altLang="en-US" sz="2900" dirty="0"/>
              <a:t>如果</a:t>
            </a:r>
            <a:r>
              <a:rPr lang="en-US" altLang="zh-CN" sz="2900" dirty="0"/>
              <a:t>G</a:t>
            </a:r>
            <a:r>
              <a:rPr lang="zh-CN" altLang="en-US" sz="2900" dirty="0"/>
              <a:t>在解释</a:t>
            </a:r>
            <a:r>
              <a:rPr lang="en-US" altLang="zh-CN" sz="2900" dirty="0"/>
              <a:t>I</a:t>
            </a:r>
            <a:r>
              <a:rPr lang="zh-CN" altLang="en-US" sz="2900" dirty="0"/>
              <a:t>下是假的，则称</a:t>
            </a:r>
            <a:r>
              <a:rPr lang="en-US" altLang="zh-CN" sz="2900" dirty="0"/>
              <a:t>I</a:t>
            </a:r>
            <a:r>
              <a:rPr lang="zh-CN" altLang="en-US" sz="2900" dirty="0"/>
              <a:t>弄假</a:t>
            </a:r>
            <a:r>
              <a:rPr lang="en-US" altLang="zh-CN" sz="2900" dirty="0"/>
              <a:t>G。</a:t>
            </a:r>
          </a:p>
          <a:p>
            <a:pPr marL="0" indent="0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dirty="0"/>
              <a:t>成真赋值、成假赋值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简单命题符号化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358775">
                  <a:defRPr/>
                </a:pPr>
                <a:r>
                  <a:rPr lang="zh-CN" altLang="en-US" sz="2800" dirty="0"/>
                  <a:t>用小写英文字母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q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r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…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pi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qi</a:t>
                </a:r>
                <a:r>
                  <a:rPr lang="zh-CN" altLang="en-US" sz="2800" dirty="0"/>
                  <a:t>，</a:t>
                </a:r>
                <a:r>
                  <a:rPr lang="en-US" altLang="zh-CN" sz="2800" dirty="0" err="1"/>
                  <a:t>ri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i≥1</a:t>
                </a:r>
                <a:r>
                  <a:rPr lang="zh-CN" altLang="en-US" sz="2800" dirty="0"/>
                  <a:t>）表示简单命题</a:t>
                </a:r>
              </a:p>
              <a:p>
                <a:pPr marL="0" indent="0">
                  <a:defRPr/>
                </a:pPr>
                <a:r>
                  <a:rPr lang="zh-CN" altLang="en-US" sz="2800" dirty="0"/>
                  <a:t>例如：</a:t>
                </a:r>
                <a:endParaRPr lang="en-US" altLang="zh-CN" sz="2800" dirty="0"/>
              </a:p>
              <a:p>
                <a:pPr marL="0" indent="0">
                  <a:defRPr/>
                </a:pPr>
                <a:r>
                  <a:rPr lang="zh-CN" altLang="en-US" sz="2800" dirty="0"/>
                  <a:t>令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sz="2800" dirty="0"/>
                  <a:t>是有理数，</a:t>
                </a:r>
                <a:endParaRPr lang="en-US" altLang="zh-CN" sz="2800" dirty="0"/>
              </a:p>
              <a:p>
                <a:pPr marL="320675" lvl="1" indent="0">
                  <a:defRPr/>
                </a:pPr>
                <a:r>
                  <a:rPr lang="zh-CN" altLang="en-US" sz="2800" dirty="0"/>
                  <a:t>则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的真值为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，</a:t>
                </a:r>
              </a:p>
              <a:p>
                <a:pPr marL="0" indent="0">
                  <a:defRPr/>
                </a:pPr>
                <a:r>
                  <a:rPr lang="zh-CN" altLang="en-US" sz="2800" dirty="0"/>
                  <a:t>令</a:t>
                </a:r>
                <a:r>
                  <a:rPr lang="en-US" altLang="zh-CN" sz="2800" dirty="0"/>
                  <a:t>q</a:t>
                </a:r>
                <a:r>
                  <a:rPr lang="zh-CN" altLang="en-US" sz="2800" dirty="0"/>
                  <a:t>：</a:t>
                </a:r>
                <a:r>
                  <a:rPr lang="en-US" altLang="zh-CN" sz="2800" dirty="0"/>
                  <a:t>2 + 5 = 7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320675" lvl="1" indent="0">
                  <a:defRPr/>
                </a:pPr>
                <a:r>
                  <a:rPr lang="zh-CN" altLang="en-US" sz="2800" dirty="0"/>
                  <a:t>则</a:t>
                </a:r>
                <a:r>
                  <a:rPr lang="en-US" altLang="zh-CN" sz="2800" dirty="0"/>
                  <a:t>q</a:t>
                </a:r>
                <a:r>
                  <a:rPr lang="zh-CN" altLang="en-US" sz="2800" dirty="0"/>
                  <a:t>的真值为</a:t>
                </a:r>
                <a:r>
                  <a:rPr lang="en-US" altLang="zh-CN" sz="2800" dirty="0"/>
                  <a:t>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4"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00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仿宋" panose="02010609060101010101" pitchFamily="49" charset="-122"/>
              </a:rPr>
              <a:t>简单命题和复合命题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38150"/>
            <a:r>
              <a:rPr lang="zh-CN" altLang="en-US" dirty="0">
                <a:ea typeface="仿宋" panose="02010609060101010101" pitchFamily="49" charset="-122"/>
              </a:rPr>
              <a:t>不能再分割成更简单的陈述句的命题称为简单命题或者原子命题</a:t>
            </a:r>
          </a:p>
          <a:p>
            <a:pPr marL="758825" lvl="1"/>
            <a:r>
              <a:rPr lang="zh-CN" altLang="en-US" dirty="0">
                <a:ea typeface="仿宋" panose="02010609060101010101" pitchFamily="49" charset="-122"/>
              </a:rPr>
              <a:t>北京是中国的首都</a:t>
            </a:r>
          </a:p>
          <a:p>
            <a:pPr marL="438150"/>
            <a:r>
              <a:rPr lang="zh-CN" altLang="en-US" dirty="0">
                <a:ea typeface="仿宋" panose="02010609060101010101" pitchFamily="49" charset="-122"/>
              </a:rPr>
              <a:t>称由简单命题用命题联结词联结而成的命题为复合命题</a:t>
            </a:r>
          </a:p>
          <a:p>
            <a:pPr marL="758825" lvl="1"/>
            <a:r>
              <a:rPr lang="zh-CN" altLang="en-US" dirty="0">
                <a:ea typeface="仿宋" panose="02010609060101010101" pitchFamily="49" charset="-122"/>
              </a:rPr>
              <a:t>雪是白色的并且雪的形状很规则</a:t>
            </a:r>
          </a:p>
          <a:p>
            <a:pPr marL="438150"/>
            <a:r>
              <a:rPr lang="zh-CN" altLang="en-US" dirty="0">
                <a:ea typeface="仿宋" panose="02010609060101010101" pitchFamily="49" charset="-122"/>
              </a:rPr>
              <a:t>联结词是指由已有的命题构造出新命题所用的词语。</a:t>
            </a:r>
            <a:endParaRPr lang="zh-CN" altLang="en-US" b="1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常用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的五个命题联结词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：否定词，否定</a:t>
            </a:r>
            <a:r>
              <a:rPr lang="zh-CN" altLang="en-US" sz="2800" dirty="0">
                <a:solidFill>
                  <a:srgbClr val="000000"/>
                </a:solidFill>
              </a:rPr>
              <a:t>联结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词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：合取词，合取</a:t>
            </a:r>
            <a:r>
              <a:rPr lang="zh-CN" altLang="en-US" sz="2800" dirty="0">
                <a:solidFill>
                  <a:srgbClr val="000000"/>
                </a:solidFill>
              </a:rPr>
              <a:t>联结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词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</a:t>
            </a:r>
            <a:r>
              <a:rPr lang="en-US" altLang="zh-CN" sz="2800" dirty="0" err="1"/>
              <a:t>q</a:t>
            </a:r>
            <a:endParaRPr lang="zh-CN" altLang="en-US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：析取词，析取</a:t>
            </a:r>
            <a:r>
              <a:rPr lang="zh-CN" altLang="en-US" sz="2800" dirty="0">
                <a:solidFill>
                  <a:srgbClr val="000000"/>
                </a:solidFill>
              </a:rPr>
              <a:t>联结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词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</a:t>
            </a:r>
            <a:r>
              <a:rPr lang="en-US" altLang="zh-CN" sz="2800" dirty="0" err="1"/>
              <a:t>q</a:t>
            </a:r>
            <a:endParaRPr lang="zh-CN" altLang="en-US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：蕴涵词，蕴涵</a:t>
            </a:r>
            <a:r>
              <a:rPr lang="zh-CN" altLang="en-US" sz="2800" dirty="0">
                <a:solidFill>
                  <a:srgbClr val="000000"/>
                </a:solidFill>
              </a:rPr>
              <a:t>联结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词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q</a:t>
            </a:r>
            <a:endParaRPr lang="zh-CN" altLang="en-US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：</a:t>
            </a:r>
            <a:r>
              <a:rPr lang="zh-CN" altLang="en-US" sz="2800" dirty="0">
                <a:solidFill>
                  <a:srgbClr val="000000"/>
                </a:solidFill>
              </a:rPr>
              <a:t>等价词，等价联结词</a:t>
            </a:r>
            <a:r>
              <a:rPr lang="en-US" altLang="zh-CN" sz="2800" dirty="0" err="1"/>
              <a:t>p</a:t>
            </a:r>
            <a:r>
              <a:rPr lang="en-US" altLang="zh-CN" sz="2800" dirty="0" err="1">
                <a:sym typeface="Symbol" panose="05050102010706020507" pitchFamily="18" charset="2"/>
              </a:rPr>
              <a:t></a:t>
            </a:r>
            <a:r>
              <a:rPr lang="en-US" altLang="zh-CN" sz="2800" dirty="0" err="1"/>
              <a:t>q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否定词</a:t>
            </a:r>
            <a:r>
              <a:rPr lang="zh-CN" altLang="en-US" sz="4200">
                <a:sym typeface="Symbol" panose="05050102010706020507" pitchFamily="18" charset="2"/>
              </a:rPr>
              <a:t>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定义1.1</a:t>
            </a:r>
            <a:r>
              <a:rPr lang="zh-CN" altLang="en-US" sz="2800" b="1" dirty="0"/>
              <a:t> </a:t>
            </a:r>
            <a:r>
              <a:rPr lang="zh-CN" altLang="en-US" sz="2800" dirty="0"/>
              <a:t>设</a:t>
            </a:r>
            <a:r>
              <a:rPr lang="en-US" altLang="zh-CN" sz="2800" dirty="0"/>
              <a:t>p</a:t>
            </a:r>
            <a:r>
              <a:rPr lang="zh-CN" altLang="en-US" sz="2800" dirty="0"/>
              <a:t>是一个命题，命题 “</a:t>
            </a:r>
            <a:r>
              <a:rPr lang="en-US" altLang="zh-CN" sz="2800" dirty="0"/>
              <a:t>p</a:t>
            </a:r>
            <a:r>
              <a:rPr lang="zh-CN" altLang="en-US" sz="2800" dirty="0"/>
              <a:t>是不对的”称为</a:t>
            </a:r>
            <a:r>
              <a:rPr lang="en-US" altLang="zh-CN" sz="2800" dirty="0"/>
              <a:t>p</a:t>
            </a:r>
            <a:r>
              <a:rPr lang="zh-CN" altLang="en-US" sz="2800" dirty="0"/>
              <a:t>的否定式，记以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p，</a:t>
            </a:r>
            <a:r>
              <a:rPr lang="zh-CN" altLang="en-US" sz="2800" dirty="0"/>
              <a:t>读作非</a:t>
            </a:r>
            <a:r>
              <a:rPr lang="en-US" altLang="zh-CN" sz="2800" dirty="0"/>
              <a:t>p。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规定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zh-CN" altLang="en-US" sz="2800" dirty="0"/>
              <a:t>是真的当且仅当</a:t>
            </a:r>
            <a:r>
              <a:rPr lang="en-US" altLang="zh-CN" sz="2800" dirty="0"/>
              <a:t>p</a:t>
            </a:r>
            <a:r>
              <a:rPr lang="zh-CN" altLang="en-US" sz="2800" dirty="0"/>
              <a:t>是假的。</a:t>
            </a:r>
          </a:p>
          <a:p>
            <a:pPr eaLnBrk="1" hangingPunct="1">
              <a:spcBef>
                <a:spcPct val="90000"/>
              </a:spcBef>
            </a:pPr>
            <a:r>
              <a:rPr lang="zh-CN" altLang="en-US" sz="2800" dirty="0"/>
              <a:t>例如,  </a:t>
            </a:r>
            <a:r>
              <a:rPr lang="en-US" altLang="zh-CN" sz="2800" dirty="0"/>
              <a:t>p： </a:t>
            </a:r>
            <a:r>
              <a:rPr lang="zh-CN" altLang="en-US" sz="2800" dirty="0"/>
              <a:t>上海是一个城市。</a:t>
            </a:r>
            <a:br>
              <a:rPr lang="zh-CN" altLang="en-US" sz="2800" dirty="0"/>
            </a:br>
            <a:r>
              <a:rPr lang="zh-CN" altLang="en-US" sz="2800" dirty="0"/>
              <a:t>	    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p：</a:t>
            </a:r>
            <a:r>
              <a:rPr lang="zh-CN" altLang="en-US" sz="2800" dirty="0"/>
              <a:t>上海不是一个城市。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真值表：命题逻辑里研究真值关系的重要工具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500" dirty="0"/>
              <a:t>本质上是将命题公式看成函数：自变量是命题变元，应变量是公式的真值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5738813" y="29670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27350" name="Group 22"/>
          <p:cNvGraphicFramePr>
            <a:graphicFrameLocks noGrp="1"/>
          </p:cNvGraphicFramePr>
          <p:nvPr/>
        </p:nvGraphicFramePr>
        <p:xfrm>
          <a:off x="3048000" y="3038475"/>
          <a:ext cx="6096000" cy="2260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第10章 图的基本概念</Template>
  <TotalTime>7764</TotalTime>
  <Words>3152</Words>
  <Application>Microsoft Office PowerPoint</Application>
  <PresentationFormat>宽屏</PresentationFormat>
  <Paragraphs>367</Paragraphs>
  <Slides>43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宋体</vt:lpstr>
      <vt:lpstr>Arial</vt:lpstr>
      <vt:lpstr>Cambria Math</vt:lpstr>
      <vt:lpstr>Symbol</vt:lpstr>
      <vt:lpstr>Times New Roman</vt:lpstr>
      <vt:lpstr>Tw Cen MT</vt:lpstr>
      <vt:lpstr>Wingdings</vt:lpstr>
      <vt:lpstr>Wingdings 2</vt:lpstr>
      <vt:lpstr>中性</vt:lpstr>
      <vt:lpstr>第一章 命题逻辑基本概念</vt:lpstr>
      <vt:lpstr>1.1. 命题与联结词</vt:lpstr>
      <vt:lpstr>1.1. 命题与联结词</vt:lpstr>
      <vt:lpstr>命题举例</vt:lpstr>
      <vt:lpstr>简单命题符号化</vt:lpstr>
      <vt:lpstr>简单命题和复合命题</vt:lpstr>
      <vt:lpstr>常用的五个命题联结词</vt:lpstr>
      <vt:lpstr>否定词</vt:lpstr>
      <vt:lpstr>PowerPoint 演示文稿</vt:lpstr>
      <vt:lpstr>联结词可以看成是函数或映射</vt:lpstr>
      <vt:lpstr>合取词</vt:lpstr>
      <vt:lpstr>pq的真值表</vt:lpstr>
      <vt:lpstr>析取词</vt:lpstr>
      <vt:lpstr>pq的真值表</vt:lpstr>
      <vt:lpstr>蕴涵词</vt:lpstr>
      <vt:lpstr>pq的真值表</vt:lpstr>
      <vt:lpstr>PowerPoint 演示文稿</vt:lpstr>
      <vt:lpstr>PowerPoint 演示文稿</vt:lpstr>
      <vt:lpstr>PowerPoint 演示文稿</vt:lpstr>
      <vt:lpstr>等价联结词</vt:lpstr>
      <vt:lpstr>pq的真值表</vt:lpstr>
      <vt:lpstr>常用命题联结词的真值表</vt:lpstr>
      <vt:lpstr>问题</vt:lpstr>
      <vt:lpstr>命题符号化</vt:lpstr>
      <vt:lpstr>例：</vt:lpstr>
      <vt:lpstr>例： </vt:lpstr>
      <vt:lpstr>例： </vt:lpstr>
      <vt:lpstr>语言模式</vt:lpstr>
      <vt:lpstr>1.2 命题公式及其赋值</vt:lpstr>
      <vt:lpstr>命题变项/命题常项</vt:lpstr>
      <vt:lpstr>原子</vt:lpstr>
      <vt:lpstr>定义1.6 合式公式</vt:lpstr>
      <vt:lpstr>定义1.7：n层合式公式</vt:lpstr>
      <vt:lpstr>问题</vt:lpstr>
      <vt:lpstr>说明</vt:lpstr>
      <vt:lpstr>重言式</vt:lpstr>
      <vt:lpstr>例 </vt:lpstr>
      <vt:lpstr>真值表</vt:lpstr>
      <vt:lpstr> </vt:lpstr>
      <vt:lpstr> 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§1.3 映  射 </dc:title>
  <dc:creator>sunjigui</dc:creator>
  <cp:lastModifiedBy>UP CPU</cp:lastModifiedBy>
  <cp:revision>316</cp:revision>
  <cp:lastPrinted>1601-01-01T00:00:00Z</cp:lastPrinted>
  <dcterms:created xsi:type="dcterms:W3CDTF">2002-08-19T06:25:27Z</dcterms:created>
  <dcterms:modified xsi:type="dcterms:W3CDTF">2023-05-26T13:14:02Z</dcterms:modified>
</cp:coreProperties>
</file>