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82"/>
  </p:notesMasterIdLst>
  <p:sldIdLst>
    <p:sldId id="320" r:id="rId2"/>
    <p:sldId id="323" r:id="rId3"/>
    <p:sldId id="325" r:id="rId4"/>
    <p:sldId id="326" r:id="rId5"/>
    <p:sldId id="327" r:id="rId6"/>
    <p:sldId id="428" r:id="rId7"/>
    <p:sldId id="429" r:id="rId8"/>
    <p:sldId id="463" r:id="rId9"/>
    <p:sldId id="427" r:id="rId10"/>
    <p:sldId id="329" r:id="rId11"/>
    <p:sldId id="418" r:id="rId12"/>
    <p:sldId id="430" r:id="rId13"/>
    <p:sldId id="431" r:id="rId14"/>
    <p:sldId id="432" r:id="rId15"/>
    <p:sldId id="331" r:id="rId16"/>
    <p:sldId id="332" r:id="rId17"/>
    <p:sldId id="379" r:id="rId18"/>
    <p:sldId id="391" r:id="rId19"/>
    <p:sldId id="392" r:id="rId20"/>
    <p:sldId id="393" r:id="rId21"/>
    <p:sldId id="381" r:id="rId22"/>
    <p:sldId id="394" r:id="rId23"/>
    <p:sldId id="382" r:id="rId24"/>
    <p:sldId id="383" r:id="rId25"/>
    <p:sldId id="384" r:id="rId26"/>
    <p:sldId id="385" r:id="rId27"/>
    <p:sldId id="386" r:id="rId28"/>
    <p:sldId id="343" r:id="rId29"/>
    <p:sldId id="387" r:id="rId30"/>
    <p:sldId id="395" r:id="rId31"/>
    <p:sldId id="421" r:id="rId32"/>
    <p:sldId id="433" r:id="rId33"/>
    <p:sldId id="399" r:id="rId34"/>
    <p:sldId id="347" r:id="rId35"/>
    <p:sldId id="397" r:id="rId36"/>
    <p:sldId id="348" r:id="rId37"/>
    <p:sldId id="388" r:id="rId38"/>
    <p:sldId id="350" r:id="rId39"/>
    <p:sldId id="351" r:id="rId40"/>
    <p:sldId id="352" r:id="rId41"/>
    <p:sldId id="389" r:id="rId42"/>
    <p:sldId id="390" r:id="rId43"/>
    <p:sldId id="422" r:id="rId44"/>
    <p:sldId id="413" r:id="rId45"/>
    <p:sldId id="412" r:id="rId46"/>
    <p:sldId id="423" r:id="rId47"/>
    <p:sldId id="414" r:id="rId48"/>
    <p:sldId id="424" r:id="rId49"/>
    <p:sldId id="425" r:id="rId50"/>
    <p:sldId id="426" r:id="rId51"/>
    <p:sldId id="460" r:id="rId52"/>
    <p:sldId id="461" r:id="rId53"/>
    <p:sldId id="462" r:id="rId54"/>
    <p:sldId id="419" r:id="rId55"/>
    <p:sldId id="420" r:id="rId56"/>
    <p:sldId id="358" r:id="rId57"/>
    <p:sldId id="359" r:id="rId58"/>
    <p:sldId id="360" r:id="rId59"/>
    <p:sldId id="361" r:id="rId60"/>
    <p:sldId id="362" r:id="rId61"/>
    <p:sldId id="434" r:id="rId62"/>
    <p:sldId id="400" r:id="rId63"/>
    <p:sldId id="415" r:id="rId64"/>
    <p:sldId id="401" r:id="rId65"/>
    <p:sldId id="402" r:id="rId66"/>
    <p:sldId id="403" r:id="rId67"/>
    <p:sldId id="404" r:id="rId68"/>
    <p:sldId id="454" r:id="rId69"/>
    <p:sldId id="459" r:id="rId70"/>
    <p:sldId id="456" r:id="rId71"/>
    <p:sldId id="457" r:id="rId72"/>
    <p:sldId id="458" r:id="rId73"/>
    <p:sldId id="416" r:id="rId74"/>
    <p:sldId id="417" r:id="rId75"/>
    <p:sldId id="405" r:id="rId76"/>
    <p:sldId id="406" r:id="rId77"/>
    <p:sldId id="407" r:id="rId78"/>
    <p:sldId id="408" r:id="rId79"/>
    <p:sldId id="409" r:id="rId80"/>
    <p:sldId id="410" r:id="rId8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3D1D"/>
    <a:srgbClr val="010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3" autoAdjust="0"/>
  </p:normalViewPr>
  <p:slideViewPr>
    <p:cSldViewPr>
      <p:cViewPr varScale="1">
        <p:scale>
          <a:sx n="98" d="100"/>
          <a:sy n="98" d="100"/>
        </p:scale>
        <p:origin x="231" y="54"/>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972"/>
    </p:cViewPr>
  </p:sorterViewPr>
  <p:notesViewPr>
    <p:cSldViewPr>
      <p:cViewPr varScale="1">
        <p:scale>
          <a:sx n="58" d="100"/>
          <a:sy n="58" d="100"/>
        </p:scale>
        <p:origin x="-172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smtClean="0">
                <a:latin typeface="Times New Roman" panose="02020603050405020304" pitchFamily="18" charset="0"/>
              </a:defRPr>
            </a:lvl1pPr>
          </a:lstStyle>
          <a:p>
            <a:pPr>
              <a:defRPr/>
            </a:pPr>
            <a:endParaRPr lang="zh-CN" altLang="en-US"/>
          </a:p>
        </p:txBody>
      </p:sp>
      <p:sp>
        <p:nvSpPr>
          <p:cNvPr id="419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smtClean="0">
                <a:latin typeface="Times New Roman" panose="02020603050405020304" pitchFamily="18" charset="0"/>
              </a:defRPr>
            </a:lvl1pPr>
          </a:lstStyle>
          <a:p>
            <a:pPr>
              <a:defRPr/>
            </a:pPr>
            <a:endParaRPr lang="en-US" altLang="zh-CN"/>
          </a:p>
        </p:txBody>
      </p:sp>
      <p:sp>
        <p:nvSpPr>
          <p:cNvPr id="419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A6C07FD0-E468-427C-9C3B-FCD8018742D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546CD0-C28A-4390-AB04-F66EC6DCDBD1}" type="slidenum">
              <a:rPr lang="zh-CN" altLang="en-US">
                <a:latin typeface="Times New Roman" panose="02020603050405020304" pitchFamily="18" charset="0"/>
              </a:rPr>
              <a:pPr/>
              <a:t>2</a:t>
            </a:fld>
            <a:endParaRPr lang="en-US" altLang="zh-CN">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a:t>
            </a:r>
            <a:r>
              <a:rPr lang="zh-CN" altLang="en-US" sz="1200" dirty="0">
                <a:solidFill>
                  <a:srgbClr val="FF0000"/>
                </a:solidFill>
              </a:rPr>
              <a:t>情况</a:t>
            </a:r>
            <a:r>
              <a:rPr lang="en-US" altLang="zh-CN" sz="1200" dirty="0">
                <a:solidFill>
                  <a:srgbClr val="FF0000"/>
                </a:solidFill>
              </a:rPr>
              <a:t>(c)</a:t>
            </a:r>
            <a:r>
              <a:rPr lang="zh-CN" altLang="en-US" sz="1200" dirty="0">
                <a:solidFill>
                  <a:srgbClr val="FF0000"/>
                </a:solidFill>
              </a:rPr>
              <a:t>，假设一个连通图</a:t>
            </a:r>
            <a:r>
              <a:rPr lang="en-US" altLang="zh-CN" sz="1200" dirty="0">
                <a:solidFill>
                  <a:srgbClr val="FF0000"/>
                </a:solidFill>
              </a:rPr>
              <a:t>G</a:t>
            </a:r>
            <a:r>
              <a:rPr lang="zh-CN" altLang="en-US" sz="1200" dirty="0">
                <a:solidFill>
                  <a:srgbClr val="FF0000"/>
                </a:solidFill>
              </a:rPr>
              <a:t>中没有割边或环，且顶点数</a:t>
            </a:r>
            <a:r>
              <a:rPr lang="zh-CN" altLang="en-US" sz="1200" dirty="0">
                <a:solidFill>
                  <a:srgbClr val="FF0000"/>
                </a:solidFill>
                <a:sym typeface="Symbol" panose="05050102010706020507" pitchFamily="18" charset="2"/>
              </a:rPr>
              <a:t></a:t>
            </a:r>
            <a:r>
              <a:rPr lang="en-US" altLang="zh-CN" sz="1200" dirty="0">
                <a:solidFill>
                  <a:srgbClr val="FF0000"/>
                </a:solidFill>
              </a:rPr>
              <a:t>2</a:t>
            </a:r>
            <a:r>
              <a:rPr lang="zh-CN" altLang="en-US" sz="1200" dirty="0">
                <a:solidFill>
                  <a:srgbClr val="FF0000"/>
                </a:solidFill>
              </a:rPr>
              <a:t>，则</a:t>
            </a:r>
            <a:r>
              <a:rPr lang="zh-CN" altLang="en-US" sz="1200" dirty="0">
                <a:solidFill>
                  <a:srgbClr val="FF0000"/>
                </a:solidFill>
                <a:sym typeface="Symbol" panose="05050102010706020507" pitchFamily="18" charset="2"/>
              </a:rPr>
              <a:t></a:t>
            </a:r>
            <a:r>
              <a:rPr lang="en-US" altLang="zh-CN" sz="1200" dirty="0">
                <a:solidFill>
                  <a:srgbClr val="FF0000"/>
                </a:solidFill>
              </a:rPr>
              <a:t>(G)</a:t>
            </a:r>
            <a:r>
              <a:rPr lang="zh-CN" altLang="en-US" sz="1200" dirty="0">
                <a:solidFill>
                  <a:srgbClr val="FF0000"/>
                </a:solidFill>
                <a:sym typeface="Symbol" panose="05050102010706020507" pitchFamily="18" charset="2"/>
              </a:rPr>
              <a:t> </a:t>
            </a:r>
            <a:r>
              <a:rPr lang="en-US" altLang="zh-CN" sz="1200" dirty="0">
                <a:solidFill>
                  <a:srgbClr val="FF0000"/>
                </a:solidFill>
              </a:rPr>
              <a:t>2</a:t>
            </a:r>
            <a:r>
              <a:rPr lang="zh-CN" altLang="en-US" sz="1200" dirty="0">
                <a:solidFill>
                  <a:srgbClr val="FF0000"/>
                </a:solidFill>
              </a:rPr>
              <a:t>，该图存在圈。</a:t>
            </a:r>
            <a:r>
              <a:rPr lang="en-US" altLang="zh-CN" sz="1200" dirty="0">
                <a:solidFill>
                  <a:srgbClr val="FF0000"/>
                </a:solidFill>
              </a:rPr>
              <a:t>)</a:t>
            </a:r>
          </a:p>
          <a:p>
            <a:endParaRPr lang="zh-CN" altLang="en-US" dirty="0"/>
          </a:p>
        </p:txBody>
      </p:sp>
      <p:sp>
        <p:nvSpPr>
          <p:cNvPr id="4" name="灯片编号占位符 3"/>
          <p:cNvSpPr>
            <a:spLocks noGrp="1"/>
          </p:cNvSpPr>
          <p:nvPr>
            <p:ph type="sldNum" sz="quarter" idx="10"/>
          </p:nvPr>
        </p:nvSpPr>
        <p:spPr/>
        <p:txBody>
          <a:bodyPr/>
          <a:lstStyle/>
          <a:p>
            <a:pPr>
              <a:defRPr/>
            </a:pPr>
            <a:fld id="{A6C07FD0-E468-427C-9C3B-FCD8018742D8}" type="slidenum">
              <a:rPr lang="zh-CN" altLang="en-US" smtClean="0"/>
              <a:pPr>
                <a:defRPr/>
              </a:pPr>
              <a:t>7</a:t>
            </a:fld>
            <a:endParaRPr lang="en-US" altLang="zh-CN"/>
          </a:p>
        </p:txBody>
      </p:sp>
    </p:spTree>
    <p:extLst>
      <p:ext uri="{BB962C8B-B14F-4D97-AF65-F5344CB8AC3E}">
        <p14:creationId xmlns:p14="http://schemas.microsoft.com/office/powerpoint/2010/main" val="3581826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Ref idx="1003">
        <a:schemeClr val="bg1"/>
      </p:bgRef>
    </p:bg>
    <p:spTree>
      <p:nvGrpSpPr>
        <p:cNvPr id="1" name=""/>
        <p:cNvGrpSpPr/>
        <p:nvPr/>
      </p:nvGrpSpPr>
      <p:grpSpPr>
        <a:xfrm>
          <a:off x="0" y="0"/>
          <a:ext cx="0" cy="0"/>
          <a:chOff x="0" y="0"/>
          <a:chExt cx="0" cy="0"/>
        </a:xfrm>
      </p:grpSpPr>
      <p:sp>
        <p:nvSpPr>
          <p:cNvPr id="4" name="矩形 3"/>
          <p:cNvSpPr/>
          <p:nvPr/>
        </p:nvSpPr>
        <p:spPr bwMode="white">
          <a:xfrm>
            <a:off x="0" y="1233489"/>
            <a:ext cx="12192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0" y="1281113"/>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787400" y="1281113"/>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701" y="141288"/>
            <a:ext cx="26543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8" y="190500"/>
            <a:ext cx="85936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238216" y="228600"/>
            <a:ext cx="9754328" cy="990600"/>
          </a:xfrm>
        </p:spPr>
        <p:txBody>
          <a:bodyPr/>
          <a:lstStyle>
            <a:lvl1pPr>
              <a:defRPr b="1">
                <a:solidFill>
                  <a:schemeClr val="tx1"/>
                </a:solidFill>
              </a:defRPr>
            </a:lvl1pPr>
          </a:lstStyle>
          <a:p>
            <a:r>
              <a:rPr lang="zh-CN" altLang="en-US"/>
              <a:t>单击此处编辑母版标题样式</a:t>
            </a:r>
            <a:endParaRPr lang="en-US" dirty="0"/>
          </a:p>
        </p:txBody>
      </p:sp>
      <p:sp>
        <p:nvSpPr>
          <p:cNvPr id="8" name="内容占位符 7"/>
          <p:cNvSpPr>
            <a:spLocks noGrp="1"/>
          </p:cNvSpPr>
          <p:nvPr>
            <p:ph sz="quarter" idx="1"/>
          </p:nvPr>
        </p:nvSpPr>
        <p:spPr>
          <a:xfrm>
            <a:off x="816864" y="1600200"/>
            <a:ext cx="10871200" cy="4495800"/>
          </a:xfrm>
        </p:spPr>
        <p:txBody>
          <a:bodyPr/>
          <a:lstStyle>
            <a:lvl1pPr>
              <a:defRPr b="1">
                <a:solidFill>
                  <a:schemeClr val="tx1"/>
                </a:solidFill>
              </a:defRPr>
            </a:lvl1pPr>
            <a:lvl2pPr>
              <a:defRPr b="1">
                <a:solidFill>
                  <a:schemeClr val="tx1"/>
                </a:solidFill>
              </a:defRPr>
            </a:lvl2pPr>
            <a:lvl3pPr>
              <a:defRPr b="1">
                <a:solidFill>
                  <a:schemeClr val="tx1"/>
                </a:solidFill>
              </a:defRPr>
            </a:lvl3pPr>
            <a:lvl4pPr>
              <a:defRPr b="1">
                <a:solidFill>
                  <a:schemeClr val="tx1"/>
                </a:solidFill>
              </a:defRPr>
            </a:lvl4pPr>
            <a:lvl5pPr>
              <a:defRPr b="1">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页脚占位符 4"/>
          <p:cNvSpPr>
            <a:spLocks noGrp="1"/>
          </p:cNvSpPr>
          <p:nvPr>
            <p:ph type="ftr" sz="quarter" idx="10"/>
          </p:nvPr>
        </p:nvSpPr>
        <p:spPr>
          <a:xfrm>
            <a:off x="2677584" y="6248400"/>
            <a:ext cx="7228416" cy="363538"/>
          </a:xfrm>
        </p:spPr>
        <p:txBody>
          <a:bodyPr/>
          <a:lstStyle>
            <a:lvl1pPr algn="ctr">
              <a:defRPr b="1">
                <a:solidFill>
                  <a:schemeClr val="tx1"/>
                </a:solidFill>
              </a:defRPr>
            </a:lvl1pPr>
          </a:lstStyle>
          <a:p>
            <a:pPr>
              <a:defRPr/>
            </a:pPr>
            <a:endParaRPr lang="en-US" altLang="zh-CN"/>
          </a:p>
        </p:txBody>
      </p:sp>
      <p:sp>
        <p:nvSpPr>
          <p:cNvPr id="11" name="灯片编号占位符 5"/>
          <p:cNvSpPr>
            <a:spLocks noGrp="1"/>
          </p:cNvSpPr>
          <p:nvPr>
            <p:ph type="sldNum" sz="quarter" idx="11"/>
          </p:nvPr>
        </p:nvSpPr>
        <p:spPr/>
        <p:txBody>
          <a:bodyPr/>
          <a:lstStyle>
            <a:lvl1pPr>
              <a:defRPr/>
            </a:lvl1pPr>
          </a:lstStyle>
          <a:p>
            <a:pPr>
              <a:defRPr/>
            </a:pPr>
            <a:fld id="{E73A708A-26B0-4A68-B3F1-8D11F9B0410F}" type="slidenum">
              <a:rPr lang="zh-CN" altLang="en-US" smtClean="0"/>
              <a:pPr>
                <a:defRPr/>
              </a:pPr>
              <a:t>‹#›</a:t>
            </a:fld>
            <a:endParaRPr lang="en-US" altLang="zh-CN"/>
          </a:p>
        </p:txBody>
      </p:sp>
    </p:spTree>
    <p:extLst>
      <p:ext uri="{BB962C8B-B14F-4D97-AF65-F5344CB8AC3E}">
        <p14:creationId xmlns:p14="http://schemas.microsoft.com/office/powerpoint/2010/main" val="29233511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竖排标题 1"/>
          <p:cNvSpPr>
            <a:spLocks noGrp="1"/>
          </p:cNvSpPr>
          <p:nvPr>
            <p:ph type="title" orient="vert"/>
          </p:nvPr>
        </p:nvSpPr>
        <p:spPr>
          <a:xfrm>
            <a:off x="8737600" y="609602"/>
            <a:ext cx="2743200" cy="55165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609601"/>
            <a:ext cx="74168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a:xfrm>
            <a:off x="8737600" y="6248401"/>
            <a:ext cx="2946400" cy="366713"/>
          </a:xfrm>
        </p:spPr>
        <p:txBody>
          <a:bodyPr/>
          <a:lstStyle>
            <a:lvl1pPr>
              <a:defRPr/>
            </a:lvl1pPr>
          </a:lstStyle>
          <a:p>
            <a:pPr>
              <a:defRPr/>
            </a:pPr>
            <a:endParaRPr lang="en-US" altLang="zh-CN"/>
          </a:p>
        </p:txBody>
      </p:sp>
      <p:sp>
        <p:nvSpPr>
          <p:cNvPr id="8" name="页脚占位符 4"/>
          <p:cNvSpPr>
            <a:spLocks noGrp="1"/>
          </p:cNvSpPr>
          <p:nvPr>
            <p:ph type="ftr" sz="quarter" idx="11"/>
          </p:nvPr>
        </p:nvSpPr>
        <p:spPr>
          <a:xfrm>
            <a:off x="609601" y="6248400"/>
            <a:ext cx="7431617" cy="363538"/>
          </a:xfrm>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a:xfrm rot="5400000">
            <a:off x="8075084" y="103717"/>
            <a:ext cx="533400" cy="325967"/>
          </a:xfrm>
        </p:spPr>
        <p:txBody>
          <a:bodyPr/>
          <a:lstStyle>
            <a:lvl1pPr>
              <a:defRPr/>
            </a:lvl1pPr>
          </a:lstStyle>
          <a:p>
            <a:pPr>
              <a:defRPr/>
            </a:pPr>
            <a:fld id="{76FEB648-DCC4-4013-91E1-FA2C998612D3}" type="slidenum">
              <a:rPr lang="zh-CN" altLang="en-US" smtClean="0"/>
              <a:pPr>
                <a:defRPr/>
              </a:pPr>
              <a:t>‹#›</a:t>
            </a:fld>
            <a:endParaRPr lang="en-US" altLang="zh-CN"/>
          </a:p>
        </p:txBody>
      </p:sp>
    </p:spTree>
    <p:extLst>
      <p:ext uri="{BB962C8B-B14F-4D97-AF65-F5344CB8AC3E}">
        <p14:creationId xmlns:p14="http://schemas.microsoft.com/office/powerpoint/2010/main" val="23416663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6FEB648-DCC4-4013-91E1-FA2C998612D3}" type="slidenum">
              <a:rPr lang="zh-CN" altLang="en-US" smtClean="0"/>
              <a:pPr>
                <a:defRPr/>
              </a:pPr>
              <a:t>‹#›</a:t>
            </a:fld>
            <a:endParaRPr lang="en-US" altLang="zh-CN"/>
          </a:p>
        </p:txBody>
      </p:sp>
    </p:spTree>
    <p:extLst>
      <p:ext uri="{BB962C8B-B14F-4D97-AF65-F5344CB8AC3E}">
        <p14:creationId xmlns:p14="http://schemas.microsoft.com/office/powerpoint/2010/main" val="1227763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990600"/>
            <a:ext cx="10363200" cy="1371600"/>
          </a:xfrm>
        </p:spPr>
        <p:txBody>
          <a:bodyPr/>
          <a:lstStyle>
            <a:lvl1pPr>
              <a:defRPr sz="4000"/>
            </a:lvl1pPr>
          </a:lstStyle>
          <a:p>
            <a:pPr lvl="0"/>
            <a:r>
              <a:rPr lang="zh-CN" altLang="en-US" noProof="0"/>
              <a:t>单击此处编辑母版标题样式</a:t>
            </a:r>
          </a:p>
        </p:txBody>
      </p:sp>
      <p:sp>
        <p:nvSpPr>
          <p:cNvPr id="6147"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pPr lvl="0"/>
            <a:r>
              <a:rPr lang="zh-CN" altLang="en-US" noProof="0"/>
              <a:t>单击以编辑母版副标题样式</a:t>
            </a:r>
          </a:p>
        </p:txBody>
      </p:sp>
      <p:sp>
        <p:nvSpPr>
          <p:cNvPr id="6148" name="Rectangle 4"/>
          <p:cNvSpPr>
            <a:spLocks noGrp="1" noChangeArrowheads="1"/>
          </p:cNvSpPr>
          <p:nvPr>
            <p:ph type="dt" sz="half" idx="2"/>
          </p:nvPr>
        </p:nvSpPr>
        <p:spPr>
          <a:xfrm>
            <a:off x="914400" y="6248400"/>
            <a:ext cx="2540000" cy="457200"/>
          </a:xfrm>
        </p:spPr>
        <p:txBody>
          <a:bodyPr/>
          <a:lstStyle>
            <a:lvl1pPr>
              <a:defRPr/>
            </a:lvl1pPr>
          </a:lstStyle>
          <a:p>
            <a:pPr>
              <a:defRPr/>
            </a:pPr>
            <a:endParaRPr lang="en-US" altLang="zh-CN"/>
          </a:p>
        </p:txBody>
      </p:sp>
      <p:sp>
        <p:nvSpPr>
          <p:cNvPr id="6149" name="Rectangle 5"/>
          <p:cNvSpPr>
            <a:spLocks noGrp="1" noChangeArrowheads="1"/>
          </p:cNvSpPr>
          <p:nvPr>
            <p:ph type="ftr" sz="quarter" idx="3"/>
          </p:nvPr>
        </p:nvSpPr>
        <p:spPr>
          <a:xfrm>
            <a:off x="4165600" y="6248400"/>
            <a:ext cx="3860800" cy="457200"/>
          </a:xfrm>
        </p:spPr>
        <p:txBody>
          <a:bodyPr/>
          <a:lstStyle>
            <a:lvl1pPr>
              <a:defRPr/>
            </a:lvl1pPr>
          </a:lstStyle>
          <a:p>
            <a:pPr>
              <a:defRPr/>
            </a:pPr>
            <a:endParaRPr lang="en-US" altLang="zh-CN"/>
          </a:p>
        </p:txBody>
      </p:sp>
      <p:sp>
        <p:nvSpPr>
          <p:cNvPr id="6150" name="Rectangle 6"/>
          <p:cNvSpPr>
            <a:spLocks noGrp="1" noChangeArrowheads="1"/>
          </p:cNvSpPr>
          <p:nvPr>
            <p:ph type="sldNum" sz="quarter" idx="4"/>
          </p:nvPr>
        </p:nvSpPr>
        <p:spPr>
          <a:xfrm>
            <a:off x="8737600" y="6248400"/>
            <a:ext cx="2540000" cy="457200"/>
          </a:xfrm>
        </p:spPr>
        <p:txBody>
          <a:bodyPr/>
          <a:lstStyle>
            <a:lvl1pPr>
              <a:defRPr/>
            </a:lvl1pPr>
          </a:lstStyle>
          <a:p>
            <a:pPr>
              <a:defRPr/>
            </a:pPr>
            <a:fld id="{D43621C0-4D54-4376-853D-CFACAADB5936}" type="slidenum">
              <a:rPr lang="zh-CN" altLang="en-US" smtClean="0"/>
              <a:pPr>
                <a:defRPr/>
              </a:pPr>
              <a:t>‹#›</a:t>
            </a:fld>
            <a:endParaRPr lang="en-US" altLang="zh-CN"/>
          </a:p>
        </p:txBody>
      </p:sp>
      <p:sp>
        <p:nvSpPr>
          <p:cNvPr id="6151" name="AutoShape 7"/>
          <p:cNvSpPr>
            <a:spLocks noChangeArrowheads="1"/>
          </p:cNvSpPr>
          <p:nvPr/>
        </p:nvSpPr>
        <p:spPr bwMode="auto">
          <a:xfrm>
            <a:off x="914400" y="2393950"/>
            <a:ext cx="103632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anose="02020603050405020304" pitchFamily="18" charset="0"/>
            </a:endParaRPr>
          </a:p>
        </p:txBody>
      </p:sp>
    </p:spTree>
    <p:extLst>
      <p:ext uri="{BB962C8B-B14F-4D97-AF65-F5344CB8AC3E}">
        <p14:creationId xmlns:p14="http://schemas.microsoft.com/office/powerpoint/2010/main" val="367595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55651" y="304800"/>
            <a:ext cx="10678583" cy="5715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812800" y="6245225"/>
            <a:ext cx="2641600" cy="47625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8737600" y="6245225"/>
            <a:ext cx="2641600" cy="476250"/>
          </a:xfrm>
        </p:spPr>
        <p:txBody>
          <a:bodyPr/>
          <a:lstStyle>
            <a:lvl1pPr>
              <a:defRPr/>
            </a:lvl1pPr>
          </a:lstStyle>
          <a:p>
            <a:pPr>
              <a:defRPr/>
            </a:pPr>
            <a:fld id="{76FEB648-DCC4-4013-91E1-FA2C998612D3}" type="slidenum">
              <a:rPr lang="zh-CN" altLang="en-US" smtClean="0"/>
              <a:pPr>
                <a:defRPr/>
              </a:pPr>
              <a:t>‹#›</a:t>
            </a:fld>
            <a:endParaRPr lang="en-US" altLang="zh-CN"/>
          </a:p>
        </p:txBody>
      </p:sp>
    </p:spTree>
    <p:extLst>
      <p:ext uri="{BB962C8B-B14F-4D97-AF65-F5344CB8AC3E}">
        <p14:creationId xmlns:p14="http://schemas.microsoft.com/office/powerpoint/2010/main" val="3531311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755651" y="1752600"/>
            <a:ext cx="52324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12800" y="6245225"/>
            <a:ext cx="26416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737600" y="6245225"/>
            <a:ext cx="2641600" cy="476250"/>
          </a:xfrm>
        </p:spPr>
        <p:txBody>
          <a:bodyPr/>
          <a:lstStyle>
            <a:lvl1pPr>
              <a:defRPr/>
            </a:lvl1pPr>
          </a:lstStyle>
          <a:p>
            <a:pPr>
              <a:defRPr/>
            </a:pPr>
            <a:fld id="{6826C4BA-2737-40AF-9A1C-AB5B2C96E994}" type="slidenum">
              <a:rPr lang="zh-CN" altLang="en-US" smtClean="0"/>
              <a:pPr>
                <a:defRPr/>
              </a:pPr>
              <a:t>‹#›</a:t>
            </a:fld>
            <a:endParaRPr lang="en-US" altLang="zh-CN"/>
          </a:p>
        </p:txBody>
      </p:sp>
    </p:spTree>
    <p:extLst>
      <p:ext uri="{BB962C8B-B14F-4D97-AF65-F5344CB8AC3E}">
        <p14:creationId xmlns:p14="http://schemas.microsoft.com/office/powerpoint/2010/main" val="3485380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表格占位符 2"/>
          <p:cNvSpPr>
            <a:spLocks noGrp="1"/>
          </p:cNvSpPr>
          <p:nvPr>
            <p:ph type="tbl" idx="1"/>
          </p:nvPr>
        </p:nvSpPr>
        <p:spPr>
          <a:xfrm>
            <a:off x="755651" y="1752600"/>
            <a:ext cx="10668000" cy="4267200"/>
          </a:xfrm>
        </p:spPr>
        <p:txBody>
          <a:bodyPr/>
          <a:lstStyle/>
          <a:p>
            <a:r>
              <a:rPr lang="zh-CN" altLang="en-US"/>
              <a:t>单击图标添加表格</a:t>
            </a:r>
          </a:p>
        </p:txBody>
      </p:sp>
      <p:sp>
        <p:nvSpPr>
          <p:cNvPr id="4" name="日期占位符 3"/>
          <p:cNvSpPr>
            <a:spLocks noGrp="1"/>
          </p:cNvSpPr>
          <p:nvPr>
            <p:ph type="dt" sz="half" idx="10"/>
          </p:nvPr>
        </p:nvSpPr>
        <p:spPr>
          <a:xfrm>
            <a:off x="812800" y="6245225"/>
            <a:ext cx="2641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737600" y="6245225"/>
            <a:ext cx="2641600" cy="476250"/>
          </a:xfrm>
        </p:spPr>
        <p:txBody>
          <a:bodyPr/>
          <a:lstStyle>
            <a:lvl1pPr>
              <a:defRPr/>
            </a:lvl1pPr>
          </a:lstStyle>
          <a:p>
            <a:pPr>
              <a:defRPr/>
            </a:pPr>
            <a:fld id="{76FEB648-DCC4-4013-91E1-FA2C998612D3}" type="slidenum">
              <a:rPr lang="zh-CN" altLang="en-US" smtClean="0"/>
              <a:pPr>
                <a:defRPr/>
              </a:pPr>
              <a:t>‹#›</a:t>
            </a:fld>
            <a:endParaRPr lang="en-US" altLang="zh-CN"/>
          </a:p>
        </p:txBody>
      </p:sp>
    </p:spTree>
    <p:extLst>
      <p:ext uri="{BB962C8B-B14F-4D97-AF65-F5344CB8AC3E}">
        <p14:creationId xmlns:p14="http://schemas.microsoft.com/office/powerpoint/2010/main" val="166438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文本占位符 2"/>
          <p:cNvSpPr>
            <a:spLocks noGrp="1"/>
          </p:cNvSpPr>
          <p:nvPr>
            <p:ph type="body" idx="1"/>
          </p:nvPr>
        </p:nvSpPr>
        <p:spPr>
          <a:xfrm>
            <a:off x="1828803" y="2743202"/>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zh-CN" altLang="en-US"/>
              <a:t>单击此处编辑母版标题样式</a:t>
            </a:r>
            <a:endParaRPr lang="en-US"/>
          </a:p>
        </p:txBody>
      </p:sp>
      <p:sp>
        <p:nvSpPr>
          <p:cNvPr id="7" name="灯片编号占位符 12"/>
          <p:cNvSpPr>
            <a:spLocks noGrp="1"/>
          </p:cNvSpPr>
          <p:nvPr>
            <p:ph type="sldNum" sz="quarter" idx="10"/>
          </p:nvPr>
        </p:nvSpPr>
        <p:spPr>
          <a:xfrm>
            <a:off x="0" y="1752601"/>
            <a:ext cx="1727200" cy="703263"/>
          </a:xfrm>
        </p:spPr>
        <p:txBody>
          <a:bodyPr>
            <a:noAutofit/>
          </a:bodyPr>
          <a:lstStyle>
            <a:lvl1pPr>
              <a:defRPr sz="2400"/>
            </a:lvl1pPr>
          </a:lstStyle>
          <a:p>
            <a:pPr>
              <a:defRPr/>
            </a:pPr>
            <a:fld id="{FED97EEA-B6BF-49E2-B167-52A42B283821}" type="slidenum">
              <a:rPr lang="zh-CN" altLang="en-US" smtClean="0"/>
              <a:pPr>
                <a:defRPr/>
              </a:pPr>
              <a:t>‹#›</a:t>
            </a:fld>
            <a:endParaRPr lang="en-US" altLang="zh-CN"/>
          </a:p>
        </p:txBody>
      </p:sp>
      <p:sp>
        <p:nvSpPr>
          <p:cNvPr id="8" name="页脚占位符 13"/>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7635429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812800" y="1589567"/>
            <a:ext cx="51816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6459868" y="1589567"/>
            <a:ext cx="51816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7"/>
          <p:cNvSpPr>
            <a:spLocks noGrp="1"/>
          </p:cNvSpPr>
          <p:nvPr>
            <p:ph type="dt" sz="half" idx="10"/>
          </p:nvPr>
        </p:nvSpPr>
        <p:spPr/>
        <p:txBody>
          <a:bodyPr rtlCol="0"/>
          <a:lstStyle>
            <a:lvl1pPr>
              <a:defRPr/>
            </a:lvl1pPr>
          </a:lstStyle>
          <a:p>
            <a:pPr>
              <a:defRPr/>
            </a:pPr>
            <a:endParaRPr lang="en-US" altLang="zh-CN"/>
          </a:p>
        </p:txBody>
      </p:sp>
      <p:sp>
        <p:nvSpPr>
          <p:cNvPr id="6" name="灯片编号占位符 9"/>
          <p:cNvSpPr>
            <a:spLocks noGrp="1"/>
          </p:cNvSpPr>
          <p:nvPr>
            <p:ph type="sldNum" sz="quarter" idx="11"/>
          </p:nvPr>
        </p:nvSpPr>
        <p:spPr/>
        <p:txBody>
          <a:bodyPr/>
          <a:lstStyle>
            <a:lvl1pPr>
              <a:defRPr/>
            </a:lvl1pPr>
          </a:lstStyle>
          <a:p>
            <a:pPr>
              <a:defRPr/>
            </a:pPr>
            <a:fld id="{173DDD33-F8AB-4F10-AAB2-FD717CAD5B80}" type="slidenum">
              <a:rPr lang="zh-CN" altLang="en-US" smtClean="0"/>
              <a:pPr>
                <a:defRPr/>
              </a:pPr>
              <a:t>‹#›</a:t>
            </a:fld>
            <a:endParaRPr lang="en-US" altLang="zh-CN"/>
          </a:p>
        </p:txBody>
      </p:sp>
      <p:sp>
        <p:nvSpPr>
          <p:cNvPr id="7" name="页脚占位符 11"/>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320713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1"/>
            <a:ext cx="10871200" cy="869951"/>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812800" y="2438400"/>
            <a:ext cx="51816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6400800" y="2438400"/>
            <a:ext cx="51816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7" name="日期占位符 9"/>
          <p:cNvSpPr>
            <a:spLocks noGrp="1"/>
          </p:cNvSpPr>
          <p:nvPr>
            <p:ph type="dt" sz="half" idx="10"/>
          </p:nvPr>
        </p:nvSpPr>
        <p:spPr/>
        <p:txBody>
          <a:bodyPr rtlCol="0"/>
          <a:lstStyle>
            <a:lvl1pPr>
              <a:defRPr/>
            </a:lvl1pPr>
          </a:lstStyle>
          <a:p>
            <a:pPr>
              <a:defRPr/>
            </a:pPr>
            <a:endParaRPr lang="en-US" altLang="zh-CN"/>
          </a:p>
        </p:txBody>
      </p:sp>
      <p:sp>
        <p:nvSpPr>
          <p:cNvPr id="8" name="灯片编号占位符 11"/>
          <p:cNvSpPr>
            <a:spLocks noGrp="1"/>
          </p:cNvSpPr>
          <p:nvPr>
            <p:ph type="sldNum" sz="quarter" idx="11"/>
          </p:nvPr>
        </p:nvSpPr>
        <p:spPr/>
        <p:txBody>
          <a:bodyPr/>
          <a:lstStyle>
            <a:lvl1pPr>
              <a:defRPr/>
            </a:lvl1pPr>
          </a:lstStyle>
          <a:p>
            <a:pPr>
              <a:defRPr/>
            </a:pPr>
            <a:fld id="{90EB535C-FF68-4B8A-B94A-2177B517B93D}" type="slidenum">
              <a:rPr lang="zh-CN" altLang="en-US" smtClean="0"/>
              <a:pPr>
                <a:defRPr/>
              </a:pPr>
              <a:t>‹#›</a:t>
            </a:fld>
            <a:endParaRPr lang="en-US" altLang="zh-CN"/>
          </a:p>
        </p:txBody>
      </p:sp>
      <p:sp>
        <p:nvSpPr>
          <p:cNvPr id="9" name="页脚占位符 13"/>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371275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A02CA937-E825-4AA8-9987-A9C53A66C2E8}" type="slidenum">
              <a:rPr lang="zh-CN" altLang="en-US" smtClean="0"/>
              <a:pPr>
                <a:defRPr/>
              </a:pPr>
              <a:t>‹#›</a:t>
            </a:fld>
            <a:endParaRPr lang="en-US" altLang="zh-CN"/>
          </a:p>
        </p:txBody>
      </p:sp>
    </p:spTree>
    <p:extLst>
      <p:ext uri="{BB962C8B-B14F-4D97-AF65-F5344CB8AC3E}">
        <p14:creationId xmlns:p14="http://schemas.microsoft.com/office/powerpoint/2010/main" val="343224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79B811B8-6B4B-4EA8-BDBB-6B14BE227880}" type="slidenum">
              <a:rPr lang="zh-CN" altLang="en-US" smtClean="0"/>
              <a:pPr>
                <a:defRPr/>
              </a:pPr>
              <a:t>‹#›</a:t>
            </a:fld>
            <a:endParaRPr lang="en-US" altLang="zh-CN"/>
          </a:p>
        </p:txBody>
      </p:sp>
    </p:spTree>
    <p:extLst>
      <p:ext uri="{BB962C8B-B14F-4D97-AF65-F5344CB8AC3E}">
        <p14:creationId xmlns:p14="http://schemas.microsoft.com/office/powerpoint/2010/main" val="158525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1"/>
            <a:ext cx="10769600" cy="869951"/>
          </a:xfrm>
        </p:spPr>
        <p:txBody>
          <a:bodyPr/>
          <a:lstStyle>
            <a:lvl1pPr algn="l">
              <a:buNone/>
              <a:defRPr sz="4400" b="0"/>
            </a:lvl1pPr>
          </a:lstStyle>
          <a:p>
            <a:r>
              <a:rPr lang="zh-CN" altLang="en-US"/>
              <a:t>单击此处编辑母版标题样式</a:t>
            </a:r>
            <a:endParaRPr 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ea typeface="仿宋" panose="02010609060101010101" pitchFamily="49" charset="-122"/>
              </a:defRPr>
            </a:lvl1pPr>
            <a:lvl2pPr>
              <a:buNone/>
              <a:defRPr sz="1200"/>
            </a:lvl2pPr>
            <a:lvl3pPr>
              <a:buNone/>
              <a:defRPr sz="1000"/>
            </a:lvl3pPr>
            <a:lvl4pPr>
              <a:buNone/>
              <a:defRPr sz="900"/>
            </a:lvl4pPr>
            <a:lvl5pPr>
              <a:buNone/>
              <a:defRPr sz="900"/>
            </a:lvl5pPr>
          </a:lstStyle>
          <a:p>
            <a:pPr lvl="0"/>
            <a:r>
              <a:rPr lang="zh-CN" altLang="en-US" dirty="0"/>
              <a:t>编辑母版文本样式</a:t>
            </a:r>
          </a:p>
        </p:txBody>
      </p:sp>
      <p:sp>
        <p:nvSpPr>
          <p:cNvPr id="9" name="内容占位符 8"/>
          <p:cNvSpPr>
            <a:spLocks noGrp="1"/>
          </p:cNvSpPr>
          <p:nvPr>
            <p:ph sz="quarter" idx="1"/>
          </p:nvPr>
        </p:nvSpPr>
        <p:spPr>
          <a:xfrm>
            <a:off x="3149600" y="1752600"/>
            <a:ext cx="85344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295E18A5-AF9A-45BA-B4C9-27799299A80B}" type="slidenum">
              <a:rPr lang="zh-CN" altLang="en-US" smtClean="0"/>
              <a:pPr>
                <a:defRPr/>
              </a:pPr>
              <a:t>‹#›</a:t>
            </a:fld>
            <a:endParaRPr lang="en-US" altLang="zh-CN"/>
          </a:p>
        </p:txBody>
      </p:sp>
    </p:spTree>
    <p:extLst>
      <p:ext uri="{BB962C8B-B14F-4D97-AF65-F5344CB8AC3E}">
        <p14:creationId xmlns:p14="http://schemas.microsoft.com/office/powerpoint/2010/main" val="3291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5" name="矩形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12699" y="4662489"/>
            <a:ext cx="1951567" cy="7143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矩形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矩形 7"/>
          <p:cNvSpPr/>
          <p:nvPr/>
        </p:nvSpPr>
        <p:spPr bwMode="white">
          <a:xfrm>
            <a:off x="1930401" y="0"/>
            <a:ext cx="133351" cy="686593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2" name="标题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11"/>
          <p:cNvSpPr>
            <a:spLocks noGrp="1"/>
          </p:cNvSpPr>
          <p:nvPr>
            <p:ph type="dt" sz="half" idx="10"/>
          </p:nvPr>
        </p:nvSpPr>
        <p:spPr>
          <a:xfrm>
            <a:off x="8331200" y="6248401"/>
            <a:ext cx="3556000" cy="366713"/>
          </a:xfrm>
        </p:spPr>
        <p:txBody>
          <a:bodyPr rtlCol="0"/>
          <a:lstStyle>
            <a:lvl1pPr>
              <a:defRPr/>
            </a:lvl1pPr>
          </a:lstStyle>
          <a:p>
            <a:pPr>
              <a:defRPr/>
            </a:pPr>
            <a:endParaRPr lang="en-US" altLang="zh-CN"/>
          </a:p>
        </p:txBody>
      </p:sp>
      <p:sp>
        <p:nvSpPr>
          <p:cNvPr id="10" name="灯片编号占位符 12"/>
          <p:cNvSpPr>
            <a:spLocks noGrp="1"/>
          </p:cNvSpPr>
          <p:nvPr>
            <p:ph type="sldNum" sz="quarter" idx="11"/>
          </p:nvPr>
        </p:nvSpPr>
        <p:spPr>
          <a:xfrm>
            <a:off x="0" y="4667251"/>
            <a:ext cx="1930400" cy="665163"/>
          </a:xfrm>
        </p:spPr>
        <p:txBody>
          <a:bodyPr/>
          <a:lstStyle>
            <a:lvl1pPr>
              <a:defRPr sz="2800"/>
            </a:lvl1pPr>
          </a:lstStyle>
          <a:p>
            <a:pPr>
              <a:defRPr/>
            </a:pPr>
            <a:fld id="{6BD21948-D8D1-400C-BD3C-5913F29C7D6F}" type="slidenum">
              <a:rPr lang="zh-CN" altLang="en-US" smtClean="0"/>
              <a:pPr>
                <a:defRPr/>
              </a:pPr>
              <a:t>‹#›</a:t>
            </a:fld>
            <a:endParaRPr lang="en-US" altLang="zh-CN"/>
          </a:p>
        </p:txBody>
      </p:sp>
      <p:sp>
        <p:nvSpPr>
          <p:cNvPr id="11" name="页脚占位符 13"/>
          <p:cNvSpPr>
            <a:spLocks noGrp="1"/>
          </p:cNvSpPr>
          <p:nvPr>
            <p:ph type="ftr" sz="quarter" idx="12"/>
          </p:nvPr>
        </p:nvSpPr>
        <p:spPr>
          <a:xfrm>
            <a:off x="2133600" y="6248400"/>
            <a:ext cx="6096000" cy="363538"/>
          </a:xfrm>
        </p:spPr>
        <p:txBody>
          <a:bodyPr rtlCol="0"/>
          <a:lstStyle>
            <a:lvl1pPr>
              <a:defRPr/>
            </a:lvl1pPr>
          </a:lstStyle>
          <a:p>
            <a:pPr>
              <a:defRPr/>
            </a:pPr>
            <a:endParaRPr lang="en-US" altLang="zh-CN"/>
          </a:p>
        </p:txBody>
      </p:sp>
    </p:spTree>
    <p:extLst>
      <p:ext uri="{BB962C8B-B14F-4D97-AF65-F5344CB8AC3E}">
        <p14:creationId xmlns:p14="http://schemas.microsoft.com/office/powerpoint/2010/main" val="40079433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8CA62618-4AB5-4F6D-98B6-63BDB017ECAC}" type="slidenum">
              <a:rPr lang="zh-CN" altLang="en-US" smtClean="0"/>
              <a:pPr>
                <a:defRPr/>
              </a:pPr>
              <a:t>‹#›</a:t>
            </a:fld>
            <a:endParaRPr lang="en-US" altLang="zh-CN"/>
          </a:p>
        </p:txBody>
      </p:sp>
    </p:spTree>
    <p:extLst>
      <p:ext uri="{BB962C8B-B14F-4D97-AF65-F5344CB8AC3E}">
        <p14:creationId xmlns:p14="http://schemas.microsoft.com/office/powerpoint/2010/main" val="361204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dirty="0"/>
          </a:p>
        </p:txBody>
      </p:sp>
      <p:sp>
        <p:nvSpPr>
          <p:cNvPr id="1027" name="文本占位符 12"/>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8128000" y="6248401"/>
            <a:ext cx="3556000" cy="366713"/>
          </a:xfrm>
          <a:prstGeom prst="rect">
            <a:avLst/>
          </a:prstGeom>
        </p:spPr>
        <p:txBody>
          <a:bodyPr vert="horz" anchor="ctr" anchorCtr="0"/>
          <a:lstStyle>
            <a:lvl1pPr algn="l" eaLnBrk="1" latinLnBrk="0" hangingPunct="1">
              <a:defRPr kumimoji="0" sz="1400">
                <a:solidFill>
                  <a:schemeClr val="tx2"/>
                </a:solidFill>
                <a:ea typeface="宋体" charset="-122"/>
              </a:defRPr>
            </a:lvl1pPr>
          </a:lstStyle>
          <a:p>
            <a:pPr>
              <a:defRPr/>
            </a:pPr>
            <a:endParaRPr lang="en-US" altLang="zh-CN"/>
          </a:p>
        </p:txBody>
      </p:sp>
      <p:sp>
        <p:nvSpPr>
          <p:cNvPr id="3" name="页脚占位符 2"/>
          <p:cNvSpPr>
            <a:spLocks noGrp="1"/>
          </p:cNvSpPr>
          <p:nvPr>
            <p:ph type="ftr" sz="quarter" idx="3"/>
          </p:nvPr>
        </p:nvSpPr>
        <p:spPr>
          <a:xfrm>
            <a:off x="812801" y="6248400"/>
            <a:ext cx="7228417" cy="363538"/>
          </a:xfrm>
          <a:prstGeom prst="rect">
            <a:avLst/>
          </a:prstGeom>
        </p:spPr>
        <p:txBody>
          <a:bodyPr vert="horz" anchor="ctr"/>
          <a:lstStyle>
            <a:lvl1pPr algn="r" eaLnBrk="1" latinLnBrk="0" hangingPunct="1">
              <a:defRPr kumimoji="0" sz="1400">
                <a:solidFill>
                  <a:schemeClr val="tx2"/>
                </a:solidFill>
                <a:ea typeface="宋体" charset="-122"/>
              </a:defRPr>
            </a:lvl1pPr>
          </a:lstStyle>
          <a:p>
            <a:pPr>
              <a:defRPr/>
            </a:pPr>
            <a:endParaRPr lang="en-US" altLang="zh-CN"/>
          </a:p>
        </p:txBody>
      </p:sp>
      <p:sp>
        <p:nvSpPr>
          <p:cNvPr id="7" name="矩形 6"/>
          <p:cNvSpPr/>
          <p:nvPr/>
        </p:nvSpPr>
        <p:spPr bwMode="white">
          <a:xfrm>
            <a:off x="0" y="1233489"/>
            <a:ext cx="12192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矩形 7"/>
          <p:cNvSpPr/>
          <p:nvPr/>
        </p:nvSpPr>
        <p:spPr>
          <a:xfrm>
            <a:off x="0" y="1281113"/>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矩形 8"/>
          <p:cNvSpPr/>
          <p:nvPr/>
        </p:nvSpPr>
        <p:spPr>
          <a:xfrm>
            <a:off x="787400" y="1281113"/>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灯片编号占位符 22"/>
          <p:cNvSpPr>
            <a:spLocks noGrp="1"/>
          </p:cNvSpPr>
          <p:nvPr>
            <p:ph type="sldNum" sz="quarter" idx="4"/>
          </p:nvPr>
        </p:nvSpPr>
        <p:spPr>
          <a:xfrm>
            <a:off x="0" y="1271588"/>
            <a:ext cx="711200" cy="246062"/>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76FEB648-DCC4-4013-91E1-FA2C998612D3}" type="slidenum">
              <a:rPr lang="zh-CN" altLang="en-US" smtClean="0"/>
              <a:pPr>
                <a:defRPr/>
              </a:pPr>
              <a:t>‹#›</a:t>
            </a:fld>
            <a:endParaRPr lang="en-US" altLang="zh-CN"/>
          </a:p>
        </p:txBody>
      </p:sp>
    </p:spTree>
    <p:extLst>
      <p:ext uri="{BB962C8B-B14F-4D97-AF65-F5344CB8AC3E}">
        <p14:creationId xmlns:p14="http://schemas.microsoft.com/office/powerpoint/2010/main" val="84800771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Lst>
  <p:transition spd="slow" advTm="8000">
    <p:zoom/>
  </p:transition>
  <p:txStyles>
    <p:titleStyle>
      <a:lvl1pPr algn="l" rtl="0" eaLnBrk="1" fontAlgn="base" hangingPunct="1">
        <a:spcBef>
          <a:spcPct val="0"/>
        </a:spcBef>
        <a:spcAft>
          <a:spcPct val="0"/>
        </a:spcAft>
        <a:defRPr sz="4400" kern="1200">
          <a:solidFill>
            <a:schemeClr val="tx2"/>
          </a:solidFill>
          <a:latin typeface="+mj-lt"/>
          <a:ea typeface="仿宋" panose="02010609060101010101" pitchFamily="49" charset="-122"/>
          <a:cs typeface="+mj-cs"/>
        </a:defRPr>
      </a:lvl1pPr>
      <a:lvl2pPr algn="l" rtl="0" eaLnBrk="1" fontAlgn="base" hangingPunct="1">
        <a:spcBef>
          <a:spcPct val="0"/>
        </a:spcBef>
        <a:spcAft>
          <a:spcPct val="0"/>
        </a:spcAft>
        <a:defRPr sz="4400">
          <a:solidFill>
            <a:schemeClr val="tx2"/>
          </a:solidFill>
          <a:latin typeface="Tw Cen MT" pitchFamily="34" charset="0"/>
          <a:ea typeface="华文仿宋" pitchFamily="2" charset="-122"/>
        </a:defRPr>
      </a:lvl2pPr>
      <a:lvl3pPr algn="l" rtl="0" eaLnBrk="1" fontAlgn="base" hangingPunct="1">
        <a:spcBef>
          <a:spcPct val="0"/>
        </a:spcBef>
        <a:spcAft>
          <a:spcPct val="0"/>
        </a:spcAft>
        <a:defRPr sz="4400">
          <a:solidFill>
            <a:schemeClr val="tx2"/>
          </a:solidFill>
          <a:latin typeface="Tw Cen MT" pitchFamily="34" charset="0"/>
          <a:ea typeface="华文仿宋" pitchFamily="2" charset="-122"/>
        </a:defRPr>
      </a:lvl3pPr>
      <a:lvl4pPr algn="l" rtl="0" eaLnBrk="1" fontAlgn="base" hangingPunct="1">
        <a:spcBef>
          <a:spcPct val="0"/>
        </a:spcBef>
        <a:spcAft>
          <a:spcPct val="0"/>
        </a:spcAft>
        <a:defRPr sz="4400">
          <a:solidFill>
            <a:schemeClr val="tx2"/>
          </a:solidFill>
          <a:latin typeface="Tw Cen MT" pitchFamily="34" charset="0"/>
          <a:ea typeface="华文仿宋" pitchFamily="2" charset="-122"/>
        </a:defRPr>
      </a:lvl4pPr>
      <a:lvl5pPr algn="l" rtl="0" eaLnBrk="1" fontAlgn="base" hangingPunct="1">
        <a:spcBef>
          <a:spcPct val="0"/>
        </a:spcBef>
        <a:spcAft>
          <a:spcPct val="0"/>
        </a:spcAft>
        <a:defRPr sz="4400">
          <a:solidFill>
            <a:schemeClr val="tx2"/>
          </a:solidFill>
          <a:latin typeface="Tw Cen MT" pitchFamily="34" charset="0"/>
          <a:ea typeface="华文仿宋" pitchFamily="2" charset="-122"/>
        </a:defRPr>
      </a:lvl5pPr>
      <a:lvl6pPr marL="457200" algn="l" rtl="0" eaLnBrk="1" fontAlgn="base" hangingPunct="1">
        <a:spcBef>
          <a:spcPct val="0"/>
        </a:spcBef>
        <a:spcAft>
          <a:spcPct val="0"/>
        </a:spcAft>
        <a:defRPr sz="4400">
          <a:solidFill>
            <a:schemeClr val="tx2"/>
          </a:solidFill>
          <a:latin typeface="Tw Cen MT" pitchFamily="34" charset="0"/>
          <a:ea typeface="华文仿宋" pitchFamily="2" charset="-122"/>
        </a:defRPr>
      </a:lvl6pPr>
      <a:lvl7pPr marL="914400" algn="l" rtl="0" eaLnBrk="1" fontAlgn="base" hangingPunct="1">
        <a:spcBef>
          <a:spcPct val="0"/>
        </a:spcBef>
        <a:spcAft>
          <a:spcPct val="0"/>
        </a:spcAft>
        <a:defRPr sz="4400">
          <a:solidFill>
            <a:schemeClr val="tx2"/>
          </a:solidFill>
          <a:latin typeface="Tw Cen MT" pitchFamily="34" charset="0"/>
          <a:ea typeface="华文仿宋" pitchFamily="2" charset="-122"/>
        </a:defRPr>
      </a:lvl7pPr>
      <a:lvl8pPr marL="1371600" algn="l" rtl="0" eaLnBrk="1" fontAlgn="base" hangingPunct="1">
        <a:spcBef>
          <a:spcPct val="0"/>
        </a:spcBef>
        <a:spcAft>
          <a:spcPct val="0"/>
        </a:spcAft>
        <a:defRPr sz="4400">
          <a:solidFill>
            <a:schemeClr val="tx2"/>
          </a:solidFill>
          <a:latin typeface="Tw Cen MT" pitchFamily="34" charset="0"/>
          <a:ea typeface="华文仿宋" pitchFamily="2" charset="-122"/>
        </a:defRPr>
      </a:lvl8pPr>
      <a:lvl9pPr marL="1828800" algn="l" rtl="0" eaLnBrk="1" fontAlgn="base" hangingPunct="1">
        <a:spcBef>
          <a:spcPct val="0"/>
        </a:spcBef>
        <a:spcAft>
          <a:spcPct val="0"/>
        </a:spcAft>
        <a:defRPr sz="4400">
          <a:solidFill>
            <a:schemeClr val="tx2"/>
          </a:solidFill>
          <a:latin typeface="Tw Cen MT" pitchFamily="34" charset="0"/>
          <a:ea typeface="华文仿宋" pitchFamily="2" charset="-122"/>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仿宋" panose="02010609060101010101" pitchFamily="49" charset="-122"/>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仿宋" panose="02010609060101010101" pitchFamily="49" charset="-122"/>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仿宋" panose="02010609060101010101" pitchFamily="49" charset="-122"/>
          <a:cs typeface="+mn-cs"/>
        </a:defRPr>
      </a:lvl3pPr>
      <a:lvl4pPr marL="1371600" indent="-228600" algn="l" rtl="0" eaLnBrk="1" fontAlgn="base" hangingPunct="1">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仿宋" panose="02010609060101010101" pitchFamily="49" charset="-122"/>
          <a:cs typeface="+mn-cs"/>
        </a:defRPr>
      </a:lvl4pPr>
      <a:lvl5pPr marL="1828800" indent="-228600" algn="l" rtl="0" eaLnBrk="1" fontAlgn="base" hangingPunct="1">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仿宋" panose="02010609060101010101" pitchFamily="49"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algn="ctr" eaLnBrk="1" hangingPunct="1"/>
            <a:r>
              <a:rPr lang="zh-CN" altLang="en-US" dirty="0"/>
              <a:t>杨建林</a:t>
            </a:r>
          </a:p>
        </p:txBody>
      </p:sp>
      <p:sp>
        <p:nvSpPr>
          <p:cNvPr id="4098" name="Rectangle 2"/>
          <p:cNvSpPr>
            <a:spLocks noGrp="1" noChangeArrowheads="1"/>
          </p:cNvSpPr>
          <p:nvPr>
            <p:ph type="title"/>
          </p:nvPr>
        </p:nvSpPr>
        <p:spPr/>
        <p:txBody>
          <a:bodyPr/>
          <a:lstStyle/>
          <a:p>
            <a:pPr eaLnBrk="1" hangingPunct="1"/>
            <a:r>
              <a:rPr lang="zh-CN" altLang="en-US"/>
              <a:t>第十二章 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zh-CN" altLang="en-US"/>
              <a:t>定理</a:t>
            </a:r>
            <a:r>
              <a:rPr lang="en-US" altLang="zh-CN"/>
              <a:t>12.</a:t>
            </a:r>
            <a:r>
              <a:rPr lang="zh-CN" altLang="en-US"/>
              <a:t>2</a:t>
            </a:r>
          </a:p>
        </p:txBody>
      </p:sp>
      <p:sp>
        <p:nvSpPr>
          <p:cNvPr id="13315" name="Rectangle 5"/>
          <p:cNvSpPr>
            <a:spLocks noGrp="1" noChangeArrowheads="1"/>
          </p:cNvSpPr>
          <p:nvPr>
            <p:ph sz="quarter" idx="1"/>
          </p:nvPr>
        </p:nvSpPr>
        <p:spPr/>
        <p:txBody>
          <a:bodyPr/>
          <a:lstStyle/>
          <a:p>
            <a:pPr eaLnBrk="1" hangingPunct="1"/>
            <a:r>
              <a:rPr lang="zh-CN" altLang="en-US" dirty="0"/>
              <a:t>设</a:t>
            </a:r>
            <a:r>
              <a:rPr lang="en-US" altLang="zh-CN" dirty="0"/>
              <a:t>T＝&lt;V,E&gt;</a:t>
            </a:r>
            <a:r>
              <a:rPr lang="zh-CN" altLang="en-US" dirty="0"/>
              <a:t>是</a:t>
            </a:r>
            <a:r>
              <a:rPr lang="en-US" altLang="zh-CN" dirty="0"/>
              <a:t>n</a:t>
            </a:r>
            <a:r>
              <a:rPr lang="zh-CN" altLang="en-US" dirty="0"/>
              <a:t>阶非平凡的树,则</a:t>
            </a:r>
            <a:r>
              <a:rPr lang="en-US" altLang="zh-CN" dirty="0"/>
              <a:t>T</a:t>
            </a:r>
            <a:r>
              <a:rPr lang="zh-CN" altLang="en-US" dirty="0"/>
              <a:t>中至少有2片树叶.</a:t>
            </a:r>
            <a:endParaRPr lang="en-US" altLang="zh-CN" dirty="0"/>
          </a:p>
          <a:p>
            <a:r>
              <a:rPr lang="zh-CN" altLang="en-US" dirty="0"/>
              <a:t>等价说法：设</a:t>
            </a:r>
            <a:r>
              <a:rPr lang="en-US" altLang="zh-CN" dirty="0"/>
              <a:t>T＝&lt;V,E&gt;</a:t>
            </a:r>
            <a:r>
              <a:rPr lang="zh-CN" altLang="en-US" dirty="0"/>
              <a:t>是</a:t>
            </a:r>
            <a:r>
              <a:rPr lang="en-US" altLang="zh-CN" dirty="0"/>
              <a:t>n</a:t>
            </a:r>
            <a:r>
              <a:rPr lang="zh-CN" altLang="en-US" dirty="0"/>
              <a:t>阶非平凡的树,则</a:t>
            </a:r>
            <a:r>
              <a:rPr lang="en-US" altLang="zh-CN" dirty="0"/>
              <a:t>T</a:t>
            </a:r>
            <a:r>
              <a:rPr lang="zh-CN" altLang="en-US" dirty="0"/>
              <a:t>中</a:t>
            </a:r>
            <a:r>
              <a:rPr lang="zh-CN" altLang="en-US" dirty="0">
                <a:solidFill>
                  <a:srgbClr val="FF0000"/>
                </a:solidFill>
              </a:rPr>
              <a:t>至少有2个悬挂顶点.</a:t>
            </a:r>
            <a:endParaRPr lang="en-US" altLang="zh-CN" dirty="0">
              <a:solidFill>
                <a:srgbClr val="FF0000"/>
              </a:solidFill>
            </a:endParaRPr>
          </a:p>
          <a:p>
            <a:pPr eaLnBrk="1" hangingPunct="1"/>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定理</a:t>
            </a:r>
            <a:r>
              <a:rPr lang="en-US" altLang="zh-CN" dirty="0"/>
              <a:t>12.</a:t>
            </a:r>
            <a:r>
              <a:rPr lang="zh-CN" altLang="en-US" dirty="0"/>
              <a:t>2</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pPr marL="0" indent="0">
                  <a:buNone/>
                </a:pPr>
                <a:r>
                  <a:rPr lang="zh-CN" altLang="en-US" dirty="0"/>
                  <a:t>证明：因为</a:t>
                </a:r>
                <a:r>
                  <a:rPr lang="en-US" altLang="zh-CN" dirty="0"/>
                  <a:t>T</a:t>
                </a:r>
                <a:r>
                  <a:rPr lang="zh-CN" altLang="en-US" dirty="0"/>
                  <a:t>是非平凡树</a:t>
                </a:r>
                <a:r>
                  <a:rPr lang="en-US" altLang="zh-CN" dirty="0"/>
                  <a:t>,</a:t>
                </a:r>
                <a:r>
                  <a:rPr lang="zh-CN" altLang="en-US" dirty="0"/>
                  <a:t>所以</a:t>
                </a:r>
                <a:r>
                  <a:rPr lang="en-US" altLang="zh-CN" dirty="0"/>
                  <a:t>T</a:t>
                </a:r>
                <a:r>
                  <a:rPr lang="zh-CN" altLang="en-US" dirty="0"/>
                  <a:t>中每个顶点的度数都大于等于</a:t>
                </a:r>
                <a:r>
                  <a:rPr lang="en-US" altLang="zh-CN" dirty="0"/>
                  <a:t>1,</a:t>
                </a:r>
                <a:r>
                  <a:rPr lang="zh-CN" altLang="en-US" dirty="0"/>
                  <a:t>设有</a:t>
                </a:r>
                <a:r>
                  <a:rPr lang="en-US" altLang="zh-CN" dirty="0"/>
                  <a:t>k</a:t>
                </a:r>
                <a:r>
                  <a:rPr lang="zh-CN" altLang="en-US" dirty="0"/>
                  <a:t>片树叶</a:t>
                </a:r>
                <a:r>
                  <a:rPr lang="en-US" altLang="zh-CN" dirty="0"/>
                  <a:t>,</a:t>
                </a:r>
                <a:r>
                  <a:rPr lang="zh-CN" altLang="en-US" dirty="0"/>
                  <a:t>则有</a:t>
                </a:r>
                <a:r>
                  <a:rPr lang="en-US" altLang="zh-CN" dirty="0"/>
                  <a:t>(n-k)</a:t>
                </a:r>
                <a:r>
                  <a:rPr lang="zh-CN" altLang="en-US" dirty="0"/>
                  <a:t>个顶点度数大于等于</a:t>
                </a:r>
                <a:r>
                  <a:rPr lang="en-US" altLang="zh-CN" dirty="0"/>
                  <a:t>2,</a:t>
                </a:r>
                <a:r>
                  <a:rPr lang="zh-CN" altLang="en-US" dirty="0"/>
                  <a:t>由握手定理可知</a:t>
                </a:r>
              </a:p>
              <a:p>
                <a:pPr marL="0" indent="0">
                  <a:buNone/>
                </a:pPr>
                <a14:m>
                  <m:oMathPara xmlns:m="http://schemas.openxmlformats.org/officeDocument/2006/math">
                    <m:oMathParaPr>
                      <m:jc m:val="center"/>
                    </m:oMathParaPr>
                    <m:oMath xmlns:m="http://schemas.openxmlformats.org/officeDocument/2006/math">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r>
                            <a:rPr lang="en-US" altLang="zh-CN" sz="2800" i="1">
                              <a:latin typeface="Cambria Math" panose="02040503050406030204" pitchFamily="18" charset="0"/>
                            </a:rPr>
                            <m:t>𝑑</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𝑖</m:t>
                                  </m:r>
                                </m:sub>
                              </m:sSub>
                            </m:e>
                          </m:d>
                          <m:r>
                            <a:rPr lang="en-US" altLang="zh-CN" sz="2800" b="0" i="1">
                              <a:latin typeface="Cambria Math" panose="02040503050406030204" pitchFamily="18" charset="0"/>
                            </a:rPr>
                            <m:t>=2</m:t>
                          </m:r>
                          <m:r>
                            <a:rPr lang="en-US" altLang="zh-CN" sz="2800" b="0" i="1">
                              <a:latin typeface="Cambria Math" panose="02040503050406030204" pitchFamily="18" charset="0"/>
                            </a:rPr>
                            <m:t>𝑚</m:t>
                          </m:r>
                          <m:r>
                            <a:rPr lang="en-US" altLang="zh-CN" sz="2800" b="0" i="1">
                              <a:latin typeface="Cambria Math" panose="02040503050406030204" pitchFamily="18" charset="0"/>
                              <a:ea typeface="Cambria Math" panose="02040503050406030204" pitchFamily="18" charset="0"/>
                            </a:rPr>
                            <m:t>≥</m:t>
                          </m:r>
                          <m:r>
                            <a:rPr lang="en-US" altLang="zh-CN" sz="2800" b="0" i="1">
                              <a:latin typeface="Cambria Math" panose="02040503050406030204" pitchFamily="18" charset="0"/>
                              <a:ea typeface="Cambria Math" panose="02040503050406030204" pitchFamily="18" charset="0"/>
                            </a:rPr>
                            <m:t>𝑘</m:t>
                          </m:r>
                          <m:r>
                            <a:rPr lang="en-US" altLang="zh-CN" sz="2800" b="0" i="1">
                              <a:latin typeface="Cambria Math" panose="02040503050406030204" pitchFamily="18" charset="0"/>
                              <a:ea typeface="Cambria Math" panose="02040503050406030204" pitchFamily="18" charset="0"/>
                            </a:rPr>
                            <m:t>+2(</m:t>
                          </m:r>
                          <m:r>
                            <a:rPr lang="en-US" altLang="zh-CN" sz="2800" b="0" i="1">
                              <a:latin typeface="Cambria Math" panose="02040503050406030204" pitchFamily="18" charset="0"/>
                              <a:ea typeface="Cambria Math" panose="02040503050406030204" pitchFamily="18" charset="0"/>
                            </a:rPr>
                            <m:t>𝑛</m:t>
                          </m:r>
                          <m:r>
                            <a:rPr lang="en-US" altLang="zh-CN" sz="2800" b="0" i="1">
                              <a:latin typeface="Cambria Math" panose="02040503050406030204" pitchFamily="18" charset="0"/>
                              <a:ea typeface="Cambria Math" panose="02040503050406030204" pitchFamily="18" charset="0"/>
                            </a:rPr>
                            <m:t>−</m:t>
                          </m:r>
                          <m:r>
                            <a:rPr lang="en-US" altLang="zh-CN" sz="2800" b="0" i="1">
                              <a:latin typeface="Cambria Math" panose="02040503050406030204" pitchFamily="18" charset="0"/>
                              <a:ea typeface="Cambria Math" panose="02040503050406030204" pitchFamily="18" charset="0"/>
                            </a:rPr>
                            <m:t>𝑘</m:t>
                          </m:r>
                          <m:r>
                            <a:rPr lang="en-US" altLang="zh-CN" sz="2800" b="0" i="1">
                              <a:latin typeface="Cambria Math" panose="02040503050406030204" pitchFamily="18" charset="0"/>
                              <a:ea typeface="Cambria Math" panose="02040503050406030204" pitchFamily="18" charset="0"/>
                            </a:rPr>
                            <m:t>)</m:t>
                          </m:r>
                        </m:e>
                      </m:nary>
                    </m:oMath>
                  </m:oMathPara>
                </a14:m>
                <a:endParaRPr lang="en-US" altLang="zh-CN" dirty="0"/>
              </a:p>
              <a:p>
                <a:pPr marL="0" indent="0">
                  <a:buNone/>
                </a:pPr>
                <a:r>
                  <a:rPr lang="zh-CN" altLang="en-US" dirty="0"/>
                  <a:t>由定理</a:t>
                </a:r>
                <a:r>
                  <a:rPr lang="en-US" altLang="zh-CN" dirty="0"/>
                  <a:t>12.1</a:t>
                </a:r>
                <a:r>
                  <a:rPr lang="zh-CN" altLang="en-US" dirty="0"/>
                  <a:t>可知</a:t>
                </a:r>
                <a:r>
                  <a:rPr lang="en-US" altLang="zh-CN" dirty="0"/>
                  <a:t>m</a:t>
                </a:r>
                <a:r>
                  <a:rPr lang="zh-CN" altLang="en-US" dirty="0"/>
                  <a:t>＝</a:t>
                </a:r>
                <a:r>
                  <a:rPr lang="en-US" altLang="zh-CN" dirty="0"/>
                  <a:t>n-1,</a:t>
                </a:r>
                <a:r>
                  <a:rPr lang="zh-CN" altLang="en-US" dirty="0"/>
                  <a:t>将此结果代入上式经过整理得</a:t>
                </a:r>
                <a:r>
                  <a:rPr lang="en-US" altLang="zh-CN" dirty="0"/>
                  <a:t>k≥2,</a:t>
                </a:r>
                <a:r>
                  <a:rPr lang="zh-CN" altLang="en-US" dirty="0"/>
                  <a:t>这说明</a:t>
                </a:r>
                <a:r>
                  <a:rPr lang="en-US" altLang="zh-CN" dirty="0"/>
                  <a:t>T</a:t>
                </a:r>
                <a:r>
                  <a:rPr lang="zh-CN" altLang="en-US" dirty="0"/>
                  <a:t>至少有</a:t>
                </a:r>
                <a:r>
                  <a:rPr lang="en-US" altLang="zh-CN" dirty="0"/>
                  <a:t>2</a:t>
                </a:r>
                <a:r>
                  <a:rPr lang="zh-CN" altLang="en-US" dirty="0"/>
                  <a:t>片树叶</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178" t="-1493" r="-11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911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sz="quarter" idx="1"/>
          </p:nvPr>
        </p:nvSpPr>
        <p:spPr/>
        <p:txBody>
          <a:bodyPr/>
          <a:lstStyle/>
          <a:p>
            <a:r>
              <a:rPr lang="zh-CN" altLang="en-US" dirty="0"/>
              <a:t>例：已知无向树</a:t>
            </a:r>
            <a:r>
              <a:rPr lang="en-US" altLang="zh-CN" dirty="0"/>
              <a:t>T</a:t>
            </a:r>
            <a:r>
              <a:rPr lang="zh-CN" altLang="en-US" dirty="0"/>
              <a:t>中有</a:t>
            </a:r>
            <a:r>
              <a:rPr lang="en-US" altLang="zh-CN" dirty="0"/>
              <a:t>1</a:t>
            </a:r>
            <a:r>
              <a:rPr lang="zh-CN" altLang="en-US" dirty="0"/>
              <a:t>个</a:t>
            </a:r>
            <a:r>
              <a:rPr lang="en-US" altLang="zh-CN" dirty="0"/>
              <a:t>3</a:t>
            </a:r>
            <a:r>
              <a:rPr lang="zh-CN" altLang="en-US" dirty="0"/>
              <a:t>度顶点，</a:t>
            </a:r>
            <a:r>
              <a:rPr lang="en-US" altLang="zh-CN" dirty="0"/>
              <a:t>2</a:t>
            </a:r>
            <a:r>
              <a:rPr lang="zh-CN" altLang="en-US" dirty="0"/>
              <a:t>个</a:t>
            </a:r>
            <a:r>
              <a:rPr lang="en-US" altLang="zh-CN" dirty="0"/>
              <a:t>2</a:t>
            </a:r>
            <a:r>
              <a:rPr lang="zh-CN" altLang="en-US" dirty="0"/>
              <a:t>度顶点，其余顶点全是树叶，试求树叶数，并画出满足要求的非同构的无向树。</a:t>
            </a:r>
            <a:endParaRPr lang="en-US" altLang="zh-CN" dirty="0"/>
          </a:p>
          <a:p>
            <a:r>
              <a:rPr lang="zh-CN" altLang="en-US" dirty="0"/>
              <a:t>解：使用树的性质</a:t>
            </a:r>
            <a:r>
              <a:rPr lang="en-US" altLang="zh-CN" dirty="0"/>
              <a:t>m=n-1</a:t>
            </a:r>
            <a:r>
              <a:rPr lang="zh-CN" altLang="en-US" dirty="0"/>
              <a:t>及握手定理。设有</a:t>
            </a:r>
            <a:r>
              <a:rPr lang="en-US" altLang="zh-CN" dirty="0"/>
              <a:t>x</a:t>
            </a:r>
            <a:r>
              <a:rPr lang="zh-CN" altLang="en-US" dirty="0"/>
              <a:t>片树叶，于是</a:t>
            </a:r>
            <a:r>
              <a:rPr lang="en-US" altLang="zh-CN" dirty="0"/>
              <a:t>n = l+2+x = 3+x</a:t>
            </a:r>
            <a:r>
              <a:rPr lang="zh-CN" altLang="en-US" dirty="0"/>
              <a:t>，</a:t>
            </a:r>
          </a:p>
          <a:p>
            <a:r>
              <a:rPr lang="en-US" altLang="zh-CN" dirty="0"/>
              <a:t>2m = 2(n-1) = 2*(3+x-1) =1*3+2*2+x</a:t>
            </a:r>
            <a:r>
              <a:rPr lang="zh-CN" altLang="en-US" dirty="0"/>
              <a:t>（总度数的两种计算公式）</a:t>
            </a:r>
            <a:endParaRPr lang="en-US" altLang="zh-CN" dirty="0"/>
          </a:p>
          <a:p>
            <a:r>
              <a:rPr lang="zh-CN" altLang="en-US" dirty="0"/>
              <a:t>解出</a:t>
            </a:r>
            <a:r>
              <a:rPr lang="en-US" altLang="zh-CN" dirty="0"/>
              <a:t>x =3, </a:t>
            </a:r>
            <a:r>
              <a:rPr lang="zh-CN" altLang="en-US" dirty="0"/>
              <a:t>故</a:t>
            </a:r>
            <a:r>
              <a:rPr lang="en-US" altLang="zh-CN" dirty="0"/>
              <a:t>T</a:t>
            </a:r>
            <a:r>
              <a:rPr lang="zh-CN" altLang="en-US" dirty="0"/>
              <a:t>有</a:t>
            </a:r>
            <a:r>
              <a:rPr lang="en-US" altLang="zh-CN" dirty="0"/>
              <a:t>3</a:t>
            </a:r>
            <a:r>
              <a:rPr lang="zh-CN" altLang="en-US" dirty="0"/>
              <a:t>片树叶。</a:t>
            </a:r>
            <a:endParaRPr lang="en-US" altLang="zh-CN" dirty="0"/>
          </a:p>
          <a:p>
            <a:r>
              <a:rPr lang="en-US" altLang="zh-CN" dirty="0"/>
              <a:t>T</a:t>
            </a:r>
            <a:r>
              <a:rPr lang="zh-CN" altLang="en-US" dirty="0"/>
              <a:t>的度数列应为</a:t>
            </a:r>
            <a:r>
              <a:rPr lang="en-US" altLang="zh-CN" dirty="0"/>
              <a:t>1,1,1,2, 2, 3,</a:t>
            </a:r>
          </a:p>
          <a:p>
            <a:r>
              <a:rPr lang="zh-CN" altLang="en-US" dirty="0"/>
              <a:t>易知</a:t>
            </a:r>
            <a:r>
              <a:rPr lang="en-US" altLang="zh-CN" dirty="0"/>
              <a:t>3</a:t>
            </a:r>
            <a:r>
              <a:rPr lang="zh-CN" altLang="en-US" dirty="0"/>
              <a:t>度顶点与</a:t>
            </a:r>
            <a:r>
              <a:rPr lang="en-US" altLang="zh-CN" dirty="0">
                <a:solidFill>
                  <a:srgbClr val="FF0000"/>
                </a:solidFill>
              </a:rPr>
              <a:t>1</a:t>
            </a:r>
            <a:r>
              <a:rPr lang="zh-CN" altLang="en-US" dirty="0">
                <a:solidFill>
                  <a:srgbClr val="FF0000"/>
                </a:solidFill>
              </a:rPr>
              <a:t>个</a:t>
            </a:r>
            <a:r>
              <a:rPr lang="en-US" altLang="zh-CN" dirty="0">
                <a:solidFill>
                  <a:srgbClr val="FF0000"/>
                </a:solidFill>
              </a:rPr>
              <a:t>2</a:t>
            </a:r>
            <a:r>
              <a:rPr lang="zh-CN" altLang="en-US" dirty="0">
                <a:solidFill>
                  <a:srgbClr val="FF0000"/>
                </a:solidFill>
              </a:rPr>
              <a:t>度</a:t>
            </a:r>
            <a:r>
              <a:rPr lang="zh-CN" altLang="en-US" dirty="0"/>
              <a:t>顶点相邻与和</a:t>
            </a:r>
            <a:r>
              <a:rPr lang="en-US" altLang="zh-CN" dirty="0">
                <a:solidFill>
                  <a:srgbClr val="FF0000"/>
                </a:solidFill>
              </a:rPr>
              <a:t>2</a:t>
            </a:r>
            <a:r>
              <a:rPr lang="zh-CN" altLang="en-US" dirty="0">
                <a:solidFill>
                  <a:srgbClr val="FF0000"/>
                </a:solidFill>
              </a:rPr>
              <a:t>个</a:t>
            </a:r>
            <a:r>
              <a:rPr lang="en-US" altLang="zh-CN" dirty="0">
                <a:solidFill>
                  <a:srgbClr val="FF0000"/>
                </a:solidFill>
              </a:rPr>
              <a:t>2</a:t>
            </a:r>
            <a:r>
              <a:rPr lang="zh-CN" altLang="en-US" dirty="0">
                <a:solidFill>
                  <a:srgbClr val="FF0000"/>
                </a:solidFill>
              </a:rPr>
              <a:t>度</a:t>
            </a:r>
            <a:r>
              <a:rPr lang="zh-CN" altLang="en-US" dirty="0"/>
              <a:t>顶点均相邻是非同构的，因而有</a:t>
            </a:r>
            <a:r>
              <a:rPr lang="en-US" altLang="zh-CN" dirty="0"/>
              <a:t>2</a:t>
            </a:r>
            <a:r>
              <a:rPr lang="zh-CN" altLang="en-US" dirty="0"/>
              <a:t>棵非同构的无向树</a:t>
            </a:r>
            <a:r>
              <a:rPr lang="en-US" altLang="zh-CN" dirty="0"/>
              <a:t>T1</a:t>
            </a:r>
            <a:r>
              <a:rPr lang="zh-CN" altLang="en-US" dirty="0"/>
              <a:t>，</a:t>
            </a:r>
            <a:r>
              <a:rPr lang="en-US" altLang="zh-CN" dirty="0"/>
              <a:t>T2</a:t>
            </a:r>
            <a:r>
              <a:rPr lang="zh-CN" altLang="en-US" dirty="0"/>
              <a:t>，如图所示</a:t>
            </a:r>
            <a:r>
              <a:rPr lang="en-US" altLang="zh-CN" dirty="0"/>
              <a:t>.</a:t>
            </a:r>
          </a:p>
          <a:p>
            <a:pPr lvl="1"/>
            <a:r>
              <a:rPr lang="zh-CN" altLang="en-US" dirty="0"/>
              <a:t>先构建包含度数最大的点的子树</a:t>
            </a:r>
          </a:p>
        </p:txBody>
      </p:sp>
    </p:spTree>
    <p:extLst>
      <p:ext uri="{BB962C8B-B14F-4D97-AF65-F5344CB8AC3E}">
        <p14:creationId xmlns:p14="http://schemas.microsoft.com/office/powerpoint/2010/main" val="290932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855640" y="764704"/>
            <a:ext cx="6477000" cy="5295900"/>
          </a:xfrm>
          <a:prstGeom prst="rect">
            <a:avLst/>
          </a:prstGeom>
        </p:spPr>
      </p:pic>
    </p:spTree>
    <p:extLst>
      <p:ext uri="{BB962C8B-B14F-4D97-AF65-F5344CB8AC3E}">
        <p14:creationId xmlns:p14="http://schemas.microsoft.com/office/powerpoint/2010/main" val="266936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sz="quarter" idx="1"/>
          </p:nvPr>
        </p:nvSpPr>
        <p:spPr/>
        <p:txBody>
          <a:bodyPr/>
          <a:lstStyle/>
          <a:p>
            <a:r>
              <a:rPr lang="zh-CN" altLang="en-US" dirty="0"/>
              <a:t>例：已知无向树</a:t>
            </a:r>
            <a:r>
              <a:rPr lang="en-US" altLang="zh-CN" dirty="0"/>
              <a:t>T</a:t>
            </a:r>
            <a:r>
              <a:rPr lang="zh-CN" altLang="en-US" dirty="0"/>
              <a:t>有</a:t>
            </a:r>
            <a:r>
              <a:rPr lang="en-US" altLang="zh-CN" dirty="0"/>
              <a:t>5</a:t>
            </a:r>
            <a:r>
              <a:rPr lang="zh-CN" altLang="en-US" dirty="0"/>
              <a:t>片树叶，</a:t>
            </a:r>
            <a:r>
              <a:rPr lang="en-US" altLang="zh-CN" dirty="0"/>
              <a:t>2</a:t>
            </a:r>
            <a:r>
              <a:rPr lang="zh-CN" altLang="en-US" dirty="0"/>
              <a:t>度与</a:t>
            </a:r>
            <a:r>
              <a:rPr lang="en-US" altLang="zh-CN" dirty="0"/>
              <a:t>3</a:t>
            </a:r>
            <a:r>
              <a:rPr lang="zh-CN" altLang="en-US" dirty="0"/>
              <a:t>度顶点各</a:t>
            </a:r>
            <a:r>
              <a:rPr lang="en-US" altLang="zh-CN" dirty="0"/>
              <a:t>1</a:t>
            </a:r>
            <a:r>
              <a:rPr lang="zh-CN" altLang="en-US" dirty="0"/>
              <a:t>个，其余顶点的度数均为</a:t>
            </a:r>
            <a:r>
              <a:rPr lang="en-US" altLang="zh-CN" dirty="0"/>
              <a:t>4,</a:t>
            </a:r>
            <a:r>
              <a:rPr lang="zh-CN" altLang="en-US" dirty="0"/>
              <a:t>求</a:t>
            </a:r>
            <a:r>
              <a:rPr lang="en-US" altLang="zh-CN" dirty="0"/>
              <a:t>T</a:t>
            </a:r>
            <a:r>
              <a:rPr lang="zh-CN" altLang="en-US" dirty="0"/>
              <a:t>的阶数</a:t>
            </a:r>
            <a:r>
              <a:rPr lang="en-US" altLang="zh-CN" dirty="0"/>
              <a:t>n</a:t>
            </a:r>
            <a:r>
              <a:rPr lang="zh-CN" altLang="en-US" dirty="0"/>
              <a:t>，并画出满足要求的所有非同构的无向树。</a:t>
            </a:r>
            <a:endParaRPr lang="en-US" altLang="zh-CN" dirty="0"/>
          </a:p>
          <a:p>
            <a:r>
              <a:rPr lang="zh-CN" altLang="en-US" dirty="0"/>
              <a:t>解：设度数为</a:t>
            </a:r>
            <a:r>
              <a:rPr lang="en-US" altLang="zh-CN" dirty="0"/>
              <a:t>4</a:t>
            </a:r>
            <a:r>
              <a:rPr lang="zh-CN" altLang="en-US" dirty="0"/>
              <a:t>的顶点数有</a:t>
            </a:r>
            <a:r>
              <a:rPr lang="en-US" altLang="zh-CN" dirty="0"/>
              <a:t>x</a:t>
            </a:r>
            <a:r>
              <a:rPr lang="zh-CN" altLang="en-US" dirty="0"/>
              <a:t>个，则有</a:t>
            </a:r>
            <a:r>
              <a:rPr lang="en-US" altLang="zh-CN" dirty="0"/>
              <a:t>(5+3+2+4x)=2(5+1+1+x-1),</a:t>
            </a:r>
            <a:r>
              <a:rPr lang="zh-CN" altLang="en-US" dirty="0"/>
              <a:t>解得</a:t>
            </a:r>
            <a:r>
              <a:rPr lang="en-US" altLang="zh-CN" dirty="0"/>
              <a:t>x=1</a:t>
            </a:r>
            <a:r>
              <a:rPr lang="zh-CN" altLang="en-US" dirty="0"/>
              <a:t>。所有</a:t>
            </a:r>
            <a:r>
              <a:rPr lang="en-US" altLang="zh-CN" dirty="0"/>
              <a:t>T</a:t>
            </a:r>
            <a:r>
              <a:rPr lang="zh-CN" altLang="en-US" dirty="0"/>
              <a:t>的阶数为</a:t>
            </a:r>
            <a:r>
              <a:rPr lang="en-US" altLang="zh-CN" dirty="0"/>
              <a:t>5+1+1+1</a:t>
            </a:r>
            <a:r>
              <a:rPr lang="zh-CN" altLang="en-US" dirty="0"/>
              <a:t>，即为</a:t>
            </a:r>
            <a:r>
              <a:rPr lang="en-US" altLang="zh-CN" dirty="0"/>
              <a:t>8….</a:t>
            </a:r>
            <a:endParaRPr lang="zh-CN" altLang="en-US" dirty="0"/>
          </a:p>
        </p:txBody>
      </p:sp>
      <p:pic>
        <p:nvPicPr>
          <p:cNvPr id="4" name="图片 3"/>
          <p:cNvPicPr>
            <a:picLocks noChangeAspect="1"/>
          </p:cNvPicPr>
          <p:nvPr/>
        </p:nvPicPr>
        <p:blipFill>
          <a:blip r:embed="rId2"/>
          <a:stretch>
            <a:fillRect/>
          </a:stretch>
        </p:blipFill>
        <p:spPr>
          <a:xfrm>
            <a:off x="4007768" y="3587002"/>
            <a:ext cx="4871293" cy="2508998"/>
          </a:xfrm>
          <a:prstGeom prst="rect">
            <a:avLst/>
          </a:prstGeom>
        </p:spPr>
      </p:pic>
    </p:spTree>
    <p:extLst>
      <p:ext uri="{BB962C8B-B14F-4D97-AF65-F5344CB8AC3E}">
        <p14:creationId xmlns:p14="http://schemas.microsoft.com/office/powerpoint/2010/main" val="4122191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ltLang="zh-CN"/>
              <a:t>12.</a:t>
            </a:r>
            <a:r>
              <a:rPr lang="zh-CN" altLang="en-US"/>
              <a:t>2 生成树</a:t>
            </a:r>
          </a:p>
        </p:txBody>
      </p:sp>
      <p:sp>
        <p:nvSpPr>
          <p:cNvPr id="15363" name="Rectangle 5"/>
          <p:cNvSpPr>
            <a:spLocks noGrp="1" noChangeArrowheads="1"/>
          </p:cNvSpPr>
          <p:nvPr>
            <p:ph sz="quarter" idx="1"/>
          </p:nvPr>
        </p:nvSpPr>
        <p:spPr/>
        <p:txBody>
          <a:bodyPr/>
          <a:lstStyle/>
          <a:p>
            <a:pPr eaLnBrk="1" hangingPunct="1"/>
            <a:r>
              <a:rPr lang="zh-CN" altLang="en-US" sz="2800" dirty="0"/>
              <a:t>设</a:t>
            </a:r>
            <a:r>
              <a:rPr lang="en-US" altLang="zh-CN" sz="2800" dirty="0"/>
              <a:t>G＝&lt;V,E&gt;</a:t>
            </a:r>
            <a:r>
              <a:rPr lang="zh-CN" altLang="en-US" sz="2800" dirty="0"/>
              <a:t>是无向连通图,</a:t>
            </a:r>
            <a:r>
              <a:rPr lang="en-US" altLang="zh-CN" sz="2800" dirty="0"/>
              <a:t>T</a:t>
            </a:r>
            <a:r>
              <a:rPr lang="zh-CN" altLang="en-US" sz="2800" dirty="0"/>
              <a:t>是</a:t>
            </a:r>
            <a:r>
              <a:rPr lang="en-US" altLang="zh-CN" sz="2800" dirty="0"/>
              <a:t>G</a:t>
            </a:r>
            <a:r>
              <a:rPr lang="zh-CN" altLang="en-US" sz="2800" dirty="0"/>
              <a:t>的生成子图,并且</a:t>
            </a:r>
            <a:r>
              <a:rPr lang="en-US" altLang="zh-CN" sz="2800" dirty="0"/>
              <a:t>T</a:t>
            </a:r>
            <a:r>
              <a:rPr lang="zh-CN" altLang="en-US" sz="2800" dirty="0"/>
              <a:t>是树,则称</a:t>
            </a:r>
            <a:r>
              <a:rPr lang="en-US" altLang="zh-CN" sz="2800" dirty="0"/>
              <a:t>T</a:t>
            </a:r>
            <a:r>
              <a:rPr lang="zh-CN" altLang="en-US" sz="2800" dirty="0"/>
              <a:t>是</a:t>
            </a:r>
            <a:r>
              <a:rPr lang="en-US" altLang="zh-CN" sz="2800" dirty="0"/>
              <a:t>G</a:t>
            </a:r>
            <a:r>
              <a:rPr lang="zh-CN" altLang="en-US" sz="2800" dirty="0"/>
              <a:t>的</a:t>
            </a:r>
            <a:r>
              <a:rPr lang="zh-CN" altLang="en-US" sz="2800" dirty="0">
                <a:solidFill>
                  <a:srgbClr val="FF0000"/>
                </a:solidFill>
              </a:rPr>
              <a:t>生成树</a:t>
            </a:r>
            <a:r>
              <a:rPr lang="zh-CN" altLang="en-US" sz="2800" dirty="0"/>
              <a:t>.</a:t>
            </a:r>
          </a:p>
          <a:p>
            <a:pPr eaLnBrk="1" hangingPunct="1"/>
            <a:r>
              <a:rPr lang="en-US" altLang="zh-CN" sz="2800" dirty="0"/>
              <a:t>G</a:t>
            </a:r>
            <a:r>
              <a:rPr lang="zh-CN" altLang="en-US" sz="2800" dirty="0"/>
              <a:t>在</a:t>
            </a:r>
            <a:r>
              <a:rPr lang="en-US" altLang="zh-CN" sz="2800" dirty="0"/>
              <a:t>T</a:t>
            </a:r>
            <a:r>
              <a:rPr lang="zh-CN" altLang="en-US" sz="2800" dirty="0"/>
              <a:t>中的边称为</a:t>
            </a:r>
            <a:r>
              <a:rPr lang="en-US" altLang="zh-CN" sz="2800" dirty="0"/>
              <a:t>T</a:t>
            </a:r>
            <a:r>
              <a:rPr lang="zh-CN" altLang="en-US" sz="2800" dirty="0"/>
              <a:t>的</a:t>
            </a:r>
            <a:r>
              <a:rPr lang="zh-CN" altLang="en-US" sz="2800" dirty="0">
                <a:solidFill>
                  <a:srgbClr val="FF0000"/>
                </a:solidFill>
              </a:rPr>
              <a:t>树枝</a:t>
            </a:r>
            <a:r>
              <a:rPr lang="zh-CN" altLang="en-US" sz="2800" dirty="0"/>
              <a:t>,</a:t>
            </a:r>
          </a:p>
          <a:p>
            <a:pPr eaLnBrk="1" hangingPunct="1"/>
            <a:r>
              <a:rPr lang="en-US" altLang="zh-CN" sz="2800" dirty="0"/>
              <a:t>G</a:t>
            </a:r>
            <a:r>
              <a:rPr lang="zh-CN" altLang="en-US" sz="2800" dirty="0"/>
              <a:t>不在</a:t>
            </a:r>
            <a:r>
              <a:rPr lang="en-US" altLang="zh-CN" sz="2800" dirty="0"/>
              <a:t>T</a:t>
            </a:r>
            <a:r>
              <a:rPr lang="zh-CN" altLang="en-US" sz="2800" dirty="0"/>
              <a:t>中的边称为</a:t>
            </a:r>
            <a:r>
              <a:rPr lang="en-US" altLang="zh-CN" sz="2800" dirty="0"/>
              <a:t>T</a:t>
            </a:r>
            <a:r>
              <a:rPr lang="zh-CN" altLang="en-US" sz="2800" dirty="0"/>
              <a:t>的</a:t>
            </a:r>
            <a:r>
              <a:rPr lang="zh-CN" altLang="en-US" sz="2800" dirty="0">
                <a:solidFill>
                  <a:srgbClr val="FF0000"/>
                </a:solidFill>
              </a:rPr>
              <a:t>弦</a:t>
            </a:r>
            <a:r>
              <a:rPr lang="zh-CN" altLang="en-US" sz="2800" dirty="0"/>
              <a:t>.</a:t>
            </a:r>
          </a:p>
          <a:p>
            <a:pPr eaLnBrk="1" hangingPunct="1"/>
            <a:r>
              <a:rPr lang="en-US" altLang="zh-CN" sz="2800" dirty="0"/>
              <a:t>T</a:t>
            </a:r>
            <a:r>
              <a:rPr lang="zh-CN" altLang="en-US" sz="2800" dirty="0"/>
              <a:t>的所有弦的集合的导出子图称为</a:t>
            </a:r>
            <a:r>
              <a:rPr lang="en-US" altLang="zh-CN" sz="2800" dirty="0"/>
              <a:t>T</a:t>
            </a:r>
            <a:r>
              <a:rPr lang="zh-CN" altLang="en-US" sz="2800" dirty="0"/>
              <a:t>的</a:t>
            </a:r>
            <a:r>
              <a:rPr lang="zh-CN" altLang="en-US" sz="2800" dirty="0">
                <a:solidFill>
                  <a:srgbClr val="FF0000"/>
                </a:solidFill>
              </a:rPr>
              <a:t>余树</a:t>
            </a:r>
            <a:r>
              <a:rPr lang="zh-CN" altLang="en-US" sz="28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a:solidFill>
                  <a:srgbClr val="010103"/>
                </a:solidFill>
                <a:latin typeface="Times New Roman" panose="02020603050405020304" pitchFamily="18" charset="0"/>
              </a:rPr>
              <a:t>生成树</a:t>
            </a:r>
            <a:endParaRPr lang="zh-CN" altLang="en-US" dirty="0"/>
          </a:p>
        </p:txBody>
      </p:sp>
      <p:sp>
        <p:nvSpPr>
          <p:cNvPr id="3" name="内容占位符 2"/>
          <p:cNvSpPr>
            <a:spLocks noGrp="1"/>
          </p:cNvSpPr>
          <p:nvPr>
            <p:ph sz="quarter" idx="1"/>
          </p:nvPr>
        </p:nvSpPr>
        <p:spPr/>
        <p:txBody>
          <a:bodyPr/>
          <a:lstStyle/>
          <a:p>
            <a:r>
              <a:rPr lang="zh-CN" altLang="en-US" sz="2800" dirty="0"/>
              <a:t>三个图，从左到右编号为（</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t>）</a:t>
            </a:r>
            <a:endParaRPr lang="en-US" altLang="zh-CN" sz="2800" dirty="0"/>
          </a:p>
          <a:p>
            <a:r>
              <a:rPr lang="en-US" altLang="zh-CN" sz="2800" dirty="0"/>
              <a:t>(2)</a:t>
            </a:r>
            <a:r>
              <a:rPr lang="zh-CN" altLang="en-US" sz="2800" dirty="0"/>
              <a:t>为</a:t>
            </a:r>
            <a:r>
              <a:rPr lang="en-US" altLang="zh-CN" sz="2800" dirty="0"/>
              <a:t>(1)</a:t>
            </a:r>
            <a:r>
              <a:rPr lang="zh-CN" altLang="en-US" sz="2800" dirty="0"/>
              <a:t>的一棵生成树</a:t>
            </a:r>
            <a:r>
              <a:rPr lang="en-US" altLang="zh-CN" sz="2800" dirty="0"/>
              <a:t>T,</a:t>
            </a:r>
          </a:p>
          <a:p>
            <a:r>
              <a:rPr lang="en-US" altLang="zh-CN" sz="2800" dirty="0"/>
              <a:t>(3)</a:t>
            </a:r>
            <a:r>
              <a:rPr lang="zh-CN" altLang="en-US" sz="2800" dirty="0"/>
              <a:t>为</a:t>
            </a:r>
            <a:r>
              <a:rPr lang="en-US" altLang="zh-CN" sz="2800" dirty="0"/>
              <a:t>T</a:t>
            </a:r>
            <a:r>
              <a:rPr lang="zh-CN" altLang="en-US" sz="2800" dirty="0"/>
              <a:t>的余树</a:t>
            </a:r>
          </a:p>
          <a:p>
            <a:r>
              <a:rPr lang="zh-CN" altLang="en-US" sz="2800" dirty="0"/>
              <a:t>注意</a:t>
            </a:r>
            <a:r>
              <a:rPr lang="en-US" altLang="zh-CN" sz="2800" dirty="0"/>
              <a:t>:</a:t>
            </a:r>
            <a:r>
              <a:rPr lang="zh-CN" altLang="en-US" sz="2800" dirty="0"/>
              <a:t>余树不一定是树</a:t>
            </a:r>
            <a:r>
              <a:rPr lang="en-US" altLang="zh-CN" sz="2800" dirty="0"/>
              <a:t>.</a:t>
            </a:r>
          </a:p>
        </p:txBody>
      </p:sp>
      <p:sp>
        <p:nvSpPr>
          <p:cNvPr id="16388" name="Rectangle 5"/>
          <p:cNvSpPr>
            <a:spLocks noChangeArrowheads="1"/>
          </p:cNvSpPr>
          <p:nvPr/>
        </p:nvSpPr>
        <p:spPr bwMode="auto">
          <a:xfrm>
            <a:off x="2590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4400" b="1" dirty="0">
              <a:solidFill>
                <a:srgbClr val="010103"/>
              </a:solidFill>
              <a:latin typeface="Times New Roman" panose="02020603050405020304" pitchFamily="18" charset="0"/>
            </a:endParaRPr>
          </a:p>
        </p:txBody>
      </p:sp>
      <p:grpSp>
        <p:nvGrpSpPr>
          <p:cNvPr id="29" name="组合 28"/>
          <p:cNvGrpSpPr/>
          <p:nvPr/>
        </p:nvGrpSpPr>
        <p:grpSpPr>
          <a:xfrm>
            <a:off x="659895" y="3838182"/>
            <a:ext cx="2913408" cy="1562006"/>
            <a:chOff x="5779085" y="649655"/>
            <a:chExt cx="3446347" cy="2131551"/>
          </a:xfrm>
        </p:grpSpPr>
        <mc:AlternateContent xmlns:mc="http://schemas.openxmlformats.org/markup-compatibility/2006" xmlns:a14="http://schemas.microsoft.com/office/drawing/2010/main">
          <mc:Choice Requires="a14">
            <p:sp>
              <p:nvSpPr>
                <p:cNvPr id="8" name="椭圆 7"/>
                <p:cNvSpPr/>
                <p:nvPr/>
              </p:nvSpPr>
              <p:spPr>
                <a:xfrm>
                  <a:off x="8600145" y="2205142"/>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𝑑</m:t>
                        </m:r>
                      </m:oMath>
                    </m:oMathPara>
                  </a14:m>
                  <a:endParaRPr lang="zh-CN" altLang="en-US" sz="2400" dirty="0">
                    <a:solidFill>
                      <a:schemeClr val="tx1"/>
                    </a:solidFill>
                    <a:ea typeface="仿宋" panose="02010609060101010101" pitchFamily="49" charset="-122"/>
                  </a:endParaRPr>
                </a:p>
              </p:txBody>
            </p:sp>
          </mc:Choice>
          <mc:Fallback xmlns="">
            <p:sp>
              <p:nvSpPr>
                <p:cNvPr id="8" name="椭圆 7"/>
                <p:cNvSpPr>
                  <a:spLocks noRot="1" noChangeAspect="1" noMove="1" noResize="1" noEditPoints="1" noAdjustHandles="1" noChangeArrowheads="1" noChangeShapeType="1" noTextEdit="1"/>
                </p:cNvSpPr>
                <p:nvPr/>
              </p:nvSpPr>
              <p:spPr>
                <a:xfrm>
                  <a:off x="8600145" y="2205142"/>
                  <a:ext cx="576064" cy="576064"/>
                </a:xfrm>
                <a:prstGeom prst="ellipse">
                  <a:avLst/>
                </a:prstGeom>
                <a:blipFill>
                  <a:blip r:embed="rId2"/>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7203191" y="649655"/>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𝑎</m:t>
                        </m:r>
                      </m:oMath>
                    </m:oMathPara>
                  </a14:m>
                  <a:endParaRPr lang="zh-CN" altLang="en-US" sz="2400" dirty="0">
                    <a:solidFill>
                      <a:schemeClr val="tx1"/>
                    </a:solidFill>
                    <a:ea typeface="仿宋" panose="02010609060101010101" pitchFamily="49" charset="-122"/>
                  </a:endParaRPr>
                </a:p>
              </p:txBody>
            </p:sp>
          </mc:Choice>
          <mc:Fallback xmlns="">
            <p:sp>
              <p:nvSpPr>
                <p:cNvPr id="9" name="椭圆 8"/>
                <p:cNvSpPr>
                  <a:spLocks noRot="1" noChangeAspect="1" noMove="1" noResize="1" noEditPoints="1" noAdjustHandles="1" noChangeArrowheads="1" noChangeShapeType="1" noTextEdit="1"/>
                </p:cNvSpPr>
                <p:nvPr/>
              </p:nvSpPr>
              <p:spPr>
                <a:xfrm>
                  <a:off x="7203191" y="649655"/>
                  <a:ext cx="576064" cy="576064"/>
                </a:xfrm>
                <a:prstGeom prst="ellipse">
                  <a:avLst/>
                </a:prstGeom>
                <a:blipFill>
                  <a:blip r:embed="rId3"/>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p:cNvSpPr/>
                <p:nvPr/>
              </p:nvSpPr>
              <p:spPr>
                <a:xfrm>
                  <a:off x="8649368" y="720423"/>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a typeface="仿宋" panose="02010609060101010101" pitchFamily="49" charset="-122"/>
                  </a:endParaRPr>
                </a:p>
              </p:txBody>
            </p:sp>
          </mc:Choice>
          <mc:Fallback xmlns="">
            <p:sp>
              <p:nvSpPr>
                <p:cNvPr id="10" name="椭圆 9"/>
                <p:cNvSpPr>
                  <a:spLocks noRot="1" noChangeAspect="1" noMove="1" noResize="1" noEditPoints="1" noAdjustHandles="1" noChangeArrowheads="1" noChangeShapeType="1" noTextEdit="1"/>
                </p:cNvSpPr>
                <p:nvPr/>
              </p:nvSpPr>
              <p:spPr>
                <a:xfrm>
                  <a:off x="8649368" y="720423"/>
                  <a:ext cx="576064" cy="576064"/>
                </a:xfrm>
                <a:prstGeom prst="ellipse">
                  <a:avLst/>
                </a:prstGeom>
                <a:blipFill>
                  <a:blip r:embed="rId4"/>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p:cNvSpPr/>
                <p:nvPr/>
              </p:nvSpPr>
              <p:spPr>
                <a:xfrm>
                  <a:off x="5779085" y="1561160"/>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𝑏</m:t>
                        </m:r>
                      </m:oMath>
                    </m:oMathPara>
                  </a14:m>
                  <a:endParaRPr lang="zh-CN" altLang="en-US" sz="2400" dirty="0">
                    <a:solidFill>
                      <a:schemeClr val="tx1"/>
                    </a:solidFill>
                    <a:ea typeface="仿宋" panose="02010609060101010101" pitchFamily="49" charset="-122"/>
                  </a:endParaRPr>
                </a:p>
              </p:txBody>
            </p:sp>
          </mc:Choice>
          <mc:Fallback xmlns="">
            <p:sp>
              <p:nvSpPr>
                <p:cNvPr id="11" name="椭圆 10"/>
                <p:cNvSpPr>
                  <a:spLocks noRot="1" noChangeAspect="1" noMove="1" noResize="1" noEditPoints="1" noAdjustHandles="1" noChangeArrowheads="1" noChangeShapeType="1" noTextEdit="1"/>
                </p:cNvSpPr>
                <p:nvPr/>
              </p:nvSpPr>
              <p:spPr>
                <a:xfrm>
                  <a:off x="5779085" y="1561160"/>
                  <a:ext cx="576064" cy="576064"/>
                </a:xfrm>
                <a:prstGeom prst="ellipse">
                  <a:avLst/>
                </a:prstGeom>
                <a:blipFill>
                  <a:blip r:embed="rId5"/>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7112582" y="2189489"/>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𝑐</m:t>
                        </m:r>
                      </m:oMath>
                    </m:oMathPara>
                  </a14:m>
                  <a:endParaRPr lang="zh-CN" altLang="en-US" sz="2400" dirty="0">
                    <a:solidFill>
                      <a:schemeClr val="tx1"/>
                    </a:solidFill>
                    <a:ea typeface="仿宋" panose="02010609060101010101" pitchFamily="49" charset="-122"/>
                  </a:endParaRPr>
                </a:p>
              </p:txBody>
            </p:sp>
          </mc:Choice>
          <mc:Fallback xmlns="">
            <p:sp>
              <p:nvSpPr>
                <p:cNvPr id="12" name="椭圆 11"/>
                <p:cNvSpPr>
                  <a:spLocks noRot="1" noChangeAspect="1" noMove="1" noResize="1" noEditPoints="1" noAdjustHandles="1" noChangeArrowheads="1" noChangeShapeType="1" noTextEdit="1"/>
                </p:cNvSpPr>
                <p:nvPr/>
              </p:nvSpPr>
              <p:spPr>
                <a:xfrm>
                  <a:off x="7112582" y="2189489"/>
                  <a:ext cx="576064" cy="576064"/>
                </a:xfrm>
                <a:prstGeom prst="ellipse">
                  <a:avLst/>
                </a:prstGeom>
                <a:blipFill>
                  <a:blip r:embed="rId6"/>
                  <a:stretch>
                    <a:fillRect/>
                  </a:stretch>
                </a:blipFill>
                <a:ln w="31750">
                  <a:solidFill>
                    <a:schemeClr val="tx1"/>
                  </a:solidFill>
                </a:ln>
              </p:spPr>
              <p:txBody>
                <a:bodyPr/>
                <a:lstStyle/>
                <a:p>
                  <a:r>
                    <a:rPr lang="zh-CN" altLang="en-US">
                      <a:noFill/>
                    </a:rPr>
                    <a:t> </a:t>
                  </a:r>
                </a:p>
              </p:txBody>
            </p:sp>
          </mc:Fallback>
        </mc:AlternateContent>
        <p:cxnSp>
          <p:nvCxnSpPr>
            <p:cNvPr id="14" name="直接连接符 13"/>
            <p:cNvCxnSpPr>
              <a:stCxn id="9" idx="3"/>
            </p:cNvCxnSpPr>
            <p:nvPr/>
          </p:nvCxnSpPr>
          <p:spPr>
            <a:xfrm flipH="1">
              <a:off x="6338598" y="1141356"/>
              <a:ext cx="948956" cy="83575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7778070" y="1008455"/>
              <a:ext cx="871298" cy="1802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12" idx="7"/>
            </p:cNvCxnSpPr>
            <p:nvPr/>
          </p:nvCxnSpPr>
          <p:spPr>
            <a:xfrm flipH="1">
              <a:off x="7604283" y="1206967"/>
              <a:ext cx="1121169" cy="106688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8" idx="1"/>
            </p:cNvCxnSpPr>
            <p:nvPr/>
          </p:nvCxnSpPr>
          <p:spPr>
            <a:xfrm>
              <a:off x="7657533" y="1188739"/>
              <a:ext cx="1026975" cy="1100766"/>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0605" y="1247144"/>
              <a:ext cx="5125" cy="94234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2" idx="2"/>
            </p:cNvCxnSpPr>
            <p:nvPr/>
          </p:nvCxnSpPr>
          <p:spPr>
            <a:xfrm>
              <a:off x="6325201" y="1933985"/>
              <a:ext cx="787382" cy="54353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6"/>
              <a:endCxn id="8" idx="2"/>
            </p:cNvCxnSpPr>
            <p:nvPr/>
          </p:nvCxnSpPr>
          <p:spPr>
            <a:xfrm>
              <a:off x="7688646" y="2477521"/>
              <a:ext cx="911499" cy="1565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4"/>
              <a:endCxn id="8" idx="0"/>
            </p:cNvCxnSpPr>
            <p:nvPr/>
          </p:nvCxnSpPr>
          <p:spPr>
            <a:xfrm flipH="1">
              <a:off x="8888177" y="1296487"/>
              <a:ext cx="49223" cy="90865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4065690" y="3883218"/>
            <a:ext cx="2913408" cy="1562006"/>
            <a:chOff x="5779085" y="649655"/>
            <a:chExt cx="3446347" cy="2131551"/>
          </a:xfrm>
        </p:grpSpPr>
        <mc:AlternateContent xmlns:mc="http://schemas.openxmlformats.org/markup-compatibility/2006" xmlns:a14="http://schemas.microsoft.com/office/drawing/2010/main">
          <mc:Choice Requires="a14">
            <p:sp>
              <p:nvSpPr>
                <p:cNvPr id="33" name="椭圆 32"/>
                <p:cNvSpPr/>
                <p:nvPr/>
              </p:nvSpPr>
              <p:spPr>
                <a:xfrm>
                  <a:off x="8600145" y="2205142"/>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𝑑</m:t>
                        </m:r>
                      </m:oMath>
                    </m:oMathPara>
                  </a14:m>
                  <a:endParaRPr lang="zh-CN" altLang="en-US" sz="2400" dirty="0">
                    <a:solidFill>
                      <a:schemeClr val="tx1"/>
                    </a:solidFill>
                    <a:ea typeface="仿宋" panose="02010609060101010101" pitchFamily="49" charset="-122"/>
                  </a:endParaRPr>
                </a:p>
              </p:txBody>
            </p:sp>
          </mc:Choice>
          <mc:Fallback xmlns="">
            <p:sp>
              <p:nvSpPr>
                <p:cNvPr id="33" name="椭圆 32"/>
                <p:cNvSpPr>
                  <a:spLocks noRot="1" noChangeAspect="1" noMove="1" noResize="1" noEditPoints="1" noAdjustHandles="1" noChangeArrowheads="1" noChangeShapeType="1" noTextEdit="1"/>
                </p:cNvSpPr>
                <p:nvPr/>
              </p:nvSpPr>
              <p:spPr>
                <a:xfrm>
                  <a:off x="8600145" y="2205142"/>
                  <a:ext cx="576064" cy="576064"/>
                </a:xfrm>
                <a:prstGeom prst="ellipse">
                  <a:avLst/>
                </a:prstGeom>
                <a:blipFill>
                  <a:blip r:embed="rId7"/>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p:cNvSpPr/>
                <p:nvPr/>
              </p:nvSpPr>
              <p:spPr>
                <a:xfrm>
                  <a:off x="7203191" y="649655"/>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𝑎</m:t>
                        </m:r>
                      </m:oMath>
                    </m:oMathPara>
                  </a14:m>
                  <a:endParaRPr lang="zh-CN" altLang="en-US" sz="2400" dirty="0">
                    <a:solidFill>
                      <a:schemeClr val="tx1"/>
                    </a:solidFill>
                    <a:ea typeface="仿宋" panose="02010609060101010101" pitchFamily="49" charset="-122"/>
                  </a:endParaRPr>
                </a:p>
              </p:txBody>
            </p:sp>
          </mc:Choice>
          <mc:Fallback xmlns="">
            <p:sp>
              <p:nvSpPr>
                <p:cNvPr id="34" name="椭圆 33"/>
                <p:cNvSpPr>
                  <a:spLocks noRot="1" noChangeAspect="1" noMove="1" noResize="1" noEditPoints="1" noAdjustHandles="1" noChangeArrowheads="1" noChangeShapeType="1" noTextEdit="1"/>
                </p:cNvSpPr>
                <p:nvPr/>
              </p:nvSpPr>
              <p:spPr>
                <a:xfrm>
                  <a:off x="7203191" y="649655"/>
                  <a:ext cx="576064" cy="576064"/>
                </a:xfrm>
                <a:prstGeom prst="ellipse">
                  <a:avLst/>
                </a:prstGeom>
                <a:blipFill>
                  <a:blip r:embed="rId8"/>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p:cNvSpPr/>
                <p:nvPr/>
              </p:nvSpPr>
              <p:spPr>
                <a:xfrm>
                  <a:off x="8649368" y="720423"/>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a typeface="仿宋" panose="02010609060101010101" pitchFamily="49" charset="-122"/>
                  </a:endParaRPr>
                </a:p>
              </p:txBody>
            </p:sp>
          </mc:Choice>
          <mc:Fallback xmlns="">
            <p:sp>
              <p:nvSpPr>
                <p:cNvPr id="35" name="椭圆 34"/>
                <p:cNvSpPr>
                  <a:spLocks noRot="1" noChangeAspect="1" noMove="1" noResize="1" noEditPoints="1" noAdjustHandles="1" noChangeArrowheads="1" noChangeShapeType="1" noTextEdit="1"/>
                </p:cNvSpPr>
                <p:nvPr/>
              </p:nvSpPr>
              <p:spPr>
                <a:xfrm>
                  <a:off x="8649368" y="720423"/>
                  <a:ext cx="576064" cy="576064"/>
                </a:xfrm>
                <a:prstGeom prst="ellipse">
                  <a:avLst/>
                </a:prstGeom>
                <a:blipFill>
                  <a:blip r:embed="rId9"/>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5779085" y="1561160"/>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𝑏</m:t>
                        </m:r>
                      </m:oMath>
                    </m:oMathPara>
                  </a14:m>
                  <a:endParaRPr lang="zh-CN" altLang="en-US" sz="2400" dirty="0">
                    <a:solidFill>
                      <a:schemeClr val="tx1"/>
                    </a:solidFill>
                    <a:ea typeface="仿宋" panose="02010609060101010101" pitchFamily="49" charset="-122"/>
                  </a:endParaRPr>
                </a:p>
              </p:txBody>
            </p:sp>
          </mc:Choice>
          <mc:Fallback xmlns="">
            <p:sp>
              <p:nvSpPr>
                <p:cNvPr id="36" name="椭圆 35"/>
                <p:cNvSpPr>
                  <a:spLocks noRot="1" noChangeAspect="1" noMove="1" noResize="1" noEditPoints="1" noAdjustHandles="1" noChangeArrowheads="1" noChangeShapeType="1" noTextEdit="1"/>
                </p:cNvSpPr>
                <p:nvPr/>
              </p:nvSpPr>
              <p:spPr>
                <a:xfrm>
                  <a:off x="5779085" y="1561160"/>
                  <a:ext cx="576064" cy="576064"/>
                </a:xfrm>
                <a:prstGeom prst="ellipse">
                  <a:avLst/>
                </a:prstGeom>
                <a:blipFill>
                  <a:blip r:embed="rId10"/>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7112582" y="2189489"/>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𝑐</m:t>
                        </m:r>
                      </m:oMath>
                    </m:oMathPara>
                  </a14:m>
                  <a:endParaRPr lang="zh-CN" altLang="en-US" sz="2400" dirty="0">
                    <a:solidFill>
                      <a:schemeClr val="tx1"/>
                    </a:solidFill>
                    <a:ea typeface="仿宋" panose="02010609060101010101" pitchFamily="49" charset="-122"/>
                  </a:endParaRPr>
                </a:p>
              </p:txBody>
            </p:sp>
          </mc:Choice>
          <mc:Fallback xmlns="">
            <p:sp>
              <p:nvSpPr>
                <p:cNvPr id="37" name="椭圆 36"/>
                <p:cNvSpPr>
                  <a:spLocks noRot="1" noChangeAspect="1" noMove="1" noResize="1" noEditPoints="1" noAdjustHandles="1" noChangeArrowheads="1" noChangeShapeType="1" noTextEdit="1"/>
                </p:cNvSpPr>
                <p:nvPr/>
              </p:nvSpPr>
              <p:spPr>
                <a:xfrm>
                  <a:off x="7112582" y="2189489"/>
                  <a:ext cx="576064" cy="576064"/>
                </a:xfrm>
                <a:prstGeom prst="ellipse">
                  <a:avLst/>
                </a:prstGeom>
                <a:blipFill>
                  <a:blip r:embed="rId11"/>
                  <a:stretch>
                    <a:fillRect/>
                  </a:stretch>
                </a:blipFill>
                <a:ln w="31750">
                  <a:solidFill>
                    <a:schemeClr val="tx1"/>
                  </a:solidFill>
                </a:ln>
              </p:spPr>
              <p:txBody>
                <a:bodyPr/>
                <a:lstStyle/>
                <a:p>
                  <a:r>
                    <a:rPr lang="zh-CN" altLang="en-US">
                      <a:noFill/>
                    </a:rPr>
                    <a:t> </a:t>
                  </a:r>
                </a:p>
              </p:txBody>
            </p:sp>
          </mc:Fallback>
        </mc:AlternateContent>
        <p:cxnSp>
          <p:nvCxnSpPr>
            <p:cNvPr id="38" name="直接连接符 37"/>
            <p:cNvCxnSpPr>
              <a:stCxn id="34" idx="3"/>
            </p:cNvCxnSpPr>
            <p:nvPr/>
          </p:nvCxnSpPr>
          <p:spPr>
            <a:xfrm flipH="1">
              <a:off x="6338598" y="1141356"/>
              <a:ext cx="948956" cy="83575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7778070" y="1008455"/>
              <a:ext cx="871298" cy="1802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37" idx="7"/>
            </p:cNvCxnSpPr>
            <p:nvPr/>
          </p:nvCxnSpPr>
          <p:spPr>
            <a:xfrm flipH="1">
              <a:off x="7604283" y="1206967"/>
              <a:ext cx="1121169" cy="106688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4"/>
              <a:endCxn id="33" idx="0"/>
            </p:cNvCxnSpPr>
            <p:nvPr/>
          </p:nvCxnSpPr>
          <p:spPr>
            <a:xfrm flipH="1">
              <a:off x="8888177" y="1296487"/>
              <a:ext cx="49223" cy="90865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8048489" y="3864111"/>
            <a:ext cx="2871797" cy="1562006"/>
            <a:chOff x="5779085" y="649655"/>
            <a:chExt cx="3397124" cy="2131551"/>
          </a:xfrm>
        </p:grpSpPr>
        <mc:AlternateContent xmlns:mc="http://schemas.openxmlformats.org/markup-compatibility/2006" xmlns:a14="http://schemas.microsoft.com/office/drawing/2010/main">
          <mc:Choice Requires="a14">
            <p:sp>
              <p:nvSpPr>
                <p:cNvPr id="47" name="椭圆 46"/>
                <p:cNvSpPr/>
                <p:nvPr/>
              </p:nvSpPr>
              <p:spPr>
                <a:xfrm>
                  <a:off x="8600145" y="2205142"/>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𝑑</m:t>
                        </m:r>
                      </m:oMath>
                    </m:oMathPara>
                  </a14:m>
                  <a:endParaRPr lang="zh-CN" altLang="en-US" sz="2400" dirty="0">
                    <a:solidFill>
                      <a:schemeClr val="tx1"/>
                    </a:solidFill>
                    <a:ea typeface="仿宋" panose="02010609060101010101" pitchFamily="49" charset="-122"/>
                  </a:endParaRPr>
                </a:p>
              </p:txBody>
            </p:sp>
          </mc:Choice>
          <mc:Fallback xmlns="">
            <p:sp>
              <p:nvSpPr>
                <p:cNvPr id="47" name="椭圆 46"/>
                <p:cNvSpPr>
                  <a:spLocks noRot="1" noChangeAspect="1" noMove="1" noResize="1" noEditPoints="1" noAdjustHandles="1" noChangeArrowheads="1" noChangeShapeType="1" noTextEdit="1"/>
                </p:cNvSpPr>
                <p:nvPr/>
              </p:nvSpPr>
              <p:spPr>
                <a:xfrm>
                  <a:off x="8600145" y="2205142"/>
                  <a:ext cx="576064" cy="576064"/>
                </a:xfrm>
                <a:prstGeom prst="ellipse">
                  <a:avLst/>
                </a:prstGeom>
                <a:blipFill>
                  <a:blip r:embed="rId12"/>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椭圆 47"/>
                <p:cNvSpPr/>
                <p:nvPr/>
              </p:nvSpPr>
              <p:spPr>
                <a:xfrm>
                  <a:off x="7203191" y="649655"/>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𝑎</m:t>
                        </m:r>
                      </m:oMath>
                    </m:oMathPara>
                  </a14:m>
                  <a:endParaRPr lang="zh-CN" altLang="en-US" sz="2400" dirty="0">
                    <a:solidFill>
                      <a:schemeClr val="tx1"/>
                    </a:solidFill>
                    <a:ea typeface="仿宋" panose="02010609060101010101" pitchFamily="49" charset="-122"/>
                  </a:endParaRPr>
                </a:p>
              </p:txBody>
            </p:sp>
          </mc:Choice>
          <mc:Fallback xmlns="">
            <p:sp>
              <p:nvSpPr>
                <p:cNvPr id="48" name="椭圆 47"/>
                <p:cNvSpPr>
                  <a:spLocks noRot="1" noChangeAspect="1" noMove="1" noResize="1" noEditPoints="1" noAdjustHandles="1" noChangeArrowheads="1" noChangeShapeType="1" noTextEdit="1"/>
                </p:cNvSpPr>
                <p:nvPr/>
              </p:nvSpPr>
              <p:spPr>
                <a:xfrm>
                  <a:off x="7203191" y="649655"/>
                  <a:ext cx="576064" cy="576064"/>
                </a:xfrm>
                <a:prstGeom prst="ellipse">
                  <a:avLst/>
                </a:prstGeom>
                <a:blipFill>
                  <a:blip r:embed="rId13"/>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5779085" y="1561160"/>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𝑏</m:t>
                        </m:r>
                      </m:oMath>
                    </m:oMathPara>
                  </a14:m>
                  <a:endParaRPr lang="zh-CN" altLang="en-US" sz="2400" dirty="0">
                    <a:solidFill>
                      <a:schemeClr val="tx1"/>
                    </a:solidFill>
                    <a:ea typeface="仿宋" panose="02010609060101010101" pitchFamily="49" charset="-122"/>
                  </a:endParaRPr>
                </a:p>
              </p:txBody>
            </p:sp>
          </mc:Choice>
          <mc:Fallback xmlns="">
            <p:sp>
              <p:nvSpPr>
                <p:cNvPr id="50" name="椭圆 49"/>
                <p:cNvSpPr>
                  <a:spLocks noRot="1" noChangeAspect="1" noMove="1" noResize="1" noEditPoints="1" noAdjustHandles="1" noChangeArrowheads="1" noChangeShapeType="1" noTextEdit="1"/>
                </p:cNvSpPr>
                <p:nvPr/>
              </p:nvSpPr>
              <p:spPr>
                <a:xfrm>
                  <a:off x="5779085" y="1561160"/>
                  <a:ext cx="576064" cy="576064"/>
                </a:xfrm>
                <a:prstGeom prst="ellipse">
                  <a:avLst/>
                </a:prstGeom>
                <a:blipFill>
                  <a:blip r:embed="rId14"/>
                  <a:stretch>
                    <a:fillRect/>
                  </a:stretch>
                </a:blipFill>
                <a:ln w="317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椭圆 50"/>
                <p:cNvSpPr/>
                <p:nvPr/>
              </p:nvSpPr>
              <p:spPr>
                <a:xfrm>
                  <a:off x="7112582" y="2189489"/>
                  <a:ext cx="576064" cy="57606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𝑐</m:t>
                        </m:r>
                      </m:oMath>
                    </m:oMathPara>
                  </a14:m>
                  <a:endParaRPr lang="zh-CN" altLang="en-US" sz="2400" dirty="0">
                    <a:solidFill>
                      <a:schemeClr val="tx1"/>
                    </a:solidFill>
                    <a:ea typeface="仿宋" panose="02010609060101010101" pitchFamily="49" charset="-122"/>
                  </a:endParaRPr>
                </a:p>
              </p:txBody>
            </p:sp>
          </mc:Choice>
          <mc:Fallback xmlns="">
            <p:sp>
              <p:nvSpPr>
                <p:cNvPr id="51" name="椭圆 50"/>
                <p:cNvSpPr>
                  <a:spLocks noRot="1" noChangeAspect="1" noMove="1" noResize="1" noEditPoints="1" noAdjustHandles="1" noChangeArrowheads="1" noChangeShapeType="1" noTextEdit="1"/>
                </p:cNvSpPr>
                <p:nvPr/>
              </p:nvSpPr>
              <p:spPr>
                <a:xfrm>
                  <a:off x="7112582" y="2189489"/>
                  <a:ext cx="576064" cy="576064"/>
                </a:xfrm>
                <a:prstGeom prst="ellipse">
                  <a:avLst/>
                </a:prstGeom>
                <a:blipFill>
                  <a:blip r:embed="rId15"/>
                  <a:stretch>
                    <a:fillRect/>
                  </a:stretch>
                </a:blipFill>
                <a:ln w="31750">
                  <a:solidFill>
                    <a:schemeClr val="tx1"/>
                  </a:solidFill>
                </a:ln>
              </p:spPr>
              <p:txBody>
                <a:bodyPr/>
                <a:lstStyle/>
                <a:p>
                  <a:r>
                    <a:rPr lang="zh-CN" altLang="en-US">
                      <a:noFill/>
                    </a:rPr>
                    <a:t> </a:t>
                  </a:r>
                </a:p>
              </p:txBody>
            </p:sp>
          </mc:Fallback>
        </mc:AlternateContent>
        <p:cxnSp>
          <p:nvCxnSpPr>
            <p:cNvPr id="55" name="直接连接符 54"/>
            <p:cNvCxnSpPr>
              <a:endCxn id="47" idx="1"/>
            </p:cNvCxnSpPr>
            <p:nvPr/>
          </p:nvCxnSpPr>
          <p:spPr>
            <a:xfrm>
              <a:off x="7657533" y="1188739"/>
              <a:ext cx="1026975" cy="1100766"/>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460605" y="1247144"/>
              <a:ext cx="5125" cy="94234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51" idx="2"/>
            </p:cNvCxnSpPr>
            <p:nvPr/>
          </p:nvCxnSpPr>
          <p:spPr>
            <a:xfrm>
              <a:off x="6325201" y="1933985"/>
              <a:ext cx="787382" cy="54353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1" idx="6"/>
              <a:endCxn id="47" idx="2"/>
            </p:cNvCxnSpPr>
            <p:nvPr/>
          </p:nvCxnSpPr>
          <p:spPr>
            <a:xfrm>
              <a:off x="7688646" y="2477521"/>
              <a:ext cx="911499" cy="1565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zh-CN" altLang="en-US"/>
              <a:t>生成树</a:t>
            </a:r>
          </a:p>
        </p:txBody>
      </p:sp>
      <p:sp>
        <p:nvSpPr>
          <p:cNvPr id="17411" name="Rectangle 1027"/>
          <p:cNvSpPr>
            <a:spLocks noGrp="1" noChangeArrowheads="1"/>
          </p:cNvSpPr>
          <p:nvPr>
            <p:ph sz="quarter" idx="1"/>
          </p:nvPr>
        </p:nvSpPr>
        <p:spPr/>
        <p:txBody>
          <a:bodyPr/>
          <a:lstStyle/>
          <a:p>
            <a:pPr eaLnBrk="1" hangingPunct="1">
              <a:lnSpc>
                <a:spcPct val="90000"/>
              </a:lnSpc>
            </a:pPr>
            <a:r>
              <a:rPr lang="zh-CN" altLang="en-US" sz="2800" dirty="0"/>
              <a:t>定理</a:t>
            </a:r>
            <a:r>
              <a:rPr lang="en-US" altLang="zh-CN" sz="2800" dirty="0"/>
              <a:t>12.</a:t>
            </a:r>
            <a:r>
              <a:rPr lang="zh-CN" altLang="en-US" sz="2800" dirty="0"/>
              <a:t>3 无向图</a:t>
            </a:r>
            <a:r>
              <a:rPr lang="en-US" altLang="zh-CN" sz="2800" dirty="0"/>
              <a:t>G</a:t>
            </a:r>
            <a:r>
              <a:rPr lang="zh-CN" altLang="en-US" sz="2800" dirty="0"/>
              <a:t>具有生成树，当且仅当</a:t>
            </a:r>
            <a:r>
              <a:rPr lang="en-US" altLang="zh-CN" sz="2800" dirty="0"/>
              <a:t>G</a:t>
            </a:r>
            <a:r>
              <a:rPr lang="zh-CN" altLang="en-US" sz="2800" dirty="0"/>
              <a:t>是连通图。</a:t>
            </a:r>
          </a:p>
          <a:p>
            <a:pPr lvl="1" eaLnBrk="1" hangingPunct="1">
              <a:lnSpc>
                <a:spcPct val="90000"/>
              </a:lnSpc>
            </a:pPr>
            <a:r>
              <a:rPr lang="zh-CN" altLang="en-US" sz="2300" dirty="0"/>
              <a:t>证:必要性显然。</a:t>
            </a:r>
          </a:p>
          <a:p>
            <a:pPr lvl="1" eaLnBrk="1" hangingPunct="1">
              <a:lnSpc>
                <a:spcPct val="90000"/>
              </a:lnSpc>
            </a:pPr>
            <a:r>
              <a:rPr lang="zh-CN" altLang="en-US" sz="2300" dirty="0"/>
              <a:t>只需证明充分性。若</a:t>
            </a:r>
            <a:r>
              <a:rPr lang="en-US" altLang="zh-CN" sz="2300" dirty="0"/>
              <a:t>G</a:t>
            </a:r>
            <a:r>
              <a:rPr lang="zh-CN" altLang="en-US" sz="2300" dirty="0"/>
              <a:t>中无简单回路，</a:t>
            </a:r>
            <a:r>
              <a:rPr lang="en-US" altLang="zh-CN" sz="2300" dirty="0"/>
              <a:t>G</a:t>
            </a:r>
            <a:r>
              <a:rPr lang="zh-CN" altLang="en-US" sz="2300" dirty="0"/>
              <a:t>为自己的生成树。若</a:t>
            </a:r>
            <a:r>
              <a:rPr lang="en-US" altLang="zh-CN" sz="2300" dirty="0"/>
              <a:t>G</a:t>
            </a:r>
            <a:r>
              <a:rPr lang="zh-CN" altLang="en-US" sz="2300" dirty="0"/>
              <a:t>中含圈，任取一圈，随意地删除圈上的一条边，若再有圈再删除圈上的一条边，直到最后无圈为止，易知所得图无圈（当然无简单回路）、连通且为</a:t>
            </a:r>
            <a:r>
              <a:rPr lang="en-US" altLang="zh-CN" sz="2300" dirty="0"/>
              <a:t>G</a:t>
            </a:r>
            <a:r>
              <a:rPr lang="zh-CN" altLang="en-US" sz="2300" dirty="0"/>
              <a:t>的生成子图，所以为</a:t>
            </a:r>
            <a:r>
              <a:rPr lang="en-US" altLang="zh-CN" sz="2300" dirty="0"/>
              <a:t>G</a:t>
            </a:r>
            <a:r>
              <a:rPr lang="zh-CN" altLang="en-US" sz="2300" dirty="0"/>
              <a:t>的生成树。</a:t>
            </a:r>
            <a:endParaRPr lang="en-US" altLang="zh-CN" sz="2300" dirty="0"/>
          </a:p>
          <a:p>
            <a:pPr lvl="1">
              <a:lnSpc>
                <a:spcPct val="90000"/>
              </a:lnSpc>
            </a:pPr>
            <a:r>
              <a:rPr lang="en-US" altLang="zh-CN" sz="2300" dirty="0"/>
              <a:t>“</a:t>
            </a:r>
            <a:r>
              <a:rPr lang="zh-CN" altLang="en-US" sz="2300" dirty="0"/>
              <a:t>当然无简单回路</a:t>
            </a:r>
            <a:r>
              <a:rPr lang="en-US" altLang="zh-CN" sz="2300" dirty="0"/>
              <a:t>”?</a:t>
            </a:r>
          </a:p>
          <a:p>
            <a:pPr lvl="2">
              <a:lnSpc>
                <a:spcPct val="90000"/>
              </a:lnSpc>
            </a:pPr>
            <a:r>
              <a:rPr lang="zh-CN" altLang="en-US" sz="2000" dirty="0"/>
              <a:t>在一个</a:t>
            </a:r>
            <a:r>
              <a:rPr lang="en-US" altLang="zh-CN" sz="2000" dirty="0"/>
              <a:t>n</a:t>
            </a:r>
            <a:r>
              <a:rPr lang="zh-CN" altLang="en-US" sz="2000" dirty="0"/>
              <a:t>阶图中</a:t>
            </a:r>
            <a:r>
              <a:rPr lang="en-US" altLang="zh-CN" sz="2000" dirty="0"/>
              <a:t>,</a:t>
            </a:r>
            <a:r>
              <a:rPr lang="zh-CN" altLang="en-US" sz="2000" dirty="0"/>
              <a:t>如果</a:t>
            </a:r>
            <a:r>
              <a:rPr lang="en-US" altLang="zh-CN" sz="2000" dirty="0"/>
              <a:t>vi</a:t>
            </a:r>
            <a:r>
              <a:rPr lang="zh-CN" altLang="en-US" sz="2000" dirty="0"/>
              <a:t>到自身存在一条简单回路</a:t>
            </a:r>
            <a:r>
              <a:rPr lang="en-US" altLang="zh-CN" sz="2000" dirty="0"/>
              <a:t>,</a:t>
            </a:r>
            <a:r>
              <a:rPr lang="zh-CN" altLang="en-US" sz="2000" dirty="0"/>
              <a:t>则从</a:t>
            </a:r>
            <a:r>
              <a:rPr lang="en-US" altLang="zh-CN" sz="2000" dirty="0"/>
              <a:t>vi</a:t>
            </a:r>
            <a:r>
              <a:rPr lang="zh-CN" altLang="en-US" sz="2000" dirty="0"/>
              <a:t>到自身存在长度小于等于</a:t>
            </a:r>
            <a:r>
              <a:rPr lang="en-US" altLang="zh-CN" sz="2000" dirty="0"/>
              <a:t>n</a:t>
            </a:r>
            <a:r>
              <a:rPr lang="zh-CN" altLang="en-US" sz="2000" dirty="0"/>
              <a:t>的初级回路</a:t>
            </a:r>
            <a:r>
              <a:rPr lang="en-US" altLang="zh-CN" sz="2000" dirty="0"/>
              <a:t>.</a:t>
            </a:r>
          </a:p>
          <a:p>
            <a:pPr eaLnBrk="1" hangingPunct="1">
              <a:lnSpc>
                <a:spcPct val="90000"/>
              </a:lnSpc>
            </a:pPr>
            <a:r>
              <a:rPr lang="zh-CN" altLang="en-US" sz="2800" dirty="0"/>
              <a:t>推论1  设</a:t>
            </a:r>
            <a:r>
              <a:rPr lang="en-US" altLang="zh-CN" sz="2800" dirty="0"/>
              <a:t>n</a:t>
            </a:r>
            <a:r>
              <a:rPr lang="zh-CN" altLang="en-US" sz="2800" dirty="0"/>
              <a:t>阶无向连通图</a:t>
            </a:r>
            <a:r>
              <a:rPr lang="en-US" altLang="zh-CN" sz="2800" dirty="0"/>
              <a:t>G</a:t>
            </a:r>
            <a:r>
              <a:rPr lang="zh-CN" altLang="en-US" sz="2800" dirty="0"/>
              <a:t>有</a:t>
            </a:r>
            <a:r>
              <a:rPr lang="en-US" altLang="zh-CN" sz="2800" dirty="0"/>
              <a:t>m</a:t>
            </a:r>
            <a:r>
              <a:rPr lang="zh-CN" altLang="en-US" sz="2800" dirty="0"/>
              <a:t>条边,则</a:t>
            </a:r>
            <a:r>
              <a:rPr lang="en-US" altLang="zh-CN" sz="2800" dirty="0"/>
              <a:t>m≥n-1.</a:t>
            </a:r>
          </a:p>
          <a:p>
            <a:pPr eaLnBrk="1" hangingPunct="1">
              <a:lnSpc>
                <a:spcPct val="90000"/>
              </a:lnSpc>
            </a:pPr>
            <a:r>
              <a:rPr lang="zh-CN" altLang="en-US" sz="2800" dirty="0"/>
              <a:t>推论2  设</a:t>
            </a:r>
            <a:r>
              <a:rPr lang="en-US" altLang="zh-CN" sz="2800" dirty="0"/>
              <a:t>n</a:t>
            </a:r>
            <a:r>
              <a:rPr lang="zh-CN" altLang="en-US" sz="2800" dirty="0"/>
              <a:t>阶无向连通图</a:t>
            </a:r>
            <a:r>
              <a:rPr lang="en-US" altLang="zh-CN" sz="2800" dirty="0"/>
              <a:t>G</a:t>
            </a:r>
            <a:r>
              <a:rPr lang="zh-CN" altLang="en-US" sz="2800" dirty="0"/>
              <a:t>有</a:t>
            </a:r>
            <a:r>
              <a:rPr lang="en-US" altLang="zh-CN" sz="2800" dirty="0"/>
              <a:t>m</a:t>
            </a:r>
            <a:r>
              <a:rPr lang="zh-CN" altLang="en-US" sz="2800" dirty="0"/>
              <a:t>条边,</a:t>
            </a:r>
            <a:r>
              <a:rPr lang="en-US" altLang="zh-CN" sz="2800" dirty="0"/>
              <a:t>T</a:t>
            </a:r>
            <a:r>
              <a:rPr lang="zh-CN" altLang="en-US" sz="2800" dirty="0"/>
              <a:t>是</a:t>
            </a:r>
            <a:r>
              <a:rPr lang="en-US" altLang="zh-CN" sz="2800" dirty="0"/>
              <a:t>G</a:t>
            </a:r>
            <a:r>
              <a:rPr lang="zh-CN" altLang="en-US" sz="2800" dirty="0"/>
              <a:t>的生成树,</a:t>
            </a:r>
            <a:r>
              <a:rPr lang="en-US" altLang="zh-CN" sz="2800" dirty="0"/>
              <a:t>T'</a:t>
            </a:r>
            <a:r>
              <a:rPr lang="zh-CN" altLang="en-US" sz="2800" dirty="0"/>
              <a:t>是</a:t>
            </a:r>
            <a:r>
              <a:rPr lang="en-US" altLang="zh-CN" sz="2800" dirty="0"/>
              <a:t>T</a:t>
            </a:r>
            <a:r>
              <a:rPr lang="zh-CN" altLang="en-US" sz="2800" dirty="0"/>
              <a:t>的余树,则</a:t>
            </a:r>
            <a:r>
              <a:rPr lang="en-US" altLang="zh-CN" sz="2800" dirty="0"/>
              <a:t>T'</a:t>
            </a:r>
            <a:r>
              <a:rPr lang="zh-CN" altLang="en-US" sz="2800" dirty="0"/>
              <a:t>中有</a:t>
            </a:r>
            <a:r>
              <a:rPr lang="en-US" altLang="zh-CN" sz="2800" dirty="0"/>
              <a:t>m-n+1</a:t>
            </a:r>
            <a:r>
              <a:rPr lang="zh-CN" altLang="en-US" sz="2800" dirty="0"/>
              <a:t>条边.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eaLnBrk="1" hangingPunct="1"/>
            <a:r>
              <a:rPr lang="zh-CN" altLang="en-US"/>
              <a:t>生成树</a:t>
            </a:r>
          </a:p>
        </p:txBody>
      </p:sp>
      <p:sp>
        <p:nvSpPr>
          <p:cNvPr id="18435" name="Rectangle 1027"/>
          <p:cNvSpPr>
            <a:spLocks noGrp="1" noChangeArrowheads="1"/>
          </p:cNvSpPr>
          <p:nvPr>
            <p:ph sz="quarter" idx="1"/>
          </p:nvPr>
        </p:nvSpPr>
        <p:spPr/>
        <p:txBody>
          <a:bodyPr/>
          <a:lstStyle/>
          <a:p>
            <a:pPr eaLnBrk="1" hangingPunct="1"/>
            <a:r>
              <a:rPr lang="zh-CN" altLang="en-US" sz="2800" dirty="0"/>
              <a:t>推论3 设</a:t>
            </a:r>
            <a:r>
              <a:rPr lang="en-US" altLang="zh-CN" sz="2800" dirty="0"/>
              <a:t>T</a:t>
            </a:r>
            <a:r>
              <a:rPr lang="zh-CN" altLang="en-US" sz="2800" dirty="0"/>
              <a:t>是连通图</a:t>
            </a:r>
            <a:r>
              <a:rPr lang="en-US" altLang="zh-CN" sz="2800" dirty="0"/>
              <a:t>G</a:t>
            </a:r>
            <a:r>
              <a:rPr lang="zh-CN" altLang="en-US" sz="2800" dirty="0"/>
              <a:t>的一棵生成树，</a:t>
            </a:r>
            <a:r>
              <a:rPr lang="en-US" altLang="zh-CN" sz="2800" dirty="0"/>
              <a:t>T’ </a:t>
            </a:r>
            <a:r>
              <a:rPr lang="zh-CN" altLang="en-US" sz="2800" dirty="0"/>
              <a:t>为</a:t>
            </a:r>
            <a:r>
              <a:rPr lang="en-US" altLang="zh-CN" sz="2800" dirty="0"/>
              <a:t>T</a:t>
            </a:r>
            <a:r>
              <a:rPr lang="zh-CN" altLang="en-US" sz="2800" dirty="0"/>
              <a:t>的余树，</a:t>
            </a:r>
            <a:r>
              <a:rPr lang="en-US" altLang="zh-CN" sz="2800" dirty="0"/>
              <a:t>C</a:t>
            </a:r>
            <a:r>
              <a:rPr lang="zh-CN" altLang="en-US" sz="2800" dirty="0"/>
              <a:t>为</a:t>
            </a:r>
            <a:r>
              <a:rPr lang="en-US" altLang="zh-CN" sz="2800" dirty="0"/>
              <a:t>G</a:t>
            </a:r>
            <a:r>
              <a:rPr lang="zh-CN" altLang="en-US" sz="2800" dirty="0"/>
              <a:t>中任意一个圈，则</a:t>
            </a:r>
            <a:r>
              <a:rPr lang="en-US" altLang="zh-CN" sz="2800" dirty="0"/>
              <a:t>E(T’ )∩E(C)≠ </a:t>
            </a:r>
            <a:r>
              <a:rPr lang="en-US" altLang="zh-CN" sz="2800" dirty="0">
                <a:sym typeface="Symbol" panose="05050102010706020507" pitchFamily="18" charset="2"/>
              </a:rPr>
              <a:t></a:t>
            </a:r>
            <a:r>
              <a:rPr lang="en-US" altLang="zh-CN" sz="2800" dirty="0"/>
              <a:t>. </a:t>
            </a:r>
          </a:p>
          <a:p>
            <a:pPr eaLnBrk="1" hangingPunct="1"/>
            <a:r>
              <a:rPr lang="zh-CN" altLang="en-US" sz="2800" dirty="0"/>
              <a:t>反证：</a:t>
            </a:r>
          </a:p>
          <a:p>
            <a:pPr eaLnBrk="1" hangingPunct="1"/>
            <a:r>
              <a:rPr lang="zh-CN" altLang="en-US" sz="2800" dirty="0">
                <a:solidFill>
                  <a:srgbClr val="000000"/>
                </a:solidFill>
                <a:ea typeface=""/>
                <a:cs typeface=""/>
              </a:rPr>
              <a:t>证</a:t>
            </a:r>
            <a:r>
              <a:rPr lang="zh-CN" altLang="en-US" sz="2800" dirty="0"/>
              <a:t>：</a:t>
            </a:r>
          </a:p>
          <a:p>
            <a:pPr lvl="1" eaLnBrk="1" hangingPunct="1"/>
            <a:r>
              <a:rPr lang="zh-CN" altLang="en-US" sz="2800" dirty="0"/>
              <a:t>若</a:t>
            </a:r>
            <a:r>
              <a:rPr lang="en-US" altLang="zh-CN" sz="2800" dirty="0"/>
              <a:t>E(T’ )∩E(C)= </a:t>
            </a:r>
            <a:r>
              <a:rPr lang="en-US" altLang="zh-CN" sz="2800" dirty="0">
                <a:sym typeface="Symbol" panose="05050102010706020507" pitchFamily="18" charset="2"/>
              </a:rPr>
              <a:t></a:t>
            </a:r>
            <a:r>
              <a:rPr lang="en-US" altLang="zh-CN" sz="2800" dirty="0"/>
              <a:t> ，</a:t>
            </a:r>
            <a:r>
              <a:rPr lang="zh-CN" altLang="en-US" sz="2800" dirty="0"/>
              <a:t>则</a:t>
            </a:r>
            <a:r>
              <a:rPr lang="en-US" altLang="zh-CN" sz="2800" dirty="0"/>
              <a:t>E(C) </a:t>
            </a:r>
            <a:r>
              <a:rPr lang="en-US" altLang="zh-CN" sz="2800" dirty="0">
                <a:sym typeface="Symbol" panose="05050102010706020507" pitchFamily="18" charset="2"/>
              </a:rPr>
              <a:t></a:t>
            </a:r>
            <a:r>
              <a:rPr lang="en-US" altLang="zh-CN" sz="2800" dirty="0"/>
              <a:t>E(T)，</a:t>
            </a:r>
            <a:r>
              <a:rPr lang="zh-CN" altLang="en-US" sz="2800" dirty="0"/>
              <a:t>这说明</a:t>
            </a:r>
            <a:r>
              <a:rPr lang="en-US" altLang="zh-CN" sz="2800" dirty="0"/>
              <a:t>C</a:t>
            </a:r>
            <a:r>
              <a:rPr lang="zh-CN" altLang="en-US" sz="2800" dirty="0"/>
              <a:t>为</a:t>
            </a:r>
            <a:r>
              <a:rPr lang="en-US" altLang="zh-CN" sz="2800" dirty="0"/>
              <a:t>T</a:t>
            </a:r>
            <a:r>
              <a:rPr lang="zh-CN" altLang="en-US" sz="2800" dirty="0"/>
              <a:t>中圈，这与</a:t>
            </a:r>
            <a:r>
              <a:rPr lang="en-US" altLang="zh-CN" sz="2800" dirty="0"/>
              <a:t>T</a:t>
            </a:r>
            <a:r>
              <a:rPr lang="zh-CN" altLang="en-US" sz="2800" dirty="0"/>
              <a:t>为树矛盾。</a:t>
            </a:r>
          </a:p>
          <a:p>
            <a:pPr eaLnBrk="1" hangingPunct="1"/>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生成树</a:t>
            </a:r>
          </a:p>
        </p:txBody>
      </p:sp>
      <p:sp>
        <p:nvSpPr>
          <p:cNvPr id="19459" name="Rectangle 3"/>
          <p:cNvSpPr>
            <a:spLocks noGrp="1" noChangeArrowheads="1"/>
          </p:cNvSpPr>
          <p:nvPr>
            <p:ph sz="quarter" idx="1"/>
          </p:nvPr>
        </p:nvSpPr>
        <p:spPr/>
        <p:txBody>
          <a:bodyPr/>
          <a:lstStyle/>
          <a:p>
            <a:pPr eaLnBrk="1" hangingPunct="1">
              <a:lnSpc>
                <a:spcPct val="90000"/>
              </a:lnSpc>
            </a:pPr>
            <a:r>
              <a:rPr lang="zh-CN" altLang="en-US" sz="2800" dirty="0">
                <a:solidFill>
                  <a:srgbClr val="000000"/>
                </a:solidFill>
                <a:ea typeface=""/>
                <a:cs typeface=""/>
              </a:rPr>
              <a:t>定理</a:t>
            </a:r>
            <a:r>
              <a:rPr lang="en-US" altLang="zh-CN" sz="2800" dirty="0">
                <a:solidFill>
                  <a:srgbClr val="000000"/>
                </a:solidFill>
                <a:ea typeface=""/>
                <a:cs typeface=""/>
              </a:rPr>
              <a:t>12.</a:t>
            </a:r>
            <a:r>
              <a:rPr lang="zh-CN" altLang="en-US" sz="2800" dirty="0">
                <a:solidFill>
                  <a:srgbClr val="000000"/>
                </a:solidFill>
                <a:ea typeface=""/>
                <a:cs typeface=""/>
              </a:rPr>
              <a:t>4</a:t>
            </a:r>
            <a:r>
              <a:rPr lang="zh-CN" altLang="en-US" sz="2800" dirty="0"/>
              <a:t>  设</a:t>
            </a:r>
            <a:r>
              <a:rPr lang="en-US" altLang="zh-CN" sz="2800" dirty="0"/>
              <a:t>T</a:t>
            </a:r>
            <a:r>
              <a:rPr lang="zh-CN" altLang="en-US" sz="2800" dirty="0"/>
              <a:t>为无向连通图</a:t>
            </a:r>
            <a:r>
              <a:rPr lang="en-US" altLang="zh-CN" sz="2800" dirty="0"/>
              <a:t>G</a:t>
            </a:r>
            <a:r>
              <a:rPr lang="zh-CN" altLang="en-US" sz="2800" dirty="0"/>
              <a:t>中一棵生成树，</a:t>
            </a:r>
            <a:r>
              <a:rPr lang="en-US" altLang="zh-CN" sz="2800" dirty="0">
                <a:solidFill>
                  <a:srgbClr val="FF0000"/>
                </a:solidFill>
              </a:rPr>
              <a:t>e</a:t>
            </a:r>
            <a:r>
              <a:rPr lang="zh-CN" altLang="en-US" sz="2800" dirty="0">
                <a:solidFill>
                  <a:srgbClr val="FF0000"/>
                </a:solidFill>
              </a:rPr>
              <a:t>为</a:t>
            </a:r>
            <a:r>
              <a:rPr lang="en-US" altLang="zh-CN" sz="2800" dirty="0">
                <a:solidFill>
                  <a:srgbClr val="FF0000"/>
                </a:solidFill>
              </a:rPr>
              <a:t>T</a:t>
            </a:r>
            <a:r>
              <a:rPr lang="zh-CN" altLang="en-US" sz="2800" dirty="0">
                <a:solidFill>
                  <a:srgbClr val="FF0000"/>
                </a:solidFill>
              </a:rPr>
              <a:t>的任意一条弦</a:t>
            </a:r>
            <a:r>
              <a:rPr lang="zh-CN" altLang="en-US" sz="2800" dirty="0"/>
              <a:t>，则</a:t>
            </a:r>
            <a:r>
              <a:rPr lang="en-US" altLang="zh-CN" sz="2800" dirty="0" err="1">
                <a:solidFill>
                  <a:srgbClr val="FF0000"/>
                </a:solidFill>
              </a:rPr>
              <a:t>T∪e</a:t>
            </a:r>
            <a:r>
              <a:rPr lang="zh-CN" altLang="en-US" sz="2800" dirty="0"/>
              <a:t>中含</a:t>
            </a:r>
            <a:r>
              <a:rPr lang="en-US" altLang="zh-CN" sz="2800" dirty="0"/>
              <a:t>G</a:t>
            </a:r>
            <a:r>
              <a:rPr lang="zh-CN" altLang="en-US" sz="2800" dirty="0"/>
              <a:t>中</a:t>
            </a:r>
            <a:r>
              <a:rPr lang="zh-CN" altLang="en-US" sz="2800" dirty="0">
                <a:solidFill>
                  <a:srgbClr val="FF0000"/>
                </a:solidFill>
              </a:rPr>
              <a:t>只含一条弦其余边均为树枝的圈</a:t>
            </a:r>
            <a:r>
              <a:rPr lang="zh-CN" altLang="en-US" sz="2800" dirty="0"/>
              <a:t>，而且不同的弦对应的圈也不同。 </a:t>
            </a:r>
          </a:p>
          <a:p>
            <a:pPr eaLnBrk="1" hangingPunct="1">
              <a:lnSpc>
                <a:spcPct val="90000"/>
              </a:lnSpc>
            </a:pPr>
            <a:r>
              <a:rPr lang="zh-CN" altLang="en-US" sz="2800" dirty="0">
                <a:solidFill>
                  <a:srgbClr val="000000"/>
                </a:solidFill>
                <a:ea typeface=""/>
                <a:cs typeface=""/>
              </a:rPr>
              <a:t>证</a:t>
            </a:r>
            <a:r>
              <a:rPr lang="zh-CN" altLang="en-US" sz="2800" dirty="0"/>
              <a:t>：设</a:t>
            </a:r>
            <a:r>
              <a:rPr lang="en-US" altLang="zh-CN" sz="2800" dirty="0"/>
              <a:t>e=(</a:t>
            </a:r>
            <a:r>
              <a:rPr lang="en-US" altLang="zh-CN" sz="2800" dirty="0" err="1"/>
              <a:t>u,v</a:t>
            </a:r>
            <a:r>
              <a:rPr lang="en-US" altLang="zh-CN" sz="2800" dirty="0"/>
              <a:t>)，</a:t>
            </a:r>
            <a:r>
              <a:rPr lang="zh-CN" altLang="en-US" sz="2800" dirty="0"/>
              <a:t>由定理</a:t>
            </a:r>
            <a:r>
              <a:rPr lang="en-US" altLang="zh-CN" sz="2800" dirty="0"/>
              <a:t>12.</a:t>
            </a:r>
            <a:r>
              <a:rPr lang="zh-CN" altLang="en-US" sz="2800" dirty="0"/>
              <a:t>1可知，在</a:t>
            </a:r>
            <a:r>
              <a:rPr lang="en-US" altLang="zh-CN" sz="2800" dirty="0"/>
              <a:t>T</a:t>
            </a:r>
            <a:r>
              <a:rPr lang="zh-CN" altLang="en-US" sz="2800" dirty="0"/>
              <a:t>中，</a:t>
            </a:r>
            <a:r>
              <a:rPr lang="en-US" altLang="zh-CN" sz="2800" dirty="0" err="1"/>
              <a:t>u,v</a:t>
            </a:r>
            <a:r>
              <a:rPr lang="zh-CN" altLang="en-US" sz="2800" dirty="0"/>
              <a:t>之间存在</a:t>
            </a:r>
            <a:r>
              <a:rPr lang="zh-CN" altLang="en-US" sz="2800" dirty="0">
                <a:solidFill>
                  <a:srgbClr val="FF0000"/>
                </a:solidFill>
              </a:rPr>
              <a:t>唯一的路径</a:t>
            </a:r>
            <a:r>
              <a:rPr lang="en-US" altLang="zh-CN" sz="2800" dirty="0"/>
              <a:t>Г</a:t>
            </a:r>
            <a:r>
              <a:rPr lang="en-US" altLang="zh-CN" sz="2800" baseline="-30000" dirty="0"/>
              <a:t>(</a:t>
            </a:r>
            <a:r>
              <a:rPr lang="en-US" altLang="zh-CN" sz="2800" baseline="-30000" dirty="0" err="1"/>
              <a:t>u,v</a:t>
            </a:r>
            <a:r>
              <a:rPr lang="en-US" altLang="zh-CN" sz="2800" baseline="-30000" dirty="0"/>
              <a:t>)</a:t>
            </a:r>
            <a:r>
              <a:rPr lang="en-US" altLang="zh-CN" sz="2800" dirty="0"/>
              <a:t>，</a:t>
            </a:r>
            <a:r>
              <a:rPr lang="zh-CN" altLang="en-US" sz="2800" dirty="0"/>
              <a:t>则</a:t>
            </a:r>
            <a:r>
              <a:rPr lang="en-US" altLang="zh-CN" sz="2800" dirty="0"/>
              <a:t>Г</a:t>
            </a:r>
            <a:r>
              <a:rPr lang="en-US" altLang="zh-CN" sz="2800" baseline="-30000" dirty="0"/>
              <a:t>(</a:t>
            </a:r>
            <a:r>
              <a:rPr lang="en-US" altLang="zh-CN" sz="2800" baseline="-30000" dirty="0" err="1"/>
              <a:t>u,v</a:t>
            </a:r>
            <a:r>
              <a:rPr lang="en-US" altLang="zh-CN" sz="2800" baseline="-30000" dirty="0"/>
              <a:t>)</a:t>
            </a:r>
            <a:r>
              <a:rPr lang="en-US" altLang="zh-CN" sz="2800" dirty="0"/>
              <a:t>∪e</a:t>
            </a:r>
            <a:r>
              <a:rPr lang="zh-CN" altLang="en-US" sz="2800" dirty="0"/>
              <a:t>满足要求。</a:t>
            </a:r>
          </a:p>
          <a:p>
            <a:pPr eaLnBrk="1" hangingPunct="1">
              <a:lnSpc>
                <a:spcPct val="90000"/>
              </a:lnSpc>
            </a:pPr>
            <a:r>
              <a:rPr lang="zh-CN" altLang="en-US" sz="2800" dirty="0"/>
              <a:t>显然，</a:t>
            </a:r>
            <a:r>
              <a:rPr lang="zh-CN" altLang="en-US" sz="2800" dirty="0">
                <a:solidFill>
                  <a:srgbClr val="FF0000"/>
                </a:solidFill>
              </a:rPr>
              <a:t>不同的弦对应的不同的圈</a:t>
            </a:r>
            <a:r>
              <a:rPr lang="zh-CN" altLang="en-US" sz="2800" dirty="0"/>
              <a:t>。</a:t>
            </a:r>
            <a:endParaRPr lang="en-US" altLang="zh-CN" sz="2800" dirty="0"/>
          </a:p>
          <a:p>
            <a:pPr lvl="1">
              <a:lnSpc>
                <a:spcPct val="90000"/>
              </a:lnSpc>
            </a:pPr>
            <a:r>
              <a:rPr lang="zh-CN" altLang="en-US" sz="2500" dirty="0"/>
              <a:t>树中两点之间路径的唯一性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p:txBody>
          <a:bodyPr/>
          <a:lstStyle/>
          <a:p>
            <a:pPr eaLnBrk="1" hangingPunct="1"/>
            <a:r>
              <a:rPr lang="zh-CN" altLang="en-US" dirty="0"/>
              <a:t>本章内容</a:t>
            </a:r>
          </a:p>
        </p:txBody>
      </p:sp>
      <p:sp>
        <p:nvSpPr>
          <p:cNvPr id="5123" name="Rectangle 5"/>
          <p:cNvSpPr>
            <a:spLocks noGrp="1" noChangeArrowheads="1"/>
          </p:cNvSpPr>
          <p:nvPr>
            <p:ph sz="quarter" idx="1"/>
          </p:nvPr>
        </p:nvSpPr>
        <p:spPr/>
        <p:txBody>
          <a:bodyPr/>
          <a:lstStyle/>
          <a:p>
            <a:pPr eaLnBrk="1" hangingPunct="1"/>
            <a:r>
              <a:rPr lang="zh-CN" altLang="en-US" dirty="0"/>
              <a:t>无向树及其性质</a:t>
            </a:r>
          </a:p>
          <a:p>
            <a:pPr eaLnBrk="1" hangingPunct="1"/>
            <a:r>
              <a:rPr lang="zh-CN" altLang="en-US" dirty="0"/>
              <a:t>生成树 </a:t>
            </a:r>
          </a:p>
          <a:p>
            <a:pPr eaLnBrk="1" hangingPunct="1"/>
            <a:r>
              <a:rPr lang="zh-CN" altLang="en-US" dirty="0"/>
              <a:t>根树及其应用</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基本回路及基本回路系统</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sz="quarter" idx="1"/>
              </p:nvPr>
            </p:nvSpPr>
            <p:spPr/>
            <p:txBody>
              <a:bodyPr/>
              <a:lstStyle/>
              <a:p>
                <a:pPr eaLnBrk="1" hangingPunct="1">
                  <a:lnSpc>
                    <a:spcPct val="90000"/>
                  </a:lnSpc>
                </a:pPr>
                <a:r>
                  <a:rPr lang="zh-CN" altLang="en-US" sz="2800" dirty="0">
                    <a:solidFill>
                      <a:srgbClr val="000000"/>
                    </a:solidFill>
                    <a:ea typeface=""/>
                    <a:cs typeface=""/>
                  </a:rPr>
                  <a:t>定义</a:t>
                </a:r>
                <a:r>
                  <a:rPr lang="en-US" altLang="zh-CN" sz="2800" dirty="0">
                    <a:solidFill>
                      <a:srgbClr val="000000"/>
                    </a:solidFill>
                    <a:ea typeface=""/>
                    <a:cs typeface=""/>
                  </a:rPr>
                  <a:t>12.</a:t>
                </a:r>
                <a:r>
                  <a:rPr lang="zh-CN" altLang="en-US" sz="2800" dirty="0">
                    <a:solidFill>
                      <a:srgbClr val="000000"/>
                    </a:solidFill>
                    <a:ea typeface=""/>
                    <a:cs typeface=""/>
                  </a:rPr>
                  <a:t>3</a:t>
                </a:r>
                <a:r>
                  <a:rPr lang="zh-CN" altLang="en-US" sz="2800" dirty="0"/>
                  <a:t> </a:t>
                </a:r>
              </a:p>
              <a:p>
                <a:pPr lvl="1">
                  <a:lnSpc>
                    <a:spcPct val="90000"/>
                  </a:lnSpc>
                </a:pPr>
                <a:r>
                  <a:rPr lang="zh-CN" altLang="en-US" sz="2800" dirty="0">
                    <a:latin typeface="仿宋" panose="02010609060101010101" pitchFamily="49" charset="-122"/>
                  </a:rPr>
                  <a:t>设</a:t>
                </a:r>
                <a:r>
                  <a:rPr lang="en-US" altLang="zh-CN" sz="2800" dirty="0">
                    <a:latin typeface="仿宋" panose="02010609060101010101" pitchFamily="49" charset="-122"/>
                  </a:rPr>
                  <a:t>T</a:t>
                </a:r>
                <a:r>
                  <a:rPr lang="zh-CN" altLang="en-US" sz="2800" dirty="0">
                    <a:latin typeface="仿宋" panose="02010609060101010101" pitchFamily="49" charset="-122"/>
                  </a:rPr>
                  <a:t>是</a:t>
                </a:r>
                <a:r>
                  <a:rPr lang="en-US" altLang="zh-CN" sz="2800" dirty="0">
                    <a:latin typeface="仿宋" panose="02010609060101010101" pitchFamily="49" charset="-122"/>
                  </a:rPr>
                  <a:t>n</a:t>
                </a:r>
                <a:r>
                  <a:rPr lang="zh-CN" altLang="en-US" sz="2800" dirty="0">
                    <a:latin typeface="仿宋" panose="02010609060101010101" pitchFamily="49" charset="-122"/>
                  </a:rPr>
                  <a:t>阶</a:t>
                </a:r>
                <a:r>
                  <a:rPr lang="en-US" altLang="zh-CN" sz="2800" dirty="0">
                    <a:latin typeface="仿宋" panose="02010609060101010101" pitchFamily="49" charset="-122"/>
                  </a:rPr>
                  <a:t>m</a:t>
                </a:r>
                <a:r>
                  <a:rPr lang="zh-CN" altLang="en-US" sz="2800" dirty="0">
                    <a:latin typeface="仿宋" panose="02010609060101010101" pitchFamily="49" charset="-122"/>
                  </a:rPr>
                  <a:t>条边的无向连通图</a:t>
                </a:r>
                <a:r>
                  <a:rPr lang="en-US" altLang="zh-CN" sz="2800" dirty="0">
                    <a:latin typeface="仿宋" panose="02010609060101010101" pitchFamily="49" charset="-122"/>
                  </a:rPr>
                  <a:t>G</a:t>
                </a:r>
                <a:r>
                  <a:rPr lang="zh-CN" altLang="en-US" sz="2800" dirty="0">
                    <a:latin typeface="仿宋" panose="02010609060101010101" pitchFamily="49" charset="-122"/>
                  </a:rPr>
                  <a:t>的一棵生成树，设</a:t>
                </a:r>
                <a14:m>
                  <m:oMath xmlns:m="http://schemas.openxmlformats.org/officeDocument/2006/math">
                    <m:sSubSup>
                      <m:sSubSupPr>
                        <m:ctrlPr>
                          <a:rPr lang="en-US" altLang="zh-CN" sz="2800" i="1" dirty="0" smtClean="0">
                            <a:latin typeface="Cambria Math" panose="02040503050406030204" pitchFamily="18" charset="0"/>
                          </a:rPr>
                        </m:ctrlPr>
                      </m:sSubSupPr>
                      <m:e>
                        <m:r>
                          <a:rPr lang="en-US" altLang="zh-CN" sz="2800" b="1" i="1" dirty="0" smtClean="0">
                            <a:latin typeface="Cambria Math" panose="02040503050406030204" pitchFamily="18" charset="0"/>
                          </a:rPr>
                          <m:t>𝒆</m:t>
                        </m:r>
                      </m:e>
                      <m:sub>
                        <m:r>
                          <a:rPr lang="en-US" altLang="zh-CN" sz="2800" b="1" i="1" dirty="0" smtClean="0">
                            <a:latin typeface="Cambria Math" panose="02040503050406030204" pitchFamily="18" charset="0"/>
                          </a:rPr>
                          <m:t>𝟏</m:t>
                        </m:r>
                      </m:sub>
                      <m:sup>
                        <m:r>
                          <a:rPr lang="en-US" altLang="zh-CN" sz="2800" i="1" dirty="0" smtClean="0">
                            <a:latin typeface="Cambria Math" panose="02040503050406030204" pitchFamily="18" charset="0"/>
                            <a:sym typeface="Symbol" panose="05050102010706020507" pitchFamily="18" charset="2"/>
                          </a:rPr>
                          <m:t></m:t>
                        </m:r>
                      </m:sup>
                    </m:sSubSup>
                  </m:oMath>
                </a14:m>
                <a:r>
                  <a:rPr lang="en-US" altLang="zh-CN" sz="2800" dirty="0">
                    <a:latin typeface="仿宋" panose="02010609060101010101" pitchFamily="49" charset="-122"/>
                  </a:rPr>
                  <a:t>,</a:t>
                </a:r>
                <a:r>
                  <a:rPr lang="en-US" altLang="zh-CN" sz="2800" dirty="0"/>
                  <a:t> </a:t>
                </a:r>
                <a14:m>
                  <m:oMath xmlns:m="http://schemas.openxmlformats.org/officeDocument/2006/math">
                    <m:sSubSup>
                      <m:sSubSupPr>
                        <m:ctrlPr>
                          <a:rPr lang="en-US" altLang="zh-CN" sz="2800" i="1" dirty="0">
                            <a:latin typeface="Cambria Math" panose="02040503050406030204" pitchFamily="18" charset="0"/>
                          </a:rPr>
                        </m:ctrlPr>
                      </m:sSubSupPr>
                      <m:e>
                        <m:r>
                          <a:rPr lang="en-US" altLang="zh-CN" sz="2800" i="1" dirty="0">
                            <a:latin typeface="Cambria Math" panose="02040503050406030204" pitchFamily="18" charset="0"/>
                          </a:rPr>
                          <m:t>𝒆</m:t>
                        </m:r>
                      </m:e>
                      <m:sub>
                        <m:r>
                          <a:rPr lang="en-US" altLang="zh-CN" sz="2800" b="1" i="1" dirty="0" smtClean="0">
                            <a:latin typeface="Cambria Math" panose="02040503050406030204" pitchFamily="18" charset="0"/>
                          </a:rPr>
                          <m:t>𝟐</m:t>
                        </m:r>
                      </m:sub>
                      <m:sup>
                        <m:r>
                          <a:rPr lang="en-US" altLang="zh-CN" sz="2800" i="1" dirty="0">
                            <a:latin typeface="Cambria Math" panose="02040503050406030204" pitchFamily="18" charset="0"/>
                            <a:sym typeface="Symbol" panose="05050102010706020507" pitchFamily="18" charset="2"/>
                          </a:rPr>
                          <m:t></m:t>
                        </m:r>
                      </m:sup>
                    </m:sSubSup>
                  </m:oMath>
                </a14:m>
                <a:r>
                  <a:rPr lang="en-US" altLang="zh-CN" sz="2800" dirty="0">
                    <a:latin typeface="仿宋" panose="02010609060101010101" pitchFamily="49" charset="-122"/>
                  </a:rPr>
                  <a:t>,…,</a:t>
                </a:r>
                <a:r>
                  <a:rPr lang="en-US" altLang="zh-CN" sz="2800" dirty="0"/>
                  <a:t> </a:t>
                </a:r>
                <a14:m>
                  <m:oMath xmlns:m="http://schemas.openxmlformats.org/officeDocument/2006/math">
                    <m:sSubSup>
                      <m:sSubSupPr>
                        <m:ctrlPr>
                          <a:rPr lang="en-US" altLang="zh-CN" sz="2800" i="1" dirty="0">
                            <a:latin typeface="Cambria Math" panose="02040503050406030204" pitchFamily="18" charset="0"/>
                          </a:rPr>
                        </m:ctrlPr>
                      </m:sSubSupPr>
                      <m:e>
                        <m:r>
                          <a:rPr lang="en-US" altLang="zh-CN" sz="2800" i="1" dirty="0">
                            <a:latin typeface="Cambria Math" panose="02040503050406030204" pitchFamily="18" charset="0"/>
                          </a:rPr>
                          <m:t>𝒆</m:t>
                        </m:r>
                      </m:e>
                      <m:sub>
                        <m:r>
                          <a:rPr lang="en-US" altLang="zh-CN" sz="2800" b="1" i="1" dirty="0" smtClean="0">
                            <a:latin typeface="Cambria Math" panose="02040503050406030204" pitchFamily="18" charset="0"/>
                          </a:rPr>
                          <m:t>𝒎</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𝒏</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𝟏</m:t>
                        </m:r>
                      </m:sub>
                      <m:sup>
                        <m:r>
                          <a:rPr lang="en-US" altLang="zh-CN" sz="2800" i="1" dirty="0">
                            <a:latin typeface="Cambria Math" panose="02040503050406030204" pitchFamily="18" charset="0"/>
                            <a:sym typeface="Symbol" panose="05050102010706020507" pitchFamily="18" charset="2"/>
                          </a:rPr>
                          <m:t></m:t>
                        </m:r>
                      </m:sup>
                    </m:sSubSup>
                  </m:oMath>
                </a14:m>
                <a:r>
                  <a:rPr lang="zh-CN" altLang="en-US" sz="2800" dirty="0">
                    <a:latin typeface="仿宋" panose="02010609060101010101" pitchFamily="49" charset="-122"/>
                  </a:rPr>
                  <a:t>为</a:t>
                </a:r>
                <a:r>
                  <a:rPr lang="en-US" altLang="zh-CN" sz="2800" dirty="0">
                    <a:latin typeface="仿宋" panose="02010609060101010101" pitchFamily="49" charset="-122"/>
                  </a:rPr>
                  <a:t>T</a:t>
                </a:r>
                <a:r>
                  <a:rPr lang="zh-CN" altLang="en-US" sz="2800" dirty="0">
                    <a:latin typeface="仿宋" panose="02010609060101010101" pitchFamily="49" charset="-122"/>
                  </a:rPr>
                  <a:t>的</a:t>
                </a:r>
                <a:r>
                  <a:rPr lang="zh-CN" altLang="en-US" sz="2800" dirty="0">
                    <a:solidFill>
                      <a:srgbClr val="FF0000"/>
                    </a:solidFill>
                    <a:latin typeface="仿宋" panose="02010609060101010101" pitchFamily="49" charset="-122"/>
                  </a:rPr>
                  <a:t>弦</a:t>
                </a:r>
                <a:r>
                  <a:rPr lang="zh-CN" altLang="en-US" sz="2800" dirty="0">
                    <a:latin typeface="仿宋" panose="02010609060101010101" pitchFamily="49" charset="-122"/>
                  </a:rPr>
                  <a:t>，设</a:t>
                </a:r>
                <a:r>
                  <a:rPr lang="en-US" altLang="zh-CN" sz="2800" dirty="0">
                    <a:latin typeface="仿宋" panose="02010609060101010101" pitchFamily="49" charset="-122"/>
                  </a:rPr>
                  <a:t>C</a:t>
                </a:r>
                <a:r>
                  <a:rPr lang="en-US" altLang="zh-CN" sz="2800" baseline="-30000" dirty="0">
                    <a:latin typeface="仿宋" panose="02010609060101010101" pitchFamily="49" charset="-122"/>
                  </a:rPr>
                  <a:t>r</a:t>
                </a:r>
                <a:r>
                  <a:rPr lang="zh-CN" altLang="en-US" sz="2800" dirty="0">
                    <a:latin typeface="仿宋" panose="02010609060101010101" pitchFamily="49" charset="-122"/>
                  </a:rPr>
                  <a:t>为</a:t>
                </a:r>
                <a:r>
                  <a:rPr lang="en-US" altLang="zh-CN" sz="2800" dirty="0">
                    <a:latin typeface="仿宋" panose="02010609060101010101" pitchFamily="49" charset="-122"/>
                  </a:rPr>
                  <a:t>T</a:t>
                </a:r>
                <a:r>
                  <a:rPr lang="zh-CN" altLang="en-US" sz="2800" dirty="0">
                    <a:latin typeface="仿宋" panose="02010609060101010101" pitchFamily="49" charset="-122"/>
                  </a:rPr>
                  <a:t>添加</a:t>
                </a:r>
                <a14:m>
                  <m:oMath xmlns:m="http://schemas.openxmlformats.org/officeDocument/2006/math">
                    <m:sSubSup>
                      <m:sSubSupPr>
                        <m:ctrlPr>
                          <a:rPr lang="en-US" altLang="zh-CN" sz="2800" i="1" dirty="0">
                            <a:latin typeface="Cambria Math" panose="02040503050406030204" pitchFamily="18" charset="0"/>
                          </a:rPr>
                        </m:ctrlPr>
                      </m:sSubSupPr>
                      <m:e>
                        <m:r>
                          <a:rPr lang="en-US" altLang="zh-CN" sz="2800" i="1" dirty="0">
                            <a:latin typeface="Cambria Math" panose="02040503050406030204" pitchFamily="18" charset="0"/>
                          </a:rPr>
                          <m:t>𝒆</m:t>
                        </m:r>
                      </m:e>
                      <m:sub>
                        <m:r>
                          <a:rPr lang="en-US" altLang="zh-CN" sz="2800" b="1" i="1" dirty="0" smtClean="0">
                            <a:latin typeface="Cambria Math" panose="02040503050406030204" pitchFamily="18" charset="0"/>
                          </a:rPr>
                          <m:t>𝒓</m:t>
                        </m:r>
                      </m:sub>
                      <m:sup>
                        <m:r>
                          <a:rPr lang="en-US" altLang="zh-CN" sz="2800" i="1" dirty="0">
                            <a:latin typeface="Cambria Math" panose="02040503050406030204" pitchFamily="18" charset="0"/>
                            <a:sym typeface="Symbol" panose="05050102010706020507" pitchFamily="18" charset="2"/>
                          </a:rPr>
                          <m:t></m:t>
                        </m:r>
                      </m:sup>
                    </m:sSubSup>
                  </m:oMath>
                </a14:m>
                <a:r>
                  <a:rPr lang="zh-CN" altLang="en-US" sz="2800" dirty="0">
                    <a:latin typeface="仿宋" panose="02010609060101010101" pitchFamily="49" charset="-122"/>
                  </a:rPr>
                  <a:t>产生的</a:t>
                </a:r>
                <a:r>
                  <a:rPr lang="en-US" altLang="zh-CN" sz="2800" dirty="0">
                    <a:latin typeface="仿宋" panose="02010609060101010101" pitchFamily="49" charset="-122"/>
                  </a:rPr>
                  <a:t>G</a:t>
                </a:r>
                <a:r>
                  <a:rPr lang="zh-CN" altLang="en-US" sz="2800" dirty="0">
                    <a:latin typeface="仿宋" panose="02010609060101010101" pitchFamily="49" charset="-122"/>
                  </a:rPr>
                  <a:t>中只含弦</a:t>
                </a:r>
                <a14:m>
                  <m:oMath xmlns:m="http://schemas.openxmlformats.org/officeDocument/2006/math">
                    <m:sSubSup>
                      <m:sSubSupPr>
                        <m:ctrlPr>
                          <a:rPr lang="en-US" altLang="zh-CN" sz="2800" i="1" dirty="0">
                            <a:latin typeface="Cambria Math" panose="02040503050406030204" pitchFamily="18" charset="0"/>
                          </a:rPr>
                        </m:ctrlPr>
                      </m:sSubSupPr>
                      <m:e>
                        <m:r>
                          <a:rPr lang="en-US" altLang="zh-CN" sz="2800" i="1" dirty="0">
                            <a:latin typeface="Cambria Math" panose="02040503050406030204" pitchFamily="18" charset="0"/>
                          </a:rPr>
                          <m:t>𝒆</m:t>
                        </m:r>
                      </m:e>
                      <m:sub>
                        <m:r>
                          <a:rPr lang="en-US" altLang="zh-CN" sz="2800" i="1" dirty="0">
                            <a:latin typeface="Cambria Math" panose="02040503050406030204" pitchFamily="18" charset="0"/>
                          </a:rPr>
                          <m:t>𝒓</m:t>
                        </m:r>
                      </m:sub>
                      <m:sup>
                        <m:r>
                          <a:rPr lang="en-US" altLang="zh-CN" sz="2800" i="1" dirty="0">
                            <a:latin typeface="Cambria Math" panose="02040503050406030204" pitchFamily="18" charset="0"/>
                            <a:sym typeface="Symbol" panose="05050102010706020507" pitchFamily="18" charset="2"/>
                          </a:rPr>
                          <m:t></m:t>
                        </m:r>
                      </m:sup>
                    </m:sSubSup>
                  </m:oMath>
                </a14:m>
                <a:r>
                  <a:rPr lang="en-US" altLang="zh-CN" sz="2800" dirty="0">
                    <a:latin typeface="仿宋" panose="02010609060101010101" pitchFamily="49" charset="-122"/>
                  </a:rPr>
                  <a:t>，</a:t>
                </a:r>
                <a:r>
                  <a:rPr lang="zh-CN" altLang="en-US" sz="2800" dirty="0">
                    <a:latin typeface="仿宋" panose="02010609060101010101" pitchFamily="49" charset="-122"/>
                  </a:rPr>
                  <a:t>其余边均为树枝的圈，</a:t>
                </a:r>
              </a:p>
              <a:p>
                <a:pPr lvl="1">
                  <a:lnSpc>
                    <a:spcPct val="90000"/>
                  </a:lnSpc>
                </a:pPr>
                <a:r>
                  <a:rPr lang="zh-CN" altLang="en-US" sz="2800" dirty="0">
                    <a:latin typeface="仿宋" panose="02010609060101010101" pitchFamily="49" charset="-122"/>
                  </a:rPr>
                  <a:t>称</a:t>
                </a:r>
                <a:r>
                  <a:rPr lang="en-US" altLang="zh-CN" sz="2800" dirty="0">
                    <a:latin typeface="仿宋" panose="02010609060101010101" pitchFamily="49" charset="-122"/>
                  </a:rPr>
                  <a:t>C</a:t>
                </a:r>
                <a:r>
                  <a:rPr lang="en-US" altLang="zh-CN" sz="2800" baseline="-30000" dirty="0">
                    <a:latin typeface="仿宋" panose="02010609060101010101" pitchFamily="49" charset="-122"/>
                  </a:rPr>
                  <a:t>r</a:t>
                </a:r>
                <a:r>
                  <a:rPr lang="zh-CN" altLang="en-US" sz="2800" dirty="0">
                    <a:latin typeface="仿宋" panose="02010609060101010101" pitchFamily="49" charset="-122"/>
                  </a:rPr>
                  <a:t>为</a:t>
                </a:r>
                <a:r>
                  <a:rPr lang="en-US" altLang="zh-CN" sz="2800" dirty="0">
                    <a:latin typeface="仿宋" panose="02010609060101010101" pitchFamily="49" charset="-122"/>
                  </a:rPr>
                  <a:t>G</a:t>
                </a:r>
                <a:r>
                  <a:rPr lang="zh-CN" altLang="en-US" sz="2800" dirty="0">
                    <a:latin typeface="仿宋" panose="02010609060101010101" pitchFamily="49" charset="-122"/>
                  </a:rPr>
                  <a:t>的对应</a:t>
                </a:r>
                <a:r>
                  <a:rPr lang="en-US" altLang="zh-CN" sz="2800" dirty="0">
                    <a:latin typeface="仿宋" panose="02010609060101010101" pitchFamily="49" charset="-122"/>
                  </a:rPr>
                  <a:t>T</a:t>
                </a:r>
                <a:r>
                  <a:rPr lang="zh-CN" altLang="en-US" sz="2800" dirty="0">
                    <a:latin typeface="仿宋" panose="02010609060101010101" pitchFamily="49" charset="-122"/>
                  </a:rPr>
                  <a:t>的弦</a:t>
                </a:r>
                <a14:m>
                  <m:oMath xmlns:m="http://schemas.openxmlformats.org/officeDocument/2006/math">
                    <m:sSubSup>
                      <m:sSubSupPr>
                        <m:ctrlPr>
                          <a:rPr lang="en-US" altLang="zh-CN" sz="2800" i="1" dirty="0">
                            <a:latin typeface="Cambria Math" panose="02040503050406030204" pitchFamily="18" charset="0"/>
                          </a:rPr>
                        </m:ctrlPr>
                      </m:sSubSupPr>
                      <m:e>
                        <m:r>
                          <a:rPr lang="en-US" altLang="zh-CN" sz="2800" i="1" dirty="0">
                            <a:latin typeface="Cambria Math" panose="02040503050406030204" pitchFamily="18" charset="0"/>
                          </a:rPr>
                          <m:t>𝒆</m:t>
                        </m:r>
                      </m:e>
                      <m:sub>
                        <m:r>
                          <a:rPr lang="en-US" altLang="zh-CN" sz="2800" i="1" dirty="0">
                            <a:latin typeface="Cambria Math" panose="02040503050406030204" pitchFamily="18" charset="0"/>
                          </a:rPr>
                          <m:t>𝒓</m:t>
                        </m:r>
                      </m:sub>
                      <m:sup>
                        <m:r>
                          <a:rPr lang="en-US" altLang="zh-CN" sz="2800" i="1" dirty="0">
                            <a:latin typeface="Cambria Math" panose="02040503050406030204" pitchFamily="18" charset="0"/>
                            <a:sym typeface="Symbol" panose="05050102010706020507" pitchFamily="18" charset="2"/>
                          </a:rPr>
                          <m:t></m:t>
                        </m:r>
                      </m:sup>
                    </m:sSubSup>
                  </m:oMath>
                </a14:m>
                <a:r>
                  <a:rPr lang="zh-CN" altLang="en-US" sz="2800" dirty="0">
                    <a:latin typeface="仿宋" panose="02010609060101010101" pitchFamily="49" charset="-122"/>
                  </a:rPr>
                  <a:t>的</a:t>
                </a:r>
                <a:r>
                  <a:rPr lang="zh-CN" altLang="en-US" sz="2800" dirty="0">
                    <a:solidFill>
                      <a:srgbClr val="FF9900"/>
                    </a:solidFill>
                    <a:latin typeface="仿宋" panose="02010609060101010101" pitchFamily="49" charset="-122"/>
                    <a:cs typeface=""/>
                  </a:rPr>
                  <a:t>基本回路</a:t>
                </a:r>
                <a:r>
                  <a:rPr lang="zh-CN" altLang="en-US" sz="2800" dirty="0">
                    <a:latin typeface="仿宋" panose="02010609060101010101" pitchFamily="49" charset="-122"/>
                  </a:rPr>
                  <a:t>或</a:t>
                </a:r>
                <a:r>
                  <a:rPr lang="zh-CN" altLang="en-US" sz="2800" dirty="0">
                    <a:solidFill>
                      <a:srgbClr val="FF9900"/>
                    </a:solidFill>
                    <a:latin typeface="仿宋" panose="02010609060101010101" pitchFamily="49" charset="-122"/>
                    <a:cs typeface=""/>
                  </a:rPr>
                  <a:t>基本圈</a:t>
                </a:r>
                <a:r>
                  <a:rPr lang="zh-CN" altLang="en-US" sz="2800" dirty="0">
                    <a:latin typeface="仿宋" panose="02010609060101010101" pitchFamily="49" charset="-122"/>
                  </a:rPr>
                  <a:t>，</a:t>
                </a:r>
                <a:r>
                  <a:rPr lang="en-US" altLang="zh-CN" sz="2800" dirty="0">
                    <a:latin typeface="仿宋" panose="02010609060101010101" pitchFamily="49" charset="-122"/>
                  </a:rPr>
                  <a:t>r=1,2,…,m-n+1.</a:t>
                </a:r>
                <a:r>
                  <a:rPr lang="zh-CN" altLang="en-US" sz="2800" dirty="0">
                    <a:latin typeface="仿宋" panose="02010609060101010101" pitchFamily="49" charset="-122"/>
                  </a:rPr>
                  <a:t>并称{</a:t>
                </a:r>
                <a:r>
                  <a:rPr lang="en-US" altLang="zh-CN" sz="2800" dirty="0">
                    <a:latin typeface="仿宋" panose="02010609060101010101" pitchFamily="49" charset="-122"/>
                  </a:rPr>
                  <a:t>C</a:t>
                </a:r>
                <a:r>
                  <a:rPr lang="en-US" altLang="zh-CN" sz="2800" baseline="-30000" dirty="0">
                    <a:latin typeface="仿宋" panose="02010609060101010101" pitchFamily="49" charset="-122"/>
                  </a:rPr>
                  <a:t>1</a:t>
                </a:r>
                <a:r>
                  <a:rPr lang="en-US" altLang="zh-CN" sz="2800" dirty="0">
                    <a:latin typeface="仿宋" panose="02010609060101010101" pitchFamily="49" charset="-122"/>
                  </a:rPr>
                  <a:t>,C</a:t>
                </a:r>
                <a:r>
                  <a:rPr lang="en-US" altLang="zh-CN" sz="2800" baseline="-30000" dirty="0">
                    <a:latin typeface="仿宋" panose="02010609060101010101" pitchFamily="49" charset="-122"/>
                  </a:rPr>
                  <a:t>2</a:t>
                </a:r>
                <a:r>
                  <a:rPr lang="en-US" altLang="zh-CN" sz="2800" dirty="0">
                    <a:latin typeface="仿宋" panose="02010609060101010101" pitchFamily="49" charset="-122"/>
                  </a:rPr>
                  <a:t>,…,C</a:t>
                </a:r>
                <a:r>
                  <a:rPr lang="en-US" altLang="zh-CN" sz="2800" baseline="-30000" dirty="0">
                    <a:latin typeface="仿宋" panose="02010609060101010101" pitchFamily="49" charset="-122"/>
                  </a:rPr>
                  <a:t>m-n+1</a:t>
                </a:r>
                <a:r>
                  <a:rPr lang="en-US" altLang="zh-CN" sz="2800" dirty="0">
                    <a:latin typeface="仿宋" panose="02010609060101010101" pitchFamily="49" charset="-122"/>
                  </a:rPr>
                  <a:t>}</a:t>
                </a:r>
                <a:r>
                  <a:rPr lang="zh-CN" altLang="en-US" sz="2800" dirty="0">
                    <a:latin typeface="仿宋" panose="02010609060101010101" pitchFamily="49" charset="-122"/>
                  </a:rPr>
                  <a:t>为</a:t>
                </a:r>
                <a:r>
                  <a:rPr lang="en-US" altLang="zh-CN" sz="2800" dirty="0">
                    <a:latin typeface="仿宋" panose="02010609060101010101" pitchFamily="49" charset="-122"/>
                  </a:rPr>
                  <a:t>G</a:t>
                </a:r>
                <a:r>
                  <a:rPr lang="zh-CN" altLang="en-US" sz="2800" dirty="0">
                    <a:latin typeface="仿宋" panose="02010609060101010101" pitchFamily="49" charset="-122"/>
                  </a:rPr>
                  <a:t>对应</a:t>
                </a:r>
                <a:r>
                  <a:rPr lang="en-US" altLang="zh-CN" sz="2800" dirty="0">
                    <a:latin typeface="仿宋" panose="02010609060101010101" pitchFamily="49" charset="-122"/>
                  </a:rPr>
                  <a:t>T</a:t>
                </a:r>
                <a:r>
                  <a:rPr lang="zh-CN" altLang="en-US" sz="2800" dirty="0">
                    <a:latin typeface="仿宋" panose="02010609060101010101" pitchFamily="49" charset="-122"/>
                  </a:rPr>
                  <a:t>的</a:t>
                </a:r>
                <a:r>
                  <a:rPr lang="zh-CN" altLang="en-US" sz="2800" dirty="0">
                    <a:solidFill>
                      <a:srgbClr val="FF9900"/>
                    </a:solidFill>
                    <a:latin typeface="仿宋" panose="02010609060101010101" pitchFamily="49" charset="-122"/>
                    <a:cs typeface=""/>
                  </a:rPr>
                  <a:t>基本回路系统</a:t>
                </a:r>
                <a:r>
                  <a:rPr lang="zh-CN" altLang="en-US" sz="2800" dirty="0">
                    <a:latin typeface="仿宋" panose="02010609060101010101" pitchFamily="49" charset="-122"/>
                  </a:rPr>
                  <a:t>，</a:t>
                </a:r>
              </a:p>
              <a:p>
                <a:pPr lvl="1" eaLnBrk="1" hangingPunct="1">
                  <a:lnSpc>
                    <a:spcPct val="90000"/>
                  </a:lnSpc>
                </a:pPr>
                <a:r>
                  <a:rPr lang="zh-CN" altLang="en-US" sz="2800" dirty="0">
                    <a:latin typeface="仿宋" panose="02010609060101010101" pitchFamily="49" charset="-122"/>
                  </a:rPr>
                  <a:t>称</a:t>
                </a:r>
                <a:r>
                  <a:rPr lang="en-US" altLang="zh-CN" sz="2800" dirty="0">
                    <a:latin typeface="仿宋" panose="02010609060101010101" pitchFamily="49" charset="-122"/>
                  </a:rPr>
                  <a:t>m-n+1</a:t>
                </a:r>
                <a:r>
                  <a:rPr lang="zh-CN" altLang="en-US" sz="2800" dirty="0">
                    <a:latin typeface="仿宋" panose="02010609060101010101" pitchFamily="49" charset="-122"/>
                  </a:rPr>
                  <a:t>为</a:t>
                </a:r>
                <a:r>
                  <a:rPr lang="en-US" altLang="zh-CN" sz="2800" dirty="0">
                    <a:latin typeface="仿宋" panose="02010609060101010101" pitchFamily="49" charset="-122"/>
                  </a:rPr>
                  <a:t>G</a:t>
                </a:r>
                <a:r>
                  <a:rPr lang="zh-CN" altLang="en-US" sz="2800" dirty="0">
                    <a:latin typeface="仿宋" panose="02010609060101010101" pitchFamily="49" charset="-122"/>
                  </a:rPr>
                  <a:t>的</a:t>
                </a:r>
                <a:r>
                  <a:rPr lang="zh-CN" altLang="en-US" sz="2800" dirty="0">
                    <a:solidFill>
                      <a:srgbClr val="FF9900"/>
                    </a:solidFill>
                    <a:latin typeface="仿宋" panose="02010609060101010101" pitchFamily="49" charset="-122"/>
                    <a:cs typeface=""/>
                  </a:rPr>
                  <a:t>圈秩</a:t>
                </a:r>
                <a:r>
                  <a:rPr lang="zh-CN" altLang="en-US" sz="2800" dirty="0">
                    <a:latin typeface="仿宋" panose="02010609060101010101" pitchFamily="49" charset="-122"/>
                  </a:rPr>
                  <a:t>，记作</a:t>
                </a:r>
                <a:r>
                  <a:rPr lang="en-US" altLang="zh-CN" sz="2800" dirty="0">
                    <a:latin typeface="仿宋" panose="02010609060101010101" pitchFamily="49" charset="-122"/>
                  </a:rPr>
                  <a:t>ξ(G).</a:t>
                </a:r>
                <a:r>
                  <a:rPr lang="zh-CN" altLang="en-US" sz="2800" dirty="0">
                    <a:latin typeface="仿宋" panose="02010609060101010101" pitchFamily="49" charset="-122"/>
                  </a:rPr>
                  <a:t>读作</a:t>
                </a:r>
                <a:r>
                  <a:rPr lang="en-US" altLang="zh-CN" sz="2800" dirty="0" err="1">
                    <a:latin typeface="仿宋" panose="02010609060101010101" pitchFamily="49" charset="-122"/>
                  </a:rPr>
                  <a:t>Ksai</a:t>
                </a:r>
                <a:r>
                  <a:rPr lang="en-US" altLang="zh-CN" sz="2800" dirty="0">
                    <a:latin typeface="仿宋" panose="02010609060101010101" pitchFamily="49" charset="-122"/>
                  </a:rPr>
                  <a:t>(G).</a:t>
                </a:r>
              </a:p>
            </p:txBody>
          </p:sp>
        </mc:Choice>
        <mc:Fallback xmlns="">
          <p:sp>
            <p:nvSpPr>
              <p:cNvPr id="20483" name="Rectangle 3"/>
              <p:cNvSpPr>
                <a:spLocks noGrp="1" noRot="1" noChangeAspect="1" noMove="1" noResize="1" noEditPoints="1" noAdjustHandles="1" noChangeArrowheads="1" noChangeShapeType="1" noTextEdit="1"/>
              </p:cNvSpPr>
              <p:nvPr>
                <p:ph sz="quarter" idx="1"/>
              </p:nvPr>
            </p:nvSpPr>
            <p:spPr>
              <a:blipFill>
                <a:blip r:embed="rId2"/>
                <a:stretch>
                  <a:fillRect l="-224" t="-2578"/>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zh-CN" altLang="en-US" dirty="0"/>
              <a:t>基本割集与基本割集系统</a:t>
            </a:r>
          </a:p>
        </p:txBody>
      </p:sp>
      <p:sp>
        <p:nvSpPr>
          <p:cNvPr id="21507" name="Rectangle 1027"/>
          <p:cNvSpPr>
            <a:spLocks noGrp="1" noChangeArrowheads="1"/>
          </p:cNvSpPr>
          <p:nvPr>
            <p:ph sz="quarter" idx="1"/>
          </p:nvPr>
        </p:nvSpPr>
        <p:spPr/>
        <p:txBody>
          <a:bodyPr/>
          <a:lstStyle/>
          <a:p>
            <a:pPr eaLnBrk="1" hangingPunct="1">
              <a:lnSpc>
                <a:spcPct val="90000"/>
              </a:lnSpc>
            </a:pPr>
            <a:r>
              <a:rPr lang="zh-CN" altLang="en-US" sz="2800" dirty="0">
                <a:solidFill>
                  <a:srgbClr val="000000"/>
                </a:solidFill>
                <a:ea typeface=""/>
                <a:cs typeface=""/>
              </a:rPr>
              <a:t>定理</a:t>
            </a:r>
            <a:r>
              <a:rPr lang="en-US" altLang="zh-CN" sz="2800" dirty="0">
                <a:solidFill>
                  <a:srgbClr val="000000"/>
                </a:solidFill>
                <a:ea typeface=""/>
                <a:cs typeface=""/>
              </a:rPr>
              <a:t>12.</a:t>
            </a:r>
            <a:r>
              <a:rPr lang="zh-CN" altLang="en-US" sz="2800" dirty="0">
                <a:solidFill>
                  <a:srgbClr val="000000"/>
                </a:solidFill>
                <a:ea typeface=""/>
                <a:cs typeface=""/>
              </a:rPr>
              <a:t>5</a:t>
            </a:r>
            <a:r>
              <a:rPr lang="zh-CN" altLang="en-US" sz="2800" dirty="0"/>
              <a:t> 设</a:t>
            </a:r>
            <a:r>
              <a:rPr lang="en-US" altLang="zh-CN" sz="2800" dirty="0"/>
              <a:t>T</a:t>
            </a:r>
            <a:r>
              <a:rPr lang="zh-CN" altLang="en-US" sz="2800" dirty="0"/>
              <a:t>是连通图</a:t>
            </a:r>
            <a:r>
              <a:rPr lang="en-US" altLang="zh-CN" sz="2800" dirty="0"/>
              <a:t>G</a:t>
            </a:r>
            <a:r>
              <a:rPr lang="zh-CN" altLang="en-US" sz="2800" dirty="0"/>
              <a:t>的一棵生成树，</a:t>
            </a:r>
            <a:r>
              <a:rPr lang="en-US" altLang="zh-CN" sz="2800" dirty="0"/>
              <a:t>e</a:t>
            </a:r>
            <a:r>
              <a:rPr lang="zh-CN" altLang="en-US" sz="2800" dirty="0"/>
              <a:t>为</a:t>
            </a:r>
            <a:r>
              <a:rPr lang="en-US" altLang="zh-CN" sz="2800" dirty="0"/>
              <a:t>T</a:t>
            </a:r>
            <a:r>
              <a:rPr lang="zh-CN" altLang="en-US" sz="2800" dirty="0"/>
              <a:t>的树枝，则</a:t>
            </a:r>
            <a:r>
              <a:rPr lang="en-US" altLang="zh-CN" sz="2800" dirty="0"/>
              <a:t>G</a:t>
            </a:r>
            <a:r>
              <a:rPr lang="zh-CN" altLang="en-US" sz="2800" dirty="0"/>
              <a:t>中存在只含树枝</a:t>
            </a:r>
            <a:r>
              <a:rPr lang="en-US" altLang="zh-CN" sz="2800" dirty="0"/>
              <a:t>e，</a:t>
            </a:r>
            <a:r>
              <a:rPr lang="zh-CN" altLang="en-US" sz="2800" dirty="0"/>
              <a:t>其余边都是弦的割集，且不同的树枝对应的割集也不同。</a:t>
            </a:r>
          </a:p>
          <a:p>
            <a:pPr eaLnBrk="1" hangingPunct="1">
              <a:lnSpc>
                <a:spcPct val="90000"/>
              </a:lnSpc>
            </a:pPr>
            <a:r>
              <a:rPr lang="zh-CN" altLang="en-US" sz="2800" dirty="0">
                <a:solidFill>
                  <a:srgbClr val="000000"/>
                </a:solidFill>
                <a:ea typeface=""/>
                <a:cs typeface=""/>
              </a:rPr>
              <a:t>证</a:t>
            </a:r>
            <a:r>
              <a:rPr lang="zh-CN" altLang="en-US" sz="2800" dirty="0"/>
              <a:t>:由定理</a:t>
            </a:r>
            <a:r>
              <a:rPr lang="en-US" altLang="zh-CN" sz="2800" dirty="0"/>
              <a:t>12.</a:t>
            </a:r>
            <a:r>
              <a:rPr lang="zh-CN" altLang="en-US" sz="2800" dirty="0"/>
              <a:t>1可知，</a:t>
            </a:r>
            <a:r>
              <a:rPr lang="en-US" altLang="zh-CN" sz="2800" dirty="0">
                <a:solidFill>
                  <a:srgbClr val="FF0000"/>
                </a:solidFill>
              </a:rPr>
              <a:t>e</a:t>
            </a:r>
            <a:r>
              <a:rPr lang="zh-CN" altLang="en-US" sz="2800" dirty="0">
                <a:solidFill>
                  <a:srgbClr val="FF0000"/>
                </a:solidFill>
              </a:rPr>
              <a:t>是</a:t>
            </a:r>
            <a:r>
              <a:rPr lang="en-US" altLang="zh-CN" sz="2800" dirty="0">
                <a:solidFill>
                  <a:srgbClr val="FF0000"/>
                </a:solidFill>
              </a:rPr>
              <a:t>T</a:t>
            </a:r>
            <a:r>
              <a:rPr lang="zh-CN" altLang="en-US" sz="2800" dirty="0">
                <a:solidFill>
                  <a:srgbClr val="FF0000"/>
                </a:solidFill>
              </a:rPr>
              <a:t>的桥</a:t>
            </a:r>
            <a:r>
              <a:rPr lang="zh-CN" altLang="en-US" sz="2800" dirty="0"/>
              <a:t>，因而</a:t>
            </a:r>
            <a:r>
              <a:rPr lang="en-US" altLang="zh-CN" sz="2800" dirty="0"/>
              <a:t>T-e</a:t>
            </a:r>
            <a:r>
              <a:rPr lang="zh-CN" altLang="en-US" sz="2800" dirty="0"/>
              <a:t>有两个连通分支</a:t>
            </a:r>
            <a:r>
              <a:rPr lang="en-US" altLang="zh-CN" sz="2800" dirty="0"/>
              <a:t>T</a:t>
            </a:r>
            <a:r>
              <a:rPr lang="en-US" altLang="zh-CN" sz="2800" baseline="-30000" dirty="0"/>
              <a:t>1</a:t>
            </a:r>
            <a:r>
              <a:rPr lang="zh-CN" altLang="en-US" sz="2800" dirty="0"/>
              <a:t>和</a:t>
            </a:r>
            <a:r>
              <a:rPr lang="en-US" altLang="zh-CN" sz="2800" dirty="0"/>
              <a:t>T</a:t>
            </a:r>
            <a:r>
              <a:rPr lang="en-US" altLang="zh-CN" sz="2800" baseline="-30000" dirty="0"/>
              <a:t>2</a:t>
            </a:r>
            <a:r>
              <a:rPr lang="en-US" altLang="zh-CN" sz="2800" dirty="0"/>
              <a:t>，</a:t>
            </a:r>
          </a:p>
          <a:p>
            <a:pPr eaLnBrk="1" hangingPunct="1">
              <a:lnSpc>
                <a:spcPct val="90000"/>
              </a:lnSpc>
            </a:pPr>
            <a:r>
              <a:rPr lang="zh-CN" altLang="en-US" sz="2800" dirty="0"/>
              <a:t>令</a:t>
            </a:r>
            <a:r>
              <a:rPr lang="en-US" altLang="zh-CN" sz="2800" dirty="0"/>
              <a:t>S</a:t>
            </a:r>
            <a:r>
              <a:rPr lang="en-US" altLang="zh-CN" sz="2800" baseline="-30000" dirty="0"/>
              <a:t>e</a:t>
            </a:r>
            <a:r>
              <a:rPr lang="en-US" altLang="zh-CN" sz="2800" dirty="0"/>
              <a:t>={</a:t>
            </a:r>
            <a:r>
              <a:rPr lang="en-US" altLang="zh-CN" sz="2800" dirty="0" err="1"/>
              <a:t>e’|e’∈E</a:t>
            </a:r>
            <a:r>
              <a:rPr lang="en-US" altLang="zh-CN" sz="2800" dirty="0"/>
              <a:t>(G)</a:t>
            </a:r>
            <a:r>
              <a:rPr lang="zh-CN" altLang="en-US" sz="2800" dirty="0"/>
              <a:t>且</a:t>
            </a:r>
            <a:r>
              <a:rPr lang="en-US" altLang="zh-CN" sz="2800" dirty="0"/>
              <a:t>e’</a:t>
            </a:r>
            <a:r>
              <a:rPr lang="zh-CN" altLang="en-US" sz="2800" dirty="0"/>
              <a:t>的</a:t>
            </a:r>
            <a:r>
              <a:rPr lang="zh-CN" altLang="en-US" sz="2800" dirty="0">
                <a:solidFill>
                  <a:srgbClr val="FF0000"/>
                </a:solidFill>
              </a:rPr>
              <a:t>两个端点分别属于</a:t>
            </a:r>
            <a:r>
              <a:rPr lang="en-US" altLang="zh-CN" sz="2800" dirty="0">
                <a:solidFill>
                  <a:srgbClr val="FF0000"/>
                </a:solidFill>
              </a:rPr>
              <a:t>V(T</a:t>
            </a:r>
            <a:r>
              <a:rPr lang="en-US" altLang="zh-CN" sz="2800" baseline="-30000" dirty="0">
                <a:solidFill>
                  <a:srgbClr val="FF0000"/>
                </a:solidFill>
              </a:rPr>
              <a:t>1</a:t>
            </a:r>
            <a:r>
              <a:rPr lang="en-US" altLang="zh-CN" sz="2800" dirty="0">
                <a:solidFill>
                  <a:srgbClr val="FF0000"/>
                </a:solidFill>
              </a:rPr>
              <a:t>)</a:t>
            </a:r>
            <a:r>
              <a:rPr lang="zh-CN" altLang="en-US" sz="2800" dirty="0">
                <a:solidFill>
                  <a:srgbClr val="FF0000"/>
                </a:solidFill>
              </a:rPr>
              <a:t>和</a:t>
            </a:r>
            <a:r>
              <a:rPr lang="en-US" altLang="zh-CN" sz="2800" dirty="0">
                <a:solidFill>
                  <a:srgbClr val="FF0000"/>
                </a:solidFill>
              </a:rPr>
              <a:t>V(T</a:t>
            </a:r>
            <a:r>
              <a:rPr lang="en-US" altLang="zh-CN" sz="2800" baseline="-30000" dirty="0">
                <a:solidFill>
                  <a:srgbClr val="FF0000"/>
                </a:solidFill>
              </a:rPr>
              <a:t>2</a:t>
            </a:r>
            <a:r>
              <a:rPr lang="en-US" altLang="zh-CN" sz="2800" dirty="0">
                <a:solidFill>
                  <a:srgbClr val="FF0000"/>
                </a:solidFill>
              </a:rPr>
              <a:t>)</a:t>
            </a:r>
            <a:r>
              <a:rPr lang="en-US" altLang="zh-CN" sz="2800" dirty="0"/>
              <a:t>}</a:t>
            </a:r>
          </a:p>
          <a:p>
            <a:pPr>
              <a:lnSpc>
                <a:spcPct val="90000"/>
              </a:lnSpc>
            </a:pPr>
            <a:r>
              <a:rPr lang="zh-CN" altLang="en-US" sz="2800" dirty="0">
                <a:solidFill>
                  <a:srgbClr val="FF0000"/>
                </a:solidFill>
              </a:rPr>
              <a:t>由构造显然可知</a:t>
            </a:r>
            <a:r>
              <a:rPr lang="en-US" altLang="zh-CN" sz="2800" dirty="0">
                <a:solidFill>
                  <a:srgbClr val="FF0000"/>
                </a:solidFill>
              </a:rPr>
              <a:t>S</a:t>
            </a:r>
            <a:r>
              <a:rPr lang="en-US" altLang="zh-CN" sz="2800" baseline="-30000" dirty="0">
                <a:solidFill>
                  <a:srgbClr val="FF0000"/>
                </a:solidFill>
              </a:rPr>
              <a:t>e</a:t>
            </a:r>
            <a:r>
              <a:rPr lang="zh-CN" altLang="en-US" sz="2800" dirty="0">
                <a:solidFill>
                  <a:srgbClr val="FF0000"/>
                </a:solidFill>
              </a:rPr>
              <a:t>为</a:t>
            </a:r>
            <a:r>
              <a:rPr lang="en-US" altLang="zh-CN" sz="2800" dirty="0">
                <a:solidFill>
                  <a:srgbClr val="FF0000"/>
                </a:solidFill>
              </a:rPr>
              <a:t>G</a:t>
            </a:r>
            <a:r>
              <a:rPr lang="zh-CN" altLang="en-US" sz="2800" dirty="0">
                <a:solidFill>
                  <a:srgbClr val="FF0000"/>
                </a:solidFill>
              </a:rPr>
              <a:t>的割集，</a:t>
            </a:r>
            <a:r>
              <a:rPr lang="en-US" altLang="zh-CN" sz="2800" dirty="0" err="1">
                <a:solidFill>
                  <a:srgbClr val="FF0000"/>
                </a:solidFill>
              </a:rPr>
              <a:t>e∈S</a:t>
            </a:r>
            <a:r>
              <a:rPr lang="en-US" altLang="zh-CN" sz="2800" baseline="-30000" dirty="0" err="1">
                <a:solidFill>
                  <a:srgbClr val="FF0000"/>
                </a:solidFill>
              </a:rPr>
              <a:t>e</a:t>
            </a:r>
            <a:r>
              <a:rPr lang="zh-CN" altLang="en-US" sz="2800" baseline="-30000" dirty="0">
                <a:solidFill>
                  <a:srgbClr val="FF0000"/>
                </a:solidFill>
              </a:rPr>
              <a:t>，</a:t>
            </a:r>
            <a:r>
              <a:rPr lang="zh-CN" altLang="en-US" sz="2800" dirty="0">
                <a:solidFill>
                  <a:srgbClr val="FF0000"/>
                </a:solidFill>
              </a:rPr>
              <a:t>且</a:t>
            </a:r>
            <a:r>
              <a:rPr lang="en-US" altLang="zh-CN" sz="2800" dirty="0">
                <a:solidFill>
                  <a:srgbClr val="FF0000"/>
                </a:solidFill>
              </a:rPr>
              <a:t>S</a:t>
            </a:r>
            <a:r>
              <a:rPr lang="en-US" altLang="zh-CN" sz="2800" baseline="-30000" dirty="0">
                <a:solidFill>
                  <a:srgbClr val="FF0000"/>
                </a:solidFill>
              </a:rPr>
              <a:t>e</a:t>
            </a:r>
            <a:r>
              <a:rPr lang="zh-CN" altLang="en-US" sz="2800" dirty="0">
                <a:solidFill>
                  <a:srgbClr val="FF0000"/>
                </a:solidFill>
              </a:rPr>
              <a:t>中除</a:t>
            </a:r>
            <a:r>
              <a:rPr lang="en-US" altLang="zh-CN" sz="2800" dirty="0">
                <a:solidFill>
                  <a:srgbClr val="FF0000"/>
                </a:solidFill>
              </a:rPr>
              <a:t>e</a:t>
            </a:r>
            <a:r>
              <a:rPr lang="zh-CN" altLang="en-US" sz="2800" dirty="0">
                <a:solidFill>
                  <a:srgbClr val="FF0000"/>
                </a:solidFill>
              </a:rPr>
              <a:t>外都是弦（否则与</a:t>
            </a:r>
            <a:r>
              <a:rPr lang="en-US" altLang="zh-CN" sz="2800" dirty="0"/>
              <a:t>T</a:t>
            </a:r>
            <a:r>
              <a:rPr lang="en-US" altLang="zh-CN" sz="2800" baseline="-30000" dirty="0"/>
              <a:t>1</a:t>
            </a:r>
            <a:r>
              <a:rPr lang="zh-CN" altLang="en-US" sz="2800" dirty="0"/>
              <a:t>和</a:t>
            </a:r>
            <a:r>
              <a:rPr lang="en-US" altLang="zh-CN" sz="2800" dirty="0"/>
              <a:t>T</a:t>
            </a:r>
            <a:r>
              <a:rPr lang="en-US" altLang="zh-CN" sz="2800" baseline="-30000" dirty="0"/>
              <a:t>2</a:t>
            </a:r>
            <a:r>
              <a:rPr lang="zh-CN" altLang="en-US" sz="2800" dirty="0"/>
              <a:t>是两个连通分支矛盾</a:t>
            </a:r>
            <a:r>
              <a:rPr lang="zh-CN" altLang="en-US" sz="2800" dirty="0">
                <a:solidFill>
                  <a:srgbClr val="FF0000"/>
                </a:solidFill>
              </a:rPr>
              <a:t>），所以</a:t>
            </a:r>
            <a:r>
              <a:rPr lang="en-US" altLang="zh-CN" sz="2800" dirty="0">
                <a:solidFill>
                  <a:srgbClr val="FF0000"/>
                </a:solidFill>
              </a:rPr>
              <a:t>S</a:t>
            </a:r>
            <a:r>
              <a:rPr lang="en-US" altLang="zh-CN" sz="2800" baseline="-30000" dirty="0">
                <a:solidFill>
                  <a:srgbClr val="FF0000"/>
                </a:solidFill>
              </a:rPr>
              <a:t>e</a:t>
            </a:r>
            <a:r>
              <a:rPr lang="zh-CN" altLang="en-US" sz="2800" dirty="0">
                <a:solidFill>
                  <a:srgbClr val="FF0000"/>
                </a:solidFill>
              </a:rPr>
              <a:t>为所求。</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t>基本割集与基本割集系统</a:t>
            </a:r>
          </a:p>
        </p:txBody>
      </p:sp>
      <p:sp>
        <p:nvSpPr>
          <p:cNvPr id="22531" name="Rectangle 3"/>
          <p:cNvSpPr>
            <a:spLocks noGrp="1" noChangeArrowheads="1"/>
          </p:cNvSpPr>
          <p:nvPr>
            <p:ph sz="quarter" idx="1"/>
          </p:nvPr>
        </p:nvSpPr>
        <p:spPr/>
        <p:txBody>
          <a:bodyPr/>
          <a:lstStyle/>
          <a:p>
            <a:pPr eaLnBrk="1" hangingPunct="1"/>
            <a:r>
              <a:rPr lang="zh-CN" altLang="en-US" sz="2800" dirty="0">
                <a:solidFill>
                  <a:srgbClr val="000000"/>
                </a:solidFill>
                <a:ea typeface=""/>
                <a:cs typeface=""/>
              </a:rPr>
              <a:t>定义</a:t>
            </a:r>
            <a:r>
              <a:rPr lang="en-US" altLang="zh-CN" sz="2800" dirty="0">
                <a:solidFill>
                  <a:srgbClr val="000000"/>
                </a:solidFill>
                <a:ea typeface=""/>
                <a:cs typeface=""/>
              </a:rPr>
              <a:t>12.</a:t>
            </a:r>
            <a:r>
              <a:rPr lang="zh-CN" altLang="en-US" sz="2800" dirty="0">
                <a:solidFill>
                  <a:srgbClr val="000000"/>
                </a:solidFill>
                <a:ea typeface=""/>
                <a:cs typeface=""/>
              </a:rPr>
              <a:t>4</a:t>
            </a:r>
            <a:r>
              <a:rPr lang="zh-CN" altLang="en-US" sz="2800" dirty="0"/>
              <a:t> </a:t>
            </a:r>
          </a:p>
          <a:p>
            <a:pPr eaLnBrk="1" hangingPunct="1"/>
            <a:r>
              <a:rPr lang="zh-CN" altLang="en-US" sz="2800" dirty="0"/>
              <a:t>设</a:t>
            </a:r>
            <a:r>
              <a:rPr lang="en-US" altLang="zh-CN" sz="2800" dirty="0"/>
              <a:t>T</a:t>
            </a:r>
            <a:r>
              <a:rPr lang="zh-CN" altLang="en-US" sz="2800" dirty="0"/>
              <a:t>是</a:t>
            </a:r>
            <a:r>
              <a:rPr lang="en-US" altLang="zh-CN" sz="2800" dirty="0"/>
              <a:t>n</a:t>
            </a:r>
            <a:r>
              <a:rPr lang="zh-CN" altLang="en-US" sz="2800" dirty="0"/>
              <a:t>阶连通图</a:t>
            </a:r>
            <a:r>
              <a:rPr lang="en-US" altLang="zh-CN" sz="2800" dirty="0"/>
              <a:t>G</a:t>
            </a:r>
            <a:r>
              <a:rPr lang="zh-CN" altLang="en-US" sz="2800" dirty="0"/>
              <a:t>的一棵生成树，</a:t>
            </a:r>
            <a:r>
              <a:rPr lang="en-US" altLang="zh-CN" sz="2800" dirty="0"/>
              <a:t>e'</a:t>
            </a:r>
            <a:r>
              <a:rPr lang="en-US" altLang="zh-CN" sz="2800" baseline="-30000" dirty="0"/>
              <a:t>1</a:t>
            </a:r>
            <a:r>
              <a:rPr lang="en-US" altLang="zh-CN" sz="2800" dirty="0"/>
              <a:t>，e'</a:t>
            </a:r>
            <a:r>
              <a:rPr lang="en-US" altLang="zh-CN" sz="2800" baseline="-30000" dirty="0"/>
              <a:t>2</a:t>
            </a:r>
            <a:r>
              <a:rPr lang="en-US" altLang="zh-CN" sz="2800" dirty="0"/>
              <a:t>，…，e'</a:t>
            </a:r>
            <a:r>
              <a:rPr lang="en-US" altLang="zh-CN" sz="2800" baseline="-30000" dirty="0"/>
              <a:t>n-1</a:t>
            </a:r>
            <a:r>
              <a:rPr lang="zh-CN" altLang="en-US" sz="2800" dirty="0"/>
              <a:t>为</a:t>
            </a:r>
            <a:r>
              <a:rPr lang="en-US" altLang="zh-CN" sz="2800" dirty="0"/>
              <a:t>T</a:t>
            </a:r>
            <a:r>
              <a:rPr lang="zh-CN" altLang="en-US" sz="2800" dirty="0"/>
              <a:t>的树枝，</a:t>
            </a:r>
            <a:r>
              <a:rPr lang="en-US" altLang="zh-CN" sz="2800" dirty="0"/>
              <a:t>S</a:t>
            </a:r>
            <a:r>
              <a:rPr lang="en-US" altLang="zh-CN" sz="2800" baseline="-30000" dirty="0"/>
              <a:t>i</a:t>
            </a:r>
            <a:r>
              <a:rPr lang="zh-CN" altLang="en-US" sz="2800" dirty="0"/>
              <a:t>是</a:t>
            </a:r>
            <a:r>
              <a:rPr lang="en-US" altLang="zh-CN" sz="2800" dirty="0"/>
              <a:t>G</a:t>
            </a:r>
            <a:r>
              <a:rPr lang="zh-CN" altLang="en-US" sz="2800" dirty="0"/>
              <a:t>的只含树枝</a:t>
            </a:r>
            <a:r>
              <a:rPr lang="en-US" altLang="zh-CN" sz="2800" dirty="0" err="1"/>
              <a:t>e'</a:t>
            </a:r>
            <a:r>
              <a:rPr lang="en-US" altLang="zh-CN" sz="2800" baseline="-30000" dirty="0" err="1"/>
              <a:t>i</a:t>
            </a:r>
            <a:r>
              <a:rPr lang="zh-CN" altLang="en-US" sz="2800" dirty="0"/>
              <a:t>的割集，则称</a:t>
            </a:r>
            <a:r>
              <a:rPr lang="en-US" altLang="zh-CN" sz="2800" dirty="0"/>
              <a:t>S</a:t>
            </a:r>
            <a:r>
              <a:rPr lang="en-US" altLang="zh-CN" sz="2800" baseline="-30000" dirty="0"/>
              <a:t>i</a:t>
            </a:r>
            <a:r>
              <a:rPr lang="zh-CN" altLang="en-US" sz="2800" dirty="0"/>
              <a:t>为</a:t>
            </a:r>
            <a:r>
              <a:rPr lang="en-US" altLang="zh-CN" sz="2800" dirty="0"/>
              <a:t>G</a:t>
            </a:r>
            <a:r>
              <a:rPr lang="zh-CN" altLang="en-US" sz="2800" dirty="0"/>
              <a:t>的对应生成树</a:t>
            </a:r>
            <a:r>
              <a:rPr lang="en-US" altLang="zh-CN" sz="2800" dirty="0"/>
              <a:t>T</a:t>
            </a:r>
            <a:r>
              <a:rPr lang="zh-CN" altLang="en-US" sz="2800" dirty="0"/>
              <a:t>由树枝</a:t>
            </a:r>
            <a:r>
              <a:rPr lang="en-US" altLang="zh-CN" sz="2800" dirty="0" err="1"/>
              <a:t>e'</a:t>
            </a:r>
            <a:r>
              <a:rPr lang="en-US" altLang="zh-CN" sz="2800" baseline="-30000" dirty="0" err="1"/>
              <a:t>i</a:t>
            </a:r>
            <a:r>
              <a:rPr lang="zh-CN" altLang="en-US" sz="2800" dirty="0"/>
              <a:t>生成的</a:t>
            </a:r>
            <a:r>
              <a:rPr lang="zh-CN" altLang="en-US" sz="2800" dirty="0">
                <a:solidFill>
                  <a:srgbClr val="FF9900"/>
                </a:solidFill>
                <a:ea typeface=""/>
                <a:cs typeface=""/>
              </a:rPr>
              <a:t>基本割集</a:t>
            </a:r>
            <a:r>
              <a:rPr lang="zh-CN" altLang="en-US" sz="2800" dirty="0"/>
              <a:t>，</a:t>
            </a:r>
            <a:r>
              <a:rPr lang="en-US" altLang="zh-CN" sz="2800" dirty="0" err="1"/>
              <a:t>i</a:t>
            </a:r>
            <a:r>
              <a:rPr lang="en-US" altLang="zh-CN" sz="2800" dirty="0"/>
              <a:t>=1，2，…，n-1.</a:t>
            </a:r>
          </a:p>
          <a:p>
            <a:pPr eaLnBrk="1" hangingPunct="1"/>
            <a:r>
              <a:rPr lang="zh-CN" altLang="en-US" sz="2800" dirty="0"/>
              <a:t>并称{</a:t>
            </a:r>
            <a:r>
              <a:rPr lang="en-US" altLang="zh-CN" sz="2800" dirty="0"/>
              <a:t>S</a:t>
            </a:r>
            <a:r>
              <a:rPr lang="en-US" altLang="zh-CN" sz="2800" baseline="-30000" dirty="0"/>
              <a:t>1</a:t>
            </a:r>
            <a:r>
              <a:rPr lang="en-US" altLang="zh-CN" sz="2800" dirty="0"/>
              <a:t>，S</a:t>
            </a:r>
            <a:r>
              <a:rPr lang="en-US" altLang="zh-CN" sz="2800" baseline="-30000" dirty="0"/>
              <a:t>2</a:t>
            </a:r>
            <a:r>
              <a:rPr lang="en-US" altLang="zh-CN" sz="2800" dirty="0"/>
              <a:t>，…，S</a:t>
            </a:r>
            <a:r>
              <a:rPr lang="en-US" altLang="zh-CN" sz="2800" baseline="-30000" dirty="0"/>
              <a:t>n-1</a:t>
            </a:r>
            <a:r>
              <a:rPr lang="en-US" altLang="zh-CN" sz="2800" dirty="0"/>
              <a:t>}</a:t>
            </a:r>
            <a:r>
              <a:rPr lang="zh-CN" altLang="en-US" sz="2800" dirty="0"/>
              <a:t>为</a:t>
            </a:r>
            <a:r>
              <a:rPr lang="en-US" altLang="zh-CN" sz="2800" dirty="0"/>
              <a:t>G</a:t>
            </a:r>
            <a:r>
              <a:rPr lang="zh-CN" altLang="en-US" sz="2800" dirty="0"/>
              <a:t>对应</a:t>
            </a:r>
            <a:r>
              <a:rPr lang="en-US" altLang="zh-CN" sz="2800" dirty="0"/>
              <a:t>T</a:t>
            </a:r>
            <a:r>
              <a:rPr lang="zh-CN" altLang="en-US" sz="2800" dirty="0"/>
              <a:t>的</a:t>
            </a:r>
            <a:r>
              <a:rPr lang="zh-CN" altLang="en-US" sz="2800" dirty="0">
                <a:solidFill>
                  <a:srgbClr val="FF9900"/>
                </a:solidFill>
                <a:ea typeface=""/>
                <a:cs typeface=""/>
              </a:rPr>
              <a:t>基本割集系统</a:t>
            </a:r>
            <a:r>
              <a:rPr lang="zh-CN" altLang="en-US" sz="2800" dirty="0"/>
              <a:t>，称</a:t>
            </a:r>
            <a:r>
              <a:rPr lang="en-US" altLang="zh-CN" sz="2800" dirty="0"/>
              <a:t>n-1</a:t>
            </a:r>
            <a:r>
              <a:rPr lang="zh-CN" altLang="en-US" sz="2800" dirty="0"/>
              <a:t>为</a:t>
            </a:r>
            <a:r>
              <a:rPr lang="en-US" altLang="zh-CN" sz="2800" dirty="0"/>
              <a:t>G</a:t>
            </a:r>
            <a:r>
              <a:rPr lang="zh-CN" altLang="en-US" sz="2800" dirty="0"/>
              <a:t>的</a:t>
            </a:r>
            <a:r>
              <a:rPr lang="zh-CN" altLang="en-US" sz="2800" dirty="0">
                <a:solidFill>
                  <a:srgbClr val="FF9900"/>
                </a:solidFill>
                <a:ea typeface=""/>
                <a:cs typeface=""/>
              </a:rPr>
              <a:t>割集秩</a:t>
            </a:r>
            <a:r>
              <a:rPr lang="zh-CN" altLang="en-US" sz="2800" dirty="0"/>
              <a:t>，记作</a:t>
            </a:r>
            <a:r>
              <a:rPr lang="en-US" altLang="zh-CN" sz="2800" dirty="0"/>
              <a:t>η(G).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0"/>
          <p:cNvSpPr>
            <a:spLocks noGrp="1" noChangeArrowheads="1"/>
          </p:cNvSpPr>
          <p:nvPr>
            <p:ph type="title"/>
          </p:nvPr>
        </p:nvSpPr>
        <p:spPr/>
        <p:txBody>
          <a:bodyPr/>
          <a:lstStyle/>
          <a:p>
            <a:pPr eaLnBrk="1" hangingPunct="1"/>
            <a:r>
              <a:rPr lang="zh-CN" altLang="en-US"/>
              <a:t>基本割集与基本割集系统</a:t>
            </a:r>
          </a:p>
        </p:txBody>
      </p:sp>
      <p:sp>
        <p:nvSpPr>
          <p:cNvPr id="23555" name="Rectangle 2051"/>
          <p:cNvSpPr>
            <a:spLocks noGrp="1" noChangeArrowheads="1"/>
          </p:cNvSpPr>
          <p:nvPr>
            <p:ph sz="quarter" idx="1"/>
          </p:nvPr>
        </p:nvSpPr>
        <p:spPr/>
        <p:txBody>
          <a:bodyPr/>
          <a:lstStyle/>
          <a:p>
            <a:pPr eaLnBrk="1" hangingPunct="1"/>
            <a:r>
              <a:rPr lang="zh-CN" altLang="en-US" sz="2800" dirty="0"/>
              <a:t>对一个</a:t>
            </a:r>
            <a:r>
              <a:rPr lang="en-US" altLang="zh-CN" sz="2800" dirty="0"/>
              <a:t>n</a:t>
            </a:r>
            <a:r>
              <a:rPr lang="zh-CN" altLang="en-US" sz="2800" dirty="0"/>
              <a:t>阶连通图</a:t>
            </a:r>
            <a:r>
              <a:rPr lang="en-US" altLang="zh-CN" sz="2800" dirty="0"/>
              <a:t>G</a:t>
            </a:r>
            <a:r>
              <a:rPr lang="zh-CN" altLang="en-US" sz="2800" dirty="0"/>
              <a:t>来说</a:t>
            </a:r>
          </a:p>
          <a:p>
            <a:pPr lvl="1" eaLnBrk="1" hangingPunct="1"/>
            <a:r>
              <a:rPr lang="zh-CN" altLang="en-US" sz="2800" dirty="0">
                <a:solidFill>
                  <a:srgbClr val="FF0000"/>
                </a:solidFill>
              </a:rPr>
              <a:t>对应不同的生成树的基本割集可能不一样,但基本割集的个数必为</a:t>
            </a:r>
            <a:r>
              <a:rPr lang="en-US" altLang="zh-CN" sz="2800" dirty="0">
                <a:solidFill>
                  <a:srgbClr val="FF0000"/>
                </a:solidFill>
              </a:rPr>
              <a:t>n-1</a:t>
            </a:r>
            <a:r>
              <a:rPr lang="zh-CN" altLang="en-US" sz="2800" dirty="0">
                <a:solidFill>
                  <a:srgbClr val="FF0000"/>
                </a:solidFill>
              </a:rPr>
              <a:t>个</a:t>
            </a:r>
          </a:p>
          <a:p>
            <a:pPr lvl="1" eaLnBrk="1" hangingPunct="1"/>
            <a:r>
              <a:rPr lang="zh-CN" altLang="en-US" sz="2800" dirty="0"/>
              <a:t>这是连通图</a:t>
            </a:r>
            <a:r>
              <a:rPr lang="en-US" altLang="zh-CN" sz="2800" dirty="0"/>
              <a:t>G</a:t>
            </a:r>
            <a:r>
              <a:rPr lang="zh-CN" altLang="en-US" sz="2800" dirty="0"/>
              <a:t>的固有特性.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基本割集与基本割集系统</a:t>
            </a:r>
          </a:p>
        </p:txBody>
      </p:sp>
      <p:sp>
        <p:nvSpPr>
          <p:cNvPr id="24579" name="Rectangle 3"/>
          <p:cNvSpPr>
            <a:spLocks noGrp="1" noChangeArrowheads="1"/>
          </p:cNvSpPr>
          <p:nvPr>
            <p:ph sz="quarter" idx="1"/>
          </p:nvPr>
        </p:nvSpPr>
        <p:spPr/>
        <p:txBody>
          <a:bodyPr/>
          <a:lstStyle/>
          <a:p>
            <a:pPr eaLnBrk="1" hangingPunct="1"/>
            <a:r>
              <a:rPr lang="zh-CN" altLang="en-US" sz="2800" dirty="0">
                <a:solidFill>
                  <a:srgbClr val="0000FF"/>
                </a:solidFill>
              </a:rPr>
              <a:t>例</a:t>
            </a:r>
            <a:r>
              <a:rPr lang="en-US" altLang="zh-CN" sz="2800" dirty="0">
                <a:solidFill>
                  <a:srgbClr val="0000FF"/>
                </a:solidFill>
              </a:rPr>
              <a:t>12.</a:t>
            </a:r>
            <a:r>
              <a:rPr lang="zh-CN" altLang="en-US" sz="2800" dirty="0">
                <a:solidFill>
                  <a:srgbClr val="0000FF"/>
                </a:solidFill>
              </a:rPr>
              <a:t>1</a:t>
            </a:r>
            <a:r>
              <a:rPr lang="zh-CN" altLang="en-US" sz="2800" dirty="0"/>
              <a:t> 图</a:t>
            </a:r>
            <a:r>
              <a:rPr lang="en-US" altLang="zh-CN" sz="2800" dirty="0"/>
              <a:t>G</a:t>
            </a:r>
            <a:r>
              <a:rPr lang="zh-CN" altLang="en-US" sz="2800" dirty="0"/>
              <a:t>中,实线边所构成的子图是</a:t>
            </a:r>
            <a:r>
              <a:rPr lang="en-US" altLang="zh-CN" sz="2800" dirty="0"/>
              <a:t>G</a:t>
            </a:r>
            <a:r>
              <a:rPr lang="zh-CN" altLang="en-US" sz="2800" dirty="0"/>
              <a:t>的一棵生成树</a:t>
            </a:r>
            <a:r>
              <a:rPr lang="en-US" altLang="zh-CN" sz="2800" dirty="0"/>
              <a:t>T,</a:t>
            </a:r>
            <a:r>
              <a:rPr lang="zh-CN" altLang="en-US" sz="2800" dirty="0"/>
              <a:t>求</a:t>
            </a:r>
            <a:r>
              <a:rPr lang="en-US" altLang="zh-CN" sz="2800" dirty="0"/>
              <a:t>T</a:t>
            </a:r>
            <a:r>
              <a:rPr lang="zh-CN" altLang="en-US" sz="2800" dirty="0"/>
              <a:t>对应的基本回路和基本回路系统,基本割集和基本割集系统.     </a:t>
            </a:r>
          </a:p>
        </p:txBody>
      </p:sp>
      <p:pic>
        <p:nvPicPr>
          <p:cNvPr id="2" name="图片 1"/>
          <p:cNvPicPr>
            <a:picLocks noChangeAspect="1"/>
          </p:cNvPicPr>
          <p:nvPr/>
        </p:nvPicPr>
        <p:blipFill>
          <a:blip r:embed="rId2"/>
          <a:stretch>
            <a:fillRect/>
          </a:stretch>
        </p:blipFill>
        <p:spPr>
          <a:xfrm>
            <a:off x="4044003" y="2780928"/>
            <a:ext cx="4416921" cy="28656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eaLnBrk="1" hangingPunct="1"/>
            <a:r>
              <a:rPr lang="zh-CN" altLang="en-US"/>
              <a:t>基本割集与基本割集系统</a:t>
            </a:r>
          </a:p>
        </p:txBody>
      </p:sp>
      <p:sp>
        <p:nvSpPr>
          <p:cNvPr id="25603" name="Rectangle 1027"/>
          <p:cNvSpPr>
            <a:spLocks noGrp="1" noChangeArrowheads="1"/>
          </p:cNvSpPr>
          <p:nvPr>
            <p:ph sz="quarter" idx="1"/>
          </p:nvPr>
        </p:nvSpPr>
        <p:spPr/>
        <p:txBody>
          <a:bodyPr/>
          <a:lstStyle/>
          <a:p>
            <a:pPr eaLnBrk="1" hangingPunct="1"/>
            <a:r>
              <a:rPr lang="zh-CN" altLang="en-US" sz="2800" dirty="0"/>
              <a:t>解: </a:t>
            </a:r>
            <a:r>
              <a:rPr lang="en-US" altLang="zh-CN" sz="2800" dirty="0"/>
              <a:t>G</a:t>
            </a:r>
            <a:r>
              <a:rPr lang="zh-CN" altLang="en-US" sz="2800" dirty="0"/>
              <a:t>中顶点数</a:t>
            </a:r>
            <a:r>
              <a:rPr lang="en-US" altLang="zh-CN" sz="2800" dirty="0"/>
              <a:t>n=6,</a:t>
            </a:r>
            <a:r>
              <a:rPr lang="zh-CN" altLang="en-US" sz="2800" dirty="0"/>
              <a:t>边数</a:t>
            </a:r>
            <a:r>
              <a:rPr lang="en-US" altLang="zh-CN" sz="2800" dirty="0"/>
              <a:t>m=9,</a:t>
            </a:r>
            <a:r>
              <a:rPr lang="zh-CN" altLang="en-US" sz="2800" dirty="0"/>
              <a:t>基本回路个数为</a:t>
            </a:r>
            <a:r>
              <a:rPr lang="en-US" altLang="zh-CN" sz="2800" dirty="0"/>
              <a:t>m-n+1=4,</a:t>
            </a:r>
            <a:r>
              <a:rPr lang="zh-CN" altLang="en-US" sz="2800" dirty="0"/>
              <a:t>即</a:t>
            </a:r>
            <a:r>
              <a:rPr lang="en-US" altLang="zh-CN" sz="2800" dirty="0"/>
              <a:t>T</a:t>
            </a:r>
            <a:r>
              <a:rPr lang="zh-CN" altLang="en-US" sz="2800" dirty="0"/>
              <a:t>有4条弦</a:t>
            </a:r>
            <a:r>
              <a:rPr lang="en-US" altLang="zh-CN" sz="2800" dirty="0" err="1"/>
              <a:t>f,g,h,i</a:t>
            </a:r>
            <a:r>
              <a:rPr lang="en-US" altLang="zh-CN" sz="2800" dirty="0"/>
              <a:t>.</a:t>
            </a:r>
            <a:r>
              <a:rPr lang="zh-CN" altLang="en-US" sz="2800" dirty="0"/>
              <a:t>对应的基本回路:</a:t>
            </a:r>
          </a:p>
          <a:p>
            <a:pPr eaLnBrk="1" hangingPunct="1">
              <a:buFont typeface="Wingdings" panose="05000000000000000000" pitchFamily="2" charset="2"/>
              <a:buNone/>
            </a:pPr>
            <a:r>
              <a:rPr lang="zh-CN" altLang="en-US" sz="2800" dirty="0"/>
              <a:t>         </a:t>
            </a:r>
            <a:r>
              <a:rPr lang="en-US" altLang="zh-CN" sz="2800" dirty="0" err="1"/>
              <a:t>C</a:t>
            </a:r>
            <a:r>
              <a:rPr lang="en-US" altLang="zh-CN" sz="2800" baseline="-18000" dirty="0" err="1"/>
              <a:t>f</a:t>
            </a:r>
            <a:r>
              <a:rPr lang="en-US" altLang="zh-CN" sz="2800" dirty="0"/>
              <a:t>=face; C</a:t>
            </a:r>
            <a:r>
              <a:rPr lang="en-US" altLang="zh-CN" sz="2800" baseline="-6000" dirty="0"/>
              <a:t>g</a:t>
            </a:r>
            <a:r>
              <a:rPr lang="en-US" altLang="zh-CN" sz="2800" dirty="0"/>
              <a:t>=</a:t>
            </a:r>
            <a:r>
              <a:rPr lang="en-US" altLang="zh-CN" sz="2800" dirty="0" err="1"/>
              <a:t>gba</a:t>
            </a:r>
            <a:r>
              <a:rPr lang="en-US" altLang="zh-CN" sz="2800" dirty="0"/>
              <a:t>;                                                 </a:t>
            </a:r>
          </a:p>
          <a:p>
            <a:pPr eaLnBrk="1" hangingPunct="1">
              <a:buFont typeface="Wingdings" panose="05000000000000000000" pitchFamily="2" charset="2"/>
              <a:buNone/>
            </a:pPr>
            <a:r>
              <a:rPr lang="en-US" altLang="zh-CN" sz="2800" dirty="0"/>
              <a:t>         </a:t>
            </a:r>
            <a:r>
              <a:rPr lang="en-US" altLang="zh-CN" sz="2800" dirty="0" err="1"/>
              <a:t>C</a:t>
            </a:r>
            <a:r>
              <a:rPr lang="en-US" altLang="zh-CN" sz="2800" baseline="-18000" dirty="0" err="1"/>
              <a:t>h</a:t>
            </a:r>
            <a:r>
              <a:rPr lang="en-US" altLang="zh-CN" sz="2800" dirty="0"/>
              <a:t>=</a:t>
            </a:r>
            <a:r>
              <a:rPr lang="en-US" altLang="zh-CN" sz="2800" dirty="0" err="1"/>
              <a:t>hdcb</a:t>
            </a:r>
            <a:r>
              <a:rPr lang="en-US" altLang="zh-CN" sz="2800" dirty="0"/>
              <a:t>; C</a:t>
            </a:r>
            <a:r>
              <a:rPr lang="en-US" altLang="zh-CN" sz="2800" baseline="-6000" dirty="0"/>
              <a:t>i</a:t>
            </a:r>
            <a:r>
              <a:rPr lang="en-US" altLang="zh-CN" sz="2800" dirty="0"/>
              <a:t>=</a:t>
            </a:r>
            <a:r>
              <a:rPr lang="en-US" altLang="zh-CN" sz="2800" dirty="0" err="1"/>
              <a:t>ied</a:t>
            </a:r>
            <a:r>
              <a:rPr lang="en-US" altLang="zh-CN" sz="2800" dirty="0"/>
              <a:t>.</a:t>
            </a:r>
          </a:p>
          <a:p>
            <a:pPr eaLnBrk="1" hangingPunct="1">
              <a:buFont typeface="Wingdings" panose="05000000000000000000" pitchFamily="2" charset="2"/>
              <a:buNone/>
            </a:pPr>
            <a:r>
              <a:rPr lang="en-US" altLang="zh-CN" sz="2800" dirty="0"/>
              <a:t>  </a:t>
            </a:r>
            <a:r>
              <a:rPr lang="zh-CN" altLang="en-US" sz="2800" dirty="0"/>
              <a:t>基本回路系统为{</a:t>
            </a:r>
            <a:r>
              <a:rPr lang="en-US" altLang="zh-CN" sz="2800" dirty="0" err="1"/>
              <a:t>C</a:t>
            </a:r>
            <a:r>
              <a:rPr lang="en-US" altLang="zh-CN" sz="2800" baseline="-18000" dirty="0" err="1"/>
              <a:t>f</a:t>
            </a:r>
            <a:r>
              <a:rPr lang="en-US" altLang="zh-CN" sz="2800" dirty="0" err="1"/>
              <a:t>,C</a:t>
            </a:r>
            <a:r>
              <a:rPr lang="en-US" altLang="zh-CN" sz="2800" baseline="-6000" dirty="0" err="1"/>
              <a:t>g</a:t>
            </a:r>
            <a:r>
              <a:rPr lang="en-US" altLang="zh-CN" sz="2800" dirty="0" err="1"/>
              <a:t>,C</a:t>
            </a:r>
            <a:r>
              <a:rPr lang="en-US" altLang="zh-CN" sz="2800" baseline="-6000" dirty="0" err="1"/>
              <a:t>h</a:t>
            </a:r>
            <a:r>
              <a:rPr lang="en-US" altLang="zh-CN" sz="2800" dirty="0" err="1"/>
              <a:t>,C</a:t>
            </a:r>
            <a:r>
              <a:rPr lang="en-US" altLang="zh-CN" sz="2800" baseline="-6000" dirty="0" err="1"/>
              <a:t>i</a:t>
            </a:r>
            <a:r>
              <a:rPr lang="en-US" altLang="zh-CN" sz="2800" dirty="0"/>
              <a:t>}</a:t>
            </a:r>
          </a:p>
        </p:txBody>
      </p:sp>
      <p:pic>
        <p:nvPicPr>
          <p:cNvPr id="4" name="图片 3"/>
          <p:cNvPicPr>
            <a:picLocks noChangeAspect="1"/>
          </p:cNvPicPr>
          <p:nvPr/>
        </p:nvPicPr>
        <p:blipFill>
          <a:blip r:embed="rId2"/>
          <a:stretch>
            <a:fillRect/>
          </a:stretch>
        </p:blipFill>
        <p:spPr>
          <a:xfrm>
            <a:off x="6023992" y="2348880"/>
            <a:ext cx="4416921" cy="28656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pPr eaLnBrk="1" hangingPunct="1"/>
            <a:r>
              <a:rPr lang="zh-CN" altLang="en-US"/>
              <a:t>基本割集与基本割集系统</a:t>
            </a:r>
          </a:p>
        </p:txBody>
      </p:sp>
      <p:sp>
        <p:nvSpPr>
          <p:cNvPr id="26627" name="Rectangle 1027"/>
          <p:cNvSpPr>
            <a:spLocks noGrp="1" noChangeArrowheads="1"/>
          </p:cNvSpPr>
          <p:nvPr>
            <p:ph sz="quarter" idx="1"/>
          </p:nvPr>
        </p:nvSpPr>
        <p:spPr/>
        <p:txBody>
          <a:bodyPr/>
          <a:lstStyle/>
          <a:p>
            <a:pPr eaLnBrk="1" hangingPunct="1"/>
            <a:r>
              <a:rPr lang="en-US" altLang="zh-CN" sz="2800" dirty="0"/>
              <a:t>T</a:t>
            </a:r>
            <a:r>
              <a:rPr lang="zh-CN" altLang="en-US" sz="2800" dirty="0"/>
              <a:t>有5个树枝</a:t>
            </a:r>
            <a:r>
              <a:rPr lang="en-US" altLang="zh-CN" sz="2800" dirty="0" err="1"/>
              <a:t>a,b,c,d,e</a:t>
            </a:r>
            <a:r>
              <a:rPr lang="en-US" altLang="zh-CN" sz="2800" dirty="0"/>
              <a:t>,</a:t>
            </a:r>
            <a:r>
              <a:rPr lang="zh-CN" altLang="en-US" sz="2800" dirty="0"/>
              <a:t>因而有5个基本割集:</a:t>
            </a:r>
          </a:p>
          <a:p>
            <a:pPr eaLnBrk="1" hangingPunct="1">
              <a:buFont typeface="Wingdings" panose="05000000000000000000" pitchFamily="2" charset="2"/>
              <a:buNone/>
            </a:pPr>
            <a:r>
              <a:rPr lang="en-US" altLang="zh-CN" sz="2800" dirty="0"/>
              <a:t>S</a:t>
            </a:r>
            <a:r>
              <a:rPr lang="en-US" altLang="zh-CN" sz="2800" baseline="-6000" dirty="0"/>
              <a:t>a</a:t>
            </a:r>
            <a:r>
              <a:rPr lang="en-US" altLang="zh-CN" sz="2800" dirty="0"/>
              <a:t>={</a:t>
            </a:r>
            <a:r>
              <a:rPr lang="en-US" altLang="zh-CN" sz="2800" dirty="0" err="1"/>
              <a:t>a,g,f</a:t>
            </a:r>
            <a:r>
              <a:rPr lang="en-US" altLang="zh-CN" sz="2800" dirty="0"/>
              <a:t>};</a:t>
            </a:r>
          </a:p>
          <a:p>
            <a:pPr eaLnBrk="1" hangingPunct="1">
              <a:buFont typeface="Wingdings" panose="05000000000000000000" pitchFamily="2" charset="2"/>
              <a:buNone/>
            </a:pPr>
            <a:r>
              <a:rPr lang="en-US" altLang="zh-CN" sz="2800" dirty="0"/>
              <a:t>S</a:t>
            </a:r>
            <a:r>
              <a:rPr lang="en-US" altLang="zh-CN" sz="2800" baseline="-6000" dirty="0"/>
              <a:t>b</a:t>
            </a:r>
            <a:r>
              <a:rPr lang="en-US" altLang="zh-CN" sz="2800" dirty="0"/>
              <a:t>={</a:t>
            </a:r>
            <a:r>
              <a:rPr lang="en-US" altLang="zh-CN" sz="2800" dirty="0" err="1"/>
              <a:t>b,g,h</a:t>
            </a:r>
            <a:r>
              <a:rPr lang="en-US" altLang="zh-CN" sz="2800" dirty="0"/>
              <a:t>};</a:t>
            </a:r>
          </a:p>
          <a:p>
            <a:pPr eaLnBrk="1" hangingPunct="1">
              <a:buFont typeface="Wingdings" panose="05000000000000000000" pitchFamily="2" charset="2"/>
              <a:buNone/>
            </a:pPr>
            <a:r>
              <a:rPr lang="en-US" altLang="zh-CN" sz="2800" dirty="0" err="1"/>
              <a:t>S</a:t>
            </a:r>
            <a:r>
              <a:rPr lang="en-US" altLang="zh-CN" sz="2800" baseline="-6000" dirty="0" err="1"/>
              <a:t>c</a:t>
            </a:r>
            <a:r>
              <a:rPr lang="en-US" altLang="zh-CN" sz="2800" dirty="0"/>
              <a:t>={</a:t>
            </a:r>
            <a:r>
              <a:rPr lang="en-US" altLang="zh-CN" sz="2800" dirty="0" err="1"/>
              <a:t>c,f,h</a:t>
            </a:r>
            <a:r>
              <a:rPr lang="en-US" altLang="zh-CN" sz="2800" dirty="0"/>
              <a:t>};</a:t>
            </a:r>
          </a:p>
          <a:p>
            <a:pPr eaLnBrk="1" hangingPunct="1">
              <a:buFont typeface="Wingdings" panose="05000000000000000000" pitchFamily="2" charset="2"/>
              <a:buNone/>
            </a:pPr>
            <a:r>
              <a:rPr lang="en-US" altLang="zh-CN" sz="2800" dirty="0" err="1"/>
              <a:t>S</a:t>
            </a:r>
            <a:r>
              <a:rPr lang="en-US" altLang="zh-CN" sz="2800" baseline="-6000" dirty="0" err="1"/>
              <a:t>d</a:t>
            </a:r>
            <a:r>
              <a:rPr lang="en-US" altLang="zh-CN" sz="2800" dirty="0"/>
              <a:t>={</a:t>
            </a:r>
            <a:r>
              <a:rPr lang="en-US" altLang="zh-CN" sz="2800" dirty="0" err="1"/>
              <a:t>d,i,h</a:t>
            </a:r>
            <a:r>
              <a:rPr lang="en-US" altLang="zh-CN" sz="2800" dirty="0"/>
              <a:t>};</a:t>
            </a:r>
          </a:p>
          <a:p>
            <a:pPr eaLnBrk="1" hangingPunct="1">
              <a:buFont typeface="Wingdings" panose="05000000000000000000" pitchFamily="2" charset="2"/>
              <a:buNone/>
            </a:pPr>
            <a:r>
              <a:rPr lang="en-US" altLang="zh-CN" sz="2800" dirty="0"/>
              <a:t>S</a:t>
            </a:r>
            <a:r>
              <a:rPr lang="en-US" altLang="zh-CN" sz="2800" baseline="-6000" dirty="0"/>
              <a:t>e</a:t>
            </a:r>
            <a:r>
              <a:rPr lang="en-US" altLang="zh-CN" sz="2800" dirty="0"/>
              <a:t>={</a:t>
            </a:r>
            <a:r>
              <a:rPr lang="en-US" altLang="zh-CN" sz="2800" dirty="0" err="1"/>
              <a:t>e,f,i</a:t>
            </a:r>
            <a:r>
              <a:rPr lang="en-US" altLang="zh-CN" sz="2800" dirty="0"/>
              <a:t>};</a:t>
            </a:r>
          </a:p>
          <a:p>
            <a:pPr eaLnBrk="1" hangingPunct="1">
              <a:buFont typeface="Wingdings" panose="05000000000000000000" pitchFamily="2" charset="2"/>
              <a:buNone/>
            </a:pPr>
            <a:r>
              <a:rPr lang="zh-CN" altLang="en-US" sz="2800" dirty="0"/>
              <a:t>基本割集系统为{</a:t>
            </a:r>
            <a:r>
              <a:rPr lang="en-US" altLang="zh-CN" sz="2800" dirty="0"/>
              <a:t>S</a:t>
            </a:r>
            <a:r>
              <a:rPr lang="en-US" altLang="zh-CN" sz="2800" baseline="-6000" dirty="0"/>
              <a:t>a</a:t>
            </a:r>
            <a:r>
              <a:rPr lang="en-US" altLang="zh-CN" sz="2800" dirty="0"/>
              <a:t>, S</a:t>
            </a:r>
            <a:r>
              <a:rPr lang="en-US" altLang="zh-CN" sz="2800" baseline="-6000" dirty="0"/>
              <a:t>b</a:t>
            </a:r>
            <a:r>
              <a:rPr lang="en-US" altLang="zh-CN" sz="2800" dirty="0"/>
              <a:t>, </a:t>
            </a:r>
            <a:r>
              <a:rPr lang="en-US" altLang="zh-CN" sz="2800" dirty="0" err="1"/>
              <a:t>S</a:t>
            </a:r>
            <a:r>
              <a:rPr lang="en-US" altLang="zh-CN" sz="2800" baseline="-6000" dirty="0" err="1"/>
              <a:t>c</a:t>
            </a:r>
            <a:r>
              <a:rPr lang="en-US" altLang="zh-CN" sz="2800" dirty="0"/>
              <a:t>, </a:t>
            </a:r>
            <a:r>
              <a:rPr lang="en-US" altLang="zh-CN" sz="2800" dirty="0" err="1"/>
              <a:t>S</a:t>
            </a:r>
            <a:r>
              <a:rPr lang="en-US" altLang="zh-CN" sz="2800" baseline="-6000" dirty="0" err="1"/>
              <a:t>d</a:t>
            </a:r>
            <a:r>
              <a:rPr lang="en-US" altLang="zh-CN" sz="2800" dirty="0"/>
              <a:t>, S</a:t>
            </a:r>
            <a:r>
              <a:rPr lang="en-US" altLang="zh-CN" sz="2800" baseline="-6000" dirty="0"/>
              <a:t>e</a:t>
            </a:r>
            <a:r>
              <a:rPr lang="en-US" altLang="zh-CN" sz="2800" dirty="0"/>
              <a:t>}. </a:t>
            </a:r>
          </a:p>
        </p:txBody>
      </p:sp>
      <p:pic>
        <p:nvPicPr>
          <p:cNvPr id="4" name="图片 3"/>
          <p:cNvPicPr>
            <a:picLocks noChangeAspect="1"/>
          </p:cNvPicPr>
          <p:nvPr/>
        </p:nvPicPr>
        <p:blipFill>
          <a:blip r:embed="rId2"/>
          <a:stretch>
            <a:fillRect/>
          </a:stretch>
        </p:blipFill>
        <p:spPr>
          <a:xfrm>
            <a:off x="6252464" y="2204864"/>
            <a:ext cx="4416921" cy="28656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zh-CN" altLang="en-US" dirty="0"/>
              <a:t>最小</a:t>
            </a:r>
            <a:r>
              <a:rPr lang="en-US" altLang="zh-CN" dirty="0"/>
              <a:t>(</a:t>
            </a:r>
            <a:r>
              <a:rPr lang="zh-CN" altLang="en-US" dirty="0"/>
              <a:t>或最大</a:t>
            </a:r>
            <a:r>
              <a:rPr lang="en-US" altLang="zh-CN" dirty="0"/>
              <a:t>)</a:t>
            </a:r>
            <a:r>
              <a:rPr lang="zh-CN" altLang="en-US" dirty="0"/>
              <a:t>生成树</a:t>
            </a:r>
          </a:p>
        </p:txBody>
      </p:sp>
      <p:sp>
        <p:nvSpPr>
          <p:cNvPr id="27651" name="Rectangle 1027"/>
          <p:cNvSpPr>
            <a:spLocks noGrp="1" noChangeArrowheads="1"/>
          </p:cNvSpPr>
          <p:nvPr>
            <p:ph sz="quarter" idx="1"/>
          </p:nvPr>
        </p:nvSpPr>
        <p:spPr/>
        <p:txBody>
          <a:bodyPr/>
          <a:lstStyle/>
          <a:p>
            <a:pPr eaLnBrk="1" hangingPunct="1"/>
            <a:r>
              <a:rPr lang="zh-CN" altLang="en-US" sz="2800" dirty="0">
                <a:solidFill>
                  <a:srgbClr val="000000"/>
                </a:solidFill>
                <a:ea typeface=""/>
                <a:cs typeface=""/>
              </a:rPr>
              <a:t>定义</a:t>
            </a:r>
            <a:r>
              <a:rPr lang="en-US" altLang="zh-CN" sz="2800" dirty="0">
                <a:solidFill>
                  <a:srgbClr val="000000"/>
                </a:solidFill>
                <a:ea typeface=""/>
                <a:cs typeface=""/>
              </a:rPr>
              <a:t>12.</a:t>
            </a:r>
            <a:r>
              <a:rPr lang="zh-CN" altLang="en-US" sz="2800" dirty="0">
                <a:solidFill>
                  <a:srgbClr val="000000"/>
                </a:solidFill>
                <a:ea typeface=""/>
                <a:cs typeface=""/>
              </a:rPr>
              <a:t>5</a:t>
            </a:r>
            <a:endParaRPr lang="zh-CN" altLang="en-US" sz="2800" dirty="0"/>
          </a:p>
          <a:p>
            <a:pPr lvl="1" eaLnBrk="1" hangingPunct="1"/>
            <a:r>
              <a:rPr lang="zh-CN" altLang="en-US" sz="2800" dirty="0"/>
              <a:t>设无向连通带权图</a:t>
            </a:r>
            <a:r>
              <a:rPr lang="en-US" altLang="zh-CN" sz="2800" dirty="0"/>
              <a:t>G=&lt;V,E,W&gt;,T</a:t>
            </a:r>
            <a:r>
              <a:rPr lang="zh-CN" altLang="en-US" sz="2800" dirty="0"/>
              <a:t>是</a:t>
            </a:r>
            <a:r>
              <a:rPr lang="en-US" altLang="zh-CN" sz="2800" dirty="0"/>
              <a:t>G</a:t>
            </a:r>
            <a:r>
              <a:rPr lang="zh-CN" altLang="en-US" sz="2800" dirty="0"/>
              <a:t>的一棵生成树.</a:t>
            </a:r>
          </a:p>
          <a:p>
            <a:pPr lvl="1" eaLnBrk="1" hangingPunct="1"/>
            <a:r>
              <a:rPr lang="en-US" altLang="zh-CN" sz="2800" dirty="0"/>
              <a:t>T</a:t>
            </a:r>
            <a:r>
              <a:rPr lang="zh-CN" altLang="en-US" sz="2800" dirty="0"/>
              <a:t>各边带权之和称为</a:t>
            </a:r>
            <a:r>
              <a:rPr lang="en-US" altLang="zh-CN" sz="2800" dirty="0"/>
              <a:t>T</a:t>
            </a:r>
            <a:r>
              <a:rPr lang="zh-CN" altLang="en-US" sz="2800" dirty="0"/>
              <a:t>的权,记作</a:t>
            </a:r>
            <a:r>
              <a:rPr lang="en-US" altLang="zh-CN" sz="2800" dirty="0"/>
              <a:t>W(T).</a:t>
            </a:r>
          </a:p>
          <a:p>
            <a:pPr lvl="1" eaLnBrk="1" hangingPunct="1"/>
            <a:r>
              <a:rPr lang="en-US" altLang="zh-CN" sz="2800" dirty="0"/>
              <a:t>G</a:t>
            </a:r>
            <a:r>
              <a:rPr lang="zh-CN" altLang="en-US" sz="2800" dirty="0"/>
              <a:t>的所有生成树中带权最小的生成树称为最小生成树.</a:t>
            </a:r>
            <a:endParaRPr lang="en-US" altLang="zh-CN" sz="2800" dirty="0"/>
          </a:p>
          <a:p>
            <a:r>
              <a:rPr lang="zh-CN" altLang="en-US" sz="3100" dirty="0"/>
              <a:t>应用：</a:t>
            </a:r>
            <a:endParaRPr lang="en-US" altLang="zh-CN" sz="3100" dirty="0"/>
          </a:p>
          <a:p>
            <a:pPr lvl="1"/>
            <a:r>
              <a:rPr lang="zh-CN" altLang="en-US" sz="2800" dirty="0"/>
              <a:t>网络</a:t>
            </a:r>
            <a:r>
              <a:rPr lang="en-US" altLang="zh-CN" sz="2800" dirty="0"/>
              <a:t>G</a:t>
            </a:r>
            <a:r>
              <a:rPr lang="zh-CN" altLang="en-US" sz="2800" dirty="0"/>
              <a:t>表示</a:t>
            </a:r>
            <a:r>
              <a:rPr lang="en-US" altLang="zh-CN" sz="2800" dirty="0"/>
              <a:t>n</a:t>
            </a:r>
            <a:r>
              <a:rPr lang="zh-CN" altLang="en-US" sz="2800" dirty="0"/>
              <a:t>各城市之间的通信线路网线路（其中顶点表示城市，边表示两个城市之间的通信线路，边上的权值表示线路的长度或造价。可通过求该网络的最小生成树达到求解通信线路或总代价最小的最佳方案。</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dirty="0" err="1"/>
              <a:t>Kruskal</a:t>
            </a:r>
            <a:r>
              <a:rPr lang="zh-CN" altLang="en-US" dirty="0"/>
              <a:t>算法(避圈法)</a:t>
            </a:r>
          </a:p>
        </p:txBody>
      </p:sp>
      <p:sp>
        <p:nvSpPr>
          <p:cNvPr id="28675" name="Rectangle 4"/>
          <p:cNvSpPr>
            <a:spLocks noGrp="1" noChangeArrowheads="1"/>
          </p:cNvSpPr>
          <p:nvPr>
            <p:ph sz="quarter" idx="1"/>
          </p:nvPr>
        </p:nvSpPr>
        <p:spPr/>
        <p:txBody>
          <a:bodyPr/>
          <a:lstStyle/>
          <a:p>
            <a:pPr eaLnBrk="1" hangingPunct="1"/>
            <a:r>
              <a:rPr lang="zh-CN" altLang="en-US" sz="2800" dirty="0"/>
              <a:t>求最小生成树的一种算法，步骤：</a:t>
            </a:r>
          </a:p>
          <a:p>
            <a:pPr lvl="1" eaLnBrk="1" hangingPunct="1"/>
            <a:r>
              <a:rPr lang="en-US" altLang="zh-CN" sz="2300" dirty="0"/>
              <a:t>(1)</a:t>
            </a:r>
            <a:r>
              <a:rPr lang="zh-CN" altLang="en-US" sz="2300" dirty="0"/>
              <a:t>设</a:t>
            </a:r>
            <a:r>
              <a:rPr lang="en-US" altLang="zh-CN" sz="2300" dirty="0"/>
              <a:t>n</a:t>
            </a:r>
            <a:r>
              <a:rPr lang="zh-CN" altLang="en-US" sz="2300" dirty="0"/>
              <a:t>阶无向连通带权图</a:t>
            </a:r>
            <a:r>
              <a:rPr lang="en-US" altLang="zh-CN" sz="2300" dirty="0"/>
              <a:t>G=&lt;V,E,W&gt;</a:t>
            </a:r>
            <a:r>
              <a:rPr lang="zh-CN" altLang="en-US" sz="2300" dirty="0"/>
              <a:t>有</a:t>
            </a:r>
            <a:r>
              <a:rPr lang="en-US" altLang="zh-CN" sz="2300" dirty="0"/>
              <a:t>m</a:t>
            </a:r>
            <a:r>
              <a:rPr lang="zh-CN" altLang="en-US" sz="2300" dirty="0"/>
              <a:t>条边。</a:t>
            </a:r>
            <a:r>
              <a:rPr lang="zh-CN" altLang="en-US" sz="2300" dirty="0">
                <a:solidFill>
                  <a:srgbClr val="FF0000"/>
                </a:solidFill>
              </a:rPr>
              <a:t>不妨设</a:t>
            </a:r>
            <a:r>
              <a:rPr lang="en-US" altLang="zh-CN" sz="2300" dirty="0">
                <a:solidFill>
                  <a:srgbClr val="FF0000"/>
                </a:solidFill>
              </a:rPr>
              <a:t>G</a:t>
            </a:r>
            <a:r>
              <a:rPr lang="zh-CN" altLang="en-US" sz="2300" dirty="0">
                <a:solidFill>
                  <a:srgbClr val="FF0000"/>
                </a:solidFill>
              </a:rPr>
              <a:t>中没有环</a:t>
            </a:r>
            <a:r>
              <a:rPr lang="zh-CN" altLang="en-US" sz="2300" dirty="0"/>
              <a:t>（否则，可以将所有的环先删去），将</a:t>
            </a:r>
            <a:r>
              <a:rPr lang="en-US" altLang="zh-CN" sz="2300" dirty="0"/>
              <a:t>m</a:t>
            </a:r>
            <a:r>
              <a:rPr lang="zh-CN" altLang="en-US" sz="2300" dirty="0"/>
              <a:t>条边按权从小到大顺序排列，设为</a:t>
            </a:r>
            <a:r>
              <a:rPr lang="en-US" altLang="zh-CN" sz="2300" dirty="0"/>
              <a:t>e</a:t>
            </a:r>
            <a:r>
              <a:rPr lang="en-US" altLang="zh-CN" sz="2300" baseline="-30000" dirty="0"/>
              <a:t>1</a:t>
            </a:r>
            <a:r>
              <a:rPr lang="en-US" altLang="zh-CN" sz="2300" dirty="0"/>
              <a:t>,e</a:t>
            </a:r>
            <a:r>
              <a:rPr lang="en-US" altLang="zh-CN" sz="2300" baseline="-30000" dirty="0"/>
              <a:t>2</a:t>
            </a:r>
            <a:r>
              <a:rPr lang="en-US" altLang="zh-CN" sz="2300" dirty="0"/>
              <a:t>,…,</a:t>
            </a:r>
            <a:r>
              <a:rPr lang="en-US" altLang="zh-CN" sz="2300" dirty="0" err="1"/>
              <a:t>e</a:t>
            </a:r>
            <a:r>
              <a:rPr lang="en-US" altLang="zh-CN" sz="2300" baseline="-30000" dirty="0" err="1"/>
              <a:t>m</a:t>
            </a:r>
            <a:r>
              <a:rPr lang="en-US" altLang="zh-CN" sz="2300" dirty="0"/>
              <a:t>. </a:t>
            </a:r>
          </a:p>
          <a:p>
            <a:pPr lvl="1" eaLnBrk="1" hangingPunct="1"/>
            <a:r>
              <a:rPr lang="en-US" altLang="zh-CN" sz="2300" dirty="0"/>
              <a:t>(2)</a:t>
            </a:r>
            <a:r>
              <a:rPr lang="zh-CN" altLang="en-US" sz="2300" dirty="0"/>
              <a:t>取</a:t>
            </a:r>
            <a:r>
              <a:rPr lang="en-US" altLang="zh-CN" sz="2300" dirty="0"/>
              <a:t>e</a:t>
            </a:r>
            <a:r>
              <a:rPr lang="en-US" altLang="zh-CN" sz="2300" baseline="-30000" dirty="0"/>
              <a:t>1</a:t>
            </a:r>
            <a:r>
              <a:rPr lang="zh-CN" altLang="en-US" sz="2300" dirty="0"/>
              <a:t>在</a:t>
            </a:r>
            <a:r>
              <a:rPr lang="en-US" altLang="zh-CN" sz="2300" dirty="0"/>
              <a:t>T</a:t>
            </a:r>
            <a:r>
              <a:rPr lang="zh-CN" altLang="en-US" sz="2300" dirty="0"/>
              <a:t>中，然后依次检查</a:t>
            </a:r>
            <a:r>
              <a:rPr lang="en-US" altLang="zh-CN" sz="2300" dirty="0"/>
              <a:t>e</a:t>
            </a:r>
            <a:r>
              <a:rPr lang="en-US" altLang="zh-CN" sz="2300" baseline="-30000" dirty="0"/>
              <a:t>2</a:t>
            </a:r>
            <a:r>
              <a:rPr lang="en-US" altLang="zh-CN" sz="2300" dirty="0"/>
              <a:t>,e</a:t>
            </a:r>
            <a:r>
              <a:rPr lang="en-US" altLang="zh-CN" sz="2300" baseline="-30000" dirty="0"/>
              <a:t>3</a:t>
            </a:r>
            <a:r>
              <a:rPr lang="en-US" altLang="zh-CN" sz="2300" dirty="0"/>
              <a:t>,…,</a:t>
            </a:r>
            <a:r>
              <a:rPr lang="en-US" altLang="zh-CN" sz="2300" dirty="0" err="1"/>
              <a:t>e</a:t>
            </a:r>
            <a:r>
              <a:rPr lang="en-US" altLang="zh-CN" sz="2300" baseline="-30000" dirty="0" err="1"/>
              <a:t>m</a:t>
            </a:r>
            <a:r>
              <a:rPr lang="en-US" altLang="zh-CN" sz="2300" dirty="0"/>
              <a:t>.</a:t>
            </a:r>
            <a:r>
              <a:rPr lang="zh-CN" altLang="en-US" sz="2300" dirty="0"/>
              <a:t>若</a:t>
            </a:r>
            <a:r>
              <a:rPr lang="en-US" altLang="zh-CN" sz="2300" dirty="0" err="1"/>
              <a:t>e</a:t>
            </a:r>
            <a:r>
              <a:rPr lang="en-US" altLang="zh-CN" sz="2300" baseline="-30000" dirty="0" err="1"/>
              <a:t>j</a:t>
            </a:r>
            <a:r>
              <a:rPr lang="zh-CN" altLang="en-US" sz="2300" dirty="0"/>
              <a:t>与</a:t>
            </a:r>
            <a:r>
              <a:rPr lang="en-US" altLang="zh-CN" sz="2300" dirty="0"/>
              <a:t>T</a:t>
            </a:r>
            <a:r>
              <a:rPr lang="zh-CN" altLang="en-US" sz="2300" dirty="0"/>
              <a:t>中的边不能构成简单回路，则取</a:t>
            </a:r>
            <a:r>
              <a:rPr lang="en-US" altLang="zh-CN" sz="2300" dirty="0" err="1"/>
              <a:t>e</a:t>
            </a:r>
            <a:r>
              <a:rPr lang="en-US" altLang="zh-CN" sz="2300" baseline="-30000" dirty="0" err="1"/>
              <a:t>j</a:t>
            </a:r>
            <a:r>
              <a:rPr lang="zh-CN" altLang="en-US" sz="2300" dirty="0"/>
              <a:t>在</a:t>
            </a:r>
            <a:r>
              <a:rPr lang="en-US" altLang="zh-CN" sz="2300" dirty="0"/>
              <a:t>T</a:t>
            </a:r>
            <a:r>
              <a:rPr lang="zh-CN" altLang="en-US" sz="2300" dirty="0"/>
              <a:t>中，否则弃去</a:t>
            </a:r>
            <a:r>
              <a:rPr lang="en-US" altLang="zh-CN" sz="2300" dirty="0" err="1"/>
              <a:t>e</a:t>
            </a:r>
            <a:r>
              <a:rPr lang="en-US" altLang="zh-CN" sz="2300" baseline="-30000" dirty="0" err="1"/>
              <a:t>j</a:t>
            </a:r>
            <a:r>
              <a:rPr lang="en-US" altLang="zh-CN" sz="2300" dirty="0"/>
              <a:t>. </a:t>
            </a:r>
          </a:p>
          <a:p>
            <a:pPr lvl="1" eaLnBrk="1" hangingPunct="1"/>
            <a:r>
              <a:rPr lang="en-US" altLang="zh-CN" sz="2300" dirty="0"/>
              <a:t>(3)</a:t>
            </a:r>
            <a:r>
              <a:rPr lang="zh-CN" altLang="en-US" sz="2300" dirty="0"/>
              <a:t>算法停止时得到的</a:t>
            </a:r>
            <a:r>
              <a:rPr lang="en-US" altLang="zh-CN" sz="2300" dirty="0"/>
              <a:t>T</a:t>
            </a:r>
            <a:r>
              <a:rPr lang="zh-CN" altLang="en-US" sz="2300" dirty="0"/>
              <a:t>为</a:t>
            </a:r>
            <a:r>
              <a:rPr lang="en-US" altLang="zh-CN" sz="2300" dirty="0"/>
              <a:t>G</a:t>
            </a:r>
            <a:r>
              <a:rPr lang="zh-CN" altLang="en-US" sz="2300" dirty="0"/>
              <a:t>的最小生成树（证明略）。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dirty="0" err="1"/>
              <a:t>Kruskal</a:t>
            </a:r>
            <a:r>
              <a:rPr lang="zh-CN" altLang="en-US" dirty="0"/>
              <a:t>算法</a:t>
            </a:r>
          </a:p>
        </p:txBody>
      </p:sp>
      <p:sp>
        <p:nvSpPr>
          <p:cNvPr id="29699" name="Rectangle 3"/>
          <p:cNvSpPr>
            <a:spLocks noGrp="1" noChangeArrowheads="1"/>
          </p:cNvSpPr>
          <p:nvPr>
            <p:ph sz="quarter" idx="1"/>
          </p:nvPr>
        </p:nvSpPr>
        <p:spPr/>
        <p:txBody>
          <a:bodyPr/>
          <a:lstStyle/>
          <a:p>
            <a:pPr eaLnBrk="1" hangingPunct="1"/>
            <a:r>
              <a:rPr lang="zh-CN" altLang="en-US" sz="2800" dirty="0"/>
              <a:t>例</a:t>
            </a:r>
            <a:r>
              <a:rPr lang="en-US" altLang="zh-CN" sz="2800" dirty="0"/>
              <a:t>12.</a:t>
            </a:r>
            <a:r>
              <a:rPr lang="zh-CN" altLang="en-US" sz="2800" dirty="0"/>
              <a:t>3 求图</a:t>
            </a:r>
            <a:r>
              <a:rPr lang="en-US" altLang="zh-CN" sz="2800" dirty="0"/>
              <a:t>12.</a:t>
            </a:r>
            <a:r>
              <a:rPr lang="zh-CN" altLang="en-US" sz="2800" dirty="0"/>
              <a:t>4所示两个图中的最小生成树。</a:t>
            </a:r>
          </a:p>
        </p:txBody>
      </p:sp>
      <p:pic>
        <p:nvPicPr>
          <p:cNvPr id="29700" name="Picture 7" descr="16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2276872"/>
            <a:ext cx="62484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pPr eaLnBrk="1" hangingPunct="1"/>
            <a:r>
              <a:rPr lang="zh-CN" altLang="en-US"/>
              <a:t>树的定义</a:t>
            </a:r>
          </a:p>
        </p:txBody>
      </p:sp>
      <p:sp>
        <p:nvSpPr>
          <p:cNvPr id="646147" name="Rectangle 3"/>
          <p:cNvSpPr>
            <a:spLocks noGrp="1" noChangeArrowheads="1"/>
          </p:cNvSpPr>
          <p:nvPr>
            <p:ph sz="quarter" idx="1"/>
          </p:nvPr>
        </p:nvSpPr>
        <p:spPr/>
        <p:txBody>
          <a:bodyPr/>
          <a:lstStyle/>
          <a:p>
            <a:pPr eaLnBrk="1" hangingPunct="1"/>
            <a:r>
              <a:rPr lang="zh-CN" altLang="en-US" dirty="0">
                <a:solidFill>
                  <a:srgbClr val="FF0000"/>
                </a:solidFill>
              </a:rPr>
              <a:t>连通而</a:t>
            </a:r>
            <a:r>
              <a:rPr lang="zh-CN" altLang="en-US" dirty="0">
                <a:solidFill>
                  <a:srgbClr val="00B0F0"/>
                </a:solidFill>
              </a:rPr>
              <a:t>不含简单回路</a:t>
            </a:r>
            <a:r>
              <a:rPr lang="zh-CN" altLang="en-US" dirty="0">
                <a:solidFill>
                  <a:srgbClr val="FF0000"/>
                </a:solidFill>
              </a:rPr>
              <a:t>的无向图</a:t>
            </a:r>
            <a:r>
              <a:rPr lang="zh-CN" altLang="en-US" dirty="0"/>
              <a:t>称为</a:t>
            </a:r>
            <a:r>
              <a:rPr lang="zh-CN" altLang="en-US" dirty="0">
                <a:solidFill>
                  <a:srgbClr val="FF0000"/>
                </a:solidFill>
              </a:rPr>
              <a:t>无向树</a:t>
            </a:r>
            <a:r>
              <a:rPr lang="zh-CN" altLang="en-US" dirty="0"/>
              <a:t>,简称</a:t>
            </a:r>
            <a:r>
              <a:rPr lang="zh-CN" altLang="en-US" dirty="0">
                <a:solidFill>
                  <a:srgbClr val="FF0000"/>
                </a:solidFill>
              </a:rPr>
              <a:t>树</a:t>
            </a:r>
            <a:r>
              <a:rPr lang="zh-CN" altLang="en-US" dirty="0"/>
              <a:t>,常用</a:t>
            </a:r>
            <a:r>
              <a:rPr lang="en-US" altLang="zh-CN" dirty="0"/>
              <a:t>T</a:t>
            </a:r>
            <a:r>
              <a:rPr lang="zh-CN" altLang="en-US" dirty="0"/>
              <a:t>表示树.</a:t>
            </a:r>
          </a:p>
          <a:p>
            <a:pPr eaLnBrk="1" hangingPunct="1"/>
            <a:r>
              <a:rPr lang="zh-CN" altLang="en-US" dirty="0"/>
              <a:t>连通分支数大于等于2,且每个连通分支均是树的非连通无向图称为</a:t>
            </a:r>
            <a:r>
              <a:rPr lang="zh-CN" altLang="en-US" dirty="0">
                <a:solidFill>
                  <a:srgbClr val="FF0000"/>
                </a:solidFill>
              </a:rPr>
              <a:t>森林</a:t>
            </a:r>
            <a:r>
              <a:rPr lang="zh-CN" altLang="en-US" dirty="0"/>
              <a:t>.</a:t>
            </a:r>
          </a:p>
          <a:p>
            <a:pPr eaLnBrk="1" hangingPunct="1"/>
            <a:r>
              <a:rPr lang="zh-CN" altLang="en-US" dirty="0"/>
              <a:t>平凡图称为</a:t>
            </a:r>
            <a:r>
              <a:rPr lang="zh-CN" altLang="en-US" dirty="0">
                <a:solidFill>
                  <a:srgbClr val="FF0000"/>
                </a:solidFill>
              </a:rPr>
              <a:t>平凡树</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46146"/>
                                        </p:tgtEl>
                                        <p:attrNameLst>
                                          <p:attrName>style.visibility</p:attrName>
                                        </p:attrNameLst>
                                      </p:cBhvr>
                                      <p:to>
                                        <p:strVal val="visible"/>
                                      </p:to>
                                    </p:set>
                                    <p:animEffect transition="in" filter="checkerboard(across)">
                                      <p:cBhvr>
                                        <p:cTn id="7" dur="500"/>
                                        <p:tgtEl>
                                          <p:spTgt spid="646146"/>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46147">
                                            <p:txEl>
                                              <p:pRg st="0" end="0"/>
                                            </p:txEl>
                                          </p:spTgt>
                                        </p:tgtEl>
                                        <p:attrNameLst>
                                          <p:attrName>style.visibility</p:attrName>
                                        </p:attrNameLst>
                                      </p:cBhvr>
                                      <p:to>
                                        <p:strVal val="visible"/>
                                      </p:to>
                                    </p:set>
                                    <p:animEffect transition="in" filter="checkerboard(across)">
                                      <p:cBhvr>
                                        <p:cTn id="11" dur="500"/>
                                        <p:tgtEl>
                                          <p:spTgt spid="646147">
                                            <p:txEl>
                                              <p:pRg st="0" end="0"/>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646147">
                                            <p:txEl>
                                              <p:pRg st="1" end="1"/>
                                            </p:txEl>
                                          </p:spTgt>
                                        </p:tgtEl>
                                        <p:attrNameLst>
                                          <p:attrName>style.visibility</p:attrName>
                                        </p:attrNameLst>
                                      </p:cBhvr>
                                      <p:to>
                                        <p:strVal val="visible"/>
                                      </p:to>
                                    </p:set>
                                    <p:animEffect transition="in" filter="checkerboard(across)">
                                      <p:cBhvr>
                                        <p:cTn id="15" dur="500"/>
                                        <p:tgtEl>
                                          <p:spTgt spid="646147">
                                            <p:txEl>
                                              <p:pRg st="1" end="1"/>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646147">
                                            <p:txEl>
                                              <p:pRg st="2" end="2"/>
                                            </p:txEl>
                                          </p:spTgt>
                                        </p:tgtEl>
                                        <p:attrNameLst>
                                          <p:attrName>style.visibility</p:attrName>
                                        </p:attrNameLst>
                                      </p:cBhvr>
                                      <p:to>
                                        <p:strVal val="visible"/>
                                      </p:to>
                                    </p:set>
                                    <p:animEffect transition="in" filter="checkerboard(across)">
                                      <p:cBhvr>
                                        <p:cTn id="19" dur="500"/>
                                        <p:tgtEl>
                                          <p:spTgt spid="64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autoUpdateAnimBg="0"/>
      <p:bldP spid="646147"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err="1"/>
              <a:t>Kruskal</a:t>
            </a:r>
            <a:r>
              <a:rPr lang="zh-CN" altLang="en-US" dirty="0"/>
              <a:t>算法</a:t>
            </a:r>
          </a:p>
        </p:txBody>
      </p:sp>
      <p:sp>
        <p:nvSpPr>
          <p:cNvPr id="30723" name="Rectangle 3"/>
          <p:cNvSpPr>
            <a:spLocks noGrp="1" noChangeArrowheads="1"/>
          </p:cNvSpPr>
          <p:nvPr>
            <p:ph sz="quarter" idx="1"/>
          </p:nvPr>
        </p:nvSpPr>
        <p:spPr/>
        <p:txBody>
          <a:bodyPr/>
          <a:lstStyle/>
          <a:p>
            <a:pPr eaLnBrk="1" hangingPunct="1"/>
            <a:r>
              <a:rPr lang="zh-CN" altLang="en-US" sz="2800" dirty="0">
                <a:solidFill>
                  <a:srgbClr val="000000"/>
                </a:solidFill>
                <a:latin typeface=""/>
              </a:rPr>
              <a:t>图</a:t>
            </a:r>
            <a:r>
              <a:rPr lang="en-US" altLang="zh-CN" sz="2800" dirty="0">
                <a:solidFill>
                  <a:srgbClr val="000000"/>
                </a:solidFill>
                <a:latin typeface=""/>
              </a:rPr>
              <a:t>12.</a:t>
            </a:r>
            <a:r>
              <a:rPr lang="zh-CN" altLang="en-US" sz="2800" dirty="0">
                <a:solidFill>
                  <a:srgbClr val="000000"/>
                </a:solidFill>
                <a:latin typeface=""/>
              </a:rPr>
              <a:t>5</a:t>
            </a:r>
            <a:endParaRPr lang="en-US" altLang="zh-CN" sz="2800" dirty="0">
              <a:solidFill>
                <a:srgbClr val="000000"/>
              </a:solidFill>
              <a:latin typeface=""/>
            </a:endParaRPr>
          </a:p>
          <a:p>
            <a:r>
              <a:rPr lang="zh-CN" altLang="en-US" sz="2800" dirty="0">
                <a:solidFill>
                  <a:srgbClr val="000000"/>
                </a:solidFill>
                <a:latin typeface=""/>
              </a:rPr>
              <a:t>解：</a:t>
            </a:r>
            <a:r>
              <a:rPr lang="zh-CN" altLang="en-US" sz="2800" dirty="0"/>
              <a:t> 用避圈法算法，求出：</a:t>
            </a:r>
            <a:endParaRPr lang="en-US" altLang="zh-CN" sz="2800" dirty="0"/>
          </a:p>
          <a:p>
            <a:r>
              <a:rPr lang="zh-CN" altLang="en-US" sz="2800" dirty="0"/>
              <a:t>（1）中的生成树</a:t>
            </a:r>
            <a:r>
              <a:rPr lang="en-US" altLang="zh-CN" sz="2800" dirty="0"/>
              <a:t>T</a:t>
            </a:r>
            <a:r>
              <a:rPr lang="en-US" altLang="zh-CN" sz="2800" baseline="-30000" dirty="0"/>
              <a:t>1</a:t>
            </a:r>
            <a:r>
              <a:rPr lang="zh-CN" altLang="en-US" sz="2800" dirty="0"/>
              <a:t>为图</a:t>
            </a:r>
            <a:r>
              <a:rPr lang="en-US" altLang="zh-CN" sz="2800" dirty="0"/>
              <a:t>12.</a:t>
            </a:r>
            <a:r>
              <a:rPr lang="zh-CN" altLang="en-US" sz="2800" dirty="0"/>
              <a:t>5中（1）中绿线边所示的生成树，</a:t>
            </a:r>
            <a:r>
              <a:rPr lang="en-US" altLang="zh-CN" sz="2800" dirty="0"/>
              <a:t>W(T</a:t>
            </a:r>
            <a:r>
              <a:rPr lang="en-US" altLang="zh-CN" sz="2800" baseline="-30000" dirty="0"/>
              <a:t>1</a:t>
            </a:r>
            <a:r>
              <a:rPr lang="en-US" altLang="zh-CN" sz="2800" dirty="0"/>
              <a:t>)=6.</a:t>
            </a:r>
          </a:p>
          <a:p>
            <a:r>
              <a:rPr lang="en-US" altLang="zh-CN" sz="2800" dirty="0"/>
              <a:t>（2）</a:t>
            </a:r>
            <a:r>
              <a:rPr lang="zh-CN" altLang="en-US" sz="2800" dirty="0"/>
              <a:t>中的最小生成树为图</a:t>
            </a:r>
            <a:r>
              <a:rPr lang="en-US" altLang="zh-CN" sz="2800" dirty="0"/>
              <a:t>12.</a:t>
            </a:r>
            <a:r>
              <a:rPr lang="zh-CN" altLang="en-US" sz="2800" dirty="0"/>
              <a:t>5中（2）中绿边所示的生成树</a:t>
            </a:r>
            <a:r>
              <a:rPr lang="en-US" altLang="zh-CN" sz="2800" dirty="0"/>
              <a:t>T</a:t>
            </a:r>
            <a:r>
              <a:rPr lang="en-US" altLang="zh-CN" sz="2800" baseline="-30000" dirty="0"/>
              <a:t>2</a:t>
            </a:r>
            <a:r>
              <a:rPr lang="en-US" altLang="zh-CN" sz="2800" dirty="0"/>
              <a:t>，W(T</a:t>
            </a:r>
            <a:r>
              <a:rPr lang="en-US" altLang="zh-CN" sz="2800" baseline="-30000" dirty="0"/>
              <a:t>2</a:t>
            </a:r>
            <a:r>
              <a:rPr lang="en-US" altLang="zh-CN" sz="2800" dirty="0"/>
              <a:t>)=12. </a:t>
            </a:r>
            <a:endParaRPr lang="zh-CN" altLang="en-US" sz="2800" dirty="0"/>
          </a:p>
          <a:p>
            <a:pPr eaLnBrk="1" hangingPunct="1"/>
            <a:endParaRPr lang="zh-CN" altLang="en-US" sz="2800" dirty="0"/>
          </a:p>
        </p:txBody>
      </p:sp>
      <p:pic>
        <p:nvPicPr>
          <p:cNvPr id="30724" name="Picture 6" descr="16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856" y="4206794"/>
            <a:ext cx="5629672" cy="239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t>破圈法</a:t>
            </a:r>
          </a:p>
        </p:txBody>
      </p:sp>
      <p:sp>
        <p:nvSpPr>
          <p:cNvPr id="31747" name="Rectangle 3"/>
          <p:cNvSpPr>
            <a:spLocks noGrp="1" noChangeArrowheads="1"/>
          </p:cNvSpPr>
          <p:nvPr>
            <p:ph sz="quarter" idx="1"/>
          </p:nvPr>
        </p:nvSpPr>
        <p:spPr/>
        <p:txBody>
          <a:bodyPr/>
          <a:lstStyle/>
          <a:p>
            <a:r>
              <a:rPr lang="zh-CN" altLang="en-US" sz="2800" dirty="0">
                <a:solidFill>
                  <a:srgbClr val="000000"/>
                </a:solidFill>
                <a:latin typeface=""/>
              </a:rPr>
              <a:t>由</a:t>
            </a:r>
            <a:r>
              <a:rPr lang="en-US" altLang="zh-CN" sz="2800" dirty="0">
                <a:solidFill>
                  <a:srgbClr val="000000"/>
                </a:solidFill>
                <a:latin typeface=""/>
              </a:rPr>
              <a:t>G</a:t>
            </a:r>
            <a:r>
              <a:rPr lang="zh-CN" altLang="en-US" sz="2800" dirty="0">
                <a:solidFill>
                  <a:srgbClr val="000000"/>
                </a:solidFill>
                <a:latin typeface=""/>
              </a:rPr>
              <a:t>的圈（回路）最优条件，可以在原连通权图</a:t>
            </a:r>
            <a:r>
              <a:rPr lang="en-US" altLang="zh-CN" sz="2800" dirty="0">
                <a:solidFill>
                  <a:srgbClr val="000000"/>
                </a:solidFill>
                <a:latin typeface=""/>
              </a:rPr>
              <a:t>G</a:t>
            </a:r>
            <a:r>
              <a:rPr lang="zh-CN" altLang="en-US" sz="2800" dirty="0">
                <a:solidFill>
                  <a:srgbClr val="000000"/>
                </a:solidFill>
                <a:latin typeface=""/>
              </a:rPr>
              <a:t>中</a:t>
            </a:r>
            <a:r>
              <a:rPr lang="zh-CN" altLang="en-US" sz="2800" dirty="0">
                <a:solidFill>
                  <a:srgbClr val="FF0000"/>
                </a:solidFill>
                <a:latin typeface=""/>
              </a:rPr>
              <a:t>逐步删除构成回路中权最大的边</a:t>
            </a:r>
            <a:r>
              <a:rPr lang="zh-CN" altLang="en-US" sz="2800" dirty="0">
                <a:solidFill>
                  <a:srgbClr val="000000"/>
                </a:solidFill>
                <a:latin typeface=""/>
              </a:rPr>
              <a:t>，最后剩下的无简单回路的生成子图为最小</a:t>
            </a:r>
            <a:r>
              <a:rPr lang="zh-CN" altLang="en-US" sz="2800" dirty="0"/>
              <a:t>生</a:t>
            </a:r>
            <a:r>
              <a:rPr lang="zh-CN" altLang="en-US" sz="2800" dirty="0">
                <a:solidFill>
                  <a:srgbClr val="000000"/>
                </a:solidFill>
                <a:latin typeface=""/>
              </a:rPr>
              <a:t>成树</a:t>
            </a:r>
            <a:r>
              <a:rPr lang="en-US" altLang="zh-CN" sz="2800" dirty="0">
                <a:solidFill>
                  <a:srgbClr val="000000"/>
                </a:solidFill>
                <a:latin typeface=""/>
              </a:rPr>
              <a:t>(</a:t>
            </a:r>
            <a:r>
              <a:rPr lang="zh-CN" altLang="en-US" sz="2800" dirty="0">
                <a:solidFill>
                  <a:srgbClr val="000000"/>
                </a:solidFill>
                <a:latin typeface=""/>
              </a:rPr>
              <a:t>最优树）。</a:t>
            </a:r>
            <a:endParaRPr lang="en-US" altLang="zh-CN" sz="2800" dirty="0">
              <a:solidFill>
                <a:srgbClr val="000000"/>
              </a:solidFill>
              <a:latin typeface=""/>
            </a:endParaRPr>
          </a:p>
          <a:p>
            <a:r>
              <a:rPr lang="zh-CN" altLang="en-US" sz="2800" dirty="0">
                <a:solidFill>
                  <a:srgbClr val="000000"/>
                </a:solidFill>
                <a:latin typeface=""/>
              </a:rPr>
              <a:t> 这种方法称为“破圈法”。</a:t>
            </a:r>
            <a:endParaRPr lang="zh-CN" altLang="en-US" sz="2800" dirty="0"/>
          </a:p>
        </p:txBody>
      </p:sp>
      <p:pic>
        <p:nvPicPr>
          <p:cNvPr id="2" name="图片 1"/>
          <p:cNvPicPr>
            <a:picLocks noChangeAspect="1"/>
          </p:cNvPicPr>
          <p:nvPr/>
        </p:nvPicPr>
        <p:blipFill>
          <a:blip r:embed="rId2"/>
          <a:stretch>
            <a:fillRect/>
          </a:stretch>
        </p:blipFill>
        <p:spPr>
          <a:xfrm>
            <a:off x="3215680" y="3573016"/>
            <a:ext cx="6248942" cy="2651990"/>
          </a:xfrm>
          <a:prstGeom prst="rect">
            <a:avLst/>
          </a:prstGeom>
        </p:spPr>
      </p:pic>
    </p:spTree>
    <p:extLst>
      <p:ext uri="{BB962C8B-B14F-4D97-AF65-F5344CB8AC3E}">
        <p14:creationId xmlns:p14="http://schemas.microsoft.com/office/powerpoint/2010/main" val="29203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Prim</a:t>
            </a:r>
            <a:r>
              <a:rPr lang="zh-CN" altLang="en-US" dirty="0"/>
              <a:t>算法</a:t>
            </a:r>
          </a:p>
        </p:txBody>
      </p:sp>
      <p:sp>
        <p:nvSpPr>
          <p:cNvPr id="3" name="内容占位符 2"/>
          <p:cNvSpPr>
            <a:spLocks noGrp="1"/>
          </p:cNvSpPr>
          <p:nvPr>
            <p:ph sz="quarter" idx="1"/>
          </p:nvPr>
        </p:nvSpPr>
        <p:spPr/>
        <p:txBody>
          <a:bodyPr/>
          <a:lstStyle/>
          <a:p>
            <a:r>
              <a:rPr lang="en-US" altLang="zh-CN" dirty="0"/>
              <a:t>1).</a:t>
            </a:r>
            <a:r>
              <a:rPr lang="zh-CN" altLang="en-US" dirty="0"/>
              <a:t>输入：一个加权连通图</a:t>
            </a:r>
            <a:r>
              <a:rPr lang="en-US" altLang="zh-CN" dirty="0"/>
              <a:t>G</a:t>
            </a:r>
            <a:r>
              <a:rPr lang="zh-CN" altLang="en-US" dirty="0"/>
              <a:t>，其中顶点集合为</a:t>
            </a:r>
            <a:r>
              <a:rPr lang="en-US" altLang="zh-CN" dirty="0"/>
              <a:t>V</a:t>
            </a:r>
            <a:r>
              <a:rPr lang="zh-CN" altLang="en-US" dirty="0"/>
              <a:t>，边集合为</a:t>
            </a:r>
            <a:r>
              <a:rPr lang="en-US" altLang="zh-CN" dirty="0"/>
              <a:t>E</a:t>
            </a:r>
            <a:r>
              <a:rPr lang="zh-CN" altLang="en-US" dirty="0"/>
              <a:t>；</a:t>
            </a:r>
          </a:p>
          <a:p>
            <a:r>
              <a:rPr lang="en-US" altLang="zh-CN" dirty="0"/>
              <a:t>2).</a:t>
            </a:r>
            <a:r>
              <a:rPr lang="zh-CN" altLang="en-US" dirty="0"/>
              <a:t>初始化：</a:t>
            </a:r>
            <a:r>
              <a:rPr lang="en-US" altLang="zh-CN" dirty="0" err="1"/>
              <a:t>Vnew</a:t>
            </a:r>
            <a:r>
              <a:rPr lang="en-US" altLang="zh-CN" dirty="0"/>
              <a:t> = {x}</a:t>
            </a:r>
            <a:r>
              <a:rPr lang="zh-CN" altLang="en-US" dirty="0"/>
              <a:t>，其中</a:t>
            </a:r>
            <a:r>
              <a:rPr lang="en-US" altLang="zh-CN" dirty="0"/>
              <a:t>x</a:t>
            </a:r>
            <a:r>
              <a:rPr lang="zh-CN" altLang="en-US" dirty="0"/>
              <a:t>为集合</a:t>
            </a:r>
            <a:r>
              <a:rPr lang="en-US" altLang="zh-CN" dirty="0"/>
              <a:t>V</a:t>
            </a:r>
            <a:r>
              <a:rPr lang="zh-CN" altLang="en-US" dirty="0"/>
              <a:t>中的任一节点（起始点），</a:t>
            </a:r>
            <a:r>
              <a:rPr lang="en-US" altLang="zh-CN" dirty="0" err="1"/>
              <a:t>Enew</a:t>
            </a:r>
            <a:r>
              <a:rPr lang="en-US" altLang="zh-CN" dirty="0"/>
              <a:t> = {},</a:t>
            </a:r>
            <a:r>
              <a:rPr lang="zh-CN" altLang="en-US" dirty="0"/>
              <a:t>为空；</a:t>
            </a:r>
          </a:p>
          <a:p>
            <a:r>
              <a:rPr lang="en-US" altLang="zh-CN" dirty="0"/>
              <a:t>3).</a:t>
            </a:r>
            <a:r>
              <a:rPr lang="zh-CN" altLang="en-US" dirty="0"/>
              <a:t>重复下列操作，直到</a:t>
            </a:r>
            <a:r>
              <a:rPr lang="en-US" altLang="zh-CN" dirty="0" err="1"/>
              <a:t>Vnew</a:t>
            </a:r>
            <a:r>
              <a:rPr lang="en-US" altLang="zh-CN" dirty="0"/>
              <a:t> = V</a:t>
            </a:r>
            <a:r>
              <a:rPr lang="zh-CN" altLang="en-US" dirty="0"/>
              <a:t>：</a:t>
            </a:r>
          </a:p>
          <a:p>
            <a:r>
              <a:rPr lang="en-US" altLang="zh-CN" dirty="0"/>
              <a:t>a.</a:t>
            </a:r>
            <a:r>
              <a:rPr lang="zh-CN" altLang="en-US" dirty="0"/>
              <a:t>在集合</a:t>
            </a:r>
            <a:r>
              <a:rPr lang="en-US" altLang="zh-CN" dirty="0">
                <a:solidFill>
                  <a:srgbClr val="FF0000"/>
                </a:solidFill>
              </a:rPr>
              <a:t>E</a:t>
            </a:r>
            <a:r>
              <a:rPr lang="zh-CN" altLang="en-US" dirty="0"/>
              <a:t>中</a:t>
            </a:r>
            <a:r>
              <a:rPr lang="zh-CN" altLang="en-US" dirty="0">
                <a:solidFill>
                  <a:srgbClr val="FF0000"/>
                </a:solidFill>
              </a:rPr>
              <a:t>选取权值最小的边</a:t>
            </a:r>
            <a:r>
              <a:rPr lang="en-US" altLang="zh-CN" dirty="0">
                <a:solidFill>
                  <a:srgbClr val="FF0000"/>
                </a:solidFill>
              </a:rPr>
              <a:t>&lt;u, v&gt;</a:t>
            </a:r>
            <a:r>
              <a:rPr lang="zh-CN" altLang="en-US" dirty="0">
                <a:solidFill>
                  <a:srgbClr val="FF0000"/>
                </a:solidFill>
              </a:rPr>
              <a:t>，其中</a:t>
            </a:r>
            <a:r>
              <a:rPr lang="en-US" altLang="zh-CN" dirty="0">
                <a:solidFill>
                  <a:srgbClr val="FF0000"/>
                </a:solidFill>
              </a:rPr>
              <a:t>u</a:t>
            </a:r>
            <a:r>
              <a:rPr lang="zh-CN" altLang="en-US" dirty="0">
                <a:solidFill>
                  <a:srgbClr val="FF0000"/>
                </a:solidFill>
              </a:rPr>
              <a:t>为集合</a:t>
            </a:r>
            <a:r>
              <a:rPr lang="en-US" altLang="zh-CN" dirty="0" err="1">
                <a:solidFill>
                  <a:srgbClr val="FF0000"/>
                </a:solidFill>
              </a:rPr>
              <a:t>Vnew</a:t>
            </a:r>
            <a:r>
              <a:rPr lang="zh-CN" altLang="en-US" dirty="0">
                <a:solidFill>
                  <a:srgbClr val="FF0000"/>
                </a:solidFill>
              </a:rPr>
              <a:t>中的</a:t>
            </a:r>
            <a:r>
              <a:rPr lang="zh-CN" altLang="en-US" dirty="0"/>
              <a:t>元素，而</a:t>
            </a:r>
            <a:r>
              <a:rPr lang="en-US" altLang="zh-CN" dirty="0">
                <a:solidFill>
                  <a:srgbClr val="FF0000"/>
                </a:solidFill>
              </a:rPr>
              <a:t>v</a:t>
            </a:r>
            <a:r>
              <a:rPr lang="zh-CN" altLang="en-US" dirty="0">
                <a:solidFill>
                  <a:srgbClr val="FF0000"/>
                </a:solidFill>
              </a:rPr>
              <a:t>不在</a:t>
            </a:r>
            <a:r>
              <a:rPr lang="en-US" altLang="zh-CN" dirty="0" err="1">
                <a:solidFill>
                  <a:srgbClr val="FF0000"/>
                </a:solidFill>
              </a:rPr>
              <a:t>Vnew</a:t>
            </a:r>
            <a:r>
              <a:rPr lang="zh-CN" altLang="en-US" dirty="0">
                <a:solidFill>
                  <a:srgbClr val="FF0000"/>
                </a:solidFill>
              </a:rPr>
              <a:t>集合当中</a:t>
            </a:r>
            <a:r>
              <a:rPr lang="zh-CN" altLang="en-US" dirty="0"/>
              <a:t>，并且</a:t>
            </a:r>
            <a:r>
              <a:rPr lang="en-US" altLang="zh-CN" dirty="0" err="1"/>
              <a:t>v∈V</a:t>
            </a:r>
            <a:r>
              <a:rPr lang="zh-CN" altLang="en-US" dirty="0"/>
              <a:t>（如果存在有多条满足前述条件即具有相同权值的边，则可任意选取其中之一）；</a:t>
            </a:r>
          </a:p>
          <a:p>
            <a:r>
              <a:rPr lang="en-US" altLang="zh-CN" dirty="0"/>
              <a:t>b.</a:t>
            </a:r>
            <a:r>
              <a:rPr lang="zh-CN" altLang="en-US" dirty="0"/>
              <a:t>将</a:t>
            </a:r>
            <a:r>
              <a:rPr lang="en-US" altLang="zh-CN" dirty="0"/>
              <a:t>v</a:t>
            </a:r>
            <a:r>
              <a:rPr lang="zh-CN" altLang="en-US" dirty="0"/>
              <a:t>加入集合</a:t>
            </a:r>
            <a:r>
              <a:rPr lang="en-US" altLang="zh-CN" dirty="0" err="1"/>
              <a:t>Vnew</a:t>
            </a:r>
            <a:r>
              <a:rPr lang="zh-CN" altLang="en-US" dirty="0"/>
              <a:t>中，将</a:t>
            </a:r>
            <a:r>
              <a:rPr lang="en-US" altLang="zh-CN" dirty="0"/>
              <a:t>&lt;u, v&gt;</a:t>
            </a:r>
            <a:r>
              <a:rPr lang="zh-CN" altLang="en-US" dirty="0"/>
              <a:t>边加入集合</a:t>
            </a:r>
            <a:r>
              <a:rPr lang="en-US" altLang="zh-CN" dirty="0" err="1"/>
              <a:t>Enew</a:t>
            </a:r>
            <a:r>
              <a:rPr lang="zh-CN" altLang="en-US" dirty="0"/>
              <a:t>中；</a:t>
            </a:r>
          </a:p>
          <a:p>
            <a:r>
              <a:rPr lang="en-US" altLang="zh-CN" dirty="0"/>
              <a:t>4).</a:t>
            </a:r>
            <a:r>
              <a:rPr lang="zh-CN" altLang="en-US" dirty="0"/>
              <a:t>输出：使用集合</a:t>
            </a:r>
            <a:r>
              <a:rPr lang="en-US" altLang="zh-CN" dirty="0" err="1"/>
              <a:t>Vnew</a:t>
            </a:r>
            <a:r>
              <a:rPr lang="zh-CN" altLang="en-US" dirty="0"/>
              <a:t>和</a:t>
            </a:r>
            <a:r>
              <a:rPr lang="en-US" altLang="zh-CN" dirty="0" err="1"/>
              <a:t>Enew</a:t>
            </a:r>
            <a:r>
              <a:rPr lang="zh-CN" altLang="en-US" dirty="0"/>
              <a:t>来描述所得到的最小生成树</a:t>
            </a:r>
            <a:r>
              <a:rPr lang="en-US" altLang="zh-CN" dirty="0"/>
              <a:t>T</a:t>
            </a:r>
            <a:endParaRPr lang="zh-CN" altLang="en-US" dirty="0"/>
          </a:p>
        </p:txBody>
      </p:sp>
    </p:spTree>
    <p:extLst>
      <p:ext uri="{BB962C8B-B14F-4D97-AF65-F5344CB8AC3E}">
        <p14:creationId xmlns:p14="http://schemas.microsoft.com/office/powerpoint/2010/main" val="2915239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索林（</a:t>
            </a:r>
            <a:r>
              <a:rPr lang="en-US" altLang="zh-CN" dirty="0" err="1"/>
              <a:t>Sollin</a:t>
            </a:r>
            <a:r>
              <a:rPr lang="en-US" altLang="zh-CN" dirty="0"/>
              <a:t>)</a:t>
            </a:r>
            <a:r>
              <a:rPr lang="zh-CN" altLang="zh-CN" dirty="0"/>
              <a:t>算法</a:t>
            </a:r>
            <a:endParaRPr lang="zh-CN" altLang="en-US" dirty="0"/>
          </a:p>
        </p:txBody>
      </p:sp>
      <p:sp>
        <p:nvSpPr>
          <p:cNvPr id="3" name="内容占位符 2"/>
          <p:cNvSpPr>
            <a:spLocks noGrp="1"/>
          </p:cNvSpPr>
          <p:nvPr>
            <p:ph sz="quarter" idx="1"/>
          </p:nvPr>
        </p:nvSpPr>
        <p:spPr/>
        <p:txBody>
          <a:bodyPr/>
          <a:lstStyle/>
          <a:p>
            <a:r>
              <a:rPr lang="zh-CN" altLang="zh-CN" sz="2400" dirty="0"/>
              <a:t>从连通加权简单图</a:t>
            </a:r>
            <a:r>
              <a:rPr lang="en-US" altLang="zh-CN" sz="2400" dirty="0"/>
              <a:t>G=</a:t>
            </a:r>
            <a:r>
              <a:rPr lang="zh-CN" altLang="zh-CN" sz="2400" dirty="0"/>
              <a:t>（</a:t>
            </a:r>
            <a:r>
              <a:rPr lang="en-US" altLang="zh-CN" sz="2400" dirty="0"/>
              <a:t>V</a:t>
            </a:r>
            <a:r>
              <a:rPr lang="zh-CN" altLang="zh-CN" sz="2400" dirty="0"/>
              <a:t>，</a:t>
            </a:r>
            <a:r>
              <a:rPr lang="en-US" altLang="zh-CN" sz="2400" dirty="0"/>
              <a:t>E)</a:t>
            </a:r>
            <a:r>
              <a:rPr lang="zh-CN" altLang="zh-CN" sz="2400" dirty="0"/>
              <a:t>这样产生最小生成树：</a:t>
            </a:r>
            <a:endParaRPr lang="en-US" altLang="zh-CN" sz="2400" dirty="0"/>
          </a:p>
          <a:p>
            <a:pPr lvl="1"/>
            <a:r>
              <a:rPr lang="zh-CN" altLang="zh-CN" sz="2400" dirty="0"/>
              <a:t>依次添加成组的边。假定对</a:t>
            </a:r>
            <a:r>
              <a:rPr lang="en-US" altLang="zh-CN" sz="2400" dirty="0"/>
              <a:t>V</a:t>
            </a:r>
            <a:r>
              <a:rPr lang="zh-CN" altLang="zh-CN" sz="2400" dirty="0"/>
              <a:t>中的顶点进行了排序。这样产生边的一个顺序，其中若</a:t>
            </a:r>
            <a:r>
              <a:rPr lang="en-US" altLang="zh-CN" sz="2400" dirty="0"/>
              <a:t>u</a:t>
            </a:r>
            <a:r>
              <a:rPr lang="en-US" altLang="zh-CN" sz="2400" baseline="-25000" dirty="0"/>
              <a:t>0</a:t>
            </a:r>
            <a:r>
              <a:rPr lang="zh-CN" altLang="zh-CN" sz="2400" dirty="0"/>
              <a:t>先于</a:t>
            </a:r>
            <a:r>
              <a:rPr lang="en-US" altLang="zh-CN" sz="2400" dirty="0"/>
              <a:t>u</a:t>
            </a:r>
            <a:r>
              <a:rPr lang="en-US" altLang="zh-CN" sz="2400" baseline="-25000" dirty="0"/>
              <a:t>1</a:t>
            </a:r>
            <a:r>
              <a:rPr lang="zh-CN" altLang="zh-CN" sz="2400" dirty="0"/>
              <a:t>，或者若</a:t>
            </a:r>
            <a:r>
              <a:rPr lang="en-US" altLang="zh-CN" sz="2400" dirty="0"/>
              <a:t>u</a:t>
            </a:r>
            <a:r>
              <a:rPr lang="en-US" altLang="zh-CN" sz="2400" baseline="-25000" dirty="0"/>
              <a:t>0</a:t>
            </a:r>
            <a:r>
              <a:rPr lang="en-US" altLang="zh-CN" sz="2400" dirty="0"/>
              <a:t>=u</a:t>
            </a:r>
            <a:r>
              <a:rPr lang="en-US" altLang="zh-CN" sz="2400" baseline="-25000" dirty="0"/>
              <a:t>1</a:t>
            </a:r>
            <a:r>
              <a:rPr lang="zh-CN" altLang="zh-CN" sz="2400" dirty="0"/>
              <a:t>并且</a:t>
            </a:r>
            <a:r>
              <a:rPr lang="en-US" altLang="zh-CN" sz="2400" dirty="0"/>
              <a:t>v</a:t>
            </a:r>
            <a:r>
              <a:rPr lang="en-US" altLang="zh-CN" sz="2400" baseline="-25000" dirty="0"/>
              <a:t>0</a:t>
            </a:r>
            <a:r>
              <a:rPr lang="zh-CN" altLang="zh-CN" sz="2400" dirty="0"/>
              <a:t>先于</a:t>
            </a:r>
            <a:r>
              <a:rPr lang="en-US" altLang="zh-CN" sz="2400" dirty="0"/>
              <a:t>v</a:t>
            </a:r>
            <a:r>
              <a:rPr lang="en-US" altLang="zh-CN" sz="2400" baseline="-25000" dirty="0"/>
              <a:t>1</a:t>
            </a:r>
            <a:r>
              <a:rPr lang="zh-CN" altLang="zh-CN" sz="2400" dirty="0"/>
              <a:t>，则</a:t>
            </a:r>
            <a:r>
              <a:rPr lang="en-US" altLang="zh-CN" sz="2400" dirty="0"/>
              <a:t>(u</a:t>
            </a:r>
            <a:r>
              <a:rPr lang="en-US" altLang="zh-CN" sz="2400" baseline="-25000" dirty="0"/>
              <a:t>0</a:t>
            </a:r>
            <a:r>
              <a:rPr lang="en-US" altLang="zh-CN" sz="2400" dirty="0"/>
              <a:t>,v</a:t>
            </a:r>
            <a:r>
              <a:rPr lang="en-US" altLang="zh-CN" sz="2400" baseline="-25000" dirty="0"/>
              <a:t>0</a:t>
            </a:r>
            <a:r>
              <a:rPr lang="en-US" altLang="zh-CN" sz="2400" dirty="0"/>
              <a:t>)</a:t>
            </a:r>
            <a:r>
              <a:rPr lang="zh-CN" altLang="zh-CN" sz="2400" dirty="0"/>
              <a:t>先于</a:t>
            </a:r>
            <a:r>
              <a:rPr lang="en-US" altLang="zh-CN" sz="2400" dirty="0"/>
              <a:t>(u</a:t>
            </a:r>
            <a:r>
              <a:rPr lang="en-US" altLang="zh-CN" sz="2400" baseline="-25000" dirty="0"/>
              <a:t>1</a:t>
            </a:r>
            <a:r>
              <a:rPr lang="en-US" altLang="zh-CN" sz="2400" dirty="0"/>
              <a:t>,v</a:t>
            </a:r>
            <a:r>
              <a:rPr lang="en-US" altLang="zh-CN" sz="2400" baseline="-25000" dirty="0"/>
              <a:t>1</a:t>
            </a:r>
            <a:r>
              <a:rPr lang="en-US" altLang="zh-CN" sz="2400" dirty="0"/>
              <a:t>)</a:t>
            </a:r>
            <a:r>
              <a:rPr lang="zh-CN" altLang="zh-CN" sz="2400" dirty="0"/>
              <a:t>。</a:t>
            </a:r>
            <a:endParaRPr lang="en-US" altLang="zh-CN" sz="2400" dirty="0"/>
          </a:p>
          <a:p>
            <a:pPr lvl="1"/>
            <a:r>
              <a:rPr lang="zh-CN" altLang="zh-CN" sz="2400" dirty="0"/>
              <a:t>这个算法</a:t>
            </a:r>
            <a:r>
              <a:rPr lang="zh-CN" altLang="zh-CN" sz="2400" dirty="0">
                <a:solidFill>
                  <a:srgbClr val="FF0000"/>
                </a:solidFill>
              </a:rPr>
              <a:t>首先同时选择每个顶点关联的权最小的边。</a:t>
            </a:r>
            <a:r>
              <a:rPr lang="zh-CN" altLang="zh-CN" sz="2400" dirty="0"/>
              <a:t>在平局情形下选择在上述顺序里的第一条边。这样就产生出一个没有简单回路的图，即一些树组成的一个森林。</a:t>
            </a:r>
            <a:endParaRPr lang="en-US" altLang="zh-CN" sz="2400" dirty="0"/>
          </a:p>
          <a:p>
            <a:pPr lvl="1"/>
            <a:r>
              <a:rPr lang="zh-CN" altLang="zh-CN" sz="2400" dirty="0"/>
              <a:t>其次，对森林中的每棵树，</a:t>
            </a:r>
            <a:r>
              <a:rPr lang="zh-CN" altLang="zh-CN" sz="2400" dirty="0">
                <a:solidFill>
                  <a:srgbClr val="FF0000"/>
                </a:solidFill>
              </a:rPr>
              <a:t>同时选择在该树中一个顶点与在不同的一棵树中顶点之间的最短的边</a:t>
            </a:r>
            <a:r>
              <a:rPr lang="zh-CN" altLang="zh-CN" sz="2400" dirty="0"/>
              <a:t>。同样在平局情形下选择在上述顺序里的第一条边。</a:t>
            </a:r>
            <a:endParaRPr lang="en-US" altLang="zh-CN" sz="2400" dirty="0"/>
          </a:p>
          <a:p>
            <a:pPr lvl="1"/>
            <a:r>
              <a:rPr lang="zh-CN" altLang="zh-CN" sz="2400" dirty="0"/>
              <a:t>继续进行同时添加连接树的边的过程，</a:t>
            </a:r>
            <a:r>
              <a:rPr lang="zh-CN" altLang="zh-CN" sz="2400" dirty="0">
                <a:solidFill>
                  <a:srgbClr val="FF0000"/>
                </a:solidFill>
              </a:rPr>
              <a:t>直到已经选择了</a:t>
            </a:r>
            <a:r>
              <a:rPr lang="en-US" altLang="zh-CN" sz="2400" dirty="0">
                <a:solidFill>
                  <a:srgbClr val="FF0000"/>
                </a:solidFill>
              </a:rPr>
              <a:t>n-1</a:t>
            </a:r>
            <a:r>
              <a:rPr lang="zh-CN" altLang="zh-CN" sz="2400" dirty="0">
                <a:solidFill>
                  <a:srgbClr val="FF0000"/>
                </a:solidFill>
              </a:rPr>
              <a:t>条边为止</a:t>
            </a:r>
            <a:r>
              <a:rPr lang="zh-CN" altLang="zh-CN" sz="2400" dirty="0"/>
              <a:t>。在这个阶段已经构造了一棵最小生成树。</a:t>
            </a:r>
            <a:endParaRPr lang="en-US" altLang="zh-CN" sz="2400" dirty="0"/>
          </a:p>
          <a:p>
            <a:r>
              <a:rPr lang="zh-CN" altLang="en-US" sz="2700" dirty="0">
                <a:solidFill>
                  <a:srgbClr val="FF0000"/>
                </a:solidFill>
              </a:rPr>
              <a:t>类似于聚类中的凝聚法</a:t>
            </a:r>
            <a:endParaRPr lang="zh-CN" altLang="zh-CN" sz="2700" dirty="0">
              <a:solidFill>
                <a:srgbClr val="FF0000"/>
              </a:solidFill>
            </a:endParaRPr>
          </a:p>
          <a:p>
            <a:endParaRPr lang="zh-CN" altLang="en-US" sz="2400" dirty="0"/>
          </a:p>
        </p:txBody>
      </p:sp>
    </p:spTree>
    <p:extLst>
      <p:ext uri="{BB962C8B-B14F-4D97-AF65-F5344CB8AC3E}">
        <p14:creationId xmlns:p14="http://schemas.microsoft.com/office/powerpoint/2010/main" val="659229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t>12.</a:t>
            </a:r>
            <a:r>
              <a:rPr lang="zh-CN" altLang="en-US" dirty="0"/>
              <a:t>3 根树及其应用</a:t>
            </a:r>
          </a:p>
        </p:txBody>
      </p:sp>
      <p:sp>
        <p:nvSpPr>
          <p:cNvPr id="32771" name="Rectangle 3"/>
          <p:cNvSpPr>
            <a:spLocks noGrp="1" noChangeArrowheads="1"/>
          </p:cNvSpPr>
          <p:nvPr>
            <p:ph sz="quarter" idx="1"/>
          </p:nvPr>
        </p:nvSpPr>
        <p:spPr/>
        <p:txBody>
          <a:bodyPr/>
          <a:lstStyle/>
          <a:p>
            <a:pPr eaLnBrk="1" hangingPunct="1"/>
            <a:r>
              <a:rPr lang="zh-CN" altLang="en-US" sz="2800" dirty="0"/>
              <a:t>一个有向图</a:t>
            </a:r>
            <a:r>
              <a:rPr lang="en-US" altLang="zh-CN" sz="2800" dirty="0"/>
              <a:t>D，</a:t>
            </a:r>
            <a:r>
              <a:rPr lang="zh-CN" altLang="en-US" sz="2800" dirty="0"/>
              <a:t>如果略去有向边的方向所得的无向图为一颗无向树，则称</a:t>
            </a:r>
            <a:r>
              <a:rPr lang="en-US" altLang="zh-CN" sz="2800" dirty="0"/>
              <a:t>D</a:t>
            </a:r>
            <a:r>
              <a:rPr lang="zh-CN" altLang="en-US" sz="2800" dirty="0"/>
              <a:t>为</a:t>
            </a:r>
            <a:r>
              <a:rPr lang="zh-CN" altLang="en-US" sz="2800" dirty="0">
                <a:solidFill>
                  <a:srgbClr val="FF3300"/>
                </a:solidFill>
              </a:rPr>
              <a:t>有向树</a:t>
            </a:r>
            <a:r>
              <a:rPr lang="zh-CN" altLang="en-US" sz="2800" dirty="0"/>
              <a:t>。</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t>12.</a:t>
            </a:r>
            <a:r>
              <a:rPr lang="zh-CN" altLang="en-US"/>
              <a:t>3 根树及其应用</a:t>
            </a:r>
          </a:p>
        </p:txBody>
      </p:sp>
      <p:sp>
        <p:nvSpPr>
          <p:cNvPr id="33795" name="Rectangle 3"/>
          <p:cNvSpPr>
            <a:spLocks noGrp="1" noChangeArrowheads="1"/>
          </p:cNvSpPr>
          <p:nvPr>
            <p:ph sz="quarter" idx="1"/>
          </p:nvPr>
        </p:nvSpPr>
        <p:spPr/>
        <p:txBody>
          <a:bodyPr/>
          <a:lstStyle/>
          <a:p>
            <a:pPr eaLnBrk="1" hangingPunct="1"/>
            <a:r>
              <a:rPr lang="zh-CN" altLang="en-US" sz="2800" dirty="0">
                <a:solidFill>
                  <a:srgbClr val="000000"/>
                </a:solidFill>
                <a:latin typeface=""/>
              </a:rPr>
              <a:t>定义</a:t>
            </a:r>
            <a:r>
              <a:rPr lang="en-US" altLang="zh-CN" sz="2800" dirty="0">
                <a:solidFill>
                  <a:srgbClr val="000000"/>
                </a:solidFill>
                <a:latin typeface=""/>
              </a:rPr>
              <a:t>12.</a:t>
            </a:r>
            <a:r>
              <a:rPr lang="zh-CN" altLang="en-US" sz="2800" dirty="0">
                <a:solidFill>
                  <a:srgbClr val="000000"/>
                </a:solidFill>
                <a:latin typeface=""/>
              </a:rPr>
              <a:t>6</a:t>
            </a:r>
            <a:r>
              <a:rPr lang="zh-CN" altLang="en-US" sz="2800" dirty="0"/>
              <a:t> 设</a:t>
            </a:r>
            <a:r>
              <a:rPr lang="en-US" altLang="zh-CN" sz="2800" dirty="0"/>
              <a:t>T</a:t>
            </a:r>
            <a:r>
              <a:rPr lang="zh-CN" altLang="en-US" sz="2800" dirty="0"/>
              <a:t>是</a:t>
            </a:r>
            <a:r>
              <a:rPr lang="en-US" altLang="zh-CN" sz="2800" dirty="0"/>
              <a:t>n（n≥2）</a:t>
            </a:r>
            <a:r>
              <a:rPr lang="zh-CN" altLang="en-US" sz="2800" dirty="0"/>
              <a:t>阶有向树，如果有一个顶点的入度为0,其余顶点的入度均为1，则称此有向树为</a:t>
            </a:r>
            <a:r>
              <a:rPr lang="zh-CN" altLang="en-US" sz="2800" dirty="0">
                <a:solidFill>
                  <a:srgbClr val="FF3300"/>
                </a:solidFill>
              </a:rPr>
              <a:t>根树</a:t>
            </a:r>
            <a:r>
              <a:rPr lang="zh-CN" altLang="en-US" sz="2800" dirty="0"/>
              <a:t>。</a:t>
            </a:r>
          </a:p>
          <a:p>
            <a:pPr eaLnBrk="1" hangingPunct="1"/>
            <a:r>
              <a:rPr lang="zh-CN" altLang="en-US" sz="2800" dirty="0"/>
              <a:t>入度为0的顶点称为</a:t>
            </a:r>
            <a:r>
              <a:rPr lang="zh-CN" altLang="en-US" sz="2800" dirty="0">
                <a:solidFill>
                  <a:srgbClr val="FF0000"/>
                </a:solidFill>
              </a:rPr>
              <a:t>树根</a:t>
            </a:r>
            <a:r>
              <a:rPr lang="zh-CN" altLang="en-US" sz="2800" dirty="0"/>
              <a:t>；</a:t>
            </a:r>
          </a:p>
          <a:p>
            <a:pPr eaLnBrk="1" hangingPunct="1"/>
            <a:r>
              <a:rPr lang="zh-CN" altLang="en-US" sz="2800" dirty="0"/>
              <a:t>入度为1、出度为0的顶点称为</a:t>
            </a:r>
            <a:r>
              <a:rPr lang="zh-CN" altLang="en-US" sz="2800" dirty="0">
                <a:solidFill>
                  <a:srgbClr val="FF0000"/>
                </a:solidFill>
              </a:rPr>
              <a:t>树叶</a:t>
            </a:r>
            <a:r>
              <a:rPr lang="zh-CN" altLang="en-US" sz="2800" dirty="0"/>
              <a:t>；</a:t>
            </a:r>
          </a:p>
          <a:p>
            <a:pPr eaLnBrk="1" hangingPunct="1"/>
            <a:r>
              <a:rPr lang="zh-CN" altLang="en-US" sz="2800" dirty="0"/>
              <a:t>入度为1、出度大于0的顶点称为</a:t>
            </a:r>
            <a:r>
              <a:rPr lang="zh-CN" altLang="en-US" sz="2800" dirty="0">
                <a:solidFill>
                  <a:srgbClr val="FF0000"/>
                </a:solidFill>
              </a:rPr>
              <a:t>内点</a:t>
            </a:r>
            <a:r>
              <a:rPr lang="zh-CN" altLang="en-US" sz="2800" dirty="0"/>
              <a:t>;</a:t>
            </a:r>
          </a:p>
          <a:p>
            <a:pPr eaLnBrk="1" hangingPunct="1"/>
            <a:r>
              <a:rPr lang="zh-CN" altLang="en-US" sz="2800" dirty="0">
                <a:solidFill>
                  <a:srgbClr val="FF0000"/>
                </a:solidFill>
              </a:rPr>
              <a:t>内点和树根</a:t>
            </a:r>
            <a:r>
              <a:rPr lang="zh-CN" altLang="en-US" sz="2800" dirty="0"/>
              <a:t>统称为</a:t>
            </a:r>
            <a:r>
              <a:rPr lang="zh-CN" altLang="en-US" sz="2800" dirty="0">
                <a:solidFill>
                  <a:srgbClr val="FF0000"/>
                </a:solidFill>
              </a:rPr>
              <a:t>分支点</a:t>
            </a:r>
            <a:r>
              <a:rPr lang="zh-CN" altLang="en-US" sz="2800" dirty="0"/>
              <a:t>。</a:t>
            </a:r>
            <a:endParaRPr lang="en-US" altLang="zh-CN" sz="2800" dirty="0"/>
          </a:p>
        </p:txBody>
      </p:sp>
      <p:grpSp>
        <p:nvGrpSpPr>
          <p:cNvPr id="4" name="Group 49"/>
          <p:cNvGrpSpPr>
            <a:grpSpLocks/>
          </p:cNvGrpSpPr>
          <p:nvPr/>
        </p:nvGrpSpPr>
        <p:grpSpPr bwMode="auto">
          <a:xfrm>
            <a:off x="5915914" y="4149080"/>
            <a:ext cx="5772150" cy="2087562"/>
            <a:chOff x="741" y="391"/>
            <a:chExt cx="3636" cy="1315"/>
          </a:xfrm>
        </p:grpSpPr>
        <p:sp>
          <p:nvSpPr>
            <p:cNvPr id="5" name="AutoShape 3"/>
            <p:cNvSpPr>
              <a:spLocks noChangeArrowheads="1"/>
            </p:cNvSpPr>
            <p:nvPr/>
          </p:nvSpPr>
          <p:spPr bwMode="auto">
            <a:xfrm flipV="1">
              <a:off x="1209" y="663"/>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solidFill>
                  <a:srgbClr val="010103"/>
                </a:solidFill>
              </a:endParaRPr>
            </a:p>
          </p:txBody>
        </p:sp>
        <p:sp>
          <p:nvSpPr>
            <p:cNvPr id="6" name="AutoShape 4"/>
            <p:cNvSpPr>
              <a:spLocks noChangeArrowheads="1"/>
            </p:cNvSpPr>
            <p:nvPr/>
          </p:nvSpPr>
          <p:spPr bwMode="auto">
            <a:xfrm flipV="1">
              <a:off x="1435" y="890"/>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AutoShape 5"/>
            <p:cNvSpPr>
              <a:spLocks noChangeArrowheads="1"/>
            </p:cNvSpPr>
            <p:nvPr/>
          </p:nvSpPr>
          <p:spPr bwMode="auto">
            <a:xfrm flipV="1">
              <a:off x="982" y="890"/>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6"/>
            <p:cNvSpPr>
              <a:spLocks noChangeArrowheads="1"/>
            </p:cNvSpPr>
            <p:nvPr/>
          </p:nvSpPr>
          <p:spPr bwMode="auto">
            <a:xfrm flipV="1">
              <a:off x="1435" y="1207"/>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AutoShape 7"/>
            <p:cNvSpPr>
              <a:spLocks noChangeArrowheads="1"/>
            </p:cNvSpPr>
            <p:nvPr/>
          </p:nvSpPr>
          <p:spPr bwMode="auto">
            <a:xfrm flipV="1">
              <a:off x="982" y="1207"/>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AutoShape 8"/>
            <p:cNvSpPr>
              <a:spLocks noChangeArrowheads="1"/>
            </p:cNvSpPr>
            <p:nvPr/>
          </p:nvSpPr>
          <p:spPr bwMode="auto">
            <a:xfrm flipV="1">
              <a:off x="1662" y="1479"/>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AutoShape 9"/>
            <p:cNvSpPr>
              <a:spLocks noChangeArrowheads="1"/>
            </p:cNvSpPr>
            <p:nvPr/>
          </p:nvSpPr>
          <p:spPr bwMode="auto">
            <a:xfrm flipV="1">
              <a:off x="1209" y="1479"/>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AutoShape 10"/>
            <p:cNvSpPr>
              <a:spLocks noChangeArrowheads="1"/>
            </p:cNvSpPr>
            <p:nvPr/>
          </p:nvSpPr>
          <p:spPr bwMode="auto">
            <a:xfrm flipV="1">
              <a:off x="1209" y="890"/>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Line 11"/>
            <p:cNvSpPr>
              <a:spLocks noChangeShapeType="1"/>
            </p:cNvSpPr>
            <p:nvPr/>
          </p:nvSpPr>
          <p:spPr bwMode="auto">
            <a:xfrm flipH="1">
              <a:off x="1027" y="708"/>
              <a:ext cx="182"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1209" y="708"/>
              <a:ext cx="226"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flipH="1">
              <a:off x="1027" y="935"/>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1254" y="935"/>
              <a:ext cx="181"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flipH="1">
              <a:off x="1254" y="1252"/>
              <a:ext cx="181"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1481" y="1252"/>
              <a:ext cx="181"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a:off x="1209" y="708"/>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AutoShape 18"/>
            <p:cNvSpPr>
              <a:spLocks noChangeArrowheads="1"/>
            </p:cNvSpPr>
            <p:nvPr/>
          </p:nvSpPr>
          <p:spPr bwMode="auto">
            <a:xfrm flipV="1">
              <a:off x="3652" y="618"/>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AutoShape 19"/>
            <p:cNvSpPr>
              <a:spLocks noChangeArrowheads="1"/>
            </p:cNvSpPr>
            <p:nvPr/>
          </p:nvSpPr>
          <p:spPr bwMode="auto">
            <a:xfrm flipV="1">
              <a:off x="3878" y="845"/>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AutoShape 20"/>
            <p:cNvSpPr>
              <a:spLocks noChangeArrowheads="1"/>
            </p:cNvSpPr>
            <p:nvPr/>
          </p:nvSpPr>
          <p:spPr bwMode="auto">
            <a:xfrm flipV="1">
              <a:off x="3425" y="845"/>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AutoShape 21"/>
            <p:cNvSpPr>
              <a:spLocks noChangeArrowheads="1"/>
            </p:cNvSpPr>
            <p:nvPr/>
          </p:nvSpPr>
          <p:spPr bwMode="auto">
            <a:xfrm flipV="1">
              <a:off x="3878" y="1162"/>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AutoShape 22"/>
            <p:cNvSpPr>
              <a:spLocks noChangeArrowheads="1"/>
            </p:cNvSpPr>
            <p:nvPr/>
          </p:nvSpPr>
          <p:spPr bwMode="auto">
            <a:xfrm flipV="1">
              <a:off x="3425" y="1162"/>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AutoShape 23"/>
            <p:cNvSpPr>
              <a:spLocks noChangeArrowheads="1"/>
            </p:cNvSpPr>
            <p:nvPr/>
          </p:nvSpPr>
          <p:spPr bwMode="auto">
            <a:xfrm flipV="1">
              <a:off x="4105" y="1434"/>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AutoShape 24"/>
            <p:cNvSpPr>
              <a:spLocks noChangeArrowheads="1"/>
            </p:cNvSpPr>
            <p:nvPr/>
          </p:nvSpPr>
          <p:spPr bwMode="auto">
            <a:xfrm flipV="1">
              <a:off x="3652" y="1434"/>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AutoShape 25"/>
            <p:cNvSpPr>
              <a:spLocks noChangeArrowheads="1"/>
            </p:cNvSpPr>
            <p:nvPr/>
          </p:nvSpPr>
          <p:spPr bwMode="auto">
            <a:xfrm flipV="1">
              <a:off x="3652" y="845"/>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Line 26"/>
            <p:cNvSpPr>
              <a:spLocks noChangeShapeType="1"/>
            </p:cNvSpPr>
            <p:nvPr/>
          </p:nvSpPr>
          <p:spPr bwMode="auto">
            <a:xfrm>
              <a:off x="3697" y="663"/>
              <a:ext cx="182"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7"/>
            <p:cNvSpPr>
              <a:spLocks noChangeShapeType="1"/>
            </p:cNvSpPr>
            <p:nvPr/>
          </p:nvSpPr>
          <p:spPr bwMode="auto">
            <a:xfrm flipH="1">
              <a:off x="3652" y="663"/>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8"/>
            <p:cNvSpPr>
              <a:spLocks noChangeShapeType="1"/>
            </p:cNvSpPr>
            <p:nvPr/>
          </p:nvSpPr>
          <p:spPr bwMode="auto">
            <a:xfrm flipH="1">
              <a:off x="3470" y="663"/>
              <a:ext cx="182"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9"/>
            <p:cNvSpPr>
              <a:spLocks noChangeShapeType="1"/>
            </p:cNvSpPr>
            <p:nvPr/>
          </p:nvSpPr>
          <p:spPr bwMode="auto">
            <a:xfrm flipH="1">
              <a:off x="3425" y="890"/>
              <a:ext cx="227"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0"/>
            <p:cNvSpPr>
              <a:spLocks noChangeShapeType="1"/>
            </p:cNvSpPr>
            <p:nvPr/>
          </p:nvSpPr>
          <p:spPr bwMode="auto">
            <a:xfrm>
              <a:off x="3697" y="890"/>
              <a:ext cx="18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1"/>
            <p:cNvSpPr>
              <a:spLocks noChangeShapeType="1"/>
            </p:cNvSpPr>
            <p:nvPr/>
          </p:nvSpPr>
          <p:spPr bwMode="auto">
            <a:xfrm flipH="1">
              <a:off x="3652" y="1207"/>
              <a:ext cx="22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2"/>
            <p:cNvSpPr>
              <a:spLocks noChangeShapeType="1"/>
            </p:cNvSpPr>
            <p:nvPr/>
          </p:nvSpPr>
          <p:spPr bwMode="auto">
            <a:xfrm>
              <a:off x="3924" y="1207"/>
              <a:ext cx="18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33"/>
            <p:cNvSpPr txBox="1">
              <a:spLocks noChangeArrowheads="1"/>
            </p:cNvSpPr>
            <p:nvPr/>
          </p:nvSpPr>
          <p:spPr bwMode="auto">
            <a:xfrm>
              <a:off x="1194" y="795"/>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2</a:t>
              </a:r>
              <a:r>
                <a:rPr lang="en-US" altLang="zh-CN" b="1">
                  <a:solidFill>
                    <a:srgbClr val="010103"/>
                  </a:solidFill>
                </a:rPr>
                <a:t> </a:t>
              </a:r>
            </a:p>
          </p:txBody>
        </p:sp>
        <p:sp>
          <p:nvSpPr>
            <p:cNvPr id="36" name="Text Box 34"/>
            <p:cNvSpPr txBox="1">
              <a:spLocks noChangeArrowheads="1"/>
            </p:cNvSpPr>
            <p:nvPr/>
          </p:nvSpPr>
          <p:spPr bwMode="auto">
            <a:xfrm>
              <a:off x="937" y="436"/>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0</a:t>
              </a:r>
            </a:p>
          </p:txBody>
        </p:sp>
        <p:sp>
          <p:nvSpPr>
            <p:cNvPr id="37" name="Text Box 35"/>
            <p:cNvSpPr txBox="1">
              <a:spLocks noChangeArrowheads="1"/>
            </p:cNvSpPr>
            <p:nvPr/>
          </p:nvSpPr>
          <p:spPr bwMode="auto">
            <a:xfrm>
              <a:off x="741" y="795"/>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1</a:t>
              </a:r>
              <a:r>
                <a:rPr lang="en-US" altLang="zh-CN" b="1">
                  <a:solidFill>
                    <a:srgbClr val="010103"/>
                  </a:solidFill>
                </a:rPr>
                <a:t> </a:t>
              </a:r>
            </a:p>
          </p:txBody>
        </p:sp>
        <p:sp>
          <p:nvSpPr>
            <p:cNvPr id="38" name="Text Box 36"/>
            <p:cNvSpPr txBox="1">
              <a:spLocks noChangeArrowheads="1"/>
            </p:cNvSpPr>
            <p:nvPr/>
          </p:nvSpPr>
          <p:spPr bwMode="auto">
            <a:xfrm>
              <a:off x="1436" y="1067"/>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5</a:t>
              </a:r>
            </a:p>
          </p:txBody>
        </p:sp>
        <p:sp>
          <p:nvSpPr>
            <p:cNvPr id="39" name="Text Box 37"/>
            <p:cNvSpPr txBox="1">
              <a:spLocks noChangeArrowheads="1"/>
            </p:cNvSpPr>
            <p:nvPr/>
          </p:nvSpPr>
          <p:spPr bwMode="auto">
            <a:xfrm>
              <a:off x="755" y="1162"/>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4</a:t>
              </a:r>
              <a:r>
                <a:rPr lang="en-US" altLang="zh-CN" b="1">
                  <a:solidFill>
                    <a:srgbClr val="010103"/>
                  </a:solidFill>
                </a:rPr>
                <a:t> </a:t>
              </a:r>
            </a:p>
          </p:txBody>
        </p:sp>
        <p:sp>
          <p:nvSpPr>
            <p:cNvPr id="40" name="Text Box 38"/>
            <p:cNvSpPr txBox="1">
              <a:spLocks noChangeArrowheads="1"/>
            </p:cNvSpPr>
            <p:nvPr/>
          </p:nvSpPr>
          <p:spPr bwMode="auto">
            <a:xfrm>
              <a:off x="1572" y="1475"/>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7</a:t>
              </a:r>
            </a:p>
          </p:txBody>
        </p:sp>
        <p:sp>
          <p:nvSpPr>
            <p:cNvPr id="41" name="Text Box 39"/>
            <p:cNvSpPr txBox="1">
              <a:spLocks noChangeArrowheads="1"/>
            </p:cNvSpPr>
            <p:nvPr/>
          </p:nvSpPr>
          <p:spPr bwMode="auto">
            <a:xfrm>
              <a:off x="968" y="1389"/>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010103"/>
                  </a:solidFill>
                </a:rPr>
                <a:t>V</a:t>
              </a:r>
              <a:r>
                <a:rPr lang="en-US" altLang="zh-CN" b="1" baseline="-25000" dirty="0">
                  <a:solidFill>
                    <a:srgbClr val="010103"/>
                  </a:solidFill>
                </a:rPr>
                <a:t>6</a:t>
              </a:r>
              <a:r>
                <a:rPr lang="en-US" altLang="zh-CN" b="1" dirty="0">
                  <a:solidFill>
                    <a:srgbClr val="010103"/>
                  </a:solidFill>
                </a:rPr>
                <a:t> </a:t>
              </a:r>
            </a:p>
          </p:txBody>
        </p:sp>
        <p:sp>
          <p:nvSpPr>
            <p:cNvPr id="42" name="Text Box 40"/>
            <p:cNvSpPr txBox="1">
              <a:spLocks noChangeArrowheads="1"/>
            </p:cNvSpPr>
            <p:nvPr/>
          </p:nvSpPr>
          <p:spPr bwMode="auto">
            <a:xfrm>
              <a:off x="1390" y="708"/>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3</a:t>
              </a:r>
              <a:r>
                <a:rPr lang="en-US" altLang="zh-CN" b="1">
                  <a:solidFill>
                    <a:srgbClr val="010103"/>
                  </a:solidFill>
                </a:rPr>
                <a:t> </a:t>
              </a:r>
            </a:p>
          </p:txBody>
        </p:sp>
        <p:sp>
          <p:nvSpPr>
            <p:cNvPr id="43" name="Text Box 41"/>
            <p:cNvSpPr txBox="1">
              <a:spLocks noChangeArrowheads="1"/>
            </p:cNvSpPr>
            <p:nvPr/>
          </p:nvSpPr>
          <p:spPr bwMode="auto">
            <a:xfrm>
              <a:off x="3568" y="391"/>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0</a:t>
              </a:r>
            </a:p>
          </p:txBody>
        </p:sp>
        <p:sp>
          <p:nvSpPr>
            <p:cNvPr id="44" name="Text Box 42"/>
            <p:cNvSpPr txBox="1">
              <a:spLocks noChangeArrowheads="1"/>
            </p:cNvSpPr>
            <p:nvPr/>
          </p:nvSpPr>
          <p:spPr bwMode="auto">
            <a:xfrm>
              <a:off x="3878" y="708"/>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3</a:t>
              </a:r>
              <a:r>
                <a:rPr lang="en-US" altLang="zh-CN" b="1">
                  <a:solidFill>
                    <a:srgbClr val="010103"/>
                  </a:solidFill>
                </a:rPr>
                <a:t> </a:t>
              </a:r>
            </a:p>
          </p:txBody>
        </p:sp>
        <p:sp>
          <p:nvSpPr>
            <p:cNvPr id="45" name="Text Box 43"/>
            <p:cNvSpPr txBox="1">
              <a:spLocks noChangeArrowheads="1"/>
            </p:cNvSpPr>
            <p:nvPr/>
          </p:nvSpPr>
          <p:spPr bwMode="auto">
            <a:xfrm>
              <a:off x="3664" y="750"/>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2</a:t>
              </a:r>
              <a:r>
                <a:rPr lang="en-US" altLang="zh-CN" b="1">
                  <a:solidFill>
                    <a:srgbClr val="010103"/>
                  </a:solidFill>
                </a:rPr>
                <a:t> </a:t>
              </a:r>
            </a:p>
          </p:txBody>
        </p:sp>
        <p:sp>
          <p:nvSpPr>
            <p:cNvPr id="46" name="Text Box 44"/>
            <p:cNvSpPr txBox="1">
              <a:spLocks noChangeArrowheads="1"/>
            </p:cNvSpPr>
            <p:nvPr/>
          </p:nvSpPr>
          <p:spPr bwMode="auto">
            <a:xfrm>
              <a:off x="3210" y="754"/>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1</a:t>
              </a:r>
              <a:r>
                <a:rPr lang="en-US" altLang="zh-CN" b="1">
                  <a:solidFill>
                    <a:srgbClr val="010103"/>
                  </a:solidFill>
                </a:rPr>
                <a:t> </a:t>
              </a:r>
            </a:p>
          </p:txBody>
        </p:sp>
        <p:sp>
          <p:nvSpPr>
            <p:cNvPr id="47" name="Text Box 45"/>
            <p:cNvSpPr txBox="1">
              <a:spLocks noChangeArrowheads="1"/>
            </p:cNvSpPr>
            <p:nvPr/>
          </p:nvSpPr>
          <p:spPr bwMode="auto">
            <a:xfrm>
              <a:off x="3210" y="1026"/>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4</a:t>
              </a:r>
              <a:r>
                <a:rPr lang="en-US" altLang="zh-CN" b="1">
                  <a:solidFill>
                    <a:srgbClr val="010103"/>
                  </a:solidFill>
                </a:rPr>
                <a:t> </a:t>
              </a:r>
            </a:p>
          </p:txBody>
        </p:sp>
        <p:sp>
          <p:nvSpPr>
            <p:cNvPr id="48" name="Text Box 46"/>
            <p:cNvSpPr txBox="1">
              <a:spLocks noChangeArrowheads="1"/>
            </p:cNvSpPr>
            <p:nvPr/>
          </p:nvSpPr>
          <p:spPr bwMode="auto">
            <a:xfrm>
              <a:off x="3885" y="1071"/>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5</a:t>
              </a:r>
            </a:p>
          </p:txBody>
        </p:sp>
        <p:sp>
          <p:nvSpPr>
            <p:cNvPr id="49" name="Text Box 47"/>
            <p:cNvSpPr txBox="1">
              <a:spLocks noChangeArrowheads="1"/>
            </p:cNvSpPr>
            <p:nvPr/>
          </p:nvSpPr>
          <p:spPr bwMode="auto">
            <a:xfrm>
              <a:off x="3437" y="1298"/>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6</a:t>
              </a:r>
              <a:r>
                <a:rPr lang="en-US" altLang="zh-CN" b="1">
                  <a:solidFill>
                    <a:srgbClr val="010103"/>
                  </a:solidFill>
                </a:rPr>
                <a:t> </a:t>
              </a:r>
            </a:p>
          </p:txBody>
        </p:sp>
        <p:sp>
          <p:nvSpPr>
            <p:cNvPr id="50" name="Text Box 48"/>
            <p:cNvSpPr txBox="1">
              <a:spLocks noChangeArrowheads="1"/>
            </p:cNvSpPr>
            <p:nvPr/>
          </p:nvSpPr>
          <p:spPr bwMode="auto">
            <a:xfrm>
              <a:off x="4112" y="1339"/>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7</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隶书" panose="02010509060101010101" pitchFamily="49" charset="-122"/>
              </a:rPr>
              <a:t>根树</a:t>
            </a:r>
            <a:endParaRPr lang="zh-CN" altLang="en-US" dirty="0"/>
          </a:p>
        </p:txBody>
      </p:sp>
      <p:sp>
        <p:nvSpPr>
          <p:cNvPr id="34818" name="Rectangle 2"/>
          <p:cNvSpPr>
            <a:spLocks noGrp="1" noChangeArrowheads="1"/>
          </p:cNvSpPr>
          <p:nvPr>
            <p:ph sz="quarter" idx="1"/>
          </p:nvPr>
        </p:nvSpPr>
        <p:spPr/>
        <p:txBody>
          <a:bodyPr/>
          <a:lstStyle/>
          <a:p>
            <a:pPr marL="0" indent="0">
              <a:lnSpc>
                <a:spcPct val="90000"/>
              </a:lnSpc>
              <a:buNone/>
            </a:pPr>
            <a:r>
              <a:rPr lang="zh-CN" altLang="en-US" sz="2800" dirty="0"/>
              <a:t>左图为一棵根树。</a:t>
            </a:r>
            <a:r>
              <a:rPr lang="en-US" altLang="zh-CN" sz="2800" dirty="0"/>
              <a:t>v</a:t>
            </a:r>
            <a:r>
              <a:rPr lang="en-US" altLang="zh-CN" sz="1800" baseline="-25000" dirty="0"/>
              <a:t>0</a:t>
            </a:r>
            <a:r>
              <a:rPr lang="zh-CN" altLang="en-US" sz="2800" dirty="0"/>
              <a:t>为树根，</a:t>
            </a:r>
            <a:r>
              <a:rPr lang="en-US" altLang="zh-CN" sz="2800" dirty="0"/>
              <a:t>v</a:t>
            </a:r>
            <a:r>
              <a:rPr lang="en-US" altLang="zh-CN" sz="1800" baseline="-25000" dirty="0"/>
              <a:t>1</a:t>
            </a:r>
            <a:r>
              <a:rPr lang="en-US" altLang="zh-CN" sz="2800" dirty="0"/>
              <a:t>,v</a:t>
            </a:r>
            <a:r>
              <a:rPr lang="en-US" altLang="zh-CN" sz="1800" baseline="-25000" dirty="0"/>
              <a:t>4</a:t>
            </a:r>
            <a:r>
              <a:rPr lang="en-US" altLang="zh-CN" sz="2800" dirty="0"/>
              <a:t>,v</a:t>
            </a:r>
            <a:r>
              <a:rPr lang="en-US" altLang="zh-CN" sz="1800" baseline="-25000" dirty="0"/>
              <a:t>3</a:t>
            </a:r>
            <a:r>
              <a:rPr lang="en-US" altLang="zh-CN" sz="2800" dirty="0"/>
              <a:t>,v</a:t>
            </a:r>
            <a:r>
              <a:rPr lang="en-US" altLang="zh-CN" sz="1800" baseline="-25000" dirty="0"/>
              <a:t>6</a:t>
            </a:r>
            <a:r>
              <a:rPr lang="en-US" altLang="zh-CN" sz="2800" dirty="0"/>
              <a:t>,v</a:t>
            </a:r>
            <a:r>
              <a:rPr lang="en-US" altLang="zh-CN" sz="1800" baseline="-25000" dirty="0"/>
              <a:t>7</a:t>
            </a:r>
            <a:r>
              <a:rPr lang="zh-CN" altLang="en-US" sz="2800" dirty="0"/>
              <a:t>为树叶，</a:t>
            </a:r>
            <a:r>
              <a:rPr lang="en-US" altLang="zh-CN" sz="2800" dirty="0"/>
              <a:t>v</a:t>
            </a:r>
            <a:r>
              <a:rPr lang="en-US" altLang="zh-CN" sz="1800" baseline="-25000" dirty="0"/>
              <a:t>2</a:t>
            </a:r>
            <a:r>
              <a:rPr lang="en-US" altLang="zh-CN" sz="2800" dirty="0"/>
              <a:t>,v</a:t>
            </a:r>
            <a:r>
              <a:rPr lang="en-US" altLang="zh-CN" sz="1800" baseline="-25000" dirty="0"/>
              <a:t>5</a:t>
            </a:r>
            <a:r>
              <a:rPr lang="zh-CN" altLang="en-US" sz="2800" dirty="0"/>
              <a:t>为内点，</a:t>
            </a:r>
            <a:r>
              <a:rPr lang="en-US" altLang="zh-CN" sz="2800" dirty="0"/>
              <a:t>v</a:t>
            </a:r>
            <a:r>
              <a:rPr lang="en-US" altLang="zh-CN" sz="1800" baseline="-25000" dirty="0"/>
              <a:t>0</a:t>
            </a:r>
            <a:r>
              <a:rPr lang="en-US" altLang="zh-CN" sz="2800" dirty="0"/>
              <a:t>,v</a:t>
            </a:r>
            <a:r>
              <a:rPr lang="en-US" altLang="zh-CN" sz="1800" baseline="-25000" dirty="0"/>
              <a:t>2</a:t>
            </a:r>
            <a:r>
              <a:rPr lang="en-US" altLang="zh-CN" sz="2800" dirty="0"/>
              <a:t>,v</a:t>
            </a:r>
            <a:r>
              <a:rPr lang="en-US" altLang="zh-CN" sz="1800" baseline="-25000" dirty="0"/>
              <a:t>5</a:t>
            </a:r>
            <a:r>
              <a:rPr lang="zh-CN" altLang="en-US" sz="2800" dirty="0"/>
              <a:t>均为分支点。</a:t>
            </a:r>
          </a:p>
          <a:p>
            <a:pPr marL="0" indent="0">
              <a:lnSpc>
                <a:spcPct val="90000"/>
              </a:lnSpc>
              <a:buNone/>
            </a:pPr>
            <a:r>
              <a:rPr lang="zh-CN" altLang="en-US" sz="2800" dirty="0"/>
              <a:t>由于在根树中有向边的方向均一致（向下），故可省掉其方向，用右图 代替。</a:t>
            </a:r>
          </a:p>
        </p:txBody>
      </p:sp>
      <p:grpSp>
        <p:nvGrpSpPr>
          <p:cNvPr id="34819" name="Group 49"/>
          <p:cNvGrpSpPr>
            <a:grpSpLocks/>
          </p:cNvGrpSpPr>
          <p:nvPr/>
        </p:nvGrpSpPr>
        <p:grpSpPr bwMode="auto">
          <a:xfrm>
            <a:off x="3647728" y="3573016"/>
            <a:ext cx="5772150" cy="2087562"/>
            <a:chOff x="741" y="391"/>
            <a:chExt cx="3636" cy="1315"/>
          </a:xfrm>
        </p:grpSpPr>
        <p:sp>
          <p:nvSpPr>
            <p:cNvPr id="34820" name="AutoShape 3"/>
            <p:cNvSpPr>
              <a:spLocks noChangeArrowheads="1"/>
            </p:cNvSpPr>
            <p:nvPr/>
          </p:nvSpPr>
          <p:spPr bwMode="auto">
            <a:xfrm flipV="1">
              <a:off x="1209" y="663"/>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solidFill>
                  <a:srgbClr val="010103"/>
                </a:solidFill>
              </a:endParaRPr>
            </a:p>
          </p:txBody>
        </p:sp>
        <p:sp>
          <p:nvSpPr>
            <p:cNvPr id="34821" name="AutoShape 4"/>
            <p:cNvSpPr>
              <a:spLocks noChangeArrowheads="1"/>
            </p:cNvSpPr>
            <p:nvPr/>
          </p:nvSpPr>
          <p:spPr bwMode="auto">
            <a:xfrm flipV="1">
              <a:off x="1435" y="890"/>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2" name="AutoShape 5"/>
            <p:cNvSpPr>
              <a:spLocks noChangeArrowheads="1"/>
            </p:cNvSpPr>
            <p:nvPr/>
          </p:nvSpPr>
          <p:spPr bwMode="auto">
            <a:xfrm flipV="1">
              <a:off x="982" y="890"/>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3" name="AutoShape 6"/>
            <p:cNvSpPr>
              <a:spLocks noChangeArrowheads="1"/>
            </p:cNvSpPr>
            <p:nvPr/>
          </p:nvSpPr>
          <p:spPr bwMode="auto">
            <a:xfrm flipV="1">
              <a:off x="1435" y="1207"/>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4" name="AutoShape 7"/>
            <p:cNvSpPr>
              <a:spLocks noChangeArrowheads="1"/>
            </p:cNvSpPr>
            <p:nvPr/>
          </p:nvSpPr>
          <p:spPr bwMode="auto">
            <a:xfrm flipV="1">
              <a:off x="982" y="1207"/>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5" name="AutoShape 8"/>
            <p:cNvSpPr>
              <a:spLocks noChangeArrowheads="1"/>
            </p:cNvSpPr>
            <p:nvPr/>
          </p:nvSpPr>
          <p:spPr bwMode="auto">
            <a:xfrm flipV="1">
              <a:off x="1662" y="1479"/>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AutoShape 9"/>
            <p:cNvSpPr>
              <a:spLocks noChangeArrowheads="1"/>
            </p:cNvSpPr>
            <p:nvPr/>
          </p:nvSpPr>
          <p:spPr bwMode="auto">
            <a:xfrm flipV="1">
              <a:off x="1209" y="1479"/>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7" name="AutoShape 10"/>
            <p:cNvSpPr>
              <a:spLocks noChangeArrowheads="1"/>
            </p:cNvSpPr>
            <p:nvPr/>
          </p:nvSpPr>
          <p:spPr bwMode="auto">
            <a:xfrm flipV="1">
              <a:off x="1209" y="890"/>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8" name="Line 11"/>
            <p:cNvSpPr>
              <a:spLocks noChangeShapeType="1"/>
            </p:cNvSpPr>
            <p:nvPr/>
          </p:nvSpPr>
          <p:spPr bwMode="auto">
            <a:xfrm flipH="1">
              <a:off x="1027" y="708"/>
              <a:ext cx="182"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9" name="Line 12"/>
            <p:cNvSpPr>
              <a:spLocks noChangeShapeType="1"/>
            </p:cNvSpPr>
            <p:nvPr/>
          </p:nvSpPr>
          <p:spPr bwMode="auto">
            <a:xfrm>
              <a:off x="1209" y="708"/>
              <a:ext cx="226"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0" name="Line 13"/>
            <p:cNvSpPr>
              <a:spLocks noChangeShapeType="1"/>
            </p:cNvSpPr>
            <p:nvPr/>
          </p:nvSpPr>
          <p:spPr bwMode="auto">
            <a:xfrm flipH="1">
              <a:off x="1027" y="935"/>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1" name="Line 14"/>
            <p:cNvSpPr>
              <a:spLocks noChangeShapeType="1"/>
            </p:cNvSpPr>
            <p:nvPr/>
          </p:nvSpPr>
          <p:spPr bwMode="auto">
            <a:xfrm>
              <a:off x="1254" y="935"/>
              <a:ext cx="181"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2" name="Line 15"/>
            <p:cNvSpPr>
              <a:spLocks noChangeShapeType="1"/>
            </p:cNvSpPr>
            <p:nvPr/>
          </p:nvSpPr>
          <p:spPr bwMode="auto">
            <a:xfrm flipH="1">
              <a:off x="1254" y="1252"/>
              <a:ext cx="181"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3" name="Line 16"/>
            <p:cNvSpPr>
              <a:spLocks noChangeShapeType="1"/>
            </p:cNvSpPr>
            <p:nvPr/>
          </p:nvSpPr>
          <p:spPr bwMode="auto">
            <a:xfrm>
              <a:off x="1481" y="1252"/>
              <a:ext cx="181"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4" name="Line 17"/>
            <p:cNvSpPr>
              <a:spLocks noChangeShapeType="1"/>
            </p:cNvSpPr>
            <p:nvPr/>
          </p:nvSpPr>
          <p:spPr bwMode="auto">
            <a:xfrm>
              <a:off x="1209" y="708"/>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5" name="AutoShape 18"/>
            <p:cNvSpPr>
              <a:spLocks noChangeArrowheads="1"/>
            </p:cNvSpPr>
            <p:nvPr/>
          </p:nvSpPr>
          <p:spPr bwMode="auto">
            <a:xfrm flipV="1">
              <a:off x="3652" y="618"/>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6" name="AutoShape 19"/>
            <p:cNvSpPr>
              <a:spLocks noChangeArrowheads="1"/>
            </p:cNvSpPr>
            <p:nvPr/>
          </p:nvSpPr>
          <p:spPr bwMode="auto">
            <a:xfrm flipV="1">
              <a:off x="3878" y="845"/>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7" name="AutoShape 20"/>
            <p:cNvSpPr>
              <a:spLocks noChangeArrowheads="1"/>
            </p:cNvSpPr>
            <p:nvPr/>
          </p:nvSpPr>
          <p:spPr bwMode="auto">
            <a:xfrm flipV="1">
              <a:off x="3425" y="845"/>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8" name="AutoShape 21"/>
            <p:cNvSpPr>
              <a:spLocks noChangeArrowheads="1"/>
            </p:cNvSpPr>
            <p:nvPr/>
          </p:nvSpPr>
          <p:spPr bwMode="auto">
            <a:xfrm flipV="1">
              <a:off x="3878" y="1162"/>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9" name="AutoShape 22"/>
            <p:cNvSpPr>
              <a:spLocks noChangeArrowheads="1"/>
            </p:cNvSpPr>
            <p:nvPr/>
          </p:nvSpPr>
          <p:spPr bwMode="auto">
            <a:xfrm flipV="1">
              <a:off x="3425" y="1162"/>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0" name="AutoShape 23"/>
            <p:cNvSpPr>
              <a:spLocks noChangeArrowheads="1"/>
            </p:cNvSpPr>
            <p:nvPr/>
          </p:nvSpPr>
          <p:spPr bwMode="auto">
            <a:xfrm flipV="1">
              <a:off x="4105" y="1434"/>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1" name="AutoShape 24"/>
            <p:cNvSpPr>
              <a:spLocks noChangeArrowheads="1"/>
            </p:cNvSpPr>
            <p:nvPr/>
          </p:nvSpPr>
          <p:spPr bwMode="auto">
            <a:xfrm flipV="1">
              <a:off x="3652" y="1434"/>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2" name="AutoShape 25"/>
            <p:cNvSpPr>
              <a:spLocks noChangeArrowheads="1"/>
            </p:cNvSpPr>
            <p:nvPr/>
          </p:nvSpPr>
          <p:spPr bwMode="auto">
            <a:xfrm flipV="1">
              <a:off x="3652" y="845"/>
              <a:ext cx="45" cy="4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3" name="Line 26"/>
            <p:cNvSpPr>
              <a:spLocks noChangeShapeType="1"/>
            </p:cNvSpPr>
            <p:nvPr/>
          </p:nvSpPr>
          <p:spPr bwMode="auto">
            <a:xfrm>
              <a:off x="3697" y="663"/>
              <a:ext cx="182"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4" name="Line 27"/>
            <p:cNvSpPr>
              <a:spLocks noChangeShapeType="1"/>
            </p:cNvSpPr>
            <p:nvPr/>
          </p:nvSpPr>
          <p:spPr bwMode="auto">
            <a:xfrm flipH="1">
              <a:off x="3652" y="663"/>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5" name="Line 28"/>
            <p:cNvSpPr>
              <a:spLocks noChangeShapeType="1"/>
            </p:cNvSpPr>
            <p:nvPr/>
          </p:nvSpPr>
          <p:spPr bwMode="auto">
            <a:xfrm flipH="1">
              <a:off x="3470" y="663"/>
              <a:ext cx="182"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6" name="Line 29"/>
            <p:cNvSpPr>
              <a:spLocks noChangeShapeType="1"/>
            </p:cNvSpPr>
            <p:nvPr/>
          </p:nvSpPr>
          <p:spPr bwMode="auto">
            <a:xfrm flipH="1">
              <a:off x="3425" y="890"/>
              <a:ext cx="227"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7" name="Line 30"/>
            <p:cNvSpPr>
              <a:spLocks noChangeShapeType="1"/>
            </p:cNvSpPr>
            <p:nvPr/>
          </p:nvSpPr>
          <p:spPr bwMode="auto">
            <a:xfrm>
              <a:off x="3697" y="890"/>
              <a:ext cx="18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8" name="Line 31"/>
            <p:cNvSpPr>
              <a:spLocks noChangeShapeType="1"/>
            </p:cNvSpPr>
            <p:nvPr/>
          </p:nvSpPr>
          <p:spPr bwMode="auto">
            <a:xfrm flipH="1">
              <a:off x="3652" y="1207"/>
              <a:ext cx="22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9" name="Line 32"/>
            <p:cNvSpPr>
              <a:spLocks noChangeShapeType="1"/>
            </p:cNvSpPr>
            <p:nvPr/>
          </p:nvSpPr>
          <p:spPr bwMode="auto">
            <a:xfrm>
              <a:off x="3924" y="1207"/>
              <a:ext cx="18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0" name="Text Box 33"/>
            <p:cNvSpPr txBox="1">
              <a:spLocks noChangeArrowheads="1"/>
            </p:cNvSpPr>
            <p:nvPr/>
          </p:nvSpPr>
          <p:spPr bwMode="auto">
            <a:xfrm>
              <a:off x="1194" y="795"/>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2</a:t>
              </a:r>
              <a:r>
                <a:rPr lang="en-US" altLang="zh-CN" b="1">
                  <a:solidFill>
                    <a:srgbClr val="010103"/>
                  </a:solidFill>
                </a:rPr>
                <a:t> </a:t>
              </a:r>
            </a:p>
          </p:txBody>
        </p:sp>
        <p:sp>
          <p:nvSpPr>
            <p:cNvPr id="34851" name="Text Box 34"/>
            <p:cNvSpPr txBox="1">
              <a:spLocks noChangeArrowheads="1"/>
            </p:cNvSpPr>
            <p:nvPr/>
          </p:nvSpPr>
          <p:spPr bwMode="auto">
            <a:xfrm>
              <a:off x="937" y="436"/>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0</a:t>
              </a:r>
            </a:p>
          </p:txBody>
        </p:sp>
        <p:sp>
          <p:nvSpPr>
            <p:cNvPr id="34852" name="Text Box 35"/>
            <p:cNvSpPr txBox="1">
              <a:spLocks noChangeArrowheads="1"/>
            </p:cNvSpPr>
            <p:nvPr/>
          </p:nvSpPr>
          <p:spPr bwMode="auto">
            <a:xfrm>
              <a:off x="741" y="795"/>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1</a:t>
              </a:r>
              <a:r>
                <a:rPr lang="en-US" altLang="zh-CN" b="1">
                  <a:solidFill>
                    <a:srgbClr val="010103"/>
                  </a:solidFill>
                </a:rPr>
                <a:t> </a:t>
              </a:r>
            </a:p>
          </p:txBody>
        </p:sp>
        <p:sp>
          <p:nvSpPr>
            <p:cNvPr id="34853" name="Text Box 36"/>
            <p:cNvSpPr txBox="1">
              <a:spLocks noChangeArrowheads="1"/>
            </p:cNvSpPr>
            <p:nvPr/>
          </p:nvSpPr>
          <p:spPr bwMode="auto">
            <a:xfrm>
              <a:off x="1436" y="1067"/>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5</a:t>
              </a:r>
            </a:p>
          </p:txBody>
        </p:sp>
        <p:sp>
          <p:nvSpPr>
            <p:cNvPr id="34854" name="Text Box 37"/>
            <p:cNvSpPr txBox="1">
              <a:spLocks noChangeArrowheads="1"/>
            </p:cNvSpPr>
            <p:nvPr/>
          </p:nvSpPr>
          <p:spPr bwMode="auto">
            <a:xfrm>
              <a:off x="755" y="1162"/>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4</a:t>
              </a:r>
              <a:r>
                <a:rPr lang="en-US" altLang="zh-CN" b="1">
                  <a:solidFill>
                    <a:srgbClr val="010103"/>
                  </a:solidFill>
                </a:rPr>
                <a:t> </a:t>
              </a:r>
            </a:p>
          </p:txBody>
        </p:sp>
        <p:sp>
          <p:nvSpPr>
            <p:cNvPr id="34855" name="Text Box 38"/>
            <p:cNvSpPr txBox="1">
              <a:spLocks noChangeArrowheads="1"/>
            </p:cNvSpPr>
            <p:nvPr/>
          </p:nvSpPr>
          <p:spPr bwMode="auto">
            <a:xfrm>
              <a:off x="1572" y="1475"/>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7</a:t>
              </a:r>
            </a:p>
          </p:txBody>
        </p:sp>
        <p:sp>
          <p:nvSpPr>
            <p:cNvPr id="34856" name="Text Box 39"/>
            <p:cNvSpPr txBox="1">
              <a:spLocks noChangeArrowheads="1"/>
            </p:cNvSpPr>
            <p:nvPr/>
          </p:nvSpPr>
          <p:spPr bwMode="auto">
            <a:xfrm>
              <a:off x="968" y="1389"/>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010103"/>
                  </a:solidFill>
                </a:rPr>
                <a:t>V</a:t>
              </a:r>
              <a:r>
                <a:rPr lang="en-US" altLang="zh-CN" b="1" baseline="-25000" dirty="0">
                  <a:solidFill>
                    <a:srgbClr val="010103"/>
                  </a:solidFill>
                </a:rPr>
                <a:t>6</a:t>
              </a:r>
              <a:r>
                <a:rPr lang="en-US" altLang="zh-CN" b="1" dirty="0">
                  <a:solidFill>
                    <a:srgbClr val="010103"/>
                  </a:solidFill>
                </a:rPr>
                <a:t> </a:t>
              </a:r>
            </a:p>
          </p:txBody>
        </p:sp>
        <p:sp>
          <p:nvSpPr>
            <p:cNvPr id="34857" name="Text Box 40"/>
            <p:cNvSpPr txBox="1">
              <a:spLocks noChangeArrowheads="1"/>
            </p:cNvSpPr>
            <p:nvPr/>
          </p:nvSpPr>
          <p:spPr bwMode="auto">
            <a:xfrm>
              <a:off x="1390" y="708"/>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3</a:t>
              </a:r>
              <a:r>
                <a:rPr lang="en-US" altLang="zh-CN" b="1">
                  <a:solidFill>
                    <a:srgbClr val="010103"/>
                  </a:solidFill>
                </a:rPr>
                <a:t> </a:t>
              </a:r>
            </a:p>
          </p:txBody>
        </p:sp>
        <p:sp>
          <p:nvSpPr>
            <p:cNvPr id="34858" name="Text Box 41"/>
            <p:cNvSpPr txBox="1">
              <a:spLocks noChangeArrowheads="1"/>
            </p:cNvSpPr>
            <p:nvPr/>
          </p:nvSpPr>
          <p:spPr bwMode="auto">
            <a:xfrm>
              <a:off x="3568" y="391"/>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0</a:t>
              </a:r>
            </a:p>
          </p:txBody>
        </p:sp>
        <p:sp>
          <p:nvSpPr>
            <p:cNvPr id="34859" name="Text Box 42"/>
            <p:cNvSpPr txBox="1">
              <a:spLocks noChangeArrowheads="1"/>
            </p:cNvSpPr>
            <p:nvPr/>
          </p:nvSpPr>
          <p:spPr bwMode="auto">
            <a:xfrm>
              <a:off x="3878" y="708"/>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3</a:t>
              </a:r>
              <a:r>
                <a:rPr lang="en-US" altLang="zh-CN" b="1">
                  <a:solidFill>
                    <a:srgbClr val="010103"/>
                  </a:solidFill>
                </a:rPr>
                <a:t> </a:t>
              </a:r>
            </a:p>
          </p:txBody>
        </p:sp>
        <p:sp>
          <p:nvSpPr>
            <p:cNvPr id="34860" name="Text Box 43"/>
            <p:cNvSpPr txBox="1">
              <a:spLocks noChangeArrowheads="1"/>
            </p:cNvSpPr>
            <p:nvPr/>
          </p:nvSpPr>
          <p:spPr bwMode="auto">
            <a:xfrm>
              <a:off x="3664" y="750"/>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2</a:t>
              </a:r>
              <a:r>
                <a:rPr lang="en-US" altLang="zh-CN" b="1">
                  <a:solidFill>
                    <a:srgbClr val="010103"/>
                  </a:solidFill>
                </a:rPr>
                <a:t> </a:t>
              </a:r>
            </a:p>
          </p:txBody>
        </p:sp>
        <p:sp>
          <p:nvSpPr>
            <p:cNvPr id="34861" name="Text Box 44"/>
            <p:cNvSpPr txBox="1">
              <a:spLocks noChangeArrowheads="1"/>
            </p:cNvSpPr>
            <p:nvPr/>
          </p:nvSpPr>
          <p:spPr bwMode="auto">
            <a:xfrm>
              <a:off x="3210" y="754"/>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1</a:t>
              </a:r>
              <a:r>
                <a:rPr lang="en-US" altLang="zh-CN" b="1">
                  <a:solidFill>
                    <a:srgbClr val="010103"/>
                  </a:solidFill>
                </a:rPr>
                <a:t> </a:t>
              </a:r>
            </a:p>
          </p:txBody>
        </p:sp>
        <p:sp>
          <p:nvSpPr>
            <p:cNvPr id="34862" name="Text Box 45"/>
            <p:cNvSpPr txBox="1">
              <a:spLocks noChangeArrowheads="1"/>
            </p:cNvSpPr>
            <p:nvPr/>
          </p:nvSpPr>
          <p:spPr bwMode="auto">
            <a:xfrm>
              <a:off x="3210" y="1026"/>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4</a:t>
              </a:r>
              <a:r>
                <a:rPr lang="en-US" altLang="zh-CN" b="1">
                  <a:solidFill>
                    <a:srgbClr val="010103"/>
                  </a:solidFill>
                </a:rPr>
                <a:t> </a:t>
              </a:r>
            </a:p>
          </p:txBody>
        </p:sp>
        <p:sp>
          <p:nvSpPr>
            <p:cNvPr id="34863" name="Text Box 46"/>
            <p:cNvSpPr txBox="1">
              <a:spLocks noChangeArrowheads="1"/>
            </p:cNvSpPr>
            <p:nvPr/>
          </p:nvSpPr>
          <p:spPr bwMode="auto">
            <a:xfrm>
              <a:off x="3885" y="1071"/>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5</a:t>
              </a:r>
            </a:p>
          </p:txBody>
        </p:sp>
        <p:sp>
          <p:nvSpPr>
            <p:cNvPr id="34864" name="Text Box 47"/>
            <p:cNvSpPr txBox="1">
              <a:spLocks noChangeArrowheads="1"/>
            </p:cNvSpPr>
            <p:nvPr/>
          </p:nvSpPr>
          <p:spPr bwMode="auto">
            <a:xfrm>
              <a:off x="3437" y="1298"/>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6</a:t>
              </a:r>
              <a:r>
                <a:rPr lang="en-US" altLang="zh-CN" b="1">
                  <a:solidFill>
                    <a:srgbClr val="010103"/>
                  </a:solidFill>
                </a:rPr>
                <a:t> </a:t>
              </a:r>
            </a:p>
          </p:txBody>
        </p:sp>
        <p:sp>
          <p:nvSpPr>
            <p:cNvPr id="34865" name="Text Box 48"/>
            <p:cNvSpPr txBox="1">
              <a:spLocks noChangeArrowheads="1"/>
            </p:cNvSpPr>
            <p:nvPr/>
          </p:nvSpPr>
          <p:spPr bwMode="auto">
            <a:xfrm>
              <a:off x="4112" y="1339"/>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10103"/>
                  </a:solidFill>
                </a:rPr>
                <a:t>V</a:t>
              </a:r>
              <a:r>
                <a:rPr lang="en-US" altLang="zh-CN" b="1" baseline="-25000">
                  <a:solidFill>
                    <a:srgbClr val="010103"/>
                  </a:solidFill>
                </a:rPr>
                <a:t>7</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ja-JP" altLang="en-US" dirty="0">
                <a:latin typeface="仿宋" panose="02010609060101010101" pitchFamily="49" charset="-122"/>
              </a:rPr>
              <a:t>根树</a:t>
            </a:r>
            <a:endParaRPr lang="zh-CN" altLang="en-US" dirty="0">
              <a:latin typeface="仿宋" panose="02010609060101010101" pitchFamily="49" charset="-122"/>
            </a:endParaRPr>
          </a:p>
        </p:txBody>
      </p:sp>
      <p:sp>
        <p:nvSpPr>
          <p:cNvPr id="35843" name="Rectangle 3"/>
          <p:cNvSpPr>
            <a:spLocks noGrp="1" noChangeArrowheads="1"/>
          </p:cNvSpPr>
          <p:nvPr>
            <p:ph sz="quarter" idx="1"/>
          </p:nvPr>
        </p:nvSpPr>
        <p:spPr/>
        <p:txBody>
          <a:bodyPr/>
          <a:lstStyle/>
          <a:p>
            <a:pPr eaLnBrk="1" hangingPunct="1"/>
            <a:r>
              <a:rPr lang="ja-JP" altLang="en-US" sz="2800" dirty="0">
                <a:latin typeface="华文宋体" panose="02010600040101010101" pitchFamily="2" charset="-122"/>
                <a:ea typeface="华文宋体" panose="02010600040101010101" pitchFamily="2" charset="-122"/>
              </a:rPr>
              <a:t>在根树中，从树根到任意顶点</a:t>
            </a:r>
            <a:r>
              <a:rPr lang="en-US" altLang="zh-CN" sz="2800" dirty="0">
                <a:latin typeface="华文宋体" panose="02010600040101010101" pitchFamily="2" charset="-122"/>
                <a:ea typeface="华文宋体" panose="02010600040101010101" pitchFamily="2" charset="-122"/>
              </a:rPr>
              <a:t>v</a:t>
            </a:r>
            <a:r>
              <a:rPr lang="ja-JP" altLang="en-US" sz="2800" dirty="0">
                <a:latin typeface="华文宋体" panose="02010600040101010101" pitchFamily="2" charset="-122"/>
                <a:ea typeface="华文宋体" panose="02010600040101010101" pitchFamily="2" charset="-122"/>
              </a:rPr>
              <a:t>的通路长度称为</a:t>
            </a:r>
            <a:r>
              <a:rPr lang="en-US" altLang="zh-CN" sz="2800" dirty="0">
                <a:latin typeface="华文宋体" panose="02010600040101010101" pitchFamily="2" charset="-122"/>
                <a:ea typeface="华文宋体" panose="02010600040101010101" pitchFamily="2" charset="-122"/>
              </a:rPr>
              <a:t>v</a:t>
            </a:r>
            <a:r>
              <a:rPr lang="ja-JP" altLang="en-US" sz="2800" dirty="0">
                <a:latin typeface="华文宋体" panose="02010600040101010101" pitchFamily="2" charset="-122"/>
                <a:ea typeface="华文宋体" panose="02010600040101010101" pitchFamily="2" charset="-122"/>
              </a:rPr>
              <a:t>的层</a:t>
            </a:r>
            <a:r>
              <a:rPr lang="zh-CN" altLang="en-US" sz="2800" dirty="0">
                <a:latin typeface="华文宋体" panose="02010600040101010101" pitchFamily="2" charset="-122"/>
                <a:ea typeface="华文宋体" panose="02010600040101010101" pitchFamily="2" charset="-122"/>
              </a:rPr>
              <a:t>数</a:t>
            </a:r>
            <a:r>
              <a:rPr lang="ja-JP" altLang="en-US" sz="2800" dirty="0">
                <a:latin typeface="华文宋体" panose="02010600040101010101" pitchFamily="2" charset="-122"/>
                <a:ea typeface="华文宋体" panose="02010600040101010101" pitchFamily="2" charset="-122"/>
              </a:rPr>
              <a:t>，记为</a:t>
            </a:r>
            <a:r>
              <a:rPr lang="en-US" altLang="zh-CN" sz="2800" dirty="0">
                <a:latin typeface="华文宋体" panose="02010600040101010101" pitchFamily="2" charset="-122"/>
                <a:ea typeface="华文宋体" panose="02010600040101010101" pitchFamily="2" charset="-122"/>
              </a:rPr>
              <a:t>l(</a:t>
            </a:r>
            <a:r>
              <a:rPr lang="en-US" altLang="ja-JP" sz="2800" dirty="0">
                <a:latin typeface="华文宋体" panose="02010600040101010101" pitchFamily="2" charset="-122"/>
                <a:ea typeface="华文宋体" panose="02010600040101010101" pitchFamily="2" charset="-122"/>
              </a:rPr>
              <a:t>v</a:t>
            </a:r>
            <a:r>
              <a:rPr lang="ja-JP" altLang="en-US" sz="2800" dirty="0">
                <a:latin typeface="华文宋体" panose="02010600040101010101" pitchFamily="2" charset="-122"/>
                <a:ea typeface="华文宋体" panose="02010600040101010101" pitchFamily="2" charset="-122"/>
              </a:rPr>
              <a:t>）．</a:t>
            </a:r>
          </a:p>
          <a:p>
            <a:pPr eaLnBrk="1" hangingPunct="1"/>
            <a:r>
              <a:rPr lang="ja-JP" altLang="en-US" sz="2800" dirty="0">
                <a:latin typeface="华文宋体" panose="02010600040101010101" pitchFamily="2" charset="-122"/>
                <a:ea typeface="华文宋体" panose="02010600040101010101" pitchFamily="2" charset="-122"/>
              </a:rPr>
              <a:t>称层数相同的顶点在同一层上。</a:t>
            </a:r>
          </a:p>
          <a:p>
            <a:pPr eaLnBrk="1" hangingPunct="1"/>
            <a:r>
              <a:rPr lang="ja-JP" altLang="en-US" sz="2800" dirty="0">
                <a:latin typeface="华文宋体" panose="02010600040101010101" pitchFamily="2" charset="-122"/>
                <a:ea typeface="华文宋体" panose="02010600040101010101" pitchFamily="2" charset="-122"/>
              </a:rPr>
              <a:t>层数最大的顶点的层数称为树</a:t>
            </a:r>
            <a:r>
              <a:rPr lang="zh-CN" altLang="en-US" sz="2800" dirty="0">
                <a:latin typeface="华文宋体" panose="02010600040101010101" pitchFamily="2" charset="-122"/>
                <a:ea typeface="华文宋体" panose="02010600040101010101" pitchFamily="2" charset="-122"/>
              </a:rPr>
              <a:t>高</a:t>
            </a:r>
            <a:r>
              <a:rPr lang="ja-JP" altLang="en-US" sz="2800" dirty="0">
                <a:latin typeface="华文宋体" panose="02010600040101010101" pitchFamily="2" charset="-122"/>
                <a:ea typeface="华文宋体" panose="02010600040101010101" pitchFamily="2" charset="-122"/>
              </a:rPr>
              <a:t>．</a:t>
            </a:r>
          </a:p>
          <a:p>
            <a:pPr eaLnBrk="1" hangingPunct="1"/>
            <a:r>
              <a:rPr lang="ja-JP" altLang="en-US" sz="2800" dirty="0">
                <a:latin typeface="华文宋体" panose="02010600040101010101" pitchFamily="2" charset="-122"/>
                <a:ea typeface="华文宋体" panose="02010600040101010101" pitchFamily="2" charset="-122"/>
              </a:rPr>
              <a:t>根树</a:t>
            </a:r>
            <a:r>
              <a:rPr lang="en-US" altLang="zh-CN" sz="2800" dirty="0">
                <a:latin typeface="华文宋体" panose="02010600040101010101" pitchFamily="2" charset="-122"/>
                <a:ea typeface="华文宋体" panose="02010600040101010101" pitchFamily="2" charset="-122"/>
              </a:rPr>
              <a:t>T</a:t>
            </a:r>
            <a:r>
              <a:rPr lang="ja-JP" altLang="en-US" sz="2800" dirty="0">
                <a:latin typeface="华文宋体" panose="02010600040101010101" pitchFamily="2" charset="-122"/>
                <a:ea typeface="华文宋体" panose="02010600040101010101" pitchFamily="2" charset="-122"/>
              </a:rPr>
              <a:t>的树高记为</a:t>
            </a:r>
            <a:r>
              <a:rPr lang="en-US" altLang="zh-CN" sz="2800" dirty="0">
                <a:latin typeface="华文宋体" panose="02010600040101010101" pitchFamily="2" charset="-122"/>
                <a:ea typeface="华文宋体" panose="02010600040101010101" pitchFamily="2" charset="-122"/>
              </a:rPr>
              <a:t>h(</a:t>
            </a:r>
            <a:r>
              <a:rPr lang="en-US" altLang="ja-JP" sz="2800" dirty="0">
                <a:latin typeface="华文宋体" panose="02010600040101010101" pitchFamily="2" charset="-122"/>
                <a:ea typeface="华文宋体" panose="02010600040101010101" pitchFamily="2" charset="-122"/>
              </a:rPr>
              <a:t>T</a:t>
            </a:r>
            <a:r>
              <a:rPr lang="ja-JP" altLang="en-US" sz="2800" dirty="0">
                <a:latin typeface="华文宋体" panose="02010600040101010101" pitchFamily="2" charset="-122"/>
                <a:ea typeface="华文宋体" panose="02010600040101010101" pitchFamily="2" charset="-122"/>
              </a:rPr>
              <a:t>）．</a:t>
            </a:r>
            <a:endParaRPr lang="en-US" altLang="zh-CN" sz="2800" dirty="0">
              <a:latin typeface="华文宋体" panose="02010600040101010101" pitchFamily="2" charset="-122"/>
              <a:ea typeface="华文宋体"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pPr eaLnBrk="1" hangingPunct="1"/>
            <a:r>
              <a:rPr lang="zh-CN" altLang="en-US" dirty="0"/>
              <a:t>家族树</a:t>
            </a:r>
          </a:p>
        </p:txBody>
      </p:sp>
      <p:sp>
        <p:nvSpPr>
          <p:cNvPr id="694276" name="Rectangle 4"/>
          <p:cNvSpPr>
            <a:spLocks noGrp="1" noChangeArrowheads="1"/>
          </p:cNvSpPr>
          <p:nvPr>
            <p:ph sz="quarter" idx="1"/>
          </p:nvPr>
        </p:nvSpPr>
        <p:spPr/>
        <p:txBody>
          <a:bodyPr/>
          <a:lstStyle/>
          <a:p>
            <a:pPr eaLnBrk="1" hangingPunct="1">
              <a:lnSpc>
                <a:spcPct val="90000"/>
              </a:lnSpc>
              <a:buFont typeface="Wingdings" panose="05000000000000000000" pitchFamily="2" charset="2"/>
              <a:buNone/>
            </a:pPr>
            <a:r>
              <a:rPr lang="zh-CN" altLang="en-US" sz="2800" dirty="0">
                <a:solidFill>
                  <a:srgbClr val="000000"/>
                </a:solidFill>
                <a:latin typeface=""/>
              </a:rPr>
              <a:t>定义</a:t>
            </a:r>
            <a:r>
              <a:rPr lang="en-US" altLang="zh-CN" sz="2800" dirty="0">
                <a:solidFill>
                  <a:srgbClr val="000000"/>
                </a:solidFill>
                <a:latin typeface=""/>
              </a:rPr>
              <a:t>12.</a:t>
            </a:r>
            <a:r>
              <a:rPr lang="zh-CN" altLang="en-US" sz="2800" dirty="0">
                <a:solidFill>
                  <a:srgbClr val="000000"/>
                </a:solidFill>
                <a:latin typeface=""/>
              </a:rPr>
              <a:t>7</a:t>
            </a:r>
            <a:endParaRPr lang="zh-CN" altLang="en-US" sz="2800" dirty="0"/>
          </a:p>
          <a:p>
            <a:pPr eaLnBrk="1" hangingPunct="1">
              <a:lnSpc>
                <a:spcPct val="90000"/>
              </a:lnSpc>
              <a:buFont typeface="Wingdings" panose="05000000000000000000" pitchFamily="2" charset="2"/>
              <a:buNone/>
            </a:pPr>
            <a:r>
              <a:rPr lang="zh-CN" altLang="en-US" sz="2800" dirty="0"/>
              <a:t>一棵根树可以看成一棵</a:t>
            </a:r>
            <a:r>
              <a:rPr lang="zh-CN" altLang="en-US" sz="2800" dirty="0">
                <a:solidFill>
                  <a:srgbClr val="FF3300"/>
                </a:solidFill>
              </a:rPr>
              <a:t>家族树</a:t>
            </a:r>
            <a:r>
              <a:rPr lang="zh-CN" altLang="en-US" sz="2800" dirty="0"/>
              <a:t>：</a:t>
            </a:r>
          </a:p>
          <a:p>
            <a:pPr marL="0" indent="0" eaLnBrk="1" hangingPunct="1">
              <a:lnSpc>
                <a:spcPct val="90000"/>
              </a:lnSpc>
              <a:buNone/>
            </a:pPr>
            <a:r>
              <a:rPr lang="zh-CN" altLang="en-US" sz="2800" dirty="0"/>
              <a:t>（1）若顶点</a:t>
            </a:r>
            <a:r>
              <a:rPr lang="en-US" altLang="zh-CN" sz="2800" dirty="0"/>
              <a:t>a</a:t>
            </a:r>
            <a:r>
              <a:rPr lang="zh-CN" altLang="en-US" sz="2800" dirty="0"/>
              <a:t>邻接到顶点</a:t>
            </a:r>
            <a:r>
              <a:rPr lang="en-US" altLang="zh-CN" sz="2800" dirty="0"/>
              <a:t>b，</a:t>
            </a:r>
            <a:r>
              <a:rPr lang="zh-CN" altLang="en-US" sz="2800" dirty="0"/>
              <a:t>则称</a:t>
            </a:r>
            <a:r>
              <a:rPr lang="en-US" altLang="zh-CN" sz="2800" dirty="0"/>
              <a:t>b</a:t>
            </a:r>
            <a:r>
              <a:rPr lang="zh-CN" altLang="en-US" sz="2800" dirty="0"/>
              <a:t>为</a:t>
            </a:r>
            <a:r>
              <a:rPr lang="en-US" altLang="zh-CN" sz="2800" dirty="0"/>
              <a:t>a</a:t>
            </a:r>
            <a:r>
              <a:rPr lang="zh-CN" altLang="en-US" sz="2800" dirty="0"/>
              <a:t>的儿子，</a:t>
            </a:r>
            <a:r>
              <a:rPr lang="en-US" altLang="zh-CN" sz="2800" dirty="0"/>
              <a:t>a</a:t>
            </a:r>
            <a:r>
              <a:rPr lang="zh-CN" altLang="en-US" sz="2800" dirty="0"/>
              <a:t>为</a:t>
            </a:r>
            <a:r>
              <a:rPr lang="en-US" altLang="zh-CN" sz="2800" dirty="0"/>
              <a:t>b</a:t>
            </a:r>
            <a:r>
              <a:rPr lang="zh-CN" altLang="en-US" sz="2800" dirty="0"/>
              <a:t>的父亲；</a:t>
            </a:r>
          </a:p>
          <a:p>
            <a:pPr marL="0" indent="0">
              <a:lnSpc>
                <a:spcPct val="90000"/>
              </a:lnSpc>
              <a:buNone/>
            </a:pPr>
            <a:r>
              <a:rPr lang="zh-CN" altLang="en-US" sz="2800" dirty="0"/>
              <a:t>（2）若</a:t>
            </a:r>
            <a:r>
              <a:rPr lang="en-US" altLang="zh-CN" sz="2800" dirty="0" err="1"/>
              <a:t>b，c</a:t>
            </a:r>
            <a:r>
              <a:rPr lang="zh-CN" altLang="en-US" sz="2800" dirty="0"/>
              <a:t>同为</a:t>
            </a:r>
            <a:r>
              <a:rPr lang="en-US" altLang="zh-CN" sz="2800" dirty="0"/>
              <a:t>a</a:t>
            </a:r>
            <a:r>
              <a:rPr lang="zh-CN" altLang="en-US" sz="2800" dirty="0"/>
              <a:t>的儿子，则称</a:t>
            </a:r>
            <a:r>
              <a:rPr lang="en-US" altLang="zh-CN" sz="2800" dirty="0" err="1"/>
              <a:t>b，c</a:t>
            </a:r>
            <a:r>
              <a:rPr lang="zh-CN" altLang="en-US" sz="2800" dirty="0"/>
              <a:t>为兄弟；</a:t>
            </a:r>
          </a:p>
          <a:p>
            <a:pPr marL="0" indent="0">
              <a:lnSpc>
                <a:spcPct val="90000"/>
              </a:lnSpc>
              <a:buNone/>
            </a:pPr>
            <a:r>
              <a:rPr lang="zh-CN" altLang="en-US" sz="2800" dirty="0"/>
              <a:t>（3）若</a:t>
            </a:r>
            <a:r>
              <a:rPr lang="en-US" altLang="zh-CN" sz="2800" dirty="0" err="1"/>
              <a:t>a≠d</a:t>
            </a:r>
            <a:r>
              <a:rPr lang="en-US" altLang="zh-CN" sz="2800" dirty="0"/>
              <a:t>，</a:t>
            </a:r>
            <a:r>
              <a:rPr lang="zh-CN" altLang="en-US" sz="2800" dirty="0"/>
              <a:t>而</a:t>
            </a:r>
            <a:r>
              <a:rPr lang="en-US" altLang="zh-CN" sz="2800" dirty="0"/>
              <a:t>a</a:t>
            </a:r>
            <a:r>
              <a:rPr lang="zh-CN" altLang="en-US" sz="2800" dirty="0"/>
              <a:t>可达</a:t>
            </a:r>
            <a:r>
              <a:rPr lang="en-US" altLang="zh-CN" sz="2800" dirty="0"/>
              <a:t>d，</a:t>
            </a:r>
            <a:r>
              <a:rPr lang="zh-CN" altLang="en-US" sz="2800" dirty="0"/>
              <a:t>则称</a:t>
            </a:r>
            <a:r>
              <a:rPr lang="en-US" altLang="zh-CN" sz="2800" dirty="0"/>
              <a:t>a</a:t>
            </a:r>
            <a:r>
              <a:rPr lang="zh-CN" altLang="en-US" sz="2800" dirty="0"/>
              <a:t>为</a:t>
            </a:r>
            <a:r>
              <a:rPr lang="en-US" altLang="zh-CN" sz="2800" dirty="0"/>
              <a:t>d</a:t>
            </a:r>
            <a:r>
              <a:rPr lang="zh-CN" altLang="en-US" sz="2800" dirty="0"/>
              <a:t>的祖先，</a:t>
            </a:r>
            <a:r>
              <a:rPr lang="en-US" altLang="zh-CN" sz="2800" dirty="0"/>
              <a:t>d</a:t>
            </a:r>
            <a:r>
              <a:rPr lang="zh-CN" altLang="en-US" sz="2800" dirty="0"/>
              <a:t>为</a:t>
            </a:r>
            <a:r>
              <a:rPr lang="en-US" altLang="zh-CN" sz="2800" dirty="0"/>
              <a:t>a</a:t>
            </a:r>
            <a:r>
              <a:rPr lang="zh-CN" altLang="en-US" sz="2800" dirty="0"/>
              <a:t>的后代。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4276">
                                            <p:txEl>
                                              <p:pRg st="0" end="0"/>
                                            </p:txEl>
                                          </p:spTgt>
                                        </p:tgtEl>
                                        <p:attrNameLst>
                                          <p:attrName>style.visibility</p:attrName>
                                        </p:attrNameLst>
                                      </p:cBhvr>
                                      <p:to>
                                        <p:strVal val="visible"/>
                                      </p:to>
                                    </p:set>
                                    <p:anim calcmode="lin" valueType="num">
                                      <p:cBhvr additive="base">
                                        <p:cTn id="7" dur="500" fill="hold"/>
                                        <p:tgtEl>
                                          <p:spTgt spid="6942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42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4276">
                                            <p:txEl>
                                              <p:pRg st="1" end="1"/>
                                            </p:txEl>
                                          </p:spTgt>
                                        </p:tgtEl>
                                        <p:attrNameLst>
                                          <p:attrName>style.visibility</p:attrName>
                                        </p:attrNameLst>
                                      </p:cBhvr>
                                      <p:to>
                                        <p:strVal val="visible"/>
                                      </p:to>
                                    </p:set>
                                    <p:anim calcmode="lin" valueType="num">
                                      <p:cBhvr additive="base">
                                        <p:cTn id="13" dur="500" fill="hold"/>
                                        <p:tgtEl>
                                          <p:spTgt spid="69427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42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4276">
                                            <p:txEl>
                                              <p:pRg st="2" end="2"/>
                                            </p:txEl>
                                          </p:spTgt>
                                        </p:tgtEl>
                                        <p:attrNameLst>
                                          <p:attrName>style.visibility</p:attrName>
                                        </p:attrNameLst>
                                      </p:cBhvr>
                                      <p:to>
                                        <p:strVal val="visible"/>
                                      </p:to>
                                    </p:set>
                                    <p:anim calcmode="lin" valueType="num">
                                      <p:cBhvr additive="base">
                                        <p:cTn id="19" dur="500" fill="hold"/>
                                        <p:tgtEl>
                                          <p:spTgt spid="69427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42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4276">
                                            <p:txEl>
                                              <p:pRg st="3" end="3"/>
                                            </p:txEl>
                                          </p:spTgt>
                                        </p:tgtEl>
                                        <p:attrNameLst>
                                          <p:attrName>style.visibility</p:attrName>
                                        </p:attrNameLst>
                                      </p:cBhvr>
                                      <p:to>
                                        <p:strVal val="visible"/>
                                      </p:to>
                                    </p:set>
                                    <p:anim calcmode="lin" valueType="num">
                                      <p:cBhvr additive="base">
                                        <p:cTn id="25" dur="500" fill="hold"/>
                                        <p:tgtEl>
                                          <p:spTgt spid="69427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42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94276">
                                            <p:txEl>
                                              <p:pRg st="4" end="4"/>
                                            </p:txEl>
                                          </p:spTgt>
                                        </p:tgtEl>
                                        <p:attrNameLst>
                                          <p:attrName>style.visibility</p:attrName>
                                        </p:attrNameLst>
                                      </p:cBhvr>
                                      <p:to>
                                        <p:strVal val="visible"/>
                                      </p:to>
                                    </p:set>
                                    <p:anim calcmode="lin" valueType="num">
                                      <p:cBhvr additive="base">
                                        <p:cTn id="31" dur="500" fill="hold"/>
                                        <p:tgtEl>
                                          <p:spTgt spid="69427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94276">
                                            <p:txEl>
                                              <p:pRg st="4" end="4"/>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5" presetClass="entr" presetSubtype="10" fill="hold" grpId="0" nodeType="afterEffect">
                                  <p:stCondLst>
                                    <p:cond delay="0"/>
                                  </p:stCondLst>
                                  <p:childTnLst>
                                    <p:set>
                                      <p:cBhvr>
                                        <p:cTn id="35" dur="1" fill="hold">
                                          <p:stCondLst>
                                            <p:cond delay="0"/>
                                          </p:stCondLst>
                                        </p:cTn>
                                        <p:tgtEl>
                                          <p:spTgt spid="694274"/>
                                        </p:tgtEl>
                                        <p:attrNameLst>
                                          <p:attrName>style.visibility</p:attrName>
                                        </p:attrNameLst>
                                      </p:cBhvr>
                                      <p:to>
                                        <p:strVal val="visible"/>
                                      </p:to>
                                    </p:set>
                                    <p:animEffect transition="in" filter="checkerboard(across)">
                                      <p:cBhvr>
                                        <p:cTn id="36" dur="500"/>
                                        <p:tgtEl>
                                          <p:spTgt spid="69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4" grpId="0" autoUpdateAnimBg="0"/>
      <p:bldP spid="694276" grpId="0" build="p" bldLvl="5"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b"/>
          <a:lstStyle/>
          <a:p>
            <a:pPr eaLnBrk="1" hangingPunct="1"/>
            <a:r>
              <a:rPr lang="zh-CN" altLang="en-US"/>
              <a:t>根子树</a:t>
            </a:r>
          </a:p>
        </p:txBody>
      </p:sp>
      <p:sp>
        <p:nvSpPr>
          <p:cNvPr id="37891" name="Rectangle 4"/>
          <p:cNvSpPr>
            <a:spLocks noGrp="1" noChangeArrowheads="1"/>
          </p:cNvSpPr>
          <p:nvPr>
            <p:ph sz="quarter" idx="1"/>
          </p:nvPr>
        </p:nvSpPr>
        <p:spPr/>
        <p:txBody>
          <a:bodyPr/>
          <a:lstStyle/>
          <a:p>
            <a:pPr eaLnBrk="1" hangingPunct="1"/>
            <a:r>
              <a:rPr lang="zh-CN" altLang="en-US" sz="2800" dirty="0">
                <a:solidFill>
                  <a:srgbClr val="000000"/>
                </a:solidFill>
                <a:latin typeface=""/>
              </a:rPr>
              <a:t>定义</a:t>
            </a:r>
            <a:r>
              <a:rPr lang="en-US" altLang="zh-CN" sz="2800" dirty="0">
                <a:solidFill>
                  <a:srgbClr val="000000"/>
                </a:solidFill>
                <a:latin typeface=""/>
              </a:rPr>
              <a:t>12.</a:t>
            </a:r>
            <a:r>
              <a:rPr lang="zh-CN" altLang="en-US" sz="2800" dirty="0">
                <a:solidFill>
                  <a:srgbClr val="000000"/>
                </a:solidFill>
                <a:latin typeface=""/>
              </a:rPr>
              <a:t>8</a:t>
            </a:r>
            <a:endParaRPr lang="zh-CN" altLang="en-US" sz="2800" dirty="0"/>
          </a:p>
          <a:p>
            <a:pPr eaLnBrk="1" hangingPunct="1"/>
            <a:r>
              <a:rPr lang="zh-CN" altLang="en-US" sz="2800" dirty="0"/>
              <a:t>设</a:t>
            </a:r>
            <a:r>
              <a:rPr lang="en-US" altLang="zh-CN" sz="2800" dirty="0"/>
              <a:t>T</a:t>
            </a:r>
            <a:r>
              <a:rPr lang="zh-CN" altLang="en-US" sz="2800" dirty="0"/>
              <a:t>为一棵根树，</a:t>
            </a:r>
            <a:r>
              <a:rPr lang="en-US" altLang="zh-CN" sz="2800" dirty="0"/>
              <a:t>a</a:t>
            </a:r>
            <a:r>
              <a:rPr lang="zh-CN" altLang="en-US" sz="2800" dirty="0"/>
              <a:t>为</a:t>
            </a:r>
            <a:r>
              <a:rPr lang="en-US" altLang="zh-CN" sz="2800" dirty="0"/>
              <a:t>T</a:t>
            </a:r>
            <a:r>
              <a:rPr lang="zh-CN" altLang="en-US" sz="2800" dirty="0"/>
              <a:t>中一个顶点，且</a:t>
            </a:r>
            <a:r>
              <a:rPr lang="en-US" altLang="zh-CN" sz="2800" dirty="0"/>
              <a:t>a</a:t>
            </a:r>
            <a:r>
              <a:rPr lang="zh-CN" altLang="en-US" sz="2800" dirty="0"/>
              <a:t>不是树根，称</a:t>
            </a:r>
            <a:r>
              <a:rPr lang="en-US" altLang="zh-CN" sz="2800" dirty="0"/>
              <a:t>a</a:t>
            </a:r>
            <a:r>
              <a:rPr lang="zh-CN" altLang="en-US" sz="2800" dirty="0"/>
              <a:t>及其后代</a:t>
            </a:r>
            <a:r>
              <a:rPr lang="zh-CN" altLang="en-US" sz="2800" dirty="0">
                <a:solidFill>
                  <a:srgbClr val="FF0000"/>
                </a:solidFill>
              </a:rPr>
              <a:t>导出的子图</a:t>
            </a:r>
            <a:r>
              <a:rPr lang="en-US" altLang="zh-CN" sz="2800" dirty="0">
                <a:solidFill>
                  <a:srgbClr val="FF0000"/>
                </a:solidFill>
              </a:rPr>
              <a:t>T</a:t>
            </a:r>
            <a:r>
              <a:rPr lang="en-US" altLang="zh-CN" sz="2800" dirty="0"/>
              <a:t>’</a:t>
            </a:r>
            <a:r>
              <a:rPr lang="zh-CN" altLang="en-US" sz="2800" dirty="0"/>
              <a:t>为</a:t>
            </a:r>
            <a:r>
              <a:rPr lang="en-US" altLang="zh-CN" sz="2800" dirty="0"/>
              <a:t>T</a:t>
            </a:r>
            <a:r>
              <a:rPr lang="zh-CN" altLang="en-US" sz="2800" dirty="0"/>
              <a:t>的以</a:t>
            </a:r>
            <a:r>
              <a:rPr lang="en-US" altLang="zh-CN" sz="2800" dirty="0"/>
              <a:t>a</a:t>
            </a:r>
            <a:r>
              <a:rPr lang="zh-CN" altLang="en-US" sz="2800" dirty="0"/>
              <a:t>为根的子树，简称</a:t>
            </a:r>
            <a:r>
              <a:rPr lang="zh-CN" altLang="en-US" sz="2800" dirty="0">
                <a:solidFill>
                  <a:srgbClr val="FF3300"/>
                </a:solidFill>
              </a:rPr>
              <a:t>根子树</a:t>
            </a:r>
            <a:r>
              <a:rPr lang="zh-CN" altLang="en-US" sz="2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pPr eaLnBrk="1" hangingPunct="1"/>
            <a:r>
              <a:rPr lang="zh-CN" altLang="en-US"/>
              <a:t>树的定义</a:t>
            </a:r>
          </a:p>
        </p:txBody>
      </p:sp>
      <p:sp>
        <p:nvSpPr>
          <p:cNvPr id="647172" name="Rectangle 4"/>
          <p:cNvSpPr>
            <a:spLocks noGrp="1" noChangeArrowheads="1"/>
          </p:cNvSpPr>
          <p:nvPr>
            <p:ph sz="quarter" idx="1"/>
          </p:nvPr>
        </p:nvSpPr>
        <p:spPr/>
        <p:txBody>
          <a:bodyPr/>
          <a:lstStyle/>
          <a:p>
            <a:pPr eaLnBrk="1" hangingPunct="1"/>
            <a:r>
              <a:rPr lang="zh-CN" altLang="en-US" dirty="0"/>
              <a:t>设</a:t>
            </a:r>
            <a:r>
              <a:rPr lang="en-US" altLang="zh-CN" dirty="0"/>
              <a:t>T＝&lt;V,E&gt;</a:t>
            </a:r>
            <a:r>
              <a:rPr lang="zh-CN" altLang="en-US" dirty="0"/>
              <a:t>为一棵无向树,</a:t>
            </a:r>
            <a:r>
              <a:rPr lang="en-US" altLang="zh-CN" dirty="0" err="1"/>
              <a:t>v∈V</a:t>
            </a:r>
            <a:r>
              <a:rPr lang="en-US" altLang="zh-CN" dirty="0"/>
              <a:t>,</a:t>
            </a:r>
          </a:p>
          <a:p>
            <a:pPr eaLnBrk="1" hangingPunct="1"/>
            <a:r>
              <a:rPr lang="zh-CN" altLang="en-US" dirty="0"/>
              <a:t>若</a:t>
            </a:r>
            <a:r>
              <a:rPr lang="en-US" altLang="zh-CN" dirty="0"/>
              <a:t>d(v)＝1,</a:t>
            </a:r>
            <a:r>
              <a:rPr lang="zh-CN" altLang="en-US" dirty="0"/>
              <a:t>则称</a:t>
            </a:r>
            <a:r>
              <a:rPr lang="en-US" altLang="zh-CN" dirty="0"/>
              <a:t>v</a:t>
            </a:r>
            <a:r>
              <a:rPr lang="zh-CN" altLang="en-US" dirty="0"/>
              <a:t>为</a:t>
            </a:r>
            <a:r>
              <a:rPr lang="en-US" altLang="zh-CN" dirty="0"/>
              <a:t>T</a:t>
            </a:r>
            <a:r>
              <a:rPr lang="zh-CN" altLang="en-US" dirty="0"/>
              <a:t>的</a:t>
            </a:r>
            <a:r>
              <a:rPr lang="zh-CN" altLang="en-US" dirty="0">
                <a:solidFill>
                  <a:srgbClr val="FF0000"/>
                </a:solidFill>
              </a:rPr>
              <a:t>树叶</a:t>
            </a:r>
            <a:r>
              <a:rPr lang="zh-CN" altLang="en-US" dirty="0"/>
              <a:t>.</a:t>
            </a:r>
          </a:p>
          <a:p>
            <a:pPr eaLnBrk="1" hangingPunct="1"/>
            <a:r>
              <a:rPr lang="zh-CN" altLang="en-US" dirty="0"/>
              <a:t>若</a:t>
            </a:r>
            <a:r>
              <a:rPr lang="en-US" altLang="zh-CN" dirty="0"/>
              <a:t>d(v)≥2,</a:t>
            </a:r>
            <a:r>
              <a:rPr lang="zh-CN" altLang="en-US" dirty="0"/>
              <a:t>则称</a:t>
            </a:r>
            <a:r>
              <a:rPr lang="en-US" altLang="zh-CN" dirty="0"/>
              <a:t>v</a:t>
            </a:r>
            <a:r>
              <a:rPr lang="zh-CN" altLang="en-US" dirty="0"/>
              <a:t>为</a:t>
            </a:r>
            <a:r>
              <a:rPr lang="en-US" altLang="zh-CN" dirty="0"/>
              <a:t>T</a:t>
            </a:r>
            <a:r>
              <a:rPr lang="zh-CN" altLang="en-US" dirty="0"/>
              <a:t>的</a:t>
            </a:r>
            <a:r>
              <a:rPr lang="zh-CN" altLang="en-US" dirty="0">
                <a:solidFill>
                  <a:srgbClr val="FF0000"/>
                </a:solidFill>
              </a:rPr>
              <a:t>分支点</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7172">
                                            <p:txEl>
                                              <p:pRg st="0" end="0"/>
                                            </p:txEl>
                                          </p:spTgt>
                                        </p:tgtEl>
                                        <p:attrNameLst>
                                          <p:attrName>style.visibility</p:attrName>
                                        </p:attrNameLst>
                                      </p:cBhvr>
                                      <p:to>
                                        <p:strVal val="visible"/>
                                      </p:to>
                                    </p:set>
                                    <p:anim calcmode="lin" valueType="num">
                                      <p:cBhvr additive="base">
                                        <p:cTn id="7" dur="500" fill="hold"/>
                                        <p:tgtEl>
                                          <p:spTgt spid="6471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71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7172">
                                            <p:txEl>
                                              <p:pRg st="1" end="1"/>
                                            </p:txEl>
                                          </p:spTgt>
                                        </p:tgtEl>
                                        <p:attrNameLst>
                                          <p:attrName>style.visibility</p:attrName>
                                        </p:attrNameLst>
                                      </p:cBhvr>
                                      <p:to>
                                        <p:strVal val="visible"/>
                                      </p:to>
                                    </p:set>
                                    <p:anim calcmode="lin" valueType="num">
                                      <p:cBhvr additive="base">
                                        <p:cTn id="13" dur="500" fill="hold"/>
                                        <p:tgtEl>
                                          <p:spTgt spid="6471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71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7172">
                                            <p:txEl>
                                              <p:pRg st="2" end="2"/>
                                            </p:txEl>
                                          </p:spTgt>
                                        </p:tgtEl>
                                        <p:attrNameLst>
                                          <p:attrName>style.visibility</p:attrName>
                                        </p:attrNameLst>
                                      </p:cBhvr>
                                      <p:to>
                                        <p:strVal val="visible"/>
                                      </p:to>
                                    </p:set>
                                    <p:anim calcmode="lin" valueType="num">
                                      <p:cBhvr additive="base">
                                        <p:cTn id="19" dur="500" fill="hold"/>
                                        <p:tgtEl>
                                          <p:spTgt spid="6471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7172">
                                            <p:txEl>
                                              <p:pRg st="2" end="2"/>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5" presetClass="entr" presetSubtype="10" fill="hold" grpId="0" nodeType="afterEffect">
                                  <p:stCondLst>
                                    <p:cond delay="0"/>
                                  </p:stCondLst>
                                  <p:childTnLst>
                                    <p:set>
                                      <p:cBhvr>
                                        <p:cTn id="23" dur="1" fill="hold">
                                          <p:stCondLst>
                                            <p:cond delay="0"/>
                                          </p:stCondLst>
                                        </p:cTn>
                                        <p:tgtEl>
                                          <p:spTgt spid="647170"/>
                                        </p:tgtEl>
                                        <p:attrNameLst>
                                          <p:attrName>style.visibility</p:attrName>
                                        </p:attrNameLst>
                                      </p:cBhvr>
                                      <p:to>
                                        <p:strVal val="visible"/>
                                      </p:to>
                                    </p:set>
                                    <p:animEffect transition="in" filter="checkerboard(across)">
                                      <p:cBhvr>
                                        <p:cTn id="24" dur="500"/>
                                        <p:tgtEl>
                                          <p:spTgt spid="64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0" grpId="0" autoUpdateAnimBg="0"/>
      <p:bldP spid="647172" grpId="0" build="p" bldLvl="5"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b"/>
          <a:lstStyle/>
          <a:p>
            <a:pPr eaLnBrk="1" hangingPunct="1"/>
            <a:r>
              <a:rPr lang="zh-CN" altLang="en-US"/>
              <a:t>有序树</a:t>
            </a:r>
          </a:p>
        </p:txBody>
      </p:sp>
      <p:sp>
        <p:nvSpPr>
          <p:cNvPr id="38915" name="Rectangle 4"/>
          <p:cNvSpPr>
            <a:spLocks noGrp="1" noChangeArrowheads="1"/>
          </p:cNvSpPr>
          <p:nvPr>
            <p:ph sz="quarter" idx="1"/>
          </p:nvPr>
        </p:nvSpPr>
        <p:spPr/>
        <p:txBody>
          <a:bodyPr/>
          <a:lstStyle/>
          <a:p>
            <a:pPr eaLnBrk="1" hangingPunct="1"/>
            <a:r>
              <a:rPr lang="zh-CN" altLang="en-US" sz="2800" dirty="0"/>
              <a:t>如果将根树</a:t>
            </a:r>
            <a:r>
              <a:rPr lang="zh-CN" altLang="en-US" sz="2800" dirty="0">
                <a:solidFill>
                  <a:srgbClr val="FF0000"/>
                </a:solidFill>
              </a:rPr>
              <a:t>每一层上的顶点都规定次序</a:t>
            </a:r>
            <a:r>
              <a:rPr lang="zh-CN" altLang="en-US" sz="2800" dirty="0"/>
              <a:t>，这样的根树称为有序树．</a:t>
            </a:r>
          </a:p>
          <a:p>
            <a:pPr eaLnBrk="1" hangingPunct="1"/>
            <a:r>
              <a:rPr lang="zh-CN" altLang="en-US" sz="2800" dirty="0"/>
              <a:t> </a:t>
            </a:r>
            <a:r>
              <a:rPr lang="zh-CN" altLang="en-US" sz="2800" dirty="0">
                <a:solidFill>
                  <a:srgbClr val="FF0000"/>
                </a:solidFill>
              </a:rPr>
              <a:t>次序可排在顶点处，也可以排在边上</a:t>
            </a:r>
            <a:r>
              <a:rPr lang="zh-CN" altLang="en-US" sz="2800" dirty="0"/>
              <a:t>。次序常常是从左向右，不一定是连续的.</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b"/>
          <a:lstStyle/>
          <a:p>
            <a:pPr eaLnBrk="1" hangingPunct="1"/>
            <a:r>
              <a:rPr lang="zh-CN" altLang="en-US"/>
              <a:t>有序树</a:t>
            </a:r>
          </a:p>
        </p:txBody>
      </p:sp>
      <p:sp>
        <p:nvSpPr>
          <p:cNvPr id="39939" name="Rectangle 3"/>
          <p:cNvSpPr>
            <a:spLocks noGrp="1" noChangeArrowheads="1"/>
          </p:cNvSpPr>
          <p:nvPr>
            <p:ph sz="quarter" idx="1"/>
          </p:nvPr>
        </p:nvSpPr>
        <p:spPr/>
        <p:txBody>
          <a:bodyPr/>
          <a:lstStyle/>
          <a:p>
            <a:pPr marL="0" indent="0" eaLnBrk="1" hangingPunct="1">
              <a:buNone/>
            </a:pPr>
            <a:r>
              <a:rPr lang="zh-CN" altLang="en-US" sz="2800" dirty="0"/>
              <a:t>设</a:t>
            </a:r>
            <a:r>
              <a:rPr lang="en-US" altLang="zh-CN" sz="2800" dirty="0"/>
              <a:t>T</a:t>
            </a:r>
            <a:r>
              <a:rPr lang="zh-CN" altLang="en-US" sz="2800" dirty="0"/>
              <a:t>为一棵根树：</a:t>
            </a:r>
          </a:p>
          <a:p>
            <a:pPr marL="0" indent="0" eaLnBrk="1" hangingPunct="1">
              <a:buNone/>
            </a:pPr>
            <a:r>
              <a:rPr lang="zh-CN" altLang="en-US" sz="2800" dirty="0"/>
              <a:t>（1）若</a:t>
            </a:r>
            <a:r>
              <a:rPr lang="en-US" altLang="zh-CN" sz="2800" dirty="0"/>
              <a:t>T</a:t>
            </a:r>
            <a:r>
              <a:rPr lang="zh-CN" altLang="en-US" sz="2800" dirty="0"/>
              <a:t>的</a:t>
            </a:r>
            <a:r>
              <a:rPr lang="zh-CN" altLang="en-US" sz="2800" dirty="0">
                <a:solidFill>
                  <a:srgbClr val="FF0000"/>
                </a:solidFill>
              </a:rPr>
              <a:t>每个分支点至多有</a:t>
            </a:r>
            <a:r>
              <a:rPr lang="en-US" altLang="zh-CN" sz="2800" dirty="0">
                <a:solidFill>
                  <a:srgbClr val="FF0000"/>
                </a:solidFill>
              </a:rPr>
              <a:t>m</a:t>
            </a:r>
            <a:r>
              <a:rPr lang="zh-CN" altLang="en-US" sz="2800" dirty="0">
                <a:solidFill>
                  <a:srgbClr val="FF0000"/>
                </a:solidFill>
              </a:rPr>
              <a:t>个儿子</a:t>
            </a:r>
            <a:r>
              <a:rPr lang="zh-CN" altLang="en-US" sz="2800" dirty="0"/>
              <a:t>，则称</a:t>
            </a:r>
            <a:r>
              <a:rPr lang="en-US" altLang="zh-CN" sz="2800" dirty="0"/>
              <a:t>T</a:t>
            </a:r>
            <a:r>
              <a:rPr lang="zh-CN" altLang="en-US" sz="2800" dirty="0"/>
              <a:t>为</a:t>
            </a:r>
            <a:r>
              <a:rPr lang="en-US" altLang="zh-CN" sz="2800" dirty="0"/>
              <a:t>m</a:t>
            </a:r>
            <a:r>
              <a:rPr lang="zh-CN" altLang="en-US" sz="2800" dirty="0"/>
              <a:t>元树；</a:t>
            </a:r>
          </a:p>
          <a:p>
            <a:pPr marL="0" indent="0" eaLnBrk="1" hangingPunct="1">
              <a:buNone/>
            </a:pPr>
            <a:r>
              <a:rPr lang="zh-CN" altLang="en-US" sz="2800" dirty="0"/>
              <a:t>（2）若</a:t>
            </a:r>
            <a:r>
              <a:rPr lang="en-US" altLang="zh-CN" sz="2800" dirty="0"/>
              <a:t>T</a:t>
            </a:r>
            <a:r>
              <a:rPr lang="zh-CN" altLang="en-US" sz="2800" dirty="0"/>
              <a:t>的</a:t>
            </a:r>
            <a:r>
              <a:rPr lang="zh-CN" altLang="en-US" sz="2800" dirty="0">
                <a:solidFill>
                  <a:srgbClr val="FF0000"/>
                </a:solidFill>
              </a:rPr>
              <a:t>每个分支点都恰好有</a:t>
            </a:r>
            <a:r>
              <a:rPr lang="en-US" altLang="zh-CN" sz="2800" dirty="0">
                <a:solidFill>
                  <a:srgbClr val="FF0000"/>
                </a:solidFill>
              </a:rPr>
              <a:t>m</a:t>
            </a:r>
            <a:r>
              <a:rPr lang="zh-CN" altLang="en-US" sz="2800" dirty="0">
                <a:solidFill>
                  <a:srgbClr val="FF0000"/>
                </a:solidFill>
              </a:rPr>
              <a:t>个儿子</a:t>
            </a:r>
            <a:r>
              <a:rPr lang="zh-CN" altLang="en-US" sz="2800" dirty="0"/>
              <a:t>，则称</a:t>
            </a:r>
            <a:r>
              <a:rPr lang="en-US" altLang="zh-CN" sz="2800" dirty="0"/>
              <a:t>T</a:t>
            </a:r>
            <a:r>
              <a:rPr lang="zh-CN" altLang="en-US" sz="2800" dirty="0"/>
              <a:t>为</a:t>
            </a:r>
            <a:r>
              <a:rPr lang="en-US" altLang="zh-CN" sz="2800"/>
              <a:t>m</a:t>
            </a:r>
            <a:r>
              <a:rPr lang="zh-CN" altLang="en-US" sz="2800"/>
              <a:t>元</a:t>
            </a:r>
            <a:r>
              <a:rPr lang="zh-CN" altLang="en-US" sz="2800" dirty="0"/>
              <a:t>正则树；</a:t>
            </a:r>
          </a:p>
          <a:p>
            <a:pPr marL="0" indent="0" eaLnBrk="1" hangingPunct="1">
              <a:buNone/>
            </a:pPr>
            <a:r>
              <a:rPr lang="zh-CN" altLang="en-US" sz="2800" dirty="0"/>
              <a:t>（3）若</a:t>
            </a:r>
            <a:r>
              <a:rPr lang="en-US" altLang="zh-CN" sz="2800" dirty="0"/>
              <a:t>m</a:t>
            </a:r>
            <a:r>
              <a:rPr lang="zh-CN" altLang="en-US" sz="2800" dirty="0"/>
              <a:t>元树</a:t>
            </a:r>
            <a:r>
              <a:rPr lang="en-US" altLang="zh-CN" sz="2800" dirty="0"/>
              <a:t>T</a:t>
            </a:r>
            <a:r>
              <a:rPr lang="zh-CN" altLang="en-US" sz="2800" dirty="0"/>
              <a:t>是有序的，则称</a:t>
            </a:r>
            <a:r>
              <a:rPr lang="en-US" altLang="zh-CN" sz="2800" dirty="0"/>
              <a:t>T</a:t>
            </a:r>
            <a:r>
              <a:rPr lang="zh-CN" altLang="en-US" sz="2800" dirty="0"/>
              <a:t>是</a:t>
            </a:r>
            <a:r>
              <a:rPr lang="en-US" altLang="zh-CN" sz="2800" dirty="0"/>
              <a:t>m</a:t>
            </a:r>
            <a:r>
              <a:rPr lang="zh-CN" altLang="en-US" sz="2800" dirty="0"/>
              <a:t>元有序树。</a:t>
            </a:r>
            <a:endParaRPr lang="en-US" altLang="zh-CN" sz="2800" dirty="0"/>
          </a:p>
          <a:p>
            <a:pPr marL="0" indent="0">
              <a:lnSpc>
                <a:spcPct val="90000"/>
              </a:lnSpc>
              <a:buNone/>
            </a:pPr>
            <a:r>
              <a:rPr lang="zh-CN" altLang="en-US" sz="2800" dirty="0"/>
              <a:t>（4）若</a:t>
            </a:r>
            <a:r>
              <a:rPr lang="en-US" altLang="zh-CN" sz="2800" dirty="0"/>
              <a:t>m</a:t>
            </a:r>
            <a:r>
              <a:rPr lang="zh-CN" altLang="en-US" sz="2800" dirty="0"/>
              <a:t>元正则树</a:t>
            </a:r>
            <a:r>
              <a:rPr lang="en-US" altLang="zh-CN" sz="2800" dirty="0"/>
              <a:t>T</a:t>
            </a:r>
            <a:r>
              <a:rPr lang="zh-CN" altLang="en-US" sz="2800" dirty="0"/>
              <a:t>是有序的，则称</a:t>
            </a:r>
            <a:r>
              <a:rPr lang="en-US" altLang="zh-CN" sz="2800" dirty="0"/>
              <a:t>T</a:t>
            </a:r>
            <a:r>
              <a:rPr lang="zh-CN" altLang="en-US" sz="2800" dirty="0"/>
              <a:t>是</a:t>
            </a:r>
            <a:r>
              <a:rPr lang="en-US" altLang="zh-CN" sz="2800" dirty="0"/>
              <a:t>m</a:t>
            </a:r>
            <a:r>
              <a:rPr lang="zh-CN" altLang="en-US" sz="2800" dirty="0"/>
              <a:t>元有序正则树；</a:t>
            </a:r>
          </a:p>
          <a:p>
            <a:pPr marL="0" indent="0">
              <a:lnSpc>
                <a:spcPct val="90000"/>
              </a:lnSpc>
              <a:buNone/>
            </a:pPr>
            <a:r>
              <a:rPr lang="zh-CN" altLang="en-US" sz="2800" dirty="0"/>
              <a:t>（5）若</a:t>
            </a:r>
            <a:r>
              <a:rPr lang="en-US" altLang="zh-CN" sz="2800" dirty="0"/>
              <a:t>T</a:t>
            </a:r>
            <a:r>
              <a:rPr lang="zh-CN" altLang="en-US" sz="2800" dirty="0"/>
              <a:t>是</a:t>
            </a:r>
            <a:r>
              <a:rPr lang="en-US" altLang="zh-CN" sz="2800" dirty="0"/>
              <a:t>m</a:t>
            </a:r>
            <a:r>
              <a:rPr lang="zh-CN" altLang="en-US" sz="2800" dirty="0"/>
              <a:t>元正则树，且</a:t>
            </a:r>
            <a:r>
              <a:rPr lang="zh-CN" altLang="en-US" sz="2800" dirty="0">
                <a:solidFill>
                  <a:srgbClr val="FF0000"/>
                </a:solidFill>
              </a:rPr>
              <a:t>所有树叶</a:t>
            </a:r>
            <a:r>
              <a:rPr lang="zh-CN" altLang="en-US" sz="2800" dirty="0"/>
              <a:t>的层数相同，都等于树高，则称</a:t>
            </a:r>
            <a:r>
              <a:rPr lang="en-US" altLang="zh-CN" sz="2800" dirty="0"/>
              <a:t>T</a:t>
            </a:r>
            <a:r>
              <a:rPr lang="zh-CN" altLang="en-US" sz="2800" dirty="0"/>
              <a:t>为</a:t>
            </a:r>
            <a:r>
              <a:rPr lang="en-US" altLang="zh-CN" sz="2800" dirty="0"/>
              <a:t>m</a:t>
            </a:r>
            <a:r>
              <a:rPr lang="zh-CN" altLang="en-US" sz="2800" dirty="0"/>
              <a:t>元完全正则树；</a:t>
            </a:r>
          </a:p>
          <a:p>
            <a:pPr marL="0" indent="0">
              <a:lnSpc>
                <a:spcPct val="90000"/>
              </a:lnSpc>
              <a:buNone/>
            </a:pPr>
            <a:r>
              <a:rPr lang="zh-CN" altLang="en-US" sz="2800" dirty="0"/>
              <a:t> （6）若</a:t>
            </a:r>
            <a:r>
              <a:rPr lang="en-US" altLang="zh-CN" sz="2800" dirty="0"/>
              <a:t>m</a:t>
            </a:r>
            <a:r>
              <a:rPr lang="zh-CN" altLang="en-US" sz="2800" dirty="0"/>
              <a:t>元完全正则树</a:t>
            </a:r>
            <a:r>
              <a:rPr lang="en-US" altLang="zh-CN" sz="2800" dirty="0"/>
              <a:t>T</a:t>
            </a:r>
            <a:r>
              <a:rPr lang="zh-CN" altLang="en-US" sz="2800" dirty="0"/>
              <a:t>是有序树，则称</a:t>
            </a:r>
            <a:r>
              <a:rPr lang="en-US" altLang="zh-CN" sz="2800" dirty="0"/>
              <a:t>T</a:t>
            </a:r>
            <a:r>
              <a:rPr lang="zh-CN" altLang="en-US" sz="2800" dirty="0"/>
              <a:t>是</a:t>
            </a:r>
            <a:r>
              <a:rPr lang="en-US" altLang="zh-CN" sz="2800" dirty="0"/>
              <a:t>m</a:t>
            </a:r>
            <a:r>
              <a:rPr lang="zh-CN" altLang="en-US" sz="2800" dirty="0"/>
              <a:t>元有序完全正则树。</a:t>
            </a:r>
            <a:endParaRPr lang="en-US" altLang="zh-CN"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b"/>
          <a:lstStyle/>
          <a:p>
            <a:pPr eaLnBrk="1" hangingPunct="1"/>
            <a:r>
              <a:rPr lang="zh-CN" altLang="en-US"/>
              <a:t>有序树</a:t>
            </a:r>
          </a:p>
        </p:txBody>
      </p:sp>
      <p:sp>
        <p:nvSpPr>
          <p:cNvPr id="40963" name="Rectangle 3"/>
          <p:cNvSpPr>
            <a:spLocks noGrp="1" noChangeArrowheads="1"/>
          </p:cNvSpPr>
          <p:nvPr>
            <p:ph sz="quarter" idx="1"/>
          </p:nvPr>
        </p:nvSpPr>
        <p:spPr/>
        <p:txBody>
          <a:bodyPr/>
          <a:lstStyle/>
          <a:p>
            <a:pPr marL="0" indent="0">
              <a:lnSpc>
                <a:spcPct val="90000"/>
              </a:lnSpc>
              <a:buNone/>
            </a:pPr>
            <a:r>
              <a:rPr lang="zh-CN" altLang="en-US" sz="2800" dirty="0">
                <a:solidFill>
                  <a:srgbClr val="FF0000"/>
                </a:solidFill>
              </a:rPr>
              <a:t>参考书中的定义</a:t>
            </a:r>
            <a:r>
              <a:rPr lang="zh-CN" altLang="en-US" sz="2800" dirty="0"/>
              <a:t>：若有根树的每个</a:t>
            </a:r>
            <a:r>
              <a:rPr lang="zh-CN" altLang="en-US" sz="2800" dirty="0">
                <a:solidFill>
                  <a:srgbClr val="FF0000"/>
                </a:solidFill>
              </a:rPr>
              <a:t>内点（指除了叶之外的所有点</a:t>
            </a:r>
            <a:r>
              <a:rPr lang="zh-CN" altLang="en-US" sz="2800" dirty="0"/>
              <a:t>）都有不超过</a:t>
            </a:r>
            <a:r>
              <a:rPr lang="en-US" altLang="zh-CN" sz="2800" dirty="0"/>
              <a:t>m</a:t>
            </a:r>
            <a:r>
              <a:rPr lang="zh-CN" altLang="en-US" sz="2800" dirty="0"/>
              <a:t>个孩子，则它为</a:t>
            </a:r>
            <a:r>
              <a:rPr lang="en-US" altLang="zh-CN" sz="2800" dirty="0"/>
              <a:t>m</a:t>
            </a:r>
            <a:r>
              <a:rPr lang="zh-CN" altLang="en-US" sz="2800" dirty="0"/>
              <a:t>叉树，若该树的每个内点都恰好有</a:t>
            </a:r>
            <a:r>
              <a:rPr lang="en-US" altLang="zh-CN" sz="2800" dirty="0"/>
              <a:t>m</a:t>
            </a:r>
            <a:r>
              <a:rPr lang="zh-CN" altLang="en-US" sz="2800" dirty="0"/>
              <a:t>个孩子，则称它为</a:t>
            </a:r>
            <a:r>
              <a:rPr lang="zh-CN" altLang="en-US" sz="2800" dirty="0">
                <a:solidFill>
                  <a:srgbClr val="FF0000"/>
                </a:solidFill>
              </a:rPr>
              <a:t>满</a:t>
            </a:r>
            <a:r>
              <a:rPr lang="en-US" altLang="zh-CN" sz="2800" dirty="0">
                <a:solidFill>
                  <a:srgbClr val="FF0000"/>
                </a:solidFill>
              </a:rPr>
              <a:t>m</a:t>
            </a:r>
            <a:r>
              <a:rPr lang="zh-CN" altLang="en-US" sz="2800" dirty="0">
                <a:solidFill>
                  <a:srgbClr val="FF0000"/>
                </a:solidFill>
              </a:rPr>
              <a:t>叉</a:t>
            </a:r>
            <a:r>
              <a:rPr lang="zh-CN" altLang="en-US" sz="2800" dirty="0"/>
              <a:t>树。把</a:t>
            </a:r>
            <a:r>
              <a:rPr lang="en-US" altLang="zh-CN" sz="2800" dirty="0"/>
              <a:t>m = 2</a:t>
            </a:r>
            <a:r>
              <a:rPr lang="zh-CN" altLang="en-US" sz="2800" dirty="0"/>
              <a:t>的</a:t>
            </a:r>
            <a:r>
              <a:rPr lang="en-US" altLang="zh-CN" sz="2800" dirty="0"/>
              <a:t>m</a:t>
            </a:r>
            <a:r>
              <a:rPr lang="zh-CN" altLang="en-US" sz="2800" dirty="0"/>
              <a:t>叉树称为二叉树。（</a:t>
            </a:r>
            <a:r>
              <a:rPr lang="zh-CN" altLang="en-US" sz="2800" dirty="0">
                <a:solidFill>
                  <a:srgbClr val="FF0000"/>
                </a:solidFill>
              </a:rPr>
              <a:t>内点的定义有差异</a:t>
            </a:r>
            <a:r>
              <a:rPr lang="zh-CN" altLang="en-US" sz="2800" dirty="0"/>
              <a:t>）</a:t>
            </a:r>
            <a:endParaRPr lang="en-US" altLang="zh-CN" sz="2800" dirty="0"/>
          </a:p>
          <a:p>
            <a:pPr marL="0" indent="0">
              <a:lnSpc>
                <a:spcPct val="90000"/>
              </a:lnSpc>
              <a:buNone/>
            </a:pP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图例</a:t>
            </a:r>
          </a:p>
        </p:txBody>
      </p:sp>
      <p:sp>
        <p:nvSpPr>
          <p:cNvPr id="3" name="内容占位符 2"/>
          <p:cNvSpPr>
            <a:spLocks noGrp="1"/>
          </p:cNvSpPr>
          <p:nvPr>
            <p:ph sz="quarter" idx="1"/>
          </p:nvPr>
        </p:nvSpPr>
        <p:spPr>
          <a:xfrm>
            <a:off x="6312024" y="1600200"/>
            <a:ext cx="5376040" cy="4495800"/>
          </a:xfrm>
        </p:spPr>
        <p:txBody>
          <a:bodyPr/>
          <a:lstStyle/>
          <a:p>
            <a:r>
              <a:rPr lang="zh-CN" altLang="en-US" dirty="0"/>
              <a:t>（</a:t>
            </a:r>
            <a:r>
              <a:rPr lang="en-US" altLang="zh-CN" dirty="0"/>
              <a:t>1</a:t>
            </a:r>
            <a:r>
              <a:rPr lang="zh-CN" altLang="en-US" dirty="0"/>
              <a:t>）为</a:t>
            </a:r>
            <a:r>
              <a:rPr lang="en-US" altLang="zh-CN" dirty="0"/>
              <a:t>2</a:t>
            </a:r>
            <a:r>
              <a:rPr lang="zh-CN" altLang="en-US" dirty="0"/>
              <a:t>元有序树，</a:t>
            </a:r>
          </a:p>
          <a:p>
            <a:r>
              <a:rPr lang="zh-CN" altLang="en-US" dirty="0"/>
              <a:t>（</a:t>
            </a:r>
            <a:r>
              <a:rPr lang="en-US" altLang="zh-CN" dirty="0"/>
              <a:t>2</a:t>
            </a:r>
            <a:r>
              <a:rPr lang="zh-CN" altLang="en-US" dirty="0"/>
              <a:t>）为</a:t>
            </a:r>
            <a:r>
              <a:rPr lang="en-US" altLang="zh-CN" dirty="0"/>
              <a:t>2</a:t>
            </a:r>
            <a:r>
              <a:rPr lang="zh-CN" altLang="en-US" dirty="0"/>
              <a:t>元有序正则树，</a:t>
            </a:r>
          </a:p>
          <a:p>
            <a:r>
              <a:rPr lang="zh-CN" altLang="en-US" dirty="0"/>
              <a:t>（</a:t>
            </a:r>
            <a:r>
              <a:rPr lang="en-US" altLang="zh-CN" dirty="0"/>
              <a:t>3</a:t>
            </a:r>
            <a:r>
              <a:rPr lang="zh-CN" altLang="en-US" dirty="0"/>
              <a:t>）为</a:t>
            </a:r>
            <a:r>
              <a:rPr lang="en-US" altLang="zh-CN" dirty="0"/>
              <a:t>2</a:t>
            </a:r>
            <a:r>
              <a:rPr lang="zh-CN" altLang="en-US" dirty="0"/>
              <a:t>元有序完全正则树。</a:t>
            </a:r>
          </a:p>
        </p:txBody>
      </p:sp>
      <p:graphicFrame>
        <p:nvGraphicFramePr>
          <p:cNvPr id="4" name="Object 2"/>
          <p:cNvGraphicFramePr>
            <a:graphicFrameLocks noChangeAspect="1"/>
          </p:cNvGraphicFramePr>
          <p:nvPr>
            <p:extLst>
              <p:ext uri="{D42A27DB-BD31-4B8C-83A1-F6EECF244321}">
                <p14:modId xmlns:p14="http://schemas.microsoft.com/office/powerpoint/2010/main" val="2809304733"/>
              </p:ext>
            </p:extLst>
          </p:nvPr>
        </p:nvGraphicFramePr>
        <p:xfrm>
          <a:off x="839416" y="1615511"/>
          <a:ext cx="4680520" cy="2683295"/>
        </p:xfrm>
        <a:graphic>
          <a:graphicData uri="http://schemas.openxmlformats.org/presentationml/2006/ole">
            <mc:AlternateContent xmlns:mc="http://schemas.openxmlformats.org/markup-compatibility/2006">
              <mc:Choice xmlns:v="urn:schemas-microsoft-com:vml" Requires="v">
                <p:oleObj name="位图图像" r:id="rId2" imgW="2924583" imgH="1676634" progId="Paint.Picture">
                  <p:embed/>
                </p:oleObj>
              </mc:Choice>
              <mc:Fallback>
                <p:oleObj name="位图图像" r:id="rId2" imgW="2924583" imgH="1676634" progId="Paint.Picture">
                  <p:embed/>
                  <p:pic>
                    <p:nvPicPr>
                      <p:cNvPr id="419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1615511"/>
                        <a:ext cx="4680520" cy="26832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629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定理（补充）</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748146" y="1628800"/>
                <a:ext cx="10871200" cy="4495800"/>
              </a:xfrm>
            </p:spPr>
            <p:txBody>
              <a:bodyPr/>
              <a:lstStyle/>
              <a:p>
                <a:pPr marL="0" indent="0">
                  <a:buNone/>
                </a:pPr>
                <a:r>
                  <a:rPr lang="zh-CN" altLang="en-US" sz="2000" dirty="0"/>
                  <a:t>定理</a:t>
                </a:r>
                <a:r>
                  <a:rPr lang="en-US" altLang="zh-CN" sz="2000" dirty="0"/>
                  <a:t>3</a:t>
                </a:r>
                <a:r>
                  <a:rPr lang="zh-CN" altLang="en-US" sz="2000" dirty="0"/>
                  <a:t>：带有</a:t>
                </a:r>
                <a:r>
                  <a:rPr lang="en-US" altLang="zh-CN" sz="2000" dirty="0" err="1"/>
                  <a:t>i</a:t>
                </a:r>
                <a:r>
                  <a:rPr lang="zh-CN" altLang="en-US" sz="2000" dirty="0"/>
                  <a:t>个分支点的</a:t>
                </a:r>
                <a:r>
                  <a:rPr lang="en-US" altLang="zh-CN" sz="2000" dirty="0">
                    <a:solidFill>
                      <a:srgbClr val="FF0000"/>
                    </a:solidFill>
                  </a:rPr>
                  <a:t>m</a:t>
                </a:r>
                <a:r>
                  <a:rPr lang="zh-CN" altLang="en-US" sz="2000" dirty="0">
                    <a:solidFill>
                      <a:srgbClr val="FF0000"/>
                    </a:solidFill>
                  </a:rPr>
                  <a:t>元正则树</a:t>
                </a:r>
                <a:r>
                  <a:rPr lang="zh-CN" altLang="en-US" sz="2000" dirty="0"/>
                  <a:t>含有</a:t>
                </a:r>
                <a:r>
                  <a:rPr lang="en-US" altLang="zh-CN" sz="2000" dirty="0">
                    <a:solidFill>
                      <a:srgbClr val="FF0000"/>
                    </a:solidFill>
                  </a:rPr>
                  <a:t>n = mi+1</a:t>
                </a:r>
                <a:r>
                  <a:rPr lang="zh-CN" altLang="en-US" sz="2000" dirty="0"/>
                  <a:t>个顶点。</a:t>
                </a:r>
              </a:p>
              <a:p>
                <a:pPr marL="0" indent="0">
                  <a:buNone/>
                </a:pPr>
                <a:r>
                  <a:rPr lang="zh-CN" altLang="en-US" sz="2000" dirty="0"/>
                  <a:t>证</a:t>
                </a:r>
                <a:r>
                  <a:rPr lang="en-US" altLang="zh-CN" sz="2000" dirty="0"/>
                  <a:t>:</a:t>
                </a:r>
                <a:r>
                  <a:rPr lang="zh-CN" altLang="en-US" sz="2000" dirty="0">
                    <a:solidFill>
                      <a:srgbClr val="FF0000"/>
                    </a:solidFill>
                  </a:rPr>
                  <a:t>除了根之外的每个顶点都是</a:t>
                </a:r>
                <a:r>
                  <a:rPr lang="zh-CN" altLang="en-US" sz="2000" dirty="0"/>
                  <a:t>分支</a:t>
                </a:r>
                <a:r>
                  <a:rPr lang="zh-CN" altLang="en-US" sz="2000" dirty="0">
                    <a:solidFill>
                      <a:srgbClr val="FF0000"/>
                    </a:solidFill>
                  </a:rPr>
                  <a:t>点的孩子</a:t>
                </a:r>
                <a:r>
                  <a:rPr lang="zh-CN" altLang="en-US" sz="2000" dirty="0"/>
                  <a:t>，且每个分支点有</a:t>
                </a:r>
                <a:r>
                  <a:rPr lang="en-US" altLang="zh-CN" sz="2000" dirty="0"/>
                  <a:t>m</a:t>
                </a:r>
                <a:r>
                  <a:rPr lang="zh-CN" altLang="en-US" sz="2000" dirty="0"/>
                  <a:t>个孩子。所以</a:t>
                </a:r>
                <a:r>
                  <a:rPr lang="zh-CN" altLang="en-US" sz="2000" dirty="0">
                    <a:solidFill>
                      <a:srgbClr val="FF0000"/>
                    </a:solidFill>
                  </a:rPr>
                  <a:t>在树中除根之外还有</a:t>
                </a:r>
                <a:r>
                  <a:rPr lang="en-US" altLang="zh-CN" sz="2000" dirty="0">
                    <a:solidFill>
                      <a:srgbClr val="FF0000"/>
                    </a:solidFill>
                  </a:rPr>
                  <a:t>mi</a:t>
                </a:r>
                <a:r>
                  <a:rPr lang="zh-CN" altLang="en-US" sz="2000" dirty="0">
                    <a:solidFill>
                      <a:srgbClr val="FF0000"/>
                    </a:solidFill>
                  </a:rPr>
                  <a:t>个顶点</a:t>
                </a:r>
                <a:r>
                  <a:rPr lang="zh-CN" altLang="en-US" sz="2000" dirty="0"/>
                  <a:t>。因此，该树含有</a:t>
                </a:r>
                <a:r>
                  <a:rPr lang="en-US" altLang="zh-CN" sz="2000" dirty="0"/>
                  <a:t>mi+1</a:t>
                </a:r>
                <a:r>
                  <a:rPr lang="zh-CN" altLang="en-US" sz="2000" dirty="0"/>
                  <a:t>个顶点。</a:t>
                </a:r>
                <a:endParaRPr lang="en-US" altLang="zh-CN" sz="2000" dirty="0"/>
              </a:p>
              <a:p>
                <a:pPr marL="0" indent="0">
                  <a:buNone/>
                </a:pPr>
                <a:r>
                  <a:rPr lang="zh-CN" altLang="en-US" sz="2000" dirty="0"/>
                  <a:t>定理</a:t>
                </a:r>
                <a:r>
                  <a:rPr lang="en-US" altLang="zh-CN" sz="2000" dirty="0"/>
                  <a:t>4</a:t>
                </a:r>
                <a:r>
                  <a:rPr lang="zh-CN" altLang="en-US" sz="2000" dirty="0"/>
                  <a:t>：一个</a:t>
                </a:r>
                <a:r>
                  <a:rPr lang="en-US" altLang="zh-CN" sz="2000" dirty="0">
                    <a:solidFill>
                      <a:srgbClr val="FF0000"/>
                    </a:solidFill>
                  </a:rPr>
                  <a:t>m</a:t>
                </a:r>
                <a:r>
                  <a:rPr lang="zh-CN" altLang="en-US" sz="2000" dirty="0">
                    <a:solidFill>
                      <a:srgbClr val="FF0000"/>
                    </a:solidFill>
                  </a:rPr>
                  <a:t>元正则树</a:t>
                </a:r>
                <a:r>
                  <a:rPr lang="zh-CN" altLang="en-US" sz="2000" dirty="0"/>
                  <a:t>若有</a:t>
                </a:r>
              </a:p>
              <a:p>
                <a:pPr marL="0" indent="0">
                  <a:buNone/>
                </a:pPr>
                <a:r>
                  <a:rPr lang="en-US" altLang="zh-CN" sz="2000" dirty="0"/>
                  <a:t>(</a:t>
                </a:r>
                <a:r>
                  <a:rPr lang="en-US" altLang="zh-CN" sz="2000" dirty="0" err="1"/>
                  <a:t>i</a:t>
                </a:r>
                <a:r>
                  <a:rPr lang="en-US" altLang="zh-CN" sz="2000" dirty="0"/>
                  <a:t>)   n</a:t>
                </a:r>
                <a:r>
                  <a:rPr lang="zh-CN" altLang="en-US" sz="2000" dirty="0"/>
                  <a:t>个</a:t>
                </a:r>
                <a:r>
                  <a:rPr lang="zh-CN" altLang="en-US" sz="2000" dirty="0">
                    <a:solidFill>
                      <a:srgbClr val="FF0000"/>
                    </a:solidFill>
                  </a:rPr>
                  <a:t>顶点</a:t>
                </a:r>
                <a:r>
                  <a:rPr lang="zh-CN" altLang="en-US" sz="2000" dirty="0"/>
                  <a:t>，则有</a:t>
                </a:r>
                <a:r>
                  <a:rPr lang="en-US" altLang="zh-CN" sz="2000" dirty="0" err="1"/>
                  <a:t>i</a:t>
                </a:r>
                <a:r>
                  <a:rPr lang="en-US" altLang="zh-CN" sz="2000" dirty="0"/>
                  <a:t>= (n-1)/m</a:t>
                </a:r>
                <a:r>
                  <a:rPr lang="zh-CN" altLang="en-US" sz="2000" dirty="0"/>
                  <a:t>个</a:t>
                </a:r>
                <a:r>
                  <a:rPr lang="zh-CN" altLang="en-US" sz="2000" dirty="0">
                    <a:solidFill>
                      <a:srgbClr val="FF0000"/>
                    </a:solidFill>
                  </a:rPr>
                  <a:t>分支点</a:t>
                </a:r>
                <a:r>
                  <a:rPr lang="zh-CN" altLang="en-US" sz="2000" dirty="0"/>
                  <a:t>和</a:t>
                </a:r>
                <a14:m>
                  <m:oMath xmlns:m="http://schemas.openxmlformats.org/officeDocument/2006/math">
                    <m:r>
                      <a:rPr lang="en-US" altLang="zh-CN" sz="2000" i="1">
                        <a:latin typeface="Cambria Math" panose="02040503050406030204" pitchFamily="18" charset="0"/>
                      </a:rPr>
                      <m:t>𝒍</m:t>
                    </m:r>
                    <m:r>
                      <a:rPr lang="en-US" altLang="zh-CN" sz="2000" i="1">
                        <a:latin typeface="Cambria Math" panose="02040503050406030204" pitchFamily="18" charset="0"/>
                      </a:rPr>
                      <m:t> </m:t>
                    </m:r>
                  </m:oMath>
                </a14:m>
                <a:r>
                  <a:rPr lang="en-US" altLang="zh-CN" sz="2000" dirty="0"/>
                  <a:t>= [(m-1)n+1]/m</a:t>
                </a:r>
                <a:r>
                  <a:rPr lang="zh-CN" altLang="en-US" sz="2000" dirty="0"/>
                  <a:t>个</a:t>
                </a:r>
                <a:r>
                  <a:rPr lang="zh-CN" altLang="en-US" sz="2000" dirty="0">
                    <a:solidFill>
                      <a:srgbClr val="FF0000"/>
                    </a:solidFill>
                  </a:rPr>
                  <a:t>树叶</a:t>
                </a:r>
                <a:r>
                  <a:rPr lang="zh-CN" altLang="en-US" sz="2000" dirty="0"/>
                  <a:t>；</a:t>
                </a:r>
              </a:p>
              <a:p>
                <a:pPr marL="0" indent="0">
                  <a:buNone/>
                </a:pPr>
                <a:r>
                  <a:rPr lang="en-US" altLang="zh-CN" sz="2000" dirty="0"/>
                  <a:t>(ii)  </a:t>
                </a:r>
                <a:r>
                  <a:rPr lang="en-US" altLang="zh-CN" sz="2000" dirty="0" err="1"/>
                  <a:t>i</a:t>
                </a:r>
                <a:r>
                  <a:rPr lang="zh-CN" altLang="en-US" sz="2000" dirty="0"/>
                  <a:t>个分支点，则有</a:t>
                </a:r>
                <a:r>
                  <a:rPr lang="en-US" altLang="zh-CN" sz="2000" dirty="0"/>
                  <a:t>n=mi+1</a:t>
                </a:r>
                <a:r>
                  <a:rPr lang="zh-CN" altLang="en-US" sz="2000" dirty="0"/>
                  <a:t>个顶点和</a:t>
                </a:r>
                <a14:m>
                  <m:oMath xmlns:m="http://schemas.openxmlformats.org/officeDocument/2006/math">
                    <m:r>
                      <a:rPr lang="en-US" altLang="zh-CN" sz="2000" i="1">
                        <a:latin typeface="Cambria Math" panose="02040503050406030204" pitchFamily="18" charset="0"/>
                      </a:rPr>
                      <m:t>𝒍</m:t>
                    </m:r>
                    <m:r>
                      <a:rPr lang="en-US" altLang="zh-CN" sz="2000" i="1">
                        <a:latin typeface="Cambria Math" panose="02040503050406030204" pitchFamily="18" charset="0"/>
                      </a:rPr>
                      <m:t> </m:t>
                    </m:r>
                  </m:oMath>
                </a14:m>
                <a:r>
                  <a:rPr lang="en-US" altLang="zh-CN" sz="2000" dirty="0"/>
                  <a:t>=(m-1)i+1</a:t>
                </a:r>
                <a:r>
                  <a:rPr lang="zh-CN" altLang="en-US" sz="2000" dirty="0"/>
                  <a:t>个树叶</a:t>
                </a:r>
                <a:r>
                  <a:rPr lang="en-US" altLang="zh-CN" sz="2000" dirty="0"/>
                  <a:t>;</a:t>
                </a:r>
              </a:p>
              <a:p>
                <a:pPr marL="0" indent="0">
                  <a:buNone/>
                </a:pPr>
                <a:r>
                  <a:rPr lang="en-US" altLang="zh-CN" sz="2000" dirty="0"/>
                  <a:t>(iii) </a:t>
                </a:r>
                <a14:m>
                  <m:oMath xmlns:m="http://schemas.openxmlformats.org/officeDocument/2006/math">
                    <m:r>
                      <a:rPr lang="en-US" altLang="zh-CN" sz="2000" i="1">
                        <a:latin typeface="Cambria Math" panose="02040503050406030204" pitchFamily="18" charset="0"/>
                      </a:rPr>
                      <m:t>𝒍</m:t>
                    </m:r>
                    <m:r>
                      <a:rPr lang="en-US" altLang="zh-CN" sz="2000" i="1">
                        <a:latin typeface="Cambria Math" panose="02040503050406030204" pitchFamily="18" charset="0"/>
                      </a:rPr>
                      <m:t> </m:t>
                    </m:r>
                  </m:oMath>
                </a14:m>
                <a:r>
                  <a:rPr lang="zh-CN" altLang="en-US" sz="2000" dirty="0"/>
                  <a:t>个树叶，则有</a:t>
                </a:r>
                <a:r>
                  <a:rPr lang="en-US" altLang="zh-CN" sz="2000" dirty="0"/>
                  <a:t>n= (m</a:t>
                </a:r>
                <a14:m>
                  <m:oMath xmlns:m="http://schemas.openxmlformats.org/officeDocument/2006/math">
                    <m:r>
                      <a:rPr lang="en-US" altLang="zh-CN" sz="2000" i="1">
                        <a:latin typeface="Cambria Math" panose="02040503050406030204" pitchFamily="18" charset="0"/>
                      </a:rPr>
                      <m:t>𝒍</m:t>
                    </m:r>
                    <m:r>
                      <a:rPr lang="en-US" altLang="zh-CN" sz="2000" i="1">
                        <a:latin typeface="Cambria Math" panose="02040503050406030204" pitchFamily="18" charset="0"/>
                      </a:rPr>
                      <m:t> </m:t>
                    </m:r>
                  </m:oMath>
                </a14:m>
                <a:r>
                  <a:rPr lang="en-US" altLang="zh-CN" sz="2000" dirty="0"/>
                  <a:t>-1)/(m-1)</a:t>
                </a:r>
                <a:r>
                  <a:rPr lang="zh-CN" altLang="en-US" sz="2000" dirty="0"/>
                  <a:t>个顶点和</a:t>
                </a:r>
                <a:r>
                  <a:rPr lang="en-US" altLang="zh-CN" sz="2000" dirty="0" err="1"/>
                  <a:t>i</a:t>
                </a:r>
                <a:r>
                  <a:rPr lang="en-US" altLang="zh-CN" sz="2000" dirty="0"/>
                  <a:t> = (</a:t>
                </a:r>
                <a14:m>
                  <m:oMath xmlns:m="http://schemas.openxmlformats.org/officeDocument/2006/math">
                    <m:r>
                      <a:rPr lang="en-US" altLang="zh-CN" sz="2000" i="1">
                        <a:latin typeface="Cambria Math" panose="02040503050406030204" pitchFamily="18" charset="0"/>
                      </a:rPr>
                      <m:t>𝒍</m:t>
                    </m:r>
                  </m:oMath>
                </a14:m>
                <a:r>
                  <a:rPr lang="en-US" altLang="zh-CN" sz="2000" dirty="0"/>
                  <a:t>-1)/(m-1)</a:t>
                </a:r>
                <a:r>
                  <a:rPr lang="zh-CN" altLang="en-US" sz="2000" dirty="0"/>
                  <a:t>个分支点。</a:t>
                </a:r>
                <a:endParaRPr lang="en-US" altLang="zh-CN" sz="2000" dirty="0"/>
              </a:p>
              <a:p>
                <a:pPr marL="0" indent="0">
                  <a:buNone/>
                </a:pPr>
                <a:r>
                  <a:rPr lang="zh-CN" altLang="en-US" sz="2000" dirty="0"/>
                  <a:t>证：</a:t>
                </a:r>
                <a:r>
                  <a:rPr lang="en-US" altLang="zh-CN" sz="2000" dirty="0"/>
                  <a:t>(</a:t>
                </a:r>
                <a:r>
                  <a:rPr lang="en-US" altLang="zh-CN" sz="2000" dirty="0" err="1"/>
                  <a:t>i</a:t>
                </a:r>
                <a:r>
                  <a:rPr lang="en-US" altLang="zh-CN" sz="2000" dirty="0"/>
                  <a:t>)</a:t>
                </a:r>
                <a:r>
                  <a:rPr lang="zh-CN" altLang="en-US" sz="2000" dirty="0"/>
                  <a:t>设</a:t>
                </a:r>
                <a:r>
                  <a:rPr lang="en-US" altLang="zh-CN" sz="2000" dirty="0"/>
                  <a:t>n</a:t>
                </a:r>
                <a:r>
                  <a:rPr lang="zh-CN" altLang="en-US" sz="2000" dirty="0"/>
                  <a:t>表示顶点数，</a:t>
                </a:r>
                <a:r>
                  <a:rPr lang="en-US" altLang="zh-CN" sz="2000" dirty="0" err="1"/>
                  <a:t>i</a:t>
                </a:r>
                <a:r>
                  <a:rPr lang="zh-CN" altLang="en-US" sz="2000" dirty="0"/>
                  <a:t>表示分支点数，</a:t>
                </a:r>
                <a:r>
                  <a:rPr lang="en-US" altLang="zh-CN" sz="2000" dirty="0"/>
                  <a:t> </a:t>
                </a:r>
                <a14:m>
                  <m:oMath xmlns:m="http://schemas.openxmlformats.org/officeDocument/2006/math">
                    <m:r>
                      <a:rPr lang="en-US" altLang="zh-CN" sz="2000" i="1">
                        <a:latin typeface="Cambria Math" panose="02040503050406030204" pitchFamily="18" charset="0"/>
                      </a:rPr>
                      <m:t>𝒍</m:t>
                    </m:r>
                  </m:oMath>
                </a14:m>
                <a:r>
                  <a:rPr lang="zh-CN" altLang="en-US" sz="2000" dirty="0"/>
                  <a:t>表示树叶数。利用定理</a:t>
                </a:r>
                <a:r>
                  <a:rPr lang="en-US" altLang="zh-CN" sz="2000" dirty="0"/>
                  <a:t>3</a:t>
                </a:r>
                <a:r>
                  <a:rPr lang="zh-CN" altLang="en-US" sz="2000" dirty="0"/>
                  <a:t>中的等式，即</a:t>
                </a:r>
                <a:r>
                  <a:rPr lang="en-US" altLang="zh-CN" sz="2000" dirty="0">
                    <a:solidFill>
                      <a:srgbClr val="FF0000"/>
                    </a:solidFill>
                  </a:rPr>
                  <a:t>n=mi+1</a:t>
                </a:r>
                <a:r>
                  <a:rPr lang="zh-CN" altLang="en-US" sz="2000" dirty="0"/>
                  <a:t>， 以及等式</a:t>
                </a:r>
                <a:r>
                  <a:rPr lang="en-US" altLang="zh-CN" sz="2000" dirty="0">
                    <a:solidFill>
                      <a:srgbClr val="FF0000"/>
                    </a:solidFill>
                  </a:rPr>
                  <a:t>n=</a:t>
                </a:r>
                <a14:m>
                  <m:oMath xmlns:m="http://schemas.openxmlformats.org/officeDocument/2006/math">
                    <m:r>
                      <a:rPr lang="en-US" altLang="zh-CN" sz="2000" b="1" i="1" smtClean="0">
                        <a:solidFill>
                          <a:srgbClr val="FF0000"/>
                        </a:solidFill>
                        <a:latin typeface="Cambria Math" panose="02040503050406030204" pitchFamily="18" charset="0"/>
                      </a:rPr>
                      <m:t>𝒍</m:t>
                    </m:r>
                  </m:oMath>
                </a14:m>
                <a:r>
                  <a:rPr lang="en-US" altLang="zh-CN" sz="2000" dirty="0">
                    <a:solidFill>
                      <a:srgbClr val="FF0000"/>
                    </a:solidFill>
                  </a:rPr>
                  <a:t>+</a:t>
                </a:r>
                <a:r>
                  <a:rPr lang="en-US" altLang="zh-CN" sz="2000" dirty="0" err="1">
                    <a:solidFill>
                      <a:srgbClr val="FF0000"/>
                    </a:solidFill>
                  </a:rPr>
                  <a:t>i</a:t>
                </a:r>
                <a:r>
                  <a:rPr lang="en-US" altLang="zh-CN" sz="2000" dirty="0"/>
                  <a:t>(</a:t>
                </a:r>
                <a:r>
                  <a:rPr lang="zh-CN" altLang="en-US" sz="2000" dirty="0"/>
                  <a:t>因为每一个顶点要么是树叶，要么是分支点）。在</a:t>
                </a:r>
                <a:r>
                  <a:rPr lang="en-US" altLang="zh-CN" sz="2000" dirty="0"/>
                  <a:t>n = mi+1</a:t>
                </a:r>
                <a:r>
                  <a:rPr lang="zh-CN" altLang="en-US" sz="2000" dirty="0"/>
                  <a:t>中求解</a:t>
                </a:r>
                <a:r>
                  <a:rPr lang="en-US" altLang="zh-CN" sz="2000" dirty="0" err="1"/>
                  <a:t>i</a:t>
                </a:r>
                <a:r>
                  <a:rPr lang="zh-CN" altLang="en-US" sz="2000" dirty="0"/>
                  <a:t>得出</a:t>
                </a:r>
                <a:r>
                  <a:rPr lang="en-US" altLang="zh-CN" sz="2000" dirty="0" err="1"/>
                  <a:t>i</a:t>
                </a:r>
                <a:r>
                  <a:rPr lang="en-US" altLang="zh-CN" sz="2000" dirty="0"/>
                  <a:t>=(n-l)/m</a:t>
                </a:r>
                <a:r>
                  <a:rPr lang="zh-CN" altLang="en-US" sz="2000" dirty="0"/>
                  <a:t>。然后把</a:t>
                </a:r>
                <a:r>
                  <a:rPr lang="en-US" altLang="zh-CN" sz="2000" dirty="0" err="1"/>
                  <a:t>i</a:t>
                </a:r>
                <a:r>
                  <a:rPr lang="zh-CN" altLang="en-US" sz="2000" dirty="0"/>
                  <a:t>的这个表达式代入等式</a:t>
                </a:r>
                <a:r>
                  <a:rPr lang="en-US" altLang="zh-CN" sz="2000" dirty="0"/>
                  <a:t>n= </a:t>
                </a:r>
                <a14:m>
                  <m:oMath xmlns:m="http://schemas.openxmlformats.org/officeDocument/2006/math">
                    <m:r>
                      <a:rPr lang="en-US" altLang="zh-CN" sz="2000" i="1">
                        <a:latin typeface="Cambria Math" panose="02040503050406030204" pitchFamily="18" charset="0"/>
                      </a:rPr>
                      <m:t>𝒍</m:t>
                    </m:r>
                  </m:oMath>
                </a14:m>
                <a:r>
                  <a:rPr lang="en-US" altLang="zh-CN" sz="2000" dirty="0"/>
                  <a:t>+</a:t>
                </a:r>
                <a:r>
                  <a:rPr lang="en-US" altLang="zh-CN" sz="2000" dirty="0" err="1"/>
                  <a:t>i</a:t>
                </a:r>
                <a:r>
                  <a:rPr lang="en-US" altLang="zh-CN" sz="2000" dirty="0"/>
                  <a:t>, </a:t>
                </a:r>
                <a:r>
                  <a:rPr lang="zh-CN" altLang="en-US" sz="2000" dirty="0"/>
                  <a:t>就证明</a:t>
                </a:r>
                <a14:m>
                  <m:oMath xmlns:m="http://schemas.openxmlformats.org/officeDocument/2006/math">
                    <m:r>
                      <a:rPr lang="en-US" altLang="zh-CN" sz="2000" i="1">
                        <a:latin typeface="Cambria Math" panose="02040503050406030204" pitchFamily="18" charset="0"/>
                      </a:rPr>
                      <m:t>𝒍</m:t>
                    </m:r>
                    <m:r>
                      <a:rPr lang="en-US" altLang="zh-CN" sz="2000" i="1">
                        <a:latin typeface="Cambria Math" panose="02040503050406030204" pitchFamily="18" charset="0"/>
                      </a:rPr>
                      <m:t> </m:t>
                    </m:r>
                  </m:oMath>
                </a14:m>
                <a:r>
                  <a:rPr lang="en-US" altLang="zh-CN" sz="2000" dirty="0"/>
                  <a:t>=n-</a:t>
                </a:r>
                <a:r>
                  <a:rPr lang="en-US" altLang="zh-CN" sz="2000" dirty="0" err="1"/>
                  <a:t>i</a:t>
                </a:r>
                <a:r>
                  <a:rPr lang="en-US" altLang="zh-CN" sz="2000" dirty="0"/>
                  <a:t>=n-(n-1)/m= [(m-1)n+1]/m</a:t>
                </a:r>
                <a:r>
                  <a:rPr lang="zh-CN" altLang="en-US" sz="2000" dirty="0"/>
                  <a:t>。</a:t>
                </a:r>
              </a:p>
              <a:p>
                <a:pPr marL="0" indent="0">
                  <a:buNone/>
                </a:pPr>
                <a:r>
                  <a:rPr lang="zh-CN" altLang="en-US" sz="2000" dirty="0"/>
                  <a:t>定理</a:t>
                </a:r>
                <a:r>
                  <a:rPr lang="en-US" altLang="zh-CN" sz="2000" dirty="0"/>
                  <a:t>5</a:t>
                </a:r>
                <a:r>
                  <a:rPr lang="zh-CN" altLang="en-US" sz="2000" dirty="0"/>
                  <a:t>：在高度为</a:t>
                </a:r>
                <a:r>
                  <a:rPr lang="en-US" altLang="zh-CN" sz="2000" dirty="0"/>
                  <a:t>h</a:t>
                </a:r>
                <a:r>
                  <a:rPr lang="zh-CN" altLang="en-US" sz="2000" dirty="0"/>
                  <a:t>的</a:t>
                </a:r>
                <a:r>
                  <a:rPr lang="en-US" altLang="zh-CN" sz="2000" dirty="0"/>
                  <a:t>m</a:t>
                </a:r>
                <a:r>
                  <a:rPr lang="zh-CN" altLang="en-US" sz="2000" dirty="0"/>
                  <a:t>元树中至多有</a:t>
                </a:r>
                <a:r>
                  <a:rPr lang="en-US" altLang="zh-CN" sz="2000" dirty="0" err="1"/>
                  <a:t>m</a:t>
                </a:r>
                <a:r>
                  <a:rPr lang="en-US" altLang="zh-CN" sz="2000" baseline="30000" dirty="0" err="1"/>
                  <a:t>h</a:t>
                </a:r>
                <a:r>
                  <a:rPr lang="zh-CN" altLang="en-US" sz="2000" dirty="0"/>
                  <a:t>个树叶。</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748146" y="1628800"/>
                <a:ext cx="10871200" cy="4495800"/>
              </a:xfrm>
              <a:blipFill>
                <a:blip r:embed="rId2"/>
                <a:stretch>
                  <a:fillRect l="-617" t="-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6136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推论（补充）</a:t>
            </a:r>
          </a:p>
        </p:txBody>
      </p:sp>
      <p:sp>
        <p:nvSpPr>
          <p:cNvPr id="4" name="内容占位符 3"/>
          <p:cNvSpPr>
            <a:spLocks noGrp="1"/>
          </p:cNvSpPr>
          <p:nvPr>
            <p:ph sz="quarter" idx="1"/>
          </p:nvPr>
        </p:nvSpPr>
        <p:spPr/>
        <p:txBody>
          <a:bodyPr/>
          <a:lstStyle/>
          <a:p>
            <a:r>
              <a:rPr lang="zh-CN" altLang="en-US" sz="2400" dirty="0"/>
              <a:t>若一棵高度为</a:t>
            </a:r>
            <a:r>
              <a:rPr lang="en-US" altLang="zh-CN" sz="2400" i="1" dirty="0"/>
              <a:t>h</a:t>
            </a:r>
            <a:r>
              <a:rPr lang="zh-CN" altLang="en-US" sz="2400" dirty="0"/>
              <a:t>的</a:t>
            </a:r>
            <a:r>
              <a:rPr lang="en-US" altLang="zh-CN" sz="2400" dirty="0"/>
              <a:t>m</a:t>
            </a:r>
            <a:r>
              <a:rPr lang="zh-CN" altLang="en-US" sz="2400" dirty="0"/>
              <a:t>元树带有</a:t>
            </a:r>
            <a:r>
              <a:rPr lang="en-US" altLang="zh-CN" sz="2400" i="1" dirty="0"/>
              <a:t>l</a:t>
            </a:r>
            <a:r>
              <a:rPr lang="zh-CN" altLang="en-US" sz="2400" dirty="0"/>
              <a:t>个树叶，则</a:t>
            </a:r>
            <a:r>
              <a:rPr lang="en-US" altLang="zh-CN" sz="2400" i="1" dirty="0"/>
              <a:t>h≥[</a:t>
            </a:r>
            <a:r>
              <a:rPr lang="en-US" altLang="zh-CN" sz="2400" i="1" dirty="0" err="1"/>
              <a:t>log</a:t>
            </a:r>
            <a:r>
              <a:rPr lang="en-US" altLang="zh-CN" sz="2400" i="1" baseline="-25000" dirty="0" err="1"/>
              <a:t>m</a:t>
            </a:r>
            <a:r>
              <a:rPr lang="en-US" altLang="zh-CN" sz="2400" i="1" dirty="0" err="1"/>
              <a:t>l</a:t>
            </a:r>
            <a:r>
              <a:rPr lang="en-US" altLang="zh-CN" sz="2400" i="1" dirty="0"/>
              <a:t>]</a:t>
            </a:r>
            <a:r>
              <a:rPr lang="zh-CN" altLang="en-US" sz="2400" dirty="0"/>
              <a:t>。</a:t>
            </a:r>
            <a:endParaRPr lang="en-US" altLang="zh-CN" sz="2400" dirty="0"/>
          </a:p>
          <a:p>
            <a:r>
              <a:rPr lang="zh-CN" altLang="en-US" sz="2400" dirty="0"/>
              <a:t>若这棵</a:t>
            </a:r>
            <a:r>
              <a:rPr lang="en-US" altLang="zh-CN" sz="2400" i="1" dirty="0"/>
              <a:t>m</a:t>
            </a:r>
            <a:r>
              <a:rPr lang="zh-CN" altLang="en-US" sz="2400" i="1" dirty="0"/>
              <a:t>元</a:t>
            </a:r>
            <a:r>
              <a:rPr lang="zh-CN" altLang="en-US" sz="2400" dirty="0"/>
              <a:t>树是正则的和平衡的，则</a:t>
            </a:r>
            <a:r>
              <a:rPr lang="en-US" altLang="zh-CN" sz="2400" i="1" dirty="0"/>
              <a:t>h</a:t>
            </a:r>
            <a:r>
              <a:rPr lang="en-US" altLang="zh-CN" sz="2400" dirty="0"/>
              <a:t> = </a:t>
            </a:r>
            <a:r>
              <a:rPr lang="en-US" altLang="zh-CN" sz="2400" i="1" dirty="0"/>
              <a:t>[</a:t>
            </a:r>
            <a:r>
              <a:rPr lang="en-US" altLang="zh-CN" sz="2400" i="1" dirty="0" err="1"/>
              <a:t>log</a:t>
            </a:r>
            <a:r>
              <a:rPr lang="en-US" altLang="zh-CN" sz="2400" i="1" baseline="-25000" dirty="0" err="1"/>
              <a:t>m</a:t>
            </a:r>
            <a:r>
              <a:rPr lang="en-US" altLang="zh-CN" sz="2400" i="1" dirty="0" err="1"/>
              <a:t>l</a:t>
            </a:r>
            <a:r>
              <a:rPr lang="en-US" altLang="zh-CN" sz="2400" i="1" dirty="0"/>
              <a:t>](</a:t>
            </a:r>
            <a:r>
              <a:rPr lang="zh-CN" altLang="en-US" sz="2400" dirty="0"/>
              <a:t>这里使用向上取整函数。</a:t>
            </a:r>
            <a:r>
              <a:rPr lang="zh-CN" altLang="en-US" sz="2400" dirty="0">
                <a:solidFill>
                  <a:srgbClr val="FF0000"/>
                </a:solidFill>
              </a:rPr>
              <a:t>（</a:t>
            </a:r>
            <a:r>
              <a:rPr lang="en-US" altLang="zh-CN" sz="2400" dirty="0">
                <a:solidFill>
                  <a:srgbClr val="FF0000"/>
                </a:solidFill>
              </a:rPr>
              <a:t>[x]</a:t>
            </a:r>
            <a:r>
              <a:rPr lang="zh-CN" altLang="en-US" sz="2400" dirty="0">
                <a:solidFill>
                  <a:srgbClr val="FF0000"/>
                </a:solidFill>
              </a:rPr>
              <a:t>是大于或等于</a:t>
            </a:r>
            <a:r>
              <a:rPr lang="en-US" altLang="zh-CN" sz="2400" dirty="0">
                <a:solidFill>
                  <a:srgbClr val="FF0000"/>
                </a:solidFill>
              </a:rPr>
              <a:t>x</a:t>
            </a:r>
            <a:r>
              <a:rPr lang="zh-CN" altLang="en-US" sz="2400" dirty="0">
                <a:solidFill>
                  <a:srgbClr val="FF0000"/>
                </a:solidFill>
              </a:rPr>
              <a:t>的最小整数</a:t>
            </a:r>
            <a:r>
              <a:rPr lang="zh-CN" altLang="en-US" sz="2400">
                <a:solidFill>
                  <a:srgbClr val="FF0000"/>
                </a:solidFill>
              </a:rPr>
              <a:t>）</a:t>
            </a:r>
            <a:r>
              <a:rPr lang="zh-CN" altLang="en-US" sz="2400"/>
              <a:t>。向上取整</a:t>
            </a:r>
            <a:endParaRPr lang="en-US" altLang="zh-CN" sz="2400" dirty="0"/>
          </a:p>
          <a:p>
            <a:r>
              <a:rPr lang="en-US" altLang="zh-CN" sz="2400" dirty="0"/>
              <a:t>m</a:t>
            </a:r>
            <a:r>
              <a:rPr lang="zh-CN" altLang="en-US" sz="2400" dirty="0"/>
              <a:t>元平衡树：表示某树</a:t>
            </a:r>
            <a:r>
              <a:rPr lang="en-US" altLang="zh-CN" sz="2400" dirty="0"/>
              <a:t>T</a:t>
            </a:r>
            <a:r>
              <a:rPr lang="zh-CN" altLang="en-US" sz="2400" dirty="0"/>
              <a:t>的所有叶大约在同一层上（</a:t>
            </a:r>
            <a:r>
              <a:rPr lang="en-US" altLang="zh-CN" sz="2400" dirty="0"/>
              <a:t>+-1</a:t>
            </a:r>
            <a:r>
              <a:rPr lang="zh-CN" altLang="en-US" sz="2400" dirty="0"/>
              <a:t>）： </a:t>
            </a:r>
            <a:endParaRPr lang="en-US" altLang="zh-CN" sz="2400" dirty="0"/>
          </a:p>
        </p:txBody>
      </p:sp>
      <p:pic>
        <p:nvPicPr>
          <p:cNvPr id="2" name="图片 1"/>
          <p:cNvPicPr>
            <a:picLocks noChangeAspect="1"/>
          </p:cNvPicPr>
          <p:nvPr/>
        </p:nvPicPr>
        <p:blipFill>
          <a:blip r:embed="rId2"/>
          <a:stretch>
            <a:fillRect/>
          </a:stretch>
        </p:blipFill>
        <p:spPr>
          <a:xfrm>
            <a:off x="4079776" y="3356992"/>
            <a:ext cx="3486150" cy="3390900"/>
          </a:xfrm>
          <a:prstGeom prst="rect">
            <a:avLst/>
          </a:prstGeom>
        </p:spPr>
      </p:pic>
    </p:spTree>
    <p:extLst>
      <p:ext uri="{BB962C8B-B14F-4D97-AF65-F5344CB8AC3E}">
        <p14:creationId xmlns:p14="http://schemas.microsoft.com/office/powerpoint/2010/main" val="143472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应用题</a:t>
            </a:r>
          </a:p>
        </p:txBody>
      </p:sp>
      <p:sp>
        <p:nvSpPr>
          <p:cNvPr id="3" name="内容占位符 2"/>
          <p:cNvSpPr>
            <a:spLocks noGrp="1"/>
          </p:cNvSpPr>
          <p:nvPr>
            <p:ph sz="quarter" idx="1"/>
          </p:nvPr>
        </p:nvSpPr>
        <p:spPr/>
        <p:txBody>
          <a:bodyPr/>
          <a:lstStyle/>
          <a:p>
            <a:r>
              <a:rPr lang="zh-CN" altLang="en-US" sz="2400" dirty="0"/>
              <a:t>问题：假定有重量相同的</a:t>
            </a:r>
            <a:r>
              <a:rPr lang="en-US" altLang="zh-CN" sz="2400" dirty="0">
                <a:solidFill>
                  <a:srgbClr val="FF0000"/>
                </a:solidFill>
              </a:rPr>
              <a:t>7</a:t>
            </a:r>
            <a:r>
              <a:rPr lang="zh-CN" altLang="en-US" sz="2400" dirty="0">
                <a:solidFill>
                  <a:srgbClr val="FF0000"/>
                </a:solidFill>
              </a:rPr>
              <a:t>枚</a:t>
            </a:r>
            <a:r>
              <a:rPr lang="zh-CN" altLang="en-US" sz="2400" dirty="0"/>
              <a:t>硬币和重量较轻的</a:t>
            </a:r>
            <a:r>
              <a:rPr lang="en-US" altLang="zh-CN" sz="2400" dirty="0">
                <a:solidFill>
                  <a:srgbClr val="FF0000"/>
                </a:solidFill>
              </a:rPr>
              <a:t>1</a:t>
            </a:r>
            <a:r>
              <a:rPr lang="zh-CN" altLang="en-US" sz="2400" dirty="0">
                <a:solidFill>
                  <a:srgbClr val="FF0000"/>
                </a:solidFill>
              </a:rPr>
              <a:t>枚伪币</a:t>
            </a:r>
            <a:r>
              <a:rPr lang="zh-CN" altLang="en-US" sz="2400" dirty="0"/>
              <a:t>。为了用一架天平确定这</a:t>
            </a:r>
            <a:r>
              <a:rPr lang="en-US" altLang="zh-CN" sz="2400" dirty="0"/>
              <a:t>8</a:t>
            </a:r>
            <a:r>
              <a:rPr lang="zh-CN" altLang="en-US" sz="2400" dirty="0"/>
              <a:t>枚硬币中哪个是伪币，需要多少次称重？给出找出这个伪币的算法。</a:t>
            </a:r>
          </a:p>
          <a:p>
            <a:r>
              <a:rPr lang="zh-CN" altLang="en-US" sz="2400" dirty="0"/>
              <a:t>解：在天平上每次称重结果有三种可能性。分别是：两个托盘有相同的重量，第一个托盘较重，或第二个托盘较重。</a:t>
            </a:r>
            <a:endParaRPr lang="en-US" altLang="zh-CN" sz="2400" dirty="0"/>
          </a:p>
          <a:p>
            <a:r>
              <a:rPr lang="zh-CN" altLang="en-US" sz="2400" dirty="0"/>
              <a:t>所以，称重序列的决策树是</a:t>
            </a:r>
            <a:r>
              <a:rPr lang="en-US" altLang="zh-CN" sz="2400" dirty="0"/>
              <a:t>3</a:t>
            </a:r>
            <a:r>
              <a:rPr lang="zh-CN" altLang="en-US" sz="2400" dirty="0"/>
              <a:t>元树。</a:t>
            </a:r>
            <a:endParaRPr lang="en-US" altLang="zh-CN" sz="2400" dirty="0"/>
          </a:p>
          <a:p>
            <a:r>
              <a:rPr lang="zh-CN" altLang="en-US" sz="2400" dirty="0">
                <a:solidFill>
                  <a:srgbClr val="FF0000"/>
                </a:solidFill>
              </a:rPr>
              <a:t>在决策树中至少有</a:t>
            </a:r>
            <a:r>
              <a:rPr lang="en-US" altLang="zh-CN" sz="2400" dirty="0">
                <a:solidFill>
                  <a:srgbClr val="FF0000"/>
                </a:solidFill>
              </a:rPr>
              <a:t>8</a:t>
            </a:r>
            <a:r>
              <a:rPr lang="zh-CN" altLang="en-US" sz="2400" dirty="0">
                <a:solidFill>
                  <a:srgbClr val="FF0000"/>
                </a:solidFill>
              </a:rPr>
              <a:t>个树叶</a:t>
            </a:r>
            <a:r>
              <a:rPr lang="zh-CN" altLang="en-US" sz="2400" dirty="0"/>
              <a:t>，因为有</a:t>
            </a:r>
            <a:r>
              <a:rPr lang="en-US" altLang="zh-CN" sz="2400" dirty="0"/>
              <a:t>8</a:t>
            </a:r>
            <a:r>
              <a:rPr lang="zh-CN" altLang="en-US" sz="2400" dirty="0"/>
              <a:t>种可能的结果（因为每枚硬币都可能是较轻的伪币），而且每种可能的结果必须至少用一个树叶来表示。</a:t>
            </a:r>
            <a:endParaRPr lang="en-US" altLang="zh-CN" sz="2400" dirty="0"/>
          </a:p>
          <a:p>
            <a:r>
              <a:rPr lang="zh-CN" altLang="en-US" sz="2400" dirty="0"/>
              <a:t>确定伪币所需要的最大称重次数是决策树的高度。</a:t>
            </a:r>
            <a:endParaRPr lang="en-US" altLang="zh-CN" sz="2400" dirty="0"/>
          </a:p>
          <a:p>
            <a:r>
              <a:rPr lang="zh-CN" altLang="en-US" sz="2400" dirty="0"/>
              <a:t>从上述推论得出决策树的髙度至少是</a:t>
            </a:r>
            <a:r>
              <a:rPr lang="en-US" altLang="zh-CN" sz="2400" dirty="0"/>
              <a:t>[log</a:t>
            </a:r>
            <a:r>
              <a:rPr lang="en-US" altLang="zh-CN" sz="2400" baseline="-25000" dirty="0"/>
              <a:t>3</a:t>
            </a:r>
            <a:r>
              <a:rPr lang="en-US" altLang="zh-CN" sz="2400" dirty="0"/>
              <a:t>8] =2</a:t>
            </a:r>
            <a:r>
              <a:rPr lang="zh-CN" altLang="en-US" sz="2400" dirty="0"/>
              <a:t>。因此，至少需要两次称重。</a:t>
            </a:r>
          </a:p>
          <a:p>
            <a:r>
              <a:rPr lang="zh-CN" altLang="en-US" sz="2400" dirty="0"/>
              <a:t>用两次称重来确定伪币是可行的。说明如何这样做的决策树如图</a:t>
            </a:r>
            <a:r>
              <a:rPr lang="en-US" altLang="zh-CN" sz="2400" dirty="0"/>
              <a:t>3</a:t>
            </a:r>
            <a:r>
              <a:rPr lang="zh-CN" altLang="en-US" sz="2400" dirty="0"/>
              <a:t>所示。</a:t>
            </a:r>
          </a:p>
          <a:p>
            <a:r>
              <a:rPr lang="zh-CN" altLang="en-US" sz="2400" dirty="0"/>
              <a:t>分组 ：</a:t>
            </a:r>
            <a:r>
              <a:rPr lang="en-US" altLang="zh-CN" sz="2400" dirty="0"/>
              <a:t>3+3+2  1+1+1 </a:t>
            </a:r>
          </a:p>
        </p:txBody>
      </p:sp>
    </p:spTree>
    <p:extLst>
      <p:ext uri="{BB962C8B-B14F-4D97-AF65-F5344CB8AC3E}">
        <p14:creationId xmlns:p14="http://schemas.microsoft.com/office/powerpoint/2010/main" val="2646555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51384" y="1556792"/>
            <a:ext cx="10900404" cy="3701852"/>
          </a:xfrm>
          <a:prstGeom prst="rect">
            <a:avLst/>
          </a:prstGeom>
        </p:spPr>
      </p:pic>
    </p:spTree>
    <p:extLst>
      <p:ext uri="{BB962C8B-B14F-4D97-AF65-F5344CB8AC3E}">
        <p14:creationId xmlns:p14="http://schemas.microsoft.com/office/powerpoint/2010/main" val="2467932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应用题</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sz="2400" dirty="0"/>
                  <a:t>问题：假定有重量相同的</a:t>
                </a:r>
                <a:r>
                  <a:rPr lang="en-US" altLang="zh-CN" sz="2400" dirty="0"/>
                  <a:t>5</a:t>
                </a:r>
                <a:r>
                  <a:rPr lang="zh-CN" altLang="en-US" sz="2400" dirty="0"/>
                  <a:t>枚硬币和重量较轻的</a:t>
                </a:r>
                <a:r>
                  <a:rPr lang="en-US" altLang="zh-CN" sz="2400" dirty="0"/>
                  <a:t>2</a:t>
                </a:r>
                <a:r>
                  <a:rPr lang="zh-CN" altLang="en-US" sz="2400" dirty="0"/>
                  <a:t>枚伪币。为了用一架天平确定这</a:t>
                </a:r>
                <a:r>
                  <a:rPr lang="en-US" altLang="zh-CN" sz="2400" dirty="0"/>
                  <a:t>7</a:t>
                </a:r>
                <a:r>
                  <a:rPr lang="zh-CN" altLang="en-US" sz="2400" dirty="0"/>
                  <a:t>枚硬币中哪两个是伪币，需要多少次称重？给出找出这两个伪币的算法。</a:t>
                </a:r>
              </a:p>
              <a:p>
                <a:r>
                  <a:rPr lang="zh-CN" altLang="en-US" sz="2400" dirty="0"/>
                  <a:t>解：在天平上每次称重结果有三种可能性。分别是：两个托盘有相同的重量，第一个托盘较重，或第二个托盘较重。</a:t>
                </a:r>
                <a:endParaRPr lang="en-US" altLang="zh-CN" sz="2400" dirty="0"/>
              </a:p>
              <a:p>
                <a:r>
                  <a:rPr lang="zh-CN" altLang="en-US" sz="2400" dirty="0"/>
                  <a:t>所以，称重序列的决策树是</a:t>
                </a:r>
                <a:r>
                  <a:rPr lang="en-US" altLang="zh-CN" sz="2400" dirty="0"/>
                  <a:t>3</a:t>
                </a:r>
                <a:r>
                  <a:rPr lang="zh-CN" altLang="en-US" sz="2400" dirty="0"/>
                  <a:t>元树。</a:t>
                </a:r>
                <a:endParaRPr lang="en-US" altLang="zh-CN" sz="2400" dirty="0"/>
              </a:p>
              <a:p>
                <a:r>
                  <a:rPr lang="zh-CN" altLang="en-US" sz="2400" dirty="0">
                    <a:solidFill>
                      <a:srgbClr val="FF0000"/>
                    </a:solidFill>
                  </a:rPr>
                  <a:t>在决策树中至少有</a:t>
                </a:r>
                <a14:m>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m:rPr>
                            <m:sty m:val="p"/>
                          </m:rPr>
                          <a:rPr lang="en-US" altLang="zh-CN" sz="2400" i="1">
                            <a:solidFill>
                              <a:srgbClr val="FF0000"/>
                            </a:solidFill>
                            <a:latin typeface="Cambria Math" panose="02040503050406030204" pitchFamily="18" charset="0"/>
                          </a:rPr>
                          <m:t>C</m:t>
                        </m:r>
                      </m:e>
                      <m:sub>
                        <m:r>
                          <a:rPr lang="en-US" altLang="zh-CN" sz="2400" b="1" i="1" smtClean="0">
                            <a:solidFill>
                              <a:srgbClr val="FF0000"/>
                            </a:solidFill>
                            <a:latin typeface="Cambria Math" panose="02040503050406030204" pitchFamily="18" charset="0"/>
                          </a:rPr>
                          <m:t>𝟕</m:t>
                        </m:r>
                      </m:sub>
                      <m:sup>
                        <m:r>
                          <a:rPr lang="en-US" altLang="zh-CN" sz="2400" b="1" i="1" smtClean="0">
                            <a:solidFill>
                              <a:srgbClr val="FF0000"/>
                            </a:solidFill>
                            <a:latin typeface="Cambria Math" panose="02040503050406030204" pitchFamily="18" charset="0"/>
                          </a:rPr>
                          <m:t>𝟐</m:t>
                        </m:r>
                      </m:sup>
                    </m:sSubSup>
                  </m:oMath>
                </a14:m>
                <a:r>
                  <a:rPr lang="zh-CN" altLang="en-US" sz="2400" dirty="0">
                    <a:solidFill>
                      <a:srgbClr val="FF0000"/>
                    </a:solidFill>
                  </a:rPr>
                  <a:t>个树叶</a:t>
                </a:r>
                <a:r>
                  <a:rPr lang="zh-CN" altLang="en-US" sz="2400" dirty="0"/>
                  <a:t>，因为有</a:t>
                </a:r>
                <a:r>
                  <a:rPr lang="en-US" altLang="zh-CN" sz="2400" dirty="0"/>
                  <a:t>21</a:t>
                </a:r>
                <a:r>
                  <a:rPr lang="zh-CN" altLang="en-US" sz="2400" dirty="0"/>
                  <a:t>种可能的结果（因为每两枚硬币都可能是较轻的伪币），而且每种可能的结果必须至少用一个树叶来表示。</a:t>
                </a:r>
                <a:endParaRPr lang="en-US" altLang="zh-CN" sz="2400" dirty="0"/>
              </a:p>
              <a:p>
                <a:r>
                  <a:rPr lang="zh-CN" altLang="en-US" sz="2400" dirty="0"/>
                  <a:t>确定伪币所需要的最大称重次数是决策树的高度。</a:t>
                </a:r>
                <a:endParaRPr lang="en-US" altLang="zh-CN" sz="2400" dirty="0"/>
              </a:p>
              <a:p>
                <a:r>
                  <a:rPr lang="zh-CN" altLang="en-US" sz="2400" dirty="0"/>
                  <a:t>从上述推论得出决策树的髙度至少是</a:t>
                </a:r>
                <a:r>
                  <a:rPr lang="en-US" altLang="zh-CN" sz="2400" dirty="0"/>
                  <a:t>[log</a:t>
                </a:r>
                <a:r>
                  <a:rPr lang="en-US" altLang="zh-CN" sz="2400" baseline="-25000" dirty="0"/>
                  <a:t>3</a:t>
                </a:r>
                <a:r>
                  <a:rPr lang="en-US" altLang="zh-CN" sz="2400" dirty="0"/>
                  <a:t>21] =3</a:t>
                </a:r>
                <a:r>
                  <a:rPr lang="zh-CN" altLang="en-US" sz="2400" dirty="0"/>
                  <a:t>。因此，至少需要三次称重。</a:t>
                </a:r>
              </a:p>
              <a:p>
                <a:r>
                  <a:rPr lang="zh-CN" altLang="en-US" sz="2400" dirty="0"/>
                  <a:t>用三次称重来确定伪币是可行的。</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12" t="-1221" r="-2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5856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应用题</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sz="2200" dirty="0"/>
                  <a:t>具体操作步骤：</a:t>
                </a:r>
                <a:endParaRPr lang="en-US" altLang="zh-CN" sz="2200" dirty="0"/>
              </a:p>
              <a:p>
                <a:r>
                  <a:rPr lang="zh-CN" altLang="en-US" sz="2200" dirty="0"/>
                  <a:t>给</a:t>
                </a:r>
                <a:r>
                  <a:rPr lang="en-US" altLang="zh-CN" sz="2200" dirty="0"/>
                  <a:t>7</a:t>
                </a:r>
                <a:r>
                  <a:rPr lang="zh-CN" altLang="en-US" sz="2200" dirty="0"/>
                  <a:t>枚硬币编号</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1" i="1" smtClean="0">
                            <a:latin typeface="Cambria Math" panose="02040503050406030204" pitchFamily="18" charset="0"/>
                          </a:rPr>
                          <m:t>𝒄</m:t>
                        </m:r>
                      </m:e>
                      <m:sub>
                        <m:r>
                          <a:rPr lang="en-US" altLang="zh-CN" sz="2200" b="1" i="1" smtClean="0">
                            <a:latin typeface="Cambria Math" panose="02040503050406030204" pitchFamily="18" charset="0"/>
                          </a:rPr>
                          <m:t>𝟏</m:t>
                        </m:r>
                      </m:sub>
                    </m:sSub>
                    <m:r>
                      <a:rPr lang="zh-CN" altLang="en-US"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𝟐</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𝟑</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𝟒</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𝟓</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𝟔</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𝟕</m:t>
                        </m:r>
                      </m:sub>
                    </m:sSub>
                  </m:oMath>
                </a14:m>
                <a:endParaRPr lang="en-US" altLang="zh-CN" sz="2200" dirty="0"/>
              </a:p>
              <a:p>
                <a:r>
                  <a:rPr lang="zh-CN" altLang="en-US" sz="2200" dirty="0"/>
                  <a:t>将</a:t>
                </a:r>
                <a:r>
                  <a:rPr lang="en-US" altLang="zh-CN" sz="2200" dirty="0"/>
                  <a:t>7</a:t>
                </a:r>
                <a:r>
                  <a:rPr lang="zh-CN" altLang="en-US" sz="2200" dirty="0"/>
                  <a:t>枚硬币分组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𝟏</m:t>
                        </m:r>
                      </m:sub>
                    </m:sSub>
                    <m:r>
                      <a:rPr lang="zh-CN" altLang="en-US"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𝟐</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𝟑</m:t>
                        </m:r>
                      </m:sub>
                    </m:sSub>
                  </m:oMath>
                </a14:m>
                <a:r>
                  <a:rPr lang="zh-CN" altLang="en-US" sz="2200" dirty="0"/>
                  <a:t>为第一组，</a:t>
                </a:r>
                <a:r>
                  <a:rPr lang="en-US" altLang="zh-CN" sz="2200" dirty="0"/>
                  <a:t>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𝟒</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𝟓</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𝟔</m:t>
                        </m:r>
                      </m:sub>
                    </m:sSub>
                  </m:oMath>
                </a14:m>
                <a:r>
                  <a:rPr lang="zh-CN" altLang="en-US" sz="2200" dirty="0"/>
                  <a:t>为第二组，</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𝟕</m:t>
                        </m:r>
                      </m:sub>
                    </m:sSub>
                  </m:oMath>
                </a14:m>
                <a:r>
                  <a:rPr lang="zh-CN" altLang="en-US" sz="2200" dirty="0"/>
                  <a:t>为第三组。</a:t>
                </a:r>
                <a:endParaRPr lang="en-US" altLang="zh-CN" sz="2200" dirty="0"/>
              </a:p>
              <a:p>
                <a:r>
                  <a:rPr lang="en-US" altLang="zh-CN" sz="2200" dirty="0"/>
                  <a:t>1.</a:t>
                </a:r>
                <a:r>
                  <a:rPr lang="zh-CN" altLang="en-US" sz="2200" dirty="0"/>
                  <a:t>将第一组放天平左侧、第二组放天平右侧称重（第一次）：</a:t>
                </a:r>
                <a:endParaRPr lang="en-US" altLang="zh-CN" sz="2200" dirty="0"/>
              </a:p>
              <a:p>
                <a:r>
                  <a:rPr lang="en-US" altLang="zh-CN" sz="2200" dirty="0"/>
                  <a:t>1.1 </a:t>
                </a:r>
                <a:r>
                  <a:rPr lang="zh-CN" altLang="en-US" sz="2200" dirty="0"/>
                  <a:t>若左侧轻、右侧重，则</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𝟒</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𝟓</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𝟔</m:t>
                        </m:r>
                      </m:sub>
                    </m:sSub>
                  </m:oMath>
                </a14:m>
                <a:r>
                  <a:rPr lang="zh-CN" altLang="en-US" sz="2200" dirty="0"/>
                  <a:t>为真币。因为，左侧轻、右侧重表明左侧有假币、右侧无假币（若左右均有假币，由只有两枚假币可知，两组硬币均是一假两真，天平应该平衡，与天平左侧轻、右侧重的情况不符）。此时，第一组可能包含一个或两个假币；</a:t>
                </a:r>
                <a:endParaRPr lang="en-US" altLang="zh-CN" sz="2200" dirty="0"/>
              </a:p>
              <a:p>
                <a:r>
                  <a:rPr lang="en-US" altLang="zh-CN" sz="2200" dirty="0"/>
                  <a:t>1.1.1 </a:t>
                </a:r>
                <a:r>
                  <a:rPr lang="zh-CN" altLang="en-US" sz="2200" dirty="0"/>
                  <a:t>将第三组放天平左侧，</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𝟒</m:t>
                        </m:r>
                      </m:sub>
                    </m:sSub>
                  </m:oMath>
                </a14:m>
                <a:r>
                  <a:rPr lang="zh-CN" altLang="en-US" sz="2200" dirty="0"/>
                  <a:t>放天平右侧称重（第二次）：若左侧轻、右侧重，则表明</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𝟕</m:t>
                        </m:r>
                      </m:sub>
                    </m:sSub>
                  </m:oMath>
                </a14:m>
                <a:r>
                  <a:rPr lang="zh-CN" altLang="en-US" sz="2200" dirty="0"/>
                  <a:t>为假币，从而表明第一组只有一枚假币；若两边一样重，则表明</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𝟕</m:t>
                        </m:r>
                      </m:sub>
                    </m:sSub>
                  </m:oMath>
                </a14:m>
                <a:r>
                  <a:rPr lang="zh-CN" altLang="en-US" sz="2200" dirty="0"/>
                  <a:t>为真币，从而表明第一组有两枚假币；左侧重，右侧轻的情况不可能出现，因为右侧是真币。</a:t>
                </a:r>
                <a:endParaRPr lang="en-US" altLang="zh-CN" sz="22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6" t="-1493" r="-9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803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8198" name="Rectangle 6"/>
          <p:cNvSpPr>
            <a:spLocks noGrp="1" noChangeArrowheads="1"/>
          </p:cNvSpPr>
          <p:nvPr>
            <p:ph type="title"/>
          </p:nvPr>
        </p:nvSpPr>
        <p:spPr>
          <a:noFill/>
        </p:spPr>
        <p:txBody>
          <a:bodyPr anchor="b"/>
          <a:lstStyle/>
          <a:p>
            <a:pPr eaLnBrk="1" hangingPunct="1"/>
            <a:r>
              <a:rPr lang="zh-CN" altLang="en-US"/>
              <a:t>定理</a:t>
            </a:r>
            <a:r>
              <a:rPr lang="en-US" altLang="zh-CN"/>
              <a:t>12.</a:t>
            </a:r>
            <a:r>
              <a:rPr lang="zh-CN" altLang="en-US"/>
              <a:t>1</a:t>
            </a:r>
          </a:p>
        </p:txBody>
      </p:sp>
      <p:sp>
        <p:nvSpPr>
          <p:cNvPr id="648197" name="Rectangle 5"/>
          <p:cNvSpPr>
            <a:spLocks noGrp="1" noChangeArrowheads="1"/>
          </p:cNvSpPr>
          <p:nvPr>
            <p:ph sz="quarter" idx="1"/>
          </p:nvPr>
        </p:nvSpPr>
        <p:spPr/>
        <p:txBody>
          <a:bodyPr/>
          <a:lstStyle/>
          <a:p>
            <a:pPr eaLnBrk="1" hangingPunct="1"/>
            <a:r>
              <a:rPr lang="zh-CN" altLang="en-US" sz="2400" dirty="0"/>
              <a:t>定理</a:t>
            </a:r>
            <a:r>
              <a:rPr lang="en-US" altLang="zh-CN" sz="2400" dirty="0"/>
              <a:t>12.</a:t>
            </a:r>
            <a:r>
              <a:rPr lang="zh-CN" altLang="en-US" sz="2400" dirty="0"/>
              <a:t>1 设</a:t>
            </a:r>
            <a:r>
              <a:rPr lang="en-US" altLang="zh-CN" sz="2400" dirty="0"/>
              <a:t>G＝&lt;V,E&gt;,</a:t>
            </a:r>
            <a:r>
              <a:rPr lang="zh-CN" altLang="en-US" sz="2400" dirty="0"/>
              <a:t>则下面各命题是等价的,其中</a:t>
            </a:r>
            <a:r>
              <a:rPr lang="en-US" altLang="zh-CN" sz="2400" dirty="0"/>
              <a:t>n</a:t>
            </a:r>
            <a:r>
              <a:rPr lang="zh-CN" altLang="en-US" sz="2400" dirty="0"/>
              <a:t>为</a:t>
            </a:r>
            <a:r>
              <a:rPr lang="en-US" altLang="zh-CN" sz="2400" dirty="0"/>
              <a:t>G</a:t>
            </a:r>
            <a:r>
              <a:rPr lang="zh-CN" altLang="en-US" sz="2400" dirty="0"/>
              <a:t>中顶点数,</a:t>
            </a:r>
            <a:r>
              <a:rPr lang="en-US" altLang="zh-CN" sz="2400" dirty="0"/>
              <a:t>m</a:t>
            </a:r>
            <a:r>
              <a:rPr lang="zh-CN" altLang="en-US" sz="2400" dirty="0"/>
              <a:t>为边数:</a:t>
            </a:r>
          </a:p>
          <a:p>
            <a:pPr marL="320675" lvl="1" indent="0">
              <a:buNone/>
            </a:pPr>
            <a:r>
              <a:rPr lang="zh-CN" altLang="en-US" sz="2400" dirty="0"/>
              <a:t>(1)</a:t>
            </a:r>
            <a:r>
              <a:rPr lang="en-US" altLang="zh-CN" sz="2400" dirty="0"/>
              <a:t>G</a:t>
            </a:r>
            <a:r>
              <a:rPr lang="zh-CN" altLang="en-US" sz="2400" dirty="0"/>
              <a:t>是树（</a:t>
            </a:r>
            <a:r>
              <a:rPr lang="en-US" altLang="zh-CN" sz="2400" dirty="0"/>
              <a:t> </a:t>
            </a:r>
            <a:r>
              <a:rPr lang="zh-CN" altLang="en-US" sz="2400" dirty="0">
                <a:solidFill>
                  <a:srgbClr val="FF0000"/>
                </a:solidFill>
              </a:rPr>
              <a:t>即</a:t>
            </a:r>
            <a:r>
              <a:rPr lang="en-US" altLang="zh-CN" sz="2400" dirty="0">
                <a:solidFill>
                  <a:srgbClr val="FF0000"/>
                </a:solidFill>
              </a:rPr>
              <a:t>G</a:t>
            </a:r>
            <a:r>
              <a:rPr lang="zh-CN" altLang="en-US" sz="2400" dirty="0">
                <a:solidFill>
                  <a:srgbClr val="FF0000"/>
                </a:solidFill>
              </a:rPr>
              <a:t>是连通的并且不含简单回路，定义</a:t>
            </a:r>
            <a:r>
              <a:rPr lang="zh-CN" altLang="en-US" sz="2400" dirty="0"/>
              <a:t>）;</a:t>
            </a:r>
          </a:p>
          <a:p>
            <a:pPr marL="320675" lvl="1" indent="0">
              <a:buNone/>
            </a:pPr>
            <a:r>
              <a:rPr lang="zh-CN" altLang="en-US" sz="2400" dirty="0"/>
              <a:t>(2)</a:t>
            </a:r>
            <a:r>
              <a:rPr lang="en-US" altLang="zh-CN" sz="2400" dirty="0"/>
              <a:t>G</a:t>
            </a:r>
            <a:r>
              <a:rPr lang="zh-CN" altLang="en-US" sz="2400" dirty="0"/>
              <a:t>的每对顶点之间具有唯一的一条路径;</a:t>
            </a:r>
          </a:p>
          <a:p>
            <a:pPr marL="320675" lvl="1" indent="0">
              <a:buNone/>
            </a:pPr>
            <a:r>
              <a:rPr lang="en-US" altLang="zh-CN" sz="2400" dirty="0"/>
              <a:t>(3)G</a:t>
            </a:r>
            <a:r>
              <a:rPr lang="zh-CN" altLang="en-US" sz="2400" dirty="0"/>
              <a:t>中无简单回路且</a:t>
            </a:r>
            <a:r>
              <a:rPr lang="en-US" altLang="zh-CN" sz="2400" dirty="0"/>
              <a:t>n＝m+1</a:t>
            </a:r>
            <a:r>
              <a:rPr lang="zh-CN" altLang="en-US" sz="2400" dirty="0"/>
              <a:t>（对</a:t>
            </a:r>
            <a:r>
              <a:rPr lang="en-US" altLang="zh-CN" sz="2400" dirty="0"/>
              <a:t>n</a:t>
            </a:r>
            <a:r>
              <a:rPr lang="zh-CN" altLang="en-US" sz="2400" dirty="0"/>
              <a:t>使用数学归纳法）</a:t>
            </a:r>
            <a:r>
              <a:rPr lang="en-US" altLang="zh-CN" sz="2400" dirty="0"/>
              <a:t>;</a:t>
            </a:r>
          </a:p>
          <a:p>
            <a:pPr marL="320675" lvl="1" indent="0">
              <a:buNone/>
            </a:pPr>
            <a:r>
              <a:rPr lang="zh-CN" altLang="en-US" sz="2400" dirty="0"/>
              <a:t>(</a:t>
            </a:r>
            <a:r>
              <a:rPr lang="en-US" altLang="zh-CN" sz="2400" dirty="0"/>
              <a:t>4</a:t>
            </a:r>
            <a:r>
              <a:rPr lang="zh-CN" altLang="en-US" sz="2400" dirty="0"/>
              <a:t>)</a:t>
            </a:r>
            <a:r>
              <a:rPr lang="en-US" altLang="zh-CN" sz="2400" dirty="0"/>
              <a:t>G</a:t>
            </a:r>
            <a:r>
              <a:rPr lang="zh-CN" altLang="en-US" sz="2400" dirty="0"/>
              <a:t>是连通的且</a:t>
            </a:r>
            <a:r>
              <a:rPr lang="en-US" altLang="zh-CN" sz="2400" dirty="0"/>
              <a:t>n＝m+1</a:t>
            </a:r>
            <a:r>
              <a:rPr lang="zh-CN" altLang="en-US" sz="2400" dirty="0"/>
              <a:t>（</a:t>
            </a:r>
            <a:r>
              <a:rPr lang="zh-CN" altLang="en-US" sz="2400" dirty="0">
                <a:solidFill>
                  <a:srgbClr val="FF0000"/>
                </a:solidFill>
              </a:rPr>
              <a:t>归纳法</a:t>
            </a:r>
            <a:r>
              <a:rPr lang="en-US" altLang="zh-CN" sz="2400" dirty="0">
                <a:solidFill>
                  <a:srgbClr val="FF0000"/>
                </a:solidFill>
              </a:rPr>
              <a:t>+</a:t>
            </a:r>
            <a:r>
              <a:rPr lang="zh-CN" altLang="en-US" sz="2400" dirty="0">
                <a:solidFill>
                  <a:srgbClr val="FF0000"/>
                </a:solidFill>
              </a:rPr>
              <a:t>反证法）</a:t>
            </a:r>
            <a:r>
              <a:rPr lang="en-US" altLang="zh-CN" sz="2400" dirty="0"/>
              <a:t>;</a:t>
            </a:r>
          </a:p>
          <a:p>
            <a:pPr marL="320675" lvl="1" indent="0">
              <a:buNone/>
            </a:pPr>
            <a:r>
              <a:rPr lang="zh-CN" altLang="en-US" sz="2400" dirty="0"/>
              <a:t>(</a:t>
            </a:r>
            <a:r>
              <a:rPr lang="en-US" altLang="zh-CN" sz="2400" dirty="0"/>
              <a:t>5</a:t>
            </a:r>
            <a:r>
              <a:rPr lang="zh-CN" altLang="en-US" sz="2400" dirty="0"/>
              <a:t>)</a:t>
            </a:r>
            <a:r>
              <a:rPr lang="en-US" altLang="zh-CN" sz="2400" dirty="0"/>
              <a:t>G</a:t>
            </a:r>
            <a:r>
              <a:rPr lang="zh-CN" altLang="en-US" sz="2400" dirty="0"/>
              <a:t>是连通的且</a:t>
            </a:r>
            <a:r>
              <a:rPr lang="en-US" altLang="zh-CN" sz="2400" dirty="0"/>
              <a:t>G</a:t>
            </a:r>
            <a:r>
              <a:rPr lang="zh-CN" altLang="en-US" sz="2400" dirty="0"/>
              <a:t>中每条边都是桥;</a:t>
            </a:r>
            <a:r>
              <a:rPr lang="zh-CN" altLang="en-US" sz="2400" dirty="0">
                <a:sym typeface="Symbol" panose="05050102010706020507" pitchFamily="18" charset="2"/>
              </a:rPr>
              <a:t></a:t>
            </a:r>
            <a:r>
              <a:rPr lang="en-US" altLang="zh-CN" sz="2400" dirty="0"/>
              <a:t>G</a:t>
            </a:r>
            <a:r>
              <a:rPr lang="zh-CN" altLang="en-US" sz="2400" dirty="0"/>
              <a:t>是连通的,但删除任何一条边后就不连通；</a:t>
            </a:r>
            <a:endParaRPr lang="en-US" altLang="zh-CN" sz="2400" dirty="0"/>
          </a:p>
          <a:p>
            <a:pPr marL="320675" lvl="1" indent="0">
              <a:buNone/>
            </a:pPr>
            <a:r>
              <a:rPr lang="zh-CN" altLang="en-US" sz="2400" dirty="0"/>
              <a:t>（对</a:t>
            </a:r>
            <a:r>
              <a:rPr lang="en-US" altLang="zh-CN" sz="2400" dirty="0"/>
              <a:t>m</a:t>
            </a:r>
            <a:r>
              <a:rPr lang="zh-CN" altLang="en-US" sz="2400" dirty="0"/>
              <a:t>使用归纳法）</a:t>
            </a:r>
          </a:p>
          <a:p>
            <a:pPr marL="320675" lvl="1" indent="0">
              <a:buNone/>
            </a:pPr>
            <a:r>
              <a:rPr lang="zh-CN" altLang="en-US" sz="2400" dirty="0"/>
              <a:t>(</a:t>
            </a:r>
            <a:r>
              <a:rPr lang="en-US" altLang="zh-CN" sz="2400" dirty="0"/>
              <a:t>6</a:t>
            </a:r>
            <a:r>
              <a:rPr lang="zh-CN" altLang="en-US" sz="2400" dirty="0"/>
              <a:t>)</a:t>
            </a:r>
            <a:r>
              <a:rPr lang="en-US" altLang="zh-CN" sz="2400" dirty="0"/>
              <a:t>G</a:t>
            </a:r>
            <a:r>
              <a:rPr lang="zh-CN" altLang="en-US" sz="2400" dirty="0"/>
              <a:t>中无简单回路,但在</a:t>
            </a:r>
            <a:r>
              <a:rPr lang="en-US" altLang="zh-CN" sz="2400" dirty="0"/>
              <a:t>G</a:t>
            </a:r>
            <a:r>
              <a:rPr lang="zh-CN" altLang="en-US" sz="2400" dirty="0"/>
              <a:t>中任两个不相邻的顶点之间增加一条边,就形成唯一的一条</a:t>
            </a:r>
            <a:r>
              <a:rPr lang="zh-CN" altLang="en-US" sz="2400" dirty="0">
                <a:solidFill>
                  <a:srgbClr val="FF0000"/>
                </a:solidFill>
              </a:rPr>
              <a:t>初级回路</a:t>
            </a:r>
            <a:r>
              <a:rPr lang="zh-CN" altLang="en-US" sz="2400" dirty="0"/>
              <a:t>（即圈）。</a:t>
            </a:r>
          </a:p>
        </p:txBody>
      </p:sp>
      <p:pic>
        <p:nvPicPr>
          <p:cNvPr id="2" name="图片 1"/>
          <p:cNvPicPr>
            <a:picLocks noChangeAspect="1"/>
          </p:cNvPicPr>
          <p:nvPr/>
        </p:nvPicPr>
        <p:blipFill>
          <a:blip r:embed="rId2"/>
          <a:stretch>
            <a:fillRect/>
          </a:stretch>
        </p:blipFill>
        <p:spPr>
          <a:xfrm>
            <a:off x="8616280" y="2132856"/>
            <a:ext cx="2944623" cy="15911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8197">
                                            <p:txEl>
                                              <p:pRg st="0" end="0"/>
                                            </p:txEl>
                                          </p:spTgt>
                                        </p:tgtEl>
                                        <p:attrNameLst>
                                          <p:attrName>style.visibility</p:attrName>
                                        </p:attrNameLst>
                                      </p:cBhvr>
                                      <p:to>
                                        <p:strVal val="visible"/>
                                      </p:to>
                                    </p:set>
                                    <p:anim calcmode="lin" valueType="num">
                                      <p:cBhvr additive="base">
                                        <p:cTn id="7" dur="500" fill="hold"/>
                                        <p:tgtEl>
                                          <p:spTgt spid="6481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81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8197">
                                            <p:txEl>
                                              <p:pRg st="1" end="1"/>
                                            </p:txEl>
                                          </p:spTgt>
                                        </p:tgtEl>
                                        <p:attrNameLst>
                                          <p:attrName>style.visibility</p:attrName>
                                        </p:attrNameLst>
                                      </p:cBhvr>
                                      <p:to>
                                        <p:strVal val="visible"/>
                                      </p:to>
                                    </p:set>
                                    <p:anim calcmode="lin" valueType="num">
                                      <p:cBhvr additive="base">
                                        <p:cTn id="13" dur="500" fill="hold"/>
                                        <p:tgtEl>
                                          <p:spTgt spid="64819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81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8197">
                                            <p:txEl>
                                              <p:pRg st="2" end="2"/>
                                            </p:txEl>
                                          </p:spTgt>
                                        </p:tgtEl>
                                        <p:attrNameLst>
                                          <p:attrName>style.visibility</p:attrName>
                                        </p:attrNameLst>
                                      </p:cBhvr>
                                      <p:to>
                                        <p:strVal val="visible"/>
                                      </p:to>
                                    </p:set>
                                    <p:anim calcmode="lin" valueType="num">
                                      <p:cBhvr additive="base">
                                        <p:cTn id="19" dur="500" fill="hold"/>
                                        <p:tgtEl>
                                          <p:spTgt spid="64819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819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8197">
                                            <p:txEl>
                                              <p:pRg st="3" end="3"/>
                                            </p:txEl>
                                          </p:spTgt>
                                        </p:tgtEl>
                                        <p:attrNameLst>
                                          <p:attrName>style.visibility</p:attrName>
                                        </p:attrNameLst>
                                      </p:cBhvr>
                                      <p:to>
                                        <p:strVal val="visible"/>
                                      </p:to>
                                    </p:set>
                                    <p:anim calcmode="lin" valueType="num">
                                      <p:cBhvr additive="base">
                                        <p:cTn id="25" dur="500" fill="hold"/>
                                        <p:tgtEl>
                                          <p:spTgt spid="64819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819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8197">
                                            <p:txEl>
                                              <p:pRg st="4" end="4"/>
                                            </p:txEl>
                                          </p:spTgt>
                                        </p:tgtEl>
                                        <p:attrNameLst>
                                          <p:attrName>style.visibility</p:attrName>
                                        </p:attrNameLst>
                                      </p:cBhvr>
                                      <p:to>
                                        <p:strVal val="visible"/>
                                      </p:to>
                                    </p:set>
                                    <p:anim calcmode="lin" valueType="num">
                                      <p:cBhvr additive="base">
                                        <p:cTn id="31" dur="500" fill="hold"/>
                                        <p:tgtEl>
                                          <p:spTgt spid="64819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819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8197">
                                            <p:txEl>
                                              <p:pRg st="5" end="5"/>
                                            </p:txEl>
                                          </p:spTgt>
                                        </p:tgtEl>
                                        <p:attrNameLst>
                                          <p:attrName>style.visibility</p:attrName>
                                        </p:attrNameLst>
                                      </p:cBhvr>
                                      <p:to>
                                        <p:strVal val="visible"/>
                                      </p:to>
                                    </p:set>
                                    <p:anim calcmode="lin" valueType="num">
                                      <p:cBhvr additive="base">
                                        <p:cTn id="37" dur="500" fill="hold"/>
                                        <p:tgtEl>
                                          <p:spTgt spid="64819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4819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8197">
                                            <p:txEl>
                                              <p:pRg st="6" end="6"/>
                                            </p:txEl>
                                          </p:spTgt>
                                        </p:tgtEl>
                                        <p:attrNameLst>
                                          <p:attrName>style.visibility</p:attrName>
                                        </p:attrNameLst>
                                      </p:cBhvr>
                                      <p:to>
                                        <p:strVal val="visible"/>
                                      </p:to>
                                    </p:set>
                                    <p:anim calcmode="lin" valueType="num">
                                      <p:cBhvr additive="base">
                                        <p:cTn id="43" dur="500" fill="hold"/>
                                        <p:tgtEl>
                                          <p:spTgt spid="64819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4819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48197">
                                            <p:txEl>
                                              <p:pRg st="7" end="7"/>
                                            </p:txEl>
                                          </p:spTgt>
                                        </p:tgtEl>
                                        <p:attrNameLst>
                                          <p:attrName>style.visibility</p:attrName>
                                        </p:attrNameLst>
                                      </p:cBhvr>
                                      <p:to>
                                        <p:strVal val="visible"/>
                                      </p:to>
                                    </p:set>
                                    <p:anim calcmode="lin" valueType="num">
                                      <p:cBhvr additive="base">
                                        <p:cTn id="49" dur="500" fill="hold"/>
                                        <p:tgtEl>
                                          <p:spTgt spid="64819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48197">
                                            <p:txEl>
                                              <p:pRg st="7" end="7"/>
                                            </p:txEl>
                                          </p:spTgt>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5" presetClass="entr" presetSubtype="10" fill="hold" grpId="0" nodeType="afterEffect">
                                  <p:stCondLst>
                                    <p:cond delay="0"/>
                                  </p:stCondLst>
                                  <p:childTnLst>
                                    <p:set>
                                      <p:cBhvr>
                                        <p:cTn id="53" dur="1" fill="hold">
                                          <p:stCondLst>
                                            <p:cond delay="0"/>
                                          </p:stCondLst>
                                        </p:cTn>
                                        <p:tgtEl>
                                          <p:spTgt spid="648198"/>
                                        </p:tgtEl>
                                        <p:attrNameLst>
                                          <p:attrName>style.visibility</p:attrName>
                                        </p:attrNameLst>
                                      </p:cBhvr>
                                      <p:to>
                                        <p:strVal val="visible"/>
                                      </p:to>
                                    </p:set>
                                    <p:animEffect transition="in" filter="checkerboard(across)">
                                      <p:cBhvr>
                                        <p:cTn id="54" dur="500"/>
                                        <p:tgtEl>
                                          <p:spTgt spid="64819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8" grpId="0" autoUpdateAnimBg="0"/>
      <p:bldP spid="648197" grpId="0" build="p" bldLvl="5"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应用题</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sz="2200" dirty="0"/>
                  <a:t>1.1.1.1 </a:t>
                </a:r>
                <a:r>
                  <a:rPr lang="zh-CN" altLang="en-US" sz="2200" dirty="0"/>
                  <a:t>当第一组只有一枚假币时，将</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𝟏</m:t>
                        </m:r>
                      </m:sub>
                    </m:sSub>
                  </m:oMath>
                </a14:m>
                <a:r>
                  <a:rPr lang="zh-CN" altLang="en-US" sz="2200" dirty="0"/>
                  <a:t>放天平左侧，</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𝟐</m:t>
                        </m:r>
                      </m:sub>
                    </m:sSub>
                  </m:oMath>
                </a14:m>
                <a:r>
                  <a:rPr lang="zh-CN" altLang="en-US" sz="2200" dirty="0"/>
                  <a:t>放天平右侧称重（第三次）：若天平左侧轻，则</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𝟏</m:t>
                        </m:r>
                      </m:sub>
                    </m:sSub>
                  </m:oMath>
                </a14:m>
                <a:r>
                  <a:rPr lang="zh-CN" altLang="en-US" sz="2200" dirty="0"/>
                  <a:t>为假币，此时推知</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𝟏</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𝟕</m:t>
                        </m:r>
                      </m:sub>
                    </m:sSub>
                  </m:oMath>
                </a14:m>
                <a:r>
                  <a:rPr lang="zh-CN" altLang="en-US" sz="2200" dirty="0"/>
                  <a:t>为假币；若天平左侧重，则</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𝟐</m:t>
                        </m:r>
                      </m:sub>
                    </m:sSub>
                  </m:oMath>
                </a14:m>
                <a:r>
                  <a:rPr lang="zh-CN" altLang="en-US" sz="2200" dirty="0"/>
                  <a:t>为假币，此时推知</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𝟐</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𝟕</m:t>
                        </m:r>
                      </m:sub>
                    </m:sSub>
                  </m:oMath>
                </a14:m>
                <a:r>
                  <a:rPr lang="zh-CN" altLang="en-US" sz="2200" dirty="0"/>
                  <a:t>为假币；若天平平衡，则</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𝟑</m:t>
                        </m:r>
                      </m:sub>
                    </m:sSub>
                  </m:oMath>
                </a14:m>
                <a:r>
                  <a:rPr lang="zh-CN" altLang="en-US" sz="2200" dirty="0"/>
                  <a:t>为假币，此时推知</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𝟑</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𝟕</m:t>
                        </m:r>
                      </m:sub>
                    </m:sSub>
                  </m:oMath>
                </a14:m>
                <a:r>
                  <a:rPr lang="zh-CN" altLang="en-US" sz="2200" dirty="0"/>
                  <a:t>为假币；</a:t>
                </a:r>
                <a:endParaRPr lang="en-US" altLang="zh-CN" sz="2200" dirty="0"/>
              </a:p>
              <a:p>
                <a:r>
                  <a:rPr lang="en-US" altLang="zh-CN" sz="2200" dirty="0"/>
                  <a:t>1.1.1.2 </a:t>
                </a:r>
                <a:r>
                  <a:rPr lang="zh-CN" altLang="en-US" sz="2200" dirty="0"/>
                  <a:t>当第一组有两枚假币时，将</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𝟏</m:t>
                        </m:r>
                      </m:sub>
                    </m:sSub>
                  </m:oMath>
                </a14:m>
                <a:r>
                  <a:rPr lang="zh-CN" altLang="en-US" sz="2200" dirty="0"/>
                  <a:t>放天平左侧，</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𝟐</m:t>
                        </m:r>
                      </m:sub>
                    </m:sSub>
                  </m:oMath>
                </a14:m>
                <a:r>
                  <a:rPr lang="zh-CN" altLang="en-US" sz="2200" dirty="0"/>
                  <a:t>放天平右侧称重（第三次）：若天平左侧轻，则</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𝟏</m:t>
                        </m:r>
                      </m:sub>
                    </m:sSub>
                  </m:oMath>
                </a14:m>
                <a:r>
                  <a:rPr lang="zh-CN" altLang="en-US" sz="2200" dirty="0"/>
                  <a:t>为假币、</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𝟐</m:t>
                        </m:r>
                      </m:sub>
                    </m:sSub>
                  </m:oMath>
                </a14:m>
                <a:r>
                  <a:rPr lang="zh-CN" altLang="en-US" sz="2200" dirty="0"/>
                  <a:t>为真币，此时推知</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𝟏</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𝟑</m:t>
                        </m:r>
                      </m:sub>
                    </m:sSub>
                  </m:oMath>
                </a14:m>
                <a:r>
                  <a:rPr lang="zh-CN" altLang="en-US" sz="2200" dirty="0"/>
                  <a:t>为假币；若天平左侧重，则</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𝟐</m:t>
                        </m:r>
                      </m:sub>
                    </m:sSub>
                  </m:oMath>
                </a14:m>
                <a:r>
                  <a:rPr lang="zh-CN" altLang="en-US" sz="2200" dirty="0"/>
                  <a:t>为假币、</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𝟏</m:t>
                        </m:r>
                      </m:sub>
                    </m:sSub>
                  </m:oMath>
                </a14:m>
                <a:r>
                  <a:rPr lang="zh-CN" altLang="en-US" sz="2200" dirty="0"/>
                  <a:t>为真币，此时推知</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𝟐</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𝟑</m:t>
                        </m:r>
                      </m:sub>
                    </m:sSub>
                  </m:oMath>
                </a14:m>
                <a:r>
                  <a:rPr lang="zh-CN" altLang="en-US" sz="2200" dirty="0"/>
                  <a:t>为假币；若天平平衡，则、</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𝟏</m:t>
                        </m:r>
                      </m:sub>
                    </m:sSub>
                  </m:oMath>
                </a14:m>
                <a:r>
                  <a:rPr lang="zh-CN" altLang="en-US" sz="2200" dirty="0"/>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i="1">
                            <a:latin typeface="Cambria Math" panose="02040503050406030204" pitchFamily="18" charset="0"/>
                          </a:rPr>
                          <m:t>𝟐</m:t>
                        </m:r>
                      </m:sub>
                    </m:sSub>
                  </m:oMath>
                </a14:m>
                <a:r>
                  <a:rPr lang="zh-CN" altLang="en-US" sz="2200" dirty="0"/>
                  <a:t>为假币；</a:t>
                </a:r>
                <a:endParaRPr lang="en-US" altLang="zh-CN" sz="2200" dirty="0"/>
              </a:p>
              <a:p>
                <a:r>
                  <a:rPr lang="en-US" altLang="zh-CN" sz="2200" dirty="0"/>
                  <a:t>1.2 </a:t>
                </a:r>
                <a:r>
                  <a:rPr lang="zh-CN" altLang="en-US" sz="2200" dirty="0"/>
                  <a:t>若左侧重、右侧轻，类似</a:t>
                </a:r>
                <a:r>
                  <a:rPr lang="en-US" altLang="zh-CN" sz="2200" dirty="0"/>
                  <a:t>1.1.1</a:t>
                </a:r>
                <a:r>
                  <a:rPr lang="zh-CN" altLang="en-US" sz="2200" dirty="0"/>
                  <a:t>、</a:t>
                </a:r>
                <a:r>
                  <a:rPr lang="en-US" altLang="zh-CN" sz="2200" dirty="0"/>
                  <a:t>1.1.1.1</a:t>
                </a:r>
                <a:r>
                  <a:rPr lang="zh-CN" altLang="en-US" sz="2200" dirty="0"/>
                  <a:t>、</a:t>
                </a:r>
                <a:r>
                  <a:rPr lang="en-US" altLang="zh-CN" sz="2200" dirty="0"/>
                  <a:t>1.1.1.2</a:t>
                </a:r>
                <a:r>
                  <a:rPr lang="zh-CN" altLang="en-US" sz="2200" dirty="0"/>
                  <a:t>，进行第二次、第三次称重，可从中</a:t>
                </a:r>
                <a:r>
                  <a:rPr lang="en-US" altLang="zh-CN" sz="2200" dirty="0"/>
                  <a:t>7</a:t>
                </a:r>
                <a:r>
                  <a:rPr lang="zh-CN" altLang="en-US" sz="2200" dirty="0"/>
                  <a:t>枚硬币中识别出两枚假币；</a:t>
                </a:r>
                <a:endParaRPr lang="en-US" altLang="zh-CN" sz="2200" dirty="0"/>
              </a:p>
              <a:p>
                <a:r>
                  <a:rPr lang="en-US" altLang="zh-CN" sz="2200" dirty="0"/>
                  <a:t>1.3 </a:t>
                </a:r>
                <a:r>
                  <a:rPr lang="zh-CN" altLang="en-US" sz="2200" dirty="0"/>
                  <a:t>若天平平衡，则表明</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𝒄</m:t>
                        </m:r>
                      </m:e>
                      <m:sub>
                        <m:r>
                          <a:rPr lang="en-US" altLang="zh-CN" sz="2200" b="1" i="1" smtClean="0">
                            <a:latin typeface="Cambria Math" panose="02040503050406030204" pitchFamily="18" charset="0"/>
                          </a:rPr>
                          <m:t>𝟕</m:t>
                        </m:r>
                      </m:sub>
                    </m:sSub>
                  </m:oMath>
                </a14:m>
                <a:r>
                  <a:rPr lang="zh-CN" altLang="en-US" sz="2200" dirty="0"/>
                  <a:t>为真币，第一组、第二组各有一枚假币。类似于</a:t>
                </a:r>
                <a:r>
                  <a:rPr lang="en-US" altLang="zh-CN" sz="2200" dirty="0"/>
                  <a:t>1.1.1.1</a:t>
                </a:r>
                <a:r>
                  <a:rPr lang="zh-CN" altLang="en-US" sz="2200" dirty="0"/>
                  <a:t>，进行第二次、第三次称重，可从第一组、第二组中分别识别出一枚假币。</a:t>
                </a:r>
                <a:endParaRPr lang="en-US" altLang="zh-CN" sz="22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6" t="-1493" r="-3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5468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sp>
        <p:nvSpPr>
          <p:cNvPr id="3" name="内容占位符 2"/>
          <p:cNvSpPr>
            <a:spLocks noGrp="1"/>
          </p:cNvSpPr>
          <p:nvPr>
            <p:ph sz="quarter" idx="1"/>
          </p:nvPr>
        </p:nvSpPr>
        <p:spPr/>
        <p:txBody>
          <a:bodyPr/>
          <a:lstStyle/>
          <a:p>
            <a:r>
              <a:rPr lang="en-US" altLang="zh-CN" dirty="0"/>
              <a:t>7</a:t>
            </a:r>
            <a:r>
              <a:rPr lang="zh-CN" altLang="en-US" dirty="0"/>
              <a:t>瓶水中一瓶有毒，小白鼠喝毒水后会死，如何用</a:t>
            </a:r>
            <a:r>
              <a:rPr lang="en-US" altLang="zh-CN" dirty="0"/>
              <a:t>3</a:t>
            </a:r>
            <a:r>
              <a:rPr lang="zh-CN" altLang="en-US" dirty="0"/>
              <a:t>只小白鼠一次测出哪瓶水有毒？</a:t>
            </a:r>
          </a:p>
          <a:p>
            <a:r>
              <a:rPr lang="zh-CN" altLang="en-US" dirty="0"/>
              <a:t>有</a:t>
            </a:r>
            <a:r>
              <a:rPr lang="en-US" altLang="zh-CN" dirty="0"/>
              <a:t>7</a:t>
            </a:r>
            <a:r>
              <a:rPr lang="zh-CN" altLang="en-US" dirty="0"/>
              <a:t>瓶药水，</a:t>
            </a:r>
          </a:p>
          <a:p>
            <a:r>
              <a:rPr lang="zh-CN" altLang="en-US" dirty="0"/>
              <a:t>其中只有</a:t>
            </a:r>
            <a:r>
              <a:rPr lang="en-US" altLang="zh-CN" dirty="0"/>
              <a:t>1</a:t>
            </a:r>
            <a:r>
              <a:rPr lang="zh-CN" altLang="en-US" dirty="0"/>
              <a:t>杯有毒，</a:t>
            </a:r>
          </a:p>
          <a:p>
            <a:r>
              <a:rPr lang="zh-CN" altLang="en-US" dirty="0"/>
              <a:t>小白鼠喝毒药水后一小时后死亡，</a:t>
            </a:r>
          </a:p>
          <a:p>
            <a:r>
              <a:rPr lang="zh-CN" altLang="en-US" dirty="0"/>
              <a:t>现在有三只小白鼠，</a:t>
            </a:r>
          </a:p>
          <a:p>
            <a:r>
              <a:rPr lang="zh-CN" altLang="en-US" dirty="0"/>
              <a:t>请用一小时找出毒药水。</a:t>
            </a:r>
            <a:endParaRPr lang="en-US" altLang="zh-CN" dirty="0"/>
          </a:p>
          <a:p>
            <a:r>
              <a:rPr lang="zh-CN" altLang="en-US" dirty="0"/>
              <a:t>思路：</a:t>
            </a:r>
            <a:r>
              <a:rPr lang="en-US" altLang="zh-CN" dirty="0"/>
              <a:t>[log x N]=1</a:t>
            </a:r>
            <a:r>
              <a:rPr lang="zh-CN" altLang="en-US" dirty="0"/>
              <a:t>，状态</a:t>
            </a:r>
            <a:r>
              <a:rPr lang="en-US" altLang="zh-CN" dirty="0"/>
              <a:t>N =7</a:t>
            </a:r>
            <a:r>
              <a:rPr lang="zh-CN" altLang="en-US" dirty="0"/>
              <a:t>，树的高度为</a:t>
            </a:r>
            <a:r>
              <a:rPr lang="en-US" altLang="zh-CN" dirty="0"/>
              <a:t>1</a:t>
            </a:r>
            <a:r>
              <a:rPr lang="zh-CN" altLang="en-US" dirty="0"/>
              <a:t>，则</a:t>
            </a:r>
            <a:r>
              <a:rPr lang="en-US" altLang="zh-CN" dirty="0"/>
              <a:t>x</a:t>
            </a:r>
            <a:r>
              <a:rPr lang="zh-CN" altLang="en-US" dirty="0"/>
              <a:t>叉树的</a:t>
            </a:r>
            <a:r>
              <a:rPr lang="en-US" altLang="zh-CN" dirty="0"/>
              <a:t>x&gt;=N=7</a:t>
            </a:r>
            <a:r>
              <a:rPr lang="zh-CN" altLang="en-US" dirty="0"/>
              <a:t>。</a:t>
            </a:r>
          </a:p>
        </p:txBody>
      </p:sp>
    </p:spTree>
    <p:extLst>
      <p:ext uri="{BB962C8B-B14F-4D97-AF65-F5344CB8AC3E}">
        <p14:creationId xmlns:p14="http://schemas.microsoft.com/office/powerpoint/2010/main" val="3822815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p>
        </p:txBody>
      </p:sp>
      <p:sp>
        <p:nvSpPr>
          <p:cNvPr id="3" name="内容占位符 2"/>
          <p:cNvSpPr>
            <a:spLocks noGrp="1"/>
          </p:cNvSpPr>
          <p:nvPr>
            <p:ph sz="quarter" idx="1"/>
          </p:nvPr>
        </p:nvSpPr>
        <p:spPr/>
        <p:txBody>
          <a:bodyPr/>
          <a:lstStyle/>
          <a:p>
            <a:r>
              <a:rPr lang="zh-CN" altLang="en-US" dirty="0"/>
              <a:t>每只老鼠喝水后的状态：两种，死（有毒），活（无毒）</a:t>
            </a:r>
            <a:endParaRPr lang="en-US" altLang="zh-CN" dirty="0"/>
          </a:p>
          <a:p>
            <a:r>
              <a:rPr lang="en-US" altLang="zh-CN" dirty="0"/>
              <a:t>3</a:t>
            </a:r>
            <a:r>
              <a:rPr lang="zh-CN" altLang="en-US" dirty="0"/>
              <a:t>只老鼠，</a:t>
            </a:r>
            <a:r>
              <a:rPr lang="en-US" altLang="zh-CN" dirty="0"/>
              <a:t>7</a:t>
            </a:r>
            <a:r>
              <a:rPr lang="zh-CN" altLang="en-US" dirty="0"/>
              <a:t>种状态：</a:t>
            </a:r>
            <a:endParaRPr lang="en-US" altLang="zh-CN" dirty="0"/>
          </a:p>
          <a:p>
            <a:pPr lvl="1"/>
            <a:r>
              <a:rPr lang="en-US" altLang="zh-CN" dirty="0"/>
              <a:t>1</a:t>
            </a:r>
            <a:r>
              <a:rPr lang="zh-CN" altLang="en-US" dirty="0"/>
              <a:t>只死（</a:t>
            </a:r>
            <a:r>
              <a:rPr lang="en-US" altLang="zh-CN" dirty="0"/>
              <a:t>3</a:t>
            </a:r>
            <a:r>
              <a:rPr lang="zh-CN" altLang="en-US" dirty="0"/>
              <a:t>种）、</a:t>
            </a:r>
            <a:r>
              <a:rPr lang="en-US" altLang="zh-CN" dirty="0"/>
              <a:t>2</a:t>
            </a:r>
            <a:r>
              <a:rPr lang="zh-CN" altLang="en-US" dirty="0"/>
              <a:t>只死（</a:t>
            </a:r>
            <a:r>
              <a:rPr lang="en-US" altLang="zh-CN" dirty="0"/>
              <a:t>3</a:t>
            </a:r>
            <a:r>
              <a:rPr lang="zh-CN" altLang="en-US" dirty="0"/>
              <a:t>种）、</a:t>
            </a:r>
            <a:r>
              <a:rPr lang="en-US" altLang="zh-CN" dirty="0"/>
              <a:t>3</a:t>
            </a:r>
            <a:r>
              <a:rPr lang="zh-CN" altLang="en-US" dirty="0"/>
              <a:t>只死（</a:t>
            </a:r>
            <a:r>
              <a:rPr lang="en-US" altLang="zh-CN" dirty="0"/>
              <a:t>1</a:t>
            </a:r>
            <a:r>
              <a:rPr lang="zh-CN" altLang="en-US" dirty="0"/>
              <a:t>种）</a:t>
            </a:r>
            <a:endParaRPr lang="en-US" altLang="zh-CN" dirty="0"/>
          </a:p>
          <a:p>
            <a:pPr lvl="2"/>
            <a:r>
              <a:rPr lang="zh-CN" altLang="en-US" dirty="0"/>
              <a:t>被一只喝的</a:t>
            </a:r>
            <a:r>
              <a:rPr lang="en-US" altLang="zh-CN" dirty="0"/>
              <a:t>3</a:t>
            </a:r>
            <a:r>
              <a:rPr lang="zh-CN" altLang="en-US" dirty="0"/>
              <a:t>瓶，被两只喝的</a:t>
            </a:r>
            <a:r>
              <a:rPr lang="en-US" altLang="zh-CN" dirty="0"/>
              <a:t>3</a:t>
            </a:r>
            <a:r>
              <a:rPr lang="zh-CN" altLang="en-US" dirty="0"/>
              <a:t>瓶，被三只喝的</a:t>
            </a:r>
            <a:r>
              <a:rPr lang="en-US" altLang="zh-CN" dirty="0"/>
              <a:t>1</a:t>
            </a:r>
            <a:r>
              <a:rPr lang="zh-CN" altLang="en-US" dirty="0"/>
              <a:t>瓶</a:t>
            </a:r>
            <a:endParaRPr lang="en-US" altLang="zh-CN" dirty="0"/>
          </a:p>
          <a:p>
            <a:pPr lvl="1"/>
            <a:r>
              <a:rPr lang="zh-CN" altLang="en-US" dirty="0"/>
              <a:t>每种状态对应一片树叶，即可判断一瓶水有毒</a:t>
            </a:r>
            <a:endParaRPr lang="en-US" altLang="zh-CN" dirty="0"/>
          </a:p>
          <a:p>
            <a:r>
              <a:rPr lang="zh-CN" altLang="en-US" dirty="0"/>
              <a:t>如何设计筛选方案？</a:t>
            </a:r>
            <a:endParaRPr lang="en-US" altLang="zh-CN" dirty="0"/>
          </a:p>
          <a:p>
            <a:pPr lvl="1"/>
            <a:r>
              <a:rPr lang="en-US" altLang="zh-CN" dirty="0" err="1"/>
              <a:t>abcdefg</a:t>
            </a:r>
            <a:r>
              <a:rPr lang="zh-CN" altLang="en-US" dirty="0"/>
              <a:t>毒水，甲乙丙三只老鼠</a:t>
            </a:r>
            <a:endParaRPr lang="en-US" altLang="zh-CN" dirty="0"/>
          </a:p>
          <a:p>
            <a:pPr lvl="1"/>
            <a:r>
              <a:rPr lang="zh-CN" altLang="en-US" dirty="0"/>
              <a:t>配药水：某瓶水出现</a:t>
            </a:r>
            <a:r>
              <a:rPr lang="en-US" altLang="zh-CN" dirty="0"/>
              <a:t>3</a:t>
            </a:r>
            <a:r>
              <a:rPr lang="zh-CN" altLang="en-US" dirty="0"/>
              <a:t>次</a:t>
            </a:r>
            <a:r>
              <a:rPr lang="en-US" altLang="zh-CN" dirty="0"/>
              <a:t>(1</a:t>
            </a:r>
            <a:r>
              <a:rPr lang="zh-CN" altLang="en-US" dirty="0"/>
              <a:t>种，</a:t>
            </a:r>
            <a:r>
              <a:rPr lang="en-US" altLang="zh-CN" dirty="0"/>
              <a:t>d)</a:t>
            </a:r>
            <a:r>
              <a:rPr lang="zh-CN" altLang="en-US" dirty="0"/>
              <a:t>，有</a:t>
            </a:r>
            <a:r>
              <a:rPr lang="en-US" altLang="zh-CN" dirty="0"/>
              <a:t>3</a:t>
            </a:r>
            <a:r>
              <a:rPr lang="zh-CN" altLang="en-US" dirty="0"/>
              <a:t>瓶水在</a:t>
            </a:r>
            <a:r>
              <a:rPr lang="en-US" altLang="zh-CN" dirty="0"/>
              <a:t>3</a:t>
            </a:r>
            <a:r>
              <a:rPr lang="zh-CN" altLang="en-US" dirty="0"/>
              <a:t>个组配中各出现</a:t>
            </a:r>
            <a:r>
              <a:rPr lang="en-US" altLang="zh-CN" dirty="0"/>
              <a:t>2</a:t>
            </a:r>
            <a:r>
              <a:rPr lang="zh-CN" altLang="en-US" dirty="0"/>
              <a:t>次（</a:t>
            </a:r>
            <a:r>
              <a:rPr lang="en-US" altLang="zh-CN" dirty="0"/>
              <a:t>3</a:t>
            </a:r>
            <a:r>
              <a:rPr lang="zh-CN" altLang="en-US" dirty="0"/>
              <a:t>种</a:t>
            </a:r>
            <a:r>
              <a:rPr lang="en-US" altLang="zh-CN" dirty="0"/>
              <a:t>,</a:t>
            </a:r>
            <a:r>
              <a:rPr lang="en-US" altLang="zh-CN" dirty="0" err="1"/>
              <a:t>a,b,c</a:t>
            </a:r>
            <a:r>
              <a:rPr lang="zh-CN" altLang="en-US" dirty="0"/>
              <a:t>），有</a:t>
            </a:r>
            <a:r>
              <a:rPr lang="en-US" altLang="zh-CN" dirty="0"/>
              <a:t>3</a:t>
            </a:r>
            <a:r>
              <a:rPr lang="zh-CN" altLang="en-US" dirty="0"/>
              <a:t>瓶水在</a:t>
            </a:r>
            <a:r>
              <a:rPr lang="en-US" altLang="zh-CN" dirty="0"/>
              <a:t>3</a:t>
            </a:r>
            <a:r>
              <a:rPr lang="zh-CN" altLang="en-US" dirty="0"/>
              <a:t>个组配中只出现</a:t>
            </a:r>
            <a:r>
              <a:rPr lang="en-US" altLang="zh-CN" dirty="0"/>
              <a:t>1</a:t>
            </a:r>
            <a:r>
              <a:rPr lang="zh-CN" altLang="en-US" dirty="0"/>
              <a:t>次（</a:t>
            </a:r>
            <a:r>
              <a:rPr lang="en-US" altLang="zh-CN" dirty="0"/>
              <a:t>3</a:t>
            </a:r>
            <a:r>
              <a:rPr lang="zh-CN" altLang="en-US" dirty="0"/>
              <a:t>种，</a:t>
            </a:r>
            <a:r>
              <a:rPr lang="en-US" altLang="zh-CN" dirty="0" err="1"/>
              <a:t>e,f,g</a:t>
            </a:r>
            <a:r>
              <a:rPr lang="zh-CN" altLang="en-US" dirty="0"/>
              <a:t>）</a:t>
            </a:r>
            <a:endParaRPr lang="en-US" altLang="zh-CN" dirty="0"/>
          </a:p>
          <a:p>
            <a:pPr lvl="1"/>
            <a:r>
              <a:rPr lang="en-US" altLang="zh-CN" dirty="0"/>
              <a:t>d;    </a:t>
            </a:r>
            <a:r>
              <a:rPr lang="en-US" altLang="zh-CN" dirty="0" err="1"/>
              <a:t>cde,bdf,adg</a:t>
            </a:r>
            <a:r>
              <a:rPr lang="en-US" altLang="zh-CN" dirty="0"/>
              <a:t>;    </a:t>
            </a:r>
            <a:r>
              <a:rPr lang="en-US" altLang="zh-CN" dirty="0" err="1"/>
              <a:t>acde,bcdf,adfg</a:t>
            </a:r>
            <a:r>
              <a:rPr lang="en-US" altLang="zh-CN" dirty="0"/>
              <a:t>   </a:t>
            </a:r>
            <a:r>
              <a:rPr lang="zh-CN" altLang="en-US" dirty="0"/>
              <a:t>甲喝</a:t>
            </a:r>
            <a:r>
              <a:rPr lang="en-US" altLang="zh-CN" dirty="0" err="1"/>
              <a:t>acde</a:t>
            </a:r>
            <a:r>
              <a:rPr lang="zh-CN" altLang="en-US" dirty="0"/>
              <a:t>，乙喝</a:t>
            </a:r>
            <a:r>
              <a:rPr lang="en-US" altLang="zh-CN" dirty="0" err="1"/>
              <a:t>bcdf</a:t>
            </a:r>
            <a:r>
              <a:rPr lang="zh-CN" altLang="en-US" dirty="0"/>
              <a:t>，丙喝</a:t>
            </a:r>
            <a:r>
              <a:rPr lang="en-US" altLang="zh-CN" dirty="0" err="1"/>
              <a:t>adfg</a:t>
            </a:r>
            <a:endParaRPr lang="en-US" altLang="zh-CN" dirty="0"/>
          </a:p>
        </p:txBody>
      </p:sp>
    </p:spTree>
    <p:extLst>
      <p:ext uri="{BB962C8B-B14F-4D97-AF65-F5344CB8AC3E}">
        <p14:creationId xmlns:p14="http://schemas.microsoft.com/office/powerpoint/2010/main" val="3519718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8</a:t>
                </a:r>
                <a:r>
                  <a:rPr lang="zh-CN" altLang="en-US" dirty="0"/>
                  <a:t>瓶水有一瓶有毒，请问至少需要几只小白鼠可以一次测出哪瓶水有毒？</a:t>
                </a:r>
                <a:endParaRPr lang="en-US" altLang="zh-CN" dirty="0"/>
              </a:p>
              <a:p>
                <a:r>
                  <a:rPr lang="en-US" altLang="zh-CN" dirty="0"/>
                  <a:t>3</a:t>
                </a:r>
                <a:r>
                  <a:rPr lang="zh-CN" altLang="en-US" dirty="0"/>
                  <a:t>只老鼠，</a:t>
                </a:r>
                <a:r>
                  <a:rPr lang="en-US" altLang="zh-CN" dirty="0"/>
                  <a:t>8</a:t>
                </a:r>
                <a:r>
                  <a:rPr lang="zh-CN" altLang="en-US" dirty="0"/>
                  <a:t>种状态：</a:t>
                </a:r>
                <a:endParaRPr lang="en-US" altLang="zh-CN" dirty="0"/>
              </a:p>
              <a:p>
                <a:r>
                  <a:rPr lang="en-US" altLang="zh-CN" dirty="0"/>
                  <a:t>1</a:t>
                </a:r>
                <a:r>
                  <a:rPr lang="zh-CN" altLang="en-US" dirty="0"/>
                  <a:t>只死（</a:t>
                </a:r>
                <a:r>
                  <a:rPr lang="en-US" altLang="zh-CN" dirty="0"/>
                  <a:t>3</a:t>
                </a:r>
                <a:r>
                  <a:rPr lang="zh-CN" altLang="en-US" dirty="0"/>
                  <a:t>种）、</a:t>
                </a:r>
                <a:r>
                  <a:rPr lang="en-US" altLang="zh-CN" dirty="0"/>
                  <a:t>2</a:t>
                </a:r>
                <a:r>
                  <a:rPr lang="zh-CN" altLang="en-US" dirty="0"/>
                  <a:t>只死（</a:t>
                </a:r>
                <a:r>
                  <a:rPr lang="en-US" altLang="zh-CN" dirty="0"/>
                  <a:t>3</a:t>
                </a:r>
                <a:r>
                  <a:rPr lang="zh-CN" altLang="en-US" dirty="0"/>
                  <a:t>种）、</a:t>
                </a:r>
                <a:r>
                  <a:rPr lang="en-US" altLang="zh-CN" dirty="0"/>
                  <a:t>3</a:t>
                </a:r>
                <a:r>
                  <a:rPr lang="zh-CN" altLang="en-US" dirty="0"/>
                  <a:t>只死（</a:t>
                </a:r>
                <a:r>
                  <a:rPr lang="en-US" altLang="zh-CN" dirty="0"/>
                  <a:t>1</a:t>
                </a:r>
                <a:r>
                  <a:rPr lang="zh-CN" altLang="en-US" dirty="0"/>
                  <a:t>种）、</a:t>
                </a:r>
                <a:r>
                  <a:rPr lang="en-US" altLang="zh-CN" dirty="0"/>
                  <a:t> 0</a:t>
                </a:r>
                <a:r>
                  <a:rPr lang="zh-CN" altLang="en-US" dirty="0"/>
                  <a:t>只死（</a:t>
                </a:r>
                <a:r>
                  <a:rPr lang="en-US" altLang="zh-CN" dirty="0"/>
                  <a:t>1</a:t>
                </a:r>
                <a:r>
                  <a:rPr lang="zh-CN" altLang="en-US" dirty="0"/>
                  <a:t>种）</a:t>
                </a:r>
              </a:p>
              <a:p>
                <a:pPr lvl="1"/>
                <a:r>
                  <a:rPr lang="en-US" altLang="zh-CN" dirty="0"/>
                  <a:t>3</a:t>
                </a:r>
                <a:r>
                  <a:rPr lang="zh-CN" altLang="en-US" dirty="0"/>
                  <a:t>只（</a:t>
                </a:r>
                <a:r>
                  <a:rPr lang="en-US" altLang="zh-CN" dirty="0"/>
                  <a:t>7+1</a:t>
                </a:r>
                <a:r>
                  <a:rPr lang="zh-CN" altLang="en-US" dirty="0"/>
                  <a:t>，方案同上题，如果都没死，说明单独拿出的那瓶水有毒）</a:t>
                </a:r>
                <a:endParaRPr lang="en-US" altLang="zh-CN" dirty="0"/>
              </a:p>
              <a:p>
                <a:r>
                  <a:rPr lang="en-US" altLang="zh-CN" dirty="0"/>
                  <a:t>8</a:t>
                </a:r>
                <a:r>
                  <a:rPr lang="zh-CN" altLang="en-US" dirty="0"/>
                  <a:t>瓶水有</a:t>
                </a:r>
                <a:r>
                  <a:rPr lang="en-US" altLang="zh-CN" dirty="0"/>
                  <a:t>2</a:t>
                </a:r>
                <a:r>
                  <a:rPr lang="zh-CN" altLang="en-US" dirty="0"/>
                  <a:t>瓶有毒，请问至少需要几只小白鼠可以一次测出哪两瓶水有毒？</a:t>
                </a:r>
                <a:endParaRPr lang="en-US" altLang="zh-CN" dirty="0"/>
              </a:p>
              <a:p>
                <a:pPr lvl="1"/>
                <a:r>
                  <a:rPr lang="en-US" altLang="zh-CN" dirty="0"/>
                  <a:t>N=C</a:t>
                </a:r>
                <a:r>
                  <a:rPr lang="zh-CN" altLang="en-US" dirty="0"/>
                  <a:t>（</a:t>
                </a:r>
                <a:r>
                  <a:rPr lang="en-US" altLang="zh-CN" dirty="0"/>
                  <a:t>8</a:t>
                </a:r>
                <a:r>
                  <a:rPr lang="zh-CN" altLang="en-US" dirty="0"/>
                  <a:t>，</a:t>
                </a:r>
                <a:r>
                  <a:rPr lang="en-US" altLang="zh-CN" dirty="0"/>
                  <a:t>2</a:t>
                </a:r>
                <a:r>
                  <a:rPr lang="zh-CN" altLang="en-US" dirty="0"/>
                  <a:t>）</a:t>
                </a:r>
                <a:r>
                  <a:rPr lang="en-US" altLang="zh-CN" dirty="0"/>
                  <a:t>=28</a:t>
                </a:r>
                <a:r>
                  <a:rPr lang="zh-CN" altLang="en-US" dirty="0"/>
                  <a:t>，</a:t>
                </a:r>
                <a14:m>
                  <m:oMath xmlns:m="http://schemas.openxmlformats.org/officeDocument/2006/math">
                    <m:sSup>
                      <m:sSupPr>
                        <m:ctrlPr>
                          <a:rPr lang="en-US" altLang="zh-CN" i="1" dirty="0" smtClean="0">
                            <a:solidFill>
                              <a:srgbClr val="FF0000"/>
                            </a:solidFill>
                            <a:latin typeface="Cambria Math" panose="02040503050406030204" pitchFamily="18" charset="0"/>
                          </a:rPr>
                        </m:ctrlPr>
                      </m:sSupPr>
                      <m:e>
                        <m:r>
                          <a:rPr lang="en-US" altLang="zh-CN" i="1" dirty="0">
                            <a:solidFill>
                              <a:srgbClr val="FF0000"/>
                            </a:solidFill>
                            <a:latin typeface="Cambria Math" panose="02040503050406030204" pitchFamily="18" charset="0"/>
                          </a:rPr>
                          <m:t>𝟐</m:t>
                        </m:r>
                      </m:e>
                      <m:sup>
                        <m:r>
                          <a:rPr lang="en-US" altLang="zh-CN" i="1" dirty="0">
                            <a:solidFill>
                              <a:srgbClr val="FF0000"/>
                            </a:solidFill>
                            <a:latin typeface="Cambria Math" panose="02040503050406030204" pitchFamily="18" charset="0"/>
                          </a:rPr>
                          <m:t>𝒙</m:t>
                        </m:r>
                      </m:sup>
                    </m:sSup>
                  </m:oMath>
                </a14:m>
                <a:r>
                  <a:rPr lang="en-US" altLang="zh-CN" dirty="0"/>
                  <a:t>-1&gt;=N,</a:t>
                </a:r>
                <a:r>
                  <a:rPr lang="zh-CN" altLang="en-US" dirty="0"/>
                  <a:t>最小的</a:t>
                </a:r>
                <a:r>
                  <a:rPr lang="en-US" altLang="zh-CN" dirty="0"/>
                  <a:t>x</a:t>
                </a:r>
                <a:r>
                  <a:rPr lang="zh-CN" altLang="en-US" dirty="0"/>
                  <a:t>为</a:t>
                </a:r>
                <a:r>
                  <a:rPr lang="en-US" altLang="zh-CN" dirty="0"/>
                  <a:t>5 </a:t>
                </a:r>
                <a:r>
                  <a:rPr lang="zh-CN" altLang="en-US" dirty="0"/>
                  <a:t>（</a:t>
                </a:r>
                <a14:m>
                  <m:oMath xmlns:m="http://schemas.openxmlformats.org/officeDocument/2006/math">
                    <m:sSup>
                      <m:sSupPr>
                        <m:ctrlPr>
                          <a:rPr lang="en-US" altLang="zh-CN" i="1" dirty="0">
                            <a:solidFill>
                              <a:srgbClr val="FF0000"/>
                            </a:solidFill>
                            <a:latin typeface="Cambria Math" panose="02040503050406030204" pitchFamily="18" charset="0"/>
                          </a:rPr>
                        </m:ctrlPr>
                      </m:sSupPr>
                      <m:e>
                        <m:r>
                          <a:rPr lang="en-US" altLang="zh-CN" i="1" dirty="0">
                            <a:solidFill>
                              <a:srgbClr val="FF0000"/>
                            </a:solidFill>
                            <a:latin typeface="Cambria Math" panose="02040503050406030204" pitchFamily="18" charset="0"/>
                          </a:rPr>
                          <m:t>𝟐</m:t>
                        </m:r>
                      </m:e>
                      <m:sup>
                        <m:r>
                          <a:rPr lang="en-US" altLang="zh-CN" i="1" dirty="0">
                            <a:solidFill>
                              <a:srgbClr val="FF0000"/>
                            </a:solidFill>
                            <a:latin typeface="Cambria Math" panose="02040503050406030204" pitchFamily="18" charset="0"/>
                          </a:rPr>
                          <m:t>𝒙</m:t>
                        </m:r>
                      </m:sup>
                    </m:sSup>
                  </m:oMath>
                </a14:m>
                <a:r>
                  <a:rPr lang="en-US" altLang="zh-CN" dirty="0"/>
                  <a:t>-1</a:t>
                </a:r>
                <a:r>
                  <a:rPr lang="zh-CN" altLang="en-US" dirty="0"/>
                  <a:t>为有老鼠死亡的老鼠子集数目，</a:t>
                </a:r>
                <a:r>
                  <a:rPr lang="en-US" altLang="zh-CN" dirty="0"/>
                  <a:t>x</a:t>
                </a:r>
                <a:r>
                  <a:rPr lang="zh-CN" altLang="en-US" dirty="0"/>
                  <a:t>为老鼠数目）</a:t>
                </a:r>
                <a:endParaRPr lang="en-US" altLang="zh-CN" dirty="0"/>
              </a:p>
              <a:p>
                <a:pPr lvl="1"/>
                <a:r>
                  <a:rPr lang="zh-CN" altLang="en-US" dirty="0"/>
                  <a:t>最少需要</a:t>
                </a:r>
                <a:r>
                  <a:rPr lang="en-US" altLang="zh-CN" dirty="0"/>
                  <a:t>5</a:t>
                </a:r>
                <a:r>
                  <a:rPr lang="zh-CN" altLang="en-US" dirty="0"/>
                  <a:t>只小白鼠</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280" t="-2035" r="-1010" b="-108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7754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最优2元树</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pPr marL="0" indent="0">
                  <a:buNone/>
                </a:pPr>
                <a:r>
                  <a:rPr lang="zh-CN" altLang="en-US" sz="3200" dirty="0"/>
                  <a:t>设2元树</a:t>
                </a:r>
                <a:r>
                  <a:rPr lang="en-US" altLang="zh-CN" sz="3200" dirty="0"/>
                  <a:t>T</a:t>
                </a:r>
                <a:r>
                  <a:rPr lang="zh-CN" altLang="en-US" sz="3200" dirty="0"/>
                  <a:t>有</a:t>
                </a:r>
                <a:r>
                  <a:rPr lang="en-US" altLang="zh-CN" sz="3200" dirty="0"/>
                  <a:t>t</a:t>
                </a:r>
                <a:r>
                  <a:rPr lang="zh-CN" altLang="en-US" sz="3200" dirty="0"/>
                  <a:t>片</a:t>
                </a:r>
                <a:r>
                  <a:rPr lang="zh-CN" altLang="en-US" sz="3200" dirty="0">
                    <a:solidFill>
                      <a:srgbClr val="FF0000"/>
                    </a:solidFill>
                  </a:rPr>
                  <a:t>树叶</a:t>
                </a:r>
                <a:r>
                  <a:rPr lang="zh-CN" altLang="en-US" sz="3200" dirty="0"/>
                  <a:t>,分别带权为</a:t>
                </a:r>
                <a:r>
                  <a:rPr lang="en-US" altLang="zh-CN" sz="3200" dirty="0"/>
                  <a:t>w</a:t>
                </a:r>
                <a:r>
                  <a:rPr lang="en-US" altLang="zh-CN" sz="3200" baseline="-25000" dirty="0"/>
                  <a:t>1</a:t>
                </a:r>
                <a:r>
                  <a:rPr lang="en-US" altLang="zh-CN" sz="3200" dirty="0"/>
                  <a:t>,w</a:t>
                </a:r>
                <a:r>
                  <a:rPr lang="en-US" altLang="zh-CN" sz="3200" baseline="-25000" dirty="0"/>
                  <a:t>2</a:t>
                </a:r>
                <a:r>
                  <a:rPr lang="en-US" altLang="zh-CN" sz="3200" dirty="0"/>
                  <a:t>,···,</a:t>
                </a:r>
                <a:r>
                  <a:rPr lang="en-US" altLang="zh-CN" sz="3200" dirty="0" err="1"/>
                  <a:t>w</a:t>
                </a:r>
                <a:r>
                  <a:rPr lang="en-US" altLang="zh-CN" sz="3200" baseline="-25000" dirty="0" err="1"/>
                  <a:t>i</a:t>
                </a:r>
                <a:r>
                  <a:rPr lang="en-US" altLang="zh-CN" sz="3200" dirty="0"/>
                  <a:t>,···,</a:t>
                </a:r>
                <a:r>
                  <a:rPr lang="en-US" altLang="zh-CN" sz="3200" dirty="0" err="1"/>
                  <a:t>w</a:t>
                </a:r>
                <a:r>
                  <a:rPr lang="en-US" altLang="zh-CN" sz="3200" baseline="-25000" dirty="0" err="1"/>
                  <a:t>t</a:t>
                </a:r>
                <a:r>
                  <a:rPr lang="en-US" altLang="zh-CN" sz="3200" dirty="0"/>
                  <a:t>(</a:t>
                </a:r>
                <a:r>
                  <a:rPr lang="en-US" altLang="zh-CN" sz="3200" dirty="0" err="1"/>
                  <a:t>w</a:t>
                </a:r>
                <a:r>
                  <a:rPr lang="en-US" altLang="zh-CN" sz="3200" baseline="-25000" dirty="0" err="1"/>
                  <a:t>i</a:t>
                </a:r>
                <a:r>
                  <a:rPr lang="zh-CN" altLang="en-US" sz="3200" dirty="0"/>
                  <a:t>为实数,</a:t>
                </a:r>
                <a:r>
                  <a:rPr lang="en-US" altLang="zh-CN" sz="3200" dirty="0"/>
                  <a:t>i＝1,2,···,t,)</a:t>
                </a:r>
                <a:r>
                  <a:rPr lang="zh-CN" altLang="en-US" sz="3200" dirty="0"/>
                  <a:t>称</a:t>
                </a:r>
              </a:p>
              <a:p>
                <a:pPr marL="0" indent="0">
                  <a:buNone/>
                </a:pPr>
                <a14:m>
                  <m:oMathPara xmlns:m="http://schemas.openxmlformats.org/officeDocument/2006/math">
                    <m:oMathParaPr>
                      <m:jc m:val="center"/>
                    </m:oMathParaPr>
                    <m:oMath xmlns:m="http://schemas.openxmlformats.org/officeDocument/2006/math">
                      <m:nary>
                        <m:naryPr>
                          <m:chr m:val="∑"/>
                          <m:ctrlPr>
                            <a:rPr lang="en-US" altLang="zh-CN" sz="3200" b="0" i="1">
                              <a:latin typeface="Cambria Math" panose="02040503050406030204" pitchFamily="18" charset="0"/>
                            </a:rPr>
                          </m:ctrlPr>
                        </m:naryPr>
                        <m:sub>
                          <m:r>
                            <a:rPr lang="en-US" altLang="zh-CN" sz="3200" i="1">
                              <a:latin typeface="Cambria Math" panose="02040503050406030204" pitchFamily="18" charset="0"/>
                            </a:rPr>
                            <m:t>𝑖</m:t>
                          </m:r>
                          <m:r>
                            <a:rPr lang="en-US" altLang="zh-CN" sz="3200" i="1">
                              <a:latin typeface="Cambria Math" panose="02040503050406030204" pitchFamily="18" charset="0"/>
                            </a:rPr>
                            <m:t>=1</m:t>
                          </m:r>
                        </m:sub>
                        <m:sup>
                          <m:r>
                            <a:rPr lang="en-US" altLang="zh-CN" sz="3200" b="0" i="1">
                              <a:latin typeface="Cambria Math" panose="02040503050406030204" pitchFamily="18" charset="0"/>
                            </a:rPr>
                            <m:t>𝑡</m:t>
                          </m:r>
                        </m:sup>
                        <m:e>
                          <m:sSub>
                            <m:sSubPr>
                              <m:ctrlPr>
                                <a:rPr lang="en-US" altLang="zh-CN" sz="3200" b="0" i="1">
                                  <a:latin typeface="Cambria Math" panose="02040503050406030204" pitchFamily="18" charset="0"/>
                                </a:rPr>
                              </m:ctrlPr>
                            </m:sSubPr>
                            <m:e>
                              <m:r>
                                <a:rPr lang="zh-CN" altLang="en-US" sz="3200" b="0" i="1">
                                  <a:latin typeface="Cambria Math" panose="02040503050406030204" pitchFamily="18" charset="0"/>
                                </a:rPr>
                                <m:t>𝜔</m:t>
                              </m:r>
                            </m:e>
                            <m:sub>
                              <m:r>
                                <a:rPr lang="en-US" altLang="zh-CN" sz="3200" b="0" i="1">
                                  <a:latin typeface="Cambria Math" panose="02040503050406030204" pitchFamily="18" charset="0"/>
                                </a:rPr>
                                <m:t>𝑖</m:t>
                              </m:r>
                            </m:sub>
                          </m:sSub>
                          <m:sSub>
                            <m:sSubPr>
                              <m:ctrlPr>
                                <a:rPr lang="en-US" altLang="zh-CN" sz="3200" i="1">
                                  <a:latin typeface="Cambria Math" panose="02040503050406030204" pitchFamily="18" charset="0"/>
                                </a:rPr>
                              </m:ctrlPr>
                            </m:sSubPr>
                            <m:e>
                              <m:r>
                                <a:rPr lang="en-US" altLang="zh-CN" sz="3200" b="0" i="1">
                                  <a:latin typeface="Cambria Math" panose="02040503050406030204" pitchFamily="18" charset="0"/>
                                </a:rPr>
                                <m:t>𝐿</m:t>
                              </m:r>
                              <m:r>
                                <a:rPr lang="en-US" altLang="zh-CN" sz="3200" b="0" i="1">
                                  <a:latin typeface="Cambria Math" panose="02040503050406030204" pitchFamily="18" charset="0"/>
                                </a:rPr>
                                <m:t>(</m:t>
                              </m:r>
                              <m:r>
                                <a:rPr lang="zh-CN" altLang="en-US" sz="3200" i="1">
                                  <a:latin typeface="Cambria Math" panose="02040503050406030204" pitchFamily="18" charset="0"/>
                                </a:rPr>
                                <m:t>𝜔</m:t>
                              </m:r>
                            </m:e>
                            <m:sub>
                              <m:r>
                                <a:rPr lang="en-US" altLang="zh-CN" sz="3200" i="1">
                                  <a:latin typeface="Cambria Math" panose="02040503050406030204" pitchFamily="18" charset="0"/>
                                </a:rPr>
                                <m:t>𝑖</m:t>
                              </m:r>
                            </m:sub>
                          </m:sSub>
                          <m:r>
                            <a:rPr lang="en-US" altLang="zh-CN" sz="3200" b="0" i="1">
                              <a:latin typeface="Cambria Math" panose="02040503050406030204" pitchFamily="18" charset="0"/>
                            </a:rPr>
                            <m:t>)</m:t>
                          </m:r>
                        </m:e>
                      </m:nary>
                    </m:oMath>
                  </m:oMathPara>
                </a14:m>
                <a:endParaRPr lang="en-US" altLang="zh-CN" dirty="0"/>
              </a:p>
              <a:p>
                <a:pPr marL="0" indent="0">
                  <a:buNone/>
                </a:pPr>
                <a:r>
                  <a:rPr lang="zh-CN" altLang="en-US" sz="3200" dirty="0">
                    <a:solidFill>
                      <a:srgbClr val="010103"/>
                    </a:solidFill>
                    <a:latin typeface="隶书" panose="02010509060101010101" pitchFamily="49" charset="-122"/>
                    <a:ea typeface="隶书" panose="02010509060101010101" pitchFamily="49" charset="-122"/>
                  </a:rPr>
                  <a:t>为</a:t>
                </a:r>
                <a:r>
                  <a:rPr lang="en-US" altLang="zh-CN" sz="3200" dirty="0">
                    <a:solidFill>
                      <a:srgbClr val="010103"/>
                    </a:solidFill>
                    <a:latin typeface="隶书" panose="02010509060101010101" pitchFamily="49" charset="-122"/>
                    <a:ea typeface="隶书" panose="02010509060101010101" pitchFamily="49" charset="-122"/>
                  </a:rPr>
                  <a:t>T</a:t>
                </a:r>
                <a:r>
                  <a:rPr lang="zh-CN" altLang="en-US" sz="3200" dirty="0">
                    <a:solidFill>
                      <a:srgbClr val="010103"/>
                    </a:solidFill>
                    <a:latin typeface="隶书" panose="02010509060101010101" pitchFamily="49" charset="-122"/>
                    <a:ea typeface="隶书" panose="02010509060101010101" pitchFamily="49" charset="-122"/>
                  </a:rPr>
                  <a:t>的权,其中</a:t>
                </a:r>
                <a:r>
                  <a:rPr lang="en-US" altLang="zh-CN" sz="3200" dirty="0">
                    <a:solidFill>
                      <a:srgbClr val="010103"/>
                    </a:solidFill>
                    <a:latin typeface="隶书" panose="02010509060101010101" pitchFamily="49" charset="-122"/>
                    <a:ea typeface="隶书" panose="02010509060101010101" pitchFamily="49" charset="-122"/>
                  </a:rPr>
                  <a:t>L(W</a:t>
                </a:r>
                <a:r>
                  <a:rPr lang="en-US" altLang="zh-CN" sz="3200" baseline="-25000" dirty="0">
                    <a:solidFill>
                      <a:srgbClr val="010103"/>
                    </a:solidFill>
                    <a:ea typeface="隶书" panose="02010509060101010101" pitchFamily="49" charset="-122"/>
                  </a:rPr>
                  <a:t>i</a:t>
                </a:r>
                <a:r>
                  <a:rPr lang="en-US" altLang="zh-CN" sz="3200" dirty="0">
                    <a:solidFill>
                      <a:srgbClr val="010103"/>
                    </a:solidFill>
                    <a:latin typeface="隶书" panose="02010509060101010101" pitchFamily="49" charset="-122"/>
                    <a:ea typeface="隶书" panose="02010509060101010101" pitchFamily="49" charset="-122"/>
                  </a:rPr>
                  <a:t>)</a:t>
                </a:r>
                <a:r>
                  <a:rPr lang="zh-CN" altLang="en-US" sz="3200" dirty="0">
                    <a:solidFill>
                      <a:srgbClr val="010103"/>
                    </a:solidFill>
                    <a:latin typeface="隶书" panose="02010509060101010101" pitchFamily="49" charset="-122"/>
                    <a:ea typeface="隶书" panose="02010509060101010101" pitchFamily="49" charset="-122"/>
                  </a:rPr>
                  <a:t>为带权</a:t>
                </a:r>
                <a:r>
                  <a:rPr lang="en-US" altLang="zh-CN" sz="3200" dirty="0" err="1">
                    <a:solidFill>
                      <a:srgbClr val="010103"/>
                    </a:solidFill>
                    <a:latin typeface="隶书" panose="02010509060101010101" pitchFamily="49" charset="-122"/>
                    <a:ea typeface="隶书" panose="02010509060101010101" pitchFamily="49" charset="-122"/>
                  </a:rPr>
                  <a:t>w</a:t>
                </a:r>
                <a:r>
                  <a:rPr lang="en-US" altLang="zh-CN" sz="3200" baseline="-25000" dirty="0" err="1">
                    <a:solidFill>
                      <a:srgbClr val="010103"/>
                    </a:solidFill>
                    <a:ea typeface="隶书" panose="02010509060101010101" pitchFamily="49" charset="-122"/>
                  </a:rPr>
                  <a:t>i</a:t>
                </a:r>
                <a:r>
                  <a:rPr lang="zh-CN" altLang="en-US" sz="3200" dirty="0">
                    <a:solidFill>
                      <a:srgbClr val="010103"/>
                    </a:solidFill>
                    <a:latin typeface="隶书" panose="02010509060101010101" pitchFamily="49" charset="-122"/>
                    <a:ea typeface="隶书" panose="02010509060101010101" pitchFamily="49" charset="-122"/>
                  </a:rPr>
                  <a:t>的树叶</a:t>
                </a:r>
                <a:r>
                  <a:rPr lang="en-US" altLang="zh-CN" sz="3200" dirty="0">
                    <a:solidFill>
                      <a:srgbClr val="010103"/>
                    </a:solidFill>
                    <a:latin typeface="隶书" panose="02010509060101010101" pitchFamily="49" charset="-122"/>
                    <a:ea typeface="隶书" panose="02010509060101010101" pitchFamily="49" charset="-122"/>
                  </a:rPr>
                  <a:t>v</a:t>
                </a:r>
                <a:r>
                  <a:rPr lang="en-US" altLang="zh-CN" sz="3200" baseline="-25000" dirty="0">
                    <a:solidFill>
                      <a:srgbClr val="010103"/>
                    </a:solidFill>
                    <a:ea typeface="隶书" panose="02010509060101010101" pitchFamily="49" charset="-122"/>
                  </a:rPr>
                  <a:t>i</a:t>
                </a:r>
                <a:r>
                  <a:rPr lang="zh-CN" altLang="en-US" sz="3200" dirty="0">
                    <a:solidFill>
                      <a:srgbClr val="010103"/>
                    </a:solidFill>
                    <a:latin typeface="隶书" panose="02010509060101010101" pitchFamily="49" charset="-122"/>
                    <a:ea typeface="隶书" panose="02010509060101010101" pitchFamily="49" charset="-122"/>
                  </a:rPr>
                  <a:t>的层数.在所有的带权</a:t>
                </a:r>
                <a:r>
                  <a:rPr lang="en-US" altLang="zh-CN" sz="3200" dirty="0">
                    <a:solidFill>
                      <a:srgbClr val="010103"/>
                    </a:solidFill>
                    <a:latin typeface="隶书" panose="02010509060101010101" pitchFamily="49" charset="-122"/>
                    <a:ea typeface="隶书" panose="02010509060101010101" pitchFamily="49" charset="-122"/>
                  </a:rPr>
                  <a:t>w</a:t>
                </a:r>
                <a:r>
                  <a:rPr lang="en-US" altLang="zh-CN" sz="3200" baseline="-25000" dirty="0">
                    <a:solidFill>
                      <a:srgbClr val="010103"/>
                    </a:solidFill>
                    <a:ea typeface="隶书" panose="02010509060101010101" pitchFamily="49" charset="-122"/>
                  </a:rPr>
                  <a:t>1</a:t>
                </a:r>
                <a:r>
                  <a:rPr lang="en-US" altLang="zh-CN" sz="3200" dirty="0">
                    <a:solidFill>
                      <a:srgbClr val="010103"/>
                    </a:solidFill>
                    <a:latin typeface="隶书" panose="02010509060101010101" pitchFamily="49" charset="-122"/>
                    <a:ea typeface="隶书" panose="02010509060101010101" pitchFamily="49" charset="-122"/>
                  </a:rPr>
                  <a:t>,w</a:t>
                </a:r>
                <a:r>
                  <a:rPr lang="en-US" altLang="zh-CN" sz="3200" baseline="-25000" dirty="0">
                    <a:solidFill>
                      <a:srgbClr val="010103"/>
                    </a:solidFill>
                    <a:ea typeface="隶书" panose="02010509060101010101" pitchFamily="49" charset="-122"/>
                  </a:rPr>
                  <a:t>2</a:t>
                </a:r>
                <a:r>
                  <a:rPr lang="en-US" altLang="zh-CN" sz="3200" dirty="0">
                    <a:solidFill>
                      <a:srgbClr val="010103"/>
                    </a:solidFill>
                    <a:latin typeface="隶书" panose="02010509060101010101" pitchFamily="49" charset="-122"/>
                    <a:ea typeface="隶书" panose="02010509060101010101" pitchFamily="49" charset="-122"/>
                  </a:rPr>
                  <a:t>,</a:t>
                </a:r>
                <a:r>
                  <a:rPr lang="en-US" altLang="zh-CN" sz="3200" dirty="0">
                    <a:solidFill>
                      <a:srgbClr val="010103"/>
                    </a:solidFill>
                    <a:ea typeface="隶书" panose="02010509060101010101" pitchFamily="49" charset="-122"/>
                  </a:rPr>
                  <a:t>···</a:t>
                </a:r>
                <a:r>
                  <a:rPr lang="en-US" altLang="zh-CN" sz="3200" dirty="0">
                    <a:solidFill>
                      <a:srgbClr val="010103"/>
                    </a:solidFill>
                    <a:latin typeface="隶书" panose="02010509060101010101" pitchFamily="49" charset="-122"/>
                    <a:ea typeface="隶书" panose="02010509060101010101" pitchFamily="49" charset="-122"/>
                  </a:rPr>
                  <a:t>,</a:t>
                </a:r>
                <a:r>
                  <a:rPr lang="en-US" altLang="zh-CN" sz="3200" dirty="0" err="1">
                    <a:solidFill>
                      <a:srgbClr val="010103"/>
                    </a:solidFill>
                    <a:latin typeface="隶书" panose="02010509060101010101" pitchFamily="49" charset="-122"/>
                    <a:ea typeface="隶书" panose="02010509060101010101" pitchFamily="49" charset="-122"/>
                  </a:rPr>
                  <a:t>w</a:t>
                </a:r>
                <a:r>
                  <a:rPr lang="en-US" altLang="zh-CN" sz="3200" baseline="-25000" dirty="0" err="1">
                    <a:solidFill>
                      <a:srgbClr val="010103"/>
                    </a:solidFill>
                    <a:ea typeface="隶书" panose="02010509060101010101" pitchFamily="49" charset="-122"/>
                  </a:rPr>
                  <a:t>t</a:t>
                </a:r>
                <a:r>
                  <a:rPr lang="zh-CN" altLang="en-US" sz="3200" dirty="0">
                    <a:solidFill>
                      <a:srgbClr val="010103"/>
                    </a:solidFill>
                    <a:latin typeface="隶书" panose="02010509060101010101" pitchFamily="49" charset="-122"/>
                    <a:ea typeface="隶书" panose="02010509060101010101" pitchFamily="49" charset="-122"/>
                  </a:rPr>
                  <a:t>的2元树中,带权最小的2元树称为最优2元树.</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402" t="-17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3892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a:t>
            </a:r>
            <a:r>
              <a:rPr lang="en-US" altLang="zh-CN" dirty="0"/>
              <a:t>12.</a:t>
            </a:r>
            <a:r>
              <a:rPr lang="zh-CN" altLang="en-US" dirty="0"/>
              <a:t>7</a:t>
            </a:r>
          </a:p>
        </p:txBody>
      </p:sp>
      <p:sp>
        <p:nvSpPr>
          <p:cNvPr id="3" name="内容占位符 2"/>
          <p:cNvSpPr>
            <a:spLocks noGrp="1"/>
          </p:cNvSpPr>
          <p:nvPr>
            <p:ph sz="quarter" idx="1"/>
          </p:nvPr>
        </p:nvSpPr>
        <p:spPr/>
        <p:txBody>
          <a:bodyPr/>
          <a:lstStyle/>
          <a:p>
            <a:r>
              <a:rPr lang="zh-CN" altLang="en-US" dirty="0"/>
              <a:t>图中所示是带权</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的</a:t>
            </a:r>
            <a:r>
              <a:rPr lang="en-US" altLang="zh-CN" dirty="0"/>
              <a:t>2</a:t>
            </a:r>
            <a:r>
              <a:rPr lang="zh-CN" altLang="en-US" dirty="0"/>
              <a:t>元树</a:t>
            </a:r>
          </a:p>
          <a:p>
            <a:pPr marL="0" indent="0">
              <a:buNone/>
            </a:pP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49938228"/>
              </p:ext>
            </p:extLst>
          </p:nvPr>
        </p:nvGraphicFramePr>
        <p:xfrm>
          <a:off x="2927648" y="2420888"/>
          <a:ext cx="6441971" cy="2736304"/>
        </p:xfrm>
        <a:graphic>
          <a:graphicData uri="http://schemas.openxmlformats.org/presentationml/2006/ole">
            <mc:AlternateContent xmlns:mc="http://schemas.openxmlformats.org/markup-compatibility/2006">
              <mc:Choice xmlns:v="urn:schemas-microsoft-com:vml" Requires="v">
                <p:oleObj name="位图图像" r:id="rId2" imgW="5001323" imgH="2123810" progId="Paint.Picture">
                  <p:embed/>
                </p:oleObj>
              </mc:Choice>
              <mc:Fallback>
                <p:oleObj name="位图图像" r:id="rId2" imgW="5001323" imgH="2123810" progId="Paint.Picture">
                  <p:embed/>
                  <p:pic>
                    <p:nvPicPr>
                      <p:cNvPr id="4403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2420888"/>
                        <a:ext cx="6441971" cy="27363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64243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a:t>Huffman</a:t>
            </a:r>
            <a:r>
              <a:rPr lang="zh-CN" altLang="en-US" dirty="0"/>
              <a:t>算法：求带权的最优</a:t>
            </a:r>
            <a:r>
              <a:rPr lang="en-US" altLang="zh-CN" dirty="0"/>
              <a:t>2</a:t>
            </a:r>
            <a:r>
              <a:rPr lang="zh-CN" altLang="en-US" dirty="0"/>
              <a:t>元树</a:t>
            </a:r>
          </a:p>
        </p:txBody>
      </p:sp>
      <p:sp>
        <p:nvSpPr>
          <p:cNvPr id="702467" name="Rectangle 3"/>
          <p:cNvSpPr>
            <a:spLocks noGrp="1" noChangeArrowheads="1"/>
          </p:cNvSpPr>
          <p:nvPr>
            <p:ph sz="quarter" idx="1"/>
          </p:nvPr>
        </p:nvSpPr>
        <p:spPr/>
        <p:txBody>
          <a:bodyPr/>
          <a:lstStyle/>
          <a:p>
            <a:pPr eaLnBrk="1" hangingPunct="1">
              <a:lnSpc>
                <a:spcPct val="90000"/>
              </a:lnSpc>
            </a:pPr>
            <a:r>
              <a:rPr lang="zh-CN" altLang="en-US" sz="2800" dirty="0"/>
              <a:t>给定实数</a:t>
            </a:r>
            <a:r>
              <a:rPr lang="en-US" altLang="zh-CN" sz="2800" dirty="0"/>
              <a:t>w</a:t>
            </a:r>
            <a:r>
              <a:rPr lang="en-US" altLang="zh-CN" sz="2800" baseline="-25000" dirty="0"/>
              <a:t>1</a:t>
            </a:r>
            <a:r>
              <a:rPr lang="en-US" altLang="zh-CN" sz="2800" dirty="0"/>
              <a:t>,w</a:t>
            </a:r>
            <a:r>
              <a:rPr lang="en-US" altLang="zh-CN" sz="2800" baseline="-25000" dirty="0"/>
              <a:t>2</a:t>
            </a:r>
            <a:r>
              <a:rPr lang="en-US" altLang="zh-CN" sz="2800" dirty="0"/>
              <a:t>,···,</a:t>
            </a:r>
            <a:r>
              <a:rPr lang="en-US" altLang="zh-CN" sz="2800" dirty="0" err="1"/>
              <a:t>w</a:t>
            </a:r>
            <a:r>
              <a:rPr lang="en-US" altLang="zh-CN" sz="2800" baseline="-25000" dirty="0" err="1"/>
              <a:t>t</a:t>
            </a:r>
            <a:r>
              <a:rPr lang="en-US" altLang="zh-CN" sz="2800" dirty="0"/>
              <a:t>,</a:t>
            </a:r>
            <a:r>
              <a:rPr lang="zh-CN" altLang="en-US" sz="2800" dirty="0"/>
              <a:t>且</a:t>
            </a:r>
            <a:r>
              <a:rPr lang="en-US" altLang="zh-CN" sz="2800" dirty="0"/>
              <a:t>w</a:t>
            </a:r>
            <a:r>
              <a:rPr lang="en-US" altLang="zh-CN" sz="2800" baseline="-25000" dirty="0"/>
              <a:t>1</a:t>
            </a:r>
            <a:r>
              <a:rPr lang="en-US" altLang="zh-CN" sz="2800" baseline="-25000" dirty="0">
                <a:cs typeface="Arial" panose="020B0604020202020204" pitchFamily="34" charset="0"/>
              </a:rPr>
              <a:t>≤</a:t>
            </a:r>
            <a:r>
              <a:rPr lang="en-US" altLang="zh-CN" sz="2800" dirty="0"/>
              <a:t>w</a:t>
            </a:r>
            <a:r>
              <a:rPr lang="en-US" altLang="zh-CN" sz="2800" baseline="-25000" dirty="0"/>
              <a:t>2</a:t>
            </a:r>
            <a:r>
              <a:rPr lang="en-US" altLang="zh-CN" sz="2800" baseline="-25000" dirty="0">
                <a:cs typeface="Arial" panose="020B0604020202020204" pitchFamily="34" charset="0"/>
              </a:rPr>
              <a:t>≤</a:t>
            </a:r>
            <a:r>
              <a:rPr lang="en-US" altLang="zh-CN" sz="2800" dirty="0"/>
              <a:t>···</a:t>
            </a:r>
            <a:r>
              <a:rPr lang="en-US" altLang="zh-CN" sz="2800" baseline="-25000" dirty="0">
                <a:cs typeface="Arial" panose="020B0604020202020204" pitchFamily="34" charset="0"/>
              </a:rPr>
              <a:t>≤</a:t>
            </a:r>
            <a:r>
              <a:rPr lang="en-US" altLang="zh-CN" sz="2800" dirty="0"/>
              <a:t>w</a:t>
            </a:r>
            <a:r>
              <a:rPr lang="en-US" altLang="zh-CN" sz="2800" baseline="-25000" dirty="0"/>
              <a:t>t</a:t>
            </a:r>
            <a:r>
              <a:rPr lang="en-US" altLang="zh-CN" sz="2800" dirty="0"/>
              <a:t>.</a:t>
            </a:r>
          </a:p>
          <a:p>
            <a:pPr eaLnBrk="1" hangingPunct="1">
              <a:lnSpc>
                <a:spcPct val="90000"/>
              </a:lnSpc>
            </a:pPr>
            <a:r>
              <a:rPr lang="en-US" altLang="zh-CN" sz="2800" dirty="0"/>
              <a:t>  (1)</a:t>
            </a:r>
            <a:r>
              <a:rPr lang="zh-CN" altLang="en-US" sz="2800" dirty="0"/>
              <a:t>连接</a:t>
            </a:r>
            <a:r>
              <a:rPr lang="en-US" altLang="zh-CN" sz="2800" dirty="0"/>
              <a:t>w</a:t>
            </a:r>
            <a:r>
              <a:rPr lang="en-US" altLang="zh-CN" sz="2800" baseline="-25000" dirty="0"/>
              <a:t>1</a:t>
            </a:r>
            <a:r>
              <a:rPr lang="en-US" altLang="zh-CN" sz="2800" dirty="0"/>
              <a:t>,w</a:t>
            </a:r>
            <a:r>
              <a:rPr lang="en-US" altLang="zh-CN" sz="2800" baseline="-25000" dirty="0"/>
              <a:t>2</a:t>
            </a:r>
            <a:r>
              <a:rPr lang="zh-CN" altLang="en-US" sz="2800" dirty="0"/>
              <a:t>为权的两片树叶,得一分支点,其权为</a:t>
            </a:r>
            <a:r>
              <a:rPr lang="en-US" altLang="zh-CN" sz="2800" dirty="0"/>
              <a:t>w</a:t>
            </a:r>
            <a:r>
              <a:rPr lang="en-US" altLang="zh-CN" sz="2800" baseline="-25000" dirty="0"/>
              <a:t>1</a:t>
            </a:r>
            <a:r>
              <a:rPr lang="en-US" altLang="zh-CN" sz="2800" dirty="0"/>
              <a:t>＋w</a:t>
            </a:r>
            <a:r>
              <a:rPr lang="en-US" altLang="zh-CN" sz="2800" baseline="-25000" dirty="0"/>
              <a:t>2</a:t>
            </a:r>
            <a:r>
              <a:rPr lang="en-US" altLang="zh-CN" sz="2800" dirty="0"/>
              <a:t>;</a:t>
            </a:r>
          </a:p>
          <a:p>
            <a:pPr eaLnBrk="1" hangingPunct="1">
              <a:lnSpc>
                <a:spcPct val="90000"/>
              </a:lnSpc>
            </a:pPr>
            <a:r>
              <a:rPr lang="en-US" altLang="zh-CN" sz="2800" dirty="0"/>
              <a:t>  (2)</a:t>
            </a:r>
            <a:r>
              <a:rPr lang="zh-CN" altLang="en-US" sz="2800" dirty="0"/>
              <a:t>在</a:t>
            </a:r>
            <a:r>
              <a:rPr lang="en-US" altLang="zh-CN" sz="2800" dirty="0"/>
              <a:t>w</a:t>
            </a:r>
            <a:r>
              <a:rPr lang="en-US" altLang="zh-CN" sz="2800" baseline="-25000" dirty="0"/>
              <a:t>1</a:t>
            </a:r>
            <a:r>
              <a:rPr lang="en-US" altLang="zh-CN" sz="2800" dirty="0"/>
              <a:t>＋w</a:t>
            </a:r>
            <a:r>
              <a:rPr lang="en-US" altLang="zh-CN" sz="2800" baseline="-25000" dirty="0"/>
              <a:t>2</a:t>
            </a:r>
            <a:r>
              <a:rPr lang="en-US" altLang="zh-CN" sz="2800" dirty="0"/>
              <a:t>,w</a:t>
            </a:r>
            <a:r>
              <a:rPr lang="en-US" altLang="zh-CN" sz="2800" baseline="-25000" dirty="0"/>
              <a:t>3</a:t>
            </a:r>
            <a:r>
              <a:rPr lang="en-US" altLang="zh-CN" sz="2800" dirty="0"/>
              <a:t>,···,</a:t>
            </a:r>
            <a:r>
              <a:rPr lang="en-US" altLang="zh-CN" sz="2800" dirty="0" err="1"/>
              <a:t>w</a:t>
            </a:r>
            <a:r>
              <a:rPr lang="en-US" altLang="zh-CN" sz="2800" baseline="-25000" dirty="0" err="1"/>
              <a:t>t</a:t>
            </a:r>
            <a:r>
              <a:rPr lang="zh-CN" altLang="en-US" sz="2800" dirty="0"/>
              <a:t>中选出两个最小的权,连接它们对应的顶点(不一定都是树叶),得分支点及所带的权;</a:t>
            </a:r>
          </a:p>
          <a:p>
            <a:pPr eaLnBrk="1" hangingPunct="1">
              <a:lnSpc>
                <a:spcPct val="90000"/>
              </a:lnSpc>
            </a:pPr>
            <a:r>
              <a:rPr lang="zh-CN" altLang="en-US" sz="2800" dirty="0"/>
              <a:t>  (3)重复(2),直到形成</a:t>
            </a:r>
            <a:r>
              <a:rPr lang="en-US" altLang="zh-CN" sz="2800" dirty="0"/>
              <a:t>t－1</a:t>
            </a:r>
            <a:r>
              <a:rPr lang="zh-CN" altLang="en-US" sz="2800" dirty="0"/>
              <a:t>个分支点,</a:t>
            </a:r>
            <a:r>
              <a:rPr lang="en-US" altLang="zh-CN" sz="2800" dirty="0"/>
              <a:t>t</a:t>
            </a:r>
            <a:r>
              <a:rPr lang="zh-CN" altLang="en-US" sz="2800" dirty="0"/>
              <a:t>片树叶为止.</a:t>
            </a:r>
            <a:endParaRPr lang="en-US" altLang="zh-CN" sz="2800" dirty="0"/>
          </a:p>
          <a:p>
            <a:pPr eaLnBrk="1" hangingPunct="1">
              <a:lnSpc>
                <a:spcPct val="90000"/>
              </a:lnSpc>
            </a:pPr>
            <a:r>
              <a:rPr lang="zh-CN" altLang="en-US" sz="2800" dirty="0"/>
              <a:t>注：此方法属于构造法。</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Effect transition="in" filter="checkerboard(across)">
                                      <p:cBhvr>
                                        <p:cTn id="7" dur="500"/>
                                        <p:tgtEl>
                                          <p:spTgt spid="70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02467">
                                            <p:txEl>
                                              <p:pRg st="1" end="1"/>
                                            </p:txEl>
                                          </p:spTgt>
                                        </p:tgtEl>
                                        <p:attrNameLst>
                                          <p:attrName>style.visibility</p:attrName>
                                        </p:attrNameLst>
                                      </p:cBhvr>
                                      <p:to>
                                        <p:strVal val="visible"/>
                                      </p:to>
                                    </p:set>
                                    <p:animEffect transition="in" filter="checkerboard(across)">
                                      <p:cBhvr>
                                        <p:cTn id="12" dur="500"/>
                                        <p:tgtEl>
                                          <p:spTgt spid="70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02467">
                                            <p:txEl>
                                              <p:pRg st="2" end="2"/>
                                            </p:txEl>
                                          </p:spTgt>
                                        </p:tgtEl>
                                        <p:attrNameLst>
                                          <p:attrName>style.visibility</p:attrName>
                                        </p:attrNameLst>
                                      </p:cBhvr>
                                      <p:to>
                                        <p:strVal val="visible"/>
                                      </p:to>
                                    </p:set>
                                    <p:animEffect transition="in" filter="checkerboard(across)">
                                      <p:cBhvr>
                                        <p:cTn id="17" dur="500"/>
                                        <p:tgtEl>
                                          <p:spTgt spid="70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02467">
                                            <p:txEl>
                                              <p:pRg st="3" end="3"/>
                                            </p:txEl>
                                          </p:spTgt>
                                        </p:tgtEl>
                                        <p:attrNameLst>
                                          <p:attrName>style.visibility</p:attrName>
                                        </p:attrNameLst>
                                      </p:cBhvr>
                                      <p:to>
                                        <p:strVal val="visible"/>
                                      </p:to>
                                    </p:set>
                                    <p:animEffect transition="in" filter="checkerboard(across)">
                                      <p:cBhvr>
                                        <p:cTn id="22" dur="500"/>
                                        <p:tgtEl>
                                          <p:spTgt spid="70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02467">
                                            <p:txEl>
                                              <p:pRg st="4" end="4"/>
                                            </p:txEl>
                                          </p:spTgt>
                                        </p:tgtEl>
                                        <p:attrNameLst>
                                          <p:attrName>style.visibility</p:attrName>
                                        </p:attrNameLst>
                                      </p:cBhvr>
                                      <p:to>
                                        <p:strVal val="visible"/>
                                      </p:to>
                                    </p:set>
                                    <p:animEffect transition="in" filter="checkerboard(across)">
                                      <p:cBhvr>
                                        <p:cTn id="27" dur="500"/>
                                        <p:tgtEl>
                                          <p:spTgt spid="70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例</a:t>
            </a:r>
            <a:r>
              <a:rPr lang="en-US" altLang="zh-CN"/>
              <a:t>12.</a:t>
            </a:r>
            <a:r>
              <a:rPr lang="zh-CN" altLang="en-US"/>
              <a:t>2</a:t>
            </a:r>
          </a:p>
        </p:txBody>
      </p:sp>
      <p:sp>
        <p:nvSpPr>
          <p:cNvPr id="46083" name="Rectangle 3"/>
          <p:cNvSpPr>
            <a:spLocks noGrp="1" noChangeArrowheads="1"/>
          </p:cNvSpPr>
          <p:nvPr>
            <p:ph sz="quarter" idx="1"/>
          </p:nvPr>
        </p:nvSpPr>
        <p:spPr/>
        <p:txBody>
          <a:bodyPr/>
          <a:lstStyle/>
          <a:p>
            <a:pPr eaLnBrk="1" hangingPunct="1"/>
            <a:r>
              <a:rPr lang="zh-CN" altLang="en-US" sz="2800" dirty="0"/>
              <a:t>(1)求带权为1,3,4,5,6的最优2元树;</a:t>
            </a:r>
          </a:p>
          <a:p>
            <a:pPr eaLnBrk="1" hangingPunct="1"/>
            <a:r>
              <a:rPr lang="zh-CN" altLang="en-US" sz="2800" dirty="0"/>
              <a:t>(2)求带权为2,3,5,7,8,9的最优2元树.</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04514" name="Rectangle 2"/>
          <p:cNvSpPr>
            <a:spLocks noGrp="1" noChangeArrowheads="1"/>
          </p:cNvSpPr>
          <p:nvPr>
            <p:ph sz="quarter" idx="1"/>
          </p:nvPr>
        </p:nvSpPr>
        <p:spPr/>
        <p:txBody>
          <a:bodyPr/>
          <a:lstStyle/>
          <a:p>
            <a:pPr eaLnBrk="1" hangingPunct="1"/>
            <a:r>
              <a:rPr lang="zh-CN" altLang="en-US" sz="2800" dirty="0"/>
              <a:t>解:</a:t>
            </a:r>
          </a:p>
          <a:p>
            <a:pPr eaLnBrk="1" hangingPunct="1"/>
            <a:r>
              <a:rPr lang="zh-CN" altLang="en-US" sz="2800" dirty="0"/>
              <a:t> (1)图</a:t>
            </a:r>
            <a:r>
              <a:rPr lang="en-US" altLang="zh-CN" sz="2800" dirty="0"/>
              <a:t>12.</a:t>
            </a:r>
            <a:r>
              <a:rPr lang="zh-CN" altLang="en-US" sz="2800" dirty="0"/>
              <a:t>8给出了求带权1,3,4,5,6的最优2元树的过程.</a:t>
            </a:r>
          </a:p>
          <a:p>
            <a:pPr eaLnBrk="1" hangingPunct="1"/>
            <a:r>
              <a:rPr lang="zh-CN" altLang="en-US" sz="2800" dirty="0"/>
              <a:t>(2)由</a:t>
            </a:r>
            <a:r>
              <a:rPr lang="en-US" altLang="zh-CN" sz="2800" dirty="0"/>
              <a:t>Huffman</a:t>
            </a:r>
            <a:r>
              <a:rPr lang="zh-CN" altLang="en-US" sz="2800" dirty="0"/>
              <a:t>算法求出的带权为2,3,5,7,8,9的最优2元树</a:t>
            </a:r>
            <a:r>
              <a:rPr lang="en-US" altLang="zh-CN" sz="2800" dirty="0"/>
              <a:t>T</a:t>
            </a:r>
            <a:r>
              <a:rPr lang="zh-CN" altLang="en-US" sz="2800" dirty="0"/>
              <a:t>为图</a:t>
            </a:r>
            <a:r>
              <a:rPr lang="en-US" altLang="zh-CN" sz="2800" dirty="0"/>
              <a:t>12.</a:t>
            </a:r>
            <a:r>
              <a:rPr lang="zh-CN" altLang="en-US" sz="2800" dirty="0"/>
              <a:t>9所示.</a:t>
            </a:r>
          </a:p>
          <a:p>
            <a:pPr eaLnBrk="1" hangingPunct="1"/>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04514">
                                            <p:txEl>
                                              <p:pRg st="0" end="0"/>
                                            </p:txEl>
                                          </p:spTgt>
                                        </p:tgtEl>
                                        <p:attrNameLst>
                                          <p:attrName>style.visibility</p:attrName>
                                        </p:attrNameLst>
                                      </p:cBhvr>
                                      <p:to>
                                        <p:strVal val="visible"/>
                                      </p:to>
                                    </p:set>
                                    <p:animEffect transition="in" filter="checkerboard(across)">
                                      <p:cBhvr>
                                        <p:cTn id="7" dur="500"/>
                                        <p:tgtEl>
                                          <p:spTgt spid="704514">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04514">
                                            <p:txEl>
                                              <p:pRg st="1" end="1"/>
                                            </p:txEl>
                                          </p:spTgt>
                                        </p:tgtEl>
                                        <p:attrNameLst>
                                          <p:attrName>style.visibility</p:attrName>
                                        </p:attrNameLst>
                                      </p:cBhvr>
                                      <p:to>
                                        <p:strVal val="visible"/>
                                      </p:to>
                                    </p:set>
                                    <p:animEffect transition="in" filter="checkerboard(across)">
                                      <p:cBhvr>
                                        <p:cTn id="11" dur="500"/>
                                        <p:tgtEl>
                                          <p:spTgt spid="704514">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04514">
                                            <p:txEl>
                                              <p:pRg st="2" end="2"/>
                                            </p:txEl>
                                          </p:spTgt>
                                        </p:tgtEl>
                                        <p:attrNameLst>
                                          <p:attrName>style.visibility</p:attrName>
                                        </p:attrNameLst>
                                      </p:cBhvr>
                                      <p:to>
                                        <p:strVal val="visible"/>
                                      </p:to>
                                    </p:set>
                                    <p:animEffect transition="in" filter="checkerboard(across)">
                                      <p:cBhvr>
                                        <p:cTn id="15" dur="500"/>
                                        <p:tgtEl>
                                          <p:spTgt spid="7045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4" grpId="0" build="p" autoUpdateAnimBg="0"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a:t>图</a:t>
            </a:r>
            <a:r>
              <a:rPr lang="en-US" altLang="zh-CN"/>
              <a:t>12.</a:t>
            </a:r>
            <a:r>
              <a:rPr lang="zh-CN" altLang="en-US"/>
              <a:t>8</a:t>
            </a:r>
          </a:p>
        </p:txBody>
      </p:sp>
      <p:sp>
        <p:nvSpPr>
          <p:cNvPr id="2" name="内容占位符 1"/>
          <p:cNvSpPr>
            <a:spLocks noGrp="1"/>
          </p:cNvSpPr>
          <p:nvPr>
            <p:ph sz="quarter" idx="1"/>
          </p:nvPr>
        </p:nvSpPr>
        <p:spPr/>
        <p:txBody>
          <a:bodyPr/>
          <a:lstStyle/>
          <a:p>
            <a:r>
              <a:rPr lang="en-US" altLang="zh-CN" dirty="0"/>
              <a:t>1,3,4,5,6</a:t>
            </a:r>
          </a:p>
          <a:p>
            <a:r>
              <a:rPr lang="en-US" altLang="zh-CN" dirty="0"/>
              <a:t>4,4,5,6</a:t>
            </a:r>
          </a:p>
          <a:p>
            <a:r>
              <a:rPr lang="en-US" altLang="zh-CN" dirty="0"/>
              <a:t>8,5,6</a:t>
            </a:r>
          </a:p>
          <a:p>
            <a:r>
              <a:rPr lang="en-US" altLang="zh-CN" dirty="0"/>
              <a:t>8,11</a:t>
            </a:r>
          </a:p>
          <a:p>
            <a:r>
              <a:rPr lang="en-US" altLang="zh-CN" dirty="0"/>
              <a:t>19</a:t>
            </a:r>
            <a:endParaRPr lang="zh-CN" alt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974281121"/>
              </p:ext>
            </p:extLst>
          </p:nvPr>
        </p:nvGraphicFramePr>
        <p:xfrm>
          <a:off x="2927648" y="2204864"/>
          <a:ext cx="9074957" cy="3600400"/>
        </p:xfrm>
        <a:graphic>
          <a:graphicData uri="http://schemas.openxmlformats.org/presentationml/2006/ole">
            <mc:AlternateContent xmlns:mc="http://schemas.openxmlformats.org/markup-compatibility/2006">
              <mc:Choice xmlns:v="urn:schemas-microsoft-com:vml" Requires="v">
                <p:oleObj name="位图图像" r:id="rId2" imgW="5161905" imgH="2048161" progId="Paint.Picture">
                  <p:embed/>
                </p:oleObj>
              </mc:Choice>
              <mc:Fallback>
                <p:oleObj name="位图图像" r:id="rId2" imgW="5161905" imgH="2048161" progId="Paint.Picture">
                  <p:embed/>
                  <p:pic>
                    <p:nvPicPr>
                      <p:cNvPr id="4813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2204864"/>
                        <a:ext cx="9074957" cy="3600400"/>
                      </a:xfrm>
                      <a:prstGeom prst="rect">
                        <a:avLst/>
                      </a:prstGeom>
                      <a:noFill/>
                      <a:ln>
                        <a:noFill/>
                      </a:ln>
                      <a:effec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证明思路</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pPr marL="0" indent="0">
                  <a:buNone/>
                </a:pPr>
                <a:r>
                  <a:rPr lang="en-US" altLang="zh-CN" sz="2400" dirty="0"/>
                  <a:t>(1)</a:t>
                </a:r>
                <a:r>
                  <a:rPr lang="en-US" altLang="zh-CN" sz="2400" dirty="0">
                    <a:sym typeface="Symbol" panose="05050102010706020507" pitchFamily="18" charset="2"/>
                  </a:rPr>
                  <a:t></a:t>
                </a:r>
                <a:r>
                  <a:rPr lang="en-US" altLang="zh-CN" sz="2400" dirty="0"/>
                  <a:t>(2)</a:t>
                </a:r>
                <a:r>
                  <a:rPr lang="zh-CN" altLang="en-US" sz="2400" dirty="0"/>
                  <a:t>。关键一步是，若路径不唯一必有简单回路。</a:t>
                </a:r>
                <a:endParaRPr lang="en-US" altLang="zh-CN" sz="2400" dirty="0"/>
              </a:p>
              <a:p>
                <a:pPr marL="0" indent="0">
                  <a:buNone/>
                </a:pPr>
                <a:r>
                  <a:rPr lang="en-US" altLang="zh-CN" sz="2400" dirty="0"/>
                  <a:t>(2)</a:t>
                </a:r>
                <a:r>
                  <a:rPr lang="en-US" altLang="zh-CN" sz="2400" dirty="0">
                    <a:sym typeface="Symbol" panose="05050102010706020507" pitchFamily="18" charset="2"/>
                  </a:rPr>
                  <a:t></a:t>
                </a:r>
                <a:r>
                  <a:rPr lang="en-US" altLang="zh-CN" sz="2400" dirty="0"/>
                  <a:t>(3)</a:t>
                </a:r>
                <a:r>
                  <a:rPr lang="zh-CN" altLang="en-US" sz="2400" dirty="0"/>
                  <a:t>。若</a:t>
                </a:r>
                <a:r>
                  <a:rPr lang="en-US" altLang="zh-CN" sz="2400" dirty="0"/>
                  <a:t>G</a:t>
                </a:r>
                <a:r>
                  <a:rPr lang="zh-CN" altLang="en-US" sz="2400" dirty="0"/>
                  <a:t>中有简单回路，则简单回路上任意两点之间的路径不唯一。</a:t>
                </a:r>
                <a:endParaRPr lang="en-US" altLang="zh-CN" sz="2400" dirty="0"/>
              </a:p>
              <a:p>
                <a:pPr marL="0" indent="0">
                  <a:buNone/>
                </a:pPr>
                <a:r>
                  <a:rPr lang="zh-CN" altLang="en-US" sz="2400" dirty="0"/>
                  <a:t>对</a:t>
                </a:r>
                <a:r>
                  <a:rPr lang="en-US" altLang="zh-CN" sz="2400" dirty="0"/>
                  <a:t>n</a:t>
                </a:r>
                <a:r>
                  <a:rPr lang="zh-CN" altLang="en-US" sz="2400" dirty="0"/>
                  <a:t>用归纳法证明</a:t>
                </a:r>
                <a:r>
                  <a:rPr lang="en-US" altLang="zh-CN" sz="2400" dirty="0"/>
                  <a:t>m=n-1</a:t>
                </a:r>
                <a:r>
                  <a:rPr lang="zh-CN" altLang="en-US" sz="2400" dirty="0"/>
                  <a:t>。</a:t>
                </a:r>
                <a:r>
                  <a:rPr lang="en-US" altLang="zh-CN" sz="2400" dirty="0"/>
                  <a:t>n=1</a:t>
                </a:r>
                <a:r>
                  <a:rPr lang="zh-CN" altLang="en-US" sz="2400" dirty="0"/>
                  <a:t>时正确。设</a:t>
                </a:r>
                <a:r>
                  <a:rPr lang="en-US" altLang="zh-CN" sz="2400" dirty="0" err="1"/>
                  <a:t>n</a:t>
                </a:r>
                <a:r>
                  <a:rPr lang="en-US" altLang="zh-CN" sz="2400" dirty="0" err="1">
                    <a:sym typeface="Symbol" panose="05050102010706020507" pitchFamily="18" charset="2"/>
                  </a:rPr>
                  <a:t>k</a:t>
                </a:r>
                <a:r>
                  <a:rPr lang="zh-CN" altLang="en-US" sz="2400" dirty="0"/>
                  <a:t>时正确，证明</a:t>
                </a:r>
                <a:r>
                  <a:rPr lang="en-US" altLang="zh-CN" sz="2400" dirty="0"/>
                  <a:t>n=k+1</a:t>
                </a:r>
                <a:r>
                  <a:rPr lang="zh-CN" altLang="en-US" sz="2400" dirty="0"/>
                  <a:t>时也正确。取</a:t>
                </a:r>
                <a:r>
                  <a:rPr lang="en-US" altLang="zh-CN" sz="2400" dirty="0"/>
                  <a:t>G</a:t>
                </a:r>
                <a:r>
                  <a:rPr lang="zh-CN" altLang="en-US" sz="2400" dirty="0"/>
                  <a:t>中边</a:t>
                </a:r>
                <a:r>
                  <a:rPr lang="en-US" altLang="zh-CN" sz="2400" dirty="0" err="1"/>
                  <a:t>e,G</a:t>
                </a:r>
                <a:r>
                  <a:rPr lang="en-US" altLang="zh-CN" sz="2400" dirty="0"/>
                  <a:t>-e</a:t>
                </a:r>
                <a:r>
                  <a:rPr lang="zh-CN" altLang="en-US" sz="2400" dirty="0"/>
                  <a:t>有且仅有两个连通分支</a:t>
                </a:r>
                <a:r>
                  <a:rPr lang="en-US" altLang="zh-CN" sz="2400" dirty="0"/>
                  <a:t>G</a:t>
                </a:r>
                <a:r>
                  <a:rPr lang="en-US" altLang="zh-CN" sz="2400" baseline="-25000" dirty="0"/>
                  <a:t>1</a:t>
                </a:r>
                <a:r>
                  <a:rPr lang="zh-CN" altLang="en-US" sz="2400" dirty="0"/>
                  <a:t>、</a:t>
                </a:r>
                <a:r>
                  <a:rPr lang="en-US" altLang="zh-CN" sz="2400" dirty="0"/>
                  <a:t>G</a:t>
                </a:r>
                <a:r>
                  <a:rPr lang="en-US" altLang="zh-CN" sz="2400" baseline="-25000" dirty="0"/>
                  <a:t>2</a:t>
                </a:r>
                <a:r>
                  <a:rPr lang="zh-CN" altLang="en-US" sz="2400" dirty="0"/>
                  <a:t>（为什么</a:t>
                </a:r>
                <a:r>
                  <a:rPr lang="en-US" altLang="zh-CN" sz="2400" dirty="0"/>
                  <a:t>?)</a:t>
                </a:r>
                <a:r>
                  <a:rPr lang="zh-CN" altLang="en-US" sz="2400" dirty="0"/>
                  <a:t>。</a:t>
                </a:r>
                <a:endParaRPr lang="en-US" altLang="zh-CN" sz="2400" dirty="0"/>
              </a:p>
              <a:p>
                <a:pPr marL="320675" lvl="1" indent="0">
                  <a:buNone/>
                </a:pPr>
                <a:r>
                  <a:rPr lang="zh-CN" altLang="en-US" sz="2100" dirty="0"/>
                  <a:t>去掉一条边</a:t>
                </a:r>
                <a:r>
                  <a:rPr lang="en-US" altLang="zh-CN" sz="2100" dirty="0"/>
                  <a:t>e</a:t>
                </a:r>
                <a:r>
                  <a:rPr lang="zh-CN" altLang="en-US" sz="2100" dirty="0"/>
                  <a:t>，若</a:t>
                </a:r>
                <a:r>
                  <a:rPr lang="en-US" altLang="zh-CN" sz="2100" dirty="0"/>
                  <a:t>G-e</a:t>
                </a:r>
                <a:r>
                  <a:rPr lang="zh-CN" altLang="en-US" sz="2100" dirty="0"/>
                  <a:t>仍为连通图，则</a:t>
                </a:r>
                <a:r>
                  <a:rPr lang="en-US" altLang="zh-CN" sz="2100" dirty="0"/>
                  <a:t>e</a:t>
                </a:r>
                <a:r>
                  <a:rPr lang="zh-CN" altLang="en-US" sz="2100" dirty="0"/>
                  <a:t>的两个顶点之间依然存在通路，从而存在路径，与两点之间只有唯一路径矛盾，因为</a:t>
                </a:r>
                <a:r>
                  <a:rPr lang="en-US" altLang="zh-CN" sz="2500" dirty="0"/>
                  <a:t>e</a:t>
                </a:r>
                <a:r>
                  <a:rPr lang="zh-CN" altLang="en-US" sz="2500" dirty="0"/>
                  <a:t>是路径之一。</a:t>
                </a:r>
                <a:endParaRPr lang="zh-CN" altLang="en-US" sz="2100" dirty="0"/>
              </a:p>
              <a:p>
                <a:pPr marL="0" indent="0">
                  <a:buNone/>
                </a:pPr>
                <a:r>
                  <a:rPr lang="zh-CN" altLang="en-US" sz="2400" dirty="0"/>
                  <a:t>设其顶点数分别为</a:t>
                </a:r>
                <a:r>
                  <a:rPr lang="en-US" altLang="zh-CN" sz="2400" dirty="0"/>
                  <a:t>n</a:t>
                </a:r>
                <a:r>
                  <a:rPr lang="en-US" altLang="zh-CN" sz="2400" baseline="-25000" dirty="0"/>
                  <a:t>1</a:t>
                </a:r>
                <a:r>
                  <a:rPr lang="zh-CN" altLang="en-US" sz="2400" dirty="0"/>
                  <a:t>、</a:t>
                </a:r>
                <a:r>
                  <a:rPr lang="en-US" altLang="zh-CN" sz="2400" dirty="0"/>
                  <a:t>n</a:t>
                </a:r>
                <a:r>
                  <a:rPr lang="en-US" altLang="zh-CN" sz="2400" baseline="-25000" dirty="0"/>
                  <a:t>2</a:t>
                </a:r>
                <a:r>
                  <a:rPr lang="zh-CN" altLang="en-US" sz="2400" dirty="0"/>
                  <a:t>。</a:t>
                </a:r>
                <a:r>
                  <a:rPr lang="en-US" altLang="zh-CN" sz="2400" dirty="0" err="1"/>
                  <a:t>n</a:t>
                </a:r>
                <a:r>
                  <a:rPr lang="en-US" altLang="zh-CN" sz="2400" baseline="-25000" dirty="0" err="1">
                    <a:sym typeface="Symbol" panose="05050102010706020507" pitchFamily="18" charset="2"/>
                  </a:rPr>
                  <a:t>i</a:t>
                </a:r>
                <a:r>
                  <a:rPr lang="en-US" altLang="zh-CN" sz="2400" dirty="0" err="1">
                    <a:sym typeface="Symbol" panose="05050102010706020507" pitchFamily="18" charset="2"/>
                  </a:rPr>
                  <a:t>k</a:t>
                </a:r>
                <a:r>
                  <a:rPr lang="en-US" altLang="zh-CN" sz="2400" dirty="0">
                    <a:sym typeface="Symbol" panose="05050102010706020507" pitchFamily="18" charset="2"/>
                  </a:rPr>
                  <a:t> </a:t>
                </a:r>
                <a:r>
                  <a:rPr lang="zh-CN" altLang="en-US" sz="2400" dirty="0"/>
                  <a:t>，由归纳假设得</a:t>
                </a:r>
                <a:r>
                  <a:rPr lang="en-US" altLang="zh-CN" sz="2400" dirty="0"/>
                  <a:t>m</a:t>
                </a:r>
                <a:r>
                  <a:rPr lang="en-US" altLang="zh-CN" sz="2400" baseline="-25000" dirty="0"/>
                  <a:t>i</a:t>
                </a:r>
                <a:r>
                  <a:rPr lang="en-US" altLang="zh-CN" sz="2400" dirty="0"/>
                  <a:t>=n</a:t>
                </a:r>
                <a:r>
                  <a:rPr lang="en-US" altLang="zh-CN" sz="2400" baseline="-25000" dirty="0"/>
                  <a:t>i</a:t>
                </a:r>
                <a:r>
                  <a:rPr lang="en-US" altLang="zh-CN" sz="2400" dirty="0"/>
                  <a:t>-1,</a:t>
                </a:r>
                <a:r>
                  <a:rPr lang="zh-CN" altLang="en-US" sz="2400" dirty="0"/>
                  <a:t>于是</a:t>
                </a:r>
                <a:r>
                  <a:rPr lang="en-US" altLang="zh-CN" sz="2400" dirty="0"/>
                  <a:t>,m=m</a:t>
                </a:r>
                <a:r>
                  <a:rPr lang="en-US" altLang="zh-CN" sz="2400" baseline="-25000" dirty="0"/>
                  <a:t>1</a:t>
                </a:r>
                <a:r>
                  <a:rPr lang="en-US" altLang="zh-CN" sz="2400" dirty="0"/>
                  <a:t>+m</a:t>
                </a:r>
                <a:r>
                  <a:rPr lang="en-US" altLang="zh-CN" sz="2400" baseline="-25000" dirty="0"/>
                  <a:t>1</a:t>
                </a:r>
                <a:r>
                  <a:rPr lang="en-US" altLang="zh-CN" sz="2400" dirty="0"/>
                  <a:t>+1=n</a:t>
                </a:r>
                <a:r>
                  <a:rPr lang="en-US" altLang="zh-CN" sz="2400" baseline="-25000" dirty="0"/>
                  <a:t>1</a:t>
                </a:r>
                <a:r>
                  <a:rPr lang="en-US" altLang="zh-CN" sz="2400" dirty="0"/>
                  <a:t>-1+n</a:t>
                </a:r>
                <a:r>
                  <a:rPr lang="en-US" altLang="zh-CN" sz="2400" baseline="-25000" dirty="0"/>
                  <a:t>2</a:t>
                </a:r>
                <a:r>
                  <a:rPr lang="en-US" altLang="zh-CN" sz="2400" dirty="0"/>
                  <a:t>-1+1=n-1</a:t>
                </a:r>
                <a:r>
                  <a:rPr lang="zh-CN" altLang="en-US" sz="2400" dirty="0"/>
                  <a:t>。</a:t>
                </a:r>
                <a:endParaRPr lang="en-US" altLang="zh-CN" sz="2400" dirty="0"/>
              </a:p>
              <a:p>
                <a:pPr marL="0" indent="0">
                  <a:buNone/>
                </a:pPr>
                <a:r>
                  <a:rPr lang="en-US" altLang="zh-CN" sz="2400" dirty="0"/>
                  <a:t>(3) </a:t>
                </a:r>
                <a:r>
                  <a:rPr lang="en-US" altLang="zh-CN" sz="2400" dirty="0">
                    <a:sym typeface="Symbol" panose="05050102010706020507" pitchFamily="18" charset="2"/>
                  </a:rPr>
                  <a:t></a:t>
                </a:r>
                <a:r>
                  <a:rPr lang="en-US" altLang="zh-CN" sz="2400" dirty="0"/>
                  <a:t>(4)</a:t>
                </a:r>
                <a:r>
                  <a:rPr lang="zh-CN" altLang="en-US" sz="2400" dirty="0"/>
                  <a:t>。只需证明</a:t>
                </a:r>
                <a:r>
                  <a:rPr lang="en-US" altLang="zh-CN" sz="2400" dirty="0"/>
                  <a:t>G</a:t>
                </a:r>
                <a:r>
                  <a:rPr lang="zh-CN" altLang="en-US" sz="2400" dirty="0"/>
                  <a:t>连通。</a:t>
                </a:r>
                <a:r>
                  <a:rPr lang="zh-CN" altLang="en-US" sz="2400" dirty="0">
                    <a:solidFill>
                      <a:srgbClr val="FF0000"/>
                    </a:solidFill>
                  </a:rPr>
                  <a:t>用归纳法</a:t>
                </a:r>
                <a:r>
                  <a:rPr lang="en-US" altLang="zh-CN" sz="2400" dirty="0">
                    <a:solidFill>
                      <a:srgbClr val="FF0000"/>
                    </a:solidFill>
                  </a:rPr>
                  <a:t>+</a:t>
                </a:r>
                <a:r>
                  <a:rPr lang="zh-CN" altLang="en-US" sz="2400" dirty="0">
                    <a:solidFill>
                      <a:srgbClr val="FF0000"/>
                    </a:solidFill>
                  </a:rPr>
                  <a:t>反证法。</a:t>
                </a:r>
                <a:r>
                  <a:rPr lang="en-US" altLang="zh-CN" sz="2400" dirty="0"/>
                  <a:t> n=1</a:t>
                </a:r>
                <a:r>
                  <a:rPr lang="zh-CN" altLang="en-US" sz="2400" dirty="0"/>
                  <a:t>时正确。设</a:t>
                </a:r>
                <a:r>
                  <a:rPr lang="en-US" altLang="zh-CN" sz="2400" dirty="0" err="1"/>
                  <a:t>n</a:t>
                </a:r>
                <a:r>
                  <a:rPr lang="en-US" altLang="zh-CN" sz="2400" dirty="0" err="1">
                    <a:sym typeface="Symbol" panose="05050102010706020507" pitchFamily="18" charset="2"/>
                  </a:rPr>
                  <a:t>k</a:t>
                </a:r>
                <a:r>
                  <a:rPr lang="zh-CN" altLang="en-US" sz="2400" dirty="0"/>
                  <a:t>时正确，证明</a:t>
                </a:r>
                <a:r>
                  <a:rPr lang="en-US" altLang="zh-CN" sz="2400" dirty="0"/>
                  <a:t>n=k+1</a:t>
                </a:r>
                <a:r>
                  <a:rPr lang="zh-CN" altLang="en-US" sz="2400" dirty="0"/>
                  <a:t>时也正确。假设</a:t>
                </a:r>
                <a:r>
                  <a:rPr lang="en-US" altLang="zh-CN" sz="2400" dirty="0"/>
                  <a:t>G</a:t>
                </a:r>
                <a:r>
                  <a:rPr lang="zh-CN" altLang="en-US" sz="2400" dirty="0"/>
                  <a:t>不连通，则</a:t>
                </a:r>
                <a:r>
                  <a:rPr lang="en-US" altLang="zh-CN" sz="2400" dirty="0"/>
                  <a:t>G</a:t>
                </a:r>
                <a:r>
                  <a:rPr lang="zh-CN" altLang="en-US" sz="2400" dirty="0"/>
                  <a:t>有</a:t>
                </a:r>
                <a:r>
                  <a:rPr lang="en-US" altLang="zh-CN" sz="2400" dirty="0"/>
                  <a:t>s(s</a:t>
                </a:r>
                <a:r>
                  <a:rPr lang="en-US" altLang="zh-CN" sz="2400" dirty="0">
                    <a:sym typeface="Symbol" panose="05050102010706020507" pitchFamily="18" charset="2"/>
                  </a:rPr>
                  <a:t></a:t>
                </a:r>
                <a:r>
                  <a:rPr lang="en-US" altLang="zh-CN" sz="2400" dirty="0"/>
                  <a:t>2)</a:t>
                </a:r>
                <a:r>
                  <a:rPr lang="zh-CN" altLang="en-US" sz="2400" dirty="0"/>
                  <a:t>个连通分支</a:t>
                </a:r>
                <a:r>
                  <a:rPr lang="zh-CN" altLang="en-US" sz="2400" dirty="0">
                    <a:solidFill>
                      <a:srgbClr val="FF0000"/>
                    </a:solidFill>
                  </a:rPr>
                  <a:t>都是小树</a:t>
                </a:r>
                <a:r>
                  <a:rPr lang="zh-CN" altLang="en-US" sz="2400" dirty="0"/>
                  <a:t>。于是</a:t>
                </a:r>
                <a:r>
                  <a:rPr lang="en-US" altLang="zh-CN" sz="2400" dirty="0"/>
                  <a:t>m</a:t>
                </a:r>
                <a:r>
                  <a:rPr lang="en-US" altLang="zh-CN" sz="2400" baseline="-25000" dirty="0"/>
                  <a:t>i</a:t>
                </a:r>
                <a:r>
                  <a:rPr lang="en-US" altLang="zh-CN" sz="2400" dirty="0"/>
                  <a:t>=n</a:t>
                </a:r>
                <a:r>
                  <a:rPr lang="en-US" altLang="zh-CN" sz="2400" baseline="-25000" dirty="0"/>
                  <a:t>i</a:t>
                </a:r>
                <a:r>
                  <a:rPr lang="en-US" altLang="zh-CN" sz="2400" dirty="0"/>
                  <a:t>-1</a:t>
                </a:r>
                <a:r>
                  <a:rPr lang="zh-CN" altLang="en-US" sz="2400" dirty="0"/>
                  <a:t>，</a:t>
                </a:r>
                <a14:m>
                  <m:oMath xmlns:m="http://schemas.openxmlformats.org/officeDocument/2006/math">
                    <m:r>
                      <a:rPr lang="en-US" altLang="zh-CN" sz="2400" i="1">
                        <a:latin typeface="Cambria Math" panose="02040503050406030204" pitchFamily="18" charset="0"/>
                      </a:rPr>
                      <m:t>𝒎</m:t>
                    </m:r>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rPr>
                          <m:t>𝒔</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𝒎</m:t>
                            </m:r>
                          </m:e>
                          <m:sub>
                            <m:r>
                              <a:rPr lang="en-US" altLang="zh-CN" sz="2400" i="1">
                                <a:latin typeface="Cambria Math" panose="02040503050406030204" pitchFamily="18" charset="0"/>
                              </a:rPr>
                              <m:t>𝒊</m:t>
                            </m:r>
                          </m:sub>
                        </m:sSub>
                      </m:e>
                    </m:nary>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rPr>
                          <m:t>𝒔</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𝒏</m:t>
                            </m:r>
                          </m:e>
                          <m:sub>
                            <m:r>
                              <a:rPr lang="en-US" altLang="zh-CN" sz="2400" i="1">
                                <a:latin typeface="Cambria Math" panose="02040503050406030204" pitchFamily="18" charset="0"/>
                              </a:rPr>
                              <m:t>𝒊</m:t>
                            </m:r>
                          </m:sub>
                        </m:sSub>
                      </m:e>
                    </m:nary>
                  </m:oMath>
                </a14:m>
                <a:r>
                  <a:rPr lang="en-US" altLang="zh-CN" sz="2400" dirty="0"/>
                  <a:t>-s=n-s s(s</a:t>
                </a:r>
                <a:r>
                  <a:rPr lang="en-US" altLang="zh-CN" sz="2400" dirty="0">
                    <a:sym typeface="Symbol" panose="05050102010706020507" pitchFamily="18" charset="2"/>
                  </a:rPr>
                  <a:t></a:t>
                </a:r>
                <a:r>
                  <a:rPr lang="en-US" altLang="zh-CN" sz="2400" dirty="0"/>
                  <a:t>2,</a:t>
                </a:r>
                <a:r>
                  <a:rPr lang="zh-CN" altLang="en-US" sz="2400" dirty="0"/>
                  <a:t>这与</a:t>
                </a:r>
                <a:r>
                  <a:rPr lang="en-US" altLang="zh-CN" sz="2400" dirty="0"/>
                  <a:t>m=n-1</a:t>
                </a:r>
                <a:r>
                  <a:rPr lang="zh-CN" altLang="en-US" sz="2400" dirty="0"/>
                  <a:t>矛盾</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841" t="-1628" r="-337" b="-207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3758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z="4000" dirty="0"/>
              <a:t>图</a:t>
            </a:r>
            <a:r>
              <a:rPr lang="en-US" altLang="zh-CN" sz="4000" dirty="0"/>
              <a:t>12.</a:t>
            </a:r>
            <a:r>
              <a:rPr lang="zh-CN" altLang="en-US" sz="4000" dirty="0"/>
              <a:t>9 ：求带权为2,3,5,7,8,9的最优2元树</a:t>
            </a:r>
          </a:p>
        </p:txBody>
      </p:sp>
      <p:sp>
        <p:nvSpPr>
          <p:cNvPr id="5" name="内容占位符 4"/>
          <p:cNvSpPr>
            <a:spLocks noGrp="1"/>
          </p:cNvSpPr>
          <p:nvPr>
            <p:ph sz="quarter" idx="1"/>
          </p:nvPr>
        </p:nvSpPr>
        <p:spPr/>
        <p:txBody>
          <a:bodyPr/>
          <a:lstStyle/>
          <a:p>
            <a:r>
              <a:rPr lang="en-US" altLang="zh-CN" dirty="0"/>
              <a:t>2,3,5,7,8,9</a:t>
            </a:r>
          </a:p>
          <a:p>
            <a:r>
              <a:rPr lang="en-US" altLang="zh-CN" dirty="0"/>
              <a:t>5,5,7,8,9</a:t>
            </a:r>
          </a:p>
          <a:p>
            <a:r>
              <a:rPr lang="en-US" altLang="zh-CN" dirty="0"/>
              <a:t>10,7,8,9</a:t>
            </a:r>
          </a:p>
          <a:p>
            <a:r>
              <a:rPr lang="en-US" altLang="zh-CN" dirty="0"/>
              <a:t>10,15,9</a:t>
            </a:r>
          </a:p>
          <a:p>
            <a:r>
              <a:rPr lang="en-US" altLang="zh-CN" dirty="0"/>
              <a:t>19,15</a:t>
            </a:r>
          </a:p>
          <a:p>
            <a:r>
              <a:rPr lang="en-US" altLang="zh-CN" dirty="0"/>
              <a:t>34</a:t>
            </a:r>
            <a:endParaRPr lang="zh-CN" altLang="en-US" dirty="0"/>
          </a:p>
        </p:txBody>
      </p:sp>
      <p:pic>
        <p:nvPicPr>
          <p:cNvPr id="3" name="图片 2"/>
          <p:cNvPicPr>
            <a:picLocks noChangeAspect="1"/>
          </p:cNvPicPr>
          <p:nvPr/>
        </p:nvPicPr>
        <p:blipFill>
          <a:blip r:embed="rId2"/>
          <a:stretch>
            <a:fillRect/>
          </a:stretch>
        </p:blipFill>
        <p:spPr>
          <a:xfrm>
            <a:off x="7392144" y="1990344"/>
            <a:ext cx="3290316" cy="37155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a:t>
            </a:r>
            <a:r>
              <a:rPr lang="en-US" altLang="zh-CN" dirty="0"/>
              <a:t>2</a:t>
            </a:r>
            <a:r>
              <a:rPr lang="zh-CN" altLang="en-US" dirty="0"/>
              <a:t>元树的应用场景</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14:m>
                  <m:oMath xmlns:m="http://schemas.openxmlformats.org/officeDocument/2006/math">
                    <m:nary>
                      <m:naryPr>
                        <m:chr m:val="∑"/>
                        <m:ctrlPr>
                          <a:rPr lang="en-US" altLang="zh-CN" sz="2800" b="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b="0" i="1">
                            <a:latin typeface="Cambria Math" panose="02040503050406030204" pitchFamily="18" charset="0"/>
                          </a:rPr>
                          <m:t>𝑡</m:t>
                        </m:r>
                      </m:sup>
                      <m:e>
                        <m:sSub>
                          <m:sSubPr>
                            <m:ctrlPr>
                              <a:rPr lang="en-US" altLang="zh-CN" sz="2800" b="0" i="1">
                                <a:latin typeface="Cambria Math" panose="02040503050406030204" pitchFamily="18" charset="0"/>
                              </a:rPr>
                            </m:ctrlPr>
                          </m:sSubPr>
                          <m:e>
                            <m:r>
                              <a:rPr lang="zh-CN" altLang="en-US" sz="2800" b="0" i="1">
                                <a:latin typeface="Cambria Math" panose="02040503050406030204" pitchFamily="18" charset="0"/>
                              </a:rPr>
                              <m:t>𝜔</m:t>
                            </m:r>
                          </m:e>
                          <m:sub>
                            <m:r>
                              <a:rPr lang="en-US" altLang="zh-CN" sz="2800" b="0" i="1">
                                <a:latin typeface="Cambria Math" panose="02040503050406030204" pitchFamily="18" charset="0"/>
                              </a:rPr>
                              <m:t>𝑖</m:t>
                            </m:r>
                          </m:sub>
                        </m:sSub>
                        <m:sSub>
                          <m:sSubPr>
                            <m:ctrlPr>
                              <a:rPr lang="en-US" altLang="zh-CN" sz="2800" i="1">
                                <a:latin typeface="Cambria Math" panose="02040503050406030204" pitchFamily="18" charset="0"/>
                              </a:rPr>
                            </m:ctrlPr>
                          </m:sSubPr>
                          <m:e>
                            <m:r>
                              <a:rPr lang="en-US" altLang="zh-CN" sz="2800" b="0" i="1">
                                <a:latin typeface="Cambria Math" panose="02040503050406030204" pitchFamily="18" charset="0"/>
                              </a:rPr>
                              <m:t>𝐿</m:t>
                            </m:r>
                            <m:r>
                              <a:rPr lang="en-US" altLang="zh-CN" sz="2800" b="0" i="1">
                                <a:latin typeface="Cambria Math" panose="02040503050406030204" pitchFamily="18" charset="0"/>
                              </a:rPr>
                              <m:t>(</m:t>
                            </m:r>
                            <m:r>
                              <a:rPr lang="zh-CN" altLang="en-US" sz="2800" i="1">
                                <a:latin typeface="Cambria Math" panose="02040503050406030204" pitchFamily="18" charset="0"/>
                              </a:rPr>
                              <m:t>𝜔</m:t>
                            </m:r>
                          </m:e>
                          <m:sub>
                            <m:r>
                              <a:rPr lang="en-US" altLang="zh-CN" sz="2800" i="1">
                                <a:latin typeface="Cambria Math" panose="02040503050406030204" pitchFamily="18" charset="0"/>
                              </a:rPr>
                              <m:t>𝑖</m:t>
                            </m:r>
                          </m:sub>
                        </m:sSub>
                        <m:r>
                          <a:rPr lang="en-US" altLang="zh-CN" sz="2800" b="0" i="1">
                            <a:latin typeface="Cambria Math" panose="02040503050406030204" pitchFamily="18" charset="0"/>
                          </a:rPr>
                          <m:t>)</m:t>
                        </m:r>
                      </m:e>
                    </m:nary>
                  </m:oMath>
                </a14:m>
                <a:endParaRPr lang="en-US" altLang="zh-CN" dirty="0"/>
              </a:p>
              <a:p>
                <a:r>
                  <a:rPr lang="en-US" altLang="zh-CN" dirty="0"/>
                  <a:t>L</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0514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b="1" dirty="0">
                <a:latin typeface="宋体" panose="02010600030101010101" pitchFamily="2" charset="-122"/>
              </a:rPr>
              <a:t>前缀码</a:t>
            </a:r>
            <a:r>
              <a:rPr lang="zh-CN" altLang="en-US" sz="4000" dirty="0">
                <a:latin typeface="宋体" panose="02010600030101010101" pitchFamily="2" charset="-122"/>
              </a:rPr>
              <a:t> </a:t>
            </a:r>
          </a:p>
        </p:txBody>
      </p:sp>
      <p:sp>
        <p:nvSpPr>
          <p:cNvPr id="30724" name="Rectangle 3"/>
          <p:cNvSpPr>
            <a:spLocks noGrp="1" noChangeArrowheads="1"/>
          </p:cNvSpPr>
          <p:nvPr>
            <p:ph sz="quarter" idx="1"/>
          </p:nvPr>
        </p:nvSpPr>
        <p:spPr/>
        <p:txBody>
          <a:bodyPr/>
          <a:lstStyle/>
          <a:p>
            <a:pPr algn="just"/>
            <a:r>
              <a:rPr lang="zh-CN" altLang="en-US" sz="2800" dirty="0">
                <a:latin typeface="Times New Roman" panose="02020603050405020304" pitchFamily="18" charset="0"/>
              </a:rPr>
              <a:t>考虑这样的问题：用位串来编码英语字母表里的字母（其中不区分小写和大写字母）。可以用长度为</a:t>
            </a:r>
            <a:r>
              <a:rPr lang="en-US" altLang="zh-CN" sz="2800" dirty="0">
                <a:latin typeface="Times New Roman" panose="02020603050405020304" pitchFamily="18" charset="0"/>
              </a:rPr>
              <a:t>5</a:t>
            </a:r>
            <a:r>
              <a:rPr lang="zh-CN" altLang="en-US" sz="2800" dirty="0">
                <a:latin typeface="Times New Roman" panose="02020603050405020304" pitchFamily="18" charset="0"/>
              </a:rPr>
              <a:t>的位串来表示每个字母，因为只有</a:t>
            </a:r>
            <a:r>
              <a:rPr lang="en-US" altLang="zh-CN" sz="2800" dirty="0">
                <a:latin typeface="Times New Roman" panose="02020603050405020304" pitchFamily="18" charset="0"/>
              </a:rPr>
              <a:t>26</a:t>
            </a:r>
            <a:r>
              <a:rPr lang="zh-CN" altLang="en-US" sz="2800" dirty="0">
                <a:latin typeface="Times New Roman" panose="02020603050405020304" pitchFamily="18" charset="0"/>
              </a:rPr>
              <a:t>个字母而且有</a:t>
            </a:r>
            <a:r>
              <a:rPr lang="en-US" altLang="zh-CN" sz="2800" dirty="0">
                <a:latin typeface="Times New Roman" panose="02020603050405020304" pitchFamily="18" charset="0"/>
              </a:rPr>
              <a:t>32</a:t>
            </a:r>
            <a:r>
              <a:rPr lang="zh-CN" altLang="en-US" sz="2800" dirty="0">
                <a:latin typeface="Times New Roman" panose="02020603050405020304" pitchFamily="18" charset="0"/>
              </a:rPr>
              <a:t>个长度为</a:t>
            </a:r>
            <a:r>
              <a:rPr lang="en-US" altLang="zh-CN" sz="2800" dirty="0">
                <a:latin typeface="Times New Roman" panose="02020603050405020304" pitchFamily="18" charset="0"/>
              </a:rPr>
              <a:t>5</a:t>
            </a:r>
            <a:r>
              <a:rPr lang="zh-CN" altLang="en-US" sz="2800" dirty="0">
                <a:latin typeface="Times New Roman" panose="02020603050405020304" pitchFamily="18" charset="0"/>
              </a:rPr>
              <a:t>的位串。当每个字母都用</a:t>
            </a:r>
            <a:r>
              <a:rPr lang="en-US" altLang="zh-CN" sz="2800" dirty="0">
                <a:latin typeface="Times New Roman" panose="02020603050405020304" pitchFamily="18" charset="0"/>
              </a:rPr>
              <a:t>5</a:t>
            </a:r>
            <a:r>
              <a:rPr lang="zh-CN" altLang="en-US" sz="2800" dirty="0">
                <a:latin typeface="Times New Roman" panose="02020603050405020304" pitchFamily="18" charset="0"/>
              </a:rPr>
              <a:t>位来编码时，用来编码数据的总位数是</a:t>
            </a:r>
            <a:r>
              <a:rPr lang="en-US" altLang="zh-CN" sz="2800" dirty="0">
                <a:latin typeface="Times New Roman" panose="02020603050405020304" pitchFamily="18" charset="0"/>
              </a:rPr>
              <a:t>5</a:t>
            </a:r>
            <a:r>
              <a:rPr lang="zh-CN" altLang="en-US" sz="2800" dirty="0">
                <a:latin typeface="Times New Roman" panose="02020603050405020304" pitchFamily="18" charset="0"/>
              </a:rPr>
              <a:t>乘以文本中的字符数。</a:t>
            </a:r>
            <a:endParaRPr lang="en-US" altLang="zh-CN" sz="2800" dirty="0">
              <a:latin typeface="Times New Roman" panose="02020603050405020304" pitchFamily="18" charset="0"/>
            </a:endParaRPr>
          </a:p>
          <a:p>
            <a:pPr algn="just"/>
            <a:r>
              <a:rPr lang="zh-CN" altLang="en-US" sz="2800" dirty="0">
                <a:latin typeface="Times New Roman" panose="02020603050405020304" pitchFamily="18" charset="0"/>
              </a:rPr>
              <a:t>有没有可能找出这些字母的编码方案，使得在编码数据时使用的位更少？若可能，那么就可以节省存储空间而且缩短传输时间。</a:t>
            </a:r>
            <a:endParaRPr lang="en-US" altLang="zh-CN" sz="2800" dirty="0">
              <a:latin typeface="Times New Roman" panose="02020603050405020304" pitchFamily="18" charset="0"/>
            </a:endParaRPr>
          </a:p>
          <a:p>
            <a:pPr algn="just"/>
            <a:r>
              <a:rPr lang="zh-CN" altLang="en-US" sz="2800" dirty="0">
                <a:latin typeface="Times New Roman" panose="02020603050405020304" pitchFamily="18" charset="0"/>
              </a:rPr>
              <a:t>考虑用不同长度的位串来编码字母。</a:t>
            </a:r>
            <a:r>
              <a:rPr lang="zh-CN" altLang="en-US" sz="2800" dirty="0">
                <a:solidFill>
                  <a:srgbClr val="FF0000"/>
                </a:solidFill>
                <a:latin typeface="Times New Roman" panose="02020603050405020304" pitchFamily="18" charset="0"/>
              </a:rPr>
              <a:t>较短的位串用来编码出现较频繁的字母，较长的位串应当用来编码不经常出现的字母</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algn="just"/>
            <a:r>
              <a:rPr lang="zh-CN" altLang="en-US" sz="2800" dirty="0">
                <a:solidFill>
                  <a:srgbClr val="FF0000"/>
                </a:solidFill>
                <a:latin typeface="Times New Roman" panose="02020603050405020304" pitchFamily="18" charset="0"/>
              </a:rPr>
              <a:t>当用可变长的位数来给字母编码时，就必须用某种方法来确定</a:t>
            </a:r>
            <a:r>
              <a:rPr lang="zh-CN" altLang="en-US" sz="2800" dirty="0">
                <a:solidFill>
                  <a:srgbClr val="0070C0"/>
                </a:solidFill>
                <a:latin typeface="Times New Roman" panose="02020603050405020304" pitchFamily="18" charset="0"/>
              </a:rPr>
              <a:t>每个字母的位在何处开始和结束</a:t>
            </a:r>
            <a:r>
              <a:rPr lang="zh-CN" altLang="en-US" sz="2800" dirty="0">
                <a:solidFill>
                  <a:srgbClr val="FF0000"/>
                </a:solidFill>
                <a:latin typeface="Times New Roman" panose="02020603050405020304" pitchFamily="18" charset="0"/>
              </a:rPr>
              <a:t>。</a:t>
            </a:r>
          </a:p>
        </p:txBody>
      </p:sp>
      <p:sp>
        <p:nvSpPr>
          <p:cNvPr id="307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9EB0AB-4E51-4F7F-A8D2-74526962C0B1}" type="slidenum">
              <a:rPr lang="en-US" altLang="zh-CN" sz="1200">
                <a:latin typeface="Arial Black" panose="020B0A04020102020204" pitchFamily="34" charset="0"/>
              </a:rPr>
              <a:pPr>
                <a:spcBef>
                  <a:spcPct val="0"/>
                </a:spcBef>
                <a:buClrTx/>
                <a:buSzTx/>
                <a:buFontTx/>
                <a:buNone/>
              </a:pPr>
              <a:t>62</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2452263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b="1" dirty="0">
                <a:latin typeface="宋体" panose="02010600030101010101" pitchFamily="2" charset="-122"/>
              </a:rPr>
              <a:t>前缀码</a:t>
            </a:r>
            <a:r>
              <a:rPr lang="zh-CN" altLang="en-US" sz="4000" dirty="0">
                <a:latin typeface="宋体" panose="02010600030101010101" pitchFamily="2" charset="-122"/>
              </a:rPr>
              <a:t> </a:t>
            </a:r>
          </a:p>
        </p:txBody>
      </p:sp>
      <p:sp>
        <p:nvSpPr>
          <p:cNvPr id="30724" name="Rectangle 3"/>
          <p:cNvSpPr>
            <a:spLocks noGrp="1" noChangeArrowheads="1"/>
          </p:cNvSpPr>
          <p:nvPr>
            <p:ph sz="quarter" idx="1"/>
          </p:nvPr>
        </p:nvSpPr>
        <p:spPr/>
        <p:txBody>
          <a:bodyPr/>
          <a:lstStyle/>
          <a:p>
            <a:pPr algn="just"/>
            <a:r>
              <a:rPr lang="zh-CN" altLang="en-US" sz="2800" dirty="0">
                <a:latin typeface="Times New Roman" panose="02020603050405020304" pitchFamily="18" charset="0"/>
              </a:rPr>
              <a:t>设</a:t>
            </a:r>
            <a:r>
              <a:rPr lang="zh-CN" altLang="en-US" sz="2800" i="1"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i="1" dirty="0">
                <a:latin typeface="Times New Roman" panose="02020603050405020304" pitchFamily="18" charset="0"/>
                <a:sym typeface="Symbol" panose="05050102010706020507" pitchFamily="18" charset="2"/>
              </a:rPr>
              <a:t></a:t>
            </a:r>
            <a:r>
              <a:rPr lang="en-US" altLang="zh-CN" sz="2800" baseline="-30000" dirty="0">
                <a:latin typeface="Times New Roman" panose="02020603050405020304" pitchFamily="18" charset="0"/>
              </a:rPr>
              <a:t>1</a:t>
            </a:r>
            <a:r>
              <a:rPr lang="en-US" altLang="zh-CN" sz="2800" i="1" dirty="0">
                <a:latin typeface="Times New Roman" panose="02020603050405020304" pitchFamily="18" charset="0"/>
                <a:sym typeface="Symbol" panose="05050102010706020507" pitchFamily="18" charset="2"/>
              </a:rPr>
              <a:t></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sym typeface="Symbol" panose="05050102010706020507" pitchFamily="18" charset="2"/>
              </a:rPr>
              <a:t></a:t>
            </a:r>
            <a:r>
              <a:rPr lang="en-US" altLang="zh-CN" sz="2800" i="1" baseline="-30000" dirty="0">
                <a:latin typeface="Times New Roman" panose="02020603050405020304" pitchFamily="18" charset="0"/>
              </a:rPr>
              <a:t>n</a:t>
            </a:r>
            <a:r>
              <a:rPr lang="en-US" altLang="zh-CN" sz="2800" baseline="-30000" dirty="0">
                <a:latin typeface="Times New Roman" panose="02020603050405020304" pitchFamily="18" charset="0"/>
              </a:rPr>
              <a:t>-1</a:t>
            </a:r>
            <a:r>
              <a:rPr lang="en-US" altLang="zh-CN" sz="2800" i="1" dirty="0">
                <a:latin typeface="Times New Roman" panose="02020603050405020304" pitchFamily="18" charset="0"/>
                <a:sym typeface="Symbol" panose="05050102010706020507" pitchFamily="18" charset="2"/>
              </a:rPr>
              <a:t></a:t>
            </a:r>
            <a:r>
              <a:rPr lang="en-US" altLang="zh-CN" sz="2800" i="1" baseline="-30000" dirty="0">
                <a:latin typeface="Times New Roman" panose="02020603050405020304" pitchFamily="18" charset="0"/>
              </a:rPr>
              <a:t>n</a:t>
            </a:r>
            <a:r>
              <a:rPr lang="zh-CN" altLang="en-US" sz="2800" dirty="0">
                <a:latin typeface="Times New Roman" panose="02020603050405020304" pitchFamily="18" charset="0"/>
              </a:rPr>
              <a:t>是长度为</a:t>
            </a:r>
            <a:r>
              <a:rPr lang="en-US" altLang="zh-CN" sz="2800" i="1" dirty="0">
                <a:latin typeface="Times New Roman" panose="02020603050405020304" pitchFamily="18" charset="0"/>
              </a:rPr>
              <a:t>n</a:t>
            </a:r>
            <a:r>
              <a:rPr lang="zh-CN" altLang="en-US" sz="2800" dirty="0">
                <a:latin typeface="Times New Roman" panose="02020603050405020304" pitchFamily="18" charset="0"/>
              </a:rPr>
              <a:t>的符号串，</a:t>
            </a:r>
            <a:r>
              <a:rPr lang="zh-CN" altLang="en-US" sz="2800" i="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sym typeface="Symbol" panose="05050102010706020507" pitchFamily="18" charset="2"/>
              </a:rPr>
              <a:t>的</a:t>
            </a:r>
            <a:r>
              <a:rPr lang="zh-CN" altLang="en-US" sz="2800" dirty="0">
                <a:solidFill>
                  <a:srgbClr val="FF3300"/>
                </a:solidFill>
                <a:latin typeface="Times New Roman" panose="02020603050405020304" pitchFamily="18" charset="0"/>
              </a:rPr>
              <a:t>前缀</a:t>
            </a:r>
            <a:r>
              <a:rPr lang="en-US" altLang="zh-CN" sz="2800" dirty="0">
                <a:latin typeface="Times New Roman" panose="02020603050405020304" pitchFamily="18" charset="0"/>
              </a:rPr>
              <a:t>:</a:t>
            </a:r>
            <a:r>
              <a:rPr lang="en-US" altLang="zh-CN" sz="2800" i="1" dirty="0">
                <a:latin typeface="Times New Roman" panose="02020603050405020304" pitchFamily="18" charset="0"/>
                <a:sym typeface="Symbol" panose="05050102010706020507" pitchFamily="18" charset="2"/>
              </a:rPr>
              <a:t></a:t>
            </a:r>
            <a:r>
              <a:rPr lang="en-US" altLang="zh-CN" sz="2800" baseline="-30000" dirty="0">
                <a:latin typeface="Times New Roman" panose="02020603050405020304" pitchFamily="18" charset="0"/>
              </a:rPr>
              <a:t>1</a:t>
            </a:r>
            <a:r>
              <a:rPr lang="en-US" altLang="zh-CN" sz="2800" i="1" dirty="0">
                <a:latin typeface="Times New Roman" panose="02020603050405020304" pitchFamily="18" charset="0"/>
                <a:sym typeface="Symbol" panose="05050102010706020507" pitchFamily="18" charset="2"/>
              </a:rPr>
              <a:t></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sym typeface="Symbol" panose="05050102010706020507" pitchFamily="18" charset="2"/>
              </a:rPr>
              <a:t></a:t>
            </a:r>
            <a:r>
              <a:rPr lang="en-US" altLang="zh-CN" sz="2800" i="1" baseline="-30000" dirty="0">
                <a:latin typeface="Times New Roman" panose="02020603050405020304" pitchFamily="18" charset="0"/>
              </a:rPr>
              <a:t>k</a:t>
            </a:r>
            <a:r>
              <a:rPr lang="en-US" altLang="zh-CN" sz="2800" baseline="-30000" dirty="0">
                <a:latin typeface="Times New Roman" panose="02020603050405020304" pitchFamily="18" charset="0"/>
              </a:rPr>
              <a:t> </a:t>
            </a:r>
            <a:r>
              <a:rPr lang="en-US" altLang="zh-CN" sz="2800" dirty="0">
                <a:latin typeface="Times New Roman" panose="02020603050405020304" pitchFamily="18" charset="0"/>
              </a:rPr>
              <a:t>, </a:t>
            </a:r>
            <a:r>
              <a:rPr lang="en-US" altLang="zh-CN" sz="2800" i="1" dirty="0">
                <a:latin typeface="Times New Roman" panose="02020603050405020304" pitchFamily="18" charset="0"/>
              </a:rPr>
              <a:t>k</a:t>
            </a:r>
            <a:r>
              <a:rPr lang="en-US" altLang="zh-CN" sz="2800" dirty="0">
                <a:latin typeface="Times New Roman" panose="02020603050405020304" pitchFamily="18" charset="0"/>
              </a:rPr>
              <a:t>=1,2,…,</a:t>
            </a:r>
            <a:r>
              <a:rPr lang="en-US" altLang="zh-CN" sz="2800" i="1" dirty="0">
                <a:latin typeface="Times New Roman" panose="02020603050405020304" pitchFamily="18" charset="0"/>
              </a:rPr>
              <a:t>n</a:t>
            </a:r>
            <a:r>
              <a:rPr lang="en-US" altLang="zh-CN" sz="2800" dirty="0">
                <a:latin typeface="Times New Roman" panose="02020603050405020304" pitchFamily="18" charset="0"/>
              </a:rPr>
              <a:t>-1,</a:t>
            </a:r>
            <a:r>
              <a:rPr lang="en-US" altLang="zh-CN" sz="2800" i="1" dirty="0">
                <a:latin typeface="Times New Roman" panose="02020603050405020304" pitchFamily="18" charset="0"/>
              </a:rPr>
              <a:t>n</a:t>
            </a:r>
            <a:r>
              <a:rPr lang="en-US" altLang="zh-CN" sz="2800" baseline="-30000" dirty="0">
                <a:latin typeface="Times New Roman" panose="02020603050405020304" pitchFamily="18" charset="0"/>
              </a:rPr>
              <a:t> </a:t>
            </a:r>
            <a:endParaRPr lang="en-US" altLang="zh-CN" sz="2800" dirty="0">
              <a:latin typeface="Times New Roman" panose="02020603050405020304" pitchFamily="18" charset="0"/>
            </a:endParaRPr>
          </a:p>
          <a:p>
            <a:pPr algn="just"/>
            <a:r>
              <a:rPr lang="zh-CN" altLang="en-US" sz="2800" dirty="0">
                <a:solidFill>
                  <a:srgbClr val="FF3300"/>
                </a:solidFill>
                <a:latin typeface="Times New Roman" panose="02020603050405020304" pitchFamily="18" charset="0"/>
              </a:rPr>
              <a:t>前缀码</a:t>
            </a:r>
            <a:r>
              <a:rPr lang="en-US" altLang="zh-CN" sz="2800" dirty="0">
                <a:latin typeface="Times New Roman" panose="02020603050405020304" pitchFamily="18" charset="0"/>
              </a:rPr>
              <a:t>: {</a:t>
            </a:r>
            <a:r>
              <a:rPr lang="en-US" altLang="zh-CN" sz="2800" i="1" dirty="0">
                <a:latin typeface="Times New Roman" panose="02020603050405020304" pitchFamily="18" charset="0"/>
                <a:sym typeface="Symbol" panose="05050102010706020507" pitchFamily="18" charset="2"/>
              </a:rPr>
              <a:t></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 </a:t>
            </a:r>
            <a:r>
              <a:rPr lang="en-US" altLang="zh-CN" sz="2800" i="1" dirty="0">
                <a:latin typeface="Times New Roman" panose="02020603050405020304" pitchFamily="18" charset="0"/>
                <a:sym typeface="Symbol" panose="05050102010706020507" pitchFamily="18" charset="2"/>
              </a:rPr>
              <a:t></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 …, </a:t>
            </a:r>
            <a:r>
              <a:rPr lang="en-US" altLang="zh-CN" sz="2800" i="1" dirty="0">
                <a:latin typeface="Times New Roman" panose="02020603050405020304" pitchFamily="18" charset="0"/>
                <a:sym typeface="Symbol" panose="05050102010706020507" pitchFamily="18" charset="2"/>
              </a:rPr>
              <a:t></a:t>
            </a:r>
            <a:r>
              <a:rPr lang="en-US" altLang="zh-CN" sz="2800" i="1" baseline="-30000" dirty="0">
                <a:latin typeface="Times New Roman" panose="02020603050405020304" pitchFamily="18" charset="0"/>
              </a:rPr>
              <a:t>m</a:t>
            </a:r>
            <a:r>
              <a:rPr lang="en-US" altLang="zh-CN" sz="2800" dirty="0">
                <a:latin typeface="Times New Roman" panose="02020603050405020304" pitchFamily="18" charset="0"/>
              </a:rPr>
              <a:t>}, </a:t>
            </a:r>
            <a:r>
              <a:rPr lang="zh-CN" altLang="en-US" sz="2800" dirty="0">
                <a:latin typeface="Times New Roman" panose="02020603050405020304" pitchFamily="18" charset="0"/>
              </a:rPr>
              <a:t>其中</a:t>
            </a:r>
            <a:r>
              <a:rPr lang="zh-CN" altLang="en-US" sz="2800" i="1" dirty="0">
                <a:latin typeface="Times New Roman" panose="02020603050405020304" pitchFamily="18" charset="0"/>
                <a:sym typeface="Symbol" panose="05050102010706020507" pitchFamily="18" charset="2"/>
              </a:rPr>
              <a:t></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 </a:t>
            </a:r>
            <a:r>
              <a:rPr lang="en-US" altLang="zh-CN" sz="2800" i="1" dirty="0">
                <a:latin typeface="Times New Roman" panose="02020603050405020304" pitchFamily="18" charset="0"/>
                <a:sym typeface="Symbol" panose="05050102010706020507" pitchFamily="18" charset="2"/>
              </a:rPr>
              <a:t></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 …, </a:t>
            </a:r>
            <a:r>
              <a:rPr lang="en-US" altLang="zh-CN" sz="2800" i="1" dirty="0">
                <a:latin typeface="Times New Roman" panose="02020603050405020304" pitchFamily="18" charset="0"/>
                <a:sym typeface="Symbol" panose="05050102010706020507" pitchFamily="18" charset="2"/>
              </a:rPr>
              <a:t></a:t>
            </a:r>
            <a:r>
              <a:rPr lang="en-US" altLang="zh-CN" sz="2800" i="1" baseline="-30000" dirty="0">
                <a:latin typeface="Times New Roman" panose="02020603050405020304" pitchFamily="18" charset="0"/>
              </a:rPr>
              <a:t>m</a:t>
            </a:r>
            <a:r>
              <a:rPr lang="zh-CN" altLang="en-US" sz="2800" dirty="0">
                <a:latin typeface="Times New Roman" panose="02020603050405020304" pitchFamily="18" charset="0"/>
              </a:rPr>
              <a:t>为非空字符串</a:t>
            </a:r>
            <a:r>
              <a:rPr lang="en-US" altLang="zh-CN" sz="2800" dirty="0">
                <a:latin typeface="Times New Roman" panose="02020603050405020304" pitchFamily="18" charset="0"/>
              </a:rPr>
              <a:t>, </a:t>
            </a:r>
            <a:r>
              <a:rPr lang="zh-CN" altLang="en-US" sz="2800" dirty="0">
                <a:latin typeface="Times New Roman" panose="02020603050405020304" pitchFamily="18" charset="0"/>
              </a:rPr>
              <a:t>且</a:t>
            </a:r>
            <a:r>
              <a:rPr lang="zh-CN" altLang="en-US" sz="2800" dirty="0">
                <a:solidFill>
                  <a:srgbClr val="FF0000"/>
                </a:solidFill>
                <a:latin typeface="Times New Roman" panose="02020603050405020304" pitchFamily="18" charset="0"/>
              </a:rPr>
              <a:t>任何两个互不为前缀</a:t>
            </a:r>
          </a:p>
          <a:p>
            <a:r>
              <a:rPr lang="en-US" altLang="zh-CN" sz="2800" dirty="0">
                <a:solidFill>
                  <a:srgbClr val="FF3300"/>
                </a:solidFill>
                <a:latin typeface="Times New Roman" panose="02020603050405020304" pitchFamily="18" charset="0"/>
              </a:rPr>
              <a:t>2</a:t>
            </a:r>
            <a:r>
              <a:rPr lang="zh-CN" altLang="en-US" sz="2800" dirty="0">
                <a:solidFill>
                  <a:srgbClr val="FF3300"/>
                </a:solidFill>
                <a:latin typeface="Times New Roman" panose="02020603050405020304" pitchFamily="18" charset="0"/>
              </a:rPr>
              <a:t>元前缀码</a:t>
            </a:r>
            <a:r>
              <a:rPr lang="en-US" altLang="zh-CN" sz="2800" dirty="0">
                <a:latin typeface="Times New Roman" panose="02020603050405020304" pitchFamily="18" charset="0"/>
              </a:rPr>
              <a:t>: </a:t>
            </a:r>
            <a:r>
              <a:rPr lang="zh-CN" altLang="en-US" sz="2800" dirty="0">
                <a:latin typeface="Times New Roman" panose="02020603050405020304" pitchFamily="18" charset="0"/>
              </a:rPr>
              <a:t>只有两个符号</a:t>
            </a:r>
            <a:r>
              <a:rPr lang="en-US" altLang="zh-CN" sz="2800" dirty="0">
                <a:latin typeface="Times New Roman" panose="02020603050405020304" pitchFamily="18" charset="0"/>
              </a:rPr>
              <a:t>(</a:t>
            </a:r>
            <a:r>
              <a:rPr lang="zh-CN" altLang="en-US" sz="2800" dirty="0">
                <a:latin typeface="Times New Roman" panose="02020603050405020304" pitchFamily="18" charset="0"/>
              </a:rPr>
              <a:t>如</a:t>
            </a:r>
            <a:r>
              <a:rPr lang="en-US" altLang="zh-CN" sz="2800" dirty="0">
                <a:latin typeface="Times New Roman" panose="02020603050405020304" pitchFamily="18" charset="0"/>
              </a:rPr>
              <a:t>0</a:t>
            </a:r>
            <a:r>
              <a:rPr lang="zh-CN" altLang="en-US" sz="2800" dirty="0">
                <a:latin typeface="Times New Roman" panose="02020603050405020304" pitchFamily="18" charset="0"/>
              </a:rPr>
              <a:t>与</a:t>
            </a:r>
            <a:r>
              <a:rPr lang="en-US" altLang="zh-CN" sz="2800" dirty="0">
                <a:latin typeface="Times New Roman" panose="02020603050405020304" pitchFamily="18" charset="0"/>
              </a:rPr>
              <a:t>1)</a:t>
            </a:r>
            <a:r>
              <a:rPr lang="zh-CN" altLang="en-US" sz="2800" dirty="0">
                <a:latin typeface="Times New Roman" panose="02020603050405020304" pitchFamily="18" charset="0"/>
              </a:rPr>
              <a:t>的前缀码</a:t>
            </a:r>
          </a:p>
          <a:p>
            <a:pPr lvl="1"/>
            <a:r>
              <a:rPr lang="en-US" altLang="zh-CN" sz="2500" dirty="0">
                <a:latin typeface="Times New Roman" panose="02020603050405020304" pitchFamily="18" charset="0"/>
              </a:rPr>
              <a:t>{0,10,110, 1111}, {10,01,001,110}</a:t>
            </a:r>
            <a:r>
              <a:rPr lang="zh-CN" altLang="en-US" sz="2500" dirty="0">
                <a:latin typeface="Times New Roman" panose="02020603050405020304" pitchFamily="18" charset="0"/>
              </a:rPr>
              <a:t>是</a:t>
            </a:r>
            <a:r>
              <a:rPr lang="en-US" altLang="zh-CN" sz="2500" dirty="0">
                <a:latin typeface="Times New Roman" panose="02020603050405020304" pitchFamily="18" charset="0"/>
              </a:rPr>
              <a:t>2</a:t>
            </a:r>
            <a:r>
              <a:rPr lang="zh-CN" altLang="en-US" sz="2500" dirty="0">
                <a:latin typeface="Times New Roman" panose="02020603050405020304" pitchFamily="18" charset="0"/>
              </a:rPr>
              <a:t>元前缀码</a:t>
            </a:r>
            <a:endParaRPr lang="en-US" altLang="zh-CN" sz="2500" dirty="0">
              <a:latin typeface="Times New Roman" panose="02020603050405020304" pitchFamily="18" charset="0"/>
            </a:endParaRPr>
          </a:p>
          <a:p>
            <a:pPr lvl="1"/>
            <a:r>
              <a:rPr lang="en-US" altLang="zh-CN" sz="2500" dirty="0">
                <a:latin typeface="Times New Roman" panose="02020603050405020304" pitchFamily="18" charset="0"/>
              </a:rPr>
              <a:t>{0,10,010, 1010} </a:t>
            </a:r>
            <a:r>
              <a:rPr lang="zh-CN" altLang="en-US" sz="2500" dirty="0">
                <a:latin typeface="Times New Roman" panose="02020603050405020304" pitchFamily="18" charset="0"/>
              </a:rPr>
              <a:t>不是前缀码</a:t>
            </a:r>
          </a:p>
        </p:txBody>
      </p:sp>
      <p:sp>
        <p:nvSpPr>
          <p:cNvPr id="307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9EB0AB-4E51-4F7F-A8D2-74526962C0B1}" type="slidenum">
              <a:rPr lang="en-US" altLang="zh-CN" sz="1200">
                <a:latin typeface="Arial Black" panose="020B0A04020102020204" pitchFamily="34" charset="0"/>
              </a:rPr>
              <a:pPr>
                <a:spcBef>
                  <a:spcPct val="0"/>
                </a:spcBef>
                <a:buClrTx/>
                <a:buSzTx/>
                <a:buFontTx/>
                <a:buNone/>
              </a:pPr>
              <a:t>63</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3968475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b="1" dirty="0">
                <a:latin typeface="宋体" panose="02010600030101010101" pitchFamily="2" charset="-122"/>
              </a:rPr>
              <a:t>前缀码</a:t>
            </a:r>
            <a:r>
              <a:rPr lang="en-US" altLang="zh-CN" b="1" dirty="0">
                <a:latin typeface="宋体" panose="02010600030101010101" pitchFamily="2" charset="-122"/>
              </a:rPr>
              <a:t>(</a:t>
            </a:r>
            <a:r>
              <a:rPr lang="zh-CN" altLang="en-US" b="1" dirty="0">
                <a:latin typeface="宋体" panose="02010600030101010101" pitchFamily="2" charset="-122"/>
              </a:rPr>
              <a:t>续</a:t>
            </a:r>
            <a:r>
              <a:rPr lang="en-US" altLang="zh-CN" b="1" dirty="0">
                <a:latin typeface="宋体" panose="02010600030101010101" pitchFamily="2" charset="-122"/>
              </a:rPr>
              <a:t>)</a:t>
            </a:r>
          </a:p>
        </p:txBody>
      </p:sp>
      <p:sp>
        <p:nvSpPr>
          <p:cNvPr id="31748" name="Rectangle 3"/>
          <p:cNvSpPr>
            <a:spLocks noGrp="1" noChangeArrowheads="1"/>
          </p:cNvSpPr>
          <p:nvPr>
            <p:ph sz="quarter" idx="1"/>
          </p:nvPr>
        </p:nvSpPr>
        <p:spPr/>
        <p:txBody>
          <a:bodyPr/>
          <a:lstStyle/>
          <a:p>
            <a:pPr algn="just">
              <a:lnSpc>
                <a:spcPct val="110000"/>
              </a:lnSpc>
              <a:spcBef>
                <a:spcPct val="0"/>
              </a:spcBef>
            </a:pPr>
            <a:r>
              <a:rPr lang="zh-CN" altLang="en-US" sz="2800" dirty="0">
                <a:latin typeface="Times New Roman" panose="02020603050405020304" pitchFamily="18" charset="0"/>
              </a:rPr>
              <a:t>一棵</a:t>
            </a:r>
            <a:r>
              <a:rPr lang="en-US" altLang="zh-CN" sz="2800" dirty="0">
                <a:latin typeface="Times New Roman" panose="02020603050405020304" pitchFamily="18" charset="0"/>
              </a:rPr>
              <a:t>2</a:t>
            </a:r>
            <a:r>
              <a:rPr lang="zh-CN" altLang="en-US" sz="2800" dirty="0">
                <a:latin typeface="Times New Roman" panose="02020603050405020304" pitchFamily="18" charset="0"/>
              </a:rPr>
              <a:t>元树产生一个二元前缀码</a:t>
            </a:r>
            <a:r>
              <a:rPr lang="en-US" altLang="zh-CN" sz="2800" dirty="0">
                <a:latin typeface="Times New Roman" panose="02020603050405020304" pitchFamily="18" charset="0"/>
              </a:rPr>
              <a:t>:</a:t>
            </a:r>
          </a:p>
          <a:p>
            <a:pPr lvl="1" algn="just">
              <a:lnSpc>
                <a:spcPct val="110000"/>
              </a:lnSpc>
              <a:spcBef>
                <a:spcPct val="0"/>
              </a:spcBef>
            </a:pPr>
            <a:r>
              <a:rPr lang="zh-CN" altLang="en-US" sz="2500" dirty="0">
                <a:latin typeface="Times New Roman" panose="02020603050405020304" pitchFamily="18" charset="0"/>
              </a:rPr>
              <a:t>对每个分支点</a:t>
            </a:r>
            <a:r>
              <a:rPr lang="en-US" altLang="zh-CN" sz="2500" dirty="0">
                <a:latin typeface="Times New Roman" panose="02020603050405020304" pitchFamily="18" charset="0"/>
              </a:rPr>
              <a:t>, </a:t>
            </a:r>
            <a:r>
              <a:rPr lang="zh-CN" altLang="en-US" sz="2500" dirty="0">
                <a:latin typeface="Times New Roman" panose="02020603050405020304" pitchFamily="18" charset="0"/>
              </a:rPr>
              <a:t>若关联</a:t>
            </a:r>
            <a:r>
              <a:rPr lang="en-US" altLang="zh-CN" sz="2500" dirty="0">
                <a:latin typeface="Times New Roman" panose="02020603050405020304" pitchFamily="18" charset="0"/>
              </a:rPr>
              <a:t>2</a:t>
            </a:r>
            <a:r>
              <a:rPr lang="zh-CN" altLang="en-US" sz="2500" dirty="0">
                <a:latin typeface="Times New Roman" panose="02020603050405020304" pitchFamily="18" charset="0"/>
              </a:rPr>
              <a:t>条边</a:t>
            </a:r>
            <a:r>
              <a:rPr lang="en-US" altLang="zh-CN" sz="2500" dirty="0">
                <a:latin typeface="Times New Roman" panose="02020603050405020304" pitchFamily="18" charset="0"/>
              </a:rPr>
              <a:t>, </a:t>
            </a:r>
            <a:r>
              <a:rPr lang="zh-CN" altLang="en-US" sz="2500" dirty="0">
                <a:latin typeface="Times New Roman" panose="02020603050405020304" pitchFamily="18" charset="0"/>
              </a:rPr>
              <a:t>则给</a:t>
            </a:r>
            <a:r>
              <a:rPr lang="zh-CN" altLang="en-US" sz="2500" dirty="0">
                <a:solidFill>
                  <a:srgbClr val="FF0000"/>
                </a:solidFill>
                <a:highlight>
                  <a:srgbClr val="FFFF00"/>
                </a:highlight>
                <a:latin typeface="Times New Roman" panose="02020603050405020304" pitchFamily="18" charset="0"/>
              </a:rPr>
              <a:t>左边标</a:t>
            </a:r>
            <a:r>
              <a:rPr lang="en-US" altLang="zh-CN" sz="2500" dirty="0">
                <a:solidFill>
                  <a:srgbClr val="FF0000"/>
                </a:solidFill>
                <a:highlight>
                  <a:srgbClr val="FFFF00"/>
                </a:highlight>
                <a:latin typeface="Times New Roman" panose="02020603050405020304" pitchFamily="18" charset="0"/>
              </a:rPr>
              <a:t>0, </a:t>
            </a:r>
            <a:r>
              <a:rPr lang="zh-CN" altLang="en-US" sz="2500" dirty="0">
                <a:solidFill>
                  <a:srgbClr val="FF0000"/>
                </a:solidFill>
                <a:highlight>
                  <a:srgbClr val="FFFF00"/>
                </a:highlight>
                <a:latin typeface="Times New Roman" panose="02020603050405020304" pitchFamily="18" charset="0"/>
              </a:rPr>
              <a:t>右边标</a:t>
            </a:r>
            <a:r>
              <a:rPr lang="en-US" altLang="zh-CN" sz="2500" dirty="0">
                <a:solidFill>
                  <a:srgbClr val="FF0000"/>
                </a:solidFill>
                <a:highlight>
                  <a:srgbClr val="FFFF00"/>
                </a:highlight>
                <a:latin typeface="Times New Roman" panose="02020603050405020304" pitchFamily="18" charset="0"/>
              </a:rPr>
              <a:t>1</a:t>
            </a:r>
            <a:r>
              <a:rPr lang="en-US" altLang="zh-CN" sz="2500" dirty="0">
                <a:latin typeface="Times New Roman" panose="02020603050405020304" pitchFamily="18" charset="0"/>
              </a:rPr>
              <a:t>; </a:t>
            </a:r>
          </a:p>
          <a:p>
            <a:pPr lvl="1" algn="just">
              <a:lnSpc>
                <a:spcPct val="110000"/>
              </a:lnSpc>
              <a:spcBef>
                <a:spcPct val="0"/>
              </a:spcBef>
            </a:pPr>
            <a:r>
              <a:rPr lang="zh-CN" altLang="en-US" sz="2500" dirty="0">
                <a:latin typeface="Times New Roman" panose="02020603050405020304" pitchFamily="18" charset="0"/>
              </a:rPr>
              <a:t>若只关联</a:t>
            </a:r>
            <a:r>
              <a:rPr lang="en-US" altLang="zh-CN" sz="2500" dirty="0">
                <a:latin typeface="Times New Roman" panose="02020603050405020304" pitchFamily="18" charset="0"/>
              </a:rPr>
              <a:t>1</a:t>
            </a:r>
            <a:r>
              <a:rPr lang="zh-CN" altLang="en-US" sz="2500" dirty="0">
                <a:latin typeface="Times New Roman" panose="02020603050405020304" pitchFamily="18" charset="0"/>
              </a:rPr>
              <a:t>条边</a:t>
            </a:r>
            <a:r>
              <a:rPr lang="en-US" altLang="zh-CN" sz="2500" dirty="0">
                <a:latin typeface="Times New Roman" panose="02020603050405020304" pitchFamily="18" charset="0"/>
              </a:rPr>
              <a:t>, </a:t>
            </a:r>
            <a:r>
              <a:rPr lang="zh-CN" altLang="en-US" sz="2500" dirty="0">
                <a:latin typeface="Times New Roman" panose="02020603050405020304" pitchFamily="18" charset="0"/>
              </a:rPr>
              <a:t>则可以给它标</a:t>
            </a:r>
            <a:r>
              <a:rPr lang="en-US" altLang="zh-CN" sz="2500" dirty="0">
                <a:latin typeface="Times New Roman" panose="02020603050405020304" pitchFamily="18" charset="0"/>
              </a:rPr>
              <a:t>0(</a:t>
            </a:r>
            <a:r>
              <a:rPr lang="zh-CN" altLang="en-US" sz="2500" dirty="0">
                <a:latin typeface="Times New Roman" panose="02020603050405020304" pitchFamily="18" charset="0"/>
              </a:rPr>
              <a:t>看作左边</a:t>
            </a:r>
            <a:r>
              <a:rPr lang="en-US" altLang="zh-CN" sz="2500" dirty="0">
                <a:latin typeface="Times New Roman" panose="02020603050405020304" pitchFamily="18" charset="0"/>
              </a:rPr>
              <a:t>), </a:t>
            </a:r>
            <a:r>
              <a:rPr lang="zh-CN" altLang="en-US" sz="2500" dirty="0">
                <a:latin typeface="Times New Roman" panose="02020603050405020304" pitchFamily="18" charset="0"/>
              </a:rPr>
              <a:t>也可以标</a:t>
            </a:r>
            <a:r>
              <a:rPr lang="en-US" altLang="zh-CN" sz="2500" dirty="0">
                <a:latin typeface="Times New Roman" panose="02020603050405020304" pitchFamily="18" charset="0"/>
              </a:rPr>
              <a:t>1(</a:t>
            </a:r>
            <a:r>
              <a:rPr lang="zh-CN" altLang="en-US" sz="2500" dirty="0">
                <a:latin typeface="Times New Roman" panose="02020603050405020304" pitchFamily="18" charset="0"/>
              </a:rPr>
              <a:t>看作右边</a:t>
            </a:r>
            <a:r>
              <a:rPr lang="en-US" altLang="zh-CN" sz="2500" dirty="0">
                <a:latin typeface="Times New Roman" panose="02020603050405020304" pitchFamily="18" charset="0"/>
              </a:rPr>
              <a:t>). </a:t>
            </a:r>
            <a:r>
              <a:rPr lang="zh-CN" altLang="en-US" sz="2500" dirty="0">
                <a:solidFill>
                  <a:srgbClr val="FF0000"/>
                </a:solidFill>
                <a:latin typeface="Times New Roman" panose="02020603050405020304" pitchFamily="18" charset="0"/>
              </a:rPr>
              <a:t>将从树根到每一片树叶的通路上标的数字组成的字符串记在树叶处</a:t>
            </a:r>
            <a:r>
              <a:rPr lang="en-US" altLang="zh-CN" sz="2500" dirty="0">
                <a:solidFill>
                  <a:srgbClr val="FF0000"/>
                </a:solidFill>
                <a:latin typeface="Times New Roman" panose="02020603050405020304" pitchFamily="18" charset="0"/>
              </a:rPr>
              <a:t>, </a:t>
            </a:r>
            <a:r>
              <a:rPr lang="zh-CN" altLang="en-US" sz="2500" dirty="0">
                <a:solidFill>
                  <a:srgbClr val="FF0000"/>
                </a:solidFill>
                <a:latin typeface="Times New Roman" panose="02020603050405020304" pitchFamily="18" charset="0"/>
              </a:rPr>
              <a:t>所得的字符串构成一个前缀码</a:t>
            </a:r>
            <a:r>
              <a:rPr lang="en-US" altLang="zh-CN" sz="2500" dirty="0">
                <a:latin typeface="Times New Roman" panose="02020603050405020304" pitchFamily="18" charset="0"/>
              </a:rPr>
              <a:t>.</a:t>
            </a:r>
          </a:p>
          <a:p>
            <a:pPr algn="just"/>
            <a:r>
              <a:rPr lang="zh-CN" altLang="en-US" sz="2800" dirty="0">
                <a:solidFill>
                  <a:srgbClr val="002060"/>
                </a:solidFill>
                <a:latin typeface="Times New Roman" panose="02020603050405020304" pitchFamily="18" charset="0"/>
              </a:rPr>
              <a:t>例如</a:t>
            </a:r>
            <a:endParaRPr lang="en-US" altLang="zh-CN" sz="2800" dirty="0">
              <a:solidFill>
                <a:srgbClr val="002060"/>
              </a:solidFill>
              <a:latin typeface="Times New Roman" panose="02020603050405020304" pitchFamily="18" charset="0"/>
            </a:endParaRPr>
          </a:p>
          <a:p>
            <a:pPr eaLnBrk="1" hangingPunct="1">
              <a:buFont typeface="Wingdings" panose="05000000000000000000" pitchFamily="2" charset="2"/>
              <a:buNone/>
            </a:pPr>
            <a:endParaRPr lang="zh-CN" altLang="en-US" sz="2800" dirty="0">
              <a:solidFill>
                <a:schemeClr val="bg2"/>
              </a:solidFill>
              <a:latin typeface="Times New Roman" panose="02020603050405020304" pitchFamily="18" charset="0"/>
            </a:endParaRPr>
          </a:p>
        </p:txBody>
      </p:sp>
      <p:sp>
        <p:nvSpPr>
          <p:cNvPr id="317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CD5E98-9022-44CD-8113-2D86A971957F}" type="slidenum">
              <a:rPr lang="en-US" altLang="zh-CN" sz="1200">
                <a:latin typeface="Arial Black" panose="020B0A04020102020204" pitchFamily="34" charset="0"/>
              </a:rPr>
              <a:pPr>
                <a:spcBef>
                  <a:spcPct val="0"/>
                </a:spcBef>
                <a:buClrTx/>
                <a:buSzTx/>
                <a:buFontTx/>
                <a:buNone/>
              </a:pPr>
              <a:t>64</a:t>
            </a:fld>
            <a:endParaRPr lang="en-US" altLang="zh-CN" sz="1200">
              <a:latin typeface="Arial Black" panose="020B0A04020102020204" pitchFamily="34" charset="0"/>
            </a:endParaRPr>
          </a:p>
        </p:txBody>
      </p:sp>
      <p:pic>
        <p:nvPicPr>
          <p:cNvPr id="31749" name="Picture 8" descr="9T10a"/>
          <p:cNvPicPr>
            <a:picLocks noChangeAspect="1" noChangeArrowheads="1"/>
          </p:cNvPicPr>
          <p:nvPr/>
        </p:nvPicPr>
        <p:blipFill>
          <a:blip r:embed="rId2">
            <a:extLst>
              <a:ext uri="{28A0092B-C50C-407E-A947-70E740481C1C}">
                <a14:useLocalDpi xmlns:a14="http://schemas.microsoft.com/office/drawing/2010/main" val="0"/>
              </a:ext>
            </a:extLst>
          </a:blip>
          <a:srcRect t="4201" r="2298" b="17175"/>
          <a:stretch>
            <a:fillRect/>
          </a:stretch>
        </p:blipFill>
        <p:spPr bwMode="auto">
          <a:xfrm>
            <a:off x="3503712" y="4024313"/>
            <a:ext cx="6072188"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3366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b="1" dirty="0"/>
              <a:t>最佳前缀码</a:t>
            </a:r>
          </a:p>
        </p:txBody>
      </p:sp>
      <p:sp>
        <p:nvSpPr>
          <p:cNvPr id="32771" name="内容占位符 2"/>
          <p:cNvSpPr>
            <a:spLocks noGrp="1"/>
          </p:cNvSpPr>
          <p:nvPr>
            <p:ph sz="quarter" idx="1"/>
          </p:nvPr>
        </p:nvSpPr>
        <p:spPr/>
        <p:txBody>
          <a:bodyPr/>
          <a:lstStyle/>
          <a:p>
            <a:r>
              <a:rPr lang="zh-CN" altLang="zh-CN" sz="2800" dirty="0">
                <a:latin typeface="Times New Roman" panose="02020603050405020304" pitchFamily="18" charset="0"/>
                <a:cs typeface="Times New Roman" panose="02020603050405020304" pitchFamily="18" charset="0"/>
              </a:rPr>
              <a:t>设要传输的电文中含有</a:t>
            </a:r>
            <a:r>
              <a:rPr lang="en-US" altLang="zh-CN" sz="2800" i="1"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个字符</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字符</a:t>
            </a:r>
            <a:r>
              <a:rPr lang="en-US" altLang="zh-CN" sz="2800" i="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出现的频率为</a:t>
            </a:r>
            <a:r>
              <a:rPr lang="en-US" altLang="zh-CN" sz="2800" i="1" dirty="0">
                <a:latin typeface="Times New Roman" panose="02020603050405020304" pitchFamily="18" charset="0"/>
                <a:cs typeface="Times New Roman" panose="02020603050405020304" pitchFamily="18" charset="0"/>
              </a:rPr>
              <a:t>p</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它的编码的长度为</a:t>
            </a:r>
            <a:r>
              <a:rPr lang="en-US" altLang="zh-CN" sz="2800" i="1" dirty="0">
                <a:latin typeface="Times New Roman" panose="02020603050405020304" pitchFamily="18" charset="0"/>
                <a:cs typeface="Times New Roman" panose="02020603050405020304" pitchFamily="18" charset="0"/>
              </a:rPr>
              <a:t>l</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那么</a:t>
            </a:r>
            <a:r>
              <a:rPr lang="en-US" altLang="zh-CN" sz="2800" dirty="0">
                <a:latin typeface="Times New Roman" panose="02020603050405020304" pitchFamily="18" charset="0"/>
                <a:cs typeface="Times New Roman" panose="02020603050405020304" pitchFamily="18" charset="0"/>
              </a:rPr>
              <a:t>100</a:t>
            </a:r>
            <a:r>
              <a:rPr lang="zh-CN" altLang="zh-CN" sz="2800" dirty="0">
                <a:latin typeface="Times New Roman" panose="02020603050405020304" pitchFamily="18" charset="0"/>
                <a:cs typeface="Times New Roman" panose="02020603050405020304" pitchFamily="18" charset="0"/>
              </a:rPr>
              <a:t>个字符的电文的编码的期望长度是</a:t>
            </a:r>
            <a:r>
              <a:rPr lang="en-US" altLang="zh-CN" sz="2800" dirty="0">
                <a:latin typeface="Times New Roman" panose="02020603050405020304" pitchFamily="18" charset="0"/>
                <a:cs typeface="Times New Roman" panose="02020603050405020304" pitchFamily="18" charset="0"/>
              </a:rPr>
              <a:t>100            . </a:t>
            </a:r>
            <a:r>
              <a:rPr lang="zh-CN" altLang="zh-CN" sz="2800" dirty="0">
                <a:latin typeface="Times New Roman" panose="02020603050405020304" pitchFamily="18" charset="0"/>
                <a:cs typeface="Times New Roman" panose="02020603050405020304" pitchFamily="18" charset="0"/>
              </a:rPr>
              <a:t>称编码期望长度最小的</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元前缀码为</a:t>
            </a:r>
            <a:r>
              <a:rPr lang="zh-CN" altLang="zh-CN" sz="2800" dirty="0">
                <a:solidFill>
                  <a:srgbClr val="FF0000"/>
                </a:solidFill>
                <a:latin typeface="Times New Roman" panose="02020603050405020304" pitchFamily="18" charset="0"/>
                <a:cs typeface="Times New Roman" panose="02020603050405020304" pitchFamily="18" charset="0"/>
              </a:rPr>
              <a:t>最佳</a:t>
            </a:r>
            <a:r>
              <a:rPr lang="en-US" altLang="zh-CN" sz="2800" dirty="0">
                <a:solidFill>
                  <a:srgbClr val="FF0000"/>
                </a:solidFill>
                <a:latin typeface="Times New Roman" panose="02020603050405020304" pitchFamily="18" charset="0"/>
                <a:cs typeface="Times New Roman" panose="02020603050405020304" pitchFamily="18" charset="0"/>
              </a:rPr>
              <a:t>2</a:t>
            </a:r>
            <a:r>
              <a:rPr lang="zh-CN" altLang="zh-CN" sz="2800" dirty="0">
                <a:solidFill>
                  <a:srgbClr val="FF0000"/>
                </a:solidFill>
                <a:latin typeface="Times New Roman" panose="02020603050405020304" pitchFamily="18" charset="0"/>
                <a:cs typeface="Times New Roman" panose="02020603050405020304" pitchFamily="18" charset="0"/>
              </a:rPr>
              <a:t>元前缀码</a:t>
            </a:r>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zh-CN" altLang="zh-CN" sz="2800" dirty="0">
                <a:solidFill>
                  <a:srgbClr val="FF0000"/>
                </a:solidFill>
                <a:latin typeface="Times New Roman" panose="02020603050405020304" pitchFamily="18" charset="0"/>
                <a:cs typeface="Times New Roman" panose="02020603050405020304" pitchFamily="18" charset="0"/>
              </a:rPr>
              <a:t>在用</a:t>
            </a:r>
            <a:r>
              <a:rPr lang="en-US" altLang="zh-CN" sz="2800" dirty="0">
                <a:solidFill>
                  <a:srgbClr val="FF0000"/>
                </a:solidFill>
                <a:latin typeface="Times New Roman" panose="02020603050405020304" pitchFamily="18" charset="0"/>
                <a:cs typeface="Times New Roman" panose="02020603050405020304" pitchFamily="18" charset="0"/>
              </a:rPr>
              <a:t>2</a:t>
            </a:r>
            <a:r>
              <a:rPr lang="zh-CN" altLang="en-US" sz="2800" dirty="0">
                <a:solidFill>
                  <a:srgbClr val="FF0000"/>
                </a:solidFill>
                <a:latin typeface="Times New Roman" panose="02020603050405020304" pitchFamily="18" charset="0"/>
                <a:cs typeface="Times New Roman" panose="02020603050405020304" pitchFamily="18" charset="0"/>
              </a:rPr>
              <a:t>元</a:t>
            </a:r>
            <a:r>
              <a:rPr lang="zh-CN" altLang="zh-CN" sz="2800" dirty="0">
                <a:solidFill>
                  <a:srgbClr val="FF0000"/>
                </a:solidFill>
                <a:latin typeface="Times New Roman" panose="02020603050405020304" pitchFamily="18" charset="0"/>
                <a:cs typeface="Times New Roman" panose="02020603050405020304" pitchFamily="18" charset="0"/>
              </a:rPr>
              <a:t>树产生</a:t>
            </a:r>
            <a:r>
              <a:rPr lang="en-US" altLang="zh-CN" sz="2800" dirty="0">
                <a:solidFill>
                  <a:srgbClr val="FF0000"/>
                </a:solidFill>
                <a:latin typeface="Times New Roman" panose="02020603050405020304" pitchFamily="18" charset="0"/>
                <a:cs typeface="Times New Roman" panose="02020603050405020304" pitchFamily="18" charset="0"/>
              </a:rPr>
              <a:t>2</a:t>
            </a:r>
            <a:r>
              <a:rPr lang="zh-CN" altLang="zh-CN" sz="2800" dirty="0">
                <a:solidFill>
                  <a:srgbClr val="FF0000"/>
                </a:solidFill>
                <a:latin typeface="Times New Roman" panose="02020603050405020304" pitchFamily="18" charset="0"/>
                <a:cs typeface="Times New Roman" panose="02020603050405020304" pitchFamily="18" charset="0"/>
              </a:rPr>
              <a:t>元前缀码时</a:t>
            </a:r>
            <a:r>
              <a:rPr lang="en-US" altLang="zh-CN" sz="2800" dirty="0">
                <a:solidFill>
                  <a:srgbClr val="FF0000"/>
                </a:solidFill>
                <a:latin typeface="Times New Roman" panose="02020603050405020304" pitchFamily="18" charset="0"/>
                <a:cs typeface="Times New Roman" panose="02020603050405020304" pitchFamily="18" charset="0"/>
              </a:rPr>
              <a:t>, </a:t>
            </a:r>
            <a:r>
              <a:rPr lang="zh-CN" altLang="zh-CN" sz="2800" dirty="0">
                <a:solidFill>
                  <a:srgbClr val="FF0000"/>
                </a:solidFill>
                <a:latin typeface="Times New Roman" panose="02020603050405020304" pitchFamily="18" charset="0"/>
                <a:cs typeface="Times New Roman" panose="02020603050405020304" pitchFamily="18" charset="0"/>
              </a:rPr>
              <a:t>每个二进制串的长度等于它所在树叶的深度</a:t>
            </a:r>
            <a:r>
              <a:rPr lang="en-US" altLang="zh-CN" sz="2800" dirty="0">
                <a:solidFill>
                  <a:srgbClr val="FF0000"/>
                </a:solidFill>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因而权为</a:t>
            </a:r>
            <a:r>
              <a:rPr lang="en-US" altLang="zh-CN" sz="2800" dirty="0">
                <a:latin typeface="Times New Roman" panose="02020603050405020304" pitchFamily="18" charset="0"/>
                <a:cs typeface="Times New Roman" panose="02020603050405020304" pitchFamily="18" charset="0"/>
              </a:rPr>
              <a:t>100</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100</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100</a:t>
            </a:r>
            <a:r>
              <a:rPr lang="en-US" altLang="zh-CN" sz="2800" i="1" dirty="0">
                <a:latin typeface="Times New Roman" panose="02020603050405020304" pitchFamily="18" charset="0"/>
                <a:cs typeface="Times New Roman" panose="02020603050405020304" pitchFamily="18" charset="0"/>
              </a:rPr>
              <a:t>p</a:t>
            </a:r>
            <a:r>
              <a:rPr lang="en-US" altLang="zh-CN" sz="2800" i="1" baseline="-25000"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的最优</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元</a:t>
            </a:r>
            <a:r>
              <a:rPr lang="zh-CN" altLang="zh-CN" sz="2800" dirty="0">
                <a:latin typeface="Times New Roman" panose="02020603050405020304" pitchFamily="18" charset="0"/>
                <a:cs typeface="Times New Roman" panose="02020603050405020304" pitchFamily="18" charset="0"/>
              </a:rPr>
              <a:t>树产生的</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元前缀码是最佳</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元前缀码</a:t>
            </a:r>
            <a:r>
              <a:rPr lang="en-US" altLang="zh-CN" sz="2800" dirty="0">
                <a:latin typeface="Times New Roman" panose="02020603050405020304" pitchFamily="18" charset="0"/>
                <a:cs typeface="Times New Roman" panose="02020603050405020304" pitchFamily="18" charset="0"/>
              </a:rPr>
              <a:t>. </a:t>
            </a:r>
          </a:p>
          <a:p>
            <a:r>
              <a:rPr lang="zh-CN" altLang="zh-CN" sz="2800" dirty="0">
                <a:latin typeface="Times New Roman" panose="02020603050405020304" pitchFamily="18" charset="0"/>
                <a:cs typeface="Times New Roman" panose="02020603050405020304" pitchFamily="18" charset="0"/>
              </a:rPr>
              <a:t>于是</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给定字符出现的频率</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可以用</a:t>
            </a:r>
            <a:r>
              <a:rPr lang="en-US" altLang="zh-CN" sz="2800" dirty="0">
                <a:latin typeface="Times New Roman" panose="02020603050405020304" pitchFamily="18" charset="0"/>
                <a:cs typeface="Times New Roman" panose="02020603050405020304" pitchFamily="18" charset="0"/>
              </a:rPr>
              <a:t>Huffman</a:t>
            </a:r>
            <a:r>
              <a:rPr lang="zh-CN" altLang="zh-CN" sz="2800" dirty="0">
                <a:latin typeface="Times New Roman" panose="02020603050405020304" pitchFamily="18" charset="0"/>
                <a:cs typeface="Times New Roman" panose="02020603050405020304" pitchFamily="18" charset="0"/>
              </a:rPr>
              <a:t>算法产生最佳</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元前缀码</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327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7820F0-7872-4641-9081-F8E9E0E6A8D1}" type="slidenum">
              <a:rPr lang="en-US" altLang="zh-CN" sz="1200">
                <a:latin typeface="Arial Black" panose="020B0A04020102020204" pitchFamily="34" charset="0"/>
              </a:rPr>
              <a:pPr>
                <a:spcBef>
                  <a:spcPct val="0"/>
                </a:spcBef>
                <a:buClrTx/>
                <a:buSzTx/>
                <a:buFontTx/>
                <a:buNone/>
              </a:pPr>
              <a:t>65</a:t>
            </a:fld>
            <a:endParaRPr lang="en-US" altLang="zh-CN" sz="1200">
              <a:latin typeface="Arial Black" panose="020B0A04020102020204" pitchFamily="34" charset="0"/>
            </a:endParaRPr>
          </a:p>
        </p:txBody>
      </p:sp>
      <p:sp>
        <p:nvSpPr>
          <p:cNvPr id="3277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7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77"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2779" name="Object 7"/>
          <p:cNvGraphicFramePr>
            <a:graphicFrameLocks noChangeAspect="1"/>
          </p:cNvGraphicFramePr>
          <p:nvPr>
            <p:extLst>
              <p:ext uri="{D42A27DB-BD31-4B8C-83A1-F6EECF244321}">
                <p14:modId xmlns:p14="http://schemas.microsoft.com/office/powerpoint/2010/main" val="3198372979"/>
              </p:ext>
            </p:extLst>
          </p:nvPr>
        </p:nvGraphicFramePr>
        <p:xfrm>
          <a:off x="9768408" y="1772816"/>
          <a:ext cx="1020763" cy="938213"/>
        </p:xfrm>
        <a:graphic>
          <a:graphicData uri="http://schemas.openxmlformats.org/presentationml/2006/ole">
            <mc:AlternateContent xmlns:mc="http://schemas.openxmlformats.org/markup-compatibility/2006">
              <mc:Choice xmlns:v="urn:schemas-microsoft-com:vml" Requires="v">
                <p:oleObj name="Equation" r:id="rId2" imgW="469696" imgH="431613" progId="Equation.3">
                  <p:embed/>
                </p:oleObj>
              </mc:Choice>
              <mc:Fallback>
                <p:oleObj name="Equation" r:id="rId2" imgW="469696" imgH="431613" progId="Equation.3">
                  <p:embed/>
                  <p:pic>
                    <p:nvPicPr>
                      <p:cNvPr id="32779"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8408" y="1772816"/>
                        <a:ext cx="1020763"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42029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b="1">
                <a:latin typeface="Times New Roman" panose="02020603050405020304" pitchFamily="18" charset="0"/>
              </a:rPr>
              <a:t>实例</a:t>
            </a:r>
          </a:p>
        </p:txBody>
      </p:sp>
      <p:sp>
        <p:nvSpPr>
          <p:cNvPr id="33796" name="Rectangle 3"/>
          <p:cNvSpPr>
            <a:spLocks noGrp="1" noChangeArrowheads="1"/>
          </p:cNvSpPr>
          <p:nvPr>
            <p:ph sz="quarter" idx="1"/>
          </p:nvPr>
        </p:nvSpPr>
        <p:spPr>
          <a:extLst>
            <a:ext uri="{91240B29-F687-4F45-9708-019B960494DF}">
              <a14:hiddenLine xmlns:a14="http://schemas.microsoft.com/office/drawing/2010/main" w="28575">
                <a:solidFill>
                  <a:srgbClr val="000000"/>
                </a:solidFill>
                <a:miter lim="800000"/>
                <a:headEnd/>
                <a:tailEnd/>
              </a14:hiddenLine>
            </a:ext>
          </a:extLst>
        </p:spPr>
        <p:txBody>
          <a:bodyPr/>
          <a:lstStyle/>
          <a:p>
            <a:pPr algn="just" eaLnBrk="1" hangingPunct="1">
              <a:lnSpc>
                <a:spcPct val="110000"/>
              </a:lnSpc>
              <a:buFont typeface="Wingdings" panose="05000000000000000000" pitchFamily="2" charset="2"/>
              <a:buNone/>
            </a:pPr>
            <a:r>
              <a:rPr lang="zh-CN" altLang="en-US" sz="2400" dirty="0">
                <a:latin typeface="Times New Roman" panose="02020603050405020304" pitchFamily="18" charset="0"/>
              </a:rPr>
              <a:t>例  在通信中，设八进制数字出现的频率如下：</a:t>
            </a:r>
          </a:p>
          <a:p>
            <a:pPr algn="just" eaLnBrk="1" hangingPunct="1">
              <a:lnSpc>
                <a:spcPct val="11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dirty="0">
                <a:latin typeface="Times New Roman" panose="02020603050405020304" pitchFamily="18" charset="0"/>
              </a:rPr>
              <a:t>25%       1</a:t>
            </a:r>
            <a:r>
              <a:rPr lang="zh-CN" altLang="en-US" sz="2400" dirty="0">
                <a:latin typeface="Times New Roman" panose="02020603050405020304" pitchFamily="18" charset="0"/>
              </a:rPr>
              <a:t>：</a:t>
            </a:r>
            <a:r>
              <a:rPr lang="en-US" altLang="zh-CN" sz="2400" dirty="0">
                <a:latin typeface="Times New Roman" panose="02020603050405020304" pitchFamily="18" charset="0"/>
              </a:rPr>
              <a:t>20%      2</a:t>
            </a:r>
            <a:r>
              <a:rPr lang="zh-CN" altLang="en-US" sz="2400" dirty="0">
                <a:latin typeface="Times New Roman" panose="02020603050405020304" pitchFamily="18" charset="0"/>
              </a:rPr>
              <a:t>：</a:t>
            </a:r>
            <a:r>
              <a:rPr lang="en-US" altLang="zh-CN" sz="2400" dirty="0">
                <a:latin typeface="Times New Roman" panose="02020603050405020304" pitchFamily="18" charset="0"/>
              </a:rPr>
              <a:t>15%        3</a:t>
            </a:r>
            <a:r>
              <a:rPr lang="zh-CN" altLang="en-US" sz="2400" dirty="0">
                <a:latin typeface="Times New Roman" panose="02020603050405020304" pitchFamily="18" charset="0"/>
              </a:rPr>
              <a:t>：</a:t>
            </a:r>
            <a:r>
              <a:rPr lang="en-US" altLang="zh-CN" sz="2400" dirty="0">
                <a:latin typeface="Times New Roman" panose="02020603050405020304" pitchFamily="18" charset="0"/>
              </a:rPr>
              <a:t>10%</a:t>
            </a:r>
          </a:p>
          <a:p>
            <a:pPr algn="just" eaLnBrk="1" hangingPunct="1">
              <a:lnSpc>
                <a:spcPct val="110000"/>
              </a:lnSpc>
              <a:buFont typeface="Wingdings" panose="05000000000000000000" pitchFamily="2" charset="2"/>
              <a:buNone/>
            </a:pPr>
            <a:r>
              <a:rPr lang="en-US" altLang="zh-CN" sz="2400" dirty="0">
                <a:latin typeface="Times New Roman" panose="02020603050405020304" pitchFamily="18" charset="0"/>
              </a:rPr>
              <a:t>      4</a:t>
            </a:r>
            <a:r>
              <a:rPr lang="zh-CN" altLang="en-US" sz="2400" dirty="0">
                <a:latin typeface="Times New Roman" panose="02020603050405020304" pitchFamily="18" charset="0"/>
              </a:rPr>
              <a:t>：</a:t>
            </a:r>
            <a:r>
              <a:rPr lang="en-US" altLang="zh-CN" sz="2400" dirty="0">
                <a:latin typeface="Times New Roman" panose="02020603050405020304" pitchFamily="18" charset="0"/>
              </a:rPr>
              <a:t>10%       5</a:t>
            </a:r>
            <a:r>
              <a:rPr lang="zh-CN" altLang="en-US" sz="2400" dirty="0">
                <a:latin typeface="Times New Roman" panose="02020603050405020304" pitchFamily="18" charset="0"/>
              </a:rPr>
              <a:t>：</a:t>
            </a:r>
            <a:r>
              <a:rPr lang="en-US" altLang="zh-CN" sz="2400" dirty="0">
                <a:latin typeface="Times New Roman" panose="02020603050405020304" pitchFamily="18" charset="0"/>
              </a:rPr>
              <a:t>10%      6</a:t>
            </a:r>
            <a:r>
              <a:rPr lang="zh-CN" altLang="en-US" sz="2400" dirty="0">
                <a:latin typeface="Times New Roman" panose="02020603050405020304" pitchFamily="18" charset="0"/>
              </a:rPr>
              <a:t>：</a:t>
            </a:r>
            <a:r>
              <a:rPr lang="en-US" altLang="zh-CN" sz="2400" dirty="0">
                <a:latin typeface="Times New Roman" panose="02020603050405020304" pitchFamily="18" charset="0"/>
              </a:rPr>
              <a:t>5%          7</a:t>
            </a:r>
            <a:r>
              <a:rPr lang="zh-CN" altLang="en-US" sz="2400" dirty="0">
                <a:latin typeface="Times New Roman" panose="02020603050405020304" pitchFamily="18" charset="0"/>
              </a:rPr>
              <a:t>：</a:t>
            </a:r>
            <a:r>
              <a:rPr lang="en-US" altLang="zh-CN" sz="2400" dirty="0">
                <a:latin typeface="Times New Roman" panose="02020603050405020304" pitchFamily="18" charset="0"/>
              </a:rPr>
              <a:t>5%</a:t>
            </a:r>
          </a:p>
          <a:p>
            <a:pPr eaLnBrk="1" hangingPunct="1">
              <a:lnSpc>
                <a:spcPct val="110000"/>
              </a:lnSpc>
              <a:buFont typeface="Wingdings" panose="05000000000000000000" pitchFamily="2" charset="2"/>
              <a:buNone/>
            </a:pPr>
            <a:r>
              <a:rPr lang="zh-CN" altLang="en-US" sz="2400" dirty="0">
                <a:latin typeface="Times New Roman" panose="02020603050405020304" pitchFamily="18" charset="0"/>
              </a:rPr>
              <a:t>采用</a:t>
            </a:r>
            <a:r>
              <a:rPr lang="en-US" altLang="zh-CN" sz="2400" dirty="0">
                <a:latin typeface="Times New Roman" panose="02020603050405020304" pitchFamily="18" charset="0"/>
              </a:rPr>
              <a:t>2</a:t>
            </a:r>
            <a:r>
              <a:rPr lang="zh-CN" altLang="en-US" sz="2400" dirty="0">
                <a:latin typeface="Times New Roman" panose="02020603050405020304" pitchFamily="18" charset="0"/>
              </a:rPr>
              <a:t>元前缀码</a:t>
            </a:r>
            <a:r>
              <a:rPr lang="en-US" altLang="zh-CN" sz="2400" dirty="0">
                <a:latin typeface="Times New Roman" panose="02020603050405020304" pitchFamily="18" charset="0"/>
              </a:rPr>
              <a:t>, </a:t>
            </a:r>
            <a:r>
              <a:rPr lang="zh-CN" altLang="en-US" sz="2400" dirty="0">
                <a:solidFill>
                  <a:srgbClr val="FF0000"/>
                </a:solidFill>
                <a:latin typeface="Times New Roman" panose="02020603050405020304" pitchFamily="18" charset="0"/>
              </a:rPr>
              <a:t>求传输数字最少的</a:t>
            </a:r>
            <a:r>
              <a:rPr lang="en-US" altLang="zh-CN" sz="2400" dirty="0">
                <a:solidFill>
                  <a:srgbClr val="FF0000"/>
                </a:solidFill>
                <a:latin typeface="Times New Roman" panose="02020603050405020304" pitchFamily="18" charset="0"/>
              </a:rPr>
              <a:t>2</a:t>
            </a:r>
            <a:r>
              <a:rPr lang="zh-CN" altLang="en-US" sz="2400" dirty="0">
                <a:solidFill>
                  <a:srgbClr val="FF0000"/>
                </a:solidFill>
                <a:latin typeface="Times New Roman" panose="02020603050405020304" pitchFamily="18" charset="0"/>
              </a:rPr>
              <a:t>元前缀码 </a:t>
            </a:r>
            <a:r>
              <a:rPr lang="en-US" altLang="zh-CN" sz="2400" dirty="0">
                <a:latin typeface="Times New Roman" panose="02020603050405020304" pitchFamily="18" charset="0"/>
              </a:rPr>
              <a:t>, </a:t>
            </a:r>
            <a:r>
              <a:rPr lang="zh-CN" altLang="en-US" sz="2400" dirty="0">
                <a:latin typeface="Times New Roman" panose="02020603050405020304" pitchFamily="18" charset="0"/>
              </a:rPr>
              <a:t>并求传输</a:t>
            </a:r>
            <a:r>
              <a:rPr lang="en-US" altLang="zh-CN" sz="2400" dirty="0">
                <a:latin typeface="Times New Roman" panose="02020603050405020304" pitchFamily="18" charset="0"/>
              </a:rPr>
              <a:t>10</a:t>
            </a:r>
            <a:r>
              <a:rPr lang="en-US" altLang="zh-CN" sz="2400" i="1" baseline="30000" dirty="0">
                <a:latin typeface="Times New Roman" panose="02020603050405020304" pitchFamily="18" charset="0"/>
              </a:rPr>
              <a:t>n</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个按上述比例出现的八进制数字需要多少个二进制数字？若用等长的 </a:t>
            </a:r>
            <a:r>
              <a:rPr lang="en-US" altLang="zh-CN" sz="2400" dirty="0">
                <a:latin typeface="Times New Roman" panose="02020603050405020304" pitchFamily="18" charset="0"/>
              </a:rPr>
              <a:t>(</a:t>
            </a:r>
            <a:r>
              <a:rPr lang="zh-CN" altLang="en-US" sz="2400" dirty="0">
                <a:latin typeface="Times New Roman" panose="02020603050405020304" pitchFamily="18" charset="0"/>
              </a:rPr>
              <a:t>长为</a:t>
            </a:r>
            <a:r>
              <a:rPr lang="en-US" altLang="zh-CN" sz="2400" dirty="0">
                <a:latin typeface="Times New Roman" panose="02020603050405020304" pitchFamily="18" charset="0"/>
              </a:rPr>
              <a:t>3) </a:t>
            </a:r>
            <a:r>
              <a:rPr lang="zh-CN" altLang="en-US" sz="2400" dirty="0">
                <a:latin typeface="Times New Roman" panose="02020603050405020304" pitchFamily="18" charset="0"/>
              </a:rPr>
              <a:t>的码字传输需要多少个二进制数字</a:t>
            </a:r>
            <a:r>
              <a:rPr lang="en-US" altLang="zh-CN" sz="2400" dirty="0">
                <a:latin typeface="Times New Roman" panose="02020603050405020304" pitchFamily="18" charset="0"/>
              </a:rPr>
              <a:t>?</a:t>
            </a:r>
          </a:p>
          <a:p>
            <a:pPr eaLnBrk="1" hangingPunct="1">
              <a:lnSpc>
                <a:spcPct val="110000"/>
              </a:lnSpc>
              <a:buFont typeface="Wingdings" panose="05000000000000000000" pitchFamily="2" charset="2"/>
              <a:buNone/>
            </a:pPr>
            <a:r>
              <a:rPr lang="zh-CN" altLang="en-US" sz="2400" dirty="0">
                <a:latin typeface="Times New Roman" panose="02020603050405020304" pitchFamily="18" charset="0"/>
              </a:rPr>
              <a:t>解  用</a:t>
            </a:r>
            <a:r>
              <a:rPr lang="en-US" altLang="zh-CN" sz="2400" dirty="0">
                <a:latin typeface="Times New Roman" panose="02020603050405020304" pitchFamily="18" charset="0"/>
              </a:rPr>
              <a:t>Huffman</a:t>
            </a:r>
            <a:r>
              <a:rPr lang="zh-CN" altLang="en-US" sz="2400" dirty="0">
                <a:latin typeface="Times New Roman" panose="02020603050405020304" pitchFamily="18" charset="0"/>
              </a:rPr>
              <a:t>算法求以频率</a:t>
            </a:r>
            <a:r>
              <a:rPr lang="en-US" altLang="zh-CN" sz="2400" dirty="0">
                <a:latin typeface="Times New Roman" panose="02020603050405020304" pitchFamily="18" charset="0"/>
              </a:rPr>
              <a:t>(</a:t>
            </a:r>
            <a:r>
              <a:rPr lang="zh-CN" altLang="en-US" sz="2400" dirty="0">
                <a:latin typeface="Times New Roman" panose="02020603050405020304" pitchFamily="18" charset="0"/>
              </a:rPr>
              <a:t>乘以</a:t>
            </a:r>
            <a:r>
              <a:rPr lang="en-US" altLang="zh-CN" sz="2400" dirty="0">
                <a:latin typeface="Times New Roman" panose="02020603050405020304" pitchFamily="18" charset="0"/>
              </a:rPr>
              <a:t>100)</a:t>
            </a:r>
            <a:r>
              <a:rPr lang="zh-CN" altLang="en-US" sz="2400" dirty="0">
                <a:latin typeface="Times New Roman" panose="02020603050405020304" pitchFamily="18" charset="0"/>
              </a:rPr>
              <a:t>为权的最优</a:t>
            </a:r>
            <a:r>
              <a:rPr lang="en-US" altLang="zh-CN" sz="2400" dirty="0">
                <a:latin typeface="Times New Roman" panose="02020603050405020304" pitchFamily="18" charset="0"/>
              </a:rPr>
              <a:t>2</a:t>
            </a:r>
            <a:r>
              <a:rPr lang="zh-CN" altLang="en-US" sz="2400" dirty="0">
                <a:latin typeface="Times New Roman" panose="02020603050405020304" pitchFamily="18" charset="0"/>
              </a:rPr>
              <a:t>元树</a:t>
            </a:r>
            <a:r>
              <a:rPr lang="en-US" altLang="zh-CN" sz="2400" dirty="0">
                <a:latin typeface="Times New Roman" panose="02020603050405020304" pitchFamily="18" charset="0"/>
              </a:rPr>
              <a:t>. </a:t>
            </a:r>
            <a:r>
              <a:rPr lang="zh-CN" altLang="en-US" sz="2400" dirty="0">
                <a:latin typeface="Times New Roman" panose="02020603050405020304" pitchFamily="18" charset="0"/>
              </a:rPr>
              <a:t>这里 </a:t>
            </a:r>
            <a:r>
              <a:rPr lang="en-US" altLang="zh-CN" sz="2400" i="1" dirty="0">
                <a:latin typeface="Times New Roman" panose="02020603050405020304" pitchFamily="18" charset="0"/>
              </a:rPr>
              <a:t>w</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=5, </a:t>
            </a:r>
            <a:r>
              <a:rPr lang="en-US" altLang="zh-CN" sz="2400" i="1" dirty="0">
                <a:latin typeface="Times New Roman" panose="02020603050405020304" pitchFamily="18" charset="0"/>
              </a:rPr>
              <a:t>w</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=5, </a:t>
            </a:r>
            <a:r>
              <a:rPr lang="en-US" altLang="zh-CN" sz="2400" i="1" dirty="0">
                <a:latin typeface="Times New Roman" panose="02020603050405020304" pitchFamily="18" charset="0"/>
              </a:rPr>
              <a:t>w</a:t>
            </a:r>
            <a:r>
              <a:rPr lang="en-US" altLang="zh-CN" sz="2400" baseline="-30000" dirty="0">
                <a:latin typeface="Times New Roman" panose="02020603050405020304" pitchFamily="18" charset="0"/>
              </a:rPr>
              <a:t>3</a:t>
            </a:r>
            <a:r>
              <a:rPr lang="en-US" altLang="zh-CN" sz="2400" dirty="0">
                <a:latin typeface="Times New Roman" panose="02020603050405020304" pitchFamily="18" charset="0"/>
              </a:rPr>
              <a:t>=10, </a:t>
            </a:r>
            <a:r>
              <a:rPr lang="en-US" altLang="zh-CN" sz="2400" i="1" dirty="0">
                <a:latin typeface="Times New Roman" panose="02020603050405020304" pitchFamily="18" charset="0"/>
              </a:rPr>
              <a:t>w</a:t>
            </a:r>
            <a:r>
              <a:rPr lang="en-US" altLang="zh-CN" sz="2400" baseline="-30000" dirty="0">
                <a:latin typeface="Times New Roman" panose="02020603050405020304" pitchFamily="18" charset="0"/>
              </a:rPr>
              <a:t>4</a:t>
            </a:r>
            <a:r>
              <a:rPr lang="en-US" altLang="zh-CN" sz="2400" dirty="0">
                <a:latin typeface="Times New Roman" panose="02020603050405020304" pitchFamily="18" charset="0"/>
              </a:rPr>
              <a:t>=10, </a:t>
            </a:r>
            <a:r>
              <a:rPr lang="en-US" altLang="zh-CN" sz="2400" i="1" dirty="0">
                <a:latin typeface="Times New Roman" panose="02020603050405020304" pitchFamily="18" charset="0"/>
              </a:rPr>
              <a:t>w</a:t>
            </a:r>
            <a:r>
              <a:rPr lang="en-US" altLang="zh-CN" sz="2400" baseline="-30000" dirty="0">
                <a:latin typeface="Times New Roman" panose="02020603050405020304" pitchFamily="18" charset="0"/>
              </a:rPr>
              <a:t>5</a:t>
            </a:r>
            <a:r>
              <a:rPr lang="en-US" altLang="zh-CN" sz="2400" dirty="0">
                <a:latin typeface="Times New Roman" panose="02020603050405020304" pitchFamily="18" charset="0"/>
              </a:rPr>
              <a:t>=10, </a:t>
            </a:r>
            <a:r>
              <a:rPr lang="en-US" altLang="zh-CN" sz="2400" i="1" dirty="0">
                <a:latin typeface="Times New Roman" panose="02020603050405020304" pitchFamily="18" charset="0"/>
              </a:rPr>
              <a:t>w</a:t>
            </a:r>
            <a:r>
              <a:rPr lang="en-US" altLang="zh-CN" sz="2400" baseline="-30000" dirty="0">
                <a:latin typeface="Times New Roman" panose="02020603050405020304" pitchFamily="18" charset="0"/>
              </a:rPr>
              <a:t>6</a:t>
            </a:r>
            <a:r>
              <a:rPr lang="en-US" altLang="zh-CN" sz="2400" dirty="0">
                <a:latin typeface="Times New Roman" panose="02020603050405020304" pitchFamily="18" charset="0"/>
              </a:rPr>
              <a:t>=15, </a:t>
            </a:r>
            <a:r>
              <a:rPr lang="en-US" altLang="zh-CN" sz="2400" i="1" dirty="0">
                <a:latin typeface="Times New Roman" panose="02020603050405020304" pitchFamily="18" charset="0"/>
              </a:rPr>
              <a:t>w</a:t>
            </a:r>
            <a:r>
              <a:rPr lang="en-US" altLang="zh-CN" sz="2400" baseline="-30000" dirty="0">
                <a:latin typeface="Times New Roman" panose="02020603050405020304" pitchFamily="18" charset="0"/>
              </a:rPr>
              <a:t>7</a:t>
            </a:r>
            <a:r>
              <a:rPr lang="en-US" altLang="zh-CN" sz="2400" dirty="0">
                <a:latin typeface="Times New Roman" panose="02020603050405020304" pitchFamily="18" charset="0"/>
              </a:rPr>
              <a:t>=20, </a:t>
            </a:r>
            <a:r>
              <a:rPr lang="en-US" altLang="zh-CN" sz="2400" i="1" dirty="0">
                <a:latin typeface="Times New Roman" panose="02020603050405020304" pitchFamily="18" charset="0"/>
              </a:rPr>
              <a:t>w</a:t>
            </a:r>
            <a:r>
              <a:rPr lang="en-US" altLang="zh-CN" sz="2400" baseline="-30000" dirty="0">
                <a:latin typeface="Times New Roman" panose="02020603050405020304" pitchFamily="18" charset="0"/>
              </a:rPr>
              <a:t>8</a:t>
            </a:r>
            <a:r>
              <a:rPr lang="en-US" altLang="zh-CN" sz="2400" dirty="0">
                <a:latin typeface="Times New Roman" panose="02020603050405020304" pitchFamily="18" charset="0"/>
              </a:rPr>
              <a:t>=25.  </a:t>
            </a:r>
          </a:p>
        </p:txBody>
      </p:sp>
      <p:sp>
        <p:nvSpPr>
          <p:cNvPr id="337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62408F9-2004-4E84-BC4E-432E8FD90952}" type="slidenum">
              <a:rPr lang="en-US" altLang="zh-CN" sz="1200">
                <a:latin typeface="Arial Black" panose="020B0A04020102020204" pitchFamily="34" charset="0"/>
              </a:rPr>
              <a:pPr>
                <a:spcBef>
                  <a:spcPct val="0"/>
                </a:spcBef>
                <a:buClrTx/>
                <a:buSzTx/>
                <a:buFontTx/>
                <a:buNone/>
              </a:pPr>
              <a:t>66</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2792836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rPr>
              <a:t>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endParaRPr lang="zh-CN" altLang="en-US" dirty="0"/>
          </a:p>
        </p:txBody>
      </p:sp>
      <p:sp>
        <p:nvSpPr>
          <p:cNvPr id="34819" name="Rectangle 3"/>
          <p:cNvSpPr>
            <a:spLocks noGrp="1" noChangeArrowheads="1"/>
          </p:cNvSpPr>
          <p:nvPr>
            <p:ph sz="quarter" idx="1"/>
          </p:nvPr>
        </p:nvSpPr>
        <p:spPr>
          <a:xfrm>
            <a:off x="816864" y="1600200"/>
            <a:ext cx="9887648" cy="4495800"/>
          </a:xfrm>
          <a:extLst>
            <a:ext uri="{91240B29-F687-4F45-9708-019B960494DF}">
              <a14:hiddenLine xmlns:a14="http://schemas.microsoft.com/office/drawing/2010/main" w="28575">
                <a:solidFill>
                  <a:srgbClr val="000000"/>
                </a:solidFill>
                <a:miter lim="800000"/>
                <a:headEnd/>
                <a:tailEnd/>
              </a14:hiddenLine>
            </a:ext>
          </a:extLst>
        </p:spPr>
        <p:txBody>
          <a:bodyPr/>
          <a:lstStyle/>
          <a:p>
            <a:pPr algn="r" eaLnBrk="1" hangingPunct="1">
              <a:lnSpc>
                <a:spcPct val="150000"/>
              </a:lnSpc>
              <a:buFont typeface="Wingdings" panose="05000000000000000000" pitchFamily="2" charset="2"/>
              <a:buNone/>
            </a:pPr>
            <a:r>
              <a:rPr lang="zh-CN" altLang="en-US" sz="2200" dirty="0">
                <a:latin typeface="Times New Roman" panose="02020603050405020304" pitchFamily="18" charset="0"/>
              </a:rPr>
              <a:t>编码</a:t>
            </a:r>
            <a:r>
              <a:rPr lang="en-US" altLang="zh-CN" sz="2200" dirty="0">
                <a:latin typeface="Times New Roman" panose="02020603050405020304" pitchFamily="18" charset="0"/>
              </a:rPr>
              <a:t>:   </a:t>
            </a:r>
          </a:p>
          <a:p>
            <a:pPr algn="r" eaLnBrk="1" hangingPunct="1">
              <a:lnSpc>
                <a:spcPct val="80000"/>
              </a:lnSpc>
              <a:buFont typeface="Wingdings" panose="05000000000000000000" pitchFamily="2" charset="2"/>
              <a:buNone/>
            </a:pPr>
            <a:r>
              <a:rPr lang="en-US" altLang="zh-CN" sz="2200" dirty="0">
                <a:latin typeface="Times New Roman" panose="02020603050405020304" pitchFamily="18" charset="0"/>
              </a:rPr>
              <a:t>   0---01          </a:t>
            </a:r>
          </a:p>
          <a:p>
            <a:pPr algn="r" eaLnBrk="1" hangingPunct="1">
              <a:lnSpc>
                <a:spcPct val="80000"/>
              </a:lnSpc>
              <a:buFont typeface="Wingdings" panose="05000000000000000000" pitchFamily="2" charset="2"/>
              <a:buNone/>
            </a:pPr>
            <a:r>
              <a:rPr lang="en-US" altLang="zh-CN" sz="2200" dirty="0">
                <a:latin typeface="Times New Roman" panose="02020603050405020304" pitchFamily="18" charset="0"/>
              </a:rPr>
              <a:t>   1---11</a:t>
            </a:r>
          </a:p>
          <a:p>
            <a:pPr algn="r" eaLnBrk="1" hangingPunct="1">
              <a:lnSpc>
                <a:spcPct val="80000"/>
              </a:lnSpc>
              <a:buFont typeface="Wingdings" panose="05000000000000000000" pitchFamily="2" charset="2"/>
              <a:buNone/>
            </a:pPr>
            <a:r>
              <a:rPr lang="en-US" altLang="zh-CN" sz="2200" dirty="0">
                <a:latin typeface="Times New Roman" panose="02020603050405020304" pitchFamily="18" charset="0"/>
              </a:rPr>
              <a:t>   2---001</a:t>
            </a:r>
          </a:p>
          <a:p>
            <a:pPr algn="r" eaLnBrk="1" hangingPunct="1">
              <a:lnSpc>
                <a:spcPct val="80000"/>
              </a:lnSpc>
              <a:buFont typeface="Wingdings" panose="05000000000000000000" pitchFamily="2" charset="2"/>
              <a:buNone/>
            </a:pPr>
            <a:r>
              <a:rPr lang="en-US" altLang="zh-CN" sz="2200" dirty="0">
                <a:latin typeface="Times New Roman" panose="02020603050405020304" pitchFamily="18" charset="0"/>
              </a:rPr>
              <a:t>   3---100</a:t>
            </a:r>
          </a:p>
          <a:p>
            <a:pPr algn="r" eaLnBrk="1" hangingPunct="1">
              <a:lnSpc>
                <a:spcPct val="80000"/>
              </a:lnSpc>
              <a:buFont typeface="Wingdings" panose="05000000000000000000" pitchFamily="2" charset="2"/>
              <a:buNone/>
            </a:pPr>
            <a:r>
              <a:rPr lang="en-US" altLang="zh-CN" sz="2200" dirty="0">
                <a:latin typeface="Times New Roman" panose="02020603050405020304" pitchFamily="18" charset="0"/>
              </a:rPr>
              <a:t>   4---101</a:t>
            </a:r>
          </a:p>
          <a:p>
            <a:pPr algn="r" eaLnBrk="1" hangingPunct="1">
              <a:lnSpc>
                <a:spcPct val="80000"/>
              </a:lnSpc>
              <a:buFont typeface="Wingdings" panose="05000000000000000000" pitchFamily="2" charset="2"/>
              <a:buNone/>
            </a:pPr>
            <a:r>
              <a:rPr lang="en-US" altLang="zh-CN" sz="2200" dirty="0">
                <a:latin typeface="Times New Roman" panose="02020603050405020304" pitchFamily="18" charset="0"/>
              </a:rPr>
              <a:t>   5---0001</a:t>
            </a:r>
          </a:p>
          <a:p>
            <a:pPr algn="r" eaLnBrk="1" hangingPunct="1">
              <a:lnSpc>
                <a:spcPct val="80000"/>
              </a:lnSpc>
              <a:buFont typeface="Wingdings" panose="05000000000000000000" pitchFamily="2" charset="2"/>
              <a:buNone/>
            </a:pPr>
            <a:r>
              <a:rPr lang="en-US" altLang="zh-CN" sz="2200" dirty="0">
                <a:latin typeface="Times New Roman" panose="02020603050405020304" pitchFamily="18" charset="0"/>
              </a:rPr>
              <a:t>   6---00000</a:t>
            </a:r>
          </a:p>
          <a:p>
            <a:pPr algn="r" eaLnBrk="1" hangingPunct="1">
              <a:lnSpc>
                <a:spcPct val="80000"/>
              </a:lnSpc>
              <a:buFont typeface="Wingdings" panose="05000000000000000000" pitchFamily="2" charset="2"/>
              <a:buNone/>
            </a:pPr>
            <a:r>
              <a:rPr lang="en-US" altLang="zh-CN" sz="2200" dirty="0">
                <a:latin typeface="Times New Roman" panose="02020603050405020304" pitchFamily="18" charset="0"/>
              </a:rPr>
              <a:t>   7---00001</a:t>
            </a:r>
          </a:p>
          <a:p>
            <a:pPr eaLnBrk="1" hangingPunct="1">
              <a:lnSpc>
                <a:spcPct val="80000"/>
              </a:lnSpc>
              <a:buFont typeface="Wingdings" panose="05000000000000000000" pitchFamily="2" charset="2"/>
              <a:buNone/>
            </a:pPr>
            <a:r>
              <a:rPr lang="zh-CN" altLang="en-US" sz="2200" dirty="0">
                <a:solidFill>
                  <a:srgbClr val="FF0000"/>
                </a:solidFill>
                <a:latin typeface="Times New Roman" panose="02020603050405020304" pitchFamily="18" charset="0"/>
              </a:rPr>
              <a:t>传</a:t>
            </a:r>
            <a:r>
              <a:rPr lang="en-US" altLang="zh-CN" sz="2200" dirty="0">
                <a:solidFill>
                  <a:srgbClr val="FF0000"/>
                </a:solidFill>
                <a:latin typeface="Times New Roman" panose="02020603050405020304" pitchFamily="18" charset="0"/>
              </a:rPr>
              <a:t>100</a:t>
            </a:r>
            <a:r>
              <a:rPr lang="zh-CN" altLang="en-US" sz="2200" dirty="0">
                <a:solidFill>
                  <a:srgbClr val="FF0000"/>
                </a:solidFill>
                <a:latin typeface="Times New Roman" panose="02020603050405020304" pitchFamily="18" charset="0"/>
              </a:rPr>
              <a:t>个按比例出现的八进制数字所需二进制数字的个数为 </a:t>
            </a:r>
            <a:r>
              <a:rPr lang="en-US" altLang="zh-CN" sz="2200" i="1" dirty="0">
                <a:solidFill>
                  <a:srgbClr val="FF0000"/>
                </a:solidFill>
                <a:latin typeface="Times New Roman" panose="02020603050405020304" pitchFamily="18" charset="0"/>
              </a:rPr>
              <a:t>W</a:t>
            </a:r>
            <a:r>
              <a:rPr lang="en-US" altLang="zh-CN" sz="2200" dirty="0">
                <a:solidFill>
                  <a:srgbClr val="FF0000"/>
                </a:solidFill>
                <a:latin typeface="Times New Roman" panose="02020603050405020304" pitchFamily="18" charset="0"/>
              </a:rPr>
              <a:t>(</a:t>
            </a:r>
            <a:r>
              <a:rPr lang="en-US" altLang="zh-CN" sz="2200" i="1" dirty="0">
                <a:solidFill>
                  <a:srgbClr val="FF0000"/>
                </a:solidFill>
                <a:latin typeface="Times New Roman" panose="02020603050405020304" pitchFamily="18" charset="0"/>
              </a:rPr>
              <a:t>T</a:t>
            </a:r>
            <a:r>
              <a:rPr lang="en-US" altLang="zh-CN" sz="2200" dirty="0">
                <a:solidFill>
                  <a:srgbClr val="FF0000"/>
                </a:solidFill>
                <a:latin typeface="Times New Roman" panose="02020603050405020304" pitchFamily="18" charset="0"/>
              </a:rPr>
              <a:t>)=285</a:t>
            </a:r>
            <a:r>
              <a:rPr lang="en-US" altLang="zh-CN" sz="2200" dirty="0">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200" dirty="0">
                <a:latin typeface="Times New Roman" panose="02020603050405020304" pitchFamily="18" charset="0"/>
              </a:rPr>
              <a:t>传</a:t>
            </a:r>
            <a:r>
              <a:rPr lang="en-US" altLang="zh-CN" sz="2200" dirty="0">
                <a:latin typeface="Times New Roman" panose="02020603050405020304" pitchFamily="18" charset="0"/>
              </a:rPr>
              <a:t>10</a:t>
            </a:r>
            <a:r>
              <a:rPr lang="en-US" altLang="zh-CN" sz="2200" i="1" baseline="30000" dirty="0">
                <a:latin typeface="Times New Roman" panose="02020603050405020304" pitchFamily="18" charset="0"/>
              </a:rPr>
              <a:t>n</a:t>
            </a:r>
            <a:r>
              <a:rPr lang="en-US" altLang="zh-CN" sz="2200" dirty="0">
                <a:latin typeface="Times New Roman" panose="02020603050405020304" pitchFamily="18" charset="0"/>
              </a:rPr>
              <a:t>(</a:t>
            </a:r>
            <a:r>
              <a:rPr lang="en-US" altLang="zh-CN" sz="2200" i="1" dirty="0">
                <a:latin typeface="Times New Roman" panose="02020603050405020304" pitchFamily="18" charset="0"/>
              </a:rPr>
              <a:t>n</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2)</a:t>
            </a:r>
            <a:r>
              <a:rPr lang="zh-CN" altLang="en-US" sz="2200" dirty="0">
                <a:latin typeface="Times New Roman" panose="02020603050405020304" pitchFamily="18" charset="0"/>
              </a:rPr>
              <a:t>个所用二进制数字的个数为</a:t>
            </a:r>
            <a:r>
              <a:rPr lang="en-US" altLang="zh-CN" sz="2200" dirty="0">
                <a:latin typeface="Times New Roman" panose="02020603050405020304" pitchFamily="18" charset="0"/>
              </a:rPr>
              <a:t>2.85</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10</a:t>
            </a:r>
            <a:r>
              <a:rPr lang="en-US" altLang="zh-CN" sz="2200" i="1" baseline="30000" dirty="0">
                <a:latin typeface="Times New Roman" panose="02020603050405020304" pitchFamily="18" charset="0"/>
              </a:rPr>
              <a:t>n</a:t>
            </a:r>
            <a:r>
              <a:rPr lang="en-US" altLang="zh-CN" sz="2200" dirty="0">
                <a:latin typeface="Times New Roman" panose="02020603050405020304" pitchFamily="18" charset="0"/>
              </a:rPr>
              <a:t>, </a:t>
            </a:r>
            <a:r>
              <a:rPr lang="zh-CN" altLang="en-US" sz="2200" dirty="0">
                <a:latin typeface="Times New Roman" panose="02020603050405020304" pitchFamily="18" charset="0"/>
              </a:rPr>
              <a:t>而用等长码</a:t>
            </a:r>
            <a:r>
              <a:rPr lang="en-US" altLang="zh-CN" sz="2200" dirty="0">
                <a:latin typeface="Times New Roman" panose="02020603050405020304" pitchFamily="18" charset="0"/>
              </a:rPr>
              <a:t>(</a:t>
            </a:r>
            <a:r>
              <a:rPr lang="zh-CN" altLang="en-US" sz="2200" dirty="0">
                <a:latin typeface="Times New Roman" panose="02020603050405020304" pitchFamily="18" charset="0"/>
              </a:rPr>
              <a:t>长为</a:t>
            </a:r>
            <a:r>
              <a:rPr lang="en-US" altLang="zh-CN" sz="2200" dirty="0">
                <a:latin typeface="Times New Roman" panose="02020603050405020304" pitchFamily="18" charset="0"/>
              </a:rPr>
              <a:t>3)</a:t>
            </a:r>
            <a:r>
              <a:rPr lang="zh-CN" altLang="en-US" sz="2200" dirty="0">
                <a:latin typeface="Times New Roman" panose="02020603050405020304" pitchFamily="18" charset="0"/>
              </a:rPr>
              <a:t>需要用 </a:t>
            </a:r>
            <a:r>
              <a:rPr lang="en-US" altLang="zh-CN" sz="2200" dirty="0">
                <a:latin typeface="Times New Roman" panose="02020603050405020304" pitchFamily="18" charset="0"/>
              </a:rPr>
              <a:t>3</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10</a:t>
            </a:r>
            <a:r>
              <a:rPr lang="en-US" altLang="zh-CN" sz="2200" i="1" baseline="30000" dirty="0">
                <a:latin typeface="Times New Roman" panose="02020603050405020304" pitchFamily="18" charset="0"/>
              </a:rPr>
              <a:t>n</a:t>
            </a:r>
            <a:r>
              <a:rPr lang="zh-CN" altLang="en-US" sz="2200" dirty="0">
                <a:latin typeface="Times New Roman" panose="02020603050405020304" pitchFamily="18" charset="0"/>
              </a:rPr>
              <a:t>个数字</a:t>
            </a:r>
            <a:r>
              <a:rPr lang="en-US" altLang="zh-CN" sz="2200" dirty="0">
                <a:latin typeface="Times New Roman" panose="02020603050405020304" pitchFamily="18" charset="0"/>
              </a:rPr>
              <a:t>. </a:t>
            </a:r>
          </a:p>
        </p:txBody>
      </p:sp>
      <p:sp>
        <p:nvSpPr>
          <p:cNvPr id="348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1DDD59-24EE-4AE0-AD7E-C9A63CAFD4FE}" type="slidenum">
              <a:rPr lang="en-US" altLang="zh-CN" sz="1200">
                <a:latin typeface="Arial Black" panose="020B0A04020102020204" pitchFamily="34" charset="0"/>
              </a:rPr>
              <a:pPr>
                <a:spcBef>
                  <a:spcPct val="0"/>
                </a:spcBef>
                <a:buClrTx/>
                <a:buSzTx/>
                <a:buFontTx/>
                <a:buNone/>
              </a:pPr>
              <a:t>67</a:t>
            </a:fld>
            <a:endParaRPr lang="en-US" altLang="zh-CN" sz="1200">
              <a:latin typeface="Arial Black" panose="020B0A04020102020204" pitchFamily="34" charset="0"/>
            </a:endParaRPr>
          </a:p>
        </p:txBody>
      </p:sp>
      <p:pic>
        <p:nvPicPr>
          <p:cNvPr id="34820" name="Picture 5"/>
          <p:cNvPicPr>
            <a:picLocks noChangeAspect="1" noChangeArrowheads="1"/>
          </p:cNvPicPr>
          <p:nvPr/>
        </p:nvPicPr>
        <p:blipFill>
          <a:blip r:embed="rId2">
            <a:clrChange>
              <a:clrFrom>
                <a:srgbClr val="D9FCFF"/>
              </a:clrFrom>
              <a:clrTo>
                <a:srgbClr val="D9FCFF">
                  <a:alpha val="0"/>
                </a:srgbClr>
              </a:clrTo>
            </a:clrChange>
            <a:extLst>
              <a:ext uri="{28A0092B-C50C-407E-A947-70E740481C1C}">
                <a14:useLocalDpi xmlns:a14="http://schemas.microsoft.com/office/drawing/2010/main" val="0"/>
              </a:ext>
            </a:extLst>
          </a:blip>
          <a:srcRect l="3485" t="2063" r="4990"/>
          <a:stretch>
            <a:fillRect/>
          </a:stretch>
        </p:blipFill>
        <p:spPr bwMode="auto">
          <a:xfrm>
            <a:off x="1631504" y="1600200"/>
            <a:ext cx="4608512"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6554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思考：最优树与最小生成树的差异</a:t>
            </a:r>
          </a:p>
        </p:txBody>
      </p:sp>
      <p:sp>
        <p:nvSpPr>
          <p:cNvPr id="3" name="内容占位符 2"/>
          <p:cNvSpPr>
            <a:spLocks noGrp="1"/>
          </p:cNvSpPr>
          <p:nvPr>
            <p:ph sz="quarter" idx="1"/>
          </p:nvPr>
        </p:nvSpPr>
        <p:spPr/>
        <p:txBody>
          <a:bodyPr/>
          <a:lstStyle/>
          <a:p>
            <a:r>
              <a:rPr lang="zh-CN" altLang="en-US" dirty="0"/>
              <a:t>无向树与根树，边权重与叶顶点权重</a:t>
            </a:r>
            <a:endParaRPr lang="en-US" altLang="zh-CN" dirty="0"/>
          </a:p>
          <a:p>
            <a:r>
              <a:rPr lang="zh-CN" altLang="en-US" dirty="0"/>
              <a:t>树叶深度反映的信息？累积的量分别是什么？</a:t>
            </a:r>
            <a:endParaRPr lang="en-US" altLang="zh-CN" dirty="0"/>
          </a:p>
          <a:p>
            <a:r>
              <a:rPr lang="zh-CN" altLang="en-US" dirty="0"/>
              <a:t>最小生成树：顶点数固定，找遍历所有顶点成本最小的解决方案</a:t>
            </a:r>
            <a:endParaRPr lang="en-US" altLang="zh-CN" dirty="0"/>
          </a:p>
          <a:p>
            <a:r>
              <a:rPr lang="zh-CN" altLang="en-US" dirty="0"/>
              <a:t>最优树：叶顶点权重固定，给叶顶点编码，寻找存储效益最高的解决方案</a:t>
            </a:r>
          </a:p>
          <a:p>
            <a:pPr marL="0" indent="0">
              <a:buNone/>
            </a:pPr>
            <a:endParaRPr lang="zh-CN" altLang="en-US" dirty="0"/>
          </a:p>
        </p:txBody>
      </p:sp>
    </p:spTree>
    <p:extLst>
      <p:ext uri="{BB962C8B-B14F-4D97-AF65-F5344CB8AC3E}">
        <p14:creationId xmlns:p14="http://schemas.microsoft.com/office/powerpoint/2010/main" val="6383584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sz="quarter" idx="1"/>
          </p:nvPr>
        </p:nvSpPr>
        <p:spPr/>
        <p:txBody>
          <a:bodyPr/>
          <a:lstStyle/>
          <a:p>
            <a:r>
              <a:rPr lang="zh-CN" altLang="en-US" dirty="0"/>
              <a:t>有没有最佳</a:t>
            </a:r>
            <a:r>
              <a:rPr lang="en-US" altLang="zh-CN" dirty="0"/>
              <a:t>m</a:t>
            </a:r>
            <a:r>
              <a:rPr lang="zh-CN" altLang="en-US" dirty="0"/>
              <a:t>元树？</a:t>
            </a:r>
            <a:r>
              <a:rPr lang="en-US" altLang="zh-CN" dirty="0"/>
              <a:t>(m&gt;2)</a:t>
            </a:r>
          </a:p>
        </p:txBody>
      </p:sp>
    </p:spTree>
    <p:extLst>
      <p:ext uri="{BB962C8B-B14F-4D97-AF65-F5344CB8AC3E}">
        <p14:creationId xmlns:p14="http://schemas.microsoft.com/office/powerpoint/2010/main" val="126311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证明思路</a:t>
            </a:r>
          </a:p>
        </p:txBody>
      </p:sp>
      <p:sp>
        <p:nvSpPr>
          <p:cNvPr id="3" name="内容占位符 2"/>
          <p:cNvSpPr>
            <a:spLocks noGrp="1"/>
          </p:cNvSpPr>
          <p:nvPr>
            <p:ph sz="quarter" idx="1"/>
          </p:nvPr>
        </p:nvSpPr>
        <p:spPr/>
        <p:txBody>
          <a:bodyPr/>
          <a:lstStyle/>
          <a:p>
            <a:pPr marL="0" indent="0">
              <a:buNone/>
            </a:pPr>
            <a:r>
              <a:rPr lang="en-US" altLang="zh-CN" sz="2400" dirty="0"/>
              <a:t>(4)</a:t>
            </a:r>
            <a:r>
              <a:rPr lang="en-US" altLang="zh-CN" sz="2400" dirty="0">
                <a:sym typeface="Symbol" panose="05050102010706020507" pitchFamily="18" charset="2"/>
              </a:rPr>
              <a:t> </a:t>
            </a:r>
            <a:r>
              <a:rPr lang="en-US" altLang="zh-CN" sz="2400" dirty="0"/>
              <a:t>(5)</a:t>
            </a:r>
            <a:r>
              <a:rPr lang="zh-CN" altLang="en-US" sz="2400" dirty="0"/>
              <a:t>。只需证明</a:t>
            </a:r>
            <a:r>
              <a:rPr lang="en-US" altLang="zh-CN" sz="2400" dirty="0"/>
              <a:t>G</a:t>
            </a:r>
            <a:r>
              <a:rPr lang="zh-CN" altLang="en-US" sz="2400" dirty="0"/>
              <a:t>中每条边都是桥。为此只需证明命题“</a:t>
            </a:r>
            <a:r>
              <a:rPr lang="en-US" altLang="zh-CN" sz="2400" dirty="0"/>
              <a:t>G</a:t>
            </a:r>
            <a:r>
              <a:rPr lang="zh-CN" altLang="en-US" sz="2400" dirty="0"/>
              <a:t>是</a:t>
            </a:r>
            <a:r>
              <a:rPr lang="en-US" altLang="zh-CN" sz="2400" dirty="0"/>
              <a:t>n</a:t>
            </a:r>
            <a:r>
              <a:rPr lang="zh-CN" altLang="en-US" sz="2400" dirty="0"/>
              <a:t>阶</a:t>
            </a:r>
            <a:r>
              <a:rPr lang="en-US" altLang="zh-CN" sz="2400" dirty="0"/>
              <a:t>m</a:t>
            </a:r>
            <a:r>
              <a:rPr lang="zh-CN" altLang="en-US" sz="2400" dirty="0"/>
              <a:t>条边的无向连通图，则 </a:t>
            </a:r>
            <a:r>
              <a:rPr lang="en-US" altLang="zh-CN" sz="2400" dirty="0"/>
              <a:t>m</a:t>
            </a:r>
            <a:r>
              <a:rPr lang="en-US" altLang="zh-CN" sz="2400" dirty="0">
                <a:sym typeface="Symbol" panose="05050102010706020507" pitchFamily="18" charset="2"/>
              </a:rPr>
              <a:t>  </a:t>
            </a:r>
            <a:r>
              <a:rPr lang="en-US" altLang="zh-CN" sz="2400" dirty="0"/>
              <a:t>n-1”</a:t>
            </a:r>
            <a:r>
              <a:rPr lang="zh-CN" altLang="en-US" sz="2400" dirty="0"/>
              <a:t>。命题的证明：对</a:t>
            </a:r>
            <a:r>
              <a:rPr lang="en-US" altLang="zh-CN" sz="2400" dirty="0"/>
              <a:t>m</a:t>
            </a:r>
            <a:r>
              <a:rPr lang="zh-CN" altLang="en-US" sz="2400" dirty="0"/>
              <a:t>用归纳法。</a:t>
            </a:r>
            <a:endParaRPr lang="en-US" altLang="zh-CN" sz="2400" dirty="0"/>
          </a:p>
          <a:p>
            <a:pPr marL="0" indent="0">
              <a:buNone/>
            </a:pPr>
            <a:r>
              <a:rPr lang="en-US" altLang="zh-CN" sz="2400" dirty="0"/>
              <a:t>     </a:t>
            </a:r>
            <a:r>
              <a:rPr lang="zh-CN" altLang="en-US" sz="2100" dirty="0"/>
              <a:t>当</a:t>
            </a:r>
            <a:r>
              <a:rPr lang="en-US" altLang="zh-CN" sz="2100" dirty="0"/>
              <a:t>m=1</a:t>
            </a:r>
            <a:r>
              <a:rPr lang="zh-CN" altLang="en-US" sz="2100" dirty="0"/>
              <a:t>时，图</a:t>
            </a:r>
            <a:r>
              <a:rPr lang="en-US" altLang="zh-CN" sz="2100" dirty="0"/>
              <a:t>G</a:t>
            </a:r>
            <a:r>
              <a:rPr lang="zh-CN" altLang="en-US" sz="2100" dirty="0"/>
              <a:t>有两种结构，一种是有两个顶点和一条关联这两个顶点的边构成，显然</a:t>
            </a:r>
            <a:r>
              <a:rPr lang="en-US" altLang="zh-CN" sz="2100" dirty="0"/>
              <a:t>m=1</a:t>
            </a:r>
            <a:r>
              <a:rPr lang="zh-CN" altLang="en-US" sz="2100" dirty="0"/>
              <a:t>，</a:t>
            </a:r>
            <a:r>
              <a:rPr lang="en-US" altLang="zh-CN" sz="2100" dirty="0"/>
              <a:t>n=2.</a:t>
            </a:r>
            <a:r>
              <a:rPr lang="zh-CN" altLang="en-US" sz="2100" dirty="0"/>
              <a:t>结论成立。另一种是由一条自回路构成，显然</a:t>
            </a:r>
            <a:r>
              <a:rPr lang="en-US" altLang="zh-CN" sz="2100" dirty="0"/>
              <a:t>m=1</a:t>
            </a:r>
            <a:r>
              <a:rPr lang="zh-CN" altLang="en-US" sz="2100" dirty="0"/>
              <a:t>，</a:t>
            </a:r>
            <a:r>
              <a:rPr lang="en-US" altLang="zh-CN" sz="2100" dirty="0"/>
              <a:t>n=1.</a:t>
            </a:r>
            <a:r>
              <a:rPr lang="zh-CN" altLang="en-US" sz="2100" dirty="0"/>
              <a:t>结论成立。</a:t>
            </a:r>
            <a:endParaRPr lang="en-US" altLang="zh-CN" sz="2100" dirty="0"/>
          </a:p>
          <a:p>
            <a:pPr marL="320675" lvl="1" indent="0">
              <a:buNone/>
            </a:pPr>
            <a:r>
              <a:rPr lang="zh-CN" altLang="en-US" sz="2100" dirty="0"/>
              <a:t>假设对</a:t>
            </a:r>
            <a:r>
              <a:rPr lang="en-US" altLang="zh-CN" sz="2100" dirty="0"/>
              <a:t>m</a:t>
            </a:r>
            <a:r>
              <a:rPr lang="zh-CN" altLang="en-US" sz="2100" dirty="0"/>
              <a:t>条边的无向连通图，结论成立。显然任何具有</a:t>
            </a:r>
            <a:r>
              <a:rPr lang="en-US" altLang="zh-CN" sz="2100" dirty="0"/>
              <a:t>m+1</a:t>
            </a:r>
            <a:r>
              <a:rPr lang="zh-CN" altLang="en-US" sz="2100" dirty="0"/>
              <a:t>条边的无向连通图都可以</a:t>
            </a:r>
            <a:r>
              <a:rPr lang="zh-CN" altLang="en-US" sz="2100" dirty="0">
                <a:solidFill>
                  <a:srgbClr val="FF0000"/>
                </a:solidFill>
              </a:rPr>
              <a:t>由某个</a:t>
            </a:r>
            <a:r>
              <a:rPr lang="zh-CN" altLang="en-US" sz="2100" dirty="0"/>
              <a:t>具有</a:t>
            </a:r>
            <a:r>
              <a:rPr lang="en-US" altLang="zh-CN" sz="2100" dirty="0"/>
              <a:t>m</a:t>
            </a:r>
            <a:r>
              <a:rPr lang="zh-CN" altLang="en-US" sz="2100" dirty="0"/>
              <a:t>条边的无向连通图适当添加一条边后得到。而在一个具有</a:t>
            </a:r>
            <a:r>
              <a:rPr lang="en-US" altLang="zh-CN" sz="2100" dirty="0"/>
              <a:t>m</a:t>
            </a:r>
            <a:r>
              <a:rPr lang="zh-CN" altLang="en-US" sz="2100" dirty="0"/>
              <a:t>条边的无向连通图中添加一条边，有三种情况：</a:t>
            </a:r>
            <a:r>
              <a:rPr lang="zh-CN" altLang="en-US" sz="2100" dirty="0">
                <a:solidFill>
                  <a:srgbClr val="FF0000"/>
                </a:solidFill>
              </a:rPr>
              <a:t> </a:t>
            </a:r>
            <a:r>
              <a:rPr lang="en-US" altLang="zh-CN" sz="2100" dirty="0"/>
              <a:t>(a)</a:t>
            </a:r>
            <a:r>
              <a:rPr lang="zh-CN" altLang="en-US" sz="2100" dirty="0">
                <a:solidFill>
                  <a:srgbClr val="FF0000"/>
                </a:solidFill>
              </a:rPr>
              <a:t>在原有一个顶点中添加一条割边</a:t>
            </a:r>
            <a:r>
              <a:rPr lang="zh-CN" altLang="en-US" sz="2100" dirty="0"/>
              <a:t>；</a:t>
            </a:r>
            <a:r>
              <a:rPr lang="en-US" altLang="zh-CN" sz="2100" dirty="0"/>
              <a:t>(b)</a:t>
            </a:r>
            <a:r>
              <a:rPr lang="zh-CN" altLang="en-US" sz="2100" dirty="0"/>
              <a:t>在原有一个顶点中添加一条自回路；</a:t>
            </a:r>
            <a:r>
              <a:rPr lang="en-US" altLang="zh-CN" sz="2100" dirty="0"/>
              <a:t>(c)</a:t>
            </a:r>
            <a:r>
              <a:rPr lang="zh-CN" altLang="en-US" sz="2100" dirty="0"/>
              <a:t>在原有两个顶点中添加一条边</a:t>
            </a:r>
            <a:r>
              <a:rPr lang="zh-CN" altLang="en-US" sz="2100" dirty="0">
                <a:solidFill>
                  <a:srgbClr val="FF0000"/>
                </a:solidFill>
              </a:rPr>
              <a:t>。（增加顶点和边，只增加一条边）</a:t>
            </a:r>
            <a:endParaRPr lang="en-US" altLang="zh-CN" sz="2100" dirty="0">
              <a:solidFill>
                <a:srgbClr val="FF0000"/>
              </a:solidFill>
            </a:endParaRPr>
          </a:p>
          <a:p>
            <a:pPr marL="320675" lvl="1" indent="0">
              <a:buNone/>
            </a:pPr>
            <a:r>
              <a:rPr lang="zh-CN" altLang="en-US" sz="2100" dirty="0"/>
              <a:t>可以验证对于这三种情况结论都成立由归纳法原理，结论成立。</a:t>
            </a:r>
            <a:endParaRPr lang="en-US" altLang="zh-CN" sz="2100" dirty="0"/>
          </a:p>
          <a:p>
            <a:pPr marL="0" indent="0">
              <a:buNone/>
            </a:pPr>
            <a:r>
              <a:rPr lang="zh-CN" altLang="en-US" sz="2400" dirty="0">
                <a:sym typeface="Symbol" panose="05050102010706020507" pitchFamily="18" charset="2"/>
              </a:rPr>
              <a:t></a:t>
            </a:r>
            <a:r>
              <a:rPr lang="en-US" altLang="zh-CN" sz="2400" dirty="0" err="1">
                <a:sym typeface="Symbol" panose="05050102010706020507" pitchFamily="18" charset="2"/>
              </a:rPr>
              <a:t>eE,G-e</a:t>
            </a:r>
            <a:r>
              <a:rPr lang="zh-CN" altLang="en-US" sz="2400" dirty="0"/>
              <a:t>只有</a:t>
            </a:r>
            <a:r>
              <a:rPr lang="en-US" altLang="zh-CN" sz="2400" dirty="0"/>
              <a:t>n-2</a:t>
            </a:r>
            <a:r>
              <a:rPr lang="zh-CN" altLang="en-US" sz="2400" dirty="0"/>
              <a:t>条边，由命题可知不连通，故</a:t>
            </a:r>
            <a:r>
              <a:rPr lang="en-US" altLang="zh-CN" sz="2400" dirty="0"/>
              <a:t>e</a:t>
            </a:r>
            <a:r>
              <a:rPr lang="zh-CN" altLang="en-US" sz="2400" dirty="0"/>
              <a:t>为桥。</a:t>
            </a:r>
            <a:endParaRPr lang="en-US" altLang="zh-CN" sz="2400" dirty="0"/>
          </a:p>
        </p:txBody>
      </p:sp>
    </p:spTree>
    <p:extLst>
      <p:ext uri="{BB962C8B-B14F-4D97-AF65-F5344CB8AC3E}">
        <p14:creationId xmlns:p14="http://schemas.microsoft.com/office/powerpoint/2010/main" val="233967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三元哈夫曼树编码</a:t>
            </a:r>
          </a:p>
        </p:txBody>
      </p:sp>
      <p:sp>
        <p:nvSpPr>
          <p:cNvPr id="3" name="内容占位符 2"/>
          <p:cNvSpPr>
            <a:spLocks noGrp="1"/>
          </p:cNvSpPr>
          <p:nvPr>
            <p:ph sz="quarter" idx="1"/>
          </p:nvPr>
        </p:nvSpPr>
        <p:spPr/>
        <p:txBody>
          <a:bodyPr/>
          <a:lstStyle/>
          <a:p>
            <a:r>
              <a:rPr lang="zh-CN" altLang="en-US" dirty="0"/>
              <a:t>普通的三元哈夫曼树的生成算法</a:t>
            </a:r>
            <a:endParaRPr lang="en-US" altLang="zh-CN" dirty="0"/>
          </a:p>
          <a:p>
            <a:pPr lvl="1"/>
            <a:r>
              <a:rPr lang="zh-CN" altLang="en-US" dirty="0"/>
              <a:t>与二元哈夫曼树类似，不同的仅仅是每次取三个权值最小的节点构造一个三叉树，把这三棵树的左中右节点的权值累加值作为新生成树的根节点的权值，并放入节节点序列中，重复操作，直到只含有一棵树为止。 </a:t>
            </a:r>
          </a:p>
          <a:p>
            <a:pPr lvl="1"/>
            <a:r>
              <a:rPr lang="zh-CN" altLang="en-US" dirty="0"/>
              <a:t>依据上述方法，重新得到的三元哈夫曼树如图</a:t>
            </a:r>
          </a:p>
        </p:txBody>
      </p:sp>
      <p:pic>
        <p:nvPicPr>
          <p:cNvPr id="4" name="图片 3"/>
          <p:cNvPicPr>
            <a:picLocks noChangeAspect="1"/>
          </p:cNvPicPr>
          <p:nvPr/>
        </p:nvPicPr>
        <p:blipFill>
          <a:blip r:embed="rId2"/>
          <a:stretch>
            <a:fillRect/>
          </a:stretch>
        </p:blipFill>
        <p:spPr>
          <a:xfrm>
            <a:off x="3863752" y="4365104"/>
            <a:ext cx="4907626" cy="2190650"/>
          </a:xfrm>
          <a:prstGeom prst="rect">
            <a:avLst/>
          </a:prstGeom>
        </p:spPr>
      </p:pic>
    </p:spTree>
    <p:extLst>
      <p:ext uri="{BB962C8B-B14F-4D97-AF65-F5344CB8AC3E}">
        <p14:creationId xmlns:p14="http://schemas.microsoft.com/office/powerpoint/2010/main" val="923455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三元哈夫曼树编码</a:t>
            </a:r>
          </a:p>
        </p:txBody>
      </p:sp>
      <p:sp>
        <p:nvSpPr>
          <p:cNvPr id="3" name="内容占位符 2"/>
          <p:cNvSpPr>
            <a:spLocks noGrp="1"/>
          </p:cNvSpPr>
          <p:nvPr>
            <p:ph sz="quarter" idx="1"/>
          </p:nvPr>
        </p:nvSpPr>
        <p:spPr/>
        <p:txBody>
          <a:bodyPr/>
          <a:lstStyle/>
          <a:p>
            <a:r>
              <a:rPr lang="zh-CN" altLang="en-US" dirty="0"/>
              <a:t>优化的三元哈夫曼树生成算法</a:t>
            </a:r>
            <a:endParaRPr lang="en-US" altLang="zh-CN" dirty="0"/>
          </a:p>
          <a:p>
            <a:pPr lvl="1"/>
            <a:r>
              <a:rPr lang="zh-CN" altLang="en-US" dirty="0"/>
              <a:t>上述三元哈夫曼树生成算法中，得到的哈夫曼树的根节点或许有两棵子树，这样就不能保证权值较大的节点处于树的较高层次中，因此得到的哈夫曼编码就不是最短的。</a:t>
            </a:r>
            <a:endParaRPr lang="en-US" altLang="zh-CN" dirty="0"/>
          </a:p>
          <a:p>
            <a:pPr lvl="1"/>
            <a:r>
              <a:rPr lang="zh-CN" altLang="en-US" dirty="0"/>
              <a:t>为了缩短编码长度，需要将权值较大的节点上移，保证高层次的节点都有三棵子树。改进后算法如下：</a:t>
            </a:r>
            <a:endParaRPr lang="en-US" altLang="zh-CN" dirty="0"/>
          </a:p>
          <a:p>
            <a:pPr lvl="2"/>
            <a:r>
              <a:rPr lang="en-US" altLang="zh-CN" dirty="0"/>
              <a:t>(5)</a:t>
            </a:r>
            <a:r>
              <a:rPr lang="zh-CN" altLang="en-US" dirty="0"/>
              <a:t>在上述生成普通三元哈夫曼树的结束后，判断根节点是否含有三棵子树，如果是，则算法结束，否则转</a:t>
            </a:r>
            <a:r>
              <a:rPr lang="en-US" altLang="zh-CN" dirty="0"/>
              <a:t>(6); </a:t>
            </a:r>
          </a:p>
          <a:p>
            <a:pPr lvl="2"/>
            <a:r>
              <a:rPr lang="en-US" altLang="zh-CN" dirty="0"/>
              <a:t>(6)</a:t>
            </a:r>
            <a:r>
              <a:rPr lang="zh-CN" altLang="en-US" dirty="0">
                <a:solidFill>
                  <a:srgbClr val="FF0000"/>
                </a:solidFill>
              </a:rPr>
              <a:t>从下一层选择权值最大的节点作为上一层节点的一颗子树</a:t>
            </a:r>
            <a:r>
              <a:rPr lang="zh-CN" altLang="en-US" dirty="0"/>
              <a:t>，并修改相应的权值；</a:t>
            </a:r>
            <a:endParaRPr lang="en-US" altLang="zh-CN" dirty="0"/>
          </a:p>
          <a:p>
            <a:pPr lvl="2"/>
            <a:r>
              <a:rPr lang="zh-CN" altLang="en-US" dirty="0"/>
              <a:t> </a:t>
            </a:r>
            <a:r>
              <a:rPr lang="en-US" altLang="zh-CN" dirty="0"/>
              <a:t>(7)</a:t>
            </a:r>
            <a:r>
              <a:rPr lang="zh-CN" altLang="en-US" dirty="0"/>
              <a:t>重复执行（</a:t>
            </a:r>
            <a:r>
              <a:rPr lang="en-US" altLang="zh-CN" dirty="0"/>
              <a:t>6</a:t>
            </a:r>
            <a:r>
              <a:rPr lang="zh-CN" altLang="en-US" dirty="0"/>
              <a:t>），直到除最下层非终端节点外，其余非终端节点都含有三棵子树为止。</a:t>
            </a:r>
          </a:p>
        </p:txBody>
      </p:sp>
    </p:spTree>
    <p:extLst>
      <p:ext uri="{BB962C8B-B14F-4D97-AF65-F5344CB8AC3E}">
        <p14:creationId xmlns:p14="http://schemas.microsoft.com/office/powerpoint/2010/main" val="21312124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59496" y="188640"/>
            <a:ext cx="6912768" cy="5788604"/>
          </a:xfrm>
          <a:prstGeom prst="rect">
            <a:avLst/>
          </a:prstGeom>
        </p:spPr>
      </p:pic>
    </p:spTree>
    <p:extLst>
      <p:ext uri="{BB962C8B-B14F-4D97-AF65-F5344CB8AC3E}">
        <p14:creationId xmlns:p14="http://schemas.microsoft.com/office/powerpoint/2010/main" val="11520806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树的遍历</a:t>
            </a:r>
          </a:p>
        </p:txBody>
      </p:sp>
      <p:sp>
        <p:nvSpPr>
          <p:cNvPr id="3" name="内容占位符 2"/>
          <p:cNvSpPr>
            <a:spLocks noGrp="1"/>
          </p:cNvSpPr>
          <p:nvPr>
            <p:ph sz="quarter" idx="1"/>
          </p:nvPr>
        </p:nvSpPr>
        <p:spPr/>
        <p:txBody>
          <a:bodyPr/>
          <a:lstStyle/>
          <a:p>
            <a:r>
              <a:rPr lang="zh-CN" altLang="en-US" dirty="0">
                <a:solidFill>
                  <a:srgbClr val="FF0000"/>
                </a:solidFill>
              </a:rPr>
              <a:t>有序根树常常用来保存信息</a:t>
            </a:r>
            <a:r>
              <a:rPr lang="zh-CN" altLang="en-US" dirty="0"/>
              <a:t>。</a:t>
            </a:r>
            <a:endParaRPr lang="en-US" altLang="zh-CN" dirty="0"/>
          </a:p>
          <a:p>
            <a:r>
              <a:rPr lang="zh-CN" altLang="en-US" dirty="0"/>
              <a:t>有序根树也可以用来表示各种类型的表达式，比如由数字、变量和运算所组成的算术表达式。</a:t>
            </a:r>
            <a:endParaRPr lang="en-US" altLang="zh-CN" dirty="0"/>
          </a:p>
          <a:p>
            <a:pPr lvl="1"/>
            <a:r>
              <a:rPr lang="zh-CN" altLang="en-US" dirty="0"/>
              <a:t>对用来表示这些表达式的有序根树来说，它的顶点的一些不同的列表在这些表达式的求值中很有用。</a:t>
            </a:r>
          </a:p>
          <a:p>
            <a:r>
              <a:rPr lang="zh-CN" altLang="en-US" dirty="0"/>
              <a:t>掌握一些访问有序根树的每个顶点以存取数据的算法是非常必要的</a:t>
            </a:r>
            <a:endParaRPr lang="en-US" altLang="zh-CN" dirty="0"/>
          </a:p>
        </p:txBody>
      </p:sp>
    </p:spTree>
    <p:extLst>
      <p:ext uri="{BB962C8B-B14F-4D97-AF65-F5344CB8AC3E}">
        <p14:creationId xmlns:p14="http://schemas.microsoft.com/office/powerpoint/2010/main" val="12150381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遍历算法</a:t>
            </a:r>
          </a:p>
        </p:txBody>
      </p:sp>
      <p:sp>
        <p:nvSpPr>
          <p:cNvPr id="3" name="内容占位符 2"/>
          <p:cNvSpPr>
            <a:spLocks noGrp="1"/>
          </p:cNvSpPr>
          <p:nvPr>
            <p:ph sz="quarter" idx="1"/>
          </p:nvPr>
        </p:nvSpPr>
        <p:spPr/>
        <p:txBody>
          <a:bodyPr/>
          <a:lstStyle/>
          <a:p>
            <a:r>
              <a:rPr lang="zh-CN" altLang="en-US" sz="2300" dirty="0">
                <a:solidFill>
                  <a:srgbClr val="FF0000"/>
                </a:solidFill>
              </a:rPr>
              <a:t>系统地访问有序根树每个顶点的过程称为遍历算法</a:t>
            </a:r>
            <a:r>
              <a:rPr lang="zh-CN" altLang="en-US" sz="2300" dirty="0"/>
              <a:t>。下面描述三个最常用的算法：</a:t>
            </a:r>
            <a:r>
              <a:rPr lang="zh-CN" altLang="en-US" sz="2300" dirty="0">
                <a:solidFill>
                  <a:srgbClr val="FF0000"/>
                </a:solidFill>
              </a:rPr>
              <a:t>前序遍历、中序遍历和后序遍历</a:t>
            </a:r>
            <a:r>
              <a:rPr lang="zh-CN" altLang="en-US" sz="2300" dirty="0"/>
              <a:t>。（序是相对于分叉点而言）</a:t>
            </a:r>
            <a:endParaRPr lang="en-US" altLang="zh-CN" sz="2300" dirty="0"/>
          </a:p>
          <a:p>
            <a:r>
              <a:rPr lang="zh-CN" altLang="en-US" sz="2300" dirty="0"/>
              <a:t>这些算法都可以递归地定义。首先定义前序遍历。</a:t>
            </a:r>
            <a:endParaRPr lang="en-US" altLang="zh-CN" sz="2300" dirty="0"/>
          </a:p>
          <a:p>
            <a:r>
              <a:rPr lang="zh-CN" altLang="en-US" sz="2300" dirty="0"/>
              <a:t>定义前序遍历：设</a:t>
            </a:r>
            <a:r>
              <a:rPr lang="en-US" altLang="zh-CN" sz="2300" dirty="0"/>
              <a:t>T</a:t>
            </a:r>
            <a:r>
              <a:rPr lang="zh-CN" altLang="en-US" sz="2300" dirty="0"/>
              <a:t>是带根</a:t>
            </a:r>
            <a:r>
              <a:rPr lang="en-US" altLang="zh-CN" sz="2300" dirty="0"/>
              <a:t>r</a:t>
            </a:r>
            <a:r>
              <a:rPr lang="zh-CN" altLang="en-US" sz="2300" dirty="0"/>
              <a:t>的有序根树。若</a:t>
            </a:r>
            <a:r>
              <a:rPr lang="en-US" altLang="zh-CN" sz="2300" dirty="0"/>
              <a:t>T</a:t>
            </a:r>
            <a:r>
              <a:rPr lang="zh-CN" altLang="en-US" sz="2300" dirty="0"/>
              <a:t>只包含</a:t>
            </a:r>
            <a:r>
              <a:rPr lang="en-US" altLang="zh-CN" sz="2300" dirty="0"/>
              <a:t>r,</a:t>
            </a:r>
            <a:r>
              <a:rPr lang="zh-CN" altLang="en-US" sz="2300" dirty="0"/>
              <a:t>则</a:t>
            </a:r>
            <a:r>
              <a:rPr lang="en-US" altLang="zh-CN" sz="2300" dirty="0"/>
              <a:t>r</a:t>
            </a:r>
            <a:r>
              <a:rPr lang="zh-CN" altLang="en-US" sz="2300" dirty="0"/>
              <a:t>是</a:t>
            </a:r>
            <a:r>
              <a:rPr lang="en-US" altLang="zh-CN" sz="2300" dirty="0"/>
              <a:t>T</a:t>
            </a:r>
            <a:r>
              <a:rPr lang="zh-CN" altLang="en-US" sz="2300" dirty="0"/>
              <a:t>的前序遍历。否则，假定 </a:t>
            </a:r>
            <a:r>
              <a:rPr lang="en-US" altLang="zh-CN" sz="2300" dirty="0"/>
              <a:t>T</a:t>
            </a:r>
            <a:r>
              <a:rPr lang="en-US" altLang="zh-CN" sz="2300" baseline="-25000" dirty="0"/>
              <a:t>1</a:t>
            </a:r>
            <a:r>
              <a:rPr lang="zh-CN" altLang="en-US" sz="2300" dirty="0"/>
              <a:t>，</a:t>
            </a:r>
            <a:r>
              <a:rPr lang="en-US" altLang="zh-CN" sz="2300" dirty="0"/>
              <a:t>T</a:t>
            </a:r>
            <a:r>
              <a:rPr lang="en-US" altLang="zh-CN" sz="2300" baseline="-25000" dirty="0"/>
              <a:t>2</a:t>
            </a:r>
            <a:r>
              <a:rPr lang="en-US" altLang="zh-CN" sz="2300" dirty="0"/>
              <a:t>,…</a:t>
            </a:r>
            <a:r>
              <a:rPr lang="zh-CN" altLang="en-US" sz="2300" dirty="0"/>
              <a:t>，</a:t>
            </a:r>
            <a:r>
              <a:rPr lang="en-US" altLang="zh-CN" sz="2300" dirty="0" err="1"/>
              <a:t>T</a:t>
            </a:r>
            <a:r>
              <a:rPr lang="en-US" altLang="zh-CN" sz="2300" baseline="-25000" dirty="0" err="1"/>
              <a:t>n</a:t>
            </a:r>
            <a:r>
              <a:rPr lang="zh-CN" altLang="en-US" sz="2300" dirty="0"/>
              <a:t>是</a:t>
            </a:r>
            <a:r>
              <a:rPr lang="en-US" altLang="zh-CN" sz="2300" dirty="0"/>
              <a:t>T</a:t>
            </a:r>
            <a:r>
              <a:rPr lang="zh-CN" altLang="en-US" sz="2300" dirty="0"/>
              <a:t>的以</a:t>
            </a:r>
            <a:r>
              <a:rPr lang="en-US" altLang="zh-CN" sz="2300" dirty="0"/>
              <a:t>r</a:t>
            </a:r>
            <a:r>
              <a:rPr lang="zh-CN" altLang="en-US" sz="2300" dirty="0"/>
              <a:t>为根的从左向右的子树。前序遍历首先访问</a:t>
            </a:r>
            <a:r>
              <a:rPr lang="en-US" altLang="zh-CN" sz="2300" dirty="0"/>
              <a:t>r</a:t>
            </a:r>
            <a:r>
              <a:rPr lang="zh-CN" altLang="en-US" sz="2300" dirty="0"/>
              <a:t>。它接着以前序来遍历</a:t>
            </a:r>
            <a:r>
              <a:rPr lang="en-US" altLang="zh-CN" sz="2300" dirty="0"/>
              <a:t>T</a:t>
            </a:r>
            <a:r>
              <a:rPr lang="en-US" altLang="zh-CN" sz="2300" baseline="-25000" dirty="0"/>
              <a:t>1</a:t>
            </a:r>
            <a:r>
              <a:rPr lang="zh-CN" altLang="en-US" sz="2300" dirty="0"/>
              <a:t>，然后以前序来遍历</a:t>
            </a:r>
            <a:r>
              <a:rPr lang="en-US" altLang="zh-CN" sz="2300" dirty="0"/>
              <a:t>T</a:t>
            </a:r>
            <a:r>
              <a:rPr lang="en-US" altLang="zh-CN" sz="2300" baseline="-25000" dirty="0"/>
              <a:t>2</a:t>
            </a:r>
            <a:r>
              <a:rPr lang="zh-CN" altLang="en-US" sz="2300" dirty="0"/>
              <a:t>，以此类推，直到以前序遍历了 </a:t>
            </a:r>
            <a:r>
              <a:rPr lang="en-US" altLang="zh-CN" sz="2300" dirty="0" err="1"/>
              <a:t>T</a:t>
            </a:r>
            <a:r>
              <a:rPr lang="en-US" altLang="zh-CN" sz="2300" baseline="-25000" dirty="0" err="1"/>
              <a:t>n</a:t>
            </a:r>
            <a:r>
              <a:rPr lang="zh-CN" altLang="en-US" sz="2300" dirty="0"/>
              <a:t>为止。</a:t>
            </a:r>
            <a:endParaRPr lang="en-US" altLang="zh-CN" sz="2300" dirty="0"/>
          </a:p>
          <a:p>
            <a:r>
              <a:rPr lang="zh-CN" altLang="en-US" sz="2300" dirty="0"/>
              <a:t>定义中序遍历：设</a:t>
            </a:r>
            <a:r>
              <a:rPr lang="en-US" altLang="zh-CN" sz="2300" dirty="0"/>
              <a:t>T</a:t>
            </a:r>
            <a:r>
              <a:rPr lang="zh-CN" altLang="en-US" sz="2300" dirty="0"/>
              <a:t>是带根</a:t>
            </a:r>
            <a:r>
              <a:rPr lang="en-US" altLang="zh-CN" sz="2300" dirty="0"/>
              <a:t>r</a:t>
            </a:r>
            <a:r>
              <a:rPr lang="zh-CN" altLang="en-US" sz="2300" dirty="0"/>
              <a:t>的有序根树。若</a:t>
            </a:r>
            <a:r>
              <a:rPr lang="en-US" altLang="zh-CN" sz="2300" dirty="0"/>
              <a:t>T</a:t>
            </a:r>
            <a:r>
              <a:rPr lang="zh-CN" altLang="en-US" sz="2300" dirty="0"/>
              <a:t>只包含</a:t>
            </a:r>
            <a:r>
              <a:rPr lang="en-US" altLang="zh-CN" sz="2300" dirty="0"/>
              <a:t>r,</a:t>
            </a:r>
            <a:r>
              <a:rPr lang="zh-CN" altLang="en-US" sz="2300" dirty="0"/>
              <a:t>则</a:t>
            </a:r>
            <a:r>
              <a:rPr lang="en-US" altLang="zh-CN" sz="2300" dirty="0"/>
              <a:t>r</a:t>
            </a:r>
            <a:r>
              <a:rPr lang="zh-CN" altLang="en-US" sz="2300" dirty="0"/>
              <a:t>是</a:t>
            </a:r>
            <a:r>
              <a:rPr lang="en-US" altLang="zh-CN" sz="2300" dirty="0"/>
              <a:t>T</a:t>
            </a:r>
            <a:r>
              <a:rPr lang="zh-CN" altLang="en-US" sz="2300" dirty="0"/>
              <a:t>的中序遍历。否则，假定 </a:t>
            </a:r>
            <a:r>
              <a:rPr lang="en-US" altLang="zh-CN" sz="2300" dirty="0"/>
              <a:t>T</a:t>
            </a:r>
            <a:r>
              <a:rPr lang="en-US" altLang="zh-CN" sz="2300" baseline="-25000" dirty="0"/>
              <a:t>1</a:t>
            </a:r>
            <a:r>
              <a:rPr lang="zh-CN" altLang="en-US" sz="2300" dirty="0"/>
              <a:t>，</a:t>
            </a:r>
            <a:r>
              <a:rPr lang="en-US" altLang="zh-CN" sz="2300" dirty="0"/>
              <a:t>T</a:t>
            </a:r>
            <a:r>
              <a:rPr lang="en-US" altLang="zh-CN" sz="2300" baseline="-25000" dirty="0"/>
              <a:t>2</a:t>
            </a:r>
            <a:r>
              <a:rPr lang="en-US" altLang="zh-CN" sz="2300" dirty="0"/>
              <a:t>,…</a:t>
            </a:r>
            <a:r>
              <a:rPr lang="zh-CN" altLang="en-US" sz="2300" dirty="0"/>
              <a:t>，</a:t>
            </a:r>
            <a:r>
              <a:rPr lang="en-US" altLang="zh-CN" sz="2300" dirty="0" err="1"/>
              <a:t>T</a:t>
            </a:r>
            <a:r>
              <a:rPr lang="en-US" altLang="zh-CN" sz="2300" baseline="-25000" dirty="0" err="1"/>
              <a:t>n</a:t>
            </a:r>
            <a:r>
              <a:rPr lang="zh-CN" altLang="en-US" sz="2300" dirty="0"/>
              <a:t>是</a:t>
            </a:r>
            <a:r>
              <a:rPr lang="en-US" altLang="zh-CN" sz="2300" dirty="0"/>
              <a:t>T</a:t>
            </a:r>
            <a:r>
              <a:rPr lang="zh-CN" altLang="en-US" sz="2300" dirty="0"/>
              <a:t>的以</a:t>
            </a:r>
            <a:r>
              <a:rPr lang="en-US" altLang="zh-CN" sz="2300" dirty="0"/>
              <a:t>r</a:t>
            </a:r>
            <a:r>
              <a:rPr lang="zh-CN" altLang="en-US" sz="2300" dirty="0"/>
              <a:t>为根的从左向右的子树。中序遍历首先以中序来遍历</a:t>
            </a:r>
            <a:r>
              <a:rPr lang="en-US" altLang="zh-CN" sz="2300" dirty="0"/>
              <a:t>T</a:t>
            </a:r>
            <a:r>
              <a:rPr lang="en-US" altLang="zh-CN" sz="2300" baseline="-25000" dirty="0"/>
              <a:t>1</a:t>
            </a:r>
            <a:r>
              <a:rPr lang="zh-CN" altLang="en-US" sz="2300" dirty="0"/>
              <a:t>，访问</a:t>
            </a:r>
            <a:r>
              <a:rPr lang="en-US" altLang="zh-CN" sz="2300" dirty="0"/>
              <a:t>r</a:t>
            </a:r>
            <a:r>
              <a:rPr lang="zh-CN" altLang="en-US" sz="2300" dirty="0"/>
              <a:t>。然后以中序来遍历</a:t>
            </a:r>
            <a:r>
              <a:rPr lang="en-US" altLang="zh-CN" sz="2300" dirty="0"/>
              <a:t>T</a:t>
            </a:r>
            <a:r>
              <a:rPr lang="en-US" altLang="zh-CN" sz="2300" baseline="-25000" dirty="0"/>
              <a:t>2</a:t>
            </a:r>
            <a:r>
              <a:rPr lang="zh-CN" altLang="en-US" sz="2300" dirty="0"/>
              <a:t>，以此类推，直到以中序遍历了 </a:t>
            </a:r>
            <a:r>
              <a:rPr lang="en-US" altLang="zh-CN" sz="2300" dirty="0" err="1"/>
              <a:t>T</a:t>
            </a:r>
            <a:r>
              <a:rPr lang="en-US" altLang="zh-CN" sz="2300" baseline="-25000" dirty="0" err="1"/>
              <a:t>n</a:t>
            </a:r>
            <a:r>
              <a:rPr lang="zh-CN" altLang="en-US" sz="2300" dirty="0"/>
              <a:t>为止。</a:t>
            </a:r>
            <a:endParaRPr lang="en-US" altLang="zh-CN" sz="2300" dirty="0"/>
          </a:p>
          <a:p>
            <a:r>
              <a:rPr lang="zh-CN" altLang="en-US" sz="2300" dirty="0"/>
              <a:t>定义后序遍历：设</a:t>
            </a:r>
            <a:r>
              <a:rPr lang="en-US" altLang="zh-CN" sz="2300" dirty="0"/>
              <a:t>T</a:t>
            </a:r>
            <a:r>
              <a:rPr lang="zh-CN" altLang="en-US" sz="2300" dirty="0"/>
              <a:t>是带根</a:t>
            </a:r>
            <a:r>
              <a:rPr lang="en-US" altLang="zh-CN" sz="2300" dirty="0"/>
              <a:t>r</a:t>
            </a:r>
            <a:r>
              <a:rPr lang="zh-CN" altLang="en-US" sz="2300" dirty="0"/>
              <a:t>的有序根树。若</a:t>
            </a:r>
            <a:r>
              <a:rPr lang="en-US" altLang="zh-CN" sz="2300" dirty="0"/>
              <a:t>T</a:t>
            </a:r>
            <a:r>
              <a:rPr lang="zh-CN" altLang="en-US" sz="2300" dirty="0"/>
              <a:t>只包含</a:t>
            </a:r>
            <a:r>
              <a:rPr lang="en-US" altLang="zh-CN" sz="2300" dirty="0"/>
              <a:t>r,</a:t>
            </a:r>
            <a:r>
              <a:rPr lang="zh-CN" altLang="en-US" sz="2300" dirty="0"/>
              <a:t>则</a:t>
            </a:r>
            <a:r>
              <a:rPr lang="en-US" altLang="zh-CN" sz="2300" dirty="0"/>
              <a:t>r</a:t>
            </a:r>
            <a:r>
              <a:rPr lang="zh-CN" altLang="en-US" sz="2300" dirty="0"/>
              <a:t>是</a:t>
            </a:r>
            <a:r>
              <a:rPr lang="en-US" altLang="zh-CN" sz="2300" dirty="0"/>
              <a:t>T</a:t>
            </a:r>
            <a:r>
              <a:rPr lang="zh-CN" altLang="en-US" sz="2300" dirty="0"/>
              <a:t>的后序遍历。否则，假定 </a:t>
            </a:r>
            <a:r>
              <a:rPr lang="en-US" altLang="zh-CN" sz="2300" dirty="0"/>
              <a:t>T</a:t>
            </a:r>
            <a:r>
              <a:rPr lang="en-US" altLang="zh-CN" sz="2300" baseline="-25000" dirty="0"/>
              <a:t>1</a:t>
            </a:r>
            <a:r>
              <a:rPr lang="zh-CN" altLang="en-US" sz="2300" dirty="0"/>
              <a:t>，</a:t>
            </a:r>
            <a:r>
              <a:rPr lang="en-US" altLang="zh-CN" sz="2300" dirty="0"/>
              <a:t>T</a:t>
            </a:r>
            <a:r>
              <a:rPr lang="en-US" altLang="zh-CN" sz="2300" baseline="-25000" dirty="0"/>
              <a:t>2</a:t>
            </a:r>
            <a:r>
              <a:rPr lang="en-US" altLang="zh-CN" sz="2300" dirty="0"/>
              <a:t>,…</a:t>
            </a:r>
            <a:r>
              <a:rPr lang="zh-CN" altLang="en-US" sz="2300" dirty="0"/>
              <a:t>，</a:t>
            </a:r>
            <a:r>
              <a:rPr lang="en-US" altLang="zh-CN" sz="2300" dirty="0" err="1"/>
              <a:t>T</a:t>
            </a:r>
            <a:r>
              <a:rPr lang="en-US" altLang="zh-CN" sz="2300" baseline="-25000" dirty="0" err="1"/>
              <a:t>n</a:t>
            </a:r>
            <a:r>
              <a:rPr lang="zh-CN" altLang="en-US" sz="2300" dirty="0"/>
              <a:t>是</a:t>
            </a:r>
            <a:r>
              <a:rPr lang="en-US" altLang="zh-CN" sz="2300" dirty="0"/>
              <a:t>T</a:t>
            </a:r>
            <a:r>
              <a:rPr lang="zh-CN" altLang="en-US" sz="2300" dirty="0"/>
              <a:t>的以</a:t>
            </a:r>
            <a:r>
              <a:rPr lang="en-US" altLang="zh-CN" sz="2300" dirty="0"/>
              <a:t>r</a:t>
            </a:r>
            <a:r>
              <a:rPr lang="zh-CN" altLang="en-US" sz="2300" dirty="0"/>
              <a:t>为根的从左向右的子树。后序遍历首先以后序来遍历</a:t>
            </a:r>
            <a:r>
              <a:rPr lang="en-US" altLang="zh-CN" sz="2300" dirty="0"/>
              <a:t>T</a:t>
            </a:r>
            <a:r>
              <a:rPr lang="en-US" altLang="zh-CN" sz="2300" baseline="-25000" dirty="0"/>
              <a:t>1</a:t>
            </a:r>
            <a:r>
              <a:rPr lang="zh-CN" altLang="en-US" sz="2300" dirty="0"/>
              <a:t>，然后以后序来遍历</a:t>
            </a:r>
            <a:r>
              <a:rPr lang="en-US" altLang="zh-CN" sz="2300" dirty="0"/>
              <a:t>T</a:t>
            </a:r>
            <a:r>
              <a:rPr lang="en-US" altLang="zh-CN" sz="2300" baseline="-25000" dirty="0"/>
              <a:t>2</a:t>
            </a:r>
            <a:r>
              <a:rPr lang="zh-CN" altLang="en-US" sz="2300" dirty="0"/>
              <a:t>，</a:t>
            </a:r>
            <a:r>
              <a:rPr lang="en-US" altLang="zh-CN" sz="2300" dirty="0"/>
              <a:t>……</a:t>
            </a:r>
            <a:r>
              <a:rPr lang="zh-CN" altLang="en-US" sz="2300" dirty="0"/>
              <a:t>，然后以后序遍历了 </a:t>
            </a:r>
            <a:r>
              <a:rPr lang="en-US" altLang="zh-CN" sz="2300" dirty="0" err="1"/>
              <a:t>T</a:t>
            </a:r>
            <a:r>
              <a:rPr lang="en-US" altLang="zh-CN" sz="2300" baseline="-25000" dirty="0" err="1"/>
              <a:t>n</a:t>
            </a:r>
            <a:r>
              <a:rPr lang="zh-CN" altLang="en-US" sz="2300" baseline="-25000" dirty="0"/>
              <a:t>，</a:t>
            </a:r>
            <a:r>
              <a:rPr lang="zh-CN" altLang="en-US" sz="2300" dirty="0"/>
              <a:t>最后访问</a:t>
            </a:r>
            <a:r>
              <a:rPr lang="en-US" altLang="zh-CN" sz="2300" dirty="0"/>
              <a:t>r</a:t>
            </a:r>
            <a:r>
              <a:rPr lang="zh-CN" altLang="en-US" sz="2300" dirty="0"/>
              <a:t>。</a:t>
            </a:r>
            <a:endParaRPr lang="en-US" altLang="zh-CN" sz="2300" dirty="0"/>
          </a:p>
        </p:txBody>
      </p:sp>
    </p:spTree>
    <p:extLst>
      <p:ext uri="{BB962C8B-B14F-4D97-AF65-F5344CB8AC3E}">
        <p14:creationId xmlns:p14="http://schemas.microsoft.com/office/powerpoint/2010/main" val="23500020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b="1" dirty="0">
                <a:latin typeface="Times New Roman" panose="02020603050405020304" pitchFamily="18" charset="0"/>
                <a:cs typeface="Times New Roman" panose="02020603050405020304" pitchFamily="18" charset="0"/>
              </a:rPr>
              <a:t>行遍</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元有序树</a:t>
            </a:r>
            <a:endParaRPr lang="zh-CN" altLang="en-US" sz="4000" dirty="0">
              <a:latin typeface="Times New Roman" panose="02020603050405020304" pitchFamily="18" charset="0"/>
              <a:cs typeface="Times New Roman" panose="02020603050405020304" pitchFamily="18" charset="0"/>
            </a:endParaRPr>
          </a:p>
        </p:txBody>
      </p:sp>
      <p:sp>
        <p:nvSpPr>
          <p:cNvPr id="35844" name="Rectangle 3"/>
          <p:cNvSpPr>
            <a:spLocks noGrp="1" noChangeArrowheads="1"/>
          </p:cNvSpPr>
          <p:nvPr>
            <p:ph sz="quarter" idx="1"/>
          </p:nvPr>
        </p:nvSpPr>
        <p:spPr/>
        <p:txBody>
          <a:bodyPr/>
          <a:lstStyle/>
          <a:p>
            <a:pPr algn="just" eaLnBrk="1" hangingPunct="1">
              <a:buFont typeface="Wingdings" panose="05000000000000000000" pitchFamily="2" charset="2"/>
              <a:buNone/>
            </a:pPr>
            <a:r>
              <a:rPr lang="zh-CN" altLang="en-US" sz="2400" dirty="0">
                <a:solidFill>
                  <a:srgbClr val="FF3300"/>
                </a:solidFill>
                <a:latin typeface="Times New Roman" panose="02020603050405020304" pitchFamily="18" charset="0"/>
              </a:rPr>
              <a:t>行遍</a:t>
            </a:r>
            <a:r>
              <a:rPr lang="en-US" altLang="zh-CN" sz="2400" dirty="0">
                <a:solidFill>
                  <a:srgbClr val="FF3300"/>
                </a:solidFill>
                <a:latin typeface="Times New Roman" panose="02020603050405020304" pitchFamily="18" charset="0"/>
              </a:rPr>
              <a:t>(</a:t>
            </a:r>
            <a:r>
              <a:rPr lang="zh-CN" altLang="en-US" sz="2400" dirty="0">
                <a:solidFill>
                  <a:srgbClr val="FF3300"/>
                </a:solidFill>
                <a:latin typeface="Times New Roman" panose="02020603050405020304" pitchFamily="18" charset="0"/>
              </a:rPr>
              <a:t>周游</a:t>
            </a:r>
            <a:r>
              <a:rPr lang="en-US" altLang="zh-CN" sz="2400" dirty="0">
                <a:solidFill>
                  <a:srgbClr val="FF3300"/>
                </a:solidFill>
                <a:latin typeface="Times New Roman" panose="02020603050405020304" pitchFamily="18" charset="0"/>
              </a:rPr>
              <a:t>)</a:t>
            </a:r>
            <a:r>
              <a:rPr lang="zh-CN" altLang="en-US" sz="2400" dirty="0">
                <a:solidFill>
                  <a:srgbClr val="FF3300"/>
                </a:solidFill>
                <a:latin typeface="Times New Roman" panose="02020603050405020304" pitchFamily="18" charset="0"/>
              </a:rPr>
              <a:t>根树</a:t>
            </a:r>
            <a:r>
              <a:rPr lang="en-US" altLang="zh-CN" sz="2400" i="1" dirty="0">
                <a:solidFill>
                  <a:srgbClr val="FF3300"/>
                </a:solidFill>
                <a:latin typeface="Times New Roman" panose="02020603050405020304" pitchFamily="18" charset="0"/>
              </a:rPr>
              <a:t>T</a:t>
            </a:r>
            <a:r>
              <a:rPr lang="en-US" altLang="zh-CN" sz="2400" i="1" dirty="0">
                <a:solidFill>
                  <a:srgbClr val="FF0066"/>
                </a:solidFill>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对</a:t>
            </a:r>
            <a:r>
              <a:rPr lang="en-US" altLang="zh-CN" sz="2400" i="1" dirty="0">
                <a:latin typeface="Times New Roman" panose="02020603050405020304" pitchFamily="18" charset="0"/>
              </a:rPr>
              <a:t>T </a:t>
            </a:r>
            <a:r>
              <a:rPr lang="zh-CN" altLang="en-US" sz="2400" dirty="0">
                <a:latin typeface="Times New Roman" panose="02020603050405020304" pitchFamily="18" charset="0"/>
              </a:rPr>
              <a:t>的每个顶点访问且仅访问一次</a:t>
            </a:r>
            <a:r>
              <a:rPr lang="en-US" altLang="zh-CN" sz="2400" dirty="0">
                <a:latin typeface="Times New Roman" panose="02020603050405020304" pitchFamily="18" charset="0"/>
              </a:rPr>
              <a:t>. </a:t>
            </a:r>
          </a:p>
          <a:p>
            <a:pPr algn="just" eaLnBrk="1" hangingPunct="1">
              <a:buFont typeface="Wingdings" panose="05000000000000000000" pitchFamily="2" charset="2"/>
              <a:buNone/>
            </a:pPr>
            <a:r>
              <a:rPr lang="zh-CN" altLang="en-US" sz="2400" dirty="0">
                <a:latin typeface="Times New Roman" panose="02020603050405020304" pitchFamily="18" charset="0"/>
              </a:rPr>
              <a:t>行遍</a:t>
            </a:r>
            <a:r>
              <a:rPr lang="en-US" altLang="zh-CN" sz="2400" dirty="0">
                <a:latin typeface="Times New Roman" panose="02020603050405020304" pitchFamily="18" charset="0"/>
              </a:rPr>
              <a:t>2</a:t>
            </a:r>
            <a:r>
              <a:rPr lang="zh-CN" altLang="en-US" sz="2400" dirty="0">
                <a:latin typeface="Times New Roman" panose="02020603050405020304" pitchFamily="18" charset="0"/>
              </a:rPr>
              <a:t>元有序树的方式：</a:t>
            </a:r>
          </a:p>
          <a:p>
            <a:pPr algn="just" eaLnBrk="1" hangingPunct="1">
              <a:buFont typeface="Wingdings" panose="05000000000000000000" pitchFamily="2" charset="2"/>
              <a:buNone/>
            </a:pPr>
            <a:r>
              <a:rPr lang="zh-CN" altLang="en-US" sz="2400" dirty="0">
                <a:latin typeface="Times New Roman" panose="02020603050405020304" pitchFamily="18" charset="0"/>
              </a:rPr>
              <a:t>    ① 中序行遍法</a:t>
            </a:r>
            <a:r>
              <a:rPr lang="en-US" altLang="zh-CN" sz="2400" dirty="0">
                <a:latin typeface="Times New Roman" panose="02020603050405020304" pitchFamily="18" charset="0"/>
              </a:rPr>
              <a:t>: </a:t>
            </a:r>
            <a:r>
              <a:rPr lang="zh-CN" altLang="en-US" sz="2400" dirty="0">
                <a:latin typeface="Times New Roman" panose="02020603050405020304" pitchFamily="18" charset="0"/>
              </a:rPr>
              <a:t>左子树、根、右子树</a:t>
            </a:r>
          </a:p>
          <a:p>
            <a:pPr algn="just" eaLnBrk="1" hangingPunct="1">
              <a:buFont typeface="Wingdings" panose="05000000000000000000" pitchFamily="2" charset="2"/>
              <a:buNone/>
            </a:pPr>
            <a:r>
              <a:rPr lang="zh-CN" altLang="en-US" sz="2400" dirty="0">
                <a:latin typeface="Times New Roman" panose="02020603050405020304" pitchFamily="18" charset="0"/>
              </a:rPr>
              <a:t>    ② 前序行遍法</a:t>
            </a:r>
            <a:r>
              <a:rPr lang="en-US" altLang="zh-CN" sz="2400" dirty="0">
                <a:latin typeface="Times New Roman" panose="02020603050405020304" pitchFamily="18" charset="0"/>
              </a:rPr>
              <a:t>: </a:t>
            </a:r>
            <a:r>
              <a:rPr lang="zh-CN" altLang="en-US" sz="2400" dirty="0">
                <a:latin typeface="Times New Roman" panose="02020603050405020304" pitchFamily="18" charset="0"/>
              </a:rPr>
              <a:t>根、左子树、右子树</a:t>
            </a:r>
          </a:p>
          <a:p>
            <a:pPr eaLnBrk="1" hangingPunct="1">
              <a:buFont typeface="Wingdings" panose="05000000000000000000" pitchFamily="2" charset="2"/>
              <a:buNone/>
            </a:pPr>
            <a:r>
              <a:rPr lang="zh-CN" altLang="en-US" sz="2400" dirty="0">
                <a:latin typeface="Times New Roman" panose="02020603050405020304" pitchFamily="18" charset="0"/>
              </a:rPr>
              <a:t>    ③ 后序行遍法</a:t>
            </a:r>
            <a:r>
              <a:rPr lang="en-US" altLang="zh-CN" sz="2400" dirty="0">
                <a:latin typeface="Times New Roman" panose="02020603050405020304" pitchFamily="18" charset="0"/>
              </a:rPr>
              <a:t>: </a:t>
            </a:r>
            <a:r>
              <a:rPr lang="zh-CN" altLang="en-US" sz="2400" dirty="0">
                <a:latin typeface="Times New Roman" panose="02020603050405020304" pitchFamily="18" charset="0"/>
              </a:rPr>
              <a:t>左子树、右子树、根 </a:t>
            </a:r>
          </a:p>
          <a:p>
            <a:pPr algn="just" eaLnBrk="1" hangingPunct="1">
              <a:buFont typeface="Wingdings" panose="05000000000000000000" pitchFamily="2" charset="2"/>
              <a:buNone/>
            </a:pPr>
            <a:r>
              <a:rPr lang="zh-CN" altLang="zh-CN" sz="2400" dirty="0"/>
              <a:t>当不是正则树时</a:t>
            </a:r>
            <a:r>
              <a:rPr lang="en-US" altLang="zh-CN" sz="2400" dirty="0"/>
              <a:t>, </a:t>
            </a:r>
            <a:r>
              <a:rPr lang="zh-CN" altLang="zh-CN" sz="2400" dirty="0"/>
              <a:t>左子树或右子树可缺省</a:t>
            </a:r>
            <a:endParaRPr lang="zh-CN" altLang="en-US" sz="2400" dirty="0">
              <a:latin typeface="Times New Roman" panose="02020603050405020304" pitchFamily="18" charset="0"/>
            </a:endParaRPr>
          </a:p>
          <a:p>
            <a:pPr algn="just" eaLnBrk="1" hangingPunct="1">
              <a:buFont typeface="Wingdings" panose="05000000000000000000" pitchFamily="2" charset="2"/>
              <a:buNone/>
            </a:pPr>
            <a:r>
              <a:rPr lang="zh-CN" altLang="en-US" sz="2400" dirty="0">
                <a:solidFill>
                  <a:srgbClr val="FF0000"/>
                </a:solidFill>
                <a:latin typeface="Times New Roman" panose="02020603050405020304" pitchFamily="18" charset="0"/>
              </a:rPr>
              <a:t>小括号内代表一个子树。</a:t>
            </a:r>
            <a:endParaRPr lang="en-US" altLang="zh-CN" sz="2400" dirty="0">
              <a:solidFill>
                <a:srgbClr val="FF0000"/>
              </a:solidFill>
              <a:latin typeface="Times New Roman" panose="02020603050405020304" pitchFamily="18" charset="0"/>
            </a:endParaRPr>
          </a:p>
          <a:p>
            <a:pPr algn="just" eaLnBrk="1" hangingPunct="1">
              <a:buFont typeface="Wingdings" panose="05000000000000000000" pitchFamily="2" charset="2"/>
              <a:buNone/>
            </a:pPr>
            <a:r>
              <a:rPr lang="zh-CN" altLang="en-US" sz="2400" dirty="0">
                <a:latin typeface="Times New Roman" panose="02020603050405020304" pitchFamily="18" charset="0"/>
              </a:rPr>
              <a:t>例如</a:t>
            </a:r>
            <a:r>
              <a:rPr lang="en-US" altLang="zh-CN" sz="2400" dirty="0">
                <a:latin typeface="Times New Roman" panose="02020603050405020304" pitchFamily="18" charset="0"/>
              </a:rPr>
              <a:t>, </a:t>
            </a:r>
            <a:r>
              <a:rPr lang="zh-CN" altLang="en-US" sz="2400" dirty="0">
                <a:latin typeface="Times New Roman" panose="02020603050405020304" pitchFamily="18" charset="0"/>
              </a:rPr>
              <a:t>中序行遍</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u="sng" dirty="0">
                <a:latin typeface="Times New Roman" panose="02020603050405020304" pitchFamily="18" charset="0"/>
              </a:rPr>
              <a:t>a</a:t>
            </a:r>
            <a:r>
              <a:rPr lang="en-US" altLang="zh-CN" sz="2400" dirty="0">
                <a:latin typeface="Times New Roman" panose="02020603050405020304" pitchFamily="18" charset="0"/>
              </a:rPr>
              <a:t> (</a:t>
            </a:r>
            <a:r>
              <a:rPr lang="en-US" altLang="zh-CN" sz="2400" i="1" dirty="0">
                <a:latin typeface="Times New Roman" panose="02020603050405020304" pitchFamily="18" charset="0"/>
              </a:rPr>
              <a:t>f</a:t>
            </a:r>
            <a:r>
              <a:rPr lang="en-US" altLang="zh-CN" sz="2400" dirty="0">
                <a:latin typeface="Times New Roman" panose="02020603050405020304" pitchFamily="18" charset="0"/>
              </a:rPr>
              <a:t> </a:t>
            </a:r>
            <a:r>
              <a:rPr lang="en-US" altLang="zh-CN" sz="2400" i="1" u="sng" dirty="0">
                <a:latin typeface="Times New Roman" panose="02020603050405020304" pitchFamily="18" charset="0"/>
              </a:rPr>
              <a:t>d</a:t>
            </a:r>
            <a:r>
              <a:rPr lang="en-US" altLang="zh-CN" sz="2400" dirty="0">
                <a:latin typeface="Times New Roman" panose="02020603050405020304" pitchFamily="18" charset="0"/>
              </a:rPr>
              <a:t> </a:t>
            </a:r>
            <a:r>
              <a:rPr lang="en-US" altLang="zh-CN" sz="2400" i="1" dirty="0">
                <a:latin typeface="Times New Roman" panose="02020603050405020304" pitchFamily="18" charset="0"/>
              </a:rPr>
              <a:t>g</a:t>
            </a:r>
            <a:r>
              <a:rPr lang="en-US" altLang="zh-CN" sz="2400" dirty="0">
                <a:latin typeface="Times New Roman" panose="02020603050405020304" pitchFamily="18" charset="0"/>
              </a:rPr>
              <a:t>) </a:t>
            </a:r>
            <a:r>
              <a:rPr lang="en-US" altLang="zh-CN" sz="2400" i="1" u="sng" dirty="0">
                <a:latin typeface="Times New Roman" panose="02020603050405020304" pitchFamily="18" charset="0"/>
              </a:rPr>
              <a:t>c</a:t>
            </a:r>
            <a:r>
              <a:rPr lang="en-US" altLang="zh-CN" sz="2400" dirty="0">
                <a:latin typeface="Times New Roman" panose="02020603050405020304" pitchFamily="18" charset="0"/>
              </a:rPr>
              <a:t> </a:t>
            </a:r>
            <a:r>
              <a:rPr lang="en-US" altLang="zh-CN" sz="2400" i="1" dirty="0">
                <a:latin typeface="Times New Roman" panose="02020603050405020304" pitchFamily="18" charset="0"/>
              </a:rPr>
              <a:t>e </a:t>
            </a:r>
          </a:p>
          <a:p>
            <a:pPr algn="just" eaLnBrk="1" hangingPunct="1">
              <a:buFont typeface="Wingdings" panose="05000000000000000000" pitchFamily="2" charset="2"/>
              <a:buNone/>
            </a:pPr>
            <a:r>
              <a:rPr lang="en-US" altLang="zh-CN" sz="2400" i="1" dirty="0">
                <a:latin typeface="Times New Roman" panose="02020603050405020304" pitchFamily="18" charset="0"/>
              </a:rPr>
              <a:t>          </a:t>
            </a:r>
            <a:r>
              <a:rPr lang="zh-CN" altLang="en-US" sz="2400" dirty="0">
                <a:latin typeface="Times New Roman" panose="02020603050405020304" pitchFamily="18" charset="0"/>
              </a:rPr>
              <a:t>前序行遍</a:t>
            </a:r>
            <a:r>
              <a:rPr lang="en-US" altLang="zh-CN" sz="2400" dirty="0">
                <a:latin typeface="Times New Roman" panose="02020603050405020304" pitchFamily="18" charset="0"/>
              </a:rPr>
              <a:t>: </a:t>
            </a:r>
            <a:r>
              <a:rPr lang="en-US" altLang="zh-CN" sz="2400" i="1" u="sng" dirty="0">
                <a:latin typeface="Times New Roman" panose="02020603050405020304" pitchFamily="18" charset="0"/>
              </a:rPr>
              <a:t>a</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u="sng" dirty="0">
                <a:latin typeface="Times New Roman" panose="02020603050405020304" pitchFamily="18" charset="0"/>
              </a:rPr>
              <a:t>c</a:t>
            </a:r>
            <a:r>
              <a:rPr lang="en-US" altLang="zh-CN" sz="2400" dirty="0">
                <a:latin typeface="Times New Roman" panose="02020603050405020304" pitchFamily="18" charset="0"/>
              </a:rPr>
              <a:t> (</a:t>
            </a:r>
            <a:r>
              <a:rPr lang="en-US" altLang="zh-CN" sz="2400" i="1" u="sng" dirty="0">
                <a:latin typeface="Times New Roman" panose="02020603050405020304" pitchFamily="18" charset="0"/>
              </a:rPr>
              <a:t>d</a:t>
            </a:r>
            <a:r>
              <a:rPr lang="en-US" altLang="zh-CN" sz="2400" dirty="0">
                <a:latin typeface="Times New Roman" panose="02020603050405020304" pitchFamily="18" charset="0"/>
              </a:rPr>
              <a:t> </a:t>
            </a:r>
            <a:r>
              <a:rPr lang="en-US" altLang="zh-CN" sz="2400" i="1" dirty="0">
                <a:latin typeface="Times New Roman" panose="02020603050405020304" pitchFamily="18" charset="0"/>
              </a:rPr>
              <a:t>f</a:t>
            </a:r>
            <a:r>
              <a:rPr lang="en-US" altLang="zh-CN" sz="2400" dirty="0">
                <a:latin typeface="Times New Roman" panose="02020603050405020304" pitchFamily="18" charset="0"/>
              </a:rPr>
              <a:t> </a:t>
            </a:r>
            <a:r>
              <a:rPr lang="en-US" altLang="zh-CN" sz="2400" i="1" dirty="0">
                <a:latin typeface="Times New Roman" panose="02020603050405020304" pitchFamily="18" charset="0"/>
              </a:rPr>
              <a:t>g</a:t>
            </a:r>
            <a:r>
              <a:rPr lang="en-US" altLang="zh-CN" sz="2400" dirty="0">
                <a:latin typeface="Times New Roman" panose="02020603050405020304" pitchFamily="18" charset="0"/>
              </a:rPr>
              <a:t>) </a:t>
            </a:r>
            <a:r>
              <a:rPr lang="en-US" altLang="zh-CN" sz="2400" i="1" dirty="0">
                <a:latin typeface="Times New Roman" panose="02020603050405020304" pitchFamily="18" charset="0"/>
              </a:rPr>
              <a:t>e</a:t>
            </a: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a:p>
            <a:pPr algn="just" eaLnBrk="1" hangingPunct="1">
              <a:buFont typeface="Wingdings" panose="05000000000000000000" pitchFamily="2" charset="2"/>
              <a:buNone/>
            </a:pPr>
            <a:r>
              <a:rPr lang="zh-CN" altLang="en-US" sz="2400" dirty="0">
                <a:latin typeface="Times New Roman" panose="02020603050405020304" pitchFamily="18" charset="0"/>
              </a:rPr>
              <a:t>          后序行遍</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dirty="0">
                <a:latin typeface="Times New Roman" panose="02020603050405020304" pitchFamily="18" charset="0"/>
              </a:rPr>
              <a:t>f</a:t>
            </a:r>
            <a:r>
              <a:rPr lang="en-US" altLang="zh-CN" sz="2400" dirty="0">
                <a:latin typeface="Times New Roman" panose="02020603050405020304" pitchFamily="18" charset="0"/>
              </a:rPr>
              <a:t> </a:t>
            </a:r>
            <a:r>
              <a:rPr lang="en-US" altLang="zh-CN" sz="2400" i="1" dirty="0">
                <a:latin typeface="Times New Roman" panose="02020603050405020304" pitchFamily="18" charset="0"/>
              </a:rPr>
              <a:t>g</a:t>
            </a:r>
            <a:r>
              <a:rPr lang="en-US" altLang="zh-CN" sz="2400" dirty="0">
                <a:latin typeface="Times New Roman" panose="02020603050405020304" pitchFamily="18" charset="0"/>
              </a:rPr>
              <a:t> </a:t>
            </a:r>
            <a:r>
              <a:rPr lang="en-US" altLang="zh-CN" sz="2400" i="1" u="sng" dirty="0">
                <a:latin typeface="Times New Roman" panose="02020603050405020304" pitchFamily="18" charset="0"/>
              </a:rPr>
              <a:t>d</a:t>
            </a:r>
            <a:r>
              <a:rPr lang="en-US" altLang="zh-CN" sz="2400" dirty="0">
                <a:latin typeface="Times New Roman" panose="02020603050405020304" pitchFamily="18" charset="0"/>
              </a:rPr>
              <a:t>) </a:t>
            </a:r>
            <a:r>
              <a:rPr lang="en-US" altLang="zh-CN" sz="2400" i="1" dirty="0">
                <a:latin typeface="Times New Roman" panose="02020603050405020304" pitchFamily="18" charset="0"/>
              </a:rPr>
              <a:t>e</a:t>
            </a:r>
            <a:r>
              <a:rPr lang="en-US" altLang="zh-CN" sz="2400" dirty="0">
                <a:latin typeface="Times New Roman" panose="02020603050405020304" pitchFamily="18" charset="0"/>
              </a:rPr>
              <a:t> </a:t>
            </a:r>
            <a:r>
              <a:rPr lang="en-US" altLang="zh-CN" sz="2400" i="1" u="sng" dirty="0">
                <a:latin typeface="Times New Roman" panose="02020603050405020304" pitchFamily="18" charset="0"/>
              </a:rPr>
              <a:t>c</a:t>
            </a:r>
            <a:r>
              <a:rPr lang="en-US" altLang="zh-CN" sz="2400" dirty="0">
                <a:latin typeface="Times New Roman" panose="02020603050405020304" pitchFamily="18" charset="0"/>
              </a:rPr>
              <a:t>) </a:t>
            </a:r>
            <a:r>
              <a:rPr lang="en-US" altLang="zh-CN" sz="2400" i="1" u="sng" dirty="0">
                <a:latin typeface="Times New Roman" panose="02020603050405020304" pitchFamily="18" charset="0"/>
              </a:rPr>
              <a:t>a</a:t>
            </a:r>
          </a:p>
        </p:txBody>
      </p:sp>
      <p:sp>
        <p:nvSpPr>
          <p:cNvPr id="358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D37965-6C4A-43C5-B875-45B93F788044}" type="slidenum">
              <a:rPr lang="en-US" altLang="zh-CN" sz="1200">
                <a:latin typeface="Arial Black" panose="020B0A04020102020204" pitchFamily="34" charset="0"/>
              </a:rPr>
              <a:pPr>
                <a:spcBef>
                  <a:spcPct val="0"/>
                </a:spcBef>
                <a:buClrTx/>
                <a:buSzTx/>
                <a:buFontTx/>
                <a:buNone/>
              </a:pPr>
              <a:t>75</a:t>
            </a:fld>
            <a:endParaRPr lang="en-US" altLang="zh-CN" sz="1200">
              <a:latin typeface="Arial Black" panose="020B0A04020102020204" pitchFamily="34" charset="0"/>
            </a:endParaRPr>
          </a:p>
        </p:txBody>
      </p:sp>
      <p:pic>
        <p:nvPicPr>
          <p:cNvPr id="35845" name="Picture 4" descr="16-12"/>
          <p:cNvPicPr>
            <a:picLocks noChangeAspect="1" noChangeArrowheads="1"/>
          </p:cNvPicPr>
          <p:nvPr/>
        </p:nvPicPr>
        <p:blipFill>
          <a:blip r:embed="rId2">
            <a:extLst>
              <a:ext uri="{28A0092B-C50C-407E-A947-70E740481C1C}">
                <a14:useLocalDpi xmlns:a14="http://schemas.microsoft.com/office/drawing/2010/main" val="0"/>
              </a:ext>
            </a:extLst>
          </a:blip>
          <a:srcRect b="33833"/>
          <a:stretch>
            <a:fillRect/>
          </a:stretch>
        </p:blipFill>
        <p:spPr bwMode="auto">
          <a:xfrm>
            <a:off x="8001001" y="3919538"/>
            <a:ext cx="19224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7335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b="1" dirty="0">
                <a:latin typeface="Times New Roman" panose="02020603050405020304" pitchFamily="18" charset="0"/>
                <a:cs typeface="Times New Roman" panose="02020603050405020304" pitchFamily="18" charset="0"/>
              </a:rPr>
              <a:t>用</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元有序树表示算式</a:t>
            </a:r>
            <a:endParaRPr lang="en-US" altLang="zh-CN" b="1" dirty="0">
              <a:latin typeface="Times New Roman" panose="02020603050405020304" pitchFamily="18" charset="0"/>
              <a:cs typeface="Times New Roman" panose="02020603050405020304" pitchFamily="18" charset="0"/>
            </a:endParaRPr>
          </a:p>
        </p:txBody>
      </p:sp>
      <p:sp>
        <p:nvSpPr>
          <p:cNvPr id="36868" name="Rectangle 3"/>
          <p:cNvSpPr>
            <a:spLocks noGrp="1" noChangeArrowheads="1"/>
          </p:cNvSpPr>
          <p:nvPr>
            <p:ph sz="quarter" idx="1"/>
          </p:nvPr>
        </p:nvSpPr>
        <p:spPr/>
        <p:txBody>
          <a:bodyPr/>
          <a:lstStyle/>
          <a:p>
            <a:pPr algn="just" eaLnBrk="1" hangingPunct="1">
              <a:buFont typeface="Wingdings" panose="05000000000000000000" pitchFamily="2" charset="2"/>
              <a:buNone/>
            </a:pPr>
            <a:r>
              <a:rPr lang="zh-CN" altLang="zh-CN" sz="2800" dirty="0">
                <a:latin typeface="Times New Roman" panose="02020603050405020304" pitchFamily="18" charset="0"/>
                <a:cs typeface="Times New Roman" panose="02020603050405020304" pitchFamily="18" charset="0"/>
              </a:rPr>
              <a:t>每一个分支点放一个运算符</a:t>
            </a:r>
            <a:r>
              <a:rPr lang="en-US" altLang="zh-CN" sz="2800" dirty="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dirty="0">
                <a:latin typeface="Times New Roman" panose="02020603050405020304" pitchFamily="18" charset="0"/>
                <a:cs typeface="Times New Roman" panose="02020603050405020304" pitchFamily="18" charset="0"/>
              </a:rPr>
              <a:t>二元运算符</a:t>
            </a:r>
            <a:r>
              <a:rPr lang="zh-CN" altLang="en-US" sz="2800" dirty="0">
                <a:latin typeface="Times New Roman" panose="02020603050405020304" pitchFamily="18" charset="0"/>
                <a:cs typeface="Times New Roman" panose="02020603050405020304" pitchFamily="18" charset="0"/>
              </a:rPr>
              <a:t>所在</a:t>
            </a:r>
            <a:r>
              <a:rPr lang="zh-CN" altLang="zh-CN" sz="2800" dirty="0">
                <a:latin typeface="Times New Roman" panose="02020603050405020304" pitchFamily="18" charset="0"/>
                <a:cs typeface="Times New Roman" panose="02020603050405020304" pitchFamily="18" charset="0"/>
              </a:rPr>
              <a:t>的分支点有</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个儿子</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运算对象是以这</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个儿子为根的根子树表示的子表达式</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并</a:t>
            </a:r>
            <a:r>
              <a:rPr lang="zh-CN" altLang="zh-CN" sz="2800" dirty="0">
                <a:solidFill>
                  <a:srgbClr val="FF0000"/>
                </a:solidFill>
                <a:latin typeface="Times New Roman" panose="02020603050405020304" pitchFamily="18" charset="0"/>
                <a:cs typeface="Times New Roman" panose="02020603050405020304" pitchFamily="18" charset="0"/>
              </a:rPr>
              <a:t>规定被减数和被除数放在左子树</a:t>
            </a:r>
            <a:r>
              <a:rPr lang="zh-CN" altLang="zh-CN" sz="2800" dirty="0">
                <a:latin typeface="Times New Roman" panose="02020603050405020304" pitchFamily="18" charset="0"/>
                <a:cs typeface="Times New Roman" panose="02020603050405020304" pitchFamily="18" charset="0"/>
              </a:rPr>
              <a:t>上</a:t>
            </a:r>
            <a:r>
              <a:rPr lang="en-US" altLang="zh-CN" sz="2800" dirty="0">
                <a:latin typeface="Times New Roman" panose="02020603050405020304" pitchFamily="18" charset="0"/>
                <a:cs typeface="Times New Roman" panose="02020603050405020304" pitchFamily="18" charset="0"/>
              </a:rPr>
              <a:t>;</a:t>
            </a:r>
          </a:p>
          <a:p>
            <a:pPr algn="just" eaLnBrk="1" hangingPunct="1">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一元运算符</a:t>
            </a:r>
            <a:r>
              <a:rPr lang="zh-CN" altLang="en-US" sz="2800" dirty="0">
                <a:latin typeface="Times New Roman" panose="02020603050405020304" pitchFamily="18" charset="0"/>
                <a:cs typeface="Times New Roman" panose="02020603050405020304" pitchFamily="18" charset="0"/>
              </a:rPr>
              <a:t>所在</a:t>
            </a:r>
            <a:r>
              <a:rPr lang="zh-CN" altLang="zh-CN" sz="2800" dirty="0">
                <a:latin typeface="Times New Roman" panose="02020603050405020304" pitchFamily="18" charset="0"/>
                <a:cs typeface="Times New Roman" panose="02020603050405020304" pitchFamily="18" charset="0"/>
              </a:rPr>
              <a:t>的分支点只有一个儿子</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运算对象是以这个儿子为根的根子树表示的子表达式</a:t>
            </a:r>
            <a:r>
              <a:rPr lang="en-US" altLang="zh-CN" sz="2800" dirty="0">
                <a:latin typeface="Times New Roman" panose="02020603050405020304" pitchFamily="18" charset="0"/>
                <a:cs typeface="Times New Roman" panose="02020603050405020304" pitchFamily="18" charset="0"/>
              </a:rPr>
              <a:t>.</a:t>
            </a:r>
          </a:p>
          <a:p>
            <a:pPr algn="just" eaLnBrk="1" hangingPunct="1">
              <a:buFont typeface="Wingdings" panose="05000000000000000000" pitchFamily="2" charset="2"/>
              <a:buNone/>
            </a:pPr>
            <a:r>
              <a:rPr lang="zh-CN" altLang="zh-CN" sz="2800" dirty="0">
                <a:solidFill>
                  <a:srgbClr val="FF0000"/>
                </a:solidFill>
                <a:highlight>
                  <a:srgbClr val="FFFF00"/>
                </a:highlight>
                <a:latin typeface="Times New Roman" panose="02020603050405020304" pitchFamily="18" charset="0"/>
                <a:cs typeface="Times New Roman" panose="02020603050405020304" pitchFamily="18" charset="0"/>
              </a:rPr>
              <a:t>数字和变量放在树叶上</a:t>
            </a:r>
            <a:r>
              <a:rPr lang="en-US" altLang="zh-CN" sz="2800" dirty="0">
                <a:solidFill>
                  <a:srgbClr val="FF0000"/>
                </a:solidFill>
                <a:highlight>
                  <a:srgbClr val="FFFF00"/>
                </a:highlight>
                <a:latin typeface="Times New Roman" panose="02020603050405020304" pitchFamily="18" charset="0"/>
                <a:cs typeface="Times New Roman" panose="02020603050405020304" pitchFamily="18" charset="0"/>
              </a:rPr>
              <a:t>.</a:t>
            </a:r>
            <a:endParaRPr lang="en-US" altLang="zh-CN" sz="2800" dirty="0">
              <a:solidFill>
                <a:srgbClr val="FF0000"/>
              </a:solidFill>
              <a:highlight>
                <a:srgbClr val="FFFF00"/>
              </a:highlight>
              <a:latin typeface="Times New Roman" panose="02020603050405020304" pitchFamily="18" charset="0"/>
            </a:endParaRPr>
          </a:p>
        </p:txBody>
      </p:sp>
      <p:sp>
        <p:nvSpPr>
          <p:cNvPr id="368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B0A65E-4EE3-4420-A913-BB19B8BB57E2}" type="slidenum">
              <a:rPr lang="en-US" altLang="zh-CN" sz="1200">
                <a:latin typeface="Arial Black" panose="020B0A04020102020204" pitchFamily="34" charset="0"/>
              </a:rPr>
              <a:pPr>
                <a:spcBef>
                  <a:spcPct val="0"/>
                </a:spcBef>
                <a:buClrTx/>
                <a:buSzTx/>
                <a:buFontTx/>
                <a:buNone/>
              </a:pPr>
              <a:t>76</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6202045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b="1"/>
              <a:t>实例</a:t>
            </a:r>
          </a:p>
        </p:txBody>
      </p:sp>
      <p:sp>
        <p:nvSpPr>
          <p:cNvPr id="37891" name="内容占位符 2"/>
          <p:cNvSpPr>
            <a:spLocks noGrp="1"/>
          </p:cNvSpPr>
          <p:nvPr>
            <p:ph sz="quarter" idx="1"/>
          </p:nvPr>
        </p:nvSpPr>
        <p:spPr>
          <a:extLst>
            <a:ext uri="{91240B29-F687-4F45-9708-019B960494DF}">
              <a14:hiddenLine xmlns:a14="http://schemas.microsoft.com/office/drawing/2010/main" w="38100">
                <a:solidFill>
                  <a:srgbClr val="000000"/>
                </a:solidFill>
                <a:miter lim="800000"/>
                <a:headEnd/>
                <a:tailEnd/>
              </a14:hiddenLine>
            </a:ext>
          </a:extLst>
        </p:spPr>
        <p:txBody>
          <a:bodyPr/>
          <a:lstStyle/>
          <a:p>
            <a:pPr>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例</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  表示</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c</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e</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f</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g</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h</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j</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的</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元有序树</a:t>
            </a: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中序行遍</a:t>
            </a:r>
            <a:r>
              <a:rPr lang="en-US" altLang="zh-CN" sz="2800" dirty="0">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c</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e</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f</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g</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h</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j</a:t>
            </a:r>
            <a:r>
              <a:rPr lang="en-US" altLang="zh-CN" sz="2800" dirty="0">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前序行遍</a:t>
            </a:r>
            <a:r>
              <a:rPr lang="en-US" altLang="zh-CN" sz="2800" dirty="0">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cd</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ef</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gh</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ij</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p>
          <a:p>
            <a:pPr>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后序行遍</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p>
          <a:p>
            <a:pPr>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cd</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ef</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gh</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ij</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p>
          <a:p>
            <a:pPr>
              <a:spcBef>
                <a:spcPts val="1800"/>
              </a:spcBef>
              <a:buNone/>
            </a:pP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注</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中序行遍的结果是原式</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378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0C9879-3B67-4AA1-B53D-6C477B61C649}" type="slidenum">
              <a:rPr lang="en-US" altLang="zh-CN" sz="1200">
                <a:latin typeface="Arial Black" panose="020B0A04020102020204" pitchFamily="34" charset="0"/>
              </a:rPr>
              <a:pPr>
                <a:spcBef>
                  <a:spcPct val="0"/>
                </a:spcBef>
                <a:buClrTx/>
                <a:buSzTx/>
                <a:buFontTx/>
                <a:buNone/>
              </a:pPr>
              <a:t>77</a:t>
            </a:fld>
            <a:endParaRPr lang="en-US" altLang="zh-CN" sz="1200">
              <a:latin typeface="Arial Black" panose="020B0A04020102020204" pitchFamily="34" charset="0"/>
            </a:endParaRPr>
          </a:p>
        </p:txBody>
      </p:sp>
      <p:pic>
        <p:nvPicPr>
          <p:cNvPr id="37893" name="Picture 6" descr="16-1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239" r="14951" b="47244"/>
          <a:stretch>
            <a:fillRect/>
          </a:stretch>
        </p:blipFill>
        <p:spPr bwMode="auto">
          <a:xfrm>
            <a:off x="6456040" y="2276872"/>
            <a:ext cx="4046141" cy="392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6437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波兰符号法</a:t>
            </a:r>
            <a:endParaRPr lang="en-US" altLang="zh-CN" b="1">
              <a:latin typeface="宋体" panose="02010600030101010101" pitchFamily="2" charset="-122"/>
            </a:endParaRPr>
          </a:p>
        </p:txBody>
      </p:sp>
      <p:sp>
        <p:nvSpPr>
          <p:cNvPr id="38916" name="Rectangle 3"/>
          <p:cNvSpPr>
            <a:spLocks noGrp="1" noChangeArrowheads="1"/>
          </p:cNvSpPr>
          <p:nvPr>
            <p:ph sz="quarter" idx="1"/>
          </p:nvPr>
        </p:nvSpPr>
        <p:spPr/>
        <p:txBody>
          <a:bodyPr/>
          <a:lstStyle/>
          <a:p>
            <a:pPr algn="just" eaLnBrk="1" hangingPunct="1">
              <a:lnSpc>
                <a:spcPct val="90000"/>
              </a:lnSpc>
              <a:buFont typeface="Wingdings" panose="05000000000000000000" pitchFamily="2" charset="2"/>
              <a:buNone/>
            </a:pPr>
            <a:r>
              <a:rPr lang="zh-CN" altLang="en-US" sz="2400" dirty="0">
                <a:solidFill>
                  <a:srgbClr val="FF3300"/>
                </a:solidFill>
                <a:latin typeface="Times New Roman" panose="02020603050405020304" pitchFamily="18" charset="0"/>
              </a:rPr>
              <a:t>波兰符号法</a:t>
            </a:r>
            <a:r>
              <a:rPr lang="en-US" altLang="zh-CN" sz="2400" dirty="0">
                <a:solidFill>
                  <a:srgbClr val="FF3300"/>
                </a:solidFill>
                <a:latin typeface="Times New Roman" panose="02020603050405020304" pitchFamily="18" charset="0"/>
              </a:rPr>
              <a:t>(</a:t>
            </a:r>
            <a:r>
              <a:rPr lang="zh-CN" altLang="en-US" sz="2400" dirty="0">
                <a:solidFill>
                  <a:srgbClr val="FF3300"/>
                </a:solidFill>
                <a:latin typeface="Times New Roman" panose="02020603050405020304" pitchFamily="18" charset="0"/>
              </a:rPr>
              <a:t>前缀符号法</a:t>
            </a:r>
            <a:r>
              <a:rPr lang="en-US" altLang="zh-CN" sz="2400" dirty="0">
                <a:solidFill>
                  <a:srgbClr val="FF3300"/>
                </a:solidFill>
                <a:latin typeface="Times New Roman" panose="02020603050405020304" pitchFamily="18" charset="0"/>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按前序行遍法访问表示算式的</a:t>
            </a:r>
            <a:r>
              <a:rPr lang="en-US" altLang="zh-CN" sz="2400" dirty="0">
                <a:latin typeface="Times New Roman" panose="02020603050405020304" pitchFamily="18" charset="0"/>
              </a:rPr>
              <a:t>2</a:t>
            </a:r>
            <a:r>
              <a:rPr lang="zh-CN" altLang="en-US" sz="2400" dirty="0">
                <a:latin typeface="Times New Roman" panose="02020603050405020304" pitchFamily="18" charset="0"/>
              </a:rPr>
              <a:t>元有序树</a:t>
            </a:r>
            <a:r>
              <a:rPr lang="en-US" altLang="zh-CN" sz="2400" dirty="0">
                <a:latin typeface="Times New Roman" panose="02020603050405020304" pitchFamily="18" charset="0"/>
              </a:rPr>
              <a:t>, </a:t>
            </a:r>
            <a:r>
              <a:rPr lang="zh-CN" altLang="en-US" sz="2400" dirty="0">
                <a:latin typeface="Times New Roman" panose="02020603050405020304" pitchFamily="18" charset="0"/>
              </a:rPr>
              <a:t>并舍去所有括号</a:t>
            </a:r>
            <a:r>
              <a:rPr lang="en-US" altLang="zh-CN" sz="2400" dirty="0">
                <a:latin typeface="Times New Roman" panose="02020603050405020304" pitchFamily="18" charset="0"/>
              </a:rPr>
              <a:t>.</a:t>
            </a:r>
          </a:p>
          <a:p>
            <a:pPr algn="just">
              <a:lnSpc>
                <a:spcPct val="90000"/>
              </a:lnSpc>
              <a:spcBef>
                <a:spcPts val="2400"/>
              </a:spcBef>
              <a:buNone/>
            </a:pPr>
            <a:r>
              <a:rPr lang="zh-CN" altLang="en-US" sz="2400" dirty="0">
                <a:solidFill>
                  <a:srgbClr val="002060"/>
                </a:solidFill>
                <a:latin typeface="Times New Roman" panose="02020603050405020304" pitchFamily="18" charset="0"/>
              </a:rPr>
              <a:t>例</a:t>
            </a:r>
            <a:r>
              <a:rPr lang="en-US" altLang="zh-CN" sz="2400" dirty="0">
                <a:solidFill>
                  <a:srgbClr val="002060"/>
                </a:solidFill>
                <a:latin typeface="Times New Roman" panose="02020603050405020304" pitchFamily="18" charset="0"/>
              </a:rPr>
              <a:t>1(</a:t>
            </a:r>
            <a:r>
              <a:rPr lang="zh-CN" altLang="en-US" sz="2400" dirty="0">
                <a:solidFill>
                  <a:srgbClr val="002060"/>
                </a:solidFill>
                <a:latin typeface="Times New Roman" panose="02020603050405020304" pitchFamily="18" charset="0"/>
              </a:rPr>
              <a:t>续</a:t>
            </a:r>
            <a:r>
              <a:rPr lang="en-US" altLang="zh-CN" sz="2400" dirty="0">
                <a:solidFill>
                  <a:srgbClr val="002060"/>
                </a:solidFill>
                <a:latin typeface="Times New Roman" panose="02020603050405020304" pitchFamily="18" charset="0"/>
              </a:rPr>
              <a:t>)  </a:t>
            </a:r>
            <a:r>
              <a:rPr lang="zh-CN" altLang="en-US" sz="2400" dirty="0">
                <a:solidFill>
                  <a:srgbClr val="002060"/>
                </a:solidFill>
                <a:latin typeface="Times New Roman" panose="02020603050405020304" pitchFamily="18" charset="0"/>
                <a:sym typeface="Symbol" panose="05050102010706020507" pitchFamily="18" charset="2"/>
              </a:rPr>
              <a:t> </a:t>
            </a:r>
            <a:r>
              <a:rPr lang="en-US" altLang="zh-CN" sz="2400" i="1" dirty="0" err="1">
                <a:solidFill>
                  <a:srgbClr val="002060"/>
                </a:solidFill>
                <a:latin typeface="Times New Roman" panose="02020603050405020304" pitchFamily="18" charset="0"/>
              </a:rPr>
              <a:t>b</a:t>
            </a:r>
            <a:r>
              <a:rPr lang="en-US" altLang="zh-CN" sz="2400" dirty="0" err="1">
                <a:solidFill>
                  <a:srgbClr val="002060"/>
                </a:solidFill>
                <a:latin typeface="Times New Roman" panose="02020603050405020304" pitchFamily="18" charset="0"/>
              </a:rPr>
              <a:t>+</a:t>
            </a:r>
            <a:r>
              <a:rPr lang="en-US" altLang="zh-CN" sz="2400" i="1" dirty="0" err="1">
                <a:solidFill>
                  <a:srgbClr val="002060"/>
                </a:solidFill>
                <a:latin typeface="Times New Roman" panose="02020603050405020304" pitchFamily="18" charset="0"/>
              </a:rPr>
              <a:t>cda</a:t>
            </a:r>
            <a:r>
              <a:rPr lang="en-US" altLang="zh-CN" sz="2400" dirty="0">
                <a:solidFill>
                  <a:srgbClr val="002060"/>
                </a:solidFill>
                <a:latin typeface="Times New Roman" panose="02020603050405020304" pitchFamily="18" charset="0"/>
                <a:sym typeface="Symbol" panose="05050102010706020507" pitchFamily="18" charset="2"/>
              </a:rPr>
              <a:t></a:t>
            </a:r>
            <a:r>
              <a:rPr lang="en-US" altLang="zh-CN" sz="2400" i="1" dirty="0" err="1">
                <a:solidFill>
                  <a:srgbClr val="002060"/>
                </a:solidFill>
                <a:latin typeface="Times New Roman" panose="02020603050405020304" pitchFamily="18" charset="0"/>
              </a:rPr>
              <a:t>ef</a:t>
            </a:r>
            <a:r>
              <a:rPr lang="en-US" altLang="zh-CN" sz="2400" dirty="0">
                <a:solidFill>
                  <a:srgbClr val="002060"/>
                </a:solidFill>
                <a:latin typeface="Times New Roman" panose="02020603050405020304" pitchFamily="18" charset="0"/>
                <a:sym typeface="Symbol" panose="05050102010706020507" pitchFamily="18" charset="2"/>
              </a:rPr>
              <a:t></a:t>
            </a:r>
            <a:r>
              <a:rPr lang="en-US" altLang="zh-CN" sz="2400" dirty="0">
                <a:solidFill>
                  <a:srgbClr val="002060"/>
                </a:solidFill>
                <a:latin typeface="Times New Roman" panose="02020603050405020304" pitchFamily="18" charset="0"/>
              </a:rPr>
              <a:t>+</a:t>
            </a:r>
            <a:r>
              <a:rPr lang="en-US" altLang="zh-CN" sz="2400" i="1" dirty="0" err="1">
                <a:solidFill>
                  <a:srgbClr val="002060"/>
                </a:solidFill>
                <a:latin typeface="Times New Roman" panose="02020603050405020304" pitchFamily="18" charset="0"/>
              </a:rPr>
              <a:t>gh</a:t>
            </a:r>
            <a:r>
              <a:rPr lang="en-US" altLang="zh-CN" sz="2400" dirty="0" err="1">
                <a:solidFill>
                  <a:srgbClr val="002060"/>
                </a:solidFill>
                <a:latin typeface="Times New Roman" panose="02020603050405020304" pitchFamily="18" charset="0"/>
                <a:sym typeface="Symbol" panose="05050102010706020507" pitchFamily="18" charset="2"/>
              </a:rPr>
              <a:t></a:t>
            </a:r>
            <a:r>
              <a:rPr lang="en-US" altLang="zh-CN" sz="2400" i="1" dirty="0" err="1">
                <a:solidFill>
                  <a:srgbClr val="002060"/>
                </a:solidFill>
                <a:latin typeface="Times New Roman" panose="02020603050405020304" pitchFamily="18" charset="0"/>
              </a:rPr>
              <a:t>ij</a:t>
            </a:r>
            <a:r>
              <a:rPr lang="en-US" altLang="zh-CN" sz="2400" dirty="0">
                <a:solidFill>
                  <a:srgbClr val="002060"/>
                </a:solidFill>
                <a:latin typeface="Times New Roman" panose="02020603050405020304" pitchFamily="18" charset="0"/>
              </a:rPr>
              <a:t> </a:t>
            </a:r>
          </a:p>
          <a:p>
            <a:pPr algn="just">
              <a:lnSpc>
                <a:spcPct val="90000"/>
              </a:lnSpc>
              <a:spcBef>
                <a:spcPts val="2400"/>
              </a:spcBef>
              <a:buNone/>
            </a:pPr>
            <a:r>
              <a:rPr lang="zh-CN" altLang="en-US" sz="2400" dirty="0">
                <a:latin typeface="Times New Roman" panose="02020603050405020304" pitchFamily="18" charset="0"/>
              </a:rPr>
              <a:t>计算方法</a:t>
            </a:r>
            <a:r>
              <a:rPr lang="en-US" altLang="zh-CN" sz="2400" dirty="0">
                <a:latin typeface="Times New Roman" panose="02020603050405020304" pitchFamily="18" charset="0"/>
              </a:rPr>
              <a:t>: </a:t>
            </a:r>
            <a:r>
              <a:rPr lang="zh-CN" altLang="en-US" sz="2400" dirty="0">
                <a:latin typeface="Times New Roman" panose="02020603050405020304" pitchFamily="18" charset="0"/>
              </a:rPr>
              <a:t>从左到右</a:t>
            </a:r>
            <a:r>
              <a:rPr lang="en-US" altLang="zh-CN" sz="2400" dirty="0">
                <a:latin typeface="Times New Roman" panose="02020603050405020304" pitchFamily="18" charset="0"/>
              </a:rPr>
              <a:t>, </a:t>
            </a:r>
            <a:r>
              <a:rPr lang="zh-CN" altLang="en-US" sz="2400" dirty="0">
                <a:latin typeface="Times New Roman" panose="02020603050405020304" pitchFamily="18" charset="0"/>
              </a:rPr>
              <a:t>每个运算符号对它后面紧邻的</a:t>
            </a:r>
            <a:r>
              <a:rPr lang="en-US" altLang="zh-CN" sz="2400" dirty="0">
                <a:latin typeface="Times New Roman" panose="02020603050405020304" pitchFamily="18" charset="0"/>
              </a:rPr>
              <a:t>2</a:t>
            </a:r>
            <a:r>
              <a:rPr lang="zh-CN" altLang="en-US" sz="2400" dirty="0">
                <a:latin typeface="Times New Roman" panose="02020603050405020304" pitchFamily="18" charset="0"/>
              </a:rPr>
              <a:t>个</a:t>
            </a:r>
            <a:r>
              <a:rPr lang="en-US" altLang="zh-CN" sz="2400" dirty="0">
                <a:latin typeface="Times New Roman" panose="02020603050405020304" pitchFamily="18" charset="0"/>
              </a:rPr>
              <a:t>(</a:t>
            </a:r>
            <a:r>
              <a:rPr lang="zh-CN" altLang="en-US" sz="2400" dirty="0">
                <a:latin typeface="Times New Roman" panose="02020603050405020304" pitchFamily="18" charset="0"/>
              </a:rPr>
              <a:t>或</a:t>
            </a:r>
            <a:r>
              <a:rPr lang="en-US" altLang="zh-CN" sz="2400" dirty="0">
                <a:latin typeface="Times New Roman" panose="02020603050405020304" pitchFamily="18" charset="0"/>
              </a:rPr>
              <a:t>1</a:t>
            </a:r>
            <a:r>
              <a:rPr lang="zh-CN" altLang="en-US" sz="2400" dirty="0">
                <a:latin typeface="Times New Roman" panose="02020603050405020304" pitchFamily="18" charset="0"/>
              </a:rPr>
              <a:t>个</a:t>
            </a:r>
            <a:r>
              <a:rPr lang="en-US" altLang="zh-CN" sz="2400" dirty="0">
                <a:latin typeface="Times New Roman" panose="02020603050405020304" pitchFamily="18" charset="0"/>
              </a:rPr>
              <a:t>)</a:t>
            </a:r>
            <a:r>
              <a:rPr lang="zh-CN" altLang="en-US" sz="2400" dirty="0">
                <a:latin typeface="Times New Roman" panose="02020603050405020304" pitchFamily="18" charset="0"/>
              </a:rPr>
              <a:t>数进行运算</a:t>
            </a:r>
            <a:r>
              <a:rPr lang="en-US" altLang="zh-CN" sz="2400" dirty="0">
                <a:latin typeface="Times New Roman" panose="02020603050405020304" pitchFamily="18" charset="0"/>
              </a:rPr>
              <a:t>. </a:t>
            </a:r>
          </a:p>
          <a:p>
            <a:pPr algn="just">
              <a:lnSpc>
                <a:spcPct val="90000"/>
              </a:lnSpc>
              <a:spcBef>
                <a:spcPts val="2400"/>
              </a:spcBef>
              <a:buNone/>
            </a:pPr>
            <a:r>
              <a:rPr lang="zh-CN" altLang="en-US" sz="2400" dirty="0">
                <a:solidFill>
                  <a:srgbClr val="002060"/>
                </a:solidFill>
                <a:latin typeface="Times New Roman" panose="02020603050405020304" pitchFamily="18" charset="0"/>
              </a:rPr>
              <a:t>例</a:t>
            </a:r>
            <a:r>
              <a:rPr lang="en-US" altLang="zh-CN" sz="2400" dirty="0">
                <a:solidFill>
                  <a:srgbClr val="002060"/>
                </a:solidFill>
                <a:latin typeface="Times New Roman" panose="02020603050405020304" pitchFamily="18" charset="0"/>
              </a:rPr>
              <a:t>1(</a:t>
            </a:r>
            <a:r>
              <a:rPr lang="zh-CN" altLang="en-US" sz="2400" dirty="0">
                <a:solidFill>
                  <a:srgbClr val="002060"/>
                </a:solidFill>
                <a:latin typeface="Times New Roman" panose="02020603050405020304" pitchFamily="18" charset="0"/>
              </a:rPr>
              <a:t>续</a:t>
            </a:r>
            <a:r>
              <a:rPr lang="en-US" altLang="zh-CN" sz="2400" dirty="0">
                <a:solidFill>
                  <a:srgbClr val="002060"/>
                </a:solidFill>
                <a:latin typeface="Times New Roman" panose="02020603050405020304" pitchFamily="18" charset="0"/>
              </a:rPr>
              <a:t>)  </a:t>
            </a:r>
            <a:r>
              <a:rPr lang="zh-CN" altLang="en-US" sz="2400" dirty="0">
                <a:solidFill>
                  <a:srgbClr val="002060"/>
                </a:solidFill>
                <a:latin typeface="Times New Roman" panose="02020603050405020304" pitchFamily="18" charset="0"/>
              </a:rPr>
              <a:t>设</a:t>
            </a:r>
            <a:r>
              <a:rPr lang="en-US" altLang="zh-CN" sz="2400" i="1" dirty="0">
                <a:solidFill>
                  <a:srgbClr val="002060"/>
                </a:solidFill>
                <a:latin typeface="Times New Roman" panose="02020603050405020304" pitchFamily="18" charset="0"/>
              </a:rPr>
              <a:t>a</a:t>
            </a:r>
            <a:r>
              <a:rPr lang="en-US" altLang="zh-CN" sz="2400" dirty="0">
                <a:solidFill>
                  <a:srgbClr val="002060"/>
                </a:solidFill>
                <a:latin typeface="Times New Roman" panose="02020603050405020304" pitchFamily="18" charset="0"/>
              </a:rPr>
              <a:t>=3, </a:t>
            </a:r>
            <a:r>
              <a:rPr lang="en-US" altLang="zh-CN" sz="2400" i="1" dirty="0">
                <a:solidFill>
                  <a:srgbClr val="002060"/>
                </a:solidFill>
                <a:latin typeface="Times New Roman" panose="02020603050405020304" pitchFamily="18" charset="0"/>
              </a:rPr>
              <a:t>b</a:t>
            </a:r>
            <a:r>
              <a:rPr lang="en-US" altLang="zh-CN" sz="2400" dirty="0">
                <a:solidFill>
                  <a:srgbClr val="002060"/>
                </a:solidFill>
                <a:latin typeface="Times New Roman" panose="02020603050405020304" pitchFamily="18" charset="0"/>
              </a:rPr>
              <a:t>=1, </a:t>
            </a:r>
            <a:r>
              <a:rPr lang="en-US" altLang="zh-CN" sz="2400" i="1" dirty="0">
                <a:solidFill>
                  <a:srgbClr val="002060"/>
                </a:solidFill>
                <a:latin typeface="Times New Roman" panose="02020603050405020304" pitchFamily="18" charset="0"/>
              </a:rPr>
              <a:t>c</a:t>
            </a:r>
            <a:r>
              <a:rPr lang="en-US" altLang="zh-CN" sz="2400" dirty="0">
                <a:solidFill>
                  <a:srgbClr val="002060"/>
                </a:solidFill>
                <a:latin typeface="Times New Roman" panose="02020603050405020304" pitchFamily="18" charset="0"/>
              </a:rPr>
              <a:t>=</a:t>
            </a:r>
            <a:r>
              <a:rPr lang="en-US" altLang="zh-CN" sz="2400" i="1" dirty="0">
                <a:solidFill>
                  <a:srgbClr val="002060"/>
                </a:solidFill>
                <a:latin typeface="Times New Roman" panose="02020603050405020304" pitchFamily="18" charset="0"/>
              </a:rPr>
              <a:t>d</a:t>
            </a:r>
            <a:r>
              <a:rPr lang="en-US" altLang="zh-CN" sz="2400" dirty="0">
                <a:solidFill>
                  <a:srgbClr val="002060"/>
                </a:solidFill>
                <a:latin typeface="Times New Roman" panose="02020603050405020304" pitchFamily="18" charset="0"/>
              </a:rPr>
              <a:t>=2, </a:t>
            </a:r>
            <a:r>
              <a:rPr lang="en-US" altLang="zh-CN" sz="2400" i="1" dirty="0">
                <a:solidFill>
                  <a:srgbClr val="002060"/>
                </a:solidFill>
                <a:latin typeface="Times New Roman" panose="02020603050405020304" pitchFamily="18" charset="0"/>
              </a:rPr>
              <a:t>e</a:t>
            </a:r>
            <a:r>
              <a:rPr lang="en-US" altLang="zh-CN" sz="2400" dirty="0">
                <a:solidFill>
                  <a:srgbClr val="002060"/>
                </a:solidFill>
                <a:latin typeface="Times New Roman" panose="02020603050405020304" pitchFamily="18" charset="0"/>
              </a:rPr>
              <a:t>=</a:t>
            </a:r>
            <a:r>
              <a:rPr lang="en-US" altLang="zh-CN" sz="2400" i="1" dirty="0">
                <a:solidFill>
                  <a:srgbClr val="002060"/>
                </a:solidFill>
                <a:latin typeface="Times New Roman" panose="02020603050405020304" pitchFamily="18" charset="0"/>
              </a:rPr>
              <a:t>f</a:t>
            </a:r>
            <a:r>
              <a:rPr lang="en-US" altLang="zh-CN" sz="2400" dirty="0">
                <a:solidFill>
                  <a:srgbClr val="002060"/>
                </a:solidFill>
                <a:latin typeface="Times New Roman" panose="02020603050405020304" pitchFamily="18" charset="0"/>
              </a:rPr>
              <a:t>=3, </a:t>
            </a:r>
            <a:r>
              <a:rPr lang="en-US" altLang="zh-CN" sz="2400" i="1" dirty="0">
                <a:solidFill>
                  <a:srgbClr val="002060"/>
                </a:solidFill>
                <a:latin typeface="Times New Roman" panose="02020603050405020304" pitchFamily="18" charset="0"/>
              </a:rPr>
              <a:t>g</a:t>
            </a:r>
            <a:r>
              <a:rPr lang="en-US" altLang="zh-CN" sz="2400" dirty="0">
                <a:solidFill>
                  <a:srgbClr val="002060"/>
                </a:solidFill>
                <a:latin typeface="Times New Roman" panose="02020603050405020304" pitchFamily="18" charset="0"/>
              </a:rPr>
              <a:t>=</a:t>
            </a:r>
            <a:r>
              <a:rPr lang="en-US" altLang="zh-CN" sz="2400" i="1" dirty="0" err="1">
                <a:solidFill>
                  <a:srgbClr val="002060"/>
                </a:solidFill>
                <a:latin typeface="Times New Roman" panose="02020603050405020304" pitchFamily="18" charset="0"/>
              </a:rPr>
              <a:t>i</a:t>
            </a:r>
            <a:r>
              <a:rPr lang="en-US" altLang="zh-CN" sz="2400" dirty="0">
                <a:solidFill>
                  <a:srgbClr val="002060"/>
                </a:solidFill>
                <a:latin typeface="Times New Roman" panose="02020603050405020304" pitchFamily="18" charset="0"/>
              </a:rPr>
              <a:t>=1, </a:t>
            </a:r>
            <a:r>
              <a:rPr lang="en-US" altLang="zh-CN" sz="2400" i="1" dirty="0">
                <a:solidFill>
                  <a:srgbClr val="002060"/>
                </a:solidFill>
                <a:latin typeface="Times New Roman" panose="02020603050405020304" pitchFamily="18" charset="0"/>
              </a:rPr>
              <a:t>h</a:t>
            </a:r>
            <a:r>
              <a:rPr lang="en-US" altLang="zh-CN" sz="2400" dirty="0">
                <a:solidFill>
                  <a:srgbClr val="002060"/>
                </a:solidFill>
                <a:latin typeface="Times New Roman" panose="02020603050405020304" pitchFamily="18" charset="0"/>
              </a:rPr>
              <a:t>=</a:t>
            </a:r>
            <a:r>
              <a:rPr lang="en-US" altLang="zh-CN" sz="2400" i="1" dirty="0">
                <a:solidFill>
                  <a:srgbClr val="002060"/>
                </a:solidFill>
                <a:latin typeface="Times New Roman" panose="02020603050405020304" pitchFamily="18" charset="0"/>
              </a:rPr>
              <a:t>j</a:t>
            </a:r>
            <a:r>
              <a:rPr lang="en-US" altLang="zh-CN" sz="2400" dirty="0">
                <a:solidFill>
                  <a:srgbClr val="002060"/>
                </a:solidFill>
                <a:latin typeface="Times New Roman" panose="02020603050405020304" pitchFamily="18" charset="0"/>
              </a:rPr>
              <a:t>=2.  </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1</a:t>
            </a:r>
            <a:r>
              <a:rPr lang="en-US" altLang="zh-CN" sz="2400" u="sng" dirty="0">
                <a:latin typeface="Times New Roman" panose="02020603050405020304" pitchFamily="18" charset="0"/>
              </a:rPr>
              <a:t>+22</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Symbol" panose="05050102010706020507" pitchFamily="18" charset="2"/>
              </a:rPr>
              <a:t>33</a:t>
            </a:r>
            <a:r>
              <a:rPr lang="en-US" altLang="zh-CN" sz="2400" dirty="0">
                <a:latin typeface="Times New Roman" panose="02020603050405020304" pitchFamily="18" charset="0"/>
              </a:rPr>
              <a:t>+12</a:t>
            </a:r>
            <a:r>
              <a:rPr lang="en-US" altLang="zh-CN" sz="2400" dirty="0">
                <a:latin typeface="Times New Roman" panose="02020603050405020304" pitchFamily="18" charset="0"/>
                <a:sym typeface="Symbol" panose="05050102010706020507" pitchFamily="18" charset="2"/>
              </a:rPr>
              <a:t>12,   </a:t>
            </a:r>
            <a:r>
              <a:rPr lang="zh-CN" altLang="en-US" sz="2400" dirty="0">
                <a:latin typeface="Times New Roman" panose="02020603050405020304" pitchFamily="18" charset="0"/>
                <a:sym typeface="Symbol" panose="05050102010706020507" pitchFamily="18" charset="2"/>
              </a:rPr>
              <a:t></a:t>
            </a:r>
            <a:r>
              <a:rPr lang="zh-CN" altLang="en-US" sz="2400" u="sng" dirty="0">
                <a:latin typeface="Times New Roman" panose="02020603050405020304" pitchFamily="18" charset="0"/>
                <a:sym typeface="Symbol" panose="05050102010706020507" pitchFamily="18" charset="2"/>
              </a:rPr>
              <a:t></a:t>
            </a:r>
            <a:r>
              <a:rPr lang="en-US" altLang="zh-CN" sz="2400" u="sng" dirty="0">
                <a:latin typeface="Times New Roman" panose="02020603050405020304" pitchFamily="18" charset="0"/>
              </a:rPr>
              <a:t>14</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Symbol" panose="05050102010706020507" pitchFamily="18" charset="2"/>
              </a:rPr>
              <a:t>33</a:t>
            </a:r>
            <a:r>
              <a:rPr lang="en-US" altLang="zh-CN" sz="2400" dirty="0">
                <a:latin typeface="Times New Roman" panose="02020603050405020304" pitchFamily="18" charset="0"/>
              </a:rPr>
              <a:t>+12</a:t>
            </a:r>
            <a:r>
              <a:rPr lang="en-US" altLang="zh-CN" sz="2400" dirty="0">
                <a:latin typeface="Times New Roman" panose="02020603050405020304" pitchFamily="18" charset="0"/>
                <a:sym typeface="Symbol" panose="05050102010706020507" pitchFamily="18" charset="2"/>
              </a:rPr>
              <a:t>12</a:t>
            </a:r>
            <a:endParaRPr lang="en-US" altLang="zh-CN" sz="2400" dirty="0">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sym typeface="Symbol" panose="05050102010706020507" pitchFamily="18" charset="2"/>
              </a:rPr>
              <a:t></a:t>
            </a:r>
            <a:r>
              <a:rPr lang="zh-CN" altLang="en-US" sz="2400" u="sng" dirty="0">
                <a:latin typeface="Times New Roman" panose="02020603050405020304" pitchFamily="18" charset="0"/>
                <a:sym typeface="Symbol" panose="05050102010706020507" pitchFamily="18" charset="2"/>
              </a:rPr>
              <a:t></a:t>
            </a:r>
            <a:r>
              <a:rPr lang="en-US" altLang="zh-CN" sz="2400" u="sng" dirty="0">
                <a:latin typeface="Times New Roman" panose="02020603050405020304" pitchFamily="18" charset="0"/>
                <a:sym typeface="Symbol" panose="05050102010706020507" pitchFamily="18" charset="2"/>
              </a:rPr>
              <a:t>5</a:t>
            </a:r>
            <a:r>
              <a:rPr lang="en-US" altLang="zh-CN" sz="2400" u="sng" dirty="0">
                <a:latin typeface="Times New Roman" panose="02020603050405020304" pitchFamily="18" charset="0"/>
              </a:rPr>
              <a:t>3</a:t>
            </a:r>
            <a:r>
              <a:rPr lang="en-US" altLang="zh-CN" sz="2400" dirty="0">
                <a:latin typeface="Times New Roman" panose="02020603050405020304" pitchFamily="18" charset="0"/>
                <a:sym typeface="Symbol" panose="05050102010706020507" pitchFamily="18" charset="2"/>
              </a:rPr>
              <a:t>33</a:t>
            </a:r>
            <a:r>
              <a:rPr lang="en-US" altLang="zh-CN" sz="2400" dirty="0">
                <a:latin typeface="Times New Roman" panose="02020603050405020304" pitchFamily="18" charset="0"/>
              </a:rPr>
              <a:t>+12</a:t>
            </a:r>
            <a:r>
              <a:rPr lang="en-US" altLang="zh-CN" sz="2400" dirty="0">
                <a:latin typeface="Times New Roman" panose="02020603050405020304" pitchFamily="18" charset="0"/>
                <a:sym typeface="Symbol" panose="05050102010706020507" pitchFamily="18" charset="2"/>
              </a:rPr>
              <a:t>12, </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(15)</a:t>
            </a:r>
            <a:r>
              <a:rPr lang="en-US" altLang="zh-CN" sz="2400" u="sng" dirty="0">
                <a:latin typeface="Times New Roman" panose="02020603050405020304" pitchFamily="18" charset="0"/>
                <a:sym typeface="Symbol" panose="05050102010706020507" pitchFamily="18" charset="2"/>
              </a:rPr>
              <a:t>33</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+12</a:t>
            </a:r>
            <a:r>
              <a:rPr lang="en-US" altLang="zh-CN" sz="2400" dirty="0">
                <a:latin typeface="Times New Roman" panose="02020603050405020304" pitchFamily="18" charset="0"/>
                <a:sym typeface="Symbol" panose="05050102010706020507" pitchFamily="18" charset="2"/>
              </a:rPr>
              <a:t>12</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(15)9</a:t>
            </a:r>
            <a:r>
              <a:rPr lang="en-US" altLang="zh-CN" sz="2400" u="sng" dirty="0">
                <a:latin typeface="Times New Roman" panose="02020603050405020304" pitchFamily="18" charset="0"/>
              </a:rPr>
              <a:t>+12</a:t>
            </a:r>
            <a:r>
              <a:rPr lang="en-US" altLang="zh-CN" sz="2400" dirty="0">
                <a:latin typeface="Times New Roman" panose="02020603050405020304" pitchFamily="18" charset="0"/>
                <a:sym typeface="Symbol" panose="05050102010706020507" pitchFamily="18" charset="2"/>
              </a:rPr>
              <a:t>12,</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(15)93</a:t>
            </a:r>
            <a:r>
              <a:rPr lang="en-US" altLang="zh-CN" sz="2400" u="sng" dirty="0">
                <a:latin typeface="Times New Roman" panose="02020603050405020304" pitchFamily="18" charset="0"/>
                <a:sym typeface="Symbol" panose="05050102010706020507" pitchFamily="18" charset="2"/>
              </a:rPr>
              <a:t>12</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(15)9</a:t>
            </a:r>
            <a:r>
              <a:rPr lang="en-US" altLang="zh-CN" sz="2400" u="sng" dirty="0">
                <a:latin typeface="Times New Roman" panose="02020603050405020304" pitchFamily="18" charset="0"/>
                <a:sym typeface="Symbol" panose="05050102010706020507" pitchFamily="18" charset="2"/>
              </a:rPr>
              <a:t>32</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(15)</a:t>
            </a:r>
            <a:r>
              <a:rPr lang="en-US" altLang="zh-CN" sz="2400" u="sng" dirty="0">
                <a:latin typeface="Times New Roman" panose="02020603050405020304" pitchFamily="18" charset="0"/>
                <a:sym typeface="Symbol" panose="05050102010706020507" pitchFamily="18" charset="2"/>
              </a:rPr>
              <a:t>96</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         </a:t>
            </a:r>
            <a:r>
              <a:rPr lang="zh-CN" altLang="en-US" sz="2400" u="sng" dirty="0">
                <a:latin typeface="Times New Roman" panose="02020603050405020304" pitchFamily="18" charset="0"/>
                <a:sym typeface="Symbol" panose="05050102010706020507" pitchFamily="18" charset="2"/>
              </a:rPr>
              <a:t></a:t>
            </a:r>
            <a:r>
              <a:rPr lang="en-US" altLang="zh-CN" sz="2400" u="sng" dirty="0">
                <a:latin typeface="Times New Roman" panose="02020603050405020304" pitchFamily="18" charset="0"/>
                <a:sym typeface="Symbol" panose="05050102010706020507" pitchFamily="18" charset="2"/>
              </a:rPr>
              <a:t>(15)3</a:t>
            </a:r>
            <a:r>
              <a:rPr lang="en-US" altLang="zh-CN" sz="2400" dirty="0">
                <a:latin typeface="Times New Roman" panose="02020603050405020304" pitchFamily="18" charset="0"/>
                <a:sym typeface="Symbol" panose="05050102010706020507" pitchFamily="18" charset="2"/>
              </a:rPr>
              <a:t>,        5</a:t>
            </a:r>
            <a:endParaRPr lang="en-US" altLang="zh-CN" sz="2400" dirty="0">
              <a:latin typeface="Times New Roman" panose="02020603050405020304" pitchFamily="18" charset="0"/>
            </a:endParaRPr>
          </a:p>
        </p:txBody>
      </p:sp>
      <p:sp>
        <p:nvSpPr>
          <p:cNvPr id="389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7C832C-6009-4CF3-856D-89DFBDDA0776}" type="slidenum">
              <a:rPr lang="en-US" altLang="zh-CN" sz="1200">
                <a:latin typeface="Arial Black" panose="020B0A04020102020204" pitchFamily="34" charset="0"/>
              </a:rPr>
              <a:pPr>
                <a:spcBef>
                  <a:spcPct val="0"/>
                </a:spcBef>
                <a:buClrTx/>
                <a:buSzTx/>
                <a:buFontTx/>
                <a:buNone/>
              </a:pPr>
              <a:t>78</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5036122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逆波兰符号法</a:t>
            </a:r>
            <a:endParaRPr lang="en-US" altLang="zh-CN" b="1">
              <a:latin typeface="宋体" panose="02010600030101010101" pitchFamily="2" charset="-122"/>
            </a:endParaRPr>
          </a:p>
        </p:txBody>
      </p:sp>
      <p:sp>
        <p:nvSpPr>
          <p:cNvPr id="39940" name="Rectangle 3"/>
          <p:cNvSpPr>
            <a:spLocks noGrp="1" noChangeArrowheads="1"/>
          </p:cNvSpPr>
          <p:nvPr>
            <p:ph sz="quarter" idx="1"/>
          </p:nvPr>
        </p:nvSpPr>
        <p:spPr/>
        <p:txBody>
          <a:bodyPr/>
          <a:lstStyle/>
          <a:p>
            <a:pPr algn="just" eaLnBrk="1" hangingPunct="1">
              <a:lnSpc>
                <a:spcPct val="90000"/>
              </a:lnSpc>
              <a:buFont typeface="Symbol" panose="05050102010706020507" pitchFamily="18" charset="2"/>
              <a:buNone/>
            </a:pPr>
            <a:r>
              <a:rPr lang="zh-CN" altLang="en-US" sz="2800" dirty="0">
                <a:solidFill>
                  <a:srgbClr val="FF3300"/>
                </a:solidFill>
                <a:latin typeface="Times New Roman" panose="02020603050405020304" pitchFamily="18" charset="0"/>
              </a:rPr>
              <a:t>逆波兰符号法</a:t>
            </a:r>
            <a:r>
              <a:rPr lang="en-US" altLang="zh-CN" sz="2800" dirty="0">
                <a:solidFill>
                  <a:srgbClr val="FF3300"/>
                </a:solidFill>
                <a:latin typeface="Times New Roman" panose="02020603050405020304" pitchFamily="18" charset="0"/>
              </a:rPr>
              <a:t>(</a:t>
            </a:r>
            <a:r>
              <a:rPr lang="zh-CN" altLang="en-US" sz="2800" dirty="0">
                <a:solidFill>
                  <a:srgbClr val="FF3300"/>
                </a:solidFill>
                <a:latin typeface="Times New Roman" panose="02020603050405020304" pitchFamily="18" charset="0"/>
              </a:rPr>
              <a:t>后缀符号法</a:t>
            </a:r>
            <a:r>
              <a:rPr lang="en-US" altLang="zh-CN" sz="2800" dirty="0">
                <a:solidFill>
                  <a:srgbClr val="FF3300"/>
                </a:solidFill>
                <a:latin typeface="Times New Roman" panose="02020603050405020304" pitchFamily="18" charset="0"/>
              </a:rPr>
              <a:t>)</a:t>
            </a:r>
            <a:r>
              <a:rPr lang="en-US" altLang="zh-CN" sz="2800" dirty="0">
                <a:latin typeface="Times New Roman" panose="02020603050405020304" pitchFamily="18" charset="0"/>
              </a:rPr>
              <a:t>: </a:t>
            </a:r>
            <a:r>
              <a:rPr lang="zh-CN" altLang="en-US" sz="2800" dirty="0">
                <a:latin typeface="Times New Roman" panose="02020603050405020304" pitchFamily="18" charset="0"/>
              </a:rPr>
              <a:t>按后序行遍法访问表示算式的</a:t>
            </a:r>
            <a:r>
              <a:rPr lang="en-US" altLang="zh-CN" sz="2800" dirty="0">
                <a:latin typeface="Times New Roman" panose="02020603050405020304" pitchFamily="18" charset="0"/>
              </a:rPr>
              <a:t>2</a:t>
            </a:r>
            <a:r>
              <a:rPr lang="zh-CN" altLang="en-US" sz="2800" dirty="0">
                <a:latin typeface="Times New Roman" panose="02020603050405020304" pitchFamily="18" charset="0"/>
              </a:rPr>
              <a:t>元有序树</a:t>
            </a:r>
            <a:r>
              <a:rPr lang="en-US" altLang="zh-CN" sz="2800" dirty="0">
                <a:latin typeface="Times New Roman" panose="02020603050405020304" pitchFamily="18" charset="0"/>
              </a:rPr>
              <a:t>, </a:t>
            </a:r>
            <a:r>
              <a:rPr lang="zh-CN" altLang="en-US" sz="2800" dirty="0">
                <a:latin typeface="Times New Roman" panose="02020603050405020304" pitchFamily="18" charset="0"/>
              </a:rPr>
              <a:t>并舍去所有括号</a:t>
            </a:r>
            <a:r>
              <a:rPr lang="en-US" altLang="zh-CN" sz="2800" dirty="0">
                <a:latin typeface="Times New Roman" panose="02020603050405020304" pitchFamily="18" charset="0"/>
              </a:rPr>
              <a:t>.</a:t>
            </a:r>
          </a:p>
          <a:p>
            <a:pPr algn="just">
              <a:lnSpc>
                <a:spcPct val="90000"/>
              </a:lnSpc>
              <a:spcBef>
                <a:spcPts val="2400"/>
              </a:spcBef>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续</a:t>
            </a:r>
            <a:r>
              <a:rPr lang="en-US" altLang="zh-CN" sz="2800" dirty="0">
                <a:latin typeface="Times New Roman" panose="02020603050405020304" pitchFamily="18" charset="0"/>
              </a:rPr>
              <a:t>)</a:t>
            </a:r>
            <a:r>
              <a:rPr lang="zh-CN" altLang="en-US" sz="2800" i="1" dirty="0">
                <a:latin typeface="Times New Roman" panose="02020603050405020304" pitchFamily="18" charset="0"/>
              </a:rPr>
              <a:t>    </a:t>
            </a:r>
            <a:r>
              <a:rPr lang="en-US" altLang="zh-CN" sz="2800" i="1" dirty="0" err="1">
                <a:latin typeface="Times New Roman" panose="02020603050405020304" pitchFamily="18" charset="0"/>
              </a:rPr>
              <a:t>bcd</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a</a:t>
            </a:r>
            <a:r>
              <a:rPr lang="en-US" altLang="zh-CN" sz="2800" dirty="0" err="1">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ef</a:t>
            </a:r>
            <a:r>
              <a:rPr lang="en-US" altLang="zh-CN" sz="2800" dirty="0" err="1">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gh</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ij</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p>
          <a:p>
            <a:pPr algn="just">
              <a:lnSpc>
                <a:spcPct val="90000"/>
              </a:lnSpc>
              <a:spcBef>
                <a:spcPts val="2400"/>
              </a:spcBef>
              <a:buNone/>
            </a:pPr>
            <a:r>
              <a:rPr lang="zh-CN" altLang="en-US" sz="2800" dirty="0">
                <a:latin typeface="Times New Roman" panose="02020603050405020304" pitchFamily="18" charset="0"/>
              </a:rPr>
              <a:t>计算方法</a:t>
            </a:r>
            <a:r>
              <a:rPr lang="en-US" altLang="zh-CN" sz="2800" dirty="0">
                <a:latin typeface="Times New Roman" panose="02020603050405020304" pitchFamily="18" charset="0"/>
              </a:rPr>
              <a:t>: </a:t>
            </a:r>
            <a:r>
              <a:rPr lang="zh-CN" altLang="en-US" sz="2800" dirty="0">
                <a:latin typeface="Times New Roman" panose="02020603050405020304" pitchFamily="18" charset="0"/>
              </a:rPr>
              <a:t>从右到左</a:t>
            </a:r>
            <a:r>
              <a:rPr lang="en-US" altLang="zh-CN" sz="2800" dirty="0">
                <a:latin typeface="Times New Roman" panose="02020603050405020304" pitchFamily="18" charset="0"/>
              </a:rPr>
              <a:t>, </a:t>
            </a:r>
            <a:r>
              <a:rPr lang="zh-CN" altLang="en-US" sz="2800" dirty="0">
                <a:latin typeface="Times New Roman" panose="02020603050405020304" pitchFamily="18" charset="0"/>
              </a:rPr>
              <a:t>每个运算符号对它前面紧邻的</a:t>
            </a:r>
            <a:r>
              <a:rPr lang="en-US" altLang="zh-CN" sz="2800" dirty="0">
                <a:latin typeface="Times New Roman" panose="02020603050405020304" pitchFamily="18" charset="0"/>
              </a:rPr>
              <a:t>2</a:t>
            </a:r>
            <a:r>
              <a:rPr lang="zh-CN" altLang="en-US" sz="2800" dirty="0">
                <a:latin typeface="Times New Roman" panose="02020603050405020304" pitchFamily="18" charset="0"/>
              </a:rPr>
              <a:t>个</a:t>
            </a:r>
            <a:r>
              <a:rPr lang="en-US" altLang="zh-CN" sz="2800" dirty="0">
                <a:latin typeface="Times New Roman" panose="02020603050405020304" pitchFamily="18" charset="0"/>
              </a:rPr>
              <a:t>(</a:t>
            </a:r>
            <a:r>
              <a:rPr lang="zh-CN" altLang="en-US" sz="2800" dirty="0">
                <a:latin typeface="Times New Roman" panose="02020603050405020304" pitchFamily="18" charset="0"/>
              </a:rPr>
              <a:t>或</a:t>
            </a:r>
            <a:r>
              <a:rPr lang="en-US" altLang="zh-CN" sz="2800" dirty="0">
                <a:latin typeface="Times New Roman" panose="02020603050405020304" pitchFamily="18" charset="0"/>
              </a:rPr>
              <a:t>1</a:t>
            </a:r>
            <a:r>
              <a:rPr lang="zh-CN" altLang="en-US" sz="2800" dirty="0">
                <a:latin typeface="Times New Roman" panose="02020603050405020304" pitchFamily="18" charset="0"/>
              </a:rPr>
              <a:t>个</a:t>
            </a:r>
            <a:r>
              <a:rPr lang="en-US" altLang="zh-CN" sz="2800" dirty="0">
                <a:latin typeface="Times New Roman" panose="02020603050405020304" pitchFamily="18" charset="0"/>
              </a:rPr>
              <a:t>)</a:t>
            </a:r>
            <a:r>
              <a:rPr lang="zh-CN" altLang="en-US" sz="2800" dirty="0">
                <a:latin typeface="Times New Roman" panose="02020603050405020304" pitchFamily="18" charset="0"/>
              </a:rPr>
              <a:t>数进行运算</a:t>
            </a:r>
            <a:r>
              <a:rPr lang="en-US" altLang="zh-CN" sz="2800" dirty="0">
                <a:latin typeface="Times New Roman" panose="02020603050405020304" pitchFamily="18" charset="0"/>
              </a:rPr>
              <a:t>. </a:t>
            </a:r>
          </a:p>
          <a:p>
            <a:pPr algn="just">
              <a:lnSpc>
                <a:spcPct val="90000"/>
              </a:lnSpc>
              <a:spcBef>
                <a:spcPts val="2400"/>
              </a:spcBef>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续</a:t>
            </a:r>
            <a:r>
              <a:rPr lang="en-US" altLang="zh-CN" sz="2800" dirty="0">
                <a:latin typeface="Times New Roman" panose="02020603050405020304" pitchFamily="18" charset="0"/>
              </a:rPr>
              <a:t>)</a:t>
            </a:r>
            <a:r>
              <a:rPr lang="zh-CN" altLang="en-US" sz="2800" i="1" dirty="0">
                <a:latin typeface="Times New Roman" panose="02020603050405020304" pitchFamily="18" charset="0"/>
              </a:rPr>
              <a:t>    </a:t>
            </a:r>
            <a:r>
              <a:rPr lang="en-US" altLang="zh-CN" sz="2800" dirty="0">
                <a:latin typeface="Times New Roman" panose="02020603050405020304" pitchFamily="18" charset="0"/>
              </a:rPr>
              <a:t>122++3</a:t>
            </a:r>
            <a:r>
              <a:rPr lang="en-US" altLang="zh-CN" sz="2800" dirty="0">
                <a:latin typeface="Times New Roman" panose="02020603050405020304" pitchFamily="18" charset="0"/>
                <a:sym typeface="Symbol" panose="05050102010706020507" pitchFamily="18" charset="2"/>
              </a:rPr>
              <a:t>3312</a:t>
            </a:r>
            <a:r>
              <a:rPr lang="en-US" altLang="zh-CN" sz="2800" dirty="0">
                <a:latin typeface="Times New Roman" panose="02020603050405020304" pitchFamily="18" charset="0"/>
              </a:rPr>
              <a:t>+</a:t>
            </a:r>
            <a:r>
              <a:rPr lang="en-US" altLang="zh-CN" sz="2800" u="sng" dirty="0">
                <a:latin typeface="Times New Roman" panose="02020603050405020304" pitchFamily="18" charset="0"/>
              </a:rPr>
              <a:t>12</a:t>
            </a:r>
            <a:r>
              <a:rPr lang="en-US" altLang="zh-CN" sz="2800" u="sng"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p>
          <a:p>
            <a:pPr algn="just" eaLnBrk="1" hangingPunct="1">
              <a:lnSpc>
                <a:spcPct val="90000"/>
              </a:lnSpc>
              <a:buFont typeface="Wingdings" panose="05000000000000000000" pitchFamily="2" charset="2"/>
              <a:buNone/>
            </a:pPr>
            <a:r>
              <a:rPr lang="en-US" altLang="zh-CN" sz="2800" dirty="0">
                <a:latin typeface="Times New Roman" panose="02020603050405020304" pitchFamily="18" charset="0"/>
              </a:rPr>
              <a:t>122++3</a:t>
            </a:r>
            <a:r>
              <a:rPr lang="en-US" altLang="zh-CN" sz="2800" dirty="0">
                <a:latin typeface="Times New Roman" panose="02020603050405020304" pitchFamily="18" charset="0"/>
                <a:sym typeface="Symbol" panose="05050102010706020507" pitchFamily="18" charset="2"/>
              </a:rPr>
              <a:t>33</a:t>
            </a:r>
            <a:r>
              <a:rPr lang="en-US" altLang="zh-CN" sz="2800" u="sng" dirty="0">
                <a:latin typeface="Times New Roman" panose="02020603050405020304" pitchFamily="18" charset="0"/>
                <a:sym typeface="Symbol" panose="05050102010706020507" pitchFamily="18" charset="2"/>
              </a:rPr>
              <a:t>12</a:t>
            </a:r>
            <a:r>
              <a:rPr lang="en-US" altLang="zh-CN" sz="2800" u="sng" dirty="0">
                <a:latin typeface="Times New Roman" panose="02020603050405020304" pitchFamily="18" charset="0"/>
              </a:rPr>
              <a:t>+</a:t>
            </a:r>
            <a:r>
              <a:rPr lang="en-US" altLang="zh-CN" sz="2800" dirty="0">
                <a:latin typeface="Times New Roman" panose="02020603050405020304" pitchFamily="18" charset="0"/>
              </a:rPr>
              <a:t>2</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     122++3</a:t>
            </a:r>
            <a:r>
              <a:rPr lang="en-US" altLang="zh-CN" sz="2800" dirty="0">
                <a:latin typeface="Times New Roman" panose="02020603050405020304" pitchFamily="18" charset="0"/>
                <a:sym typeface="Symbol" panose="05050102010706020507" pitchFamily="18" charset="2"/>
              </a:rPr>
              <a:t>33</a:t>
            </a:r>
            <a:r>
              <a:rPr lang="en-US" altLang="zh-CN" sz="2800" u="sng" dirty="0">
                <a:latin typeface="Times New Roman" panose="02020603050405020304" pitchFamily="18" charset="0"/>
                <a:sym typeface="Symbol" panose="05050102010706020507" pitchFamily="18" charset="2"/>
              </a:rPr>
              <a:t>3</a:t>
            </a:r>
            <a:r>
              <a:rPr lang="en-US" altLang="zh-CN" sz="2800" u="sng" dirty="0">
                <a:latin typeface="Times New Roman" panose="02020603050405020304" pitchFamily="18" charset="0"/>
              </a:rPr>
              <a:t>2</a:t>
            </a:r>
            <a:r>
              <a:rPr lang="en-US" altLang="zh-CN" sz="2800" u="sng"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p>
          <a:p>
            <a:pPr algn="just" eaLnBrk="1" hangingPunct="1">
              <a:lnSpc>
                <a:spcPct val="90000"/>
              </a:lnSpc>
              <a:buFont typeface="Wingdings" panose="05000000000000000000" pitchFamily="2" charset="2"/>
              <a:buNone/>
            </a:pPr>
            <a:r>
              <a:rPr lang="en-US" altLang="zh-CN" sz="2800" dirty="0">
                <a:latin typeface="Times New Roman" panose="02020603050405020304" pitchFamily="18" charset="0"/>
              </a:rPr>
              <a:t>122++3</a:t>
            </a:r>
            <a:r>
              <a:rPr lang="en-US" altLang="zh-CN" sz="2800" dirty="0">
                <a:latin typeface="Times New Roman" panose="02020603050405020304" pitchFamily="18" charset="0"/>
                <a:sym typeface="Symbol" panose="05050102010706020507" pitchFamily="18" charset="2"/>
              </a:rPr>
              <a:t></a:t>
            </a:r>
            <a:r>
              <a:rPr lang="en-US" altLang="zh-CN" sz="2800" u="sng" dirty="0">
                <a:latin typeface="Times New Roman" panose="02020603050405020304" pitchFamily="18" charset="0"/>
                <a:sym typeface="Symbol" panose="05050102010706020507" pitchFamily="18" charset="2"/>
              </a:rPr>
              <a:t>33</a:t>
            </a:r>
            <a:r>
              <a:rPr lang="en-US" altLang="zh-CN" sz="2800" dirty="0">
                <a:latin typeface="Times New Roman" panose="02020603050405020304" pitchFamily="18" charset="0"/>
                <a:sym typeface="Symbol" panose="05050102010706020507" pitchFamily="18" charset="2"/>
              </a:rPr>
              <a:t>6,</a:t>
            </a:r>
            <a:r>
              <a:rPr lang="en-US" altLang="zh-CN" sz="2800" dirty="0">
                <a:latin typeface="Times New Roman" panose="02020603050405020304" pitchFamily="18" charset="0"/>
              </a:rPr>
              <a:t>               122++3</a:t>
            </a:r>
            <a:r>
              <a:rPr lang="en-US" altLang="zh-CN" sz="2800" dirty="0">
                <a:latin typeface="Times New Roman" panose="02020603050405020304" pitchFamily="18" charset="0"/>
                <a:sym typeface="Symbol" panose="05050102010706020507" pitchFamily="18" charset="2"/>
              </a:rPr>
              <a:t></a:t>
            </a:r>
            <a:r>
              <a:rPr lang="en-US" altLang="zh-CN" sz="2800" u="sng" dirty="0">
                <a:latin typeface="Times New Roman" panose="02020603050405020304" pitchFamily="18" charset="0"/>
                <a:sym typeface="Symbol" panose="05050102010706020507" pitchFamily="18" charset="2"/>
              </a:rPr>
              <a:t>96</a:t>
            </a:r>
            <a:r>
              <a:rPr lang="en-US" altLang="zh-CN" sz="2800" dirty="0">
                <a:latin typeface="Times New Roman" panose="02020603050405020304" pitchFamily="18" charset="0"/>
                <a:sym typeface="Symbol" panose="05050102010706020507" pitchFamily="18" charset="2"/>
              </a:rPr>
              <a:t></a:t>
            </a:r>
            <a:endParaRPr lang="en-US" altLang="zh-CN" sz="2800" dirty="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800" dirty="0">
                <a:latin typeface="Times New Roman" panose="02020603050405020304" pitchFamily="18" charset="0"/>
              </a:rPr>
              <a:t>1</a:t>
            </a:r>
            <a:r>
              <a:rPr lang="en-US" altLang="zh-CN" sz="2800" u="sng" dirty="0">
                <a:latin typeface="Times New Roman" panose="02020603050405020304" pitchFamily="18" charset="0"/>
              </a:rPr>
              <a:t>22+</a:t>
            </a:r>
            <a:r>
              <a:rPr lang="en-US" altLang="zh-CN" sz="2800" dirty="0">
                <a:latin typeface="Times New Roman" panose="02020603050405020304" pitchFamily="18" charset="0"/>
              </a:rPr>
              <a:t>+3</a:t>
            </a:r>
            <a:r>
              <a:rPr lang="en-US" altLang="zh-CN" sz="2800" dirty="0">
                <a:latin typeface="Times New Roman" panose="02020603050405020304" pitchFamily="18" charset="0"/>
                <a:sym typeface="Symbol" panose="05050102010706020507" pitchFamily="18" charset="2"/>
              </a:rPr>
              <a:t>3 ,</a:t>
            </a:r>
            <a:r>
              <a:rPr lang="en-US" altLang="zh-CN" sz="2800" dirty="0">
                <a:latin typeface="Times New Roman" panose="02020603050405020304" pitchFamily="18" charset="0"/>
              </a:rPr>
              <a:t>      </a:t>
            </a:r>
            <a:r>
              <a:rPr lang="en-US" altLang="zh-CN" sz="2800" u="sng" dirty="0">
                <a:latin typeface="Times New Roman" panose="02020603050405020304" pitchFamily="18" charset="0"/>
              </a:rPr>
              <a:t>14+</a:t>
            </a:r>
            <a:r>
              <a:rPr lang="en-US" altLang="zh-CN" sz="2800" dirty="0">
                <a:latin typeface="Times New Roman" panose="02020603050405020304" pitchFamily="18" charset="0"/>
              </a:rPr>
              <a:t>3</a:t>
            </a:r>
            <a:r>
              <a:rPr lang="en-US" altLang="zh-CN" sz="2800" dirty="0">
                <a:latin typeface="Times New Roman" panose="02020603050405020304" pitchFamily="18" charset="0"/>
                <a:sym typeface="Symbol" panose="05050102010706020507" pitchFamily="18" charset="2"/>
              </a:rPr>
              <a:t>3 ,      </a:t>
            </a:r>
            <a:r>
              <a:rPr lang="en-US" altLang="zh-CN" sz="2800" u="sng" dirty="0">
                <a:latin typeface="Times New Roman" panose="02020603050405020304" pitchFamily="18" charset="0"/>
                <a:sym typeface="Symbol" panose="05050102010706020507" pitchFamily="18" charset="2"/>
              </a:rPr>
              <a:t>5</a:t>
            </a:r>
            <a:r>
              <a:rPr lang="en-US" altLang="zh-CN" sz="2800" u="sng" dirty="0">
                <a:latin typeface="Times New Roman" panose="02020603050405020304" pitchFamily="18" charset="0"/>
              </a:rPr>
              <a:t>3</a:t>
            </a:r>
            <a:r>
              <a:rPr lang="en-US" altLang="zh-CN" sz="2800" u="sng"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Symbol" panose="05050102010706020507" pitchFamily="18" charset="2"/>
              </a:rPr>
              <a:t>3 ,     </a:t>
            </a:r>
            <a:r>
              <a:rPr lang="en-US" altLang="zh-CN" sz="2800" u="sng" dirty="0">
                <a:latin typeface="Times New Roman" panose="02020603050405020304" pitchFamily="18" charset="0"/>
                <a:sym typeface="Symbol" panose="05050102010706020507" pitchFamily="18" charset="2"/>
              </a:rPr>
              <a:t>(15)3 </a:t>
            </a:r>
            <a:r>
              <a:rPr lang="en-US" altLang="zh-CN" sz="2800" dirty="0">
                <a:latin typeface="Times New Roman" panose="02020603050405020304" pitchFamily="18" charset="0"/>
                <a:sym typeface="Symbol" panose="05050102010706020507" pitchFamily="18" charset="2"/>
              </a:rPr>
              <a:t>,     5</a:t>
            </a:r>
            <a:endParaRPr lang="en-US" altLang="zh-CN" sz="2800" dirty="0">
              <a:latin typeface="Times New Roman" panose="02020603050405020304" pitchFamily="18" charset="0"/>
            </a:endParaRPr>
          </a:p>
          <a:p>
            <a:pPr algn="just" eaLnBrk="1" hangingPunct="1">
              <a:lnSpc>
                <a:spcPct val="90000"/>
              </a:lnSpc>
              <a:buFont typeface="Symbol" panose="05050102010706020507" pitchFamily="18" charset="2"/>
              <a:buNone/>
            </a:pPr>
            <a:endParaRPr lang="en-US" altLang="zh-CN" sz="2800" dirty="0">
              <a:solidFill>
                <a:schemeClr val="bg2"/>
              </a:solidFill>
              <a:latin typeface="Times New Roman" panose="02020603050405020304" pitchFamily="18" charset="0"/>
            </a:endParaRPr>
          </a:p>
        </p:txBody>
      </p:sp>
      <p:sp>
        <p:nvSpPr>
          <p:cNvPr id="399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6E963D1-A0B1-43C4-9D63-2121C72F942D}" type="slidenum">
              <a:rPr lang="en-US" altLang="zh-CN" sz="1200">
                <a:latin typeface="Arial Black" panose="020B0A04020102020204" pitchFamily="34" charset="0"/>
              </a:rPr>
              <a:pPr>
                <a:spcBef>
                  <a:spcPct val="0"/>
                </a:spcBef>
                <a:buClrTx/>
                <a:buSzTx/>
                <a:buFontTx/>
                <a:buNone/>
              </a:pPr>
              <a:t>79</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100115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证明思路</a:t>
            </a:r>
          </a:p>
        </p:txBody>
      </p:sp>
      <p:sp>
        <p:nvSpPr>
          <p:cNvPr id="3" name="内容占位符 2"/>
          <p:cNvSpPr>
            <a:spLocks noGrp="1"/>
          </p:cNvSpPr>
          <p:nvPr>
            <p:ph sz="quarter" idx="1"/>
          </p:nvPr>
        </p:nvSpPr>
        <p:spPr/>
        <p:txBody>
          <a:bodyPr/>
          <a:lstStyle/>
          <a:p>
            <a:pPr marL="0" indent="0">
              <a:buNone/>
            </a:pPr>
            <a:r>
              <a:rPr lang="en-US" altLang="zh-CN" sz="2400" dirty="0"/>
              <a:t>(5)</a:t>
            </a:r>
            <a:r>
              <a:rPr lang="en-US" altLang="zh-CN" sz="2400" dirty="0">
                <a:sym typeface="Symbol" panose="05050102010706020507" pitchFamily="18" charset="2"/>
              </a:rPr>
              <a:t> </a:t>
            </a:r>
            <a:r>
              <a:rPr lang="en-US" altLang="zh-CN" sz="2400" dirty="0"/>
              <a:t>(6)</a:t>
            </a:r>
            <a:r>
              <a:rPr lang="zh-CN" altLang="en-US" sz="2400" dirty="0"/>
              <a:t>。由</a:t>
            </a:r>
            <a:r>
              <a:rPr lang="en-US" altLang="zh-CN" sz="2400" dirty="0"/>
              <a:t>(5)</a:t>
            </a:r>
            <a:r>
              <a:rPr lang="zh-CN" altLang="en-US" sz="2400" dirty="0"/>
              <a:t>易知</a:t>
            </a:r>
            <a:r>
              <a:rPr lang="en-US" altLang="zh-CN" sz="2400" dirty="0"/>
              <a:t>G</a:t>
            </a:r>
            <a:r>
              <a:rPr lang="zh-CN" altLang="en-US" sz="2400" dirty="0"/>
              <a:t>为树，因为</a:t>
            </a:r>
            <a:r>
              <a:rPr lang="en-US" altLang="zh-CN" sz="2400" dirty="0"/>
              <a:t>G</a:t>
            </a:r>
            <a:r>
              <a:rPr lang="zh-CN" altLang="en-US" sz="2400" dirty="0"/>
              <a:t>连通且无简单回路。由</a:t>
            </a:r>
            <a:r>
              <a:rPr lang="en-US" altLang="zh-CN" sz="2400" dirty="0"/>
              <a:t>(1)</a:t>
            </a:r>
            <a:r>
              <a:rPr lang="en-US" altLang="zh-CN" sz="2400" dirty="0">
                <a:sym typeface="Symbol" panose="05050102010706020507" pitchFamily="18" charset="2"/>
              </a:rPr>
              <a:t> </a:t>
            </a:r>
            <a:r>
              <a:rPr lang="en-US" altLang="zh-CN" sz="2400" dirty="0"/>
              <a:t>(2)</a:t>
            </a:r>
            <a:r>
              <a:rPr lang="zh-CN" altLang="en-US" sz="2400" dirty="0"/>
              <a:t>知，</a:t>
            </a:r>
            <a:r>
              <a:rPr lang="zh-CN" altLang="en-US" sz="2400" dirty="0">
                <a:sym typeface="Symbol" panose="05050102010706020507" pitchFamily="18" charset="2"/>
              </a:rPr>
              <a:t> </a:t>
            </a:r>
            <a:r>
              <a:rPr lang="en-US" altLang="zh-CN" sz="2400" dirty="0">
                <a:sym typeface="Symbol" panose="05050102010706020507" pitchFamily="18" charset="2"/>
              </a:rPr>
              <a:t>u</a:t>
            </a:r>
            <a:r>
              <a:rPr lang="zh-CN" altLang="en-US" sz="2400" dirty="0">
                <a:sym typeface="Symbol" panose="05050102010706020507" pitchFamily="18" charset="2"/>
              </a:rPr>
              <a:t>，</a:t>
            </a:r>
            <a:r>
              <a:rPr lang="en-US" altLang="zh-CN" sz="2400" dirty="0" err="1">
                <a:sym typeface="Symbol" panose="05050102010706020507" pitchFamily="18" charset="2"/>
              </a:rPr>
              <a:t>vV</a:t>
            </a:r>
            <a:r>
              <a:rPr lang="en-US" altLang="zh-CN" sz="2400" dirty="0"/>
              <a:t> (</a:t>
            </a:r>
            <a:r>
              <a:rPr lang="en-US" altLang="zh-CN" sz="2400" dirty="0" err="1"/>
              <a:t>u</a:t>
            </a:r>
            <a:r>
              <a:rPr lang="en-US" altLang="zh-CN" sz="2400" dirty="0" err="1">
                <a:sym typeface="Symbol" panose="05050102010706020507" pitchFamily="18" charset="2"/>
              </a:rPr>
              <a:t>v</a:t>
            </a:r>
            <a:r>
              <a:rPr lang="en-US" altLang="zh-CN" sz="2400" dirty="0"/>
              <a:t>)</a:t>
            </a:r>
            <a:r>
              <a:rPr lang="zh-CN" altLang="en-US" sz="2400" dirty="0"/>
              <a:t>，</a:t>
            </a:r>
            <a:r>
              <a:rPr lang="en-US" altLang="zh-CN" sz="2400" dirty="0"/>
              <a:t>u</a:t>
            </a:r>
            <a:r>
              <a:rPr lang="zh-CN" altLang="en-US" sz="2400" dirty="0"/>
              <a:t>到</a:t>
            </a:r>
            <a:r>
              <a:rPr lang="en-US" altLang="zh-CN" sz="2400" dirty="0"/>
              <a:t>v</a:t>
            </a:r>
            <a:r>
              <a:rPr lang="zh-CN" altLang="en-US" sz="2400" dirty="0"/>
              <a:t>有唯一路径，加新边</a:t>
            </a:r>
            <a:r>
              <a:rPr lang="en-US" altLang="zh-CN" sz="2400" dirty="0"/>
              <a:t>(u</a:t>
            </a:r>
            <a:r>
              <a:rPr lang="zh-CN" altLang="en-US" sz="2400" dirty="0"/>
              <a:t>，</a:t>
            </a:r>
            <a:r>
              <a:rPr lang="en-US" altLang="zh-CN" sz="2400" dirty="0"/>
              <a:t>v)</a:t>
            </a:r>
            <a:r>
              <a:rPr lang="zh-CN" altLang="en-US" sz="2400" dirty="0"/>
              <a:t>得唯一的一个圈</a:t>
            </a:r>
            <a:r>
              <a:rPr lang="en-US" altLang="zh-CN" sz="2400" dirty="0"/>
              <a:t>.</a:t>
            </a:r>
          </a:p>
          <a:p>
            <a:pPr marL="0" indent="0">
              <a:buNone/>
            </a:pPr>
            <a:r>
              <a:rPr lang="en-US" altLang="zh-CN" sz="2400" dirty="0"/>
              <a:t>(6)=&gt;(1)</a:t>
            </a:r>
            <a:r>
              <a:rPr lang="zh-CN" altLang="en-US" sz="2400" dirty="0"/>
              <a:t>。只需证明</a:t>
            </a:r>
            <a:r>
              <a:rPr lang="en-US" altLang="zh-CN" sz="2400" dirty="0"/>
              <a:t>G</a:t>
            </a:r>
            <a:r>
              <a:rPr lang="zh-CN" altLang="en-US" sz="2400" dirty="0"/>
              <a:t>连通，这是显然的</a:t>
            </a:r>
            <a:r>
              <a:rPr lang="en-US" altLang="zh-CN" sz="2400" dirty="0"/>
              <a:t>.</a:t>
            </a:r>
          </a:p>
          <a:p>
            <a:pPr marL="0" indent="0">
              <a:buNone/>
            </a:pPr>
            <a:endParaRPr lang="zh-CN" altLang="en-US" sz="2400" dirty="0"/>
          </a:p>
        </p:txBody>
      </p:sp>
    </p:spTree>
    <p:extLst>
      <p:ext uri="{BB962C8B-B14F-4D97-AF65-F5344CB8AC3E}">
        <p14:creationId xmlns:p14="http://schemas.microsoft.com/office/powerpoint/2010/main" val="4173967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b="1"/>
              <a:t>实例</a:t>
            </a:r>
          </a:p>
        </p:txBody>
      </p:sp>
      <p:sp>
        <p:nvSpPr>
          <p:cNvPr id="3" name="内容占位符 2"/>
          <p:cNvSpPr>
            <a:spLocks noGrp="1"/>
          </p:cNvSpPr>
          <p:nvPr>
            <p:ph sz="quarter" idx="1"/>
          </p:nvPr>
        </p:nvSpPr>
        <p:spPr>
          <a:ln w="38100"/>
        </p:spPr>
        <p:txBody>
          <a:bodyPr/>
          <a:lstStyle/>
          <a:p>
            <a:pPr>
              <a:buFont typeface="Wingdings" panose="05000000000000000000" pitchFamily="2" charset="2"/>
              <a:buNone/>
              <a:defRPr/>
            </a:pPr>
            <a:r>
              <a:rPr lang="zh-CN" altLang="en-US" sz="2400" dirty="0">
                <a:latin typeface="Times New Roman" pitchFamily="18" charset="0"/>
                <a:cs typeface="Times New Roman" pitchFamily="18" charset="0"/>
              </a:rPr>
              <a:t>例</a:t>
            </a:r>
            <a:r>
              <a:rPr lang="en-US" altLang="zh-CN" sz="2400" dirty="0">
                <a:latin typeface="Times New Roman" pitchFamily="18" charset="0"/>
                <a:cs typeface="Times New Roman" pitchFamily="18" charset="0"/>
              </a:rPr>
              <a:t>2 </a:t>
            </a:r>
            <a:r>
              <a:rPr lang="zh-CN" altLang="en-US" sz="2400" dirty="0">
                <a:latin typeface="Times New Roman" pitchFamily="18" charset="0"/>
                <a:cs typeface="Times New Roman" pitchFamily="18" charset="0"/>
              </a:rPr>
              <a:t>用</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元有序树表示下述命题公式</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并写出它的波兰符号法和逆波兰符号法表达式</a:t>
            </a:r>
            <a:r>
              <a:rPr lang="en-US" altLang="zh-CN" sz="2400" dirty="0">
                <a:latin typeface="Times New Roman" pitchFamily="18" charset="0"/>
                <a:cs typeface="Times New Roman" pitchFamily="18" charset="0"/>
              </a:rPr>
              <a:t>.</a:t>
            </a:r>
          </a:p>
          <a:p>
            <a:pPr marL="514350" indent="-514350">
              <a:buNone/>
              <a:defRPr/>
            </a:pPr>
            <a:r>
              <a:rPr lang="en-US" altLang="zh-CN" sz="2400" dirty="0">
                <a:latin typeface="Times New Roman" pitchFamily="18" charset="0"/>
                <a:cs typeface="Times New Roman" pitchFamily="18" charset="0"/>
              </a:rPr>
              <a:t>           (</a:t>
            </a:r>
            <a:r>
              <a:rPr lang="en-US" altLang="zh-CN" sz="2400" i="1" dirty="0">
                <a:latin typeface="Times New Roman" pitchFamily="18" charset="0"/>
                <a:cs typeface="Times New Roman" pitchFamily="18" charset="0"/>
              </a:rPr>
              <a:t>p</a:t>
            </a:r>
            <a:r>
              <a:rPr lang="en-US" altLang="zh-CN" sz="2400" dirty="0">
                <a:latin typeface="Times New Roman" pitchFamily="18" charset="0"/>
                <a:cs typeface="Times New Roman" pitchFamily="18" charset="0"/>
                <a:sym typeface="Symbol"/>
              </a:rPr>
              <a:t></a:t>
            </a:r>
            <a:r>
              <a:rPr lang="en-US" altLang="zh-CN" sz="2400" i="1" dirty="0">
                <a:latin typeface="Times New Roman" pitchFamily="18" charset="0"/>
                <a:cs typeface="Times New Roman" pitchFamily="18" charset="0"/>
                <a:sym typeface="Symbol"/>
              </a:rPr>
              <a:t>q</a:t>
            </a:r>
            <a:r>
              <a:rPr lang="en-US" altLang="zh-CN" sz="2400" dirty="0">
                <a:latin typeface="Times New Roman" pitchFamily="18" charset="0"/>
                <a:cs typeface="Times New Roman" pitchFamily="18" charset="0"/>
                <a:sym typeface="Symbol"/>
              </a:rPr>
              <a:t>)((</a:t>
            </a:r>
            <a:r>
              <a:rPr lang="en-US" altLang="zh-CN" sz="2400" i="1" dirty="0" err="1">
                <a:latin typeface="Times New Roman" pitchFamily="18" charset="0"/>
                <a:cs typeface="Times New Roman" pitchFamily="18" charset="0"/>
                <a:sym typeface="Symbol"/>
              </a:rPr>
              <a:t>p</a:t>
            </a:r>
            <a:r>
              <a:rPr lang="en-US" altLang="zh-CN" sz="2400" dirty="0" err="1">
                <a:latin typeface="Times New Roman" pitchFamily="18" charset="0"/>
                <a:cs typeface="Times New Roman" pitchFamily="18" charset="0"/>
                <a:sym typeface="Symbol"/>
              </a:rPr>
              <a:t></a:t>
            </a:r>
            <a:r>
              <a:rPr lang="en-US" altLang="zh-CN" sz="2400" i="1" dirty="0" err="1">
                <a:latin typeface="Times New Roman" pitchFamily="18" charset="0"/>
                <a:cs typeface="Times New Roman" pitchFamily="18" charset="0"/>
                <a:sym typeface="Symbol"/>
              </a:rPr>
              <a:t>r</a:t>
            </a:r>
            <a:r>
              <a:rPr lang="en-US" altLang="zh-CN" sz="2400" dirty="0">
                <a:latin typeface="Times New Roman" pitchFamily="18" charset="0"/>
                <a:cs typeface="Times New Roman" pitchFamily="18" charset="0"/>
                <a:sym typeface="Symbol"/>
              </a:rPr>
              <a:t>)(</a:t>
            </a:r>
            <a:r>
              <a:rPr lang="en-US" altLang="zh-CN" sz="2400" i="1" dirty="0" err="1">
                <a:latin typeface="Times New Roman" pitchFamily="18" charset="0"/>
                <a:cs typeface="Times New Roman" pitchFamily="18" charset="0"/>
                <a:sym typeface="Symbol"/>
              </a:rPr>
              <a:t>q</a:t>
            </a:r>
            <a:r>
              <a:rPr lang="en-US" altLang="zh-CN" sz="2400" dirty="0" err="1">
                <a:latin typeface="Times New Roman" pitchFamily="18" charset="0"/>
                <a:cs typeface="Times New Roman" pitchFamily="18" charset="0"/>
                <a:sym typeface="Symbol"/>
              </a:rPr>
              <a:t></a:t>
            </a:r>
            <a:r>
              <a:rPr lang="en-US" altLang="zh-CN" sz="2400" i="1" dirty="0" err="1">
                <a:latin typeface="Times New Roman" pitchFamily="18" charset="0"/>
                <a:cs typeface="Times New Roman" pitchFamily="18" charset="0"/>
                <a:sym typeface="Symbol"/>
              </a:rPr>
              <a:t>r</a:t>
            </a:r>
            <a:r>
              <a:rPr lang="en-US" altLang="zh-CN" sz="2400" dirty="0">
                <a:latin typeface="Times New Roman" pitchFamily="18" charset="0"/>
                <a:cs typeface="Times New Roman" pitchFamily="18" charset="0"/>
                <a:sym typeface="Symbol"/>
              </a:rPr>
              <a:t>))</a:t>
            </a:r>
          </a:p>
          <a:p>
            <a:pPr>
              <a:buFont typeface="Wingdings" panose="05000000000000000000" pitchFamily="2" charset="2"/>
              <a:buNone/>
              <a:defRPr/>
            </a:pPr>
            <a:r>
              <a:rPr lang="zh-CN" altLang="en-US" sz="2400" dirty="0">
                <a:latin typeface="Times New Roman" pitchFamily="18" charset="0"/>
                <a:cs typeface="Times New Roman" pitchFamily="18" charset="0"/>
                <a:sym typeface="Symbol"/>
              </a:rPr>
              <a:t>解:</a:t>
            </a:r>
            <a:endParaRPr lang="en-US" altLang="zh-CN" sz="2400" dirty="0">
              <a:latin typeface="Times New Roman" pitchFamily="18" charset="0"/>
              <a:cs typeface="Times New Roman" pitchFamily="18" charset="0"/>
              <a:sym typeface="Symbol"/>
            </a:endParaRPr>
          </a:p>
          <a:p>
            <a:pPr>
              <a:buFont typeface="Wingdings" panose="05000000000000000000" pitchFamily="2" charset="2"/>
              <a:buNone/>
              <a:defRPr/>
            </a:pPr>
            <a:r>
              <a:rPr lang="zh-CN" altLang="en-US" sz="2400" dirty="0"/>
              <a:t>波兰符号法表达</a:t>
            </a:r>
            <a:r>
              <a:rPr lang="zh-CN" altLang="en-US" sz="2400" dirty="0">
                <a:latin typeface="Times New Roman" pitchFamily="18" charset="0"/>
                <a:cs typeface="Times New Roman" pitchFamily="18" charset="0"/>
              </a:rPr>
              <a:t>式</a:t>
            </a:r>
            <a:endParaRPr lang="en-US" altLang="zh-CN" sz="2400" dirty="0">
              <a:latin typeface="Times New Roman" pitchFamily="18" charset="0"/>
              <a:cs typeface="Times New Roman" pitchFamily="18" charset="0"/>
            </a:endParaRPr>
          </a:p>
          <a:p>
            <a:pPr>
              <a:buFont typeface="Wingdings" panose="05000000000000000000" pitchFamily="2" charset="2"/>
              <a:buNone/>
              <a:defRPr/>
            </a:pPr>
            <a:r>
              <a:rPr lang="en-US" altLang="zh-CN" sz="2400" dirty="0">
                <a:latin typeface="Times New Roman" pitchFamily="18" charset="0"/>
                <a:cs typeface="Times New Roman" pitchFamily="18" charset="0"/>
                <a:sym typeface="Symbol"/>
              </a:rPr>
              <a:t>     </a:t>
            </a:r>
            <a:r>
              <a:rPr lang="zh-CN" altLang="zh-CN" sz="2400" dirty="0">
                <a:latin typeface="Times New Roman" pitchFamily="18" charset="0"/>
                <a:cs typeface="Times New Roman" pitchFamily="18" charset="0"/>
                <a:sym typeface="Symbol"/>
              </a:rPr>
              <a:t></a:t>
            </a:r>
            <a:r>
              <a:rPr lang="zh-CN" altLang="en-US" sz="2400" dirty="0">
                <a:latin typeface="Times New Roman" pitchFamily="18" charset="0"/>
                <a:cs typeface="Times New Roman" pitchFamily="18" charset="0"/>
                <a:sym typeface="Symbol"/>
              </a:rPr>
              <a:t></a:t>
            </a:r>
            <a:r>
              <a:rPr lang="en-US" altLang="zh-CN" sz="2400" i="1" dirty="0">
                <a:latin typeface="Times New Roman" pitchFamily="18" charset="0"/>
                <a:cs typeface="Times New Roman" pitchFamily="18" charset="0"/>
                <a:sym typeface="Symbol"/>
              </a:rPr>
              <a:t>p</a:t>
            </a:r>
            <a:r>
              <a:rPr lang="zh-CN" altLang="en-US" sz="2400" dirty="0">
                <a:latin typeface="Times New Roman" pitchFamily="18" charset="0"/>
                <a:cs typeface="Times New Roman" pitchFamily="18" charset="0"/>
                <a:sym typeface="Symbol"/>
              </a:rPr>
              <a:t></a:t>
            </a:r>
            <a:r>
              <a:rPr lang="en-US" altLang="zh-CN" sz="2400" i="1" dirty="0">
                <a:latin typeface="Times New Roman" pitchFamily="18" charset="0"/>
                <a:cs typeface="Times New Roman" pitchFamily="18" charset="0"/>
                <a:sym typeface="Symbol"/>
              </a:rPr>
              <a:t>q</a:t>
            </a:r>
            <a:r>
              <a:rPr lang="zh-CN" altLang="en-US" sz="2400" dirty="0">
                <a:latin typeface="Times New Roman" pitchFamily="18" charset="0"/>
                <a:cs typeface="Times New Roman" pitchFamily="18" charset="0"/>
                <a:sym typeface="Symbol"/>
              </a:rPr>
              <a:t></a:t>
            </a:r>
            <a:r>
              <a:rPr lang="en-US" altLang="zh-CN" sz="2400" i="1" dirty="0">
                <a:latin typeface="Times New Roman" pitchFamily="18" charset="0"/>
                <a:cs typeface="Times New Roman" pitchFamily="18" charset="0"/>
                <a:sym typeface="Symbol"/>
              </a:rPr>
              <a:t>pr</a:t>
            </a:r>
            <a:r>
              <a:rPr lang="zh-CN" altLang="en-US" sz="2400" dirty="0">
                <a:latin typeface="Times New Roman" pitchFamily="18" charset="0"/>
                <a:cs typeface="Times New Roman" pitchFamily="18" charset="0"/>
                <a:sym typeface="Symbol"/>
              </a:rPr>
              <a:t></a:t>
            </a:r>
            <a:r>
              <a:rPr lang="en-US" altLang="zh-CN" sz="2400" i="1" dirty="0" err="1">
                <a:latin typeface="Times New Roman" pitchFamily="18" charset="0"/>
                <a:cs typeface="Times New Roman" pitchFamily="18" charset="0"/>
                <a:sym typeface="Symbol"/>
              </a:rPr>
              <a:t>qr</a:t>
            </a:r>
            <a:endParaRPr lang="zh-CN" altLang="en-US" sz="2400" i="1" dirty="0">
              <a:latin typeface="Times New Roman" pitchFamily="18" charset="0"/>
              <a:cs typeface="Times New Roman" pitchFamily="18" charset="0"/>
            </a:endParaRPr>
          </a:p>
          <a:p>
            <a:pPr>
              <a:buFont typeface="Wingdings" panose="05000000000000000000" pitchFamily="2" charset="2"/>
              <a:buNone/>
              <a:defRPr/>
            </a:pPr>
            <a:r>
              <a:rPr lang="zh-CN" altLang="en-US" sz="2400" dirty="0"/>
              <a:t>逆波兰符号法表达</a:t>
            </a:r>
            <a:r>
              <a:rPr lang="zh-CN" altLang="en-US" sz="2400" dirty="0">
                <a:latin typeface="Times New Roman" pitchFamily="18" charset="0"/>
                <a:cs typeface="Times New Roman" pitchFamily="18" charset="0"/>
              </a:rPr>
              <a:t>式</a:t>
            </a:r>
            <a:endParaRPr lang="en-US" altLang="zh-CN" sz="2400" dirty="0">
              <a:latin typeface="Times New Roman" pitchFamily="18" charset="0"/>
              <a:cs typeface="Times New Roman" pitchFamily="18" charset="0"/>
            </a:endParaRPr>
          </a:p>
          <a:p>
            <a:pPr>
              <a:buFont typeface="Wingdings" panose="05000000000000000000" pitchFamily="2" charset="2"/>
              <a:buNone/>
              <a:defRPr/>
            </a:pPr>
            <a:r>
              <a:rPr lang="en-US" altLang="zh-CN" sz="2400" dirty="0">
                <a:latin typeface="Times New Roman" pitchFamily="18" charset="0"/>
                <a:cs typeface="Times New Roman" pitchFamily="18" charset="0"/>
                <a:sym typeface="Symbol"/>
              </a:rPr>
              <a:t>     </a:t>
            </a:r>
            <a:r>
              <a:rPr lang="en-US" altLang="zh-CN" sz="2400" i="1" dirty="0" err="1">
                <a:latin typeface="Times New Roman" pitchFamily="18" charset="0"/>
                <a:cs typeface="Times New Roman" pitchFamily="18" charset="0"/>
                <a:sym typeface="Symbol"/>
              </a:rPr>
              <a:t>pq</a:t>
            </a:r>
            <a:r>
              <a:rPr lang="en-US" altLang="zh-CN" sz="2400" dirty="0">
                <a:latin typeface="Times New Roman" pitchFamily="18" charset="0"/>
                <a:cs typeface="Times New Roman" pitchFamily="18" charset="0"/>
                <a:sym typeface="Symbol"/>
              </a:rPr>
              <a:t></a:t>
            </a:r>
            <a:r>
              <a:rPr lang="en-US" altLang="zh-CN" sz="2400" i="1" dirty="0" err="1">
                <a:latin typeface="Times New Roman" pitchFamily="18" charset="0"/>
                <a:cs typeface="Times New Roman" pitchFamily="18" charset="0"/>
                <a:sym typeface="Symbol"/>
              </a:rPr>
              <a:t>p</a:t>
            </a:r>
            <a:r>
              <a:rPr lang="en-US" altLang="zh-CN" sz="2400" dirty="0" err="1">
                <a:latin typeface="Times New Roman" pitchFamily="18" charset="0"/>
                <a:cs typeface="Times New Roman" pitchFamily="18" charset="0"/>
                <a:sym typeface="Symbol"/>
              </a:rPr>
              <a:t></a:t>
            </a:r>
            <a:r>
              <a:rPr lang="en-US" altLang="zh-CN" sz="2400" i="1" dirty="0" err="1">
                <a:latin typeface="Times New Roman" pitchFamily="18" charset="0"/>
                <a:cs typeface="Times New Roman" pitchFamily="18" charset="0"/>
                <a:sym typeface="Symbol"/>
              </a:rPr>
              <a:t>r</a:t>
            </a:r>
            <a:r>
              <a:rPr lang="en-US" altLang="zh-CN" sz="2400" dirty="0" err="1">
                <a:latin typeface="Times New Roman" pitchFamily="18" charset="0"/>
                <a:cs typeface="Times New Roman" pitchFamily="18" charset="0"/>
                <a:sym typeface="Symbol"/>
              </a:rPr>
              <a:t></a:t>
            </a:r>
            <a:r>
              <a:rPr lang="en-US" altLang="zh-CN" sz="2400" i="1" dirty="0" err="1">
                <a:latin typeface="Times New Roman" pitchFamily="18" charset="0"/>
                <a:cs typeface="Times New Roman" pitchFamily="18" charset="0"/>
                <a:sym typeface="Symbol"/>
              </a:rPr>
              <a:t>qr</a:t>
            </a:r>
            <a:r>
              <a:rPr lang="en-US" altLang="zh-CN" sz="2400" dirty="0">
                <a:latin typeface="Times New Roman" pitchFamily="18" charset="0"/>
                <a:cs typeface="Times New Roman" pitchFamily="18" charset="0"/>
                <a:sym typeface="Symbol"/>
              </a:rPr>
              <a:t></a:t>
            </a:r>
            <a:endParaRPr lang="zh-CN" altLang="en-US" sz="2400" i="1" dirty="0">
              <a:latin typeface="Times New Roman" pitchFamily="18" charset="0"/>
              <a:cs typeface="Times New Roman" pitchFamily="18" charset="0"/>
            </a:endParaRPr>
          </a:p>
          <a:p>
            <a:pPr>
              <a:buFont typeface="Wingdings" panose="05000000000000000000" pitchFamily="2" charset="2"/>
              <a:buNone/>
              <a:defRPr/>
            </a:pPr>
            <a:endParaRPr lang="en-US" altLang="zh-CN" sz="2400" dirty="0">
              <a:latin typeface="Times New Roman" pitchFamily="18" charset="0"/>
              <a:cs typeface="Times New Roman" pitchFamily="18" charset="0"/>
            </a:endParaRPr>
          </a:p>
          <a:p>
            <a:pPr>
              <a:buFont typeface="Wingdings" panose="05000000000000000000" pitchFamily="2" charset="2"/>
              <a:buNone/>
              <a:defRPr/>
            </a:pPr>
            <a:r>
              <a:rPr lang="zh-CN" altLang="en-US" sz="2400" dirty="0">
                <a:latin typeface="Times New Roman" pitchFamily="18" charset="0"/>
                <a:cs typeface="Times New Roman" pitchFamily="18" charset="0"/>
              </a:rPr>
              <a:t>注</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当一元运算符在运算对象前面时</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应画成右儿子</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4096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DD8C6E-52C6-41A2-AA23-4621142C09C9}" type="slidenum">
              <a:rPr lang="en-US" altLang="zh-CN" sz="1200">
                <a:latin typeface="Arial Black" panose="020B0A04020102020204" pitchFamily="34" charset="0"/>
              </a:rPr>
              <a:pPr>
                <a:spcBef>
                  <a:spcPct val="0"/>
                </a:spcBef>
                <a:buClrTx/>
                <a:buSzTx/>
                <a:buFontTx/>
                <a:buNone/>
              </a:pPr>
              <a:t>80</a:t>
            </a:fld>
            <a:endParaRPr lang="en-US" altLang="zh-CN" sz="1200">
              <a:latin typeface="Arial Black" panose="020B0A04020102020204" pitchFamily="34" charset="0"/>
            </a:endParaRPr>
          </a:p>
        </p:txBody>
      </p:sp>
      <p:grpSp>
        <p:nvGrpSpPr>
          <p:cNvPr id="40965" name="组合 70"/>
          <p:cNvGrpSpPr>
            <a:grpSpLocks/>
          </p:cNvGrpSpPr>
          <p:nvPr/>
        </p:nvGrpSpPr>
        <p:grpSpPr bwMode="auto">
          <a:xfrm>
            <a:off x="6888088" y="2564904"/>
            <a:ext cx="3429000" cy="2714625"/>
            <a:chOff x="4214810" y="3214686"/>
            <a:chExt cx="3429024" cy="2714644"/>
          </a:xfrm>
        </p:grpSpPr>
        <p:sp>
          <p:nvSpPr>
            <p:cNvPr id="5" name="椭圆 4"/>
            <p:cNvSpPr/>
            <p:nvPr/>
          </p:nvSpPr>
          <p:spPr>
            <a:xfrm>
              <a:off x="5429257" y="3286123"/>
              <a:ext cx="285752" cy="2857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6" name="椭圆 5"/>
            <p:cNvSpPr/>
            <p:nvPr/>
          </p:nvSpPr>
          <p:spPr>
            <a:xfrm>
              <a:off x="4500562" y="3857627"/>
              <a:ext cx="285752" cy="2857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7" name="椭圆 6"/>
            <p:cNvSpPr/>
            <p:nvPr/>
          </p:nvSpPr>
          <p:spPr>
            <a:xfrm>
              <a:off x="6500826" y="3857627"/>
              <a:ext cx="285752" cy="2857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8" name="椭圆 7"/>
            <p:cNvSpPr/>
            <p:nvPr/>
          </p:nvSpPr>
          <p:spPr>
            <a:xfrm>
              <a:off x="6143637" y="4429131"/>
              <a:ext cx="285752" cy="2857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9" name="椭圆 8"/>
            <p:cNvSpPr/>
            <p:nvPr/>
          </p:nvSpPr>
          <p:spPr>
            <a:xfrm>
              <a:off x="7000893" y="4429131"/>
              <a:ext cx="285752" cy="2857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10" name="椭圆 9"/>
            <p:cNvSpPr/>
            <p:nvPr/>
          </p:nvSpPr>
          <p:spPr>
            <a:xfrm>
              <a:off x="4857753" y="4429131"/>
              <a:ext cx="285752" cy="2857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11" name="椭圆 10"/>
            <p:cNvSpPr/>
            <p:nvPr/>
          </p:nvSpPr>
          <p:spPr>
            <a:xfrm>
              <a:off x="5857885" y="4929198"/>
              <a:ext cx="285752" cy="2857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12" name="椭圆 11"/>
            <p:cNvSpPr/>
            <p:nvPr/>
          </p:nvSpPr>
          <p:spPr>
            <a:xfrm>
              <a:off x="6786578" y="5000635"/>
              <a:ext cx="142876" cy="1428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13" name="椭圆 12"/>
            <p:cNvSpPr/>
            <p:nvPr/>
          </p:nvSpPr>
          <p:spPr>
            <a:xfrm>
              <a:off x="7429521" y="5000635"/>
              <a:ext cx="142876" cy="1428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14" name="椭圆 13"/>
            <p:cNvSpPr/>
            <p:nvPr/>
          </p:nvSpPr>
          <p:spPr>
            <a:xfrm>
              <a:off x="6500826" y="5000635"/>
              <a:ext cx="142876" cy="1428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15" name="椭圆 14"/>
            <p:cNvSpPr/>
            <p:nvPr/>
          </p:nvSpPr>
          <p:spPr>
            <a:xfrm>
              <a:off x="6215074" y="5500702"/>
              <a:ext cx="142876" cy="1428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16" name="椭圆 15"/>
            <p:cNvSpPr/>
            <p:nvPr/>
          </p:nvSpPr>
          <p:spPr>
            <a:xfrm>
              <a:off x="5357818" y="5000635"/>
              <a:ext cx="142876" cy="1428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sp>
          <p:nvSpPr>
            <p:cNvPr id="17" name="椭圆 16"/>
            <p:cNvSpPr/>
            <p:nvPr/>
          </p:nvSpPr>
          <p:spPr>
            <a:xfrm>
              <a:off x="4286249" y="4500570"/>
              <a:ext cx="142876" cy="1428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ea typeface="仿宋" panose="02010609060101010101" pitchFamily="49" charset="-122"/>
              </a:endParaRPr>
            </a:p>
          </p:txBody>
        </p:sp>
        <p:cxnSp>
          <p:nvCxnSpPr>
            <p:cNvPr id="19" name="直接连接符 18"/>
            <p:cNvCxnSpPr>
              <a:stCxn id="5" idx="3"/>
              <a:endCxn id="6" idx="7"/>
            </p:cNvCxnSpPr>
            <p:nvPr/>
          </p:nvCxnSpPr>
          <p:spPr>
            <a:xfrm rot="5400000">
              <a:off x="4923634" y="3352005"/>
              <a:ext cx="368303" cy="725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5"/>
              <a:endCxn id="7" idx="1"/>
            </p:cNvCxnSpPr>
            <p:nvPr/>
          </p:nvCxnSpPr>
          <p:spPr>
            <a:xfrm rot="16200000" flipH="1">
              <a:off x="5923766" y="3280567"/>
              <a:ext cx="368303" cy="8683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 idx="4"/>
              <a:endCxn id="17" idx="7"/>
            </p:cNvCxnSpPr>
            <p:nvPr/>
          </p:nvCxnSpPr>
          <p:spPr>
            <a:xfrm rot="5400000">
              <a:off x="4337048" y="4214818"/>
              <a:ext cx="377828" cy="23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4"/>
              <a:endCxn id="10" idx="1"/>
            </p:cNvCxnSpPr>
            <p:nvPr/>
          </p:nvCxnSpPr>
          <p:spPr>
            <a:xfrm rot="16200000" flipH="1">
              <a:off x="4607719" y="4179099"/>
              <a:ext cx="327027" cy="255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5"/>
              <a:endCxn id="16" idx="1"/>
            </p:cNvCxnSpPr>
            <p:nvPr/>
          </p:nvCxnSpPr>
          <p:spPr>
            <a:xfrm rot="16200000" flipH="1">
              <a:off x="5066510" y="4709327"/>
              <a:ext cx="347665" cy="2762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7" idx="4"/>
              <a:endCxn id="8" idx="7"/>
            </p:cNvCxnSpPr>
            <p:nvPr/>
          </p:nvCxnSpPr>
          <p:spPr>
            <a:xfrm rot="5400000">
              <a:off x="6352394" y="4179099"/>
              <a:ext cx="327027" cy="255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 idx="5"/>
              <a:endCxn id="9" idx="1"/>
            </p:cNvCxnSpPr>
            <p:nvPr/>
          </p:nvCxnSpPr>
          <p:spPr>
            <a:xfrm rot="16200000" flipH="1">
              <a:off x="6709584" y="4137822"/>
              <a:ext cx="368303" cy="296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8" idx="4"/>
              <a:endCxn id="11" idx="7"/>
            </p:cNvCxnSpPr>
            <p:nvPr/>
          </p:nvCxnSpPr>
          <p:spPr>
            <a:xfrm rot="5400000">
              <a:off x="6066642" y="4750603"/>
              <a:ext cx="255590" cy="184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8" idx="4"/>
              <a:endCxn id="14" idx="1"/>
            </p:cNvCxnSpPr>
            <p:nvPr/>
          </p:nvCxnSpPr>
          <p:spPr>
            <a:xfrm rot="16200000" flipH="1">
              <a:off x="6250793" y="4750603"/>
              <a:ext cx="306390" cy="23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4"/>
              <a:endCxn id="15" idx="1"/>
            </p:cNvCxnSpPr>
            <p:nvPr/>
          </p:nvCxnSpPr>
          <p:spPr>
            <a:xfrm rot="16200000" flipH="1">
              <a:off x="5965041" y="5250669"/>
              <a:ext cx="306389" cy="23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 idx="4"/>
              <a:endCxn id="12" idx="7"/>
            </p:cNvCxnSpPr>
            <p:nvPr/>
          </p:nvCxnSpPr>
          <p:spPr>
            <a:xfrm rot="5400000">
              <a:off x="6873098" y="4750603"/>
              <a:ext cx="306390" cy="23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9" idx="4"/>
              <a:endCxn id="13" idx="1"/>
            </p:cNvCxnSpPr>
            <p:nvPr/>
          </p:nvCxnSpPr>
          <p:spPr>
            <a:xfrm rot="16200000" flipH="1">
              <a:off x="7143769" y="4714883"/>
              <a:ext cx="306390" cy="306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991" name="TextBox 57"/>
            <p:cNvSpPr txBox="1">
              <a:spLocks noChangeArrowheads="1"/>
            </p:cNvSpPr>
            <p:nvPr/>
          </p:nvSpPr>
          <p:spPr bwMode="auto">
            <a:xfrm>
              <a:off x="4500562" y="3845486"/>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ym typeface="Symbol" panose="05050102010706020507" pitchFamily="18" charset="2"/>
                </a:rPr>
                <a:t></a:t>
              </a:r>
              <a:endParaRPr lang="zh-CN" altLang="en-US" sz="1800" b="1"/>
            </a:p>
          </p:txBody>
        </p:sp>
        <p:sp>
          <p:nvSpPr>
            <p:cNvPr id="40992" name="TextBox 58"/>
            <p:cNvSpPr txBox="1">
              <a:spLocks noChangeArrowheads="1"/>
            </p:cNvSpPr>
            <p:nvPr/>
          </p:nvSpPr>
          <p:spPr bwMode="auto">
            <a:xfrm>
              <a:off x="7000892" y="4357694"/>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ym typeface="Symbol" panose="05050102010706020507" pitchFamily="18" charset="2"/>
                </a:rPr>
                <a:t></a:t>
              </a:r>
              <a:endParaRPr lang="zh-CN" altLang="en-US" sz="1800" b="1"/>
            </a:p>
          </p:txBody>
        </p:sp>
        <p:sp>
          <p:nvSpPr>
            <p:cNvPr id="40993" name="TextBox 59"/>
            <p:cNvSpPr txBox="1">
              <a:spLocks noChangeArrowheads="1"/>
            </p:cNvSpPr>
            <p:nvPr/>
          </p:nvSpPr>
          <p:spPr bwMode="auto">
            <a:xfrm>
              <a:off x="6143636" y="4345552"/>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ym typeface="Symbol" panose="05050102010706020507" pitchFamily="18" charset="2"/>
                </a:rPr>
                <a:t></a:t>
              </a:r>
              <a:endParaRPr lang="zh-CN" altLang="en-US" sz="1800" b="1"/>
            </a:p>
          </p:txBody>
        </p:sp>
        <p:sp>
          <p:nvSpPr>
            <p:cNvPr id="40994" name="TextBox 60"/>
            <p:cNvSpPr txBox="1">
              <a:spLocks noChangeArrowheads="1"/>
            </p:cNvSpPr>
            <p:nvPr/>
          </p:nvSpPr>
          <p:spPr bwMode="auto">
            <a:xfrm>
              <a:off x="5357818" y="3214686"/>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ym typeface="Symbol" panose="05050102010706020507" pitchFamily="18" charset="2"/>
                </a:rPr>
                <a:t></a:t>
              </a:r>
              <a:endParaRPr lang="zh-CN" altLang="en-US" sz="1800" b="1"/>
            </a:p>
          </p:txBody>
        </p:sp>
        <p:sp>
          <p:nvSpPr>
            <p:cNvPr id="40995" name="TextBox 61"/>
            <p:cNvSpPr txBox="1">
              <a:spLocks noChangeArrowheads="1"/>
            </p:cNvSpPr>
            <p:nvPr/>
          </p:nvSpPr>
          <p:spPr bwMode="auto">
            <a:xfrm>
              <a:off x="6429388" y="3786190"/>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ym typeface="Symbol" panose="05050102010706020507" pitchFamily="18" charset="2"/>
                </a:rPr>
                <a:t></a:t>
              </a:r>
              <a:endParaRPr lang="zh-CN" altLang="en-US" sz="1800" b="1"/>
            </a:p>
          </p:txBody>
        </p:sp>
        <p:sp>
          <p:nvSpPr>
            <p:cNvPr id="40996" name="TextBox 62"/>
            <p:cNvSpPr txBox="1">
              <a:spLocks noChangeArrowheads="1"/>
            </p:cNvSpPr>
            <p:nvPr/>
          </p:nvSpPr>
          <p:spPr bwMode="auto">
            <a:xfrm>
              <a:off x="4786314" y="4357694"/>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ym typeface="Symbol" panose="05050102010706020507" pitchFamily="18" charset="2"/>
                </a:rPr>
                <a:t></a:t>
              </a:r>
              <a:endParaRPr lang="zh-CN" altLang="en-US" sz="1800" b="1"/>
            </a:p>
          </p:txBody>
        </p:sp>
        <p:sp>
          <p:nvSpPr>
            <p:cNvPr id="40997" name="TextBox 63"/>
            <p:cNvSpPr txBox="1">
              <a:spLocks noChangeArrowheads="1"/>
            </p:cNvSpPr>
            <p:nvPr/>
          </p:nvSpPr>
          <p:spPr bwMode="auto">
            <a:xfrm>
              <a:off x="5786446" y="4845618"/>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ym typeface="Symbol" panose="05050102010706020507" pitchFamily="18" charset="2"/>
                </a:rPr>
                <a:t></a:t>
              </a:r>
              <a:endParaRPr lang="zh-CN" altLang="en-US" sz="1800" b="1"/>
            </a:p>
          </p:txBody>
        </p:sp>
        <p:sp>
          <p:nvSpPr>
            <p:cNvPr id="40998" name="TextBox 64"/>
            <p:cNvSpPr txBox="1">
              <a:spLocks noChangeArrowheads="1"/>
            </p:cNvSpPr>
            <p:nvPr/>
          </p:nvSpPr>
          <p:spPr bwMode="auto">
            <a:xfrm>
              <a:off x="4214810" y="4572008"/>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i="1">
                  <a:latin typeface="Times New Roman" panose="02020603050405020304" pitchFamily="18" charset="0"/>
                  <a:cs typeface="Times New Roman" panose="02020603050405020304" pitchFamily="18" charset="0"/>
                  <a:sym typeface="Symbol" panose="05050102010706020507" pitchFamily="18" charset="2"/>
                </a:rPr>
                <a:t>p</a:t>
              </a:r>
              <a:endParaRPr lang="zh-CN" altLang="en-US" sz="1800" b="1" i="1">
                <a:latin typeface="Times New Roman" panose="02020603050405020304" pitchFamily="18" charset="0"/>
                <a:cs typeface="Times New Roman" panose="02020603050405020304" pitchFamily="18" charset="0"/>
              </a:endParaRPr>
            </a:p>
          </p:txBody>
        </p:sp>
        <p:sp>
          <p:nvSpPr>
            <p:cNvPr id="40999" name="矩形 65"/>
            <p:cNvSpPr>
              <a:spLocks noChangeArrowheads="1"/>
            </p:cNvSpPr>
            <p:nvPr/>
          </p:nvSpPr>
          <p:spPr bwMode="auto">
            <a:xfrm>
              <a:off x="6129306" y="555999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i="1">
                  <a:latin typeface="Times New Roman" panose="02020603050405020304" pitchFamily="18" charset="0"/>
                  <a:cs typeface="Times New Roman" panose="02020603050405020304" pitchFamily="18" charset="0"/>
                  <a:sym typeface="Symbol" panose="05050102010706020507" pitchFamily="18" charset="2"/>
                </a:rPr>
                <a:t>p</a:t>
              </a:r>
              <a:endParaRPr lang="zh-CN" altLang="en-US" sz="1800"/>
            </a:p>
          </p:txBody>
        </p:sp>
        <p:sp>
          <p:nvSpPr>
            <p:cNvPr id="41000" name="矩形 66"/>
            <p:cNvSpPr>
              <a:spLocks noChangeArrowheads="1"/>
            </p:cNvSpPr>
            <p:nvPr/>
          </p:nvSpPr>
          <p:spPr bwMode="auto">
            <a:xfrm>
              <a:off x="5286380" y="5072074"/>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i="1">
                  <a:latin typeface="Times New Roman" panose="02020603050405020304" pitchFamily="18" charset="0"/>
                  <a:cs typeface="Times New Roman" panose="02020603050405020304" pitchFamily="18" charset="0"/>
                  <a:sym typeface="Symbol" panose="05050102010706020507" pitchFamily="18" charset="2"/>
                </a:rPr>
                <a:t>q</a:t>
              </a:r>
              <a:endParaRPr lang="zh-CN" altLang="en-US" sz="1800"/>
            </a:p>
          </p:txBody>
        </p:sp>
        <p:sp>
          <p:nvSpPr>
            <p:cNvPr id="41001" name="矩形 67"/>
            <p:cNvSpPr>
              <a:spLocks noChangeArrowheads="1"/>
            </p:cNvSpPr>
            <p:nvPr/>
          </p:nvSpPr>
          <p:spPr bwMode="auto">
            <a:xfrm>
              <a:off x="6700810" y="5072074"/>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i="1">
                  <a:latin typeface="Times New Roman" panose="02020603050405020304" pitchFamily="18" charset="0"/>
                  <a:cs typeface="Times New Roman" panose="02020603050405020304" pitchFamily="18" charset="0"/>
                  <a:sym typeface="Symbol" panose="05050102010706020507" pitchFamily="18" charset="2"/>
                </a:rPr>
                <a:t>q</a:t>
              </a:r>
              <a:endParaRPr lang="zh-CN" altLang="en-US" sz="1800"/>
            </a:p>
          </p:txBody>
        </p:sp>
        <p:sp>
          <p:nvSpPr>
            <p:cNvPr id="41002" name="矩形 68"/>
            <p:cNvSpPr>
              <a:spLocks noChangeArrowheads="1"/>
            </p:cNvSpPr>
            <p:nvPr/>
          </p:nvSpPr>
          <p:spPr bwMode="auto">
            <a:xfrm>
              <a:off x="6429388" y="5072074"/>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i="1">
                  <a:latin typeface="Times New Roman" panose="02020603050405020304" pitchFamily="18" charset="0"/>
                  <a:cs typeface="Times New Roman" panose="02020603050405020304" pitchFamily="18" charset="0"/>
                  <a:sym typeface="Symbol" panose="05050102010706020507" pitchFamily="18" charset="2"/>
                </a:rPr>
                <a:t>r</a:t>
              </a:r>
              <a:endParaRPr lang="zh-CN" altLang="en-US" sz="1800"/>
            </a:p>
          </p:txBody>
        </p:sp>
        <p:sp>
          <p:nvSpPr>
            <p:cNvPr id="41003" name="矩形 69"/>
            <p:cNvSpPr>
              <a:spLocks noChangeArrowheads="1"/>
            </p:cNvSpPr>
            <p:nvPr/>
          </p:nvSpPr>
          <p:spPr bwMode="auto">
            <a:xfrm>
              <a:off x="7369400" y="5072074"/>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i="1">
                  <a:latin typeface="Times New Roman" panose="02020603050405020304" pitchFamily="18" charset="0"/>
                  <a:cs typeface="Times New Roman" panose="02020603050405020304" pitchFamily="18" charset="0"/>
                  <a:sym typeface="Symbol" panose="05050102010706020507" pitchFamily="18" charset="2"/>
                </a:rPr>
                <a:t>r</a:t>
              </a:r>
              <a:endParaRPr lang="zh-CN" altLang="en-US" sz="1800"/>
            </a:p>
          </p:txBody>
        </p:sp>
      </p:grpSp>
    </p:spTree>
    <p:extLst>
      <p:ext uri="{BB962C8B-B14F-4D97-AF65-F5344CB8AC3E}">
        <p14:creationId xmlns:p14="http://schemas.microsoft.com/office/powerpoint/2010/main" val="174252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结论</a:t>
            </a:r>
          </a:p>
        </p:txBody>
      </p:sp>
      <p:sp>
        <p:nvSpPr>
          <p:cNvPr id="3" name="内容占位符 2"/>
          <p:cNvSpPr>
            <a:spLocks noGrp="1"/>
          </p:cNvSpPr>
          <p:nvPr>
            <p:ph sz="quarter" idx="1"/>
          </p:nvPr>
        </p:nvSpPr>
        <p:spPr/>
        <p:txBody>
          <a:bodyPr/>
          <a:lstStyle/>
          <a:p>
            <a:r>
              <a:rPr lang="zh-CN" altLang="en-US" dirty="0">
                <a:solidFill>
                  <a:srgbClr val="FF0000"/>
                </a:solidFill>
              </a:rPr>
              <a:t>在顶点给定</a:t>
            </a:r>
            <a:r>
              <a:rPr lang="zh-CN" altLang="en-US" dirty="0"/>
              <a:t>的无向图中，</a:t>
            </a:r>
          </a:p>
          <a:p>
            <a:pPr lvl="1"/>
            <a:r>
              <a:rPr lang="zh-CN" altLang="en-US" dirty="0">
                <a:solidFill>
                  <a:srgbClr val="FF0000"/>
                </a:solidFill>
              </a:rPr>
              <a:t>树是边数最多的无简单回路的图</a:t>
            </a:r>
            <a:endParaRPr lang="en-US" altLang="zh-CN" dirty="0">
              <a:solidFill>
                <a:srgbClr val="FF0000"/>
              </a:solidFill>
            </a:endParaRPr>
          </a:p>
          <a:p>
            <a:pPr lvl="1"/>
            <a:r>
              <a:rPr lang="zh-CN" altLang="en-US" dirty="0">
                <a:solidFill>
                  <a:srgbClr val="FF0000"/>
                </a:solidFill>
              </a:rPr>
              <a:t>树是边数最少的连通图 </a:t>
            </a:r>
            <a:endParaRPr lang="en-US" altLang="zh-CN" dirty="0">
              <a:solidFill>
                <a:srgbClr val="FF0000"/>
              </a:solidFill>
            </a:endParaRPr>
          </a:p>
          <a:p>
            <a:r>
              <a:rPr lang="zh-CN" altLang="en-US" dirty="0"/>
              <a:t>由此可知，在具有</a:t>
            </a:r>
            <a:r>
              <a:rPr lang="en-US" altLang="zh-CN" dirty="0"/>
              <a:t>m</a:t>
            </a:r>
            <a:r>
              <a:rPr lang="zh-CN" altLang="en-US" dirty="0"/>
              <a:t>条边的</a:t>
            </a:r>
            <a:r>
              <a:rPr lang="en-US" altLang="zh-CN" dirty="0"/>
              <a:t>n</a:t>
            </a:r>
            <a:r>
              <a:rPr lang="zh-CN" altLang="en-US" dirty="0"/>
              <a:t>阶无向图</a:t>
            </a:r>
            <a:r>
              <a:rPr lang="en-US" altLang="zh-CN" dirty="0"/>
              <a:t>G </a:t>
            </a:r>
            <a:r>
              <a:rPr lang="zh-CN" altLang="en-US" dirty="0"/>
              <a:t>中：若</a:t>
            </a:r>
            <a:r>
              <a:rPr lang="en-US" altLang="zh-CN" dirty="0"/>
              <a:t>m&lt;n-1,</a:t>
            </a:r>
            <a:r>
              <a:rPr lang="zh-CN" altLang="en-US" dirty="0"/>
              <a:t>则</a:t>
            </a:r>
            <a:r>
              <a:rPr lang="en-US" altLang="zh-CN" dirty="0"/>
              <a:t>G</a:t>
            </a:r>
            <a:r>
              <a:rPr lang="zh-CN" altLang="en-US" dirty="0"/>
              <a:t>是不连通；若</a:t>
            </a:r>
            <a:r>
              <a:rPr lang="en-US" altLang="zh-CN" dirty="0"/>
              <a:t>m&gt;n-1,</a:t>
            </a:r>
            <a:r>
              <a:rPr lang="zh-CN" altLang="en-US" dirty="0"/>
              <a:t>则</a:t>
            </a:r>
            <a:r>
              <a:rPr lang="en-US" altLang="zh-CN" dirty="0"/>
              <a:t>G</a:t>
            </a:r>
            <a:r>
              <a:rPr lang="zh-CN" altLang="en-US" dirty="0"/>
              <a:t>必含简单回路。 </a:t>
            </a:r>
          </a:p>
          <a:p>
            <a:endParaRPr lang="zh-CN" altLang="en-US" dirty="0"/>
          </a:p>
        </p:txBody>
      </p:sp>
    </p:spTree>
    <p:extLst>
      <p:ext uri="{BB962C8B-B14F-4D97-AF65-F5344CB8AC3E}">
        <p14:creationId xmlns:p14="http://schemas.microsoft.com/office/powerpoint/2010/main" val="408186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命题逻辑基本概念</Template>
  <TotalTime>12648</TotalTime>
  <Words>8632</Words>
  <Application>Microsoft Office PowerPoint</Application>
  <PresentationFormat>宽屏</PresentationFormat>
  <Paragraphs>496</Paragraphs>
  <Slides>80</Slides>
  <Notes>2</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5" baseType="lpstr">
      <vt:lpstr>仿宋</vt:lpstr>
      <vt:lpstr>华文宋体</vt:lpstr>
      <vt:lpstr>隶书</vt:lpstr>
      <vt:lpstr>宋体</vt:lpstr>
      <vt:lpstr>Arial</vt:lpstr>
      <vt:lpstr>Arial Black</vt:lpstr>
      <vt:lpstr>Cambria Math</vt:lpstr>
      <vt:lpstr>Symbol</vt:lpstr>
      <vt:lpstr>Times New Roman</vt:lpstr>
      <vt:lpstr>Tw Cen MT</vt:lpstr>
      <vt:lpstr>Wingdings</vt:lpstr>
      <vt:lpstr>Wingdings 2</vt:lpstr>
      <vt:lpstr>中性</vt:lpstr>
      <vt:lpstr>位图图像</vt:lpstr>
      <vt:lpstr>Equation</vt:lpstr>
      <vt:lpstr>第十二章 树</vt:lpstr>
      <vt:lpstr>本章内容</vt:lpstr>
      <vt:lpstr>树的定义</vt:lpstr>
      <vt:lpstr>树的定义</vt:lpstr>
      <vt:lpstr>定理12.1</vt:lpstr>
      <vt:lpstr>证明思路</vt:lpstr>
      <vt:lpstr>证明思路</vt:lpstr>
      <vt:lpstr>证明思路</vt:lpstr>
      <vt:lpstr>结论</vt:lpstr>
      <vt:lpstr>定理12.2</vt:lpstr>
      <vt:lpstr>定理12.2</vt:lpstr>
      <vt:lpstr>例题</vt:lpstr>
      <vt:lpstr>PowerPoint 演示文稿</vt:lpstr>
      <vt:lpstr>例题</vt:lpstr>
      <vt:lpstr>12.2 生成树</vt:lpstr>
      <vt:lpstr>生成树</vt:lpstr>
      <vt:lpstr>生成树</vt:lpstr>
      <vt:lpstr>生成树</vt:lpstr>
      <vt:lpstr>生成树</vt:lpstr>
      <vt:lpstr>基本回路及基本回路系统</vt:lpstr>
      <vt:lpstr>基本割集与基本割集系统</vt:lpstr>
      <vt:lpstr>基本割集与基本割集系统</vt:lpstr>
      <vt:lpstr>基本割集与基本割集系统</vt:lpstr>
      <vt:lpstr>基本割集与基本割集系统</vt:lpstr>
      <vt:lpstr>基本割集与基本割集系统</vt:lpstr>
      <vt:lpstr>基本割集与基本割集系统</vt:lpstr>
      <vt:lpstr>最小(或最大)生成树</vt:lpstr>
      <vt:lpstr>Kruskal算法(避圈法)</vt:lpstr>
      <vt:lpstr>Kruskal算法</vt:lpstr>
      <vt:lpstr>Kruskal算法</vt:lpstr>
      <vt:lpstr>破圈法</vt:lpstr>
      <vt:lpstr>Prim算法</vt:lpstr>
      <vt:lpstr>索林（Sollin)算法</vt:lpstr>
      <vt:lpstr>12.3 根树及其应用</vt:lpstr>
      <vt:lpstr>12.3 根树及其应用</vt:lpstr>
      <vt:lpstr>根树</vt:lpstr>
      <vt:lpstr>根树</vt:lpstr>
      <vt:lpstr>家族树</vt:lpstr>
      <vt:lpstr>根子树</vt:lpstr>
      <vt:lpstr>有序树</vt:lpstr>
      <vt:lpstr>有序树</vt:lpstr>
      <vt:lpstr>有序树</vt:lpstr>
      <vt:lpstr>图例</vt:lpstr>
      <vt:lpstr>定理（补充）</vt:lpstr>
      <vt:lpstr>推论（补充）</vt:lpstr>
      <vt:lpstr>应用题</vt:lpstr>
      <vt:lpstr>PowerPoint 演示文稿</vt:lpstr>
      <vt:lpstr>应用题</vt:lpstr>
      <vt:lpstr>应用题</vt:lpstr>
      <vt:lpstr>应用题</vt:lpstr>
      <vt:lpstr>例：</vt:lpstr>
      <vt:lpstr>解决方案</vt:lpstr>
      <vt:lpstr>问题</vt:lpstr>
      <vt:lpstr>最优2元树</vt:lpstr>
      <vt:lpstr>图12.7</vt:lpstr>
      <vt:lpstr>Huffman算法：求带权的最优2元树</vt:lpstr>
      <vt:lpstr>例12.2</vt:lpstr>
      <vt:lpstr>PowerPoint 演示文稿</vt:lpstr>
      <vt:lpstr>图12.8</vt:lpstr>
      <vt:lpstr>图12.9 ：求带权为2,3,5,7,8,9的最优2元树</vt:lpstr>
      <vt:lpstr>最优2元树的应用场景</vt:lpstr>
      <vt:lpstr>前缀码 </vt:lpstr>
      <vt:lpstr>前缀码 </vt:lpstr>
      <vt:lpstr>前缀码(续)</vt:lpstr>
      <vt:lpstr>最佳前缀码</vt:lpstr>
      <vt:lpstr>实例</vt:lpstr>
      <vt:lpstr>例(续)</vt:lpstr>
      <vt:lpstr>思考：最优树与最小生成树的差异</vt:lpstr>
      <vt:lpstr>问题：</vt:lpstr>
      <vt:lpstr>三元哈夫曼树编码</vt:lpstr>
      <vt:lpstr>三元哈夫曼树编码</vt:lpstr>
      <vt:lpstr>PowerPoint 演示文稿</vt:lpstr>
      <vt:lpstr>树的遍历</vt:lpstr>
      <vt:lpstr>遍历算法</vt:lpstr>
      <vt:lpstr>行遍2元有序树</vt:lpstr>
      <vt:lpstr>用2元有序树表示算式</vt:lpstr>
      <vt:lpstr>实例</vt:lpstr>
      <vt:lpstr>波兰符号法</vt:lpstr>
      <vt:lpstr>逆波兰符号法</vt:lpstr>
      <vt:lpstr>实例</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第十六章 树</dc:title>
  <dc:creator>yangjianlin</dc:creator>
  <cp:lastModifiedBy>UP CPU</cp:lastModifiedBy>
  <cp:revision>422</cp:revision>
  <cp:lastPrinted>1601-01-01T00:00:00Z</cp:lastPrinted>
  <dcterms:created xsi:type="dcterms:W3CDTF">2002-08-19T06:25:27Z</dcterms:created>
  <dcterms:modified xsi:type="dcterms:W3CDTF">2023-06-09T07:42:51Z</dcterms:modified>
</cp:coreProperties>
</file>