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81"/>
  </p:notesMasterIdLst>
  <p:sldIdLst>
    <p:sldId id="318" r:id="rId2"/>
    <p:sldId id="544" r:id="rId3"/>
    <p:sldId id="319" r:id="rId4"/>
    <p:sldId id="520" r:id="rId5"/>
    <p:sldId id="406" r:id="rId6"/>
    <p:sldId id="512" r:id="rId7"/>
    <p:sldId id="513" r:id="rId8"/>
    <p:sldId id="521" r:id="rId9"/>
    <p:sldId id="514" r:id="rId10"/>
    <p:sldId id="515" r:id="rId11"/>
    <p:sldId id="516" r:id="rId12"/>
    <p:sldId id="517" r:id="rId13"/>
    <p:sldId id="518" r:id="rId14"/>
    <p:sldId id="522" r:id="rId15"/>
    <p:sldId id="519" r:id="rId16"/>
    <p:sldId id="523" r:id="rId17"/>
    <p:sldId id="524" r:id="rId18"/>
    <p:sldId id="532" r:id="rId19"/>
    <p:sldId id="324" r:id="rId20"/>
    <p:sldId id="538" r:id="rId21"/>
    <p:sldId id="539" r:id="rId22"/>
    <p:sldId id="576" r:id="rId23"/>
    <p:sldId id="413" r:id="rId24"/>
    <p:sldId id="578" r:id="rId25"/>
    <p:sldId id="579" r:id="rId26"/>
    <p:sldId id="580" r:id="rId27"/>
    <p:sldId id="581" r:id="rId28"/>
    <p:sldId id="415" r:id="rId29"/>
    <p:sldId id="582" r:id="rId30"/>
    <p:sldId id="583" r:id="rId31"/>
    <p:sldId id="567" r:id="rId32"/>
    <p:sldId id="569" r:id="rId33"/>
    <p:sldId id="570" r:id="rId34"/>
    <p:sldId id="571" r:id="rId35"/>
    <p:sldId id="572" r:id="rId36"/>
    <p:sldId id="573" r:id="rId37"/>
    <p:sldId id="574" r:id="rId38"/>
    <p:sldId id="577" r:id="rId39"/>
    <p:sldId id="447" r:id="rId40"/>
    <p:sldId id="575" r:id="rId41"/>
    <p:sldId id="537" r:id="rId42"/>
    <p:sldId id="422" r:id="rId43"/>
    <p:sldId id="423" r:id="rId44"/>
    <p:sldId id="540" r:id="rId45"/>
    <p:sldId id="424" r:id="rId46"/>
    <p:sldId id="425" r:id="rId47"/>
    <p:sldId id="426" r:id="rId48"/>
    <p:sldId id="427" r:id="rId49"/>
    <p:sldId id="428" r:id="rId50"/>
    <p:sldId id="429" r:id="rId51"/>
    <p:sldId id="430" r:id="rId52"/>
    <p:sldId id="431" r:id="rId53"/>
    <p:sldId id="432" r:id="rId54"/>
    <p:sldId id="433" r:id="rId55"/>
    <p:sldId id="434" r:id="rId56"/>
    <p:sldId id="435" r:id="rId57"/>
    <p:sldId id="438" r:id="rId58"/>
    <p:sldId id="439" r:id="rId59"/>
    <p:sldId id="440" r:id="rId60"/>
    <p:sldId id="441" r:id="rId61"/>
    <p:sldId id="443" r:id="rId62"/>
    <p:sldId id="444" r:id="rId63"/>
    <p:sldId id="445" r:id="rId64"/>
    <p:sldId id="446" r:id="rId65"/>
    <p:sldId id="452" r:id="rId66"/>
    <p:sldId id="453" r:id="rId67"/>
    <p:sldId id="454" r:id="rId68"/>
    <p:sldId id="503" r:id="rId69"/>
    <p:sldId id="504" r:id="rId70"/>
    <p:sldId id="456" r:id="rId71"/>
    <p:sldId id="457" r:id="rId72"/>
    <p:sldId id="458" r:id="rId73"/>
    <p:sldId id="565" r:id="rId74"/>
    <p:sldId id="541" r:id="rId75"/>
    <p:sldId id="543" r:id="rId76"/>
    <p:sldId id="566" r:id="rId77"/>
    <p:sldId id="554" r:id="rId78"/>
    <p:sldId id="556" r:id="rId79"/>
    <p:sldId id="563" r:id="rId8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0000"/>
    <a:srgbClr val="CCFFCC"/>
    <a:srgbClr val="EFFE7C"/>
    <a:srgbClr val="BDE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502" autoAdjust="0"/>
  </p:normalViewPr>
  <p:slideViewPr>
    <p:cSldViewPr>
      <p:cViewPr varScale="1">
        <p:scale>
          <a:sx n="98" d="100"/>
          <a:sy n="98" d="100"/>
        </p:scale>
        <p:origin x="231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14"/>
    </p:cViewPr>
  </p:sorterViewPr>
  <p:notesViewPr>
    <p:cSldViewPr>
      <p:cViewPr varScale="1">
        <p:scale>
          <a:sx n="58" d="100"/>
          <a:sy n="58" d="100"/>
        </p:scale>
        <p:origin x="-172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5.xml"/><Relationship Id="rId2" Type="http://schemas.openxmlformats.org/officeDocument/2006/relationships/slide" Target="slides/slide34.xml"/><Relationship Id="rId1" Type="http://schemas.openxmlformats.org/officeDocument/2006/relationships/slide" Target="slides/slide2.xml"/><Relationship Id="rId5" Type="http://schemas.openxmlformats.org/officeDocument/2006/relationships/slide" Target="slides/slide39.xml"/><Relationship Id="rId4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21B64D-E96B-4B31-A674-A1817CC4B8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4F53EA-D2FE-4845-B95A-B6FAE9E2F408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863E77-8298-4F7E-9AF2-631ADF4C1E67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1)</a:t>
            </a:r>
            <a:r>
              <a:rPr lang="zh-CN" altLang="en-US" sz="800" dirty="0">
                <a:latin typeface="Arial" panose="020B0604020202020204" pitchFamily="34" charset="0"/>
              </a:rPr>
              <a:t>双重否定律：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AA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2)</a:t>
            </a:r>
            <a:r>
              <a:rPr lang="zh-CN" altLang="en-US" sz="800" dirty="0">
                <a:latin typeface="Arial" panose="020B0604020202020204" pitchFamily="34" charset="0"/>
              </a:rPr>
              <a:t>等幂律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3)</a:t>
            </a:r>
            <a:r>
              <a:rPr lang="zh-CN" altLang="en-US" sz="800" dirty="0">
                <a:latin typeface="Arial" panose="020B0604020202020204" pitchFamily="34" charset="0"/>
              </a:rPr>
              <a:t>交换律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4)</a:t>
            </a:r>
            <a:r>
              <a:rPr lang="zh-CN" altLang="en-US" sz="800" dirty="0">
                <a:latin typeface="Arial" panose="020B0604020202020204" pitchFamily="34" charset="0"/>
              </a:rPr>
              <a:t>结合律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C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C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5)</a:t>
            </a:r>
            <a:r>
              <a:rPr lang="zh-CN" altLang="en-US" sz="800" dirty="0">
                <a:latin typeface="Arial" panose="020B0604020202020204" pitchFamily="34" charset="0"/>
              </a:rPr>
              <a:t>分配律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endParaRPr lang="zh-CN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6)</a:t>
            </a:r>
            <a:r>
              <a:rPr lang="zh-CN" altLang="en-US" sz="800" dirty="0">
                <a:latin typeface="Arial" panose="020B0604020202020204" pitchFamily="34" charset="0"/>
              </a:rPr>
              <a:t>摩根律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zh-CN" altLang="en-US" sz="800" dirty="0">
                <a:latin typeface="Arial" panose="020B0604020202020204" pitchFamily="34" charset="0"/>
              </a:rPr>
              <a:t>(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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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</a:t>
            </a:r>
            <a:r>
              <a:rPr lang="en-US" altLang="zh-CN" sz="800" dirty="0">
                <a:latin typeface="Arial" panose="020B0604020202020204" pitchFamily="34" charset="0"/>
              </a:rPr>
              <a:t>B//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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B)//</a:t>
            </a:r>
            <a:endParaRPr lang="zh-CN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7)</a:t>
            </a:r>
            <a:r>
              <a:rPr lang="zh-CN" altLang="en-US" sz="800" dirty="0">
                <a:latin typeface="Arial" panose="020B0604020202020204" pitchFamily="34" charset="0"/>
              </a:rPr>
              <a:t>吸收律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A，A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A；</a:t>
            </a:r>
            <a:endParaRPr lang="zh-CN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8)</a:t>
            </a:r>
            <a:r>
              <a:rPr lang="zh-CN" altLang="en-US" sz="800" dirty="0">
                <a:latin typeface="Arial" panose="020B0604020202020204" pitchFamily="34" charset="0"/>
              </a:rPr>
              <a:t>零律：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0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1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9)</a:t>
            </a:r>
            <a:r>
              <a:rPr lang="zh-CN" altLang="en-US" sz="800" dirty="0">
                <a:latin typeface="Arial" panose="020B0604020202020204" pitchFamily="34" charset="0"/>
              </a:rPr>
              <a:t>同一律：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0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1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10)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排中律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11)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矛盾式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∧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12)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蕴涵等值式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13)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等价等值式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∧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A)</a:t>
            </a:r>
            <a:endParaRPr lang="zh-CN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14)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假言易位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15)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等价否定等值式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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16)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归谬论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∧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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zh-CN" altLang="en-US" sz="8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221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1NF:</a:t>
            </a:r>
          </a:p>
          <a:p>
            <a:r>
              <a:rPr lang="zh-CN" altLang="en-US" dirty="0"/>
              <a:t>作为一个二维表，关系要符合一个最基本的范式，每个分量必须是不可分的数据项，即具有原子性。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1B64D-E96B-4B31-A674-A1817CC4B8F0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968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E19251-EF1E-4144-8BC4-B63843D033DF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F779CC7-90DB-4F02-9BFD-BD6C9C3DE151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68C93E0-B953-4829-A209-B45DCBAEF6CC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F8866D-A7C8-4D79-857D-69AF9012F494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DC24C0-7F1E-445B-A2A1-7FE77A8A612E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27AD254-1E52-4068-BAB5-42F3317FFC3D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08EA8A3-3C07-44C7-9947-7320FBFAB5A0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24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246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D985DF-78DD-460B-99B4-57985B9E973A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15B1C3-881C-4C74-A1B3-F242BF667466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Arial" panose="020B0604020202020204" pitchFamily="34" charset="0"/>
              </a:rPr>
              <a:t>(B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Arial" panose="020B0604020202020204" pitchFamily="34" charset="0"/>
              </a:rPr>
              <a:t>C)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Arial" panose="020B0604020202020204" pitchFamily="34" charset="0"/>
              </a:rPr>
              <a:t>(A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Arial" panose="020B0604020202020204" pitchFamily="34" charset="0"/>
              </a:rPr>
              <a:t>B)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Arial" panose="020B0604020202020204" pitchFamily="34" charset="0"/>
              </a:rPr>
              <a:t>C//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8019E3-59CA-48A5-A9BA-28E25212313F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8586CB0-C05F-4C23-B09B-C3FB710EF005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0659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0660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23F59C-6B25-4F08-9408-9ECC0C6B01D2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27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270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49A865-3605-4A7D-9311-AF97007EC0F5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4755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4756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C4EF2A9-8C50-481E-9862-9C31A9192131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68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680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在定理</a:t>
            </a:r>
            <a:r>
              <a:rPr lang="en-US" altLang="zh-CN" dirty="0">
                <a:latin typeface="Arial" panose="020B0604020202020204" pitchFamily="34" charset="0"/>
              </a:rPr>
              <a:t>1.4..2</a:t>
            </a:r>
            <a:r>
              <a:rPr lang="zh-CN" altLang="en-US" dirty="0">
                <a:latin typeface="宋体" panose="02010600030101010101" pitchFamily="2" charset="-122"/>
              </a:rPr>
              <a:t>的证明中，实际上已经给出了求公式的主析取范式的方法。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E7A19E8-6DE6-43B7-ACBD-B9D113D78409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95971E-D9DF-4A0D-BA9B-166E2111BB8D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寻找与公式</a:t>
            </a:r>
            <a:r>
              <a:rPr lang="en-US" altLang="zh-CN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宋体" panose="02010600030101010101" pitchFamily="2" charset="-122"/>
              </a:rPr>
              <a:t>等价的主析取范式，也可以通过真值表来做。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22E940-452F-41B8-89AE-6984A1DB1F46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AB8E0E-B82A-439B-A5E0-702B76E49787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4995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4996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EFC355-89CE-4121-B9FA-698EDFE028A8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D33904A-3CA7-45B7-A29B-77C329264B78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Arial" panose="020B0604020202020204" pitchFamily="34" charset="0"/>
              </a:rPr>
              <a:t>(B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Arial" panose="020B0604020202020204" pitchFamily="34" charset="0"/>
              </a:rPr>
              <a:t>C)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Arial" panose="020B0604020202020204" pitchFamily="34" charset="0"/>
              </a:rPr>
              <a:t>(A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Arial" panose="020B0604020202020204" pitchFamily="34" charset="0"/>
              </a:rPr>
              <a:t>B)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Arial" panose="020B0604020202020204" pitchFamily="34" charset="0"/>
              </a:rPr>
              <a:t>(A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Arial" panose="020B0604020202020204" pitchFamily="34" charset="0"/>
              </a:rPr>
              <a:t>C)//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4C575A-A487-47D5-871D-48B17E1E3C27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7036B6-96CD-4B71-A643-A376A4C6D818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2F7F19-23DF-4A4D-B270-DA685661B1B7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31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318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362342-C464-4E4E-8152-FEAF82A152CA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5235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5236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BCB5D4-1A8D-43B2-A1ED-27495FF9B4F7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7283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7284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4BF607-0CCC-4720-859A-B76E5849C63A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93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9332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EA060E-42EC-4C8D-AEA3-26536CEFD01B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A9D2D5-7FF9-49BE-BA45-004317240D33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E93689-19C7-4840-9E50-034239F3F5C5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21B57F-E1A5-4B78-88EA-310B0157859A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16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11620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0A66BA6-F780-465B-A682-5C21BA71F903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Arial" panose="020B0604020202020204" pitchFamily="34" charset="0"/>
              </a:rPr>
              <a:t>(A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Arial" panose="020B0604020202020204" pitchFamily="34" charset="0"/>
              </a:rPr>
              <a:t>B)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</a:t>
            </a:r>
            <a:r>
              <a:rPr lang="en-US" altLang="zh-CN" dirty="0">
                <a:latin typeface="Arial" panose="020B0604020202020204" pitchFamily="34" charset="0"/>
              </a:rPr>
              <a:t>B//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Arial" panose="020B0604020202020204" pitchFamily="34" charset="0"/>
              </a:rPr>
              <a:t>(A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Arial" panose="020B0604020202020204" pitchFamily="34" charset="0"/>
              </a:rPr>
              <a:t>B)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Arial" panose="020B0604020202020204" pitchFamily="34" charset="0"/>
              </a:rPr>
              <a:t>（A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</a:t>
            </a:r>
            <a:r>
              <a:rPr lang="en-US" altLang="zh-CN" dirty="0">
                <a:latin typeface="Arial" panose="020B0604020202020204" pitchFamily="34" charset="0"/>
              </a:rPr>
              <a:t>B）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Arial" panose="020B0604020202020204" pitchFamily="34" charset="0"/>
              </a:rPr>
              <a:t>B）//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77AED0-F943-43F9-856E-2BB27A4D28C6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A96A7C-8691-49D8-8A5E-725DD160449C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57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1571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在定理</a:t>
            </a:r>
            <a:r>
              <a:rPr lang="en-US" altLang="zh-CN" dirty="0">
                <a:latin typeface="Arial" panose="020B0604020202020204" pitchFamily="34" charset="0"/>
              </a:rPr>
              <a:t>1.4..2</a:t>
            </a:r>
            <a:r>
              <a:rPr lang="zh-CN" altLang="en-US" dirty="0">
                <a:latin typeface="宋体" panose="02010600030101010101" pitchFamily="2" charset="-122"/>
              </a:rPr>
              <a:t>的证明中，实际上已经给出了求公式的主析取范式的方法。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53E741-791A-4F68-AF52-A4C37C27C970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1B64D-E96B-4B31-A674-A1817CC4B8F0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94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9E9683-7A06-4C0A-9CAE-B33D15F8152A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863E77-8298-4F7E-9AF2-631ADF4C1E67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1)</a:t>
            </a:r>
            <a:r>
              <a:rPr lang="zh-CN" altLang="en-US" sz="800" dirty="0">
                <a:latin typeface="Arial" panose="020B0604020202020204" pitchFamily="34" charset="0"/>
              </a:rPr>
              <a:t>双重否定律：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AA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2)</a:t>
            </a:r>
            <a:r>
              <a:rPr lang="zh-CN" altLang="en-US" sz="800" dirty="0">
                <a:latin typeface="Arial" panose="020B0604020202020204" pitchFamily="34" charset="0"/>
              </a:rPr>
              <a:t>等幂律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3)</a:t>
            </a:r>
            <a:r>
              <a:rPr lang="zh-CN" altLang="en-US" sz="800" dirty="0">
                <a:latin typeface="Arial" panose="020B0604020202020204" pitchFamily="34" charset="0"/>
              </a:rPr>
              <a:t>交换律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4)</a:t>
            </a:r>
            <a:r>
              <a:rPr lang="zh-CN" altLang="en-US" sz="800" dirty="0">
                <a:latin typeface="Arial" panose="020B0604020202020204" pitchFamily="34" charset="0"/>
              </a:rPr>
              <a:t>结合律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C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C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5)</a:t>
            </a:r>
            <a:r>
              <a:rPr lang="zh-CN" altLang="en-US" sz="800" dirty="0">
                <a:latin typeface="Arial" panose="020B0604020202020204" pitchFamily="34" charset="0"/>
              </a:rPr>
              <a:t>分配律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endParaRPr lang="zh-CN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6)</a:t>
            </a:r>
            <a:r>
              <a:rPr lang="zh-CN" altLang="en-US" sz="800" dirty="0">
                <a:latin typeface="Arial" panose="020B0604020202020204" pitchFamily="34" charset="0"/>
              </a:rPr>
              <a:t>摩根律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zh-CN" altLang="en-US" sz="800" dirty="0">
                <a:latin typeface="Arial" panose="020B0604020202020204" pitchFamily="34" charset="0"/>
              </a:rPr>
              <a:t>(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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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</a:t>
            </a:r>
            <a:r>
              <a:rPr lang="en-US" altLang="zh-CN" sz="800" dirty="0">
                <a:latin typeface="Arial" panose="020B0604020202020204" pitchFamily="34" charset="0"/>
              </a:rPr>
              <a:t>B//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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B)//</a:t>
            </a:r>
            <a:endParaRPr lang="zh-CN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7)</a:t>
            </a:r>
            <a:r>
              <a:rPr lang="zh-CN" altLang="en-US" sz="800" dirty="0">
                <a:latin typeface="Arial" panose="020B0604020202020204" pitchFamily="34" charset="0"/>
              </a:rPr>
              <a:t>吸收律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A，A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A；</a:t>
            </a:r>
            <a:endParaRPr lang="zh-CN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8)</a:t>
            </a:r>
            <a:r>
              <a:rPr lang="zh-CN" altLang="en-US" sz="800" dirty="0">
                <a:latin typeface="Arial" panose="020B0604020202020204" pitchFamily="34" charset="0"/>
              </a:rPr>
              <a:t>零律：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0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1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9)</a:t>
            </a:r>
            <a:r>
              <a:rPr lang="zh-CN" altLang="en-US" sz="800" dirty="0">
                <a:latin typeface="Arial" panose="020B0604020202020204" pitchFamily="34" charset="0"/>
              </a:rPr>
              <a:t>同一律：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0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1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10)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排中律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11)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矛盾式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∧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12)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蕴涵等值式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13)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等价等值式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∧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A)</a:t>
            </a:r>
            <a:endParaRPr lang="zh-CN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14)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假言易位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15)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等价否定等值式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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16)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归谬论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∧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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zh-CN" altLang="en-US" sz="8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863E77-8298-4F7E-9AF2-631ADF4C1E67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1)</a:t>
            </a:r>
            <a:r>
              <a:rPr lang="zh-CN" altLang="en-US" sz="800" dirty="0">
                <a:latin typeface="Arial" panose="020B0604020202020204" pitchFamily="34" charset="0"/>
              </a:rPr>
              <a:t>双重否定律：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AA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2)</a:t>
            </a:r>
            <a:r>
              <a:rPr lang="zh-CN" altLang="en-US" sz="800" dirty="0">
                <a:latin typeface="Arial" panose="020B0604020202020204" pitchFamily="34" charset="0"/>
              </a:rPr>
              <a:t>等幂律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3)</a:t>
            </a:r>
            <a:r>
              <a:rPr lang="zh-CN" altLang="en-US" sz="800" dirty="0">
                <a:latin typeface="Arial" panose="020B0604020202020204" pitchFamily="34" charset="0"/>
              </a:rPr>
              <a:t>交换律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4)</a:t>
            </a:r>
            <a:r>
              <a:rPr lang="zh-CN" altLang="en-US" sz="800" dirty="0">
                <a:latin typeface="Arial" panose="020B0604020202020204" pitchFamily="34" charset="0"/>
              </a:rPr>
              <a:t>结合律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C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C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5)</a:t>
            </a:r>
            <a:r>
              <a:rPr lang="zh-CN" altLang="en-US" sz="800" dirty="0">
                <a:latin typeface="Arial" panose="020B0604020202020204" pitchFamily="34" charset="0"/>
              </a:rPr>
              <a:t>分配律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endParaRPr lang="zh-CN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6)</a:t>
            </a:r>
            <a:r>
              <a:rPr lang="zh-CN" altLang="en-US" sz="800" dirty="0">
                <a:latin typeface="Arial" panose="020B0604020202020204" pitchFamily="34" charset="0"/>
              </a:rPr>
              <a:t>摩根律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zh-CN" altLang="en-US" sz="800" dirty="0">
                <a:latin typeface="Arial" panose="020B0604020202020204" pitchFamily="34" charset="0"/>
              </a:rPr>
              <a:t>(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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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</a:t>
            </a:r>
            <a:r>
              <a:rPr lang="en-US" altLang="zh-CN" sz="800" dirty="0">
                <a:latin typeface="Arial" panose="020B0604020202020204" pitchFamily="34" charset="0"/>
              </a:rPr>
              <a:t>B//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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B)//</a:t>
            </a:r>
            <a:endParaRPr lang="zh-CN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7)</a:t>
            </a:r>
            <a:r>
              <a:rPr lang="zh-CN" altLang="en-US" sz="800" dirty="0">
                <a:latin typeface="Arial" panose="020B0604020202020204" pitchFamily="34" charset="0"/>
              </a:rPr>
              <a:t>吸收律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A，A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A；</a:t>
            </a:r>
            <a:endParaRPr lang="zh-CN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8)</a:t>
            </a:r>
            <a:r>
              <a:rPr lang="zh-CN" altLang="en-US" sz="800" dirty="0">
                <a:latin typeface="Arial" panose="020B0604020202020204" pitchFamily="34" charset="0"/>
              </a:rPr>
              <a:t>零律：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0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1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9)</a:t>
            </a:r>
            <a:r>
              <a:rPr lang="zh-CN" altLang="en-US" sz="800" dirty="0">
                <a:latin typeface="Arial" panose="020B0604020202020204" pitchFamily="34" charset="0"/>
              </a:rPr>
              <a:t>同一律：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0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1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10)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排中律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11)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矛盾式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∧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12)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蕴涵等值式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13)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等价等值式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∧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A)</a:t>
            </a:r>
            <a:endParaRPr lang="zh-CN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14)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假言易位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15)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等价否定等值式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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16)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归谬论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∧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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zh-CN" altLang="en-US" sz="8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72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863E77-8298-4F7E-9AF2-631ADF4C1E67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1)</a:t>
            </a:r>
            <a:r>
              <a:rPr lang="zh-CN" altLang="en-US" sz="800" dirty="0">
                <a:latin typeface="Arial" panose="020B0604020202020204" pitchFamily="34" charset="0"/>
              </a:rPr>
              <a:t>双重否定律：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AA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2)</a:t>
            </a:r>
            <a:r>
              <a:rPr lang="zh-CN" altLang="en-US" sz="800" dirty="0">
                <a:latin typeface="Arial" panose="020B0604020202020204" pitchFamily="34" charset="0"/>
              </a:rPr>
              <a:t>等幂律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3)</a:t>
            </a:r>
            <a:r>
              <a:rPr lang="zh-CN" altLang="en-US" sz="800" dirty="0">
                <a:latin typeface="Arial" panose="020B0604020202020204" pitchFamily="34" charset="0"/>
              </a:rPr>
              <a:t>交换律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4)</a:t>
            </a:r>
            <a:r>
              <a:rPr lang="zh-CN" altLang="en-US" sz="800" dirty="0">
                <a:latin typeface="Arial" panose="020B0604020202020204" pitchFamily="34" charset="0"/>
              </a:rPr>
              <a:t>结合律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C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C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5)</a:t>
            </a:r>
            <a:r>
              <a:rPr lang="zh-CN" altLang="en-US" sz="800" dirty="0">
                <a:latin typeface="Arial" panose="020B0604020202020204" pitchFamily="34" charset="0"/>
              </a:rPr>
              <a:t>分配律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endParaRPr lang="zh-CN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6)</a:t>
            </a:r>
            <a:r>
              <a:rPr lang="zh-CN" altLang="en-US" sz="800" dirty="0">
                <a:latin typeface="Arial" panose="020B0604020202020204" pitchFamily="34" charset="0"/>
              </a:rPr>
              <a:t>摩根律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zh-CN" altLang="en-US" sz="800" dirty="0">
                <a:latin typeface="Arial" panose="020B0604020202020204" pitchFamily="34" charset="0"/>
              </a:rPr>
              <a:t>(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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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</a:t>
            </a:r>
            <a:r>
              <a:rPr lang="en-US" altLang="zh-CN" sz="800" dirty="0">
                <a:latin typeface="Arial" panose="020B0604020202020204" pitchFamily="34" charset="0"/>
              </a:rPr>
              <a:t>B//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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B)//</a:t>
            </a:r>
            <a:endParaRPr lang="zh-CN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7)</a:t>
            </a:r>
            <a:r>
              <a:rPr lang="zh-CN" altLang="en-US" sz="800" dirty="0">
                <a:latin typeface="Arial" panose="020B0604020202020204" pitchFamily="34" charset="0"/>
              </a:rPr>
              <a:t>吸收律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A，A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A；</a:t>
            </a:r>
            <a:endParaRPr lang="zh-CN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8)</a:t>
            </a:r>
            <a:r>
              <a:rPr lang="zh-CN" altLang="en-US" sz="800" dirty="0">
                <a:latin typeface="Arial" panose="020B0604020202020204" pitchFamily="34" charset="0"/>
              </a:rPr>
              <a:t>零律：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0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1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9)</a:t>
            </a:r>
            <a:r>
              <a:rPr lang="zh-CN" altLang="en-US" sz="800" dirty="0">
                <a:latin typeface="Arial" panose="020B0604020202020204" pitchFamily="34" charset="0"/>
              </a:rPr>
              <a:t>同一律：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0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1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10)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排中律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11)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矛盾式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∧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12)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蕴涵等值式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13)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等价等值式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∧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A)</a:t>
            </a:r>
            <a:endParaRPr lang="zh-CN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14)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假言易位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15)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等价否定等值式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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16)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归谬论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∧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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zh-CN" altLang="en-US" sz="8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269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863E77-8298-4F7E-9AF2-631ADF4C1E67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1)</a:t>
            </a:r>
            <a:r>
              <a:rPr lang="zh-CN" altLang="en-US" sz="800" dirty="0">
                <a:latin typeface="Arial" panose="020B0604020202020204" pitchFamily="34" charset="0"/>
              </a:rPr>
              <a:t>双重否定律：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AA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2)</a:t>
            </a:r>
            <a:r>
              <a:rPr lang="zh-CN" altLang="en-US" sz="800" dirty="0">
                <a:latin typeface="Arial" panose="020B0604020202020204" pitchFamily="34" charset="0"/>
              </a:rPr>
              <a:t>等幂律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3)</a:t>
            </a:r>
            <a:r>
              <a:rPr lang="zh-CN" altLang="en-US" sz="800" dirty="0">
                <a:latin typeface="Arial" panose="020B0604020202020204" pitchFamily="34" charset="0"/>
              </a:rPr>
              <a:t>交换律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4)</a:t>
            </a:r>
            <a:r>
              <a:rPr lang="zh-CN" altLang="en-US" sz="800" dirty="0">
                <a:latin typeface="Arial" panose="020B0604020202020204" pitchFamily="34" charset="0"/>
              </a:rPr>
              <a:t>结合律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C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C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5)</a:t>
            </a:r>
            <a:r>
              <a:rPr lang="zh-CN" altLang="en-US" sz="800" dirty="0">
                <a:latin typeface="Arial" panose="020B0604020202020204" pitchFamily="34" charset="0"/>
              </a:rPr>
              <a:t>分配律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endParaRPr lang="zh-CN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C)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6)</a:t>
            </a:r>
            <a:r>
              <a:rPr lang="zh-CN" altLang="en-US" sz="800" dirty="0">
                <a:latin typeface="Arial" panose="020B0604020202020204" pitchFamily="34" charset="0"/>
              </a:rPr>
              <a:t>摩根律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zh-CN" altLang="en-US" sz="800" dirty="0">
                <a:latin typeface="Arial" panose="020B0604020202020204" pitchFamily="34" charset="0"/>
              </a:rPr>
              <a:t>(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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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</a:t>
            </a:r>
            <a:r>
              <a:rPr lang="en-US" altLang="zh-CN" sz="800" dirty="0">
                <a:latin typeface="Arial" panose="020B0604020202020204" pitchFamily="34" charset="0"/>
              </a:rPr>
              <a:t>B//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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B)//</a:t>
            </a:r>
            <a:endParaRPr lang="zh-CN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7)</a:t>
            </a:r>
            <a:r>
              <a:rPr lang="zh-CN" altLang="en-US" sz="800" dirty="0">
                <a:latin typeface="Arial" panose="020B0604020202020204" pitchFamily="34" charset="0"/>
              </a:rPr>
              <a:t>吸收律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A，A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A；</a:t>
            </a:r>
            <a:endParaRPr lang="zh-CN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8)</a:t>
            </a:r>
            <a:r>
              <a:rPr lang="zh-CN" altLang="en-US" sz="800" dirty="0">
                <a:latin typeface="Arial" panose="020B0604020202020204" pitchFamily="34" charset="0"/>
              </a:rPr>
              <a:t>零律：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0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1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9)</a:t>
            </a:r>
            <a:r>
              <a:rPr lang="zh-CN" altLang="en-US" sz="800" dirty="0">
                <a:latin typeface="Arial" panose="020B0604020202020204" pitchFamily="34" charset="0"/>
              </a:rPr>
              <a:t>同一律：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800" dirty="0">
                <a:latin typeface="Arial" panose="020B0604020202020204" pitchFamily="34" charset="0"/>
              </a:rPr>
              <a:t>0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800" dirty="0">
                <a:latin typeface="Arial" panose="020B0604020202020204" pitchFamily="34" charset="0"/>
              </a:rPr>
              <a:t>1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10)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排中律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11)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矛盾式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∧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12)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蕴涵等值式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B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13)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等价等值式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∧</a:t>
            </a:r>
            <a:r>
              <a:rPr lang="en-US" altLang="zh-CN" sz="800" dirty="0">
                <a:latin typeface="Arial" panose="020B0604020202020204" pitchFamily="34" charset="0"/>
              </a:rPr>
              <a:t>(B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A)</a:t>
            </a:r>
            <a:endParaRPr lang="zh-CN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14)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假言易位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15)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等价否定等值式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</a:t>
            </a:r>
            <a:r>
              <a:rPr lang="en-US" altLang="zh-CN" sz="800" dirty="0">
                <a:latin typeface="Arial" panose="020B0604020202020204" pitchFamily="34" charset="0"/>
              </a:rPr>
              <a:t>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solidFill>
                  <a:schemeClr val="tx2"/>
                </a:solidFill>
                <a:latin typeface="Arial" panose="020B0604020202020204" pitchFamily="34" charset="0"/>
              </a:rPr>
              <a:t>16)</a:t>
            </a:r>
            <a:r>
              <a:rPr lang="zh-CN" alt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归谬论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∧</a:t>
            </a:r>
            <a:r>
              <a:rPr lang="en-US" altLang="zh-CN" sz="800" dirty="0">
                <a:latin typeface="Arial" panose="020B0604020202020204" pitchFamily="34" charset="0"/>
              </a:rPr>
              <a:t>(A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</a:t>
            </a:r>
            <a:r>
              <a:rPr lang="en-US" altLang="zh-CN" sz="800" dirty="0">
                <a:latin typeface="Arial" panose="020B0604020202020204" pitchFamily="34" charset="0"/>
              </a:rPr>
              <a:t>B)</a:t>
            </a:r>
            <a:r>
              <a:rPr lang="en-US" altLang="zh-CN" sz="800" dirty="0">
                <a:latin typeface="Arial" panose="020B0604020202020204" pitchFamily="34" charset="0"/>
                <a:sym typeface="Symbol" panose="05050102010706020507" pitchFamily="18" charset="2"/>
              </a:rPr>
              <a:t></a:t>
            </a:r>
            <a:r>
              <a:rPr lang="en-US" altLang="zh-CN" sz="800" dirty="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zh-CN" altLang="en-US" sz="8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76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233489"/>
            <a:ext cx="12192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1281113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787400" y="1281113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701" y="141288"/>
            <a:ext cx="26543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8" y="190500"/>
            <a:ext cx="85936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8216" y="228600"/>
            <a:ext cx="9754328" cy="990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677584" y="6248400"/>
            <a:ext cx="7228416" cy="363538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96BE8-74A0-4702-B7D1-FEAF0F8C854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300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2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1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1" y="6248400"/>
            <a:ext cx="7431617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685C8-DC2A-4786-A85C-0637507752E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9828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BB3F87-BF2C-4660-97CB-A34BAB44BD7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5461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65291-178D-44F6-9CFD-4EDCA2BDD9F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687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55651" y="304800"/>
            <a:ext cx="10678583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A6B9F-72E6-41BF-986D-BDD264DF2A3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629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A6B9F-72E6-41BF-986D-BDD264DF2A3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727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1" y="1752600"/>
            <a:ext cx="10668000" cy="42672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A6B9F-72E6-41BF-986D-BDD264DF2A3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18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8803" y="2743202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灯片编号占位符 12"/>
          <p:cNvSpPr>
            <a:spLocks noGrp="1"/>
          </p:cNvSpPr>
          <p:nvPr>
            <p:ph type="sldNum" sz="quarter" idx="10"/>
          </p:nvPr>
        </p:nvSpPr>
        <p:spPr>
          <a:xfrm>
            <a:off x="0" y="1752601"/>
            <a:ext cx="1727200" cy="703263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7F92A94C-86B2-44BD-B628-5E7A866C887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135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54001-B8CD-480A-BA1F-86F721ECF34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页脚占位符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0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1"/>
            <a:ext cx="10871200" cy="86995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C53A9-E0EA-40BC-B569-E0ABBEFE3A1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966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C83F7-9C0B-43CD-B7C2-CC769FC7522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31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D0EAA1A-947F-47E1-BDE0-F848008AC3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3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1"/>
            <a:ext cx="10769600" cy="869951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61AAE-CF7E-4472-BDAD-B787BE28A6A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78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-12699" y="4662489"/>
            <a:ext cx="1951567" cy="714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 bwMode="white">
          <a:xfrm>
            <a:off x="1930401" y="0"/>
            <a:ext cx="133351" cy="686593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6713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5163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4BC80F33-85A3-407F-A8F5-C39D86CA40B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400"/>
            <a:ext cx="6096000" cy="363538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881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DD9CA-D3F5-461F-8EC7-0E8DBBF87F8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8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6713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1" y="6248400"/>
            <a:ext cx="7228417" cy="363538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1233489"/>
            <a:ext cx="12192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0" y="1281113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787400" y="1281113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711200" cy="2460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3EA6B9F-72E6-41BF-986D-BDD264DF2A3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1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</p:sldLayoutIdLst>
  <p:transition spd="slow" advTm="8000">
    <p:zoom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/>
              <a:t>杨建林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第二章命题逻辑的等值演算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基本等值式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u="sng" dirty="0">
                <a:solidFill>
                  <a:srgbClr val="FF0000"/>
                </a:solidFill>
              </a:rPr>
              <a:t>A</a:t>
            </a:r>
            <a:r>
              <a:rPr lang="en-US" altLang="zh-CN" u="sng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u="sng" dirty="0">
                <a:solidFill>
                  <a:srgbClr val="FF0000"/>
                </a:solidFill>
              </a:rPr>
              <a:t>(B</a:t>
            </a:r>
            <a:r>
              <a:rPr lang="en-US" altLang="zh-CN" u="sng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u="sng" dirty="0">
                <a:solidFill>
                  <a:srgbClr val="FF0000"/>
                </a:solidFill>
              </a:rPr>
              <a:t>C)</a:t>
            </a:r>
            <a:r>
              <a:rPr lang="en-US" altLang="zh-CN" u="sng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u="sng" dirty="0">
                <a:solidFill>
                  <a:srgbClr val="FF0000"/>
                </a:solidFill>
              </a:rPr>
              <a:t>(A</a:t>
            </a:r>
            <a:r>
              <a:rPr lang="en-US" altLang="zh-CN" u="sng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u="sng" dirty="0">
                <a:solidFill>
                  <a:srgbClr val="FF0000"/>
                </a:solidFill>
              </a:rPr>
              <a:t>B)</a:t>
            </a:r>
            <a:r>
              <a:rPr lang="en-US" altLang="zh-CN" u="sng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u="sng" dirty="0">
                <a:solidFill>
                  <a:srgbClr val="FF0000"/>
                </a:solidFill>
              </a:rPr>
              <a:t>C</a:t>
            </a:r>
            <a:endParaRPr lang="zh-CN" altLang="en-US" u="sng" dirty="0">
              <a:solidFill>
                <a:srgbClr val="FF0000"/>
              </a:solidFill>
            </a:endParaRP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zh-CN" altLang="en-US" dirty="0"/>
              <a:t>我有钱</a:t>
            </a:r>
            <a:r>
              <a:rPr lang="en-US" altLang="zh-CN" dirty="0">
                <a:sym typeface="Symbol" panose="05050102010706020507" pitchFamily="18" charset="2"/>
              </a:rPr>
              <a:t>（</a:t>
            </a:r>
            <a:r>
              <a:rPr lang="zh-CN" altLang="en-US" dirty="0"/>
              <a:t>我有空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zh-CN" altLang="en-US" dirty="0"/>
              <a:t>我请客）</a:t>
            </a: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zh-CN" altLang="en-US" dirty="0"/>
              <a:t>（我有钱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zh-CN" altLang="en-US" dirty="0"/>
              <a:t>我有空）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zh-CN" altLang="en-US" dirty="0"/>
              <a:t>我请客</a:t>
            </a:r>
            <a:endParaRPr lang="en-US" altLang="zh-CN" dirty="0"/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(B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C)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C)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8" grpId="0" autoUpdateAnimBg="0"/>
      <p:bldP spid="40345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基本等值式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zh-CN" altLang="en-US" dirty="0">
                <a:solidFill>
                  <a:schemeClr val="tx2"/>
                </a:solidFill>
              </a:rPr>
              <a:t>6)</a:t>
            </a:r>
            <a:r>
              <a:rPr lang="zh-CN" altLang="en-US" dirty="0"/>
              <a:t>摩根律</a:t>
            </a: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zh-CN" altLang="en-US" dirty="0"/>
              <a:t>(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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dirty="0"/>
              <a:t>B</a:t>
            </a: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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</a:t>
            </a:r>
            <a:r>
              <a:rPr lang="en-US" altLang="zh-CN" dirty="0"/>
              <a:t>B</a:t>
            </a:r>
          </a:p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dirty="0"/>
              <a:t>B//</a:t>
            </a:r>
          </a:p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B)//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2" grpId="0" autoUpdateAnimBg="0"/>
      <p:bldP spid="40448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基本等值式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>
                <a:solidFill>
                  <a:schemeClr val="tx2"/>
                </a:solidFill>
              </a:rPr>
              <a:t>7)</a:t>
            </a:r>
            <a:r>
              <a:rPr lang="zh-CN" altLang="en-US" dirty="0"/>
              <a:t>吸收律</a:t>
            </a: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A</a:t>
            </a: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6" grpId="0" autoUpdateAnimBg="0"/>
      <p:bldP spid="40550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基本等值式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zh-CN" altLang="en-US" dirty="0">
                <a:solidFill>
                  <a:schemeClr val="tx2"/>
                </a:solidFill>
              </a:rPr>
              <a:t>8)</a:t>
            </a:r>
            <a:r>
              <a:rPr lang="zh-CN" altLang="en-US" dirty="0"/>
              <a:t>零律：</a:t>
            </a: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0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0</a:t>
            </a: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 autoUpdateAnimBg="0"/>
      <p:bldP spid="40653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基本等值式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zh-CN" altLang="en-US" dirty="0">
                <a:solidFill>
                  <a:schemeClr val="tx2"/>
                </a:solidFill>
              </a:rPr>
              <a:t>9)</a:t>
            </a:r>
            <a:r>
              <a:rPr lang="zh-CN" altLang="en-US" dirty="0"/>
              <a:t>同一律：</a:t>
            </a: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0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A</a:t>
            </a: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 autoUpdateAnimBg="0"/>
      <p:bldP spid="41062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基本等值式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>
                <a:solidFill>
                  <a:schemeClr val="tx2"/>
                </a:solidFill>
              </a:rPr>
              <a:t>10)</a:t>
            </a:r>
            <a:r>
              <a:rPr lang="zh-CN" altLang="en-US" dirty="0">
                <a:solidFill>
                  <a:schemeClr val="tx2"/>
                </a:solidFill>
              </a:rPr>
              <a:t>排中律</a:t>
            </a: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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1</a:t>
            </a: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>
                <a:solidFill>
                  <a:schemeClr val="tx2"/>
                </a:solidFill>
              </a:rPr>
              <a:t>11)</a:t>
            </a:r>
            <a:r>
              <a:rPr lang="zh-CN" altLang="en-US" dirty="0">
                <a:solidFill>
                  <a:schemeClr val="tx2"/>
                </a:solidFill>
              </a:rPr>
              <a:t>矛盾式</a:t>
            </a:r>
            <a:endParaRPr lang="en-US" altLang="zh-CN" dirty="0"/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∧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0</a:t>
            </a: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>
                <a:solidFill>
                  <a:schemeClr val="tx2"/>
                </a:solidFill>
              </a:rPr>
              <a:t>12)</a:t>
            </a:r>
            <a:r>
              <a:rPr lang="zh-CN" altLang="en-US" dirty="0">
                <a:solidFill>
                  <a:schemeClr val="tx2"/>
                </a:solidFill>
              </a:rPr>
              <a:t>蕴涵等值式</a:t>
            </a:r>
            <a:endParaRPr lang="en-US" altLang="zh-CN" dirty="0"/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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B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autoUpdateAnimBg="0"/>
      <p:bldP spid="40755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基本等值式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>
                <a:solidFill>
                  <a:schemeClr val="tx2"/>
                </a:solidFill>
              </a:rPr>
              <a:t>13)</a:t>
            </a:r>
            <a:r>
              <a:rPr lang="zh-CN" altLang="en-US" dirty="0">
                <a:solidFill>
                  <a:schemeClr val="tx2"/>
                </a:solidFill>
              </a:rPr>
              <a:t>等价等值式</a:t>
            </a: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∧</a:t>
            </a:r>
            <a:r>
              <a:rPr lang="en-US" altLang="zh-CN" dirty="0"/>
              <a:t>(B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A)</a:t>
            </a:r>
            <a:endParaRPr lang="zh-CN" altLang="en-US" dirty="0"/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>
                <a:solidFill>
                  <a:schemeClr val="tx2"/>
                </a:solidFill>
              </a:rPr>
              <a:t>14)</a:t>
            </a:r>
            <a:r>
              <a:rPr lang="zh-CN" altLang="en-US" dirty="0">
                <a:solidFill>
                  <a:schemeClr val="tx2"/>
                </a:solidFill>
              </a:rPr>
              <a:t>假言易位</a:t>
            </a:r>
            <a:endParaRPr lang="en-US" altLang="zh-CN" dirty="0"/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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</a:t>
            </a:r>
            <a:r>
              <a:rPr lang="en-US" altLang="zh-CN" dirty="0"/>
              <a:t>A</a:t>
            </a: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>
                <a:solidFill>
                  <a:schemeClr val="tx2"/>
                </a:solidFill>
              </a:rPr>
              <a:t>15)</a:t>
            </a:r>
            <a:r>
              <a:rPr lang="zh-CN" altLang="en-US" dirty="0">
                <a:solidFill>
                  <a:schemeClr val="tx2"/>
                </a:solidFill>
              </a:rPr>
              <a:t>等价否定等值式</a:t>
            </a:r>
            <a:endParaRPr lang="en-US" altLang="zh-CN" dirty="0"/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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</a:t>
            </a:r>
            <a:r>
              <a:rPr lang="en-US" altLang="zh-CN" dirty="0"/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 autoUpdateAnimBg="0"/>
      <p:bldP spid="41165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基本等值式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>
                <a:solidFill>
                  <a:schemeClr val="tx2"/>
                </a:solidFill>
              </a:rPr>
              <a:t>16)</a:t>
            </a:r>
            <a:r>
              <a:rPr lang="zh-CN" altLang="en-US" dirty="0">
                <a:solidFill>
                  <a:schemeClr val="tx2"/>
                </a:solidFill>
              </a:rPr>
              <a:t>归谬论</a:t>
            </a: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∧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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</a:t>
            </a:r>
            <a:r>
              <a:rPr lang="en-US" altLang="zh-CN" dirty="0"/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 autoUpdateAnimBg="0"/>
      <p:bldP spid="41267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等值演算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称由已知的等值式推演出另外一些等值式的过程为等值演算．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/>
              <a:t>置换规则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dirty="0"/>
              <a:t>对公式</a:t>
            </a:r>
            <a:r>
              <a:rPr lang="en-US" altLang="zh-CN" dirty="0"/>
              <a:t>A</a:t>
            </a:r>
            <a:r>
              <a:rPr lang="zh-CN" altLang="en-US" dirty="0"/>
              <a:t>中的子公式，用与之等值的公式代换称为置换</a:t>
            </a:r>
          </a:p>
          <a:p>
            <a:pPr marL="0" indent="0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dirty="0"/>
              <a:t>置换规则：公式</a:t>
            </a:r>
            <a:r>
              <a:rPr lang="en-US" altLang="zh-CN" dirty="0"/>
              <a:t>A</a:t>
            </a:r>
            <a:r>
              <a:rPr lang="zh-CN" altLang="en-US" dirty="0"/>
              <a:t>的子公式置换后，</a:t>
            </a:r>
            <a:r>
              <a:rPr lang="en-US" altLang="zh-CN" dirty="0"/>
              <a:t>A</a:t>
            </a:r>
            <a:r>
              <a:rPr lang="zh-CN" altLang="en-US" dirty="0"/>
              <a:t>化为公式</a:t>
            </a:r>
            <a:r>
              <a:rPr lang="en-US" altLang="zh-CN" dirty="0"/>
              <a:t>B，</a:t>
            </a:r>
            <a:r>
              <a:rPr lang="zh-CN" altLang="en-US" dirty="0"/>
              <a:t>则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B</a:t>
            </a:r>
          </a:p>
          <a:p>
            <a:pPr marL="0" indent="0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dirty="0"/>
              <a:t>若公式</a:t>
            </a:r>
            <a:r>
              <a:rPr lang="en-US" altLang="zh-CN" dirty="0"/>
              <a:t>A</a:t>
            </a:r>
            <a:r>
              <a:rPr lang="zh-CN" altLang="en-US" dirty="0"/>
              <a:t>是重言式，置换后，</a:t>
            </a:r>
            <a:r>
              <a:rPr lang="en-US" altLang="zh-CN" dirty="0"/>
              <a:t>A</a:t>
            </a:r>
            <a:r>
              <a:rPr lang="zh-CN" altLang="en-US" dirty="0"/>
              <a:t>化为公式</a:t>
            </a:r>
            <a:r>
              <a:rPr lang="en-US" altLang="zh-CN" dirty="0"/>
              <a:t>B，</a:t>
            </a:r>
            <a:r>
              <a:rPr lang="zh-CN" altLang="en-US" dirty="0"/>
              <a:t>则</a:t>
            </a:r>
            <a:r>
              <a:rPr lang="en-US" altLang="zh-CN" dirty="0"/>
              <a:t>B</a:t>
            </a:r>
            <a:r>
              <a:rPr lang="zh-CN" altLang="en-US" dirty="0"/>
              <a:t>也是重言式</a:t>
            </a:r>
          </a:p>
          <a:p>
            <a:pPr marL="0" indent="0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dirty="0"/>
              <a:t>置换与代入不同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utoUpdateAnimBg="0"/>
      <p:bldP spid="12493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2.1等值式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>
                <a:ea typeface="黑体" panose="02010609060101010101" pitchFamily="49" charset="-122"/>
              </a:rPr>
              <a:t>代入规则</a:t>
            </a:r>
            <a:endParaRPr lang="en-US" altLang="zh-CN" sz="4200">
              <a:ea typeface="黑体" panose="02010609060101010101" pitchFamily="49" charset="-122"/>
            </a:endParaRPr>
          </a:p>
        </p:txBody>
      </p:sp>
      <p:sp>
        <p:nvSpPr>
          <p:cNvPr id="433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dirty="0"/>
              <a:t>代入规则：</a:t>
            </a:r>
          </a:p>
          <a:p>
            <a:pPr marL="763588" lvl="1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dirty="0"/>
              <a:t>公式中代入的只能是命题变元，而不能是复合命题</a:t>
            </a:r>
          </a:p>
          <a:p>
            <a:pPr marL="763588" lvl="1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dirty="0"/>
              <a:t>对公式中某命题变项施以代入，必须对该公式中出现的</a:t>
            </a:r>
            <a:r>
              <a:rPr lang="zh-CN" altLang="en-US" dirty="0">
                <a:solidFill>
                  <a:srgbClr val="FF0000"/>
                </a:solidFill>
              </a:rPr>
              <a:t>所有同一命题变项</a:t>
            </a:r>
            <a:r>
              <a:rPr lang="zh-CN" altLang="en-US" dirty="0"/>
              <a:t>代替同一公式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4" grpId="0" autoUpdateAnimBg="0"/>
      <p:bldP spid="43315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>
                <a:ea typeface="黑体" panose="02010609060101010101" pitchFamily="49" charset="-122"/>
              </a:rPr>
              <a:t>代入规则</a:t>
            </a:r>
            <a:endParaRPr lang="en-US" altLang="zh-CN" sz="4200"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4179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spcBef>
                    <a:spcPct val="50000"/>
                  </a:spcBef>
                  <a:tabLst>
                    <a:tab pos="1149350" algn="l"/>
                    <a:tab pos="1995488" algn="l"/>
                  </a:tabLst>
                </a:pPr>
                <a:r>
                  <a:rPr lang="zh-CN" altLang="en-US" sz="3600" dirty="0"/>
                  <a:t>（</a:t>
                </a:r>
                <a:r>
                  <a:rPr lang="en-US" altLang="zh-CN" sz="3600" dirty="0" err="1"/>
                  <a:t>r</a:t>
                </a:r>
                <a:r>
                  <a:rPr lang="en-US" altLang="zh-CN" sz="3600" dirty="0" err="1">
                    <a:sym typeface="Symbol" panose="05050102010706020507" pitchFamily="18" charset="2"/>
                  </a:rPr>
                  <a:t>s</a:t>
                </a:r>
                <a:r>
                  <a:rPr lang="en-US" altLang="zh-CN" sz="3600" dirty="0"/>
                  <a:t>）</a:t>
                </a:r>
                <a:r>
                  <a:rPr lang="zh-CN" altLang="en-US" sz="3600" dirty="0"/>
                  <a:t>代替</a:t>
                </a:r>
                <a:r>
                  <a:rPr lang="en-US" altLang="zh-CN" sz="3600" dirty="0"/>
                  <a:t>p，</a:t>
                </a:r>
                <a:r>
                  <a:rPr lang="zh-CN" altLang="en-US" sz="3600" dirty="0"/>
                  <a:t>记作</a:t>
                </a:r>
                <a:endParaRPr lang="en-US" altLang="zh-CN" sz="3600" dirty="0"/>
              </a:p>
              <a:p>
                <a:pPr marL="0" indent="0">
                  <a:spcBef>
                    <a:spcPct val="50000"/>
                  </a:spcBef>
                  <a:buNone/>
                  <a:tabLst>
                    <a:tab pos="1149350" algn="l"/>
                    <a:tab pos="19954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</m:t>
                          </m:r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zh-CN" altLang="en-US" sz="3600" dirty="0"/>
              </a:p>
              <a:p>
                <a:pPr marL="0" indent="0">
                  <a:spcBef>
                    <a:spcPct val="50000"/>
                  </a:spcBef>
                  <a:tabLst>
                    <a:tab pos="1149350" algn="l"/>
                    <a:tab pos="1995488" algn="l"/>
                  </a:tabLst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是一个公式，对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使用代入规则得到公式</a:t>
                </a:r>
                <a:r>
                  <a:rPr lang="en-US" altLang="zh-CN" dirty="0"/>
                  <a:t>B，</a:t>
                </a:r>
                <a:r>
                  <a:rPr lang="zh-CN" altLang="en-US" dirty="0"/>
                  <a:t>若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是重言式，则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也是重言式</a:t>
                </a:r>
              </a:p>
              <a:p>
                <a:pPr marL="0" indent="0">
                  <a:spcBef>
                    <a:spcPct val="50000"/>
                  </a:spcBef>
                  <a:tabLst>
                    <a:tab pos="1149350" algn="l"/>
                    <a:tab pos="1995488" algn="l"/>
                  </a:tabLst>
                </a:pPr>
                <a:r>
                  <a:rPr lang="zh-CN" altLang="en-US" sz="3600" dirty="0"/>
                  <a:t>例：判断（</a:t>
                </a:r>
                <a:r>
                  <a:rPr lang="en-US" altLang="zh-CN" sz="3600" dirty="0" err="1"/>
                  <a:t>r</a:t>
                </a:r>
                <a:r>
                  <a:rPr lang="en-US" altLang="zh-CN" sz="3600" dirty="0" err="1">
                    <a:sym typeface="Symbol" panose="05050102010706020507" pitchFamily="18" charset="2"/>
                  </a:rPr>
                  <a:t>s</a:t>
                </a:r>
                <a:r>
                  <a:rPr lang="en-US" altLang="zh-CN" sz="3600" dirty="0"/>
                  <a:t>）</a:t>
                </a:r>
                <a:r>
                  <a:rPr lang="en-US" altLang="zh-CN" sz="3600" dirty="0">
                    <a:sym typeface="Symbol" panose="05050102010706020507" pitchFamily="18" charset="2"/>
                  </a:rPr>
                  <a:t></a:t>
                </a:r>
                <a:r>
                  <a:rPr lang="zh-CN" altLang="en-US" sz="3600" dirty="0">
                    <a:sym typeface="Symbol" panose="05050102010706020507" pitchFamily="18" charset="2"/>
                  </a:rPr>
                  <a:t></a:t>
                </a:r>
                <a:r>
                  <a:rPr lang="zh-CN" altLang="en-US" sz="3600" dirty="0"/>
                  <a:t>（</a:t>
                </a:r>
                <a:r>
                  <a:rPr lang="en-US" altLang="zh-CN" sz="3600" dirty="0" err="1"/>
                  <a:t>r</a:t>
                </a:r>
                <a:r>
                  <a:rPr lang="en-US" altLang="zh-CN" sz="3600" dirty="0" err="1">
                    <a:sym typeface="Symbol" panose="05050102010706020507" pitchFamily="18" charset="2"/>
                  </a:rPr>
                  <a:t>s</a:t>
                </a:r>
                <a:r>
                  <a:rPr lang="en-US" altLang="zh-CN" sz="3600" dirty="0"/>
                  <a:t>）</a:t>
                </a:r>
                <a:r>
                  <a:rPr lang="zh-CN" altLang="en-US" sz="3600" dirty="0"/>
                  <a:t>为重言式</a:t>
                </a:r>
              </a:p>
            </p:txBody>
          </p:sp>
        </mc:Choice>
        <mc:Fallback xmlns="">
          <p:sp>
            <p:nvSpPr>
              <p:cNvPr id="4341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2714" r="-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8" grpId="0" autoUpdateAnimBg="0"/>
      <p:bldP spid="43417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基本等值式汇总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幂等律、交换律、结合律、</a:t>
            </a:r>
            <a:r>
              <a:rPr lang="zh-CN" altLang="en-US" dirty="0">
                <a:solidFill>
                  <a:srgbClr val="FF0000"/>
                </a:solidFill>
              </a:rPr>
              <a:t>分配律</a:t>
            </a:r>
            <a:r>
              <a:rPr lang="zh-CN" altLang="en-US" dirty="0"/>
              <a:t>、</a:t>
            </a:r>
            <a:r>
              <a:rPr lang="zh-CN" altLang="en-US" u="sng" dirty="0"/>
              <a:t>吸收律；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双重否定律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摩根律</a:t>
            </a:r>
            <a:r>
              <a:rPr lang="zh-CN" altLang="en-US" u="sng" dirty="0"/>
              <a:t>；</a:t>
            </a:r>
          </a:p>
          <a:p>
            <a:r>
              <a:rPr lang="zh-CN" altLang="en-US" u="sng" dirty="0"/>
              <a:t>零律、同一律、排中律、矛盾律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蕴涵等值式、等价等值式、假言易位、等价否定等值式</a:t>
            </a:r>
          </a:p>
          <a:p>
            <a:r>
              <a:rPr lang="zh-CN" altLang="en-US" dirty="0"/>
              <a:t>归谬论 </a:t>
            </a:r>
            <a:r>
              <a:rPr lang="en-US" altLang="zh-CN" dirty="0"/>
              <a:t>(A→B)</a:t>
            </a:r>
            <a:r>
              <a:rPr lang="zh-CN" altLang="en-US" dirty="0"/>
              <a:t>∧</a:t>
            </a:r>
            <a:r>
              <a:rPr lang="en-US" altLang="zh-CN" dirty="0"/>
              <a:t>(A→</a:t>
            </a:r>
            <a:r>
              <a:rPr lang="en-US" altLang="zh-CN" sz="3200" dirty="0">
                <a:sym typeface="Symbol" panose="05050102010706020507" pitchFamily="18" charset="2"/>
              </a:rPr>
              <a:t>B</a:t>
            </a:r>
            <a:r>
              <a:rPr lang="en-US" altLang="zh-CN" dirty="0"/>
              <a:t>)</a:t>
            </a:r>
            <a:r>
              <a:rPr lang="en-US" altLang="zh-CN" sz="3200" dirty="0">
                <a:sym typeface="Symbol" panose="05050102010706020507" pitchFamily="18" charset="2"/>
              </a:rPr>
              <a:t>   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组、</a:t>
            </a:r>
            <a:r>
              <a:rPr lang="en-US" altLang="zh-CN" dirty="0"/>
              <a:t>24</a:t>
            </a:r>
            <a:r>
              <a:rPr lang="zh-CN" altLang="en-US" dirty="0"/>
              <a:t>条）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6522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/>
              <a:t>等值演算举例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/>
              <a:t>例</a:t>
            </a:r>
            <a:r>
              <a:rPr lang="en-US" altLang="zh-CN" sz="2800" dirty="0"/>
              <a:t>1</a:t>
            </a:r>
            <a:r>
              <a:rPr lang="zh-CN" altLang="en-US" sz="2800" dirty="0"/>
              <a:t>证明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p∧(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 err="1"/>
              <a:t>q∧r</a:t>
            </a:r>
            <a:r>
              <a:rPr lang="en-US" altLang="zh-CN" sz="2800" dirty="0"/>
              <a:t>))∨(</a:t>
            </a:r>
            <a:r>
              <a:rPr lang="en-US" altLang="zh-CN" sz="2800" dirty="0" err="1"/>
              <a:t>q∧r</a:t>
            </a:r>
            <a:r>
              <a:rPr lang="en-US" altLang="zh-CN" sz="2800" dirty="0"/>
              <a:t>)∨(</a:t>
            </a:r>
            <a:r>
              <a:rPr lang="en-US" altLang="zh-CN" sz="2800" dirty="0" err="1"/>
              <a:t>p∧r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r</a:t>
            </a:r>
          </a:p>
          <a:p>
            <a:pPr marL="0" indent="0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/>
              <a:t>例2证明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/>
              <a:t>((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</a:t>
            </a:r>
            <a:r>
              <a:rPr lang="en-US" altLang="zh-CN" sz="2800" dirty="0" err="1"/>
              <a:t>q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q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r)))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q)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r)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1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/>
              <a:t>(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</a:t>
            </a:r>
            <a:r>
              <a:rPr lang="en-US" altLang="zh-CN" sz="2800" dirty="0" err="1"/>
              <a:t>q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(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</a:t>
            </a:r>
            <a:r>
              <a:rPr lang="en-US" altLang="zh-CN" sz="2800" dirty="0" err="1"/>
              <a:t>q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</a:t>
            </a:r>
            <a:r>
              <a:rPr lang="en-US" altLang="zh-CN" sz="2800" dirty="0"/>
              <a:t>(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</a:t>
            </a:r>
            <a:r>
              <a:rPr lang="en-US" altLang="zh-CN" sz="2800" dirty="0" err="1"/>
              <a:t>q</a:t>
            </a:r>
            <a:r>
              <a:rPr lang="en-US" altLang="zh-CN" sz="2800" dirty="0"/>
              <a:t>)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800" dirty="0"/>
              <a:t>(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</a:t>
            </a:r>
            <a:r>
              <a:rPr lang="en-US" altLang="zh-CN" sz="2800" dirty="0" err="1"/>
              <a:t>q</a:t>
            </a:r>
            <a:r>
              <a:rPr lang="en-US" altLang="zh-CN" sz="2800" dirty="0" err="1">
                <a:sym typeface="Symbol" panose="05050102010706020507" pitchFamily="18" charset="2"/>
              </a:rPr>
              <a:t>ac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(</a:t>
            </a:r>
            <a:r>
              <a:rPr lang="en-US" altLang="zh-CN" sz="2800" dirty="0" err="1">
                <a:sym typeface="Symbol" panose="05050102010706020507" pitchFamily="18" charset="2"/>
              </a:rPr>
              <a:t>a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</a:t>
            </a:r>
            <a:r>
              <a:rPr lang="en-US" altLang="zh-CN" sz="2800" dirty="0" err="1"/>
              <a:t>q</a:t>
            </a:r>
            <a:r>
              <a:rPr lang="en-US" altLang="zh-CN" sz="2800" dirty="0" err="1">
                <a:sym typeface="Symbol" panose="05050102010706020507" pitchFamily="18" charset="2"/>
              </a:rPr>
              <a:t>c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a(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</a:t>
            </a:r>
            <a:r>
              <a:rPr lang="en-US" altLang="zh-CN" sz="2800" dirty="0" err="1"/>
              <a:t>q</a:t>
            </a:r>
            <a:r>
              <a:rPr lang="en-US" altLang="zh-CN" sz="2800" dirty="0"/>
              <a:t>))</a:t>
            </a:r>
            <a:r>
              <a:rPr lang="en-US" altLang="zh-CN" sz="2800" dirty="0">
                <a:sym typeface="Symbol" panose="05050102010706020507" pitchFamily="18" charset="2"/>
              </a:rPr>
              <a:t>c</a:t>
            </a:r>
          </a:p>
          <a:p>
            <a:pPr marL="442913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3100" dirty="0">
                <a:sym typeface="Symbol" panose="05050102010706020507" pitchFamily="18" charset="2"/>
              </a:rPr>
              <a:t>思路：</a:t>
            </a:r>
            <a:r>
              <a:rPr lang="zh-CN" altLang="en-US" sz="3100" dirty="0">
                <a:solidFill>
                  <a:srgbClr val="FF0000"/>
                </a:solidFill>
                <a:sym typeface="Symbol" panose="05050102010706020507" pitchFamily="18" charset="2"/>
              </a:rPr>
              <a:t>由繁及简</a:t>
            </a:r>
            <a:r>
              <a:rPr lang="zh-CN" altLang="en-US" sz="3100" dirty="0">
                <a:sym typeface="Symbol" panose="05050102010706020507" pitchFamily="18" charset="2"/>
              </a:rPr>
              <a:t>、从左到右、从右到左、左右开弓</a:t>
            </a:r>
            <a:endParaRPr lang="en-US" altLang="zh-CN" sz="31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 autoUpdateAnimBg="0"/>
      <p:bldP spid="24985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/>
              <a:t>等值演算举例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/>
              <a:t>证明：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p∧(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 err="1"/>
              <a:t>q∧r</a:t>
            </a:r>
            <a:r>
              <a:rPr lang="en-US" altLang="zh-CN" sz="2800" dirty="0"/>
              <a:t>))∨(</a:t>
            </a:r>
            <a:r>
              <a:rPr lang="en-US" altLang="zh-CN" sz="2800" dirty="0" err="1"/>
              <a:t>q∧r</a:t>
            </a:r>
            <a:r>
              <a:rPr lang="en-US" altLang="zh-CN" sz="2800" dirty="0"/>
              <a:t>)∨(</a:t>
            </a:r>
            <a:r>
              <a:rPr lang="en-US" altLang="zh-CN" sz="2800" dirty="0" err="1"/>
              <a:t>p∧r</a:t>
            </a:r>
            <a:r>
              <a:rPr lang="en-US" altLang="zh-CN" sz="2800" dirty="0"/>
              <a:t>)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(</a:t>
            </a:r>
            <a:r>
              <a:rPr lang="zh-CN" altLang="en-US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p∧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q)∧r)∨((</a:t>
            </a:r>
            <a:r>
              <a:rPr lang="en-US" altLang="zh-CN" sz="2800" dirty="0" err="1"/>
              <a:t>q∨p</a:t>
            </a:r>
            <a:r>
              <a:rPr lang="en-US" altLang="zh-CN" sz="2800" dirty="0"/>
              <a:t>)∧r)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zh-CN" altLang="en-US" sz="2800" dirty="0"/>
              <a:t>(</a:t>
            </a:r>
            <a:r>
              <a:rPr lang="en-US" altLang="zh-CN" sz="2800" dirty="0" err="1"/>
              <a:t>p∨q</a:t>
            </a:r>
            <a:r>
              <a:rPr lang="en-US" altLang="zh-CN" sz="2800" dirty="0"/>
              <a:t>))∧r)∨((</a:t>
            </a:r>
            <a:r>
              <a:rPr lang="en-US" altLang="zh-CN" sz="2800" dirty="0" err="1"/>
              <a:t>q∨p</a:t>
            </a:r>
            <a:r>
              <a:rPr lang="en-US" altLang="zh-CN" sz="2800" dirty="0"/>
              <a:t>)∧r)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zh-CN" altLang="en-US" sz="2800" dirty="0"/>
              <a:t>(</a:t>
            </a:r>
            <a:r>
              <a:rPr lang="en-US" altLang="zh-CN" sz="2800" dirty="0" err="1"/>
              <a:t>p∨q</a:t>
            </a:r>
            <a:r>
              <a:rPr lang="en-US" altLang="zh-CN" sz="2800" dirty="0"/>
              <a:t>)∨(</a:t>
            </a:r>
            <a:r>
              <a:rPr lang="en-US" altLang="zh-CN" sz="2800" dirty="0" err="1"/>
              <a:t>q∨p</a:t>
            </a:r>
            <a:r>
              <a:rPr lang="en-US" altLang="zh-CN" sz="2800" dirty="0"/>
              <a:t>))∧r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800" dirty="0">
                <a:sym typeface="Symbol" panose="05050102010706020507" pitchFamily="18" charset="2"/>
              </a:rPr>
              <a:t>1</a:t>
            </a:r>
            <a:r>
              <a:rPr lang="en-US" altLang="zh-CN" sz="2800" dirty="0"/>
              <a:t>∧r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800" dirty="0">
                <a:sym typeface="Symbol" panose="05050102010706020507" pitchFamily="18" charset="2"/>
              </a:rPr>
              <a:t> </a:t>
            </a:r>
            <a:r>
              <a:rPr lang="en-US" altLang="zh-CN" sz="28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279425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 autoUpdateAnimBg="0"/>
      <p:bldP spid="249859" grpId="0" build="p" bldLvl="5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/>
              <a:t>等值演算举例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/>
              <a:t>证明：</a:t>
            </a:r>
            <a:endParaRPr lang="en-US" altLang="zh-CN" sz="2800" dirty="0"/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>
                <a:solidFill>
                  <a:srgbClr val="FF0000"/>
                </a:solidFill>
              </a:rPr>
              <a:t>((</a:t>
            </a:r>
            <a:r>
              <a:rPr lang="en-US" altLang="zh-CN" sz="2800" dirty="0" err="1">
                <a:solidFill>
                  <a:srgbClr val="FF0000"/>
                </a:solidFill>
              </a:rPr>
              <a:t>p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dirty="0" err="1">
                <a:solidFill>
                  <a:srgbClr val="FF0000"/>
                </a:solidFill>
              </a:rPr>
              <a:t>q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solidFill>
                  <a:srgbClr val="FF0000"/>
                </a:solidFill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solidFill>
                  <a:srgbClr val="FF0000"/>
                </a:solidFill>
              </a:rPr>
              <a:t>q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dirty="0">
                <a:solidFill>
                  <a:srgbClr val="FF0000"/>
                </a:solidFill>
              </a:rPr>
              <a:t>r)))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q)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r)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((</a:t>
            </a:r>
            <a:r>
              <a:rPr lang="en-US" altLang="zh-CN" sz="2800" dirty="0" err="1">
                <a:solidFill>
                  <a:srgbClr val="FF0000"/>
                </a:solidFill>
              </a:rPr>
              <a:t>p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dirty="0" err="1">
                <a:solidFill>
                  <a:srgbClr val="FF0000"/>
                </a:solidFill>
              </a:rPr>
              <a:t>q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(</a:t>
            </a:r>
            <a:r>
              <a:rPr lang="en-US" altLang="zh-CN" sz="2800" dirty="0" err="1">
                <a:solidFill>
                  <a:srgbClr val="FF0000"/>
                </a:solidFill>
              </a:rPr>
              <a:t>p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dirty="0" err="1">
                <a:solidFill>
                  <a:srgbClr val="FF0000"/>
                </a:solidFill>
              </a:rPr>
              <a:t>q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dirty="0">
                <a:solidFill>
                  <a:srgbClr val="FF0000"/>
                </a:solidFill>
              </a:rPr>
              <a:t>r))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q)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r)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((</a:t>
            </a:r>
            <a:r>
              <a:rPr lang="en-US" altLang="zh-CN" sz="2800" dirty="0" err="1">
                <a:solidFill>
                  <a:srgbClr val="FF0000"/>
                </a:solidFill>
              </a:rPr>
              <a:t>p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dirty="0" err="1">
                <a:solidFill>
                  <a:srgbClr val="FF0000"/>
                </a:solidFill>
              </a:rPr>
              <a:t>q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</a:rPr>
              <a:t>p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dirty="0" err="1">
                <a:solidFill>
                  <a:srgbClr val="FF0000"/>
                </a:solidFill>
              </a:rPr>
              <a:t>q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 </a:t>
            </a:r>
            <a:r>
              <a:rPr lang="en-US" altLang="zh-CN" sz="2800" dirty="0">
                <a:solidFill>
                  <a:srgbClr val="FF0000"/>
                </a:solidFill>
              </a:rPr>
              <a:t>r))</a:t>
            </a:r>
            <a:r>
              <a:rPr lang="en-US" altLang="zh-CN" sz="2800" dirty="0">
                <a:sym typeface="Symbol" panose="05050102010706020507" pitchFamily="18" charset="2"/>
              </a:rPr>
              <a:t>(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</a:t>
            </a:r>
            <a:r>
              <a:rPr lang="en-US" altLang="zh-CN" sz="2800" dirty="0" err="1"/>
              <a:t>q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r)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((</a:t>
            </a:r>
            <a:r>
              <a:rPr lang="en-US" altLang="zh-CN" sz="2800" dirty="0" err="1">
                <a:solidFill>
                  <a:srgbClr val="FF0000"/>
                </a:solidFill>
              </a:rPr>
              <a:t>p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dirty="0" err="1">
                <a:solidFill>
                  <a:srgbClr val="FF0000"/>
                </a:solidFill>
              </a:rPr>
              <a:t>q</a:t>
            </a:r>
            <a:r>
              <a:rPr lang="en-US" altLang="zh-CN" sz="2800" dirty="0">
                <a:solidFill>
                  <a:srgbClr val="FF0000"/>
                </a:solidFill>
              </a:rPr>
              <a:t>))</a:t>
            </a:r>
            <a:r>
              <a:rPr lang="en-US" altLang="zh-CN" sz="2800" dirty="0">
                <a:sym typeface="Symbol" panose="05050102010706020507" pitchFamily="18" charset="2"/>
              </a:rPr>
              <a:t> (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</a:t>
            </a:r>
            <a:r>
              <a:rPr lang="en-US" altLang="zh-CN" sz="2800" dirty="0" err="1"/>
              <a:t>q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r)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r)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6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 autoUpdateAnimBg="0"/>
      <p:bldP spid="249859" grpId="0" build="p" bldLvl="5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 dirty="0"/>
              <a:t>等值演算举例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/>
              <a:t>证明：</a:t>
            </a:r>
            <a:endParaRPr lang="en-US" altLang="zh-CN" sz="2800" dirty="0"/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(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</a:t>
            </a:r>
            <a:r>
              <a:rPr lang="en-US" altLang="zh-CN" sz="2800" dirty="0" err="1"/>
              <a:t>q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(</a:t>
            </a:r>
            <a:r>
              <a:rPr lang="en-US" altLang="zh-CN" sz="2800" dirty="0"/>
              <a:t>(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</a:t>
            </a:r>
            <a:r>
              <a:rPr lang="en-US" altLang="zh-CN" sz="2800" dirty="0" err="1"/>
              <a:t>q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∧</a:t>
            </a:r>
            <a:r>
              <a:rPr lang="en-US" altLang="zh-CN" sz="2800" dirty="0"/>
              <a:t>(</a:t>
            </a:r>
            <a:r>
              <a:rPr lang="en-US" altLang="zh-CN" sz="2800" dirty="0" err="1"/>
              <a:t>q</a:t>
            </a:r>
            <a:r>
              <a:rPr lang="en-US" altLang="zh-CN" sz="2800" dirty="0" err="1">
                <a:sym typeface="Symbol" panose="05050102010706020507" pitchFamily="18" charset="2"/>
              </a:rPr>
              <a:t></a:t>
            </a:r>
            <a:r>
              <a:rPr lang="en-US" altLang="zh-CN" sz="2800" dirty="0" err="1"/>
              <a:t>p</a:t>
            </a:r>
            <a:r>
              <a:rPr lang="en-US" altLang="zh-CN" sz="2800" dirty="0"/>
              <a:t>)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800" dirty="0">
                <a:sym typeface="Symbol" panose="05050102010706020507" pitchFamily="18" charset="2"/>
              </a:rPr>
              <a:t></a:t>
            </a:r>
            <a:r>
              <a:rPr lang="en-US" altLang="zh-CN" sz="2800" dirty="0"/>
              <a:t>(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</a:t>
            </a:r>
            <a:r>
              <a:rPr lang="en-US" altLang="zh-CN" sz="2800" dirty="0" err="1"/>
              <a:t>q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</a:t>
            </a:r>
            <a:r>
              <a:rPr lang="en-US" altLang="zh-CN" sz="2800" dirty="0"/>
              <a:t>(</a:t>
            </a:r>
            <a:r>
              <a:rPr lang="en-US" altLang="zh-CN" sz="2800" dirty="0" err="1"/>
              <a:t>q</a:t>
            </a:r>
            <a:r>
              <a:rPr lang="en-US" altLang="zh-CN" sz="2800" dirty="0" err="1">
                <a:sym typeface="Symbol" panose="05050102010706020507" pitchFamily="18" charset="2"/>
              </a:rPr>
              <a:t></a:t>
            </a:r>
            <a:r>
              <a:rPr lang="en-US" altLang="zh-CN" sz="2800" dirty="0" err="1"/>
              <a:t>p</a:t>
            </a:r>
            <a:r>
              <a:rPr lang="en-US" altLang="zh-CN" sz="2800" dirty="0"/>
              <a:t>)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(p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q)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(q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p)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(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q</a:t>
            </a:r>
            <a:r>
              <a:rPr lang="en-US" altLang="zh-CN" sz="2800" dirty="0">
                <a:sym typeface="Symbol" panose="05050102010706020507" pitchFamily="18" charset="2"/>
              </a:rPr>
              <a:t>)(p</a:t>
            </a:r>
            <a:r>
              <a:rPr lang="en-US" altLang="zh-CN" sz="2800" dirty="0"/>
              <a:t>p)</a:t>
            </a:r>
            <a:r>
              <a:rPr lang="en-US" altLang="zh-CN" sz="2800" dirty="0">
                <a:sym typeface="Symbol" panose="05050102010706020507" pitchFamily="18" charset="2"/>
              </a:rPr>
              <a:t>(</a:t>
            </a:r>
            <a:r>
              <a:rPr lang="en-US" altLang="zh-CN" sz="2800" dirty="0" err="1"/>
              <a:t>q</a:t>
            </a:r>
            <a:r>
              <a:rPr lang="en-US" altLang="zh-CN" sz="2800" dirty="0" err="1">
                <a:sym typeface="Symbol" panose="05050102010706020507" pitchFamily="18" charset="2"/>
              </a:rPr>
              <a:t></a:t>
            </a:r>
            <a:r>
              <a:rPr lang="en-US" altLang="zh-CN" sz="2800" dirty="0" err="1"/>
              <a:t>q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(</a:t>
            </a:r>
            <a:r>
              <a:rPr lang="en-US" altLang="zh-CN" sz="2800" dirty="0"/>
              <a:t>q</a:t>
            </a:r>
            <a:r>
              <a:rPr lang="en-US" altLang="zh-CN" sz="2800" dirty="0">
                <a:sym typeface="Symbol" panose="05050102010706020507" pitchFamily="18" charset="2"/>
              </a:rPr>
              <a:t></a:t>
            </a:r>
            <a:r>
              <a:rPr lang="en-US" altLang="zh-CN" sz="2800" dirty="0"/>
              <a:t>p)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(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q</a:t>
            </a:r>
            <a:r>
              <a:rPr lang="en-US" altLang="zh-CN" sz="2800" dirty="0">
                <a:sym typeface="Symbol" panose="05050102010706020507" pitchFamily="18" charset="2"/>
              </a:rPr>
              <a:t>)11</a:t>
            </a:r>
            <a:r>
              <a:rPr lang="en-US" altLang="zh-CN" sz="2800" dirty="0"/>
              <a:t>(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</a:t>
            </a:r>
            <a:r>
              <a:rPr lang="en-US" altLang="zh-CN" sz="2800" dirty="0" err="1"/>
              <a:t>q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zh-CN" altLang="en-US" sz="2800" dirty="0"/>
              <a:t>(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</a:t>
            </a:r>
            <a:r>
              <a:rPr lang="en-US" altLang="zh-CN" sz="2800" dirty="0" err="1"/>
              <a:t>q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(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</a:t>
            </a:r>
            <a:r>
              <a:rPr lang="en-US" altLang="zh-CN" sz="2800" dirty="0" err="1"/>
              <a:t>q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 (</a:t>
            </a:r>
            <a:r>
              <a:rPr lang="zh-CN" altLang="en-US" sz="2800" dirty="0">
                <a:sym typeface="Symbol" panose="05050102010706020507" pitchFamily="18" charset="2"/>
              </a:rPr>
              <a:t>从右往左演化呢？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800" dirty="0">
                <a:sym typeface="Symbol" panose="05050102010706020507" pitchFamily="18" charset="2"/>
              </a:rPr>
              <a:t>…  (</a:t>
            </a:r>
            <a:r>
              <a:rPr lang="zh-CN" altLang="en-US" sz="2800" dirty="0"/>
              <a:t>(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</a:t>
            </a:r>
            <a:r>
              <a:rPr lang="en-US" altLang="zh-CN" sz="2800" dirty="0" err="1"/>
              <a:t>q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</a:t>
            </a:r>
            <a:r>
              <a:rPr lang="en-US" altLang="zh-CN" sz="2800" dirty="0" err="1"/>
              <a:t>q</a:t>
            </a:r>
            <a:r>
              <a:rPr lang="en-US" altLang="zh-CN" sz="2800" dirty="0"/>
              <a:t>))</a:t>
            </a:r>
            <a:r>
              <a:rPr lang="en-US" altLang="zh-CN" sz="2800" dirty="0">
                <a:sym typeface="Symbol" panose="05050102010706020507" pitchFamily="18" charset="2"/>
              </a:rPr>
              <a:t> (</a:t>
            </a:r>
            <a:r>
              <a:rPr lang="zh-CN" altLang="en-US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 </a:t>
            </a:r>
            <a:r>
              <a:rPr lang="en-US" altLang="zh-CN" sz="2800" dirty="0"/>
              <a:t>q)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</a:t>
            </a:r>
            <a:r>
              <a:rPr lang="en-US" altLang="zh-CN" sz="2800" dirty="0" err="1"/>
              <a:t>q</a:t>
            </a:r>
            <a:r>
              <a:rPr lang="en-US" altLang="zh-CN" sz="2800" dirty="0"/>
              <a:t>))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3483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 bldLvl="5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 dirty="0"/>
              <a:t>等值演算举例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/>
              <a:t>证明：</a:t>
            </a:r>
            <a:r>
              <a:rPr lang="en-US" altLang="zh-CN" sz="2800" dirty="0"/>
              <a:t>(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</a:t>
            </a:r>
            <a:r>
              <a:rPr lang="en-US" altLang="zh-CN" sz="2800" dirty="0" err="1"/>
              <a:t>q</a:t>
            </a:r>
            <a:r>
              <a:rPr lang="en-US" altLang="zh-CN" sz="2800" dirty="0" err="1">
                <a:sym typeface="Symbol" panose="05050102010706020507" pitchFamily="18" charset="2"/>
              </a:rPr>
              <a:t>ac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(</a:t>
            </a:r>
            <a:r>
              <a:rPr lang="en-US" altLang="zh-CN" sz="2800" dirty="0" err="1">
                <a:sym typeface="Symbol" panose="05050102010706020507" pitchFamily="18" charset="2"/>
              </a:rPr>
              <a:t>a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</a:t>
            </a:r>
            <a:r>
              <a:rPr lang="en-US" altLang="zh-CN" sz="2800" dirty="0" err="1"/>
              <a:t>q</a:t>
            </a:r>
            <a:r>
              <a:rPr lang="en-US" altLang="zh-CN" sz="2800" dirty="0" err="1">
                <a:sym typeface="Symbol" panose="05050102010706020507" pitchFamily="18" charset="2"/>
              </a:rPr>
              <a:t>c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a(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</a:t>
            </a:r>
            <a:r>
              <a:rPr lang="en-US" altLang="zh-CN" sz="2800" dirty="0" err="1"/>
              <a:t>q</a:t>
            </a:r>
            <a:r>
              <a:rPr lang="en-US" altLang="zh-CN" sz="2800" dirty="0"/>
              <a:t>))</a:t>
            </a:r>
            <a:r>
              <a:rPr lang="en-US" altLang="zh-CN" sz="2800" dirty="0">
                <a:sym typeface="Symbol" panose="05050102010706020507" pitchFamily="18" charset="2"/>
              </a:rPr>
              <a:t>c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200" dirty="0"/>
              <a:t>证：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</a:t>
            </a:r>
            <a:r>
              <a:rPr lang="en-US" altLang="zh-CN" sz="2200" dirty="0" err="1">
                <a:sym typeface="Symbol" panose="05050102010706020507" pitchFamily="18" charset="2"/>
              </a:rPr>
              <a:t></a:t>
            </a:r>
            <a:r>
              <a:rPr lang="en-US" altLang="zh-CN" sz="2200" dirty="0" err="1"/>
              <a:t>q</a:t>
            </a:r>
            <a:r>
              <a:rPr lang="en-US" altLang="zh-CN" sz="2200" dirty="0" err="1">
                <a:sym typeface="Symbol" panose="05050102010706020507" pitchFamily="18" charset="2"/>
              </a:rPr>
              <a:t>ac</a:t>
            </a:r>
            <a:r>
              <a:rPr lang="en-US" altLang="zh-CN" sz="2200" dirty="0"/>
              <a:t>)</a:t>
            </a:r>
            <a:r>
              <a:rPr lang="en-US" altLang="zh-CN" sz="2200" dirty="0">
                <a:sym typeface="Symbol" panose="05050102010706020507" pitchFamily="18" charset="2"/>
              </a:rPr>
              <a:t></a:t>
            </a:r>
            <a:r>
              <a:rPr lang="en-US" altLang="zh-CN" sz="2200" dirty="0"/>
              <a:t>(</a:t>
            </a:r>
            <a:r>
              <a:rPr lang="en-US" altLang="zh-CN" sz="2200" dirty="0" err="1">
                <a:sym typeface="Symbol" panose="05050102010706020507" pitchFamily="18" charset="2"/>
              </a:rPr>
              <a:t>a</a:t>
            </a:r>
            <a:r>
              <a:rPr lang="en-US" altLang="zh-CN" sz="2200" dirty="0" err="1"/>
              <a:t>p</a:t>
            </a:r>
            <a:r>
              <a:rPr lang="en-US" altLang="zh-CN" sz="2200" dirty="0" err="1">
                <a:sym typeface="Symbol" panose="05050102010706020507" pitchFamily="18" charset="2"/>
              </a:rPr>
              <a:t></a:t>
            </a:r>
            <a:r>
              <a:rPr lang="en-US" altLang="zh-CN" sz="2200" dirty="0" err="1"/>
              <a:t>q</a:t>
            </a:r>
            <a:r>
              <a:rPr lang="en-US" altLang="zh-CN" sz="2200" dirty="0" err="1">
                <a:sym typeface="Symbol" panose="05050102010706020507" pitchFamily="18" charset="2"/>
              </a:rPr>
              <a:t>c</a:t>
            </a:r>
            <a:r>
              <a:rPr lang="en-US" altLang="zh-CN" sz="2200" dirty="0"/>
              <a:t>) 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200" dirty="0">
                <a:sym typeface="Symbol" panose="05050102010706020507" pitchFamily="18" charset="2"/>
              </a:rPr>
              <a:t></a:t>
            </a:r>
            <a:r>
              <a:rPr lang="en-US" altLang="zh-CN" sz="2200" dirty="0"/>
              <a:t> (</a:t>
            </a:r>
            <a:r>
              <a:rPr lang="en-US" altLang="zh-CN" sz="2200" dirty="0" err="1"/>
              <a:t>p</a:t>
            </a:r>
            <a:r>
              <a:rPr lang="en-US" altLang="zh-CN" sz="2200" dirty="0" err="1">
                <a:sym typeface="Symbol" panose="05050102010706020507" pitchFamily="18" charset="2"/>
              </a:rPr>
              <a:t></a:t>
            </a:r>
            <a:r>
              <a:rPr lang="en-US" altLang="zh-CN" sz="2200" dirty="0" err="1"/>
              <a:t>q</a:t>
            </a:r>
            <a:r>
              <a:rPr lang="en-US" altLang="zh-CN" sz="2200" dirty="0" err="1">
                <a:sym typeface="Symbol" panose="05050102010706020507" pitchFamily="18" charset="2"/>
              </a:rPr>
              <a:t>ac</a:t>
            </a:r>
            <a:r>
              <a:rPr lang="en-US" altLang="zh-CN" sz="2200" dirty="0"/>
              <a:t>)</a:t>
            </a:r>
            <a:r>
              <a:rPr lang="en-US" altLang="zh-CN" sz="2200" dirty="0">
                <a:sym typeface="Symbol" panose="05050102010706020507" pitchFamily="18" charset="2"/>
              </a:rPr>
              <a:t>(</a:t>
            </a:r>
            <a:r>
              <a:rPr lang="en-US" altLang="zh-CN" sz="2200" dirty="0" err="1">
                <a:sym typeface="Symbol" panose="05050102010706020507" pitchFamily="18" charset="2"/>
              </a:rPr>
              <a:t>a</a:t>
            </a:r>
            <a:r>
              <a:rPr lang="en-US" altLang="zh-CN" sz="2200" dirty="0" err="1"/>
              <a:t>p</a:t>
            </a:r>
            <a:r>
              <a:rPr lang="en-US" altLang="zh-CN" sz="2200" dirty="0" err="1">
                <a:sym typeface="Symbol" panose="05050102010706020507" pitchFamily="18" charset="2"/>
              </a:rPr>
              <a:t></a:t>
            </a:r>
            <a:r>
              <a:rPr lang="en-US" altLang="zh-CN" sz="2200" dirty="0" err="1"/>
              <a:t>q</a:t>
            </a:r>
            <a:r>
              <a:rPr lang="en-US" altLang="zh-CN" sz="2200" dirty="0" err="1">
                <a:sym typeface="Symbol" panose="05050102010706020507" pitchFamily="18" charset="2"/>
              </a:rPr>
              <a:t>c</a:t>
            </a:r>
            <a:r>
              <a:rPr lang="en-US" altLang="zh-CN" sz="2200" dirty="0">
                <a:sym typeface="Symbol" panose="05050102010706020507" pitchFamily="18" charset="2"/>
              </a:rPr>
              <a:t>)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200" dirty="0">
                <a:sym typeface="Symbol" panose="05050102010706020507" pitchFamily="18" charset="2"/>
              </a:rPr>
              <a:t>( 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</a:t>
            </a:r>
            <a:r>
              <a:rPr lang="en-US" altLang="zh-CN" sz="2200" dirty="0" err="1">
                <a:sym typeface="Symbol" panose="05050102010706020507" pitchFamily="18" charset="2"/>
              </a:rPr>
              <a:t></a:t>
            </a:r>
            <a:r>
              <a:rPr lang="en-US" altLang="zh-CN" sz="2200" dirty="0" err="1"/>
              <a:t>q</a:t>
            </a:r>
            <a:r>
              <a:rPr lang="en-US" altLang="zh-CN" sz="2200" dirty="0" err="1">
                <a:sym typeface="Symbol" panose="05050102010706020507" pitchFamily="18" charset="2"/>
              </a:rPr>
              <a:t>a</a:t>
            </a:r>
            <a:r>
              <a:rPr lang="en-US" altLang="zh-CN" sz="2200" dirty="0">
                <a:sym typeface="Symbol" panose="05050102010706020507" pitchFamily="18" charset="2"/>
              </a:rPr>
              <a:t>)c </a:t>
            </a:r>
            <a:r>
              <a:rPr lang="en-US" altLang="zh-CN" sz="2200" dirty="0"/>
              <a:t>)</a:t>
            </a:r>
            <a:r>
              <a:rPr lang="en-US" altLang="zh-CN" sz="2200" dirty="0">
                <a:sym typeface="Symbol" panose="05050102010706020507" pitchFamily="18" charset="2"/>
              </a:rPr>
              <a:t>((a</a:t>
            </a:r>
            <a:r>
              <a:rPr lang="en-US" altLang="zh-CN" sz="2200" dirty="0"/>
              <a:t>p</a:t>
            </a:r>
            <a:r>
              <a:rPr lang="en-US" altLang="zh-CN" sz="2200" dirty="0">
                <a:sym typeface="Symbol" panose="05050102010706020507" pitchFamily="18" charset="2"/>
              </a:rPr>
              <a:t></a:t>
            </a:r>
            <a:r>
              <a:rPr lang="en-US" altLang="zh-CN" sz="2200" dirty="0"/>
              <a:t>q)</a:t>
            </a:r>
            <a:r>
              <a:rPr lang="en-US" altLang="zh-CN" sz="2200" dirty="0">
                <a:sym typeface="Symbol" panose="05050102010706020507" pitchFamily="18" charset="2"/>
              </a:rPr>
              <a:t>c))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200" dirty="0">
                <a:sym typeface="Symbol" panose="05050102010706020507" pitchFamily="18" charset="2"/>
              </a:rPr>
              <a:t>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(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</a:t>
            </a:r>
            <a:r>
              <a:rPr lang="en-US" altLang="zh-CN" sz="2200" dirty="0" err="1">
                <a:sym typeface="Symbol" panose="05050102010706020507" pitchFamily="18" charset="2"/>
              </a:rPr>
              <a:t></a:t>
            </a:r>
            <a:r>
              <a:rPr lang="en-US" altLang="zh-CN" sz="2200" dirty="0" err="1"/>
              <a:t>q</a:t>
            </a:r>
            <a:r>
              <a:rPr lang="en-US" altLang="zh-CN" sz="2200" dirty="0" err="1">
                <a:sym typeface="Symbol" panose="05050102010706020507" pitchFamily="18" charset="2"/>
              </a:rPr>
              <a:t>a</a:t>
            </a:r>
            <a:r>
              <a:rPr lang="en-US" altLang="zh-CN" sz="2200" dirty="0"/>
              <a:t>)</a:t>
            </a:r>
            <a:r>
              <a:rPr lang="en-US" altLang="zh-CN" sz="2200" dirty="0">
                <a:sym typeface="Symbol" panose="05050102010706020507" pitchFamily="18" charset="2"/>
              </a:rPr>
              <a:t>((a</a:t>
            </a:r>
            <a:r>
              <a:rPr lang="en-US" altLang="zh-CN" sz="2200" dirty="0"/>
              <a:t>p</a:t>
            </a:r>
            <a:r>
              <a:rPr lang="en-US" altLang="zh-CN" sz="2200" dirty="0">
                <a:sym typeface="Symbol" panose="05050102010706020507" pitchFamily="18" charset="2"/>
              </a:rPr>
              <a:t></a:t>
            </a:r>
            <a:r>
              <a:rPr lang="en-US" altLang="zh-CN" sz="2200" dirty="0"/>
              <a:t>q)</a:t>
            </a:r>
            <a:r>
              <a:rPr lang="en-US" altLang="zh-CN" sz="2200" dirty="0">
                <a:sym typeface="Symbol" panose="05050102010706020507" pitchFamily="18" charset="2"/>
              </a:rPr>
              <a:t>)c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200" dirty="0">
                <a:sym typeface="Symbol" panose="05050102010706020507" pitchFamily="18" charset="2"/>
              </a:rPr>
              <a:t>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(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</a:t>
            </a:r>
            <a:r>
              <a:rPr lang="en-US" altLang="zh-CN" sz="2200" dirty="0" err="1">
                <a:sym typeface="Symbol" panose="05050102010706020507" pitchFamily="18" charset="2"/>
              </a:rPr>
              <a:t></a:t>
            </a:r>
            <a:r>
              <a:rPr lang="en-US" altLang="zh-CN" sz="2200" dirty="0" err="1"/>
              <a:t>q</a:t>
            </a:r>
            <a:r>
              <a:rPr lang="en-US" altLang="zh-CN" sz="2200" dirty="0" err="1">
                <a:sym typeface="Symbol" panose="05050102010706020507" pitchFamily="18" charset="2"/>
              </a:rPr>
              <a:t>a</a:t>
            </a:r>
            <a:r>
              <a:rPr lang="en-US" altLang="zh-CN" sz="2200" dirty="0"/>
              <a:t>)</a:t>
            </a:r>
            <a:r>
              <a:rPr lang="en-US" altLang="zh-CN" sz="2200" dirty="0">
                <a:sym typeface="Symbol" panose="05050102010706020507" pitchFamily="18" charset="2"/>
              </a:rPr>
              <a:t>(a</a:t>
            </a:r>
            <a:r>
              <a:rPr lang="en-US" altLang="zh-CN" sz="2200" dirty="0"/>
              <a:t>p</a:t>
            </a:r>
            <a:r>
              <a:rPr lang="en-US" altLang="zh-CN" sz="2200" dirty="0">
                <a:sym typeface="Symbol" panose="05050102010706020507" pitchFamily="18" charset="2"/>
              </a:rPr>
              <a:t></a:t>
            </a:r>
            <a:r>
              <a:rPr lang="en-US" altLang="zh-CN" sz="2200" dirty="0"/>
              <a:t>q)</a:t>
            </a:r>
            <a:r>
              <a:rPr lang="en-US" altLang="zh-CN" sz="2200" dirty="0">
                <a:sym typeface="Symbol" panose="05050102010706020507" pitchFamily="18" charset="2"/>
              </a:rPr>
              <a:t>)c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200" dirty="0">
                <a:sym typeface="Symbol" panose="05050102010706020507" pitchFamily="18" charset="2"/>
              </a:rPr>
              <a:t> ((a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</a:t>
            </a:r>
            <a:r>
              <a:rPr lang="en-US" altLang="zh-CN" sz="2200" dirty="0" err="1">
                <a:sym typeface="Symbol" panose="05050102010706020507" pitchFamily="18" charset="2"/>
              </a:rPr>
              <a:t></a:t>
            </a:r>
            <a:r>
              <a:rPr lang="en-US" altLang="zh-CN" sz="2200" dirty="0" err="1"/>
              <a:t>q</a:t>
            </a:r>
            <a:r>
              <a:rPr lang="en-US" altLang="zh-CN" sz="2200" dirty="0"/>
              <a:t>))</a:t>
            </a:r>
            <a:r>
              <a:rPr lang="en-US" altLang="zh-CN" sz="2200" dirty="0">
                <a:sym typeface="Symbol" panose="05050102010706020507" pitchFamily="18" charset="2"/>
              </a:rPr>
              <a:t>(a(</a:t>
            </a:r>
            <a:r>
              <a:rPr lang="en-US" altLang="zh-CN" sz="2200" dirty="0"/>
              <a:t>p</a:t>
            </a:r>
            <a:r>
              <a:rPr lang="en-US" altLang="zh-CN" sz="2200" dirty="0">
                <a:sym typeface="Symbol" panose="05050102010706020507" pitchFamily="18" charset="2"/>
              </a:rPr>
              <a:t></a:t>
            </a:r>
            <a:r>
              <a:rPr lang="en-US" altLang="zh-CN" sz="2200" dirty="0"/>
              <a:t>q)</a:t>
            </a:r>
            <a:r>
              <a:rPr lang="en-US" altLang="zh-CN" sz="2200" dirty="0">
                <a:sym typeface="Symbol" panose="05050102010706020507" pitchFamily="18" charset="2"/>
              </a:rPr>
              <a:t>)c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200" dirty="0">
                <a:sym typeface="Symbol" panose="05050102010706020507" pitchFamily="18" charset="2"/>
              </a:rPr>
              <a:t> (a(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</a:t>
            </a:r>
            <a:r>
              <a:rPr lang="en-US" altLang="zh-CN" sz="2200" dirty="0" err="1">
                <a:sym typeface="Symbol" panose="05050102010706020507" pitchFamily="18" charset="2"/>
              </a:rPr>
              <a:t></a:t>
            </a:r>
            <a:r>
              <a:rPr lang="en-US" altLang="zh-CN" sz="2200" dirty="0" err="1"/>
              <a:t>q</a:t>
            </a:r>
            <a:r>
              <a:rPr lang="en-US" altLang="zh-CN" sz="2200" dirty="0"/>
              <a:t>)</a:t>
            </a:r>
            <a:r>
              <a:rPr lang="en-US" altLang="zh-CN" sz="2200" dirty="0">
                <a:sym typeface="Symbol" panose="05050102010706020507" pitchFamily="18" charset="2"/>
              </a:rPr>
              <a:t>(</a:t>
            </a:r>
            <a:r>
              <a:rPr lang="en-US" altLang="zh-CN" sz="2200" dirty="0"/>
              <a:t>p</a:t>
            </a:r>
            <a:r>
              <a:rPr lang="en-US" altLang="zh-CN" sz="2200" dirty="0">
                <a:sym typeface="Symbol" panose="05050102010706020507" pitchFamily="18" charset="2"/>
              </a:rPr>
              <a:t></a:t>
            </a:r>
            <a:r>
              <a:rPr lang="en-US" altLang="zh-CN" sz="2200" dirty="0"/>
              <a:t>q)</a:t>
            </a:r>
            <a:r>
              <a:rPr lang="en-US" altLang="zh-CN" sz="2200" dirty="0">
                <a:sym typeface="Symbol" panose="05050102010706020507" pitchFamily="18" charset="2"/>
              </a:rPr>
              <a:t>)c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200" dirty="0">
                <a:sym typeface="Symbol" panose="05050102010706020507" pitchFamily="18" charset="2"/>
              </a:rPr>
              <a:t></a:t>
            </a:r>
            <a:r>
              <a:rPr lang="en-US" altLang="zh-CN" sz="2200" dirty="0"/>
              <a:t>(</a:t>
            </a:r>
            <a:r>
              <a:rPr lang="en-US" altLang="zh-CN" sz="2200" dirty="0">
                <a:sym typeface="Symbol" panose="05050102010706020507" pitchFamily="18" charset="2"/>
              </a:rPr>
              <a:t>a(</a:t>
            </a:r>
            <a:r>
              <a:rPr lang="en-US" altLang="zh-CN" sz="2200" dirty="0" err="1"/>
              <a:t>p</a:t>
            </a:r>
            <a:r>
              <a:rPr lang="en-US" altLang="zh-CN" sz="2200" dirty="0" err="1">
                <a:sym typeface="Symbol" panose="05050102010706020507" pitchFamily="18" charset="2"/>
              </a:rPr>
              <a:t></a:t>
            </a:r>
            <a:r>
              <a:rPr lang="en-US" altLang="zh-CN" sz="2200" dirty="0" err="1"/>
              <a:t>q</a:t>
            </a:r>
            <a:r>
              <a:rPr lang="en-US" altLang="zh-CN" sz="2200" dirty="0"/>
              <a:t>))</a:t>
            </a:r>
            <a:r>
              <a:rPr lang="en-US" altLang="zh-CN" sz="2200" dirty="0">
                <a:sym typeface="Symbol" panose="05050102010706020507" pitchFamily="18" charset="2"/>
              </a:rPr>
              <a:t>c</a:t>
            </a:r>
          </a:p>
        </p:txBody>
      </p:sp>
    </p:spTree>
    <p:extLst>
      <p:ext uri="{BB962C8B-B14F-4D97-AF65-F5344CB8AC3E}">
        <p14:creationId xmlns:p14="http://schemas.microsoft.com/office/powerpoint/2010/main" val="3806929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 bldLvl="5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 dirty="0"/>
              <a:t>命题公式和真值表的关系</a:t>
            </a:r>
            <a:endParaRPr lang="en-US" altLang="zh-CN" sz="4200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endParaRPr lang="zh-CN" altLang="en-US" sz="3600"/>
          </a:p>
          <a:p>
            <a:pPr marL="0" indent="0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endParaRPr lang="zh-CN" altLang="en-US" sz="3600"/>
          </a:p>
        </p:txBody>
      </p:sp>
      <p:graphicFrame>
        <p:nvGraphicFramePr>
          <p:cNvPr id="251948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42664"/>
              </p:ext>
            </p:extLst>
          </p:nvPr>
        </p:nvGraphicFramePr>
        <p:xfrm>
          <a:off x="3062535" y="1982304"/>
          <a:ext cx="6096000" cy="40640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2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命题公式和真值表的关系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从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来列写</a:t>
            </a:r>
          </a:p>
          <a:p>
            <a:pPr lvl="1" algn="just">
              <a:spcBef>
                <a:spcPct val="5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(…)∨(…)∨(…)</a:t>
            </a:r>
          </a:p>
          <a:p>
            <a:pPr lvl="1" algn="just">
              <a:spcBef>
                <a:spcPct val="5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(…)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写成合取式，表示一种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值为真的情况。如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p=0，q=0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时为真，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(…)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写成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p∧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q</a:t>
            </a:r>
            <a:endParaRPr kumimoji="1" lang="zh-CN" altLang="en-US" sz="2400" dirty="0">
              <a:latin typeface="Times New Roman" panose="02020603050405020304" pitchFamily="18" charset="0"/>
            </a:endParaRPr>
          </a:p>
          <a:p>
            <a:pPr lvl="1" algn="just">
              <a:spcBef>
                <a:spcPct val="5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0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值取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形式//每个合取式只在唯一的一个解释下为真</a:t>
            </a:r>
          </a:p>
          <a:p>
            <a:pPr lvl="1" algn="just">
              <a:spcBef>
                <a:spcPct val="5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p∧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q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)∨(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p∧</a:t>
            </a:r>
            <a:r>
              <a:rPr kumimoji="1"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)∨(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p∧</a:t>
            </a:r>
            <a:r>
              <a:rPr kumimoji="1"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12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等值式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811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spcBef>
                    <a:spcPct val="50000"/>
                  </a:spcBef>
                  <a:tabLst>
                    <a:tab pos="1149350" algn="l"/>
                    <a:tab pos="1995488" algn="l"/>
                  </a:tabLst>
                </a:pPr>
                <a:r>
                  <a:rPr lang="zh-CN" altLang="en-US" dirty="0">
                    <a:solidFill>
                      <a:schemeClr val="tx2"/>
                    </a:solidFill>
                  </a:rPr>
                  <a:t>定义2.</a:t>
                </a:r>
                <a:r>
                  <a:rPr lang="en-US" altLang="zh-CN" dirty="0">
                    <a:solidFill>
                      <a:schemeClr val="tx2"/>
                    </a:solidFill>
                  </a:rPr>
                  <a:t>1 </a:t>
                </a:r>
                <a:r>
                  <a:rPr lang="zh-CN" altLang="en-US" dirty="0"/>
                  <a:t>设</a:t>
                </a:r>
                <a:r>
                  <a:rPr lang="en-US" altLang="zh-CN" dirty="0"/>
                  <a:t>A、B</a:t>
                </a:r>
                <a:r>
                  <a:rPr lang="zh-CN" altLang="en-US" dirty="0"/>
                  <a:t>是两个公式，若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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是重言式</a:t>
                </a:r>
                <a:r>
                  <a:rPr lang="zh-CN" altLang="en-US" dirty="0"/>
                  <a:t>，则称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是等值的，记以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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。</a:t>
                </a:r>
              </a:p>
              <a:p>
                <a:pPr marL="0" indent="0">
                  <a:spcBef>
                    <a:spcPct val="50000"/>
                  </a:spcBef>
                  <a:tabLst>
                    <a:tab pos="1149350" algn="l"/>
                    <a:tab pos="1995488" algn="l"/>
                  </a:tabLst>
                </a:pPr>
                <a:r>
                  <a:rPr lang="zh-CN" altLang="en-US" dirty="0"/>
                  <a:t>类似：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×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+2×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+1</a:t>
                </a:r>
                <a:r>
                  <a:rPr lang="en-US" altLang="zh-CN" dirty="0">
                    <a:sym typeface="Symbol" panose="05050102010706020507" pitchFamily="18" charset="2"/>
                  </a:rPr>
                  <a:t>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+1)</a:t>
                </a:r>
                <a:r>
                  <a:rPr lang="en-US" altLang="zh-CN" baseline="30000" dirty="0"/>
                  <a:t>2</a:t>
                </a:r>
              </a:p>
              <a:p>
                <a:pPr marL="0" indent="0">
                  <a:spcBef>
                    <a:spcPct val="50000"/>
                  </a:spcBef>
                  <a:tabLst>
                    <a:tab pos="1149350" algn="l"/>
                    <a:tab pos="1995488" algn="l"/>
                  </a:tabLst>
                </a:pPr>
                <a:r>
                  <a:rPr lang="zh-CN" altLang="en-US" dirty="0"/>
                  <a:t>例：证明 </a:t>
                </a:r>
                <a:r>
                  <a:rPr lang="en-US" altLang="zh-CN" sz="2800" dirty="0"/>
                  <a:t>p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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p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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q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q</a:t>
                </a:r>
              </a:p>
              <a:p>
                <a:pPr marL="0" indent="0">
                  <a:spcBef>
                    <a:spcPct val="50000"/>
                  </a:spcBef>
                  <a:tabLst>
                    <a:tab pos="1149350" algn="l"/>
                    <a:tab pos="1995488" algn="l"/>
                  </a:tabLst>
                </a:pPr>
                <a:r>
                  <a:rPr lang="zh-CN" altLang="en-US" dirty="0">
                    <a:solidFill>
                      <a:schemeClr val="tx2"/>
                    </a:solidFill>
                  </a:rPr>
                  <a:t>等值定理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公式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A、B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等值的充要条件是公式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与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在任意解释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下，其真值相同</a:t>
                </a:r>
                <a:r>
                  <a:rPr lang="zh-CN" altLang="en-US" dirty="0"/>
                  <a:t>。（证明略</a:t>
                </a:r>
                <a:r>
                  <a:rPr lang="en-US" altLang="zh-CN" dirty="0"/>
                  <a:t>）</a:t>
                </a:r>
                <a:endParaRPr lang="zh-CN" altLang="en-US" dirty="0"/>
              </a:p>
            </p:txBody>
          </p:sp>
        </mc:Choice>
        <mc:Fallback>
          <p:sp>
            <p:nvSpPr>
              <p:cNvPr id="1198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764" r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autoUpdateAnimBg="0"/>
      <p:bldP spid="11981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命题公式和真值表的关系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从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0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来列写</a:t>
            </a:r>
          </a:p>
          <a:p>
            <a:pPr lvl="1" algn="just">
              <a:spcBef>
                <a:spcPct val="5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(…)∧(…)</a:t>
            </a:r>
          </a:p>
          <a:p>
            <a:pPr lvl="1" algn="just">
              <a:spcBef>
                <a:spcPct val="5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由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列写的方式进行转化：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B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(…)∨(…)</a:t>
            </a:r>
          </a:p>
          <a:p>
            <a:pPr lvl="1" algn="just">
              <a:spcBef>
                <a:spcPct val="5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(…)∧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(…)</a:t>
            </a:r>
            <a:endParaRPr kumimoji="1" lang="zh-CN" altLang="en-US" sz="2400" dirty="0">
              <a:latin typeface="Times New Roman" panose="02020603050405020304" pitchFamily="18" charset="0"/>
            </a:endParaRPr>
          </a:p>
          <a:p>
            <a:pPr lvl="1" algn="just">
              <a:spcBef>
                <a:spcPct val="5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(…)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写成析取式，表示一种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值为假的情况。如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p=1，q=0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时为假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(…)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写成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p∧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q，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(…)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写成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p∨</a:t>
            </a:r>
            <a:r>
              <a:rPr kumimoji="1"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kumimoji="1" lang="zh-CN" altLang="en-US" sz="2400" dirty="0">
              <a:latin typeface="Times New Roman" panose="02020603050405020304" pitchFamily="18" charset="0"/>
            </a:endParaRPr>
          </a:p>
          <a:p>
            <a:pPr lvl="1" algn="just">
              <a:spcBef>
                <a:spcPct val="5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值取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形式</a:t>
            </a:r>
          </a:p>
          <a:p>
            <a:pPr algn="just">
              <a:spcBef>
                <a:spcPct val="5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</a:pP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A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p∨</a:t>
            </a:r>
            <a:r>
              <a:rPr kumimoji="1"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kumimoji="1" lang="en-US" altLang="zh-CN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spcBef>
                <a:spcPct val="5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</a:pP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可推知：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p∧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q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)∨(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p∧</a:t>
            </a:r>
            <a:r>
              <a:rPr kumimoji="1"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)∨(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p∧</a:t>
            </a:r>
            <a:r>
              <a:rPr kumimoji="1"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p∨</a:t>
            </a:r>
            <a:r>
              <a:rPr kumimoji="1"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kumimoji="1" lang="zh-CN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9419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2.</a:t>
            </a:r>
            <a:r>
              <a:rPr lang="en-US" altLang="zh-CN" sz="4800" dirty="0"/>
              <a:t>2</a:t>
            </a:r>
            <a:r>
              <a:rPr lang="zh-CN" altLang="en-US" sz="4800" dirty="0"/>
              <a:t>联结词的完备集</a:t>
            </a:r>
          </a:p>
        </p:txBody>
      </p:sp>
    </p:spTree>
    <p:extLst>
      <p:ext uri="{BB962C8B-B14F-4D97-AF65-F5344CB8AC3E}">
        <p14:creationId xmlns:p14="http://schemas.microsoft.com/office/powerpoint/2010/main" val="213708463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/>
              <a:t>联结词的完备集</a:t>
            </a:r>
            <a:endParaRPr lang="en-US" altLang="zh-CN" sz="420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dirty="0"/>
              <a:t>定义：完备集设</a:t>
            </a:r>
            <a:r>
              <a:rPr lang="en-US" altLang="zh-CN" dirty="0"/>
              <a:t>Q</a:t>
            </a:r>
            <a:r>
              <a:rPr lang="zh-CN" altLang="en-US" dirty="0"/>
              <a:t>是一个联结词集合，若对任一命题公式都能由</a:t>
            </a:r>
            <a:r>
              <a:rPr lang="en-US" altLang="zh-CN" dirty="0"/>
              <a:t>Q</a:t>
            </a:r>
            <a:r>
              <a:rPr lang="zh-CN" altLang="en-US" dirty="0"/>
              <a:t>中联结词表示出来的公式与之等值，则称</a:t>
            </a:r>
            <a:r>
              <a:rPr lang="en-US" altLang="zh-CN" dirty="0"/>
              <a:t>Q</a:t>
            </a:r>
            <a:r>
              <a:rPr lang="zh-CN" altLang="en-US" dirty="0"/>
              <a:t>是一个(功能</a:t>
            </a:r>
            <a:r>
              <a:rPr lang="en-US" altLang="zh-CN" dirty="0"/>
              <a:t>)</a:t>
            </a:r>
            <a:r>
              <a:rPr lang="zh-CN" altLang="en-US" dirty="0"/>
              <a:t>完备集。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可以证明，</a:t>
            </a:r>
            <a:r>
              <a:rPr lang="zh-CN" altLang="en-US" dirty="0"/>
              <a:t>{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sym typeface="Symbol" panose="05050102010706020507" pitchFamily="18" charset="2"/>
              </a:rPr>
              <a:t>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sym typeface="Symbol" panose="05050102010706020507" pitchFamily="18" charset="2"/>
              </a:rPr>
              <a:t></a:t>
            </a:r>
            <a:r>
              <a:rPr lang="zh-CN" altLang="en-US" dirty="0"/>
              <a:t>}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zh-CN" altLang="en-US" dirty="0"/>
              <a:t>{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sym typeface="Symbol" panose="05050102010706020507" pitchFamily="18" charset="2"/>
              </a:rPr>
              <a:t></a:t>
            </a:r>
            <a:r>
              <a:rPr lang="zh-CN" altLang="en-US" dirty="0"/>
              <a:t>}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zh-CN" altLang="en-US" dirty="0"/>
              <a:t>{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sym typeface="Symbol" panose="05050102010706020507" pitchFamily="18" charset="2"/>
              </a:rPr>
              <a:t></a:t>
            </a:r>
            <a:r>
              <a:rPr lang="zh-CN" altLang="en-US" dirty="0"/>
              <a:t>}</a:t>
            </a:r>
            <a:r>
              <a:rPr lang="zh-CN" altLang="en-US" dirty="0">
                <a:latin typeface="宋体" panose="02010600030101010101" pitchFamily="2" charset="-122"/>
              </a:rPr>
              <a:t>都是完备集。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dirty="0"/>
              <a:t>{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zh-CN" altLang="en-US" dirty="0"/>
              <a:t>}</a:t>
            </a:r>
            <a:r>
              <a:rPr lang="zh-CN" altLang="en-US" dirty="0">
                <a:latin typeface="宋体" panose="02010600030101010101" pitchFamily="2" charset="-122"/>
              </a:rPr>
              <a:t> 是完备集吗？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 err="1">
                <a:latin typeface="宋体" panose="02010600030101010101" pitchFamily="2" charset="-122"/>
              </a:rPr>
              <a:t>p</a:t>
            </a:r>
            <a:r>
              <a:rPr lang="en-US" altLang="zh-CN" dirty="0" err="1">
                <a:latin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 err="1">
                <a:latin typeface="宋体" panose="02010600030101010101" pitchFamily="2" charset="-122"/>
              </a:rPr>
              <a:t>q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</a:t>
            </a:r>
            <a:r>
              <a:rPr lang="en-US" altLang="zh-CN" dirty="0" err="1">
                <a:latin typeface="宋体" panose="02010600030101010101" pitchFamily="2" charset="-122"/>
                <a:sym typeface="Symbol" panose="05050102010706020507" pitchFamily="18" charset="2"/>
              </a:rPr>
              <a:t>pq</a:t>
            </a:r>
            <a:endParaRPr lang="en-US" altLang="zh-CN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</a:t>
            </a:r>
            <a:r>
              <a:rPr lang="en-US" altLang="zh-CN" dirty="0" err="1">
                <a:latin typeface="宋体" panose="02010600030101010101" pitchFamily="2" charset="-122"/>
                <a:sym typeface="Symbol" panose="05050102010706020507" pitchFamily="18" charset="2"/>
              </a:rPr>
              <a:t>pq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tabLst>
                <a:tab pos="1149350" algn="l"/>
                <a:tab pos="1995488" algn="l"/>
              </a:tabLst>
            </a:pPr>
            <a:endParaRPr lang="en-US" altLang="zh-CN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893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8" grpId="0" autoUpdateAnimBg="0"/>
      <p:bldP spid="44441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/>
              <a:t>联结词的完备集</a:t>
            </a:r>
            <a:endParaRPr lang="en-US" altLang="zh-CN" sz="4200"/>
          </a:p>
        </p:txBody>
      </p:sp>
      <p:sp>
        <p:nvSpPr>
          <p:cNvPr id="445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3600" dirty="0"/>
              <a:t>补充几个常用的二元联结词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3200" dirty="0"/>
              <a:t>异或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3200" dirty="0"/>
              <a:t>与非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3200" dirty="0"/>
              <a:t>或非</a:t>
            </a:r>
          </a:p>
          <a:p>
            <a:pPr marL="763588" lvl="1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2933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5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5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2" grpId="0" autoUpdateAnimBg="0"/>
      <p:bldP spid="44544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defRPr/>
            </a:pPr>
            <a:r>
              <a:rPr lang="zh-CN" alt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异或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zh-CN" altLang="en-US" dirty="0">
                            <a:sym typeface="Symbol" panose="05050102010706020507" pitchFamily="18" charset="2"/>
                          </a:rPr>
                          <m:t></m:t>
                        </m:r>
                      </m:e>
                    </m:acc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𝒑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</m:t>
                        </m:r>
                      </m:e>
                    </m:acc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(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𝒑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)(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𝒑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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i="1">
                    <a:latin typeface="Cambria Math" panose="02040503050406030204" pitchFamily="18" charset="0"/>
                  </a:rPr>
                  <a:t>只满足其中之一</a:t>
                </a:r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77937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与非</a:t>
            </a:r>
            <a:endParaRPr lang="zh-CN" alt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3600" dirty="0"/>
              <a:t>定义与非式设</a:t>
            </a:r>
            <a:r>
              <a:rPr lang="en-US" altLang="zh-CN" sz="3600" dirty="0" err="1"/>
              <a:t>p，q</a:t>
            </a:r>
            <a:r>
              <a:rPr lang="zh-CN" altLang="en-US" sz="3600" dirty="0"/>
              <a:t>是两个命题，命题“</a:t>
            </a:r>
            <a:r>
              <a:rPr lang="en-US" altLang="zh-CN" sz="3600" dirty="0"/>
              <a:t>p</a:t>
            </a:r>
            <a:r>
              <a:rPr lang="zh-CN" altLang="en-US" sz="3600" dirty="0"/>
              <a:t>与</a:t>
            </a:r>
            <a:r>
              <a:rPr lang="en-US" altLang="zh-CN" sz="3600" dirty="0"/>
              <a:t>q</a:t>
            </a:r>
            <a:r>
              <a:rPr lang="zh-CN" altLang="en-US" sz="3600" dirty="0"/>
              <a:t>的否定”称为</a:t>
            </a:r>
            <a:r>
              <a:rPr lang="en-US" altLang="zh-CN" sz="3600" dirty="0"/>
              <a:t>p</a:t>
            </a:r>
            <a:r>
              <a:rPr lang="zh-CN" altLang="en-US" sz="3600" dirty="0"/>
              <a:t>与</a:t>
            </a:r>
            <a:r>
              <a:rPr lang="en-US" altLang="zh-CN" sz="3600" dirty="0"/>
              <a:t>q</a:t>
            </a:r>
            <a:r>
              <a:rPr lang="zh-CN" altLang="en-US" sz="3600" dirty="0"/>
              <a:t>的与非式，记作</a:t>
            </a:r>
            <a:r>
              <a:rPr lang="en-US" altLang="zh-CN" sz="3600" dirty="0" err="1"/>
              <a:t>p</a:t>
            </a:r>
            <a:r>
              <a:rPr lang="en-US" altLang="zh-CN" sz="3600" dirty="0" err="1">
                <a:sym typeface="Symbol" panose="05050102010706020507" pitchFamily="18" charset="2"/>
              </a:rPr>
              <a:t></a:t>
            </a:r>
            <a:r>
              <a:rPr lang="en-US" altLang="zh-CN" sz="3600" dirty="0" err="1"/>
              <a:t>q</a:t>
            </a:r>
            <a:r>
              <a:rPr lang="en-US" altLang="zh-CN" sz="3600" dirty="0"/>
              <a:t>。“</a:t>
            </a:r>
            <a:r>
              <a:rPr lang="en-US" altLang="zh-CN" sz="3600" dirty="0">
                <a:sym typeface="Symbol" panose="05050102010706020507" pitchFamily="18" charset="2"/>
              </a:rPr>
              <a:t>”</a:t>
            </a:r>
            <a:r>
              <a:rPr lang="zh-CN" altLang="en-US" sz="3600" dirty="0"/>
              <a:t>称作与非联结词</a:t>
            </a:r>
            <a:r>
              <a:rPr lang="zh-CN" altLang="en-US" sz="3600" dirty="0">
                <a:ea typeface="黑体" panose="02010609060101010101" pitchFamily="49" charset="-122"/>
              </a:rPr>
              <a:t>。</a:t>
            </a:r>
          </a:p>
          <a:p>
            <a:pPr marL="0" indent="0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3600" dirty="0" err="1">
                <a:ea typeface="黑体" panose="02010609060101010101" pitchFamily="49" charset="-122"/>
              </a:rPr>
              <a:t>p</a:t>
            </a:r>
            <a:r>
              <a:rPr lang="en-US" altLang="zh-CN" sz="3600" dirty="0" err="1">
                <a:ea typeface="黑体" panose="02010609060101010101" pitchFamily="49" charset="-122"/>
                <a:sym typeface="Symbol" panose="05050102010706020507" pitchFamily="18" charset="2"/>
              </a:rPr>
              <a:t></a:t>
            </a:r>
            <a:r>
              <a:rPr lang="en-US" altLang="zh-CN" sz="3600" dirty="0" err="1">
                <a:ea typeface="黑体" panose="02010609060101010101" pitchFamily="49" charset="-122"/>
              </a:rPr>
              <a:t>q</a:t>
            </a:r>
            <a:r>
              <a:rPr lang="zh-CN" altLang="en-US" sz="3600" dirty="0"/>
              <a:t>为真当且仅当</a:t>
            </a:r>
            <a:r>
              <a:rPr lang="en-US" altLang="zh-CN" sz="3600" dirty="0" err="1"/>
              <a:t>p，q</a:t>
            </a:r>
            <a:r>
              <a:rPr lang="zh-CN" altLang="en-US" sz="3600" dirty="0"/>
              <a:t>不同时为真。</a:t>
            </a:r>
          </a:p>
          <a:p>
            <a:pPr marL="0" indent="0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3600" dirty="0">
                <a:latin typeface="宋体" panose="02010600030101010101" pitchFamily="2" charset="-122"/>
              </a:rPr>
              <a:t>由定义可知：</a:t>
            </a:r>
            <a:r>
              <a:rPr lang="en-US" altLang="zh-CN" sz="3600" dirty="0" err="1">
                <a:solidFill>
                  <a:srgbClr val="FF0000"/>
                </a:solidFill>
              </a:rPr>
              <a:t>p</a:t>
            </a:r>
            <a:r>
              <a:rPr lang="en-US" altLang="zh-CN" sz="3600" dirty="0" err="1">
                <a:solidFill>
                  <a:srgbClr val="FF0000"/>
                </a:solidFill>
                <a:sym typeface="Symbol" panose="05050102010706020507" pitchFamily="18" charset="2"/>
              </a:rPr>
              <a:t></a:t>
            </a:r>
            <a:r>
              <a:rPr lang="en-US" altLang="zh-CN" sz="3600" dirty="0" err="1">
                <a:solidFill>
                  <a:srgbClr val="FF0000"/>
                </a:solidFill>
              </a:rPr>
              <a:t>q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3600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600" dirty="0">
                <a:solidFill>
                  <a:srgbClr val="FF0000"/>
                </a:solidFill>
              </a:rPr>
              <a:t>(</a:t>
            </a:r>
            <a:r>
              <a:rPr lang="en-US" altLang="zh-CN" sz="3600" dirty="0" err="1">
                <a:solidFill>
                  <a:srgbClr val="FF0000"/>
                </a:solidFill>
              </a:rPr>
              <a:t>p</a:t>
            </a:r>
            <a:r>
              <a:rPr lang="en-US" altLang="zh-CN" sz="3600" dirty="0" err="1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3600" dirty="0" err="1">
                <a:solidFill>
                  <a:srgbClr val="FF0000"/>
                </a:solidFill>
              </a:rPr>
              <a:t>q</a:t>
            </a:r>
            <a:r>
              <a:rPr lang="en-US" altLang="zh-CN" sz="3600" dirty="0">
                <a:solidFill>
                  <a:srgbClr val="FF0000"/>
                </a:solidFill>
              </a:rPr>
              <a:t>)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</a:rPr>
              <a:t>。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450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7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7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7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7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7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7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0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或非</a:t>
            </a:r>
            <a:endParaRPr lang="zh-CN" alt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3600" dirty="0"/>
              <a:t>定义或非式设</a:t>
            </a:r>
            <a:r>
              <a:rPr lang="en-US" altLang="zh-CN" sz="3600" dirty="0" err="1"/>
              <a:t>p，q</a:t>
            </a:r>
            <a:r>
              <a:rPr lang="zh-CN" altLang="en-US" sz="3600" dirty="0"/>
              <a:t>是两个命题，命题“</a:t>
            </a:r>
            <a:r>
              <a:rPr lang="en-US" altLang="zh-CN" sz="3600" dirty="0"/>
              <a:t>p</a:t>
            </a:r>
            <a:r>
              <a:rPr lang="zh-CN" altLang="en-US" sz="3600" dirty="0"/>
              <a:t>或</a:t>
            </a:r>
            <a:r>
              <a:rPr lang="en-US" altLang="zh-CN" sz="3600" dirty="0"/>
              <a:t>q</a:t>
            </a:r>
            <a:r>
              <a:rPr lang="zh-CN" altLang="en-US" sz="3600" dirty="0"/>
              <a:t>的否定”称为</a:t>
            </a:r>
            <a:r>
              <a:rPr lang="en-US" altLang="zh-CN" sz="3600" dirty="0"/>
              <a:t>p</a:t>
            </a:r>
            <a:r>
              <a:rPr lang="zh-CN" altLang="en-US" sz="3600" dirty="0"/>
              <a:t>与</a:t>
            </a:r>
            <a:r>
              <a:rPr lang="en-US" altLang="zh-CN" sz="3600" dirty="0"/>
              <a:t>q</a:t>
            </a:r>
            <a:r>
              <a:rPr lang="zh-CN" altLang="en-US" sz="3600" dirty="0"/>
              <a:t>的或非式，记作</a:t>
            </a:r>
            <a:r>
              <a:rPr lang="en-US" altLang="zh-CN" sz="3600" dirty="0" err="1"/>
              <a:t>p</a:t>
            </a:r>
            <a:r>
              <a:rPr lang="en-US" altLang="zh-CN" sz="3600" dirty="0" err="1">
                <a:sym typeface="Symbol" panose="05050102010706020507" pitchFamily="18" charset="2"/>
              </a:rPr>
              <a:t></a:t>
            </a:r>
            <a:r>
              <a:rPr lang="en-US" altLang="zh-CN" sz="3600" dirty="0" err="1"/>
              <a:t>q</a:t>
            </a:r>
            <a:r>
              <a:rPr lang="en-US" altLang="zh-CN" sz="3600" dirty="0"/>
              <a:t>，</a:t>
            </a:r>
            <a:r>
              <a:rPr lang="en-US" altLang="zh-CN" sz="3600" dirty="0">
                <a:sym typeface="Symbol" panose="05050102010706020507" pitchFamily="18" charset="2"/>
              </a:rPr>
              <a:t></a:t>
            </a:r>
            <a:r>
              <a:rPr lang="zh-CN" altLang="en-US" sz="3600" dirty="0"/>
              <a:t>称作或非联结词。</a:t>
            </a:r>
          </a:p>
          <a:p>
            <a:pPr marL="0" indent="0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3600" dirty="0" err="1"/>
              <a:t>p</a:t>
            </a:r>
            <a:r>
              <a:rPr lang="en-US" altLang="zh-CN" sz="3600" dirty="0" err="1">
                <a:sym typeface="Symbol" panose="05050102010706020507" pitchFamily="18" charset="2"/>
              </a:rPr>
              <a:t></a:t>
            </a:r>
            <a:r>
              <a:rPr lang="en-US" altLang="zh-CN" sz="3600" dirty="0" err="1"/>
              <a:t>q</a:t>
            </a:r>
            <a:r>
              <a:rPr lang="zh-CN" altLang="en-US" sz="3600" dirty="0"/>
              <a:t>为真当且仅当</a:t>
            </a:r>
            <a:r>
              <a:rPr lang="en-US" altLang="zh-CN" sz="3600" dirty="0" err="1"/>
              <a:t>p，q</a:t>
            </a:r>
            <a:r>
              <a:rPr lang="zh-CN" altLang="en-US" sz="3600" dirty="0"/>
              <a:t>同时为假。</a:t>
            </a:r>
          </a:p>
          <a:p>
            <a:pPr marL="0" indent="0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3600" dirty="0">
                <a:latin typeface="宋体" panose="02010600030101010101" pitchFamily="2" charset="-122"/>
              </a:rPr>
              <a:t>由定义可知：</a:t>
            </a:r>
            <a:r>
              <a:rPr lang="en-US" altLang="zh-CN" sz="3600" dirty="0" err="1">
                <a:solidFill>
                  <a:srgbClr val="FF0000"/>
                </a:solidFill>
              </a:rPr>
              <a:t>p</a:t>
            </a:r>
            <a:r>
              <a:rPr lang="en-US" altLang="zh-CN" sz="3600" dirty="0" err="1">
                <a:solidFill>
                  <a:srgbClr val="FF0000"/>
                </a:solidFill>
                <a:sym typeface="Symbol" panose="05050102010706020507" pitchFamily="18" charset="2"/>
              </a:rPr>
              <a:t></a:t>
            </a:r>
            <a:r>
              <a:rPr lang="en-US" altLang="zh-CN" sz="3600" dirty="0" err="1">
                <a:solidFill>
                  <a:srgbClr val="FF0000"/>
                </a:solidFill>
              </a:rPr>
              <a:t>q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3600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600" dirty="0">
                <a:solidFill>
                  <a:srgbClr val="FF0000"/>
                </a:solidFill>
              </a:rPr>
              <a:t>(</a:t>
            </a:r>
            <a:r>
              <a:rPr lang="en-US" altLang="zh-CN" sz="3600" dirty="0" err="1">
                <a:solidFill>
                  <a:srgbClr val="FF0000"/>
                </a:solidFill>
              </a:rPr>
              <a:t>p</a:t>
            </a:r>
            <a:r>
              <a:rPr lang="en-US" altLang="zh-CN" sz="3600" dirty="0" err="1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3600" dirty="0" err="1">
                <a:solidFill>
                  <a:srgbClr val="FF0000"/>
                </a:solidFill>
              </a:rPr>
              <a:t>q</a:t>
            </a:r>
            <a:r>
              <a:rPr lang="en-US" altLang="zh-CN" sz="3600" dirty="0">
                <a:solidFill>
                  <a:srgbClr val="FF0000"/>
                </a:solidFill>
              </a:rPr>
              <a:t>)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1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8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8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8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8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8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8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4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{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zh-CN" altLang="en-US">
                <a:latin typeface="Times New Roman" panose="02020603050405020304" pitchFamily="18" charset="0"/>
              </a:rPr>
              <a:t>}是完备集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3600" dirty="0"/>
              <a:t>下面我们来说明{</a:t>
            </a:r>
            <a:r>
              <a:rPr lang="zh-CN" altLang="en-US" sz="3600" dirty="0">
                <a:sym typeface="Symbol" panose="05050102010706020507" pitchFamily="18" charset="2"/>
              </a:rPr>
              <a:t></a:t>
            </a:r>
            <a:r>
              <a:rPr lang="zh-CN" altLang="en-US" sz="3600" dirty="0"/>
              <a:t>}是完备集。</a:t>
            </a:r>
          </a:p>
          <a:p>
            <a:pPr marL="0" indent="0" algn="just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zh-CN" altLang="en-US" sz="3600" dirty="0">
                <a:sym typeface="Symbol" panose="05050102010706020507" pitchFamily="18" charset="2"/>
              </a:rPr>
              <a:t></a:t>
            </a:r>
            <a:r>
              <a:rPr lang="en-US" altLang="zh-CN" sz="3600" dirty="0" err="1"/>
              <a:t>p</a:t>
            </a:r>
            <a:r>
              <a:rPr lang="en-US" altLang="zh-CN" sz="2000" dirty="0" err="1">
                <a:sym typeface="Symbol" panose="05050102010706020507" pitchFamily="18" charset="2"/>
              </a:rPr>
              <a:t></a:t>
            </a:r>
            <a:r>
              <a:rPr lang="en-US" altLang="zh-CN" sz="3600" dirty="0" err="1"/>
              <a:t>p</a:t>
            </a:r>
            <a:r>
              <a:rPr lang="en-US" altLang="zh-CN" sz="3600" dirty="0" err="1">
                <a:sym typeface="Symbol" panose="05050102010706020507" pitchFamily="18" charset="2"/>
              </a:rPr>
              <a:t></a:t>
            </a:r>
            <a:r>
              <a:rPr lang="en-US" altLang="zh-CN" sz="3600" dirty="0" err="1"/>
              <a:t>p</a:t>
            </a:r>
            <a:endParaRPr lang="en-US" altLang="zh-CN" sz="3600" dirty="0"/>
          </a:p>
          <a:p>
            <a:pPr marL="0" indent="0" algn="just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sz="3600" dirty="0" err="1"/>
              <a:t>p</a:t>
            </a:r>
            <a:r>
              <a:rPr lang="en-US" altLang="zh-CN" sz="3600" dirty="0" err="1">
                <a:sym typeface="Symbol" panose="05050102010706020507" pitchFamily="18" charset="2"/>
              </a:rPr>
              <a:t></a:t>
            </a:r>
            <a:r>
              <a:rPr lang="en-US" altLang="zh-CN" sz="3600" dirty="0" err="1"/>
              <a:t>q</a:t>
            </a:r>
            <a:r>
              <a:rPr lang="en-US" altLang="zh-CN" sz="2000" dirty="0">
                <a:sym typeface="Symbol" panose="05050102010706020507" pitchFamily="18" charset="2"/>
              </a:rPr>
              <a:t></a:t>
            </a:r>
            <a:r>
              <a:rPr lang="en-US" altLang="zh-CN" sz="3600" dirty="0"/>
              <a:t>(</a:t>
            </a:r>
            <a:r>
              <a:rPr lang="en-US" altLang="zh-CN" sz="3600" dirty="0" err="1"/>
              <a:t>p</a:t>
            </a:r>
            <a:r>
              <a:rPr lang="en-US" altLang="zh-CN" sz="3600" dirty="0" err="1">
                <a:sym typeface="Symbol" panose="05050102010706020507" pitchFamily="18" charset="2"/>
              </a:rPr>
              <a:t></a:t>
            </a:r>
            <a:r>
              <a:rPr lang="en-US" altLang="zh-CN" sz="3600" dirty="0" err="1"/>
              <a:t>p</a:t>
            </a:r>
            <a:r>
              <a:rPr lang="en-US" altLang="zh-CN" sz="3600" dirty="0"/>
              <a:t>)</a:t>
            </a:r>
            <a:r>
              <a:rPr lang="en-US" altLang="zh-CN" sz="3600" dirty="0">
                <a:sym typeface="Symbol" panose="05050102010706020507" pitchFamily="18" charset="2"/>
              </a:rPr>
              <a:t></a:t>
            </a:r>
            <a:r>
              <a:rPr lang="en-US" altLang="zh-CN" sz="3600" dirty="0"/>
              <a:t>(</a:t>
            </a:r>
            <a:r>
              <a:rPr lang="en-US" altLang="zh-CN" sz="3600" dirty="0" err="1"/>
              <a:t>q</a:t>
            </a:r>
            <a:r>
              <a:rPr lang="en-US" altLang="zh-CN" sz="3600" dirty="0" err="1">
                <a:sym typeface="Symbol" panose="05050102010706020507" pitchFamily="18" charset="2"/>
              </a:rPr>
              <a:t></a:t>
            </a:r>
            <a:r>
              <a:rPr lang="en-US" altLang="zh-CN" sz="3600" dirty="0" err="1"/>
              <a:t>q</a:t>
            </a:r>
            <a:r>
              <a:rPr lang="en-US" altLang="zh-CN" sz="3600" dirty="0"/>
              <a:t>)</a:t>
            </a:r>
          </a:p>
          <a:p>
            <a:pPr marL="0" indent="0" algn="just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sz="3600" dirty="0" err="1"/>
              <a:t>p</a:t>
            </a:r>
            <a:r>
              <a:rPr lang="en-US" altLang="zh-CN" sz="3600" dirty="0" err="1">
                <a:sym typeface="Symbol" panose="05050102010706020507" pitchFamily="18" charset="2"/>
              </a:rPr>
              <a:t></a:t>
            </a:r>
            <a:r>
              <a:rPr lang="en-US" altLang="zh-CN" sz="3600" dirty="0" err="1"/>
              <a:t>q</a:t>
            </a:r>
            <a:r>
              <a:rPr lang="en-US" altLang="zh-CN" sz="2000" dirty="0">
                <a:sym typeface="Symbol" panose="05050102010706020507" pitchFamily="18" charset="2"/>
              </a:rPr>
              <a:t></a:t>
            </a:r>
            <a:r>
              <a:rPr lang="en-US" altLang="zh-CN" sz="3600" dirty="0"/>
              <a:t>(</a:t>
            </a:r>
            <a:r>
              <a:rPr lang="en-US" altLang="zh-CN" sz="3600" dirty="0" err="1"/>
              <a:t>p</a:t>
            </a:r>
            <a:r>
              <a:rPr lang="en-US" altLang="zh-CN" sz="3600" dirty="0" err="1">
                <a:sym typeface="Symbol" panose="05050102010706020507" pitchFamily="18" charset="2"/>
              </a:rPr>
              <a:t></a:t>
            </a:r>
            <a:r>
              <a:rPr lang="en-US" altLang="zh-CN" sz="3600" dirty="0" err="1"/>
              <a:t>q</a:t>
            </a:r>
            <a:r>
              <a:rPr lang="en-US" altLang="zh-CN" sz="3600" dirty="0"/>
              <a:t>)</a:t>
            </a:r>
            <a:r>
              <a:rPr lang="en-US" altLang="zh-CN" sz="3600" dirty="0">
                <a:sym typeface="Symbol" panose="05050102010706020507" pitchFamily="18" charset="2"/>
              </a:rPr>
              <a:t></a:t>
            </a:r>
            <a:r>
              <a:rPr lang="en-US" altLang="zh-CN" sz="3600" dirty="0"/>
              <a:t>(</a:t>
            </a:r>
            <a:r>
              <a:rPr lang="en-US" altLang="zh-CN" sz="3600" dirty="0" err="1"/>
              <a:t>p</a:t>
            </a:r>
            <a:r>
              <a:rPr lang="en-US" altLang="zh-CN" sz="3600" dirty="0" err="1">
                <a:sym typeface="Symbol" panose="05050102010706020507" pitchFamily="18" charset="2"/>
              </a:rPr>
              <a:t></a:t>
            </a:r>
            <a:r>
              <a:rPr lang="en-US" altLang="zh-CN" sz="3600" dirty="0" err="1"/>
              <a:t>q</a:t>
            </a:r>
            <a:r>
              <a:rPr lang="en-US" altLang="zh-CN" sz="3600" dirty="0"/>
              <a:t>)</a:t>
            </a:r>
          </a:p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3600" dirty="0">
                <a:latin typeface="宋体" panose="02010600030101010101" pitchFamily="2" charset="-122"/>
              </a:rPr>
              <a:t>读者可以自己证明</a:t>
            </a:r>
            <a:r>
              <a:rPr lang="zh-CN" altLang="en-US" sz="3600" dirty="0"/>
              <a:t>{</a:t>
            </a:r>
            <a:r>
              <a:rPr lang="zh-CN" altLang="en-US" sz="3600" dirty="0">
                <a:sym typeface="Symbol" panose="05050102010706020507" pitchFamily="18" charset="2"/>
              </a:rPr>
              <a:t></a:t>
            </a:r>
            <a:r>
              <a:rPr lang="zh-CN" altLang="en-US" sz="3600" dirty="0"/>
              <a:t>}</a:t>
            </a:r>
            <a:r>
              <a:rPr lang="zh-CN" altLang="en-US" sz="3600" dirty="0">
                <a:latin typeface="宋体" panose="02010600030101010101" pitchFamily="2" charset="-122"/>
              </a:rPr>
              <a:t>也是完备集。</a:t>
            </a:r>
            <a:endParaRPr lang="en-US" altLang="zh-CN" sz="36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851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8" grpId="0" autoUpdateAnimBg="0"/>
      <p:bldP spid="449539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问题：如何理解相关性、关系和知识？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相关？ </a:t>
            </a:r>
            <a:r>
              <a:rPr lang="en-US" altLang="zh-CN" dirty="0" err="1"/>
              <a:t>relevance,relevant</a:t>
            </a:r>
            <a:endParaRPr lang="en-US" altLang="zh-CN" dirty="0"/>
          </a:p>
          <a:p>
            <a:r>
              <a:rPr lang="zh-CN" altLang="en-US" dirty="0"/>
              <a:t>关系？</a:t>
            </a:r>
            <a:r>
              <a:rPr lang="en-US" altLang="zh-CN" dirty="0" err="1"/>
              <a:t>relation,relative</a:t>
            </a:r>
            <a:endParaRPr lang="en-US" altLang="zh-CN" dirty="0"/>
          </a:p>
          <a:p>
            <a:r>
              <a:rPr lang="zh-CN" altLang="en-US" dirty="0"/>
              <a:t>关联？</a:t>
            </a:r>
            <a:r>
              <a:rPr lang="en-US" altLang="zh-CN" dirty="0" err="1"/>
              <a:t>association,associative</a:t>
            </a:r>
            <a:endParaRPr lang="en-US" altLang="zh-CN" dirty="0"/>
          </a:p>
          <a:p>
            <a:r>
              <a:rPr lang="zh-CN" altLang="en-US" dirty="0"/>
              <a:t>多元关系可以转化为二元关系，用复合二元关系来表示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B(AB) (AB)</a:t>
            </a:r>
            <a:endParaRPr lang="zh-CN" altLang="en-US" dirty="0"/>
          </a:p>
          <a:p>
            <a:r>
              <a:rPr lang="en-US" altLang="zh-CN" dirty="0">
                <a:sym typeface="Symbol" panose="05050102010706020507" pitchFamily="18" charset="2"/>
              </a:rPr>
              <a:t>ABAB AB</a:t>
            </a:r>
            <a:endParaRPr lang="zh-CN" altLang="en-US" dirty="0"/>
          </a:p>
          <a:p>
            <a:r>
              <a:rPr lang="en-US" altLang="zh-CN" dirty="0">
                <a:sym typeface="Symbol" panose="05050102010706020507" pitchFamily="18" charset="2"/>
              </a:rPr>
              <a:t>AB……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066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</a:rPr>
              <a:t>2.</a:t>
            </a:r>
            <a:r>
              <a:rPr lang="en-US" altLang="zh-CN" sz="4000" dirty="0">
                <a:latin typeface="宋体" panose="02010600030101010101" pitchFamily="2" charset="-122"/>
              </a:rPr>
              <a:t>3 </a:t>
            </a:r>
            <a:r>
              <a:rPr lang="zh-CN" altLang="en-US" sz="4000" dirty="0">
                <a:latin typeface="宋体" panose="02010600030101010101" pitchFamily="2" charset="-122"/>
              </a:rPr>
              <a:t>析取范式与合取范式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等值式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408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dirty="0"/>
              <a:t>在定义中，要注意符号“</a:t>
            </a:r>
            <a:r>
              <a:rPr lang="en-US" altLang="zh-CN" dirty="0">
                <a:sym typeface="Symbol" panose="05050102010706020507" pitchFamily="18" charset="2"/>
              </a:rPr>
              <a:t>”</a:t>
            </a:r>
            <a:r>
              <a:rPr lang="zh-CN" altLang="en-US" dirty="0"/>
              <a:t>不是联结词符，他是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等值的一种记法。</a:t>
            </a:r>
          </a:p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dirty="0"/>
              <a:t>千万不能将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zh-CN" altLang="en-US" dirty="0"/>
              <a:t>与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zh-CN" altLang="en-US" dirty="0"/>
              <a:t>混为一谈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 autoUpdateAnimBg="0"/>
      <p:bldP spid="40857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范式概念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/>
              <a:t>作为数据库的概念</a:t>
            </a:r>
            <a:endParaRPr lang="en-US" altLang="zh-CN" sz="2400" dirty="0"/>
          </a:p>
          <a:p>
            <a:pPr lvl="1"/>
            <a:r>
              <a:rPr lang="zh-CN" altLang="en-US" sz="2400" dirty="0"/>
              <a:t>范式是符合某一种级别的关系模式的集合。关系数据库中的关系必须满足一定的要求，满足不同程度要求的为不同范式。</a:t>
            </a:r>
            <a:r>
              <a:rPr lang="en-US" altLang="zh-CN" sz="2400" dirty="0"/>
              <a:t>5NF⊂4NF⊂BCNF⊂3NF⊂2NF⊂1NF  1NF</a:t>
            </a:r>
            <a:r>
              <a:rPr lang="zh-CN" altLang="en-US" sz="2400" dirty="0"/>
              <a:t>（第一范式）是指数据库表的每一列都是不可分割的基本数据项，同一列中不能有多个值</a:t>
            </a:r>
            <a:endParaRPr lang="en-US" altLang="zh-CN" sz="2400" dirty="0"/>
          </a:p>
          <a:p>
            <a:r>
              <a:rPr lang="zh-CN" altLang="en-US" sz="2400" dirty="0"/>
              <a:t>作为科学哲学的概念</a:t>
            </a:r>
            <a:endParaRPr lang="en-US" altLang="zh-CN" sz="2400" dirty="0"/>
          </a:p>
          <a:p>
            <a:pPr lvl="1"/>
            <a:r>
              <a:rPr lang="zh-CN" altLang="en-US" sz="2400" dirty="0"/>
              <a:t>范式（</a:t>
            </a:r>
            <a:r>
              <a:rPr lang="en-US" altLang="zh-CN" sz="2400" dirty="0"/>
              <a:t>paradigm</a:t>
            </a:r>
            <a:r>
              <a:rPr lang="zh-CN" altLang="en-US" sz="2400" dirty="0"/>
              <a:t>）从本质上讲是一种理论体系、理论框架。在该体系框架之内的该范式的理论、法则、定律都被人们普遍接受。</a:t>
            </a:r>
            <a:endParaRPr lang="en-US" altLang="zh-CN" sz="2400" dirty="0"/>
          </a:p>
          <a:p>
            <a:r>
              <a:rPr lang="zh-CN" altLang="en-US" sz="2400" dirty="0"/>
              <a:t>作为数理逻辑的概念</a:t>
            </a:r>
            <a:endParaRPr lang="en-US" altLang="zh-CN" sz="2400" dirty="0"/>
          </a:p>
          <a:p>
            <a:pPr lvl="1"/>
            <a:r>
              <a:rPr lang="zh-CN" altLang="en-US" sz="2400" dirty="0"/>
              <a:t>范式（</a:t>
            </a:r>
            <a:r>
              <a:rPr lang="en-US" altLang="zh-CN" sz="2400" dirty="0"/>
              <a:t>normal form</a:t>
            </a:r>
            <a:r>
              <a:rPr lang="zh-CN" altLang="en-US" sz="2400" dirty="0"/>
              <a:t>）是指公式的标准形式</a:t>
            </a:r>
            <a:endParaRPr lang="en-US" altLang="zh-CN" sz="2400" dirty="0"/>
          </a:p>
          <a:p>
            <a:pPr lvl="1"/>
            <a:r>
              <a:rPr lang="en-US" altLang="zh-CN" sz="2400" dirty="0"/>
              <a:t>Disjunctive normal form(</a:t>
            </a:r>
            <a:r>
              <a:rPr lang="zh-CN" altLang="en-US" sz="2400" dirty="0"/>
              <a:t>析取范式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2053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 dirty="0">
                <a:ea typeface="黑体" panose="02010609060101010101" pitchFamily="49" charset="-122"/>
              </a:rPr>
              <a:t>判定问题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en-US" altLang="zh-CN" sz="2800" dirty="0"/>
              <a:t>A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ym typeface="Symbol" panose="05050102010706020507" pitchFamily="18" charset="2"/>
              </a:rPr>
              <a:t>B </a:t>
            </a:r>
            <a:r>
              <a:rPr lang="zh-CN" altLang="en-US" sz="2800" dirty="0">
                <a:sym typeface="Symbol" panose="05050102010706020507" pitchFamily="18" charset="2"/>
              </a:rPr>
              <a:t>当且仅当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B1</a:t>
            </a:r>
            <a:endParaRPr lang="zh-CN" altLang="en-US" sz="2800" dirty="0"/>
          </a:p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/>
              <a:t>能否给出一个可行方法，对任意的公式，判定其是否是永真公式。</a:t>
            </a:r>
            <a:endParaRPr lang="en-US" altLang="zh-CN" sz="2800" dirty="0"/>
          </a:p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/>
              <a:t>因为一个命题公式的解释的数目是有穷的，所以命题逻辑的判定问题是可解的(可判定的，可计算的)，亦即，命题公式的永真、永假性是可判定的。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0" grpId="0" autoUpdateAnimBg="0"/>
      <p:bldP spid="432131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范式</a:t>
            </a:r>
          </a:p>
        </p:txBody>
      </p:sp>
      <p:sp>
        <p:nvSpPr>
          <p:cNvPr id="259075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tabLst>
                <a:tab pos="952500" algn="l"/>
                <a:tab pos="1995488" algn="l"/>
              </a:tabLst>
            </a:pPr>
            <a:r>
              <a:rPr lang="zh-CN" altLang="en-US" sz="2800" dirty="0">
                <a:solidFill>
                  <a:schemeClr val="tx2"/>
                </a:solidFill>
              </a:rPr>
              <a:t>定义</a:t>
            </a:r>
            <a:r>
              <a:rPr lang="en-US" altLang="zh-CN" sz="2800" dirty="0">
                <a:solidFill>
                  <a:schemeClr val="tx2"/>
                </a:solidFill>
              </a:rPr>
              <a:t>2.2 </a:t>
            </a:r>
            <a:r>
              <a:rPr lang="zh-CN" altLang="en-US" sz="2800" dirty="0"/>
              <a:t>原子或原子的否定称为</a:t>
            </a:r>
            <a:r>
              <a:rPr lang="zh-CN" altLang="en-US" sz="2800" dirty="0">
                <a:solidFill>
                  <a:srgbClr val="FF0000"/>
                </a:solidFill>
              </a:rPr>
              <a:t>文字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zh-CN" altLang="en-US" sz="2800" dirty="0"/>
              <a:t>例如，</a:t>
            </a:r>
            <a:r>
              <a:rPr lang="en-US" altLang="zh-CN" sz="2800" dirty="0"/>
              <a:t>p，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zh-CN" altLang="en-US" sz="2800" dirty="0"/>
              <a:t>是文字。</a:t>
            </a:r>
          </a:p>
          <a:p>
            <a:pPr marL="0" indent="0" algn="just">
              <a:lnSpc>
                <a:spcPct val="90000"/>
              </a:lnSpc>
              <a:tabLst>
                <a:tab pos="952500" algn="l"/>
                <a:tab pos="1995488" algn="l"/>
              </a:tabLst>
            </a:pPr>
            <a:r>
              <a:rPr lang="zh-CN" altLang="en-US" sz="2800" dirty="0"/>
              <a:t>有限</a:t>
            </a:r>
            <a:r>
              <a:rPr lang="zh-CN" altLang="en-US" sz="2800"/>
              <a:t>个文字（原子或原子的否定）组成</a:t>
            </a:r>
            <a:r>
              <a:rPr lang="zh-CN" altLang="en-US" sz="2800" dirty="0"/>
              <a:t>的析取式称为一个</a:t>
            </a:r>
            <a:r>
              <a:rPr lang="zh-CN" altLang="en-US" sz="2800" dirty="0">
                <a:solidFill>
                  <a:srgbClr val="FF0000"/>
                </a:solidFill>
              </a:rPr>
              <a:t>简单析取式</a:t>
            </a:r>
            <a:r>
              <a:rPr lang="zh-CN" altLang="en-US" sz="2800" dirty="0"/>
              <a:t>，或者</a:t>
            </a:r>
            <a:r>
              <a:rPr lang="zh-CN" altLang="en-US" sz="2800" dirty="0">
                <a:solidFill>
                  <a:srgbClr val="FF0000"/>
                </a:solidFill>
              </a:rPr>
              <a:t>子句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marL="0" indent="0" algn="just">
              <a:lnSpc>
                <a:spcPct val="90000"/>
              </a:lnSpc>
              <a:tabLst>
                <a:tab pos="952500" algn="l"/>
                <a:tab pos="1995488" algn="l"/>
              </a:tabLst>
            </a:pPr>
            <a:r>
              <a:rPr lang="zh-CN" altLang="en-US" sz="2800" dirty="0"/>
              <a:t>有限个文字组成的合取式称为一个</a:t>
            </a:r>
            <a:r>
              <a:rPr lang="zh-CN" altLang="en-US" sz="2800" dirty="0">
                <a:solidFill>
                  <a:srgbClr val="FF0000"/>
                </a:solidFill>
              </a:rPr>
              <a:t>简单合取式</a:t>
            </a:r>
            <a:r>
              <a:rPr lang="zh-CN" altLang="en-US" sz="2800" dirty="0"/>
              <a:t>，或者</a:t>
            </a:r>
            <a:r>
              <a:rPr lang="zh-CN" altLang="en-US" sz="2800" dirty="0">
                <a:solidFill>
                  <a:srgbClr val="FF0000"/>
                </a:solidFill>
              </a:rPr>
              <a:t>短语</a:t>
            </a:r>
            <a:r>
              <a:rPr lang="zh-CN" altLang="en-US" sz="2800" dirty="0"/>
              <a:t>。</a:t>
            </a:r>
          </a:p>
          <a:p>
            <a:pPr marL="0" indent="0" algn="just">
              <a:lnSpc>
                <a:spcPct val="90000"/>
              </a:lnSpc>
              <a:tabLst>
                <a:tab pos="952500" algn="l"/>
                <a:tab pos="1995488" algn="l"/>
              </a:tabLst>
            </a:pPr>
            <a:r>
              <a:rPr lang="zh-CN" altLang="en-US" sz="2800" dirty="0"/>
              <a:t>特别，一个文字既可称为是一个简单析取式，也可称为是一个简单合取式。</a:t>
            </a:r>
          </a:p>
          <a:p>
            <a:pPr marL="0" indent="0">
              <a:lnSpc>
                <a:spcPct val="90000"/>
              </a:lnSpc>
              <a:tabLst>
                <a:tab pos="952500" algn="l"/>
                <a:tab pos="1995488" algn="l"/>
              </a:tabLst>
            </a:pPr>
            <a:r>
              <a:rPr lang="zh-CN" altLang="en-US" sz="2800" dirty="0">
                <a:latin typeface="宋体" panose="02010600030101010101" pitchFamily="2" charset="-122"/>
              </a:rPr>
              <a:t>例如，</a:t>
            </a:r>
          </a:p>
          <a:p>
            <a:pPr marL="763588" lvl="1">
              <a:lnSpc>
                <a:spcPct val="90000"/>
              </a:lnSpc>
              <a:tabLst>
                <a:tab pos="952500" algn="l"/>
                <a:tab pos="1995488" algn="l"/>
              </a:tabLst>
            </a:pPr>
            <a:r>
              <a:rPr lang="en-US" altLang="zh-CN" sz="2300" dirty="0" err="1">
                <a:solidFill>
                  <a:srgbClr val="FF0000"/>
                </a:solidFill>
              </a:rPr>
              <a:t>p</a:t>
            </a:r>
            <a:r>
              <a:rPr lang="en-US" altLang="zh-CN" sz="2300" dirty="0" err="1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300" dirty="0" err="1">
                <a:solidFill>
                  <a:srgbClr val="FF0000"/>
                </a:solidFill>
              </a:rPr>
              <a:t>p</a:t>
            </a:r>
            <a:r>
              <a:rPr lang="en-US" altLang="zh-CN" sz="2300" dirty="0" err="1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300" dirty="0" err="1">
                <a:solidFill>
                  <a:srgbClr val="FF0000"/>
                </a:solidFill>
              </a:rPr>
              <a:t>q</a:t>
            </a:r>
            <a:r>
              <a:rPr lang="en-US" altLang="zh-CN" sz="2300" dirty="0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300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300" dirty="0" err="1">
                <a:solidFill>
                  <a:srgbClr val="FF0000"/>
                </a:solidFill>
              </a:rPr>
              <a:t>p</a:t>
            </a:r>
            <a:r>
              <a:rPr lang="en-US" altLang="zh-CN" sz="2300" dirty="0" err="1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300" dirty="0" err="1">
                <a:solidFill>
                  <a:srgbClr val="FF0000"/>
                </a:solidFill>
              </a:rPr>
              <a:t>q</a:t>
            </a:r>
            <a:r>
              <a:rPr lang="zh-CN" altLang="en-US" sz="2300" dirty="0">
                <a:solidFill>
                  <a:srgbClr val="FF0000"/>
                </a:solidFill>
                <a:latin typeface="宋体" panose="02010600030101010101" pitchFamily="2" charset="-122"/>
              </a:rPr>
              <a:t>是简单析取式，</a:t>
            </a:r>
          </a:p>
          <a:p>
            <a:pPr marL="763588" lvl="1">
              <a:lnSpc>
                <a:spcPct val="90000"/>
              </a:lnSpc>
              <a:tabLst>
                <a:tab pos="952500" algn="l"/>
                <a:tab pos="1995488" algn="l"/>
              </a:tabLst>
            </a:pPr>
            <a:r>
              <a:rPr lang="en-US" altLang="zh-CN" sz="2300" dirty="0" err="1">
                <a:solidFill>
                  <a:srgbClr val="FF0000"/>
                </a:solidFill>
              </a:rPr>
              <a:t>p</a:t>
            </a:r>
            <a:r>
              <a:rPr lang="en-US" altLang="zh-CN" sz="2300" dirty="0" err="1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300" dirty="0" err="1">
                <a:solidFill>
                  <a:srgbClr val="FF0000"/>
                </a:solidFill>
              </a:rPr>
              <a:t>p</a:t>
            </a:r>
            <a:r>
              <a:rPr lang="en-US" altLang="zh-CN" sz="2300" dirty="0" err="1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300" dirty="0" err="1">
                <a:solidFill>
                  <a:srgbClr val="FF0000"/>
                </a:solidFill>
              </a:rPr>
              <a:t>q</a:t>
            </a:r>
            <a:r>
              <a:rPr lang="en-US" altLang="zh-CN" sz="2300" dirty="0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300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300" dirty="0">
                <a:solidFill>
                  <a:srgbClr val="FF0000"/>
                </a:solidFill>
              </a:rPr>
              <a:t>p</a:t>
            </a:r>
            <a:r>
              <a:rPr lang="en-US" altLang="zh-CN" sz="2300" dirty="0">
                <a:solidFill>
                  <a:srgbClr val="FF0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300" dirty="0">
                <a:solidFill>
                  <a:srgbClr val="FF0000"/>
                </a:solidFill>
              </a:rPr>
              <a:t>q</a:t>
            </a:r>
            <a:r>
              <a:rPr lang="zh-CN" altLang="en-US" sz="2300" dirty="0">
                <a:solidFill>
                  <a:srgbClr val="FF0000"/>
                </a:solidFill>
                <a:latin typeface="宋体" panose="02010600030101010101" pitchFamily="2" charset="-122"/>
              </a:rPr>
              <a:t>是简单合取式。</a:t>
            </a:r>
            <a:endParaRPr lang="zh-CN" altLang="en-US" sz="23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utoUpdateAnimBg="0"/>
      <p:bldP spid="25907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范式</a:t>
            </a:r>
            <a:endParaRPr lang="zh-CN" alt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tabLst>
                <a:tab pos="377825" algn="l"/>
                <a:tab pos="1995488" algn="l"/>
              </a:tabLst>
            </a:pPr>
            <a:r>
              <a:rPr lang="zh-CN" altLang="en-US" sz="2800" dirty="0">
                <a:solidFill>
                  <a:schemeClr val="tx2"/>
                </a:solidFill>
              </a:rPr>
              <a:t>定义</a:t>
            </a:r>
            <a:r>
              <a:rPr lang="en-US" altLang="zh-CN" sz="2800" dirty="0">
                <a:solidFill>
                  <a:schemeClr val="tx2"/>
                </a:solidFill>
              </a:rPr>
              <a:t>2.3</a:t>
            </a:r>
          </a:p>
          <a:p>
            <a:pPr marL="763588" lvl="1">
              <a:lnSpc>
                <a:spcPct val="90000"/>
              </a:lnSpc>
              <a:buNone/>
              <a:tabLst>
                <a:tab pos="377825" algn="l"/>
                <a:tab pos="1995488" algn="l"/>
              </a:tabLst>
            </a:pPr>
            <a:r>
              <a:rPr lang="zh-CN" altLang="en-US" sz="2800" dirty="0"/>
              <a:t>有限个简单合取式的析取式称为析取范式；</a:t>
            </a:r>
          </a:p>
          <a:p>
            <a:pPr marL="763588" lvl="1">
              <a:lnSpc>
                <a:spcPct val="90000"/>
              </a:lnSpc>
              <a:buNone/>
              <a:tabLst>
                <a:tab pos="377825" algn="l"/>
                <a:tab pos="1995488" algn="l"/>
              </a:tabLst>
            </a:pPr>
            <a:r>
              <a:rPr lang="zh-CN" altLang="en-US" sz="2800" dirty="0"/>
              <a:t>有限个简单析取式的合取式称为合取范式。</a:t>
            </a:r>
          </a:p>
          <a:p>
            <a:pPr marL="0" indent="0">
              <a:lnSpc>
                <a:spcPct val="90000"/>
              </a:lnSpc>
              <a:tabLst>
                <a:tab pos="377825" algn="l"/>
                <a:tab pos="1995488" algn="l"/>
              </a:tabLst>
            </a:pPr>
            <a:r>
              <a:rPr lang="zh-CN" altLang="en-US" sz="2800" dirty="0"/>
              <a:t>特别，</a:t>
            </a:r>
          </a:p>
          <a:p>
            <a:pPr marL="763588" lvl="1">
              <a:lnSpc>
                <a:spcPct val="90000"/>
              </a:lnSpc>
              <a:tabLst>
                <a:tab pos="377825" algn="l"/>
                <a:tab pos="1995488" algn="l"/>
              </a:tabLst>
            </a:pPr>
            <a:r>
              <a:rPr lang="zh-CN" altLang="en-US" sz="2800" dirty="0"/>
              <a:t>一个</a:t>
            </a:r>
            <a:r>
              <a:rPr lang="zh-CN" altLang="en-US" sz="2800" u="sng" dirty="0"/>
              <a:t>文字</a:t>
            </a:r>
            <a:r>
              <a:rPr lang="zh-CN" altLang="en-US" sz="2800" dirty="0"/>
              <a:t>既可称为是一个合取范式，也可称为是一个析取范式。</a:t>
            </a:r>
          </a:p>
          <a:p>
            <a:pPr marL="763588" lvl="1">
              <a:lnSpc>
                <a:spcPct val="90000"/>
              </a:lnSpc>
              <a:tabLst>
                <a:tab pos="377825" algn="l"/>
                <a:tab pos="1995488" algn="l"/>
              </a:tabLst>
            </a:pPr>
            <a:r>
              <a:rPr lang="zh-CN" altLang="en-US" sz="2800" dirty="0"/>
              <a:t>一个</a:t>
            </a:r>
            <a:r>
              <a:rPr lang="zh-CN" altLang="en-US" sz="2800" u="sng" dirty="0"/>
              <a:t>简单析取式</a:t>
            </a:r>
            <a:r>
              <a:rPr lang="zh-CN" altLang="en-US" sz="2800" dirty="0"/>
              <a:t>、</a:t>
            </a:r>
            <a:r>
              <a:rPr lang="zh-CN" altLang="en-US" sz="2800" u="sng" dirty="0"/>
              <a:t>简单合取式</a:t>
            </a:r>
            <a:r>
              <a:rPr lang="zh-CN" altLang="en-US" sz="2800" dirty="0"/>
              <a:t>既可看做是合取范式，也可看做是析取范式。</a:t>
            </a:r>
          </a:p>
          <a:p>
            <a:pPr marL="0" indent="0">
              <a:lnSpc>
                <a:spcPct val="90000"/>
              </a:lnSpc>
              <a:tabLst>
                <a:tab pos="377825" algn="l"/>
                <a:tab pos="1995488" algn="l"/>
              </a:tabLst>
            </a:pPr>
            <a:r>
              <a:rPr lang="zh-CN" altLang="en-US" sz="2800" dirty="0">
                <a:latin typeface="宋体" panose="02010600030101010101" pitchFamily="2" charset="-122"/>
              </a:rPr>
              <a:t>例如，</a:t>
            </a:r>
          </a:p>
          <a:p>
            <a:pPr marL="763588" lvl="1">
              <a:lnSpc>
                <a:spcPct val="90000"/>
              </a:lnSpc>
              <a:tabLst>
                <a:tab pos="377825" algn="l"/>
                <a:tab pos="1995488" algn="l"/>
              </a:tabLst>
            </a:pPr>
            <a:r>
              <a:rPr lang="en-US" altLang="zh-CN" sz="2800" dirty="0" err="1">
                <a:solidFill>
                  <a:srgbClr val="FF0000"/>
                </a:solidFill>
              </a:rPr>
              <a:t>p</a:t>
            </a:r>
            <a:r>
              <a:rPr lang="en-US" altLang="zh-CN" sz="2800" dirty="0" err="1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dirty="0" err="1">
                <a:solidFill>
                  <a:srgbClr val="FF0000"/>
                </a:solidFill>
              </a:rPr>
              <a:t>p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solidFill>
                  <a:srgbClr val="FF0000"/>
                </a:solidFill>
              </a:rPr>
              <a:t>q</a:t>
            </a:r>
            <a:r>
              <a:rPr lang="en-US" altLang="zh-CN" sz="2800" dirty="0" err="1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dirty="0" err="1">
                <a:solidFill>
                  <a:srgbClr val="FF0000"/>
                </a:solidFill>
              </a:rPr>
              <a:t>p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dirty="0" err="1">
                <a:solidFill>
                  <a:srgbClr val="FF0000"/>
                </a:solidFill>
              </a:rPr>
              <a:t>q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</a:rPr>
              <a:t>p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solidFill>
                  <a:srgbClr val="FF0000"/>
                </a:solidFill>
              </a:rPr>
              <a:t>q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solidFill>
                  <a:srgbClr val="FF0000"/>
                </a:solidFill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dirty="0">
                <a:solidFill>
                  <a:srgbClr val="FF0000"/>
                </a:solidFill>
              </a:rPr>
              <a:t>q)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是析取范式。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763588" lvl="1">
              <a:lnSpc>
                <a:spcPct val="90000"/>
              </a:lnSpc>
              <a:tabLst>
                <a:tab pos="377825" algn="l"/>
                <a:tab pos="1995488" algn="l"/>
              </a:tabLst>
            </a:pPr>
            <a:r>
              <a:rPr lang="en-US" altLang="zh-CN" sz="2800" dirty="0" err="1">
                <a:solidFill>
                  <a:srgbClr val="FF0000"/>
                </a:solidFill>
              </a:rPr>
              <a:t>p</a:t>
            </a:r>
            <a:r>
              <a:rPr lang="en-US" altLang="zh-CN" sz="2800" dirty="0" err="1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dirty="0" err="1">
                <a:solidFill>
                  <a:srgbClr val="FF0000"/>
                </a:solidFill>
              </a:rPr>
              <a:t>p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solidFill>
                  <a:srgbClr val="FF0000"/>
                </a:solidFill>
              </a:rPr>
              <a:t>q</a:t>
            </a:r>
            <a:r>
              <a:rPr lang="en-US" altLang="zh-CN" sz="2800" dirty="0" err="1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dirty="0" err="1">
                <a:solidFill>
                  <a:srgbClr val="FF0000"/>
                </a:solidFill>
              </a:rPr>
              <a:t>p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dirty="0" err="1">
                <a:solidFill>
                  <a:srgbClr val="FF0000"/>
                </a:solidFill>
              </a:rPr>
              <a:t>q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</a:rPr>
              <a:t>p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dirty="0" err="1">
                <a:solidFill>
                  <a:srgbClr val="FF0000"/>
                </a:solidFill>
              </a:rPr>
              <a:t>q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dirty="0" err="1">
                <a:solidFill>
                  <a:srgbClr val="FF0000"/>
                </a:solidFill>
              </a:rPr>
              <a:t>p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dirty="0" err="1">
                <a:solidFill>
                  <a:srgbClr val="FF0000"/>
                </a:solidFill>
              </a:rPr>
              <a:t>r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是合取范式。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utoUpdateAnimBg="0"/>
      <p:bldP spid="26112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范式</a:t>
            </a:r>
            <a:endParaRPr lang="zh-CN" altLang="en-US"/>
          </a:p>
        </p:txBody>
      </p:sp>
      <p:sp>
        <p:nvSpPr>
          <p:cNvPr id="435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tabLst>
                <a:tab pos="377825" algn="l"/>
                <a:tab pos="1995488" algn="l"/>
              </a:tabLst>
            </a:pPr>
            <a:r>
              <a:rPr lang="zh-CN" altLang="en-US" dirty="0"/>
              <a:t>析取范式与合取范式具有下面性质：</a:t>
            </a:r>
          </a:p>
          <a:p>
            <a:pPr marL="763588" lvl="1">
              <a:tabLst>
                <a:tab pos="377825" algn="l"/>
                <a:tab pos="1995488" algn="l"/>
              </a:tabLst>
            </a:pPr>
            <a:r>
              <a:rPr lang="zh-CN" altLang="en-US" dirty="0"/>
              <a:t>一个析取范式是矛盾式当且仅当它的每个简单合取式都是矛盾式．</a:t>
            </a:r>
          </a:p>
          <a:p>
            <a:pPr marL="763588" lvl="1">
              <a:tabLst>
                <a:tab pos="377825" algn="l"/>
                <a:tab pos="1995488" algn="l"/>
              </a:tabLst>
            </a:pPr>
            <a:r>
              <a:rPr lang="zh-CN" altLang="en-US" dirty="0"/>
              <a:t>一个合取范式是重言式当且仅当它的每个简单析取式都是重言式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2" grpId="0" autoUpdateAnimBg="0"/>
      <p:bldP spid="435203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定理</a:t>
            </a:r>
            <a:endParaRPr lang="en-US" altLang="zh-CN"/>
          </a:p>
        </p:txBody>
      </p:sp>
      <p:sp>
        <p:nvSpPr>
          <p:cNvPr id="263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tabLst>
                <a:tab pos="1239838" algn="l"/>
                <a:tab pos="1995488" algn="l"/>
              </a:tabLst>
            </a:pPr>
            <a:r>
              <a:rPr lang="zh-CN" altLang="en-US" sz="2800" dirty="0"/>
              <a:t>定理2.1(范式存在定理)对于任意命题公式，都存在等值于它的析取范式和合取范式。</a:t>
            </a:r>
          </a:p>
          <a:p>
            <a:pPr marL="0" indent="0" algn="just">
              <a:lnSpc>
                <a:spcPct val="90000"/>
              </a:lnSpc>
              <a:tabLst>
                <a:tab pos="1239838" algn="l"/>
                <a:tab pos="1995488" algn="l"/>
              </a:tabLst>
            </a:pPr>
            <a:r>
              <a:rPr lang="zh-CN" altLang="en-US" sz="2800" dirty="0">
                <a:solidFill>
                  <a:schemeClr val="tx2"/>
                </a:solidFill>
              </a:rPr>
              <a:t>证明：</a:t>
            </a:r>
            <a:r>
              <a:rPr lang="zh-CN" altLang="en-US" sz="2800" dirty="0"/>
              <a:t>对于公式</a:t>
            </a:r>
            <a:r>
              <a:rPr lang="en-US" altLang="zh-CN" sz="2800" dirty="0"/>
              <a:t>G，</a:t>
            </a:r>
            <a:r>
              <a:rPr lang="zh-CN" altLang="en-US" sz="2800" dirty="0"/>
              <a:t>通过如下算法即可得出等值于</a:t>
            </a:r>
            <a:r>
              <a:rPr lang="en-US" altLang="zh-CN" sz="2800" dirty="0"/>
              <a:t>G</a:t>
            </a:r>
            <a:r>
              <a:rPr lang="zh-CN" altLang="en-US" sz="2800" dirty="0"/>
              <a:t>的范式：</a:t>
            </a:r>
          </a:p>
          <a:p>
            <a:pPr marL="0" indent="0" algn="just">
              <a:lnSpc>
                <a:spcPct val="90000"/>
              </a:lnSpc>
              <a:buNone/>
              <a:tabLst>
                <a:tab pos="1239838" algn="l"/>
                <a:tab pos="1995488" algn="l"/>
              </a:tabLst>
            </a:pPr>
            <a:r>
              <a:rPr lang="zh-CN" altLang="en-US" sz="2800" dirty="0">
                <a:solidFill>
                  <a:schemeClr val="tx2"/>
                </a:solidFill>
              </a:rPr>
              <a:t>步</a:t>
            </a:r>
            <a:r>
              <a:rPr lang="en-US" altLang="zh-CN" sz="2800" dirty="0">
                <a:solidFill>
                  <a:schemeClr val="tx2"/>
                </a:solidFill>
              </a:rPr>
              <a:t>1.</a:t>
            </a:r>
            <a:r>
              <a:rPr lang="zh-CN" altLang="en-US" sz="2800" dirty="0"/>
              <a:t>使用基本等值式，将</a:t>
            </a:r>
            <a:r>
              <a:rPr lang="en-US" altLang="zh-CN" sz="2800" dirty="0"/>
              <a:t>G</a:t>
            </a:r>
            <a:r>
              <a:rPr lang="zh-CN" altLang="en-US" sz="2800" dirty="0"/>
              <a:t>中的逻辑联结词</a:t>
            </a:r>
            <a:r>
              <a:rPr lang="zh-CN" altLang="en-US" sz="2800" dirty="0">
                <a:sym typeface="Symbol" panose="05050102010706020507" pitchFamily="18" charset="2"/>
              </a:rPr>
              <a:t></a:t>
            </a:r>
            <a:r>
              <a:rPr lang="zh-CN" altLang="en-US" sz="2800" dirty="0"/>
              <a:t>，</a:t>
            </a:r>
            <a:r>
              <a:rPr lang="zh-CN" altLang="en-US" sz="2800" dirty="0">
                <a:sym typeface="Symbol" panose="05050102010706020507" pitchFamily="18" charset="2"/>
              </a:rPr>
              <a:t></a:t>
            </a:r>
            <a:r>
              <a:rPr lang="zh-CN" altLang="en-US" sz="2800" dirty="0"/>
              <a:t>删除。</a:t>
            </a:r>
          </a:p>
          <a:p>
            <a:pPr marL="0" indent="0" algn="just">
              <a:lnSpc>
                <a:spcPct val="90000"/>
              </a:lnSpc>
              <a:buNone/>
              <a:tabLst>
                <a:tab pos="1239838" algn="l"/>
                <a:tab pos="1995488" algn="l"/>
              </a:tabLst>
            </a:pPr>
            <a:r>
              <a:rPr lang="zh-CN" altLang="en-US" sz="2800" dirty="0">
                <a:solidFill>
                  <a:schemeClr val="tx2"/>
                </a:solidFill>
              </a:rPr>
              <a:t>步2.</a:t>
            </a:r>
            <a:r>
              <a:rPr lang="zh-CN" altLang="en-US" sz="2800" dirty="0"/>
              <a:t>使用</a:t>
            </a:r>
            <a:r>
              <a:rPr lang="zh-CN" altLang="en-US" sz="2800" dirty="0">
                <a:sym typeface="Symbol" panose="05050102010706020507" pitchFamily="18" charset="2"/>
              </a:rPr>
              <a:t></a:t>
            </a:r>
            <a:r>
              <a:rPr lang="zh-CN" altLang="en-US" sz="2800" dirty="0"/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H)</a:t>
            </a:r>
            <a:r>
              <a:rPr lang="en-US" altLang="zh-CN" sz="20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H</a:t>
            </a:r>
            <a:r>
              <a:rPr lang="zh-CN" altLang="en-US" sz="2800" dirty="0"/>
              <a:t>和摩根律，将</a:t>
            </a:r>
            <a:r>
              <a:rPr lang="en-US" altLang="zh-CN" sz="2800" dirty="0"/>
              <a:t>G</a:t>
            </a:r>
            <a:r>
              <a:rPr lang="zh-CN" altLang="en-US" sz="2800" dirty="0"/>
              <a:t>中所有的否定号</a:t>
            </a:r>
            <a:r>
              <a:rPr lang="zh-CN" altLang="en-US" sz="2800" dirty="0">
                <a:sym typeface="Symbol" panose="05050102010706020507" pitchFamily="18" charset="2"/>
              </a:rPr>
              <a:t></a:t>
            </a:r>
            <a:r>
              <a:rPr lang="zh-CN" altLang="en-US" sz="2800" dirty="0"/>
              <a:t>都放在原子之前。</a:t>
            </a:r>
          </a:p>
          <a:p>
            <a:pPr marL="0" indent="0">
              <a:lnSpc>
                <a:spcPct val="90000"/>
              </a:lnSpc>
              <a:buNone/>
              <a:tabLst>
                <a:tab pos="1239838" algn="l"/>
                <a:tab pos="1995488" algn="l"/>
              </a:tabLst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步</a:t>
            </a:r>
            <a:r>
              <a:rPr lang="zh-CN" altLang="en-US" sz="2800" dirty="0">
                <a:solidFill>
                  <a:schemeClr val="tx2"/>
                </a:solidFill>
              </a:rPr>
              <a:t>3.</a:t>
            </a:r>
            <a:r>
              <a:rPr lang="zh-CN" altLang="en-US" sz="2800" dirty="0">
                <a:latin typeface="宋体" panose="02010600030101010101" pitchFamily="2" charset="-122"/>
              </a:rPr>
              <a:t>反复使用分配律，即可得到等值于</a:t>
            </a:r>
            <a:r>
              <a:rPr lang="en-US" altLang="zh-CN" sz="2800" dirty="0"/>
              <a:t>G</a:t>
            </a:r>
            <a:r>
              <a:rPr lang="zh-CN" altLang="en-US" sz="2800" dirty="0">
                <a:latin typeface="宋体" panose="02010600030101010101" pitchFamily="2" charset="-122"/>
              </a:rPr>
              <a:t>的范式。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0" grpId="0" autoUpdateAnimBg="0"/>
      <p:bldP spid="263171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例：</a:t>
            </a:r>
            <a:endParaRPr lang="zh-CN" altLang="en-US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spcBef>
                <a:spcPct val="10000"/>
              </a:spcBef>
              <a:tabLst>
                <a:tab pos="862013" algn="l"/>
                <a:tab pos="6954838" algn="l"/>
              </a:tabLst>
            </a:pPr>
            <a:r>
              <a:rPr lang="en-US" altLang="zh-CN" sz="2800" dirty="0"/>
              <a:t>(p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(</a:t>
            </a:r>
            <a:r>
              <a:rPr lang="en-US" altLang="zh-CN" sz="2800" dirty="0" err="1"/>
              <a:t>q</a:t>
            </a:r>
            <a:r>
              <a:rPr lang="en-US" altLang="zh-CN" sz="2800" dirty="0" err="1">
                <a:sym typeface="Symbol" panose="05050102010706020507" pitchFamily="18" charset="2"/>
              </a:rPr>
              <a:t></a:t>
            </a:r>
            <a:r>
              <a:rPr lang="en-US" altLang="zh-CN" sz="2800" dirty="0" err="1"/>
              <a:t>r</a:t>
            </a:r>
            <a:r>
              <a:rPr lang="en-US" altLang="zh-CN" sz="2800" dirty="0"/>
              <a:t>))</a:t>
            </a:r>
            <a:r>
              <a:rPr lang="en-US" altLang="zh-CN" sz="2800" dirty="0">
                <a:sym typeface="Symbol" panose="05050102010706020507" pitchFamily="18" charset="2"/>
              </a:rPr>
              <a:t>s</a:t>
            </a:r>
            <a:endParaRPr lang="en-US" altLang="zh-CN" sz="2800" dirty="0"/>
          </a:p>
          <a:p>
            <a:pPr marL="0" indent="0" algn="just">
              <a:spcBef>
                <a:spcPct val="10000"/>
              </a:spcBef>
              <a:buNone/>
              <a:tabLst>
                <a:tab pos="862013" algn="l"/>
                <a:tab pos="6954838" algn="l"/>
              </a:tabLst>
            </a:pPr>
            <a:r>
              <a:rPr lang="en-US" altLang="zh-CN" sz="2800" dirty="0"/>
              <a:t>	</a:t>
            </a:r>
            <a:r>
              <a:rPr lang="en-US" altLang="zh-CN" sz="2800" dirty="0">
                <a:sym typeface="Symbol" panose="05050102010706020507" pitchFamily="18" charset="2"/>
              </a:rPr>
              <a:t></a:t>
            </a:r>
            <a:r>
              <a:rPr lang="en-US" altLang="zh-CN" sz="2800" dirty="0"/>
              <a:t>(p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 err="1"/>
              <a:t>q</a:t>
            </a:r>
            <a:r>
              <a:rPr lang="en-US" altLang="zh-CN" sz="2800" dirty="0" err="1">
                <a:sym typeface="Symbol" panose="05050102010706020507" pitchFamily="18" charset="2"/>
              </a:rPr>
              <a:t></a:t>
            </a:r>
            <a:r>
              <a:rPr lang="en-US" altLang="zh-CN" sz="2800" dirty="0" err="1"/>
              <a:t>r</a:t>
            </a:r>
            <a:r>
              <a:rPr lang="en-US" altLang="zh-CN" sz="2800" dirty="0"/>
              <a:t>))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s</a:t>
            </a:r>
          </a:p>
          <a:p>
            <a:pPr marL="0" indent="0" algn="just">
              <a:spcBef>
                <a:spcPct val="10000"/>
              </a:spcBef>
              <a:buNone/>
              <a:tabLst>
                <a:tab pos="862013" algn="l"/>
                <a:tab pos="6954838" algn="l"/>
              </a:tabLst>
            </a:pPr>
            <a:r>
              <a:rPr lang="en-US" altLang="zh-CN" sz="2800" dirty="0"/>
              <a:t>	</a:t>
            </a:r>
            <a:r>
              <a:rPr lang="en-US" altLang="zh-CN" sz="2800" dirty="0">
                <a:sym typeface="Symbol" panose="05050102010706020507" pitchFamily="18" charset="2"/>
              </a:rPr>
              <a:t>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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 err="1"/>
              <a:t>q</a:t>
            </a:r>
            <a:r>
              <a:rPr lang="en-US" altLang="zh-CN" sz="2800" dirty="0" err="1">
                <a:sym typeface="Symbol" panose="05050102010706020507" pitchFamily="18" charset="2"/>
              </a:rPr>
              <a:t></a:t>
            </a:r>
            <a:r>
              <a:rPr lang="en-US" altLang="zh-CN" sz="2800" dirty="0" err="1"/>
              <a:t>r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s</a:t>
            </a:r>
          </a:p>
          <a:p>
            <a:pPr marL="0" indent="0" algn="just">
              <a:spcBef>
                <a:spcPct val="10000"/>
              </a:spcBef>
              <a:buNone/>
              <a:tabLst>
                <a:tab pos="862013" algn="l"/>
                <a:tab pos="6954838" algn="l"/>
              </a:tabLst>
            </a:pPr>
            <a:r>
              <a:rPr lang="en-US" altLang="zh-CN" sz="2800" dirty="0"/>
              <a:t>	</a:t>
            </a:r>
            <a:r>
              <a:rPr lang="en-US" altLang="zh-CN" sz="2800" dirty="0">
                <a:sym typeface="Symbol" panose="05050102010706020507" pitchFamily="18" charset="2"/>
              </a:rPr>
              <a:t>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(q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r)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s</a:t>
            </a:r>
            <a:r>
              <a:rPr lang="en-US" altLang="zh-CN" sz="2800" dirty="0">
                <a:solidFill>
                  <a:schemeClr val="accent1"/>
                </a:solidFill>
              </a:rPr>
              <a:t>…………….</a:t>
            </a:r>
            <a:r>
              <a:rPr lang="en-US" altLang="zh-CN" sz="2800" dirty="0"/>
              <a:t>(</a:t>
            </a:r>
            <a:r>
              <a:rPr lang="zh-CN" altLang="en-US" sz="2800" dirty="0"/>
              <a:t>析取范式)</a:t>
            </a:r>
            <a:r>
              <a:rPr lang="zh-CN" altLang="en-US" sz="2800" dirty="0">
                <a:solidFill>
                  <a:schemeClr val="folHlink"/>
                </a:solidFill>
              </a:rPr>
              <a:t> </a:t>
            </a:r>
            <a:endParaRPr lang="en-US" altLang="zh-CN" sz="2800" dirty="0">
              <a:solidFill>
                <a:schemeClr val="folHlink"/>
              </a:solidFill>
            </a:endParaRPr>
          </a:p>
          <a:p>
            <a:pPr marL="320675" lvl="1" indent="0" algn="just">
              <a:spcBef>
                <a:spcPct val="10000"/>
              </a:spcBef>
              <a:buNone/>
              <a:tabLst>
                <a:tab pos="862013" algn="l"/>
                <a:tab pos="6954838" algn="l"/>
              </a:tabLst>
            </a:pPr>
            <a:r>
              <a:rPr lang="zh-CN" altLang="en-US" sz="2500" dirty="0">
                <a:solidFill>
                  <a:schemeClr val="folHlink"/>
                </a:solidFill>
              </a:rPr>
              <a:t>（使用</a:t>
            </a:r>
            <a:r>
              <a:rPr lang="zh-CN" altLang="en-US" sz="2500" dirty="0">
                <a:solidFill>
                  <a:srgbClr val="FF0000"/>
                </a:solidFill>
              </a:rPr>
              <a:t>合取对析取的分配律</a:t>
            </a:r>
            <a:r>
              <a:rPr lang="zh-CN" altLang="en-US" sz="2500" dirty="0">
                <a:solidFill>
                  <a:schemeClr val="folHlink"/>
                </a:solidFill>
              </a:rPr>
              <a:t>）</a:t>
            </a:r>
            <a:endParaRPr lang="zh-CN" altLang="en-US" sz="2500" dirty="0"/>
          </a:p>
          <a:p>
            <a:pPr marL="0" indent="0" algn="just">
              <a:spcBef>
                <a:spcPct val="10000"/>
              </a:spcBef>
              <a:buNone/>
              <a:tabLst>
                <a:tab pos="862013" algn="l"/>
                <a:tab pos="6954838" algn="l"/>
              </a:tabLst>
            </a:pPr>
            <a:r>
              <a:rPr lang="zh-CN" altLang="en-US" sz="2800" dirty="0">
                <a:solidFill>
                  <a:schemeClr val="folHlink"/>
                </a:solidFill>
              </a:rPr>
              <a:t>	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zh-CN" altLang="en-US" sz="2800" dirty="0">
                <a:solidFill>
                  <a:schemeClr val="folHlink"/>
                </a:solidFill>
              </a:rPr>
              <a:t>(</a:t>
            </a:r>
            <a:r>
              <a:rPr lang="zh-CN" altLang="en-US" sz="2800" dirty="0">
                <a:solidFill>
                  <a:schemeClr val="folHlink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dirty="0" err="1">
                <a:solidFill>
                  <a:schemeClr val="folHlink"/>
                </a:solidFill>
              </a:rPr>
              <a:t>p</a:t>
            </a:r>
            <a:r>
              <a:rPr lang="en-US" altLang="zh-CN" sz="2800" dirty="0" err="1">
                <a:solidFill>
                  <a:schemeClr val="folHlink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dirty="0" err="1">
                <a:solidFill>
                  <a:schemeClr val="folHlink"/>
                </a:solidFill>
              </a:rPr>
              <a:t>s</a:t>
            </a:r>
            <a:r>
              <a:rPr lang="en-US" altLang="zh-CN" sz="2800" dirty="0">
                <a:solidFill>
                  <a:schemeClr val="folHlink"/>
                </a:solidFill>
              </a:rPr>
              <a:t>)</a:t>
            </a:r>
            <a:r>
              <a:rPr lang="en-US" altLang="zh-CN" sz="2800" dirty="0">
                <a:solidFill>
                  <a:schemeClr val="folHlink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solidFill>
                  <a:schemeClr val="folHlink"/>
                </a:solidFill>
              </a:rPr>
              <a:t>(q</a:t>
            </a:r>
            <a:r>
              <a:rPr lang="en-US" altLang="zh-CN" sz="2800" dirty="0">
                <a:solidFill>
                  <a:schemeClr val="folHlink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dirty="0">
                <a:solidFill>
                  <a:schemeClr val="folHlink"/>
                </a:solidFill>
              </a:rPr>
              <a:t>r)</a:t>
            </a:r>
          </a:p>
          <a:p>
            <a:pPr marL="0" indent="0">
              <a:spcBef>
                <a:spcPct val="10000"/>
              </a:spcBef>
              <a:buNone/>
              <a:tabLst>
                <a:tab pos="862013" algn="l"/>
                <a:tab pos="6954838" algn="l"/>
              </a:tabLst>
            </a:pPr>
            <a:r>
              <a:rPr lang="en-US" altLang="zh-CN" sz="2800" dirty="0">
                <a:solidFill>
                  <a:schemeClr val="folHlink"/>
                </a:solidFill>
              </a:rPr>
              <a:t>	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solidFill>
                  <a:schemeClr val="folHlink"/>
                </a:solidFill>
              </a:rPr>
              <a:t>(</a:t>
            </a:r>
            <a:r>
              <a:rPr lang="en-US" altLang="zh-CN" sz="2800" dirty="0">
                <a:solidFill>
                  <a:schemeClr val="folHlink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dirty="0" err="1">
                <a:solidFill>
                  <a:schemeClr val="folHlink"/>
                </a:solidFill>
              </a:rPr>
              <a:t>p</a:t>
            </a:r>
            <a:r>
              <a:rPr lang="en-US" altLang="zh-CN" sz="2800" dirty="0" err="1">
                <a:solidFill>
                  <a:schemeClr val="folHlink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dirty="0" err="1">
                <a:solidFill>
                  <a:schemeClr val="folHlink"/>
                </a:solidFill>
              </a:rPr>
              <a:t>s</a:t>
            </a:r>
            <a:r>
              <a:rPr lang="en-US" altLang="zh-CN" sz="2800" dirty="0" err="1">
                <a:solidFill>
                  <a:schemeClr val="folHlink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dirty="0" err="1">
                <a:solidFill>
                  <a:schemeClr val="folHlink"/>
                </a:solidFill>
              </a:rPr>
              <a:t>q</a:t>
            </a:r>
            <a:r>
              <a:rPr lang="en-US" altLang="zh-CN" sz="2800" dirty="0">
                <a:solidFill>
                  <a:schemeClr val="folHlink"/>
                </a:solidFill>
              </a:rPr>
              <a:t>)</a:t>
            </a:r>
            <a:r>
              <a:rPr lang="en-US" altLang="zh-CN" sz="2800" dirty="0">
                <a:solidFill>
                  <a:schemeClr val="folHlink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solidFill>
                  <a:schemeClr val="folHlink"/>
                </a:solidFill>
              </a:rPr>
              <a:t>(</a:t>
            </a:r>
            <a:r>
              <a:rPr lang="en-US" altLang="zh-CN" sz="2800" dirty="0">
                <a:solidFill>
                  <a:schemeClr val="folHlink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dirty="0" err="1">
                <a:solidFill>
                  <a:schemeClr val="folHlink"/>
                </a:solidFill>
              </a:rPr>
              <a:t>p</a:t>
            </a:r>
            <a:r>
              <a:rPr lang="en-US" altLang="zh-CN" sz="2800" dirty="0" err="1">
                <a:solidFill>
                  <a:schemeClr val="folHlink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dirty="0" err="1">
                <a:solidFill>
                  <a:schemeClr val="folHlink"/>
                </a:solidFill>
              </a:rPr>
              <a:t>s</a:t>
            </a:r>
            <a:r>
              <a:rPr lang="en-US" altLang="zh-CN" sz="2800" dirty="0">
                <a:solidFill>
                  <a:schemeClr val="folHlink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800" dirty="0">
                <a:solidFill>
                  <a:schemeClr val="folHlink"/>
                </a:solidFill>
              </a:rPr>
              <a:t>r)……(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合取</a:t>
            </a:r>
            <a:r>
              <a:rPr lang="zh-CN" altLang="en-US" sz="2800" dirty="0">
                <a:solidFill>
                  <a:schemeClr val="folHlink"/>
                </a:solidFill>
                <a:latin typeface="宋体" panose="02010600030101010101" pitchFamily="2" charset="-122"/>
              </a:rPr>
              <a:t>范式</a:t>
            </a:r>
            <a:r>
              <a:rPr lang="zh-CN" altLang="en-US" sz="2800" dirty="0">
                <a:solidFill>
                  <a:schemeClr val="folHlink"/>
                </a:solidFill>
              </a:rPr>
              <a:t>)</a:t>
            </a:r>
            <a:endParaRPr lang="en-US" altLang="zh-CN" sz="2800" dirty="0">
              <a:solidFill>
                <a:schemeClr val="folHlink"/>
              </a:solidFill>
            </a:endParaRPr>
          </a:p>
          <a:p>
            <a:pPr marL="320675" lvl="1" indent="0">
              <a:spcBef>
                <a:spcPct val="10000"/>
              </a:spcBef>
              <a:buNone/>
              <a:tabLst>
                <a:tab pos="862013" algn="l"/>
                <a:tab pos="6954838" algn="l"/>
              </a:tabLst>
            </a:pPr>
            <a:r>
              <a:rPr lang="zh-CN" altLang="en-US" sz="2500" dirty="0">
                <a:solidFill>
                  <a:schemeClr val="folHlink"/>
                </a:solidFill>
              </a:rPr>
              <a:t>（使用</a:t>
            </a:r>
            <a:r>
              <a:rPr lang="zh-CN" altLang="en-US" sz="2500" dirty="0">
                <a:solidFill>
                  <a:srgbClr val="FF0000"/>
                </a:solidFill>
              </a:rPr>
              <a:t>析取对合取的分配律</a:t>
            </a:r>
            <a:r>
              <a:rPr lang="zh-CN" altLang="en-US" sz="2500" dirty="0">
                <a:solidFill>
                  <a:schemeClr val="folHlink"/>
                </a:solidFill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8" grpId="0" autoUpdateAnimBg="0"/>
      <p:bldP spid="265219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主范式</a:t>
            </a:r>
          </a:p>
        </p:txBody>
      </p:sp>
      <p:sp>
        <p:nvSpPr>
          <p:cNvPr id="59395" name="Rectangle 102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定义</a:t>
            </a:r>
            <a:r>
              <a:rPr lang="en-US" altLang="zh-CN" sz="2800" dirty="0">
                <a:solidFill>
                  <a:schemeClr val="tx2"/>
                </a:solidFill>
              </a:rPr>
              <a:t>2.4 </a:t>
            </a:r>
            <a:r>
              <a:rPr lang="zh-CN" altLang="en-US" sz="2800" dirty="0"/>
              <a:t>设</a:t>
            </a:r>
            <a:r>
              <a:rPr lang="en-US" altLang="zh-CN" sz="2800" dirty="0"/>
              <a:t>p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,…,</a:t>
            </a:r>
            <a:r>
              <a:rPr lang="en-US" altLang="zh-CN" sz="2800" dirty="0" err="1"/>
              <a:t>p</a:t>
            </a:r>
            <a:r>
              <a:rPr lang="en-US" altLang="zh-CN" sz="2800" baseline="-30000" dirty="0" err="1"/>
              <a:t>n</a:t>
            </a:r>
            <a:r>
              <a:rPr lang="zh-CN" altLang="en-US" sz="2800" dirty="0"/>
              <a:t>是</a:t>
            </a:r>
            <a:r>
              <a:rPr lang="en-US" altLang="zh-CN" sz="2800" dirty="0"/>
              <a:t>n</a:t>
            </a:r>
            <a:r>
              <a:rPr lang="zh-CN" altLang="en-US" sz="2800" dirty="0"/>
              <a:t>个不同原子，一个简单合取式如果恰好包含所有这</a:t>
            </a:r>
            <a:r>
              <a:rPr lang="en-US" altLang="zh-CN" sz="2800" dirty="0"/>
              <a:t>n</a:t>
            </a:r>
            <a:r>
              <a:rPr lang="zh-CN" altLang="en-US" sz="2800" dirty="0"/>
              <a:t>个原子或其否定，</a:t>
            </a:r>
            <a:r>
              <a:rPr lang="zh-CN" altLang="en-US" sz="2800" u="sng" dirty="0"/>
              <a:t>且其排列顺序与</a:t>
            </a:r>
            <a:r>
              <a:rPr lang="en-US" altLang="zh-CN" sz="2800" u="sng" dirty="0"/>
              <a:t>p</a:t>
            </a:r>
            <a:r>
              <a:rPr lang="en-US" altLang="zh-CN" sz="2800" u="sng" baseline="-30000" dirty="0"/>
              <a:t>1</a:t>
            </a:r>
            <a:r>
              <a:rPr lang="en-US" altLang="zh-CN" sz="2800" u="sng" dirty="0"/>
              <a:t>,…,</a:t>
            </a:r>
            <a:r>
              <a:rPr lang="en-US" altLang="zh-CN" sz="2800" u="sng" dirty="0" err="1"/>
              <a:t>p</a:t>
            </a:r>
            <a:r>
              <a:rPr lang="en-US" altLang="zh-CN" sz="2800" u="sng" baseline="-30000" dirty="0" err="1"/>
              <a:t>n</a:t>
            </a:r>
            <a:r>
              <a:rPr lang="zh-CN" altLang="en-US" sz="2800" u="sng" dirty="0"/>
              <a:t>的顺序一致</a:t>
            </a:r>
            <a:r>
              <a:rPr lang="zh-CN" altLang="en-US" sz="2800" dirty="0"/>
              <a:t>，则称此简单合取式为关于</a:t>
            </a:r>
            <a:r>
              <a:rPr lang="en-US" altLang="zh-CN" sz="2800" dirty="0"/>
              <a:t>p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,…,</a:t>
            </a:r>
            <a:r>
              <a:rPr lang="en-US" altLang="zh-CN" sz="2800" dirty="0" err="1"/>
              <a:t>p</a:t>
            </a:r>
            <a:r>
              <a:rPr lang="en-US" altLang="zh-CN" sz="2800" baseline="-30000" dirty="0" err="1"/>
              <a:t>n</a:t>
            </a:r>
            <a:r>
              <a:rPr lang="zh-CN" altLang="en-US" sz="2800" dirty="0"/>
              <a:t>的一个极小项。</a:t>
            </a:r>
          </a:p>
          <a:p>
            <a:pPr algn="just"/>
            <a:r>
              <a:rPr lang="zh-CN" altLang="en-US" sz="2800" dirty="0">
                <a:latin typeface="宋体" panose="02010600030101010101" pitchFamily="2" charset="-122"/>
              </a:rPr>
              <a:t>显然，共有</a:t>
            </a:r>
            <a:r>
              <a:rPr lang="zh-CN" altLang="en-US" sz="2800" dirty="0"/>
              <a:t>2</a:t>
            </a:r>
            <a:r>
              <a:rPr lang="en-US" altLang="zh-CN" sz="2800" baseline="30000" dirty="0"/>
              <a:t>n</a:t>
            </a:r>
            <a:r>
              <a:rPr lang="zh-CN" altLang="en-US" sz="2800" dirty="0">
                <a:latin typeface="宋体" panose="02010600030101010101" pitchFamily="2" charset="-122"/>
              </a:rPr>
              <a:t>个不同的极小项。</a:t>
            </a:r>
            <a:endParaRPr lang="zh-CN" altLang="en-US" sz="2800" dirty="0"/>
          </a:p>
          <a:p>
            <a:pPr algn="just"/>
            <a:r>
              <a:rPr lang="zh-CN" altLang="en-US" sz="2800" dirty="0">
                <a:latin typeface="宋体" panose="02010600030101010101" pitchFamily="2" charset="-122"/>
              </a:rPr>
              <a:t>例如:</a:t>
            </a:r>
          </a:p>
          <a:p>
            <a:pPr lvl="1" algn="just"/>
            <a:r>
              <a:rPr lang="zh-CN" altLang="en-US" sz="2300" i="1" dirty="0">
                <a:latin typeface="宋体" panose="02010600030101010101" pitchFamily="2" charset="-122"/>
              </a:rPr>
              <a:t>对原子</a:t>
            </a:r>
            <a:r>
              <a:rPr lang="en-US" altLang="zh-CN" sz="2300" i="1" dirty="0" err="1"/>
              <a:t>p</a:t>
            </a:r>
            <a:r>
              <a:rPr lang="en-US" altLang="zh-CN" sz="2300" i="1" dirty="0" err="1">
                <a:latin typeface="宋体" panose="02010600030101010101" pitchFamily="2" charset="-122"/>
              </a:rPr>
              <a:t>，</a:t>
            </a:r>
            <a:r>
              <a:rPr lang="en-US" altLang="zh-CN" sz="2300" i="1" dirty="0" err="1"/>
              <a:t>q</a:t>
            </a:r>
            <a:r>
              <a:rPr lang="en-US" altLang="zh-CN" sz="2300" i="1" dirty="0" err="1">
                <a:latin typeface="宋体" panose="02010600030101010101" pitchFamily="2" charset="-122"/>
              </a:rPr>
              <a:t>，</a:t>
            </a:r>
            <a:r>
              <a:rPr lang="en-US" altLang="zh-CN" sz="2300" i="1" dirty="0" err="1"/>
              <a:t>r</a:t>
            </a:r>
            <a:r>
              <a:rPr lang="zh-CN" altLang="en-US" sz="2300" i="1" dirty="0">
                <a:latin typeface="宋体" panose="02010600030101010101" pitchFamily="2" charset="-122"/>
              </a:rPr>
              <a:t>而言，</a:t>
            </a:r>
            <a:r>
              <a:rPr lang="en-US" altLang="zh-CN" sz="2300" i="1" dirty="0"/>
              <a:t>p</a:t>
            </a:r>
            <a:r>
              <a:rPr lang="en-US" altLang="zh-CN" sz="2300" i="1" dirty="0">
                <a:sym typeface="Symbol" panose="05050102010706020507" pitchFamily="18" charset="2"/>
              </a:rPr>
              <a:t></a:t>
            </a:r>
            <a:r>
              <a:rPr lang="en-US" altLang="zh-CN" sz="2300" i="1" dirty="0" err="1"/>
              <a:t>q</a:t>
            </a:r>
            <a:r>
              <a:rPr lang="en-US" altLang="zh-CN" sz="2300" i="1" dirty="0" err="1">
                <a:sym typeface="Symbol" panose="05050102010706020507" pitchFamily="18" charset="2"/>
              </a:rPr>
              <a:t></a:t>
            </a:r>
            <a:r>
              <a:rPr lang="en-US" altLang="zh-CN" sz="2300" i="1" dirty="0" err="1"/>
              <a:t>r</a:t>
            </a:r>
            <a:r>
              <a:rPr lang="en-US" altLang="zh-CN" sz="2300" i="1" dirty="0">
                <a:latin typeface="宋体" panose="02010600030101010101" pitchFamily="2" charset="-122"/>
              </a:rPr>
              <a:t>，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/>
              <a:t>p</a:t>
            </a:r>
            <a:r>
              <a:rPr lang="en-US" altLang="zh-CN" sz="2300" i="1" dirty="0">
                <a:sym typeface="Symbol" panose="05050102010706020507" pitchFamily="18" charset="2"/>
              </a:rPr>
              <a:t></a:t>
            </a:r>
            <a:r>
              <a:rPr lang="en-US" altLang="zh-CN" sz="2300" i="1" dirty="0" err="1"/>
              <a:t>q</a:t>
            </a:r>
            <a:r>
              <a:rPr lang="en-US" altLang="zh-CN" sz="2300" i="1" dirty="0" err="1">
                <a:sym typeface="Symbol" panose="05050102010706020507" pitchFamily="18" charset="2"/>
              </a:rPr>
              <a:t></a:t>
            </a:r>
            <a:r>
              <a:rPr lang="en-US" altLang="zh-CN" sz="2300" i="1" dirty="0" err="1"/>
              <a:t>r</a:t>
            </a:r>
            <a:r>
              <a:rPr lang="en-US" altLang="zh-CN" sz="2300" i="1" dirty="0" err="1">
                <a:latin typeface="宋体" panose="02010600030101010101" pitchFamily="2" charset="-122"/>
              </a:rPr>
              <a:t>，</a:t>
            </a:r>
            <a:r>
              <a:rPr lang="en-US" altLang="zh-CN" sz="2300" i="1" dirty="0" err="1"/>
              <a:t>p</a:t>
            </a:r>
            <a:r>
              <a:rPr lang="en-US" altLang="zh-CN" sz="2300" i="1" dirty="0" err="1">
                <a:sym typeface="Symbol" panose="05050102010706020507" pitchFamily="18" charset="2"/>
              </a:rPr>
              <a:t></a:t>
            </a:r>
            <a:r>
              <a:rPr lang="en-US" altLang="zh-CN" sz="2300" i="1" dirty="0" err="1"/>
              <a:t>q</a:t>
            </a:r>
            <a:r>
              <a:rPr lang="en-US" altLang="zh-CN" sz="2300" i="1" dirty="0" err="1">
                <a:sym typeface="Symbol" panose="05050102010706020507" pitchFamily="18" charset="2"/>
              </a:rPr>
              <a:t></a:t>
            </a:r>
            <a:r>
              <a:rPr lang="en-US" altLang="zh-CN" sz="2300" i="1" dirty="0" err="1"/>
              <a:t>r</a:t>
            </a:r>
            <a:r>
              <a:rPr lang="zh-CN" altLang="en-US" sz="2300" i="1" dirty="0">
                <a:latin typeface="宋体" panose="02010600030101010101" pitchFamily="2" charset="-122"/>
              </a:rPr>
              <a:t>都是极小项，但是，</a:t>
            </a:r>
            <a:r>
              <a:rPr lang="en-US" altLang="zh-CN" sz="2300" i="1" dirty="0"/>
              <a:t>p</a:t>
            </a:r>
            <a:r>
              <a:rPr lang="en-US" altLang="zh-CN" sz="2300" i="1" dirty="0">
                <a:latin typeface="宋体" panose="02010600030101010101" pitchFamily="2" charset="-122"/>
              </a:rPr>
              <a:t>，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 err="1"/>
              <a:t>p</a:t>
            </a:r>
            <a:r>
              <a:rPr lang="en-US" altLang="zh-CN" sz="2300" i="1" dirty="0" err="1">
                <a:sym typeface="Symbol" panose="05050102010706020507" pitchFamily="18" charset="2"/>
              </a:rPr>
              <a:t></a:t>
            </a:r>
            <a:r>
              <a:rPr lang="en-US" altLang="zh-CN" sz="2300" i="1" dirty="0" err="1"/>
              <a:t>q</a:t>
            </a:r>
            <a:r>
              <a:rPr lang="zh-CN" altLang="en-US" sz="2300" i="1" dirty="0">
                <a:latin typeface="宋体" panose="02010600030101010101" pitchFamily="2" charset="-122"/>
              </a:rPr>
              <a:t>不是极小项，</a:t>
            </a:r>
          </a:p>
          <a:p>
            <a:pPr lvl="1" algn="just"/>
            <a:r>
              <a:rPr lang="zh-CN" altLang="en-US" sz="2300" i="1" dirty="0">
                <a:latin typeface="宋体" panose="02010600030101010101" pitchFamily="2" charset="-122"/>
              </a:rPr>
              <a:t>对原子</a:t>
            </a:r>
            <a:r>
              <a:rPr lang="en-US" altLang="zh-CN" sz="2300" i="1" dirty="0" err="1"/>
              <a:t>p</a:t>
            </a:r>
            <a:r>
              <a:rPr lang="en-US" altLang="zh-CN" sz="2300" i="1" dirty="0" err="1">
                <a:latin typeface="宋体" panose="02010600030101010101" pitchFamily="2" charset="-122"/>
              </a:rPr>
              <a:t>，</a:t>
            </a:r>
            <a:r>
              <a:rPr lang="en-US" altLang="zh-CN" sz="2300" i="1" dirty="0" err="1"/>
              <a:t>q</a:t>
            </a:r>
            <a:r>
              <a:rPr lang="zh-CN" altLang="en-US" sz="2300" i="1" dirty="0">
                <a:latin typeface="宋体" panose="02010600030101010101" pitchFamily="2" charset="-122"/>
              </a:rPr>
              <a:t>而言,</a:t>
            </a:r>
            <a:r>
              <a:rPr lang="zh-CN" altLang="en-US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 err="1"/>
              <a:t>p</a:t>
            </a:r>
            <a:r>
              <a:rPr lang="en-US" altLang="zh-CN" sz="2300" i="1" dirty="0" err="1">
                <a:sym typeface="Symbol" panose="05050102010706020507" pitchFamily="18" charset="2"/>
              </a:rPr>
              <a:t></a:t>
            </a:r>
            <a:r>
              <a:rPr lang="en-US" altLang="zh-CN" sz="2300" i="1" dirty="0" err="1"/>
              <a:t>q</a:t>
            </a:r>
            <a:r>
              <a:rPr lang="zh-CN" altLang="en-US" sz="2300" i="1" dirty="0">
                <a:latin typeface="宋体" panose="02010600030101010101" pitchFamily="2" charset="-122"/>
              </a:rPr>
              <a:t>是极小项。</a:t>
            </a:r>
            <a:endParaRPr lang="zh-CN" altLang="en-US" sz="2300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对于</a:t>
            </a:r>
            <a:r>
              <a:rPr lang="en-US" altLang="zh-CN" dirty="0"/>
              <a:t>n</a:t>
            </a:r>
            <a:r>
              <a:rPr lang="zh-CN" altLang="en-US" dirty="0"/>
              <a:t>个原子</a:t>
            </a:r>
            <a:r>
              <a:rPr lang="en-US" altLang="zh-CN" dirty="0"/>
              <a:t>p</a:t>
            </a:r>
            <a:r>
              <a:rPr lang="en-US" altLang="zh-CN" baseline="-30000" dirty="0"/>
              <a:t>1</a:t>
            </a:r>
            <a:r>
              <a:rPr lang="en-US" altLang="zh-CN" dirty="0"/>
              <a:t>,…,</a:t>
            </a:r>
            <a:r>
              <a:rPr lang="en-US" altLang="zh-CN" dirty="0" err="1"/>
              <a:t>p</a:t>
            </a:r>
            <a:r>
              <a:rPr lang="en-US" altLang="zh-CN" baseline="-30000" dirty="0" err="1"/>
              <a:t>n</a:t>
            </a:r>
            <a:r>
              <a:rPr lang="zh-CN" altLang="en-US" dirty="0"/>
              <a:t>而言，其不同的解释共有2</a:t>
            </a:r>
            <a:r>
              <a:rPr lang="en-US" altLang="zh-CN" baseline="30000" dirty="0"/>
              <a:t>n</a:t>
            </a:r>
            <a:r>
              <a:rPr lang="zh-CN" altLang="en-US" dirty="0"/>
              <a:t>个，对于</a:t>
            </a:r>
            <a:r>
              <a:rPr lang="en-US" altLang="zh-CN" dirty="0"/>
              <a:t>p</a:t>
            </a:r>
            <a:r>
              <a:rPr lang="en-US" altLang="zh-CN" baseline="-30000" dirty="0"/>
              <a:t>1</a:t>
            </a:r>
            <a:r>
              <a:rPr lang="en-US" altLang="zh-CN" dirty="0"/>
              <a:t>,…,</a:t>
            </a:r>
            <a:r>
              <a:rPr lang="en-US" altLang="zh-CN" dirty="0" err="1"/>
              <a:t>p</a:t>
            </a:r>
            <a:r>
              <a:rPr lang="en-US" altLang="zh-CN" baseline="-30000" dirty="0" err="1"/>
              <a:t>n</a:t>
            </a:r>
            <a:r>
              <a:rPr lang="zh-CN" altLang="en-US" dirty="0"/>
              <a:t>的任一个极小项</a:t>
            </a:r>
            <a:r>
              <a:rPr lang="en-US" altLang="zh-CN" dirty="0"/>
              <a:t>m，2</a:t>
            </a:r>
            <a:r>
              <a:rPr lang="en-US" altLang="zh-CN" baseline="30000" dirty="0"/>
              <a:t>n</a:t>
            </a:r>
            <a:r>
              <a:rPr lang="zh-CN" altLang="en-US" dirty="0"/>
              <a:t>个解释中，有且只有一个解释使</a:t>
            </a:r>
            <a:r>
              <a:rPr lang="en-US" altLang="zh-CN" dirty="0"/>
              <a:t>m</a:t>
            </a:r>
            <a:r>
              <a:rPr lang="zh-CN" altLang="en-US" dirty="0"/>
              <a:t>取</a:t>
            </a:r>
            <a:r>
              <a:rPr lang="en-US" altLang="zh-CN" dirty="0"/>
              <a:t>1</a:t>
            </a:r>
            <a:r>
              <a:rPr lang="zh-CN" altLang="en-US" dirty="0"/>
              <a:t>值。</a:t>
            </a:r>
          </a:p>
          <a:p>
            <a:pPr algn="just"/>
            <a:r>
              <a:rPr lang="zh-CN" altLang="en-US" dirty="0"/>
              <a:t>例如，对</a:t>
            </a:r>
            <a:r>
              <a:rPr lang="en-US" altLang="zh-CN" dirty="0" err="1"/>
              <a:t>p，q，r</a:t>
            </a:r>
            <a:r>
              <a:rPr lang="zh-CN" altLang="en-US" dirty="0"/>
              <a:t>而言，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q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dirty="0"/>
              <a:t>r</a:t>
            </a:r>
            <a:r>
              <a:rPr lang="zh-CN" altLang="en-US" dirty="0"/>
              <a:t>是极小项，解释{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 err="1"/>
              <a:t>p，q</a:t>
            </a:r>
            <a:r>
              <a:rPr lang="en-US" altLang="zh-CN" dirty="0"/>
              <a:t>，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r}</a:t>
            </a:r>
            <a:r>
              <a:rPr lang="zh-CN" altLang="en-US" dirty="0"/>
              <a:t>使该极小项取</a:t>
            </a:r>
            <a:r>
              <a:rPr lang="en-US" altLang="zh-CN" dirty="0"/>
              <a:t>1</a:t>
            </a:r>
            <a:r>
              <a:rPr lang="zh-CN" altLang="en-US" dirty="0"/>
              <a:t>值，其他解释都使该极小项取</a:t>
            </a:r>
            <a:r>
              <a:rPr lang="en-US" altLang="zh-CN" dirty="0"/>
              <a:t>0</a:t>
            </a:r>
            <a:r>
              <a:rPr lang="zh-CN" altLang="en-US" dirty="0"/>
              <a:t>值。</a:t>
            </a:r>
            <a:endParaRPr lang="en-US" altLang="zh-CN" dirty="0"/>
          </a:p>
          <a:p>
            <a:pPr algn="just"/>
            <a:r>
              <a:rPr lang="zh-CN" altLang="en-US" dirty="0"/>
              <a:t>如果将真值</a:t>
            </a:r>
            <a:r>
              <a:rPr lang="en-US" altLang="zh-CN" dirty="0"/>
              <a:t>1，0</a:t>
            </a:r>
            <a:r>
              <a:rPr lang="zh-CN" altLang="en-US" dirty="0"/>
              <a:t>看做是数，则每一个解释对应一个</a:t>
            </a:r>
            <a:r>
              <a:rPr lang="en-US" altLang="zh-CN" dirty="0"/>
              <a:t>n</a:t>
            </a:r>
            <a:r>
              <a:rPr lang="zh-CN" altLang="en-US" dirty="0"/>
              <a:t>位二进制数。</a:t>
            </a:r>
          </a:p>
          <a:p>
            <a:r>
              <a:rPr lang="zh-CN" altLang="en-US" dirty="0">
                <a:latin typeface="宋体" panose="02010600030101010101" pitchFamily="2" charset="-122"/>
              </a:rPr>
              <a:t>假设使极小项</a:t>
            </a:r>
            <a:r>
              <a:rPr lang="en-US" altLang="zh-CN" dirty="0"/>
              <a:t>m</a:t>
            </a:r>
            <a:r>
              <a:rPr lang="zh-CN" altLang="en-US" dirty="0">
                <a:latin typeface="宋体" panose="02010600030101010101" pitchFamily="2" charset="-122"/>
              </a:rPr>
              <a:t>取</a:t>
            </a:r>
            <a:r>
              <a:rPr lang="en-US" altLang="zh-CN" dirty="0"/>
              <a:t>1</a:t>
            </a:r>
            <a:r>
              <a:rPr lang="zh-CN" altLang="en-US" dirty="0">
                <a:latin typeface="宋体" panose="02010600030101010101" pitchFamily="2" charset="-122"/>
              </a:rPr>
              <a:t>值的解释对应的二进制数为</a:t>
            </a:r>
            <a:r>
              <a:rPr lang="en-US" altLang="zh-CN" dirty="0" err="1"/>
              <a:t>i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今后将</a:t>
            </a:r>
            <a:r>
              <a:rPr lang="en-US" altLang="zh-CN" dirty="0"/>
              <a:t>m</a:t>
            </a:r>
            <a:r>
              <a:rPr lang="zh-CN" altLang="en-US" dirty="0">
                <a:latin typeface="宋体" panose="02010600030101010101" pitchFamily="2" charset="-122"/>
              </a:rPr>
              <a:t>记为</a:t>
            </a:r>
            <a:r>
              <a:rPr lang="en-US" altLang="zh-CN" dirty="0"/>
              <a:t>m</a:t>
            </a:r>
            <a:r>
              <a:rPr lang="en-US" altLang="zh-CN" baseline="-30000" dirty="0"/>
              <a:t>i</a:t>
            </a:r>
            <a:r>
              <a:rPr lang="en-US" altLang="zh-CN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例</a:t>
            </a:r>
            <a:r>
              <a:rPr lang="zh-CN" altLang="en-US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65539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对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/>
              <a:t>q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/>
              <a:t>r</a:t>
            </a:r>
            <a:r>
              <a:rPr lang="zh-CN" altLang="en-US" dirty="0">
                <a:latin typeface="宋体" panose="02010600030101010101" pitchFamily="2" charset="-122"/>
              </a:rPr>
              <a:t>而言，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q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dirty="0"/>
              <a:t>r</a:t>
            </a:r>
            <a:r>
              <a:rPr lang="zh-CN" altLang="en-US" dirty="0">
                <a:latin typeface="宋体" panose="02010600030101010101" pitchFamily="2" charset="-122"/>
              </a:rPr>
              <a:t>是极小项</a:t>
            </a:r>
          </a:p>
          <a:p>
            <a:r>
              <a:rPr lang="zh-CN" altLang="en-US" dirty="0">
                <a:latin typeface="宋体" panose="02010600030101010101" pitchFamily="2" charset="-122"/>
              </a:rPr>
              <a:t>解释</a:t>
            </a:r>
            <a:r>
              <a:rPr lang="zh-CN" altLang="en-US" dirty="0"/>
              <a:t>(</a:t>
            </a:r>
            <a:r>
              <a:rPr lang="en-US" altLang="zh-CN" dirty="0"/>
              <a:t>0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en-US" altLang="zh-CN" dirty="0"/>
              <a:t>1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en-US" altLang="zh-CN" dirty="0"/>
              <a:t>0)</a:t>
            </a:r>
            <a:r>
              <a:rPr lang="zh-CN" altLang="en-US" dirty="0">
                <a:latin typeface="宋体" panose="02010600030101010101" pitchFamily="2" charset="-122"/>
              </a:rPr>
              <a:t>使该极小项取</a:t>
            </a:r>
            <a:r>
              <a:rPr lang="en-US" altLang="zh-CN" dirty="0"/>
              <a:t>1</a:t>
            </a:r>
            <a:r>
              <a:rPr lang="zh-CN" altLang="en-US" dirty="0">
                <a:latin typeface="宋体" panose="02010600030101010101" pitchFamily="2" charset="-122"/>
              </a:rPr>
              <a:t>值，解释</a:t>
            </a:r>
            <a:r>
              <a:rPr lang="zh-CN" altLang="en-US" dirty="0"/>
              <a:t>(</a:t>
            </a:r>
            <a:r>
              <a:rPr lang="en-US" altLang="zh-CN" dirty="0"/>
              <a:t>0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en-US" altLang="zh-CN" dirty="0"/>
              <a:t>1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en-US" altLang="zh-CN" dirty="0"/>
              <a:t>0)</a:t>
            </a:r>
            <a:r>
              <a:rPr lang="zh-CN" altLang="en-US" dirty="0">
                <a:latin typeface="宋体" panose="02010600030101010101" pitchFamily="2" charset="-122"/>
              </a:rPr>
              <a:t>对应的二进制数是</a:t>
            </a:r>
            <a:r>
              <a:rPr lang="zh-CN" altLang="en-US" dirty="0"/>
              <a:t>2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于是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q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dirty="0"/>
              <a:t>r</a:t>
            </a:r>
            <a:r>
              <a:rPr lang="zh-CN" altLang="en-US" dirty="0">
                <a:latin typeface="宋体" panose="02010600030101010101" pitchFamily="2" charset="-122"/>
              </a:rPr>
              <a:t>记为</a:t>
            </a:r>
            <a:r>
              <a:rPr lang="en-US" altLang="zh-CN" dirty="0"/>
              <a:t>m</a:t>
            </a:r>
            <a:r>
              <a:rPr lang="en-US" altLang="zh-CN" baseline="-30000" dirty="0"/>
              <a:t>2</a:t>
            </a:r>
            <a:r>
              <a:rPr lang="en-US" altLang="zh-CN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等值式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3600" dirty="0">
                <a:solidFill>
                  <a:schemeClr val="tx2"/>
                </a:solidFill>
              </a:rPr>
              <a:t>等值的性质</a:t>
            </a:r>
          </a:p>
          <a:p>
            <a:pPr marL="763588" lvl="1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3200" dirty="0">
                <a:solidFill>
                  <a:schemeClr val="tx2"/>
                </a:solidFill>
              </a:rPr>
              <a:t>自反性（反身性）</a:t>
            </a:r>
            <a:r>
              <a:rPr lang="en-US" altLang="zh-CN" sz="3200" dirty="0">
                <a:solidFill>
                  <a:schemeClr val="tx2"/>
                </a:solidFill>
              </a:rPr>
              <a:t>A</a:t>
            </a:r>
            <a:r>
              <a:rPr lang="en-US" altLang="zh-CN" sz="3200" dirty="0">
                <a:solidFill>
                  <a:schemeClr val="tx2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solidFill>
                  <a:schemeClr val="tx2"/>
                </a:solidFill>
              </a:rPr>
              <a:t>A</a:t>
            </a:r>
          </a:p>
          <a:p>
            <a:pPr marL="763588" lvl="1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3200" dirty="0">
                <a:solidFill>
                  <a:schemeClr val="tx2"/>
                </a:solidFill>
              </a:rPr>
              <a:t>对称性若</a:t>
            </a:r>
            <a:r>
              <a:rPr lang="en-US" altLang="zh-CN" sz="3200" dirty="0">
                <a:solidFill>
                  <a:schemeClr val="tx2"/>
                </a:solidFill>
              </a:rPr>
              <a:t>A</a:t>
            </a:r>
            <a:r>
              <a:rPr lang="en-US" altLang="zh-CN" sz="3200" dirty="0">
                <a:solidFill>
                  <a:schemeClr val="tx2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solidFill>
                  <a:schemeClr val="tx2"/>
                </a:solidFill>
              </a:rPr>
              <a:t>B，</a:t>
            </a:r>
            <a:r>
              <a:rPr lang="zh-CN" altLang="en-US" sz="3200" dirty="0">
                <a:solidFill>
                  <a:schemeClr val="tx2"/>
                </a:solidFill>
              </a:rPr>
              <a:t>则</a:t>
            </a:r>
            <a:r>
              <a:rPr lang="en-US" altLang="zh-CN" sz="3200" dirty="0">
                <a:solidFill>
                  <a:schemeClr val="tx2"/>
                </a:solidFill>
              </a:rPr>
              <a:t>B</a:t>
            </a:r>
            <a:r>
              <a:rPr lang="en-US" altLang="zh-CN" sz="3200" dirty="0">
                <a:solidFill>
                  <a:schemeClr val="tx2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solidFill>
                  <a:schemeClr val="tx2"/>
                </a:solidFill>
              </a:rPr>
              <a:t>A</a:t>
            </a:r>
          </a:p>
          <a:p>
            <a:pPr marL="763588" lvl="1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3200" dirty="0">
                <a:solidFill>
                  <a:schemeClr val="tx2"/>
                </a:solidFill>
              </a:rPr>
              <a:t>传递性若</a:t>
            </a:r>
            <a:r>
              <a:rPr lang="en-US" altLang="zh-CN" sz="3200" dirty="0">
                <a:solidFill>
                  <a:schemeClr val="tx2"/>
                </a:solidFill>
              </a:rPr>
              <a:t>A</a:t>
            </a:r>
            <a:r>
              <a:rPr lang="en-US" altLang="zh-CN" sz="3200" dirty="0">
                <a:solidFill>
                  <a:schemeClr val="tx2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solidFill>
                  <a:schemeClr val="tx2"/>
                </a:solidFill>
              </a:rPr>
              <a:t>B，B</a:t>
            </a:r>
            <a:r>
              <a:rPr lang="en-US" altLang="zh-CN" sz="3200" dirty="0">
                <a:solidFill>
                  <a:schemeClr val="tx2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solidFill>
                  <a:schemeClr val="tx2"/>
                </a:solidFill>
              </a:rPr>
              <a:t>C，</a:t>
            </a:r>
            <a:r>
              <a:rPr lang="zh-CN" altLang="en-US" sz="3200" dirty="0">
                <a:solidFill>
                  <a:schemeClr val="tx2"/>
                </a:solidFill>
              </a:rPr>
              <a:t>则</a:t>
            </a:r>
            <a:r>
              <a:rPr lang="en-US" altLang="zh-CN" sz="3200" dirty="0">
                <a:solidFill>
                  <a:schemeClr val="tx2"/>
                </a:solidFill>
              </a:rPr>
              <a:t>A</a:t>
            </a:r>
            <a:r>
              <a:rPr lang="en-US" altLang="zh-CN" sz="3200" dirty="0">
                <a:solidFill>
                  <a:schemeClr val="tx2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solidFill>
                  <a:schemeClr val="tx2"/>
                </a:solidFill>
              </a:rPr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autoUpdateAnimBg="0"/>
      <p:bldP spid="24269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而言，</a:t>
            </a:r>
            <a:r>
              <a:rPr lang="en-US" altLang="zh-CN" dirty="0"/>
              <a:t>8</a:t>
            </a:r>
            <a:r>
              <a:rPr lang="zh-CN" altLang="en-US" dirty="0"/>
              <a:t>个极小项与其对应的解释如下：</a:t>
            </a:r>
          </a:p>
        </p:txBody>
      </p:sp>
      <p:graphicFrame>
        <p:nvGraphicFramePr>
          <p:cNvPr id="6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93638"/>
              </p:ext>
            </p:extLst>
          </p:nvPr>
        </p:nvGraphicFramePr>
        <p:xfrm>
          <a:off x="4367808" y="2348880"/>
          <a:ext cx="4775398" cy="4160025"/>
        </p:xfrm>
        <a:graphic>
          <a:graphicData uri="http://schemas.openxmlformats.org/drawingml/2006/table">
            <a:tbl>
              <a:tblPr/>
              <a:tblGrid>
                <a:gridCol w="1969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极小项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6" marR="91426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解释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6" marR="91426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记法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6" marR="91426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6" marR="91426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</a:p>
                  </a:txBody>
                  <a:tcPr marL="91426" marR="91426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6" marR="91426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6" marR="91426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marL="91426" marR="91426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6" marR="91426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6" marR="91426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marL="91426" marR="91426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6" marR="91426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6" marR="91426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</a:t>
                      </a:r>
                    </a:p>
                  </a:txBody>
                  <a:tcPr marL="91426" marR="91426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6" marR="91426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6" marR="91426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1426" marR="91426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6" marR="91426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6" marR="91426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</a:t>
                      </a:r>
                    </a:p>
                  </a:txBody>
                  <a:tcPr marL="91426" marR="91426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6" marR="91426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6" marR="91426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91426" marR="91426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6" marR="91426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6" marR="91426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111</a:t>
                      </a:r>
                    </a:p>
                  </a:txBody>
                  <a:tcPr marL="91426" marR="91426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6" marR="91426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35" name="Rectangle 5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</a:rPr>
                  <a:t>一般地，对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1</a:t>
                </a:r>
                <a:r>
                  <a:rPr lang="en-US" altLang="zh-CN" dirty="0">
                    <a:latin typeface="宋体" panose="02010600030101010101" pitchFamily="2" charset="-122"/>
                  </a:rPr>
                  <a:t>,</a:t>
                </a:r>
                <a:r>
                  <a:rPr lang="en-US" altLang="zh-CN" dirty="0"/>
                  <a:t>…</a:t>
                </a:r>
                <a:r>
                  <a:rPr lang="en-US" altLang="zh-CN" dirty="0">
                    <a:latin typeface="宋体" panose="02010600030101010101" pitchFamily="2" charset="-122"/>
                  </a:rPr>
                  <a:t>,</a:t>
                </a:r>
                <a:r>
                  <a:rPr lang="en-US" altLang="zh-CN" dirty="0" err="1"/>
                  <a:t>p</a:t>
                </a:r>
                <a:r>
                  <a:rPr lang="en-US" altLang="zh-CN" baseline="-30000" dirty="0" err="1"/>
                  <a:t>n</a:t>
                </a:r>
                <a:r>
                  <a:rPr lang="zh-CN" altLang="en-US" dirty="0">
                    <a:latin typeface="宋体" panose="02010600030101010101" pitchFamily="2" charset="-122"/>
                  </a:rPr>
                  <a:t>而言，</a:t>
                </a:r>
                <a:r>
                  <a:rPr lang="zh-CN" altLang="en-US" dirty="0"/>
                  <a:t>2</a:t>
                </a:r>
                <a:r>
                  <a:rPr lang="en-US" altLang="zh-CN" baseline="30000" dirty="0"/>
                  <a:t>n</a:t>
                </a:r>
                <a:r>
                  <a:rPr lang="zh-CN" altLang="en-US" dirty="0">
                    <a:latin typeface="宋体" panose="02010600030101010101" pitchFamily="2" charset="-122"/>
                  </a:rPr>
                  <a:t>个极小项为</a:t>
                </a:r>
                <a:endParaRPr lang="en-US" altLang="zh-CN" dirty="0">
                  <a:latin typeface="宋体" panose="02010600030101010101" pitchFamily="2" charset="-12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635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80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主析取范式</a:t>
            </a:r>
          </a:p>
        </p:txBody>
      </p:sp>
      <p:sp>
        <p:nvSpPr>
          <p:cNvPr id="71683" name="Rectangle 102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定义</a:t>
            </a:r>
            <a:r>
              <a:rPr lang="en-US" altLang="zh-CN" dirty="0">
                <a:latin typeface="宋体" panose="02010600030101010101" pitchFamily="2" charset="-122"/>
              </a:rPr>
              <a:t>2.5 </a:t>
            </a:r>
            <a:r>
              <a:rPr lang="zh-CN" altLang="en-US" dirty="0">
                <a:latin typeface="宋体" panose="02010600030101010101" pitchFamily="2" charset="-122"/>
              </a:rPr>
              <a:t>设命题公式</a:t>
            </a:r>
            <a:r>
              <a:rPr lang="en-US" altLang="zh-CN" dirty="0"/>
              <a:t>G</a:t>
            </a:r>
            <a:r>
              <a:rPr lang="zh-CN" altLang="en-US" dirty="0">
                <a:latin typeface="宋体" panose="02010600030101010101" pitchFamily="2" charset="-122"/>
              </a:rPr>
              <a:t>中所有不同原子为</a:t>
            </a:r>
            <a:r>
              <a:rPr lang="en-US" altLang="zh-CN" dirty="0"/>
              <a:t>p</a:t>
            </a:r>
            <a:r>
              <a:rPr lang="en-US" altLang="zh-CN" baseline="-30000" dirty="0"/>
              <a:t>1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en-US" altLang="zh-CN" dirty="0"/>
              <a:t>…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en-US" altLang="zh-CN" dirty="0" err="1"/>
              <a:t>p</a:t>
            </a:r>
            <a:r>
              <a:rPr lang="en-US" altLang="zh-CN" baseline="-30000" dirty="0" err="1"/>
              <a:t>n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如果</a:t>
            </a:r>
            <a:r>
              <a:rPr lang="en-US" altLang="zh-CN" dirty="0"/>
              <a:t>G</a:t>
            </a:r>
            <a:r>
              <a:rPr lang="zh-CN" altLang="en-US" dirty="0">
                <a:latin typeface="宋体" panose="02010600030101010101" pitchFamily="2" charset="-122"/>
              </a:rPr>
              <a:t>的某个析取范式</a:t>
            </a:r>
            <a:r>
              <a:rPr lang="en-US" altLang="zh-CN" dirty="0"/>
              <a:t>G’</a:t>
            </a:r>
            <a:r>
              <a:rPr lang="zh-CN" altLang="en-US" dirty="0">
                <a:latin typeface="宋体" panose="02010600030101010101" pitchFamily="2" charset="-122"/>
              </a:rPr>
              <a:t>中的每一个简单合取式都是关于</a:t>
            </a:r>
            <a:r>
              <a:rPr lang="en-US" altLang="zh-CN" dirty="0"/>
              <a:t>p</a:t>
            </a:r>
            <a:r>
              <a:rPr lang="en-US" altLang="zh-CN" baseline="-30000" dirty="0"/>
              <a:t>1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en-US" altLang="zh-CN" dirty="0"/>
              <a:t>…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en-US" altLang="zh-CN" dirty="0" err="1"/>
              <a:t>p</a:t>
            </a:r>
            <a:r>
              <a:rPr lang="en-US" altLang="zh-CN" baseline="-30000" dirty="0" err="1"/>
              <a:t>n</a:t>
            </a:r>
            <a:r>
              <a:rPr lang="zh-CN" altLang="en-US" dirty="0">
                <a:latin typeface="宋体" panose="02010600030101010101" pitchFamily="2" charset="-122"/>
              </a:rPr>
              <a:t>的一个极小项，且</a:t>
            </a:r>
            <a:r>
              <a:rPr lang="zh-CN" altLang="en-US" u="sng" dirty="0">
                <a:solidFill>
                  <a:srgbClr val="FF0000"/>
                </a:solidFill>
                <a:latin typeface="宋体" panose="02010600030101010101" pitchFamily="2" charset="-122"/>
              </a:rPr>
              <a:t>所有简单合取式按照从小到大的顺序出现</a:t>
            </a:r>
            <a:r>
              <a:rPr lang="zh-CN" altLang="en-US" dirty="0">
                <a:latin typeface="宋体" panose="02010600030101010101" pitchFamily="2" charset="-122"/>
              </a:rPr>
              <a:t>，则称</a:t>
            </a:r>
            <a:r>
              <a:rPr lang="en-US" altLang="zh-CN" dirty="0"/>
              <a:t>G’</a:t>
            </a:r>
            <a:r>
              <a:rPr lang="zh-CN" altLang="en-US" dirty="0">
                <a:latin typeface="宋体" panose="02010600030101010101" pitchFamily="2" charset="-122"/>
              </a:rPr>
              <a:t>为</a:t>
            </a:r>
            <a:r>
              <a:rPr lang="en-US" altLang="zh-CN" dirty="0"/>
              <a:t>G</a:t>
            </a:r>
            <a:r>
              <a:rPr lang="zh-CN" altLang="en-US" dirty="0">
                <a:latin typeface="宋体" panose="02010600030101010101" pitchFamily="2" charset="-122"/>
              </a:rPr>
              <a:t>的主析取范式。</a:t>
            </a:r>
          </a:p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永假公式的主析取范式用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表示。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3731" name="Rectangle 102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定理2.2（主析取范式存在唯一性定理）对于命题公式</a:t>
            </a:r>
            <a:r>
              <a:rPr lang="en-US" altLang="zh-CN" dirty="0"/>
              <a:t>G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都存在等值于它的主析取范式，并且是唯一的</a:t>
            </a:r>
            <a:r>
              <a:rPr lang="en-US" altLang="zh-CN" dirty="0">
                <a:latin typeface="宋体" panose="02010600030101010101" pitchFamily="2" charset="-122"/>
              </a:rPr>
              <a:t>。</a:t>
            </a:r>
            <a:endParaRPr lang="en-US" altLang="zh-CN" dirty="0"/>
          </a:p>
          <a:p>
            <a:r>
              <a:rPr lang="zh-CN" altLang="en-US" dirty="0"/>
              <a:t>证明：由定理</a:t>
            </a:r>
            <a:r>
              <a:rPr lang="en-US" altLang="zh-CN" dirty="0"/>
              <a:t>2.1</a:t>
            </a:r>
            <a:r>
              <a:rPr lang="zh-CN" altLang="en-US" dirty="0"/>
              <a:t>知，存在析取范式</a:t>
            </a:r>
            <a:r>
              <a:rPr lang="en-US" altLang="zh-CN" dirty="0"/>
              <a:t>G’，</a:t>
            </a:r>
            <a:r>
              <a:rPr lang="zh-CN" altLang="en-US" dirty="0"/>
              <a:t>使得</a:t>
            </a:r>
            <a:r>
              <a:rPr lang="en-US" altLang="zh-CN" dirty="0"/>
              <a:t>G</a:t>
            </a:r>
            <a:r>
              <a:rPr lang="en-US" altLang="zh-CN" sz="2000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G’。</a:t>
            </a:r>
            <a:r>
              <a:rPr lang="zh-CN" altLang="en-US" dirty="0"/>
              <a:t>设</a:t>
            </a:r>
            <a:r>
              <a:rPr lang="en-US" altLang="zh-CN" dirty="0"/>
              <a:t>G</a:t>
            </a:r>
            <a:r>
              <a:rPr lang="zh-CN" altLang="en-US" dirty="0"/>
              <a:t>中所有不同原子为</a:t>
            </a:r>
            <a:r>
              <a:rPr lang="en-US" altLang="zh-CN" dirty="0"/>
              <a:t>p</a:t>
            </a:r>
            <a:r>
              <a:rPr lang="en-US" altLang="zh-CN" baseline="-30000" dirty="0"/>
              <a:t>1</a:t>
            </a:r>
            <a:r>
              <a:rPr lang="en-US" altLang="zh-CN" dirty="0"/>
              <a:t>,…,</a:t>
            </a:r>
            <a:r>
              <a:rPr lang="en-US" altLang="zh-CN" dirty="0" err="1"/>
              <a:t>p</a:t>
            </a:r>
            <a:r>
              <a:rPr lang="en-US" altLang="zh-CN" baseline="-30000" dirty="0" err="1"/>
              <a:t>n</a:t>
            </a:r>
            <a:r>
              <a:rPr lang="en-US" altLang="zh-CN" dirty="0"/>
              <a:t>，</a:t>
            </a:r>
            <a:r>
              <a:rPr lang="zh-CN" altLang="en-US" dirty="0"/>
              <a:t>对于</a:t>
            </a:r>
            <a:r>
              <a:rPr lang="en-US" altLang="zh-CN" dirty="0"/>
              <a:t>G’</a:t>
            </a:r>
            <a:r>
              <a:rPr lang="zh-CN" altLang="en-US" dirty="0"/>
              <a:t>中每一个简单合取式</a:t>
            </a:r>
            <a:r>
              <a:rPr lang="en-US" altLang="zh-CN" dirty="0" err="1"/>
              <a:t>G</a:t>
            </a:r>
            <a:r>
              <a:rPr lang="en-US" altLang="zh-CN" baseline="-30000" dirty="0" err="1"/>
              <a:t>i</a:t>
            </a:r>
            <a:r>
              <a:rPr lang="en-US" altLang="zh-CN" dirty="0"/>
              <a:t>’</a:t>
            </a:r>
            <a:r>
              <a:rPr lang="zh-CN" altLang="en-US" dirty="0"/>
              <a:t>进行检查，如果</a:t>
            </a:r>
            <a:r>
              <a:rPr lang="en-US" altLang="zh-CN" dirty="0" err="1"/>
              <a:t>G</a:t>
            </a:r>
            <a:r>
              <a:rPr lang="en-US" altLang="zh-CN" baseline="-30000" dirty="0" err="1"/>
              <a:t>i</a:t>
            </a:r>
            <a:r>
              <a:rPr lang="en-US" altLang="zh-CN" dirty="0"/>
              <a:t>’</a:t>
            </a:r>
            <a:r>
              <a:rPr lang="zh-CN" altLang="en-US" dirty="0"/>
              <a:t>不是关于</a:t>
            </a:r>
            <a:r>
              <a:rPr lang="en-US" altLang="zh-CN" dirty="0"/>
              <a:t>p</a:t>
            </a:r>
            <a:r>
              <a:rPr lang="en-US" altLang="zh-CN" baseline="-30000" dirty="0"/>
              <a:t>1</a:t>
            </a:r>
            <a:r>
              <a:rPr lang="en-US" altLang="zh-CN" dirty="0"/>
              <a:t>,…,</a:t>
            </a:r>
            <a:r>
              <a:rPr lang="en-US" altLang="zh-CN" dirty="0" err="1"/>
              <a:t>p</a:t>
            </a:r>
            <a:r>
              <a:rPr lang="en-US" altLang="zh-CN" baseline="-30000" dirty="0" err="1"/>
              <a:t>n</a:t>
            </a:r>
            <a:r>
              <a:rPr lang="zh-CN" altLang="en-US" dirty="0"/>
              <a:t>的极小项，则</a:t>
            </a:r>
            <a:r>
              <a:rPr lang="en-US" altLang="zh-CN" dirty="0" err="1"/>
              <a:t>G</a:t>
            </a:r>
            <a:r>
              <a:rPr lang="en-US" altLang="zh-CN" baseline="-30000" dirty="0" err="1"/>
              <a:t>i</a:t>
            </a:r>
            <a:r>
              <a:rPr lang="en-US" altLang="zh-CN" dirty="0"/>
              <a:t>’</a:t>
            </a:r>
            <a:r>
              <a:rPr lang="zh-CN" altLang="en-US" dirty="0"/>
              <a:t>中必然缺少原子</a:t>
            </a:r>
            <a:r>
              <a:rPr lang="en-US" altLang="zh-CN" dirty="0"/>
              <a:t>p</a:t>
            </a:r>
            <a:r>
              <a:rPr lang="en-US" altLang="zh-CN" baseline="-30000" dirty="0"/>
              <a:t>j1</a:t>
            </a:r>
            <a:r>
              <a:rPr lang="en-US" altLang="zh-CN" dirty="0"/>
              <a:t>,…,</a:t>
            </a:r>
            <a:r>
              <a:rPr lang="en-US" altLang="zh-CN" dirty="0" err="1"/>
              <a:t>p</a:t>
            </a:r>
            <a:r>
              <a:rPr lang="en-US" altLang="zh-CN" baseline="-30000" dirty="0" err="1"/>
              <a:t>jk</a:t>
            </a:r>
            <a:r>
              <a:rPr lang="en-US" altLang="zh-CN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602" name="Rectangle 1026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tabLst>
                    <a:tab pos="952500" algn="l"/>
                    <a:tab pos="1995488" algn="l"/>
                  </a:tabLst>
                </a:pPr>
                <a:r>
                  <a:rPr lang="zh-CN" altLang="en-US" dirty="0"/>
                  <a:t>因为：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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…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</m:oMath>
                </a14:m>
                <a:endParaRPr lang="en-US" altLang="zh-CN" b="1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tabLst>
                    <a:tab pos="952500" algn="l"/>
                    <a:tab pos="19954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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…(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𝒋𝒌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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𝒋𝒌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  <a:tabLst>
                    <a:tab pos="952500" algn="l"/>
                    <a:tab pos="19954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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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…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𝒊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𝒌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  <a:tabLst>
                    <a:tab pos="952500" algn="l"/>
                    <a:tab pos="1995488" algn="l"/>
                  </a:tabLst>
                </a:pPr>
                <a:r>
                  <a:rPr kumimoji="1" lang="zh-CN" altLang="en-US" sz="2800" dirty="0">
                    <a:latin typeface="宋体" panose="02010600030101010101" pitchFamily="2" charset="-122"/>
                  </a:rPr>
                  <a:t>于是将</a:t>
                </a: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G’</a:t>
                </a:r>
                <a:r>
                  <a:rPr kumimoji="1" lang="zh-CN" altLang="en-US" sz="2800" dirty="0">
                    <a:latin typeface="宋体" panose="02010600030101010101" pitchFamily="2" charset="-122"/>
                  </a:rPr>
                  <a:t>中非极小项</a:t>
                </a:r>
                <a:r>
                  <a:rPr kumimoji="1" lang="en-US" altLang="zh-CN" sz="2800" dirty="0" err="1">
                    <a:latin typeface="Times New Roman" panose="02020603050405020304" pitchFamily="18" charset="0"/>
                  </a:rPr>
                  <a:t>G</a:t>
                </a:r>
                <a:r>
                  <a:rPr kumimoji="1" lang="en-US" altLang="zh-CN" sz="2800" baseline="-30000" dirty="0" err="1">
                    <a:latin typeface="Arial" panose="020B0604020202020204" pitchFamily="34" charset="0"/>
                  </a:rPr>
                  <a:t>i</a:t>
                </a: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’</a:t>
                </a:r>
                <a:r>
                  <a:rPr kumimoji="1" lang="zh-CN" altLang="en-US" sz="2800" dirty="0">
                    <a:latin typeface="宋体" panose="02010600030101010101" pitchFamily="2" charset="-122"/>
                  </a:rPr>
                  <a:t>化成了一些极小项之析取。对</a:t>
                </a: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G’</a:t>
                </a:r>
                <a:r>
                  <a:rPr kumimoji="1" lang="zh-CN" altLang="en-US" sz="2800" dirty="0">
                    <a:latin typeface="宋体" panose="02010600030101010101" pitchFamily="2" charset="-122"/>
                  </a:rPr>
                  <a:t>中其他非极小项也做如上处理，最后得等值于</a:t>
                </a: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G</a:t>
                </a:r>
                <a:r>
                  <a:rPr kumimoji="1" lang="zh-CN" altLang="en-US" sz="2800" dirty="0">
                    <a:latin typeface="宋体" panose="02010600030101010101" pitchFamily="2" charset="-122"/>
                  </a:rPr>
                  <a:t>的主析取范式</a:t>
                </a: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G*</a:t>
                </a:r>
                <a:r>
                  <a:rPr kumimoji="1" lang="en-US" altLang="zh-CN" sz="2800" dirty="0">
                    <a:latin typeface="宋体" panose="02010600030101010101" pitchFamily="2" charset="-122"/>
                  </a:rPr>
                  <a:t>。</a:t>
                </a:r>
                <a:endParaRPr kumimoji="1" lang="en-US" altLang="zh-CN" sz="2800" dirty="0">
                  <a:latin typeface="Arial" panose="020B0604020202020204" pitchFamily="34" charset="0"/>
                </a:endParaRPr>
              </a:p>
              <a:p>
                <a:pPr marL="0" indent="0">
                  <a:buNone/>
                  <a:tabLst>
                    <a:tab pos="952500" algn="l"/>
                    <a:tab pos="1995488" algn="l"/>
                  </a:tabLst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81602" name="Rectangle 102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122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例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83652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求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(</a:t>
            </a:r>
            <a:r>
              <a:rPr lang="en-US" altLang="zh-CN" dirty="0" err="1"/>
              <a:t>r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p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(q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r</a:t>
            </a:r>
            <a:r>
              <a:rPr lang="en-US" altLang="zh-CN" dirty="0"/>
              <a:t>))</a:t>
            </a:r>
            <a:r>
              <a:rPr lang="zh-CN" altLang="en-US" dirty="0">
                <a:latin typeface="宋体" panose="02010600030101010101" pitchFamily="2" charset="-122"/>
              </a:rPr>
              <a:t>主析取范式。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解：</a:t>
            </a:r>
            <a:br>
              <a:rPr lang="zh-CN" altLang="en-US" dirty="0"/>
            </a:b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(</a:t>
            </a:r>
            <a:r>
              <a:rPr lang="en-US" altLang="zh-CN" dirty="0" err="1"/>
              <a:t>r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p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(q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r</a:t>
            </a:r>
            <a:r>
              <a:rPr lang="en-US" altLang="zh-CN" dirty="0"/>
              <a:t>))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sz="2000" dirty="0"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 err="1"/>
              <a:t>r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p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p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r</a:t>
            </a:r>
            <a:r>
              <a:rPr lang="en-US" altLang="zh-CN" dirty="0"/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sz="2000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p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r</a:t>
            </a:r>
            <a:r>
              <a:rPr lang="en-US" altLang="zh-CN" dirty="0"/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sz="2000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((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q</a:t>
            </a:r>
            <a:r>
              <a:rPr lang="en-US" altLang="zh-CN" dirty="0"/>
              <a:t>))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((</a:t>
            </a:r>
            <a:r>
              <a:rPr lang="en-US" altLang="zh-CN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p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 err="1"/>
              <a:t>r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r</a:t>
            </a:r>
            <a:r>
              <a:rPr lang="en-US" altLang="zh-CN" dirty="0"/>
              <a:t>))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((</a:t>
            </a:r>
            <a:r>
              <a:rPr lang="en-US" altLang="zh-CN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p</a:t>
            </a:r>
            <a:r>
              <a:rPr lang="en-US" altLang="zh-CN" dirty="0"/>
              <a:t>))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sz="2000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q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dirty="0"/>
              <a:t>r)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3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83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83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83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83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0" grpId="0" autoUpdateAnimBg="0"/>
      <p:bldP spid="283652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9875" name="Rectangle 1026"/>
          <p:cNvSpPr>
            <a:spLocks noGrp="1" noChangeArrowheads="1"/>
          </p:cNvSpPr>
          <p:nvPr>
            <p:ph sz="quarter" idx="1"/>
          </p:nvPr>
        </p:nvSpPr>
        <p:spPr>
          <a:xfrm>
            <a:off x="816864" y="1600200"/>
            <a:ext cx="10319696" cy="4495800"/>
          </a:xfrm>
        </p:spPr>
        <p:txBody>
          <a:bodyPr/>
          <a:lstStyle/>
          <a:p>
            <a:pPr marL="0" indent="0">
              <a:tabLst>
                <a:tab pos="484188" algn="l"/>
                <a:tab pos="1995488" algn="l"/>
              </a:tabLst>
            </a:pPr>
            <a:r>
              <a:rPr lang="zh-CN" altLang="en-US" dirty="0"/>
              <a:t>求</a:t>
            </a:r>
            <a:r>
              <a:rPr lang="en-US" altLang="zh-CN" dirty="0"/>
              <a:t>(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r</a:t>
            </a:r>
            <a:r>
              <a:rPr lang="en-US" altLang="zh-CN" dirty="0"/>
              <a:t>)</a:t>
            </a:r>
            <a:r>
              <a:rPr lang="zh-CN" altLang="en-US" dirty="0">
                <a:latin typeface="宋体" panose="02010600030101010101" pitchFamily="2" charset="-122"/>
              </a:rPr>
              <a:t>主析取范式。</a:t>
            </a:r>
            <a:endParaRPr lang="zh-CN" altLang="en-US" dirty="0"/>
          </a:p>
        </p:txBody>
      </p:sp>
      <p:graphicFrame>
        <p:nvGraphicFramePr>
          <p:cNvPr id="285699" name="Group 10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1766"/>
              </p:ext>
            </p:extLst>
          </p:nvPr>
        </p:nvGraphicFramePr>
        <p:xfrm>
          <a:off x="8076390" y="1700808"/>
          <a:ext cx="3343152" cy="3566016"/>
        </p:xfrm>
        <a:graphic>
          <a:graphicData uri="http://schemas.openxmlformats.org/drawingml/2006/table">
            <a:tbl>
              <a:tblPr/>
              <a:tblGrid>
                <a:gridCol w="736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27" marR="91427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5751" name="Rectangle 1079"/>
          <p:cNvSpPr>
            <a:spLocks noChangeArrowheads="1"/>
          </p:cNvSpPr>
          <p:nvPr/>
        </p:nvSpPr>
        <p:spPr bwMode="auto">
          <a:xfrm>
            <a:off x="816864" y="2552700"/>
            <a:ext cx="729536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tabLst>
                <a:tab pos="484188" algn="l"/>
                <a:tab pos="1995488" algn="l"/>
              </a:tabLst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tabLst>
                <a:tab pos="484188" algn="l"/>
                <a:tab pos="1995488" algn="l"/>
              </a:tabLst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tabLst>
                <a:tab pos="484188" algn="l"/>
                <a:tab pos="1995488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tabLst>
                <a:tab pos="484188" algn="l"/>
                <a:tab pos="1995488" algn="l"/>
              </a:tabLst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tabLst>
                <a:tab pos="484188" algn="l"/>
                <a:tab pos="1995488" algn="l"/>
              </a:tabLst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tabLst>
                <a:tab pos="484188" algn="l"/>
                <a:tab pos="1995488" algn="l"/>
              </a:tabLst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tabLst>
                <a:tab pos="484188" algn="l"/>
                <a:tab pos="1995488" algn="l"/>
              </a:tabLst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tabLst>
                <a:tab pos="484188" algn="l"/>
                <a:tab pos="1995488" algn="l"/>
              </a:tabLst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tabLst>
                <a:tab pos="484188" algn="l"/>
                <a:tab pos="1995488" algn="l"/>
              </a:tabLst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SzPct val="85000"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dirty="0" err="1">
                <a:latin typeface="Times New Roman" panose="02020603050405020304" pitchFamily="18" charset="0"/>
              </a:rPr>
              <a:t>p</a:t>
            </a:r>
            <a:r>
              <a:rPr kumimoji="1"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800" dirty="0" err="1">
                <a:latin typeface="Times New Roman" panose="02020603050405020304" pitchFamily="18" charset="0"/>
              </a:rPr>
              <a:t>q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</a:t>
            </a:r>
            <a:r>
              <a:rPr kumimoji="1"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800" dirty="0" err="1">
                <a:latin typeface="Times New Roman" panose="02020603050405020304" pitchFamily="18" charset="0"/>
              </a:rPr>
              <a:t>p</a:t>
            </a:r>
            <a:r>
              <a:rPr kumimoji="1"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800" dirty="0" err="1">
                <a:latin typeface="Times New Roman" panose="02020603050405020304" pitchFamily="18" charset="0"/>
              </a:rPr>
              <a:t>r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</a:t>
            </a:r>
            <a:r>
              <a:rPr kumimoji="1"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dirty="0" err="1">
                <a:latin typeface="Times New Roman" panose="02020603050405020304" pitchFamily="18" charset="0"/>
              </a:rPr>
              <a:t>q</a:t>
            </a:r>
            <a:r>
              <a:rPr kumimoji="1"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800" dirty="0" err="1">
                <a:latin typeface="Times New Roman" panose="02020603050405020304" pitchFamily="18" charset="0"/>
              </a:rPr>
              <a:t>r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的主析取范式为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q</a:t>
            </a:r>
            <a:r>
              <a:rPr kumimoji="1"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q</a:t>
            </a:r>
            <a:r>
              <a:rPr kumimoji="1"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q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r)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q</a:t>
            </a:r>
            <a:r>
              <a:rPr kumimoji="1"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5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51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定理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91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tabLst>
                <a:tab pos="484188" algn="l"/>
                <a:tab pos="1995488" algn="l"/>
              </a:tabLst>
            </a:pPr>
            <a:r>
              <a:rPr lang="zh-CN" altLang="en-US" sz="2800" dirty="0"/>
              <a:t>设公式</a:t>
            </a:r>
            <a:r>
              <a:rPr lang="en-US" altLang="zh-CN" sz="2800" dirty="0"/>
              <a:t>G，H</a:t>
            </a:r>
            <a:r>
              <a:rPr lang="zh-CN" altLang="en-US" sz="2800" dirty="0"/>
              <a:t>是关于原子</a:t>
            </a:r>
            <a:r>
              <a:rPr lang="en-US" altLang="zh-CN" sz="2800" dirty="0"/>
              <a:t>p</a:t>
            </a:r>
            <a:r>
              <a:rPr lang="en-US" altLang="zh-CN" sz="2000" baseline="-25000" dirty="0"/>
              <a:t>1</a:t>
            </a:r>
            <a:r>
              <a:rPr lang="en-US" altLang="zh-CN" sz="2800" dirty="0"/>
              <a:t>,…,</a:t>
            </a:r>
            <a:r>
              <a:rPr lang="en-US" altLang="zh-CN" sz="2800" dirty="0" err="1"/>
              <a:t>p</a:t>
            </a:r>
            <a:r>
              <a:rPr lang="en-US" altLang="zh-CN" sz="2800" baseline="-30000" dirty="0" err="1"/>
              <a:t>n</a:t>
            </a:r>
            <a:r>
              <a:rPr lang="zh-CN" altLang="en-US" sz="2800" dirty="0"/>
              <a:t>的两个主析取范式。如果</a:t>
            </a:r>
            <a:r>
              <a:rPr lang="en-US" altLang="zh-CN" sz="2800" dirty="0"/>
              <a:t>G，H</a:t>
            </a:r>
            <a:r>
              <a:rPr lang="zh-CN" altLang="en-US" sz="2800" dirty="0"/>
              <a:t>不完全相同，则</a:t>
            </a:r>
            <a:r>
              <a:rPr lang="en-US" altLang="zh-CN" sz="2800" dirty="0"/>
              <a:t>G，H</a:t>
            </a:r>
            <a:r>
              <a:rPr lang="zh-CN" altLang="en-US" sz="2800" dirty="0"/>
              <a:t>不等值。</a:t>
            </a:r>
          </a:p>
          <a:p>
            <a:pPr marL="0" indent="0">
              <a:tabLst>
                <a:tab pos="484188" algn="l"/>
                <a:tab pos="1995488" algn="l"/>
              </a:tabLst>
            </a:pPr>
            <a:r>
              <a:rPr lang="zh-CN" altLang="en-US" sz="2800" dirty="0">
                <a:latin typeface="宋体" panose="02010600030101010101" pitchFamily="2" charset="-122"/>
              </a:rPr>
              <a:t>证明：</a:t>
            </a:r>
          </a:p>
          <a:p>
            <a:pPr marL="763588" lvl="1">
              <a:tabLst>
                <a:tab pos="484188" algn="l"/>
                <a:tab pos="1995488" algn="l"/>
              </a:tabLst>
            </a:pPr>
            <a:r>
              <a:rPr lang="zh-CN" altLang="en-US" sz="2300" dirty="0">
                <a:latin typeface="宋体" panose="02010600030101010101" pitchFamily="2" charset="-122"/>
              </a:rPr>
              <a:t>因为</a:t>
            </a:r>
            <a:r>
              <a:rPr lang="en-US" altLang="zh-CN" sz="2300" dirty="0"/>
              <a:t>G</a:t>
            </a:r>
            <a:r>
              <a:rPr lang="en-US" altLang="zh-CN" sz="2300" dirty="0">
                <a:latin typeface="宋体" panose="02010600030101010101" pitchFamily="2" charset="-122"/>
              </a:rPr>
              <a:t>，</a:t>
            </a:r>
            <a:r>
              <a:rPr lang="en-US" altLang="zh-CN" sz="2300" dirty="0"/>
              <a:t>H</a:t>
            </a:r>
            <a:r>
              <a:rPr lang="zh-CN" altLang="en-US" sz="2300" dirty="0">
                <a:latin typeface="宋体" panose="02010600030101010101" pitchFamily="2" charset="-122"/>
              </a:rPr>
              <a:t>不完全相同</a:t>
            </a:r>
          </a:p>
          <a:p>
            <a:pPr marL="763588" lvl="1">
              <a:tabLst>
                <a:tab pos="484188" algn="l"/>
                <a:tab pos="1995488" algn="l"/>
              </a:tabLst>
            </a:pPr>
            <a:r>
              <a:rPr lang="zh-CN" altLang="en-US" sz="2300" dirty="0">
                <a:latin typeface="宋体" panose="02010600030101010101" pitchFamily="2" charset="-122"/>
              </a:rPr>
              <a:t>所以或者</a:t>
            </a:r>
            <a:r>
              <a:rPr lang="en-US" altLang="zh-CN" sz="2300" dirty="0"/>
              <a:t>G</a:t>
            </a:r>
            <a:r>
              <a:rPr lang="zh-CN" altLang="en-US" sz="2300" dirty="0">
                <a:latin typeface="宋体" panose="02010600030101010101" pitchFamily="2" charset="-122"/>
              </a:rPr>
              <a:t>中有一个极小项不在</a:t>
            </a:r>
            <a:r>
              <a:rPr lang="en-US" altLang="zh-CN" sz="2300" dirty="0"/>
              <a:t>H</a:t>
            </a:r>
            <a:r>
              <a:rPr lang="zh-CN" altLang="en-US" sz="2300" dirty="0">
                <a:latin typeface="宋体" panose="02010600030101010101" pitchFamily="2" charset="-122"/>
              </a:rPr>
              <a:t>中；或者反之。</a:t>
            </a:r>
          </a:p>
          <a:p>
            <a:pPr marL="763588" lvl="1">
              <a:tabLst>
                <a:tab pos="484188" algn="l"/>
                <a:tab pos="1995488" algn="l"/>
              </a:tabLst>
            </a:pPr>
            <a:r>
              <a:rPr lang="zh-CN" altLang="en-US" sz="2300" dirty="0">
                <a:latin typeface="宋体" panose="02010600030101010101" pitchFamily="2" charset="-122"/>
              </a:rPr>
              <a:t>不妨设极小项</a:t>
            </a:r>
            <a:r>
              <a:rPr lang="en-US" altLang="zh-CN" sz="2300" dirty="0"/>
              <a:t>m</a:t>
            </a:r>
            <a:r>
              <a:rPr lang="en-US" altLang="zh-CN" sz="2300" baseline="-30000" dirty="0"/>
              <a:t>i</a:t>
            </a:r>
            <a:r>
              <a:rPr lang="zh-CN" altLang="en-US" sz="2300" dirty="0">
                <a:latin typeface="宋体" panose="02010600030101010101" pitchFamily="2" charset="-122"/>
              </a:rPr>
              <a:t>在</a:t>
            </a:r>
            <a:r>
              <a:rPr lang="en-US" altLang="zh-CN" sz="2300" dirty="0"/>
              <a:t>G</a:t>
            </a:r>
            <a:r>
              <a:rPr lang="zh-CN" altLang="en-US" sz="2300" dirty="0">
                <a:latin typeface="宋体" panose="02010600030101010101" pitchFamily="2" charset="-122"/>
              </a:rPr>
              <a:t>中而不在</a:t>
            </a:r>
            <a:r>
              <a:rPr lang="en-US" altLang="zh-CN" sz="2300" dirty="0"/>
              <a:t>H</a:t>
            </a:r>
            <a:r>
              <a:rPr lang="zh-CN" altLang="en-US" sz="2300" dirty="0">
                <a:latin typeface="宋体" panose="02010600030101010101" pitchFamily="2" charset="-122"/>
              </a:rPr>
              <a:t>中。</a:t>
            </a:r>
          </a:p>
          <a:p>
            <a:pPr marL="763588" lvl="1">
              <a:tabLst>
                <a:tab pos="484188" algn="l"/>
                <a:tab pos="1995488" algn="l"/>
              </a:tabLst>
            </a:pPr>
            <a:r>
              <a:rPr lang="zh-CN" altLang="en-US" sz="2300" dirty="0">
                <a:latin typeface="宋体" panose="02010600030101010101" pitchFamily="2" charset="-122"/>
              </a:rPr>
              <a:t>于是根据极小项的性质，二进制数</a:t>
            </a:r>
            <a:r>
              <a:rPr lang="en-US" altLang="zh-CN" sz="2300" dirty="0" err="1"/>
              <a:t>i</a:t>
            </a:r>
            <a:r>
              <a:rPr lang="zh-CN" altLang="en-US" sz="2300" dirty="0">
                <a:latin typeface="宋体" panose="02010600030101010101" pitchFamily="2" charset="-122"/>
              </a:rPr>
              <a:t>所对应的关于</a:t>
            </a:r>
            <a:r>
              <a:rPr lang="en-US" altLang="zh-CN" sz="2300" dirty="0"/>
              <a:t>p</a:t>
            </a:r>
            <a:r>
              <a:rPr lang="en-US" altLang="zh-CN" sz="2300" baseline="-25000" dirty="0"/>
              <a:t>1</a:t>
            </a:r>
            <a:r>
              <a:rPr lang="en-US" altLang="zh-CN" sz="2300" dirty="0">
                <a:latin typeface="宋体" panose="02010600030101010101" pitchFamily="2" charset="-122"/>
              </a:rPr>
              <a:t>,</a:t>
            </a:r>
            <a:r>
              <a:rPr lang="en-US" altLang="zh-CN" sz="2300" dirty="0"/>
              <a:t>…</a:t>
            </a:r>
            <a:r>
              <a:rPr lang="en-US" altLang="zh-CN" sz="2300" dirty="0">
                <a:latin typeface="宋体" panose="02010600030101010101" pitchFamily="2" charset="-122"/>
              </a:rPr>
              <a:t>,</a:t>
            </a:r>
            <a:r>
              <a:rPr lang="en-US" altLang="zh-CN" sz="2300" dirty="0" err="1"/>
              <a:t>p</a:t>
            </a:r>
            <a:r>
              <a:rPr lang="en-US" altLang="zh-CN" sz="2300" baseline="-30000" dirty="0" err="1"/>
              <a:t>n</a:t>
            </a:r>
            <a:r>
              <a:rPr lang="zh-CN" altLang="en-US" sz="2300" dirty="0">
                <a:latin typeface="宋体" panose="02010600030101010101" pitchFamily="2" charset="-122"/>
              </a:rPr>
              <a:t>的解释</a:t>
            </a:r>
            <a:r>
              <a:rPr lang="en-US" altLang="zh-CN" sz="2300" dirty="0"/>
              <a:t>I</a:t>
            </a:r>
            <a:r>
              <a:rPr lang="en-US" altLang="zh-CN" sz="2300" baseline="-30000" dirty="0"/>
              <a:t>i</a:t>
            </a:r>
            <a:r>
              <a:rPr lang="zh-CN" altLang="en-US" sz="2300" dirty="0">
                <a:latin typeface="宋体" panose="02010600030101010101" pitchFamily="2" charset="-122"/>
              </a:rPr>
              <a:t>使</a:t>
            </a:r>
            <a:r>
              <a:rPr lang="en-US" altLang="zh-CN" sz="2300" dirty="0"/>
              <a:t>m</a:t>
            </a:r>
            <a:r>
              <a:rPr lang="en-US" altLang="zh-CN" sz="2300" baseline="-30000" dirty="0"/>
              <a:t>i</a:t>
            </a:r>
            <a:r>
              <a:rPr lang="zh-CN" altLang="en-US" sz="2300" dirty="0">
                <a:latin typeface="宋体" panose="02010600030101010101" pitchFamily="2" charset="-122"/>
              </a:rPr>
              <a:t>取</a:t>
            </a:r>
            <a:r>
              <a:rPr lang="en-US" altLang="zh-CN" sz="2300" dirty="0"/>
              <a:t>1</a:t>
            </a:r>
            <a:r>
              <a:rPr lang="zh-CN" altLang="en-US" sz="2300" dirty="0">
                <a:latin typeface="宋体" panose="02010600030101010101" pitchFamily="2" charset="-122"/>
              </a:rPr>
              <a:t>值，从而使公式</a:t>
            </a:r>
            <a:r>
              <a:rPr lang="en-US" altLang="zh-CN" sz="2300" dirty="0"/>
              <a:t>G</a:t>
            </a:r>
            <a:r>
              <a:rPr lang="zh-CN" altLang="en-US" sz="2300" dirty="0">
                <a:latin typeface="宋体" panose="02010600030101010101" pitchFamily="2" charset="-122"/>
              </a:rPr>
              <a:t>取</a:t>
            </a:r>
            <a:r>
              <a:rPr lang="en-US" altLang="zh-CN" sz="2300" dirty="0"/>
              <a:t>1</a:t>
            </a:r>
            <a:r>
              <a:rPr lang="zh-CN" altLang="en-US" sz="2300" dirty="0">
                <a:latin typeface="宋体" panose="02010600030101010101" pitchFamily="2" charset="-122"/>
              </a:rPr>
              <a:t>值。</a:t>
            </a:r>
            <a:endParaRPr lang="zh-CN" altLang="en-US" sz="2300" dirty="0"/>
          </a:p>
          <a:p>
            <a:pPr marL="763588" lvl="1">
              <a:tabLst>
                <a:tab pos="484188" algn="l"/>
                <a:tab pos="1995488" algn="l"/>
              </a:tabLst>
            </a:pPr>
            <a:r>
              <a:rPr lang="en-US" altLang="zh-CN" sz="2300" dirty="0"/>
              <a:t>I</a:t>
            </a:r>
            <a:r>
              <a:rPr lang="en-US" altLang="zh-CN" sz="2300" baseline="-30000" dirty="0"/>
              <a:t>i</a:t>
            </a:r>
            <a:r>
              <a:rPr lang="zh-CN" altLang="en-US" sz="2300" dirty="0">
                <a:latin typeface="宋体" panose="02010600030101010101" pitchFamily="2" charset="-122"/>
              </a:rPr>
              <a:t>使所有不是</a:t>
            </a:r>
            <a:r>
              <a:rPr lang="en-US" altLang="zh-CN" sz="2300" dirty="0"/>
              <a:t>m</a:t>
            </a:r>
            <a:r>
              <a:rPr lang="en-US" altLang="zh-CN" sz="2300" baseline="-30000" dirty="0"/>
              <a:t>i</a:t>
            </a:r>
            <a:r>
              <a:rPr lang="zh-CN" altLang="en-US" sz="2300" dirty="0">
                <a:latin typeface="宋体" panose="02010600030101010101" pitchFamily="2" charset="-122"/>
              </a:rPr>
              <a:t>的极小项取</a:t>
            </a:r>
            <a:r>
              <a:rPr lang="en-US" altLang="zh-CN" sz="2300" dirty="0"/>
              <a:t>0</a:t>
            </a:r>
            <a:r>
              <a:rPr lang="zh-CN" altLang="en-US" sz="2300" dirty="0">
                <a:latin typeface="宋体" panose="02010600030101010101" pitchFamily="2" charset="-122"/>
              </a:rPr>
              <a:t>值，从而使公式</a:t>
            </a:r>
            <a:r>
              <a:rPr lang="en-US" altLang="zh-CN" sz="2300" dirty="0"/>
              <a:t>H</a:t>
            </a:r>
            <a:r>
              <a:rPr lang="zh-CN" altLang="en-US" sz="2300" dirty="0">
                <a:latin typeface="宋体" panose="02010600030101010101" pitchFamily="2" charset="-122"/>
              </a:rPr>
              <a:t>取</a:t>
            </a:r>
            <a:r>
              <a:rPr lang="en-US" altLang="zh-CN" sz="2300" dirty="0"/>
              <a:t>0</a:t>
            </a:r>
            <a:r>
              <a:rPr lang="zh-CN" altLang="en-US" sz="2300" dirty="0">
                <a:latin typeface="宋体" panose="02010600030101010101" pitchFamily="2" charset="-122"/>
              </a:rPr>
              <a:t>值。</a:t>
            </a:r>
            <a:endParaRPr lang="zh-CN" altLang="en-US" sz="2300" dirty="0"/>
          </a:p>
          <a:p>
            <a:pPr marL="763588" lvl="1">
              <a:tabLst>
                <a:tab pos="484188" algn="l"/>
                <a:tab pos="1995488" algn="l"/>
              </a:tabLst>
            </a:pPr>
            <a:r>
              <a:rPr lang="zh-CN" altLang="en-US" sz="2300" dirty="0">
                <a:latin typeface="宋体" panose="02010600030101010101" pitchFamily="2" charset="-122"/>
              </a:rPr>
              <a:t>故</a:t>
            </a:r>
            <a:r>
              <a:rPr lang="en-US" altLang="zh-CN" sz="2300" dirty="0"/>
              <a:t>G</a:t>
            </a:r>
            <a:r>
              <a:rPr lang="en-US" altLang="zh-CN" sz="2300" dirty="0">
                <a:latin typeface="宋体" panose="02010600030101010101" pitchFamily="2" charset="-122"/>
              </a:rPr>
              <a:t>，</a:t>
            </a:r>
            <a:r>
              <a:rPr lang="en-US" altLang="zh-CN" sz="2300" dirty="0"/>
              <a:t>H</a:t>
            </a:r>
            <a:r>
              <a:rPr lang="zh-CN" altLang="en-US" sz="2300" dirty="0">
                <a:latin typeface="宋体" panose="02010600030101010101" pitchFamily="2" charset="-122"/>
              </a:rPr>
              <a:t>不等值。</a:t>
            </a:r>
            <a:endParaRPr lang="zh-CN" altLang="en-US" sz="23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 bldLvl="5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定理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93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tabLst>
                <a:tab pos="484188" algn="l"/>
                <a:tab pos="1995488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对于任意公式</a:t>
            </a:r>
            <a:r>
              <a:rPr lang="en-US" altLang="zh-CN" dirty="0"/>
              <a:t>G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存在唯一一个与</a:t>
            </a:r>
            <a:r>
              <a:rPr lang="en-US" altLang="zh-CN" dirty="0"/>
              <a:t>G</a:t>
            </a:r>
            <a:r>
              <a:rPr lang="zh-CN" altLang="en-US" dirty="0">
                <a:latin typeface="宋体" panose="02010600030101010101" pitchFamily="2" charset="-122"/>
              </a:rPr>
              <a:t>等值的主析取范式。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永真永假性的判定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95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5000"/>
              </a:spcBef>
              <a:tabLst>
                <a:tab pos="952500" algn="l"/>
                <a:tab pos="1995488" algn="l"/>
              </a:tabLst>
            </a:pPr>
            <a:r>
              <a:rPr lang="zh-CN" altLang="en-US" sz="2800" dirty="0">
                <a:solidFill>
                  <a:schemeClr val="tx2"/>
                </a:solidFill>
              </a:rPr>
              <a:t>引理 </a:t>
            </a:r>
            <a:r>
              <a:rPr lang="zh-CN" altLang="en-US" sz="2800" dirty="0"/>
              <a:t>简单合取式是永假的当且仅当至少有一个原子及其否定(也称互补对)同时在此简单合取式中出现。</a:t>
            </a:r>
          </a:p>
          <a:p>
            <a:pPr marL="0" indent="0" algn="just">
              <a:lnSpc>
                <a:spcPct val="90000"/>
              </a:lnSpc>
              <a:spcBef>
                <a:spcPct val="5000"/>
              </a:spcBef>
              <a:tabLst>
                <a:tab pos="952500" algn="l"/>
                <a:tab pos="1995488" algn="l"/>
              </a:tabLst>
            </a:pPr>
            <a:r>
              <a:rPr lang="zh-CN" altLang="en-US" sz="2800" dirty="0">
                <a:solidFill>
                  <a:schemeClr val="tx2"/>
                </a:solidFill>
              </a:rPr>
              <a:t>证明：</a:t>
            </a:r>
          </a:p>
          <a:p>
            <a:pPr marL="763588" lvl="1" algn="just">
              <a:lnSpc>
                <a:spcPct val="90000"/>
              </a:lnSpc>
              <a:spcBef>
                <a:spcPct val="5000"/>
              </a:spcBef>
              <a:tabLst>
                <a:tab pos="952500" algn="l"/>
                <a:tab pos="1995488" algn="l"/>
              </a:tabLst>
            </a:pPr>
            <a:r>
              <a:rPr lang="zh-CN" altLang="en-US" sz="2400" u="sng" dirty="0"/>
              <a:t>充分性</a:t>
            </a:r>
            <a:r>
              <a:rPr lang="zh-CN" altLang="en-US" sz="2400" dirty="0"/>
              <a:t>，若有一个原子</a:t>
            </a:r>
            <a:r>
              <a:rPr lang="en-US" altLang="zh-CN" sz="2400" dirty="0"/>
              <a:t>p</a:t>
            </a:r>
            <a:r>
              <a:rPr lang="zh-CN" altLang="en-US" sz="2400" dirty="0"/>
              <a:t>及其否定</a:t>
            </a:r>
            <a:r>
              <a:rPr lang="zh-CN" altLang="en-US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p</a:t>
            </a:r>
            <a:r>
              <a:rPr lang="zh-CN" altLang="en-US" sz="2400" dirty="0"/>
              <a:t>同时出现在简单合取式中，则此简单合取式有形式：</a:t>
            </a:r>
          </a:p>
          <a:p>
            <a:pPr marL="763588" lvl="1" algn="just">
              <a:lnSpc>
                <a:spcPct val="90000"/>
              </a:lnSpc>
              <a:spcBef>
                <a:spcPct val="5000"/>
              </a:spcBef>
              <a:tabLst>
                <a:tab pos="952500" algn="l"/>
                <a:tab pos="1995488" algn="l"/>
              </a:tabLst>
            </a:pPr>
            <a:r>
              <a:rPr lang="en-US" altLang="zh-CN" sz="2400" dirty="0"/>
              <a:t>p</a:t>
            </a:r>
            <a:r>
              <a:rPr lang="en-US" altLang="zh-CN" sz="2400" dirty="0">
                <a:sym typeface="Symbol" panose="05050102010706020507" pitchFamily="18" charset="2"/>
              </a:rPr>
              <a:t></a:t>
            </a:r>
            <a:r>
              <a:rPr lang="en-US" altLang="zh-CN" sz="2400" dirty="0"/>
              <a:t>p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…</a:t>
            </a:r>
          </a:p>
          <a:p>
            <a:pPr marL="763588" lvl="1" algn="just">
              <a:lnSpc>
                <a:spcPct val="90000"/>
              </a:lnSpc>
              <a:spcBef>
                <a:spcPct val="5000"/>
              </a:spcBef>
              <a:buNone/>
              <a:tabLst>
                <a:tab pos="952500" algn="l"/>
                <a:tab pos="1995488" algn="l"/>
              </a:tabLst>
            </a:pPr>
            <a:r>
              <a:rPr lang="zh-CN" altLang="en-US" sz="2400" dirty="0"/>
              <a:t>显然，不管是什么解释</a:t>
            </a:r>
            <a:r>
              <a:rPr lang="en-US" altLang="zh-CN" sz="2400" dirty="0" err="1"/>
              <a:t>I，p</a:t>
            </a:r>
            <a:r>
              <a:rPr lang="en-US" altLang="zh-CN" sz="2400" dirty="0">
                <a:sym typeface="Symbol" panose="05050102010706020507" pitchFamily="18" charset="2"/>
              </a:rPr>
              <a:t></a:t>
            </a:r>
            <a:r>
              <a:rPr lang="en-US" altLang="zh-CN" sz="2400" dirty="0"/>
              <a:t>p</a:t>
            </a:r>
            <a:r>
              <a:rPr lang="zh-CN" altLang="en-US" sz="2400" dirty="0"/>
              <a:t>在</a:t>
            </a:r>
            <a:r>
              <a:rPr lang="en-US" altLang="zh-CN" sz="2400" dirty="0"/>
              <a:t>I</a:t>
            </a:r>
            <a:r>
              <a:rPr lang="zh-CN" altLang="en-US" sz="2400" dirty="0"/>
              <a:t>下取</a:t>
            </a:r>
            <a:r>
              <a:rPr lang="en-US" altLang="zh-CN" sz="2400" dirty="0"/>
              <a:t>0</a:t>
            </a:r>
            <a:r>
              <a:rPr lang="zh-CN" altLang="en-US" sz="2400" dirty="0"/>
              <a:t>值，于是此简单合取式在</a:t>
            </a:r>
            <a:r>
              <a:rPr lang="en-US" altLang="zh-CN" sz="2400" dirty="0"/>
              <a:t>I</a:t>
            </a:r>
            <a:r>
              <a:rPr lang="zh-CN" altLang="en-US" sz="2400" dirty="0"/>
              <a:t>下取</a:t>
            </a:r>
            <a:r>
              <a:rPr lang="en-US" altLang="zh-CN" sz="2400" dirty="0"/>
              <a:t>0</a:t>
            </a:r>
            <a:r>
              <a:rPr lang="zh-CN" altLang="en-US" sz="2400" dirty="0"/>
              <a:t>值，故此简单合取式永假。</a:t>
            </a:r>
          </a:p>
          <a:p>
            <a:pPr marL="763588" lvl="1" algn="just">
              <a:lnSpc>
                <a:spcPct val="90000"/>
              </a:lnSpc>
              <a:spcBef>
                <a:spcPct val="5000"/>
              </a:spcBef>
              <a:buNone/>
              <a:tabLst>
                <a:tab pos="952500" algn="l"/>
                <a:tab pos="1995488" algn="l"/>
              </a:tabLst>
            </a:pPr>
            <a:r>
              <a:rPr lang="zh-CN" altLang="en-US" sz="2400" u="sng" dirty="0"/>
              <a:t>必要性</a:t>
            </a:r>
            <a:r>
              <a:rPr lang="zh-CN" altLang="en-US" sz="2400" dirty="0"/>
              <a:t>，若简单合取式永假，而任意原子及其否定均不同时在简单合取式中出现。那么，取这样的解释</a:t>
            </a:r>
            <a:r>
              <a:rPr lang="en-US" altLang="zh-CN" sz="2400" dirty="0"/>
              <a:t>I：</a:t>
            </a:r>
            <a:r>
              <a:rPr lang="zh-CN" altLang="en-US" sz="2400" dirty="0"/>
              <a:t>指定带有否定号的原子取</a:t>
            </a:r>
            <a:r>
              <a:rPr lang="en-US" altLang="zh-CN" sz="2400" dirty="0"/>
              <a:t>0</a:t>
            </a:r>
            <a:r>
              <a:rPr lang="zh-CN" altLang="en-US" sz="2400" dirty="0"/>
              <a:t>值，不带否定号的原子取</a:t>
            </a:r>
            <a:r>
              <a:rPr lang="en-US" altLang="zh-CN" sz="2400" dirty="0"/>
              <a:t>1</a:t>
            </a:r>
            <a:r>
              <a:rPr lang="zh-CN" altLang="en-US" sz="2400" dirty="0"/>
              <a:t>值，显然，此简单合取式在这个解释</a:t>
            </a:r>
            <a:r>
              <a:rPr lang="en-US" altLang="zh-CN" sz="2400" dirty="0"/>
              <a:t>I</a:t>
            </a:r>
            <a:r>
              <a:rPr lang="zh-CN" altLang="en-US" sz="2400" dirty="0"/>
              <a:t>下取</a:t>
            </a:r>
            <a:r>
              <a:rPr lang="en-US" altLang="zh-CN" sz="2400" dirty="0"/>
              <a:t>1</a:t>
            </a:r>
            <a:r>
              <a:rPr lang="zh-CN" altLang="en-US" sz="2400" dirty="0"/>
              <a:t>值，与此简单合取式永假矛盾</a:t>
            </a:r>
            <a:r>
              <a:rPr lang="zh-CN" altLang="en-US" sz="2300" dirty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 bldLvl="5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基本等值公式（</a:t>
            </a:r>
            <a:r>
              <a:rPr lang="en-US" altLang="zh-CN" dirty="0">
                <a:latin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</a:rPr>
              <a:t>组）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zh-CN" altLang="en-US" dirty="0">
                <a:solidFill>
                  <a:schemeClr val="tx2"/>
                </a:solidFill>
              </a:rPr>
              <a:t>如何理解与记忆？</a:t>
            </a:r>
            <a:r>
              <a:rPr lang="zh-CN" altLang="en-US" dirty="0">
                <a:solidFill>
                  <a:srgbClr val="FF0000"/>
                </a:solidFill>
              </a:rPr>
              <a:t>将公式符号看成原子公式，看真值表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>
                <a:solidFill>
                  <a:schemeClr val="tx2"/>
                </a:solidFill>
              </a:rPr>
              <a:t>1)</a:t>
            </a:r>
            <a:r>
              <a:rPr lang="zh-CN" altLang="en-US" dirty="0"/>
              <a:t>双重否定律：</a:t>
            </a:r>
            <a:r>
              <a:rPr lang="en-US" altLang="zh-CN" dirty="0">
                <a:sym typeface="Symbol" panose="05050102010706020507" pitchFamily="18" charset="2"/>
              </a:rPr>
              <a:t>AA</a:t>
            </a:r>
            <a:endParaRPr lang="en-US" altLang="zh-CN" dirty="0"/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>
                <a:solidFill>
                  <a:schemeClr val="tx2"/>
                </a:solidFill>
              </a:rPr>
              <a:t>2)</a:t>
            </a:r>
            <a:r>
              <a:rPr lang="zh-CN" altLang="en-US" dirty="0"/>
              <a:t>等</a:t>
            </a:r>
            <a:r>
              <a:rPr lang="zh-CN" altLang="en-US"/>
              <a:t>幂律</a:t>
            </a:r>
            <a:r>
              <a:rPr lang="en-US" altLang="zh-CN"/>
              <a:t>/</a:t>
            </a:r>
            <a:r>
              <a:rPr lang="zh-CN" altLang="en-US"/>
              <a:t>幂等律</a:t>
            </a:r>
            <a:endParaRPr lang="zh-CN" altLang="en-US" dirty="0"/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A</a:t>
            </a: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6" grpId="0" autoUpdateAnimBg="0"/>
      <p:bldP spid="400387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  <a:endParaRPr lang="en-US" altLang="zh-CN" sz="2100" dirty="0">
              <a:latin typeface="Times New Roman" panose="02020603050405020304" pitchFamily="18" charset="0"/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tabLst>
                <a:tab pos="952500" algn="l"/>
                <a:tab pos="1995488" algn="l"/>
              </a:tabLst>
            </a:pPr>
            <a:r>
              <a:rPr lang="zh-CN" altLang="en-US" dirty="0"/>
              <a:t>命题公式</a:t>
            </a:r>
            <a:r>
              <a:rPr lang="en-US" altLang="zh-CN" dirty="0"/>
              <a:t>G</a:t>
            </a:r>
            <a:r>
              <a:rPr lang="zh-CN" altLang="en-US" dirty="0"/>
              <a:t>是永假的当且仅当在等值于它的析取范式中，每个简单合取式均至少包含一个原子及其否定。</a:t>
            </a:r>
            <a:endParaRPr lang="en-US" altLang="zh-CN" dirty="0"/>
          </a:p>
          <a:p>
            <a:pPr marL="0" indent="0">
              <a:tabLst>
                <a:tab pos="952500" algn="l"/>
                <a:tab pos="1995488" algn="l"/>
              </a:tabLst>
            </a:pPr>
            <a:r>
              <a:rPr lang="zh-CN" altLang="en-US" dirty="0">
                <a:solidFill>
                  <a:schemeClr val="tx2"/>
                </a:solidFill>
              </a:rPr>
              <a:t>证明：</a:t>
            </a:r>
            <a:r>
              <a:rPr lang="zh-CN" altLang="en-US" dirty="0"/>
              <a:t>设</a:t>
            </a:r>
            <a:r>
              <a:rPr lang="en-US" altLang="zh-CN" dirty="0"/>
              <a:t>G</a:t>
            </a:r>
            <a:r>
              <a:rPr lang="zh-CN" altLang="en-US" dirty="0"/>
              <a:t>的析取范式如下：</a:t>
            </a:r>
            <a:br>
              <a:rPr lang="zh-CN" altLang="en-US" dirty="0"/>
            </a:br>
            <a:r>
              <a:rPr lang="zh-CN" altLang="en-US" dirty="0"/>
              <a:t>		</a:t>
            </a:r>
            <a:r>
              <a:rPr lang="en-US" altLang="zh-CN" dirty="0"/>
              <a:t>G</a:t>
            </a:r>
            <a:r>
              <a:rPr lang="en-US" altLang="zh-CN" baseline="-30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…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G</a:t>
            </a:r>
            <a:r>
              <a:rPr lang="en-US" altLang="zh-CN" baseline="-30000" dirty="0" err="1"/>
              <a:t>n</a:t>
            </a:r>
            <a:br>
              <a:rPr lang="en-US" altLang="zh-CN" dirty="0"/>
            </a:br>
            <a:r>
              <a:rPr lang="zh-CN" altLang="en-US" dirty="0"/>
              <a:t>其中</a:t>
            </a:r>
            <a:r>
              <a:rPr lang="en-US" altLang="zh-CN" dirty="0" err="1"/>
              <a:t>G</a:t>
            </a:r>
            <a:r>
              <a:rPr lang="en-US" altLang="zh-CN" baseline="-30000" dirty="0" err="1"/>
              <a:t>i</a:t>
            </a:r>
            <a:r>
              <a:rPr lang="zh-CN" altLang="en-US" dirty="0"/>
              <a:t>是简单合取式，</a:t>
            </a:r>
            <a:r>
              <a:rPr lang="en-US" altLang="zh-CN" dirty="0" err="1"/>
              <a:t>i</a:t>
            </a:r>
            <a:r>
              <a:rPr lang="en-US" altLang="zh-CN" dirty="0"/>
              <a:t>=1，…，n。</a:t>
            </a:r>
            <a:br>
              <a:rPr lang="en-US" altLang="zh-CN" dirty="0"/>
            </a:br>
            <a:r>
              <a:rPr lang="zh-CN" altLang="en-US" dirty="0"/>
              <a:t>显然，公式</a:t>
            </a:r>
            <a:r>
              <a:rPr lang="en-US" altLang="zh-CN" dirty="0"/>
              <a:t>G</a:t>
            </a:r>
            <a:r>
              <a:rPr lang="zh-CN" altLang="en-US" dirty="0"/>
              <a:t>永假的充要条件是每个</a:t>
            </a:r>
            <a:r>
              <a:rPr lang="en-US" altLang="zh-CN" dirty="0" err="1"/>
              <a:t>G</a:t>
            </a:r>
            <a:r>
              <a:rPr lang="en-US" altLang="zh-CN" baseline="-30000" dirty="0" err="1"/>
              <a:t>i</a:t>
            </a:r>
            <a:r>
              <a:rPr lang="zh-CN" altLang="en-US" dirty="0"/>
              <a:t>永假。再根据引理，此定理结论显然成立。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endParaRPr lang="en-US" altLang="zh-CN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  <a:tabLst>
                <a:tab pos="377825" algn="l"/>
                <a:tab pos="1995488" algn="l"/>
              </a:tabLst>
            </a:pPr>
            <a:r>
              <a:rPr lang="zh-CN" altLang="en-US" sz="2800" dirty="0">
                <a:solidFill>
                  <a:schemeClr val="tx2"/>
                </a:solidFill>
              </a:rPr>
              <a:t>判断公式</a:t>
            </a:r>
            <a:r>
              <a:rPr lang="en-US" altLang="zh-CN" sz="2800" dirty="0">
                <a:solidFill>
                  <a:schemeClr val="tx2"/>
                </a:solidFill>
              </a:rPr>
              <a:t>(</a:t>
            </a:r>
            <a:r>
              <a:rPr lang="en-US" altLang="zh-CN" sz="2800" dirty="0" err="1">
                <a:solidFill>
                  <a:schemeClr val="tx2"/>
                </a:solidFill>
              </a:rPr>
              <a:t>p</a:t>
            </a:r>
            <a:r>
              <a:rPr lang="en-US" altLang="zh-CN" sz="2800" dirty="0" err="1">
                <a:solidFill>
                  <a:schemeClr val="tx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 err="1">
                <a:solidFill>
                  <a:schemeClr val="tx2"/>
                </a:solidFill>
              </a:rPr>
              <a:t>q</a:t>
            </a:r>
            <a:r>
              <a:rPr lang="en-US" altLang="zh-CN" sz="2800" dirty="0">
                <a:solidFill>
                  <a:schemeClr val="tx2"/>
                </a:solidFill>
              </a:rPr>
              <a:t>)</a:t>
            </a:r>
            <a:r>
              <a:rPr lang="en-US" altLang="zh-CN" sz="2800" dirty="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solidFill>
                  <a:schemeClr val="tx2"/>
                </a:solidFill>
              </a:rPr>
              <a:t>(</a:t>
            </a:r>
            <a:r>
              <a:rPr lang="en-US" altLang="zh-CN" sz="2800" dirty="0" err="1">
                <a:solidFill>
                  <a:schemeClr val="tx2"/>
                </a:solidFill>
              </a:rPr>
              <a:t>q</a:t>
            </a:r>
            <a:r>
              <a:rPr lang="en-US" altLang="zh-CN" sz="2800" dirty="0" err="1">
                <a:solidFill>
                  <a:schemeClr val="tx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 err="1">
                <a:solidFill>
                  <a:schemeClr val="tx2"/>
                </a:solidFill>
              </a:rPr>
              <a:t>r</a:t>
            </a:r>
            <a:r>
              <a:rPr lang="en-US" altLang="zh-CN" sz="2800" dirty="0">
                <a:solidFill>
                  <a:schemeClr val="tx2"/>
                </a:solidFill>
              </a:rPr>
              <a:t>)</a:t>
            </a:r>
            <a:r>
              <a:rPr lang="en-US" altLang="zh-CN" sz="2800" dirty="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solidFill>
                  <a:schemeClr val="tx2"/>
                </a:solidFill>
              </a:rPr>
              <a:t>(</a:t>
            </a:r>
            <a:r>
              <a:rPr lang="en-US" altLang="zh-CN" sz="2800" dirty="0" err="1">
                <a:solidFill>
                  <a:schemeClr val="tx2"/>
                </a:solidFill>
              </a:rPr>
              <a:t>r</a:t>
            </a:r>
            <a:r>
              <a:rPr lang="en-US" altLang="zh-CN" sz="2800" dirty="0" err="1">
                <a:solidFill>
                  <a:schemeClr val="tx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 err="1">
                <a:solidFill>
                  <a:schemeClr val="tx2"/>
                </a:solidFill>
              </a:rPr>
              <a:t>p</a:t>
            </a:r>
            <a:r>
              <a:rPr lang="en-US" altLang="zh-CN" sz="2800" dirty="0">
                <a:solidFill>
                  <a:schemeClr val="tx2"/>
                </a:solidFill>
              </a:rPr>
              <a:t>)</a:t>
            </a:r>
            <a:r>
              <a:rPr lang="zh-CN" altLang="en-US" sz="2800" dirty="0">
                <a:solidFill>
                  <a:schemeClr val="tx2"/>
                </a:solidFill>
              </a:rPr>
              <a:t>是否永假?</a:t>
            </a:r>
          </a:p>
          <a:p>
            <a:pPr marL="0" indent="0">
              <a:buNone/>
              <a:tabLst>
                <a:tab pos="377825" algn="l"/>
                <a:tab pos="1995488" algn="l"/>
              </a:tabLst>
            </a:pPr>
            <a:r>
              <a:rPr lang="zh-CN" altLang="en-US" sz="2800" dirty="0">
                <a:solidFill>
                  <a:schemeClr val="tx2"/>
                </a:solidFill>
              </a:rPr>
              <a:t>解：</a:t>
            </a:r>
            <a:br>
              <a:rPr lang="zh-CN" altLang="en-US" sz="2800" dirty="0">
                <a:solidFill>
                  <a:schemeClr val="tx2"/>
                </a:solidFill>
              </a:rPr>
            </a:br>
            <a:r>
              <a:rPr lang="en-US" altLang="zh-CN" sz="2800" dirty="0"/>
              <a:t>(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</a:t>
            </a:r>
            <a:r>
              <a:rPr lang="en-US" altLang="zh-CN" sz="2800" dirty="0" err="1"/>
              <a:t>q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(</a:t>
            </a:r>
            <a:r>
              <a:rPr lang="en-US" altLang="zh-CN" sz="2800" dirty="0" err="1"/>
              <a:t>q</a:t>
            </a:r>
            <a:r>
              <a:rPr lang="en-US" altLang="zh-CN" sz="2800" dirty="0" err="1">
                <a:sym typeface="Symbol" panose="05050102010706020507" pitchFamily="18" charset="2"/>
              </a:rPr>
              <a:t></a:t>
            </a:r>
            <a:r>
              <a:rPr lang="en-US" altLang="zh-CN" sz="2800" dirty="0" err="1"/>
              <a:t>r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(</a:t>
            </a:r>
            <a:r>
              <a:rPr lang="en-US" altLang="zh-CN" sz="2800" dirty="0" err="1"/>
              <a:t>r</a:t>
            </a:r>
            <a:r>
              <a:rPr lang="en-US" altLang="zh-CN" sz="2800" dirty="0" err="1">
                <a:sym typeface="Symbol" panose="05050102010706020507" pitchFamily="18" charset="2"/>
              </a:rPr>
              <a:t></a:t>
            </a:r>
            <a:r>
              <a:rPr lang="en-US" altLang="zh-CN" sz="2800" dirty="0" err="1"/>
              <a:t>p</a:t>
            </a:r>
            <a:r>
              <a:rPr lang="en-US" altLang="zh-CN" sz="2800" dirty="0"/>
              <a:t>)</a:t>
            </a:r>
          </a:p>
          <a:p>
            <a:pPr marL="0" indent="0">
              <a:buNone/>
              <a:tabLst>
                <a:tab pos="377825" algn="l"/>
                <a:tab pos="1995488" algn="l"/>
              </a:tabLst>
            </a:pPr>
            <a:r>
              <a:rPr lang="en-US" altLang="zh-CN" sz="1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</a:t>
            </a:r>
            <a:r>
              <a:rPr lang="en-US" altLang="zh-CN" sz="2800" dirty="0" err="1"/>
              <a:t>q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 err="1"/>
              <a:t>q</a:t>
            </a:r>
            <a:r>
              <a:rPr lang="en-US" altLang="zh-CN" sz="2800" dirty="0" err="1">
                <a:sym typeface="Symbol" panose="05050102010706020507" pitchFamily="18" charset="2"/>
              </a:rPr>
              <a:t></a:t>
            </a:r>
            <a:r>
              <a:rPr lang="en-US" altLang="zh-CN" sz="2800" dirty="0" err="1"/>
              <a:t>r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 err="1"/>
              <a:t>r</a:t>
            </a:r>
            <a:r>
              <a:rPr lang="en-US" altLang="zh-CN" sz="2800" dirty="0" err="1">
                <a:sym typeface="Symbol" panose="05050102010706020507" pitchFamily="18" charset="2"/>
              </a:rPr>
              <a:t></a:t>
            </a:r>
            <a:r>
              <a:rPr lang="en-US" altLang="zh-CN" sz="2800" dirty="0" err="1"/>
              <a:t>p</a:t>
            </a:r>
            <a:r>
              <a:rPr lang="en-US" altLang="zh-CN" sz="2800" dirty="0"/>
              <a:t>)</a:t>
            </a:r>
          </a:p>
          <a:p>
            <a:pPr marL="0" indent="0">
              <a:buNone/>
              <a:tabLst>
                <a:tab pos="377825" algn="l"/>
                <a:tab pos="1995488" algn="l"/>
              </a:tabLst>
            </a:pPr>
            <a:r>
              <a:rPr lang="en-US" altLang="zh-CN" sz="1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((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q)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(q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q)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</a:t>
            </a:r>
            <a:r>
              <a:rPr lang="en-US" altLang="zh-CN" sz="2800" dirty="0" err="1"/>
              <a:t>r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</a:t>
            </a:r>
            <a:r>
              <a:rPr lang="en-US" altLang="zh-CN" sz="2800" dirty="0" err="1"/>
              <a:t>q</a:t>
            </a:r>
            <a:r>
              <a:rPr lang="en-US" altLang="zh-CN" sz="2800" dirty="0" err="1">
                <a:sym typeface="Symbol" panose="05050102010706020507" pitchFamily="18" charset="2"/>
              </a:rPr>
              <a:t></a:t>
            </a:r>
            <a:r>
              <a:rPr lang="en-US" altLang="zh-CN" sz="2800" dirty="0" err="1"/>
              <a:t>r</a:t>
            </a:r>
            <a:r>
              <a:rPr lang="en-US" altLang="zh-CN" sz="2800" dirty="0"/>
              <a:t>))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 err="1"/>
              <a:t>r</a:t>
            </a:r>
            <a:r>
              <a:rPr lang="en-US" altLang="zh-CN" sz="2800" dirty="0" err="1">
                <a:sym typeface="Symbol" panose="05050102010706020507" pitchFamily="18" charset="2"/>
              </a:rPr>
              <a:t></a:t>
            </a:r>
            <a:r>
              <a:rPr lang="en-US" altLang="zh-CN" sz="2800" dirty="0" err="1"/>
              <a:t>p</a:t>
            </a:r>
            <a:r>
              <a:rPr lang="en-US" altLang="zh-CN" sz="2800" dirty="0"/>
              <a:t>)</a:t>
            </a:r>
          </a:p>
          <a:p>
            <a:pPr marL="0" indent="0">
              <a:buNone/>
              <a:tabLst>
                <a:tab pos="377825" algn="l"/>
                <a:tab pos="1995488" algn="l"/>
              </a:tabLst>
            </a:pPr>
            <a:r>
              <a:rPr lang="en-US" altLang="zh-CN" sz="1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q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r)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(q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q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r)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</a:t>
            </a:r>
            <a:r>
              <a:rPr lang="en-US" altLang="zh-CN" sz="2800" dirty="0" err="1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r)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</a:t>
            </a:r>
            <a:r>
              <a:rPr lang="en-US" altLang="zh-CN" sz="2800" dirty="0" err="1"/>
              <a:t>q</a:t>
            </a:r>
            <a:r>
              <a:rPr lang="en-US" altLang="zh-CN" sz="2800" dirty="0" err="1">
                <a:sym typeface="Symbol" panose="05050102010706020507" pitchFamily="18" charset="2"/>
              </a:rPr>
              <a:t></a:t>
            </a:r>
            <a:r>
              <a:rPr lang="en-US" altLang="zh-CN" sz="2800" dirty="0" err="1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r)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 err="1"/>
              <a:t>q</a:t>
            </a:r>
            <a:r>
              <a:rPr lang="en-US" altLang="zh-CN" sz="2800" dirty="0" err="1">
                <a:sym typeface="Symbol" panose="05050102010706020507" pitchFamily="18" charset="2"/>
              </a:rPr>
              <a:t></a:t>
            </a:r>
            <a:r>
              <a:rPr lang="en-US" altLang="zh-CN" sz="2800" dirty="0" err="1"/>
              <a:t>p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(q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 err="1"/>
              <a:t>q</a:t>
            </a:r>
            <a:r>
              <a:rPr lang="en-US" altLang="zh-CN" sz="2800" dirty="0" err="1">
                <a:sym typeface="Symbol" panose="05050102010706020507" pitchFamily="18" charset="2"/>
              </a:rPr>
              <a:t></a:t>
            </a:r>
            <a:r>
              <a:rPr lang="en-US" altLang="zh-CN" sz="2800" dirty="0" err="1"/>
              <a:t>p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</a:t>
            </a:r>
            <a:r>
              <a:rPr lang="en-US" altLang="zh-CN" sz="2800" dirty="0" err="1"/>
              <a:t>r</a:t>
            </a:r>
            <a:r>
              <a:rPr lang="en-US" altLang="zh-CN" sz="2800" dirty="0" err="1">
                <a:sym typeface="Symbol" panose="05050102010706020507" pitchFamily="18" charset="2"/>
              </a:rPr>
              <a:t></a:t>
            </a:r>
            <a:r>
              <a:rPr lang="en-US" altLang="zh-CN" sz="2800" dirty="0" err="1"/>
              <a:t>p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</a:t>
            </a:r>
            <a:r>
              <a:rPr lang="en-US" altLang="zh-CN" sz="2800" dirty="0" err="1"/>
              <a:t>q</a:t>
            </a:r>
            <a:r>
              <a:rPr lang="en-US" altLang="zh-CN" sz="2800" dirty="0" err="1">
                <a:sym typeface="Symbol" panose="05050102010706020507" pitchFamily="18" charset="2"/>
              </a:rPr>
              <a:t></a:t>
            </a:r>
            <a:r>
              <a:rPr lang="en-US" altLang="zh-CN" sz="2800" dirty="0" err="1"/>
              <a:t>r</a:t>
            </a:r>
            <a:r>
              <a:rPr lang="en-US" altLang="zh-CN" sz="2800" dirty="0" err="1">
                <a:sym typeface="Symbol" panose="05050102010706020507" pitchFamily="18" charset="2"/>
              </a:rPr>
              <a:t></a:t>
            </a:r>
            <a:r>
              <a:rPr lang="en-US" altLang="zh-CN" sz="2800" dirty="0" err="1"/>
              <a:t>p</a:t>
            </a:r>
            <a:r>
              <a:rPr lang="en-US" altLang="zh-CN" sz="2800" dirty="0"/>
              <a:t>)</a:t>
            </a:r>
          </a:p>
          <a:p>
            <a:pPr marL="0" indent="0">
              <a:buNone/>
              <a:tabLst>
                <a:tab pos="377825" algn="l"/>
                <a:tab pos="1995488" algn="l"/>
              </a:tabLst>
            </a:pPr>
            <a:r>
              <a:rPr lang="zh-CN" altLang="en-US" sz="2800" dirty="0"/>
              <a:t>故公式</a:t>
            </a:r>
            <a:r>
              <a:rPr lang="en-US" altLang="zh-CN" sz="2800" dirty="0">
                <a:solidFill>
                  <a:schemeClr val="tx2"/>
                </a:solidFill>
              </a:rPr>
              <a:t>(</a:t>
            </a:r>
            <a:r>
              <a:rPr lang="en-US" altLang="zh-CN" sz="2800" dirty="0" err="1">
                <a:solidFill>
                  <a:schemeClr val="tx2"/>
                </a:solidFill>
              </a:rPr>
              <a:t>p</a:t>
            </a:r>
            <a:r>
              <a:rPr lang="en-US" altLang="zh-CN" sz="2800" dirty="0" err="1">
                <a:solidFill>
                  <a:schemeClr val="tx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 err="1">
                <a:solidFill>
                  <a:schemeClr val="tx2"/>
                </a:solidFill>
              </a:rPr>
              <a:t>q</a:t>
            </a:r>
            <a:r>
              <a:rPr lang="en-US" altLang="zh-CN" sz="2800" dirty="0">
                <a:solidFill>
                  <a:schemeClr val="tx2"/>
                </a:solidFill>
              </a:rPr>
              <a:t>)</a:t>
            </a:r>
            <a:r>
              <a:rPr lang="en-US" altLang="zh-CN" sz="2800" dirty="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solidFill>
                  <a:schemeClr val="tx2"/>
                </a:solidFill>
              </a:rPr>
              <a:t>(</a:t>
            </a:r>
            <a:r>
              <a:rPr lang="en-US" altLang="zh-CN" sz="2800" dirty="0" err="1">
                <a:solidFill>
                  <a:schemeClr val="tx2"/>
                </a:solidFill>
              </a:rPr>
              <a:t>q</a:t>
            </a:r>
            <a:r>
              <a:rPr lang="en-US" altLang="zh-CN" sz="2800" dirty="0" err="1">
                <a:solidFill>
                  <a:schemeClr val="tx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 err="1">
                <a:solidFill>
                  <a:schemeClr val="tx2"/>
                </a:solidFill>
              </a:rPr>
              <a:t>r</a:t>
            </a:r>
            <a:r>
              <a:rPr lang="en-US" altLang="zh-CN" sz="2800" dirty="0">
                <a:solidFill>
                  <a:schemeClr val="tx2"/>
                </a:solidFill>
              </a:rPr>
              <a:t>)</a:t>
            </a:r>
            <a:r>
              <a:rPr lang="en-US" altLang="zh-CN" sz="2800" dirty="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solidFill>
                  <a:schemeClr val="tx2"/>
                </a:solidFill>
              </a:rPr>
              <a:t>(</a:t>
            </a:r>
            <a:r>
              <a:rPr lang="en-US" altLang="zh-CN" sz="2800" dirty="0" err="1">
                <a:solidFill>
                  <a:schemeClr val="tx2"/>
                </a:solidFill>
              </a:rPr>
              <a:t>r</a:t>
            </a:r>
            <a:r>
              <a:rPr lang="en-US" altLang="zh-CN" sz="2800" dirty="0" err="1">
                <a:solidFill>
                  <a:schemeClr val="tx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 err="1">
                <a:solidFill>
                  <a:schemeClr val="tx2"/>
                </a:solidFill>
              </a:rPr>
              <a:t>p</a:t>
            </a:r>
            <a:r>
              <a:rPr lang="en-US" altLang="zh-CN" sz="2800" dirty="0">
                <a:solidFill>
                  <a:schemeClr val="tx2"/>
                </a:solidFill>
              </a:rPr>
              <a:t>)</a:t>
            </a:r>
            <a:r>
              <a:rPr lang="zh-CN" altLang="en-US" sz="2800" dirty="0"/>
              <a:t>不是永假的。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endParaRPr lang="en-US" altLang="zh-CN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  <a:tabLst>
                <a:tab pos="1239838" algn="l"/>
                <a:tab pos="1995488" algn="l"/>
              </a:tabLst>
            </a:pPr>
            <a:r>
              <a:rPr lang="zh-CN" altLang="en-US" dirty="0">
                <a:solidFill>
                  <a:schemeClr val="tx2"/>
                </a:solidFill>
              </a:rPr>
              <a:t>判断公式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p</a:t>
            </a:r>
            <a:r>
              <a:rPr lang="en-US" altLang="zh-CN" dirty="0" err="1">
                <a:solidFill>
                  <a:schemeClr val="tx2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 err="1">
                <a:solidFill>
                  <a:schemeClr val="tx2"/>
                </a:solidFill>
              </a:rPr>
              <a:t>q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chemeClr val="tx2"/>
                </a:solidFill>
              </a:rPr>
              <a:t>p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</a:t>
            </a:r>
            <a:r>
              <a:rPr lang="en-US" altLang="zh-CN" dirty="0">
                <a:solidFill>
                  <a:schemeClr val="tx2"/>
                </a:solidFill>
              </a:rPr>
              <a:t>q</a:t>
            </a:r>
            <a:r>
              <a:rPr lang="zh-CN" altLang="en-US" dirty="0">
                <a:solidFill>
                  <a:schemeClr val="tx2"/>
                </a:solidFill>
              </a:rPr>
              <a:t>是否永假?</a:t>
            </a:r>
          </a:p>
          <a:p>
            <a:pPr marL="0" indent="0">
              <a:buNone/>
              <a:tabLst>
                <a:tab pos="1239838" algn="l"/>
                <a:tab pos="1995488" algn="l"/>
              </a:tabLst>
            </a:pPr>
            <a:r>
              <a:rPr lang="zh-CN" altLang="en-US" dirty="0"/>
              <a:t>解：</a:t>
            </a:r>
            <a:r>
              <a:rPr lang="en-US" altLang="zh-CN" dirty="0"/>
              <a:t>(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dirty="0"/>
              <a:t>q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2000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dirty="0"/>
              <a:t>q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2000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p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dirty="0"/>
              <a:t>q)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p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dirty="0"/>
              <a:t>q)</a:t>
            </a:r>
            <a:br>
              <a:rPr lang="en-US" altLang="zh-CN" dirty="0"/>
            </a:br>
            <a:r>
              <a:rPr lang="zh-CN" altLang="en-US" dirty="0"/>
              <a:t>故公式</a:t>
            </a:r>
            <a:r>
              <a:rPr lang="en-US" altLang="zh-CN" dirty="0"/>
              <a:t>(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dirty="0"/>
              <a:t>q</a:t>
            </a:r>
            <a:r>
              <a:rPr lang="zh-CN" altLang="en-US" dirty="0"/>
              <a:t>是永假的。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其它方法</a:t>
            </a:r>
            <a:endParaRPr lang="zh-CN" altLang="en-US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9416" y="1628800"/>
            <a:ext cx="10871200" cy="4495800"/>
          </a:xfrm>
        </p:spPr>
        <p:txBody>
          <a:bodyPr/>
          <a:lstStyle/>
          <a:p>
            <a:pPr marL="287338" indent="-287338">
              <a:lnSpc>
                <a:spcPct val="90000"/>
              </a:lnSpc>
              <a:buFont typeface="Wingdings" panose="05000000000000000000" pitchFamily="2" charset="2"/>
              <a:buAutoNum type="arabicPeriod"/>
              <a:tabLst>
                <a:tab pos="1239838" algn="l"/>
                <a:tab pos="1995488" algn="l"/>
              </a:tabLst>
            </a:pPr>
            <a:r>
              <a:rPr lang="zh-CN" altLang="en-US" sz="2400" dirty="0"/>
              <a:t>把公式化成主析取范式，</a:t>
            </a:r>
            <a:br>
              <a:rPr lang="zh-CN" altLang="en-US" sz="2400" dirty="0"/>
            </a:br>
            <a:r>
              <a:rPr lang="zh-CN" altLang="en-US" sz="2400" dirty="0">
                <a:solidFill>
                  <a:srgbClr val="FF0000"/>
                </a:solidFill>
              </a:rPr>
              <a:t>公式永假时，主析取范式没有极小项；公式永真时，主析取范式有全部极小项。</a:t>
            </a:r>
          </a:p>
          <a:p>
            <a:pPr marL="287338" indent="-287338">
              <a:lnSpc>
                <a:spcPct val="90000"/>
              </a:lnSpc>
              <a:buFont typeface="Wingdings" panose="05000000000000000000" pitchFamily="2" charset="2"/>
              <a:buAutoNum type="arabicPeriod"/>
              <a:tabLst>
                <a:tab pos="1239838" algn="l"/>
                <a:tab pos="1995488" algn="l"/>
              </a:tabLst>
            </a:pPr>
            <a:r>
              <a:rPr lang="zh-CN" altLang="en-US" sz="2400" dirty="0"/>
              <a:t>一种判定算法</a:t>
            </a:r>
            <a:br>
              <a:rPr lang="zh-CN" altLang="en-US" sz="2400" dirty="0"/>
            </a:br>
            <a:r>
              <a:rPr lang="zh-CN" altLang="en-US" sz="2400" dirty="0"/>
              <a:t>对任给要判定的命题公式</a:t>
            </a:r>
            <a:r>
              <a:rPr lang="en-US" altLang="zh-CN" sz="2400" dirty="0"/>
              <a:t>G，</a:t>
            </a:r>
            <a:r>
              <a:rPr lang="zh-CN" altLang="en-US" sz="2400" dirty="0"/>
              <a:t>设其中有原子</a:t>
            </a:r>
            <a:r>
              <a:rPr lang="en-US" altLang="zh-CN" sz="2400" dirty="0"/>
              <a:t>p</a:t>
            </a:r>
            <a:r>
              <a:rPr lang="en-US" altLang="zh-CN" sz="2400" baseline="-30000" dirty="0"/>
              <a:t>1</a:t>
            </a:r>
            <a:r>
              <a:rPr lang="en-US" altLang="zh-CN" sz="2400" dirty="0"/>
              <a:t>,p</a:t>
            </a:r>
            <a:r>
              <a:rPr lang="en-US" altLang="zh-CN" sz="2400" baseline="-30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p</a:t>
            </a:r>
            <a:r>
              <a:rPr lang="en-US" altLang="zh-CN" sz="2400" baseline="-30000" dirty="0" err="1"/>
              <a:t>n</a:t>
            </a:r>
            <a:r>
              <a:rPr lang="en-US" altLang="zh-CN" sz="2400" dirty="0"/>
              <a:t>，</a:t>
            </a:r>
          </a:p>
          <a:p>
            <a:pPr marL="287338" indent="-287338">
              <a:lnSpc>
                <a:spcPct val="90000"/>
              </a:lnSpc>
              <a:buNone/>
              <a:tabLst>
                <a:tab pos="1239838" algn="l"/>
                <a:tab pos="1995488" algn="l"/>
              </a:tabLst>
            </a:pPr>
            <a:r>
              <a:rPr lang="zh-CN" altLang="en-US" sz="2400" dirty="0"/>
              <a:t>令</a:t>
            </a:r>
            <a:r>
              <a:rPr lang="en-US" altLang="zh-CN" sz="2400" dirty="0"/>
              <a:t>p</a:t>
            </a:r>
            <a:r>
              <a:rPr lang="en-US" altLang="zh-CN" sz="2400" baseline="-30000" dirty="0"/>
              <a:t>1</a:t>
            </a:r>
            <a:r>
              <a:rPr lang="zh-CN" altLang="en-US" sz="2400" dirty="0"/>
              <a:t>取</a:t>
            </a:r>
            <a:r>
              <a:rPr lang="en-US" altLang="zh-CN" sz="2400" dirty="0"/>
              <a:t>1</a:t>
            </a:r>
            <a:r>
              <a:rPr lang="zh-CN" altLang="en-US" sz="2400" dirty="0"/>
              <a:t>值，求</a:t>
            </a:r>
            <a:r>
              <a:rPr lang="en-US" altLang="zh-CN" sz="2400" dirty="0"/>
              <a:t>G</a:t>
            </a:r>
            <a:r>
              <a:rPr lang="zh-CN" altLang="en-US" sz="2400" dirty="0"/>
              <a:t>的真值，或为</a:t>
            </a:r>
            <a:r>
              <a:rPr lang="en-US" altLang="zh-CN" sz="2400" dirty="0"/>
              <a:t>1，</a:t>
            </a:r>
            <a:r>
              <a:rPr lang="zh-CN" altLang="en-US" sz="2400" dirty="0"/>
              <a:t>或为</a:t>
            </a:r>
            <a:r>
              <a:rPr lang="en-US" altLang="zh-CN" sz="2400" dirty="0"/>
              <a:t>0，</a:t>
            </a:r>
            <a:r>
              <a:rPr lang="zh-CN" altLang="en-US" sz="2400" dirty="0"/>
              <a:t>或成为新公式</a:t>
            </a:r>
            <a:r>
              <a:rPr lang="en-US" altLang="zh-CN" sz="2400" dirty="0"/>
              <a:t>G</a:t>
            </a:r>
            <a:r>
              <a:rPr lang="en-US" altLang="zh-CN" sz="2400" baseline="-30000" dirty="0"/>
              <a:t>1</a:t>
            </a:r>
            <a:r>
              <a:rPr lang="zh-CN" altLang="en-US" sz="2400" dirty="0"/>
              <a:t>且其中只有原子</a:t>
            </a:r>
            <a:r>
              <a:rPr lang="en-US" altLang="zh-CN" sz="2400" dirty="0"/>
              <a:t>p</a:t>
            </a:r>
            <a:r>
              <a:rPr lang="en-US" altLang="zh-CN" sz="2400" baseline="-30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p</a:t>
            </a:r>
            <a:r>
              <a:rPr lang="en-US" altLang="zh-CN" sz="2400" baseline="-30000" dirty="0" err="1"/>
              <a:t>n</a:t>
            </a:r>
            <a:r>
              <a:rPr lang="en-US" altLang="zh-CN" sz="2400" dirty="0"/>
              <a:t>，</a:t>
            </a:r>
          </a:p>
          <a:p>
            <a:pPr marL="287338" indent="-287338">
              <a:lnSpc>
                <a:spcPct val="90000"/>
              </a:lnSpc>
              <a:buNone/>
              <a:tabLst>
                <a:tab pos="1239838" algn="l"/>
                <a:tab pos="1995488" algn="l"/>
              </a:tabLst>
            </a:pPr>
            <a:r>
              <a:rPr lang="zh-CN" altLang="en-US" sz="2400" dirty="0"/>
              <a:t>再令</a:t>
            </a:r>
            <a:r>
              <a:rPr lang="en-US" altLang="zh-CN" sz="2400" dirty="0"/>
              <a:t>p</a:t>
            </a:r>
            <a:r>
              <a:rPr lang="en-US" altLang="zh-CN" sz="2400" baseline="-30000" dirty="0"/>
              <a:t>1</a:t>
            </a:r>
            <a:r>
              <a:rPr lang="zh-CN" altLang="en-US" sz="2400" dirty="0"/>
              <a:t>取</a:t>
            </a:r>
            <a:r>
              <a:rPr lang="en-US" altLang="zh-CN" sz="2400" dirty="0"/>
              <a:t>0</a:t>
            </a:r>
            <a:r>
              <a:rPr lang="zh-CN" altLang="en-US" sz="2400" dirty="0"/>
              <a:t>值，求</a:t>
            </a:r>
            <a:r>
              <a:rPr lang="en-US" altLang="zh-CN" sz="2400" dirty="0"/>
              <a:t>G</a:t>
            </a:r>
            <a:r>
              <a:rPr lang="zh-CN" altLang="en-US" sz="2400" dirty="0"/>
              <a:t>真值，</a:t>
            </a:r>
          </a:p>
          <a:p>
            <a:pPr marL="287338" indent="-287338">
              <a:lnSpc>
                <a:spcPct val="90000"/>
              </a:lnSpc>
              <a:buNone/>
              <a:tabLst>
                <a:tab pos="1239838" algn="l"/>
                <a:tab pos="1995488" algn="l"/>
              </a:tabLst>
            </a:pPr>
            <a:r>
              <a:rPr lang="zh-CN" altLang="en-US" sz="2400" dirty="0"/>
              <a:t>如此继续，到最终只含</a:t>
            </a:r>
            <a:r>
              <a:rPr lang="en-US" altLang="zh-CN" sz="2400" dirty="0"/>
              <a:t>0</a:t>
            </a:r>
            <a:r>
              <a:rPr lang="zh-CN" altLang="en-US" sz="2400" dirty="0"/>
              <a:t>或</a:t>
            </a:r>
            <a:r>
              <a:rPr lang="en-US" altLang="zh-CN" sz="2400" dirty="0"/>
              <a:t>1</a:t>
            </a:r>
            <a:r>
              <a:rPr lang="zh-CN" altLang="en-US" sz="2400" dirty="0"/>
              <a:t>为止，</a:t>
            </a:r>
          </a:p>
          <a:p>
            <a:pPr marL="287338" indent="-287338">
              <a:lnSpc>
                <a:spcPct val="90000"/>
              </a:lnSpc>
              <a:buNone/>
              <a:tabLst>
                <a:tab pos="1239838" algn="l"/>
                <a:tab pos="1995488" algn="l"/>
              </a:tabLst>
            </a:pPr>
            <a:r>
              <a:rPr lang="zh-CN" altLang="en-US" sz="2400" dirty="0"/>
              <a:t>若最终结果全为</a:t>
            </a:r>
            <a:r>
              <a:rPr lang="en-US" altLang="zh-CN" sz="2400" dirty="0"/>
              <a:t>1，</a:t>
            </a:r>
            <a:r>
              <a:rPr lang="zh-CN" altLang="en-US" sz="2400" dirty="0"/>
              <a:t>则公式</a:t>
            </a:r>
            <a:r>
              <a:rPr lang="en-US" altLang="zh-CN" sz="2400" dirty="0"/>
              <a:t>G</a:t>
            </a:r>
            <a:r>
              <a:rPr lang="zh-CN" altLang="en-US" sz="2400" dirty="0"/>
              <a:t>永真，若最终结果全为</a:t>
            </a:r>
            <a:r>
              <a:rPr lang="en-US" altLang="zh-CN" sz="2400" dirty="0"/>
              <a:t>0，</a:t>
            </a:r>
            <a:r>
              <a:rPr lang="zh-CN" altLang="en-US" sz="2400" dirty="0"/>
              <a:t>则公式</a:t>
            </a:r>
            <a:r>
              <a:rPr lang="en-US" altLang="zh-CN" sz="2400" dirty="0"/>
              <a:t>G</a:t>
            </a:r>
            <a:r>
              <a:rPr lang="zh-CN" altLang="en-US" sz="2400" dirty="0"/>
              <a:t>永假，若最终结果有</a:t>
            </a:r>
            <a:r>
              <a:rPr lang="en-US" altLang="zh-CN" sz="2400" dirty="0"/>
              <a:t>1，</a:t>
            </a:r>
            <a:r>
              <a:rPr lang="zh-CN" altLang="en-US" sz="2400" dirty="0"/>
              <a:t>有</a:t>
            </a:r>
            <a:r>
              <a:rPr lang="en-US" altLang="zh-CN" sz="2400" dirty="0"/>
              <a:t>0，</a:t>
            </a:r>
            <a:r>
              <a:rPr lang="zh-CN" altLang="en-US" sz="2400" dirty="0"/>
              <a:t>则是可满足的。</a:t>
            </a:r>
            <a:r>
              <a:rPr lang="en-US" altLang="zh-CN" sz="2400" dirty="0"/>
              <a:t>(</a:t>
            </a:r>
            <a:r>
              <a:rPr lang="zh-CN" altLang="en-US" sz="2400" dirty="0"/>
              <a:t>二叉树</a:t>
            </a:r>
            <a:r>
              <a:rPr lang="en-US" altLang="zh-CN" sz="2400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83632" y="2132856"/>
            <a:ext cx="6893768" cy="4241920"/>
            <a:chOff x="480" y="806"/>
            <a:chExt cx="4656" cy="3263"/>
          </a:xfrm>
        </p:grpSpPr>
        <p:sp>
          <p:nvSpPr>
            <p:cNvPr id="96261" name="Rectangle 4"/>
            <p:cNvSpPr>
              <a:spLocks noChangeArrowheads="1"/>
            </p:cNvSpPr>
            <p:nvPr/>
          </p:nvSpPr>
          <p:spPr bwMode="auto">
            <a:xfrm>
              <a:off x="1872" y="806"/>
              <a:ext cx="3264" cy="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 dirty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3200" b="1" dirty="0" err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32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kumimoji="1" lang="en-US" altLang="zh-CN" sz="3200" b="1" dirty="0" err="1">
                  <a:latin typeface="Times New Roman" panose="02020603050405020304" pitchFamily="18" charset="0"/>
                </a:rPr>
                <a:t>q</a:t>
              </a:r>
              <a:r>
                <a:rPr kumimoji="1" lang="en-US" altLang="zh-CN" sz="32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1" lang="en-US" altLang="zh-CN" sz="3200" b="1" dirty="0" err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)</a:t>
              </a:r>
              <a:r>
                <a:rPr kumimoji="1" lang="en-US" altLang="zh-CN" sz="32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3200" b="1" dirty="0" err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32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1" lang="en-US" altLang="zh-CN" sz="3200" b="1" dirty="0" err="1">
                  <a:latin typeface="Times New Roman" panose="02020603050405020304" pitchFamily="18" charset="0"/>
                </a:rPr>
                <a:t>q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)</a:t>
              </a:r>
              <a:r>
                <a:rPr kumimoji="1" lang="en-US" altLang="zh-CN" sz="32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3200" b="1" dirty="0" err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32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1" lang="en-US" altLang="zh-CN" sz="3200" b="1" dirty="0" err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)</a:t>
              </a:r>
              <a:endParaRPr kumimoji="1"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96262" name="Line 5"/>
            <p:cNvSpPr>
              <a:spLocks noChangeShapeType="1"/>
            </p:cNvSpPr>
            <p:nvPr/>
          </p:nvSpPr>
          <p:spPr bwMode="auto">
            <a:xfrm flipH="1">
              <a:off x="2688" y="1171"/>
              <a:ext cx="672" cy="57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63" name="Line 6"/>
            <p:cNvSpPr>
              <a:spLocks noChangeShapeType="1"/>
            </p:cNvSpPr>
            <p:nvPr/>
          </p:nvSpPr>
          <p:spPr bwMode="auto">
            <a:xfrm>
              <a:off x="3360" y="1171"/>
              <a:ext cx="1200" cy="62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64" name="Line 7"/>
            <p:cNvSpPr>
              <a:spLocks noChangeShapeType="1"/>
            </p:cNvSpPr>
            <p:nvPr/>
          </p:nvSpPr>
          <p:spPr bwMode="auto">
            <a:xfrm flipH="1">
              <a:off x="1584" y="2131"/>
              <a:ext cx="576" cy="57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65" name="Line 8"/>
            <p:cNvSpPr>
              <a:spLocks noChangeShapeType="1"/>
            </p:cNvSpPr>
            <p:nvPr/>
          </p:nvSpPr>
          <p:spPr bwMode="auto">
            <a:xfrm>
              <a:off x="2160" y="2131"/>
              <a:ext cx="1200" cy="62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66" name="Rectangle 9"/>
            <p:cNvSpPr>
              <a:spLocks noChangeArrowheads="1"/>
            </p:cNvSpPr>
            <p:nvPr/>
          </p:nvSpPr>
          <p:spPr bwMode="auto">
            <a:xfrm>
              <a:off x="2256" y="1267"/>
              <a:ext cx="8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latin typeface="Times New Roman" panose="02020603050405020304" pitchFamily="18" charset="0"/>
                </a:rPr>
                <a:t>p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取</a:t>
              </a:r>
              <a:r>
                <a:rPr kumimoji="1" lang="en-US" altLang="zh-CN" sz="2400" b="1" dirty="0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值</a:t>
              </a:r>
              <a:endParaRPr kumimoji="1" lang="zh-CN" altLang="en-US" sz="2400" dirty="0">
                <a:solidFill>
                  <a:srgbClr val="EFFE7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6267" name="Rectangle 10"/>
            <p:cNvSpPr>
              <a:spLocks noChangeArrowheads="1"/>
            </p:cNvSpPr>
            <p:nvPr/>
          </p:nvSpPr>
          <p:spPr bwMode="auto">
            <a:xfrm>
              <a:off x="4080" y="1267"/>
              <a:ext cx="8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latin typeface="Times New Roman" panose="02020603050405020304" pitchFamily="18" charset="0"/>
                </a:rPr>
                <a:t>p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取</a:t>
              </a:r>
              <a:r>
                <a:rPr kumimoji="1" lang="en-US" altLang="zh-CN" sz="2400" b="1" dirty="0">
                  <a:latin typeface="Times New Roman" panose="02020603050405020304" pitchFamily="18" charset="0"/>
                </a:rPr>
                <a:t>0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值</a:t>
              </a:r>
              <a:endParaRPr kumimoji="1" lang="zh-CN" altLang="en-US" sz="2400" dirty="0">
                <a:solidFill>
                  <a:srgbClr val="EFFE7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6268" name="Rectangle 11"/>
            <p:cNvSpPr>
              <a:spLocks noChangeArrowheads="1"/>
            </p:cNvSpPr>
            <p:nvPr/>
          </p:nvSpPr>
          <p:spPr bwMode="auto">
            <a:xfrm>
              <a:off x="1344" y="1747"/>
              <a:ext cx="1872" cy="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 dirty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3200" b="1" dirty="0" err="1">
                  <a:latin typeface="Times New Roman" panose="02020603050405020304" pitchFamily="18" charset="0"/>
                </a:rPr>
                <a:t>q</a:t>
              </a:r>
              <a:r>
                <a:rPr kumimoji="1" lang="en-US" altLang="zh-CN" sz="32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1" lang="en-US" altLang="zh-CN" sz="3200" b="1" dirty="0" err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)</a:t>
              </a:r>
              <a:r>
                <a:rPr kumimoji="1" lang="en-US" altLang="zh-CN" sz="32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(</a:t>
              </a:r>
              <a:r>
                <a:rPr kumimoji="1" lang="en-US" altLang="zh-CN" sz="3200" b="1" dirty="0" err="1">
                  <a:latin typeface="Times New Roman" panose="02020603050405020304" pitchFamily="18" charset="0"/>
                </a:rPr>
                <a:t>q</a:t>
              </a:r>
              <a:r>
                <a:rPr kumimoji="1" lang="en-US" altLang="zh-CN" sz="32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1" lang="en-US" altLang="zh-CN" sz="3200" b="1" dirty="0" err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)</a:t>
              </a:r>
              <a:endParaRPr kumimoji="1"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96269" name="Rectangle 12"/>
            <p:cNvSpPr>
              <a:spLocks noChangeArrowheads="1"/>
            </p:cNvSpPr>
            <p:nvPr/>
          </p:nvSpPr>
          <p:spPr bwMode="auto">
            <a:xfrm>
              <a:off x="1152" y="2707"/>
              <a:ext cx="912" cy="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3200" b="1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r</a:t>
              </a:r>
              <a:endParaRPr kumimoji="1" lang="en-US" altLang="zh-CN" sz="3200" b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96270" name="Line 13"/>
            <p:cNvSpPr>
              <a:spLocks noChangeShapeType="1"/>
            </p:cNvSpPr>
            <p:nvPr/>
          </p:nvSpPr>
          <p:spPr bwMode="auto">
            <a:xfrm flipH="1">
              <a:off x="960" y="3091"/>
              <a:ext cx="576" cy="57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1" name="Line 14"/>
            <p:cNvSpPr>
              <a:spLocks noChangeShapeType="1"/>
            </p:cNvSpPr>
            <p:nvPr/>
          </p:nvSpPr>
          <p:spPr bwMode="auto">
            <a:xfrm>
              <a:off x="1536" y="3091"/>
              <a:ext cx="1200" cy="62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2" name="Rectangle 15"/>
            <p:cNvSpPr>
              <a:spLocks noChangeArrowheads="1"/>
            </p:cNvSpPr>
            <p:nvPr/>
          </p:nvSpPr>
          <p:spPr bwMode="auto">
            <a:xfrm>
              <a:off x="1056" y="2227"/>
              <a:ext cx="8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latin typeface="Times New Roman" panose="02020603050405020304" pitchFamily="18" charset="0"/>
                </a:rPr>
                <a:t>q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取</a:t>
              </a:r>
              <a:r>
                <a:rPr kumimoji="1" lang="en-US" altLang="zh-CN" sz="2400" b="1" dirty="0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值</a:t>
              </a:r>
            </a:p>
          </p:txBody>
        </p:sp>
        <p:sp>
          <p:nvSpPr>
            <p:cNvPr id="96273" name="Rectangle 16"/>
            <p:cNvSpPr>
              <a:spLocks noChangeArrowheads="1"/>
            </p:cNvSpPr>
            <p:nvPr/>
          </p:nvSpPr>
          <p:spPr bwMode="auto">
            <a:xfrm>
              <a:off x="2832" y="2227"/>
              <a:ext cx="8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latin typeface="Times New Roman" panose="02020603050405020304" pitchFamily="18" charset="0"/>
                </a:rPr>
                <a:t>q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取</a:t>
              </a:r>
              <a:r>
                <a:rPr kumimoji="1" lang="en-US" altLang="zh-CN" sz="2400" b="1" dirty="0">
                  <a:latin typeface="Times New Roman" panose="02020603050405020304" pitchFamily="18" charset="0"/>
                </a:rPr>
                <a:t>0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值</a:t>
              </a:r>
              <a:endParaRPr kumimoji="1" lang="zh-CN" altLang="en-US" sz="2400" dirty="0">
                <a:solidFill>
                  <a:srgbClr val="EFFE7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6274" name="Rectangle 17"/>
            <p:cNvSpPr>
              <a:spLocks noChangeArrowheads="1"/>
            </p:cNvSpPr>
            <p:nvPr/>
          </p:nvSpPr>
          <p:spPr bwMode="auto">
            <a:xfrm>
              <a:off x="480" y="3187"/>
              <a:ext cx="8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latin typeface="Times New Roman" panose="02020603050405020304" pitchFamily="18" charset="0"/>
                </a:rPr>
                <a:t>r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取</a:t>
              </a:r>
              <a:r>
                <a:rPr kumimoji="1" lang="en-US" altLang="zh-CN" sz="2400" b="1" dirty="0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值</a:t>
              </a:r>
              <a:endParaRPr kumimoji="1" lang="zh-CN" altLang="en-US" sz="2400" dirty="0">
                <a:solidFill>
                  <a:srgbClr val="EFFE7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6275" name="Rectangle 18"/>
            <p:cNvSpPr>
              <a:spLocks noChangeArrowheads="1"/>
            </p:cNvSpPr>
            <p:nvPr/>
          </p:nvSpPr>
          <p:spPr bwMode="auto">
            <a:xfrm>
              <a:off x="2112" y="3187"/>
              <a:ext cx="8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latin typeface="Times New Roman" panose="02020603050405020304" pitchFamily="18" charset="0"/>
                </a:rPr>
                <a:t>r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取</a:t>
              </a:r>
              <a:r>
                <a:rPr kumimoji="1" lang="en-US" altLang="zh-CN" sz="2400" b="1" dirty="0">
                  <a:latin typeface="Times New Roman" panose="02020603050405020304" pitchFamily="18" charset="0"/>
                </a:rPr>
                <a:t>0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值</a:t>
              </a:r>
              <a:endParaRPr kumimoji="1" lang="zh-CN" altLang="en-US" sz="2400" dirty="0">
                <a:solidFill>
                  <a:srgbClr val="EFFE7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6276" name="Rectangle 19"/>
            <p:cNvSpPr>
              <a:spLocks noChangeArrowheads="1"/>
            </p:cNvSpPr>
            <p:nvPr/>
          </p:nvSpPr>
          <p:spPr bwMode="auto">
            <a:xfrm>
              <a:off x="720" y="3619"/>
              <a:ext cx="384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</a:rPr>
                <a:t>1</a:t>
              </a:r>
              <a:endParaRPr kumimoji="1" lang="en-US" altLang="zh-CN" sz="3200" b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96277" name="Rectangle 20"/>
            <p:cNvSpPr>
              <a:spLocks noChangeArrowheads="1"/>
            </p:cNvSpPr>
            <p:nvPr/>
          </p:nvSpPr>
          <p:spPr bwMode="auto">
            <a:xfrm>
              <a:off x="2640" y="3619"/>
              <a:ext cx="384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</a:rPr>
                <a:t>1</a:t>
              </a:r>
              <a:endParaRPr kumimoji="1" lang="en-US" altLang="zh-CN" sz="3200" b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96278" name="Rectangle 21"/>
            <p:cNvSpPr>
              <a:spLocks noChangeArrowheads="1"/>
            </p:cNvSpPr>
            <p:nvPr/>
          </p:nvSpPr>
          <p:spPr bwMode="auto">
            <a:xfrm>
              <a:off x="3216" y="2707"/>
              <a:ext cx="384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</a:rPr>
                <a:t>1</a:t>
              </a:r>
              <a:endParaRPr kumimoji="1" lang="en-US" altLang="zh-CN" sz="3200" b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96279" name="Rectangle 22"/>
            <p:cNvSpPr>
              <a:spLocks noChangeArrowheads="1"/>
            </p:cNvSpPr>
            <p:nvPr/>
          </p:nvSpPr>
          <p:spPr bwMode="auto">
            <a:xfrm>
              <a:off x="4416" y="1747"/>
              <a:ext cx="384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</a:rPr>
                <a:t>1</a:t>
              </a:r>
              <a:endParaRPr kumimoji="1" lang="en-US" altLang="zh-CN" sz="3200" b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主合取范式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tabLst>
                <a:tab pos="952500" algn="l"/>
                <a:tab pos="1995488" algn="l"/>
              </a:tabLst>
            </a:pPr>
            <a:r>
              <a:rPr lang="zh-CN" altLang="en-US" dirty="0">
                <a:solidFill>
                  <a:schemeClr val="tx2"/>
                </a:solidFill>
              </a:rPr>
              <a:t>定义</a:t>
            </a:r>
            <a:r>
              <a:rPr lang="zh-CN" altLang="en-US" dirty="0"/>
              <a:t>设</a:t>
            </a:r>
            <a:r>
              <a:rPr lang="en-US" altLang="zh-CN" dirty="0"/>
              <a:t>p</a:t>
            </a:r>
            <a:r>
              <a:rPr lang="en-US" altLang="zh-CN" baseline="-30000" dirty="0"/>
              <a:t>1</a:t>
            </a:r>
            <a:r>
              <a:rPr lang="en-US" altLang="zh-CN" dirty="0"/>
              <a:t>,…,</a:t>
            </a:r>
            <a:r>
              <a:rPr lang="en-US" altLang="zh-CN" dirty="0" err="1"/>
              <a:t>p</a:t>
            </a:r>
            <a:r>
              <a:rPr lang="en-US" altLang="zh-CN" baseline="-30000" dirty="0" err="1"/>
              <a:t>n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个不同原子，一个简单析取式如果恰好包含所有这</a:t>
            </a:r>
            <a:r>
              <a:rPr lang="en-US" altLang="zh-CN" dirty="0"/>
              <a:t>n</a:t>
            </a:r>
            <a:r>
              <a:rPr lang="zh-CN" altLang="en-US" dirty="0"/>
              <a:t>个原子或其否定，</a:t>
            </a:r>
            <a:r>
              <a:rPr lang="zh-CN" altLang="en-US" u="sng" dirty="0"/>
              <a:t>且其排列顺序与</a:t>
            </a:r>
            <a:r>
              <a:rPr lang="en-US" altLang="zh-CN" u="sng" dirty="0"/>
              <a:t>p</a:t>
            </a:r>
            <a:r>
              <a:rPr lang="en-US" altLang="zh-CN" u="sng" baseline="-30000" dirty="0"/>
              <a:t>1</a:t>
            </a:r>
            <a:r>
              <a:rPr lang="en-US" altLang="zh-CN" u="sng" dirty="0"/>
              <a:t>,…,</a:t>
            </a:r>
            <a:r>
              <a:rPr lang="en-US" altLang="zh-CN" u="sng" dirty="0" err="1"/>
              <a:t>p</a:t>
            </a:r>
            <a:r>
              <a:rPr lang="en-US" altLang="zh-CN" u="sng" baseline="-30000" dirty="0" err="1"/>
              <a:t>n</a:t>
            </a:r>
            <a:r>
              <a:rPr lang="zh-CN" altLang="en-US" u="sng" dirty="0"/>
              <a:t>的顺序一致，</a:t>
            </a:r>
            <a:r>
              <a:rPr lang="zh-CN" altLang="en-US" dirty="0"/>
              <a:t>则称此简单析取式为关于</a:t>
            </a:r>
            <a:r>
              <a:rPr lang="en-US" altLang="zh-CN" dirty="0"/>
              <a:t>p</a:t>
            </a:r>
            <a:r>
              <a:rPr lang="en-US" altLang="zh-CN" baseline="-30000" dirty="0"/>
              <a:t>1</a:t>
            </a:r>
            <a:r>
              <a:rPr lang="en-US" altLang="zh-CN" dirty="0"/>
              <a:t>,…,</a:t>
            </a:r>
            <a:r>
              <a:rPr lang="en-US" altLang="zh-CN" dirty="0" err="1"/>
              <a:t>p</a:t>
            </a:r>
            <a:r>
              <a:rPr lang="en-US" altLang="zh-CN" baseline="-30000" dirty="0" err="1"/>
              <a:t>n</a:t>
            </a:r>
            <a:r>
              <a:rPr lang="zh-CN" altLang="en-US" dirty="0"/>
              <a:t>的一个极大项。</a:t>
            </a:r>
          </a:p>
          <a:p>
            <a:pPr marL="0" indent="0" algn="just">
              <a:lnSpc>
                <a:spcPct val="90000"/>
              </a:lnSpc>
              <a:tabLst>
                <a:tab pos="952500" algn="l"/>
                <a:tab pos="1995488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显然，共有</a:t>
            </a:r>
            <a:r>
              <a:rPr lang="zh-CN" altLang="en-US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>
                <a:latin typeface="宋体" panose="02010600030101010101" pitchFamily="2" charset="-122"/>
              </a:rPr>
              <a:t>个不同的极大项。</a:t>
            </a:r>
            <a:endParaRPr lang="zh-CN" altLang="en-US" dirty="0"/>
          </a:p>
          <a:p>
            <a:pPr marL="0" indent="0" algn="just">
              <a:lnSpc>
                <a:spcPct val="90000"/>
              </a:lnSpc>
              <a:tabLst>
                <a:tab pos="952500" algn="l"/>
                <a:tab pos="1995488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例如，对原子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/>
              <a:t>q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/>
              <a:t>r</a:t>
            </a:r>
            <a:r>
              <a:rPr lang="zh-CN" altLang="en-US" dirty="0">
                <a:latin typeface="宋体" panose="02010600030101010101" pitchFamily="2" charset="-122"/>
              </a:rPr>
              <a:t>而言，</a:t>
            </a:r>
            <a:r>
              <a:rPr lang="en-US" altLang="zh-CN" dirty="0"/>
              <a:t>p</a:t>
            </a:r>
            <a:r>
              <a:rPr lang="zh-CN" altLang="en-US" dirty="0">
                <a:sym typeface="Symbol" panose="05050102010706020507" pitchFamily="18" charset="2"/>
              </a:rPr>
              <a:t></a:t>
            </a:r>
            <a:r>
              <a:rPr lang="en-US" altLang="zh-CN" dirty="0"/>
              <a:t>q</a:t>
            </a:r>
            <a:r>
              <a:rPr lang="zh-CN" altLang="en-US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r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zh-CN" altLang="en-US" dirty="0">
                <a:sym typeface="Symbol" panose="05050102010706020507" pitchFamily="18" charset="2"/>
              </a:rPr>
              <a:t></a:t>
            </a:r>
            <a:r>
              <a:rPr lang="en-US" altLang="zh-CN" dirty="0"/>
              <a:t>q</a:t>
            </a:r>
            <a:r>
              <a:rPr lang="zh-CN" altLang="en-US" dirty="0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r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/>
              <a:t>p</a:t>
            </a:r>
            <a:r>
              <a:rPr lang="zh-CN" altLang="en-US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q</a:t>
            </a:r>
            <a:r>
              <a:rPr lang="zh-CN" altLang="en-US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r</a:t>
            </a:r>
            <a:r>
              <a:rPr lang="zh-CN" altLang="en-US" dirty="0">
                <a:latin typeface="宋体" panose="02010600030101010101" pitchFamily="2" charset="-122"/>
              </a:rPr>
              <a:t>都是极大项，但是，</a:t>
            </a:r>
            <a:r>
              <a:rPr lang="en-US" altLang="zh-CN" dirty="0"/>
              <a:t>p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zh-CN" altLang="en-US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q</a:t>
            </a:r>
            <a:r>
              <a:rPr lang="zh-CN" altLang="en-US" dirty="0">
                <a:latin typeface="宋体" panose="02010600030101010101" pitchFamily="2" charset="-122"/>
              </a:rPr>
              <a:t>不是极大项，而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zh-CN" altLang="en-US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q</a:t>
            </a:r>
            <a:r>
              <a:rPr lang="zh-CN" altLang="en-US" dirty="0">
                <a:latin typeface="宋体" panose="02010600030101010101" pitchFamily="2" charset="-122"/>
              </a:rPr>
              <a:t>对原子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/>
              <a:t>q</a:t>
            </a:r>
            <a:r>
              <a:rPr lang="zh-CN" altLang="en-US" dirty="0">
                <a:latin typeface="宋体" panose="02010600030101010101" pitchFamily="2" charset="-122"/>
              </a:rPr>
              <a:t>而言是极大项。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1538" name="Rectangle 102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tabLst>
                <a:tab pos="952500" algn="l"/>
                <a:tab pos="1995488" algn="l"/>
              </a:tabLst>
            </a:pPr>
            <a:r>
              <a:rPr lang="zh-CN" altLang="en-US" dirty="0"/>
              <a:t>显然，对于</a:t>
            </a:r>
            <a:r>
              <a:rPr lang="en-US" altLang="zh-CN" dirty="0"/>
              <a:t>n</a:t>
            </a:r>
            <a:r>
              <a:rPr lang="zh-CN" altLang="en-US" dirty="0"/>
              <a:t>个原子</a:t>
            </a:r>
            <a:r>
              <a:rPr lang="en-US" altLang="zh-CN" dirty="0"/>
              <a:t>p</a:t>
            </a:r>
            <a:r>
              <a:rPr lang="en-US" altLang="zh-CN" baseline="-30000" dirty="0"/>
              <a:t>1</a:t>
            </a:r>
            <a:r>
              <a:rPr lang="en-US" altLang="zh-CN" dirty="0"/>
              <a:t>,…,</a:t>
            </a:r>
            <a:r>
              <a:rPr lang="en-US" altLang="zh-CN" dirty="0" err="1"/>
              <a:t>p</a:t>
            </a:r>
            <a:r>
              <a:rPr lang="en-US" altLang="zh-CN" baseline="-30000" dirty="0" err="1"/>
              <a:t>n</a:t>
            </a:r>
            <a:r>
              <a:rPr lang="zh-CN" altLang="en-US" dirty="0"/>
              <a:t>而言，其不同的解释共有2</a:t>
            </a:r>
            <a:r>
              <a:rPr lang="en-US" altLang="zh-CN" baseline="30000" dirty="0"/>
              <a:t>n</a:t>
            </a:r>
            <a:r>
              <a:rPr lang="zh-CN" altLang="en-US" dirty="0"/>
              <a:t>个，对于</a:t>
            </a:r>
            <a:r>
              <a:rPr lang="en-US" altLang="zh-CN" dirty="0"/>
              <a:t>p</a:t>
            </a:r>
            <a:r>
              <a:rPr lang="en-US" altLang="zh-CN" baseline="-30000" dirty="0"/>
              <a:t>1</a:t>
            </a:r>
            <a:r>
              <a:rPr lang="en-US" altLang="zh-CN" dirty="0"/>
              <a:t>,…,</a:t>
            </a:r>
            <a:r>
              <a:rPr lang="en-US" altLang="zh-CN" dirty="0" err="1"/>
              <a:t>p</a:t>
            </a:r>
            <a:r>
              <a:rPr lang="en-US" altLang="zh-CN" baseline="-30000" dirty="0" err="1"/>
              <a:t>n</a:t>
            </a:r>
            <a:r>
              <a:rPr lang="zh-CN" altLang="en-US" dirty="0"/>
              <a:t>的任一个极大项</a:t>
            </a:r>
            <a:r>
              <a:rPr lang="en-US" altLang="zh-CN" dirty="0"/>
              <a:t>M，2</a:t>
            </a:r>
            <a:r>
              <a:rPr lang="en-US" altLang="zh-CN" baseline="30000" dirty="0"/>
              <a:t>n</a:t>
            </a:r>
            <a:r>
              <a:rPr lang="zh-CN" altLang="en-US" dirty="0"/>
              <a:t>个解释中，有且只有一个解释使</a:t>
            </a:r>
            <a:r>
              <a:rPr lang="en-US" altLang="zh-CN" dirty="0"/>
              <a:t>M</a:t>
            </a:r>
            <a:r>
              <a:rPr lang="zh-CN" altLang="en-US" dirty="0"/>
              <a:t>取</a:t>
            </a:r>
            <a:r>
              <a:rPr lang="en-US" altLang="zh-CN" dirty="0"/>
              <a:t>0</a:t>
            </a:r>
            <a:r>
              <a:rPr lang="zh-CN" altLang="en-US" dirty="0"/>
              <a:t>值。</a:t>
            </a:r>
          </a:p>
          <a:p>
            <a:pPr marL="0" indent="0" algn="just">
              <a:tabLst>
                <a:tab pos="952500" algn="l"/>
                <a:tab pos="1995488" algn="l"/>
              </a:tabLst>
            </a:pPr>
            <a:r>
              <a:rPr lang="zh-CN" altLang="en-US" dirty="0"/>
              <a:t>例如，对</a:t>
            </a:r>
            <a:r>
              <a:rPr lang="en-US" altLang="zh-CN" dirty="0" err="1"/>
              <a:t>p，q，r</a:t>
            </a:r>
            <a:r>
              <a:rPr lang="zh-CN" altLang="en-US" dirty="0"/>
              <a:t>而言，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zh-CN" altLang="en-US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q</a:t>
            </a:r>
            <a:r>
              <a:rPr lang="zh-CN" altLang="en-US" dirty="0">
                <a:sym typeface="Symbol" panose="05050102010706020507" pitchFamily="18" charset="2"/>
              </a:rPr>
              <a:t></a:t>
            </a:r>
            <a:r>
              <a:rPr lang="en-US" altLang="zh-CN" dirty="0"/>
              <a:t>r</a:t>
            </a:r>
            <a:r>
              <a:rPr lang="zh-CN" altLang="en-US" dirty="0"/>
              <a:t>是极大项，解释{</a:t>
            </a:r>
            <a:r>
              <a:rPr lang="en-US" altLang="zh-CN" dirty="0"/>
              <a:t>p，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 err="1"/>
              <a:t>q，r</a:t>
            </a:r>
            <a:r>
              <a:rPr lang="en-US" altLang="zh-CN" dirty="0"/>
              <a:t>}</a:t>
            </a:r>
            <a:r>
              <a:rPr lang="zh-CN" altLang="en-US" dirty="0"/>
              <a:t>使该极大项取</a:t>
            </a:r>
            <a:r>
              <a:rPr lang="en-US" altLang="zh-CN" dirty="0"/>
              <a:t>0</a:t>
            </a:r>
            <a:r>
              <a:rPr lang="zh-CN" altLang="en-US" dirty="0"/>
              <a:t>值，其他解释都使该极大项取</a:t>
            </a:r>
            <a:r>
              <a:rPr lang="en-US" altLang="zh-CN" dirty="0"/>
              <a:t>1</a:t>
            </a:r>
            <a:r>
              <a:rPr lang="zh-CN" altLang="en-US" dirty="0"/>
              <a:t>值。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例</a:t>
            </a:r>
            <a:r>
              <a:rPr lang="zh-CN" altLang="en-US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16864" y="1600200"/>
            <a:ext cx="5495160" cy="4495800"/>
          </a:xfrm>
        </p:spPr>
        <p:txBody>
          <a:bodyPr/>
          <a:lstStyle/>
          <a:p>
            <a:pPr marL="0" indent="0">
              <a:tabLst>
                <a:tab pos="952500" algn="l"/>
                <a:tab pos="1995488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对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/>
              <a:t>q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/>
              <a:t>r</a:t>
            </a:r>
            <a:r>
              <a:rPr lang="zh-CN" altLang="en-US" dirty="0">
                <a:latin typeface="宋体" panose="02010600030101010101" pitchFamily="2" charset="-122"/>
              </a:rPr>
              <a:t>而言，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zh-CN" altLang="en-US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q</a:t>
            </a:r>
            <a:r>
              <a:rPr lang="zh-CN" altLang="en-US" dirty="0">
                <a:sym typeface="Symbol" panose="05050102010706020507" pitchFamily="18" charset="2"/>
              </a:rPr>
              <a:t></a:t>
            </a:r>
            <a:r>
              <a:rPr lang="en-US" altLang="zh-CN" dirty="0"/>
              <a:t>r</a:t>
            </a:r>
            <a:r>
              <a:rPr lang="zh-CN" altLang="en-US" dirty="0">
                <a:latin typeface="宋体" panose="02010600030101010101" pitchFamily="2" charset="-122"/>
              </a:rPr>
              <a:t>是极大项，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解释</a:t>
            </a:r>
            <a:r>
              <a:rPr lang="zh-CN" altLang="en-US" dirty="0">
                <a:solidFill>
                  <a:srgbClr val="FF3300"/>
                </a:solidFill>
              </a:rPr>
              <a:t>(</a:t>
            </a:r>
            <a:r>
              <a:rPr lang="en-US" altLang="zh-CN" dirty="0">
                <a:solidFill>
                  <a:srgbClr val="FF3300"/>
                </a:solidFill>
              </a:rPr>
              <a:t>1</a:t>
            </a:r>
            <a:r>
              <a:rPr lang="en-US" altLang="zh-CN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FF3300"/>
                </a:solidFill>
              </a:rPr>
              <a:t>0</a:t>
            </a:r>
            <a:r>
              <a:rPr lang="en-US" altLang="zh-CN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FF3300"/>
                </a:solidFill>
              </a:rPr>
              <a:t>1)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使该极大项取</a:t>
            </a:r>
            <a:r>
              <a:rPr lang="en-US" altLang="zh-CN" i="1" dirty="0">
                <a:solidFill>
                  <a:srgbClr val="FF3300"/>
                </a:solidFill>
              </a:rPr>
              <a:t>0</a:t>
            </a:r>
            <a:r>
              <a:rPr lang="zh-CN" altLang="en-US" i="1" dirty="0">
                <a:solidFill>
                  <a:srgbClr val="FF3300"/>
                </a:solidFill>
                <a:latin typeface="宋体" panose="02010600030101010101" pitchFamily="2" charset="-122"/>
              </a:rPr>
              <a:t>值</a:t>
            </a:r>
            <a:r>
              <a:rPr lang="zh-CN" altLang="en-US" dirty="0">
                <a:latin typeface="宋体" panose="02010600030101010101" pitchFamily="2" charset="-122"/>
              </a:rPr>
              <a:t>，解释</a:t>
            </a:r>
            <a:r>
              <a:rPr lang="zh-CN" altLang="en-US" dirty="0"/>
              <a:t>(</a:t>
            </a:r>
            <a:r>
              <a:rPr lang="en-US" altLang="zh-CN" dirty="0"/>
              <a:t>1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en-US" altLang="zh-CN" dirty="0"/>
              <a:t>0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en-US" altLang="zh-CN" dirty="0"/>
              <a:t>1)</a:t>
            </a:r>
            <a:r>
              <a:rPr lang="zh-CN" altLang="en-US" dirty="0">
                <a:latin typeface="宋体" panose="02010600030101010101" pitchFamily="2" charset="-122"/>
              </a:rPr>
              <a:t>对应的二进制数是</a:t>
            </a:r>
            <a:r>
              <a:rPr lang="zh-CN" altLang="en-US" dirty="0"/>
              <a:t>5</a:t>
            </a:r>
            <a:r>
              <a:rPr lang="zh-CN" altLang="en-US" dirty="0">
                <a:latin typeface="宋体" panose="02010600030101010101" pitchFamily="2" charset="-122"/>
              </a:rPr>
              <a:t>，于是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zh-CN" altLang="en-US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q</a:t>
            </a:r>
            <a:r>
              <a:rPr lang="zh-CN" altLang="en-US" dirty="0">
                <a:sym typeface="Symbol" panose="05050102010706020507" pitchFamily="18" charset="2"/>
              </a:rPr>
              <a:t></a:t>
            </a:r>
            <a:r>
              <a:rPr lang="en-US" altLang="zh-CN" dirty="0"/>
              <a:t>r</a:t>
            </a:r>
            <a:r>
              <a:rPr lang="zh-CN" altLang="en-US" dirty="0">
                <a:latin typeface="宋体" panose="02010600030101010101" pitchFamily="2" charset="-122"/>
              </a:rPr>
              <a:t>记为</a:t>
            </a:r>
            <a:r>
              <a:rPr lang="en-US" altLang="zh-CN" dirty="0"/>
              <a:t>M</a:t>
            </a:r>
            <a:r>
              <a:rPr lang="en-US" altLang="zh-CN" baseline="-30000" dirty="0"/>
              <a:t>5</a:t>
            </a:r>
            <a:r>
              <a:rPr lang="en-US" altLang="zh-CN" dirty="0">
                <a:latin typeface="宋体" panose="02010600030101010101" pitchFamily="2" charset="-122"/>
              </a:rPr>
              <a:t>。</a:t>
            </a:r>
            <a:r>
              <a:rPr lang="zh-CN" altLang="en-US" dirty="0">
                <a:latin typeface="宋体" panose="02010600030101010101" pitchFamily="2" charset="-122"/>
              </a:rPr>
              <a:t>对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/>
              <a:t>q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/>
              <a:t>r</a:t>
            </a:r>
            <a:r>
              <a:rPr lang="zh-CN" altLang="en-US" dirty="0">
                <a:latin typeface="宋体" panose="02010600030101010101" pitchFamily="2" charset="-122"/>
              </a:rPr>
              <a:t>而言，</a:t>
            </a:r>
            <a:r>
              <a:rPr lang="zh-CN" altLang="en-US" dirty="0"/>
              <a:t>8</a:t>
            </a:r>
            <a:r>
              <a:rPr lang="zh-CN" altLang="en-US" dirty="0">
                <a:latin typeface="宋体" panose="02010600030101010101" pitchFamily="2" charset="-122"/>
              </a:rPr>
              <a:t>个极大项与其对应的解释如下：</a:t>
            </a:r>
            <a:endParaRPr lang="zh-CN" altLang="en-US" dirty="0"/>
          </a:p>
        </p:txBody>
      </p:sp>
      <p:graphicFrame>
        <p:nvGraphicFramePr>
          <p:cNvPr id="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791184"/>
              </p:ext>
            </p:extLst>
          </p:nvPr>
        </p:nvGraphicFramePr>
        <p:xfrm>
          <a:off x="6456040" y="1751854"/>
          <a:ext cx="5424263" cy="4344146"/>
        </p:xfrm>
        <a:graphic>
          <a:graphicData uri="http://schemas.openxmlformats.org/drawingml/2006/table">
            <a:tbl>
              <a:tblPr/>
              <a:tblGrid>
                <a:gridCol w="207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极大项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为假解释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记法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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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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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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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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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/>
              <a:t>主合取范式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假设使极大项</a:t>
            </a:r>
            <a:r>
              <a:rPr lang="en-US" altLang="zh-CN" dirty="0"/>
              <a:t>M</a:t>
            </a:r>
            <a:r>
              <a:rPr lang="zh-CN" altLang="en-US" i="1" u="sng" dirty="0">
                <a:latin typeface="宋体" panose="02010600030101010101" pitchFamily="2" charset="-122"/>
              </a:rPr>
              <a:t>取</a:t>
            </a:r>
            <a:r>
              <a:rPr lang="en-US" altLang="zh-CN" i="1" u="sng" dirty="0"/>
              <a:t>0</a:t>
            </a:r>
            <a:r>
              <a:rPr lang="zh-CN" altLang="en-US" i="1" u="sng" dirty="0">
                <a:latin typeface="宋体" panose="02010600030101010101" pitchFamily="2" charset="-122"/>
              </a:rPr>
              <a:t>值的解释</a:t>
            </a:r>
            <a:r>
              <a:rPr lang="zh-CN" altLang="en-US" dirty="0">
                <a:latin typeface="宋体" panose="02010600030101010101" pitchFamily="2" charset="-122"/>
              </a:rPr>
              <a:t>对应的二进制数为</a:t>
            </a:r>
            <a:r>
              <a:rPr lang="en-US" altLang="zh-CN" dirty="0" err="1"/>
              <a:t>i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今后将</a:t>
            </a:r>
            <a:r>
              <a:rPr lang="en-US" altLang="zh-CN" dirty="0"/>
              <a:t>M</a:t>
            </a:r>
            <a:r>
              <a:rPr lang="zh-CN" altLang="en-US" dirty="0">
                <a:latin typeface="宋体" panose="02010600030101010101" pitchFamily="2" charset="-122"/>
              </a:rPr>
              <a:t>记为</a:t>
            </a:r>
            <a:r>
              <a:rPr lang="en-US" altLang="zh-CN" dirty="0" err="1"/>
              <a:t>M</a:t>
            </a:r>
            <a:r>
              <a:rPr lang="en-US" altLang="zh-CN" baseline="-30000" dirty="0" err="1"/>
              <a:t>i</a:t>
            </a:r>
            <a:r>
              <a:rPr lang="en-US" altLang="zh-CN" dirty="0">
                <a:latin typeface="宋体" panose="02010600030101010101" pitchFamily="2" charset="-122"/>
              </a:rPr>
              <a:t>。</a:t>
            </a:r>
          </a:p>
          <a:p>
            <a:r>
              <a:rPr lang="zh-CN" altLang="en-US" dirty="0"/>
              <a:t>将极大项中各命题变项看成为0，其否定看成为1,按顺序排列后的二进制数为</a:t>
            </a:r>
            <a:r>
              <a:rPr lang="en-US" altLang="zh-CN" dirty="0" err="1"/>
              <a:t>i</a:t>
            </a:r>
            <a:r>
              <a:rPr lang="en-US" altLang="zh-CN" dirty="0"/>
              <a:t>,</a:t>
            </a:r>
            <a:r>
              <a:rPr lang="zh-CN" altLang="en-US" dirty="0"/>
              <a:t>该极大项表示为</a:t>
            </a:r>
            <a:r>
              <a:rPr lang="en-US" altLang="zh-CN" dirty="0" err="1"/>
              <a:t>M</a:t>
            </a:r>
            <a:r>
              <a:rPr lang="en-US" altLang="zh-CN" baseline="-25000" dirty="0" err="1"/>
              <a:t>i</a:t>
            </a:r>
            <a:r>
              <a:rPr lang="en-US" altLang="zh-CN" dirty="0"/>
              <a:t>;（</a:t>
            </a:r>
            <a:r>
              <a:rPr lang="zh-CN" altLang="en-US" u="sng" dirty="0">
                <a:solidFill>
                  <a:srgbClr val="FF0000"/>
                </a:solidFill>
              </a:rPr>
              <a:t>与清华版教材的说法不一致，自成体系）</a:t>
            </a:r>
          </a:p>
          <a:p>
            <a:r>
              <a:rPr lang="zh-CN" altLang="en-US" dirty="0"/>
              <a:t>注意：</a:t>
            </a:r>
            <a:r>
              <a:rPr lang="en-US" altLang="zh-CN" dirty="0"/>
              <a:t>M</a:t>
            </a:r>
            <a:r>
              <a:rPr lang="en-US" altLang="zh-CN" baseline="-25000" dirty="0"/>
              <a:t>1</a:t>
            </a:r>
            <a:r>
              <a:rPr lang="zh-CN" altLang="en-US" dirty="0"/>
              <a:t>不是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zh-CN" altLang="en-US" dirty="0">
                <a:sym typeface="Symbol" panose="05050102010706020507" pitchFamily="18" charset="2"/>
              </a:rPr>
              <a:t></a:t>
            </a:r>
            <a:r>
              <a:rPr lang="en-US" altLang="zh-CN" dirty="0"/>
              <a:t>q</a:t>
            </a:r>
            <a:r>
              <a:rPr lang="zh-CN" altLang="en-US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r，</a:t>
            </a:r>
            <a:r>
              <a:rPr lang="zh-CN" altLang="en-US" dirty="0"/>
              <a:t>而是</a:t>
            </a:r>
            <a:r>
              <a:rPr lang="en-US" altLang="zh-CN" dirty="0"/>
              <a:t>p</a:t>
            </a:r>
            <a:r>
              <a:rPr lang="zh-CN" altLang="en-US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q</a:t>
            </a:r>
            <a:r>
              <a:rPr lang="zh-CN" altLang="en-US" dirty="0">
                <a:sym typeface="Symbol" panose="05050102010706020507" pitchFamily="18" charset="2"/>
              </a:rPr>
              <a:t></a:t>
            </a:r>
            <a:r>
              <a:rPr lang="en-US" altLang="zh-CN" dirty="0"/>
              <a:t>r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/>
              <a:t>主合取范式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523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sz="4000" dirty="0">
                    <a:solidFill>
                      <a:schemeClr val="tx2"/>
                    </a:solidFill>
                  </a:rPr>
                  <a:t>定义</a:t>
                </a:r>
                <a:r>
                  <a:rPr lang="en-US" altLang="zh-CN" sz="4000" dirty="0">
                    <a:solidFill>
                      <a:schemeClr val="tx2"/>
                    </a:solidFill>
                  </a:rPr>
                  <a:t>2.16 </a:t>
                </a:r>
                <a:r>
                  <a:rPr lang="zh-CN" altLang="en-US" sz="2800" dirty="0">
                    <a:latin typeface="宋体" panose="02010600030101010101" pitchFamily="2" charset="-122"/>
                  </a:rPr>
                  <a:t>设命题公式</a:t>
                </a:r>
                <a:r>
                  <a:rPr lang="en-US" altLang="zh-CN" sz="2800" dirty="0"/>
                  <a:t>G</a:t>
                </a:r>
                <a:r>
                  <a:rPr lang="zh-CN" altLang="en-US" sz="2800" dirty="0">
                    <a:latin typeface="宋体" panose="02010600030101010101" pitchFamily="2" charset="-122"/>
                  </a:rPr>
                  <a:t>中所有不同原子为</a:t>
                </a:r>
                <a:r>
                  <a:rPr lang="en-US" altLang="zh-CN" sz="2800" dirty="0"/>
                  <a:t>p</a:t>
                </a:r>
                <a:r>
                  <a:rPr lang="en-US" altLang="zh-CN" sz="2800" baseline="-30000" dirty="0"/>
                  <a:t>1</a:t>
                </a:r>
                <a:r>
                  <a:rPr lang="en-US" altLang="zh-CN" sz="2800" dirty="0">
                    <a:latin typeface="宋体" panose="02010600030101010101" pitchFamily="2" charset="-122"/>
                  </a:rPr>
                  <a:t>,</a:t>
                </a:r>
                <a:r>
                  <a:rPr lang="en-US" altLang="zh-CN" sz="2800" dirty="0"/>
                  <a:t>…</a:t>
                </a:r>
                <a:r>
                  <a:rPr lang="en-US" altLang="zh-CN" sz="2800" dirty="0">
                    <a:latin typeface="宋体" panose="02010600030101010101" pitchFamily="2" charset="-122"/>
                  </a:rPr>
                  <a:t>,</a:t>
                </a:r>
                <a:r>
                  <a:rPr lang="en-US" altLang="zh-CN" sz="2800" dirty="0" err="1"/>
                  <a:t>p</a:t>
                </a:r>
                <a:r>
                  <a:rPr lang="en-US" altLang="zh-CN" sz="2800" baseline="-30000" dirty="0" err="1"/>
                  <a:t>n</a:t>
                </a:r>
                <a:r>
                  <a:rPr lang="en-US" altLang="zh-CN" sz="2800" dirty="0">
                    <a:latin typeface="宋体" panose="02010600030101010101" pitchFamily="2" charset="-122"/>
                  </a:rPr>
                  <a:t>，</a:t>
                </a:r>
                <a:r>
                  <a:rPr lang="zh-CN" altLang="en-US" sz="2800" dirty="0">
                    <a:latin typeface="宋体" panose="02010600030101010101" pitchFamily="2" charset="-122"/>
                  </a:rPr>
                  <a:t>如果</a:t>
                </a:r>
                <a:r>
                  <a:rPr lang="en-US" altLang="zh-CN" sz="2800" dirty="0"/>
                  <a:t>G</a:t>
                </a:r>
                <a:r>
                  <a:rPr lang="zh-CN" altLang="en-US" sz="2800" dirty="0">
                    <a:latin typeface="宋体" panose="02010600030101010101" pitchFamily="2" charset="-122"/>
                  </a:rPr>
                  <a:t>的某个合取范式</a:t>
                </a:r>
                <a:r>
                  <a:rPr lang="en-US" altLang="zh-CN" sz="2800" dirty="0"/>
                  <a:t>G’</a:t>
                </a:r>
                <a:r>
                  <a:rPr lang="zh-CN" altLang="en-US" sz="2800" dirty="0">
                    <a:latin typeface="宋体" panose="02010600030101010101" pitchFamily="2" charset="-122"/>
                  </a:rPr>
                  <a:t>中的每一个简单析取式，都是关于</a:t>
                </a:r>
                <a:r>
                  <a:rPr lang="en-US" altLang="zh-CN" sz="2800" dirty="0"/>
                  <a:t>p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>
                    <a:latin typeface="宋体" panose="02010600030101010101" pitchFamily="2" charset="-122"/>
                  </a:rPr>
                  <a:t>,</a:t>
                </a:r>
                <a:r>
                  <a:rPr lang="en-US" altLang="zh-CN" sz="2800" dirty="0"/>
                  <a:t>…</a:t>
                </a:r>
                <a:r>
                  <a:rPr lang="en-US" altLang="zh-CN" sz="2800" dirty="0">
                    <a:latin typeface="宋体" panose="02010600030101010101" pitchFamily="2" charset="-122"/>
                  </a:rPr>
                  <a:t>,</a:t>
                </a:r>
                <a:r>
                  <a:rPr lang="en-US" altLang="zh-CN" sz="2800" dirty="0" err="1"/>
                  <a:t>p</a:t>
                </a:r>
                <a:r>
                  <a:rPr lang="en-US" altLang="zh-CN" sz="2800" baseline="-30000" dirty="0" err="1"/>
                  <a:t>n</a:t>
                </a:r>
                <a:r>
                  <a:rPr lang="zh-CN" altLang="en-US" sz="2800" dirty="0">
                    <a:latin typeface="宋体" panose="02010600030101010101" pitchFamily="2" charset="-122"/>
                  </a:rPr>
                  <a:t>的一个极大项，则称</a:t>
                </a:r>
                <a:r>
                  <a:rPr lang="en-US" altLang="zh-CN" sz="2800" dirty="0"/>
                  <a:t>G’</a:t>
                </a:r>
                <a:r>
                  <a:rPr lang="zh-CN" altLang="en-US" sz="2800" dirty="0">
                    <a:latin typeface="宋体" panose="02010600030101010101" pitchFamily="2" charset="-122"/>
                  </a:rPr>
                  <a:t>为</a:t>
                </a:r>
                <a:r>
                  <a:rPr lang="en-US" altLang="zh-CN" sz="2800" dirty="0"/>
                  <a:t>G</a:t>
                </a:r>
                <a:r>
                  <a:rPr lang="zh-CN" altLang="en-US" sz="2800" dirty="0">
                    <a:latin typeface="宋体" panose="02010600030101010101" pitchFamily="2" charset="-122"/>
                  </a:rPr>
                  <a:t>的主合取范式。</a:t>
                </a:r>
              </a:p>
              <a:p>
                <a:r>
                  <a:rPr lang="zh-CN" altLang="en-US" sz="2800" dirty="0"/>
                  <a:t>仅由极大项组成的合取式称为命题公式的主合取范式。</a:t>
                </a:r>
              </a:p>
              <a:p>
                <a:r>
                  <a:rPr lang="zh-CN" altLang="en-US" sz="2800" dirty="0"/>
                  <a:t>例如，在某命题公式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中</a:t>
                </a:r>
                <a:r>
                  <a:rPr lang="en-US" altLang="zh-CN" sz="2800" dirty="0" err="1"/>
                  <a:t>p,q,r</a:t>
                </a:r>
                <a:r>
                  <a:rPr lang="zh-CN" altLang="en-US" sz="2800" dirty="0"/>
                  <a:t>为(0,0,1)和(1,1,1)时真值为0，则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的主合取范式可记作为：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sz="2800" dirty="0"/>
              </a:p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zh-CN" altLang="en-US" sz="2800" dirty="0">
                    <a:sym typeface="Symbol" panose="05050102010706020507" pitchFamily="18" charset="2"/>
                  </a:rPr>
                  <a:t>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(PQR)(PQR)</a:t>
                </a:r>
                <a:endParaRPr lang="zh-CN" altLang="en-US" sz="2800" dirty="0"/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1075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29" t="-2714" r="-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基本等值式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>
                <a:solidFill>
                  <a:schemeClr val="tx2"/>
                </a:solidFill>
              </a:rPr>
              <a:t>3)</a:t>
            </a:r>
            <a:r>
              <a:rPr lang="zh-CN" altLang="en-US" dirty="0"/>
              <a:t>交换律</a:t>
            </a: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A</a:t>
            </a: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A</a:t>
            </a: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 autoUpdateAnimBg="0"/>
      <p:bldP spid="401411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683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tabLst>
                    <a:tab pos="952500" algn="l"/>
                    <a:tab pos="1995488" algn="l"/>
                  </a:tabLst>
                </a:pPr>
                <a:r>
                  <a:rPr lang="zh-CN" altLang="en-US" dirty="0">
                    <a:latin typeface="宋体" panose="02010600030101010101" pitchFamily="2" charset="-122"/>
                  </a:rPr>
                  <a:t>一般地，对</a:t>
                </a:r>
                <a:r>
                  <a:rPr lang="en-US" altLang="zh-CN" dirty="0"/>
                  <a:t>p</a:t>
                </a:r>
                <a:r>
                  <a:rPr lang="en-US" altLang="zh-CN" baseline="-30000" dirty="0"/>
                  <a:t>1</a:t>
                </a:r>
                <a:r>
                  <a:rPr lang="en-US" altLang="zh-CN" dirty="0">
                    <a:latin typeface="宋体" panose="02010600030101010101" pitchFamily="2" charset="-122"/>
                  </a:rPr>
                  <a:t>,</a:t>
                </a:r>
                <a:r>
                  <a:rPr lang="en-US" altLang="zh-CN" dirty="0"/>
                  <a:t>…</a:t>
                </a:r>
                <a:r>
                  <a:rPr lang="en-US" altLang="zh-CN" dirty="0">
                    <a:latin typeface="宋体" panose="02010600030101010101" pitchFamily="2" charset="-122"/>
                  </a:rPr>
                  <a:t>,</a:t>
                </a:r>
                <a:r>
                  <a:rPr lang="en-US" altLang="zh-CN" dirty="0" err="1"/>
                  <a:t>p</a:t>
                </a:r>
                <a:r>
                  <a:rPr lang="en-US" altLang="zh-CN" baseline="-30000" dirty="0" err="1"/>
                  <a:t>n</a:t>
                </a:r>
                <a:r>
                  <a:rPr lang="zh-CN" altLang="en-US" dirty="0">
                    <a:latin typeface="宋体" panose="02010600030101010101" pitchFamily="2" charset="-122"/>
                  </a:rPr>
                  <a:t>而言，</a:t>
                </a:r>
                <a:r>
                  <a:rPr lang="zh-CN" altLang="en-US" dirty="0"/>
                  <a:t>2</a:t>
                </a:r>
                <a:r>
                  <a:rPr lang="en-US" altLang="zh-CN" baseline="30000" dirty="0"/>
                  <a:t>n</a:t>
                </a:r>
                <a:r>
                  <a:rPr lang="zh-CN" altLang="en-US" dirty="0">
                    <a:latin typeface="宋体" panose="02010600030101010101" pitchFamily="2" charset="-122"/>
                  </a:rPr>
                  <a:t>个极大项为</a:t>
                </a:r>
                <a:r>
                  <a:rPr lang="en-US" altLang="zh-CN" dirty="0">
                    <a:latin typeface="宋体" panose="02010600030101010101" pitchFamily="2" charset="-122"/>
                  </a:rPr>
                  <a:t>:</a:t>
                </a:r>
              </a:p>
              <a:p>
                <a:pPr marL="0" indent="0" algn="ctr">
                  <a:buNone/>
                  <a:tabLst>
                    <a:tab pos="952500" algn="l"/>
                    <a:tab pos="199548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276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80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tabLst>
                <a:tab pos="952500" algn="l"/>
                <a:tab pos="1995488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永真公式的主合取范式用</a:t>
            </a:r>
            <a:r>
              <a:rPr lang="en-US" altLang="zh-CN" dirty="0"/>
              <a:t>1</a:t>
            </a:r>
            <a:r>
              <a:rPr lang="zh-CN" altLang="en-US" dirty="0">
                <a:latin typeface="宋体" panose="02010600030101010101" pitchFamily="2" charset="-122"/>
              </a:rPr>
              <a:t>表示。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定理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31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tabLst>
                <a:tab pos="952500" algn="l"/>
                <a:tab pos="1995488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对于命题公式</a:t>
            </a:r>
            <a:r>
              <a:rPr lang="en-US" altLang="zh-CN" dirty="0"/>
              <a:t>G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都存在等值于它的主合取范式，且唯一。</a:t>
            </a:r>
            <a:endParaRPr lang="en-US" altLang="zh-CN" dirty="0"/>
          </a:p>
          <a:p>
            <a:pPr marL="0" indent="0">
              <a:tabLst>
                <a:tab pos="952500" algn="l"/>
                <a:tab pos="1995488" algn="l"/>
              </a:tabLst>
            </a:pPr>
            <a:r>
              <a:rPr lang="zh-CN" altLang="en-US" dirty="0"/>
              <a:t>证明：由前文定理可知，存在</a:t>
            </a:r>
            <a:r>
              <a:rPr lang="zh-CN" altLang="en-US" dirty="0">
                <a:latin typeface="宋体" panose="02010600030101010101" pitchFamily="2" charset="-122"/>
              </a:rPr>
              <a:t>合取</a:t>
            </a:r>
            <a:r>
              <a:rPr lang="zh-CN" altLang="en-US" dirty="0"/>
              <a:t>范式</a:t>
            </a:r>
            <a:r>
              <a:rPr lang="en-US" altLang="zh-CN" dirty="0"/>
              <a:t>G’，</a:t>
            </a:r>
            <a:r>
              <a:rPr lang="zh-CN" altLang="en-US" dirty="0"/>
              <a:t>使得</a:t>
            </a:r>
            <a:r>
              <a:rPr lang="en-US" altLang="zh-CN" dirty="0"/>
              <a:t>G</a:t>
            </a:r>
            <a:r>
              <a:rPr lang="en-US" altLang="zh-CN" sz="2000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G’。</a:t>
            </a:r>
            <a:r>
              <a:rPr lang="zh-CN" altLang="en-US" dirty="0"/>
              <a:t>设</a:t>
            </a:r>
            <a:r>
              <a:rPr lang="en-US" altLang="zh-CN" dirty="0"/>
              <a:t>G</a:t>
            </a:r>
            <a:r>
              <a:rPr lang="zh-CN" altLang="en-US" dirty="0"/>
              <a:t>中所有不同原子为</a:t>
            </a:r>
            <a:r>
              <a:rPr lang="en-US" altLang="zh-CN" dirty="0"/>
              <a:t>p</a:t>
            </a:r>
            <a:r>
              <a:rPr lang="en-US" altLang="zh-CN" baseline="-30000" dirty="0"/>
              <a:t>1</a:t>
            </a:r>
            <a:r>
              <a:rPr lang="en-US" altLang="zh-CN" dirty="0"/>
              <a:t>,…,</a:t>
            </a:r>
            <a:r>
              <a:rPr lang="en-US" altLang="zh-CN" dirty="0" err="1"/>
              <a:t>p</a:t>
            </a:r>
            <a:r>
              <a:rPr lang="en-US" altLang="zh-CN" baseline="-30000" dirty="0" err="1"/>
              <a:t>n</a:t>
            </a:r>
            <a:r>
              <a:rPr lang="en-US" altLang="zh-CN" dirty="0"/>
              <a:t>，</a:t>
            </a:r>
            <a:r>
              <a:rPr lang="zh-CN" altLang="en-US" dirty="0"/>
              <a:t>对于</a:t>
            </a:r>
            <a:r>
              <a:rPr lang="en-US" altLang="zh-CN" dirty="0"/>
              <a:t>G’</a:t>
            </a:r>
            <a:r>
              <a:rPr lang="zh-CN" altLang="en-US" dirty="0"/>
              <a:t>中每一个简单析取式</a:t>
            </a:r>
            <a:r>
              <a:rPr lang="en-US" altLang="zh-CN" dirty="0" err="1"/>
              <a:t>G</a:t>
            </a:r>
            <a:r>
              <a:rPr lang="en-US" altLang="zh-CN" baseline="-30000" dirty="0" err="1"/>
              <a:t>i</a:t>
            </a:r>
            <a:r>
              <a:rPr lang="en-US" altLang="zh-CN" dirty="0"/>
              <a:t>’</a:t>
            </a:r>
            <a:r>
              <a:rPr lang="zh-CN" altLang="en-US" dirty="0"/>
              <a:t>进行检查，如果</a:t>
            </a:r>
            <a:r>
              <a:rPr lang="en-US" altLang="zh-CN" dirty="0" err="1"/>
              <a:t>G</a:t>
            </a:r>
            <a:r>
              <a:rPr lang="en-US" altLang="zh-CN" baseline="-30000" dirty="0" err="1"/>
              <a:t>i</a:t>
            </a:r>
            <a:r>
              <a:rPr lang="en-US" altLang="zh-CN" dirty="0"/>
              <a:t>’</a:t>
            </a:r>
            <a:r>
              <a:rPr lang="zh-CN" altLang="en-US" dirty="0"/>
              <a:t>不是关于</a:t>
            </a:r>
            <a:r>
              <a:rPr lang="en-US" altLang="zh-CN" dirty="0"/>
              <a:t>p</a:t>
            </a:r>
            <a:r>
              <a:rPr lang="en-US" altLang="zh-CN" baseline="-30000" dirty="0"/>
              <a:t>1</a:t>
            </a:r>
            <a:r>
              <a:rPr lang="en-US" altLang="zh-CN" dirty="0"/>
              <a:t>,…,</a:t>
            </a:r>
            <a:r>
              <a:rPr lang="en-US" altLang="zh-CN" dirty="0" err="1"/>
              <a:t>p</a:t>
            </a:r>
            <a:r>
              <a:rPr lang="en-US" altLang="zh-CN" baseline="-30000" dirty="0" err="1"/>
              <a:t>n</a:t>
            </a:r>
            <a:r>
              <a:rPr lang="zh-CN" altLang="en-US" dirty="0"/>
              <a:t>的极大项，则</a:t>
            </a:r>
            <a:r>
              <a:rPr lang="en-US" altLang="zh-CN" dirty="0" err="1"/>
              <a:t>G</a:t>
            </a:r>
            <a:r>
              <a:rPr lang="en-US" altLang="zh-CN" baseline="-30000" dirty="0" err="1"/>
              <a:t>i</a:t>
            </a:r>
            <a:r>
              <a:rPr lang="en-US" altLang="zh-CN" dirty="0"/>
              <a:t>’</a:t>
            </a:r>
            <a:r>
              <a:rPr lang="zh-CN" altLang="en-US" dirty="0"/>
              <a:t>中必然缺少原子</a:t>
            </a:r>
            <a:r>
              <a:rPr lang="en-US" altLang="zh-CN" dirty="0"/>
              <a:t>p</a:t>
            </a:r>
            <a:r>
              <a:rPr lang="en-US" altLang="zh-CN" baseline="-30000" dirty="0"/>
              <a:t>j1</a:t>
            </a:r>
            <a:r>
              <a:rPr lang="en-US" altLang="zh-CN" dirty="0"/>
              <a:t>,…,</a:t>
            </a:r>
            <a:r>
              <a:rPr lang="en-US" altLang="zh-CN" dirty="0" err="1"/>
              <a:t>p</a:t>
            </a:r>
            <a:r>
              <a:rPr lang="en-US" altLang="zh-CN" baseline="-30000" dirty="0" err="1"/>
              <a:t>jk</a:t>
            </a:r>
            <a:r>
              <a:rPr lang="en-US" altLang="zh-CN" dirty="0"/>
              <a:t>。</a:t>
            </a:r>
            <a:endParaRPr lang="zh-CN" altLang="en-US" dirty="0"/>
          </a:p>
          <a:p>
            <a:pPr marL="0" indent="0">
              <a:tabLst>
                <a:tab pos="952500" algn="l"/>
                <a:tab pos="1995488" algn="l"/>
              </a:tabLst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602" name="Rectangle 1026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tabLst>
                    <a:tab pos="952500" algn="l"/>
                    <a:tab pos="1995488" algn="l"/>
                  </a:tabLst>
                </a:pPr>
                <a:r>
                  <a:rPr lang="zh-CN" altLang="en-US" dirty="0"/>
                  <a:t>因为：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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𝟎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…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𝟎</m:t>
                    </m:r>
                  </m:oMath>
                </a14:m>
                <a:endParaRPr lang="en-US" altLang="zh-CN" b="1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tabLst>
                    <a:tab pos="952500" algn="l"/>
                    <a:tab pos="19954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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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𝒋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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…(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𝒋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𝒌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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𝒋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  <a:tabLst>
                    <a:tab pos="952500" algn="l"/>
                    <a:tab pos="19954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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𝑴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𝑴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𝑴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𝒊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𝒌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  <a:tabLst>
                    <a:tab pos="952500" algn="l"/>
                    <a:tab pos="1995488" algn="l"/>
                  </a:tabLst>
                </a:pPr>
                <a:r>
                  <a:rPr kumimoji="1" lang="zh-CN" altLang="en-US" sz="2800" dirty="0">
                    <a:latin typeface="宋体" panose="02010600030101010101" pitchFamily="2" charset="-122"/>
                  </a:rPr>
                  <a:t>于是将</a:t>
                </a: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G’</a:t>
                </a:r>
                <a:r>
                  <a:rPr kumimoji="1" lang="zh-CN" altLang="en-US" sz="2800" dirty="0">
                    <a:latin typeface="宋体" panose="02010600030101010101" pitchFamily="2" charset="-122"/>
                  </a:rPr>
                  <a:t>中非极大项</a:t>
                </a:r>
                <a:r>
                  <a:rPr kumimoji="1" lang="en-US" altLang="zh-CN" sz="2800" dirty="0" err="1">
                    <a:latin typeface="Times New Roman" panose="02020603050405020304" pitchFamily="18" charset="0"/>
                  </a:rPr>
                  <a:t>G</a:t>
                </a:r>
                <a:r>
                  <a:rPr kumimoji="1" lang="en-US" altLang="zh-CN" sz="2800" baseline="-30000" dirty="0" err="1">
                    <a:latin typeface="Arial" panose="020B0604020202020204" pitchFamily="34" charset="0"/>
                  </a:rPr>
                  <a:t>i</a:t>
                </a: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’</a:t>
                </a:r>
                <a:r>
                  <a:rPr kumimoji="1" lang="zh-CN" altLang="en-US" sz="2800" dirty="0">
                    <a:latin typeface="宋体" panose="02010600030101010101" pitchFamily="2" charset="-122"/>
                  </a:rPr>
                  <a:t>化成了一些极大项之合取。对</a:t>
                </a: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G’</a:t>
                </a:r>
                <a:r>
                  <a:rPr kumimoji="1" lang="zh-CN" altLang="en-US" sz="2800" dirty="0">
                    <a:latin typeface="宋体" panose="02010600030101010101" pitchFamily="2" charset="-122"/>
                  </a:rPr>
                  <a:t>中其他非极大项也做如上处理，最后得等值于</a:t>
                </a: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G</a:t>
                </a:r>
                <a:r>
                  <a:rPr kumimoji="1" lang="zh-CN" altLang="en-US" sz="2800" dirty="0">
                    <a:latin typeface="宋体" panose="02010600030101010101" pitchFamily="2" charset="-122"/>
                  </a:rPr>
                  <a:t>的主合取范式</a:t>
                </a: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G*</a:t>
                </a:r>
                <a:r>
                  <a:rPr kumimoji="1" lang="en-US" altLang="zh-CN" sz="2800" dirty="0">
                    <a:latin typeface="宋体" panose="02010600030101010101" pitchFamily="2" charset="-122"/>
                  </a:rPr>
                  <a:t>。</a:t>
                </a:r>
                <a:endParaRPr kumimoji="1" lang="en-US" altLang="zh-CN" sz="2800" dirty="0">
                  <a:latin typeface="Arial" panose="020B0604020202020204" pitchFamily="34" charset="0"/>
                </a:endParaRPr>
              </a:p>
              <a:p>
                <a:pPr marL="0" indent="0">
                  <a:buNone/>
                  <a:tabLst>
                    <a:tab pos="952500" algn="l"/>
                    <a:tab pos="1995488" algn="l"/>
                  </a:tabLst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81602" name="Rectangle 102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122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求主合取范式的方法</a:t>
            </a:r>
            <a:endParaRPr lang="en-US" altLang="zh-CN" dirty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tabLst>
                <a:tab pos="952500" algn="l"/>
                <a:tab pos="1995488" algn="l"/>
              </a:tabLst>
            </a:pPr>
            <a:r>
              <a:rPr lang="zh-CN" altLang="en-US" dirty="0"/>
              <a:t>等值演算法</a:t>
            </a:r>
          </a:p>
          <a:p>
            <a:pPr marL="0" indent="0">
              <a:tabLst>
                <a:tab pos="952500" algn="l"/>
                <a:tab pos="1995488" algn="l"/>
              </a:tabLst>
            </a:pPr>
            <a:r>
              <a:rPr lang="zh-CN" altLang="en-US" dirty="0"/>
              <a:t>利用公式的主析取范式求公式的主合取范式</a:t>
            </a:r>
          </a:p>
          <a:p>
            <a:pPr marL="0" indent="0">
              <a:tabLst>
                <a:tab pos="952500" algn="l"/>
                <a:tab pos="1995488" algn="l"/>
              </a:tabLst>
            </a:pPr>
            <a:r>
              <a:rPr lang="zh-CN" altLang="en-US" dirty="0"/>
              <a:t>用真值表求公式的主合取范式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787" name="Rectangle 2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just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/>
                  <a:t>由主析取范式可直接求出主合取范式</a:t>
                </a:r>
              </a:p>
              <a:p>
                <a:pPr algn="just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/>
                  <a:t>例如，上面的例3     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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US" altLang="zh-CN" sz="2800" b="0" dirty="0"/>
                  <a:t>R</a:t>
                </a:r>
                <a:endParaRPr lang="zh-CN" altLang="en-US" sz="2800" b="0" dirty="0"/>
              </a:p>
              <a:p>
                <a:pPr algn="just">
                  <a:lnSpc>
                    <a:spcPct val="9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800" dirty="0"/>
                  <a:t>主析取范式已经求得，为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sz="2800" dirty="0"/>
              </a:p>
              <a:p>
                <a:pPr algn="just">
                  <a:lnSpc>
                    <a:spcPct val="9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800" dirty="0"/>
                  <a:t>那么，它的主合取范式为：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sz="2800" dirty="0"/>
              </a:p>
              <a:p>
                <a:pPr algn="just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zh-CN" altLang="en-US" sz="2800" dirty="0">
                    <a:sym typeface="Symbol" panose="05050102010706020507" pitchFamily="18" charset="2"/>
                  </a:rPr>
                  <a:t>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(PQR)(PQR)(PQR)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18787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23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8000">
    <p:zo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有下列结论，请关注：</a:t>
            </a:r>
          </a:p>
        </p:txBody>
      </p:sp>
      <p:sp>
        <p:nvSpPr>
          <p:cNvPr id="119811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任意两个极小项的合取式为永假式，</a:t>
            </a:r>
          </a:p>
          <a:p>
            <a:r>
              <a:rPr lang="zh-CN" altLang="en-US" dirty="0"/>
              <a:t>全体极小项的析取式为永真式。</a:t>
            </a:r>
          </a:p>
          <a:p>
            <a:r>
              <a:rPr lang="zh-CN" altLang="en-US" dirty="0"/>
              <a:t>任意两个极大项的析取式为永真式，</a:t>
            </a:r>
          </a:p>
          <a:p>
            <a:r>
              <a:rPr lang="zh-CN" altLang="en-US" dirty="0"/>
              <a:t>全体极大项的合取式为永假式。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习题的主要错误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极大项写法的错误</a:t>
            </a:r>
          </a:p>
          <a:p>
            <a:pPr lvl="1"/>
            <a:r>
              <a:rPr lang="en-US" altLang="zh-CN" dirty="0" err="1"/>
              <a:t>M</a:t>
            </a:r>
            <a:r>
              <a:rPr lang="en-US" altLang="zh-CN" baseline="-25000" dirty="0" err="1"/>
              <a:t>i</a:t>
            </a:r>
            <a:r>
              <a:rPr lang="zh-CN" altLang="en-US" dirty="0"/>
              <a:t>表示极大项，</a:t>
            </a:r>
            <a:r>
              <a:rPr lang="en-US" altLang="zh-CN" dirty="0"/>
              <a:t>m</a:t>
            </a:r>
            <a:r>
              <a:rPr lang="en-US" altLang="zh-CN" baseline="-25000" dirty="0"/>
              <a:t>i</a:t>
            </a:r>
            <a:r>
              <a:rPr lang="zh-CN" altLang="en-US" dirty="0"/>
              <a:t>表示极小项</a:t>
            </a:r>
          </a:p>
          <a:p>
            <a:r>
              <a:rPr lang="zh-CN" altLang="en-US" dirty="0"/>
              <a:t>重言式的主析取范式、主合取范式的写法</a:t>
            </a:r>
          </a:p>
          <a:p>
            <a:pPr lvl="1"/>
            <a:r>
              <a:rPr lang="zh-CN" altLang="en-US" dirty="0"/>
              <a:t>重言式的主析取范式为</a:t>
            </a:r>
            <a:r>
              <a:rPr lang="en-US" altLang="zh-CN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Vm</a:t>
            </a:r>
            <a:r>
              <a:rPr lang="en-US" altLang="zh-CN" baseline="-25000" dirty="0"/>
              <a:t>1</a:t>
            </a:r>
            <a:r>
              <a:rPr lang="en-US" altLang="zh-CN" dirty="0"/>
              <a:t>V…Vm</a:t>
            </a:r>
            <a:r>
              <a:rPr lang="en-US" altLang="zh-CN" baseline="-25000" dirty="0"/>
              <a:t>2^n-1</a:t>
            </a:r>
          </a:p>
          <a:p>
            <a:pPr lvl="1"/>
            <a:r>
              <a:rPr lang="zh-CN" altLang="en-US" dirty="0"/>
              <a:t>重言式的主合取范式为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矛盾式的主析取范式、主合取范式的写法</a:t>
            </a:r>
          </a:p>
          <a:p>
            <a:pPr lvl="1"/>
            <a:r>
              <a:rPr lang="zh-CN" altLang="en-US" dirty="0"/>
              <a:t>矛盾式的主析取范式为</a:t>
            </a:r>
            <a:r>
              <a:rPr lang="en-US" altLang="zh-CN" dirty="0"/>
              <a:t>0</a:t>
            </a:r>
            <a:endParaRPr lang="zh-CN" altLang="en-US" dirty="0"/>
          </a:p>
          <a:p>
            <a:pPr lvl="1"/>
            <a:r>
              <a:rPr lang="zh-CN" altLang="en-US" dirty="0"/>
              <a:t>矛盾式的主合取范式为</a:t>
            </a:r>
            <a:r>
              <a:rPr lang="en-US" altLang="zh-CN" dirty="0"/>
              <a:t>M</a:t>
            </a:r>
            <a:r>
              <a:rPr lang="en-US" altLang="zh-CN" baseline="-25000" dirty="0"/>
              <a:t>0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M</a:t>
            </a:r>
            <a:r>
              <a:rPr lang="en-US" altLang="zh-CN" baseline="-25000" dirty="0"/>
              <a:t>1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…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M</a:t>
            </a:r>
            <a:r>
              <a:rPr lang="en-US" altLang="zh-CN" baseline="-25000" dirty="0"/>
              <a:t>2^n-1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12083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求下列公式的主析取范式</a:t>
            </a:r>
            <a:r>
              <a:rPr lang="en-US" altLang="zh-CN" sz="2400" dirty="0"/>
              <a:t>:</a:t>
            </a:r>
          </a:p>
          <a:p>
            <a:pPr marL="0" indent="0">
              <a:buNone/>
            </a:pPr>
            <a:r>
              <a:rPr lang="en-US" altLang="zh-CN" sz="2400" dirty="0"/>
              <a:t>(1)(</a:t>
            </a:r>
            <a:r>
              <a:rPr lang="zh-CN" altLang="en-US" sz="2400" i="1" dirty="0">
                <a:sym typeface="Symbol" panose="05050102010706020507" pitchFamily="18" charset="2"/>
              </a:rPr>
              <a:t></a:t>
            </a:r>
            <a:r>
              <a:rPr lang="en-US" altLang="zh-CN" sz="2400" i="1" dirty="0" err="1"/>
              <a:t>p→q</a:t>
            </a:r>
            <a:r>
              <a:rPr lang="en-US" altLang="zh-CN" sz="2400" i="1" dirty="0"/>
              <a:t>)→(</a:t>
            </a:r>
            <a:r>
              <a:rPr lang="zh-CN" altLang="en-US" sz="2400" i="1" dirty="0">
                <a:sym typeface="Symbol" panose="05050102010706020507" pitchFamily="18" charset="2"/>
              </a:rPr>
              <a:t></a:t>
            </a:r>
            <a:r>
              <a:rPr lang="en-US" altLang="zh-CN" sz="2400" i="1" dirty="0" err="1"/>
              <a:t>q∨p</a:t>
            </a:r>
            <a:r>
              <a:rPr lang="en-US" altLang="zh-CN" sz="2400" i="1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(2)</a:t>
            </a:r>
            <a:r>
              <a:rPr lang="zh-CN" altLang="en-US" sz="2400" i="1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p→q</a:t>
            </a:r>
            <a:r>
              <a:rPr lang="en-US" altLang="zh-CN" sz="2400" i="1" dirty="0"/>
              <a:t>)∧</a:t>
            </a:r>
            <a:r>
              <a:rPr lang="en-US" altLang="zh-CN" sz="2400" i="1" dirty="0" err="1"/>
              <a:t>q∧r</a:t>
            </a:r>
            <a:endParaRPr lang="en-US" altLang="zh-CN" sz="2400" i="1" dirty="0"/>
          </a:p>
          <a:p>
            <a:pPr marL="0" indent="0">
              <a:buNone/>
            </a:pPr>
            <a:r>
              <a:rPr lang="en-US" altLang="zh-CN" sz="2400" dirty="0"/>
              <a:t>(3)(</a:t>
            </a:r>
            <a:r>
              <a:rPr lang="en-US" altLang="zh-CN" sz="2400" i="1" dirty="0"/>
              <a:t>p∨(</a:t>
            </a:r>
            <a:r>
              <a:rPr lang="en-US" altLang="zh-CN" sz="2400" i="1" dirty="0" err="1"/>
              <a:t>q∧r</a:t>
            </a:r>
            <a:r>
              <a:rPr lang="en-US" altLang="zh-CN" sz="2400" i="1" dirty="0"/>
              <a:t>))→(</a:t>
            </a:r>
            <a:r>
              <a:rPr lang="en-US" altLang="zh-CN" sz="2400" i="1" dirty="0" err="1"/>
              <a:t>p∨q∨r</a:t>
            </a:r>
            <a:r>
              <a:rPr lang="en-US" altLang="zh-CN" sz="2400" i="1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求下列公式的主合取范式</a:t>
            </a:r>
            <a:r>
              <a:rPr lang="en-US" altLang="zh-CN" sz="2400" dirty="0"/>
              <a:t>:</a:t>
            </a:r>
          </a:p>
          <a:p>
            <a:pPr marL="0" indent="0">
              <a:buNone/>
            </a:pPr>
            <a:r>
              <a:rPr lang="en-US" altLang="zh-CN" sz="2400" dirty="0"/>
              <a:t>(1)</a:t>
            </a:r>
            <a:r>
              <a:rPr lang="zh-CN" altLang="en-US" sz="2400" i="1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(</a:t>
            </a:r>
            <a:r>
              <a:rPr lang="en-US" altLang="zh-CN" sz="2400" i="1" dirty="0"/>
              <a:t>q→</a:t>
            </a:r>
            <a:r>
              <a:rPr lang="zh-CN" altLang="en-US" sz="2400" i="1" dirty="0">
                <a:sym typeface="Symbol" panose="05050102010706020507" pitchFamily="18" charset="2"/>
              </a:rPr>
              <a:t></a:t>
            </a:r>
            <a:r>
              <a:rPr lang="en-US" altLang="zh-CN" sz="2400" i="1" dirty="0"/>
              <a:t>p)∧</a:t>
            </a:r>
            <a:r>
              <a:rPr lang="zh-CN" altLang="en-US" sz="2400" i="1" dirty="0">
                <a:sym typeface="Symbol" panose="05050102010706020507" pitchFamily="18" charset="2"/>
              </a:rPr>
              <a:t></a:t>
            </a:r>
            <a:r>
              <a:rPr lang="en-US" altLang="zh-CN" sz="2400" i="1" dirty="0"/>
              <a:t>p</a:t>
            </a:r>
          </a:p>
          <a:p>
            <a:pPr marL="0" indent="0">
              <a:buNone/>
            </a:pPr>
            <a:r>
              <a:rPr lang="en-US" altLang="zh-CN" sz="2400" dirty="0"/>
              <a:t>(2)(</a:t>
            </a:r>
            <a:r>
              <a:rPr lang="en-US" altLang="zh-CN" sz="2400" i="1" dirty="0" err="1"/>
              <a:t>p∧q</a:t>
            </a:r>
            <a:r>
              <a:rPr lang="en-US" altLang="zh-CN" sz="2400" i="1" dirty="0"/>
              <a:t>)∨(</a:t>
            </a:r>
            <a:r>
              <a:rPr lang="zh-CN" altLang="en-US" sz="2400" i="1" dirty="0">
                <a:sym typeface="Symbol" panose="05050102010706020507" pitchFamily="18" charset="2"/>
              </a:rPr>
              <a:t></a:t>
            </a:r>
            <a:r>
              <a:rPr lang="en-US" altLang="zh-CN" sz="2400" i="1" dirty="0" err="1"/>
              <a:t>p∨r</a:t>
            </a:r>
            <a:r>
              <a:rPr lang="en-US" altLang="zh-CN" sz="2400" i="1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(3)(</a:t>
            </a:r>
            <a:r>
              <a:rPr lang="en-US" altLang="zh-CN" sz="2400" i="1" dirty="0"/>
              <a:t>p→(</a:t>
            </a:r>
            <a:r>
              <a:rPr lang="en-US" altLang="zh-CN" sz="2400" i="1" dirty="0" err="1"/>
              <a:t>p∨q</a:t>
            </a:r>
            <a:r>
              <a:rPr lang="en-US" altLang="zh-CN" sz="2400" i="1" dirty="0"/>
              <a:t>))∨r</a:t>
            </a:r>
            <a:endParaRPr lang="zh-CN" altLang="en-US" sz="2400" dirty="0"/>
          </a:p>
        </p:txBody>
      </p:sp>
    </p:spTree>
  </p:cSld>
  <p:clrMapOvr>
    <a:masterClrMapping/>
  </p:clrMapOvr>
  <p:transition spd="slow" advTm="8000">
    <p:zo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写出下列命题的主析取范式和主合取范式</a:t>
            </a:r>
          </a:p>
        </p:txBody>
      </p:sp>
      <p:sp>
        <p:nvSpPr>
          <p:cNvPr id="12185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(P∨(Q∧R))→(P∧Q∧R)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(⌝P→Q)→(⌝Q∨P)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⌝(P→Q)∧Q∧R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8000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基本等值式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>
                <a:solidFill>
                  <a:schemeClr val="tx2"/>
                </a:solidFill>
              </a:rPr>
              <a:t>4)</a:t>
            </a:r>
            <a:r>
              <a:rPr lang="zh-CN" altLang="en-US" dirty="0"/>
              <a:t>结合律</a:t>
            </a: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(B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C)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C</a:t>
            </a: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(B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C)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 autoUpdateAnimBg="0"/>
      <p:bldP spid="40960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基本等值式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zh-CN" altLang="en-US" dirty="0">
                <a:solidFill>
                  <a:schemeClr val="tx2"/>
                </a:solidFill>
              </a:rPr>
              <a:t>5)</a:t>
            </a:r>
            <a:r>
              <a:rPr lang="zh-CN" altLang="en-US" dirty="0"/>
              <a:t>分配律</a:t>
            </a: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(B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C)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C)</a:t>
            </a:r>
            <a:endParaRPr lang="zh-CN" altLang="en-US" dirty="0"/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(B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C)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C)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4" grpId="0" autoUpdateAnimBg="0"/>
      <p:bldP spid="402435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第0章 离散数学简介</Template>
  <TotalTime>9429</TotalTime>
  <Words>7698</Words>
  <Application>Microsoft Office PowerPoint</Application>
  <PresentationFormat>宽屏</PresentationFormat>
  <Paragraphs>767</Paragraphs>
  <Slides>79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7" baseType="lpstr">
      <vt:lpstr>宋体</vt:lpstr>
      <vt:lpstr>Arial</vt:lpstr>
      <vt:lpstr>Cambria Math</vt:lpstr>
      <vt:lpstr>Times New Roman</vt:lpstr>
      <vt:lpstr>Tw Cen MT</vt:lpstr>
      <vt:lpstr>Wingdings</vt:lpstr>
      <vt:lpstr>Wingdings 2</vt:lpstr>
      <vt:lpstr>中性</vt:lpstr>
      <vt:lpstr>第二章命题逻辑的等值演算</vt:lpstr>
      <vt:lpstr>2.1等值式</vt:lpstr>
      <vt:lpstr>等值式</vt:lpstr>
      <vt:lpstr>等值式</vt:lpstr>
      <vt:lpstr>等值式</vt:lpstr>
      <vt:lpstr>基本等值公式（16组）</vt:lpstr>
      <vt:lpstr>基本等值式</vt:lpstr>
      <vt:lpstr>基本等值式</vt:lpstr>
      <vt:lpstr>基本等值式</vt:lpstr>
      <vt:lpstr>基本等值式</vt:lpstr>
      <vt:lpstr>基本等值式</vt:lpstr>
      <vt:lpstr>基本等值式</vt:lpstr>
      <vt:lpstr>基本等值式</vt:lpstr>
      <vt:lpstr>基本等值式</vt:lpstr>
      <vt:lpstr>基本等值式</vt:lpstr>
      <vt:lpstr>基本等值式</vt:lpstr>
      <vt:lpstr>基本等值式</vt:lpstr>
      <vt:lpstr>等值演算</vt:lpstr>
      <vt:lpstr>置换规则</vt:lpstr>
      <vt:lpstr>代入规则</vt:lpstr>
      <vt:lpstr>代入规则</vt:lpstr>
      <vt:lpstr>基本等值式汇总</vt:lpstr>
      <vt:lpstr>等值演算举例</vt:lpstr>
      <vt:lpstr>等值演算举例</vt:lpstr>
      <vt:lpstr>等值演算举例</vt:lpstr>
      <vt:lpstr>等值演算举例</vt:lpstr>
      <vt:lpstr>等值演算举例</vt:lpstr>
      <vt:lpstr>命题公式和真值表的关系</vt:lpstr>
      <vt:lpstr>命题公式和真值表的关系</vt:lpstr>
      <vt:lpstr>命题公式和真值表的关系</vt:lpstr>
      <vt:lpstr>2.2联结词的完备集</vt:lpstr>
      <vt:lpstr>联结词的完备集</vt:lpstr>
      <vt:lpstr>联结词的完备集</vt:lpstr>
      <vt:lpstr>异或</vt:lpstr>
      <vt:lpstr>与非</vt:lpstr>
      <vt:lpstr>或非</vt:lpstr>
      <vt:lpstr>{}是完备集</vt:lpstr>
      <vt:lpstr>问题：如何理解相关性、关系和知识？</vt:lpstr>
      <vt:lpstr>2.3 析取范式与合取范式</vt:lpstr>
      <vt:lpstr>范式概念</vt:lpstr>
      <vt:lpstr>判定问题</vt:lpstr>
      <vt:lpstr>范式</vt:lpstr>
      <vt:lpstr>范式</vt:lpstr>
      <vt:lpstr>范式</vt:lpstr>
      <vt:lpstr>定理</vt:lpstr>
      <vt:lpstr>例：</vt:lpstr>
      <vt:lpstr>主范式</vt:lpstr>
      <vt:lpstr>PowerPoint 演示文稿</vt:lpstr>
      <vt:lpstr>例:</vt:lpstr>
      <vt:lpstr>PowerPoint 演示文稿</vt:lpstr>
      <vt:lpstr>PowerPoint 演示文稿</vt:lpstr>
      <vt:lpstr>主析取范式</vt:lpstr>
      <vt:lpstr>PowerPoint 演示文稿</vt:lpstr>
      <vt:lpstr>PowerPoint 演示文稿</vt:lpstr>
      <vt:lpstr>例</vt:lpstr>
      <vt:lpstr>PowerPoint 演示文稿</vt:lpstr>
      <vt:lpstr>定理</vt:lpstr>
      <vt:lpstr>定理</vt:lpstr>
      <vt:lpstr>永真永假性的判定</vt:lpstr>
      <vt:lpstr>定理</vt:lpstr>
      <vt:lpstr>例</vt:lpstr>
      <vt:lpstr>例</vt:lpstr>
      <vt:lpstr>其它方法</vt:lpstr>
      <vt:lpstr>例</vt:lpstr>
      <vt:lpstr>主合取范式</vt:lpstr>
      <vt:lpstr>PowerPoint 演示文稿</vt:lpstr>
      <vt:lpstr>例:</vt:lpstr>
      <vt:lpstr>主合取范式</vt:lpstr>
      <vt:lpstr>主合取范式</vt:lpstr>
      <vt:lpstr>PowerPoint 演示文稿</vt:lpstr>
      <vt:lpstr>PowerPoint 演示文稿</vt:lpstr>
      <vt:lpstr>定理</vt:lpstr>
      <vt:lpstr>PowerPoint 演示文稿</vt:lpstr>
      <vt:lpstr>求主合取范式的方法</vt:lpstr>
      <vt:lpstr>PowerPoint 演示文稿</vt:lpstr>
      <vt:lpstr>有下列结论，请关注：</vt:lpstr>
      <vt:lpstr>习题的主要错误</vt:lpstr>
      <vt:lpstr>作业</vt:lpstr>
      <vt:lpstr>写出下列命题的主析取范式和主合取范式</vt:lpstr>
    </vt:vector>
  </TitlesOfParts>
  <Company>jlu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§1.3 映  射 </dc:title>
  <dc:creator>sunjigui</dc:creator>
  <cp:lastModifiedBy>UP CPU</cp:lastModifiedBy>
  <cp:revision>392</cp:revision>
  <cp:lastPrinted>1601-01-01T00:00:00Z</cp:lastPrinted>
  <dcterms:created xsi:type="dcterms:W3CDTF">2002-08-19T06:25:27Z</dcterms:created>
  <dcterms:modified xsi:type="dcterms:W3CDTF">2023-05-26T14:24:37Z</dcterms:modified>
</cp:coreProperties>
</file>