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78"/>
  </p:notesMasterIdLst>
  <p:sldIdLst>
    <p:sldId id="537" r:id="rId2"/>
    <p:sldId id="626" r:id="rId3"/>
    <p:sldId id="627" r:id="rId4"/>
    <p:sldId id="562" r:id="rId5"/>
    <p:sldId id="538" r:id="rId6"/>
    <p:sldId id="559" r:id="rId7"/>
    <p:sldId id="560" r:id="rId8"/>
    <p:sldId id="561" r:id="rId9"/>
    <p:sldId id="539" r:id="rId10"/>
    <p:sldId id="563" r:id="rId11"/>
    <p:sldId id="564" r:id="rId12"/>
    <p:sldId id="541" r:id="rId13"/>
    <p:sldId id="565" r:id="rId14"/>
    <p:sldId id="542" r:id="rId15"/>
    <p:sldId id="543" r:id="rId16"/>
    <p:sldId id="569" r:id="rId17"/>
    <p:sldId id="629" r:id="rId18"/>
    <p:sldId id="570" r:id="rId19"/>
    <p:sldId id="571" r:id="rId20"/>
    <p:sldId id="572" r:id="rId21"/>
    <p:sldId id="573" r:id="rId22"/>
    <p:sldId id="547" r:id="rId23"/>
    <p:sldId id="548" r:id="rId24"/>
    <p:sldId id="549" r:id="rId25"/>
    <p:sldId id="550" r:id="rId26"/>
    <p:sldId id="551" r:id="rId27"/>
    <p:sldId id="552" r:id="rId28"/>
    <p:sldId id="553" r:id="rId29"/>
    <p:sldId id="554" r:id="rId30"/>
    <p:sldId id="612" r:id="rId31"/>
    <p:sldId id="555" r:id="rId32"/>
    <p:sldId id="630" r:id="rId33"/>
    <p:sldId id="611" r:id="rId34"/>
    <p:sldId id="602" r:id="rId35"/>
    <p:sldId id="610" r:id="rId36"/>
    <p:sldId id="604" r:id="rId37"/>
    <p:sldId id="605" r:id="rId38"/>
    <p:sldId id="606" r:id="rId39"/>
    <p:sldId id="557" r:id="rId40"/>
    <p:sldId id="556" r:id="rId41"/>
    <p:sldId id="332" r:id="rId42"/>
    <p:sldId id="464" r:id="rId43"/>
    <p:sldId id="472" r:id="rId44"/>
    <p:sldId id="479" r:id="rId45"/>
    <p:sldId id="480" r:id="rId46"/>
    <p:sldId id="621" r:id="rId47"/>
    <p:sldId id="628" r:id="rId48"/>
    <p:sldId id="484" r:id="rId49"/>
    <p:sldId id="625" r:id="rId50"/>
    <p:sldId id="618" r:id="rId51"/>
    <p:sldId id="620" r:id="rId52"/>
    <p:sldId id="600" r:id="rId53"/>
    <p:sldId id="607" r:id="rId54"/>
    <p:sldId id="576" r:id="rId55"/>
    <p:sldId id="577" r:id="rId56"/>
    <p:sldId id="578" r:id="rId57"/>
    <p:sldId id="579" r:id="rId58"/>
    <p:sldId id="580" r:id="rId59"/>
    <p:sldId id="581" r:id="rId60"/>
    <p:sldId id="582" r:id="rId61"/>
    <p:sldId id="583" r:id="rId62"/>
    <p:sldId id="584" r:id="rId63"/>
    <p:sldId id="585" r:id="rId64"/>
    <p:sldId id="586" r:id="rId65"/>
    <p:sldId id="587" r:id="rId66"/>
    <p:sldId id="588" r:id="rId67"/>
    <p:sldId id="590" r:id="rId68"/>
    <p:sldId id="591" r:id="rId69"/>
    <p:sldId id="592" r:id="rId70"/>
    <p:sldId id="593" r:id="rId71"/>
    <p:sldId id="594" r:id="rId72"/>
    <p:sldId id="608" r:id="rId73"/>
    <p:sldId id="624" r:id="rId74"/>
    <p:sldId id="615" r:id="rId75"/>
    <p:sldId id="609" r:id="rId76"/>
    <p:sldId id="616" r:id="rId7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P CPU" initials="UC" lastIdx="1" clrIdx="0">
    <p:extLst>
      <p:ext uri="{19B8F6BF-5375-455C-9EA6-DF929625EA0E}">
        <p15:presenceInfo xmlns:p15="http://schemas.microsoft.com/office/powerpoint/2012/main" userId="8760783addefe67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a:srgbClr val="000000"/>
    <a:srgbClr val="CCFFCC"/>
    <a:srgbClr val="EFFE7C"/>
    <a:srgbClr val="BDEB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2138" autoAdjust="0"/>
  </p:normalViewPr>
  <p:slideViewPr>
    <p:cSldViewPr>
      <p:cViewPr varScale="1">
        <p:scale>
          <a:sx n="96" d="100"/>
          <a:sy n="96" d="100"/>
        </p:scale>
        <p:origin x="312" y="57"/>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8814"/>
    </p:cViewPr>
  </p:sorterViewPr>
  <p:notesViewPr>
    <p:cSldViewPr>
      <p:cViewPr varScale="1">
        <p:scale>
          <a:sx n="58" d="100"/>
          <a:sy n="58" d="100"/>
        </p:scale>
        <p:origin x="-1728"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_rels/viewProps.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slide" Target="slides/slide6.xml"/><Relationship Id="rId1" Type="http://schemas.openxmlformats.org/officeDocument/2006/relationships/slide" Target="slides/slide5.xml"/><Relationship Id="rId4"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5-28T16:11:55.213" idx="1">
    <p:pos x="10" y="10"/>
    <p:text>highlight</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itchFamily="18" charset="0"/>
              </a:defRPr>
            </a:lvl1pPr>
          </a:lstStyle>
          <a:p>
            <a:pPr>
              <a:defRPr/>
            </a:pPr>
            <a:endParaRPr lang="zh-CN" altLang="en-US"/>
          </a:p>
        </p:txBody>
      </p:sp>
      <p:sp>
        <p:nvSpPr>
          <p:cNvPr id="4198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itchFamily="18" charset="0"/>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99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itchFamily="18" charset="0"/>
              </a:defRPr>
            </a:lvl1pPr>
          </a:lstStyle>
          <a:p>
            <a:pPr>
              <a:defRPr/>
            </a:pPr>
            <a:endParaRPr lang="en-US" altLang="zh-CN"/>
          </a:p>
        </p:txBody>
      </p:sp>
      <p:sp>
        <p:nvSpPr>
          <p:cNvPr id="4199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anose="02020603050405020304" pitchFamily="18" charset="0"/>
              </a:defRPr>
            </a:lvl1pPr>
          </a:lstStyle>
          <a:p>
            <a:pPr>
              <a:defRPr/>
            </a:pPr>
            <a:fld id="{5933F9AB-6B71-433C-A371-7D9CE2F5E385}"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3EED377-FD66-45F1-886D-5F7153ED9DF6}" type="slidenum">
              <a:rPr lang="zh-CN" altLang="en-US" smtClean="0">
                <a:latin typeface="Times New Roman" panose="02020603050405020304" pitchFamily="18" charset="0"/>
              </a:rPr>
              <a:pPr>
                <a:spcBef>
                  <a:spcPct val="0"/>
                </a:spcBef>
              </a:pPr>
              <a:t>12</a:t>
            </a:fld>
            <a:endParaRPr lang="en-US" altLang="zh-CN">
              <a:latin typeface="Times New Roman" panose="02020603050405020304" pitchFamily="18" charset="0"/>
            </a:endParaRPr>
          </a:p>
        </p:txBody>
      </p:sp>
      <p:sp>
        <p:nvSpPr>
          <p:cNvPr id="14339" name="Rectangle 2"/>
          <p:cNvSpPr>
            <a:spLocks noGrp="1" noRot="1" noChangeAspect="1" noChangeArrowheads="1" noTextEdit="1"/>
          </p:cNvSpPr>
          <p:nvPr>
            <p:ph type="sldImg"/>
          </p:nvPr>
        </p:nvSpPr>
        <p:spPr>
          <a:xfrm>
            <a:off x="381000" y="685800"/>
            <a:ext cx="6096000" cy="3429000"/>
          </a:xfrm>
          <a:solidFill>
            <a:srgbClr val="FFFFFF"/>
          </a:solidFill>
          <a:ln/>
        </p:spPr>
      </p:sp>
      <p:sp>
        <p:nvSpPr>
          <p:cNvPr id="1434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8C62DA9-E2E9-48D5-B160-43D0223423D1}" type="slidenum">
              <a:rPr lang="zh-CN" altLang="en-US" smtClean="0">
                <a:latin typeface="Times New Roman" panose="02020603050405020304" pitchFamily="18" charset="0"/>
              </a:rPr>
              <a:pPr>
                <a:spcBef>
                  <a:spcPct val="0"/>
                </a:spcBef>
              </a:pPr>
              <a:t>30</a:t>
            </a:fld>
            <a:endParaRPr lang="en-US" altLang="zh-CN">
              <a:latin typeface="Times New Roman" panose="02020603050405020304" pitchFamily="18" charset="0"/>
            </a:endParaRPr>
          </a:p>
        </p:txBody>
      </p:sp>
      <p:sp>
        <p:nvSpPr>
          <p:cNvPr id="32771" name="Rectangle 2"/>
          <p:cNvSpPr>
            <a:spLocks noGrp="1" noRot="1" noChangeAspect="1" noChangeArrowheads="1" noTextEdit="1"/>
          </p:cNvSpPr>
          <p:nvPr>
            <p:ph type="sldImg"/>
          </p:nvPr>
        </p:nvSpPr>
        <p:spPr>
          <a:xfrm>
            <a:off x="381000" y="685800"/>
            <a:ext cx="6096000" cy="3429000"/>
          </a:xfrm>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rPr>
              <a:t> </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 (</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rPr>
              <a:t>)                               </a:t>
            </a:r>
            <a:r>
              <a:rPr lang="zh-CN" altLang="en-US" dirty="0">
                <a:latin typeface="仿宋" panose="02010609060101010101" pitchFamily="49" charset="-122"/>
                <a:ea typeface="仿宋" panose="02010609060101010101" pitchFamily="49" charset="-122"/>
              </a:rPr>
              <a:t>附加律</a:t>
            </a:r>
            <a:r>
              <a:rPr lang="zh-CN" altLang="en-US" dirty="0">
                <a:latin typeface="Arial" panose="020B0604020202020204" pitchFamily="34" charset="0"/>
                <a:ea typeface="仿宋" panose="02010609060101010101" pitchFamily="49" charset="-122"/>
              </a:rPr>
              <a:t> </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ea typeface="仿宋" panose="02010609060101010101" pitchFamily="49" charset="-122"/>
              </a:rPr>
              <a:t>(</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rPr>
              <a:t>) </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 </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rPr>
              <a:t>                                </a:t>
            </a:r>
            <a:r>
              <a:rPr lang="zh-CN" altLang="en-US" dirty="0">
                <a:latin typeface="仿宋" panose="02010609060101010101" pitchFamily="49" charset="-122"/>
                <a:ea typeface="仿宋" panose="02010609060101010101" pitchFamily="49" charset="-122"/>
              </a:rPr>
              <a:t>化简律</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ea typeface="仿宋" panose="02010609060101010101" pitchFamily="49" charset="-122"/>
              </a:rPr>
              <a:t>(</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rPr>
              <a:t>)</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rPr>
              <a:t> </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 </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rPr>
              <a:t>                         </a:t>
            </a:r>
            <a:r>
              <a:rPr lang="zh-CN" altLang="en-US" dirty="0">
                <a:latin typeface="仿宋" panose="02010609060101010101" pitchFamily="49" charset="-122"/>
                <a:ea typeface="仿宋" panose="02010609060101010101" pitchFamily="49" charset="-122"/>
              </a:rPr>
              <a:t>假言推理</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ea typeface="仿宋" panose="02010609060101010101" pitchFamily="49" charset="-122"/>
              </a:rPr>
              <a:t>     (</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rPr>
              <a:t>)</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rPr>
              <a:t> </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 </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rPr>
              <a:t>                      </a:t>
            </a:r>
            <a:r>
              <a:rPr lang="zh-CN" altLang="en-US" dirty="0">
                <a:latin typeface="仿宋" panose="02010609060101010101" pitchFamily="49" charset="-122"/>
                <a:ea typeface="仿宋" panose="02010609060101010101" pitchFamily="49" charset="-122"/>
              </a:rPr>
              <a:t>拒取式</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ea typeface="仿宋" panose="02010609060101010101" pitchFamily="49" charset="-122"/>
              </a:rPr>
              <a:t>     (</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rPr>
              <a:t>)</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rPr>
              <a:t> </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 </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rPr>
              <a:t>                        </a:t>
            </a:r>
            <a:r>
              <a:rPr lang="zh-CN" altLang="en-US" dirty="0">
                <a:latin typeface="仿宋" panose="02010609060101010101" pitchFamily="49" charset="-122"/>
                <a:ea typeface="仿宋" panose="02010609060101010101" pitchFamily="49" charset="-122"/>
              </a:rPr>
              <a:t>析取三段论</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ea typeface="仿宋" panose="02010609060101010101" pitchFamily="49" charset="-122"/>
              </a:rPr>
              <a:t>     (</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rPr>
              <a:t>)</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C</a:t>
            </a:r>
            <a:r>
              <a:rPr lang="en-US" altLang="zh-CN" dirty="0">
                <a:latin typeface="Arial" panose="020B0604020202020204" pitchFamily="34" charset="0"/>
                <a:ea typeface="仿宋" panose="02010609060101010101" pitchFamily="49" charset="-122"/>
              </a:rPr>
              <a:t>) </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 (</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C</a:t>
            </a:r>
            <a:r>
              <a:rPr lang="en-US" altLang="zh-CN" dirty="0">
                <a:latin typeface="Arial" panose="020B0604020202020204" pitchFamily="34" charset="0"/>
                <a:ea typeface="仿宋" panose="02010609060101010101" pitchFamily="49" charset="-122"/>
              </a:rPr>
              <a:t>)               </a:t>
            </a:r>
            <a:r>
              <a:rPr lang="zh-CN" altLang="en-US" dirty="0">
                <a:latin typeface="仿宋" panose="02010609060101010101" pitchFamily="49" charset="-122"/>
                <a:ea typeface="仿宋" panose="02010609060101010101" pitchFamily="49" charset="-122"/>
              </a:rPr>
              <a:t>假言三段论</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ea typeface="仿宋" panose="02010609060101010101" pitchFamily="49" charset="-122"/>
              </a:rPr>
              <a:t>     (</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rPr>
              <a:t>)</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C</a:t>
            </a:r>
            <a:r>
              <a:rPr lang="en-US" altLang="zh-CN" dirty="0">
                <a:latin typeface="Arial" panose="020B0604020202020204" pitchFamily="34" charset="0"/>
                <a:ea typeface="仿宋" panose="02010609060101010101" pitchFamily="49" charset="-122"/>
              </a:rPr>
              <a:t>) </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 (</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C</a:t>
            </a:r>
            <a:r>
              <a:rPr lang="en-US" altLang="zh-CN" dirty="0">
                <a:latin typeface="Arial" panose="020B0604020202020204" pitchFamily="34" charset="0"/>
                <a:ea typeface="仿宋" panose="02010609060101010101" pitchFamily="49" charset="-122"/>
              </a:rPr>
              <a:t>)               </a:t>
            </a:r>
            <a:r>
              <a:rPr lang="zh-CN" altLang="en-US" dirty="0">
                <a:latin typeface="仿宋" panose="02010609060101010101" pitchFamily="49" charset="-122"/>
                <a:ea typeface="仿宋" panose="02010609060101010101" pitchFamily="49" charset="-122"/>
              </a:rPr>
              <a:t>等价三段论</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ea typeface="仿宋" panose="02010609060101010101" pitchFamily="49" charset="-122"/>
              </a:rPr>
              <a:t>     (</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rPr>
              <a:t>)</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a:t>
            </a:r>
            <a:r>
              <a:rPr lang="en-US" altLang="zh-CN" i="1" dirty="0">
                <a:latin typeface="Arial" panose="020B0604020202020204" pitchFamily="34" charset="0"/>
                <a:ea typeface="仿宋" panose="02010609060101010101" pitchFamily="49" charset="-122"/>
              </a:rPr>
              <a:t>C</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D</a:t>
            </a:r>
            <a:r>
              <a:rPr lang="en-US" altLang="zh-CN" dirty="0">
                <a:latin typeface="Arial" panose="020B0604020202020204" pitchFamily="34" charset="0"/>
                <a:ea typeface="仿宋" panose="02010609060101010101" pitchFamily="49" charset="-122"/>
              </a:rPr>
              <a:t>)</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C</a:t>
            </a:r>
            <a:r>
              <a:rPr lang="en-US" altLang="zh-CN" dirty="0">
                <a:latin typeface="Arial" panose="020B0604020202020204" pitchFamily="34" charset="0"/>
                <a:ea typeface="仿宋" panose="02010609060101010101" pitchFamily="49" charset="-122"/>
              </a:rPr>
              <a:t>) </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 (</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D</a:t>
            </a:r>
            <a:r>
              <a:rPr lang="en-US" altLang="zh-CN" dirty="0">
                <a:latin typeface="Arial" panose="020B0604020202020204" pitchFamily="34" charset="0"/>
                <a:ea typeface="仿宋" panose="02010609060101010101" pitchFamily="49" charset="-122"/>
              </a:rPr>
              <a:t>)         </a:t>
            </a:r>
            <a:r>
              <a:rPr lang="zh-CN" altLang="en-US" dirty="0">
                <a:latin typeface="仿宋" panose="02010609060101010101" pitchFamily="49" charset="-122"/>
                <a:ea typeface="仿宋" panose="02010609060101010101" pitchFamily="49" charset="-122"/>
              </a:rPr>
              <a:t>构造性二难</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ea typeface="仿宋" panose="02010609060101010101" pitchFamily="49" charset="-122"/>
              </a:rPr>
              <a:t>     (</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rPr>
              <a:t>)</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rPr>
              <a:t>)</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rPr>
              <a:t>) </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 </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rPr>
              <a:t>          </a:t>
            </a:r>
            <a:r>
              <a:rPr lang="zh-CN" altLang="en-US" dirty="0">
                <a:latin typeface="仿宋" panose="02010609060101010101" pitchFamily="49" charset="-122"/>
                <a:ea typeface="仿宋" panose="02010609060101010101" pitchFamily="49" charset="-122"/>
              </a:rPr>
              <a:t>构造性二难（特殊形式）</a:t>
            </a:r>
            <a:endParaRPr lang="zh-CN" altLang="en-US" dirty="0">
              <a:latin typeface="Arial" panose="020B0604020202020204" pitchFamily="34" charset="0"/>
            </a:endParaRPr>
          </a:p>
          <a:p>
            <a:pPr eaLnBrk="1" hangingPunct="1"/>
            <a:r>
              <a:rPr lang="zh-CN" altLang="en-US" dirty="0">
                <a:latin typeface="Arial" panose="020B0604020202020204" pitchFamily="34" charset="0"/>
                <a:ea typeface="仿宋" panose="02010609060101010101" pitchFamily="49" charset="-122"/>
              </a:rPr>
              <a:t>     (</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rPr>
              <a:t>)</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a:t>
            </a:r>
            <a:r>
              <a:rPr lang="en-US" altLang="zh-CN" i="1" dirty="0">
                <a:latin typeface="Arial" panose="020B0604020202020204" pitchFamily="34" charset="0"/>
                <a:ea typeface="仿宋" panose="02010609060101010101" pitchFamily="49" charset="-122"/>
              </a:rPr>
              <a:t>C</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D</a:t>
            </a:r>
            <a:r>
              <a:rPr lang="en-US" altLang="zh-CN" dirty="0">
                <a:latin typeface="Arial" panose="020B0604020202020204" pitchFamily="34" charset="0"/>
                <a:ea typeface="仿宋" panose="02010609060101010101" pitchFamily="49" charset="-122"/>
              </a:rPr>
              <a:t>)</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 </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D</a:t>
            </a:r>
            <a:r>
              <a:rPr lang="en-US" altLang="zh-CN" dirty="0">
                <a:latin typeface="Arial" panose="020B0604020202020204" pitchFamily="34" charset="0"/>
                <a:ea typeface="仿宋" panose="02010609060101010101" pitchFamily="49" charset="-122"/>
              </a:rPr>
              <a:t>) </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 (</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C</a:t>
            </a:r>
            <a:r>
              <a:rPr lang="en-US" altLang="zh-CN" dirty="0">
                <a:latin typeface="Arial" panose="020B0604020202020204" pitchFamily="34" charset="0"/>
                <a:ea typeface="仿宋" panose="02010609060101010101" pitchFamily="49" charset="-122"/>
              </a:rPr>
              <a:t>)   </a:t>
            </a:r>
            <a:r>
              <a:rPr lang="zh-CN" altLang="en-US" dirty="0">
                <a:latin typeface="仿宋" panose="02010609060101010101" pitchFamily="49" charset="-122"/>
                <a:ea typeface="仿宋" panose="02010609060101010101" pitchFamily="49" charset="-122"/>
              </a:rPr>
              <a:t>破坏性二难</a:t>
            </a:r>
            <a:r>
              <a:rPr lang="zh-CN" altLang="en-US" dirty="0">
                <a:latin typeface="Arial" panose="020B0604020202020204" pitchFamily="34" charset="0"/>
              </a:rPr>
              <a:t> </a:t>
            </a:r>
          </a:p>
          <a:p>
            <a:pPr eaLnBrk="1" hangingPunct="1"/>
            <a:endParaRPr lang="zh-CN" altLang="en-US" dirty="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ACCFEE3-A9BA-454B-91CF-96B4AE0A8F83}" type="slidenum">
              <a:rPr lang="zh-CN" altLang="en-US" smtClean="0">
                <a:latin typeface="Times New Roman" panose="02020603050405020304" pitchFamily="18" charset="0"/>
              </a:rPr>
              <a:pPr>
                <a:spcBef>
                  <a:spcPct val="0"/>
                </a:spcBef>
              </a:pPr>
              <a:t>31</a:t>
            </a:fld>
            <a:endParaRPr lang="en-US" altLang="zh-CN">
              <a:latin typeface="Times New Roman" panose="02020603050405020304" pitchFamily="18" charset="0"/>
            </a:endParaRPr>
          </a:p>
        </p:txBody>
      </p:sp>
      <p:sp>
        <p:nvSpPr>
          <p:cNvPr id="34819" name="Rectangle 2"/>
          <p:cNvSpPr>
            <a:spLocks noGrp="1" noRot="1" noChangeAspect="1" noChangeArrowheads="1" noTextEdit="1"/>
          </p:cNvSpPr>
          <p:nvPr>
            <p:ph type="sldImg"/>
          </p:nvPr>
        </p:nvSpPr>
        <p:spPr>
          <a:xfrm>
            <a:off x="381000" y="685800"/>
            <a:ext cx="6096000" cy="3429000"/>
          </a:xfrm>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rPr>
              <a:t> </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 (</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rPr>
              <a:t>)                               </a:t>
            </a:r>
            <a:r>
              <a:rPr lang="zh-CN" altLang="en-US" dirty="0">
                <a:latin typeface="仿宋" panose="02010609060101010101" pitchFamily="49" charset="-122"/>
                <a:ea typeface="仿宋" panose="02010609060101010101" pitchFamily="49" charset="-122"/>
              </a:rPr>
              <a:t>附加律</a:t>
            </a:r>
            <a:r>
              <a:rPr lang="zh-CN" altLang="en-US" dirty="0">
                <a:latin typeface="Arial" panose="020B0604020202020204" pitchFamily="34" charset="0"/>
                <a:ea typeface="仿宋" panose="02010609060101010101" pitchFamily="49" charset="-122"/>
              </a:rPr>
              <a:t> </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ea typeface="仿宋" panose="02010609060101010101" pitchFamily="49" charset="-122"/>
              </a:rPr>
              <a:t>(</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rPr>
              <a:t>) </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 </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rPr>
              <a:t>                                </a:t>
            </a:r>
            <a:r>
              <a:rPr lang="zh-CN" altLang="en-US" dirty="0">
                <a:latin typeface="仿宋" panose="02010609060101010101" pitchFamily="49" charset="-122"/>
                <a:ea typeface="仿宋" panose="02010609060101010101" pitchFamily="49" charset="-122"/>
              </a:rPr>
              <a:t>化简律</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ea typeface="仿宋" panose="02010609060101010101" pitchFamily="49" charset="-122"/>
              </a:rPr>
              <a:t>(</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rPr>
              <a:t>)</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rPr>
              <a:t> </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 </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rPr>
              <a:t>                         </a:t>
            </a:r>
            <a:r>
              <a:rPr lang="zh-CN" altLang="en-US" dirty="0">
                <a:latin typeface="仿宋" panose="02010609060101010101" pitchFamily="49" charset="-122"/>
                <a:ea typeface="仿宋" panose="02010609060101010101" pitchFamily="49" charset="-122"/>
              </a:rPr>
              <a:t>假言推理</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ea typeface="仿宋" panose="02010609060101010101" pitchFamily="49" charset="-122"/>
              </a:rPr>
              <a:t>     (</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rPr>
              <a:t>)</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rPr>
              <a:t> </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 </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rPr>
              <a:t>                      </a:t>
            </a:r>
            <a:r>
              <a:rPr lang="zh-CN" altLang="en-US" dirty="0">
                <a:latin typeface="仿宋" panose="02010609060101010101" pitchFamily="49" charset="-122"/>
                <a:ea typeface="仿宋" panose="02010609060101010101" pitchFamily="49" charset="-122"/>
              </a:rPr>
              <a:t>拒取式</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ea typeface="仿宋" panose="02010609060101010101" pitchFamily="49" charset="-122"/>
              </a:rPr>
              <a:t>     (</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rPr>
              <a:t>)</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rPr>
              <a:t> </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 </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rPr>
              <a:t>                        </a:t>
            </a:r>
            <a:r>
              <a:rPr lang="zh-CN" altLang="en-US" dirty="0">
                <a:latin typeface="仿宋" panose="02010609060101010101" pitchFamily="49" charset="-122"/>
                <a:ea typeface="仿宋" panose="02010609060101010101" pitchFamily="49" charset="-122"/>
              </a:rPr>
              <a:t>析取三段论</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ea typeface="仿宋" panose="02010609060101010101" pitchFamily="49" charset="-122"/>
              </a:rPr>
              <a:t>     (</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rPr>
              <a:t>)</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C</a:t>
            </a:r>
            <a:r>
              <a:rPr lang="en-US" altLang="zh-CN" dirty="0">
                <a:latin typeface="Arial" panose="020B0604020202020204" pitchFamily="34" charset="0"/>
                <a:ea typeface="仿宋" panose="02010609060101010101" pitchFamily="49" charset="-122"/>
              </a:rPr>
              <a:t>) </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 (</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C</a:t>
            </a:r>
            <a:r>
              <a:rPr lang="en-US" altLang="zh-CN" dirty="0">
                <a:latin typeface="Arial" panose="020B0604020202020204" pitchFamily="34" charset="0"/>
                <a:ea typeface="仿宋" panose="02010609060101010101" pitchFamily="49" charset="-122"/>
              </a:rPr>
              <a:t>)               </a:t>
            </a:r>
            <a:r>
              <a:rPr lang="zh-CN" altLang="en-US" dirty="0">
                <a:latin typeface="仿宋" panose="02010609060101010101" pitchFamily="49" charset="-122"/>
                <a:ea typeface="仿宋" panose="02010609060101010101" pitchFamily="49" charset="-122"/>
              </a:rPr>
              <a:t>假言三段论</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ea typeface="仿宋" panose="02010609060101010101" pitchFamily="49" charset="-122"/>
              </a:rPr>
              <a:t>     (</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rPr>
              <a:t>)</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C</a:t>
            </a:r>
            <a:r>
              <a:rPr lang="en-US" altLang="zh-CN" dirty="0">
                <a:latin typeface="Arial" panose="020B0604020202020204" pitchFamily="34" charset="0"/>
                <a:ea typeface="仿宋" panose="02010609060101010101" pitchFamily="49" charset="-122"/>
              </a:rPr>
              <a:t>) </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 (</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C</a:t>
            </a:r>
            <a:r>
              <a:rPr lang="en-US" altLang="zh-CN" dirty="0">
                <a:latin typeface="Arial" panose="020B0604020202020204" pitchFamily="34" charset="0"/>
                <a:ea typeface="仿宋" panose="02010609060101010101" pitchFamily="49" charset="-122"/>
              </a:rPr>
              <a:t>)               </a:t>
            </a:r>
            <a:r>
              <a:rPr lang="zh-CN" altLang="en-US" dirty="0">
                <a:latin typeface="仿宋" panose="02010609060101010101" pitchFamily="49" charset="-122"/>
                <a:ea typeface="仿宋" panose="02010609060101010101" pitchFamily="49" charset="-122"/>
              </a:rPr>
              <a:t>等价三段论</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ea typeface="仿宋" panose="02010609060101010101" pitchFamily="49" charset="-122"/>
              </a:rPr>
              <a:t>     (</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rPr>
              <a:t>)</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a:t>
            </a:r>
            <a:r>
              <a:rPr lang="en-US" altLang="zh-CN" i="1" dirty="0">
                <a:latin typeface="Arial" panose="020B0604020202020204" pitchFamily="34" charset="0"/>
                <a:ea typeface="仿宋" panose="02010609060101010101" pitchFamily="49" charset="-122"/>
              </a:rPr>
              <a:t>C</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D</a:t>
            </a:r>
            <a:r>
              <a:rPr lang="en-US" altLang="zh-CN" dirty="0">
                <a:latin typeface="Arial" panose="020B0604020202020204" pitchFamily="34" charset="0"/>
                <a:ea typeface="仿宋" panose="02010609060101010101" pitchFamily="49" charset="-122"/>
              </a:rPr>
              <a:t>)</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C</a:t>
            </a:r>
            <a:r>
              <a:rPr lang="en-US" altLang="zh-CN" dirty="0">
                <a:latin typeface="Arial" panose="020B0604020202020204" pitchFamily="34" charset="0"/>
                <a:ea typeface="仿宋" panose="02010609060101010101" pitchFamily="49" charset="-122"/>
              </a:rPr>
              <a:t>) </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 (</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D</a:t>
            </a:r>
            <a:r>
              <a:rPr lang="en-US" altLang="zh-CN" dirty="0">
                <a:latin typeface="Arial" panose="020B0604020202020204" pitchFamily="34" charset="0"/>
                <a:ea typeface="仿宋" panose="02010609060101010101" pitchFamily="49" charset="-122"/>
              </a:rPr>
              <a:t>)         </a:t>
            </a:r>
            <a:r>
              <a:rPr lang="zh-CN" altLang="en-US" dirty="0">
                <a:latin typeface="仿宋" panose="02010609060101010101" pitchFamily="49" charset="-122"/>
                <a:ea typeface="仿宋" panose="02010609060101010101" pitchFamily="49" charset="-122"/>
              </a:rPr>
              <a:t>构造性二难</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ea typeface="仿宋" panose="02010609060101010101" pitchFamily="49" charset="-122"/>
              </a:rPr>
              <a:t>     (</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rPr>
              <a:t>)</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rPr>
              <a:t>)</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rPr>
              <a:t>) </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 </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rPr>
              <a:t>          </a:t>
            </a:r>
            <a:r>
              <a:rPr lang="zh-CN" altLang="en-US" dirty="0">
                <a:latin typeface="仿宋" panose="02010609060101010101" pitchFamily="49" charset="-122"/>
                <a:ea typeface="仿宋" panose="02010609060101010101" pitchFamily="49" charset="-122"/>
              </a:rPr>
              <a:t>构造性二难（特殊形式）</a:t>
            </a:r>
            <a:endParaRPr lang="zh-CN" altLang="en-US" dirty="0">
              <a:latin typeface="Arial" panose="020B0604020202020204" pitchFamily="34" charset="0"/>
            </a:endParaRPr>
          </a:p>
          <a:p>
            <a:pPr eaLnBrk="1" hangingPunct="1"/>
            <a:r>
              <a:rPr lang="zh-CN" altLang="en-US" dirty="0">
                <a:latin typeface="Arial" panose="020B0604020202020204" pitchFamily="34" charset="0"/>
                <a:ea typeface="仿宋" panose="02010609060101010101" pitchFamily="49" charset="-122"/>
              </a:rPr>
              <a:t>     (</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rPr>
              <a:t>)</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a:t>
            </a:r>
            <a:r>
              <a:rPr lang="en-US" altLang="zh-CN" i="1" dirty="0">
                <a:latin typeface="Arial" panose="020B0604020202020204" pitchFamily="34" charset="0"/>
                <a:ea typeface="仿宋" panose="02010609060101010101" pitchFamily="49" charset="-122"/>
              </a:rPr>
              <a:t>C</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D</a:t>
            </a:r>
            <a:r>
              <a:rPr lang="en-US" altLang="zh-CN" dirty="0">
                <a:latin typeface="Arial" panose="020B0604020202020204" pitchFamily="34" charset="0"/>
                <a:ea typeface="仿宋" panose="02010609060101010101" pitchFamily="49" charset="-122"/>
              </a:rPr>
              <a:t>)</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 </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D</a:t>
            </a:r>
            <a:r>
              <a:rPr lang="en-US" altLang="zh-CN" dirty="0">
                <a:latin typeface="Arial" panose="020B0604020202020204" pitchFamily="34" charset="0"/>
                <a:ea typeface="仿宋" panose="02010609060101010101" pitchFamily="49" charset="-122"/>
              </a:rPr>
              <a:t>) </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 (</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C</a:t>
            </a:r>
            <a:r>
              <a:rPr lang="en-US" altLang="zh-CN" dirty="0">
                <a:latin typeface="Arial" panose="020B0604020202020204" pitchFamily="34" charset="0"/>
                <a:ea typeface="仿宋" panose="02010609060101010101" pitchFamily="49" charset="-122"/>
              </a:rPr>
              <a:t>)   </a:t>
            </a:r>
            <a:r>
              <a:rPr lang="zh-CN" altLang="en-US" dirty="0">
                <a:latin typeface="仿宋" panose="02010609060101010101" pitchFamily="49" charset="-122"/>
                <a:ea typeface="仿宋" panose="02010609060101010101" pitchFamily="49" charset="-122"/>
              </a:rPr>
              <a:t>破坏性二难</a:t>
            </a:r>
            <a:r>
              <a:rPr lang="zh-CN" altLang="en-US" dirty="0">
                <a:latin typeface="Arial" panose="020B0604020202020204" pitchFamily="34" charset="0"/>
              </a:rPr>
              <a:t> </a:t>
            </a:r>
          </a:p>
          <a:p>
            <a:pPr eaLnBrk="1" hangingPunct="1"/>
            <a:endParaRPr lang="zh-CN" altLang="en-US" dirty="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ACCFEE3-A9BA-454B-91CF-96B4AE0A8F83}" type="slidenum">
              <a:rPr lang="zh-CN" altLang="en-US" smtClean="0">
                <a:latin typeface="Times New Roman" panose="02020603050405020304" pitchFamily="18" charset="0"/>
              </a:rPr>
              <a:pPr>
                <a:spcBef>
                  <a:spcPct val="0"/>
                </a:spcBef>
              </a:pPr>
              <a:t>32</a:t>
            </a:fld>
            <a:endParaRPr lang="en-US" altLang="zh-CN">
              <a:latin typeface="Times New Roman" panose="02020603050405020304" pitchFamily="18" charset="0"/>
            </a:endParaRPr>
          </a:p>
        </p:txBody>
      </p:sp>
      <p:sp>
        <p:nvSpPr>
          <p:cNvPr id="34819" name="Rectangle 2"/>
          <p:cNvSpPr>
            <a:spLocks noGrp="1" noRot="1" noChangeAspect="1" noChangeArrowheads="1" noTextEdit="1"/>
          </p:cNvSpPr>
          <p:nvPr>
            <p:ph type="sldImg"/>
          </p:nvPr>
        </p:nvSpPr>
        <p:spPr>
          <a:xfrm>
            <a:off x="381000" y="685800"/>
            <a:ext cx="6096000" cy="3429000"/>
          </a:xfrm>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rPr>
              <a:t> </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 (</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rPr>
              <a:t>)                               </a:t>
            </a:r>
            <a:r>
              <a:rPr lang="zh-CN" altLang="en-US" dirty="0">
                <a:latin typeface="仿宋" panose="02010609060101010101" pitchFamily="49" charset="-122"/>
                <a:ea typeface="仿宋" panose="02010609060101010101" pitchFamily="49" charset="-122"/>
              </a:rPr>
              <a:t>附加律</a:t>
            </a:r>
            <a:r>
              <a:rPr lang="zh-CN" altLang="en-US" dirty="0">
                <a:latin typeface="Arial" panose="020B0604020202020204" pitchFamily="34" charset="0"/>
                <a:ea typeface="仿宋" panose="02010609060101010101" pitchFamily="49" charset="-122"/>
              </a:rPr>
              <a:t> </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ea typeface="仿宋" panose="02010609060101010101" pitchFamily="49" charset="-122"/>
              </a:rPr>
              <a:t>(</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rPr>
              <a:t>) </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 </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rPr>
              <a:t>                                </a:t>
            </a:r>
            <a:r>
              <a:rPr lang="zh-CN" altLang="en-US" dirty="0">
                <a:latin typeface="仿宋" panose="02010609060101010101" pitchFamily="49" charset="-122"/>
                <a:ea typeface="仿宋" panose="02010609060101010101" pitchFamily="49" charset="-122"/>
              </a:rPr>
              <a:t>化简律</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ea typeface="仿宋" panose="02010609060101010101" pitchFamily="49" charset="-122"/>
              </a:rPr>
              <a:t>(</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rPr>
              <a:t>)</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rPr>
              <a:t> </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 </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rPr>
              <a:t>                         </a:t>
            </a:r>
            <a:r>
              <a:rPr lang="zh-CN" altLang="en-US" dirty="0">
                <a:latin typeface="仿宋" panose="02010609060101010101" pitchFamily="49" charset="-122"/>
                <a:ea typeface="仿宋" panose="02010609060101010101" pitchFamily="49" charset="-122"/>
              </a:rPr>
              <a:t>假言推理</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ea typeface="仿宋" panose="02010609060101010101" pitchFamily="49" charset="-122"/>
              </a:rPr>
              <a:t>     (</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rPr>
              <a:t>)</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rPr>
              <a:t> </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 </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rPr>
              <a:t>                      </a:t>
            </a:r>
            <a:r>
              <a:rPr lang="zh-CN" altLang="en-US" dirty="0">
                <a:latin typeface="仿宋" panose="02010609060101010101" pitchFamily="49" charset="-122"/>
                <a:ea typeface="仿宋" panose="02010609060101010101" pitchFamily="49" charset="-122"/>
              </a:rPr>
              <a:t>拒取式</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ea typeface="仿宋" panose="02010609060101010101" pitchFamily="49" charset="-122"/>
              </a:rPr>
              <a:t>     (</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rPr>
              <a:t>)</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rPr>
              <a:t> </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 </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rPr>
              <a:t>                        </a:t>
            </a:r>
            <a:r>
              <a:rPr lang="zh-CN" altLang="en-US" dirty="0">
                <a:latin typeface="仿宋" panose="02010609060101010101" pitchFamily="49" charset="-122"/>
                <a:ea typeface="仿宋" panose="02010609060101010101" pitchFamily="49" charset="-122"/>
              </a:rPr>
              <a:t>析取三段论</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ea typeface="仿宋" panose="02010609060101010101" pitchFamily="49" charset="-122"/>
              </a:rPr>
              <a:t>     (</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rPr>
              <a:t>)</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C</a:t>
            </a:r>
            <a:r>
              <a:rPr lang="en-US" altLang="zh-CN" dirty="0">
                <a:latin typeface="Arial" panose="020B0604020202020204" pitchFamily="34" charset="0"/>
                <a:ea typeface="仿宋" panose="02010609060101010101" pitchFamily="49" charset="-122"/>
              </a:rPr>
              <a:t>) </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 (</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C</a:t>
            </a:r>
            <a:r>
              <a:rPr lang="en-US" altLang="zh-CN" dirty="0">
                <a:latin typeface="Arial" panose="020B0604020202020204" pitchFamily="34" charset="0"/>
                <a:ea typeface="仿宋" panose="02010609060101010101" pitchFamily="49" charset="-122"/>
              </a:rPr>
              <a:t>)               </a:t>
            </a:r>
            <a:r>
              <a:rPr lang="zh-CN" altLang="en-US" dirty="0">
                <a:latin typeface="仿宋" panose="02010609060101010101" pitchFamily="49" charset="-122"/>
                <a:ea typeface="仿宋" panose="02010609060101010101" pitchFamily="49" charset="-122"/>
              </a:rPr>
              <a:t>假言三段论</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ea typeface="仿宋" panose="02010609060101010101" pitchFamily="49" charset="-122"/>
              </a:rPr>
              <a:t>     (</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rPr>
              <a:t>)</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C</a:t>
            </a:r>
            <a:r>
              <a:rPr lang="en-US" altLang="zh-CN" dirty="0">
                <a:latin typeface="Arial" panose="020B0604020202020204" pitchFamily="34" charset="0"/>
                <a:ea typeface="仿宋" panose="02010609060101010101" pitchFamily="49" charset="-122"/>
              </a:rPr>
              <a:t>) </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 (</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C</a:t>
            </a:r>
            <a:r>
              <a:rPr lang="en-US" altLang="zh-CN" dirty="0">
                <a:latin typeface="Arial" panose="020B0604020202020204" pitchFamily="34" charset="0"/>
                <a:ea typeface="仿宋" panose="02010609060101010101" pitchFamily="49" charset="-122"/>
              </a:rPr>
              <a:t>)               </a:t>
            </a:r>
            <a:r>
              <a:rPr lang="zh-CN" altLang="en-US" dirty="0">
                <a:latin typeface="仿宋" panose="02010609060101010101" pitchFamily="49" charset="-122"/>
                <a:ea typeface="仿宋" panose="02010609060101010101" pitchFamily="49" charset="-122"/>
              </a:rPr>
              <a:t>等价三段论</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ea typeface="仿宋" panose="02010609060101010101" pitchFamily="49" charset="-122"/>
              </a:rPr>
              <a:t>     (</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rPr>
              <a:t>)</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a:t>
            </a:r>
            <a:r>
              <a:rPr lang="en-US" altLang="zh-CN" i="1" dirty="0">
                <a:latin typeface="Arial" panose="020B0604020202020204" pitchFamily="34" charset="0"/>
                <a:ea typeface="仿宋" panose="02010609060101010101" pitchFamily="49" charset="-122"/>
              </a:rPr>
              <a:t>C</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D</a:t>
            </a:r>
            <a:r>
              <a:rPr lang="en-US" altLang="zh-CN" dirty="0">
                <a:latin typeface="Arial" panose="020B0604020202020204" pitchFamily="34" charset="0"/>
                <a:ea typeface="仿宋" panose="02010609060101010101" pitchFamily="49" charset="-122"/>
              </a:rPr>
              <a:t>)</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C</a:t>
            </a:r>
            <a:r>
              <a:rPr lang="en-US" altLang="zh-CN" dirty="0">
                <a:latin typeface="Arial" panose="020B0604020202020204" pitchFamily="34" charset="0"/>
                <a:ea typeface="仿宋" panose="02010609060101010101" pitchFamily="49" charset="-122"/>
              </a:rPr>
              <a:t>) </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 (</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D</a:t>
            </a:r>
            <a:r>
              <a:rPr lang="en-US" altLang="zh-CN" dirty="0">
                <a:latin typeface="Arial" panose="020B0604020202020204" pitchFamily="34" charset="0"/>
                <a:ea typeface="仿宋" panose="02010609060101010101" pitchFamily="49" charset="-122"/>
              </a:rPr>
              <a:t>)         </a:t>
            </a:r>
            <a:r>
              <a:rPr lang="zh-CN" altLang="en-US" dirty="0">
                <a:latin typeface="仿宋" panose="02010609060101010101" pitchFamily="49" charset="-122"/>
                <a:ea typeface="仿宋" panose="02010609060101010101" pitchFamily="49" charset="-122"/>
              </a:rPr>
              <a:t>构造性二难</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ea typeface="仿宋" panose="02010609060101010101" pitchFamily="49" charset="-122"/>
              </a:rPr>
              <a:t>     (</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rPr>
              <a:t>)</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rPr>
              <a:t>)</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rPr>
              <a:t>) </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 </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rPr>
              <a:t>          </a:t>
            </a:r>
            <a:r>
              <a:rPr lang="zh-CN" altLang="en-US" dirty="0">
                <a:latin typeface="仿宋" panose="02010609060101010101" pitchFamily="49" charset="-122"/>
                <a:ea typeface="仿宋" panose="02010609060101010101" pitchFamily="49" charset="-122"/>
              </a:rPr>
              <a:t>构造性二难（特殊形式）</a:t>
            </a:r>
            <a:endParaRPr lang="zh-CN" altLang="en-US" dirty="0">
              <a:latin typeface="Arial" panose="020B0604020202020204" pitchFamily="34" charset="0"/>
            </a:endParaRPr>
          </a:p>
          <a:p>
            <a:pPr eaLnBrk="1" hangingPunct="1"/>
            <a:r>
              <a:rPr lang="zh-CN" altLang="en-US" dirty="0">
                <a:latin typeface="Arial" panose="020B0604020202020204" pitchFamily="34" charset="0"/>
                <a:ea typeface="仿宋" panose="02010609060101010101" pitchFamily="49" charset="-122"/>
              </a:rPr>
              <a:t>     (</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rPr>
              <a:t>)</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a:t>
            </a:r>
            <a:r>
              <a:rPr lang="en-US" altLang="zh-CN" i="1" dirty="0">
                <a:latin typeface="Arial" panose="020B0604020202020204" pitchFamily="34" charset="0"/>
                <a:ea typeface="仿宋" panose="02010609060101010101" pitchFamily="49" charset="-122"/>
              </a:rPr>
              <a:t>C</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D</a:t>
            </a:r>
            <a:r>
              <a:rPr lang="en-US" altLang="zh-CN" dirty="0">
                <a:latin typeface="Arial" panose="020B0604020202020204" pitchFamily="34" charset="0"/>
                <a:ea typeface="仿宋" panose="02010609060101010101" pitchFamily="49" charset="-122"/>
              </a:rPr>
              <a:t>)</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 </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B</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D</a:t>
            </a:r>
            <a:r>
              <a:rPr lang="en-US" altLang="zh-CN" dirty="0">
                <a:latin typeface="Arial" panose="020B0604020202020204" pitchFamily="34" charset="0"/>
                <a:ea typeface="仿宋" panose="02010609060101010101" pitchFamily="49" charset="-122"/>
              </a:rPr>
              <a:t>) </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dirty="0">
                <a:latin typeface="Arial" panose="020B0604020202020204" pitchFamily="34" charset="0"/>
                <a:ea typeface="仿宋" panose="02010609060101010101" pitchFamily="49" charset="-122"/>
              </a:rPr>
              <a:t> (</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A</a:t>
            </a:r>
            <a:r>
              <a:rPr lang="en-US" altLang="zh-CN" dirty="0">
                <a:latin typeface="Arial" panose="020B0604020202020204" pitchFamily="34" charset="0"/>
                <a:ea typeface="仿宋" panose="02010609060101010101" pitchFamily="49" charset="-122"/>
                <a:sym typeface="Symbol" panose="05050102010706020507" pitchFamily="18" charset="2"/>
              </a:rPr>
              <a:t></a:t>
            </a:r>
            <a:r>
              <a:rPr lang="en-US" altLang="zh-CN" i="1" dirty="0">
                <a:latin typeface="Arial" panose="020B0604020202020204" pitchFamily="34" charset="0"/>
                <a:ea typeface="仿宋" panose="02010609060101010101" pitchFamily="49" charset="-122"/>
              </a:rPr>
              <a:t>C</a:t>
            </a:r>
            <a:r>
              <a:rPr lang="en-US" altLang="zh-CN" dirty="0">
                <a:latin typeface="Arial" panose="020B0604020202020204" pitchFamily="34" charset="0"/>
                <a:ea typeface="仿宋" panose="02010609060101010101" pitchFamily="49" charset="-122"/>
              </a:rPr>
              <a:t>)   </a:t>
            </a:r>
            <a:r>
              <a:rPr lang="zh-CN" altLang="en-US" dirty="0">
                <a:latin typeface="仿宋" panose="02010609060101010101" pitchFamily="49" charset="-122"/>
                <a:ea typeface="仿宋" panose="02010609060101010101" pitchFamily="49" charset="-122"/>
              </a:rPr>
              <a:t>破坏性二难</a:t>
            </a:r>
            <a:r>
              <a:rPr lang="zh-CN" altLang="en-US" dirty="0">
                <a:latin typeface="Arial" panose="020B0604020202020204" pitchFamily="34" charset="0"/>
              </a:rPr>
              <a:t> </a:t>
            </a:r>
          </a:p>
          <a:p>
            <a:pPr eaLnBrk="1" hangingPunct="1"/>
            <a:endParaRPr lang="zh-CN" altLang="en-US" dirty="0">
              <a:latin typeface="Arial" panose="020B0604020202020204" pitchFamily="34" charset="0"/>
            </a:endParaRPr>
          </a:p>
        </p:txBody>
      </p:sp>
    </p:spTree>
    <p:extLst>
      <p:ext uri="{BB962C8B-B14F-4D97-AF65-F5344CB8AC3E}">
        <p14:creationId xmlns:p14="http://schemas.microsoft.com/office/powerpoint/2010/main" val="3039193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5B30DFC-8936-434D-A317-5933C2F8FDDB}" type="slidenum">
              <a:rPr lang="zh-CN" altLang="en-US" smtClean="0">
                <a:latin typeface="Times New Roman" panose="02020603050405020304" pitchFamily="18" charset="0"/>
              </a:rPr>
              <a:pPr>
                <a:spcBef>
                  <a:spcPct val="0"/>
                </a:spcBef>
              </a:pPr>
              <a:t>66</a:t>
            </a:fld>
            <a:endParaRPr lang="en-US" altLang="zh-CN">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a:xfrm>
            <a:off x="381000" y="685800"/>
            <a:ext cx="6096000" cy="3429000"/>
          </a:xfrm>
          <a:solidFill>
            <a:srgbClr val="FFFFFF"/>
          </a:solidFill>
          <a:ln/>
        </p:spPr>
      </p:sp>
      <p:sp>
        <p:nvSpPr>
          <p:cNvPr id="686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z="1000" b="1">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white">
          <a:xfrm>
            <a:off x="0" y="1233489"/>
            <a:ext cx="12192000" cy="32067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矩形 4"/>
          <p:cNvSpPr/>
          <p:nvPr/>
        </p:nvSpPr>
        <p:spPr>
          <a:xfrm>
            <a:off x="0" y="1281113"/>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矩形 5"/>
          <p:cNvSpPr/>
          <p:nvPr/>
        </p:nvSpPr>
        <p:spPr>
          <a:xfrm>
            <a:off x="787400" y="1281113"/>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pic>
        <p:nvPicPr>
          <p:cNvPr id="7" name="Picture 10" descr="tow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7701" y="141288"/>
            <a:ext cx="2654300"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18" y="190500"/>
            <a:ext cx="859367"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238216" y="228600"/>
            <a:ext cx="9754328" cy="990600"/>
          </a:xfrm>
        </p:spPr>
        <p:txBody>
          <a:bodyPr/>
          <a:lstStyle>
            <a:lvl1pPr>
              <a:defRPr b="1">
                <a:solidFill>
                  <a:schemeClr val="tx1"/>
                </a:solidFill>
              </a:defRPr>
            </a:lvl1pPr>
          </a:lstStyle>
          <a:p>
            <a:r>
              <a:rPr lang="zh-CN" altLang="en-US"/>
              <a:t>单击此处编辑母版标题样式</a:t>
            </a:r>
            <a:endParaRPr lang="en-US" dirty="0"/>
          </a:p>
        </p:txBody>
      </p:sp>
      <p:sp>
        <p:nvSpPr>
          <p:cNvPr id="8" name="内容占位符 7"/>
          <p:cNvSpPr>
            <a:spLocks noGrp="1"/>
          </p:cNvSpPr>
          <p:nvPr>
            <p:ph sz="quarter" idx="1"/>
          </p:nvPr>
        </p:nvSpPr>
        <p:spPr>
          <a:xfrm>
            <a:off x="816864" y="1600200"/>
            <a:ext cx="10871200" cy="4495800"/>
          </a:xfrm>
        </p:spPr>
        <p:txBody>
          <a:bodyPr/>
          <a:lstStyle>
            <a:lvl1pPr>
              <a:defRPr b="1">
                <a:solidFill>
                  <a:schemeClr val="tx1"/>
                </a:solidFill>
              </a:defRPr>
            </a:lvl1pPr>
            <a:lvl2pPr>
              <a:defRPr b="1">
                <a:solidFill>
                  <a:schemeClr val="tx1"/>
                </a:solidFill>
              </a:defRPr>
            </a:lvl2pPr>
            <a:lvl3pPr>
              <a:defRPr b="1">
                <a:solidFill>
                  <a:schemeClr val="tx1"/>
                </a:solidFill>
              </a:defRPr>
            </a:lvl3pPr>
            <a:lvl4pPr>
              <a:defRPr b="1">
                <a:solidFill>
                  <a:schemeClr val="tx1"/>
                </a:solidFill>
              </a:defRPr>
            </a:lvl4pPr>
            <a:lvl5pPr>
              <a:defRPr b="1">
                <a:solidFill>
                  <a:schemeClr val="tx1"/>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 name="页脚占位符 4"/>
          <p:cNvSpPr>
            <a:spLocks noGrp="1"/>
          </p:cNvSpPr>
          <p:nvPr>
            <p:ph type="ftr" sz="quarter" idx="10"/>
          </p:nvPr>
        </p:nvSpPr>
        <p:spPr>
          <a:xfrm>
            <a:off x="2677584" y="6248400"/>
            <a:ext cx="7228416" cy="363538"/>
          </a:xfrm>
        </p:spPr>
        <p:txBody>
          <a:bodyPr/>
          <a:lstStyle>
            <a:lvl1pPr algn="ctr">
              <a:defRPr b="1">
                <a:solidFill>
                  <a:schemeClr val="tx1"/>
                </a:solidFill>
              </a:defRPr>
            </a:lvl1pPr>
          </a:lstStyle>
          <a:p>
            <a:pPr>
              <a:defRPr/>
            </a:pPr>
            <a:endParaRPr lang="en-US" altLang="zh-CN"/>
          </a:p>
        </p:txBody>
      </p:sp>
      <p:sp>
        <p:nvSpPr>
          <p:cNvPr id="11" name="灯片编号占位符 5"/>
          <p:cNvSpPr>
            <a:spLocks noGrp="1"/>
          </p:cNvSpPr>
          <p:nvPr>
            <p:ph type="sldNum" sz="quarter" idx="11"/>
          </p:nvPr>
        </p:nvSpPr>
        <p:spPr/>
        <p:txBody>
          <a:bodyPr/>
          <a:lstStyle>
            <a:lvl1pPr>
              <a:defRPr/>
            </a:lvl1pPr>
          </a:lstStyle>
          <a:p>
            <a:pPr>
              <a:defRPr/>
            </a:pPr>
            <a:fld id="{F4DC2A01-3B7C-48ED-B0DB-B3340E90D9A5}" type="slidenum">
              <a:rPr lang="zh-CN" altLang="en-US" smtClean="0"/>
              <a:pPr>
                <a:defRPr/>
              </a:pPr>
              <a:t>‹#›</a:t>
            </a:fld>
            <a:endParaRPr lang="en-US" altLang="zh-CN"/>
          </a:p>
        </p:txBody>
      </p:sp>
    </p:spTree>
    <p:extLst>
      <p:ext uri="{BB962C8B-B14F-4D97-AF65-F5344CB8AC3E}">
        <p14:creationId xmlns:p14="http://schemas.microsoft.com/office/powerpoint/2010/main" val="16380358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矩形 3"/>
          <p:cNvSpPr/>
          <p:nvPr/>
        </p:nvSpPr>
        <p:spPr bwMode="white">
          <a:xfrm>
            <a:off x="8128001" y="0"/>
            <a:ext cx="427567"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矩形 4"/>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矩形 5"/>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竖排标题 1"/>
          <p:cNvSpPr>
            <a:spLocks noGrp="1"/>
          </p:cNvSpPr>
          <p:nvPr>
            <p:ph type="title" orient="vert"/>
          </p:nvPr>
        </p:nvSpPr>
        <p:spPr>
          <a:xfrm>
            <a:off x="8737600" y="609602"/>
            <a:ext cx="2743200" cy="55165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09600" y="609601"/>
            <a:ext cx="7416800" cy="551656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3"/>
          <p:cNvSpPr>
            <a:spLocks noGrp="1"/>
          </p:cNvSpPr>
          <p:nvPr>
            <p:ph type="dt" sz="half" idx="10"/>
          </p:nvPr>
        </p:nvSpPr>
        <p:spPr>
          <a:xfrm>
            <a:off x="8737600" y="6248401"/>
            <a:ext cx="2946400" cy="366713"/>
          </a:xfrm>
        </p:spPr>
        <p:txBody>
          <a:bodyPr/>
          <a:lstStyle>
            <a:lvl1pPr>
              <a:defRPr/>
            </a:lvl1pPr>
          </a:lstStyle>
          <a:p>
            <a:pPr>
              <a:defRPr/>
            </a:pPr>
            <a:endParaRPr lang="en-US" altLang="zh-CN"/>
          </a:p>
        </p:txBody>
      </p:sp>
      <p:sp>
        <p:nvSpPr>
          <p:cNvPr id="8" name="页脚占位符 4"/>
          <p:cNvSpPr>
            <a:spLocks noGrp="1"/>
          </p:cNvSpPr>
          <p:nvPr>
            <p:ph type="ftr" sz="quarter" idx="11"/>
          </p:nvPr>
        </p:nvSpPr>
        <p:spPr>
          <a:xfrm>
            <a:off x="609601" y="6248400"/>
            <a:ext cx="7431617" cy="363538"/>
          </a:xfrm>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a:xfrm rot="5400000">
            <a:off x="8075084" y="103717"/>
            <a:ext cx="533400" cy="325967"/>
          </a:xfrm>
        </p:spPr>
        <p:txBody>
          <a:bodyPr/>
          <a:lstStyle>
            <a:lvl1pPr>
              <a:defRPr/>
            </a:lvl1pPr>
          </a:lstStyle>
          <a:p>
            <a:pPr>
              <a:defRPr/>
            </a:pPr>
            <a:fld id="{8D96B678-6442-4750-8CCB-C5BE28C53235}" type="slidenum">
              <a:rPr lang="zh-CN" altLang="en-US" smtClean="0"/>
              <a:pPr>
                <a:defRPr/>
              </a:pPr>
              <a:t>‹#›</a:t>
            </a:fld>
            <a:endParaRPr lang="en-US" altLang="zh-CN"/>
          </a:p>
        </p:txBody>
      </p:sp>
    </p:spTree>
    <p:extLst>
      <p:ext uri="{BB962C8B-B14F-4D97-AF65-F5344CB8AC3E}">
        <p14:creationId xmlns:p14="http://schemas.microsoft.com/office/powerpoint/2010/main" val="286405852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文本占位符 2"/>
          <p:cNvSpPr>
            <a:spLocks noGrp="1"/>
          </p:cNvSpPr>
          <p:nvPr>
            <p:ph type="body"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22"/>
          <p:cNvSpPr>
            <a:spLocks noGrp="1"/>
          </p:cNvSpPr>
          <p:nvPr>
            <p:ph type="sldNum" sz="quarter" idx="12"/>
          </p:nvPr>
        </p:nvSpPr>
        <p:spPr/>
        <p:txBody>
          <a:bodyPr/>
          <a:lstStyle>
            <a:lvl1pPr>
              <a:defRPr/>
            </a:lvl1pPr>
          </a:lstStyle>
          <a:p>
            <a:pPr>
              <a:defRPr/>
            </a:pPr>
            <a:fld id="{7F1A474A-3B19-4585-BEEE-8741087C2755}" type="slidenum">
              <a:rPr lang="zh-CN" altLang="en-US" smtClean="0"/>
              <a:pPr>
                <a:defRPr/>
              </a:pPr>
              <a:t>‹#›</a:t>
            </a:fld>
            <a:endParaRPr lang="en-US" altLang="zh-CN"/>
          </a:p>
        </p:txBody>
      </p:sp>
    </p:spTree>
    <p:extLst>
      <p:ext uri="{BB962C8B-B14F-4D97-AF65-F5344CB8AC3E}">
        <p14:creationId xmlns:p14="http://schemas.microsoft.com/office/powerpoint/2010/main" val="3339441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1371601"/>
            <a:ext cx="10871200" cy="47545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3" name="标题 1"/>
          <p:cNvSpPr>
            <a:spLocks noGrp="1"/>
          </p:cNvSpPr>
          <p:nvPr>
            <p:ph type="title" idx="10"/>
          </p:nvPr>
        </p:nvSpPr>
        <p:spPr>
          <a:xfrm>
            <a:off x="1524000" y="76200"/>
            <a:ext cx="10668000" cy="914400"/>
          </a:xfrm>
        </p:spPr>
        <p:txBody>
          <a:bodyPr/>
          <a:lstStyle/>
          <a:p>
            <a:r>
              <a:rPr lang="zh-CN" altLang="en-US"/>
              <a:t>单击此处编辑母版标题样式</a:t>
            </a:r>
            <a:endParaRPr lang="zh-CN" altLang="en-US" dirty="0"/>
          </a:p>
        </p:txBody>
      </p:sp>
    </p:spTree>
    <p:extLst>
      <p:ext uri="{BB962C8B-B14F-4D97-AF65-F5344CB8AC3E}">
        <p14:creationId xmlns:p14="http://schemas.microsoft.com/office/powerpoint/2010/main" val="40709049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spTree>
      <p:nvGrpSpPr>
        <p:cNvPr id="1" name=""/>
        <p:cNvGrpSpPr/>
        <p:nvPr/>
      </p:nvGrpSpPr>
      <p:grpSpPr>
        <a:xfrm>
          <a:off x="0" y="0"/>
          <a:ext cx="0" cy="0"/>
          <a:chOff x="0" y="0"/>
          <a:chExt cx="0" cy="0"/>
        </a:xfrm>
      </p:grpSpPr>
      <p:sp>
        <p:nvSpPr>
          <p:cNvPr id="231436" name="Rectangle 12"/>
          <p:cNvSpPr>
            <a:spLocks noGrp="1" noChangeArrowheads="1"/>
          </p:cNvSpPr>
          <p:nvPr>
            <p:ph type="ctrTitle"/>
          </p:nvPr>
        </p:nvSpPr>
        <p:spPr>
          <a:xfrm>
            <a:off x="914400" y="1219201"/>
            <a:ext cx="10363200" cy="1933575"/>
          </a:xfrm>
        </p:spPr>
        <p:txBody>
          <a:bodyPr anchor="b"/>
          <a:lstStyle>
            <a:lvl1pPr algn="r">
              <a:defRPr sz="4400"/>
            </a:lvl1pPr>
          </a:lstStyle>
          <a:p>
            <a:pPr lvl="0"/>
            <a:r>
              <a:rPr lang="zh-CN" altLang="en-US" noProof="0"/>
              <a:t>单击此处编辑母版标题样式</a:t>
            </a:r>
          </a:p>
        </p:txBody>
      </p:sp>
      <p:sp>
        <p:nvSpPr>
          <p:cNvPr id="231437" name="Rectangle 13"/>
          <p:cNvSpPr>
            <a:spLocks noGrp="1" noChangeArrowheads="1"/>
          </p:cNvSpPr>
          <p:nvPr>
            <p:ph type="subTitle" idx="1"/>
          </p:nvPr>
        </p:nvSpPr>
        <p:spPr>
          <a:xfrm>
            <a:off x="2743200" y="3505200"/>
            <a:ext cx="8534400" cy="1752600"/>
          </a:xfrm>
        </p:spPr>
        <p:txBody>
          <a:bodyPr/>
          <a:lstStyle>
            <a:lvl1pPr marL="0" indent="0" algn="r">
              <a:buFont typeface="Wingdings" panose="05000000000000000000" pitchFamily="2" charset="2"/>
              <a:buNone/>
              <a:defRPr/>
            </a:lvl1pPr>
          </a:lstStyle>
          <a:p>
            <a:pPr lvl="0"/>
            <a:r>
              <a:rPr lang="zh-CN" altLang="en-US" noProof="0"/>
              <a:t>单击以编辑母版副标题样式</a:t>
            </a:r>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868A76B1-4E1D-46A4-A61F-0DFB9D758EB6}" type="slidenum">
              <a:rPr lang="zh-CN" altLang="en-US" smtClean="0"/>
              <a:pPr>
                <a:defRPr/>
              </a:pPr>
              <a:t>‹#›</a:t>
            </a:fld>
            <a:endParaRPr lang="en-US" altLang="zh-CN"/>
          </a:p>
        </p:txBody>
      </p:sp>
    </p:spTree>
    <p:extLst>
      <p:ext uri="{BB962C8B-B14F-4D97-AF65-F5344CB8AC3E}">
        <p14:creationId xmlns:p14="http://schemas.microsoft.com/office/powerpoint/2010/main" val="38085718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图表占位符 2"/>
          <p:cNvSpPr>
            <a:spLocks noGrp="1"/>
          </p:cNvSpPr>
          <p:nvPr>
            <p:ph type="chart" idx="1"/>
          </p:nvPr>
        </p:nvSpPr>
        <p:spPr>
          <a:xfrm>
            <a:off x="609600" y="1600201"/>
            <a:ext cx="10972800" cy="4530725"/>
          </a:xfrm>
        </p:spPr>
        <p:txBody>
          <a:bodyPr/>
          <a:lstStyle/>
          <a:p>
            <a:pPr lvl="0"/>
            <a:r>
              <a:rPr lang="zh-CN" altLang="en-US" noProof="0"/>
              <a:t>单击图标添加图表</a:t>
            </a:r>
          </a:p>
        </p:txBody>
      </p:sp>
      <p:sp>
        <p:nvSpPr>
          <p:cNvPr id="4" name="日期占位符 3"/>
          <p:cNvSpPr>
            <a:spLocks noGrp="1"/>
          </p:cNvSpPr>
          <p:nvPr>
            <p:ph type="dt" sz="half" idx="10"/>
          </p:nvPr>
        </p:nvSpPr>
        <p:spPr>
          <a:xfrm>
            <a:off x="609600" y="6248400"/>
            <a:ext cx="2844800" cy="457200"/>
          </a:xfr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4165600" y="6248400"/>
            <a:ext cx="3860800" cy="457200"/>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8737600" y="6248400"/>
            <a:ext cx="2844800" cy="457200"/>
          </a:xfrm>
        </p:spPr>
        <p:txBody>
          <a:bodyPr/>
          <a:lstStyle>
            <a:lvl1pPr>
              <a:defRPr/>
            </a:lvl1pPr>
          </a:lstStyle>
          <a:p>
            <a:pPr>
              <a:defRPr/>
            </a:pPr>
            <a:fld id="{7F1A474A-3B19-4585-BEEE-8741087C2755}" type="slidenum">
              <a:rPr lang="zh-CN" altLang="en-US" smtClean="0"/>
              <a:pPr>
                <a:defRPr/>
              </a:pPr>
              <a:t>‹#›</a:t>
            </a:fld>
            <a:endParaRPr lang="en-US" altLang="zh-CN"/>
          </a:p>
        </p:txBody>
      </p:sp>
    </p:spTree>
    <p:extLst>
      <p:ext uri="{BB962C8B-B14F-4D97-AF65-F5344CB8AC3E}">
        <p14:creationId xmlns:p14="http://schemas.microsoft.com/office/powerpoint/2010/main" val="1988123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矩形 4"/>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矩形 5"/>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 name="文本占位符 2"/>
          <p:cNvSpPr>
            <a:spLocks noGrp="1"/>
          </p:cNvSpPr>
          <p:nvPr>
            <p:ph type="body" idx="1"/>
          </p:nvPr>
        </p:nvSpPr>
        <p:spPr>
          <a:xfrm>
            <a:off x="1828803" y="2743202"/>
            <a:ext cx="9497484"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编辑母版文本样式</a:t>
            </a:r>
          </a:p>
        </p:txBody>
      </p:sp>
      <p:sp>
        <p:nvSpPr>
          <p:cNvPr id="2" name="标题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lang="zh-CN" altLang="en-US"/>
              <a:t>单击此处编辑母版标题样式</a:t>
            </a:r>
            <a:endParaRPr lang="en-US"/>
          </a:p>
        </p:txBody>
      </p:sp>
      <p:sp>
        <p:nvSpPr>
          <p:cNvPr id="7" name="灯片编号占位符 12"/>
          <p:cNvSpPr>
            <a:spLocks noGrp="1"/>
          </p:cNvSpPr>
          <p:nvPr>
            <p:ph type="sldNum" sz="quarter" idx="10"/>
          </p:nvPr>
        </p:nvSpPr>
        <p:spPr>
          <a:xfrm>
            <a:off x="0" y="1752601"/>
            <a:ext cx="1727200" cy="703263"/>
          </a:xfrm>
        </p:spPr>
        <p:txBody>
          <a:bodyPr>
            <a:noAutofit/>
          </a:bodyPr>
          <a:lstStyle>
            <a:lvl1pPr>
              <a:defRPr sz="2400"/>
            </a:lvl1pPr>
          </a:lstStyle>
          <a:p>
            <a:pPr>
              <a:defRPr/>
            </a:pPr>
            <a:fld id="{0AA495F5-283F-4B7F-843B-084C778D2497}" type="slidenum">
              <a:rPr lang="zh-CN" altLang="en-US" smtClean="0"/>
              <a:pPr>
                <a:defRPr/>
              </a:pPr>
              <a:t>‹#›</a:t>
            </a:fld>
            <a:endParaRPr lang="en-US" altLang="zh-CN"/>
          </a:p>
        </p:txBody>
      </p:sp>
      <p:sp>
        <p:nvSpPr>
          <p:cNvPr id="8" name="页脚占位符 13"/>
          <p:cNvSpPr>
            <a:spLocks noGrp="1"/>
          </p:cNvSpPr>
          <p:nvPr>
            <p:ph type="ftr" sz="quarter"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241026860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9" name="内容占位符 8"/>
          <p:cNvSpPr>
            <a:spLocks noGrp="1"/>
          </p:cNvSpPr>
          <p:nvPr>
            <p:ph sz="quarter" idx="1"/>
          </p:nvPr>
        </p:nvSpPr>
        <p:spPr>
          <a:xfrm>
            <a:off x="812800" y="1589567"/>
            <a:ext cx="5181600" cy="4572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内容占位符 10"/>
          <p:cNvSpPr>
            <a:spLocks noGrp="1"/>
          </p:cNvSpPr>
          <p:nvPr>
            <p:ph sz="quarter" idx="2"/>
          </p:nvPr>
        </p:nvSpPr>
        <p:spPr>
          <a:xfrm>
            <a:off x="6459868" y="1589567"/>
            <a:ext cx="5181600" cy="4572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7"/>
          <p:cNvSpPr>
            <a:spLocks noGrp="1"/>
          </p:cNvSpPr>
          <p:nvPr>
            <p:ph type="dt" sz="half" idx="10"/>
          </p:nvPr>
        </p:nvSpPr>
        <p:spPr/>
        <p:txBody>
          <a:bodyPr rtlCol="0"/>
          <a:lstStyle>
            <a:lvl1pPr>
              <a:defRPr/>
            </a:lvl1pPr>
          </a:lstStyle>
          <a:p>
            <a:pPr>
              <a:defRPr/>
            </a:pPr>
            <a:endParaRPr lang="en-US" altLang="zh-CN"/>
          </a:p>
        </p:txBody>
      </p:sp>
      <p:sp>
        <p:nvSpPr>
          <p:cNvPr id="6" name="灯片编号占位符 9"/>
          <p:cNvSpPr>
            <a:spLocks noGrp="1"/>
          </p:cNvSpPr>
          <p:nvPr>
            <p:ph type="sldNum" sz="quarter" idx="11"/>
          </p:nvPr>
        </p:nvSpPr>
        <p:spPr/>
        <p:txBody>
          <a:bodyPr/>
          <a:lstStyle>
            <a:lvl1pPr>
              <a:defRPr/>
            </a:lvl1pPr>
          </a:lstStyle>
          <a:p>
            <a:pPr>
              <a:defRPr/>
            </a:pPr>
            <a:fld id="{8A218738-6DC7-4006-87D3-958D7B2D65EC}" type="slidenum">
              <a:rPr lang="zh-CN" altLang="en-US" smtClean="0"/>
              <a:pPr>
                <a:defRPr/>
              </a:pPr>
              <a:t>‹#›</a:t>
            </a:fld>
            <a:endParaRPr lang="en-US" altLang="zh-CN"/>
          </a:p>
        </p:txBody>
      </p:sp>
      <p:sp>
        <p:nvSpPr>
          <p:cNvPr id="7" name="页脚占位符 11"/>
          <p:cNvSpPr>
            <a:spLocks noGrp="1"/>
          </p:cNvSpPr>
          <p:nvPr>
            <p:ph type="ftr" sz="quarter" idx="12"/>
          </p:nvPr>
        </p:nvSpPr>
        <p:spPr/>
        <p:txBody>
          <a:bodyPr rtlCol="0"/>
          <a:lstStyle>
            <a:lvl1pPr>
              <a:defRPr/>
            </a:lvl1pPr>
          </a:lstStyle>
          <a:p>
            <a:pPr>
              <a:defRPr/>
            </a:pPr>
            <a:endParaRPr lang="en-US" altLang="zh-CN"/>
          </a:p>
        </p:txBody>
      </p:sp>
    </p:spTree>
    <p:extLst>
      <p:ext uri="{BB962C8B-B14F-4D97-AF65-F5344CB8AC3E}">
        <p14:creationId xmlns:p14="http://schemas.microsoft.com/office/powerpoint/2010/main" val="1429948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711200" y="273051"/>
            <a:ext cx="10871200" cy="869951"/>
          </a:xfrm>
        </p:spPr>
        <p:txBody>
          <a:bodyPr/>
          <a:lstStyle>
            <a:lvl1pPr>
              <a:defRPr/>
            </a:lvl1pPr>
          </a:lstStyle>
          <a:p>
            <a:r>
              <a:rPr lang="zh-CN" altLang="en-US"/>
              <a:t>单击此处编辑母版标题样式</a:t>
            </a:r>
            <a:endParaRPr lang="en-US"/>
          </a:p>
        </p:txBody>
      </p:sp>
      <p:sp>
        <p:nvSpPr>
          <p:cNvPr id="11" name="内容占位符 10"/>
          <p:cNvSpPr>
            <a:spLocks noGrp="1"/>
          </p:cNvSpPr>
          <p:nvPr>
            <p:ph sz="quarter" idx="2"/>
          </p:nvPr>
        </p:nvSpPr>
        <p:spPr>
          <a:xfrm>
            <a:off x="812800" y="2438400"/>
            <a:ext cx="5181600" cy="3581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3" name="内容占位符 12"/>
          <p:cNvSpPr>
            <a:spLocks noGrp="1"/>
          </p:cNvSpPr>
          <p:nvPr>
            <p:ph sz="quarter" idx="4"/>
          </p:nvPr>
        </p:nvSpPr>
        <p:spPr>
          <a:xfrm>
            <a:off x="6400800" y="2438400"/>
            <a:ext cx="5181600" cy="3581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6" name="文本占位符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a:r>
              <a:rPr lang="zh-CN" altLang="en-US"/>
              <a:t>编辑母版文本样式</a:t>
            </a:r>
          </a:p>
        </p:txBody>
      </p:sp>
      <p:sp>
        <p:nvSpPr>
          <p:cNvPr id="15" name="文本占位符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a:r>
              <a:rPr lang="zh-CN" altLang="en-US"/>
              <a:t>编辑母版文本样式</a:t>
            </a:r>
          </a:p>
        </p:txBody>
      </p:sp>
      <p:sp>
        <p:nvSpPr>
          <p:cNvPr id="7" name="日期占位符 9"/>
          <p:cNvSpPr>
            <a:spLocks noGrp="1"/>
          </p:cNvSpPr>
          <p:nvPr>
            <p:ph type="dt" sz="half" idx="10"/>
          </p:nvPr>
        </p:nvSpPr>
        <p:spPr/>
        <p:txBody>
          <a:bodyPr rtlCol="0"/>
          <a:lstStyle>
            <a:lvl1pPr>
              <a:defRPr/>
            </a:lvl1pPr>
          </a:lstStyle>
          <a:p>
            <a:pPr>
              <a:defRPr/>
            </a:pPr>
            <a:endParaRPr lang="en-US" altLang="zh-CN"/>
          </a:p>
        </p:txBody>
      </p:sp>
      <p:sp>
        <p:nvSpPr>
          <p:cNvPr id="8" name="灯片编号占位符 11"/>
          <p:cNvSpPr>
            <a:spLocks noGrp="1"/>
          </p:cNvSpPr>
          <p:nvPr>
            <p:ph type="sldNum" sz="quarter" idx="11"/>
          </p:nvPr>
        </p:nvSpPr>
        <p:spPr/>
        <p:txBody>
          <a:bodyPr/>
          <a:lstStyle>
            <a:lvl1pPr>
              <a:defRPr/>
            </a:lvl1pPr>
          </a:lstStyle>
          <a:p>
            <a:pPr>
              <a:defRPr/>
            </a:pPr>
            <a:fld id="{F358A4F1-9709-47E9-A861-4C594F443CD6}" type="slidenum">
              <a:rPr lang="zh-CN" altLang="en-US" smtClean="0"/>
              <a:pPr>
                <a:defRPr/>
              </a:pPr>
              <a:t>‹#›</a:t>
            </a:fld>
            <a:endParaRPr lang="en-US" altLang="zh-CN"/>
          </a:p>
        </p:txBody>
      </p:sp>
      <p:sp>
        <p:nvSpPr>
          <p:cNvPr id="9" name="页脚占位符 13"/>
          <p:cNvSpPr>
            <a:spLocks noGrp="1"/>
          </p:cNvSpPr>
          <p:nvPr>
            <p:ph type="ftr" sz="quarter" idx="12"/>
          </p:nvPr>
        </p:nvSpPr>
        <p:spPr/>
        <p:txBody>
          <a:bodyPr rtlCol="0"/>
          <a:lstStyle>
            <a:lvl1pPr>
              <a:defRPr/>
            </a:lvl1pPr>
          </a:lstStyle>
          <a:p>
            <a:pPr>
              <a:defRPr/>
            </a:pPr>
            <a:endParaRPr lang="en-US" altLang="zh-CN"/>
          </a:p>
        </p:txBody>
      </p:sp>
    </p:spTree>
    <p:extLst>
      <p:ext uri="{BB962C8B-B14F-4D97-AF65-F5344CB8AC3E}">
        <p14:creationId xmlns:p14="http://schemas.microsoft.com/office/powerpoint/2010/main" val="2578642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13"/>
          <p:cNvSpPr>
            <a:spLocks noGrp="1"/>
          </p:cNvSpPr>
          <p:nvPr>
            <p:ph type="dt" sz="half" idx="10"/>
          </p:nvPr>
        </p:nvSpPr>
        <p:spPr/>
        <p:txBody>
          <a:bodyPr/>
          <a:lstStyle>
            <a:lvl1pPr>
              <a:defRPr/>
            </a:lvl1pPr>
          </a:lstStyle>
          <a:p>
            <a:pPr>
              <a:defRPr/>
            </a:pPr>
            <a:endParaRPr lang="en-US" altLang="zh-CN"/>
          </a:p>
        </p:txBody>
      </p:sp>
      <p:sp>
        <p:nvSpPr>
          <p:cNvPr id="4" name="页脚占位符 2"/>
          <p:cNvSpPr>
            <a:spLocks noGrp="1"/>
          </p:cNvSpPr>
          <p:nvPr>
            <p:ph type="ftr" sz="quarter" idx="11"/>
          </p:nvPr>
        </p:nvSpPr>
        <p:spPr/>
        <p:txBody>
          <a:bodyPr/>
          <a:lstStyle>
            <a:lvl1pPr>
              <a:defRPr/>
            </a:lvl1pPr>
          </a:lstStyle>
          <a:p>
            <a:pPr>
              <a:defRPr/>
            </a:pPr>
            <a:endParaRPr lang="en-US" altLang="zh-CN"/>
          </a:p>
        </p:txBody>
      </p:sp>
      <p:sp>
        <p:nvSpPr>
          <p:cNvPr id="5" name="灯片编号占位符 22"/>
          <p:cNvSpPr>
            <a:spLocks noGrp="1"/>
          </p:cNvSpPr>
          <p:nvPr>
            <p:ph type="sldNum" sz="quarter" idx="12"/>
          </p:nvPr>
        </p:nvSpPr>
        <p:spPr/>
        <p:txBody>
          <a:bodyPr/>
          <a:lstStyle>
            <a:lvl1pPr>
              <a:defRPr/>
            </a:lvl1pPr>
          </a:lstStyle>
          <a:p>
            <a:pPr>
              <a:defRPr/>
            </a:pPr>
            <a:fld id="{C46CA769-C95A-4C49-90FE-398EA8F9A260}" type="slidenum">
              <a:rPr lang="zh-CN" altLang="en-US" smtClean="0"/>
              <a:pPr>
                <a:defRPr/>
              </a:pPr>
              <a:t>‹#›</a:t>
            </a:fld>
            <a:endParaRPr lang="en-US" altLang="zh-CN"/>
          </a:p>
        </p:txBody>
      </p:sp>
    </p:spTree>
    <p:extLst>
      <p:ext uri="{BB962C8B-B14F-4D97-AF65-F5344CB8AC3E}">
        <p14:creationId xmlns:p14="http://schemas.microsoft.com/office/powerpoint/2010/main" val="3844769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a:xfrm>
            <a:off x="0" y="6248400"/>
            <a:ext cx="711200" cy="381000"/>
          </a:xfrm>
        </p:spPr>
        <p:txBody>
          <a:bodyPr/>
          <a:lstStyle>
            <a:lvl1pPr>
              <a:defRPr>
                <a:solidFill>
                  <a:schemeClr val="tx2"/>
                </a:solidFill>
              </a:defRPr>
            </a:lvl1pPr>
          </a:lstStyle>
          <a:p>
            <a:pPr>
              <a:defRPr/>
            </a:pPr>
            <a:fld id="{B0AAED59-BE0B-45BB-999A-B9E2F421E736}" type="slidenum">
              <a:rPr lang="zh-CN" altLang="en-US" smtClean="0"/>
              <a:pPr>
                <a:defRPr/>
              </a:pPr>
              <a:t>‹#›</a:t>
            </a:fld>
            <a:endParaRPr lang="en-US" altLang="zh-CN"/>
          </a:p>
        </p:txBody>
      </p:sp>
    </p:spTree>
    <p:extLst>
      <p:ext uri="{BB962C8B-B14F-4D97-AF65-F5344CB8AC3E}">
        <p14:creationId xmlns:p14="http://schemas.microsoft.com/office/powerpoint/2010/main" val="402947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12800" y="273051"/>
            <a:ext cx="10769600" cy="869951"/>
          </a:xfrm>
        </p:spPr>
        <p:txBody>
          <a:bodyPr/>
          <a:lstStyle>
            <a:lvl1pPr algn="l">
              <a:buNone/>
              <a:defRPr sz="4400" b="0"/>
            </a:lvl1pPr>
          </a:lstStyle>
          <a:p>
            <a:r>
              <a:rPr lang="zh-CN" altLang="en-US"/>
              <a:t>单击此处编辑母版标题样式</a:t>
            </a:r>
            <a:endParaRPr lang="en-US"/>
          </a:p>
        </p:txBody>
      </p:sp>
      <p:sp>
        <p:nvSpPr>
          <p:cNvPr id="3" name="文本占位符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zh-CN" altLang="en-US"/>
              <a:t>编辑母版文本样式</a:t>
            </a:r>
          </a:p>
        </p:txBody>
      </p:sp>
      <p:sp>
        <p:nvSpPr>
          <p:cNvPr id="9" name="内容占位符 8"/>
          <p:cNvSpPr>
            <a:spLocks noGrp="1"/>
          </p:cNvSpPr>
          <p:nvPr>
            <p:ph sz="quarter" idx="1"/>
          </p:nvPr>
        </p:nvSpPr>
        <p:spPr>
          <a:xfrm>
            <a:off x="3149600" y="1752600"/>
            <a:ext cx="8534400" cy="44196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
        <p:nvSpPr>
          <p:cNvPr id="6" name="页脚占位符 2"/>
          <p:cNvSpPr>
            <a:spLocks noGrp="1"/>
          </p:cNvSpPr>
          <p:nvPr>
            <p:ph type="ftr" sz="quarter" idx="11"/>
          </p:nvPr>
        </p:nvSpPr>
        <p:spPr/>
        <p:txBody>
          <a:bodyPr/>
          <a:lstStyle>
            <a:lvl1pPr>
              <a:defRPr/>
            </a:lvl1pPr>
          </a:lstStyle>
          <a:p>
            <a:pPr>
              <a:defRPr/>
            </a:pPr>
            <a:endParaRPr lang="en-US" altLang="zh-CN"/>
          </a:p>
        </p:txBody>
      </p:sp>
      <p:sp>
        <p:nvSpPr>
          <p:cNvPr id="7" name="灯片编号占位符 22"/>
          <p:cNvSpPr>
            <a:spLocks noGrp="1"/>
          </p:cNvSpPr>
          <p:nvPr>
            <p:ph type="sldNum" sz="quarter" idx="12"/>
          </p:nvPr>
        </p:nvSpPr>
        <p:spPr/>
        <p:txBody>
          <a:bodyPr/>
          <a:lstStyle>
            <a:lvl1pPr>
              <a:defRPr/>
            </a:lvl1pPr>
          </a:lstStyle>
          <a:p>
            <a:pPr>
              <a:defRPr/>
            </a:pPr>
            <a:fld id="{50936504-C048-4CDB-A49A-D14056687532}" type="slidenum">
              <a:rPr lang="zh-CN" altLang="en-US" smtClean="0"/>
              <a:pPr>
                <a:defRPr/>
              </a:pPr>
              <a:t>‹#›</a:t>
            </a:fld>
            <a:endParaRPr lang="en-US" altLang="zh-CN"/>
          </a:p>
        </p:txBody>
      </p:sp>
    </p:spTree>
    <p:extLst>
      <p:ext uri="{BB962C8B-B14F-4D97-AF65-F5344CB8AC3E}">
        <p14:creationId xmlns:p14="http://schemas.microsoft.com/office/powerpoint/2010/main" val="104890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bwMode="white">
          <a:xfrm>
            <a:off x="-12700" y="4572001"/>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矩形 5"/>
          <p:cNvSpPr/>
          <p:nvPr/>
        </p:nvSpPr>
        <p:spPr>
          <a:xfrm>
            <a:off x="-12699" y="4662489"/>
            <a:ext cx="1951567" cy="7143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矩形 6"/>
          <p:cNvSpPr/>
          <p:nvPr/>
        </p:nvSpPr>
        <p:spPr>
          <a:xfrm>
            <a:off x="2059517" y="4654550"/>
            <a:ext cx="1013248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矩形 7"/>
          <p:cNvSpPr/>
          <p:nvPr/>
        </p:nvSpPr>
        <p:spPr bwMode="white">
          <a:xfrm>
            <a:off x="1930401" y="0"/>
            <a:ext cx="133351" cy="686593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4" name="文本占位符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zh-CN" altLang="en-US"/>
              <a:t>编辑母版文本样式</a:t>
            </a:r>
          </a:p>
        </p:txBody>
      </p:sp>
      <p:sp>
        <p:nvSpPr>
          <p:cNvPr id="2" name="标题 1"/>
          <p:cNvSpPr>
            <a:spLocks noGrp="1"/>
          </p:cNvSpPr>
          <p:nvPr>
            <p:ph type="title"/>
          </p:nvPr>
        </p:nvSpPr>
        <p:spPr>
          <a:xfrm>
            <a:off x="2133600" y="4648200"/>
            <a:ext cx="9753600" cy="685800"/>
          </a:xfrm>
        </p:spPr>
        <p:txBody>
          <a:bodyPr/>
          <a:lstStyle>
            <a:lvl1pPr algn="l">
              <a:buNone/>
              <a:defRPr sz="2800" b="0">
                <a:solidFill>
                  <a:srgbClr val="FFFFFF"/>
                </a:solidFill>
              </a:defRPr>
            </a:lvl1pPr>
          </a:lstStyle>
          <a:p>
            <a:r>
              <a:rPr lang="zh-CN" altLang="en-US"/>
              <a:t>单击此处编辑母版标题样式</a:t>
            </a:r>
            <a:endParaRPr lang="en-US"/>
          </a:p>
        </p:txBody>
      </p:sp>
      <p:sp>
        <p:nvSpPr>
          <p:cNvPr id="3" name="图片占位符 2"/>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11"/>
          <p:cNvSpPr>
            <a:spLocks noGrp="1"/>
          </p:cNvSpPr>
          <p:nvPr>
            <p:ph type="dt" sz="half" idx="10"/>
          </p:nvPr>
        </p:nvSpPr>
        <p:spPr>
          <a:xfrm>
            <a:off x="8331200" y="6248401"/>
            <a:ext cx="3556000" cy="366713"/>
          </a:xfrm>
        </p:spPr>
        <p:txBody>
          <a:bodyPr rtlCol="0"/>
          <a:lstStyle>
            <a:lvl1pPr>
              <a:defRPr/>
            </a:lvl1pPr>
          </a:lstStyle>
          <a:p>
            <a:pPr>
              <a:defRPr/>
            </a:pPr>
            <a:endParaRPr lang="en-US" altLang="zh-CN"/>
          </a:p>
        </p:txBody>
      </p:sp>
      <p:sp>
        <p:nvSpPr>
          <p:cNvPr id="10" name="灯片编号占位符 12"/>
          <p:cNvSpPr>
            <a:spLocks noGrp="1"/>
          </p:cNvSpPr>
          <p:nvPr>
            <p:ph type="sldNum" sz="quarter" idx="11"/>
          </p:nvPr>
        </p:nvSpPr>
        <p:spPr>
          <a:xfrm>
            <a:off x="0" y="4667251"/>
            <a:ext cx="1930400" cy="665163"/>
          </a:xfrm>
        </p:spPr>
        <p:txBody>
          <a:bodyPr/>
          <a:lstStyle>
            <a:lvl1pPr>
              <a:defRPr sz="2800"/>
            </a:lvl1pPr>
          </a:lstStyle>
          <a:p>
            <a:pPr>
              <a:defRPr/>
            </a:pPr>
            <a:fld id="{4CBD30A2-4A3E-436D-8551-59D1934B85DA}" type="slidenum">
              <a:rPr lang="zh-CN" altLang="en-US" smtClean="0"/>
              <a:pPr>
                <a:defRPr/>
              </a:pPr>
              <a:t>‹#›</a:t>
            </a:fld>
            <a:endParaRPr lang="en-US" altLang="zh-CN"/>
          </a:p>
        </p:txBody>
      </p:sp>
      <p:sp>
        <p:nvSpPr>
          <p:cNvPr id="11" name="页脚占位符 13"/>
          <p:cNvSpPr>
            <a:spLocks noGrp="1"/>
          </p:cNvSpPr>
          <p:nvPr>
            <p:ph type="ftr" sz="quarter" idx="12"/>
          </p:nvPr>
        </p:nvSpPr>
        <p:spPr>
          <a:xfrm>
            <a:off x="2133600" y="6248400"/>
            <a:ext cx="6096000" cy="363538"/>
          </a:xfrm>
        </p:spPr>
        <p:txBody>
          <a:bodyPr rtlCol="0"/>
          <a:lstStyle>
            <a:lvl1pPr>
              <a:defRPr/>
            </a:lvl1pPr>
          </a:lstStyle>
          <a:p>
            <a:pPr>
              <a:defRPr/>
            </a:pPr>
            <a:endParaRPr lang="en-US" altLang="zh-CN"/>
          </a:p>
        </p:txBody>
      </p:sp>
    </p:spTree>
    <p:extLst>
      <p:ext uri="{BB962C8B-B14F-4D97-AF65-F5344CB8AC3E}">
        <p14:creationId xmlns:p14="http://schemas.microsoft.com/office/powerpoint/2010/main" val="70643170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22"/>
          <p:cNvSpPr>
            <a:spLocks noGrp="1"/>
          </p:cNvSpPr>
          <p:nvPr>
            <p:ph type="sldNum" sz="quarter" idx="12"/>
          </p:nvPr>
        </p:nvSpPr>
        <p:spPr/>
        <p:txBody>
          <a:bodyPr/>
          <a:lstStyle>
            <a:lvl1pPr>
              <a:defRPr/>
            </a:lvl1pPr>
          </a:lstStyle>
          <a:p>
            <a:pPr>
              <a:defRPr/>
            </a:pPr>
            <a:fld id="{427A44B4-8320-45E1-AA9C-006FBE418D3C}" type="slidenum">
              <a:rPr lang="zh-CN" altLang="en-US" smtClean="0"/>
              <a:pPr>
                <a:defRPr/>
              </a:pPr>
              <a:t>‹#›</a:t>
            </a:fld>
            <a:endParaRPr lang="en-US" altLang="zh-CN"/>
          </a:p>
        </p:txBody>
      </p:sp>
    </p:spTree>
    <p:extLst>
      <p:ext uri="{BB962C8B-B14F-4D97-AF65-F5344CB8AC3E}">
        <p14:creationId xmlns:p14="http://schemas.microsoft.com/office/powerpoint/2010/main" val="2103668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21"/>
          <p:cNvSpPr>
            <a:spLocks noGrp="1"/>
          </p:cNvSpPr>
          <p:nvPr>
            <p:ph type="title"/>
          </p:nvPr>
        </p:nvSpPr>
        <p:spPr bwMode="auto">
          <a:xfrm>
            <a:off x="812800" y="228600"/>
            <a:ext cx="10871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文本占位符 12"/>
          <p:cNvSpPr>
            <a:spLocks noGrp="1"/>
          </p:cNvSpPr>
          <p:nvPr>
            <p:ph type="body" idx="1"/>
          </p:nvPr>
        </p:nvSpPr>
        <p:spPr bwMode="auto">
          <a:xfrm>
            <a:off x="817033" y="1600201"/>
            <a:ext cx="10871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4" name="日期占位符 13"/>
          <p:cNvSpPr>
            <a:spLocks noGrp="1"/>
          </p:cNvSpPr>
          <p:nvPr>
            <p:ph type="dt" sz="half" idx="2"/>
          </p:nvPr>
        </p:nvSpPr>
        <p:spPr>
          <a:xfrm>
            <a:off x="8128000" y="6248401"/>
            <a:ext cx="3556000" cy="366713"/>
          </a:xfrm>
          <a:prstGeom prst="rect">
            <a:avLst/>
          </a:prstGeom>
        </p:spPr>
        <p:txBody>
          <a:bodyPr vert="horz" anchor="ctr" anchorCtr="0"/>
          <a:lstStyle>
            <a:lvl1pPr algn="l" eaLnBrk="1" latinLnBrk="0" hangingPunct="1">
              <a:defRPr kumimoji="0" sz="1400">
                <a:solidFill>
                  <a:schemeClr val="tx2"/>
                </a:solidFill>
                <a:ea typeface="宋体" charset="-122"/>
              </a:defRPr>
            </a:lvl1pPr>
          </a:lstStyle>
          <a:p>
            <a:pPr>
              <a:defRPr/>
            </a:pPr>
            <a:endParaRPr lang="en-US" altLang="zh-CN"/>
          </a:p>
        </p:txBody>
      </p:sp>
      <p:sp>
        <p:nvSpPr>
          <p:cNvPr id="3" name="页脚占位符 2"/>
          <p:cNvSpPr>
            <a:spLocks noGrp="1"/>
          </p:cNvSpPr>
          <p:nvPr>
            <p:ph type="ftr" sz="quarter" idx="3"/>
          </p:nvPr>
        </p:nvSpPr>
        <p:spPr>
          <a:xfrm>
            <a:off x="812801" y="6248400"/>
            <a:ext cx="7228417" cy="363538"/>
          </a:xfrm>
          <a:prstGeom prst="rect">
            <a:avLst/>
          </a:prstGeom>
        </p:spPr>
        <p:txBody>
          <a:bodyPr vert="horz" anchor="ctr"/>
          <a:lstStyle>
            <a:lvl1pPr algn="r" eaLnBrk="1" latinLnBrk="0" hangingPunct="1">
              <a:defRPr kumimoji="0" sz="1400">
                <a:solidFill>
                  <a:schemeClr val="tx2"/>
                </a:solidFill>
                <a:ea typeface="宋体" charset="-122"/>
              </a:defRPr>
            </a:lvl1pPr>
          </a:lstStyle>
          <a:p>
            <a:pPr>
              <a:defRPr/>
            </a:pPr>
            <a:endParaRPr lang="en-US" altLang="zh-CN"/>
          </a:p>
        </p:txBody>
      </p:sp>
      <p:sp>
        <p:nvSpPr>
          <p:cNvPr id="7" name="矩形 6"/>
          <p:cNvSpPr/>
          <p:nvPr/>
        </p:nvSpPr>
        <p:spPr bwMode="white">
          <a:xfrm>
            <a:off x="0" y="1233489"/>
            <a:ext cx="12192000" cy="32067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矩形 7"/>
          <p:cNvSpPr/>
          <p:nvPr/>
        </p:nvSpPr>
        <p:spPr>
          <a:xfrm>
            <a:off x="0" y="1281113"/>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矩形 8"/>
          <p:cNvSpPr/>
          <p:nvPr/>
        </p:nvSpPr>
        <p:spPr>
          <a:xfrm>
            <a:off x="787400" y="1281113"/>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3" name="灯片编号占位符 22"/>
          <p:cNvSpPr>
            <a:spLocks noGrp="1"/>
          </p:cNvSpPr>
          <p:nvPr>
            <p:ph type="sldNum" sz="quarter" idx="4"/>
          </p:nvPr>
        </p:nvSpPr>
        <p:spPr>
          <a:xfrm>
            <a:off x="0" y="1271588"/>
            <a:ext cx="711200" cy="246062"/>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b="1">
                <a:solidFill>
                  <a:srgbClr val="FFFFFF"/>
                </a:solidFill>
              </a:defRPr>
            </a:lvl1pPr>
          </a:lstStyle>
          <a:p>
            <a:pPr>
              <a:defRPr/>
            </a:pPr>
            <a:fld id="{7F1A474A-3B19-4585-BEEE-8741087C2755}" type="slidenum">
              <a:rPr lang="zh-CN" altLang="en-US" smtClean="0"/>
              <a:pPr>
                <a:defRPr/>
              </a:pPr>
              <a:t>‹#›</a:t>
            </a:fld>
            <a:endParaRPr lang="en-US" altLang="zh-CN"/>
          </a:p>
        </p:txBody>
      </p:sp>
    </p:spTree>
    <p:extLst>
      <p:ext uri="{BB962C8B-B14F-4D97-AF65-F5344CB8AC3E}">
        <p14:creationId xmlns:p14="http://schemas.microsoft.com/office/powerpoint/2010/main" val="2519945760"/>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Lst>
  <p:transition spd="slow" advTm="8000">
    <p:zoom/>
  </p:transition>
  <p:txStyles>
    <p:titleStyle>
      <a:lvl1pPr algn="l" rtl="0" eaLnBrk="1" fontAlgn="base" hangingPunct="1">
        <a:spcBef>
          <a:spcPct val="0"/>
        </a:spcBef>
        <a:spcAft>
          <a:spcPct val="0"/>
        </a:spcAft>
        <a:defRPr sz="4400" kern="12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w Cen MT" pitchFamily="34" charset="0"/>
          <a:ea typeface="华文仿宋" pitchFamily="2" charset="-122"/>
        </a:defRPr>
      </a:lvl2pPr>
      <a:lvl3pPr algn="l" rtl="0" eaLnBrk="1" fontAlgn="base" hangingPunct="1">
        <a:spcBef>
          <a:spcPct val="0"/>
        </a:spcBef>
        <a:spcAft>
          <a:spcPct val="0"/>
        </a:spcAft>
        <a:defRPr sz="4400">
          <a:solidFill>
            <a:schemeClr val="tx2"/>
          </a:solidFill>
          <a:latin typeface="Tw Cen MT" pitchFamily="34" charset="0"/>
          <a:ea typeface="华文仿宋" pitchFamily="2" charset="-122"/>
        </a:defRPr>
      </a:lvl3pPr>
      <a:lvl4pPr algn="l" rtl="0" eaLnBrk="1" fontAlgn="base" hangingPunct="1">
        <a:spcBef>
          <a:spcPct val="0"/>
        </a:spcBef>
        <a:spcAft>
          <a:spcPct val="0"/>
        </a:spcAft>
        <a:defRPr sz="4400">
          <a:solidFill>
            <a:schemeClr val="tx2"/>
          </a:solidFill>
          <a:latin typeface="Tw Cen MT" pitchFamily="34" charset="0"/>
          <a:ea typeface="华文仿宋" pitchFamily="2" charset="-122"/>
        </a:defRPr>
      </a:lvl4pPr>
      <a:lvl5pPr algn="l" rtl="0" eaLnBrk="1" fontAlgn="base" hangingPunct="1">
        <a:spcBef>
          <a:spcPct val="0"/>
        </a:spcBef>
        <a:spcAft>
          <a:spcPct val="0"/>
        </a:spcAft>
        <a:defRPr sz="4400">
          <a:solidFill>
            <a:schemeClr val="tx2"/>
          </a:solidFill>
          <a:latin typeface="Tw Cen MT" pitchFamily="34" charset="0"/>
          <a:ea typeface="华文仿宋" pitchFamily="2" charset="-122"/>
        </a:defRPr>
      </a:lvl5pPr>
      <a:lvl6pPr marL="457200" algn="l" rtl="0" eaLnBrk="1" fontAlgn="base" hangingPunct="1">
        <a:spcBef>
          <a:spcPct val="0"/>
        </a:spcBef>
        <a:spcAft>
          <a:spcPct val="0"/>
        </a:spcAft>
        <a:defRPr sz="4400">
          <a:solidFill>
            <a:schemeClr val="tx2"/>
          </a:solidFill>
          <a:latin typeface="Tw Cen MT" pitchFamily="34" charset="0"/>
          <a:ea typeface="华文仿宋" pitchFamily="2" charset="-122"/>
        </a:defRPr>
      </a:lvl6pPr>
      <a:lvl7pPr marL="914400" algn="l" rtl="0" eaLnBrk="1" fontAlgn="base" hangingPunct="1">
        <a:spcBef>
          <a:spcPct val="0"/>
        </a:spcBef>
        <a:spcAft>
          <a:spcPct val="0"/>
        </a:spcAft>
        <a:defRPr sz="4400">
          <a:solidFill>
            <a:schemeClr val="tx2"/>
          </a:solidFill>
          <a:latin typeface="Tw Cen MT" pitchFamily="34" charset="0"/>
          <a:ea typeface="华文仿宋" pitchFamily="2" charset="-122"/>
        </a:defRPr>
      </a:lvl7pPr>
      <a:lvl8pPr marL="1371600" algn="l" rtl="0" eaLnBrk="1" fontAlgn="base" hangingPunct="1">
        <a:spcBef>
          <a:spcPct val="0"/>
        </a:spcBef>
        <a:spcAft>
          <a:spcPct val="0"/>
        </a:spcAft>
        <a:defRPr sz="4400">
          <a:solidFill>
            <a:schemeClr val="tx2"/>
          </a:solidFill>
          <a:latin typeface="Tw Cen MT" pitchFamily="34" charset="0"/>
          <a:ea typeface="华文仿宋" pitchFamily="2" charset="-122"/>
        </a:defRPr>
      </a:lvl8pPr>
      <a:lvl9pPr marL="1828800" algn="l" rtl="0" eaLnBrk="1" fontAlgn="base" hangingPunct="1">
        <a:spcBef>
          <a:spcPct val="0"/>
        </a:spcBef>
        <a:spcAft>
          <a:spcPct val="0"/>
        </a:spcAft>
        <a:defRPr sz="4400">
          <a:solidFill>
            <a:schemeClr val="tx2"/>
          </a:solidFill>
          <a:latin typeface="Tw Cen MT" pitchFamily="34" charset="0"/>
          <a:ea typeface="华文仿宋" pitchFamily="2" charset="-122"/>
        </a:defRPr>
      </a:lvl9pPr>
    </p:titleStyle>
    <p:bodyStyle>
      <a:lvl1pPr marL="319088" indent="-319088" algn="l" rtl="0" eaLnBrk="1" fontAlgn="base" hangingPunct="1">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image" Target="../media/image7.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2.bin"/><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pPr algn="ctr" eaLnBrk="1" hangingPunct="1"/>
            <a:r>
              <a:rPr lang="zh-CN" altLang="en-US"/>
              <a:t>杨建林</a:t>
            </a:r>
          </a:p>
        </p:txBody>
      </p:sp>
      <p:sp>
        <p:nvSpPr>
          <p:cNvPr id="4098" name="Rectangle 2"/>
          <p:cNvSpPr>
            <a:spLocks noGrp="1" noChangeArrowheads="1"/>
          </p:cNvSpPr>
          <p:nvPr>
            <p:ph type="title"/>
          </p:nvPr>
        </p:nvSpPr>
        <p:spPr/>
        <p:txBody>
          <a:bodyPr/>
          <a:lstStyle/>
          <a:p>
            <a:pPr eaLnBrk="1" hangingPunct="1"/>
            <a:r>
              <a:rPr lang="zh-CN" altLang="en-US" sz="4000" b="1"/>
              <a:t>第3章 命题逻辑的推理理论</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050"/>
          <p:cNvSpPr>
            <a:spLocks noGrp="1" noChangeArrowheads="1"/>
          </p:cNvSpPr>
          <p:nvPr>
            <p:ph type="title"/>
          </p:nvPr>
        </p:nvSpPr>
        <p:spPr/>
        <p:txBody>
          <a:bodyPr/>
          <a:lstStyle/>
          <a:p>
            <a:pPr eaLnBrk="1" hangingPunct="1"/>
            <a:r>
              <a:rPr lang="zh-CN" altLang="en-US"/>
              <a:t>推理的形式结构</a:t>
            </a:r>
          </a:p>
        </p:txBody>
      </p:sp>
      <p:sp>
        <p:nvSpPr>
          <p:cNvPr id="11267" name="Rectangle 2051"/>
          <p:cNvSpPr>
            <a:spLocks noGrp="1" noChangeArrowheads="1"/>
          </p:cNvSpPr>
          <p:nvPr>
            <p:ph sz="quarter" idx="1"/>
          </p:nvPr>
        </p:nvSpPr>
        <p:spPr/>
        <p:txBody>
          <a:bodyPr/>
          <a:lstStyle/>
          <a:p>
            <a:pPr algn="just" eaLnBrk="1" hangingPunct="1">
              <a:lnSpc>
                <a:spcPct val="90000"/>
              </a:lnSpc>
            </a:pPr>
            <a:r>
              <a:rPr lang="zh-CN" altLang="en-US" sz="2400" dirty="0">
                <a:latin typeface="仿宋" panose="02010609060101010101" pitchFamily="49" charset="-122"/>
                <a:ea typeface="仿宋" panose="02010609060101010101" pitchFamily="49" charset="-122"/>
              </a:rPr>
              <a:t>定义3.1 设</a:t>
            </a:r>
            <a:r>
              <a:rPr lang="en-US" altLang="zh-CN" sz="2400" dirty="0">
                <a:latin typeface="仿宋" panose="02010609060101010101" pitchFamily="49" charset="-122"/>
                <a:ea typeface="仿宋" panose="02010609060101010101" pitchFamily="49" charset="-122"/>
              </a:rPr>
              <a:t>A</a:t>
            </a:r>
            <a:r>
              <a:rPr lang="en-US" altLang="zh-CN" sz="2400" baseline="-30000" dirty="0">
                <a:latin typeface="仿宋" panose="02010609060101010101" pitchFamily="49" charset="-122"/>
                <a:ea typeface="仿宋" panose="02010609060101010101" pitchFamily="49" charset="-122"/>
              </a:rPr>
              <a:t>1</a:t>
            </a:r>
            <a:r>
              <a:rPr lang="en-US" altLang="zh-CN" sz="2400" dirty="0">
                <a:latin typeface="仿宋" panose="02010609060101010101" pitchFamily="49" charset="-122"/>
                <a:ea typeface="仿宋" panose="02010609060101010101" pitchFamily="49" charset="-122"/>
              </a:rPr>
              <a:t>, A</a:t>
            </a:r>
            <a:r>
              <a:rPr lang="en-US" altLang="zh-CN" sz="2400" baseline="-30000" dirty="0">
                <a:latin typeface="仿宋" panose="02010609060101010101" pitchFamily="49" charset="-122"/>
                <a:ea typeface="仿宋" panose="02010609060101010101" pitchFamily="49" charset="-122"/>
              </a:rPr>
              <a:t>2</a:t>
            </a:r>
            <a:r>
              <a:rPr lang="en-US" altLang="zh-CN" sz="2400" dirty="0">
                <a:latin typeface="仿宋" panose="02010609060101010101" pitchFamily="49" charset="-122"/>
                <a:ea typeface="仿宋" panose="02010609060101010101" pitchFamily="49" charset="-122"/>
              </a:rPr>
              <a:t>, </a:t>
            </a:r>
            <a:r>
              <a:rPr lang="en-US" altLang="zh-CN" sz="2400" dirty="0">
                <a:ea typeface="仿宋" panose="02010609060101010101" pitchFamily="49" charset="-122"/>
              </a:rPr>
              <a:t>…</a:t>
            </a:r>
            <a:r>
              <a:rPr lang="en-US" altLang="zh-CN" sz="2400" dirty="0">
                <a:latin typeface="仿宋" panose="02010609060101010101" pitchFamily="49" charset="-122"/>
                <a:ea typeface="仿宋" panose="02010609060101010101" pitchFamily="49" charset="-122"/>
              </a:rPr>
              <a:t>, </a:t>
            </a:r>
            <a:r>
              <a:rPr lang="en-US" altLang="zh-CN" sz="2400" dirty="0" err="1">
                <a:latin typeface="仿宋" panose="02010609060101010101" pitchFamily="49" charset="-122"/>
                <a:ea typeface="仿宋" panose="02010609060101010101" pitchFamily="49" charset="-122"/>
              </a:rPr>
              <a:t>A</a:t>
            </a:r>
            <a:r>
              <a:rPr lang="en-US" altLang="zh-CN" sz="2400" baseline="-30000" dirty="0" err="1">
                <a:latin typeface="仿宋" panose="02010609060101010101" pitchFamily="49" charset="-122"/>
                <a:ea typeface="仿宋" panose="02010609060101010101" pitchFamily="49" charset="-122"/>
              </a:rPr>
              <a:t>k</a:t>
            </a:r>
            <a:r>
              <a:rPr lang="en-US" altLang="zh-CN" sz="2400" dirty="0">
                <a:latin typeface="仿宋" panose="02010609060101010101" pitchFamily="49" charset="-122"/>
                <a:ea typeface="仿宋" panose="02010609060101010101" pitchFamily="49" charset="-122"/>
              </a:rPr>
              <a:t>, B</a:t>
            </a:r>
            <a:r>
              <a:rPr lang="zh-CN" altLang="en-US" sz="2400" dirty="0">
                <a:latin typeface="仿宋" panose="02010609060101010101" pitchFamily="49" charset="-122"/>
                <a:ea typeface="仿宋" panose="02010609060101010101" pitchFamily="49" charset="-122"/>
              </a:rPr>
              <a:t>为命题公式</a:t>
            </a:r>
            <a:endParaRPr lang="zh-CN" altLang="en-US" sz="2400" dirty="0"/>
          </a:p>
          <a:p>
            <a:pPr algn="just" eaLnBrk="1" hangingPunct="1">
              <a:lnSpc>
                <a:spcPct val="90000"/>
              </a:lnSpc>
            </a:pPr>
            <a:r>
              <a:rPr lang="zh-CN" altLang="en-US" sz="2400" dirty="0">
                <a:latin typeface="仿宋" panose="02010609060101010101" pitchFamily="49" charset="-122"/>
                <a:ea typeface="仿宋" panose="02010609060101010101" pitchFamily="49" charset="-122"/>
              </a:rPr>
              <a:t>    （1）若对于每组赋值，或者</a:t>
            </a:r>
            <a:r>
              <a:rPr lang="en-US" altLang="zh-CN" sz="2400" dirty="0">
                <a:latin typeface="仿宋" panose="02010609060101010101" pitchFamily="49" charset="-122"/>
                <a:ea typeface="仿宋" panose="02010609060101010101" pitchFamily="49" charset="-122"/>
              </a:rPr>
              <a:t>A</a:t>
            </a:r>
            <a:r>
              <a:rPr lang="en-US" altLang="zh-CN" sz="2400" baseline="-30000" dirty="0">
                <a:latin typeface="仿宋" panose="02010609060101010101" pitchFamily="49" charset="-122"/>
                <a:ea typeface="仿宋" panose="02010609060101010101" pitchFamily="49" charset="-122"/>
              </a:rPr>
              <a:t>1</a:t>
            </a:r>
            <a:r>
              <a:rPr lang="en-US" altLang="zh-CN" sz="2400" dirty="0">
                <a:latin typeface="仿宋" panose="02010609060101010101" pitchFamily="49" charset="-122"/>
                <a:ea typeface="仿宋" panose="02010609060101010101" pitchFamily="49" charset="-122"/>
                <a:sym typeface="Symbol" panose="05050102010706020507" pitchFamily="18" charset="2"/>
              </a:rPr>
              <a:t></a:t>
            </a:r>
            <a:r>
              <a:rPr lang="en-US" altLang="zh-CN" sz="2400" dirty="0">
                <a:latin typeface="仿宋" panose="02010609060101010101" pitchFamily="49" charset="-122"/>
                <a:ea typeface="仿宋" panose="02010609060101010101" pitchFamily="49" charset="-122"/>
              </a:rPr>
              <a:t>A</a:t>
            </a:r>
            <a:r>
              <a:rPr lang="en-US" altLang="zh-CN" sz="2400" baseline="-30000" dirty="0">
                <a:latin typeface="仿宋" panose="02010609060101010101" pitchFamily="49" charset="-122"/>
                <a:ea typeface="仿宋" panose="02010609060101010101" pitchFamily="49" charset="-122"/>
              </a:rPr>
              <a:t>2</a:t>
            </a:r>
            <a:r>
              <a:rPr lang="en-US" altLang="zh-CN" sz="2400" dirty="0">
                <a:latin typeface="仿宋" panose="02010609060101010101" pitchFamily="49" charset="-122"/>
                <a:ea typeface="仿宋" panose="02010609060101010101" pitchFamily="49" charset="-122"/>
                <a:sym typeface="Symbol" panose="05050102010706020507" pitchFamily="18" charset="2"/>
              </a:rPr>
              <a:t></a:t>
            </a:r>
            <a:r>
              <a:rPr lang="en-US" altLang="zh-CN" sz="2400" dirty="0">
                <a:ea typeface="仿宋" panose="02010609060101010101" pitchFamily="49" charset="-122"/>
              </a:rPr>
              <a:t>…</a:t>
            </a:r>
            <a:r>
              <a:rPr lang="en-US" altLang="zh-CN" sz="2400" dirty="0">
                <a:latin typeface="仿宋" panose="02010609060101010101" pitchFamily="49" charset="-122"/>
                <a:ea typeface="仿宋" panose="02010609060101010101" pitchFamily="49" charset="-122"/>
                <a:sym typeface="Symbol" panose="05050102010706020507" pitchFamily="18" charset="2"/>
              </a:rPr>
              <a:t></a:t>
            </a:r>
            <a:r>
              <a:rPr lang="en-US" altLang="zh-CN" sz="2400" dirty="0">
                <a:latin typeface="仿宋" panose="02010609060101010101" pitchFamily="49" charset="-122"/>
                <a:ea typeface="仿宋" panose="02010609060101010101" pitchFamily="49" charset="-122"/>
              </a:rPr>
              <a:t> </a:t>
            </a:r>
            <a:r>
              <a:rPr lang="en-US" altLang="zh-CN" sz="2400" dirty="0" err="1">
                <a:latin typeface="仿宋" panose="02010609060101010101" pitchFamily="49" charset="-122"/>
                <a:ea typeface="仿宋" panose="02010609060101010101" pitchFamily="49" charset="-122"/>
              </a:rPr>
              <a:t>A</a:t>
            </a:r>
            <a:r>
              <a:rPr lang="en-US" altLang="zh-CN" sz="2400" baseline="-30000" dirty="0" err="1">
                <a:latin typeface="仿宋" panose="02010609060101010101" pitchFamily="49" charset="-122"/>
                <a:ea typeface="仿宋" panose="02010609060101010101" pitchFamily="49" charset="-122"/>
              </a:rPr>
              <a:t>k</a:t>
            </a:r>
            <a:r>
              <a:rPr lang="en-US" altLang="zh-CN" sz="2400" dirty="0">
                <a:latin typeface="仿宋" panose="02010609060101010101" pitchFamily="49" charset="-122"/>
                <a:ea typeface="仿宋" panose="02010609060101010101" pitchFamily="49" charset="-122"/>
              </a:rPr>
              <a:t> </a:t>
            </a:r>
            <a:r>
              <a:rPr lang="zh-CN" altLang="en-US" sz="2400" dirty="0">
                <a:latin typeface="仿宋" panose="02010609060101010101" pitchFamily="49" charset="-122"/>
                <a:ea typeface="仿宋" panose="02010609060101010101" pitchFamily="49" charset="-122"/>
              </a:rPr>
              <a:t>为假，或者当</a:t>
            </a:r>
            <a:r>
              <a:rPr lang="en-US" altLang="zh-CN" sz="2400" dirty="0">
                <a:latin typeface="仿宋" panose="02010609060101010101" pitchFamily="49" charset="-122"/>
                <a:ea typeface="仿宋" panose="02010609060101010101" pitchFamily="49" charset="-122"/>
              </a:rPr>
              <a:t>A</a:t>
            </a:r>
            <a:r>
              <a:rPr lang="en-US" altLang="zh-CN" sz="2400" baseline="-30000" dirty="0">
                <a:latin typeface="仿宋" panose="02010609060101010101" pitchFamily="49" charset="-122"/>
                <a:ea typeface="仿宋" panose="02010609060101010101" pitchFamily="49" charset="-122"/>
              </a:rPr>
              <a:t>1</a:t>
            </a:r>
            <a:r>
              <a:rPr lang="en-US" altLang="zh-CN" sz="2400" dirty="0">
                <a:latin typeface="仿宋" panose="02010609060101010101" pitchFamily="49" charset="-122"/>
                <a:ea typeface="仿宋" panose="02010609060101010101" pitchFamily="49" charset="-122"/>
                <a:sym typeface="Symbol" panose="05050102010706020507" pitchFamily="18" charset="2"/>
              </a:rPr>
              <a:t></a:t>
            </a:r>
            <a:r>
              <a:rPr lang="en-US" altLang="zh-CN" sz="2400" dirty="0">
                <a:latin typeface="仿宋" panose="02010609060101010101" pitchFamily="49" charset="-122"/>
                <a:ea typeface="仿宋" panose="02010609060101010101" pitchFamily="49" charset="-122"/>
              </a:rPr>
              <a:t>A</a:t>
            </a:r>
            <a:r>
              <a:rPr lang="en-US" altLang="zh-CN" sz="2400" baseline="-30000" dirty="0">
                <a:latin typeface="仿宋" panose="02010609060101010101" pitchFamily="49" charset="-122"/>
                <a:ea typeface="仿宋" panose="02010609060101010101" pitchFamily="49" charset="-122"/>
              </a:rPr>
              <a:t>2</a:t>
            </a:r>
            <a:r>
              <a:rPr lang="en-US" altLang="zh-CN" sz="2400" dirty="0">
                <a:latin typeface="仿宋" panose="02010609060101010101" pitchFamily="49" charset="-122"/>
                <a:ea typeface="仿宋" panose="02010609060101010101" pitchFamily="49" charset="-122"/>
                <a:sym typeface="Symbol" panose="05050102010706020507" pitchFamily="18" charset="2"/>
              </a:rPr>
              <a:t></a:t>
            </a:r>
            <a:r>
              <a:rPr lang="en-US" altLang="zh-CN" sz="2400" dirty="0">
                <a:ea typeface="仿宋" panose="02010609060101010101" pitchFamily="49" charset="-122"/>
              </a:rPr>
              <a:t>…</a:t>
            </a:r>
            <a:r>
              <a:rPr lang="en-US" altLang="zh-CN" sz="2400" dirty="0">
                <a:latin typeface="仿宋" panose="02010609060101010101" pitchFamily="49" charset="-122"/>
                <a:ea typeface="仿宋" panose="02010609060101010101" pitchFamily="49" charset="-122"/>
                <a:sym typeface="Symbol" panose="05050102010706020507" pitchFamily="18" charset="2"/>
              </a:rPr>
              <a:t></a:t>
            </a:r>
            <a:r>
              <a:rPr lang="en-US" altLang="zh-CN" sz="2400" dirty="0" err="1">
                <a:latin typeface="仿宋" panose="02010609060101010101" pitchFamily="49" charset="-122"/>
                <a:ea typeface="仿宋" panose="02010609060101010101" pitchFamily="49" charset="-122"/>
              </a:rPr>
              <a:t>A</a:t>
            </a:r>
            <a:r>
              <a:rPr lang="en-US" altLang="zh-CN" sz="2400" baseline="-30000" dirty="0" err="1">
                <a:latin typeface="仿宋" panose="02010609060101010101" pitchFamily="49" charset="-122"/>
                <a:ea typeface="仿宋" panose="02010609060101010101" pitchFamily="49" charset="-122"/>
              </a:rPr>
              <a:t>k</a:t>
            </a:r>
            <a:r>
              <a:rPr lang="zh-CN" altLang="en-US" sz="2400" dirty="0">
                <a:latin typeface="仿宋" panose="02010609060101010101" pitchFamily="49" charset="-122"/>
                <a:ea typeface="仿宋" panose="02010609060101010101" pitchFamily="49" charset="-122"/>
              </a:rPr>
              <a:t>为真时，</a:t>
            </a:r>
            <a:r>
              <a:rPr lang="en-US" altLang="zh-CN" sz="2400" dirty="0">
                <a:latin typeface="仿宋" panose="02010609060101010101" pitchFamily="49" charset="-122"/>
                <a:ea typeface="仿宋" panose="02010609060101010101" pitchFamily="49" charset="-122"/>
              </a:rPr>
              <a:t>B</a:t>
            </a:r>
            <a:r>
              <a:rPr lang="zh-CN" altLang="en-US" sz="2400" dirty="0">
                <a:latin typeface="仿宋" panose="02010609060101010101" pitchFamily="49" charset="-122"/>
                <a:ea typeface="仿宋" panose="02010609060101010101" pitchFamily="49" charset="-122"/>
              </a:rPr>
              <a:t>也为真，则称推理正确（例如：</a:t>
            </a:r>
            <a:r>
              <a:rPr lang="en-US" altLang="zh-CN" sz="2400" dirty="0">
                <a:solidFill>
                  <a:srgbClr val="FF3300"/>
                </a:solidFill>
                <a:latin typeface="仿宋" panose="02010609060101010101" pitchFamily="49" charset="-122"/>
                <a:ea typeface="仿宋" panose="02010609060101010101" pitchFamily="49" charset="-122"/>
              </a:rPr>
              <a:t>A</a:t>
            </a:r>
            <a:r>
              <a:rPr lang="en-US" altLang="zh-CN" sz="2400" dirty="0">
                <a:solidFill>
                  <a:srgbClr val="FF3300"/>
                </a:solidFill>
                <a:latin typeface="仿宋" panose="02010609060101010101" pitchFamily="49" charset="-122"/>
                <a:ea typeface="仿宋" panose="02010609060101010101" pitchFamily="49" charset="-122"/>
                <a:sym typeface="Symbol" panose="05050102010706020507" pitchFamily="18" charset="2"/>
              </a:rPr>
              <a:t></a:t>
            </a:r>
            <a:r>
              <a:rPr lang="en-US" altLang="zh-CN" sz="2400" dirty="0">
                <a:solidFill>
                  <a:srgbClr val="FF3300"/>
                </a:solidFill>
                <a:latin typeface="仿宋" panose="02010609060101010101" pitchFamily="49" charset="-122"/>
                <a:ea typeface="仿宋" panose="02010609060101010101" pitchFamily="49" charset="-122"/>
              </a:rPr>
              <a:t>B</a:t>
            </a:r>
            <a:r>
              <a:rPr lang="en-US" altLang="zh-CN" sz="2400" dirty="0">
                <a:latin typeface="仿宋" panose="02010609060101010101" pitchFamily="49" charset="-122"/>
                <a:ea typeface="仿宋" panose="02010609060101010101" pitchFamily="49" charset="-122"/>
              </a:rPr>
              <a:t> </a:t>
            </a:r>
            <a:r>
              <a:rPr lang="zh-CN" altLang="en-US" sz="2400" dirty="0">
                <a:latin typeface="仿宋" panose="02010609060101010101" pitchFamily="49" charset="-122"/>
                <a:ea typeface="仿宋" panose="02010609060101010101" pitchFamily="49" charset="-122"/>
              </a:rPr>
              <a:t>推出</a:t>
            </a:r>
            <a:r>
              <a:rPr lang="en-US" altLang="zh-CN" sz="2400" dirty="0">
                <a:ea typeface="仿宋" panose="02010609060101010101" pitchFamily="49" charset="-122"/>
              </a:rPr>
              <a:t>A)</a:t>
            </a:r>
            <a:r>
              <a:rPr lang="en-US" altLang="zh-CN" sz="2400" dirty="0"/>
              <a:t> </a:t>
            </a:r>
          </a:p>
          <a:p>
            <a:pPr algn="just" eaLnBrk="1" hangingPunct="1">
              <a:lnSpc>
                <a:spcPct val="90000"/>
              </a:lnSpc>
            </a:pPr>
            <a:r>
              <a:rPr lang="zh-CN" altLang="en-US" sz="2400" dirty="0">
                <a:latin typeface="仿宋" panose="02010609060101010101" pitchFamily="49" charset="-122"/>
                <a:ea typeface="仿宋" panose="02010609060101010101" pitchFamily="49" charset="-122"/>
              </a:rPr>
              <a:t>    （2）否则称推理不正确（错误）</a:t>
            </a:r>
            <a:endParaRPr lang="en-US" altLang="zh-CN" sz="2400" dirty="0">
              <a:latin typeface="仿宋" panose="02010609060101010101" pitchFamily="49" charset="-122"/>
              <a:ea typeface="仿宋" panose="02010609060101010101" pitchFamily="49" charset="-122"/>
            </a:endParaRPr>
          </a:p>
          <a:p>
            <a:pPr algn="just" eaLnBrk="1" hangingPunct="1">
              <a:lnSpc>
                <a:spcPct val="90000"/>
              </a:lnSpc>
            </a:pPr>
            <a:r>
              <a:rPr lang="zh-CN" altLang="en-US" sz="2400" dirty="0">
                <a:latin typeface="仿宋" panose="02010609060101010101" pitchFamily="49" charset="-122"/>
                <a:ea typeface="仿宋" panose="02010609060101010101" pitchFamily="49" charset="-122"/>
              </a:rPr>
              <a:t>说明：不是严格意义上的因果关系（推理的相关性问题）</a:t>
            </a:r>
            <a:endParaRPr lang="en-US" altLang="zh-CN" sz="2400" dirty="0">
              <a:latin typeface="仿宋" panose="02010609060101010101" pitchFamily="49" charset="-122"/>
              <a:ea typeface="仿宋" panose="02010609060101010101" pitchFamily="49" charset="-122"/>
            </a:endParaRPr>
          </a:p>
          <a:p>
            <a:pPr algn="just">
              <a:lnSpc>
                <a:spcPct val="90000"/>
              </a:lnSpc>
            </a:pPr>
            <a:r>
              <a:rPr lang="en-US" altLang="zh-CN" sz="2400" dirty="0">
                <a:latin typeface="仿宋" panose="02010609060101010101" pitchFamily="49" charset="-122"/>
                <a:ea typeface="仿宋" panose="02010609060101010101" pitchFamily="49" charset="-122"/>
              </a:rPr>
              <a:t>1+1=2</a:t>
            </a:r>
            <a:r>
              <a:rPr lang="en-US" altLang="zh-CN" sz="2400" dirty="0">
                <a:sym typeface="Symbol" panose="05050102010706020507" pitchFamily="18" charset="2"/>
              </a:rPr>
              <a:t> 2+2=4</a:t>
            </a:r>
            <a:r>
              <a:rPr lang="zh-CN" altLang="en-US" sz="2400" dirty="0">
                <a:sym typeface="Symbol" panose="05050102010706020507" pitchFamily="18" charset="2"/>
              </a:rPr>
              <a:t>？</a:t>
            </a:r>
            <a:endParaRPr lang="zh-CN" altLang="en-US" sz="2400" dirty="0">
              <a:latin typeface="仿宋" panose="02010609060101010101" pitchFamily="49" charset="-122"/>
              <a:ea typeface="仿宋" panose="02010609060101010101" pitchFamily="49" charset="-122"/>
            </a:endParaRPr>
          </a:p>
          <a:p>
            <a:pPr eaLnBrk="1" hangingPunct="1">
              <a:lnSpc>
                <a:spcPct val="90000"/>
              </a:lnSpc>
            </a:pPr>
            <a:r>
              <a:rPr lang="zh-CN" altLang="en-US" sz="2400" dirty="0">
                <a:sym typeface="Symbol" panose="05050102010706020507" pitchFamily="18" charset="2"/>
              </a:rPr>
              <a:t>（</a:t>
            </a:r>
            <a:r>
              <a:rPr lang="en-US" altLang="zh-CN" sz="2400" dirty="0">
                <a:sym typeface="Symbol" panose="05050102010706020507" pitchFamily="18" charset="2"/>
              </a:rPr>
              <a:t>x-1)</a:t>
            </a:r>
            <a:r>
              <a:rPr lang="en-US" altLang="zh-CN" sz="2400" baseline="30000" dirty="0">
                <a:sym typeface="Symbol" panose="05050102010706020507" pitchFamily="18" charset="2"/>
              </a:rPr>
              <a:t>2</a:t>
            </a:r>
            <a:r>
              <a:rPr lang="en-US" altLang="zh-CN" sz="2400" dirty="0">
                <a:sym typeface="Symbol" panose="05050102010706020507" pitchFamily="18" charset="2"/>
              </a:rPr>
              <a:t>+(x+y-2)</a:t>
            </a:r>
            <a:r>
              <a:rPr lang="en-US" altLang="zh-CN" sz="2400" baseline="30000" dirty="0">
                <a:sym typeface="Symbol" panose="05050102010706020507" pitchFamily="18" charset="2"/>
              </a:rPr>
              <a:t>2</a:t>
            </a:r>
            <a:r>
              <a:rPr lang="en-US" altLang="zh-CN" sz="2400" dirty="0">
                <a:sym typeface="Symbol" panose="05050102010706020507" pitchFamily="18" charset="2"/>
              </a:rPr>
              <a:t>=0 x=1 </a:t>
            </a:r>
            <a:r>
              <a:rPr lang="zh-CN" altLang="en-US" sz="2400" dirty="0">
                <a:cs typeface="Arial" panose="020B0604020202020204" pitchFamily="34" charset="0"/>
              </a:rPr>
              <a:t>∧</a:t>
            </a:r>
            <a:r>
              <a:rPr lang="en-US" altLang="zh-CN" sz="2400" dirty="0">
                <a:sym typeface="Symbol" panose="05050102010706020507" pitchFamily="18" charset="2"/>
              </a:rPr>
              <a:t> y=1</a:t>
            </a:r>
            <a:endParaRPr lang="zh-CN" altLang="en-US" sz="2400" dirty="0">
              <a:sym typeface="Symbol" panose="05050102010706020507" pitchFamily="18" charset="2"/>
            </a:endParaRPr>
          </a:p>
          <a:p>
            <a:pPr algn="just" eaLnBrk="1" hangingPunct="1">
              <a:lnSpc>
                <a:spcPct val="90000"/>
              </a:lnSpc>
            </a:pPr>
            <a:r>
              <a:rPr lang="zh-CN" altLang="en-US" sz="2400" dirty="0">
                <a:latin typeface="仿宋" panose="02010609060101010101" pitchFamily="49" charset="-122"/>
                <a:ea typeface="仿宋" panose="02010609060101010101" pitchFamily="49" charset="-122"/>
              </a:rPr>
              <a:t>由定义不难看出：</a:t>
            </a:r>
            <a:endParaRPr lang="zh-CN" altLang="en-US" sz="2400" dirty="0"/>
          </a:p>
          <a:p>
            <a:pPr eaLnBrk="1" hangingPunct="1">
              <a:lnSpc>
                <a:spcPct val="90000"/>
              </a:lnSpc>
            </a:pPr>
            <a:r>
              <a:rPr lang="zh-CN" altLang="en-US" sz="2400" dirty="0">
                <a:latin typeface="仿宋" panose="02010609060101010101" pitchFamily="49" charset="-122"/>
                <a:ea typeface="仿宋" panose="02010609060101010101" pitchFamily="49" charset="-122"/>
              </a:rPr>
              <a:t>定理3.1  </a:t>
            </a:r>
            <a:r>
              <a:rPr lang="zh-CN" altLang="en-US" sz="2400" dirty="0">
                <a:solidFill>
                  <a:srgbClr val="FF0000"/>
                </a:solidFill>
                <a:highlight>
                  <a:srgbClr val="FFFF00"/>
                </a:highlight>
              </a:rPr>
              <a:t>推理定律 </a:t>
            </a:r>
            <a:r>
              <a:rPr lang="zh-CN" altLang="en-US" sz="2400" dirty="0">
                <a:solidFill>
                  <a:srgbClr val="FF0000"/>
                </a:solidFill>
                <a:highlight>
                  <a:srgbClr val="FFFF00"/>
                </a:highlight>
                <a:latin typeface="仿宋" panose="02010609060101010101" pitchFamily="49" charset="-122"/>
                <a:ea typeface="仿宋" panose="02010609060101010101" pitchFamily="49" charset="-122"/>
              </a:rPr>
              <a:t>命题公式</a:t>
            </a:r>
            <a:r>
              <a:rPr lang="en-US" altLang="zh-CN" sz="2400" dirty="0">
                <a:solidFill>
                  <a:srgbClr val="FF0000"/>
                </a:solidFill>
                <a:highlight>
                  <a:srgbClr val="FFFF00"/>
                </a:highlight>
                <a:latin typeface="仿宋" panose="02010609060101010101" pitchFamily="49" charset="-122"/>
                <a:ea typeface="仿宋" panose="02010609060101010101" pitchFamily="49" charset="-122"/>
              </a:rPr>
              <a:t>A</a:t>
            </a:r>
            <a:r>
              <a:rPr lang="en-US" altLang="zh-CN" sz="2400" baseline="-30000" dirty="0">
                <a:solidFill>
                  <a:srgbClr val="FF0000"/>
                </a:solidFill>
                <a:highlight>
                  <a:srgbClr val="FFFF00"/>
                </a:highlight>
                <a:latin typeface="仿宋" panose="02010609060101010101" pitchFamily="49" charset="-122"/>
                <a:ea typeface="仿宋" panose="02010609060101010101" pitchFamily="49" charset="-122"/>
              </a:rPr>
              <a:t>1</a:t>
            </a:r>
            <a:r>
              <a:rPr lang="en-US" altLang="zh-CN" sz="2400" dirty="0">
                <a:solidFill>
                  <a:srgbClr val="FF0000"/>
                </a:solidFill>
                <a:highlight>
                  <a:srgbClr val="FFFF00"/>
                </a:highlight>
                <a:latin typeface="仿宋" panose="02010609060101010101" pitchFamily="49" charset="-122"/>
                <a:ea typeface="仿宋" panose="02010609060101010101" pitchFamily="49" charset="-122"/>
              </a:rPr>
              <a:t>, A</a:t>
            </a:r>
            <a:r>
              <a:rPr lang="en-US" altLang="zh-CN" sz="2400" baseline="-30000" dirty="0">
                <a:solidFill>
                  <a:srgbClr val="FF0000"/>
                </a:solidFill>
                <a:highlight>
                  <a:srgbClr val="FFFF00"/>
                </a:highlight>
                <a:latin typeface="仿宋" panose="02010609060101010101" pitchFamily="49" charset="-122"/>
                <a:ea typeface="仿宋" panose="02010609060101010101" pitchFamily="49" charset="-122"/>
              </a:rPr>
              <a:t>2</a:t>
            </a:r>
            <a:r>
              <a:rPr lang="en-US" altLang="zh-CN" sz="2400" dirty="0">
                <a:solidFill>
                  <a:srgbClr val="FF0000"/>
                </a:solidFill>
                <a:highlight>
                  <a:srgbClr val="FFFF00"/>
                </a:highlight>
                <a:latin typeface="仿宋" panose="02010609060101010101" pitchFamily="49" charset="-122"/>
                <a:ea typeface="仿宋" panose="02010609060101010101" pitchFamily="49" charset="-122"/>
              </a:rPr>
              <a:t>, </a:t>
            </a:r>
            <a:r>
              <a:rPr lang="en-US" altLang="zh-CN" sz="2400" dirty="0">
                <a:solidFill>
                  <a:srgbClr val="FF0000"/>
                </a:solidFill>
                <a:highlight>
                  <a:srgbClr val="FFFF00"/>
                </a:highlight>
                <a:ea typeface="仿宋" panose="02010609060101010101" pitchFamily="49" charset="-122"/>
              </a:rPr>
              <a:t>…</a:t>
            </a:r>
            <a:r>
              <a:rPr lang="en-US" altLang="zh-CN" sz="2400" dirty="0">
                <a:solidFill>
                  <a:srgbClr val="FF0000"/>
                </a:solidFill>
                <a:highlight>
                  <a:srgbClr val="FFFF00"/>
                </a:highlight>
                <a:latin typeface="仿宋" panose="02010609060101010101" pitchFamily="49" charset="-122"/>
                <a:ea typeface="仿宋" panose="02010609060101010101" pitchFamily="49" charset="-122"/>
              </a:rPr>
              <a:t>, </a:t>
            </a:r>
            <a:r>
              <a:rPr lang="en-US" altLang="zh-CN" sz="2400" dirty="0" err="1">
                <a:solidFill>
                  <a:srgbClr val="FF0000"/>
                </a:solidFill>
                <a:highlight>
                  <a:srgbClr val="FFFF00"/>
                </a:highlight>
                <a:latin typeface="仿宋" panose="02010609060101010101" pitchFamily="49" charset="-122"/>
                <a:ea typeface="仿宋" panose="02010609060101010101" pitchFamily="49" charset="-122"/>
              </a:rPr>
              <a:t>A</a:t>
            </a:r>
            <a:r>
              <a:rPr lang="en-US" altLang="zh-CN" sz="2400" baseline="-30000" dirty="0" err="1">
                <a:solidFill>
                  <a:srgbClr val="FF0000"/>
                </a:solidFill>
                <a:highlight>
                  <a:srgbClr val="FFFF00"/>
                </a:highlight>
                <a:latin typeface="仿宋" panose="02010609060101010101" pitchFamily="49" charset="-122"/>
                <a:ea typeface="仿宋" panose="02010609060101010101" pitchFamily="49" charset="-122"/>
              </a:rPr>
              <a:t>k</a:t>
            </a:r>
            <a:r>
              <a:rPr lang="en-US" altLang="zh-CN" sz="2400" dirty="0">
                <a:solidFill>
                  <a:srgbClr val="FF0000"/>
                </a:solidFill>
                <a:highlight>
                  <a:srgbClr val="FFFF00"/>
                </a:highlight>
                <a:latin typeface="仿宋" panose="02010609060101010101" pitchFamily="49" charset="-122"/>
                <a:ea typeface="仿宋" panose="02010609060101010101" pitchFamily="49" charset="-122"/>
              </a:rPr>
              <a:t> </a:t>
            </a:r>
            <a:r>
              <a:rPr lang="zh-CN" altLang="en-US" sz="2400" dirty="0">
                <a:solidFill>
                  <a:srgbClr val="FF0000"/>
                </a:solidFill>
                <a:highlight>
                  <a:srgbClr val="FFFF00"/>
                </a:highlight>
                <a:latin typeface="仿宋" panose="02010609060101010101" pitchFamily="49" charset="-122"/>
                <a:ea typeface="仿宋" panose="02010609060101010101" pitchFamily="49" charset="-122"/>
              </a:rPr>
              <a:t>推</a:t>
            </a:r>
            <a:r>
              <a:rPr lang="en-US" altLang="zh-CN" sz="2400" dirty="0">
                <a:solidFill>
                  <a:srgbClr val="FF0000"/>
                </a:solidFill>
                <a:highlight>
                  <a:srgbClr val="FFFF00"/>
                </a:highlight>
                <a:latin typeface="仿宋" panose="02010609060101010101" pitchFamily="49" charset="-122"/>
                <a:ea typeface="仿宋" panose="02010609060101010101" pitchFamily="49" charset="-122"/>
              </a:rPr>
              <a:t>B</a:t>
            </a:r>
            <a:r>
              <a:rPr lang="zh-CN" altLang="en-US" sz="2400" dirty="0">
                <a:solidFill>
                  <a:srgbClr val="FF0000"/>
                </a:solidFill>
                <a:highlight>
                  <a:srgbClr val="FFFF00"/>
                </a:highlight>
                <a:latin typeface="仿宋" panose="02010609060101010101" pitchFamily="49" charset="-122"/>
                <a:ea typeface="仿宋" panose="02010609060101010101" pitchFamily="49" charset="-122"/>
              </a:rPr>
              <a:t>的推理正确当且仅当   </a:t>
            </a:r>
            <a:r>
              <a:rPr lang="en-US" altLang="zh-CN" sz="2400" dirty="0">
                <a:solidFill>
                  <a:srgbClr val="FF0000"/>
                </a:solidFill>
                <a:highlight>
                  <a:srgbClr val="FFFF00"/>
                </a:highlight>
                <a:latin typeface="仿宋" panose="02010609060101010101" pitchFamily="49" charset="-122"/>
                <a:ea typeface="仿宋" panose="02010609060101010101" pitchFamily="49" charset="-122"/>
              </a:rPr>
              <a:t>A</a:t>
            </a:r>
            <a:r>
              <a:rPr lang="en-US" altLang="zh-CN" sz="2400" baseline="-30000" dirty="0">
                <a:solidFill>
                  <a:srgbClr val="FF0000"/>
                </a:solidFill>
                <a:highlight>
                  <a:srgbClr val="FFFF00"/>
                </a:highlight>
                <a:latin typeface="仿宋" panose="02010609060101010101" pitchFamily="49" charset="-122"/>
                <a:ea typeface="仿宋" panose="02010609060101010101" pitchFamily="49" charset="-122"/>
              </a:rPr>
              <a:t>1</a:t>
            </a:r>
            <a:r>
              <a:rPr lang="en-US" altLang="zh-CN" sz="2400" dirty="0">
                <a:solidFill>
                  <a:srgbClr val="FF0000"/>
                </a:solidFill>
                <a:highlight>
                  <a:srgbClr val="FFFF00"/>
                </a:highlight>
                <a:latin typeface="仿宋" panose="02010609060101010101" pitchFamily="49" charset="-122"/>
                <a:ea typeface="仿宋" panose="02010609060101010101" pitchFamily="49" charset="-122"/>
                <a:sym typeface="Symbol" panose="05050102010706020507" pitchFamily="18" charset="2"/>
              </a:rPr>
              <a:t></a:t>
            </a:r>
            <a:r>
              <a:rPr lang="en-US" altLang="zh-CN" sz="2400" dirty="0">
                <a:solidFill>
                  <a:srgbClr val="FF0000"/>
                </a:solidFill>
                <a:highlight>
                  <a:srgbClr val="FFFF00"/>
                </a:highlight>
                <a:latin typeface="仿宋" panose="02010609060101010101" pitchFamily="49" charset="-122"/>
                <a:ea typeface="仿宋" panose="02010609060101010101" pitchFamily="49" charset="-122"/>
              </a:rPr>
              <a:t>A</a:t>
            </a:r>
            <a:r>
              <a:rPr lang="en-US" altLang="zh-CN" sz="2400" baseline="-30000" dirty="0">
                <a:solidFill>
                  <a:srgbClr val="FF0000"/>
                </a:solidFill>
                <a:highlight>
                  <a:srgbClr val="FFFF00"/>
                </a:highlight>
                <a:latin typeface="仿宋" panose="02010609060101010101" pitchFamily="49" charset="-122"/>
                <a:ea typeface="仿宋" panose="02010609060101010101" pitchFamily="49" charset="-122"/>
              </a:rPr>
              <a:t>2</a:t>
            </a:r>
            <a:r>
              <a:rPr lang="en-US" altLang="zh-CN" sz="2400" dirty="0">
                <a:solidFill>
                  <a:srgbClr val="FF0000"/>
                </a:solidFill>
                <a:highlight>
                  <a:srgbClr val="FFFF00"/>
                </a:highlight>
                <a:latin typeface="仿宋" panose="02010609060101010101" pitchFamily="49" charset="-122"/>
                <a:ea typeface="仿宋" panose="02010609060101010101" pitchFamily="49" charset="-122"/>
                <a:sym typeface="Symbol" panose="05050102010706020507" pitchFamily="18" charset="2"/>
              </a:rPr>
              <a:t></a:t>
            </a:r>
            <a:r>
              <a:rPr lang="en-US" altLang="zh-CN" sz="2400" dirty="0">
                <a:solidFill>
                  <a:srgbClr val="FF0000"/>
                </a:solidFill>
                <a:highlight>
                  <a:srgbClr val="FFFF00"/>
                </a:highlight>
                <a:ea typeface="仿宋" panose="02010609060101010101" pitchFamily="49" charset="-122"/>
              </a:rPr>
              <a:t>…</a:t>
            </a:r>
            <a:r>
              <a:rPr lang="en-US" altLang="zh-CN" sz="2400" dirty="0">
                <a:solidFill>
                  <a:srgbClr val="FF0000"/>
                </a:solidFill>
                <a:highlight>
                  <a:srgbClr val="FFFF00"/>
                </a:highlight>
                <a:latin typeface="仿宋" panose="02010609060101010101" pitchFamily="49" charset="-122"/>
                <a:ea typeface="仿宋" panose="02010609060101010101" pitchFamily="49" charset="-122"/>
                <a:sym typeface="Symbol" panose="05050102010706020507" pitchFamily="18" charset="2"/>
              </a:rPr>
              <a:t></a:t>
            </a:r>
            <a:r>
              <a:rPr lang="en-US" altLang="zh-CN" sz="2400" dirty="0" err="1">
                <a:solidFill>
                  <a:srgbClr val="FF0000"/>
                </a:solidFill>
                <a:highlight>
                  <a:srgbClr val="FFFF00"/>
                </a:highlight>
                <a:latin typeface="仿宋" panose="02010609060101010101" pitchFamily="49" charset="-122"/>
                <a:ea typeface="仿宋" panose="02010609060101010101" pitchFamily="49" charset="-122"/>
              </a:rPr>
              <a:t>A</a:t>
            </a:r>
            <a:r>
              <a:rPr lang="en-US" altLang="zh-CN" sz="2400" baseline="-30000" dirty="0" err="1">
                <a:solidFill>
                  <a:srgbClr val="FF0000"/>
                </a:solidFill>
                <a:highlight>
                  <a:srgbClr val="FFFF00"/>
                </a:highlight>
                <a:latin typeface="仿宋" panose="02010609060101010101" pitchFamily="49" charset="-122"/>
                <a:ea typeface="仿宋" panose="02010609060101010101" pitchFamily="49" charset="-122"/>
              </a:rPr>
              <a:t>k</a:t>
            </a:r>
            <a:r>
              <a:rPr lang="en-US" altLang="zh-CN" sz="2400" dirty="0" err="1">
                <a:solidFill>
                  <a:srgbClr val="FF0000"/>
                </a:solidFill>
                <a:highlight>
                  <a:srgbClr val="FFFF00"/>
                </a:highlight>
                <a:latin typeface="仿宋" panose="02010609060101010101" pitchFamily="49" charset="-122"/>
                <a:ea typeface="仿宋" panose="02010609060101010101" pitchFamily="49" charset="-122"/>
                <a:sym typeface="Symbol" panose="05050102010706020507" pitchFamily="18" charset="2"/>
              </a:rPr>
              <a:t></a:t>
            </a:r>
            <a:r>
              <a:rPr lang="en-US" altLang="zh-CN" sz="2400" dirty="0" err="1">
                <a:solidFill>
                  <a:srgbClr val="FF0000"/>
                </a:solidFill>
                <a:highlight>
                  <a:srgbClr val="FFFF00"/>
                </a:highlight>
                <a:latin typeface="仿宋" panose="02010609060101010101" pitchFamily="49" charset="-122"/>
                <a:ea typeface="仿宋" panose="02010609060101010101" pitchFamily="49" charset="-122"/>
              </a:rPr>
              <a:t>B</a:t>
            </a:r>
            <a:r>
              <a:rPr lang="zh-CN" altLang="en-US" sz="2400" dirty="0">
                <a:solidFill>
                  <a:srgbClr val="FF0000"/>
                </a:solidFill>
                <a:highlight>
                  <a:srgbClr val="FFFF00"/>
                </a:highlight>
                <a:latin typeface="仿宋" panose="02010609060101010101" pitchFamily="49" charset="-122"/>
                <a:ea typeface="仿宋" panose="02010609060101010101" pitchFamily="49" charset="-122"/>
              </a:rPr>
              <a:t>为重言式</a:t>
            </a:r>
            <a:r>
              <a:rPr lang="zh-CN" altLang="en-US" sz="2400" dirty="0">
                <a:solidFill>
                  <a:srgbClr val="FF0000"/>
                </a:solidFill>
                <a:highlight>
                  <a:srgbClr val="FFFF00"/>
                </a:highlight>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a:t>推理的形式结构</a:t>
            </a:r>
          </a:p>
        </p:txBody>
      </p:sp>
      <p:sp>
        <p:nvSpPr>
          <p:cNvPr id="12291" name="Rectangle 3"/>
          <p:cNvSpPr>
            <a:spLocks noGrp="1" noChangeArrowheads="1"/>
          </p:cNvSpPr>
          <p:nvPr>
            <p:ph sz="quarter" idx="1"/>
          </p:nvPr>
        </p:nvSpPr>
        <p:spPr/>
        <p:txBody>
          <a:bodyPr/>
          <a:lstStyle/>
          <a:p>
            <a:pPr eaLnBrk="1" hangingPunct="1">
              <a:lnSpc>
                <a:spcPct val="90000"/>
              </a:lnSpc>
            </a:pPr>
            <a:r>
              <a:rPr lang="zh-CN" altLang="en-US" dirty="0">
                <a:latin typeface="仿宋" panose="02010609060101010101" pitchFamily="49" charset="-122"/>
                <a:ea typeface="仿宋" panose="02010609060101010101" pitchFamily="49" charset="-122"/>
              </a:rPr>
              <a:t>多种形式</a:t>
            </a:r>
            <a:endParaRPr lang="zh-CN" altLang="en-US" dirty="0"/>
          </a:p>
          <a:p>
            <a:pPr algn="just" eaLnBrk="1" hangingPunct="1">
              <a:lnSpc>
                <a:spcPct val="90000"/>
              </a:lnSpc>
            </a:pP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a</a:t>
            </a:r>
            <a:r>
              <a:rPr lang="zh-CN" altLang="en-US" dirty="0">
                <a:latin typeface="仿宋" panose="02010609060101010101" pitchFamily="49" charset="-122"/>
                <a:ea typeface="仿宋" panose="02010609060101010101" pitchFamily="49" charset="-122"/>
              </a:rPr>
              <a:t>）设</a:t>
            </a:r>
            <a:r>
              <a:rPr lang="zh-CN" altLang="en-US" dirty="0">
                <a:ea typeface="仿宋" panose="02010609060101010101" pitchFamily="49" charset="-122"/>
                <a:sym typeface="Symbol" panose="05050102010706020507" pitchFamily="18" charset="2"/>
              </a:rPr>
              <a:t></a:t>
            </a:r>
            <a:r>
              <a:rPr lang="zh-CN" altLang="en-US" dirty="0">
                <a:ea typeface="仿宋" panose="02010609060101010101" pitchFamily="49" charset="-122"/>
              </a:rPr>
              <a:t>={ </a:t>
            </a:r>
            <a:r>
              <a:rPr lang="en-US" altLang="zh-CN" dirty="0">
                <a:ea typeface="仿宋" panose="02010609060101010101" pitchFamily="49" charset="-122"/>
              </a:rPr>
              <a:t>A</a:t>
            </a:r>
            <a:r>
              <a:rPr lang="en-US" altLang="zh-CN" baseline="-30000" dirty="0">
                <a:ea typeface="仿宋" panose="02010609060101010101" pitchFamily="49" charset="-122"/>
              </a:rPr>
              <a:t>1</a:t>
            </a:r>
            <a:r>
              <a:rPr lang="en-US" altLang="zh-CN" dirty="0">
                <a:ea typeface="仿宋" panose="02010609060101010101" pitchFamily="49" charset="-122"/>
              </a:rPr>
              <a:t>, A</a:t>
            </a:r>
            <a:r>
              <a:rPr lang="en-US" altLang="zh-CN" baseline="-30000" dirty="0">
                <a:ea typeface="仿宋" panose="02010609060101010101" pitchFamily="49" charset="-122"/>
              </a:rPr>
              <a:t>2</a:t>
            </a:r>
            <a:r>
              <a:rPr lang="en-US" altLang="zh-CN" dirty="0">
                <a:ea typeface="仿宋" panose="02010609060101010101" pitchFamily="49" charset="-122"/>
              </a:rPr>
              <a:t>, …, </a:t>
            </a:r>
            <a:r>
              <a:rPr lang="en-US" altLang="zh-CN" dirty="0" err="1">
                <a:ea typeface="仿宋" panose="02010609060101010101" pitchFamily="49" charset="-122"/>
              </a:rPr>
              <a:t>A</a:t>
            </a:r>
            <a:r>
              <a:rPr lang="en-US" altLang="zh-CN" baseline="-30000" dirty="0" err="1">
                <a:ea typeface="仿宋" panose="02010609060101010101" pitchFamily="49" charset="-122"/>
              </a:rPr>
              <a:t>k</a:t>
            </a:r>
            <a:r>
              <a:rPr lang="en-US" altLang="zh-CN" dirty="0">
                <a:ea typeface="仿宋" panose="02010609060101010101" pitchFamily="49" charset="-122"/>
              </a:rPr>
              <a:t>} ,</a:t>
            </a:r>
            <a:r>
              <a:rPr lang="en-US" altLang="zh-CN" dirty="0">
                <a:ea typeface="仿宋" panose="02010609060101010101" pitchFamily="49" charset="-122"/>
                <a:sym typeface="Symbol" panose="05050102010706020507" pitchFamily="18" charset="2"/>
              </a:rPr>
              <a:t></a:t>
            </a:r>
            <a:r>
              <a:rPr lang="en-US" altLang="zh-CN" dirty="0">
                <a:latin typeface="仿宋" panose="02010609060101010101" pitchFamily="49" charset="-122"/>
                <a:ea typeface="仿宋" panose="02010609060101010101" pitchFamily="49" charset="-122"/>
              </a:rPr>
              <a:t>┣</a:t>
            </a:r>
            <a:r>
              <a:rPr lang="en-US" altLang="zh-CN" dirty="0">
                <a:ea typeface="仿宋" panose="02010609060101010101" pitchFamily="49" charset="-122"/>
              </a:rPr>
              <a:t>B</a:t>
            </a:r>
            <a:endParaRPr lang="en-US" altLang="zh-CN" dirty="0"/>
          </a:p>
          <a:p>
            <a:pPr algn="just" eaLnBrk="1" hangingPunct="1">
              <a:lnSpc>
                <a:spcPct val="90000"/>
              </a:lnSpc>
            </a:pPr>
            <a:r>
              <a:rPr lang="en-US" altLang="zh-CN" dirty="0">
                <a:latin typeface="仿宋" panose="02010609060101010101" pitchFamily="49" charset="-122"/>
                <a:ea typeface="仿宋" panose="02010609060101010101" pitchFamily="49" charset="-122"/>
              </a:rPr>
              <a:t>（b）</a:t>
            </a:r>
            <a:r>
              <a:rPr lang="en-US" altLang="zh-CN" dirty="0">
                <a:ea typeface="仿宋" panose="02010609060101010101" pitchFamily="49" charset="-122"/>
              </a:rPr>
              <a:t>A</a:t>
            </a:r>
            <a:r>
              <a:rPr lang="en-US" altLang="zh-CN" baseline="-30000" dirty="0">
                <a:ea typeface="仿宋" panose="02010609060101010101" pitchFamily="49" charset="-122"/>
              </a:rPr>
              <a:t>1</a:t>
            </a:r>
            <a:r>
              <a:rPr lang="en-US" altLang="zh-CN" dirty="0">
                <a:ea typeface="仿宋" panose="02010609060101010101" pitchFamily="49" charset="-122"/>
                <a:sym typeface="Symbol" panose="05050102010706020507" pitchFamily="18" charset="2"/>
              </a:rPr>
              <a:t></a:t>
            </a:r>
            <a:r>
              <a:rPr lang="en-US" altLang="zh-CN" dirty="0">
                <a:ea typeface="仿宋" panose="02010609060101010101" pitchFamily="49" charset="-122"/>
              </a:rPr>
              <a:t>A</a:t>
            </a:r>
            <a:r>
              <a:rPr lang="en-US" altLang="zh-CN" baseline="-30000" dirty="0">
                <a:ea typeface="仿宋" panose="02010609060101010101" pitchFamily="49" charset="-122"/>
              </a:rPr>
              <a:t>2</a:t>
            </a:r>
            <a:r>
              <a:rPr lang="en-US" altLang="zh-CN" dirty="0">
                <a:ea typeface="仿宋" panose="02010609060101010101" pitchFamily="49" charset="-122"/>
                <a:sym typeface="Symbol" panose="05050102010706020507" pitchFamily="18" charset="2"/>
              </a:rPr>
              <a:t></a:t>
            </a:r>
            <a:r>
              <a:rPr lang="en-US" altLang="zh-CN" dirty="0">
                <a:ea typeface="仿宋" panose="02010609060101010101" pitchFamily="49" charset="-122"/>
              </a:rPr>
              <a:t>…</a:t>
            </a:r>
            <a:r>
              <a:rPr lang="en-US" altLang="zh-CN" dirty="0">
                <a:ea typeface="仿宋" panose="02010609060101010101" pitchFamily="49" charset="-122"/>
                <a:sym typeface="Symbol" panose="05050102010706020507" pitchFamily="18" charset="2"/>
              </a:rPr>
              <a:t></a:t>
            </a:r>
            <a:r>
              <a:rPr lang="en-US" altLang="zh-CN" dirty="0" err="1">
                <a:ea typeface="仿宋" panose="02010609060101010101" pitchFamily="49" charset="-122"/>
              </a:rPr>
              <a:t>A</a:t>
            </a:r>
            <a:r>
              <a:rPr lang="en-US" altLang="zh-CN" baseline="-30000" dirty="0" err="1">
                <a:ea typeface="仿宋" panose="02010609060101010101" pitchFamily="49" charset="-122"/>
              </a:rPr>
              <a:t>k</a:t>
            </a:r>
            <a:r>
              <a:rPr lang="en-US" altLang="zh-CN" dirty="0" err="1">
                <a:ea typeface="仿宋" panose="02010609060101010101" pitchFamily="49" charset="-122"/>
                <a:sym typeface="Symbol" panose="05050102010706020507" pitchFamily="18" charset="2"/>
              </a:rPr>
              <a:t></a:t>
            </a:r>
            <a:r>
              <a:rPr lang="en-US" altLang="zh-CN" dirty="0" err="1">
                <a:ea typeface="仿宋" panose="02010609060101010101" pitchFamily="49" charset="-122"/>
              </a:rPr>
              <a:t>B</a:t>
            </a:r>
            <a:endParaRPr lang="en-US" altLang="zh-CN" dirty="0"/>
          </a:p>
          <a:p>
            <a:pPr algn="just" eaLnBrk="1" hangingPunct="1">
              <a:lnSpc>
                <a:spcPct val="90000"/>
              </a:lnSpc>
            </a:pPr>
            <a:r>
              <a:rPr lang="en-US" altLang="zh-CN" dirty="0">
                <a:latin typeface="仿宋" panose="02010609060101010101" pitchFamily="49" charset="-122"/>
                <a:ea typeface="仿宋" panose="02010609060101010101" pitchFamily="49" charset="-122"/>
              </a:rPr>
              <a:t>（c）</a:t>
            </a:r>
            <a:r>
              <a:rPr lang="zh-CN" altLang="en-US" dirty="0">
                <a:latin typeface="仿宋" panose="02010609060101010101" pitchFamily="49" charset="-122"/>
                <a:ea typeface="仿宋" panose="02010609060101010101" pitchFamily="49" charset="-122"/>
              </a:rPr>
              <a:t>前提：</a:t>
            </a:r>
            <a:r>
              <a:rPr lang="zh-CN" altLang="en-US" dirty="0">
                <a:ea typeface="仿宋" panose="02010609060101010101" pitchFamily="49" charset="-122"/>
              </a:rPr>
              <a:t> </a:t>
            </a:r>
            <a:r>
              <a:rPr lang="en-US" altLang="zh-CN" dirty="0">
                <a:ea typeface="仿宋" panose="02010609060101010101" pitchFamily="49" charset="-122"/>
              </a:rPr>
              <a:t>A</a:t>
            </a:r>
            <a:r>
              <a:rPr lang="en-US" altLang="zh-CN" baseline="-30000" dirty="0">
                <a:ea typeface="仿宋" panose="02010609060101010101" pitchFamily="49" charset="-122"/>
              </a:rPr>
              <a:t>1</a:t>
            </a:r>
            <a:r>
              <a:rPr lang="en-US" altLang="zh-CN" dirty="0">
                <a:ea typeface="仿宋" panose="02010609060101010101" pitchFamily="49" charset="-122"/>
              </a:rPr>
              <a:t>, A</a:t>
            </a:r>
            <a:r>
              <a:rPr lang="en-US" altLang="zh-CN" baseline="-30000" dirty="0">
                <a:ea typeface="仿宋" panose="02010609060101010101" pitchFamily="49" charset="-122"/>
              </a:rPr>
              <a:t>2</a:t>
            </a:r>
            <a:r>
              <a:rPr lang="en-US" altLang="zh-CN" dirty="0">
                <a:ea typeface="仿宋" panose="02010609060101010101" pitchFamily="49" charset="-122"/>
              </a:rPr>
              <a:t>, … , </a:t>
            </a:r>
            <a:r>
              <a:rPr lang="en-US" altLang="zh-CN" dirty="0" err="1">
                <a:ea typeface="仿宋" panose="02010609060101010101" pitchFamily="49" charset="-122"/>
              </a:rPr>
              <a:t>A</a:t>
            </a:r>
            <a:r>
              <a:rPr lang="en-US" altLang="zh-CN" baseline="-30000" dirty="0" err="1">
                <a:ea typeface="仿宋" panose="02010609060101010101" pitchFamily="49" charset="-122"/>
              </a:rPr>
              <a:t>k</a:t>
            </a:r>
            <a:r>
              <a:rPr lang="en-US" altLang="zh-CN" baseline="-30000" dirty="0">
                <a:ea typeface="仿宋" panose="02010609060101010101" pitchFamily="49" charset="-122"/>
              </a:rPr>
              <a:t>.</a:t>
            </a:r>
            <a:r>
              <a:rPr lang="zh-CN" altLang="en-US" dirty="0">
                <a:latin typeface="仿宋" panose="02010609060101010101" pitchFamily="49" charset="-122"/>
                <a:ea typeface="仿宋" panose="02010609060101010101" pitchFamily="49" charset="-122"/>
              </a:rPr>
              <a:t>结论：</a:t>
            </a:r>
            <a:r>
              <a:rPr lang="zh-CN" altLang="en-US" dirty="0">
                <a:ea typeface="仿宋" panose="02010609060101010101" pitchFamily="49" charset="-122"/>
              </a:rPr>
              <a:t> </a:t>
            </a:r>
            <a:r>
              <a:rPr lang="en-US" altLang="zh-CN" dirty="0">
                <a:ea typeface="仿宋" panose="02010609060101010101" pitchFamily="49" charset="-122"/>
              </a:rPr>
              <a:t>B</a:t>
            </a:r>
            <a:endParaRPr lang="en-US" altLang="zh-CN" dirty="0"/>
          </a:p>
          <a:p>
            <a:pPr eaLnBrk="1" hangingPunct="1">
              <a:lnSpc>
                <a:spcPct val="90000"/>
              </a:lnSpc>
            </a:pPr>
            <a:r>
              <a:rPr lang="zh-CN" altLang="en-US" dirty="0">
                <a:latin typeface="仿宋" panose="02010609060101010101" pitchFamily="49" charset="-122"/>
                <a:ea typeface="仿宋" panose="02010609060101010101" pitchFamily="49" charset="-122"/>
              </a:rPr>
              <a:t>说明：</a:t>
            </a:r>
            <a:r>
              <a:rPr lang="zh-CN" altLang="en-US" dirty="0">
                <a:ea typeface="仿宋" panose="02010609060101010101" pitchFamily="49" charset="-122"/>
              </a:rPr>
              <a:t> </a:t>
            </a:r>
            <a:r>
              <a:rPr lang="zh-CN" altLang="en-US" dirty="0">
                <a:latin typeface="仿宋" panose="02010609060101010101" pitchFamily="49" charset="-122"/>
                <a:ea typeface="仿宋" panose="02010609060101010101" pitchFamily="49" charset="-122"/>
              </a:rPr>
              <a:t>当推理正确时，</a:t>
            </a:r>
          </a:p>
          <a:p>
            <a:pPr eaLnBrk="1" hangingPunct="1">
              <a:lnSpc>
                <a:spcPct val="90000"/>
              </a:lnSpc>
            </a:pPr>
            <a:r>
              <a:rPr lang="zh-CN" altLang="en-US" dirty="0">
                <a:latin typeface="仿宋" panose="02010609060101010101" pitchFamily="49" charset="-122"/>
                <a:ea typeface="仿宋" panose="02010609060101010101" pitchFamily="49" charset="-122"/>
              </a:rPr>
              <a:t>（</a:t>
            </a:r>
            <a:r>
              <a:rPr lang="en-US" altLang="zh-CN" dirty="0">
                <a:ea typeface="仿宋" panose="02010609060101010101" pitchFamily="49" charset="-122"/>
              </a:rPr>
              <a:t>a</a:t>
            </a:r>
            <a:r>
              <a:rPr lang="zh-CN" altLang="en-US" dirty="0">
                <a:latin typeface="仿宋" panose="02010609060101010101" pitchFamily="49" charset="-122"/>
                <a:ea typeface="仿宋" panose="02010609060101010101" pitchFamily="49" charset="-122"/>
              </a:rPr>
              <a:t>）中记为</a:t>
            </a:r>
            <a:r>
              <a:rPr lang="zh-CN" altLang="en-US" dirty="0">
                <a:ea typeface="仿宋" panose="02010609060101010101" pitchFamily="49" charset="-122"/>
                <a:sym typeface="Symbol" panose="05050102010706020507" pitchFamily="18" charset="2"/>
              </a:rPr>
              <a:t></a:t>
            </a:r>
            <a:r>
              <a:rPr lang="zh-CN" altLang="en-US" dirty="0">
                <a:ea typeface="仿宋" panose="02010609060101010101" pitchFamily="49" charset="-122"/>
              </a:rPr>
              <a:t>╞ </a:t>
            </a:r>
            <a:r>
              <a:rPr lang="en-US" altLang="zh-CN" dirty="0">
                <a:ea typeface="仿宋" panose="02010609060101010101" pitchFamily="49" charset="-122"/>
              </a:rPr>
              <a:t>B</a:t>
            </a:r>
            <a:r>
              <a:rPr lang="en-US" altLang="zh-CN" dirty="0">
                <a:latin typeface="仿宋" panose="02010609060101010101" pitchFamily="49" charset="-122"/>
                <a:ea typeface="仿宋" panose="02010609060101010101" pitchFamily="49" charset="-122"/>
              </a:rPr>
              <a:t>，</a:t>
            </a:r>
          </a:p>
          <a:p>
            <a:pPr eaLnBrk="1" hangingPunct="1">
              <a:lnSpc>
                <a:spcPct val="90000"/>
              </a:lnSpc>
            </a:pPr>
            <a:r>
              <a:rPr lang="en-US" altLang="zh-CN" dirty="0">
                <a:latin typeface="仿宋" panose="02010609060101010101" pitchFamily="49" charset="-122"/>
                <a:ea typeface="仿宋" panose="02010609060101010101" pitchFamily="49" charset="-122"/>
              </a:rPr>
              <a:t>（</a:t>
            </a:r>
            <a:r>
              <a:rPr lang="en-US" altLang="zh-CN" dirty="0">
                <a:ea typeface="仿宋" panose="02010609060101010101" pitchFamily="49" charset="-122"/>
              </a:rPr>
              <a:t>b</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中记为</a:t>
            </a:r>
            <a:r>
              <a:rPr lang="en-US" altLang="zh-CN" dirty="0">
                <a:ea typeface="仿宋" panose="02010609060101010101" pitchFamily="49" charset="-122"/>
              </a:rPr>
              <a:t>A</a:t>
            </a:r>
            <a:r>
              <a:rPr lang="en-US" altLang="zh-CN" baseline="-30000" dirty="0">
                <a:ea typeface="仿宋" panose="02010609060101010101" pitchFamily="49" charset="-122"/>
              </a:rPr>
              <a:t>1</a:t>
            </a:r>
            <a:r>
              <a:rPr lang="en-US" altLang="zh-CN" dirty="0">
                <a:ea typeface="仿宋" panose="02010609060101010101" pitchFamily="49" charset="-122"/>
                <a:sym typeface="Symbol" panose="05050102010706020507" pitchFamily="18" charset="2"/>
              </a:rPr>
              <a:t></a:t>
            </a:r>
            <a:r>
              <a:rPr lang="en-US" altLang="zh-CN" dirty="0">
                <a:ea typeface="仿宋" panose="02010609060101010101" pitchFamily="49" charset="-122"/>
              </a:rPr>
              <a:t>A</a:t>
            </a:r>
            <a:r>
              <a:rPr lang="en-US" altLang="zh-CN" baseline="-30000" dirty="0">
                <a:ea typeface="仿宋" panose="02010609060101010101" pitchFamily="49" charset="-122"/>
              </a:rPr>
              <a:t>2</a:t>
            </a:r>
            <a:r>
              <a:rPr lang="en-US" altLang="zh-CN" dirty="0">
                <a:ea typeface="仿宋" panose="02010609060101010101" pitchFamily="49" charset="-122"/>
                <a:sym typeface="Symbol" panose="05050102010706020507" pitchFamily="18" charset="2"/>
              </a:rPr>
              <a:t></a:t>
            </a:r>
            <a:r>
              <a:rPr lang="en-US" altLang="zh-CN" dirty="0">
                <a:ea typeface="仿宋" panose="02010609060101010101" pitchFamily="49" charset="-122"/>
              </a:rPr>
              <a:t>…</a:t>
            </a:r>
            <a:r>
              <a:rPr lang="en-US" altLang="zh-CN" dirty="0">
                <a:ea typeface="仿宋" panose="02010609060101010101" pitchFamily="49" charset="-122"/>
                <a:sym typeface="Symbol" panose="05050102010706020507" pitchFamily="18" charset="2"/>
              </a:rPr>
              <a:t></a:t>
            </a:r>
            <a:r>
              <a:rPr lang="en-US" altLang="zh-CN" dirty="0" err="1">
                <a:ea typeface="仿宋" panose="02010609060101010101" pitchFamily="49" charset="-122"/>
              </a:rPr>
              <a:t>A</a:t>
            </a:r>
            <a:r>
              <a:rPr lang="en-US" altLang="zh-CN" baseline="-30000" dirty="0" err="1">
                <a:ea typeface="仿宋" panose="02010609060101010101" pitchFamily="49" charset="-122"/>
              </a:rPr>
              <a:t>k</a:t>
            </a:r>
            <a:r>
              <a:rPr lang="en-US" altLang="zh-CN" dirty="0" err="1">
                <a:ea typeface="仿宋" panose="02010609060101010101" pitchFamily="49" charset="-122"/>
                <a:sym typeface="Symbol" panose="05050102010706020507" pitchFamily="18" charset="2"/>
              </a:rPr>
              <a:t></a:t>
            </a:r>
            <a:r>
              <a:rPr lang="en-US" altLang="zh-CN" dirty="0" err="1">
                <a:ea typeface="仿宋" panose="02010609060101010101" pitchFamily="49" charset="-122"/>
              </a:rPr>
              <a:t>B</a:t>
            </a:r>
            <a:r>
              <a:rPr lang="en-US" altLang="zh-CN" dirty="0"/>
              <a:t> </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a:t>推理的形式结构</a:t>
            </a:r>
            <a:endParaRPr lang="en-US" altLang="zh-CN"/>
          </a:p>
        </p:txBody>
      </p:sp>
      <p:sp>
        <p:nvSpPr>
          <p:cNvPr id="13315" name="Rectangle 3"/>
          <p:cNvSpPr>
            <a:spLocks noGrp="1" noChangeArrowheads="1"/>
          </p:cNvSpPr>
          <p:nvPr>
            <p:ph sz="quarter" idx="1"/>
          </p:nvPr>
        </p:nvSpPr>
        <p:spPr/>
        <p:txBody>
          <a:bodyPr/>
          <a:lstStyle/>
          <a:p>
            <a:pPr eaLnBrk="1" hangingPunct="1"/>
            <a:r>
              <a:rPr lang="zh-CN" altLang="en-US" dirty="0"/>
              <a:t>推出：  </a:t>
            </a:r>
            <a:r>
              <a:rPr lang="en-US" altLang="zh-CN" i="1" dirty="0"/>
              <a:t>A</a:t>
            </a:r>
            <a:r>
              <a:rPr lang="en-US" altLang="zh-CN" dirty="0">
                <a:sym typeface="Symbol" panose="05050102010706020507" pitchFamily="18" charset="2"/>
              </a:rPr>
              <a:t></a:t>
            </a:r>
            <a:r>
              <a:rPr lang="en-US" altLang="zh-CN" i="1" dirty="0">
                <a:cs typeface="Arial" panose="020B0604020202020204" pitchFamily="34" charset="0"/>
              </a:rPr>
              <a:t>B </a:t>
            </a:r>
            <a:endParaRPr lang="en-US" altLang="zh-CN" dirty="0"/>
          </a:p>
          <a:p>
            <a:pPr lvl="1" eaLnBrk="1" hangingPunct="1"/>
            <a:r>
              <a:rPr lang="zh-CN" altLang="en-US" dirty="0"/>
              <a:t>读作：</a:t>
            </a:r>
            <a:r>
              <a:rPr lang="en-US" altLang="zh-CN" i="1" dirty="0"/>
              <a:t>A</a:t>
            </a:r>
            <a:r>
              <a:rPr lang="zh-CN" altLang="en-US" dirty="0"/>
              <a:t>推出</a:t>
            </a:r>
            <a:r>
              <a:rPr lang="en-US" altLang="zh-CN" i="1" dirty="0">
                <a:cs typeface="Arial" panose="020B0604020202020204" pitchFamily="34" charset="0"/>
              </a:rPr>
              <a:t>B</a:t>
            </a:r>
          </a:p>
          <a:p>
            <a:pPr lvl="1" eaLnBrk="1" hangingPunct="1"/>
            <a:r>
              <a:rPr lang="zh-CN" altLang="en-US" dirty="0"/>
              <a:t>含义：当</a:t>
            </a:r>
            <a:r>
              <a:rPr lang="en-US" altLang="zh-CN" i="1" dirty="0"/>
              <a:t>A</a:t>
            </a:r>
            <a:r>
              <a:rPr lang="zh-CN" altLang="en-US" dirty="0"/>
              <a:t>为真时，</a:t>
            </a:r>
            <a:r>
              <a:rPr lang="en-US" altLang="zh-CN" i="1" dirty="0">
                <a:cs typeface="Arial" panose="020B0604020202020204" pitchFamily="34" charset="0"/>
              </a:rPr>
              <a:t>B</a:t>
            </a:r>
            <a:r>
              <a:rPr lang="zh-CN" altLang="en-US" dirty="0"/>
              <a:t>也为真</a:t>
            </a:r>
          </a:p>
          <a:p>
            <a:pPr eaLnBrk="1" hangingPunct="1"/>
            <a:r>
              <a:rPr lang="en-US" altLang="zh-CN" i="1" dirty="0">
                <a:solidFill>
                  <a:srgbClr val="FF0000"/>
                </a:solidFill>
                <a:highlight>
                  <a:srgbClr val="FFFF00"/>
                </a:highlight>
              </a:rPr>
              <a:t>A</a:t>
            </a:r>
            <a:r>
              <a:rPr lang="en-US" altLang="zh-CN" dirty="0">
                <a:solidFill>
                  <a:srgbClr val="FF0000"/>
                </a:solidFill>
                <a:highlight>
                  <a:srgbClr val="FFFF00"/>
                </a:highlight>
                <a:sym typeface="Symbol" panose="05050102010706020507" pitchFamily="18" charset="2"/>
              </a:rPr>
              <a:t></a:t>
            </a:r>
            <a:r>
              <a:rPr lang="en-US" altLang="zh-CN" i="1" dirty="0">
                <a:solidFill>
                  <a:srgbClr val="FF0000"/>
                </a:solidFill>
                <a:highlight>
                  <a:srgbClr val="FFFF00"/>
                </a:highlight>
                <a:cs typeface="Arial" panose="020B0604020202020204" pitchFamily="34" charset="0"/>
              </a:rPr>
              <a:t>B </a:t>
            </a:r>
            <a:r>
              <a:rPr lang="zh-CN" altLang="en-US" dirty="0">
                <a:solidFill>
                  <a:srgbClr val="FF0000"/>
                </a:solidFill>
                <a:highlight>
                  <a:srgbClr val="FFFF00"/>
                </a:highlight>
              </a:rPr>
              <a:t>当且仅当 </a:t>
            </a:r>
            <a:r>
              <a:rPr lang="en-US" altLang="zh-CN" i="1" dirty="0">
                <a:solidFill>
                  <a:srgbClr val="FF0000"/>
                </a:solidFill>
                <a:highlight>
                  <a:srgbClr val="FFFF00"/>
                </a:highlight>
              </a:rPr>
              <a:t>A</a:t>
            </a:r>
            <a:r>
              <a:rPr lang="zh-CN" altLang="en-US" dirty="0">
                <a:solidFill>
                  <a:srgbClr val="FF0000"/>
                </a:solidFill>
                <a:highlight>
                  <a:srgbClr val="FFFF00"/>
                </a:highlight>
                <a:cs typeface="Arial" panose="020B0604020202020204" pitchFamily="34" charset="0"/>
              </a:rPr>
              <a:t>→</a:t>
            </a:r>
            <a:r>
              <a:rPr lang="en-US" altLang="zh-CN" i="1" dirty="0">
                <a:solidFill>
                  <a:srgbClr val="FF0000"/>
                </a:solidFill>
                <a:highlight>
                  <a:srgbClr val="FFFF00"/>
                </a:highlight>
                <a:cs typeface="Arial" panose="020B0604020202020204" pitchFamily="34" charset="0"/>
              </a:rPr>
              <a:t>B</a:t>
            </a:r>
            <a:r>
              <a:rPr lang="zh-CN" altLang="en-US" dirty="0">
                <a:solidFill>
                  <a:srgbClr val="FF0000"/>
                </a:solidFill>
                <a:highlight>
                  <a:srgbClr val="FFFF00"/>
                </a:highlight>
              </a:rPr>
              <a:t>是永真式</a:t>
            </a:r>
          </a:p>
          <a:p>
            <a:pPr eaLnBrk="1" hangingPunct="1"/>
            <a:r>
              <a:rPr lang="zh-CN" altLang="en-US" dirty="0"/>
              <a:t>例如： </a:t>
            </a:r>
            <a:r>
              <a:rPr lang="zh-CN" altLang="en-US" dirty="0">
                <a:cs typeface="Arial" panose="020B0604020202020204" pitchFamily="34" charset="0"/>
              </a:rPr>
              <a:t>(</a:t>
            </a:r>
            <a:r>
              <a:rPr lang="en-US" altLang="zh-CN" i="1" dirty="0"/>
              <a:t>p</a:t>
            </a:r>
            <a:r>
              <a:rPr lang="zh-CN" altLang="en-US" dirty="0">
                <a:cs typeface="Arial" panose="020B0604020202020204" pitchFamily="34" charset="0"/>
              </a:rPr>
              <a:t>∨</a:t>
            </a:r>
            <a:r>
              <a:rPr lang="en-US" altLang="zh-CN" i="1" dirty="0">
                <a:cs typeface="Arial" panose="020B0604020202020204" pitchFamily="34" charset="0"/>
              </a:rPr>
              <a:t>q </a:t>
            </a:r>
            <a:r>
              <a:rPr lang="en-US" altLang="zh-CN" dirty="0">
                <a:cs typeface="Arial" panose="020B0604020202020204" pitchFamily="34" charset="0"/>
              </a:rPr>
              <a:t>)</a:t>
            </a:r>
            <a:r>
              <a:rPr lang="zh-CN" altLang="en-US" dirty="0">
                <a:cs typeface="Arial" panose="020B0604020202020204" pitchFamily="34" charset="0"/>
              </a:rPr>
              <a:t>∧¬</a:t>
            </a:r>
            <a:r>
              <a:rPr lang="en-US" altLang="zh-CN" i="1" dirty="0"/>
              <a:t>p </a:t>
            </a:r>
            <a:r>
              <a:rPr lang="en-US" altLang="zh-CN" dirty="0">
                <a:sym typeface="Symbol" panose="05050102010706020507" pitchFamily="18" charset="2"/>
              </a:rPr>
              <a:t></a:t>
            </a:r>
            <a:r>
              <a:rPr lang="en-US" altLang="zh-CN" i="1" dirty="0">
                <a:cs typeface="Arial" panose="020B0604020202020204" pitchFamily="34" charset="0"/>
              </a:rPr>
              <a:t>q</a:t>
            </a:r>
            <a:r>
              <a:rPr lang="zh-CN" altLang="en-US" dirty="0">
                <a:cs typeface="Arial" panose="020B0604020202020204" pitchFamily="34" charset="0"/>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title"/>
          </p:nvPr>
        </p:nvSpPr>
        <p:spPr/>
        <p:txBody>
          <a:bodyPr/>
          <a:lstStyle/>
          <a:p>
            <a:pPr eaLnBrk="1" hangingPunct="1"/>
            <a:r>
              <a:rPr lang="zh-CN" altLang="en-US" b="1"/>
              <a:t>判断推理是否正确的方法</a:t>
            </a:r>
          </a:p>
        </p:txBody>
      </p:sp>
      <p:sp>
        <p:nvSpPr>
          <p:cNvPr id="15363" name="Rectangle 1027"/>
          <p:cNvSpPr>
            <a:spLocks noGrp="1" noChangeArrowheads="1"/>
          </p:cNvSpPr>
          <p:nvPr>
            <p:ph sz="quarter" idx="1"/>
          </p:nvPr>
        </p:nvSpPr>
        <p:spPr/>
        <p:txBody>
          <a:bodyPr/>
          <a:lstStyle/>
          <a:p>
            <a:pPr marL="0" indent="0" eaLnBrk="1" hangingPunct="1">
              <a:lnSpc>
                <a:spcPct val="90000"/>
              </a:lnSpc>
              <a:buNone/>
            </a:pPr>
            <a:r>
              <a:rPr lang="zh-CN" altLang="en-US" sz="2800" dirty="0"/>
              <a:t>（1）真值表法</a:t>
            </a:r>
          </a:p>
          <a:p>
            <a:pPr marL="0" indent="0" eaLnBrk="1" hangingPunct="1">
              <a:lnSpc>
                <a:spcPct val="90000"/>
              </a:lnSpc>
              <a:buNone/>
            </a:pPr>
            <a:r>
              <a:rPr lang="zh-CN" altLang="en-US" sz="2800" dirty="0"/>
              <a:t>（2）等值演算法</a:t>
            </a:r>
          </a:p>
          <a:p>
            <a:pPr marL="0" indent="0" eaLnBrk="1" hangingPunct="1">
              <a:lnSpc>
                <a:spcPct val="90000"/>
              </a:lnSpc>
              <a:buNone/>
            </a:pPr>
            <a:r>
              <a:rPr lang="zh-CN" altLang="en-US" sz="2800" dirty="0"/>
              <a:t>（3）主析取范式法</a:t>
            </a:r>
          </a:p>
          <a:p>
            <a:pPr marL="0" indent="0" eaLnBrk="1" hangingPunct="1">
              <a:lnSpc>
                <a:spcPct val="90000"/>
              </a:lnSpc>
              <a:buNone/>
            </a:pPr>
            <a:r>
              <a:rPr lang="zh-CN" altLang="en-US" sz="2800" dirty="0"/>
              <a:t>（4）构造证明法（见下节）</a:t>
            </a:r>
          </a:p>
          <a:p>
            <a:pPr eaLnBrk="1" hangingPunct="1">
              <a:lnSpc>
                <a:spcPct val="90000"/>
              </a:lnSpc>
            </a:pPr>
            <a:r>
              <a:rPr lang="zh-CN" altLang="en-US" sz="2800" dirty="0"/>
              <a:t>说明：</a:t>
            </a:r>
          </a:p>
          <a:p>
            <a:pPr lvl="1" eaLnBrk="1" hangingPunct="1">
              <a:lnSpc>
                <a:spcPct val="90000"/>
              </a:lnSpc>
            </a:pPr>
            <a:r>
              <a:rPr lang="zh-CN" altLang="en-US" sz="2300" dirty="0"/>
              <a:t>当命题变项少时，（1）—（3）方便</a:t>
            </a:r>
          </a:p>
          <a:p>
            <a:pPr lvl="1" eaLnBrk="1" hangingPunct="1">
              <a:lnSpc>
                <a:spcPct val="90000"/>
              </a:lnSpc>
            </a:pPr>
            <a:r>
              <a:rPr lang="zh-CN" altLang="en-US" sz="2300" dirty="0"/>
              <a:t>（2）, （3）用形式结构（</a:t>
            </a:r>
            <a:r>
              <a:rPr lang="en-US" altLang="zh-CN" sz="2300" dirty="0"/>
              <a:t>b</a:t>
            </a:r>
            <a:r>
              <a:rPr lang="zh-CN" altLang="en-US" sz="2300" dirty="0"/>
              <a:t>）</a:t>
            </a:r>
          </a:p>
          <a:p>
            <a:pPr lvl="1" eaLnBrk="1" hangingPunct="1">
              <a:lnSpc>
                <a:spcPct val="90000"/>
              </a:lnSpc>
            </a:pPr>
            <a:r>
              <a:rPr lang="zh-CN" altLang="en-US" sz="2300" dirty="0"/>
              <a:t>构造证明法用形式结构（</a:t>
            </a:r>
            <a:r>
              <a:rPr lang="en-US" altLang="zh-CN" sz="2300" dirty="0"/>
              <a:t>c</a:t>
            </a:r>
            <a:r>
              <a:rPr lang="zh-CN" altLang="en-US" sz="2300" dirty="0"/>
              <a:t>）</a:t>
            </a:r>
          </a:p>
          <a:p>
            <a:pPr lvl="1" eaLnBrk="1" hangingPunct="1">
              <a:lnSpc>
                <a:spcPct val="90000"/>
              </a:lnSpc>
            </a:pPr>
            <a:r>
              <a:rPr lang="zh-CN" altLang="en-US" sz="2300" dirty="0"/>
              <a:t>本教材不用形式结构（</a:t>
            </a:r>
            <a:r>
              <a:rPr lang="en-US" altLang="zh-CN" sz="2300" dirty="0"/>
              <a:t>a</a:t>
            </a:r>
            <a:r>
              <a:rPr lang="zh-CN" altLang="en-US" sz="2300" dirty="0"/>
              <a:t>）</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a:t>推理举例</a:t>
            </a:r>
          </a:p>
        </p:txBody>
      </p:sp>
      <p:sp>
        <p:nvSpPr>
          <p:cNvPr id="16387" name="Rectangle 3"/>
          <p:cNvSpPr>
            <a:spLocks noGrp="1" noChangeArrowheads="1"/>
          </p:cNvSpPr>
          <p:nvPr>
            <p:ph sz="quarter" idx="1"/>
          </p:nvPr>
        </p:nvSpPr>
        <p:spPr/>
        <p:txBody>
          <a:bodyPr/>
          <a:lstStyle/>
          <a:p>
            <a:pPr marL="0" indent="0">
              <a:buNone/>
            </a:pPr>
            <a:r>
              <a:rPr lang="zh-CN" altLang="en-US">
                <a:cs typeface="Arial" panose="020B0604020202020204" pitchFamily="34" charset="0"/>
              </a:rPr>
              <a:t>(</a:t>
            </a:r>
            <a:r>
              <a:rPr lang="en-US" altLang="zh-CN" i="1"/>
              <a:t>p</a:t>
            </a:r>
            <a:r>
              <a:rPr lang="zh-CN" altLang="en-US">
                <a:cs typeface="Arial" panose="020B0604020202020204" pitchFamily="34" charset="0"/>
              </a:rPr>
              <a:t>∨</a:t>
            </a:r>
            <a:r>
              <a:rPr lang="en-US" altLang="zh-CN" i="1">
                <a:cs typeface="Arial" panose="020B0604020202020204" pitchFamily="34" charset="0"/>
              </a:rPr>
              <a:t>q </a:t>
            </a:r>
            <a:r>
              <a:rPr lang="en-US" altLang="zh-CN">
                <a:cs typeface="Arial" panose="020B0604020202020204" pitchFamily="34" charset="0"/>
              </a:rPr>
              <a:t>)</a:t>
            </a:r>
            <a:r>
              <a:rPr lang="zh-CN" altLang="en-US">
                <a:cs typeface="Arial" panose="020B0604020202020204" pitchFamily="34" charset="0"/>
              </a:rPr>
              <a:t>∧¬</a:t>
            </a:r>
            <a:r>
              <a:rPr lang="en-US" altLang="zh-CN" i="1"/>
              <a:t>p </a:t>
            </a:r>
            <a:r>
              <a:rPr lang="en-US" altLang="zh-CN">
                <a:sym typeface="Symbol" panose="05050102010706020507" pitchFamily="18" charset="2"/>
              </a:rPr>
              <a:t></a:t>
            </a:r>
            <a:r>
              <a:rPr lang="en-US" altLang="zh-CN" i="1">
                <a:cs typeface="Arial" panose="020B0604020202020204" pitchFamily="34" charset="0"/>
              </a:rPr>
              <a:t>q</a:t>
            </a:r>
          </a:p>
          <a:p>
            <a:pPr marL="0" indent="0">
              <a:buNone/>
            </a:pPr>
            <a:r>
              <a:rPr lang="zh-CN" altLang="en-US">
                <a:cs typeface="Arial" panose="020B0604020202020204" pitchFamily="34" charset="0"/>
              </a:rPr>
              <a:t>(</a:t>
            </a:r>
            <a:r>
              <a:rPr lang="en-US" altLang="zh-CN" i="1"/>
              <a:t>p</a:t>
            </a:r>
            <a:r>
              <a:rPr lang="zh-CN" altLang="en-US">
                <a:cs typeface="Arial" panose="020B0604020202020204" pitchFamily="34" charset="0"/>
              </a:rPr>
              <a:t>∨</a:t>
            </a:r>
            <a:r>
              <a:rPr lang="en-US" altLang="zh-CN" i="1">
                <a:cs typeface="Arial" panose="020B0604020202020204" pitchFamily="34" charset="0"/>
              </a:rPr>
              <a:t>q </a:t>
            </a:r>
            <a:r>
              <a:rPr lang="en-US" altLang="zh-CN">
                <a:cs typeface="Arial" panose="020B0604020202020204" pitchFamily="34" charset="0"/>
              </a:rPr>
              <a:t>)</a:t>
            </a:r>
            <a:r>
              <a:rPr lang="zh-CN" altLang="en-US">
                <a:cs typeface="Arial" panose="020B0604020202020204" pitchFamily="34" charset="0"/>
              </a:rPr>
              <a:t>∧¬</a:t>
            </a:r>
            <a:r>
              <a:rPr lang="en-US" altLang="zh-CN" i="1"/>
              <a:t>p </a:t>
            </a:r>
            <a:r>
              <a:rPr lang="zh-CN" altLang="en-US">
                <a:cs typeface="Arial" panose="020B0604020202020204" pitchFamily="34" charset="0"/>
              </a:rPr>
              <a:t>→</a:t>
            </a:r>
            <a:r>
              <a:rPr lang="en-US" altLang="zh-CN" i="1">
                <a:cs typeface="Arial" panose="020B0604020202020204" pitchFamily="34" charset="0"/>
              </a:rPr>
              <a:t>q</a:t>
            </a:r>
            <a:r>
              <a:rPr lang="zh-CN" altLang="en-US">
                <a:cs typeface="Arial" panose="020B0604020202020204" pitchFamily="34" charset="0"/>
              </a:rPr>
              <a:t> </a:t>
            </a:r>
            <a:r>
              <a:rPr lang="zh-CN" altLang="en-US"/>
              <a:t>是永真式        真值表：</a:t>
            </a:r>
          </a:p>
        </p:txBody>
      </p:sp>
      <p:graphicFrame>
        <p:nvGraphicFramePr>
          <p:cNvPr id="448541" name="Group 29"/>
          <p:cNvGraphicFramePr>
            <a:graphicFrameLocks noGrp="1"/>
          </p:cNvGraphicFramePr>
          <p:nvPr/>
        </p:nvGraphicFramePr>
        <p:xfrm>
          <a:off x="1981200" y="3200400"/>
          <a:ext cx="8382000" cy="2527300"/>
        </p:xfrm>
        <a:graphic>
          <a:graphicData uri="http://schemas.openxmlformats.org/drawingml/2006/table">
            <a:tbl>
              <a:tblPr/>
              <a:tblGrid>
                <a:gridCol w="1304925">
                  <a:extLst>
                    <a:ext uri="{9D8B030D-6E8A-4147-A177-3AD203B41FA5}">
                      <a16:colId xmlns:a16="http://schemas.microsoft.com/office/drawing/2014/main" val="20000"/>
                    </a:ext>
                  </a:extLst>
                </a:gridCol>
                <a:gridCol w="474663">
                  <a:extLst>
                    <a:ext uri="{9D8B030D-6E8A-4147-A177-3AD203B41FA5}">
                      <a16:colId xmlns:a16="http://schemas.microsoft.com/office/drawing/2014/main" val="20001"/>
                    </a:ext>
                  </a:extLst>
                </a:gridCol>
                <a:gridCol w="987425">
                  <a:extLst>
                    <a:ext uri="{9D8B030D-6E8A-4147-A177-3AD203B41FA5}">
                      <a16:colId xmlns:a16="http://schemas.microsoft.com/office/drawing/2014/main" val="20002"/>
                    </a:ext>
                  </a:extLst>
                </a:gridCol>
                <a:gridCol w="633412">
                  <a:extLst>
                    <a:ext uri="{9D8B030D-6E8A-4147-A177-3AD203B41FA5}">
                      <a16:colId xmlns:a16="http://schemas.microsoft.com/office/drawing/2014/main" val="20003"/>
                    </a:ext>
                  </a:extLst>
                </a:gridCol>
                <a:gridCol w="2135188">
                  <a:extLst>
                    <a:ext uri="{9D8B030D-6E8A-4147-A177-3AD203B41FA5}">
                      <a16:colId xmlns:a16="http://schemas.microsoft.com/office/drawing/2014/main" val="20004"/>
                    </a:ext>
                  </a:extLst>
                </a:gridCol>
                <a:gridCol w="2846387">
                  <a:extLst>
                    <a:ext uri="{9D8B030D-6E8A-4147-A177-3AD203B41FA5}">
                      <a16:colId xmlns:a16="http://schemas.microsoft.com/office/drawing/2014/main" val="20005"/>
                    </a:ext>
                  </a:extLst>
                </a:gridCol>
              </a:tblGrid>
              <a:tr h="44450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400" b="0" i="1" u="none" strike="noStrike" cap="none" normalizeH="0" baseline="0">
                          <a:ln>
                            <a:noFill/>
                          </a:ln>
                          <a:solidFill>
                            <a:schemeClr val="tx1"/>
                          </a:solidFill>
                          <a:effectLst/>
                          <a:latin typeface="Arial" panose="020B0604020202020204" pitchFamily="34" charset="0"/>
                          <a:ea typeface="宋体" panose="02010600030101010101" pitchFamily="2" charset="-122"/>
                        </a:rPr>
                        <a:t>p</a:t>
                      </a:r>
                      <a:endParaRPr kumimoji="0" lang="zh-CN" altLang="en-US" sz="2400" b="0" i="1"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400" b="0" i="1" u="none" strike="noStrike" cap="none" normalizeH="0" baseline="0">
                          <a:ln>
                            <a:noFill/>
                          </a:ln>
                          <a:solidFill>
                            <a:schemeClr val="tx1"/>
                          </a:solidFill>
                          <a:effectLst/>
                          <a:latin typeface="Arial" panose="020B0604020202020204" pitchFamily="34" charset="0"/>
                          <a:ea typeface="宋体" panose="02010600030101010101" pitchFamily="2" charset="-122"/>
                        </a:rPr>
                        <a:t>q</a:t>
                      </a:r>
                      <a:endParaRPr kumimoji="0" lang="zh-CN" altLang="en-US" sz="2400" b="0" i="1"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400" b="0" i="1" u="none" strike="noStrike" cap="none" normalizeH="0" baseline="0">
                          <a:ln>
                            <a:noFill/>
                          </a:ln>
                          <a:solidFill>
                            <a:schemeClr val="tx1"/>
                          </a:solidFill>
                          <a:effectLst/>
                          <a:latin typeface="Arial" panose="020B0604020202020204" pitchFamily="34" charset="0"/>
                          <a:ea typeface="宋体" panose="02010600030101010101" pitchFamily="2" charset="-122"/>
                        </a:rPr>
                        <a:t>p</a:t>
                      </a: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2400" b="0" i="1"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q</a:t>
                      </a:r>
                      <a:endParaRPr kumimoji="0" lang="zh-CN" altLang="en-US" sz="2400" b="0" i="1"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2400" b="0" i="1" u="none" strike="noStrike" cap="none" normalizeH="0" baseline="0">
                          <a:ln>
                            <a:noFill/>
                          </a:ln>
                          <a:solidFill>
                            <a:schemeClr val="tx1"/>
                          </a:solidFill>
                          <a:effectLst/>
                          <a:latin typeface="Arial" panose="020B0604020202020204" pitchFamily="34" charset="0"/>
                          <a:ea typeface="宋体" panose="02010600030101010101" pitchFamily="2" charset="-122"/>
                        </a:rPr>
                        <a:t>p</a:t>
                      </a:r>
                      <a:endParaRPr kumimoji="0" lang="zh-CN" altLang="en-US" sz="2400" b="0" i="1"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2400" b="0" i="1" u="none" strike="noStrike" cap="none" normalizeH="0" baseline="0">
                          <a:ln>
                            <a:noFill/>
                          </a:ln>
                          <a:solidFill>
                            <a:schemeClr val="tx1"/>
                          </a:solidFill>
                          <a:effectLst/>
                          <a:latin typeface="Arial" panose="020B0604020202020204" pitchFamily="34" charset="0"/>
                          <a:ea typeface="宋体" panose="02010600030101010101" pitchFamily="2" charset="-122"/>
                        </a:rPr>
                        <a:t>p</a:t>
                      </a: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2400" b="0" i="1"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q </a:t>
                      </a: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2400" b="0" i="1" u="none" strike="noStrike" cap="none" normalizeH="0" baseline="0">
                          <a:ln>
                            <a:noFill/>
                          </a:ln>
                          <a:solidFill>
                            <a:schemeClr val="tx1"/>
                          </a:solidFill>
                          <a:effectLst/>
                          <a:latin typeface="Arial" panose="020B0604020202020204" pitchFamily="34" charset="0"/>
                          <a:ea typeface="宋体" panose="02010600030101010101" pitchFamily="2" charset="-122"/>
                        </a:rPr>
                        <a:t>p</a:t>
                      </a:r>
                      <a:endParaRPr kumimoji="0" lang="zh-CN" altLang="en-US" sz="2400" b="0" i="1"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2400" b="0" i="1" u="none" strike="noStrike" cap="none" normalizeH="0" baseline="0">
                          <a:ln>
                            <a:noFill/>
                          </a:ln>
                          <a:solidFill>
                            <a:schemeClr val="tx1"/>
                          </a:solidFill>
                          <a:effectLst/>
                          <a:latin typeface="Arial" panose="020B0604020202020204" pitchFamily="34" charset="0"/>
                          <a:ea typeface="宋体" panose="02010600030101010101" pitchFamily="2" charset="-122"/>
                        </a:rPr>
                        <a:t>p</a:t>
                      </a: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2400" b="0" i="1"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q </a:t>
                      </a: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2400" b="0" i="1" u="none" strike="noStrike" cap="none" normalizeH="0" baseline="0">
                          <a:ln>
                            <a:noFill/>
                          </a:ln>
                          <a:solidFill>
                            <a:schemeClr val="tx1"/>
                          </a:solidFill>
                          <a:effectLst/>
                          <a:latin typeface="Arial" panose="020B0604020202020204" pitchFamily="34" charset="0"/>
                          <a:ea typeface="宋体" panose="02010600030101010101" pitchFamily="2" charset="-122"/>
                        </a:rPr>
                        <a:t>p</a:t>
                      </a: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2400" b="0" i="1"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q</a:t>
                      </a: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7010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p:txBody>
          <a:bodyPr/>
          <a:lstStyle/>
          <a:p>
            <a:pPr eaLnBrk="1" hangingPunct="1"/>
            <a:r>
              <a:rPr lang="zh-CN" altLang="en-US"/>
              <a:t>常见推理定律(10)</a:t>
            </a:r>
          </a:p>
        </p:txBody>
      </p:sp>
      <p:sp>
        <p:nvSpPr>
          <p:cNvPr id="17411" name="Rectangle 1027"/>
          <p:cNvSpPr>
            <a:spLocks noGrp="1" noChangeArrowheads="1"/>
          </p:cNvSpPr>
          <p:nvPr>
            <p:ph sz="quarter" idx="1"/>
          </p:nvPr>
        </p:nvSpPr>
        <p:spPr/>
        <p:txBody>
          <a:bodyPr/>
          <a:lstStyle/>
          <a:p>
            <a:pPr algn="just" eaLnBrk="1" hangingPunct="1"/>
            <a:r>
              <a:rPr lang="zh-CN" altLang="en-US" sz="2000" dirty="0">
                <a:ea typeface="仿宋" panose="02010609060101010101" pitchFamily="49" charset="-122"/>
              </a:rPr>
              <a:t> </a:t>
            </a:r>
            <a:r>
              <a:rPr lang="en-US" altLang="zh-CN" sz="2000" i="1" dirty="0">
                <a:ea typeface="仿宋" panose="02010609060101010101" pitchFamily="49" charset="-122"/>
              </a:rPr>
              <a:t>A</a:t>
            </a:r>
            <a:r>
              <a:rPr lang="en-US" altLang="zh-CN" sz="2000" dirty="0">
                <a:ea typeface="仿宋" panose="02010609060101010101" pitchFamily="49" charset="-122"/>
              </a:rPr>
              <a:t> </a:t>
            </a:r>
            <a:r>
              <a:rPr lang="en-US" altLang="zh-CN" sz="2000" dirty="0">
                <a:ea typeface="仿宋" panose="02010609060101010101" pitchFamily="49" charset="-122"/>
                <a:sym typeface="Symbol" panose="05050102010706020507" pitchFamily="18" charset="2"/>
              </a:rPr>
              <a:t></a:t>
            </a:r>
            <a:r>
              <a:rPr lang="en-US" altLang="zh-CN" sz="2000" dirty="0">
                <a:ea typeface="仿宋" panose="02010609060101010101" pitchFamily="49" charset="-122"/>
              </a:rPr>
              <a:t> (</a:t>
            </a:r>
            <a:r>
              <a:rPr lang="en-US" altLang="zh-CN" sz="2000" i="1" dirty="0">
                <a:ea typeface="仿宋" panose="02010609060101010101" pitchFamily="49" charset="-122"/>
              </a:rPr>
              <a:t>A</a:t>
            </a:r>
            <a:r>
              <a:rPr lang="en-US" altLang="zh-CN" sz="2000" dirty="0">
                <a:ea typeface="仿宋" panose="02010609060101010101" pitchFamily="49" charset="-122"/>
                <a:sym typeface="Symbol" panose="05050102010706020507" pitchFamily="18" charset="2"/>
              </a:rPr>
              <a:t></a:t>
            </a:r>
            <a:r>
              <a:rPr lang="en-US" altLang="zh-CN" sz="2000" i="1" dirty="0">
                <a:ea typeface="仿宋" panose="02010609060101010101" pitchFamily="49" charset="-122"/>
              </a:rPr>
              <a:t>B</a:t>
            </a:r>
            <a:r>
              <a:rPr lang="en-US" altLang="zh-CN" sz="2000" dirty="0">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附加律</a:t>
            </a:r>
            <a:r>
              <a:rPr lang="zh-CN" altLang="en-US" sz="2000" dirty="0">
                <a:ea typeface="仿宋" panose="02010609060101010101" pitchFamily="49" charset="-122"/>
              </a:rPr>
              <a:t> </a:t>
            </a:r>
            <a:endParaRPr lang="zh-CN" altLang="en-US" sz="2000" dirty="0"/>
          </a:p>
          <a:p>
            <a:pPr algn="just" eaLnBrk="1" hangingPunct="1"/>
            <a:r>
              <a:rPr lang="zh-CN" altLang="en-US" sz="2000" dirty="0">
                <a:ea typeface="仿宋" panose="02010609060101010101" pitchFamily="49" charset="-122"/>
              </a:rPr>
              <a:t>(</a:t>
            </a:r>
            <a:r>
              <a:rPr lang="en-US" altLang="zh-CN" sz="2000" i="1" dirty="0">
                <a:ea typeface="仿宋" panose="02010609060101010101" pitchFamily="49" charset="-122"/>
              </a:rPr>
              <a:t>A</a:t>
            </a:r>
            <a:r>
              <a:rPr lang="en-US" altLang="zh-CN" sz="2000" dirty="0">
                <a:ea typeface="仿宋" panose="02010609060101010101" pitchFamily="49" charset="-122"/>
                <a:sym typeface="Symbol" panose="05050102010706020507" pitchFamily="18" charset="2"/>
              </a:rPr>
              <a:t></a:t>
            </a:r>
            <a:r>
              <a:rPr lang="en-US" altLang="zh-CN" sz="2000" i="1" dirty="0">
                <a:ea typeface="仿宋" panose="02010609060101010101" pitchFamily="49" charset="-122"/>
              </a:rPr>
              <a:t>B</a:t>
            </a:r>
            <a:r>
              <a:rPr lang="en-US" altLang="zh-CN" sz="2000" dirty="0">
                <a:ea typeface="仿宋" panose="02010609060101010101" pitchFamily="49" charset="-122"/>
              </a:rPr>
              <a:t>) </a:t>
            </a:r>
            <a:r>
              <a:rPr lang="en-US" altLang="zh-CN" sz="2000" dirty="0">
                <a:ea typeface="仿宋" panose="02010609060101010101" pitchFamily="49" charset="-122"/>
                <a:sym typeface="Symbol" panose="05050102010706020507" pitchFamily="18" charset="2"/>
              </a:rPr>
              <a:t></a:t>
            </a:r>
            <a:r>
              <a:rPr lang="en-US" altLang="zh-CN" sz="2000" dirty="0">
                <a:ea typeface="仿宋" panose="02010609060101010101" pitchFamily="49" charset="-122"/>
              </a:rPr>
              <a:t> </a:t>
            </a:r>
            <a:r>
              <a:rPr lang="en-US" altLang="zh-CN" sz="2000" i="1" dirty="0">
                <a:ea typeface="仿宋" panose="02010609060101010101" pitchFamily="49" charset="-122"/>
              </a:rPr>
              <a:t>A</a:t>
            </a:r>
            <a:r>
              <a:rPr lang="en-US" altLang="zh-CN" sz="2000" dirty="0">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化简律</a:t>
            </a:r>
            <a:endParaRPr lang="zh-CN" altLang="en-US" sz="2000" dirty="0"/>
          </a:p>
          <a:p>
            <a:pPr algn="just" eaLnBrk="1" hangingPunct="1"/>
            <a:r>
              <a:rPr lang="zh-CN" altLang="en-US" sz="2000" dirty="0">
                <a:ea typeface="仿宋" panose="02010609060101010101" pitchFamily="49" charset="-122"/>
              </a:rPr>
              <a:t>(</a:t>
            </a:r>
            <a:r>
              <a:rPr lang="en-US" altLang="zh-CN" sz="2000" i="1" dirty="0">
                <a:ea typeface="仿宋" panose="02010609060101010101" pitchFamily="49" charset="-122"/>
              </a:rPr>
              <a:t>A</a:t>
            </a:r>
            <a:r>
              <a:rPr lang="en-US" altLang="zh-CN" sz="2000" dirty="0">
                <a:ea typeface="仿宋" panose="02010609060101010101" pitchFamily="49" charset="-122"/>
                <a:sym typeface="Symbol" panose="05050102010706020507" pitchFamily="18" charset="2"/>
              </a:rPr>
              <a:t></a:t>
            </a:r>
            <a:r>
              <a:rPr lang="en-US" altLang="zh-CN" sz="2000" i="1" dirty="0">
                <a:ea typeface="仿宋" panose="02010609060101010101" pitchFamily="49" charset="-122"/>
              </a:rPr>
              <a:t>B</a:t>
            </a:r>
            <a:r>
              <a:rPr lang="en-US" altLang="zh-CN" sz="2000" dirty="0">
                <a:ea typeface="仿宋" panose="02010609060101010101" pitchFamily="49" charset="-122"/>
              </a:rPr>
              <a:t>)</a:t>
            </a:r>
            <a:r>
              <a:rPr lang="en-US" altLang="zh-CN" sz="2000" dirty="0">
                <a:ea typeface="仿宋" panose="02010609060101010101" pitchFamily="49" charset="-122"/>
                <a:sym typeface="Symbol" panose="05050102010706020507" pitchFamily="18" charset="2"/>
              </a:rPr>
              <a:t></a:t>
            </a:r>
            <a:r>
              <a:rPr lang="en-US" altLang="zh-CN" sz="2000" i="1" dirty="0">
                <a:ea typeface="仿宋" panose="02010609060101010101" pitchFamily="49" charset="-122"/>
              </a:rPr>
              <a:t>A</a:t>
            </a:r>
            <a:r>
              <a:rPr lang="en-US" altLang="zh-CN" sz="2000" dirty="0">
                <a:ea typeface="仿宋" panose="02010609060101010101" pitchFamily="49" charset="-122"/>
              </a:rPr>
              <a:t> </a:t>
            </a:r>
            <a:r>
              <a:rPr lang="en-US" altLang="zh-CN" sz="2000" dirty="0">
                <a:ea typeface="仿宋" panose="02010609060101010101" pitchFamily="49" charset="-122"/>
                <a:sym typeface="Symbol" panose="05050102010706020507" pitchFamily="18" charset="2"/>
              </a:rPr>
              <a:t></a:t>
            </a:r>
            <a:r>
              <a:rPr lang="en-US" altLang="zh-CN" sz="2000" dirty="0">
                <a:ea typeface="仿宋" panose="02010609060101010101" pitchFamily="49" charset="-122"/>
              </a:rPr>
              <a:t> </a:t>
            </a:r>
            <a:r>
              <a:rPr lang="en-US" altLang="zh-CN" sz="2000" i="1" dirty="0">
                <a:ea typeface="仿宋" panose="02010609060101010101" pitchFamily="49" charset="-122"/>
              </a:rPr>
              <a:t>B</a:t>
            </a:r>
            <a:r>
              <a:rPr lang="en-US" altLang="zh-CN" sz="2000" dirty="0">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假言推理</a:t>
            </a:r>
            <a:endParaRPr lang="zh-CN" altLang="en-US" sz="2000" dirty="0"/>
          </a:p>
          <a:p>
            <a:pPr algn="just" eaLnBrk="1" hangingPunct="1"/>
            <a:r>
              <a:rPr lang="zh-CN" altLang="en-US" sz="2000" dirty="0">
                <a:ea typeface="仿宋" panose="02010609060101010101" pitchFamily="49" charset="-122"/>
              </a:rPr>
              <a:t>     (</a:t>
            </a:r>
            <a:r>
              <a:rPr lang="en-US" altLang="zh-CN" sz="2000" i="1" dirty="0">
                <a:ea typeface="仿宋" panose="02010609060101010101" pitchFamily="49" charset="-122"/>
              </a:rPr>
              <a:t>A</a:t>
            </a:r>
            <a:r>
              <a:rPr lang="en-US" altLang="zh-CN" sz="2000" dirty="0">
                <a:ea typeface="仿宋" panose="02010609060101010101" pitchFamily="49" charset="-122"/>
                <a:sym typeface="Symbol" panose="05050102010706020507" pitchFamily="18" charset="2"/>
              </a:rPr>
              <a:t></a:t>
            </a:r>
            <a:r>
              <a:rPr lang="en-US" altLang="zh-CN" sz="2000" i="1" dirty="0">
                <a:ea typeface="仿宋" panose="02010609060101010101" pitchFamily="49" charset="-122"/>
              </a:rPr>
              <a:t>B</a:t>
            </a:r>
            <a:r>
              <a:rPr lang="en-US" altLang="zh-CN" sz="2000" dirty="0">
                <a:ea typeface="仿宋" panose="02010609060101010101" pitchFamily="49" charset="-122"/>
              </a:rPr>
              <a:t>)</a:t>
            </a:r>
            <a:r>
              <a:rPr lang="en-US" altLang="zh-CN" sz="2000" dirty="0">
                <a:ea typeface="仿宋" panose="02010609060101010101" pitchFamily="49" charset="-122"/>
                <a:sym typeface="Symbol" panose="05050102010706020507" pitchFamily="18" charset="2"/>
              </a:rPr>
              <a:t></a:t>
            </a:r>
            <a:r>
              <a:rPr lang="en-US" altLang="zh-CN" sz="2000" i="1" dirty="0">
                <a:ea typeface="仿宋" panose="02010609060101010101" pitchFamily="49" charset="-122"/>
              </a:rPr>
              <a:t>B</a:t>
            </a:r>
            <a:r>
              <a:rPr lang="en-US" altLang="zh-CN" sz="2000" dirty="0">
                <a:ea typeface="仿宋" panose="02010609060101010101" pitchFamily="49" charset="-122"/>
              </a:rPr>
              <a:t> </a:t>
            </a:r>
            <a:r>
              <a:rPr lang="en-US" altLang="zh-CN" sz="2000" dirty="0">
                <a:ea typeface="仿宋" panose="02010609060101010101" pitchFamily="49" charset="-122"/>
                <a:sym typeface="Symbol" panose="05050102010706020507" pitchFamily="18" charset="2"/>
              </a:rPr>
              <a:t></a:t>
            </a:r>
            <a:r>
              <a:rPr lang="en-US" altLang="zh-CN" sz="2000" dirty="0">
                <a:ea typeface="仿宋" panose="02010609060101010101" pitchFamily="49" charset="-122"/>
              </a:rPr>
              <a:t> </a:t>
            </a:r>
            <a:r>
              <a:rPr lang="en-US" altLang="zh-CN" sz="2000" dirty="0">
                <a:ea typeface="仿宋" panose="02010609060101010101" pitchFamily="49" charset="-122"/>
                <a:sym typeface="Symbol" panose="05050102010706020507" pitchFamily="18" charset="2"/>
              </a:rPr>
              <a:t></a:t>
            </a:r>
            <a:r>
              <a:rPr lang="en-US" altLang="zh-CN" sz="2000" i="1" dirty="0">
                <a:ea typeface="仿宋" panose="02010609060101010101" pitchFamily="49" charset="-122"/>
              </a:rPr>
              <a:t>A</a:t>
            </a:r>
            <a:r>
              <a:rPr lang="en-US" altLang="zh-CN" sz="2000" dirty="0">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拒取式</a:t>
            </a:r>
            <a:endParaRPr lang="zh-CN" altLang="en-US" sz="2000" dirty="0"/>
          </a:p>
          <a:p>
            <a:pPr algn="just" eaLnBrk="1" hangingPunct="1"/>
            <a:r>
              <a:rPr lang="zh-CN" altLang="en-US" sz="2000" dirty="0">
                <a:ea typeface="仿宋" panose="02010609060101010101" pitchFamily="49" charset="-122"/>
              </a:rPr>
              <a:t>     (</a:t>
            </a:r>
            <a:r>
              <a:rPr lang="en-US" altLang="zh-CN" sz="2000" i="1" dirty="0">
                <a:ea typeface="仿宋" panose="02010609060101010101" pitchFamily="49" charset="-122"/>
              </a:rPr>
              <a:t>A</a:t>
            </a:r>
            <a:r>
              <a:rPr lang="en-US" altLang="zh-CN" sz="2000" dirty="0">
                <a:ea typeface="仿宋" panose="02010609060101010101" pitchFamily="49" charset="-122"/>
                <a:sym typeface="Symbol" panose="05050102010706020507" pitchFamily="18" charset="2"/>
              </a:rPr>
              <a:t></a:t>
            </a:r>
            <a:r>
              <a:rPr lang="en-US" altLang="zh-CN" sz="2000" i="1" dirty="0">
                <a:ea typeface="仿宋" panose="02010609060101010101" pitchFamily="49" charset="-122"/>
              </a:rPr>
              <a:t>B</a:t>
            </a:r>
            <a:r>
              <a:rPr lang="en-US" altLang="zh-CN" sz="2000" dirty="0">
                <a:ea typeface="仿宋" panose="02010609060101010101" pitchFamily="49" charset="-122"/>
              </a:rPr>
              <a:t>)</a:t>
            </a:r>
            <a:r>
              <a:rPr lang="en-US" altLang="zh-CN" sz="2000" dirty="0">
                <a:ea typeface="仿宋" panose="02010609060101010101" pitchFamily="49" charset="-122"/>
                <a:sym typeface="Symbol" panose="05050102010706020507" pitchFamily="18" charset="2"/>
              </a:rPr>
              <a:t></a:t>
            </a:r>
            <a:r>
              <a:rPr lang="en-US" altLang="zh-CN" sz="2000" i="1" dirty="0">
                <a:ea typeface="仿宋" panose="02010609060101010101" pitchFamily="49" charset="-122"/>
              </a:rPr>
              <a:t>B</a:t>
            </a:r>
            <a:r>
              <a:rPr lang="en-US" altLang="zh-CN" sz="2000" dirty="0">
                <a:ea typeface="仿宋" panose="02010609060101010101" pitchFamily="49" charset="-122"/>
              </a:rPr>
              <a:t> </a:t>
            </a:r>
            <a:r>
              <a:rPr lang="en-US" altLang="zh-CN" sz="2000" dirty="0">
                <a:ea typeface="仿宋" panose="02010609060101010101" pitchFamily="49" charset="-122"/>
                <a:sym typeface="Symbol" panose="05050102010706020507" pitchFamily="18" charset="2"/>
              </a:rPr>
              <a:t></a:t>
            </a:r>
            <a:r>
              <a:rPr lang="en-US" altLang="zh-CN" sz="2000" dirty="0">
                <a:ea typeface="仿宋" panose="02010609060101010101" pitchFamily="49" charset="-122"/>
              </a:rPr>
              <a:t> </a:t>
            </a:r>
            <a:r>
              <a:rPr lang="en-US" altLang="zh-CN" sz="2000" i="1" dirty="0">
                <a:ea typeface="仿宋" panose="02010609060101010101" pitchFamily="49" charset="-122"/>
              </a:rPr>
              <a:t>A</a:t>
            </a:r>
            <a:r>
              <a:rPr lang="en-US" altLang="zh-CN" sz="2000" dirty="0">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析取三段论</a:t>
            </a:r>
            <a:endParaRPr lang="zh-CN" altLang="en-US" sz="2000" dirty="0"/>
          </a:p>
          <a:p>
            <a:pPr algn="just" eaLnBrk="1" hangingPunct="1"/>
            <a:r>
              <a:rPr lang="zh-CN" altLang="en-US" sz="2000" dirty="0">
                <a:ea typeface="仿宋" panose="02010609060101010101" pitchFamily="49" charset="-122"/>
              </a:rPr>
              <a:t>     (</a:t>
            </a:r>
            <a:r>
              <a:rPr lang="en-US" altLang="zh-CN" sz="2000" i="1" dirty="0">
                <a:ea typeface="仿宋" panose="02010609060101010101" pitchFamily="49" charset="-122"/>
              </a:rPr>
              <a:t>A</a:t>
            </a:r>
            <a:r>
              <a:rPr lang="en-US" altLang="zh-CN" sz="2000" dirty="0">
                <a:ea typeface="仿宋" panose="02010609060101010101" pitchFamily="49" charset="-122"/>
                <a:sym typeface="Symbol" panose="05050102010706020507" pitchFamily="18" charset="2"/>
              </a:rPr>
              <a:t></a:t>
            </a:r>
            <a:r>
              <a:rPr lang="en-US" altLang="zh-CN" sz="2000" i="1" dirty="0">
                <a:ea typeface="仿宋" panose="02010609060101010101" pitchFamily="49" charset="-122"/>
              </a:rPr>
              <a:t>B</a:t>
            </a:r>
            <a:r>
              <a:rPr lang="en-US" altLang="zh-CN" sz="2000" dirty="0">
                <a:ea typeface="仿宋" panose="02010609060101010101" pitchFamily="49" charset="-122"/>
              </a:rPr>
              <a:t>)</a:t>
            </a:r>
            <a:r>
              <a:rPr lang="en-US" altLang="zh-CN" sz="2000" dirty="0">
                <a:ea typeface="仿宋" panose="02010609060101010101" pitchFamily="49" charset="-122"/>
                <a:sym typeface="Symbol" panose="05050102010706020507" pitchFamily="18" charset="2"/>
              </a:rPr>
              <a:t></a:t>
            </a:r>
            <a:r>
              <a:rPr lang="en-US" altLang="zh-CN" sz="2000" dirty="0">
                <a:ea typeface="仿宋" panose="02010609060101010101" pitchFamily="49" charset="-122"/>
              </a:rPr>
              <a:t>(</a:t>
            </a:r>
            <a:r>
              <a:rPr lang="en-US" altLang="zh-CN" sz="2000" i="1" dirty="0">
                <a:ea typeface="仿宋" panose="02010609060101010101" pitchFamily="49" charset="-122"/>
              </a:rPr>
              <a:t>B</a:t>
            </a:r>
            <a:r>
              <a:rPr lang="en-US" altLang="zh-CN" sz="2000" dirty="0">
                <a:ea typeface="仿宋" panose="02010609060101010101" pitchFamily="49" charset="-122"/>
                <a:sym typeface="Symbol" panose="05050102010706020507" pitchFamily="18" charset="2"/>
              </a:rPr>
              <a:t></a:t>
            </a:r>
            <a:r>
              <a:rPr lang="en-US" altLang="zh-CN" sz="2000" i="1" dirty="0">
                <a:ea typeface="仿宋" panose="02010609060101010101" pitchFamily="49" charset="-122"/>
              </a:rPr>
              <a:t>C</a:t>
            </a:r>
            <a:r>
              <a:rPr lang="en-US" altLang="zh-CN" sz="2000" dirty="0">
                <a:ea typeface="仿宋" panose="02010609060101010101" pitchFamily="49" charset="-122"/>
              </a:rPr>
              <a:t>) </a:t>
            </a:r>
            <a:r>
              <a:rPr lang="en-US" altLang="zh-CN" sz="2000" dirty="0">
                <a:ea typeface="仿宋" panose="02010609060101010101" pitchFamily="49" charset="-122"/>
                <a:sym typeface="Symbol" panose="05050102010706020507" pitchFamily="18" charset="2"/>
              </a:rPr>
              <a:t></a:t>
            </a:r>
            <a:r>
              <a:rPr lang="en-US" altLang="zh-CN" sz="2000" dirty="0">
                <a:ea typeface="仿宋" panose="02010609060101010101" pitchFamily="49" charset="-122"/>
              </a:rPr>
              <a:t> (</a:t>
            </a:r>
            <a:r>
              <a:rPr lang="en-US" altLang="zh-CN" sz="2000" i="1" dirty="0">
                <a:ea typeface="仿宋" panose="02010609060101010101" pitchFamily="49" charset="-122"/>
              </a:rPr>
              <a:t>A</a:t>
            </a:r>
            <a:r>
              <a:rPr lang="en-US" altLang="zh-CN" sz="2000" dirty="0">
                <a:ea typeface="仿宋" panose="02010609060101010101" pitchFamily="49" charset="-122"/>
                <a:sym typeface="Symbol" panose="05050102010706020507" pitchFamily="18" charset="2"/>
              </a:rPr>
              <a:t></a:t>
            </a:r>
            <a:r>
              <a:rPr lang="en-US" altLang="zh-CN" sz="2000" i="1" dirty="0">
                <a:ea typeface="仿宋" panose="02010609060101010101" pitchFamily="49" charset="-122"/>
              </a:rPr>
              <a:t>C</a:t>
            </a:r>
            <a:r>
              <a:rPr lang="en-US" altLang="zh-CN" sz="2000" dirty="0">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假言三段论</a:t>
            </a:r>
            <a:endParaRPr lang="zh-CN" altLang="en-US" sz="2000" dirty="0"/>
          </a:p>
          <a:p>
            <a:pPr algn="just" eaLnBrk="1" hangingPunct="1"/>
            <a:r>
              <a:rPr lang="zh-CN" altLang="en-US" sz="2000" dirty="0">
                <a:ea typeface="仿宋" panose="02010609060101010101" pitchFamily="49" charset="-122"/>
              </a:rPr>
              <a:t>     (</a:t>
            </a:r>
            <a:r>
              <a:rPr lang="en-US" altLang="zh-CN" sz="2000" i="1" dirty="0">
                <a:ea typeface="仿宋" panose="02010609060101010101" pitchFamily="49" charset="-122"/>
              </a:rPr>
              <a:t>A</a:t>
            </a:r>
            <a:r>
              <a:rPr lang="en-US" altLang="zh-CN" sz="2000" dirty="0">
                <a:ea typeface="仿宋" panose="02010609060101010101" pitchFamily="49" charset="-122"/>
                <a:sym typeface="Symbol" panose="05050102010706020507" pitchFamily="18" charset="2"/>
              </a:rPr>
              <a:t></a:t>
            </a:r>
            <a:r>
              <a:rPr lang="en-US" altLang="zh-CN" sz="2000" i="1" dirty="0">
                <a:ea typeface="仿宋" panose="02010609060101010101" pitchFamily="49" charset="-122"/>
              </a:rPr>
              <a:t>B</a:t>
            </a:r>
            <a:r>
              <a:rPr lang="en-US" altLang="zh-CN" sz="2000" dirty="0">
                <a:ea typeface="仿宋" panose="02010609060101010101" pitchFamily="49" charset="-122"/>
              </a:rPr>
              <a:t>)</a:t>
            </a:r>
            <a:r>
              <a:rPr lang="en-US" altLang="zh-CN" sz="2000" dirty="0">
                <a:ea typeface="仿宋" panose="02010609060101010101" pitchFamily="49" charset="-122"/>
                <a:sym typeface="Symbol" panose="05050102010706020507" pitchFamily="18" charset="2"/>
              </a:rPr>
              <a:t></a:t>
            </a:r>
            <a:r>
              <a:rPr lang="en-US" altLang="zh-CN" sz="2000" dirty="0">
                <a:ea typeface="仿宋" panose="02010609060101010101" pitchFamily="49" charset="-122"/>
              </a:rPr>
              <a:t>(</a:t>
            </a:r>
            <a:r>
              <a:rPr lang="en-US" altLang="zh-CN" sz="2000" i="1" dirty="0">
                <a:ea typeface="仿宋" panose="02010609060101010101" pitchFamily="49" charset="-122"/>
              </a:rPr>
              <a:t>B</a:t>
            </a:r>
            <a:r>
              <a:rPr lang="en-US" altLang="zh-CN" sz="2000" dirty="0">
                <a:ea typeface="仿宋" panose="02010609060101010101" pitchFamily="49" charset="-122"/>
                <a:sym typeface="Symbol" panose="05050102010706020507" pitchFamily="18" charset="2"/>
              </a:rPr>
              <a:t></a:t>
            </a:r>
            <a:r>
              <a:rPr lang="en-US" altLang="zh-CN" sz="2000" i="1" dirty="0">
                <a:ea typeface="仿宋" panose="02010609060101010101" pitchFamily="49" charset="-122"/>
              </a:rPr>
              <a:t>C</a:t>
            </a:r>
            <a:r>
              <a:rPr lang="en-US" altLang="zh-CN" sz="2000" dirty="0">
                <a:ea typeface="仿宋" panose="02010609060101010101" pitchFamily="49" charset="-122"/>
              </a:rPr>
              <a:t>) </a:t>
            </a:r>
            <a:r>
              <a:rPr lang="en-US" altLang="zh-CN" sz="2000" dirty="0">
                <a:ea typeface="仿宋" panose="02010609060101010101" pitchFamily="49" charset="-122"/>
                <a:sym typeface="Symbol" panose="05050102010706020507" pitchFamily="18" charset="2"/>
              </a:rPr>
              <a:t></a:t>
            </a:r>
            <a:r>
              <a:rPr lang="en-US" altLang="zh-CN" sz="2000" dirty="0">
                <a:ea typeface="仿宋" panose="02010609060101010101" pitchFamily="49" charset="-122"/>
              </a:rPr>
              <a:t> (</a:t>
            </a:r>
            <a:r>
              <a:rPr lang="en-US" altLang="zh-CN" sz="2000" i="1" dirty="0">
                <a:ea typeface="仿宋" panose="02010609060101010101" pitchFamily="49" charset="-122"/>
              </a:rPr>
              <a:t>A</a:t>
            </a:r>
            <a:r>
              <a:rPr lang="en-US" altLang="zh-CN" sz="2000" dirty="0">
                <a:ea typeface="仿宋" panose="02010609060101010101" pitchFamily="49" charset="-122"/>
                <a:sym typeface="Symbol" panose="05050102010706020507" pitchFamily="18" charset="2"/>
              </a:rPr>
              <a:t></a:t>
            </a:r>
            <a:r>
              <a:rPr lang="en-US" altLang="zh-CN" sz="2000" i="1" dirty="0">
                <a:ea typeface="仿宋" panose="02010609060101010101" pitchFamily="49" charset="-122"/>
              </a:rPr>
              <a:t>C</a:t>
            </a:r>
            <a:r>
              <a:rPr lang="en-US" altLang="zh-CN" sz="2000" dirty="0">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等价三段论</a:t>
            </a:r>
            <a:endParaRPr lang="zh-CN" altLang="en-US" sz="2000" dirty="0"/>
          </a:p>
          <a:p>
            <a:pPr algn="just" eaLnBrk="1" hangingPunct="1"/>
            <a:r>
              <a:rPr lang="zh-CN" altLang="en-US" sz="2000" dirty="0">
                <a:ea typeface="仿宋" panose="02010609060101010101" pitchFamily="49" charset="-122"/>
              </a:rPr>
              <a:t>     (</a:t>
            </a:r>
            <a:r>
              <a:rPr lang="en-US" altLang="zh-CN" sz="2000" i="1" dirty="0">
                <a:ea typeface="仿宋" panose="02010609060101010101" pitchFamily="49" charset="-122"/>
              </a:rPr>
              <a:t>A</a:t>
            </a:r>
            <a:r>
              <a:rPr lang="en-US" altLang="zh-CN" sz="2000" dirty="0">
                <a:ea typeface="仿宋" panose="02010609060101010101" pitchFamily="49" charset="-122"/>
                <a:sym typeface="Symbol" panose="05050102010706020507" pitchFamily="18" charset="2"/>
              </a:rPr>
              <a:t></a:t>
            </a:r>
            <a:r>
              <a:rPr lang="en-US" altLang="zh-CN" sz="2000" i="1" dirty="0">
                <a:ea typeface="仿宋" panose="02010609060101010101" pitchFamily="49" charset="-122"/>
              </a:rPr>
              <a:t>B</a:t>
            </a:r>
            <a:r>
              <a:rPr lang="en-US" altLang="zh-CN" sz="2000" dirty="0">
                <a:ea typeface="仿宋" panose="02010609060101010101" pitchFamily="49" charset="-122"/>
              </a:rPr>
              <a:t>)</a:t>
            </a:r>
            <a:r>
              <a:rPr lang="en-US" altLang="zh-CN" sz="2000" dirty="0">
                <a:ea typeface="仿宋" panose="02010609060101010101" pitchFamily="49" charset="-122"/>
                <a:sym typeface="Symbol" panose="05050102010706020507" pitchFamily="18" charset="2"/>
              </a:rPr>
              <a:t></a:t>
            </a:r>
            <a:r>
              <a:rPr lang="en-US" altLang="zh-CN" sz="2000" dirty="0">
                <a:ea typeface="仿宋" panose="02010609060101010101" pitchFamily="49" charset="-122"/>
              </a:rPr>
              <a:t>(</a:t>
            </a:r>
            <a:r>
              <a:rPr lang="en-US" altLang="zh-CN" sz="2000" i="1" dirty="0">
                <a:ea typeface="仿宋" panose="02010609060101010101" pitchFamily="49" charset="-122"/>
              </a:rPr>
              <a:t>C</a:t>
            </a:r>
            <a:r>
              <a:rPr lang="en-US" altLang="zh-CN" sz="2000" dirty="0">
                <a:ea typeface="仿宋" panose="02010609060101010101" pitchFamily="49" charset="-122"/>
                <a:sym typeface="Symbol" panose="05050102010706020507" pitchFamily="18" charset="2"/>
              </a:rPr>
              <a:t></a:t>
            </a:r>
            <a:r>
              <a:rPr lang="en-US" altLang="zh-CN" sz="2000" i="1" dirty="0">
                <a:ea typeface="仿宋" panose="02010609060101010101" pitchFamily="49" charset="-122"/>
              </a:rPr>
              <a:t>D</a:t>
            </a:r>
            <a:r>
              <a:rPr lang="en-US" altLang="zh-CN" sz="2000" dirty="0">
                <a:ea typeface="仿宋" panose="02010609060101010101" pitchFamily="49" charset="-122"/>
              </a:rPr>
              <a:t>)</a:t>
            </a:r>
            <a:r>
              <a:rPr lang="en-US" altLang="zh-CN" sz="2000" dirty="0">
                <a:ea typeface="仿宋" panose="02010609060101010101" pitchFamily="49" charset="-122"/>
                <a:sym typeface="Symbol" panose="05050102010706020507" pitchFamily="18" charset="2"/>
              </a:rPr>
              <a:t></a:t>
            </a:r>
            <a:r>
              <a:rPr lang="en-US" altLang="zh-CN" sz="2000" dirty="0">
                <a:ea typeface="仿宋" panose="02010609060101010101" pitchFamily="49" charset="-122"/>
              </a:rPr>
              <a:t>(</a:t>
            </a:r>
            <a:r>
              <a:rPr lang="en-US" altLang="zh-CN" sz="2000" i="1" dirty="0">
                <a:ea typeface="仿宋" panose="02010609060101010101" pitchFamily="49" charset="-122"/>
              </a:rPr>
              <a:t>A</a:t>
            </a:r>
            <a:r>
              <a:rPr lang="en-US" altLang="zh-CN" sz="2000" dirty="0">
                <a:ea typeface="仿宋" panose="02010609060101010101" pitchFamily="49" charset="-122"/>
                <a:sym typeface="Symbol" panose="05050102010706020507" pitchFamily="18" charset="2"/>
              </a:rPr>
              <a:t></a:t>
            </a:r>
            <a:r>
              <a:rPr lang="en-US" altLang="zh-CN" sz="2000" i="1" dirty="0">
                <a:ea typeface="仿宋" panose="02010609060101010101" pitchFamily="49" charset="-122"/>
              </a:rPr>
              <a:t>C</a:t>
            </a:r>
            <a:r>
              <a:rPr lang="en-US" altLang="zh-CN" sz="2000" dirty="0">
                <a:ea typeface="仿宋" panose="02010609060101010101" pitchFamily="49" charset="-122"/>
              </a:rPr>
              <a:t>) </a:t>
            </a:r>
            <a:r>
              <a:rPr lang="en-US" altLang="zh-CN" sz="2000" dirty="0">
                <a:ea typeface="仿宋" panose="02010609060101010101" pitchFamily="49" charset="-122"/>
                <a:sym typeface="Symbol" panose="05050102010706020507" pitchFamily="18" charset="2"/>
              </a:rPr>
              <a:t></a:t>
            </a:r>
            <a:r>
              <a:rPr lang="en-US" altLang="zh-CN" sz="2000" dirty="0">
                <a:ea typeface="仿宋" panose="02010609060101010101" pitchFamily="49" charset="-122"/>
              </a:rPr>
              <a:t> (</a:t>
            </a:r>
            <a:r>
              <a:rPr lang="en-US" altLang="zh-CN" sz="2000" i="1" dirty="0">
                <a:ea typeface="仿宋" panose="02010609060101010101" pitchFamily="49" charset="-122"/>
              </a:rPr>
              <a:t>B</a:t>
            </a:r>
            <a:r>
              <a:rPr lang="en-US" altLang="zh-CN" sz="2000" dirty="0">
                <a:ea typeface="仿宋" panose="02010609060101010101" pitchFamily="49" charset="-122"/>
                <a:sym typeface="Symbol" panose="05050102010706020507" pitchFamily="18" charset="2"/>
              </a:rPr>
              <a:t></a:t>
            </a:r>
            <a:r>
              <a:rPr lang="en-US" altLang="zh-CN" sz="2000" i="1" dirty="0">
                <a:ea typeface="仿宋" panose="02010609060101010101" pitchFamily="49" charset="-122"/>
              </a:rPr>
              <a:t>D</a:t>
            </a:r>
            <a:r>
              <a:rPr lang="en-US" altLang="zh-CN" sz="2000" dirty="0">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构造性二难</a:t>
            </a:r>
            <a:endParaRPr lang="zh-CN" altLang="en-US" sz="2000" dirty="0"/>
          </a:p>
          <a:p>
            <a:pPr algn="just" eaLnBrk="1" hangingPunct="1"/>
            <a:r>
              <a:rPr lang="zh-CN" altLang="en-US" sz="2000" dirty="0">
                <a:ea typeface="仿宋" panose="02010609060101010101" pitchFamily="49" charset="-122"/>
              </a:rPr>
              <a:t>     (</a:t>
            </a:r>
            <a:r>
              <a:rPr lang="en-US" altLang="zh-CN" sz="2000" i="1" dirty="0">
                <a:ea typeface="仿宋" panose="02010609060101010101" pitchFamily="49" charset="-122"/>
              </a:rPr>
              <a:t>A</a:t>
            </a:r>
            <a:r>
              <a:rPr lang="en-US" altLang="zh-CN" sz="2000" dirty="0">
                <a:ea typeface="仿宋" panose="02010609060101010101" pitchFamily="49" charset="-122"/>
                <a:sym typeface="Symbol" panose="05050102010706020507" pitchFamily="18" charset="2"/>
              </a:rPr>
              <a:t></a:t>
            </a:r>
            <a:r>
              <a:rPr lang="en-US" altLang="zh-CN" sz="2000" i="1" dirty="0">
                <a:ea typeface="仿宋" panose="02010609060101010101" pitchFamily="49" charset="-122"/>
              </a:rPr>
              <a:t>B</a:t>
            </a:r>
            <a:r>
              <a:rPr lang="en-US" altLang="zh-CN" sz="2000" dirty="0">
                <a:ea typeface="仿宋" panose="02010609060101010101" pitchFamily="49" charset="-122"/>
              </a:rPr>
              <a:t>)</a:t>
            </a:r>
            <a:r>
              <a:rPr lang="en-US" altLang="zh-CN" sz="2000" dirty="0">
                <a:ea typeface="仿宋" panose="02010609060101010101" pitchFamily="49" charset="-122"/>
                <a:sym typeface="Symbol" panose="05050102010706020507" pitchFamily="18" charset="2"/>
              </a:rPr>
              <a:t></a:t>
            </a:r>
            <a:r>
              <a:rPr lang="en-US" altLang="zh-CN" sz="2000" dirty="0">
                <a:ea typeface="仿宋" panose="02010609060101010101" pitchFamily="49" charset="-122"/>
              </a:rPr>
              <a:t>(</a:t>
            </a:r>
            <a:r>
              <a:rPr lang="en-US" altLang="zh-CN" sz="2000" dirty="0">
                <a:ea typeface="仿宋" panose="02010609060101010101" pitchFamily="49" charset="-122"/>
                <a:sym typeface="Symbol" panose="05050102010706020507" pitchFamily="18" charset="2"/>
              </a:rPr>
              <a:t></a:t>
            </a:r>
            <a:r>
              <a:rPr lang="en-US" altLang="zh-CN" sz="2000" i="1" dirty="0">
                <a:ea typeface="仿宋" panose="02010609060101010101" pitchFamily="49" charset="-122"/>
              </a:rPr>
              <a:t>A</a:t>
            </a:r>
            <a:r>
              <a:rPr lang="en-US" altLang="zh-CN" sz="2000" dirty="0">
                <a:ea typeface="仿宋" panose="02010609060101010101" pitchFamily="49" charset="-122"/>
                <a:sym typeface="Symbol" panose="05050102010706020507" pitchFamily="18" charset="2"/>
              </a:rPr>
              <a:t></a:t>
            </a:r>
            <a:r>
              <a:rPr lang="en-US" altLang="zh-CN" sz="2000" i="1" dirty="0">
                <a:ea typeface="仿宋" panose="02010609060101010101" pitchFamily="49" charset="-122"/>
              </a:rPr>
              <a:t>B</a:t>
            </a:r>
            <a:r>
              <a:rPr lang="en-US" altLang="zh-CN" sz="2000" dirty="0">
                <a:ea typeface="仿宋" panose="02010609060101010101" pitchFamily="49" charset="-122"/>
              </a:rPr>
              <a:t>)</a:t>
            </a:r>
            <a:r>
              <a:rPr lang="en-US" altLang="zh-CN" sz="2000" dirty="0">
                <a:ea typeface="仿宋" panose="02010609060101010101" pitchFamily="49" charset="-122"/>
                <a:sym typeface="Symbol" panose="05050102010706020507" pitchFamily="18" charset="2"/>
              </a:rPr>
              <a:t></a:t>
            </a:r>
            <a:r>
              <a:rPr lang="en-US" altLang="zh-CN" sz="2000" dirty="0">
                <a:ea typeface="仿宋" panose="02010609060101010101" pitchFamily="49" charset="-122"/>
              </a:rPr>
              <a:t>(</a:t>
            </a:r>
            <a:r>
              <a:rPr lang="en-US" altLang="zh-CN" sz="2000" i="1" dirty="0">
                <a:ea typeface="仿宋" panose="02010609060101010101" pitchFamily="49" charset="-122"/>
              </a:rPr>
              <a:t>A</a:t>
            </a:r>
            <a:r>
              <a:rPr lang="en-US" altLang="zh-CN" sz="2000" dirty="0">
                <a:ea typeface="仿宋" panose="02010609060101010101" pitchFamily="49" charset="-122"/>
                <a:sym typeface="Symbol" panose="05050102010706020507" pitchFamily="18" charset="2"/>
              </a:rPr>
              <a:t></a:t>
            </a:r>
            <a:r>
              <a:rPr lang="en-US" altLang="zh-CN" sz="2000" i="1" dirty="0">
                <a:ea typeface="仿宋" panose="02010609060101010101" pitchFamily="49" charset="-122"/>
              </a:rPr>
              <a:t>A</a:t>
            </a:r>
            <a:r>
              <a:rPr lang="en-US" altLang="zh-CN" sz="2000" dirty="0">
                <a:ea typeface="仿宋" panose="02010609060101010101" pitchFamily="49" charset="-122"/>
              </a:rPr>
              <a:t>) </a:t>
            </a:r>
            <a:r>
              <a:rPr lang="en-US" altLang="zh-CN" sz="2000" dirty="0">
                <a:ea typeface="仿宋" panose="02010609060101010101" pitchFamily="49" charset="-122"/>
                <a:sym typeface="Symbol" panose="05050102010706020507" pitchFamily="18" charset="2"/>
              </a:rPr>
              <a:t></a:t>
            </a:r>
            <a:r>
              <a:rPr lang="en-US" altLang="zh-CN" sz="2000" dirty="0">
                <a:ea typeface="仿宋" panose="02010609060101010101" pitchFamily="49" charset="-122"/>
              </a:rPr>
              <a:t> </a:t>
            </a:r>
            <a:r>
              <a:rPr lang="en-US" altLang="zh-CN" sz="2000" i="1" dirty="0">
                <a:ea typeface="仿宋" panose="02010609060101010101" pitchFamily="49" charset="-122"/>
              </a:rPr>
              <a:t>B</a:t>
            </a:r>
            <a:r>
              <a:rPr lang="en-US" altLang="zh-CN" sz="2000" dirty="0">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构造性二难（特殊形式）</a:t>
            </a:r>
            <a:endParaRPr lang="zh-CN" altLang="en-US" sz="2000" dirty="0"/>
          </a:p>
          <a:p>
            <a:pPr eaLnBrk="1" hangingPunct="1"/>
            <a:r>
              <a:rPr lang="zh-CN" altLang="en-US" sz="2000" dirty="0">
                <a:ea typeface="仿宋" panose="02010609060101010101" pitchFamily="49" charset="-122"/>
              </a:rPr>
              <a:t>     (</a:t>
            </a:r>
            <a:r>
              <a:rPr lang="en-US" altLang="zh-CN" sz="2000" i="1" dirty="0">
                <a:ea typeface="仿宋" panose="02010609060101010101" pitchFamily="49" charset="-122"/>
              </a:rPr>
              <a:t>A</a:t>
            </a:r>
            <a:r>
              <a:rPr lang="en-US" altLang="zh-CN" sz="2000" dirty="0">
                <a:ea typeface="仿宋" panose="02010609060101010101" pitchFamily="49" charset="-122"/>
                <a:sym typeface="Symbol" panose="05050102010706020507" pitchFamily="18" charset="2"/>
              </a:rPr>
              <a:t></a:t>
            </a:r>
            <a:r>
              <a:rPr lang="en-US" altLang="zh-CN" sz="2000" i="1" dirty="0">
                <a:ea typeface="仿宋" panose="02010609060101010101" pitchFamily="49" charset="-122"/>
              </a:rPr>
              <a:t>B</a:t>
            </a:r>
            <a:r>
              <a:rPr lang="en-US" altLang="zh-CN" sz="2000" dirty="0">
                <a:ea typeface="仿宋" panose="02010609060101010101" pitchFamily="49" charset="-122"/>
              </a:rPr>
              <a:t>)</a:t>
            </a:r>
            <a:r>
              <a:rPr lang="en-US" altLang="zh-CN" sz="2000" dirty="0">
                <a:ea typeface="仿宋" panose="02010609060101010101" pitchFamily="49" charset="-122"/>
                <a:sym typeface="Symbol" panose="05050102010706020507" pitchFamily="18" charset="2"/>
              </a:rPr>
              <a:t></a:t>
            </a:r>
            <a:r>
              <a:rPr lang="en-US" altLang="zh-CN" sz="2000" dirty="0">
                <a:ea typeface="仿宋" panose="02010609060101010101" pitchFamily="49" charset="-122"/>
              </a:rPr>
              <a:t>(</a:t>
            </a:r>
            <a:r>
              <a:rPr lang="en-US" altLang="zh-CN" sz="2000" i="1" dirty="0">
                <a:ea typeface="仿宋" panose="02010609060101010101" pitchFamily="49" charset="-122"/>
              </a:rPr>
              <a:t>C</a:t>
            </a:r>
            <a:r>
              <a:rPr lang="en-US" altLang="zh-CN" sz="2000" dirty="0">
                <a:ea typeface="仿宋" panose="02010609060101010101" pitchFamily="49" charset="-122"/>
                <a:sym typeface="Symbol" panose="05050102010706020507" pitchFamily="18" charset="2"/>
              </a:rPr>
              <a:t></a:t>
            </a:r>
            <a:r>
              <a:rPr lang="en-US" altLang="zh-CN" sz="2000" i="1" dirty="0">
                <a:ea typeface="仿宋" panose="02010609060101010101" pitchFamily="49" charset="-122"/>
              </a:rPr>
              <a:t>D</a:t>
            </a:r>
            <a:r>
              <a:rPr lang="en-US" altLang="zh-CN" sz="2000" dirty="0">
                <a:ea typeface="仿宋" panose="02010609060101010101" pitchFamily="49" charset="-122"/>
              </a:rPr>
              <a:t>)</a:t>
            </a:r>
            <a:r>
              <a:rPr lang="en-US" altLang="zh-CN" sz="2000" dirty="0">
                <a:ea typeface="仿宋" panose="02010609060101010101" pitchFamily="49" charset="-122"/>
                <a:sym typeface="Symbol" panose="05050102010706020507" pitchFamily="18" charset="2"/>
              </a:rPr>
              <a:t></a:t>
            </a:r>
            <a:r>
              <a:rPr lang="en-US" altLang="zh-CN" sz="2000" dirty="0">
                <a:ea typeface="仿宋" panose="02010609060101010101" pitchFamily="49" charset="-122"/>
              </a:rPr>
              <a:t>( </a:t>
            </a:r>
            <a:r>
              <a:rPr lang="en-US" altLang="zh-CN" sz="2000" dirty="0">
                <a:ea typeface="仿宋" panose="02010609060101010101" pitchFamily="49" charset="-122"/>
                <a:sym typeface="Symbol" panose="05050102010706020507" pitchFamily="18" charset="2"/>
              </a:rPr>
              <a:t></a:t>
            </a:r>
            <a:r>
              <a:rPr lang="en-US" altLang="zh-CN" sz="2000" i="1" dirty="0">
                <a:ea typeface="仿宋" panose="02010609060101010101" pitchFamily="49" charset="-122"/>
              </a:rPr>
              <a:t>B</a:t>
            </a:r>
            <a:r>
              <a:rPr lang="en-US" altLang="zh-CN" sz="2000" dirty="0">
                <a:ea typeface="仿宋" panose="02010609060101010101" pitchFamily="49" charset="-122"/>
                <a:sym typeface="Symbol" panose="05050102010706020507" pitchFamily="18" charset="2"/>
              </a:rPr>
              <a:t></a:t>
            </a:r>
            <a:r>
              <a:rPr lang="en-US" altLang="zh-CN" sz="2000" i="1" dirty="0">
                <a:ea typeface="仿宋" panose="02010609060101010101" pitchFamily="49" charset="-122"/>
              </a:rPr>
              <a:t>D</a:t>
            </a:r>
            <a:r>
              <a:rPr lang="en-US" altLang="zh-CN" sz="2000" dirty="0">
                <a:ea typeface="仿宋" panose="02010609060101010101" pitchFamily="49" charset="-122"/>
              </a:rPr>
              <a:t>) </a:t>
            </a:r>
            <a:r>
              <a:rPr lang="en-US" altLang="zh-CN" sz="2000" dirty="0">
                <a:ea typeface="仿宋" panose="02010609060101010101" pitchFamily="49" charset="-122"/>
                <a:sym typeface="Symbol" panose="05050102010706020507" pitchFamily="18" charset="2"/>
              </a:rPr>
              <a:t></a:t>
            </a:r>
            <a:r>
              <a:rPr lang="en-US" altLang="zh-CN" sz="2000" dirty="0">
                <a:ea typeface="仿宋" panose="02010609060101010101" pitchFamily="49" charset="-122"/>
              </a:rPr>
              <a:t> (</a:t>
            </a:r>
            <a:r>
              <a:rPr lang="en-US" altLang="zh-CN" sz="2000" dirty="0">
                <a:ea typeface="仿宋" panose="02010609060101010101" pitchFamily="49" charset="-122"/>
                <a:sym typeface="Symbol" panose="05050102010706020507" pitchFamily="18" charset="2"/>
              </a:rPr>
              <a:t></a:t>
            </a:r>
            <a:r>
              <a:rPr lang="en-US" altLang="zh-CN" sz="2000" i="1" dirty="0">
                <a:ea typeface="仿宋" panose="02010609060101010101" pitchFamily="49" charset="-122"/>
              </a:rPr>
              <a:t>A</a:t>
            </a:r>
            <a:r>
              <a:rPr lang="en-US" altLang="zh-CN" sz="2000" dirty="0">
                <a:ea typeface="仿宋" panose="02010609060101010101" pitchFamily="49" charset="-122"/>
                <a:sym typeface="Symbol" panose="05050102010706020507" pitchFamily="18" charset="2"/>
              </a:rPr>
              <a:t></a:t>
            </a:r>
            <a:r>
              <a:rPr lang="en-US" altLang="zh-CN" sz="2000" i="1" dirty="0">
                <a:ea typeface="仿宋" panose="02010609060101010101" pitchFamily="49" charset="-122"/>
              </a:rPr>
              <a:t>C</a:t>
            </a:r>
            <a:r>
              <a:rPr lang="en-US" altLang="zh-CN" sz="2000" dirty="0">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破坏性二难</a:t>
            </a:r>
            <a:r>
              <a:rPr lang="zh-CN" altLang="en-US" sz="2000"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p:cNvSpPr>
            <a:spLocks noGrp="1" noChangeArrowheads="1"/>
          </p:cNvSpPr>
          <p:nvPr>
            <p:ph type="title"/>
          </p:nvPr>
        </p:nvSpPr>
        <p:spPr/>
        <p:txBody>
          <a:bodyPr/>
          <a:lstStyle/>
          <a:p>
            <a:pPr eaLnBrk="1" hangingPunct="1"/>
            <a:r>
              <a:rPr lang="zh-CN" altLang="en-US"/>
              <a:t>常见推理定律(10)</a:t>
            </a:r>
          </a:p>
        </p:txBody>
      </p:sp>
      <p:sp>
        <p:nvSpPr>
          <p:cNvPr id="18435" name="Rectangle 1027"/>
          <p:cNvSpPr>
            <a:spLocks noGrp="1" noChangeArrowheads="1"/>
          </p:cNvSpPr>
          <p:nvPr>
            <p:ph sz="quarter" idx="1"/>
          </p:nvPr>
        </p:nvSpPr>
        <p:spPr/>
        <p:txBody>
          <a:bodyPr/>
          <a:lstStyle/>
          <a:p>
            <a:pPr algn="just" eaLnBrk="1" hangingPunct="1"/>
            <a:r>
              <a:rPr lang="zh-CN" altLang="en-US" sz="2400" dirty="0"/>
              <a:t>关于推理定律的几点说明：</a:t>
            </a:r>
          </a:p>
          <a:p>
            <a:pPr lvl="1" algn="just" eaLnBrk="1" hangingPunct="1"/>
            <a:r>
              <a:rPr lang="en-US" altLang="zh-CN" sz="2000" dirty="0"/>
              <a:t>A, B, C</a:t>
            </a:r>
            <a:r>
              <a:rPr lang="zh-CN" altLang="en-US" sz="2000" dirty="0"/>
              <a:t>为元语言符号</a:t>
            </a:r>
          </a:p>
          <a:p>
            <a:pPr lvl="1" algn="just" eaLnBrk="1" hangingPunct="1"/>
            <a:r>
              <a:rPr lang="zh-CN" altLang="en-US" sz="2000" dirty="0"/>
              <a:t>若某推理符合某条推理定律，则它自然是正确的</a:t>
            </a:r>
          </a:p>
          <a:p>
            <a:pPr lvl="1" algn="just" eaLnBrk="1" hangingPunct="1"/>
            <a:r>
              <a:rPr lang="en-US" altLang="zh-CN" sz="2000" dirty="0"/>
              <a:t>A </a:t>
            </a:r>
            <a:r>
              <a:rPr lang="zh-CN" altLang="en-US" sz="2000" dirty="0">
                <a:latin typeface="Times New Roman" panose="02020603050405020304" pitchFamily="18" charset="0"/>
                <a:ea typeface="仿宋" panose="02010609060101010101" pitchFamily="49" charset="-122"/>
                <a:sym typeface="Symbol" panose="05050102010706020507" pitchFamily="18" charset="2"/>
              </a:rPr>
              <a:t></a:t>
            </a:r>
            <a:r>
              <a:rPr lang="zh-CN" altLang="en-US" sz="2000" dirty="0"/>
              <a:t> </a:t>
            </a:r>
            <a:r>
              <a:rPr lang="en-US" altLang="zh-CN" sz="2000" dirty="0"/>
              <a:t> B</a:t>
            </a:r>
            <a:r>
              <a:rPr lang="zh-CN" altLang="en-US" sz="2000" dirty="0"/>
              <a:t>产生两条推理定律</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基本等值式汇总</a:t>
            </a:r>
          </a:p>
        </p:txBody>
      </p:sp>
      <p:sp>
        <p:nvSpPr>
          <p:cNvPr id="3" name="内容占位符 2"/>
          <p:cNvSpPr>
            <a:spLocks noGrp="1"/>
          </p:cNvSpPr>
          <p:nvPr>
            <p:ph sz="quarter" idx="1"/>
          </p:nvPr>
        </p:nvSpPr>
        <p:spPr/>
        <p:txBody>
          <a:bodyPr/>
          <a:lstStyle/>
          <a:p>
            <a:r>
              <a:rPr lang="zh-CN" altLang="en-US" dirty="0"/>
              <a:t>幂等律、交换律、结合律、分配律、吸收律；</a:t>
            </a:r>
          </a:p>
          <a:p>
            <a:r>
              <a:rPr lang="zh-CN" altLang="en-US" dirty="0"/>
              <a:t>双重否定律、摩根律；</a:t>
            </a:r>
          </a:p>
          <a:p>
            <a:r>
              <a:rPr lang="zh-CN" altLang="en-US" dirty="0"/>
              <a:t>零律、同一律、排中律、矛盾律；</a:t>
            </a:r>
          </a:p>
          <a:p>
            <a:r>
              <a:rPr lang="zh-CN" altLang="en-US" dirty="0"/>
              <a:t>蕴涵等值式、等价等值式、假言易位、等价否定等值式</a:t>
            </a:r>
          </a:p>
          <a:p>
            <a:r>
              <a:rPr lang="zh-CN" altLang="en-US" dirty="0"/>
              <a:t>归谬论 </a:t>
            </a:r>
            <a:r>
              <a:rPr lang="en-US" altLang="zh-CN" dirty="0"/>
              <a:t>(A→B)</a:t>
            </a:r>
            <a:r>
              <a:rPr lang="zh-CN" altLang="en-US" dirty="0"/>
              <a:t>∧</a:t>
            </a:r>
            <a:r>
              <a:rPr lang="en-US" altLang="zh-CN" dirty="0"/>
              <a:t>(A→</a:t>
            </a:r>
            <a:r>
              <a:rPr lang="en-US" altLang="zh-CN" sz="3200" dirty="0">
                <a:sym typeface="Symbol" panose="05050102010706020507" pitchFamily="18" charset="2"/>
              </a:rPr>
              <a:t>B</a:t>
            </a:r>
            <a:r>
              <a:rPr lang="en-US" altLang="zh-CN" dirty="0"/>
              <a:t>)</a:t>
            </a:r>
            <a:r>
              <a:rPr lang="en-US" altLang="zh-CN" sz="3200" dirty="0">
                <a:sym typeface="Symbol" panose="05050102010706020507" pitchFamily="18" charset="2"/>
              </a:rPr>
              <a:t> </a:t>
            </a:r>
            <a:r>
              <a:rPr lang="en-US" altLang="zh-CN" sz="3200">
                <a:sym typeface="Symbol" panose="05050102010706020507" pitchFamily="18" charset="2"/>
              </a:rPr>
              <a:t>  </a:t>
            </a:r>
            <a:r>
              <a:rPr lang="en-US" altLang="zh-CN" dirty="0"/>
              <a:t>A</a:t>
            </a:r>
          </a:p>
          <a:p>
            <a:r>
              <a:rPr lang="zh-CN" altLang="en-US" dirty="0"/>
              <a:t>（</a:t>
            </a:r>
            <a:r>
              <a:rPr lang="en-US" altLang="zh-CN" dirty="0"/>
              <a:t>16</a:t>
            </a:r>
            <a:r>
              <a:rPr lang="zh-CN" altLang="en-US" dirty="0"/>
              <a:t>组、</a:t>
            </a:r>
            <a:r>
              <a:rPr lang="en-US" altLang="zh-CN" dirty="0"/>
              <a:t>24</a:t>
            </a:r>
            <a:r>
              <a:rPr lang="zh-CN" altLang="en-US" dirty="0"/>
              <a:t>条）</a:t>
            </a:r>
          </a:p>
          <a:p>
            <a:endParaRPr lang="en-US" altLang="zh-CN" dirty="0"/>
          </a:p>
        </p:txBody>
      </p:sp>
    </p:spTree>
    <p:extLst>
      <p:ext uri="{BB962C8B-B14F-4D97-AF65-F5344CB8AC3E}">
        <p14:creationId xmlns:p14="http://schemas.microsoft.com/office/powerpoint/2010/main" val="2157051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26"/>
          <p:cNvSpPr>
            <a:spLocks noGrp="1" noChangeArrowheads="1"/>
          </p:cNvSpPr>
          <p:nvPr>
            <p:ph type="title"/>
          </p:nvPr>
        </p:nvSpPr>
        <p:spPr/>
        <p:txBody>
          <a:bodyPr/>
          <a:lstStyle/>
          <a:p>
            <a:pPr eaLnBrk="1" hangingPunct="1"/>
            <a:r>
              <a:rPr lang="zh-CN" altLang="en-US"/>
              <a:t>3.2 自然推理系统</a:t>
            </a:r>
            <a:r>
              <a:rPr lang="en-US" altLang="zh-CN"/>
              <a:t>P</a:t>
            </a:r>
          </a:p>
        </p:txBody>
      </p:sp>
      <p:sp>
        <p:nvSpPr>
          <p:cNvPr id="19459" name="Rectangle 1027"/>
          <p:cNvSpPr>
            <a:spLocks noGrp="1" noChangeArrowheads="1"/>
          </p:cNvSpPr>
          <p:nvPr>
            <p:ph sz="quarter" idx="1"/>
          </p:nvPr>
        </p:nvSpPr>
        <p:spPr/>
        <p:txBody>
          <a:bodyPr/>
          <a:lstStyle/>
          <a:p>
            <a:pPr eaLnBrk="1" hangingPunct="1"/>
            <a:r>
              <a:rPr lang="zh-CN" altLang="en-US" dirty="0"/>
              <a:t>系统？</a:t>
            </a:r>
            <a:endParaRPr lang="en-US" altLang="zh-CN" dirty="0"/>
          </a:p>
          <a:p>
            <a:pPr lvl="1"/>
            <a:r>
              <a:rPr lang="zh-CN" altLang="en-US" dirty="0"/>
              <a:t>若干部分相互联系、相互作用，形成的具有某些功能的整体。</a:t>
            </a:r>
            <a:endParaRPr lang="en-US" altLang="zh-CN" dirty="0"/>
          </a:p>
          <a:p>
            <a:pPr eaLnBrk="1" hangingPunct="1"/>
            <a:r>
              <a:rPr lang="zh-CN" altLang="en-US" dirty="0"/>
              <a:t>自然？</a:t>
            </a:r>
            <a:endParaRPr lang="en-US" altLang="zh-CN" dirty="0"/>
          </a:p>
          <a:p>
            <a:pPr lvl="1"/>
            <a:r>
              <a:rPr lang="zh-CN" altLang="en-US" dirty="0"/>
              <a:t>与“人工”相对</a:t>
            </a:r>
            <a:endParaRPr lang="en-US" altLang="zh-CN" dirty="0"/>
          </a:p>
          <a:p>
            <a:pPr lvl="1"/>
            <a:r>
              <a:rPr lang="zh-CN" altLang="en-US" dirty="0"/>
              <a:t>日常生活中使用的形式</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26"/>
          <p:cNvSpPr>
            <a:spLocks noGrp="1" noChangeArrowheads="1"/>
          </p:cNvSpPr>
          <p:nvPr>
            <p:ph type="title"/>
          </p:nvPr>
        </p:nvSpPr>
        <p:spPr/>
        <p:txBody>
          <a:bodyPr/>
          <a:lstStyle/>
          <a:p>
            <a:pPr eaLnBrk="1" hangingPunct="1"/>
            <a:r>
              <a:rPr lang="zh-CN" altLang="en-US" dirty="0">
                <a:latin typeface="仿宋" panose="02010609060101010101" pitchFamily="49" charset="-122"/>
                <a:ea typeface="仿宋" panose="02010609060101010101" pitchFamily="49" charset="-122"/>
              </a:rPr>
              <a:t>形式系统</a:t>
            </a:r>
          </a:p>
        </p:txBody>
      </p:sp>
      <p:sp>
        <p:nvSpPr>
          <p:cNvPr id="20483" name="Rectangle 1027"/>
          <p:cNvSpPr>
            <a:spLocks noGrp="1" noChangeArrowheads="1"/>
          </p:cNvSpPr>
          <p:nvPr>
            <p:ph sz="quarter" idx="1"/>
          </p:nvPr>
        </p:nvSpPr>
        <p:spPr/>
        <p:txBody>
          <a:bodyPr/>
          <a:lstStyle/>
          <a:p>
            <a:pPr algn="just" eaLnBrk="1" hangingPunct="1"/>
            <a:r>
              <a:rPr lang="zh-CN" altLang="en-US" sz="2800" dirty="0">
                <a:ea typeface="仿宋" panose="02010609060101010101" pitchFamily="49" charset="-122"/>
              </a:rPr>
              <a:t>1</a:t>
            </a:r>
            <a:r>
              <a:rPr lang="zh-CN" altLang="en-US" sz="2800" dirty="0">
                <a:latin typeface="仿宋" panose="02010609060101010101" pitchFamily="49" charset="-122"/>
                <a:ea typeface="仿宋" panose="02010609060101010101" pitchFamily="49" charset="-122"/>
              </a:rPr>
              <a:t>．形式系统的定义</a:t>
            </a:r>
            <a:endParaRPr lang="zh-CN" altLang="en-US" sz="2800" dirty="0"/>
          </a:p>
          <a:p>
            <a:pPr algn="just" eaLnBrk="1" hangingPunct="1"/>
            <a:r>
              <a:rPr lang="zh-CN" altLang="en-US" sz="2800" dirty="0">
                <a:latin typeface="仿宋" panose="02010609060101010101" pitchFamily="49" charset="-122"/>
                <a:ea typeface="仿宋" panose="02010609060101010101" pitchFamily="49" charset="-122"/>
              </a:rPr>
              <a:t>定义</a:t>
            </a:r>
            <a:r>
              <a:rPr lang="zh-CN" altLang="en-US" sz="2800" dirty="0">
                <a:ea typeface="仿宋" panose="02010609060101010101" pitchFamily="49" charset="-122"/>
              </a:rPr>
              <a:t>3.2 </a:t>
            </a:r>
            <a:r>
              <a:rPr lang="zh-CN" altLang="en-US" sz="2800" dirty="0">
                <a:latin typeface="仿宋" panose="02010609060101010101" pitchFamily="49" charset="-122"/>
                <a:ea typeface="仿宋" panose="02010609060101010101" pitchFamily="49" charset="-122"/>
              </a:rPr>
              <a:t>一个形式系统</a:t>
            </a:r>
            <a:r>
              <a:rPr lang="en-US" altLang="zh-CN" sz="2800" i="1" dirty="0">
                <a:ea typeface="仿宋" panose="02010609060101010101" pitchFamily="49" charset="-122"/>
              </a:rPr>
              <a:t>I</a:t>
            </a:r>
            <a:r>
              <a:rPr lang="zh-CN" altLang="en-US" sz="2800" dirty="0">
                <a:latin typeface="仿宋" panose="02010609060101010101" pitchFamily="49" charset="-122"/>
                <a:ea typeface="仿宋" panose="02010609060101010101" pitchFamily="49" charset="-122"/>
              </a:rPr>
              <a:t>由下面四个部分组成：</a:t>
            </a:r>
            <a:endParaRPr lang="zh-CN" altLang="en-US" sz="2800" dirty="0"/>
          </a:p>
          <a:p>
            <a:pPr algn="just" eaLnBrk="1" hangingPunct="1"/>
            <a:r>
              <a:rPr lang="zh-CN" altLang="en-US" sz="2800" dirty="0">
                <a:latin typeface="仿宋" panose="02010609060101010101" pitchFamily="49" charset="-122"/>
                <a:ea typeface="仿宋" panose="02010609060101010101" pitchFamily="49" charset="-122"/>
              </a:rPr>
              <a:t>（1）非空的字母表，记作</a:t>
            </a:r>
            <a:r>
              <a:rPr lang="en-US" altLang="zh-CN" sz="2800" i="1" dirty="0">
                <a:ea typeface="仿宋" panose="02010609060101010101" pitchFamily="49" charset="-122"/>
              </a:rPr>
              <a:t>A</a:t>
            </a:r>
            <a:r>
              <a:rPr lang="en-US" altLang="zh-CN" sz="2800" dirty="0">
                <a:ea typeface="仿宋" panose="02010609060101010101" pitchFamily="49" charset="-122"/>
              </a:rPr>
              <a:t>(</a:t>
            </a:r>
            <a:r>
              <a:rPr lang="en-US" altLang="zh-CN" sz="2800" i="1" dirty="0">
                <a:ea typeface="仿宋" panose="02010609060101010101" pitchFamily="49" charset="-122"/>
              </a:rPr>
              <a:t>I</a:t>
            </a:r>
            <a:r>
              <a:rPr lang="en-US" altLang="zh-CN" sz="2800" dirty="0">
                <a:ea typeface="仿宋" panose="02010609060101010101" pitchFamily="49" charset="-122"/>
              </a:rPr>
              <a:t>).</a:t>
            </a:r>
            <a:endParaRPr lang="en-US" altLang="zh-CN" sz="2800" dirty="0"/>
          </a:p>
          <a:p>
            <a:pPr algn="just" eaLnBrk="1" hangingPunct="1"/>
            <a:r>
              <a:rPr lang="en-US" altLang="zh-CN" sz="2800" dirty="0">
                <a:latin typeface="仿宋" panose="02010609060101010101" pitchFamily="49" charset="-122"/>
                <a:ea typeface="仿宋" panose="02010609060101010101" pitchFamily="49" charset="-122"/>
              </a:rPr>
              <a:t>（2）</a:t>
            </a:r>
            <a:r>
              <a:rPr lang="en-US" altLang="zh-CN" sz="2800" i="1" dirty="0">
                <a:ea typeface="仿宋" panose="02010609060101010101" pitchFamily="49" charset="-122"/>
              </a:rPr>
              <a:t>A</a:t>
            </a:r>
            <a:r>
              <a:rPr lang="en-US" altLang="zh-CN" sz="2800" dirty="0">
                <a:ea typeface="仿宋" panose="02010609060101010101" pitchFamily="49" charset="-122"/>
              </a:rPr>
              <a:t>(</a:t>
            </a:r>
            <a:r>
              <a:rPr lang="en-US" altLang="zh-CN" sz="2800" i="1" dirty="0">
                <a:ea typeface="仿宋" panose="02010609060101010101" pitchFamily="49" charset="-122"/>
              </a:rPr>
              <a:t>I</a:t>
            </a:r>
            <a:r>
              <a:rPr lang="en-US" altLang="zh-CN" sz="2800" dirty="0">
                <a:ea typeface="仿宋" panose="02010609060101010101" pitchFamily="49" charset="-122"/>
              </a:rPr>
              <a:t>)</a:t>
            </a:r>
            <a:r>
              <a:rPr lang="zh-CN" altLang="en-US" sz="2800" dirty="0">
                <a:latin typeface="仿宋" panose="02010609060101010101" pitchFamily="49" charset="-122"/>
                <a:ea typeface="仿宋" panose="02010609060101010101" pitchFamily="49" charset="-122"/>
              </a:rPr>
              <a:t>中符号构造的合式公式集，记作</a:t>
            </a:r>
            <a:r>
              <a:rPr lang="en-US" altLang="zh-CN" sz="2800" i="1" dirty="0">
                <a:ea typeface="仿宋" panose="02010609060101010101" pitchFamily="49" charset="-122"/>
              </a:rPr>
              <a:t>E</a:t>
            </a:r>
            <a:r>
              <a:rPr lang="en-US" altLang="zh-CN" sz="2800" dirty="0">
                <a:ea typeface="仿宋" panose="02010609060101010101" pitchFamily="49" charset="-122"/>
              </a:rPr>
              <a:t>(</a:t>
            </a:r>
            <a:r>
              <a:rPr lang="en-US" altLang="zh-CN" sz="2800" i="1" dirty="0">
                <a:ea typeface="仿宋" panose="02010609060101010101" pitchFamily="49" charset="-122"/>
              </a:rPr>
              <a:t>I</a:t>
            </a:r>
            <a:r>
              <a:rPr lang="en-US" altLang="zh-CN" sz="2800" dirty="0">
                <a:ea typeface="仿宋" panose="02010609060101010101" pitchFamily="49" charset="-122"/>
              </a:rPr>
              <a:t>).</a:t>
            </a:r>
            <a:endParaRPr lang="en-US" altLang="zh-CN" sz="2800" dirty="0"/>
          </a:p>
          <a:p>
            <a:pPr algn="just" eaLnBrk="1" hangingPunct="1"/>
            <a:r>
              <a:rPr lang="en-US" altLang="zh-CN" sz="2800" dirty="0">
                <a:latin typeface="仿宋" panose="02010609060101010101" pitchFamily="49" charset="-122"/>
                <a:ea typeface="仿宋" panose="02010609060101010101" pitchFamily="49" charset="-122"/>
              </a:rPr>
              <a:t>（3）</a:t>
            </a:r>
            <a:r>
              <a:rPr lang="en-US" altLang="zh-CN" sz="2800" i="1" dirty="0">
                <a:ea typeface="仿宋" panose="02010609060101010101" pitchFamily="49" charset="-122"/>
              </a:rPr>
              <a:t>E</a:t>
            </a:r>
            <a:r>
              <a:rPr lang="en-US" altLang="zh-CN" sz="2800" dirty="0">
                <a:ea typeface="仿宋" panose="02010609060101010101" pitchFamily="49" charset="-122"/>
              </a:rPr>
              <a:t>(</a:t>
            </a:r>
            <a:r>
              <a:rPr lang="en-US" altLang="zh-CN" sz="2800" i="1" dirty="0">
                <a:ea typeface="仿宋" panose="02010609060101010101" pitchFamily="49" charset="-122"/>
              </a:rPr>
              <a:t>I</a:t>
            </a:r>
            <a:r>
              <a:rPr lang="en-US" altLang="zh-CN" sz="2800" dirty="0">
                <a:ea typeface="仿宋" panose="02010609060101010101" pitchFamily="49" charset="-122"/>
              </a:rPr>
              <a:t>)</a:t>
            </a:r>
            <a:r>
              <a:rPr lang="zh-CN" altLang="en-US" sz="2800" dirty="0">
                <a:latin typeface="仿宋" panose="02010609060101010101" pitchFamily="49" charset="-122"/>
                <a:ea typeface="仿宋" panose="02010609060101010101" pitchFamily="49" charset="-122"/>
              </a:rPr>
              <a:t>中一些特殊的公式组成的公理集，记作</a:t>
            </a:r>
            <a:r>
              <a:rPr lang="en-US" altLang="zh-CN" sz="2800" i="1" dirty="0">
                <a:ea typeface="仿宋" panose="02010609060101010101" pitchFamily="49" charset="-122"/>
              </a:rPr>
              <a:t>A</a:t>
            </a:r>
            <a:r>
              <a:rPr lang="en-US" altLang="zh-CN" sz="2800" i="1" baseline="-30000" dirty="0">
                <a:ea typeface="仿宋" panose="02010609060101010101" pitchFamily="49" charset="-122"/>
              </a:rPr>
              <a:t>X</a:t>
            </a:r>
            <a:r>
              <a:rPr lang="en-US" altLang="zh-CN" sz="2800" dirty="0">
                <a:ea typeface="仿宋" panose="02010609060101010101" pitchFamily="49" charset="-122"/>
              </a:rPr>
              <a:t>(</a:t>
            </a:r>
            <a:r>
              <a:rPr lang="en-US" altLang="zh-CN" sz="2800" i="1" dirty="0">
                <a:ea typeface="仿宋" panose="02010609060101010101" pitchFamily="49" charset="-122"/>
              </a:rPr>
              <a:t>I</a:t>
            </a:r>
            <a:r>
              <a:rPr lang="en-US" altLang="zh-CN" sz="2800" dirty="0">
                <a:ea typeface="仿宋" panose="02010609060101010101" pitchFamily="49" charset="-122"/>
              </a:rPr>
              <a:t>).</a:t>
            </a:r>
            <a:endParaRPr lang="en-US" altLang="zh-CN" sz="2800" dirty="0"/>
          </a:p>
          <a:p>
            <a:pPr algn="just" eaLnBrk="1" hangingPunct="1"/>
            <a:r>
              <a:rPr lang="en-US" altLang="zh-CN" sz="2800" dirty="0">
                <a:latin typeface="仿宋" panose="02010609060101010101" pitchFamily="49" charset="-122"/>
                <a:ea typeface="仿宋" panose="02010609060101010101" pitchFamily="49" charset="-122"/>
              </a:rPr>
              <a:t>（4）</a:t>
            </a:r>
            <a:r>
              <a:rPr lang="zh-CN" altLang="en-US" sz="2800" dirty="0">
                <a:latin typeface="仿宋" panose="02010609060101010101" pitchFamily="49" charset="-122"/>
                <a:ea typeface="仿宋" panose="02010609060101010101" pitchFamily="49" charset="-122"/>
              </a:rPr>
              <a:t>推理规则集，记作</a:t>
            </a:r>
            <a:r>
              <a:rPr lang="en-US" altLang="zh-CN" sz="2800" i="1" dirty="0">
                <a:ea typeface="仿宋" panose="02010609060101010101" pitchFamily="49" charset="-122"/>
              </a:rPr>
              <a:t>R</a:t>
            </a:r>
            <a:r>
              <a:rPr lang="en-US" altLang="zh-CN" sz="2800" dirty="0">
                <a:ea typeface="仿宋" panose="02010609060101010101" pitchFamily="49" charset="-122"/>
              </a:rPr>
              <a:t>(</a:t>
            </a:r>
            <a:r>
              <a:rPr lang="en-US" altLang="zh-CN" sz="2800" i="1" dirty="0">
                <a:ea typeface="仿宋" panose="02010609060101010101" pitchFamily="49" charset="-122"/>
              </a:rPr>
              <a:t>I</a:t>
            </a:r>
            <a:r>
              <a:rPr lang="en-US" altLang="zh-CN" sz="2800" dirty="0">
                <a:ea typeface="仿宋" panose="02010609060101010101" pitchFamily="49" charset="-122"/>
              </a:rPr>
              <a:t>). </a:t>
            </a:r>
            <a:endParaRPr lang="en-US" altLang="zh-CN" sz="2800"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什么是推理？</a:t>
            </a:r>
          </a:p>
        </p:txBody>
      </p:sp>
      <p:sp>
        <p:nvSpPr>
          <p:cNvPr id="3" name="内容占位符 2"/>
          <p:cNvSpPr>
            <a:spLocks noGrp="1"/>
          </p:cNvSpPr>
          <p:nvPr>
            <p:ph sz="quarter" idx="1"/>
          </p:nvPr>
        </p:nvSpPr>
        <p:spPr/>
        <p:txBody>
          <a:bodyPr/>
          <a:lstStyle/>
          <a:p>
            <a:r>
              <a:rPr lang="zh-CN" altLang="en-US" sz="2400" dirty="0"/>
              <a:t>推理，逻辑学指思维的基本形式之一，是由一个或几个已知的判断（前提）推出新判断（结论）的过程，有直接推理、间接推理等。（</a:t>
            </a:r>
            <a:r>
              <a:rPr lang="en-US" altLang="zh-CN" sz="2400" dirty="0"/>
              <a:t>《</a:t>
            </a:r>
            <a:r>
              <a:rPr lang="zh-CN" altLang="en-US" sz="2400" dirty="0"/>
              <a:t>现代汉语词典（第</a:t>
            </a:r>
            <a:r>
              <a:rPr lang="en-US" altLang="zh-CN" sz="2400" dirty="0"/>
              <a:t>6</a:t>
            </a:r>
            <a:r>
              <a:rPr lang="zh-CN" altLang="en-US" sz="2400" dirty="0"/>
              <a:t>版）</a:t>
            </a:r>
            <a:r>
              <a:rPr lang="en-US" altLang="zh-CN" sz="2400" dirty="0"/>
              <a:t>》</a:t>
            </a:r>
            <a:r>
              <a:rPr lang="zh-CN" altLang="en-US" sz="2400" dirty="0"/>
              <a:t>第</a:t>
            </a:r>
            <a:r>
              <a:rPr lang="en-US" altLang="zh-CN" sz="2400" dirty="0"/>
              <a:t>1323</a:t>
            </a:r>
            <a:r>
              <a:rPr lang="zh-CN" altLang="en-US" sz="2400" dirty="0"/>
              <a:t>页）</a:t>
            </a:r>
            <a:endParaRPr lang="en-US" altLang="zh-CN" sz="2400" dirty="0"/>
          </a:p>
          <a:p>
            <a:r>
              <a:rPr lang="zh-CN" altLang="en-US" sz="2400" dirty="0"/>
              <a:t>推理类型</a:t>
            </a:r>
            <a:endParaRPr lang="en-US" altLang="zh-CN" sz="2400" dirty="0"/>
          </a:p>
          <a:p>
            <a:pPr lvl="1"/>
            <a:r>
              <a:rPr lang="zh-CN" altLang="en-US" sz="2100" dirty="0"/>
              <a:t>按推理过程的思维方向划分，主要有演绎推理、归纳推理、类比推理（</a:t>
            </a:r>
            <a:r>
              <a:rPr lang="en-US" altLang="zh-CN" sz="2100" dirty="0"/>
              <a:t>deduction, </a:t>
            </a:r>
            <a:r>
              <a:rPr lang="en-US" altLang="zh-CN" sz="2100" dirty="0" err="1"/>
              <a:t>induction,analogy</a:t>
            </a:r>
            <a:r>
              <a:rPr lang="zh-CN" altLang="en-US" sz="2100" dirty="0"/>
              <a:t>）、溯因推理（</a:t>
            </a:r>
            <a:r>
              <a:rPr lang="en-US" altLang="zh-CN" sz="2100" dirty="0"/>
              <a:t>abduction</a:t>
            </a:r>
            <a:r>
              <a:rPr lang="zh-CN" altLang="en-US" sz="2100" dirty="0"/>
              <a:t>）</a:t>
            </a:r>
            <a:endParaRPr lang="en-US" altLang="zh-CN" sz="2100" dirty="0"/>
          </a:p>
          <a:p>
            <a:pPr lvl="1"/>
            <a:r>
              <a:rPr lang="en-US" altLang="zh-CN" sz="2000" dirty="0"/>
              <a:t>A</a:t>
            </a:r>
            <a:r>
              <a:rPr lang="en-US" altLang="zh-CN" sz="2000" dirty="0">
                <a:sym typeface="Symbol" panose="05050102010706020507" pitchFamily="18" charset="2"/>
              </a:rPr>
              <a:t></a:t>
            </a:r>
            <a:r>
              <a:rPr lang="en-US" altLang="zh-CN" sz="2000" dirty="0"/>
              <a:t>B</a:t>
            </a:r>
          </a:p>
          <a:p>
            <a:r>
              <a:rPr lang="zh-CN" altLang="en-US" sz="2400" dirty="0"/>
              <a:t>演绎推理方法：假言推理、反证法等</a:t>
            </a:r>
            <a:endParaRPr lang="en-US" altLang="zh-CN" sz="2400" dirty="0"/>
          </a:p>
          <a:p>
            <a:r>
              <a:rPr lang="zh-CN" altLang="en-US" sz="2400" dirty="0"/>
              <a:t>单调推理与非单调推理</a:t>
            </a:r>
          </a:p>
        </p:txBody>
      </p:sp>
    </p:spTree>
    <p:extLst>
      <p:ext uri="{BB962C8B-B14F-4D97-AF65-F5344CB8AC3E}">
        <p14:creationId xmlns:p14="http://schemas.microsoft.com/office/powerpoint/2010/main" val="360355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p:cNvSpPr>
            <a:spLocks noGrp="1" noChangeArrowheads="1"/>
          </p:cNvSpPr>
          <p:nvPr>
            <p:ph type="title"/>
          </p:nvPr>
        </p:nvSpPr>
        <p:spPr/>
        <p:txBody>
          <a:bodyPr/>
          <a:lstStyle/>
          <a:p>
            <a:pPr eaLnBrk="1" hangingPunct="1"/>
            <a:r>
              <a:rPr lang="zh-CN" altLang="en-US" dirty="0">
                <a:latin typeface="仿宋" panose="02010609060101010101" pitchFamily="49" charset="-122"/>
                <a:ea typeface="仿宋" panose="02010609060101010101" pitchFamily="49" charset="-122"/>
              </a:rPr>
              <a:t>形式系统</a:t>
            </a:r>
          </a:p>
        </p:txBody>
      </p:sp>
      <p:sp>
        <p:nvSpPr>
          <p:cNvPr id="21507" name="Rectangle 1027"/>
          <p:cNvSpPr>
            <a:spLocks noGrp="1" noChangeArrowheads="1"/>
          </p:cNvSpPr>
          <p:nvPr>
            <p:ph sz="quarter" idx="1"/>
          </p:nvPr>
        </p:nvSpPr>
        <p:spPr/>
        <p:txBody>
          <a:bodyPr/>
          <a:lstStyle/>
          <a:p>
            <a:pPr algn="just" eaLnBrk="1" hangingPunct="1"/>
            <a:r>
              <a:rPr lang="en-US" altLang="zh-CN" dirty="0">
                <a:ea typeface="仿宋" panose="02010609060101010101" pitchFamily="49" charset="-122"/>
              </a:rPr>
              <a:t>2</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形式系统的分类</a:t>
            </a:r>
            <a:endParaRPr lang="zh-CN" altLang="en-US" dirty="0"/>
          </a:p>
          <a:p>
            <a:pPr lvl="1" algn="just" eaLnBrk="1" hangingPunct="1"/>
            <a:r>
              <a:rPr lang="zh-CN" altLang="en-US" dirty="0">
                <a:latin typeface="仿宋" panose="02010609060101010101" pitchFamily="49" charset="-122"/>
                <a:ea typeface="仿宋" panose="02010609060101010101" pitchFamily="49" charset="-122"/>
              </a:rPr>
              <a:t>（</a:t>
            </a:r>
            <a:r>
              <a:rPr lang="zh-CN" altLang="en-US" dirty="0">
                <a:ea typeface="仿宋" panose="02010609060101010101" pitchFamily="49" charset="-122"/>
              </a:rPr>
              <a:t>1</a:t>
            </a:r>
            <a:r>
              <a:rPr lang="zh-CN" altLang="en-US" dirty="0">
                <a:latin typeface="仿宋" panose="02010609060101010101" pitchFamily="49" charset="-122"/>
                <a:ea typeface="仿宋" panose="02010609060101010101" pitchFamily="49" charset="-122"/>
              </a:rPr>
              <a:t>）自然推理系统</a:t>
            </a:r>
            <a:endParaRPr lang="zh-CN" altLang="en-US" dirty="0"/>
          </a:p>
          <a:p>
            <a:pPr lvl="1" algn="just" eaLnBrk="1" hangingPunct="1"/>
            <a:r>
              <a:rPr lang="zh-CN" altLang="en-US" dirty="0">
                <a:latin typeface="仿宋" panose="02010609060101010101" pitchFamily="49" charset="-122"/>
                <a:ea typeface="仿宋" panose="02010609060101010101" pitchFamily="49" charset="-122"/>
              </a:rPr>
              <a:t>（</a:t>
            </a:r>
            <a:r>
              <a:rPr lang="zh-CN" altLang="en-US" dirty="0">
                <a:ea typeface="仿宋" panose="02010609060101010101" pitchFamily="49" charset="-122"/>
              </a:rPr>
              <a:t>2</a:t>
            </a:r>
            <a:r>
              <a:rPr lang="zh-CN" altLang="en-US" dirty="0">
                <a:latin typeface="仿宋" panose="02010609060101010101" pitchFamily="49" charset="-122"/>
                <a:ea typeface="仿宋" panose="02010609060101010101" pitchFamily="49" charset="-122"/>
              </a:rPr>
              <a:t>）公理系统</a:t>
            </a:r>
          </a:p>
          <a:p>
            <a:pPr lvl="1" algn="just" eaLnBrk="1" hangingPunct="1"/>
            <a:r>
              <a:rPr lang="zh-CN" altLang="en-US" dirty="0">
                <a:latin typeface="仿宋" panose="02010609060101010101" pitchFamily="49" charset="-122"/>
                <a:ea typeface="仿宋" panose="02010609060101010101" pitchFamily="49" charset="-122"/>
              </a:rPr>
              <a:t>。。。。。。</a:t>
            </a:r>
            <a:endParaRPr lang="zh-CN" alt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dirty="0">
                <a:latin typeface="仿宋" panose="02010609060101010101" pitchFamily="49" charset="-122"/>
                <a:ea typeface="仿宋" panose="02010609060101010101" pitchFamily="49" charset="-122"/>
              </a:rPr>
              <a:t>形式系统</a:t>
            </a:r>
          </a:p>
        </p:txBody>
      </p:sp>
      <p:sp>
        <p:nvSpPr>
          <p:cNvPr id="22531" name="Rectangle 3"/>
          <p:cNvSpPr>
            <a:spLocks noGrp="1" noChangeArrowheads="1"/>
          </p:cNvSpPr>
          <p:nvPr>
            <p:ph sz="quarter" idx="1"/>
          </p:nvPr>
        </p:nvSpPr>
        <p:spPr/>
        <p:txBody>
          <a:bodyPr/>
          <a:lstStyle/>
          <a:p>
            <a:pPr algn="just" eaLnBrk="1" hangingPunct="1">
              <a:lnSpc>
                <a:spcPct val="80000"/>
              </a:lnSpc>
            </a:pPr>
            <a:r>
              <a:rPr lang="zh-CN" altLang="en-US" sz="2800" dirty="0">
                <a:latin typeface="仿宋" panose="02010609060101010101" pitchFamily="49" charset="-122"/>
                <a:ea typeface="仿宋" panose="02010609060101010101" pitchFamily="49" charset="-122"/>
              </a:rPr>
              <a:t>定义</a:t>
            </a:r>
            <a:r>
              <a:rPr lang="zh-CN" altLang="en-US" sz="2800" dirty="0">
                <a:ea typeface="仿宋" panose="02010609060101010101" pitchFamily="49" charset="-122"/>
              </a:rPr>
              <a:t>3.3 </a:t>
            </a:r>
            <a:r>
              <a:rPr lang="zh-CN" altLang="en-US" sz="2800" dirty="0">
                <a:latin typeface="仿宋" panose="02010609060101010101" pitchFamily="49" charset="-122"/>
                <a:ea typeface="仿宋" panose="02010609060101010101" pitchFamily="49" charset="-122"/>
              </a:rPr>
              <a:t>自然推理系统</a:t>
            </a:r>
            <a:r>
              <a:rPr lang="en-US" altLang="zh-CN" sz="2800" i="1" dirty="0">
                <a:ea typeface="仿宋" panose="02010609060101010101" pitchFamily="49" charset="-122"/>
              </a:rPr>
              <a:t>P</a:t>
            </a:r>
            <a:r>
              <a:rPr lang="zh-CN" altLang="en-US" sz="2800" dirty="0">
                <a:latin typeface="仿宋" panose="02010609060101010101" pitchFamily="49" charset="-122"/>
                <a:ea typeface="仿宋" panose="02010609060101010101" pitchFamily="49" charset="-122"/>
              </a:rPr>
              <a:t>的定义如下：</a:t>
            </a:r>
            <a:endParaRPr lang="zh-CN" altLang="en-US" sz="2800" dirty="0"/>
          </a:p>
          <a:p>
            <a:pPr marL="0" indent="0" algn="just" eaLnBrk="1" hangingPunct="1">
              <a:lnSpc>
                <a:spcPct val="80000"/>
              </a:lnSpc>
              <a:buNone/>
            </a:pPr>
            <a:r>
              <a:rPr lang="zh-CN" altLang="en-US" sz="2800" dirty="0">
                <a:ea typeface="仿宋" panose="02010609060101010101" pitchFamily="49" charset="-122"/>
              </a:rPr>
              <a:t>1．</a:t>
            </a:r>
            <a:r>
              <a:rPr lang="zh-CN" altLang="en-US" sz="2800" dirty="0">
                <a:latin typeface="仿宋" panose="02010609060101010101" pitchFamily="49" charset="-122"/>
                <a:ea typeface="仿宋" panose="02010609060101010101" pitchFamily="49" charset="-122"/>
              </a:rPr>
              <a:t>字母表</a:t>
            </a:r>
            <a:endParaRPr lang="zh-CN" altLang="en-US" sz="2800" dirty="0"/>
          </a:p>
          <a:p>
            <a:pPr marL="366713" lvl="1" indent="0" algn="just" eaLnBrk="1" hangingPunct="1">
              <a:lnSpc>
                <a:spcPct val="80000"/>
              </a:lnSpc>
              <a:buNone/>
            </a:pPr>
            <a:r>
              <a:rPr lang="zh-CN" altLang="en-US" sz="2300" dirty="0">
                <a:latin typeface="仿宋" panose="02010609060101010101" pitchFamily="49" charset="-122"/>
                <a:ea typeface="仿宋" panose="02010609060101010101" pitchFamily="49" charset="-122"/>
              </a:rPr>
              <a:t>（1）</a:t>
            </a:r>
            <a:r>
              <a:rPr lang="zh-CN" altLang="en-US" sz="2300" dirty="0">
                <a:cs typeface="Times New Roman" panose="02020603050405020304" pitchFamily="18" charset="0"/>
              </a:rPr>
              <a:t>  </a:t>
            </a:r>
            <a:r>
              <a:rPr lang="zh-CN" altLang="en-US" sz="2300" dirty="0">
                <a:latin typeface="仿宋" panose="02010609060101010101" pitchFamily="49" charset="-122"/>
                <a:ea typeface="仿宋" panose="02010609060101010101" pitchFamily="49" charset="-122"/>
              </a:rPr>
              <a:t>命题变项符号：</a:t>
            </a:r>
            <a:r>
              <a:rPr lang="en-US" altLang="zh-CN" sz="2300" i="1" dirty="0">
                <a:ea typeface="仿宋" panose="02010609060101010101" pitchFamily="49" charset="-122"/>
              </a:rPr>
              <a:t>p</a:t>
            </a:r>
            <a:r>
              <a:rPr lang="en-US" altLang="zh-CN" sz="2300" dirty="0">
                <a:ea typeface="仿宋" panose="02010609060101010101" pitchFamily="49" charset="-122"/>
              </a:rPr>
              <a:t>, </a:t>
            </a:r>
            <a:r>
              <a:rPr lang="en-US" altLang="zh-CN" sz="2300" i="1" dirty="0">
                <a:ea typeface="仿宋" panose="02010609060101010101" pitchFamily="49" charset="-122"/>
              </a:rPr>
              <a:t>q</a:t>
            </a:r>
            <a:r>
              <a:rPr lang="en-US" altLang="zh-CN" sz="2300" dirty="0">
                <a:ea typeface="仿宋" panose="02010609060101010101" pitchFamily="49" charset="-122"/>
              </a:rPr>
              <a:t>, </a:t>
            </a:r>
            <a:r>
              <a:rPr lang="en-US" altLang="zh-CN" sz="2300" i="1" dirty="0">
                <a:ea typeface="仿宋" panose="02010609060101010101" pitchFamily="49" charset="-122"/>
              </a:rPr>
              <a:t>r</a:t>
            </a:r>
            <a:r>
              <a:rPr lang="en-US" altLang="zh-CN" sz="2300" dirty="0">
                <a:ea typeface="仿宋" panose="02010609060101010101" pitchFamily="49" charset="-122"/>
              </a:rPr>
              <a:t>, …, </a:t>
            </a:r>
            <a:r>
              <a:rPr lang="en-US" altLang="zh-CN" sz="2300" i="1" dirty="0">
                <a:ea typeface="仿宋" panose="02010609060101010101" pitchFamily="49" charset="-122"/>
              </a:rPr>
              <a:t>p</a:t>
            </a:r>
            <a:r>
              <a:rPr lang="en-US" altLang="zh-CN" sz="2300" i="1" baseline="-30000" dirty="0">
                <a:ea typeface="仿宋" panose="02010609060101010101" pitchFamily="49" charset="-122"/>
              </a:rPr>
              <a:t>i</a:t>
            </a:r>
            <a:r>
              <a:rPr lang="en-US" altLang="zh-CN" sz="2300" dirty="0">
                <a:ea typeface="仿宋" panose="02010609060101010101" pitchFamily="49" charset="-122"/>
              </a:rPr>
              <a:t>, </a:t>
            </a:r>
            <a:r>
              <a:rPr lang="en-US" altLang="zh-CN" sz="2300" i="1" dirty="0">
                <a:ea typeface="仿宋" panose="02010609060101010101" pitchFamily="49" charset="-122"/>
              </a:rPr>
              <a:t>q</a:t>
            </a:r>
            <a:r>
              <a:rPr lang="en-US" altLang="zh-CN" sz="2300" i="1" baseline="-30000" dirty="0">
                <a:ea typeface="仿宋" panose="02010609060101010101" pitchFamily="49" charset="-122"/>
              </a:rPr>
              <a:t>i</a:t>
            </a:r>
            <a:r>
              <a:rPr lang="en-US" altLang="zh-CN" sz="2300" dirty="0">
                <a:ea typeface="仿宋" panose="02010609060101010101" pitchFamily="49" charset="-122"/>
              </a:rPr>
              <a:t>, </a:t>
            </a:r>
            <a:r>
              <a:rPr lang="en-US" altLang="zh-CN" sz="2300" i="1" dirty="0" err="1">
                <a:ea typeface="仿宋" panose="02010609060101010101" pitchFamily="49" charset="-122"/>
              </a:rPr>
              <a:t>r</a:t>
            </a:r>
            <a:r>
              <a:rPr lang="en-US" altLang="zh-CN" sz="2300" i="1" baseline="-30000" dirty="0" err="1">
                <a:ea typeface="仿宋" panose="02010609060101010101" pitchFamily="49" charset="-122"/>
              </a:rPr>
              <a:t>i</a:t>
            </a:r>
            <a:r>
              <a:rPr lang="en-US" altLang="zh-CN" sz="2300" dirty="0">
                <a:ea typeface="仿宋" panose="02010609060101010101" pitchFamily="49" charset="-122"/>
              </a:rPr>
              <a:t>, …</a:t>
            </a:r>
            <a:endParaRPr lang="en-US" altLang="zh-CN" sz="2300" dirty="0"/>
          </a:p>
          <a:p>
            <a:pPr marL="366713" lvl="1" indent="0" algn="just" eaLnBrk="1" hangingPunct="1">
              <a:lnSpc>
                <a:spcPct val="80000"/>
              </a:lnSpc>
              <a:buNone/>
            </a:pPr>
            <a:r>
              <a:rPr lang="en-US" altLang="zh-CN" sz="2300" dirty="0">
                <a:latin typeface="仿宋" panose="02010609060101010101" pitchFamily="49" charset="-122"/>
                <a:ea typeface="仿宋" panose="02010609060101010101" pitchFamily="49" charset="-122"/>
              </a:rPr>
              <a:t>（2）</a:t>
            </a:r>
            <a:r>
              <a:rPr lang="en-US" altLang="zh-CN" sz="2300" dirty="0">
                <a:cs typeface="Times New Roman" panose="02020603050405020304" pitchFamily="18" charset="0"/>
              </a:rPr>
              <a:t>   </a:t>
            </a:r>
            <a:r>
              <a:rPr lang="zh-CN" altLang="en-US" sz="2300" dirty="0">
                <a:latin typeface="仿宋" panose="02010609060101010101" pitchFamily="49" charset="-122"/>
                <a:ea typeface="仿宋" panose="02010609060101010101" pitchFamily="49" charset="-122"/>
              </a:rPr>
              <a:t>联结词符号：</a:t>
            </a:r>
            <a:r>
              <a:rPr lang="zh-CN" altLang="en-US" sz="2300" dirty="0">
                <a:ea typeface="仿宋" panose="02010609060101010101" pitchFamily="49" charset="-122"/>
                <a:sym typeface="Symbol" panose="05050102010706020507" pitchFamily="18" charset="2"/>
              </a:rPr>
              <a:t></a:t>
            </a:r>
            <a:r>
              <a:rPr lang="zh-CN" altLang="en-US" sz="2300" dirty="0">
                <a:ea typeface="仿宋" panose="02010609060101010101" pitchFamily="49" charset="-122"/>
              </a:rPr>
              <a:t>, </a:t>
            </a:r>
            <a:r>
              <a:rPr lang="zh-CN" altLang="en-US" sz="2300" dirty="0">
                <a:ea typeface="仿宋" panose="02010609060101010101" pitchFamily="49" charset="-122"/>
                <a:sym typeface="Symbol" panose="05050102010706020507" pitchFamily="18" charset="2"/>
              </a:rPr>
              <a:t></a:t>
            </a:r>
            <a:r>
              <a:rPr lang="zh-CN" altLang="en-US" sz="2300" dirty="0">
                <a:ea typeface="仿宋" panose="02010609060101010101" pitchFamily="49" charset="-122"/>
              </a:rPr>
              <a:t>, </a:t>
            </a:r>
            <a:r>
              <a:rPr lang="zh-CN" altLang="en-US" sz="2300" dirty="0">
                <a:ea typeface="仿宋" panose="02010609060101010101" pitchFamily="49" charset="-122"/>
                <a:sym typeface="Symbol" panose="05050102010706020507" pitchFamily="18" charset="2"/>
              </a:rPr>
              <a:t></a:t>
            </a:r>
            <a:r>
              <a:rPr lang="zh-CN" altLang="en-US" sz="2300" dirty="0">
                <a:ea typeface="仿宋" panose="02010609060101010101" pitchFamily="49" charset="-122"/>
              </a:rPr>
              <a:t>, </a:t>
            </a:r>
            <a:r>
              <a:rPr lang="zh-CN" altLang="en-US" sz="2300" dirty="0">
                <a:ea typeface="仿宋" panose="02010609060101010101" pitchFamily="49" charset="-122"/>
                <a:sym typeface="Symbol" panose="05050102010706020507" pitchFamily="18" charset="2"/>
              </a:rPr>
              <a:t></a:t>
            </a:r>
            <a:r>
              <a:rPr lang="zh-CN" altLang="en-US" sz="2300" dirty="0">
                <a:ea typeface="仿宋" panose="02010609060101010101" pitchFamily="49" charset="-122"/>
              </a:rPr>
              <a:t>, </a:t>
            </a:r>
            <a:r>
              <a:rPr lang="zh-CN" altLang="en-US" sz="2300" dirty="0">
                <a:ea typeface="仿宋" panose="02010609060101010101" pitchFamily="49" charset="-122"/>
                <a:sym typeface="Symbol" panose="05050102010706020507" pitchFamily="18" charset="2"/>
              </a:rPr>
              <a:t></a:t>
            </a:r>
            <a:endParaRPr lang="zh-CN" altLang="en-US" sz="2300" dirty="0"/>
          </a:p>
          <a:p>
            <a:pPr marL="366713" lvl="1" indent="0" algn="just" eaLnBrk="1" hangingPunct="1">
              <a:lnSpc>
                <a:spcPct val="80000"/>
              </a:lnSpc>
              <a:buNone/>
            </a:pPr>
            <a:r>
              <a:rPr lang="zh-CN" altLang="en-US" sz="2300" dirty="0">
                <a:latin typeface="仿宋" panose="02010609060101010101" pitchFamily="49" charset="-122"/>
                <a:ea typeface="仿宋" panose="02010609060101010101" pitchFamily="49" charset="-122"/>
              </a:rPr>
              <a:t>（3）</a:t>
            </a:r>
            <a:r>
              <a:rPr lang="zh-CN" altLang="en-US" sz="2300" dirty="0">
                <a:cs typeface="Times New Roman" panose="02020603050405020304" pitchFamily="18" charset="0"/>
              </a:rPr>
              <a:t>   </a:t>
            </a:r>
            <a:r>
              <a:rPr lang="zh-CN" altLang="en-US" sz="2300" dirty="0">
                <a:latin typeface="仿宋" panose="02010609060101010101" pitchFamily="49" charset="-122"/>
                <a:ea typeface="仿宋" panose="02010609060101010101" pitchFamily="49" charset="-122"/>
              </a:rPr>
              <a:t>括号与逗号：</a:t>
            </a:r>
            <a:r>
              <a:rPr lang="zh-CN" altLang="en-US" sz="2300" dirty="0">
                <a:ea typeface="仿宋" panose="02010609060101010101" pitchFamily="49" charset="-122"/>
              </a:rPr>
              <a:t>(, ), </a:t>
            </a:r>
            <a:r>
              <a:rPr lang="zh-CN" altLang="en-US" sz="2300" dirty="0">
                <a:latin typeface="仿宋" panose="02010609060101010101" pitchFamily="49" charset="-122"/>
                <a:ea typeface="仿宋" panose="02010609060101010101" pitchFamily="49" charset="-122"/>
              </a:rPr>
              <a:t>，</a:t>
            </a:r>
            <a:endParaRPr lang="zh-CN" altLang="en-US" sz="2300" dirty="0"/>
          </a:p>
          <a:p>
            <a:pPr marL="0" indent="0" algn="just" eaLnBrk="1" hangingPunct="1">
              <a:lnSpc>
                <a:spcPct val="80000"/>
              </a:lnSpc>
              <a:buNone/>
            </a:pPr>
            <a:r>
              <a:rPr lang="zh-CN" altLang="en-US" sz="2800" dirty="0">
                <a:ea typeface="仿宋" panose="02010609060101010101" pitchFamily="49" charset="-122"/>
              </a:rPr>
              <a:t>2．</a:t>
            </a:r>
            <a:r>
              <a:rPr lang="zh-CN" altLang="en-US" sz="2800" dirty="0">
                <a:latin typeface="仿宋" panose="02010609060101010101" pitchFamily="49" charset="-122"/>
                <a:ea typeface="仿宋" panose="02010609060101010101" pitchFamily="49" charset="-122"/>
              </a:rPr>
              <a:t>合式公式（同定义</a:t>
            </a:r>
            <a:r>
              <a:rPr lang="zh-CN" altLang="en-US" sz="2800" dirty="0">
                <a:ea typeface="仿宋" panose="02010609060101010101" pitchFamily="49" charset="-122"/>
              </a:rPr>
              <a:t>1.6</a:t>
            </a:r>
            <a:r>
              <a:rPr lang="zh-CN" altLang="en-US" sz="2800" dirty="0">
                <a:latin typeface="仿宋" panose="02010609060101010101" pitchFamily="49" charset="-122"/>
                <a:ea typeface="仿宋" panose="02010609060101010101" pitchFamily="49" charset="-122"/>
              </a:rPr>
              <a:t>）</a:t>
            </a:r>
            <a:endParaRPr lang="zh-CN" altLang="en-US" sz="2800" dirty="0"/>
          </a:p>
          <a:p>
            <a:pPr marL="0" indent="0" algn="just" eaLnBrk="1" hangingPunct="1">
              <a:lnSpc>
                <a:spcPct val="80000"/>
              </a:lnSpc>
              <a:buNone/>
            </a:pPr>
            <a:r>
              <a:rPr lang="zh-CN" altLang="en-US" sz="2800" dirty="0">
                <a:ea typeface="仿宋" panose="02010609060101010101" pitchFamily="49" charset="-122"/>
              </a:rPr>
              <a:t>3．</a:t>
            </a:r>
            <a:r>
              <a:rPr lang="zh-CN" altLang="en-US" sz="2800" dirty="0">
                <a:cs typeface="Times New Roman" panose="02020603050405020304" pitchFamily="18" charset="0"/>
              </a:rPr>
              <a:t>  </a:t>
            </a:r>
            <a:r>
              <a:rPr lang="zh-CN" altLang="en-US" sz="2800" dirty="0">
                <a:latin typeface="仿宋" panose="02010609060101010101" pitchFamily="49" charset="-122"/>
                <a:ea typeface="仿宋" panose="02010609060101010101" pitchFamily="49" charset="-122"/>
              </a:rPr>
              <a:t>推理规则</a:t>
            </a:r>
            <a:endParaRPr lang="zh-CN" altLang="en-US" sz="2800" dirty="0"/>
          </a:p>
          <a:p>
            <a:pPr marL="366713" lvl="1" indent="0" algn="just" eaLnBrk="1" hangingPunct="1">
              <a:lnSpc>
                <a:spcPct val="80000"/>
              </a:lnSpc>
              <a:buNone/>
            </a:pPr>
            <a:r>
              <a:rPr lang="zh-CN" altLang="en-US" sz="2300" dirty="0">
                <a:latin typeface="仿宋" panose="02010609060101010101" pitchFamily="49" charset="-122"/>
                <a:ea typeface="仿宋" panose="02010609060101010101" pitchFamily="49" charset="-122"/>
              </a:rPr>
              <a:t>（1）</a:t>
            </a:r>
            <a:r>
              <a:rPr lang="zh-CN" altLang="en-US" sz="2300" dirty="0">
                <a:cs typeface="Times New Roman" panose="02020603050405020304" pitchFamily="18" charset="0"/>
              </a:rPr>
              <a:t> </a:t>
            </a:r>
            <a:r>
              <a:rPr lang="zh-CN" altLang="en-US" sz="2300" dirty="0">
                <a:latin typeface="仿宋" panose="02010609060101010101" pitchFamily="49" charset="-122"/>
                <a:ea typeface="仿宋" panose="02010609060101010101" pitchFamily="49" charset="-122"/>
              </a:rPr>
              <a:t>前提引入规则</a:t>
            </a:r>
            <a:endParaRPr lang="zh-CN" altLang="en-US" sz="2300" dirty="0"/>
          </a:p>
          <a:p>
            <a:pPr marL="366713" lvl="1" indent="0" algn="just" eaLnBrk="1" hangingPunct="1">
              <a:lnSpc>
                <a:spcPct val="80000"/>
              </a:lnSpc>
              <a:buNone/>
            </a:pPr>
            <a:r>
              <a:rPr lang="zh-CN" altLang="en-US" sz="2300" dirty="0">
                <a:latin typeface="仿宋" panose="02010609060101010101" pitchFamily="49" charset="-122"/>
                <a:ea typeface="仿宋" panose="02010609060101010101" pitchFamily="49" charset="-122"/>
              </a:rPr>
              <a:t>（2）</a:t>
            </a:r>
            <a:r>
              <a:rPr lang="zh-CN" altLang="en-US" sz="2300" dirty="0">
                <a:cs typeface="Times New Roman" panose="02020603050405020304" pitchFamily="18" charset="0"/>
              </a:rPr>
              <a:t> </a:t>
            </a:r>
            <a:r>
              <a:rPr lang="zh-CN" altLang="en-US" sz="2300" dirty="0">
                <a:latin typeface="仿宋" panose="02010609060101010101" pitchFamily="49" charset="-122"/>
                <a:ea typeface="仿宋" panose="02010609060101010101" pitchFamily="49" charset="-122"/>
              </a:rPr>
              <a:t>结论引入规则</a:t>
            </a:r>
          </a:p>
          <a:p>
            <a:pPr marL="366713" lvl="1" indent="0" algn="just" eaLnBrk="1" hangingPunct="1">
              <a:lnSpc>
                <a:spcPct val="80000"/>
              </a:lnSpc>
              <a:buNone/>
            </a:pPr>
            <a:r>
              <a:rPr lang="zh-CN" altLang="en-US" sz="2300" dirty="0">
                <a:latin typeface="仿宋" panose="02010609060101010101" pitchFamily="49" charset="-122"/>
                <a:ea typeface="仿宋" panose="02010609060101010101" pitchFamily="49" charset="-122"/>
              </a:rPr>
              <a:t>（3）</a:t>
            </a:r>
            <a:r>
              <a:rPr lang="zh-CN" altLang="en-US" sz="2300" dirty="0">
                <a:cs typeface="Times New Roman" panose="02020603050405020304" pitchFamily="18" charset="0"/>
              </a:rPr>
              <a:t> </a:t>
            </a:r>
            <a:r>
              <a:rPr lang="zh-CN" altLang="en-US" sz="2300" dirty="0">
                <a:latin typeface="仿宋" panose="02010609060101010101" pitchFamily="49" charset="-122"/>
                <a:ea typeface="仿宋" panose="02010609060101010101" pitchFamily="49" charset="-122"/>
              </a:rPr>
              <a:t>置换规则</a:t>
            </a:r>
          </a:p>
          <a:p>
            <a:pPr marL="366713" lvl="1" indent="0" algn="just" eaLnBrk="1" hangingPunct="1">
              <a:lnSpc>
                <a:spcPct val="80000"/>
              </a:lnSpc>
              <a:buNone/>
            </a:pPr>
            <a:r>
              <a:rPr lang="en-US" altLang="zh-CN" sz="2300" dirty="0"/>
              <a:t>……</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dirty="0"/>
              <a:t>推理规则</a:t>
            </a:r>
          </a:p>
        </p:txBody>
      </p:sp>
      <p:sp>
        <p:nvSpPr>
          <p:cNvPr id="23555" name="Rectangle 3"/>
          <p:cNvSpPr>
            <a:spLocks noGrp="1" noChangeArrowheads="1"/>
          </p:cNvSpPr>
          <p:nvPr>
            <p:ph sz="quarter" idx="1"/>
          </p:nvPr>
        </p:nvSpPr>
        <p:spPr/>
        <p:txBody>
          <a:bodyPr/>
          <a:lstStyle/>
          <a:p>
            <a:pPr eaLnBrk="1" hangingPunct="1"/>
            <a:r>
              <a:rPr lang="zh-CN" altLang="en-US"/>
              <a:t>前提引入规则：在证明的任何步骤上都可以引入前提</a:t>
            </a:r>
          </a:p>
          <a:p>
            <a:pPr eaLnBrk="1" hangingPunct="1"/>
            <a:r>
              <a:rPr lang="zh-CN" altLang="en-US"/>
              <a:t>结论引入规则：在证明的任何步骤上所得到的结论都可以做为后继证明的前提</a:t>
            </a:r>
          </a:p>
          <a:p>
            <a:pPr eaLnBrk="1" hangingPunct="1"/>
            <a:r>
              <a:rPr lang="zh-CN" altLang="en-US"/>
              <a:t>置换规则：在证明的任何步骤上，</a:t>
            </a:r>
            <a:r>
              <a:rPr lang="zh-CN" altLang="en-US">
                <a:solidFill>
                  <a:srgbClr val="FF0000"/>
                </a:solidFill>
              </a:rPr>
              <a:t>命题公式中的子公式都可以用与之等值的公式置换，得到公式序列中又一个公式</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a:t>推理规则（续）</a:t>
            </a:r>
          </a:p>
        </p:txBody>
      </p:sp>
      <p:sp>
        <p:nvSpPr>
          <p:cNvPr id="24579" name="Rectangle 3"/>
          <p:cNvSpPr>
            <a:spLocks noGrp="1" noChangeArrowheads="1"/>
          </p:cNvSpPr>
          <p:nvPr>
            <p:ph sz="quarter" idx="1"/>
          </p:nvPr>
        </p:nvSpPr>
        <p:spPr/>
        <p:txBody>
          <a:bodyPr/>
          <a:lstStyle/>
          <a:p>
            <a:pPr eaLnBrk="1" hangingPunct="1"/>
            <a:r>
              <a:rPr lang="zh-CN" altLang="en-US" dirty="0">
                <a:solidFill>
                  <a:srgbClr val="FF0000"/>
                </a:solidFill>
              </a:rPr>
              <a:t>附加规则：</a:t>
            </a:r>
            <a:r>
              <a:rPr lang="en-US" altLang="zh-CN" sz="2800" i="1" dirty="0">
                <a:solidFill>
                  <a:srgbClr val="FF0000"/>
                </a:solidFill>
                <a:sym typeface="Wingdings" panose="05000000000000000000" pitchFamily="2" charset="2"/>
              </a:rPr>
              <a:t>A</a:t>
            </a:r>
            <a:r>
              <a:rPr lang="en-US" altLang="zh-CN" dirty="0">
                <a:solidFill>
                  <a:srgbClr val="FF0000"/>
                </a:solidFill>
                <a:sym typeface="Symbol" panose="05050102010706020507" pitchFamily="18" charset="2"/>
              </a:rPr>
              <a:t>(</a:t>
            </a:r>
            <a:r>
              <a:rPr lang="en-US" altLang="zh-CN" sz="2800" i="1" dirty="0">
                <a:solidFill>
                  <a:srgbClr val="FF0000"/>
                </a:solidFill>
                <a:sym typeface="Wingdings" panose="05000000000000000000" pitchFamily="2" charset="2"/>
              </a:rPr>
              <a:t>A</a:t>
            </a:r>
            <a:r>
              <a:rPr lang="zh-CN" altLang="en-US" dirty="0">
                <a:solidFill>
                  <a:srgbClr val="FF0000"/>
                </a:solidFill>
                <a:cs typeface="Arial" panose="020B0604020202020204" pitchFamily="34" charset="0"/>
              </a:rPr>
              <a:t>∨</a:t>
            </a:r>
            <a:r>
              <a:rPr lang="en-US" altLang="zh-CN" sz="2800" i="1" dirty="0">
                <a:solidFill>
                  <a:srgbClr val="FF0000"/>
                </a:solidFill>
                <a:sym typeface="Wingdings" panose="05000000000000000000" pitchFamily="2" charset="2"/>
              </a:rPr>
              <a:t>B</a:t>
            </a:r>
            <a:r>
              <a:rPr lang="en-US" altLang="zh-CN" sz="2800" dirty="0">
                <a:solidFill>
                  <a:srgbClr val="FF0000"/>
                </a:solidFill>
                <a:sym typeface="Wingdings" panose="05000000000000000000" pitchFamily="2" charset="2"/>
              </a:rPr>
              <a:t>)</a:t>
            </a:r>
          </a:p>
          <a:p>
            <a:pPr algn="ctr" eaLnBrk="1" hangingPunct="1">
              <a:buFont typeface="Wingdings" panose="05000000000000000000" pitchFamily="2" charset="2"/>
              <a:buNone/>
            </a:pPr>
            <a:r>
              <a:rPr lang="en-US" altLang="zh-CN" sz="2800" i="1" dirty="0">
                <a:sym typeface="Wingdings" panose="05000000000000000000" pitchFamily="2" charset="2"/>
              </a:rPr>
              <a:t>     A</a:t>
            </a:r>
          </a:p>
          <a:p>
            <a:pPr algn="ctr" eaLnBrk="1" hangingPunct="1">
              <a:buFont typeface="Wingdings" panose="05000000000000000000" pitchFamily="2" charset="2"/>
              <a:buNone/>
            </a:pPr>
            <a:r>
              <a:rPr lang="en-US" altLang="zh-CN" sz="2800" i="1" dirty="0">
                <a:sym typeface="Wingdings" panose="05000000000000000000" pitchFamily="2" charset="2"/>
              </a:rPr>
              <a:t>     ————</a:t>
            </a:r>
          </a:p>
          <a:p>
            <a:pPr algn="ctr" eaLnBrk="1" hangingPunct="1">
              <a:buFont typeface="Wingdings" panose="05000000000000000000" pitchFamily="2" charset="2"/>
              <a:buNone/>
            </a:pPr>
            <a:r>
              <a:rPr lang="en-US" altLang="zh-CN" sz="2800" i="1" dirty="0">
                <a:sym typeface="Wingdings" panose="05000000000000000000" pitchFamily="2" charset="2"/>
              </a:rPr>
              <a:t>    </a:t>
            </a:r>
            <a:r>
              <a:rPr lang="en-US" altLang="zh-CN" sz="2800" dirty="0">
                <a:sym typeface="Symbol" panose="05050102010706020507" pitchFamily="18" charset="2"/>
              </a:rPr>
              <a:t>  </a:t>
            </a:r>
            <a:r>
              <a:rPr lang="en-US" altLang="zh-CN" sz="2800" i="1" dirty="0">
                <a:sym typeface="Wingdings" panose="05000000000000000000" pitchFamily="2" charset="2"/>
              </a:rPr>
              <a:t>A</a:t>
            </a:r>
            <a:r>
              <a:rPr lang="zh-CN" altLang="en-US" dirty="0">
                <a:cs typeface="Arial" panose="020B0604020202020204" pitchFamily="34" charset="0"/>
              </a:rPr>
              <a:t>∨</a:t>
            </a:r>
            <a:r>
              <a:rPr lang="en-US" altLang="zh-CN" sz="2800" i="1" dirty="0">
                <a:sym typeface="Wingdings" panose="05000000000000000000" pitchFamily="2" charset="2"/>
              </a:rPr>
              <a:t>B</a:t>
            </a:r>
            <a:endParaRPr lang="en-US" altLang="zh-CN" sz="2800" dirty="0">
              <a:sym typeface="Wingdings" panose="05000000000000000000" pitchFamily="2" charset="2"/>
            </a:endParaRPr>
          </a:p>
          <a:p>
            <a:pPr eaLnBrk="1" hangingPunct="1"/>
            <a:r>
              <a:rPr lang="zh-CN" altLang="en-US" dirty="0">
                <a:solidFill>
                  <a:srgbClr val="FF0000"/>
                </a:solidFill>
              </a:rPr>
              <a:t>化简规则：</a:t>
            </a:r>
            <a:r>
              <a:rPr lang="en-US" altLang="zh-CN" sz="2800" dirty="0">
                <a:solidFill>
                  <a:srgbClr val="FF0000"/>
                </a:solidFill>
                <a:sym typeface="Wingdings" panose="05000000000000000000" pitchFamily="2" charset="2"/>
              </a:rPr>
              <a:t>(</a:t>
            </a:r>
            <a:r>
              <a:rPr lang="en-US" altLang="zh-CN" sz="2800" i="1" dirty="0">
                <a:solidFill>
                  <a:srgbClr val="FF0000"/>
                </a:solidFill>
                <a:sym typeface="Wingdings" panose="05000000000000000000" pitchFamily="2" charset="2"/>
              </a:rPr>
              <a:t>A</a:t>
            </a:r>
            <a:r>
              <a:rPr lang="zh-CN" altLang="en-US" dirty="0">
                <a:solidFill>
                  <a:srgbClr val="FF0000"/>
                </a:solidFill>
                <a:cs typeface="Arial" panose="020B0604020202020204" pitchFamily="34" charset="0"/>
              </a:rPr>
              <a:t>∧</a:t>
            </a:r>
            <a:r>
              <a:rPr lang="en-US" altLang="zh-CN" sz="2800" i="1" dirty="0">
                <a:solidFill>
                  <a:srgbClr val="FF0000"/>
                </a:solidFill>
                <a:sym typeface="Wingdings" panose="05000000000000000000" pitchFamily="2" charset="2"/>
              </a:rPr>
              <a:t>B</a:t>
            </a:r>
            <a:r>
              <a:rPr lang="en-US" altLang="zh-CN" sz="2800" dirty="0">
                <a:solidFill>
                  <a:srgbClr val="FF0000"/>
                </a:solidFill>
                <a:sym typeface="Wingdings" panose="05000000000000000000" pitchFamily="2" charset="2"/>
              </a:rPr>
              <a:t>)</a:t>
            </a:r>
            <a:r>
              <a:rPr lang="en-US" altLang="zh-CN" dirty="0">
                <a:solidFill>
                  <a:srgbClr val="FF0000"/>
                </a:solidFill>
                <a:sym typeface="Symbol" panose="05050102010706020507" pitchFamily="18" charset="2"/>
              </a:rPr>
              <a:t></a:t>
            </a:r>
            <a:r>
              <a:rPr lang="en-US" altLang="zh-CN" sz="2800" i="1" dirty="0">
                <a:solidFill>
                  <a:srgbClr val="FF0000"/>
                </a:solidFill>
                <a:sym typeface="Wingdings" panose="05000000000000000000" pitchFamily="2" charset="2"/>
              </a:rPr>
              <a:t>A</a:t>
            </a:r>
            <a:endParaRPr lang="zh-CN" altLang="en-US" dirty="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a:t>推理规则（续）</a:t>
            </a:r>
          </a:p>
        </p:txBody>
      </p:sp>
      <p:sp>
        <p:nvSpPr>
          <p:cNvPr id="25603" name="Rectangle 3"/>
          <p:cNvSpPr>
            <a:spLocks noGrp="1" noChangeArrowheads="1"/>
          </p:cNvSpPr>
          <p:nvPr>
            <p:ph sz="quarter" idx="1"/>
          </p:nvPr>
        </p:nvSpPr>
        <p:spPr/>
        <p:txBody>
          <a:bodyPr/>
          <a:lstStyle/>
          <a:p>
            <a:pPr eaLnBrk="1" hangingPunct="1"/>
            <a:r>
              <a:rPr lang="zh-CN" altLang="en-US"/>
              <a:t>假言推理规则： </a:t>
            </a:r>
            <a:r>
              <a:rPr lang="en-US" altLang="zh-CN" sz="2800">
                <a:sym typeface="Symbol" panose="05050102010706020507" pitchFamily="18" charset="2"/>
              </a:rPr>
              <a:t>(</a:t>
            </a:r>
            <a:r>
              <a:rPr lang="en-US" altLang="zh-CN" sz="2800" i="1">
                <a:sym typeface="Wingdings" panose="05000000000000000000" pitchFamily="2" charset="2"/>
              </a:rPr>
              <a:t>A</a:t>
            </a:r>
            <a:r>
              <a:rPr lang="zh-CN" altLang="en-US">
                <a:cs typeface="Arial" panose="020B0604020202020204" pitchFamily="34" charset="0"/>
              </a:rPr>
              <a:t>→</a:t>
            </a:r>
            <a:r>
              <a:rPr lang="en-US" altLang="zh-CN" sz="2800" i="1">
                <a:sym typeface="Wingdings" panose="05000000000000000000" pitchFamily="2" charset="2"/>
              </a:rPr>
              <a:t>B </a:t>
            </a:r>
            <a:r>
              <a:rPr lang="en-US" altLang="zh-CN" sz="2800">
                <a:sym typeface="Wingdings" panose="05000000000000000000" pitchFamily="2" charset="2"/>
              </a:rPr>
              <a:t>)</a:t>
            </a:r>
            <a:r>
              <a:rPr lang="zh-CN" altLang="en-US">
                <a:cs typeface="Arial" panose="020B0604020202020204" pitchFamily="34" charset="0"/>
              </a:rPr>
              <a:t>∧</a:t>
            </a:r>
            <a:r>
              <a:rPr lang="en-US" altLang="zh-CN" sz="2800" i="1">
                <a:sym typeface="Wingdings" panose="05000000000000000000" pitchFamily="2" charset="2"/>
              </a:rPr>
              <a:t>A</a:t>
            </a:r>
            <a:r>
              <a:rPr lang="en-US" altLang="zh-CN">
                <a:sym typeface="Symbol" panose="05050102010706020507" pitchFamily="18" charset="2"/>
              </a:rPr>
              <a:t></a:t>
            </a:r>
            <a:r>
              <a:rPr lang="en-US" altLang="zh-CN" i="1">
                <a:sym typeface="Symbol" panose="05050102010706020507" pitchFamily="18" charset="2"/>
              </a:rPr>
              <a:t>B</a:t>
            </a:r>
          </a:p>
          <a:p>
            <a:pPr algn="ctr" eaLnBrk="1" hangingPunct="1">
              <a:buFont typeface="Wingdings" panose="05000000000000000000" pitchFamily="2" charset="2"/>
              <a:buNone/>
            </a:pPr>
            <a:r>
              <a:rPr lang="en-US" altLang="zh-CN" sz="2800" i="1">
                <a:sym typeface="Wingdings" panose="05000000000000000000" pitchFamily="2" charset="2"/>
              </a:rPr>
              <a:t>A</a:t>
            </a:r>
            <a:r>
              <a:rPr lang="zh-CN" altLang="en-US">
                <a:cs typeface="Arial" panose="020B0604020202020204" pitchFamily="34" charset="0"/>
              </a:rPr>
              <a:t>→</a:t>
            </a:r>
            <a:r>
              <a:rPr lang="en-US" altLang="zh-CN" sz="2800" i="1">
                <a:sym typeface="Wingdings" panose="05000000000000000000" pitchFamily="2" charset="2"/>
              </a:rPr>
              <a:t>B </a:t>
            </a:r>
            <a:endParaRPr lang="en-US" altLang="zh-CN" sz="2800">
              <a:sym typeface="Wingdings" panose="05000000000000000000" pitchFamily="2" charset="2"/>
            </a:endParaRPr>
          </a:p>
          <a:p>
            <a:pPr algn="ctr" eaLnBrk="1" hangingPunct="1">
              <a:buFont typeface="Wingdings" panose="05000000000000000000" pitchFamily="2" charset="2"/>
              <a:buNone/>
            </a:pPr>
            <a:r>
              <a:rPr lang="en-US" altLang="zh-CN" sz="2800" i="1">
                <a:sym typeface="Wingdings" panose="05000000000000000000" pitchFamily="2" charset="2"/>
              </a:rPr>
              <a:t>A</a:t>
            </a:r>
          </a:p>
          <a:p>
            <a:pPr algn="ctr" eaLnBrk="1" hangingPunct="1">
              <a:buFont typeface="Wingdings" panose="05000000000000000000" pitchFamily="2" charset="2"/>
              <a:buNone/>
            </a:pPr>
            <a:r>
              <a:rPr lang="en-US" altLang="zh-CN" sz="2800" i="1">
                <a:sym typeface="Wingdings" panose="05000000000000000000" pitchFamily="2" charset="2"/>
              </a:rPr>
              <a:t> ————</a:t>
            </a:r>
          </a:p>
          <a:p>
            <a:pPr algn="ctr" eaLnBrk="1" hangingPunct="1">
              <a:buFont typeface="Wingdings" panose="05000000000000000000" pitchFamily="2" charset="2"/>
              <a:buNone/>
            </a:pPr>
            <a:r>
              <a:rPr lang="en-US" altLang="zh-CN" sz="2800">
                <a:sym typeface="Symbol" panose="05050102010706020507" pitchFamily="18" charset="2"/>
              </a:rPr>
              <a:t></a:t>
            </a:r>
            <a:r>
              <a:rPr lang="en-US" altLang="zh-CN" i="1">
                <a:sym typeface="Symbol" panose="05050102010706020507" pitchFamily="18" charset="2"/>
              </a:rPr>
              <a:t> B</a:t>
            </a:r>
            <a:endParaRPr lang="zh-CN" altLang="en-US"/>
          </a:p>
          <a:p>
            <a:pPr eaLnBrk="1" hangingPunct="1"/>
            <a:r>
              <a:rPr lang="zh-CN" altLang="en-US"/>
              <a:t>拒取式规则：</a:t>
            </a:r>
            <a:r>
              <a:rPr lang="en-US" altLang="zh-CN" sz="2800">
                <a:sym typeface="Symbol" panose="05050102010706020507" pitchFamily="18" charset="2"/>
              </a:rPr>
              <a:t>(</a:t>
            </a:r>
            <a:r>
              <a:rPr lang="en-US" altLang="zh-CN" sz="2800" i="1">
                <a:sym typeface="Wingdings" panose="05000000000000000000" pitchFamily="2" charset="2"/>
              </a:rPr>
              <a:t>A</a:t>
            </a:r>
            <a:r>
              <a:rPr lang="zh-CN" altLang="en-US">
                <a:cs typeface="Arial" panose="020B0604020202020204" pitchFamily="34" charset="0"/>
              </a:rPr>
              <a:t>→</a:t>
            </a:r>
            <a:r>
              <a:rPr lang="en-US" altLang="zh-CN" sz="2800" i="1">
                <a:sym typeface="Wingdings" panose="05000000000000000000" pitchFamily="2" charset="2"/>
              </a:rPr>
              <a:t>B </a:t>
            </a:r>
            <a:r>
              <a:rPr lang="en-US" altLang="zh-CN" sz="2800">
                <a:sym typeface="Wingdings" panose="05000000000000000000" pitchFamily="2" charset="2"/>
              </a:rPr>
              <a:t>)</a:t>
            </a:r>
            <a:r>
              <a:rPr lang="zh-CN" altLang="en-US">
                <a:cs typeface="Arial" panose="020B0604020202020204" pitchFamily="34" charset="0"/>
              </a:rPr>
              <a:t>∧¬</a:t>
            </a:r>
            <a:r>
              <a:rPr lang="en-US" altLang="zh-CN" sz="2800" i="1">
                <a:sym typeface="Wingdings" panose="05000000000000000000" pitchFamily="2" charset="2"/>
              </a:rPr>
              <a:t>B</a:t>
            </a:r>
            <a:r>
              <a:rPr lang="en-US" altLang="zh-CN" sz="2800">
                <a:sym typeface="Wingdings" panose="05000000000000000000" pitchFamily="2" charset="2"/>
              </a:rPr>
              <a:t> </a:t>
            </a:r>
            <a:r>
              <a:rPr lang="en-US" altLang="zh-CN">
                <a:sym typeface="Symbol" panose="05050102010706020507" pitchFamily="18" charset="2"/>
              </a:rPr>
              <a:t></a:t>
            </a:r>
            <a:r>
              <a:rPr lang="zh-CN" altLang="en-US">
                <a:cs typeface="Arial" panose="020B0604020202020204" pitchFamily="34" charset="0"/>
              </a:rPr>
              <a:t>¬</a:t>
            </a:r>
            <a:r>
              <a:rPr lang="en-US" altLang="zh-CN" sz="2800" i="1">
                <a:sym typeface="Wingdings" panose="05000000000000000000" pitchFamily="2" charset="2"/>
              </a:rPr>
              <a:t>A</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a:t>推理规则（续）</a:t>
            </a:r>
          </a:p>
        </p:txBody>
      </p:sp>
      <p:sp>
        <p:nvSpPr>
          <p:cNvPr id="26627" name="Rectangle 3"/>
          <p:cNvSpPr>
            <a:spLocks noGrp="1" noChangeArrowheads="1"/>
          </p:cNvSpPr>
          <p:nvPr>
            <p:ph sz="quarter" idx="1"/>
          </p:nvPr>
        </p:nvSpPr>
        <p:spPr/>
        <p:txBody>
          <a:bodyPr/>
          <a:lstStyle/>
          <a:p>
            <a:pPr eaLnBrk="1" hangingPunct="1"/>
            <a:r>
              <a:rPr lang="zh-CN" altLang="en-US"/>
              <a:t>假言三段论规则：</a:t>
            </a:r>
          </a:p>
          <a:p>
            <a:pPr algn="ctr" eaLnBrk="1" hangingPunct="1">
              <a:buFont typeface="Wingdings" panose="05000000000000000000" pitchFamily="2" charset="2"/>
              <a:buNone/>
            </a:pPr>
            <a:r>
              <a:rPr lang="en-US" altLang="zh-CN" sz="2800">
                <a:sym typeface="Symbol" panose="05050102010706020507" pitchFamily="18" charset="2"/>
              </a:rPr>
              <a:t>(</a:t>
            </a:r>
            <a:r>
              <a:rPr lang="en-US" altLang="zh-CN" sz="2800" i="1">
                <a:sym typeface="Wingdings" panose="05000000000000000000" pitchFamily="2" charset="2"/>
              </a:rPr>
              <a:t>A</a:t>
            </a:r>
            <a:r>
              <a:rPr lang="zh-CN" altLang="en-US">
                <a:cs typeface="Arial" panose="020B0604020202020204" pitchFamily="34" charset="0"/>
              </a:rPr>
              <a:t>→</a:t>
            </a:r>
            <a:r>
              <a:rPr lang="en-US" altLang="zh-CN" sz="2800" i="1">
                <a:sym typeface="Wingdings" panose="05000000000000000000" pitchFamily="2" charset="2"/>
              </a:rPr>
              <a:t>B</a:t>
            </a:r>
            <a:r>
              <a:rPr lang="en-US" altLang="zh-CN" sz="2800">
                <a:sym typeface="Wingdings" panose="05000000000000000000" pitchFamily="2" charset="2"/>
              </a:rPr>
              <a:t>)</a:t>
            </a:r>
            <a:r>
              <a:rPr lang="zh-CN" altLang="en-US">
                <a:cs typeface="Arial" panose="020B0604020202020204" pitchFamily="34" charset="0"/>
              </a:rPr>
              <a:t>∧</a:t>
            </a:r>
            <a:r>
              <a:rPr lang="en-US" altLang="zh-CN" sz="2800">
                <a:sym typeface="Symbol" panose="05050102010706020507" pitchFamily="18" charset="2"/>
              </a:rPr>
              <a:t>(</a:t>
            </a:r>
            <a:r>
              <a:rPr lang="en-US" altLang="zh-CN" sz="2800" i="1">
                <a:sym typeface="Wingdings" panose="05000000000000000000" pitchFamily="2" charset="2"/>
              </a:rPr>
              <a:t>B</a:t>
            </a:r>
            <a:r>
              <a:rPr lang="zh-CN" altLang="en-US">
                <a:cs typeface="Arial" panose="020B0604020202020204" pitchFamily="34" charset="0"/>
              </a:rPr>
              <a:t>→</a:t>
            </a:r>
            <a:r>
              <a:rPr lang="en-US" altLang="zh-CN" sz="2800" i="1">
                <a:sym typeface="Wingdings" panose="05000000000000000000" pitchFamily="2" charset="2"/>
              </a:rPr>
              <a:t>C</a:t>
            </a:r>
            <a:r>
              <a:rPr lang="en-US" altLang="zh-CN" sz="2800">
                <a:sym typeface="Wingdings" panose="05000000000000000000" pitchFamily="2" charset="2"/>
              </a:rPr>
              <a:t>)</a:t>
            </a:r>
            <a:r>
              <a:rPr lang="en-US" altLang="zh-CN">
                <a:sym typeface="Symbol" panose="05050102010706020507" pitchFamily="18" charset="2"/>
              </a:rPr>
              <a:t></a:t>
            </a:r>
            <a:r>
              <a:rPr lang="en-US" altLang="zh-CN" sz="2800">
                <a:sym typeface="Symbol" panose="05050102010706020507" pitchFamily="18" charset="2"/>
              </a:rPr>
              <a:t>(</a:t>
            </a:r>
            <a:r>
              <a:rPr lang="en-US" altLang="zh-CN" sz="2800" i="1">
                <a:sym typeface="Wingdings" panose="05000000000000000000" pitchFamily="2" charset="2"/>
              </a:rPr>
              <a:t>A</a:t>
            </a:r>
            <a:r>
              <a:rPr lang="zh-CN" altLang="en-US">
                <a:cs typeface="Arial" panose="020B0604020202020204" pitchFamily="34" charset="0"/>
              </a:rPr>
              <a:t>→</a:t>
            </a:r>
            <a:r>
              <a:rPr lang="en-US" altLang="zh-CN" sz="2800" i="1">
                <a:sym typeface="Wingdings" panose="05000000000000000000" pitchFamily="2" charset="2"/>
              </a:rPr>
              <a:t>C</a:t>
            </a:r>
            <a:r>
              <a:rPr lang="en-US" altLang="zh-CN" sz="2800">
                <a:sym typeface="Wingdings" panose="05000000000000000000" pitchFamily="2" charset="2"/>
              </a:rPr>
              <a:t>) </a:t>
            </a:r>
          </a:p>
          <a:p>
            <a:pPr algn="ctr" eaLnBrk="1" hangingPunct="1">
              <a:buFont typeface="Wingdings" panose="05000000000000000000" pitchFamily="2" charset="2"/>
              <a:buNone/>
            </a:pPr>
            <a:r>
              <a:rPr lang="en-US" altLang="zh-CN" sz="2800" i="1">
                <a:sym typeface="Wingdings" panose="05000000000000000000" pitchFamily="2" charset="2"/>
              </a:rPr>
              <a:t>A</a:t>
            </a:r>
            <a:r>
              <a:rPr lang="zh-CN" altLang="en-US">
                <a:cs typeface="Arial" panose="020B0604020202020204" pitchFamily="34" charset="0"/>
              </a:rPr>
              <a:t>→</a:t>
            </a:r>
            <a:r>
              <a:rPr lang="en-US" altLang="zh-CN" sz="2800" i="1">
                <a:sym typeface="Wingdings" panose="05000000000000000000" pitchFamily="2" charset="2"/>
              </a:rPr>
              <a:t>B </a:t>
            </a:r>
            <a:endParaRPr lang="en-US" altLang="zh-CN" sz="2800">
              <a:sym typeface="Wingdings" panose="05000000000000000000" pitchFamily="2" charset="2"/>
            </a:endParaRPr>
          </a:p>
          <a:p>
            <a:pPr algn="ctr" eaLnBrk="1" hangingPunct="1">
              <a:buFont typeface="Wingdings" panose="05000000000000000000" pitchFamily="2" charset="2"/>
              <a:buNone/>
            </a:pPr>
            <a:r>
              <a:rPr lang="en-US" altLang="zh-CN" sz="2800" i="1">
                <a:sym typeface="Wingdings" panose="05000000000000000000" pitchFamily="2" charset="2"/>
              </a:rPr>
              <a:t>B</a:t>
            </a:r>
            <a:r>
              <a:rPr lang="zh-CN" altLang="en-US">
                <a:cs typeface="Arial" panose="020B0604020202020204" pitchFamily="34" charset="0"/>
              </a:rPr>
              <a:t>→</a:t>
            </a:r>
            <a:r>
              <a:rPr lang="en-US" altLang="zh-CN" sz="2800" i="1">
                <a:sym typeface="Wingdings" panose="05000000000000000000" pitchFamily="2" charset="2"/>
              </a:rPr>
              <a:t>C</a:t>
            </a:r>
          </a:p>
          <a:p>
            <a:pPr algn="ctr" eaLnBrk="1" hangingPunct="1">
              <a:buFont typeface="Wingdings" panose="05000000000000000000" pitchFamily="2" charset="2"/>
              <a:buNone/>
            </a:pPr>
            <a:r>
              <a:rPr lang="en-US" altLang="zh-CN" sz="2800" i="1">
                <a:sym typeface="Wingdings" panose="05000000000000000000" pitchFamily="2" charset="2"/>
              </a:rPr>
              <a:t> ————</a:t>
            </a:r>
          </a:p>
          <a:p>
            <a:pPr algn="ctr" eaLnBrk="1" hangingPunct="1">
              <a:buFont typeface="Wingdings" panose="05000000000000000000" pitchFamily="2" charset="2"/>
              <a:buNone/>
            </a:pPr>
            <a:r>
              <a:rPr lang="en-US" altLang="zh-CN" sz="2800">
                <a:sym typeface="Symbol" panose="05050102010706020507" pitchFamily="18" charset="2"/>
              </a:rPr>
              <a:t></a:t>
            </a:r>
            <a:r>
              <a:rPr lang="en-US" altLang="zh-CN" i="1">
                <a:sym typeface="Symbol" panose="05050102010706020507" pitchFamily="18" charset="2"/>
              </a:rPr>
              <a:t> </a:t>
            </a:r>
            <a:r>
              <a:rPr lang="en-US" altLang="zh-CN" sz="2800" i="1">
                <a:sym typeface="Wingdings" panose="05000000000000000000" pitchFamily="2" charset="2"/>
              </a:rPr>
              <a:t>A</a:t>
            </a:r>
            <a:r>
              <a:rPr lang="zh-CN" altLang="en-US">
                <a:cs typeface="Arial" panose="020B0604020202020204" pitchFamily="34" charset="0"/>
              </a:rPr>
              <a:t>→</a:t>
            </a:r>
            <a:r>
              <a:rPr lang="en-US" altLang="zh-CN" sz="2800" i="1">
                <a:sym typeface="Wingdings" panose="05000000000000000000" pitchFamily="2" charset="2"/>
              </a:rPr>
              <a:t>C</a:t>
            </a:r>
            <a:endParaRPr lang="zh-CN" altLang="en-US"/>
          </a:p>
          <a:p>
            <a:pPr eaLnBrk="1" hangingPunct="1"/>
            <a:r>
              <a:rPr lang="zh-CN" altLang="en-US"/>
              <a:t>析取三段论规则：</a:t>
            </a:r>
            <a:r>
              <a:rPr lang="en-US" altLang="zh-CN" sz="2800">
                <a:sym typeface="Symbol" panose="05050102010706020507" pitchFamily="18" charset="2"/>
              </a:rPr>
              <a:t>(</a:t>
            </a:r>
            <a:r>
              <a:rPr lang="en-US" altLang="zh-CN" sz="2800" i="1">
                <a:sym typeface="Wingdings" panose="05000000000000000000" pitchFamily="2" charset="2"/>
              </a:rPr>
              <a:t>A</a:t>
            </a:r>
            <a:r>
              <a:rPr lang="zh-CN" altLang="en-US">
                <a:cs typeface="Arial" panose="020B0604020202020204" pitchFamily="34" charset="0"/>
              </a:rPr>
              <a:t>∨</a:t>
            </a:r>
            <a:r>
              <a:rPr lang="en-US" altLang="zh-CN" sz="2800" i="1">
                <a:sym typeface="Wingdings" panose="05000000000000000000" pitchFamily="2" charset="2"/>
              </a:rPr>
              <a:t>B </a:t>
            </a:r>
            <a:r>
              <a:rPr lang="en-US" altLang="zh-CN" sz="2800">
                <a:sym typeface="Wingdings" panose="05000000000000000000" pitchFamily="2" charset="2"/>
              </a:rPr>
              <a:t>)</a:t>
            </a:r>
            <a:r>
              <a:rPr lang="zh-CN" altLang="en-US">
                <a:cs typeface="Arial" panose="020B0604020202020204" pitchFamily="34" charset="0"/>
              </a:rPr>
              <a:t>∧¬</a:t>
            </a:r>
            <a:r>
              <a:rPr lang="en-US" altLang="zh-CN" sz="2800" i="1">
                <a:sym typeface="Wingdings" panose="05000000000000000000" pitchFamily="2" charset="2"/>
              </a:rPr>
              <a:t>B</a:t>
            </a:r>
            <a:r>
              <a:rPr lang="en-US" altLang="zh-CN" sz="2800">
                <a:sym typeface="Wingdings" panose="05000000000000000000" pitchFamily="2" charset="2"/>
              </a:rPr>
              <a:t> </a:t>
            </a:r>
            <a:r>
              <a:rPr lang="en-US" altLang="zh-CN">
                <a:sym typeface="Symbol" panose="05050102010706020507" pitchFamily="18" charset="2"/>
              </a:rPr>
              <a:t></a:t>
            </a:r>
            <a:r>
              <a:rPr lang="en-US" altLang="zh-CN" sz="2800" i="1">
                <a:sym typeface="Wingdings" panose="05000000000000000000" pitchFamily="2" charset="2"/>
              </a:rPr>
              <a:t>A</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a:t>推理规则（续）</a:t>
            </a:r>
          </a:p>
        </p:txBody>
      </p:sp>
      <p:sp>
        <p:nvSpPr>
          <p:cNvPr id="27651" name="Rectangle 3"/>
          <p:cNvSpPr>
            <a:spLocks noGrp="1" noChangeArrowheads="1"/>
          </p:cNvSpPr>
          <p:nvPr>
            <p:ph sz="quarter" idx="1"/>
          </p:nvPr>
        </p:nvSpPr>
        <p:spPr/>
        <p:txBody>
          <a:bodyPr/>
          <a:lstStyle/>
          <a:p>
            <a:pPr eaLnBrk="1" hangingPunct="1"/>
            <a:r>
              <a:rPr lang="zh-CN" altLang="en-US"/>
              <a:t>构造性两难推理规则：</a:t>
            </a:r>
            <a:r>
              <a:rPr lang="en-US" altLang="zh-CN" sz="2800">
                <a:sym typeface="Symbol" panose="05050102010706020507" pitchFamily="18" charset="2"/>
              </a:rPr>
              <a:t>(</a:t>
            </a:r>
            <a:r>
              <a:rPr lang="en-US" altLang="zh-CN" sz="2800" i="1">
                <a:sym typeface="Wingdings" panose="05000000000000000000" pitchFamily="2" charset="2"/>
              </a:rPr>
              <a:t>A</a:t>
            </a:r>
            <a:r>
              <a:rPr lang="zh-CN" altLang="en-US">
                <a:cs typeface="Arial" panose="020B0604020202020204" pitchFamily="34" charset="0"/>
              </a:rPr>
              <a:t>→</a:t>
            </a:r>
            <a:r>
              <a:rPr lang="en-US" altLang="zh-CN" sz="2800" i="1">
                <a:sym typeface="Wingdings" panose="05000000000000000000" pitchFamily="2" charset="2"/>
              </a:rPr>
              <a:t>B</a:t>
            </a:r>
            <a:r>
              <a:rPr lang="en-US" altLang="zh-CN" sz="2800">
                <a:sym typeface="Wingdings" panose="05000000000000000000" pitchFamily="2" charset="2"/>
              </a:rPr>
              <a:t>)</a:t>
            </a:r>
            <a:r>
              <a:rPr lang="zh-CN" altLang="en-US">
                <a:cs typeface="Arial" panose="020B0604020202020204" pitchFamily="34" charset="0"/>
              </a:rPr>
              <a:t>∧</a:t>
            </a:r>
            <a:r>
              <a:rPr lang="en-US" altLang="zh-CN" sz="2800">
                <a:sym typeface="Symbol" panose="05050102010706020507" pitchFamily="18" charset="2"/>
              </a:rPr>
              <a:t>(</a:t>
            </a:r>
            <a:r>
              <a:rPr lang="en-US" altLang="zh-CN" sz="2800" i="1">
                <a:sym typeface="Wingdings" panose="05000000000000000000" pitchFamily="2" charset="2"/>
              </a:rPr>
              <a:t>C</a:t>
            </a:r>
            <a:r>
              <a:rPr lang="zh-CN" altLang="en-US">
                <a:cs typeface="Arial" panose="020B0604020202020204" pitchFamily="34" charset="0"/>
              </a:rPr>
              <a:t>→</a:t>
            </a:r>
            <a:r>
              <a:rPr lang="en-US" altLang="zh-CN" sz="2800" i="1">
                <a:sym typeface="Wingdings" panose="05000000000000000000" pitchFamily="2" charset="2"/>
              </a:rPr>
              <a:t>D</a:t>
            </a:r>
            <a:r>
              <a:rPr lang="en-US" altLang="zh-CN" sz="2800">
                <a:sym typeface="Wingdings" panose="05000000000000000000" pitchFamily="2" charset="2"/>
              </a:rPr>
              <a:t>)</a:t>
            </a:r>
            <a:r>
              <a:rPr lang="zh-CN" altLang="en-US">
                <a:cs typeface="Arial" panose="020B0604020202020204" pitchFamily="34" charset="0"/>
              </a:rPr>
              <a:t>∧</a:t>
            </a:r>
            <a:r>
              <a:rPr lang="en-US" altLang="zh-CN" sz="2800">
                <a:sym typeface="Symbol" panose="05050102010706020507" pitchFamily="18" charset="2"/>
              </a:rPr>
              <a:t>(</a:t>
            </a:r>
            <a:r>
              <a:rPr lang="en-US" altLang="zh-CN" sz="2800" i="1">
                <a:sym typeface="Wingdings" panose="05000000000000000000" pitchFamily="2" charset="2"/>
              </a:rPr>
              <a:t>A</a:t>
            </a:r>
            <a:r>
              <a:rPr lang="zh-CN" altLang="en-US">
                <a:cs typeface="Arial" panose="020B0604020202020204" pitchFamily="34" charset="0"/>
              </a:rPr>
              <a:t>∨</a:t>
            </a:r>
            <a:r>
              <a:rPr lang="en-US" altLang="zh-CN" sz="2800" i="1">
                <a:sym typeface="Wingdings" panose="05000000000000000000" pitchFamily="2" charset="2"/>
              </a:rPr>
              <a:t>C</a:t>
            </a:r>
            <a:r>
              <a:rPr lang="en-US" altLang="zh-CN" sz="2800">
                <a:sym typeface="Wingdings" panose="05000000000000000000" pitchFamily="2" charset="2"/>
              </a:rPr>
              <a:t>)</a:t>
            </a:r>
            <a:r>
              <a:rPr lang="en-US" altLang="zh-CN">
                <a:sym typeface="Symbol" panose="05050102010706020507" pitchFamily="18" charset="2"/>
              </a:rPr>
              <a:t></a:t>
            </a:r>
            <a:r>
              <a:rPr lang="en-US" altLang="zh-CN" sz="2800">
                <a:sym typeface="Symbol" panose="05050102010706020507" pitchFamily="18" charset="2"/>
              </a:rPr>
              <a:t>(</a:t>
            </a:r>
            <a:r>
              <a:rPr lang="en-US" altLang="zh-CN" sz="2800" i="1">
                <a:sym typeface="Wingdings" panose="05000000000000000000" pitchFamily="2" charset="2"/>
              </a:rPr>
              <a:t>B</a:t>
            </a:r>
            <a:r>
              <a:rPr lang="zh-CN" altLang="en-US">
                <a:cs typeface="Arial" panose="020B0604020202020204" pitchFamily="34" charset="0"/>
              </a:rPr>
              <a:t>∨</a:t>
            </a:r>
            <a:r>
              <a:rPr lang="en-US" altLang="zh-CN" sz="2800" i="1">
                <a:sym typeface="Wingdings" panose="05000000000000000000" pitchFamily="2" charset="2"/>
              </a:rPr>
              <a:t>D</a:t>
            </a:r>
            <a:r>
              <a:rPr lang="en-US" altLang="zh-CN" sz="2800">
                <a:sym typeface="Wingdings" panose="05000000000000000000" pitchFamily="2" charset="2"/>
              </a:rPr>
              <a:t>)</a:t>
            </a:r>
            <a:endParaRPr lang="zh-CN" altLang="en-US"/>
          </a:p>
          <a:p>
            <a:pPr eaLnBrk="1" hangingPunct="1"/>
            <a:r>
              <a:rPr lang="zh-CN" altLang="en-US"/>
              <a:t>破坏性两难推理规则：</a:t>
            </a:r>
            <a:r>
              <a:rPr lang="en-US" altLang="zh-CN" sz="2800">
                <a:sym typeface="Symbol" panose="05050102010706020507" pitchFamily="18" charset="2"/>
              </a:rPr>
              <a:t>(</a:t>
            </a:r>
            <a:r>
              <a:rPr lang="en-US" altLang="zh-CN" sz="2800" i="1">
                <a:sym typeface="Wingdings" panose="05000000000000000000" pitchFamily="2" charset="2"/>
              </a:rPr>
              <a:t>A</a:t>
            </a:r>
            <a:r>
              <a:rPr lang="zh-CN" altLang="en-US">
                <a:cs typeface="Arial" panose="020B0604020202020204" pitchFamily="34" charset="0"/>
              </a:rPr>
              <a:t>→</a:t>
            </a:r>
            <a:r>
              <a:rPr lang="en-US" altLang="zh-CN" sz="2800" i="1">
                <a:sym typeface="Wingdings" panose="05000000000000000000" pitchFamily="2" charset="2"/>
              </a:rPr>
              <a:t>B</a:t>
            </a:r>
            <a:r>
              <a:rPr lang="en-US" altLang="zh-CN" sz="2800">
                <a:sym typeface="Wingdings" panose="05000000000000000000" pitchFamily="2" charset="2"/>
              </a:rPr>
              <a:t>)</a:t>
            </a:r>
            <a:r>
              <a:rPr lang="zh-CN" altLang="en-US">
                <a:cs typeface="Arial" panose="020B0604020202020204" pitchFamily="34" charset="0"/>
              </a:rPr>
              <a:t>∧</a:t>
            </a:r>
            <a:r>
              <a:rPr lang="en-US" altLang="zh-CN" sz="2800">
                <a:sym typeface="Symbol" panose="05050102010706020507" pitchFamily="18" charset="2"/>
              </a:rPr>
              <a:t>(</a:t>
            </a:r>
            <a:r>
              <a:rPr lang="en-US" altLang="zh-CN" sz="2800" i="1">
                <a:sym typeface="Wingdings" panose="05000000000000000000" pitchFamily="2" charset="2"/>
              </a:rPr>
              <a:t>C</a:t>
            </a:r>
            <a:r>
              <a:rPr lang="zh-CN" altLang="en-US">
                <a:cs typeface="Arial" panose="020B0604020202020204" pitchFamily="34" charset="0"/>
              </a:rPr>
              <a:t>→</a:t>
            </a:r>
            <a:r>
              <a:rPr lang="en-US" altLang="zh-CN" sz="2800" i="1">
                <a:sym typeface="Wingdings" panose="05000000000000000000" pitchFamily="2" charset="2"/>
              </a:rPr>
              <a:t>D</a:t>
            </a:r>
            <a:r>
              <a:rPr lang="en-US" altLang="zh-CN" sz="2800">
                <a:sym typeface="Wingdings" panose="05000000000000000000" pitchFamily="2" charset="2"/>
              </a:rPr>
              <a:t>)</a:t>
            </a:r>
            <a:r>
              <a:rPr lang="zh-CN" altLang="en-US">
                <a:cs typeface="Arial" panose="020B0604020202020204" pitchFamily="34" charset="0"/>
              </a:rPr>
              <a:t>∧</a:t>
            </a:r>
            <a:r>
              <a:rPr lang="en-US" altLang="zh-CN" sz="2800">
                <a:sym typeface="Symbol" panose="05050102010706020507" pitchFamily="18" charset="2"/>
              </a:rPr>
              <a:t>(</a:t>
            </a:r>
            <a:r>
              <a:rPr lang="zh-CN" altLang="en-US">
                <a:cs typeface="Arial" panose="020B0604020202020204" pitchFamily="34" charset="0"/>
              </a:rPr>
              <a:t>¬</a:t>
            </a:r>
            <a:r>
              <a:rPr lang="en-US" altLang="zh-CN" sz="2800" i="1">
                <a:sym typeface="Wingdings" panose="05000000000000000000" pitchFamily="2" charset="2"/>
              </a:rPr>
              <a:t>B</a:t>
            </a:r>
            <a:r>
              <a:rPr lang="zh-CN" altLang="en-US">
                <a:cs typeface="Arial" panose="020B0604020202020204" pitchFamily="34" charset="0"/>
              </a:rPr>
              <a:t>∨¬</a:t>
            </a:r>
            <a:r>
              <a:rPr lang="en-US" altLang="zh-CN" sz="2800" i="1">
                <a:sym typeface="Wingdings" panose="05000000000000000000" pitchFamily="2" charset="2"/>
              </a:rPr>
              <a:t>D</a:t>
            </a:r>
            <a:r>
              <a:rPr lang="en-US" altLang="zh-CN" sz="2800">
                <a:sym typeface="Wingdings" panose="05000000000000000000" pitchFamily="2" charset="2"/>
              </a:rPr>
              <a:t>)</a:t>
            </a:r>
            <a:r>
              <a:rPr lang="en-US" altLang="zh-CN">
                <a:sym typeface="Symbol" panose="05050102010706020507" pitchFamily="18" charset="2"/>
              </a:rPr>
              <a:t></a:t>
            </a:r>
            <a:r>
              <a:rPr lang="en-US" altLang="zh-CN" sz="2800">
                <a:sym typeface="Symbol" panose="05050102010706020507" pitchFamily="18" charset="2"/>
              </a:rPr>
              <a:t>(</a:t>
            </a:r>
            <a:r>
              <a:rPr lang="zh-CN" altLang="en-US">
                <a:cs typeface="Arial" panose="020B0604020202020204" pitchFamily="34" charset="0"/>
              </a:rPr>
              <a:t>¬</a:t>
            </a:r>
            <a:r>
              <a:rPr lang="en-US" altLang="zh-CN" sz="2800" i="1">
                <a:sym typeface="Wingdings" panose="05000000000000000000" pitchFamily="2" charset="2"/>
              </a:rPr>
              <a:t>A</a:t>
            </a:r>
            <a:r>
              <a:rPr lang="zh-CN" altLang="en-US">
                <a:cs typeface="Arial" panose="020B0604020202020204" pitchFamily="34" charset="0"/>
              </a:rPr>
              <a:t>∨¬</a:t>
            </a:r>
            <a:r>
              <a:rPr lang="en-US" altLang="zh-CN" sz="2800" i="1">
                <a:sym typeface="Wingdings" panose="05000000000000000000" pitchFamily="2" charset="2"/>
              </a:rPr>
              <a:t>C</a:t>
            </a:r>
            <a:r>
              <a:rPr lang="en-US" altLang="zh-CN" sz="2800">
                <a:sym typeface="Wingdings" panose="05000000000000000000" pitchFamily="2" charset="2"/>
              </a:rPr>
              <a:t>)</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a:t>推理规则（续）</a:t>
            </a:r>
          </a:p>
        </p:txBody>
      </p:sp>
      <p:sp>
        <p:nvSpPr>
          <p:cNvPr id="28675" name="Rectangle 3"/>
          <p:cNvSpPr>
            <a:spLocks noGrp="1" noChangeArrowheads="1"/>
          </p:cNvSpPr>
          <p:nvPr>
            <p:ph sz="quarter" idx="1"/>
          </p:nvPr>
        </p:nvSpPr>
        <p:spPr/>
        <p:txBody>
          <a:bodyPr/>
          <a:lstStyle/>
          <a:p>
            <a:pPr eaLnBrk="1" hangingPunct="1"/>
            <a:r>
              <a:rPr lang="zh-CN" altLang="en-US" dirty="0"/>
              <a:t>合取引入规则：</a:t>
            </a:r>
            <a:r>
              <a:rPr lang="en-US" altLang="zh-CN" sz="2800" dirty="0">
                <a:solidFill>
                  <a:srgbClr val="FF0000"/>
                </a:solidFill>
                <a:sym typeface="Symbol" panose="05050102010706020507" pitchFamily="18" charset="2"/>
              </a:rPr>
              <a:t>(</a:t>
            </a:r>
            <a:r>
              <a:rPr lang="en-US" altLang="zh-CN" sz="2800" i="1" dirty="0">
                <a:solidFill>
                  <a:srgbClr val="FF0000"/>
                </a:solidFill>
                <a:sym typeface="Wingdings" panose="05000000000000000000" pitchFamily="2" charset="2"/>
              </a:rPr>
              <a:t>A</a:t>
            </a:r>
            <a:r>
              <a:rPr lang="en-US" altLang="zh-CN" sz="2800" dirty="0">
                <a:solidFill>
                  <a:srgbClr val="FF0000"/>
                </a:solidFill>
                <a:sym typeface="Wingdings" panose="05000000000000000000" pitchFamily="2" charset="2"/>
              </a:rPr>
              <a:t>)</a:t>
            </a:r>
            <a:r>
              <a:rPr lang="zh-CN" altLang="en-US" dirty="0">
                <a:solidFill>
                  <a:srgbClr val="FF0000"/>
                </a:solidFill>
                <a:cs typeface="Arial" panose="020B0604020202020204" pitchFamily="34" charset="0"/>
              </a:rPr>
              <a:t>∧</a:t>
            </a:r>
            <a:r>
              <a:rPr lang="en-US" altLang="zh-CN" sz="2800" dirty="0">
                <a:solidFill>
                  <a:srgbClr val="FF0000"/>
                </a:solidFill>
                <a:sym typeface="Symbol" panose="05050102010706020507" pitchFamily="18" charset="2"/>
              </a:rPr>
              <a:t>(</a:t>
            </a:r>
            <a:r>
              <a:rPr lang="en-US" altLang="zh-CN" sz="2800" i="1" dirty="0">
                <a:solidFill>
                  <a:srgbClr val="FF0000"/>
                </a:solidFill>
                <a:sym typeface="Wingdings" panose="05000000000000000000" pitchFamily="2" charset="2"/>
              </a:rPr>
              <a:t>B</a:t>
            </a:r>
            <a:r>
              <a:rPr lang="en-US" altLang="zh-CN" sz="2800" dirty="0">
                <a:solidFill>
                  <a:srgbClr val="FF0000"/>
                </a:solidFill>
                <a:sym typeface="Wingdings" panose="05000000000000000000" pitchFamily="2" charset="2"/>
              </a:rPr>
              <a:t>)</a:t>
            </a:r>
            <a:r>
              <a:rPr lang="en-US" altLang="zh-CN" dirty="0">
                <a:solidFill>
                  <a:srgbClr val="FF0000"/>
                </a:solidFill>
                <a:sym typeface="Symbol" panose="05050102010706020507" pitchFamily="18" charset="2"/>
              </a:rPr>
              <a:t></a:t>
            </a:r>
            <a:r>
              <a:rPr lang="en-US" altLang="zh-CN" sz="2800" dirty="0">
                <a:solidFill>
                  <a:srgbClr val="FF0000"/>
                </a:solidFill>
                <a:sym typeface="Symbol" panose="05050102010706020507" pitchFamily="18" charset="2"/>
              </a:rPr>
              <a:t>(</a:t>
            </a:r>
            <a:r>
              <a:rPr lang="en-US" altLang="zh-CN" sz="2800" i="1" dirty="0">
                <a:solidFill>
                  <a:srgbClr val="FF0000"/>
                </a:solidFill>
                <a:sym typeface="Wingdings" panose="05000000000000000000" pitchFamily="2" charset="2"/>
              </a:rPr>
              <a:t>A</a:t>
            </a:r>
            <a:r>
              <a:rPr lang="zh-CN" altLang="en-US" dirty="0">
                <a:solidFill>
                  <a:srgbClr val="FF0000"/>
                </a:solidFill>
                <a:cs typeface="Arial" panose="020B0604020202020204" pitchFamily="34" charset="0"/>
              </a:rPr>
              <a:t>∧</a:t>
            </a:r>
            <a:r>
              <a:rPr lang="en-US" altLang="zh-CN" sz="2800" i="1" dirty="0">
                <a:solidFill>
                  <a:srgbClr val="FF0000"/>
                </a:solidFill>
                <a:sym typeface="Wingdings" panose="05000000000000000000" pitchFamily="2" charset="2"/>
              </a:rPr>
              <a:t>B </a:t>
            </a:r>
            <a:r>
              <a:rPr lang="en-US" altLang="zh-CN" sz="2800" dirty="0">
                <a:solidFill>
                  <a:srgbClr val="FF0000"/>
                </a:solidFill>
                <a:sym typeface="Wingdings" panose="05000000000000000000" pitchFamily="2" charset="2"/>
              </a:rPr>
              <a:t>)</a:t>
            </a:r>
            <a:endParaRPr lang="zh-CN" altLang="en-US" dirty="0">
              <a:solidFill>
                <a:srgbClr val="FF0000"/>
              </a:solidFill>
            </a:endParaRPr>
          </a:p>
          <a:p>
            <a:pPr algn="ctr" eaLnBrk="1" hangingPunct="1">
              <a:buFont typeface="Wingdings" panose="05000000000000000000" pitchFamily="2" charset="2"/>
              <a:buNone/>
            </a:pPr>
            <a:r>
              <a:rPr lang="en-US" altLang="zh-CN" sz="2800" i="1" dirty="0">
                <a:sym typeface="Wingdings" panose="05000000000000000000" pitchFamily="2" charset="2"/>
              </a:rPr>
              <a:t>A</a:t>
            </a:r>
            <a:endParaRPr lang="en-US" altLang="zh-CN" sz="2800" dirty="0">
              <a:sym typeface="Wingdings" panose="05000000000000000000" pitchFamily="2" charset="2"/>
            </a:endParaRPr>
          </a:p>
          <a:p>
            <a:pPr algn="ctr" eaLnBrk="1" hangingPunct="1">
              <a:buFont typeface="Wingdings" panose="05000000000000000000" pitchFamily="2" charset="2"/>
              <a:buNone/>
            </a:pPr>
            <a:r>
              <a:rPr lang="en-US" altLang="zh-CN" sz="2800" i="1" dirty="0">
                <a:sym typeface="Wingdings" panose="05000000000000000000" pitchFamily="2" charset="2"/>
              </a:rPr>
              <a:t>B</a:t>
            </a:r>
            <a:endParaRPr lang="en-US" altLang="zh-CN" sz="2800" dirty="0">
              <a:sym typeface="Wingdings" panose="05000000000000000000" pitchFamily="2" charset="2"/>
            </a:endParaRPr>
          </a:p>
          <a:p>
            <a:pPr algn="ctr" eaLnBrk="1" hangingPunct="1">
              <a:buFont typeface="Wingdings" panose="05000000000000000000" pitchFamily="2" charset="2"/>
              <a:buNone/>
            </a:pPr>
            <a:r>
              <a:rPr lang="en-US" altLang="zh-CN" sz="2800" i="1" dirty="0">
                <a:sym typeface="Wingdings" panose="05000000000000000000" pitchFamily="2" charset="2"/>
              </a:rPr>
              <a:t>————</a:t>
            </a:r>
          </a:p>
          <a:p>
            <a:pPr algn="ctr" eaLnBrk="1" hangingPunct="1">
              <a:buFont typeface="Wingdings" panose="05000000000000000000" pitchFamily="2" charset="2"/>
              <a:buNone/>
            </a:pPr>
            <a:r>
              <a:rPr lang="en-US" altLang="zh-CN" sz="2800" dirty="0">
                <a:sym typeface="Symbol" panose="05050102010706020507" pitchFamily="18" charset="2"/>
              </a:rPr>
              <a:t></a:t>
            </a:r>
            <a:r>
              <a:rPr lang="en-US" altLang="zh-CN" i="1" dirty="0">
                <a:sym typeface="Symbol" panose="05050102010706020507" pitchFamily="18" charset="2"/>
              </a:rPr>
              <a:t> </a:t>
            </a:r>
            <a:r>
              <a:rPr lang="en-US" altLang="zh-CN" sz="2800" i="1" dirty="0">
                <a:sym typeface="Wingdings" panose="05000000000000000000" pitchFamily="2" charset="2"/>
              </a:rPr>
              <a:t>A</a:t>
            </a:r>
            <a:r>
              <a:rPr lang="zh-CN" altLang="en-US" dirty="0">
                <a:cs typeface="Arial" panose="020B0604020202020204" pitchFamily="34" charset="0"/>
              </a:rPr>
              <a:t>∧</a:t>
            </a:r>
            <a:r>
              <a:rPr lang="en-US" altLang="zh-CN" sz="2800" i="1" dirty="0">
                <a:sym typeface="Wingdings" panose="05000000000000000000" pitchFamily="2" charset="2"/>
              </a:rPr>
              <a:t>B</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z="3400">
                <a:sym typeface="Symbol" panose="05050102010706020507" pitchFamily="18" charset="2"/>
              </a:rPr>
              <a:t>证明</a:t>
            </a:r>
          </a:p>
        </p:txBody>
      </p:sp>
      <p:sp>
        <p:nvSpPr>
          <p:cNvPr id="32771" name="Rectangle 3"/>
          <p:cNvSpPr>
            <a:spLocks noGrp="1" noChangeArrowheads="1"/>
          </p:cNvSpPr>
          <p:nvPr>
            <p:ph sz="quarter" idx="1"/>
          </p:nvPr>
        </p:nvSpPr>
        <p:spPr/>
        <p:txBody>
          <a:bodyPr/>
          <a:lstStyle/>
          <a:p>
            <a:pPr eaLnBrk="1" hangingPunct="1">
              <a:lnSpc>
                <a:spcPct val="90000"/>
              </a:lnSpc>
              <a:defRPr/>
            </a:pPr>
            <a:r>
              <a:rPr lang="zh-CN" altLang="en-US" sz="2400" dirty="0">
                <a:sym typeface="Symbol" panose="05050102010706020507" pitchFamily="18" charset="2"/>
              </a:rPr>
              <a:t>所谓证明，就是一些公式的序列，其中每一个公式或是已知的前提，或是由前面的公式运用推理规则得出的公式，最后一个公式是结论</a:t>
            </a:r>
          </a:p>
          <a:p>
            <a:pPr marL="0" indent="0">
              <a:lnSpc>
                <a:spcPct val="90000"/>
              </a:lnSpc>
              <a:buNone/>
              <a:defRPr/>
            </a:pPr>
            <a:r>
              <a:rPr lang="zh-CN" altLang="en-US" sz="2400" dirty="0"/>
              <a:t>前提： </a:t>
            </a:r>
            <a:r>
              <a:rPr lang="en-US" altLang="zh-CN" sz="2400" i="1" dirty="0">
                <a:sym typeface="Symbol" panose="05050102010706020507" pitchFamily="18" charset="2"/>
              </a:rPr>
              <a:t>A</a:t>
            </a:r>
            <a:r>
              <a:rPr lang="en-US" altLang="zh-CN" sz="2400" baseline="-25000" dirty="0">
                <a:sym typeface="Symbol" panose="05050102010706020507" pitchFamily="18" charset="2"/>
              </a:rPr>
              <a:t>1</a:t>
            </a:r>
            <a:r>
              <a:rPr lang="zh-CN" altLang="en-US" sz="2400" dirty="0"/>
              <a:t>,</a:t>
            </a:r>
            <a:r>
              <a:rPr lang="en-US" altLang="zh-CN" sz="2400" i="1" dirty="0">
                <a:sym typeface="Symbol" panose="05050102010706020507" pitchFamily="18" charset="2"/>
              </a:rPr>
              <a:t>A</a:t>
            </a:r>
            <a:r>
              <a:rPr lang="en-US" altLang="zh-CN" sz="2400" baseline="-25000" dirty="0">
                <a:sym typeface="Symbol" panose="05050102010706020507" pitchFamily="18" charset="2"/>
              </a:rPr>
              <a:t>2 </a:t>
            </a:r>
            <a:r>
              <a:rPr lang="zh-CN" altLang="en-US" sz="2400" dirty="0"/>
              <a:t>,</a:t>
            </a:r>
            <a:r>
              <a:rPr lang="en-US" altLang="zh-CN" sz="2400" i="1" dirty="0">
                <a:sym typeface="Symbol" panose="05050102010706020507" pitchFamily="18" charset="2"/>
              </a:rPr>
              <a:t>A</a:t>
            </a:r>
            <a:r>
              <a:rPr lang="en-US" altLang="zh-CN" sz="2400" baseline="-25000" dirty="0">
                <a:sym typeface="Symbol" panose="05050102010706020507" pitchFamily="18" charset="2"/>
              </a:rPr>
              <a:t>3 </a:t>
            </a:r>
            <a:r>
              <a:rPr lang="zh-CN" altLang="en-US" sz="2400" dirty="0"/>
              <a:t>,</a:t>
            </a:r>
            <a:r>
              <a:rPr lang="en-US" altLang="zh-CN" sz="2800" dirty="0">
                <a:sym typeface="MT Extra" panose="05050102010205020202" pitchFamily="18" charset="2"/>
              </a:rPr>
              <a:t>......</a:t>
            </a:r>
            <a:r>
              <a:rPr lang="zh-CN" altLang="en-US" sz="2400" dirty="0"/>
              <a:t>,</a:t>
            </a:r>
            <a:r>
              <a:rPr lang="en-US" altLang="zh-CN" sz="2400" i="1" dirty="0" err="1">
                <a:sym typeface="Symbol" panose="05050102010706020507" pitchFamily="18" charset="2"/>
              </a:rPr>
              <a:t>A</a:t>
            </a:r>
            <a:r>
              <a:rPr lang="en-US" altLang="zh-CN" sz="2400" i="1" baseline="-25000" dirty="0" err="1">
                <a:sym typeface="Symbol" panose="05050102010706020507" pitchFamily="18" charset="2"/>
              </a:rPr>
              <a:t>k</a:t>
            </a:r>
            <a:endParaRPr lang="zh-CN" altLang="en-US" sz="2400" i="1" dirty="0"/>
          </a:p>
          <a:p>
            <a:pPr eaLnBrk="1" hangingPunct="1">
              <a:lnSpc>
                <a:spcPct val="90000"/>
              </a:lnSpc>
              <a:buFont typeface="Wingdings" panose="05000000000000000000" pitchFamily="2" charset="2"/>
              <a:buNone/>
              <a:defRPr/>
            </a:pPr>
            <a:r>
              <a:rPr lang="zh-CN" altLang="en-US" sz="2400" dirty="0"/>
              <a:t>结论： </a:t>
            </a:r>
            <a:r>
              <a:rPr lang="en-US" altLang="zh-CN" sz="2400" i="1" dirty="0"/>
              <a:t>B</a:t>
            </a:r>
          </a:p>
          <a:p>
            <a:pPr eaLnBrk="1" hangingPunct="1">
              <a:lnSpc>
                <a:spcPct val="90000"/>
              </a:lnSpc>
              <a:buFont typeface="Wingdings" panose="05000000000000000000" pitchFamily="2" charset="2"/>
              <a:buNone/>
              <a:defRPr/>
            </a:pPr>
            <a:r>
              <a:rPr lang="zh-CN" altLang="en-US" sz="2400" dirty="0"/>
              <a:t>证明：</a:t>
            </a:r>
            <a:endParaRPr lang="en-US" altLang="zh-CN" sz="2400" dirty="0"/>
          </a:p>
          <a:p>
            <a:pPr eaLnBrk="1" hangingPunct="1">
              <a:lnSpc>
                <a:spcPct val="90000"/>
              </a:lnSpc>
              <a:buFont typeface="Wingdings" panose="05000000000000000000" pitchFamily="2" charset="2"/>
              <a:buNone/>
              <a:defRPr/>
            </a:pPr>
            <a:r>
              <a:rPr lang="zh-CN" altLang="en-US" sz="2400" dirty="0"/>
              <a:t>(1)      </a:t>
            </a:r>
            <a:r>
              <a:rPr lang="en-US" altLang="zh-CN" sz="2400" i="1" dirty="0">
                <a:sym typeface="Symbol" panose="05050102010706020507" pitchFamily="18" charset="2"/>
              </a:rPr>
              <a:t>A</a:t>
            </a:r>
            <a:r>
              <a:rPr lang="en-US" altLang="zh-CN" sz="2400" baseline="-25000" dirty="0">
                <a:sym typeface="Symbol" panose="05050102010706020507" pitchFamily="18" charset="2"/>
              </a:rPr>
              <a:t>1           </a:t>
            </a:r>
            <a:r>
              <a:rPr lang="zh-CN" altLang="en-US" sz="2400" dirty="0"/>
              <a:t>前提引入</a:t>
            </a:r>
            <a:endParaRPr lang="zh-CN" altLang="en-US" sz="2400" baseline="-25000" dirty="0">
              <a:sym typeface="Symbol" panose="05050102010706020507" pitchFamily="18" charset="2"/>
            </a:endParaRPr>
          </a:p>
          <a:p>
            <a:pPr eaLnBrk="1" hangingPunct="1">
              <a:lnSpc>
                <a:spcPct val="90000"/>
              </a:lnSpc>
              <a:buFont typeface="Wingdings" panose="05000000000000000000" pitchFamily="2" charset="2"/>
              <a:buNone/>
              <a:defRPr/>
            </a:pPr>
            <a:r>
              <a:rPr lang="zh-CN" altLang="en-US" sz="2400" dirty="0"/>
              <a:t>(2)</a:t>
            </a:r>
            <a:r>
              <a:rPr lang="en-US" altLang="zh-CN" sz="2400" baseline="-25000" dirty="0">
                <a:sym typeface="Symbol" panose="05050102010706020507" pitchFamily="18" charset="2"/>
              </a:rPr>
              <a:t>         </a:t>
            </a:r>
            <a:r>
              <a:rPr lang="en-US" altLang="zh-CN" sz="2400" i="1" dirty="0">
                <a:sym typeface="Symbol" panose="05050102010706020507" pitchFamily="18" charset="2"/>
              </a:rPr>
              <a:t>A</a:t>
            </a:r>
            <a:r>
              <a:rPr lang="en-US" altLang="zh-CN" sz="2400" baseline="-25000" dirty="0">
                <a:sym typeface="Symbol" panose="05050102010706020507" pitchFamily="18" charset="2"/>
              </a:rPr>
              <a:t>2           </a:t>
            </a:r>
            <a:r>
              <a:rPr lang="zh-CN" altLang="en-US" sz="2400" dirty="0">
                <a:cs typeface="Arial" panose="020B0604020202020204" pitchFamily="34" charset="0"/>
              </a:rPr>
              <a:t>××××(</a:t>
            </a:r>
            <a:r>
              <a:rPr lang="zh-CN" altLang="en-US" sz="2400" dirty="0"/>
              <a:t>推理规则)</a:t>
            </a:r>
            <a:endParaRPr lang="en-US" altLang="zh-CN" sz="2400" baseline="-25000" dirty="0">
              <a:sym typeface="Symbol" panose="05050102010706020507" pitchFamily="18" charset="2"/>
            </a:endParaRPr>
          </a:p>
          <a:p>
            <a:pPr eaLnBrk="1" hangingPunct="1">
              <a:lnSpc>
                <a:spcPct val="90000"/>
              </a:lnSpc>
              <a:buFont typeface="Wingdings" panose="05000000000000000000" pitchFamily="2" charset="2"/>
              <a:buNone/>
              <a:defRPr/>
            </a:pPr>
            <a:r>
              <a:rPr lang="zh-CN" altLang="en-US" sz="2400" dirty="0"/>
              <a:t>(3)</a:t>
            </a:r>
            <a:r>
              <a:rPr lang="en-US" altLang="zh-CN" sz="2400" i="1" dirty="0">
                <a:sym typeface="Symbol" panose="05050102010706020507" pitchFamily="18" charset="2"/>
              </a:rPr>
              <a:t>      A</a:t>
            </a:r>
            <a:r>
              <a:rPr lang="en-US" altLang="zh-CN" sz="2400" baseline="-25000" dirty="0">
                <a:sym typeface="Symbol" panose="05050102010706020507" pitchFamily="18" charset="2"/>
              </a:rPr>
              <a:t>3           </a:t>
            </a:r>
            <a:r>
              <a:rPr lang="zh-CN" altLang="en-US" sz="2400" dirty="0">
                <a:cs typeface="Arial" panose="020B0604020202020204" pitchFamily="34" charset="0"/>
              </a:rPr>
              <a:t>××××</a:t>
            </a:r>
            <a:endParaRPr lang="zh-CN" altLang="en-US" sz="2400" dirty="0"/>
          </a:p>
          <a:p>
            <a:pPr eaLnBrk="1" hangingPunct="1">
              <a:lnSpc>
                <a:spcPct val="90000"/>
              </a:lnSpc>
              <a:buFont typeface="Wingdings" panose="05000000000000000000" pitchFamily="2" charset="2"/>
              <a:buNone/>
              <a:defRPr/>
            </a:pPr>
            <a:r>
              <a:rPr lang="en-US" altLang="zh-CN" sz="2400" i="1" dirty="0">
                <a:sym typeface="Symbol" panose="05050102010706020507" pitchFamily="18" charset="2"/>
              </a:rPr>
              <a:t>                </a:t>
            </a:r>
            <a:r>
              <a:rPr lang="en-US" altLang="zh-CN" sz="2800" dirty="0">
                <a:sym typeface="MT Extra" panose="05050102010205020202" pitchFamily="18" charset="2"/>
              </a:rPr>
              <a:t>……</a:t>
            </a:r>
            <a:endParaRPr lang="en-US" altLang="zh-CN" sz="2400" i="1" dirty="0">
              <a:sym typeface="Symbol" panose="05050102010706020507" pitchFamily="18" charset="2"/>
            </a:endParaRPr>
          </a:p>
          <a:p>
            <a:pPr eaLnBrk="1" hangingPunct="1">
              <a:lnSpc>
                <a:spcPct val="90000"/>
              </a:lnSpc>
              <a:buFont typeface="Wingdings" panose="05000000000000000000" pitchFamily="2" charset="2"/>
              <a:buNone/>
              <a:defRPr/>
            </a:pPr>
            <a:r>
              <a:rPr lang="zh-CN" altLang="en-US" sz="2400" dirty="0"/>
              <a:t>(</a:t>
            </a:r>
            <a:r>
              <a:rPr lang="en-US" altLang="zh-CN" sz="2400" i="1" dirty="0"/>
              <a:t>s</a:t>
            </a:r>
            <a:r>
              <a:rPr lang="en-US" altLang="zh-CN" sz="2400" dirty="0"/>
              <a:t>)</a:t>
            </a:r>
            <a:r>
              <a:rPr lang="en-US" altLang="zh-CN" sz="2400" i="1" dirty="0">
                <a:sym typeface="Symbol" panose="05050102010706020507" pitchFamily="18" charset="2"/>
              </a:rPr>
              <a:t>       </a:t>
            </a:r>
            <a:r>
              <a:rPr lang="en-US" altLang="zh-CN" sz="2400" i="1" dirty="0" err="1">
                <a:sym typeface="Symbol" panose="05050102010706020507" pitchFamily="18" charset="2"/>
              </a:rPr>
              <a:t>A</a:t>
            </a:r>
            <a:r>
              <a:rPr lang="en-US" altLang="zh-CN" sz="2400" i="1" baseline="-25000" dirty="0" err="1">
                <a:sym typeface="Symbol" panose="05050102010706020507" pitchFamily="18" charset="2"/>
              </a:rPr>
              <a:t>k</a:t>
            </a:r>
            <a:r>
              <a:rPr lang="en-US" altLang="zh-CN" sz="2400" i="1" baseline="-25000" dirty="0">
                <a:sym typeface="Symbol" panose="05050102010706020507" pitchFamily="18" charset="2"/>
              </a:rPr>
              <a:t>          </a:t>
            </a:r>
            <a:r>
              <a:rPr lang="zh-CN" altLang="en-US" sz="2400" dirty="0">
                <a:cs typeface="Arial" panose="020B0604020202020204" pitchFamily="34" charset="0"/>
              </a:rPr>
              <a:t>××××</a:t>
            </a:r>
            <a:endParaRPr lang="zh-CN" altLang="en-US"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a:t>证明(举例)</a:t>
            </a:r>
          </a:p>
        </p:txBody>
      </p:sp>
      <p:sp>
        <p:nvSpPr>
          <p:cNvPr id="30723" name="Rectangle 3"/>
          <p:cNvSpPr>
            <a:spLocks noGrp="1" noChangeArrowheads="1"/>
          </p:cNvSpPr>
          <p:nvPr>
            <p:ph sz="quarter" idx="1"/>
          </p:nvPr>
        </p:nvSpPr>
        <p:spPr/>
        <p:txBody>
          <a:bodyPr/>
          <a:lstStyle/>
          <a:p>
            <a:pPr eaLnBrk="1" hangingPunct="1"/>
            <a:r>
              <a:rPr lang="zh-CN" altLang="en-US" dirty="0"/>
              <a:t> 前提： </a:t>
            </a:r>
            <a:r>
              <a:rPr lang="en-US" altLang="zh-CN" i="1" dirty="0"/>
              <a:t>p</a:t>
            </a:r>
            <a:r>
              <a:rPr lang="zh-CN" altLang="en-US" dirty="0">
                <a:cs typeface="Arial" panose="020B0604020202020204" pitchFamily="34" charset="0"/>
              </a:rPr>
              <a:t>∨</a:t>
            </a:r>
            <a:r>
              <a:rPr lang="en-US" altLang="zh-CN" i="1" dirty="0">
                <a:cs typeface="Arial" panose="020B0604020202020204" pitchFamily="34" charset="0"/>
              </a:rPr>
              <a:t>q</a:t>
            </a:r>
            <a:r>
              <a:rPr lang="en-US" altLang="zh-CN" dirty="0"/>
              <a:t>，</a:t>
            </a:r>
            <a:r>
              <a:rPr lang="zh-CN" altLang="en-US" dirty="0">
                <a:cs typeface="Arial" panose="020B0604020202020204" pitchFamily="34" charset="0"/>
              </a:rPr>
              <a:t>¬</a:t>
            </a:r>
            <a:r>
              <a:rPr lang="en-US" altLang="zh-CN" i="1" dirty="0"/>
              <a:t>p</a:t>
            </a:r>
          </a:p>
          <a:p>
            <a:pPr eaLnBrk="1" hangingPunct="1">
              <a:buFont typeface="Wingdings" panose="05000000000000000000" pitchFamily="2" charset="2"/>
              <a:buNone/>
            </a:pPr>
            <a:r>
              <a:rPr lang="zh-CN" altLang="en-US" dirty="0"/>
              <a:t>    结论： </a:t>
            </a:r>
            <a:r>
              <a:rPr lang="en-US" altLang="zh-CN" i="1" dirty="0">
                <a:cs typeface="Arial" panose="020B0604020202020204" pitchFamily="34" charset="0"/>
              </a:rPr>
              <a:t>q</a:t>
            </a:r>
          </a:p>
          <a:p>
            <a:pPr eaLnBrk="1" hangingPunct="1">
              <a:buFont typeface="Wingdings" panose="05000000000000000000" pitchFamily="2" charset="2"/>
              <a:buNone/>
            </a:pPr>
            <a:r>
              <a:rPr lang="zh-CN" altLang="en-US" i="1" dirty="0">
                <a:cs typeface="Arial" panose="020B0604020202020204" pitchFamily="34" charset="0"/>
              </a:rPr>
              <a:t>    </a:t>
            </a:r>
            <a:r>
              <a:rPr lang="zh-CN" altLang="en-US" dirty="0"/>
              <a:t>证明：(1)   </a:t>
            </a:r>
            <a:r>
              <a:rPr lang="en-US" altLang="zh-CN" i="1" dirty="0"/>
              <a:t>p</a:t>
            </a:r>
            <a:r>
              <a:rPr lang="zh-CN" altLang="en-US" dirty="0">
                <a:cs typeface="Arial" panose="020B0604020202020204" pitchFamily="34" charset="0"/>
              </a:rPr>
              <a:t>∨</a:t>
            </a:r>
            <a:r>
              <a:rPr lang="en-US" altLang="zh-CN" i="1" dirty="0">
                <a:cs typeface="Arial" panose="020B0604020202020204" pitchFamily="34" charset="0"/>
              </a:rPr>
              <a:t>q</a:t>
            </a:r>
            <a:r>
              <a:rPr lang="zh-CN" altLang="en-US" dirty="0"/>
              <a:t>   前提引入</a:t>
            </a:r>
          </a:p>
          <a:p>
            <a:pPr eaLnBrk="1" hangingPunct="1">
              <a:buFont typeface="Wingdings" panose="05000000000000000000" pitchFamily="2" charset="2"/>
              <a:buNone/>
            </a:pPr>
            <a:r>
              <a:rPr lang="zh-CN" altLang="en-US" dirty="0"/>
              <a:t>                (2)   </a:t>
            </a:r>
            <a:r>
              <a:rPr lang="zh-CN" altLang="en-US" dirty="0">
                <a:cs typeface="Arial" panose="020B0604020202020204" pitchFamily="34" charset="0"/>
              </a:rPr>
              <a:t>¬</a:t>
            </a:r>
            <a:r>
              <a:rPr lang="en-US" altLang="zh-CN" i="1" dirty="0"/>
              <a:t>p     </a:t>
            </a:r>
            <a:r>
              <a:rPr lang="zh-CN" altLang="en-US" dirty="0"/>
              <a:t>前提引入</a:t>
            </a:r>
          </a:p>
          <a:p>
            <a:pPr eaLnBrk="1" hangingPunct="1">
              <a:buFont typeface="Wingdings" panose="05000000000000000000" pitchFamily="2" charset="2"/>
              <a:buNone/>
            </a:pPr>
            <a:r>
              <a:rPr lang="zh-CN" altLang="en-US" dirty="0"/>
              <a:t>                (3)    </a:t>
            </a:r>
            <a:r>
              <a:rPr lang="en-US" altLang="zh-CN" i="1" dirty="0">
                <a:cs typeface="Arial" panose="020B0604020202020204" pitchFamily="34" charset="0"/>
              </a:rPr>
              <a:t>q      </a:t>
            </a:r>
            <a:r>
              <a:rPr lang="en-US" altLang="zh-CN" dirty="0">
                <a:cs typeface="Arial" panose="020B0604020202020204" pitchFamily="34" charset="0"/>
              </a:rPr>
              <a:t>(1)(2)</a:t>
            </a:r>
            <a:r>
              <a:rPr lang="zh-CN" altLang="en-US" dirty="0"/>
              <a:t>析取三段论</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什么是判断？</a:t>
            </a:r>
          </a:p>
        </p:txBody>
      </p:sp>
      <p:sp>
        <p:nvSpPr>
          <p:cNvPr id="3" name="内容占位符 2"/>
          <p:cNvSpPr>
            <a:spLocks noGrp="1"/>
          </p:cNvSpPr>
          <p:nvPr>
            <p:ph sz="quarter" idx="1"/>
          </p:nvPr>
        </p:nvSpPr>
        <p:spPr/>
        <p:txBody>
          <a:bodyPr/>
          <a:lstStyle/>
          <a:p>
            <a:r>
              <a:rPr lang="zh-CN" altLang="en-US" sz="2400" dirty="0"/>
              <a:t>韦氏英语词典对“判断”（</a:t>
            </a:r>
            <a:r>
              <a:rPr lang="en-US" altLang="zh-CN" sz="2400" dirty="0"/>
              <a:t>judgment)</a:t>
            </a:r>
            <a:r>
              <a:rPr lang="zh-CN" altLang="en-US" sz="2400" dirty="0"/>
              <a:t>一词的释义是：</a:t>
            </a:r>
            <a:endParaRPr lang="en-US" altLang="zh-CN" sz="2400" dirty="0"/>
          </a:p>
          <a:p>
            <a:pPr lvl="1"/>
            <a:r>
              <a:rPr lang="zh-CN" altLang="en-US" sz="2100" dirty="0"/>
              <a:t>“在事实仍不清楚的情况下，基于征候和可能性得出的决定或结论。”</a:t>
            </a:r>
            <a:endParaRPr lang="en-US" altLang="zh-CN" sz="2100" dirty="0"/>
          </a:p>
          <a:p>
            <a:pPr lvl="1"/>
            <a:r>
              <a:rPr lang="zh-CN" altLang="en-US" sz="2100" dirty="0"/>
              <a:t>不完全信息条件下的推理，得出决定或结论</a:t>
            </a:r>
          </a:p>
        </p:txBody>
      </p:sp>
    </p:spTree>
    <p:extLst>
      <p:ext uri="{BB962C8B-B14F-4D97-AF65-F5344CB8AC3E}">
        <p14:creationId xmlns:p14="http://schemas.microsoft.com/office/powerpoint/2010/main" val="977790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a:t>证明(举例、续)</a:t>
            </a:r>
          </a:p>
        </p:txBody>
      </p:sp>
      <p:sp>
        <p:nvSpPr>
          <p:cNvPr id="31747" name="Rectangle 3"/>
          <p:cNvSpPr>
            <a:spLocks noGrp="1" noChangeArrowheads="1"/>
          </p:cNvSpPr>
          <p:nvPr>
            <p:ph sz="quarter" idx="1"/>
          </p:nvPr>
        </p:nvSpPr>
        <p:spPr/>
        <p:txBody>
          <a:bodyPr/>
          <a:lstStyle/>
          <a:p>
            <a:pPr eaLnBrk="1" hangingPunct="1"/>
            <a:r>
              <a:rPr lang="zh-CN" altLang="en-US" dirty="0"/>
              <a:t> 前提： (</a:t>
            </a:r>
            <a:r>
              <a:rPr lang="en-US" altLang="zh-CN" i="1" dirty="0"/>
              <a:t>p</a:t>
            </a:r>
            <a:r>
              <a:rPr lang="zh-CN" altLang="en-US" dirty="0">
                <a:cs typeface="Arial" panose="020B0604020202020204" pitchFamily="34" charset="0"/>
              </a:rPr>
              <a:t>∧</a:t>
            </a:r>
            <a:r>
              <a:rPr lang="en-US" altLang="zh-CN" i="1" dirty="0">
                <a:cs typeface="Arial" panose="020B0604020202020204" pitchFamily="34" charset="0"/>
              </a:rPr>
              <a:t>q</a:t>
            </a:r>
            <a:r>
              <a:rPr lang="zh-CN" altLang="en-US" dirty="0"/>
              <a:t>)</a:t>
            </a:r>
            <a:r>
              <a:rPr lang="en-US" altLang="zh-CN" i="1" dirty="0">
                <a:cs typeface="Arial" panose="020B0604020202020204" pitchFamily="34" charset="0"/>
              </a:rPr>
              <a:t> </a:t>
            </a:r>
            <a:r>
              <a:rPr lang="zh-CN" altLang="en-US" dirty="0">
                <a:cs typeface="Arial" panose="020B0604020202020204" pitchFamily="34" charset="0"/>
              </a:rPr>
              <a:t>→</a:t>
            </a:r>
            <a:r>
              <a:rPr lang="en-US" altLang="zh-CN" i="1" dirty="0">
                <a:cs typeface="Arial" panose="020B0604020202020204" pitchFamily="34" charset="0"/>
              </a:rPr>
              <a:t>r</a:t>
            </a:r>
            <a:r>
              <a:rPr lang="en-US" altLang="zh-CN" dirty="0"/>
              <a:t>，</a:t>
            </a:r>
            <a:r>
              <a:rPr lang="en-US" altLang="zh-CN" i="1" dirty="0"/>
              <a:t> </a:t>
            </a:r>
            <a:r>
              <a:rPr lang="zh-CN" altLang="en-US" dirty="0">
                <a:cs typeface="Arial" panose="020B0604020202020204" pitchFamily="34" charset="0"/>
              </a:rPr>
              <a:t>¬</a:t>
            </a:r>
            <a:r>
              <a:rPr lang="en-US" altLang="zh-CN" i="1" dirty="0" err="1">
                <a:cs typeface="Arial" panose="020B0604020202020204" pitchFamily="34" charset="0"/>
              </a:rPr>
              <a:t>s</a:t>
            </a:r>
            <a:r>
              <a:rPr lang="en-US" altLang="zh-CN" dirty="0" err="1">
                <a:cs typeface="Arial" panose="020B0604020202020204" pitchFamily="34" charset="0"/>
              </a:rPr>
              <a:t>∨</a:t>
            </a:r>
            <a:r>
              <a:rPr lang="en-US" altLang="zh-CN" i="1" dirty="0" err="1"/>
              <a:t>p</a:t>
            </a:r>
            <a:r>
              <a:rPr lang="en-US" altLang="zh-CN" dirty="0" err="1"/>
              <a:t>，</a:t>
            </a:r>
            <a:r>
              <a:rPr lang="en-US" altLang="zh-CN" i="1" dirty="0" err="1"/>
              <a:t>q</a:t>
            </a:r>
            <a:endParaRPr lang="en-US" altLang="zh-CN" i="1" dirty="0"/>
          </a:p>
          <a:p>
            <a:pPr eaLnBrk="1" hangingPunct="1">
              <a:buFont typeface="Wingdings" panose="05000000000000000000" pitchFamily="2" charset="2"/>
              <a:buNone/>
            </a:pPr>
            <a:r>
              <a:rPr lang="zh-CN" altLang="en-US" dirty="0"/>
              <a:t>    结论： </a:t>
            </a:r>
            <a:r>
              <a:rPr lang="en-US" altLang="zh-CN" i="1" dirty="0">
                <a:cs typeface="Arial" panose="020B0604020202020204" pitchFamily="34" charset="0"/>
              </a:rPr>
              <a:t>s</a:t>
            </a:r>
            <a:r>
              <a:rPr lang="zh-CN" altLang="en-US" dirty="0">
                <a:cs typeface="Arial" panose="020B0604020202020204" pitchFamily="34" charset="0"/>
              </a:rPr>
              <a:t>→</a:t>
            </a:r>
            <a:r>
              <a:rPr lang="en-US" altLang="zh-CN" i="1" dirty="0">
                <a:cs typeface="Arial" panose="020B0604020202020204" pitchFamily="34" charset="0"/>
              </a:rPr>
              <a:t>r</a:t>
            </a:r>
          </a:p>
          <a:p>
            <a:pPr eaLnBrk="1" hangingPunct="1">
              <a:buFont typeface="Wingdings" panose="05000000000000000000" pitchFamily="2" charset="2"/>
              <a:buNone/>
            </a:pPr>
            <a:r>
              <a:rPr lang="zh-CN" altLang="en-US" i="1" dirty="0">
                <a:cs typeface="Arial" panose="020B0604020202020204" pitchFamily="34" charset="0"/>
              </a:rPr>
              <a:t>    </a:t>
            </a:r>
            <a:r>
              <a:rPr lang="zh-CN" altLang="en-US" dirty="0"/>
              <a:t>分析：</a:t>
            </a:r>
          </a:p>
          <a:p>
            <a:pPr lvl="2" eaLnBrk="1" hangingPunct="1">
              <a:spcBef>
                <a:spcPct val="0"/>
              </a:spcBef>
              <a:buClrTx/>
              <a:buFontTx/>
              <a:buNone/>
            </a:pPr>
            <a:r>
              <a:rPr lang="zh-CN" altLang="en-US" dirty="0"/>
              <a:t>往证   </a:t>
            </a:r>
            <a:r>
              <a:rPr lang="en-US" altLang="zh-CN" i="1" dirty="0"/>
              <a:t>s</a:t>
            </a:r>
            <a:r>
              <a:rPr lang="zh-CN" altLang="en-US" dirty="0">
                <a:cs typeface="Arial" panose="020B0604020202020204" pitchFamily="34" charset="0"/>
              </a:rPr>
              <a:t>→</a:t>
            </a:r>
            <a:r>
              <a:rPr lang="en-US" altLang="zh-CN" i="1" dirty="0">
                <a:cs typeface="Arial" panose="020B0604020202020204" pitchFamily="34" charset="0"/>
              </a:rPr>
              <a:t>r</a:t>
            </a:r>
          </a:p>
          <a:p>
            <a:pPr lvl="2" eaLnBrk="1" hangingPunct="1">
              <a:spcBef>
                <a:spcPct val="0"/>
              </a:spcBef>
              <a:buClrTx/>
              <a:buFontTx/>
              <a:buNone/>
            </a:pPr>
            <a:r>
              <a:rPr lang="zh-CN" altLang="en-US" dirty="0"/>
              <a:t>条件   </a:t>
            </a:r>
            <a:r>
              <a:rPr lang="zh-CN" altLang="en-US" dirty="0">
                <a:cs typeface="Arial" panose="020B0604020202020204" pitchFamily="34" charset="0"/>
              </a:rPr>
              <a:t>¬</a:t>
            </a:r>
            <a:r>
              <a:rPr lang="en-US" altLang="zh-CN" i="1" dirty="0" err="1">
                <a:cs typeface="Arial" panose="020B0604020202020204" pitchFamily="34" charset="0"/>
              </a:rPr>
              <a:t>s</a:t>
            </a:r>
            <a:r>
              <a:rPr lang="en-US" altLang="zh-CN" dirty="0" err="1">
                <a:cs typeface="Arial" panose="020B0604020202020204" pitchFamily="34" charset="0"/>
              </a:rPr>
              <a:t>∨</a:t>
            </a:r>
            <a:r>
              <a:rPr lang="en-US" altLang="zh-CN" i="1" dirty="0" err="1"/>
              <a:t>p</a:t>
            </a:r>
            <a:r>
              <a:rPr lang="zh-CN" altLang="en-US" dirty="0"/>
              <a:t>  等值于</a:t>
            </a:r>
            <a:r>
              <a:rPr lang="en-US" altLang="zh-CN" i="1" dirty="0">
                <a:cs typeface="Arial" panose="020B0604020202020204" pitchFamily="34" charset="0"/>
              </a:rPr>
              <a:t>s</a:t>
            </a:r>
            <a:r>
              <a:rPr lang="zh-CN" altLang="en-US" dirty="0">
                <a:cs typeface="Arial" panose="020B0604020202020204" pitchFamily="34" charset="0"/>
              </a:rPr>
              <a:t>→</a:t>
            </a:r>
            <a:r>
              <a:rPr lang="en-US" altLang="zh-CN" i="1" dirty="0"/>
              <a:t>p </a:t>
            </a:r>
          </a:p>
          <a:p>
            <a:pPr lvl="2" eaLnBrk="1" hangingPunct="1">
              <a:spcBef>
                <a:spcPct val="0"/>
              </a:spcBef>
              <a:buClrTx/>
              <a:buFontTx/>
              <a:buNone/>
            </a:pPr>
            <a:r>
              <a:rPr lang="zh-CN" altLang="en-US" dirty="0"/>
              <a:t>条件 </a:t>
            </a:r>
            <a:r>
              <a:rPr lang="en-US" altLang="zh-CN" dirty="0"/>
              <a:t>(</a:t>
            </a:r>
            <a:r>
              <a:rPr lang="en-US" altLang="zh-CN" i="1" dirty="0"/>
              <a:t>p</a:t>
            </a:r>
            <a:r>
              <a:rPr lang="zh-CN" altLang="en-US" dirty="0">
                <a:cs typeface="Arial" panose="020B0604020202020204" pitchFamily="34" charset="0"/>
              </a:rPr>
              <a:t>∧</a:t>
            </a:r>
            <a:r>
              <a:rPr lang="en-US" altLang="zh-CN" i="1" dirty="0">
                <a:cs typeface="Arial" panose="020B0604020202020204" pitchFamily="34" charset="0"/>
              </a:rPr>
              <a:t>q</a:t>
            </a:r>
            <a:r>
              <a:rPr lang="zh-CN" altLang="en-US" dirty="0"/>
              <a:t>)</a:t>
            </a:r>
            <a:r>
              <a:rPr lang="en-US" altLang="zh-CN" i="1" dirty="0">
                <a:cs typeface="Arial" panose="020B0604020202020204" pitchFamily="34" charset="0"/>
              </a:rPr>
              <a:t> </a:t>
            </a:r>
            <a:r>
              <a:rPr lang="zh-CN" altLang="en-US" dirty="0">
                <a:cs typeface="Arial" panose="020B0604020202020204" pitchFamily="34" charset="0"/>
              </a:rPr>
              <a:t>→</a:t>
            </a:r>
            <a:r>
              <a:rPr lang="en-US" altLang="zh-CN" i="1" dirty="0">
                <a:cs typeface="Arial" panose="020B0604020202020204" pitchFamily="34" charset="0"/>
              </a:rPr>
              <a:t>r</a:t>
            </a:r>
          </a:p>
          <a:p>
            <a:pPr lvl="2" eaLnBrk="1" hangingPunct="1">
              <a:spcBef>
                <a:spcPct val="0"/>
              </a:spcBef>
              <a:buClrTx/>
              <a:buFontTx/>
              <a:buNone/>
            </a:pPr>
            <a:r>
              <a:rPr lang="zh-CN" altLang="en-US" dirty="0"/>
              <a:t>考虑运用假言三段论</a:t>
            </a:r>
            <a:r>
              <a:rPr lang="en-US" altLang="zh-CN" dirty="0"/>
              <a:t>,</a:t>
            </a:r>
            <a:r>
              <a:rPr lang="zh-CN" altLang="en-US" dirty="0"/>
              <a:t>尝试推出</a:t>
            </a:r>
            <a:r>
              <a:rPr lang="en-US" altLang="zh-CN" dirty="0"/>
              <a:t>:</a:t>
            </a:r>
          </a:p>
          <a:p>
            <a:pPr lvl="2" eaLnBrk="1" hangingPunct="1">
              <a:spcBef>
                <a:spcPct val="0"/>
              </a:spcBef>
              <a:buClrTx/>
              <a:buFontTx/>
              <a:buNone/>
            </a:pPr>
            <a:r>
              <a:rPr lang="en-US" altLang="zh-CN" i="1" dirty="0">
                <a:cs typeface="Arial" panose="020B0604020202020204" pitchFamily="34" charset="0"/>
              </a:rPr>
              <a:t>s</a:t>
            </a:r>
            <a:r>
              <a:rPr lang="zh-CN" altLang="en-US" dirty="0">
                <a:cs typeface="Arial" panose="020B0604020202020204" pitchFamily="34" charset="0"/>
              </a:rPr>
              <a:t>→ </a:t>
            </a:r>
            <a:r>
              <a:rPr lang="en-US" altLang="zh-CN" dirty="0"/>
              <a:t>(</a:t>
            </a:r>
            <a:r>
              <a:rPr lang="en-US" altLang="zh-CN" i="1" dirty="0"/>
              <a:t>p</a:t>
            </a:r>
            <a:r>
              <a:rPr lang="zh-CN" altLang="en-US" dirty="0">
                <a:cs typeface="Arial" panose="020B0604020202020204" pitchFamily="34" charset="0"/>
              </a:rPr>
              <a:t>∧</a:t>
            </a:r>
            <a:r>
              <a:rPr lang="en-US" altLang="zh-CN" i="1" dirty="0">
                <a:cs typeface="Arial" panose="020B0604020202020204" pitchFamily="34" charset="0"/>
              </a:rPr>
              <a:t>q</a:t>
            </a:r>
            <a:r>
              <a:rPr lang="zh-CN" altLang="en-US" dirty="0"/>
              <a:t>)</a:t>
            </a:r>
            <a:r>
              <a:rPr lang="zh-CN" altLang="en-US" i="1" dirty="0"/>
              <a:t>或者</a:t>
            </a:r>
            <a:r>
              <a:rPr lang="en-US" altLang="zh-CN" i="1" dirty="0"/>
              <a:t>p</a:t>
            </a:r>
            <a:r>
              <a:rPr lang="zh-CN" altLang="en-US" dirty="0">
                <a:cs typeface="Arial" panose="020B0604020202020204" pitchFamily="34" charset="0"/>
              </a:rPr>
              <a:t>→</a:t>
            </a:r>
            <a:r>
              <a:rPr lang="en-US" altLang="zh-CN" i="1" dirty="0">
                <a:cs typeface="Arial" panose="020B0604020202020204" pitchFamily="34" charset="0"/>
              </a:rPr>
              <a:t>r</a:t>
            </a:r>
            <a:endParaRPr lang="zh-CN" altLang="en-US" dirty="0"/>
          </a:p>
          <a:p>
            <a:pPr lvl="2" eaLnBrk="1" hangingPunct="1">
              <a:buFont typeface="Wingdings" panose="05000000000000000000" pitchFamily="2" charset="2"/>
              <a:buNone/>
            </a:pPr>
            <a:r>
              <a:rPr lang="zh-CN" altLang="en-US" dirty="0"/>
              <a:t>利用条件</a:t>
            </a:r>
            <a:r>
              <a:rPr lang="en-US" altLang="zh-CN" dirty="0"/>
              <a:t>(</a:t>
            </a:r>
            <a:r>
              <a:rPr lang="en-US" altLang="zh-CN" i="1" dirty="0"/>
              <a:t>p</a:t>
            </a:r>
            <a:r>
              <a:rPr lang="zh-CN" altLang="en-US" dirty="0">
                <a:cs typeface="Arial" panose="020B0604020202020204" pitchFamily="34" charset="0"/>
              </a:rPr>
              <a:t>∧</a:t>
            </a:r>
            <a:r>
              <a:rPr lang="en-US" altLang="zh-CN" i="1" dirty="0">
                <a:cs typeface="Arial" panose="020B0604020202020204" pitchFamily="34" charset="0"/>
              </a:rPr>
              <a:t>q</a:t>
            </a:r>
            <a:r>
              <a:rPr lang="zh-CN" altLang="en-US" dirty="0"/>
              <a:t>)</a:t>
            </a:r>
            <a:r>
              <a:rPr lang="en-US" altLang="zh-CN" i="1" dirty="0">
                <a:cs typeface="Arial" panose="020B0604020202020204" pitchFamily="34" charset="0"/>
              </a:rPr>
              <a:t> </a:t>
            </a:r>
            <a:r>
              <a:rPr lang="zh-CN" altLang="en-US" dirty="0">
                <a:cs typeface="Arial" panose="020B0604020202020204" pitchFamily="34" charset="0"/>
              </a:rPr>
              <a:t>→</a:t>
            </a:r>
            <a:r>
              <a:rPr lang="en-US" altLang="zh-CN" i="1" dirty="0">
                <a:cs typeface="Arial" panose="020B0604020202020204" pitchFamily="34" charset="0"/>
              </a:rPr>
              <a:t>r</a:t>
            </a:r>
            <a:r>
              <a:rPr lang="zh-CN" altLang="en-US" i="1" dirty="0">
                <a:cs typeface="Arial" panose="020B0604020202020204" pitchFamily="34" charset="0"/>
              </a:rPr>
              <a:t>以及</a:t>
            </a:r>
            <a:r>
              <a:rPr lang="en-US" altLang="zh-CN" i="1" dirty="0"/>
              <a:t>q</a:t>
            </a:r>
            <a:r>
              <a:rPr lang="zh-CN" altLang="en-US" i="1" dirty="0"/>
              <a:t>可推出</a:t>
            </a:r>
            <a:r>
              <a:rPr lang="en-US" altLang="zh-CN" i="1" dirty="0"/>
              <a:t>p</a:t>
            </a:r>
            <a:r>
              <a:rPr lang="zh-CN" altLang="en-US" dirty="0">
                <a:cs typeface="Arial" panose="020B0604020202020204" pitchFamily="34" charset="0"/>
              </a:rPr>
              <a:t>→</a:t>
            </a:r>
            <a:r>
              <a:rPr lang="en-US" altLang="zh-CN" i="1" dirty="0">
                <a:cs typeface="Arial" panose="020B0604020202020204" pitchFamily="34" charset="0"/>
              </a:rPr>
              <a:t>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74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74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7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bldLvl="5"/>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a:t>证明(举例、续)</a:t>
            </a:r>
          </a:p>
        </p:txBody>
      </p:sp>
      <p:sp>
        <p:nvSpPr>
          <p:cNvPr id="33795" name="Rectangle 3"/>
          <p:cNvSpPr>
            <a:spLocks noGrp="1" noChangeArrowheads="1"/>
          </p:cNvSpPr>
          <p:nvPr>
            <p:ph sz="quarter" idx="1"/>
          </p:nvPr>
        </p:nvSpPr>
        <p:spPr/>
        <p:txBody>
          <a:bodyPr/>
          <a:lstStyle/>
          <a:p>
            <a:pPr eaLnBrk="1" hangingPunct="1">
              <a:lnSpc>
                <a:spcPct val="80000"/>
              </a:lnSpc>
            </a:pPr>
            <a:r>
              <a:rPr lang="zh-CN" altLang="en-US" sz="2800" dirty="0"/>
              <a:t> 前提： (</a:t>
            </a:r>
            <a:r>
              <a:rPr lang="en-US" altLang="zh-CN" sz="2800" i="1" dirty="0"/>
              <a:t>p</a:t>
            </a:r>
            <a:r>
              <a:rPr lang="zh-CN" altLang="en-US" sz="2800" dirty="0">
                <a:cs typeface="Arial" panose="020B0604020202020204" pitchFamily="34" charset="0"/>
              </a:rPr>
              <a:t>∧</a:t>
            </a:r>
            <a:r>
              <a:rPr lang="en-US" altLang="zh-CN" sz="2800" i="1" dirty="0">
                <a:cs typeface="Arial" panose="020B0604020202020204" pitchFamily="34" charset="0"/>
              </a:rPr>
              <a:t>q</a:t>
            </a:r>
            <a:r>
              <a:rPr lang="zh-CN" altLang="en-US" sz="2800" dirty="0"/>
              <a:t>)</a:t>
            </a:r>
            <a:r>
              <a:rPr lang="en-US" altLang="zh-CN" sz="2800" i="1" dirty="0">
                <a:cs typeface="Arial" panose="020B0604020202020204" pitchFamily="34" charset="0"/>
              </a:rPr>
              <a:t> </a:t>
            </a:r>
            <a:r>
              <a:rPr lang="zh-CN" altLang="en-US" sz="2800" dirty="0">
                <a:cs typeface="Arial" panose="020B0604020202020204" pitchFamily="34" charset="0"/>
              </a:rPr>
              <a:t>→</a:t>
            </a:r>
            <a:r>
              <a:rPr lang="en-US" altLang="zh-CN" sz="2800" i="1" dirty="0">
                <a:cs typeface="Arial" panose="020B0604020202020204" pitchFamily="34" charset="0"/>
              </a:rPr>
              <a:t>r</a:t>
            </a:r>
            <a:r>
              <a:rPr lang="en-US" altLang="zh-CN" sz="2800" dirty="0"/>
              <a:t>，</a:t>
            </a:r>
            <a:r>
              <a:rPr lang="en-US" altLang="zh-CN" sz="2800" i="1" dirty="0"/>
              <a:t> </a:t>
            </a:r>
            <a:r>
              <a:rPr lang="zh-CN" altLang="en-US" sz="2800" dirty="0">
                <a:cs typeface="Arial" panose="020B0604020202020204" pitchFamily="34" charset="0"/>
              </a:rPr>
              <a:t>¬</a:t>
            </a:r>
            <a:r>
              <a:rPr lang="en-US" altLang="zh-CN" sz="2800" i="1" dirty="0" err="1">
                <a:cs typeface="Arial" panose="020B0604020202020204" pitchFamily="34" charset="0"/>
              </a:rPr>
              <a:t>s</a:t>
            </a:r>
            <a:r>
              <a:rPr lang="en-US" altLang="zh-CN" sz="2800" dirty="0" err="1">
                <a:cs typeface="Arial" panose="020B0604020202020204" pitchFamily="34" charset="0"/>
              </a:rPr>
              <a:t>∨</a:t>
            </a:r>
            <a:r>
              <a:rPr lang="en-US" altLang="zh-CN" sz="2800" i="1" dirty="0" err="1"/>
              <a:t>p</a:t>
            </a:r>
            <a:r>
              <a:rPr lang="en-US" altLang="zh-CN" sz="2800" dirty="0" err="1"/>
              <a:t>，</a:t>
            </a:r>
            <a:r>
              <a:rPr lang="en-US" altLang="zh-CN" sz="2800" i="1" dirty="0" err="1"/>
              <a:t>q</a:t>
            </a:r>
            <a:endParaRPr lang="en-US" altLang="zh-CN" sz="2800" i="1" dirty="0"/>
          </a:p>
          <a:p>
            <a:pPr eaLnBrk="1" hangingPunct="1">
              <a:lnSpc>
                <a:spcPct val="80000"/>
              </a:lnSpc>
              <a:buFont typeface="Wingdings" panose="05000000000000000000" pitchFamily="2" charset="2"/>
              <a:buNone/>
            </a:pPr>
            <a:r>
              <a:rPr lang="zh-CN" altLang="en-US" sz="2800" dirty="0"/>
              <a:t>    结论： </a:t>
            </a:r>
            <a:r>
              <a:rPr lang="en-US" altLang="zh-CN" sz="2800" i="1" dirty="0">
                <a:cs typeface="Arial" panose="020B0604020202020204" pitchFamily="34" charset="0"/>
              </a:rPr>
              <a:t>s</a:t>
            </a:r>
            <a:r>
              <a:rPr lang="zh-CN" altLang="en-US" sz="2800" dirty="0">
                <a:cs typeface="Arial" panose="020B0604020202020204" pitchFamily="34" charset="0"/>
              </a:rPr>
              <a:t>→</a:t>
            </a:r>
            <a:r>
              <a:rPr lang="en-US" altLang="zh-CN" sz="2800" i="1" dirty="0">
                <a:cs typeface="Arial" panose="020B0604020202020204" pitchFamily="34" charset="0"/>
              </a:rPr>
              <a:t>r</a:t>
            </a:r>
          </a:p>
          <a:p>
            <a:pPr eaLnBrk="1" hangingPunct="1">
              <a:lnSpc>
                <a:spcPct val="80000"/>
              </a:lnSpc>
              <a:buFont typeface="Wingdings" panose="05000000000000000000" pitchFamily="2" charset="2"/>
              <a:buNone/>
            </a:pPr>
            <a:r>
              <a:rPr lang="zh-CN" altLang="en-US" sz="2800" i="1" dirty="0">
                <a:cs typeface="Arial" panose="020B0604020202020204" pitchFamily="34" charset="0"/>
              </a:rPr>
              <a:t>    证明</a:t>
            </a:r>
            <a:r>
              <a:rPr lang="zh-CN" altLang="en-US" sz="2800" dirty="0"/>
              <a:t>：</a:t>
            </a:r>
            <a:r>
              <a:rPr lang="en-US" altLang="zh-CN" sz="2800" dirty="0"/>
              <a:t>(1)   </a:t>
            </a:r>
            <a:r>
              <a:rPr lang="en-US" altLang="zh-CN" sz="2800" dirty="0">
                <a:cs typeface="Arial" panose="020B0604020202020204" pitchFamily="34" charset="0"/>
              </a:rPr>
              <a:t>¬</a:t>
            </a:r>
            <a:r>
              <a:rPr lang="en-US" altLang="zh-CN" sz="2800" i="1" dirty="0" err="1">
                <a:cs typeface="Arial" panose="020B0604020202020204" pitchFamily="34" charset="0"/>
              </a:rPr>
              <a:t>s</a:t>
            </a:r>
            <a:r>
              <a:rPr lang="en-US" altLang="zh-CN" sz="2800" dirty="0" err="1">
                <a:cs typeface="Arial" panose="020B0604020202020204" pitchFamily="34" charset="0"/>
              </a:rPr>
              <a:t>∨</a:t>
            </a:r>
            <a:r>
              <a:rPr lang="en-US" altLang="zh-CN" sz="2800" i="1" dirty="0" err="1"/>
              <a:t>p</a:t>
            </a:r>
            <a:r>
              <a:rPr lang="en-US" altLang="zh-CN" sz="2800" i="1" dirty="0"/>
              <a:t>            </a:t>
            </a:r>
            <a:r>
              <a:rPr lang="zh-CN" altLang="en-US" sz="2800" dirty="0"/>
              <a:t>前提引入</a:t>
            </a:r>
            <a:endParaRPr lang="en-US" altLang="zh-CN" sz="2800" i="1" dirty="0"/>
          </a:p>
          <a:p>
            <a:pPr eaLnBrk="1" hangingPunct="1">
              <a:lnSpc>
                <a:spcPct val="80000"/>
              </a:lnSpc>
              <a:spcBef>
                <a:spcPct val="0"/>
              </a:spcBef>
              <a:buClrTx/>
              <a:buFontTx/>
              <a:buNone/>
            </a:pPr>
            <a:r>
              <a:rPr lang="zh-CN" altLang="en-US" sz="2800" dirty="0"/>
              <a:t>                (2)   </a:t>
            </a:r>
            <a:r>
              <a:rPr lang="en-US" altLang="zh-CN" sz="2800" i="1" dirty="0">
                <a:cs typeface="Arial" panose="020B0604020202020204" pitchFamily="34" charset="0"/>
              </a:rPr>
              <a:t>s</a:t>
            </a:r>
            <a:r>
              <a:rPr lang="zh-CN" altLang="en-US" sz="2800" dirty="0">
                <a:cs typeface="Arial" panose="020B0604020202020204" pitchFamily="34" charset="0"/>
              </a:rPr>
              <a:t>→</a:t>
            </a:r>
            <a:r>
              <a:rPr lang="en-US" altLang="zh-CN" sz="2800" i="1" dirty="0"/>
              <a:t>p              </a:t>
            </a:r>
            <a:r>
              <a:rPr lang="en-US" altLang="zh-CN" sz="2800" dirty="0"/>
              <a:t>(1)</a:t>
            </a:r>
            <a:r>
              <a:rPr lang="zh-CN" altLang="en-US" sz="2800" dirty="0"/>
              <a:t>置换</a:t>
            </a:r>
          </a:p>
          <a:p>
            <a:pPr eaLnBrk="1" hangingPunct="1">
              <a:lnSpc>
                <a:spcPct val="80000"/>
              </a:lnSpc>
              <a:buFont typeface="Wingdings" panose="05000000000000000000" pitchFamily="2" charset="2"/>
              <a:buNone/>
            </a:pPr>
            <a:r>
              <a:rPr lang="zh-CN" altLang="en-US" sz="2800" dirty="0"/>
              <a:t>                (3)   </a:t>
            </a:r>
            <a:r>
              <a:rPr lang="zh-CN" altLang="en-US" sz="2800" u="sng" dirty="0"/>
              <a:t>(</a:t>
            </a:r>
            <a:r>
              <a:rPr lang="en-US" altLang="zh-CN" sz="2800" i="1" u="sng" dirty="0"/>
              <a:t>p</a:t>
            </a:r>
            <a:r>
              <a:rPr lang="zh-CN" altLang="en-US" sz="2800" u="sng" dirty="0">
                <a:cs typeface="Arial" panose="020B0604020202020204" pitchFamily="34" charset="0"/>
              </a:rPr>
              <a:t>∧</a:t>
            </a:r>
            <a:r>
              <a:rPr lang="en-US" altLang="zh-CN" sz="2800" i="1" u="sng" dirty="0">
                <a:cs typeface="Arial" panose="020B0604020202020204" pitchFamily="34" charset="0"/>
              </a:rPr>
              <a:t>q</a:t>
            </a:r>
            <a:r>
              <a:rPr lang="zh-CN" altLang="en-US" sz="2800" u="sng" dirty="0"/>
              <a:t>)</a:t>
            </a:r>
            <a:r>
              <a:rPr lang="en-US" altLang="zh-CN" sz="2800" i="1" u="sng" dirty="0">
                <a:cs typeface="Arial" panose="020B0604020202020204" pitchFamily="34" charset="0"/>
              </a:rPr>
              <a:t> </a:t>
            </a:r>
            <a:r>
              <a:rPr lang="zh-CN" altLang="en-US" sz="2800" u="sng" dirty="0">
                <a:cs typeface="Arial" panose="020B0604020202020204" pitchFamily="34" charset="0"/>
              </a:rPr>
              <a:t>→</a:t>
            </a:r>
            <a:r>
              <a:rPr lang="en-US" altLang="zh-CN" sz="2800" i="1" u="sng" dirty="0">
                <a:cs typeface="Arial" panose="020B0604020202020204" pitchFamily="34" charset="0"/>
              </a:rPr>
              <a:t>r</a:t>
            </a:r>
            <a:r>
              <a:rPr lang="en-US" altLang="zh-CN" sz="2800" i="1" dirty="0">
                <a:cs typeface="Arial" panose="020B0604020202020204" pitchFamily="34" charset="0"/>
              </a:rPr>
              <a:t> </a:t>
            </a:r>
            <a:r>
              <a:rPr lang="zh-CN" altLang="en-US" sz="2800" dirty="0"/>
              <a:t>    前提引入</a:t>
            </a:r>
          </a:p>
          <a:p>
            <a:pPr eaLnBrk="1" hangingPunct="1">
              <a:lnSpc>
                <a:spcPct val="80000"/>
              </a:lnSpc>
              <a:buFont typeface="Wingdings" panose="05000000000000000000" pitchFamily="2" charset="2"/>
              <a:buNone/>
            </a:pPr>
            <a:r>
              <a:rPr lang="zh-CN" altLang="en-US" sz="2800" dirty="0"/>
              <a:t>                (4)   </a:t>
            </a:r>
            <a:r>
              <a:rPr lang="en-US" altLang="zh-CN" sz="2800" i="1" u="sng" dirty="0">
                <a:cs typeface="Arial" panose="020B0604020202020204" pitchFamily="34" charset="0"/>
              </a:rPr>
              <a:t>q </a:t>
            </a:r>
            <a:r>
              <a:rPr lang="zh-CN" altLang="en-US" sz="2800" u="sng" dirty="0">
                <a:cs typeface="Arial" panose="020B0604020202020204" pitchFamily="34" charset="0"/>
              </a:rPr>
              <a:t>→(</a:t>
            </a:r>
            <a:r>
              <a:rPr lang="en-US" altLang="zh-CN" sz="2800" i="1" u="sng" dirty="0"/>
              <a:t>p</a:t>
            </a:r>
            <a:r>
              <a:rPr lang="zh-CN" altLang="en-US" sz="2800" u="sng" dirty="0">
                <a:cs typeface="Arial" panose="020B0604020202020204" pitchFamily="34" charset="0"/>
              </a:rPr>
              <a:t>→</a:t>
            </a:r>
            <a:r>
              <a:rPr lang="en-US" altLang="zh-CN" sz="2800" i="1" u="sng" dirty="0">
                <a:cs typeface="Arial" panose="020B0604020202020204" pitchFamily="34" charset="0"/>
              </a:rPr>
              <a:t>r</a:t>
            </a:r>
            <a:r>
              <a:rPr lang="en-US" altLang="zh-CN" sz="2800" u="sng" dirty="0">
                <a:cs typeface="Arial" panose="020B0604020202020204" pitchFamily="34" charset="0"/>
              </a:rPr>
              <a:t>)</a:t>
            </a:r>
            <a:r>
              <a:rPr lang="en-US" altLang="zh-CN" sz="2800" i="1" dirty="0">
                <a:cs typeface="Arial" panose="020B0604020202020204" pitchFamily="34" charset="0"/>
              </a:rPr>
              <a:t>     </a:t>
            </a:r>
            <a:r>
              <a:rPr lang="en-US" altLang="zh-CN" sz="2800" dirty="0"/>
              <a:t>(3)</a:t>
            </a:r>
            <a:r>
              <a:rPr lang="zh-CN" altLang="en-US" sz="2800" dirty="0"/>
              <a:t>置换</a:t>
            </a:r>
          </a:p>
          <a:p>
            <a:pPr eaLnBrk="1" hangingPunct="1">
              <a:lnSpc>
                <a:spcPct val="80000"/>
              </a:lnSpc>
              <a:buFont typeface="Wingdings" panose="05000000000000000000" pitchFamily="2" charset="2"/>
              <a:buNone/>
            </a:pPr>
            <a:r>
              <a:rPr lang="zh-CN" altLang="en-US" sz="2800" dirty="0"/>
              <a:t>                (5)   </a:t>
            </a:r>
            <a:r>
              <a:rPr lang="en-US" altLang="zh-CN" sz="2800" i="1" dirty="0">
                <a:cs typeface="Arial" panose="020B0604020202020204" pitchFamily="34" charset="0"/>
              </a:rPr>
              <a:t>q             </a:t>
            </a:r>
            <a:r>
              <a:rPr lang="zh-CN" altLang="en-US" sz="2800" dirty="0"/>
              <a:t>       前提引入</a:t>
            </a:r>
          </a:p>
          <a:p>
            <a:pPr eaLnBrk="1" hangingPunct="1">
              <a:lnSpc>
                <a:spcPct val="80000"/>
              </a:lnSpc>
              <a:buFont typeface="Wingdings" panose="05000000000000000000" pitchFamily="2" charset="2"/>
              <a:buNone/>
            </a:pPr>
            <a:r>
              <a:rPr lang="zh-CN" altLang="en-US" sz="2800" dirty="0"/>
              <a:t>                (6)   </a:t>
            </a:r>
            <a:r>
              <a:rPr lang="en-US" altLang="zh-CN" sz="2800" i="1" dirty="0"/>
              <a:t>p</a:t>
            </a:r>
            <a:r>
              <a:rPr lang="zh-CN" altLang="en-US" sz="2800" dirty="0">
                <a:cs typeface="Arial" panose="020B0604020202020204" pitchFamily="34" charset="0"/>
              </a:rPr>
              <a:t>→</a:t>
            </a:r>
            <a:r>
              <a:rPr lang="en-US" altLang="zh-CN" sz="2800" i="1" dirty="0">
                <a:cs typeface="Arial" panose="020B0604020202020204" pitchFamily="34" charset="0"/>
              </a:rPr>
              <a:t>r              </a:t>
            </a:r>
            <a:r>
              <a:rPr lang="en-US" altLang="zh-CN" sz="2800" dirty="0">
                <a:cs typeface="Arial" panose="020B0604020202020204" pitchFamily="34" charset="0"/>
              </a:rPr>
              <a:t>(4)(5)</a:t>
            </a:r>
            <a:r>
              <a:rPr lang="zh-CN" altLang="en-US" sz="2800" dirty="0"/>
              <a:t>假言推理</a:t>
            </a:r>
          </a:p>
          <a:p>
            <a:pPr eaLnBrk="1" hangingPunct="1">
              <a:lnSpc>
                <a:spcPct val="80000"/>
              </a:lnSpc>
              <a:buFont typeface="Wingdings" panose="05000000000000000000" pitchFamily="2" charset="2"/>
              <a:buNone/>
            </a:pPr>
            <a:r>
              <a:rPr lang="en-US" altLang="zh-CN" sz="2800" dirty="0">
                <a:cs typeface="Arial" panose="020B0604020202020204" pitchFamily="34" charset="0"/>
              </a:rPr>
              <a:t>                </a:t>
            </a:r>
            <a:r>
              <a:rPr lang="zh-CN" altLang="en-US" sz="2800" dirty="0"/>
              <a:t>(</a:t>
            </a:r>
            <a:r>
              <a:rPr lang="en-US" altLang="zh-CN" sz="2800" dirty="0"/>
              <a:t>7)  </a:t>
            </a:r>
            <a:r>
              <a:rPr lang="en-US" altLang="zh-CN" sz="2800" i="1" dirty="0">
                <a:cs typeface="Arial" panose="020B0604020202020204" pitchFamily="34" charset="0"/>
              </a:rPr>
              <a:t>s</a:t>
            </a:r>
            <a:r>
              <a:rPr lang="zh-CN" altLang="en-US" sz="2800" dirty="0">
                <a:cs typeface="Arial" panose="020B0604020202020204" pitchFamily="34" charset="0"/>
              </a:rPr>
              <a:t>→</a:t>
            </a:r>
            <a:r>
              <a:rPr lang="en-US" altLang="zh-CN" sz="2800" i="1" dirty="0">
                <a:cs typeface="Arial" panose="020B0604020202020204" pitchFamily="34" charset="0"/>
              </a:rPr>
              <a:t>r</a:t>
            </a:r>
            <a:r>
              <a:rPr lang="en-US" altLang="zh-CN" sz="2800" dirty="0">
                <a:cs typeface="Arial" panose="020B0604020202020204" pitchFamily="34" charset="0"/>
              </a:rPr>
              <a:t>                (2)(6)</a:t>
            </a:r>
            <a:r>
              <a:rPr lang="zh-CN" altLang="en-US" sz="2800" dirty="0"/>
              <a:t>假言三段论</a:t>
            </a:r>
            <a:endParaRPr lang="en-US" altLang="zh-CN"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a:t>证明(举例、续)</a:t>
            </a:r>
          </a:p>
        </p:txBody>
      </p:sp>
      <p:sp>
        <p:nvSpPr>
          <p:cNvPr id="33795" name="Rectangle 3"/>
          <p:cNvSpPr>
            <a:spLocks noGrp="1" noChangeArrowheads="1"/>
          </p:cNvSpPr>
          <p:nvPr>
            <p:ph sz="quarter" idx="1"/>
          </p:nvPr>
        </p:nvSpPr>
        <p:spPr/>
        <p:txBody>
          <a:bodyPr/>
          <a:lstStyle/>
          <a:p>
            <a:pPr eaLnBrk="1" hangingPunct="1">
              <a:lnSpc>
                <a:spcPct val="80000"/>
              </a:lnSpc>
            </a:pPr>
            <a:r>
              <a:rPr lang="zh-CN" altLang="en-US" sz="2800" dirty="0"/>
              <a:t> 前提： (</a:t>
            </a:r>
            <a:r>
              <a:rPr lang="en-US" altLang="zh-CN" sz="2800" i="1" dirty="0"/>
              <a:t>p</a:t>
            </a:r>
            <a:r>
              <a:rPr lang="zh-CN" altLang="en-US" sz="2800" dirty="0">
                <a:cs typeface="Arial" panose="020B0604020202020204" pitchFamily="34" charset="0"/>
              </a:rPr>
              <a:t>∧</a:t>
            </a:r>
            <a:r>
              <a:rPr lang="en-US" altLang="zh-CN" sz="2800" i="1" dirty="0">
                <a:cs typeface="Arial" panose="020B0604020202020204" pitchFamily="34" charset="0"/>
              </a:rPr>
              <a:t>q</a:t>
            </a:r>
            <a:r>
              <a:rPr lang="zh-CN" altLang="en-US" sz="2800" dirty="0"/>
              <a:t>)</a:t>
            </a:r>
            <a:r>
              <a:rPr lang="en-US" altLang="zh-CN" sz="2800" i="1" dirty="0">
                <a:cs typeface="Arial" panose="020B0604020202020204" pitchFamily="34" charset="0"/>
              </a:rPr>
              <a:t> </a:t>
            </a:r>
            <a:r>
              <a:rPr lang="zh-CN" altLang="en-US" sz="2800" dirty="0">
                <a:cs typeface="Arial" panose="020B0604020202020204" pitchFamily="34" charset="0"/>
              </a:rPr>
              <a:t>→</a:t>
            </a:r>
            <a:r>
              <a:rPr lang="en-US" altLang="zh-CN" sz="2800" i="1" dirty="0">
                <a:cs typeface="Arial" panose="020B0604020202020204" pitchFamily="34" charset="0"/>
              </a:rPr>
              <a:t>r</a:t>
            </a:r>
            <a:r>
              <a:rPr lang="en-US" altLang="zh-CN" sz="2800" dirty="0"/>
              <a:t>，</a:t>
            </a:r>
            <a:r>
              <a:rPr lang="en-US" altLang="zh-CN" sz="2800" i="1" dirty="0"/>
              <a:t> </a:t>
            </a:r>
            <a:r>
              <a:rPr lang="zh-CN" altLang="en-US" sz="2800" dirty="0">
                <a:cs typeface="Arial" panose="020B0604020202020204" pitchFamily="34" charset="0"/>
              </a:rPr>
              <a:t>¬</a:t>
            </a:r>
            <a:r>
              <a:rPr lang="en-US" altLang="zh-CN" sz="2800" i="1" dirty="0" err="1">
                <a:cs typeface="Arial" panose="020B0604020202020204" pitchFamily="34" charset="0"/>
              </a:rPr>
              <a:t>s</a:t>
            </a:r>
            <a:r>
              <a:rPr lang="en-US" altLang="zh-CN" sz="2800" dirty="0" err="1">
                <a:cs typeface="Arial" panose="020B0604020202020204" pitchFamily="34" charset="0"/>
              </a:rPr>
              <a:t>∨</a:t>
            </a:r>
            <a:r>
              <a:rPr lang="en-US" altLang="zh-CN" sz="2800" i="1" dirty="0" err="1"/>
              <a:t>p</a:t>
            </a:r>
            <a:r>
              <a:rPr lang="en-US" altLang="zh-CN" sz="2800" dirty="0" err="1"/>
              <a:t>，</a:t>
            </a:r>
            <a:r>
              <a:rPr lang="en-US" altLang="zh-CN" sz="2800" i="1" dirty="0" err="1"/>
              <a:t>q</a:t>
            </a:r>
            <a:endParaRPr lang="en-US" altLang="zh-CN" sz="2800" i="1" dirty="0"/>
          </a:p>
          <a:p>
            <a:pPr eaLnBrk="1" hangingPunct="1">
              <a:lnSpc>
                <a:spcPct val="80000"/>
              </a:lnSpc>
              <a:buFont typeface="Wingdings" panose="05000000000000000000" pitchFamily="2" charset="2"/>
              <a:buNone/>
            </a:pPr>
            <a:r>
              <a:rPr lang="zh-CN" altLang="en-US" sz="2800" dirty="0"/>
              <a:t>    结论： </a:t>
            </a:r>
            <a:r>
              <a:rPr lang="en-US" altLang="zh-CN" sz="2800" i="1" dirty="0">
                <a:cs typeface="Arial" panose="020B0604020202020204" pitchFamily="34" charset="0"/>
              </a:rPr>
              <a:t>s</a:t>
            </a:r>
            <a:r>
              <a:rPr lang="zh-CN" altLang="en-US" sz="2800" dirty="0">
                <a:cs typeface="Arial" panose="020B0604020202020204" pitchFamily="34" charset="0"/>
              </a:rPr>
              <a:t>→</a:t>
            </a:r>
            <a:r>
              <a:rPr lang="en-US" altLang="zh-CN" sz="2800" i="1" dirty="0">
                <a:cs typeface="Arial" panose="020B0604020202020204" pitchFamily="34" charset="0"/>
              </a:rPr>
              <a:t>r</a:t>
            </a:r>
          </a:p>
          <a:p>
            <a:pPr eaLnBrk="1" hangingPunct="1">
              <a:lnSpc>
                <a:spcPct val="80000"/>
              </a:lnSpc>
              <a:buFont typeface="Wingdings" panose="05000000000000000000" pitchFamily="2" charset="2"/>
              <a:buNone/>
            </a:pPr>
            <a:r>
              <a:rPr lang="zh-CN" altLang="en-US" sz="2800" i="1" dirty="0">
                <a:cs typeface="Arial" panose="020B0604020202020204" pitchFamily="34" charset="0"/>
              </a:rPr>
              <a:t>    证明</a:t>
            </a:r>
            <a:r>
              <a:rPr lang="zh-CN" altLang="en-US" sz="2800" dirty="0"/>
              <a:t>：</a:t>
            </a:r>
            <a:r>
              <a:rPr lang="en-US" altLang="zh-CN" sz="2800" dirty="0"/>
              <a:t>(1)   </a:t>
            </a:r>
            <a:r>
              <a:rPr lang="en-US" altLang="zh-CN" sz="2800" dirty="0">
                <a:cs typeface="Arial" panose="020B0604020202020204" pitchFamily="34" charset="0"/>
              </a:rPr>
              <a:t>¬</a:t>
            </a:r>
            <a:r>
              <a:rPr lang="en-US" altLang="zh-CN" sz="2800" i="1" dirty="0" err="1">
                <a:cs typeface="Arial" panose="020B0604020202020204" pitchFamily="34" charset="0"/>
              </a:rPr>
              <a:t>s</a:t>
            </a:r>
            <a:r>
              <a:rPr lang="en-US" altLang="zh-CN" sz="2800" dirty="0" err="1">
                <a:cs typeface="Arial" panose="020B0604020202020204" pitchFamily="34" charset="0"/>
              </a:rPr>
              <a:t>∨</a:t>
            </a:r>
            <a:r>
              <a:rPr lang="en-US" altLang="zh-CN" sz="2800" i="1" dirty="0" err="1"/>
              <a:t>p</a:t>
            </a:r>
            <a:r>
              <a:rPr lang="en-US" altLang="zh-CN" sz="2800" i="1" dirty="0"/>
              <a:t>            </a:t>
            </a:r>
            <a:r>
              <a:rPr lang="zh-CN" altLang="en-US" sz="2800" dirty="0"/>
              <a:t>前提引入</a:t>
            </a:r>
            <a:endParaRPr lang="en-US" altLang="zh-CN" sz="2800" i="1" dirty="0"/>
          </a:p>
          <a:p>
            <a:pPr>
              <a:lnSpc>
                <a:spcPct val="80000"/>
              </a:lnSpc>
              <a:spcBef>
                <a:spcPct val="0"/>
              </a:spcBef>
              <a:buClrTx/>
              <a:buNone/>
            </a:pPr>
            <a:r>
              <a:rPr lang="zh-CN" altLang="en-US" sz="2800" dirty="0"/>
              <a:t>                (2)  </a:t>
            </a:r>
            <a:r>
              <a:rPr lang="en-US" altLang="zh-CN" sz="2800" i="1" dirty="0">
                <a:cs typeface="Arial" panose="020B0604020202020204" pitchFamily="34" charset="0"/>
              </a:rPr>
              <a:t>q                    </a:t>
            </a:r>
            <a:r>
              <a:rPr lang="zh-CN" altLang="en-US" sz="2800" dirty="0"/>
              <a:t>前提引入</a:t>
            </a:r>
            <a:endParaRPr lang="en-US" altLang="zh-CN" sz="2800" i="1" dirty="0"/>
          </a:p>
          <a:p>
            <a:pPr>
              <a:lnSpc>
                <a:spcPct val="80000"/>
              </a:lnSpc>
              <a:spcBef>
                <a:spcPct val="0"/>
              </a:spcBef>
              <a:buClrTx/>
              <a:buNone/>
            </a:pPr>
            <a:r>
              <a:rPr lang="en-US" altLang="zh-CN" sz="2800" dirty="0">
                <a:cs typeface="Arial" panose="020B0604020202020204" pitchFamily="34" charset="0"/>
              </a:rPr>
              <a:t>                (3) </a:t>
            </a:r>
            <a:r>
              <a:rPr lang="zh-CN" altLang="en-US" sz="2800" dirty="0">
                <a:cs typeface="Arial" panose="020B0604020202020204" pitchFamily="34" charset="0"/>
              </a:rPr>
              <a:t>¬</a:t>
            </a:r>
            <a:r>
              <a:rPr lang="en-US" altLang="zh-CN" sz="2800" i="1" dirty="0" err="1">
                <a:cs typeface="Arial" panose="020B0604020202020204" pitchFamily="34" charset="0"/>
              </a:rPr>
              <a:t>s</a:t>
            </a:r>
            <a:r>
              <a:rPr lang="en-US" altLang="zh-CN" sz="2800" dirty="0" err="1">
                <a:cs typeface="Arial" panose="020B0604020202020204" pitchFamily="34" charset="0"/>
              </a:rPr>
              <a:t>∨</a:t>
            </a:r>
            <a:r>
              <a:rPr lang="en-US" altLang="zh-CN" sz="2800" i="1" dirty="0" err="1">
                <a:cs typeface="Arial" panose="020B0604020202020204" pitchFamily="34" charset="0"/>
              </a:rPr>
              <a:t>q</a:t>
            </a:r>
            <a:r>
              <a:rPr lang="en-US" altLang="zh-CN" sz="2800" i="1" dirty="0">
                <a:cs typeface="Arial" panose="020B0604020202020204" pitchFamily="34" charset="0"/>
              </a:rPr>
              <a:t>                  </a:t>
            </a:r>
            <a:r>
              <a:rPr lang="en-US" altLang="zh-CN" sz="2800" dirty="0">
                <a:cs typeface="Arial" panose="020B0604020202020204" pitchFamily="34" charset="0"/>
              </a:rPr>
              <a:t>(2) </a:t>
            </a:r>
            <a:r>
              <a:rPr lang="zh-CN" altLang="en-US" sz="2800" dirty="0">
                <a:cs typeface="Arial" panose="020B0604020202020204" pitchFamily="34" charset="0"/>
              </a:rPr>
              <a:t>附加规则</a:t>
            </a:r>
            <a:endParaRPr lang="en-US" altLang="zh-CN" sz="2800" dirty="0">
              <a:cs typeface="Arial" panose="020B0604020202020204" pitchFamily="34" charset="0"/>
            </a:endParaRPr>
          </a:p>
          <a:p>
            <a:pPr>
              <a:lnSpc>
                <a:spcPct val="80000"/>
              </a:lnSpc>
              <a:spcBef>
                <a:spcPct val="0"/>
              </a:spcBef>
              <a:buClrTx/>
              <a:buNone/>
            </a:pPr>
            <a:r>
              <a:rPr lang="en-US" altLang="zh-CN" sz="2800" dirty="0">
                <a:cs typeface="Arial" panose="020B0604020202020204" pitchFamily="34" charset="0"/>
              </a:rPr>
              <a:t>                (4) (¬</a:t>
            </a:r>
            <a:r>
              <a:rPr lang="en-US" altLang="zh-CN" sz="2800" dirty="0" err="1">
                <a:cs typeface="Arial" panose="020B0604020202020204" pitchFamily="34" charset="0"/>
              </a:rPr>
              <a:t>s∨</a:t>
            </a:r>
            <a:r>
              <a:rPr lang="en-US" altLang="zh-CN" sz="2800" dirty="0" err="1"/>
              <a:t>p</a:t>
            </a:r>
            <a:r>
              <a:rPr lang="en-US" altLang="zh-CN" sz="2800" dirty="0"/>
              <a:t>)</a:t>
            </a:r>
            <a:r>
              <a:rPr lang="zh-CN" altLang="en-US" sz="2800" dirty="0">
                <a:sym typeface="Symbol" panose="05050102010706020507" pitchFamily="18" charset="2"/>
              </a:rPr>
              <a:t></a:t>
            </a:r>
            <a:r>
              <a:rPr lang="en-US" altLang="zh-CN" sz="2800" dirty="0"/>
              <a:t>(</a:t>
            </a:r>
            <a:r>
              <a:rPr lang="zh-CN" altLang="en-US" sz="2800" dirty="0">
                <a:cs typeface="Arial" panose="020B0604020202020204" pitchFamily="34" charset="0"/>
              </a:rPr>
              <a:t>¬</a:t>
            </a:r>
            <a:r>
              <a:rPr lang="en-US" altLang="zh-CN" sz="2800" dirty="0" err="1">
                <a:cs typeface="Arial" panose="020B0604020202020204" pitchFamily="34" charset="0"/>
              </a:rPr>
              <a:t>s∨q</a:t>
            </a:r>
            <a:r>
              <a:rPr lang="en-US" altLang="zh-CN" sz="2800" dirty="0"/>
              <a:t>)   (1)(3) </a:t>
            </a:r>
            <a:r>
              <a:rPr lang="zh-CN" altLang="en-US" sz="2800" dirty="0"/>
              <a:t>合取引入规则</a:t>
            </a:r>
            <a:endParaRPr lang="en-US" altLang="zh-CN" sz="2800" dirty="0"/>
          </a:p>
          <a:p>
            <a:pPr>
              <a:lnSpc>
                <a:spcPct val="80000"/>
              </a:lnSpc>
              <a:spcBef>
                <a:spcPct val="0"/>
              </a:spcBef>
              <a:buClrTx/>
              <a:buNone/>
            </a:pPr>
            <a:r>
              <a:rPr lang="en-US" altLang="zh-CN" sz="2800" dirty="0">
                <a:cs typeface="Arial" panose="020B0604020202020204" pitchFamily="34" charset="0"/>
              </a:rPr>
              <a:t>                (5) ¬s∨(</a:t>
            </a:r>
            <a:r>
              <a:rPr lang="en-US" altLang="zh-CN" sz="2800" i="1" dirty="0"/>
              <a:t>p</a:t>
            </a:r>
            <a:r>
              <a:rPr lang="zh-CN" altLang="en-US" sz="2800" dirty="0">
                <a:cs typeface="Arial" panose="020B0604020202020204" pitchFamily="34" charset="0"/>
              </a:rPr>
              <a:t>∧</a:t>
            </a:r>
            <a:r>
              <a:rPr lang="en-US" altLang="zh-CN" sz="2800" i="1" dirty="0">
                <a:cs typeface="Arial" panose="020B0604020202020204" pitchFamily="34" charset="0"/>
              </a:rPr>
              <a:t>q</a:t>
            </a:r>
            <a:r>
              <a:rPr lang="en-US" altLang="zh-CN" sz="2800" dirty="0">
                <a:cs typeface="Arial" panose="020B0604020202020204" pitchFamily="34" charset="0"/>
              </a:rPr>
              <a:t>)             (4) </a:t>
            </a:r>
            <a:r>
              <a:rPr lang="zh-CN" altLang="en-US" sz="2800" dirty="0">
                <a:cs typeface="Arial" panose="020B0604020202020204" pitchFamily="34" charset="0"/>
              </a:rPr>
              <a:t>置换规则</a:t>
            </a:r>
            <a:endParaRPr lang="en-US" altLang="zh-CN" sz="2800" dirty="0">
              <a:cs typeface="Arial" panose="020B0604020202020204" pitchFamily="34" charset="0"/>
            </a:endParaRPr>
          </a:p>
          <a:p>
            <a:pPr>
              <a:lnSpc>
                <a:spcPct val="80000"/>
              </a:lnSpc>
              <a:spcBef>
                <a:spcPct val="0"/>
              </a:spcBef>
              <a:buClrTx/>
              <a:buNone/>
            </a:pPr>
            <a:r>
              <a:rPr lang="en-US" altLang="zh-CN" sz="2800" dirty="0">
                <a:cs typeface="Arial" panose="020B0604020202020204" pitchFamily="34" charset="0"/>
              </a:rPr>
              <a:t>                (6) s</a:t>
            </a:r>
            <a:r>
              <a:rPr lang="zh-CN" altLang="en-US" sz="2800" dirty="0">
                <a:cs typeface="Arial" panose="020B0604020202020204" pitchFamily="34" charset="0"/>
              </a:rPr>
              <a:t>→</a:t>
            </a:r>
            <a:r>
              <a:rPr lang="en-US" altLang="zh-CN" sz="2800" dirty="0">
                <a:cs typeface="Arial" panose="020B0604020202020204" pitchFamily="34" charset="0"/>
              </a:rPr>
              <a:t>(</a:t>
            </a:r>
            <a:r>
              <a:rPr lang="en-US" altLang="zh-CN" sz="2800" i="1" dirty="0"/>
              <a:t>p</a:t>
            </a:r>
            <a:r>
              <a:rPr lang="zh-CN" altLang="en-US" sz="2800" dirty="0">
                <a:cs typeface="Arial" panose="020B0604020202020204" pitchFamily="34" charset="0"/>
              </a:rPr>
              <a:t>∧</a:t>
            </a:r>
            <a:r>
              <a:rPr lang="en-US" altLang="zh-CN" sz="2800" i="1" dirty="0">
                <a:cs typeface="Arial" panose="020B0604020202020204" pitchFamily="34" charset="0"/>
              </a:rPr>
              <a:t>q</a:t>
            </a:r>
            <a:r>
              <a:rPr lang="en-US" altLang="zh-CN" sz="2800" dirty="0">
                <a:cs typeface="Arial" panose="020B0604020202020204" pitchFamily="34" charset="0"/>
              </a:rPr>
              <a:t>)        (5) </a:t>
            </a:r>
            <a:r>
              <a:rPr lang="zh-CN" altLang="en-US" sz="2800" dirty="0">
                <a:cs typeface="Arial" panose="020B0604020202020204" pitchFamily="34" charset="0"/>
              </a:rPr>
              <a:t>置换规则</a:t>
            </a:r>
            <a:endParaRPr lang="zh-CN" altLang="en-US" sz="2800" dirty="0"/>
          </a:p>
          <a:p>
            <a:pPr eaLnBrk="1" hangingPunct="1">
              <a:lnSpc>
                <a:spcPct val="80000"/>
              </a:lnSpc>
              <a:buFont typeface="Wingdings" panose="05000000000000000000" pitchFamily="2" charset="2"/>
              <a:buNone/>
            </a:pPr>
            <a:r>
              <a:rPr lang="zh-CN" altLang="en-US" sz="2800" dirty="0"/>
              <a:t>                (</a:t>
            </a:r>
            <a:r>
              <a:rPr lang="en-US" altLang="zh-CN" sz="2800" dirty="0"/>
              <a:t>7</a:t>
            </a:r>
            <a:r>
              <a:rPr lang="zh-CN" altLang="en-US" sz="2800" dirty="0"/>
              <a:t>)  </a:t>
            </a:r>
            <a:r>
              <a:rPr lang="zh-CN" altLang="en-US" sz="2800" u="sng" dirty="0"/>
              <a:t>(</a:t>
            </a:r>
            <a:r>
              <a:rPr lang="en-US" altLang="zh-CN" sz="2800" i="1" u="sng" dirty="0"/>
              <a:t>p</a:t>
            </a:r>
            <a:r>
              <a:rPr lang="zh-CN" altLang="en-US" sz="2800" u="sng" dirty="0">
                <a:cs typeface="Arial" panose="020B0604020202020204" pitchFamily="34" charset="0"/>
              </a:rPr>
              <a:t>∧</a:t>
            </a:r>
            <a:r>
              <a:rPr lang="en-US" altLang="zh-CN" sz="2800" i="1" u="sng" dirty="0">
                <a:cs typeface="Arial" panose="020B0604020202020204" pitchFamily="34" charset="0"/>
              </a:rPr>
              <a:t>q</a:t>
            </a:r>
            <a:r>
              <a:rPr lang="zh-CN" altLang="en-US" sz="2800" u="sng" dirty="0"/>
              <a:t>)</a:t>
            </a:r>
            <a:r>
              <a:rPr lang="en-US" altLang="zh-CN" sz="2800" i="1" u="sng" dirty="0">
                <a:cs typeface="Arial" panose="020B0604020202020204" pitchFamily="34" charset="0"/>
              </a:rPr>
              <a:t> </a:t>
            </a:r>
            <a:r>
              <a:rPr lang="zh-CN" altLang="en-US" sz="2800" u="sng" dirty="0">
                <a:cs typeface="Arial" panose="020B0604020202020204" pitchFamily="34" charset="0"/>
              </a:rPr>
              <a:t>→</a:t>
            </a:r>
            <a:r>
              <a:rPr lang="en-US" altLang="zh-CN" sz="2800" i="1" u="sng" dirty="0">
                <a:cs typeface="Arial" panose="020B0604020202020204" pitchFamily="34" charset="0"/>
              </a:rPr>
              <a:t>r</a:t>
            </a:r>
            <a:r>
              <a:rPr lang="en-US" altLang="zh-CN" sz="2800" i="1" dirty="0">
                <a:cs typeface="Arial" panose="020B0604020202020204" pitchFamily="34" charset="0"/>
              </a:rPr>
              <a:t> </a:t>
            </a:r>
            <a:r>
              <a:rPr lang="zh-CN" altLang="en-US" sz="2800" dirty="0"/>
              <a:t>    前提引入</a:t>
            </a:r>
          </a:p>
          <a:p>
            <a:pPr eaLnBrk="1" hangingPunct="1">
              <a:lnSpc>
                <a:spcPct val="80000"/>
              </a:lnSpc>
              <a:buFont typeface="Wingdings" panose="05000000000000000000" pitchFamily="2" charset="2"/>
              <a:buNone/>
            </a:pPr>
            <a:r>
              <a:rPr lang="en-US" altLang="zh-CN" sz="2800" dirty="0">
                <a:cs typeface="Arial" panose="020B0604020202020204" pitchFamily="34" charset="0"/>
              </a:rPr>
              <a:t>                </a:t>
            </a:r>
            <a:r>
              <a:rPr lang="zh-CN" altLang="en-US" sz="2800" dirty="0"/>
              <a:t>(</a:t>
            </a:r>
            <a:r>
              <a:rPr lang="en-US" altLang="zh-CN" sz="2800" dirty="0"/>
              <a:t>8)  </a:t>
            </a:r>
            <a:r>
              <a:rPr lang="en-US" altLang="zh-CN" sz="2800" i="1" dirty="0">
                <a:cs typeface="Arial" panose="020B0604020202020204" pitchFamily="34" charset="0"/>
              </a:rPr>
              <a:t>s</a:t>
            </a:r>
            <a:r>
              <a:rPr lang="zh-CN" altLang="en-US" sz="2800" dirty="0">
                <a:cs typeface="Arial" panose="020B0604020202020204" pitchFamily="34" charset="0"/>
              </a:rPr>
              <a:t>→</a:t>
            </a:r>
            <a:r>
              <a:rPr lang="en-US" altLang="zh-CN" sz="2800" i="1" dirty="0">
                <a:cs typeface="Arial" panose="020B0604020202020204" pitchFamily="34" charset="0"/>
              </a:rPr>
              <a:t>r</a:t>
            </a:r>
            <a:r>
              <a:rPr lang="en-US" altLang="zh-CN" sz="2800" dirty="0">
                <a:cs typeface="Arial" panose="020B0604020202020204" pitchFamily="34" charset="0"/>
              </a:rPr>
              <a:t>                (6)(7)</a:t>
            </a:r>
            <a:r>
              <a:rPr lang="zh-CN" altLang="en-US" sz="2800" dirty="0"/>
              <a:t>假言三段论</a:t>
            </a:r>
            <a:endParaRPr lang="en-US" altLang="zh-CN" sz="2800" dirty="0"/>
          </a:p>
        </p:txBody>
      </p:sp>
    </p:spTree>
    <p:extLst>
      <p:ext uri="{BB962C8B-B14F-4D97-AF65-F5344CB8AC3E}">
        <p14:creationId xmlns:p14="http://schemas.microsoft.com/office/powerpoint/2010/main" val="23444010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pPr eaLnBrk="1" hangingPunct="1"/>
            <a:r>
              <a:rPr lang="zh-CN" altLang="en-US" b="1">
                <a:latin typeface="Times New Roman" panose="02020603050405020304" pitchFamily="18" charset="0"/>
              </a:rPr>
              <a:t>例</a:t>
            </a:r>
            <a:endParaRPr lang="en-US" altLang="zh-CN" b="1">
              <a:latin typeface="Times New Roman" panose="02020603050405020304" pitchFamily="18" charset="0"/>
            </a:endParaRPr>
          </a:p>
        </p:txBody>
      </p:sp>
      <p:sp>
        <p:nvSpPr>
          <p:cNvPr id="573443" name="Rectangle 3"/>
          <p:cNvSpPr>
            <a:spLocks noGrp="1" noChangeArrowheads="1"/>
          </p:cNvSpPr>
          <p:nvPr>
            <p:ph sz="quarter" idx="1"/>
          </p:nvPr>
        </p:nvSpPr>
        <p:spPr/>
        <p:txBody>
          <a:bodyPr/>
          <a:lstStyle/>
          <a:p>
            <a:pPr marL="0" indent="0">
              <a:lnSpc>
                <a:spcPct val="80000"/>
              </a:lnSpc>
              <a:tabLst>
                <a:tab pos="574675" algn="l"/>
                <a:tab pos="1995488" algn="l"/>
                <a:tab pos="3719513" algn="l"/>
              </a:tabLst>
            </a:pPr>
            <a:r>
              <a:rPr lang="zh-CN" altLang="en-US" sz="2800" dirty="0">
                <a:latin typeface="宋体" panose="02010600030101010101" pitchFamily="2" charset="-122"/>
              </a:rPr>
              <a:t>前提：</a:t>
            </a:r>
            <a:r>
              <a:rPr lang="en-US" altLang="zh-CN" sz="2800" dirty="0" err="1"/>
              <a:t>p</a:t>
            </a:r>
            <a:r>
              <a:rPr lang="en-US" altLang="zh-CN" sz="2800" dirty="0" err="1">
                <a:sym typeface="Symbol" panose="05050102010706020507" pitchFamily="18" charset="2"/>
              </a:rPr>
              <a:t></a:t>
            </a:r>
            <a:r>
              <a:rPr lang="en-US" altLang="zh-CN" sz="2800" dirty="0" err="1"/>
              <a:t>q</a:t>
            </a:r>
            <a:r>
              <a:rPr lang="en-US" altLang="zh-CN" sz="2800" dirty="0">
                <a:sym typeface="Symbol" panose="05050102010706020507" pitchFamily="18" charset="2"/>
              </a:rPr>
              <a:t>，</a:t>
            </a:r>
            <a:r>
              <a:rPr lang="en-US" altLang="zh-CN" sz="2800" dirty="0"/>
              <a:t> </a:t>
            </a:r>
            <a:r>
              <a:rPr lang="en-US" altLang="zh-CN" sz="2800" dirty="0" err="1"/>
              <a:t>p</a:t>
            </a:r>
            <a:r>
              <a:rPr lang="en-US" altLang="zh-CN" sz="2800" dirty="0" err="1">
                <a:sym typeface="Symbol" panose="05050102010706020507" pitchFamily="18" charset="2"/>
              </a:rPr>
              <a:t></a:t>
            </a:r>
            <a:r>
              <a:rPr lang="en-US" altLang="zh-CN" sz="2800" dirty="0" err="1"/>
              <a:t>r</a:t>
            </a:r>
            <a:r>
              <a:rPr lang="en-US" altLang="zh-CN" sz="2800" dirty="0"/>
              <a:t> </a:t>
            </a:r>
            <a:r>
              <a:rPr lang="en-US" altLang="zh-CN" sz="2800" dirty="0">
                <a:sym typeface="Symbol" panose="05050102010706020507" pitchFamily="18" charset="2"/>
              </a:rPr>
              <a:t>，</a:t>
            </a:r>
            <a:r>
              <a:rPr lang="en-US" altLang="zh-CN" sz="2800" dirty="0" err="1"/>
              <a:t>q</a:t>
            </a:r>
            <a:r>
              <a:rPr lang="en-US" altLang="zh-CN" sz="2800" dirty="0" err="1">
                <a:sym typeface="Symbol" panose="05050102010706020507" pitchFamily="18" charset="2"/>
              </a:rPr>
              <a:t>s</a:t>
            </a:r>
            <a:endParaRPr lang="en-US" altLang="zh-CN" sz="2800" dirty="0">
              <a:sym typeface="Symbol" panose="05050102010706020507" pitchFamily="18" charset="2"/>
            </a:endParaRPr>
          </a:p>
          <a:p>
            <a:pPr marL="0" indent="0">
              <a:lnSpc>
                <a:spcPct val="80000"/>
              </a:lnSpc>
              <a:tabLst>
                <a:tab pos="574675" algn="l"/>
                <a:tab pos="1995488" algn="l"/>
                <a:tab pos="3719513" algn="l"/>
              </a:tabLst>
            </a:pPr>
            <a:r>
              <a:rPr lang="zh-CN" altLang="en-US" sz="2800" dirty="0">
                <a:sym typeface="Symbol" panose="05050102010706020507" pitchFamily="18" charset="2"/>
              </a:rPr>
              <a:t>结论：</a:t>
            </a:r>
            <a:r>
              <a:rPr lang="en-US" altLang="zh-CN" sz="2800" dirty="0" err="1"/>
              <a:t>s</a:t>
            </a:r>
            <a:r>
              <a:rPr lang="en-US" altLang="zh-CN" sz="2800" dirty="0" err="1">
                <a:sym typeface="Symbol" panose="05050102010706020507" pitchFamily="18" charset="2"/>
              </a:rPr>
              <a:t></a:t>
            </a:r>
            <a:r>
              <a:rPr lang="en-US" altLang="zh-CN" sz="2800" dirty="0" err="1"/>
              <a:t>r</a:t>
            </a:r>
            <a:endParaRPr lang="en-US" altLang="zh-CN" sz="2800" dirty="0"/>
          </a:p>
          <a:p>
            <a:pPr marL="0" indent="0">
              <a:lnSpc>
                <a:spcPct val="80000"/>
              </a:lnSpc>
              <a:tabLst>
                <a:tab pos="574675" algn="l"/>
                <a:tab pos="1995488" algn="l"/>
                <a:tab pos="3719513" algn="l"/>
              </a:tabLst>
            </a:pPr>
            <a:r>
              <a:rPr lang="zh-CN" altLang="en-US" sz="2800" dirty="0"/>
              <a:t>证明：</a:t>
            </a:r>
          </a:p>
          <a:p>
            <a:pPr marL="0" indent="0">
              <a:lnSpc>
                <a:spcPct val="80000"/>
              </a:lnSpc>
              <a:buFont typeface="Wingdings" panose="05000000000000000000" pitchFamily="2" charset="2"/>
              <a:buAutoNum type="arabicPeriod"/>
              <a:tabLst>
                <a:tab pos="574675" algn="l"/>
                <a:tab pos="1995488" algn="l"/>
                <a:tab pos="3719513" algn="l"/>
              </a:tabLst>
            </a:pPr>
            <a:r>
              <a:rPr lang="en-US" altLang="zh-CN" sz="2800" dirty="0"/>
              <a:t> 	 (</a:t>
            </a:r>
            <a:r>
              <a:rPr lang="en-US" altLang="zh-CN" sz="2800" dirty="0" err="1"/>
              <a:t>p</a:t>
            </a:r>
            <a:r>
              <a:rPr lang="en-US" altLang="zh-CN" sz="2800" dirty="0" err="1">
                <a:sym typeface="Symbol" panose="05050102010706020507" pitchFamily="18" charset="2"/>
              </a:rPr>
              <a:t></a:t>
            </a:r>
            <a:r>
              <a:rPr lang="en-US" altLang="zh-CN" sz="2800" dirty="0" err="1"/>
              <a:t>r</a:t>
            </a:r>
            <a:r>
              <a:rPr lang="en-US" altLang="zh-CN" sz="2800" dirty="0"/>
              <a:t>) </a:t>
            </a:r>
            <a:endParaRPr lang="en-US" altLang="zh-CN" sz="2800" dirty="0">
              <a:sym typeface="Symbol" panose="05050102010706020507" pitchFamily="18" charset="2"/>
            </a:endParaRPr>
          </a:p>
          <a:p>
            <a:pPr marL="0" indent="0">
              <a:lnSpc>
                <a:spcPct val="80000"/>
              </a:lnSpc>
              <a:buFont typeface="Wingdings" panose="05000000000000000000" pitchFamily="2" charset="2"/>
              <a:buAutoNum type="arabicPeriod"/>
              <a:tabLst>
                <a:tab pos="574675" algn="l"/>
                <a:tab pos="1995488" algn="l"/>
                <a:tab pos="3719513" algn="l"/>
              </a:tabLst>
            </a:pPr>
            <a:r>
              <a:rPr lang="en-US" altLang="zh-CN" sz="2800" dirty="0"/>
              <a:t>    (</a:t>
            </a:r>
            <a:r>
              <a:rPr lang="en-US" altLang="zh-CN" sz="2800" dirty="0" err="1"/>
              <a:t>q</a:t>
            </a:r>
            <a:r>
              <a:rPr lang="en-US" altLang="zh-CN" sz="2800" dirty="0" err="1">
                <a:sym typeface="Symbol" panose="05050102010706020507" pitchFamily="18" charset="2"/>
              </a:rPr>
              <a:t>s</a:t>
            </a:r>
            <a:r>
              <a:rPr lang="en-US" altLang="zh-CN" sz="2800" dirty="0"/>
              <a:t>)</a:t>
            </a:r>
            <a:endParaRPr lang="en-US" altLang="zh-CN" sz="2800" dirty="0">
              <a:sym typeface="Symbol" panose="05050102010706020507" pitchFamily="18" charset="2"/>
            </a:endParaRPr>
          </a:p>
          <a:p>
            <a:pPr marL="0" indent="0">
              <a:lnSpc>
                <a:spcPct val="80000"/>
              </a:lnSpc>
              <a:buFont typeface="Wingdings" panose="05000000000000000000" pitchFamily="2" charset="2"/>
              <a:buAutoNum type="arabicPeriod"/>
              <a:tabLst>
                <a:tab pos="574675" algn="l"/>
                <a:tab pos="1995488" algn="l"/>
                <a:tab pos="3719513" algn="l"/>
              </a:tabLst>
            </a:pPr>
            <a:r>
              <a:rPr lang="en-US" altLang="zh-CN" sz="2800" dirty="0"/>
              <a:t>	</a:t>
            </a:r>
            <a:r>
              <a:rPr lang="zh-CN" altLang="en-US" sz="2800" dirty="0"/>
              <a:t> </a:t>
            </a:r>
            <a:r>
              <a:rPr lang="en-US" altLang="zh-CN" sz="2800" dirty="0"/>
              <a:t>( </a:t>
            </a:r>
            <a:r>
              <a:rPr lang="en-US" altLang="zh-CN" sz="2800" dirty="0" err="1"/>
              <a:t>q</a:t>
            </a:r>
            <a:r>
              <a:rPr lang="en-US" altLang="zh-CN" sz="2800" dirty="0" err="1">
                <a:sym typeface="Symbol" panose="05050102010706020507" pitchFamily="18" charset="2"/>
              </a:rPr>
              <a:t></a:t>
            </a:r>
            <a:r>
              <a:rPr lang="en-US" altLang="zh-CN" sz="2800" dirty="0" err="1"/>
              <a:t>p</a:t>
            </a:r>
            <a:r>
              <a:rPr lang="en-US" altLang="zh-CN" sz="2800" dirty="0">
                <a:sym typeface="Symbol" panose="05050102010706020507" pitchFamily="18" charset="2"/>
              </a:rPr>
              <a:t> )( </a:t>
            </a:r>
            <a:r>
              <a:rPr lang="en-US" altLang="zh-CN" sz="2800" dirty="0" err="1"/>
              <a:t>s</a:t>
            </a:r>
            <a:r>
              <a:rPr lang="en-US" altLang="zh-CN" sz="2800" dirty="0" err="1">
                <a:sym typeface="Symbol" panose="05050102010706020507" pitchFamily="18" charset="2"/>
              </a:rPr>
              <a:t></a:t>
            </a:r>
            <a:r>
              <a:rPr lang="en-US" altLang="zh-CN" sz="2800" dirty="0" err="1"/>
              <a:t>r</a:t>
            </a:r>
            <a:r>
              <a:rPr lang="en-US" altLang="zh-CN" sz="2800" dirty="0"/>
              <a:t> )	//</a:t>
            </a:r>
            <a:r>
              <a:rPr lang="zh-CN" altLang="en-US" sz="2800" dirty="0"/>
              <a:t>构造性两难规则</a:t>
            </a:r>
          </a:p>
          <a:p>
            <a:pPr marL="0" indent="0">
              <a:lnSpc>
                <a:spcPct val="80000"/>
              </a:lnSpc>
              <a:buFont typeface="Wingdings" panose="05000000000000000000" pitchFamily="2" charset="2"/>
              <a:buAutoNum type="arabicPeriod"/>
              <a:tabLst>
                <a:tab pos="574675" algn="l"/>
                <a:tab pos="1995488" algn="l"/>
                <a:tab pos="3719513" algn="l"/>
              </a:tabLst>
            </a:pPr>
            <a:r>
              <a:rPr lang="en-US" altLang="zh-CN" sz="2800" dirty="0"/>
              <a:t> 	 </a:t>
            </a:r>
            <a:r>
              <a:rPr lang="en-US" altLang="zh-CN" sz="2800" dirty="0" err="1"/>
              <a:t>p</a:t>
            </a:r>
            <a:r>
              <a:rPr lang="en-US" altLang="zh-CN" sz="2800" dirty="0" err="1">
                <a:sym typeface="Symbol" panose="05050102010706020507" pitchFamily="18" charset="2"/>
              </a:rPr>
              <a:t></a:t>
            </a:r>
            <a:r>
              <a:rPr lang="en-US" altLang="zh-CN" sz="2800" dirty="0" err="1"/>
              <a:t>q</a:t>
            </a:r>
            <a:r>
              <a:rPr lang="en-US" altLang="zh-CN" sz="2800" dirty="0"/>
              <a:t> 	</a:t>
            </a:r>
          </a:p>
          <a:p>
            <a:pPr marL="0" indent="0">
              <a:lnSpc>
                <a:spcPct val="80000"/>
              </a:lnSpc>
              <a:buFont typeface="Wingdings" panose="05000000000000000000" pitchFamily="2" charset="2"/>
              <a:buAutoNum type="arabicPeriod"/>
              <a:tabLst>
                <a:tab pos="574675" algn="l"/>
                <a:tab pos="1995488" algn="l"/>
                <a:tab pos="3719513" algn="l"/>
              </a:tabLst>
            </a:pPr>
            <a:r>
              <a:rPr lang="en-US" altLang="zh-CN" sz="2800" dirty="0"/>
              <a:t>    </a:t>
            </a:r>
            <a:r>
              <a:rPr lang="en-US" altLang="zh-CN" sz="2800" dirty="0" err="1"/>
              <a:t>q</a:t>
            </a:r>
            <a:r>
              <a:rPr lang="en-US" altLang="zh-CN" sz="2800" dirty="0" err="1">
                <a:sym typeface="Symbol" panose="05050102010706020507" pitchFamily="18" charset="2"/>
              </a:rPr>
              <a:t></a:t>
            </a:r>
            <a:r>
              <a:rPr lang="en-US" altLang="zh-CN" sz="2800" dirty="0" err="1"/>
              <a:t>p</a:t>
            </a:r>
            <a:endParaRPr lang="en-US" altLang="zh-CN" sz="2800" dirty="0"/>
          </a:p>
          <a:p>
            <a:pPr marL="0" indent="0">
              <a:lnSpc>
                <a:spcPct val="80000"/>
              </a:lnSpc>
              <a:buFont typeface="Wingdings" panose="05000000000000000000" pitchFamily="2" charset="2"/>
              <a:buAutoNum type="arabicPeriod"/>
              <a:tabLst>
                <a:tab pos="574675" algn="l"/>
                <a:tab pos="1995488" algn="l"/>
                <a:tab pos="3719513" algn="l"/>
              </a:tabLst>
            </a:pPr>
            <a:r>
              <a:rPr lang="zh-CN" altLang="en-US" sz="2800" dirty="0">
                <a:sym typeface="Symbol" panose="05050102010706020507" pitchFamily="18" charset="2"/>
              </a:rPr>
              <a:t> 	 </a:t>
            </a:r>
            <a:r>
              <a:rPr lang="en-US" altLang="zh-CN" sz="2800" dirty="0" err="1"/>
              <a:t>s</a:t>
            </a:r>
            <a:r>
              <a:rPr lang="en-US" altLang="zh-CN" sz="2800" dirty="0" err="1">
                <a:sym typeface="Symbol" panose="05050102010706020507" pitchFamily="18" charset="2"/>
              </a:rPr>
              <a:t></a:t>
            </a:r>
            <a:r>
              <a:rPr lang="en-US" altLang="zh-CN" sz="2800" dirty="0" err="1"/>
              <a:t>r</a:t>
            </a:r>
            <a:r>
              <a:rPr lang="en-US" altLang="zh-CN" sz="2800" dirty="0"/>
              <a:t> 	</a:t>
            </a:r>
            <a:r>
              <a:rPr lang="zh-CN" altLang="en-US" sz="2400" dirty="0">
                <a:sym typeface="Symbol" panose="05050102010706020507" pitchFamily="18" charset="2"/>
              </a:rPr>
              <a:t>	 </a:t>
            </a:r>
            <a:r>
              <a:rPr lang="en-US" altLang="zh-CN" sz="2400" dirty="0"/>
              <a:t>	</a:t>
            </a:r>
            <a:endParaRPr lang="zh-CN" alt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442"/>
                                        </p:tgtEl>
                                        <p:attrNameLst>
                                          <p:attrName>style.visibility</p:attrName>
                                        </p:attrNameLst>
                                      </p:cBhvr>
                                      <p:to>
                                        <p:strVal val="visible"/>
                                      </p:to>
                                    </p:set>
                                    <p:anim calcmode="lin" valueType="num">
                                      <p:cBhvr additive="base">
                                        <p:cTn id="7" dur="500" fill="hold"/>
                                        <p:tgtEl>
                                          <p:spTgt spid="573442"/>
                                        </p:tgtEl>
                                        <p:attrNameLst>
                                          <p:attrName>ppt_x</p:attrName>
                                        </p:attrNameLst>
                                      </p:cBhvr>
                                      <p:tavLst>
                                        <p:tav tm="0">
                                          <p:val>
                                            <p:strVal val="0-#ppt_w/2"/>
                                          </p:val>
                                        </p:tav>
                                        <p:tav tm="100000">
                                          <p:val>
                                            <p:strVal val="#ppt_x"/>
                                          </p:val>
                                        </p:tav>
                                      </p:tavLst>
                                    </p:anim>
                                    <p:anim calcmode="lin" valueType="num">
                                      <p:cBhvr additive="base">
                                        <p:cTn id="8" dur="500" fill="hold"/>
                                        <p:tgtEl>
                                          <p:spTgt spid="57344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3443">
                                            <p:txEl>
                                              <p:pRg st="0" end="0"/>
                                            </p:txEl>
                                          </p:spTgt>
                                        </p:tgtEl>
                                        <p:attrNameLst>
                                          <p:attrName>style.visibility</p:attrName>
                                        </p:attrNameLst>
                                      </p:cBhvr>
                                      <p:to>
                                        <p:strVal val="visible"/>
                                      </p:to>
                                    </p:set>
                                    <p:anim calcmode="lin" valueType="num">
                                      <p:cBhvr additive="base">
                                        <p:cTn id="13" dur="500" fill="hold"/>
                                        <p:tgtEl>
                                          <p:spTgt spid="57344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7344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73443">
                                            <p:txEl>
                                              <p:pRg st="1" end="1"/>
                                            </p:txEl>
                                          </p:spTgt>
                                        </p:tgtEl>
                                        <p:attrNameLst>
                                          <p:attrName>style.visibility</p:attrName>
                                        </p:attrNameLst>
                                      </p:cBhvr>
                                      <p:to>
                                        <p:strVal val="visible"/>
                                      </p:to>
                                    </p:set>
                                    <p:anim calcmode="lin" valueType="num">
                                      <p:cBhvr additive="base">
                                        <p:cTn id="19" dur="500" fill="hold"/>
                                        <p:tgtEl>
                                          <p:spTgt spid="57344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7344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73443">
                                            <p:txEl>
                                              <p:pRg st="2" end="2"/>
                                            </p:txEl>
                                          </p:spTgt>
                                        </p:tgtEl>
                                        <p:attrNameLst>
                                          <p:attrName>style.visibility</p:attrName>
                                        </p:attrNameLst>
                                      </p:cBhvr>
                                      <p:to>
                                        <p:strVal val="visible"/>
                                      </p:to>
                                    </p:set>
                                    <p:anim calcmode="lin" valueType="num">
                                      <p:cBhvr additive="base">
                                        <p:cTn id="25" dur="500" fill="hold"/>
                                        <p:tgtEl>
                                          <p:spTgt spid="57344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7344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73443">
                                            <p:txEl>
                                              <p:pRg st="3" end="3"/>
                                            </p:txEl>
                                          </p:spTgt>
                                        </p:tgtEl>
                                        <p:attrNameLst>
                                          <p:attrName>style.visibility</p:attrName>
                                        </p:attrNameLst>
                                      </p:cBhvr>
                                      <p:to>
                                        <p:strVal val="visible"/>
                                      </p:to>
                                    </p:set>
                                    <p:anim calcmode="lin" valueType="num">
                                      <p:cBhvr additive="base">
                                        <p:cTn id="31" dur="500" fill="hold"/>
                                        <p:tgtEl>
                                          <p:spTgt spid="57344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7344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73443">
                                            <p:txEl>
                                              <p:pRg st="4" end="4"/>
                                            </p:txEl>
                                          </p:spTgt>
                                        </p:tgtEl>
                                        <p:attrNameLst>
                                          <p:attrName>style.visibility</p:attrName>
                                        </p:attrNameLst>
                                      </p:cBhvr>
                                      <p:to>
                                        <p:strVal val="visible"/>
                                      </p:to>
                                    </p:set>
                                    <p:anim calcmode="lin" valueType="num">
                                      <p:cBhvr additive="base">
                                        <p:cTn id="37" dur="500" fill="hold"/>
                                        <p:tgtEl>
                                          <p:spTgt spid="57344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7344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73443">
                                            <p:txEl>
                                              <p:pRg st="5" end="5"/>
                                            </p:txEl>
                                          </p:spTgt>
                                        </p:tgtEl>
                                        <p:attrNameLst>
                                          <p:attrName>style.visibility</p:attrName>
                                        </p:attrNameLst>
                                      </p:cBhvr>
                                      <p:to>
                                        <p:strVal val="visible"/>
                                      </p:to>
                                    </p:set>
                                    <p:anim calcmode="lin" valueType="num">
                                      <p:cBhvr additive="base">
                                        <p:cTn id="43" dur="500" fill="hold"/>
                                        <p:tgtEl>
                                          <p:spTgt spid="57344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7344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73443">
                                            <p:txEl>
                                              <p:pRg st="6" end="6"/>
                                            </p:txEl>
                                          </p:spTgt>
                                        </p:tgtEl>
                                        <p:attrNameLst>
                                          <p:attrName>style.visibility</p:attrName>
                                        </p:attrNameLst>
                                      </p:cBhvr>
                                      <p:to>
                                        <p:strVal val="visible"/>
                                      </p:to>
                                    </p:set>
                                    <p:anim calcmode="lin" valueType="num">
                                      <p:cBhvr additive="base">
                                        <p:cTn id="49" dur="500" fill="hold"/>
                                        <p:tgtEl>
                                          <p:spTgt spid="573443">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73443">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573443">
                                            <p:txEl>
                                              <p:pRg st="7" end="7"/>
                                            </p:txEl>
                                          </p:spTgt>
                                        </p:tgtEl>
                                        <p:attrNameLst>
                                          <p:attrName>style.visibility</p:attrName>
                                        </p:attrNameLst>
                                      </p:cBhvr>
                                      <p:to>
                                        <p:strVal val="visible"/>
                                      </p:to>
                                    </p:set>
                                    <p:anim calcmode="lin" valueType="num">
                                      <p:cBhvr additive="base">
                                        <p:cTn id="55" dur="500" fill="hold"/>
                                        <p:tgtEl>
                                          <p:spTgt spid="573443">
                                            <p:txEl>
                                              <p:pRg st="7" end="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573443">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whoosh.wav"/>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573443">
                                            <p:txEl>
                                              <p:pRg st="8" end="8"/>
                                            </p:txEl>
                                          </p:spTgt>
                                        </p:tgtEl>
                                        <p:attrNameLst>
                                          <p:attrName>style.visibility</p:attrName>
                                        </p:attrNameLst>
                                      </p:cBhvr>
                                      <p:to>
                                        <p:strVal val="visible"/>
                                      </p:to>
                                    </p:set>
                                    <p:anim calcmode="lin" valueType="num">
                                      <p:cBhvr additive="base">
                                        <p:cTn id="61" dur="500" fill="hold"/>
                                        <p:tgtEl>
                                          <p:spTgt spid="573443">
                                            <p:txEl>
                                              <p:pRg st="8" end="8"/>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573443">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42" grpId="0" autoUpdateAnimBg="0"/>
      <p:bldP spid="573443"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pPr eaLnBrk="1" hangingPunct="1"/>
            <a:r>
              <a:rPr lang="zh-CN" altLang="en-US" b="1" dirty="0">
                <a:latin typeface="Times New Roman" panose="02020603050405020304" pitchFamily="18" charset="0"/>
              </a:rPr>
              <a:t>例</a:t>
            </a:r>
            <a:endParaRPr lang="en-US" altLang="zh-CN" b="1" dirty="0">
              <a:latin typeface="Times New Roman" panose="02020603050405020304" pitchFamily="18" charset="0"/>
            </a:endParaRPr>
          </a:p>
        </p:txBody>
      </p:sp>
      <p:sp>
        <p:nvSpPr>
          <p:cNvPr id="563203" name="Rectangle 3"/>
          <p:cNvSpPr>
            <a:spLocks noGrp="1" noChangeArrowheads="1"/>
          </p:cNvSpPr>
          <p:nvPr>
            <p:ph sz="quarter" idx="1"/>
          </p:nvPr>
        </p:nvSpPr>
        <p:spPr/>
        <p:txBody>
          <a:bodyPr/>
          <a:lstStyle/>
          <a:p>
            <a:pPr marL="0" indent="0">
              <a:lnSpc>
                <a:spcPct val="90000"/>
              </a:lnSpc>
              <a:tabLst>
                <a:tab pos="574675" algn="l"/>
                <a:tab pos="1995488" algn="l"/>
                <a:tab pos="3719513" algn="l"/>
              </a:tabLst>
            </a:pPr>
            <a:r>
              <a:rPr lang="zh-CN" altLang="en-US" sz="2800" dirty="0">
                <a:latin typeface="宋体" panose="02010600030101010101" pitchFamily="2" charset="-122"/>
              </a:rPr>
              <a:t>前提：</a:t>
            </a:r>
            <a:r>
              <a:rPr lang="zh-CN" altLang="en-US" sz="2800" dirty="0"/>
              <a:t> </a:t>
            </a:r>
            <a:r>
              <a:rPr lang="en-US" altLang="zh-CN" sz="2800" dirty="0" err="1"/>
              <a:t>p</a:t>
            </a:r>
            <a:r>
              <a:rPr lang="en-US" altLang="zh-CN" sz="2800" dirty="0" err="1">
                <a:sym typeface="Symbol" panose="05050102010706020507" pitchFamily="18" charset="2"/>
              </a:rPr>
              <a:t></a:t>
            </a:r>
            <a:r>
              <a:rPr lang="en-US" altLang="zh-CN" sz="2800" dirty="0" err="1"/>
              <a:t>q</a:t>
            </a:r>
            <a:r>
              <a:rPr lang="en-US" altLang="zh-CN" sz="2800" dirty="0" err="1">
                <a:sym typeface="Symbol" panose="05050102010706020507" pitchFamily="18" charset="2"/>
              </a:rPr>
              <a:t>，</a:t>
            </a:r>
            <a:r>
              <a:rPr lang="en-US" altLang="zh-CN" sz="2800" dirty="0" err="1"/>
              <a:t>p</a:t>
            </a:r>
            <a:r>
              <a:rPr lang="en-US" altLang="zh-CN" sz="2800" dirty="0" err="1">
                <a:sym typeface="Symbol" panose="05050102010706020507" pitchFamily="18" charset="2"/>
              </a:rPr>
              <a:t></a:t>
            </a:r>
            <a:r>
              <a:rPr lang="en-US" altLang="zh-CN" sz="2800" dirty="0" err="1"/>
              <a:t>r</a:t>
            </a:r>
            <a:r>
              <a:rPr lang="en-US" altLang="zh-CN" sz="2800" dirty="0"/>
              <a:t> </a:t>
            </a:r>
            <a:r>
              <a:rPr lang="en-US" altLang="zh-CN" sz="2800" dirty="0">
                <a:sym typeface="Symbol" panose="05050102010706020507" pitchFamily="18" charset="2"/>
              </a:rPr>
              <a:t>，</a:t>
            </a:r>
            <a:r>
              <a:rPr lang="en-US" altLang="zh-CN" sz="2800" dirty="0" err="1"/>
              <a:t>q</a:t>
            </a:r>
            <a:r>
              <a:rPr lang="en-US" altLang="zh-CN" sz="2800" dirty="0" err="1">
                <a:sym typeface="Symbol" panose="05050102010706020507" pitchFamily="18" charset="2"/>
              </a:rPr>
              <a:t>s</a:t>
            </a:r>
            <a:endParaRPr lang="en-US" altLang="zh-CN" sz="2800" dirty="0">
              <a:sym typeface="Symbol" panose="05050102010706020507" pitchFamily="18" charset="2"/>
            </a:endParaRPr>
          </a:p>
          <a:p>
            <a:pPr marL="0" indent="0">
              <a:lnSpc>
                <a:spcPct val="90000"/>
              </a:lnSpc>
              <a:tabLst>
                <a:tab pos="574675" algn="l"/>
                <a:tab pos="1995488" algn="l"/>
                <a:tab pos="3719513" algn="l"/>
              </a:tabLst>
            </a:pPr>
            <a:r>
              <a:rPr lang="zh-CN" altLang="en-US" sz="2800" dirty="0">
                <a:sym typeface="Symbol" panose="05050102010706020507" pitchFamily="18" charset="2"/>
              </a:rPr>
              <a:t>结论：</a:t>
            </a:r>
            <a:r>
              <a:rPr lang="en-US" altLang="zh-CN" sz="2800" dirty="0" err="1"/>
              <a:t>s</a:t>
            </a:r>
            <a:r>
              <a:rPr lang="en-US" altLang="zh-CN" sz="2800" dirty="0" err="1">
                <a:sym typeface="Symbol" panose="05050102010706020507" pitchFamily="18" charset="2"/>
              </a:rPr>
              <a:t></a:t>
            </a:r>
            <a:r>
              <a:rPr lang="en-US" altLang="zh-CN" sz="2800" dirty="0" err="1"/>
              <a:t>r</a:t>
            </a:r>
            <a:endParaRPr lang="en-US" altLang="zh-CN" sz="2800" dirty="0"/>
          </a:p>
          <a:p>
            <a:pPr marL="0" indent="0">
              <a:lnSpc>
                <a:spcPct val="90000"/>
              </a:lnSpc>
              <a:tabLst>
                <a:tab pos="574675" algn="l"/>
                <a:tab pos="1995488" algn="l"/>
                <a:tab pos="3719513" algn="l"/>
              </a:tabLst>
            </a:pPr>
            <a:r>
              <a:rPr lang="zh-CN" altLang="en-US" sz="2800" dirty="0"/>
              <a:t>证明：</a:t>
            </a:r>
          </a:p>
          <a:p>
            <a:pPr marL="0" indent="0">
              <a:lnSpc>
                <a:spcPct val="90000"/>
              </a:lnSpc>
              <a:buFont typeface="Wingdings" panose="05000000000000000000" pitchFamily="2" charset="2"/>
              <a:buAutoNum type="arabicPeriod"/>
              <a:tabLst>
                <a:tab pos="574675" algn="l"/>
                <a:tab pos="1995488" algn="l"/>
                <a:tab pos="3719513" algn="l"/>
              </a:tabLst>
            </a:pPr>
            <a:r>
              <a:rPr lang="en-US" altLang="zh-CN" sz="2800" dirty="0"/>
              <a:t> 	</a:t>
            </a:r>
            <a:r>
              <a:rPr lang="en-US" altLang="zh-CN" sz="2400" dirty="0" err="1"/>
              <a:t>p</a:t>
            </a:r>
            <a:r>
              <a:rPr lang="en-US" altLang="zh-CN" sz="2400" dirty="0" err="1">
                <a:sym typeface="Symbol" panose="05050102010706020507" pitchFamily="18" charset="2"/>
              </a:rPr>
              <a:t></a:t>
            </a:r>
            <a:r>
              <a:rPr lang="en-US" altLang="zh-CN" sz="2400" dirty="0" err="1"/>
              <a:t>q</a:t>
            </a:r>
            <a:r>
              <a:rPr lang="en-US" altLang="zh-CN" sz="2400" dirty="0"/>
              <a:t>                	</a:t>
            </a:r>
          </a:p>
          <a:p>
            <a:pPr marL="0" indent="0">
              <a:lnSpc>
                <a:spcPct val="90000"/>
              </a:lnSpc>
              <a:buFont typeface="Wingdings" panose="05000000000000000000" pitchFamily="2" charset="2"/>
              <a:buAutoNum type="arabicPeriod"/>
              <a:tabLst>
                <a:tab pos="574675" algn="l"/>
                <a:tab pos="1995488" algn="l"/>
                <a:tab pos="3719513" algn="l"/>
              </a:tabLst>
            </a:pPr>
            <a:r>
              <a:rPr lang="zh-CN" altLang="en-US" sz="2400" dirty="0"/>
              <a:t> 	</a:t>
            </a:r>
            <a:r>
              <a:rPr lang="zh-CN" altLang="en-US" sz="2400" dirty="0">
                <a:sym typeface="Symbol" panose="05050102010706020507" pitchFamily="18" charset="2"/>
              </a:rPr>
              <a:t></a:t>
            </a:r>
            <a:r>
              <a:rPr lang="en-US" altLang="zh-CN" sz="2400" dirty="0" err="1"/>
              <a:t>p</a:t>
            </a:r>
            <a:r>
              <a:rPr lang="en-US" altLang="zh-CN" sz="2400" dirty="0" err="1">
                <a:sym typeface="Symbol" panose="05050102010706020507" pitchFamily="18" charset="2"/>
              </a:rPr>
              <a:t></a:t>
            </a:r>
            <a:r>
              <a:rPr lang="en-US" altLang="zh-CN" sz="2400" dirty="0" err="1"/>
              <a:t>q</a:t>
            </a:r>
            <a:r>
              <a:rPr lang="en-US" altLang="zh-CN" sz="2400" dirty="0"/>
              <a:t>           	</a:t>
            </a:r>
          </a:p>
          <a:p>
            <a:pPr marL="0" indent="0">
              <a:lnSpc>
                <a:spcPct val="90000"/>
              </a:lnSpc>
              <a:buFont typeface="Wingdings" panose="05000000000000000000" pitchFamily="2" charset="2"/>
              <a:buAutoNum type="arabicPeriod"/>
              <a:tabLst>
                <a:tab pos="574675" algn="l"/>
                <a:tab pos="1995488" algn="l"/>
                <a:tab pos="3719513" algn="l"/>
              </a:tabLst>
            </a:pPr>
            <a:r>
              <a:rPr lang="en-US" altLang="zh-CN" sz="2400" dirty="0"/>
              <a:t> 	</a:t>
            </a:r>
            <a:r>
              <a:rPr lang="en-US" altLang="zh-CN" sz="2400" dirty="0" err="1"/>
              <a:t>q</a:t>
            </a:r>
            <a:r>
              <a:rPr lang="en-US" altLang="zh-CN" sz="2400" dirty="0" err="1">
                <a:sym typeface="Symbol" panose="05050102010706020507" pitchFamily="18" charset="2"/>
              </a:rPr>
              <a:t></a:t>
            </a:r>
            <a:r>
              <a:rPr lang="en-US" altLang="zh-CN" sz="2400" dirty="0" err="1"/>
              <a:t>s</a:t>
            </a:r>
            <a:r>
              <a:rPr lang="en-US" altLang="zh-CN" sz="2400" dirty="0"/>
              <a:t>              	</a:t>
            </a:r>
          </a:p>
          <a:p>
            <a:pPr marL="0" indent="0">
              <a:lnSpc>
                <a:spcPct val="90000"/>
              </a:lnSpc>
              <a:buFont typeface="Wingdings" panose="05000000000000000000" pitchFamily="2" charset="2"/>
              <a:buAutoNum type="arabicPeriod"/>
              <a:tabLst>
                <a:tab pos="574675" algn="l"/>
                <a:tab pos="1995488" algn="l"/>
                <a:tab pos="3719513" algn="l"/>
              </a:tabLst>
            </a:pPr>
            <a:r>
              <a:rPr lang="zh-CN" altLang="en-US" sz="2400" dirty="0">
                <a:sym typeface="Symbol" panose="05050102010706020507" pitchFamily="18" charset="2"/>
              </a:rPr>
              <a:t> 	</a:t>
            </a:r>
            <a:r>
              <a:rPr lang="en-US" altLang="zh-CN" sz="2400" dirty="0" err="1"/>
              <a:t>p</a:t>
            </a:r>
            <a:r>
              <a:rPr lang="en-US" altLang="zh-CN" sz="2400" dirty="0" err="1">
                <a:sym typeface="Symbol" panose="05050102010706020507" pitchFamily="18" charset="2"/>
              </a:rPr>
              <a:t></a:t>
            </a:r>
            <a:r>
              <a:rPr lang="en-US" altLang="zh-CN" sz="2400" dirty="0" err="1"/>
              <a:t>s</a:t>
            </a:r>
            <a:r>
              <a:rPr lang="en-US" altLang="zh-CN" sz="2400" dirty="0"/>
              <a:t>           	</a:t>
            </a:r>
            <a:r>
              <a:rPr lang="zh-CN" altLang="en-US" sz="2400" dirty="0"/>
              <a:t>根据2，3</a:t>
            </a:r>
          </a:p>
          <a:p>
            <a:pPr marL="0" indent="0">
              <a:lnSpc>
                <a:spcPct val="90000"/>
              </a:lnSpc>
              <a:buFont typeface="Wingdings" panose="05000000000000000000" pitchFamily="2" charset="2"/>
              <a:buAutoNum type="arabicPeriod"/>
              <a:tabLst>
                <a:tab pos="574675" algn="l"/>
                <a:tab pos="1995488" algn="l"/>
                <a:tab pos="3719513" algn="l"/>
              </a:tabLst>
            </a:pPr>
            <a:r>
              <a:rPr lang="zh-CN" altLang="en-US" sz="2400" dirty="0">
                <a:sym typeface="Symbol" panose="05050102010706020507" pitchFamily="18" charset="2"/>
              </a:rPr>
              <a:t> 	</a:t>
            </a:r>
            <a:r>
              <a:rPr lang="en-US" altLang="zh-CN" sz="2400" dirty="0" err="1"/>
              <a:t>s</a:t>
            </a:r>
            <a:r>
              <a:rPr lang="en-US" altLang="zh-CN" sz="2400" dirty="0" err="1">
                <a:sym typeface="Symbol" panose="05050102010706020507" pitchFamily="18" charset="2"/>
              </a:rPr>
              <a:t></a:t>
            </a:r>
            <a:r>
              <a:rPr lang="en-US" altLang="zh-CN" sz="2400" dirty="0" err="1"/>
              <a:t>p</a:t>
            </a:r>
            <a:r>
              <a:rPr lang="en-US" altLang="zh-CN" sz="2400" dirty="0"/>
              <a:t>           	</a:t>
            </a:r>
            <a:r>
              <a:rPr lang="zh-CN" altLang="en-US" sz="2400" dirty="0"/>
              <a:t>根据4</a:t>
            </a:r>
          </a:p>
          <a:p>
            <a:pPr marL="0" indent="0">
              <a:lnSpc>
                <a:spcPct val="90000"/>
              </a:lnSpc>
              <a:buFont typeface="Wingdings" panose="05000000000000000000" pitchFamily="2" charset="2"/>
              <a:buAutoNum type="arabicPeriod"/>
              <a:tabLst>
                <a:tab pos="574675" algn="l"/>
                <a:tab pos="1995488" algn="l"/>
                <a:tab pos="3719513" algn="l"/>
              </a:tabLst>
            </a:pPr>
            <a:r>
              <a:rPr lang="en-US" altLang="zh-CN" sz="2400" dirty="0"/>
              <a:t> 	</a:t>
            </a:r>
            <a:r>
              <a:rPr lang="en-US" altLang="zh-CN" sz="2400" dirty="0" err="1"/>
              <a:t>p</a:t>
            </a:r>
            <a:r>
              <a:rPr lang="en-US" altLang="zh-CN" sz="2400" dirty="0" err="1">
                <a:sym typeface="Symbol" panose="05050102010706020507" pitchFamily="18" charset="2"/>
              </a:rPr>
              <a:t></a:t>
            </a:r>
            <a:r>
              <a:rPr lang="en-US" altLang="zh-CN" sz="2400" dirty="0" err="1"/>
              <a:t>r</a:t>
            </a:r>
            <a:r>
              <a:rPr lang="en-US" altLang="zh-CN" sz="2400" dirty="0"/>
              <a:t>              	</a:t>
            </a:r>
          </a:p>
          <a:p>
            <a:pPr marL="0" indent="0">
              <a:lnSpc>
                <a:spcPct val="90000"/>
              </a:lnSpc>
              <a:buFont typeface="Wingdings" panose="05000000000000000000" pitchFamily="2" charset="2"/>
              <a:buAutoNum type="arabicPeriod"/>
              <a:tabLst>
                <a:tab pos="574675" algn="l"/>
                <a:tab pos="1995488" algn="l"/>
                <a:tab pos="3719513" algn="l"/>
              </a:tabLst>
            </a:pPr>
            <a:r>
              <a:rPr lang="zh-CN" altLang="en-US" sz="2400" dirty="0">
                <a:sym typeface="Symbol" panose="05050102010706020507" pitchFamily="18" charset="2"/>
              </a:rPr>
              <a:t> 	</a:t>
            </a:r>
            <a:r>
              <a:rPr lang="en-US" altLang="zh-CN" sz="2400" dirty="0" err="1"/>
              <a:t>s</a:t>
            </a:r>
            <a:r>
              <a:rPr lang="en-US" altLang="zh-CN" sz="2400" dirty="0" err="1">
                <a:sym typeface="Symbol" panose="05050102010706020507" pitchFamily="18" charset="2"/>
              </a:rPr>
              <a:t></a:t>
            </a:r>
            <a:r>
              <a:rPr lang="en-US" altLang="zh-CN" sz="2400" dirty="0" err="1"/>
              <a:t>r</a:t>
            </a:r>
            <a:r>
              <a:rPr lang="en-US" altLang="zh-CN" sz="2400" dirty="0"/>
              <a:t>           	</a:t>
            </a:r>
            <a:r>
              <a:rPr lang="zh-CN" altLang="en-US" sz="2400" dirty="0"/>
              <a:t>根据5，6</a:t>
            </a:r>
          </a:p>
          <a:p>
            <a:pPr marL="0" indent="0">
              <a:lnSpc>
                <a:spcPct val="90000"/>
              </a:lnSpc>
              <a:buFont typeface="Wingdings" panose="05000000000000000000" pitchFamily="2" charset="2"/>
              <a:buAutoNum type="arabicPeriod"/>
              <a:tabLst>
                <a:tab pos="574675" algn="l"/>
                <a:tab pos="1995488" algn="l"/>
                <a:tab pos="3719513" algn="l"/>
              </a:tabLst>
            </a:pPr>
            <a:r>
              <a:rPr lang="en-US" altLang="zh-CN" sz="2400" dirty="0"/>
              <a:t> 	</a:t>
            </a:r>
            <a:r>
              <a:rPr lang="en-US" altLang="zh-CN" sz="2400" dirty="0" err="1"/>
              <a:t>s</a:t>
            </a:r>
            <a:r>
              <a:rPr lang="en-US" altLang="zh-CN" sz="2400" dirty="0" err="1">
                <a:sym typeface="Symbol" panose="05050102010706020507" pitchFamily="18" charset="2"/>
              </a:rPr>
              <a:t></a:t>
            </a:r>
            <a:r>
              <a:rPr lang="en-US" altLang="zh-CN" sz="2400" dirty="0" err="1"/>
              <a:t>r</a:t>
            </a:r>
            <a:r>
              <a:rPr lang="en-US" altLang="zh-CN" sz="2400" dirty="0"/>
              <a:t>               	</a:t>
            </a:r>
            <a:r>
              <a:rPr lang="zh-CN" altLang="en-US" sz="2400" dirty="0">
                <a:latin typeface="宋体" panose="02010600030101010101" pitchFamily="2" charset="-122"/>
              </a:rPr>
              <a:t>根据</a:t>
            </a:r>
            <a:r>
              <a:rPr lang="zh-CN" altLang="en-US" sz="2400" dirty="0"/>
              <a:t>7</a:t>
            </a:r>
            <a:r>
              <a:rPr lang="zh-CN" altLang="en-US" sz="2400" dirty="0">
                <a:latin typeface="宋体" panose="02010600030101010101"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02"/>
                                        </p:tgtEl>
                                        <p:attrNameLst>
                                          <p:attrName>style.visibility</p:attrName>
                                        </p:attrNameLst>
                                      </p:cBhvr>
                                      <p:to>
                                        <p:strVal val="visible"/>
                                      </p:to>
                                    </p:set>
                                    <p:anim calcmode="lin" valueType="num">
                                      <p:cBhvr additive="base">
                                        <p:cTn id="7" dur="500" fill="hold"/>
                                        <p:tgtEl>
                                          <p:spTgt spid="563202"/>
                                        </p:tgtEl>
                                        <p:attrNameLst>
                                          <p:attrName>ppt_x</p:attrName>
                                        </p:attrNameLst>
                                      </p:cBhvr>
                                      <p:tavLst>
                                        <p:tav tm="0">
                                          <p:val>
                                            <p:strVal val="0-#ppt_w/2"/>
                                          </p:val>
                                        </p:tav>
                                        <p:tav tm="100000">
                                          <p:val>
                                            <p:strVal val="#ppt_x"/>
                                          </p:val>
                                        </p:tav>
                                      </p:tavLst>
                                    </p:anim>
                                    <p:anim calcmode="lin" valueType="num">
                                      <p:cBhvr additive="base">
                                        <p:cTn id="8" dur="500" fill="hold"/>
                                        <p:tgtEl>
                                          <p:spTgt spid="56320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63203">
                                            <p:txEl>
                                              <p:pRg st="0" end="0"/>
                                            </p:txEl>
                                          </p:spTgt>
                                        </p:tgtEl>
                                        <p:attrNameLst>
                                          <p:attrName>style.visibility</p:attrName>
                                        </p:attrNameLst>
                                      </p:cBhvr>
                                      <p:to>
                                        <p:strVal val="visible"/>
                                      </p:to>
                                    </p:set>
                                    <p:anim calcmode="lin" valueType="num">
                                      <p:cBhvr additive="base">
                                        <p:cTn id="13" dur="500" fill="hold"/>
                                        <p:tgtEl>
                                          <p:spTgt spid="56320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6320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63203">
                                            <p:txEl>
                                              <p:pRg st="1" end="1"/>
                                            </p:txEl>
                                          </p:spTgt>
                                        </p:tgtEl>
                                        <p:attrNameLst>
                                          <p:attrName>style.visibility</p:attrName>
                                        </p:attrNameLst>
                                      </p:cBhvr>
                                      <p:to>
                                        <p:strVal val="visible"/>
                                      </p:to>
                                    </p:set>
                                    <p:anim calcmode="lin" valueType="num">
                                      <p:cBhvr additive="base">
                                        <p:cTn id="19" dur="500" fill="hold"/>
                                        <p:tgtEl>
                                          <p:spTgt spid="56320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6320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63203">
                                            <p:txEl>
                                              <p:pRg st="2" end="2"/>
                                            </p:txEl>
                                          </p:spTgt>
                                        </p:tgtEl>
                                        <p:attrNameLst>
                                          <p:attrName>style.visibility</p:attrName>
                                        </p:attrNameLst>
                                      </p:cBhvr>
                                      <p:to>
                                        <p:strVal val="visible"/>
                                      </p:to>
                                    </p:set>
                                    <p:anim calcmode="lin" valueType="num">
                                      <p:cBhvr additive="base">
                                        <p:cTn id="25" dur="500" fill="hold"/>
                                        <p:tgtEl>
                                          <p:spTgt spid="56320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6320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63203">
                                            <p:txEl>
                                              <p:pRg st="3" end="3"/>
                                            </p:txEl>
                                          </p:spTgt>
                                        </p:tgtEl>
                                        <p:attrNameLst>
                                          <p:attrName>style.visibility</p:attrName>
                                        </p:attrNameLst>
                                      </p:cBhvr>
                                      <p:to>
                                        <p:strVal val="visible"/>
                                      </p:to>
                                    </p:set>
                                    <p:anim calcmode="lin" valueType="num">
                                      <p:cBhvr additive="base">
                                        <p:cTn id="31" dur="500" fill="hold"/>
                                        <p:tgtEl>
                                          <p:spTgt spid="56320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6320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63203">
                                            <p:txEl>
                                              <p:pRg st="4" end="4"/>
                                            </p:txEl>
                                          </p:spTgt>
                                        </p:tgtEl>
                                        <p:attrNameLst>
                                          <p:attrName>style.visibility</p:attrName>
                                        </p:attrNameLst>
                                      </p:cBhvr>
                                      <p:to>
                                        <p:strVal val="visible"/>
                                      </p:to>
                                    </p:set>
                                    <p:anim calcmode="lin" valueType="num">
                                      <p:cBhvr additive="base">
                                        <p:cTn id="37" dur="500" fill="hold"/>
                                        <p:tgtEl>
                                          <p:spTgt spid="56320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6320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63203">
                                            <p:txEl>
                                              <p:pRg st="5" end="5"/>
                                            </p:txEl>
                                          </p:spTgt>
                                        </p:tgtEl>
                                        <p:attrNameLst>
                                          <p:attrName>style.visibility</p:attrName>
                                        </p:attrNameLst>
                                      </p:cBhvr>
                                      <p:to>
                                        <p:strVal val="visible"/>
                                      </p:to>
                                    </p:set>
                                    <p:anim calcmode="lin" valueType="num">
                                      <p:cBhvr additive="base">
                                        <p:cTn id="43" dur="500" fill="hold"/>
                                        <p:tgtEl>
                                          <p:spTgt spid="56320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6320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63203">
                                            <p:txEl>
                                              <p:pRg st="6" end="6"/>
                                            </p:txEl>
                                          </p:spTgt>
                                        </p:tgtEl>
                                        <p:attrNameLst>
                                          <p:attrName>style.visibility</p:attrName>
                                        </p:attrNameLst>
                                      </p:cBhvr>
                                      <p:to>
                                        <p:strVal val="visible"/>
                                      </p:to>
                                    </p:set>
                                    <p:anim calcmode="lin" valueType="num">
                                      <p:cBhvr additive="base">
                                        <p:cTn id="49" dur="500" fill="hold"/>
                                        <p:tgtEl>
                                          <p:spTgt spid="563203">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63203">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563203">
                                            <p:txEl>
                                              <p:pRg st="7" end="7"/>
                                            </p:txEl>
                                          </p:spTgt>
                                        </p:tgtEl>
                                        <p:attrNameLst>
                                          <p:attrName>style.visibility</p:attrName>
                                        </p:attrNameLst>
                                      </p:cBhvr>
                                      <p:to>
                                        <p:strVal val="visible"/>
                                      </p:to>
                                    </p:set>
                                    <p:anim calcmode="lin" valueType="num">
                                      <p:cBhvr additive="base">
                                        <p:cTn id="55" dur="500" fill="hold"/>
                                        <p:tgtEl>
                                          <p:spTgt spid="563203">
                                            <p:txEl>
                                              <p:pRg st="7" end="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563203">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whoosh.wav"/>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563203">
                                            <p:txEl>
                                              <p:pRg st="8" end="8"/>
                                            </p:txEl>
                                          </p:spTgt>
                                        </p:tgtEl>
                                        <p:attrNameLst>
                                          <p:attrName>style.visibility</p:attrName>
                                        </p:attrNameLst>
                                      </p:cBhvr>
                                      <p:to>
                                        <p:strVal val="visible"/>
                                      </p:to>
                                    </p:set>
                                    <p:anim calcmode="lin" valueType="num">
                                      <p:cBhvr additive="base">
                                        <p:cTn id="61" dur="500" fill="hold"/>
                                        <p:tgtEl>
                                          <p:spTgt spid="563203">
                                            <p:txEl>
                                              <p:pRg st="8" end="8"/>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563203">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2" name="whoosh.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563203">
                                            <p:txEl>
                                              <p:pRg st="9" end="9"/>
                                            </p:txEl>
                                          </p:spTgt>
                                        </p:tgtEl>
                                        <p:attrNameLst>
                                          <p:attrName>style.visibility</p:attrName>
                                        </p:attrNameLst>
                                      </p:cBhvr>
                                      <p:to>
                                        <p:strVal val="visible"/>
                                      </p:to>
                                    </p:set>
                                    <p:anim calcmode="lin" valueType="num">
                                      <p:cBhvr additive="base">
                                        <p:cTn id="67" dur="500" fill="hold"/>
                                        <p:tgtEl>
                                          <p:spTgt spid="563203">
                                            <p:txEl>
                                              <p:pRg st="9" end="9"/>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563203">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5"/>
                                            </p:cond>
                                          </p:stCondLst>
                                          <p:endCondLst>
                                            <p:cond evt="onStopAudio" delay="0">
                                              <p:tgtEl>
                                                <p:sldTgt/>
                                              </p:tgtEl>
                                            </p:cond>
                                          </p:endCondLst>
                                        </p:cTn>
                                        <p:tgtEl>
                                          <p:sndTgt r:embed="rId2" name="whoosh.wav"/>
                                        </p:tgtEl>
                                      </p:cMediaNode>
                                    </p:audio>
                                  </p:sub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563203">
                                            <p:txEl>
                                              <p:pRg st="10" end="10"/>
                                            </p:txEl>
                                          </p:spTgt>
                                        </p:tgtEl>
                                        <p:attrNameLst>
                                          <p:attrName>style.visibility</p:attrName>
                                        </p:attrNameLst>
                                      </p:cBhvr>
                                      <p:to>
                                        <p:strVal val="visible"/>
                                      </p:to>
                                    </p:set>
                                    <p:anim calcmode="lin" valueType="num">
                                      <p:cBhvr additive="base">
                                        <p:cTn id="73" dur="500" fill="hold"/>
                                        <p:tgtEl>
                                          <p:spTgt spid="563203">
                                            <p:txEl>
                                              <p:pRg st="10" end="10"/>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563203">
                                            <p:txEl>
                                              <p:pRg st="10" end="1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2" grpId="0" autoUpdateAnimBg="0"/>
      <p:bldP spid="563203"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a:t>附加前提引入律</a:t>
            </a:r>
          </a:p>
        </p:txBody>
      </p:sp>
      <p:sp>
        <p:nvSpPr>
          <p:cNvPr id="37891" name="Rectangle 3"/>
          <p:cNvSpPr>
            <a:spLocks noGrp="1" noChangeArrowheads="1"/>
          </p:cNvSpPr>
          <p:nvPr>
            <p:ph sz="quarter" idx="1"/>
          </p:nvPr>
        </p:nvSpPr>
        <p:spPr/>
        <p:txBody>
          <a:bodyPr/>
          <a:lstStyle/>
          <a:p>
            <a:pPr eaLnBrk="1" hangingPunct="1"/>
            <a:r>
              <a:rPr lang="en-US" altLang="zh-CN" dirty="0"/>
              <a:t>A </a:t>
            </a:r>
            <a:r>
              <a:rPr lang="en-US" altLang="zh-CN" dirty="0">
                <a:sym typeface="Symbol" panose="05050102010706020507" pitchFamily="18" charset="2"/>
              </a:rPr>
              <a:t></a:t>
            </a:r>
            <a:r>
              <a:rPr lang="en-US" altLang="zh-CN" dirty="0"/>
              <a:t>B</a:t>
            </a:r>
            <a:r>
              <a:rPr lang="en-US" altLang="zh-CN" dirty="0">
                <a:sym typeface="Symbol" panose="05050102010706020507" pitchFamily="18" charset="2"/>
              </a:rPr>
              <a:t></a:t>
            </a:r>
            <a:r>
              <a:rPr lang="en-US" altLang="zh-CN" dirty="0"/>
              <a:t>C</a:t>
            </a:r>
            <a:r>
              <a:rPr lang="zh-CN" altLang="en-US" dirty="0"/>
              <a:t>当且仅当</a:t>
            </a:r>
            <a:r>
              <a:rPr lang="en-US" altLang="zh-CN" dirty="0"/>
              <a:t>A</a:t>
            </a:r>
            <a:r>
              <a:rPr lang="en-US" altLang="zh-CN" dirty="0">
                <a:sym typeface="Symbol" panose="05050102010706020507" pitchFamily="18" charset="2"/>
              </a:rPr>
              <a:t></a:t>
            </a:r>
            <a:r>
              <a:rPr lang="en-US" altLang="zh-CN" dirty="0"/>
              <a:t>B </a:t>
            </a:r>
            <a:r>
              <a:rPr lang="en-US" altLang="zh-CN" dirty="0">
                <a:sym typeface="Symbol" panose="05050102010706020507" pitchFamily="18" charset="2"/>
              </a:rPr>
              <a:t></a:t>
            </a:r>
            <a:r>
              <a:rPr lang="en-US" altLang="zh-CN" dirty="0"/>
              <a:t> C</a:t>
            </a:r>
          </a:p>
          <a:p>
            <a:pPr eaLnBrk="1" hangingPunct="1"/>
            <a:r>
              <a:rPr lang="zh-CN" altLang="en-US" dirty="0"/>
              <a:t>依据</a:t>
            </a:r>
            <a:r>
              <a:rPr lang="en-US" altLang="zh-CN" dirty="0"/>
              <a:t>:</a:t>
            </a:r>
          </a:p>
          <a:p>
            <a:pPr lvl="1" eaLnBrk="1" hangingPunct="1"/>
            <a:r>
              <a:rPr lang="en-US" altLang="zh-CN" dirty="0"/>
              <a:t>A </a:t>
            </a:r>
            <a:r>
              <a:rPr lang="en-US" altLang="zh-CN" dirty="0">
                <a:sym typeface="Symbol" panose="05050102010706020507" pitchFamily="18" charset="2"/>
              </a:rPr>
              <a:t></a:t>
            </a:r>
            <a:r>
              <a:rPr lang="en-US" altLang="zh-CN" dirty="0"/>
              <a:t> B </a:t>
            </a:r>
            <a:r>
              <a:rPr lang="en-US" altLang="zh-CN" dirty="0">
                <a:sym typeface="Symbol" panose="05050102010706020507" pitchFamily="18" charset="2"/>
              </a:rPr>
              <a:t></a:t>
            </a:r>
            <a:r>
              <a:rPr lang="en-US" altLang="zh-CN" dirty="0"/>
              <a:t> C</a:t>
            </a:r>
          </a:p>
          <a:p>
            <a:pPr lvl="1" eaLnBrk="1" hangingPunct="1"/>
            <a:r>
              <a:rPr lang="zh-CN" altLang="en-US" dirty="0"/>
              <a:t>当且仅当</a:t>
            </a:r>
            <a:r>
              <a:rPr lang="en-US" altLang="zh-CN" dirty="0"/>
              <a:t>(A </a:t>
            </a:r>
            <a:r>
              <a:rPr lang="en-US" altLang="zh-CN" dirty="0">
                <a:sym typeface="Symbol" panose="05050102010706020507" pitchFamily="18" charset="2"/>
              </a:rPr>
              <a:t></a:t>
            </a:r>
            <a:r>
              <a:rPr lang="en-US" altLang="zh-CN" dirty="0"/>
              <a:t> B) </a:t>
            </a:r>
            <a:r>
              <a:rPr lang="en-US" altLang="zh-CN" dirty="0">
                <a:sym typeface="Symbol" panose="05050102010706020507" pitchFamily="18" charset="2"/>
              </a:rPr>
              <a:t></a:t>
            </a:r>
            <a:r>
              <a:rPr lang="en-US" altLang="zh-CN" dirty="0"/>
              <a:t> C</a:t>
            </a:r>
            <a:r>
              <a:rPr lang="zh-CN" altLang="en-US" dirty="0"/>
              <a:t>是重言式</a:t>
            </a:r>
          </a:p>
          <a:p>
            <a:pPr lvl="1" eaLnBrk="1" hangingPunct="1"/>
            <a:r>
              <a:rPr lang="zh-CN" altLang="en-US" dirty="0"/>
              <a:t>当且仅当</a:t>
            </a:r>
            <a:r>
              <a:rPr lang="en-US" altLang="zh-CN" dirty="0"/>
              <a:t>A </a:t>
            </a:r>
            <a:r>
              <a:rPr lang="en-US" altLang="zh-CN" dirty="0">
                <a:sym typeface="Symbol" panose="05050102010706020507" pitchFamily="18" charset="2"/>
              </a:rPr>
              <a:t>(</a:t>
            </a:r>
            <a:r>
              <a:rPr lang="en-US" altLang="zh-CN" dirty="0"/>
              <a:t> B</a:t>
            </a:r>
            <a:r>
              <a:rPr lang="en-US" altLang="zh-CN" dirty="0">
                <a:sym typeface="Symbol" panose="05050102010706020507" pitchFamily="18" charset="2"/>
              </a:rPr>
              <a:t></a:t>
            </a:r>
            <a:r>
              <a:rPr lang="en-US" altLang="zh-CN" dirty="0"/>
              <a:t> C)</a:t>
            </a:r>
            <a:r>
              <a:rPr lang="zh-CN" altLang="en-US" dirty="0"/>
              <a:t>是重言式</a:t>
            </a:r>
          </a:p>
          <a:p>
            <a:pPr lvl="1" eaLnBrk="1" hangingPunct="1"/>
            <a:r>
              <a:rPr lang="zh-CN" altLang="en-US" dirty="0"/>
              <a:t>当且仅当</a:t>
            </a:r>
            <a:r>
              <a:rPr lang="en-US" altLang="zh-CN" dirty="0"/>
              <a:t>A </a:t>
            </a:r>
            <a:r>
              <a:rPr lang="en-US" altLang="zh-CN" dirty="0">
                <a:sym typeface="Symbol" panose="05050102010706020507" pitchFamily="18" charset="2"/>
              </a:rPr>
              <a:t></a:t>
            </a:r>
            <a:r>
              <a:rPr lang="en-US" altLang="zh-CN" dirty="0"/>
              <a:t>B</a:t>
            </a:r>
            <a:r>
              <a:rPr lang="en-US" altLang="zh-CN" dirty="0">
                <a:sym typeface="Symbol" panose="05050102010706020507" pitchFamily="18" charset="2"/>
              </a:rPr>
              <a:t></a:t>
            </a:r>
            <a:r>
              <a:rPr lang="en-US" altLang="zh-CN" dirty="0"/>
              <a:t>C</a:t>
            </a:r>
            <a:endParaRPr lang="zh-CN" altLang="en-US" dirty="0"/>
          </a:p>
          <a:p>
            <a:pPr eaLnBrk="1" hangingPunct="1"/>
            <a:endParaRPr lang="zh-CN" altLang="en-US"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p:txBody>
          <a:bodyPr/>
          <a:lstStyle/>
          <a:p>
            <a:pPr eaLnBrk="1" hangingPunct="1"/>
            <a:r>
              <a:rPr lang="zh-CN" altLang="en-US" b="1">
                <a:latin typeface="Times New Roman" panose="02020603050405020304" pitchFamily="18" charset="0"/>
              </a:rPr>
              <a:t>例</a:t>
            </a:r>
            <a:endParaRPr lang="en-US" altLang="zh-CN" b="1">
              <a:latin typeface="Times New Roman" panose="02020603050405020304" pitchFamily="18" charset="0"/>
            </a:endParaRPr>
          </a:p>
        </p:txBody>
      </p:sp>
      <p:sp>
        <p:nvSpPr>
          <p:cNvPr id="565251" name="Rectangle 3"/>
          <p:cNvSpPr>
            <a:spLocks noGrp="1" noChangeArrowheads="1"/>
          </p:cNvSpPr>
          <p:nvPr>
            <p:ph sz="quarter" idx="1"/>
          </p:nvPr>
        </p:nvSpPr>
        <p:spPr/>
        <p:txBody>
          <a:bodyPr/>
          <a:lstStyle/>
          <a:p>
            <a:pPr marL="0" indent="0">
              <a:lnSpc>
                <a:spcPct val="90000"/>
              </a:lnSpc>
              <a:tabLst>
                <a:tab pos="574675" algn="l"/>
                <a:tab pos="1995488" algn="l"/>
                <a:tab pos="3719513" algn="l"/>
              </a:tabLst>
            </a:pPr>
            <a:r>
              <a:rPr lang="zh-CN" altLang="en-US" sz="2800" dirty="0"/>
              <a:t>证明（</a:t>
            </a:r>
            <a:r>
              <a:rPr lang="en-US" altLang="zh-CN" sz="2800" dirty="0"/>
              <a:t>p</a:t>
            </a:r>
            <a:r>
              <a:rPr lang="en-US" altLang="zh-CN" sz="2800" dirty="0">
                <a:sym typeface="Symbol" panose="05050102010706020507" pitchFamily="18" charset="2"/>
              </a:rPr>
              <a:t></a:t>
            </a:r>
            <a:r>
              <a:rPr lang="en-US" altLang="zh-CN" sz="2800" dirty="0"/>
              <a:t>(</a:t>
            </a:r>
            <a:r>
              <a:rPr lang="en-US" altLang="zh-CN" sz="2800" dirty="0" err="1"/>
              <a:t>q</a:t>
            </a:r>
            <a:r>
              <a:rPr lang="en-US" altLang="zh-CN" sz="2800" dirty="0" err="1">
                <a:sym typeface="Symbol" panose="05050102010706020507" pitchFamily="18" charset="2"/>
              </a:rPr>
              <a:t></a:t>
            </a:r>
            <a:r>
              <a:rPr lang="en-US" altLang="zh-CN" sz="2800" dirty="0" err="1"/>
              <a:t>s</a:t>
            </a:r>
            <a:r>
              <a:rPr lang="en-US" altLang="zh-CN" sz="2800" dirty="0"/>
              <a:t>)） </a:t>
            </a:r>
            <a:r>
              <a:rPr lang="en-US" altLang="zh-CN" sz="2800" dirty="0">
                <a:sym typeface="Symbol" panose="05050102010706020507" pitchFamily="18" charset="2"/>
              </a:rPr>
              <a:t>（</a:t>
            </a:r>
            <a:r>
              <a:rPr lang="en-US" altLang="zh-CN" sz="2800" dirty="0"/>
              <a:t> </a:t>
            </a:r>
            <a:r>
              <a:rPr lang="en-US" altLang="zh-CN" sz="2800" dirty="0">
                <a:sym typeface="Symbol" panose="05050102010706020507" pitchFamily="18" charset="2"/>
              </a:rPr>
              <a:t></a:t>
            </a:r>
            <a:r>
              <a:rPr lang="en-US" altLang="zh-CN" sz="2800" dirty="0" err="1"/>
              <a:t>r</a:t>
            </a:r>
            <a:r>
              <a:rPr lang="en-US" altLang="zh-CN" sz="2800" dirty="0" err="1">
                <a:sym typeface="Symbol" panose="05050102010706020507" pitchFamily="18" charset="2"/>
              </a:rPr>
              <a:t></a:t>
            </a:r>
            <a:r>
              <a:rPr lang="en-US" altLang="zh-CN" sz="2800" dirty="0" err="1"/>
              <a:t>p</a:t>
            </a:r>
            <a:r>
              <a:rPr lang="en-US" altLang="zh-CN" sz="2800" dirty="0"/>
              <a:t>）</a:t>
            </a:r>
            <a:r>
              <a:rPr lang="en-US" altLang="zh-CN" sz="2800" dirty="0">
                <a:sym typeface="Symbol" panose="05050102010706020507" pitchFamily="18" charset="2"/>
              </a:rPr>
              <a:t></a:t>
            </a:r>
            <a:r>
              <a:rPr lang="en-US" altLang="zh-CN" sz="2800" dirty="0"/>
              <a:t> </a:t>
            </a:r>
            <a:r>
              <a:rPr lang="en-US" altLang="zh-CN" sz="2800" dirty="0" err="1"/>
              <a:t>q</a:t>
            </a:r>
            <a:r>
              <a:rPr lang="en-US" altLang="zh-CN" sz="2800" dirty="0" err="1">
                <a:sym typeface="Symbol" panose="05050102010706020507" pitchFamily="18" charset="2"/>
              </a:rPr>
              <a:t></a:t>
            </a:r>
            <a:r>
              <a:rPr lang="en-US" altLang="zh-CN" sz="2800" dirty="0" err="1"/>
              <a:t>r</a:t>
            </a:r>
            <a:r>
              <a:rPr lang="en-US" altLang="zh-CN" sz="2800" dirty="0" err="1">
                <a:sym typeface="Symbol" panose="05050102010706020507" pitchFamily="18" charset="2"/>
              </a:rPr>
              <a:t></a:t>
            </a:r>
            <a:r>
              <a:rPr lang="en-US" altLang="zh-CN" sz="2800" dirty="0" err="1"/>
              <a:t>s</a:t>
            </a:r>
            <a:endParaRPr lang="en-US" altLang="zh-CN" sz="2800" dirty="0"/>
          </a:p>
          <a:p>
            <a:pPr marL="0" indent="0">
              <a:lnSpc>
                <a:spcPct val="90000"/>
              </a:lnSpc>
              <a:tabLst>
                <a:tab pos="574675" algn="l"/>
                <a:tab pos="1995488" algn="l"/>
                <a:tab pos="3719513" algn="l"/>
              </a:tabLst>
            </a:pPr>
            <a:r>
              <a:rPr lang="zh-CN" altLang="en-US" sz="2800" dirty="0"/>
              <a:t>证明：</a:t>
            </a:r>
            <a:endParaRPr lang="en-US" altLang="zh-CN" sz="2800" dirty="0"/>
          </a:p>
          <a:p>
            <a:pPr marL="0" indent="0">
              <a:lnSpc>
                <a:spcPct val="90000"/>
              </a:lnSpc>
              <a:buFont typeface="Wingdings" panose="05000000000000000000" pitchFamily="2" charset="2"/>
              <a:buAutoNum type="arabicPeriod"/>
              <a:tabLst>
                <a:tab pos="574675" algn="l"/>
                <a:tab pos="1995488" algn="l"/>
                <a:tab pos="3719513" algn="l"/>
              </a:tabLst>
            </a:pPr>
            <a:r>
              <a:rPr lang="en-US" altLang="zh-CN" sz="2800" dirty="0">
                <a:sym typeface="Symbol" panose="05050102010706020507" pitchFamily="18" charset="2"/>
              </a:rPr>
              <a:t> 	</a:t>
            </a:r>
            <a:r>
              <a:rPr lang="en-US" altLang="zh-CN" sz="2800" dirty="0" err="1"/>
              <a:t>r</a:t>
            </a:r>
            <a:r>
              <a:rPr lang="en-US" altLang="zh-CN" sz="2800" dirty="0" err="1">
                <a:sym typeface="Symbol" panose="05050102010706020507" pitchFamily="18" charset="2"/>
              </a:rPr>
              <a:t></a:t>
            </a:r>
            <a:r>
              <a:rPr lang="en-US" altLang="zh-CN" sz="2800" dirty="0" err="1"/>
              <a:t>p</a:t>
            </a:r>
            <a:r>
              <a:rPr lang="en-US" altLang="zh-CN" sz="2800" dirty="0"/>
              <a:t>             	</a:t>
            </a:r>
          </a:p>
          <a:p>
            <a:pPr marL="0" indent="0">
              <a:lnSpc>
                <a:spcPct val="90000"/>
              </a:lnSpc>
              <a:buFont typeface="Wingdings" panose="05000000000000000000" pitchFamily="2" charset="2"/>
              <a:buAutoNum type="arabicPeriod"/>
              <a:tabLst>
                <a:tab pos="574675" algn="l"/>
                <a:tab pos="1995488" algn="l"/>
                <a:tab pos="3719513" algn="l"/>
              </a:tabLst>
            </a:pPr>
            <a:r>
              <a:rPr lang="en-US" altLang="zh-CN" sz="2800" dirty="0"/>
              <a:t> 	r                 	</a:t>
            </a:r>
            <a:r>
              <a:rPr lang="zh-CN" altLang="en-US" sz="2800" dirty="0"/>
              <a:t>附加前提引入</a:t>
            </a:r>
            <a:endParaRPr lang="en-US" altLang="zh-CN" sz="2800" dirty="0"/>
          </a:p>
          <a:p>
            <a:pPr marL="0" indent="0">
              <a:lnSpc>
                <a:spcPct val="90000"/>
              </a:lnSpc>
              <a:buFont typeface="Wingdings" panose="05000000000000000000" pitchFamily="2" charset="2"/>
              <a:buAutoNum type="arabicPeriod"/>
              <a:tabLst>
                <a:tab pos="574675" algn="l"/>
                <a:tab pos="1995488" algn="l"/>
                <a:tab pos="3719513" algn="l"/>
              </a:tabLst>
            </a:pPr>
            <a:r>
              <a:rPr lang="en-US" altLang="zh-CN" sz="2800" dirty="0"/>
              <a:t> 	p                 	</a:t>
            </a:r>
            <a:r>
              <a:rPr lang="zh-CN" altLang="en-US" sz="2800" dirty="0"/>
              <a:t>根据</a:t>
            </a:r>
            <a:r>
              <a:rPr lang="en-US" altLang="zh-CN" sz="2800" dirty="0"/>
              <a:t>1，2 </a:t>
            </a:r>
            <a:r>
              <a:rPr lang="zh-CN" altLang="en-US" sz="2800" dirty="0"/>
              <a:t>析取三段论</a:t>
            </a:r>
            <a:endParaRPr lang="en-US" altLang="zh-CN" sz="2800" dirty="0"/>
          </a:p>
          <a:p>
            <a:pPr marL="0" indent="0">
              <a:lnSpc>
                <a:spcPct val="90000"/>
              </a:lnSpc>
              <a:buFont typeface="Wingdings" panose="05000000000000000000" pitchFamily="2" charset="2"/>
              <a:buAutoNum type="arabicPeriod"/>
              <a:tabLst>
                <a:tab pos="574675" algn="l"/>
                <a:tab pos="1995488" algn="l"/>
                <a:tab pos="3719513" algn="l"/>
              </a:tabLst>
            </a:pPr>
            <a:r>
              <a:rPr lang="en-US" altLang="zh-CN" sz="2800" dirty="0"/>
              <a:t> 	p</a:t>
            </a:r>
            <a:r>
              <a:rPr lang="en-US" altLang="zh-CN" sz="2800" dirty="0">
                <a:sym typeface="Symbol" panose="05050102010706020507" pitchFamily="18" charset="2"/>
              </a:rPr>
              <a:t></a:t>
            </a:r>
            <a:r>
              <a:rPr lang="en-US" altLang="zh-CN" sz="2800" dirty="0"/>
              <a:t>(</a:t>
            </a:r>
            <a:r>
              <a:rPr lang="en-US" altLang="zh-CN" sz="2800" dirty="0" err="1"/>
              <a:t>q</a:t>
            </a:r>
            <a:r>
              <a:rPr lang="en-US" altLang="zh-CN" sz="2800" dirty="0" err="1">
                <a:sym typeface="Symbol" panose="05050102010706020507" pitchFamily="18" charset="2"/>
              </a:rPr>
              <a:t></a:t>
            </a:r>
            <a:r>
              <a:rPr lang="en-US" altLang="zh-CN" sz="2800" dirty="0" err="1"/>
              <a:t>s</a:t>
            </a:r>
            <a:r>
              <a:rPr lang="en-US" altLang="zh-CN" sz="2800" dirty="0"/>
              <a:t>)         	</a:t>
            </a:r>
          </a:p>
          <a:p>
            <a:pPr marL="0" indent="0">
              <a:lnSpc>
                <a:spcPct val="90000"/>
              </a:lnSpc>
              <a:buFont typeface="Wingdings" panose="05000000000000000000" pitchFamily="2" charset="2"/>
              <a:buAutoNum type="arabicPeriod"/>
              <a:tabLst>
                <a:tab pos="574675" algn="l"/>
                <a:tab pos="1995488" algn="l"/>
                <a:tab pos="3719513" algn="l"/>
              </a:tabLst>
            </a:pPr>
            <a:r>
              <a:rPr lang="en-US" altLang="zh-CN" sz="2800" dirty="0"/>
              <a:t> 	</a:t>
            </a:r>
            <a:r>
              <a:rPr lang="en-US" altLang="zh-CN" sz="2800" dirty="0" err="1"/>
              <a:t>q</a:t>
            </a:r>
            <a:r>
              <a:rPr lang="en-US" altLang="zh-CN" sz="2800" dirty="0" err="1">
                <a:sym typeface="Symbol" panose="05050102010706020507" pitchFamily="18" charset="2"/>
              </a:rPr>
              <a:t></a:t>
            </a:r>
            <a:r>
              <a:rPr lang="en-US" altLang="zh-CN" sz="2800" dirty="0" err="1"/>
              <a:t>s</a:t>
            </a:r>
            <a:r>
              <a:rPr lang="en-US" altLang="zh-CN" sz="2800" dirty="0"/>
              <a:t>              	</a:t>
            </a:r>
            <a:r>
              <a:rPr lang="zh-CN" altLang="en-US" sz="2800" dirty="0"/>
              <a:t>根据3，4</a:t>
            </a:r>
          </a:p>
          <a:p>
            <a:pPr marL="0" indent="0">
              <a:lnSpc>
                <a:spcPct val="90000"/>
              </a:lnSpc>
              <a:buFont typeface="Wingdings" panose="05000000000000000000" pitchFamily="2" charset="2"/>
              <a:buAutoNum type="arabicPeriod"/>
              <a:tabLst>
                <a:tab pos="574675" algn="l"/>
                <a:tab pos="1995488" algn="l"/>
                <a:tab pos="3719513" algn="l"/>
              </a:tabLst>
            </a:pPr>
            <a:r>
              <a:rPr lang="en-US" altLang="zh-CN" sz="2800" dirty="0"/>
              <a:t> 	q                 	</a:t>
            </a:r>
          </a:p>
          <a:p>
            <a:pPr marL="0" indent="0">
              <a:lnSpc>
                <a:spcPct val="90000"/>
              </a:lnSpc>
              <a:buFont typeface="Wingdings" panose="05000000000000000000" pitchFamily="2" charset="2"/>
              <a:buAutoNum type="arabicPeriod"/>
              <a:tabLst>
                <a:tab pos="574675" algn="l"/>
                <a:tab pos="1995488" algn="l"/>
                <a:tab pos="3719513" algn="l"/>
              </a:tabLst>
            </a:pPr>
            <a:r>
              <a:rPr lang="en-US" altLang="zh-CN" sz="2800" dirty="0"/>
              <a:t> 	s                 	</a:t>
            </a:r>
            <a:r>
              <a:rPr lang="zh-CN" altLang="en-US" sz="2800" dirty="0"/>
              <a:t>根据5，6</a:t>
            </a:r>
          </a:p>
          <a:p>
            <a:pPr marL="0" indent="0">
              <a:lnSpc>
                <a:spcPct val="90000"/>
              </a:lnSpc>
              <a:buFont typeface="Wingdings" panose="05000000000000000000" pitchFamily="2" charset="2"/>
              <a:buAutoNum type="arabicPeriod"/>
              <a:tabLst>
                <a:tab pos="574675" algn="l"/>
                <a:tab pos="1995488" algn="l"/>
                <a:tab pos="3719513" algn="l"/>
              </a:tabLst>
            </a:pPr>
            <a:r>
              <a:rPr lang="en-US" altLang="zh-CN" sz="2800" dirty="0"/>
              <a:t> 	</a:t>
            </a:r>
            <a:r>
              <a:rPr lang="en-US" altLang="zh-CN" sz="2800" dirty="0" err="1"/>
              <a:t>r</a:t>
            </a:r>
            <a:r>
              <a:rPr lang="en-US" altLang="zh-CN" sz="2800" dirty="0" err="1">
                <a:sym typeface="Symbol" panose="05050102010706020507" pitchFamily="18" charset="2"/>
              </a:rPr>
              <a:t></a:t>
            </a:r>
            <a:r>
              <a:rPr lang="en-US" altLang="zh-CN" sz="2800" dirty="0" err="1"/>
              <a:t>s</a:t>
            </a:r>
            <a:r>
              <a:rPr lang="en-US" altLang="zh-CN" sz="2800" dirty="0"/>
              <a:t>              	</a:t>
            </a:r>
            <a:r>
              <a:rPr lang="zh-CN" altLang="en-US" sz="2800" dirty="0">
                <a:latin typeface="宋体" panose="02010600030101010101" pitchFamily="2" charset="-122"/>
              </a:rPr>
              <a:t>根据</a:t>
            </a:r>
            <a:r>
              <a:rPr lang="zh-CN" altLang="en-US" sz="2800" dirty="0"/>
              <a:t>2</a:t>
            </a:r>
            <a:r>
              <a:rPr lang="zh-CN" altLang="en-US" sz="2800" dirty="0">
                <a:latin typeface="宋体" panose="02010600030101010101" pitchFamily="2" charset="-122"/>
              </a:rPr>
              <a:t>，</a:t>
            </a:r>
            <a:r>
              <a:rPr lang="zh-CN" altLang="en-US" sz="2800" dirty="0"/>
              <a:t>7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5250"/>
                                        </p:tgtEl>
                                        <p:attrNameLst>
                                          <p:attrName>style.visibility</p:attrName>
                                        </p:attrNameLst>
                                      </p:cBhvr>
                                      <p:to>
                                        <p:strVal val="visible"/>
                                      </p:to>
                                    </p:set>
                                    <p:anim calcmode="lin" valueType="num">
                                      <p:cBhvr additive="base">
                                        <p:cTn id="7" dur="500" fill="hold"/>
                                        <p:tgtEl>
                                          <p:spTgt spid="565250"/>
                                        </p:tgtEl>
                                        <p:attrNameLst>
                                          <p:attrName>ppt_x</p:attrName>
                                        </p:attrNameLst>
                                      </p:cBhvr>
                                      <p:tavLst>
                                        <p:tav tm="0">
                                          <p:val>
                                            <p:strVal val="0-#ppt_w/2"/>
                                          </p:val>
                                        </p:tav>
                                        <p:tav tm="100000">
                                          <p:val>
                                            <p:strVal val="#ppt_x"/>
                                          </p:val>
                                        </p:tav>
                                      </p:tavLst>
                                    </p:anim>
                                    <p:anim calcmode="lin" valueType="num">
                                      <p:cBhvr additive="base">
                                        <p:cTn id="8" dur="500" fill="hold"/>
                                        <p:tgtEl>
                                          <p:spTgt spid="56525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65251">
                                            <p:txEl>
                                              <p:pRg st="0" end="0"/>
                                            </p:txEl>
                                          </p:spTgt>
                                        </p:tgtEl>
                                        <p:attrNameLst>
                                          <p:attrName>style.visibility</p:attrName>
                                        </p:attrNameLst>
                                      </p:cBhvr>
                                      <p:to>
                                        <p:strVal val="visible"/>
                                      </p:to>
                                    </p:set>
                                    <p:anim calcmode="lin" valueType="num">
                                      <p:cBhvr additive="base">
                                        <p:cTn id="13" dur="500" fill="hold"/>
                                        <p:tgtEl>
                                          <p:spTgt spid="56525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6525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65251">
                                            <p:txEl>
                                              <p:pRg st="1" end="1"/>
                                            </p:txEl>
                                          </p:spTgt>
                                        </p:tgtEl>
                                        <p:attrNameLst>
                                          <p:attrName>style.visibility</p:attrName>
                                        </p:attrNameLst>
                                      </p:cBhvr>
                                      <p:to>
                                        <p:strVal val="visible"/>
                                      </p:to>
                                    </p:set>
                                    <p:anim calcmode="lin" valueType="num">
                                      <p:cBhvr additive="base">
                                        <p:cTn id="19" dur="500" fill="hold"/>
                                        <p:tgtEl>
                                          <p:spTgt spid="56525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6525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65251">
                                            <p:txEl>
                                              <p:pRg st="2" end="2"/>
                                            </p:txEl>
                                          </p:spTgt>
                                        </p:tgtEl>
                                        <p:attrNameLst>
                                          <p:attrName>style.visibility</p:attrName>
                                        </p:attrNameLst>
                                      </p:cBhvr>
                                      <p:to>
                                        <p:strVal val="visible"/>
                                      </p:to>
                                    </p:set>
                                    <p:anim calcmode="lin" valueType="num">
                                      <p:cBhvr additive="base">
                                        <p:cTn id="25" dur="500" fill="hold"/>
                                        <p:tgtEl>
                                          <p:spTgt spid="56525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6525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65251">
                                            <p:txEl>
                                              <p:pRg st="3" end="3"/>
                                            </p:txEl>
                                          </p:spTgt>
                                        </p:tgtEl>
                                        <p:attrNameLst>
                                          <p:attrName>style.visibility</p:attrName>
                                        </p:attrNameLst>
                                      </p:cBhvr>
                                      <p:to>
                                        <p:strVal val="visible"/>
                                      </p:to>
                                    </p:set>
                                    <p:anim calcmode="lin" valueType="num">
                                      <p:cBhvr additive="base">
                                        <p:cTn id="31" dur="500" fill="hold"/>
                                        <p:tgtEl>
                                          <p:spTgt spid="565251">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6525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65251">
                                            <p:txEl>
                                              <p:pRg st="4" end="4"/>
                                            </p:txEl>
                                          </p:spTgt>
                                        </p:tgtEl>
                                        <p:attrNameLst>
                                          <p:attrName>style.visibility</p:attrName>
                                        </p:attrNameLst>
                                      </p:cBhvr>
                                      <p:to>
                                        <p:strVal val="visible"/>
                                      </p:to>
                                    </p:set>
                                    <p:anim calcmode="lin" valueType="num">
                                      <p:cBhvr additive="base">
                                        <p:cTn id="37" dur="500" fill="hold"/>
                                        <p:tgtEl>
                                          <p:spTgt spid="565251">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6525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65251">
                                            <p:txEl>
                                              <p:pRg st="5" end="5"/>
                                            </p:txEl>
                                          </p:spTgt>
                                        </p:tgtEl>
                                        <p:attrNameLst>
                                          <p:attrName>style.visibility</p:attrName>
                                        </p:attrNameLst>
                                      </p:cBhvr>
                                      <p:to>
                                        <p:strVal val="visible"/>
                                      </p:to>
                                    </p:set>
                                    <p:anim calcmode="lin" valueType="num">
                                      <p:cBhvr additive="base">
                                        <p:cTn id="43" dur="500" fill="hold"/>
                                        <p:tgtEl>
                                          <p:spTgt spid="565251">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6525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65251">
                                            <p:txEl>
                                              <p:pRg st="6" end="6"/>
                                            </p:txEl>
                                          </p:spTgt>
                                        </p:tgtEl>
                                        <p:attrNameLst>
                                          <p:attrName>style.visibility</p:attrName>
                                        </p:attrNameLst>
                                      </p:cBhvr>
                                      <p:to>
                                        <p:strVal val="visible"/>
                                      </p:to>
                                    </p:set>
                                    <p:anim calcmode="lin" valueType="num">
                                      <p:cBhvr additive="base">
                                        <p:cTn id="49" dur="500" fill="hold"/>
                                        <p:tgtEl>
                                          <p:spTgt spid="565251">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65251">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565251">
                                            <p:txEl>
                                              <p:pRg st="7" end="7"/>
                                            </p:txEl>
                                          </p:spTgt>
                                        </p:tgtEl>
                                        <p:attrNameLst>
                                          <p:attrName>style.visibility</p:attrName>
                                        </p:attrNameLst>
                                      </p:cBhvr>
                                      <p:to>
                                        <p:strVal val="visible"/>
                                      </p:to>
                                    </p:set>
                                    <p:anim calcmode="lin" valueType="num">
                                      <p:cBhvr additive="base">
                                        <p:cTn id="55" dur="500" fill="hold"/>
                                        <p:tgtEl>
                                          <p:spTgt spid="565251">
                                            <p:txEl>
                                              <p:pRg st="7" end="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565251">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whoosh.wav"/>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565251">
                                            <p:txEl>
                                              <p:pRg st="8" end="8"/>
                                            </p:txEl>
                                          </p:spTgt>
                                        </p:tgtEl>
                                        <p:attrNameLst>
                                          <p:attrName>style.visibility</p:attrName>
                                        </p:attrNameLst>
                                      </p:cBhvr>
                                      <p:to>
                                        <p:strVal val="visible"/>
                                      </p:to>
                                    </p:set>
                                    <p:anim calcmode="lin" valueType="num">
                                      <p:cBhvr additive="base">
                                        <p:cTn id="61" dur="500" fill="hold"/>
                                        <p:tgtEl>
                                          <p:spTgt spid="565251">
                                            <p:txEl>
                                              <p:pRg st="8" end="8"/>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565251">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2" name="whoosh.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565251">
                                            <p:txEl>
                                              <p:pRg st="9" end="9"/>
                                            </p:txEl>
                                          </p:spTgt>
                                        </p:tgtEl>
                                        <p:attrNameLst>
                                          <p:attrName>style.visibility</p:attrName>
                                        </p:attrNameLst>
                                      </p:cBhvr>
                                      <p:to>
                                        <p:strVal val="visible"/>
                                      </p:to>
                                    </p:set>
                                    <p:anim calcmode="lin" valueType="num">
                                      <p:cBhvr additive="base">
                                        <p:cTn id="67" dur="500" fill="hold"/>
                                        <p:tgtEl>
                                          <p:spTgt spid="565251">
                                            <p:txEl>
                                              <p:pRg st="9" end="9"/>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565251">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0" grpId="0" autoUpdateAnimBg="0"/>
      <p:bldP spid="565251"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pPr eaLnBrk="1" hangingPunct="1"/>
            <a:r>
              <a:rPr lang="zh-CN" altLang="en-US" b="1">
                <a:latin typeface="Times New Roman" panose="02020603050405020304" pitchFamily="18" charset="0"/>
              </a:rPr>
              <a:t>例</a:t>
            </a:r>
            <a:endParaRPr lang="en-US" altLang="zh-CN" b="1">
              <a:latin typeface="Times New Roman" panose="02020603050405020304" pitchFamily="18" charset="0"/>
            </a:endParaRPr>
          </a:p>
        </p:txBody>
      </p:sp>
      <p:sp>
        <p:nvSpPr>
          <p:cNvPr id="566275" name="Rectangle 3"/>
          <p:cNvSpPr>
            <a:spLocks noGrp="1" noChangeArrowheads="1"/>
          </p:cNvSpPr>
          <p:nvPr>
            <p:ph sz="quarter" idx="1"/>
          </p:nvPr>
        </p:nvSpPr>
        <p:spPr/>
        <p:txBody>
          <a:bodyPr/>
          <a:lstStyle/>
          <a:p>
            <a:pPr marL="0" indent="0">
              <a:lnSpc>
                <a:spcPct val="90000"/>
              </a:lnSpc>
              <a:tabLst>
                <a:tab pos="574675" algn="l"/>
                <a:tab pos="1995488" algn="l"/>
                <a:tab pos="3719513" algn="l"/>
              </a:tabLst>
            </a:pPr>
            <a:r>
              <a:rPr lang="zh-CN" altLang="en-US" dirty="0"/>
              <a:t>证明（</a:t>
            </a:r>
            <a:r>
              <a:rPr lang="en-US" altLang="zh-CN" dirty="0"/>
              <a:t>p</a:t>
            </a:r>
            <a:r>
              <a:rPr lang="en-US" altLang="zh-CN" dirty="0">
                <a:sym typeface="Symbol" panose="05050102010706020507" pitchFamily="18" charset="2"/>
              </a:rPr>
              <a:t></a:t>
            </a:r>
            <a:r>
              <a:rPr lang="en-US" altLang="zh-CN" dirty="0"/>
              <a:t>(</a:t>
            </a:r>
            <a:r>
              <a:rPr lang="en-US" altLang="zh-CN" dirty="0" err="1"/>
              <a:t>q</a:t>
            </a:r>
            <a:r>
              <a:rPr lang="en-US" altLang="zh-CN" dirty="0" err="1">
                <a:sym typeface="Symbol" panose="05050102010706020507" pitchFamily="18" charset="2"/>
              </a:rPr>
              <a:t></a:t>
            </a:r>
            <a:r>
              <a:rPr lang="en-US" altLang="zh-CN" dirty="0" err="1"/>
              <a:t>s</a:t>
            </a:r>
            <a:r>
              <a:rPr lang="en-US" altLang="zh-CN" dirty="0"/>
              <a:t>)）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err="1"/>
              <a:t>r</a:t>
            </a:r>
            <a:r>
              <a:rPr lang="en-US" altLang="zh-CN" dirty="0" err="1">
                <a:sym typeface="Symbol" panose="05050102010706020507" pitchFamily="18" charset="2"/>
              </a:rPr>
              <a:t></a:t>
            </a:r>
            <a:r>
              <a:rPr lang="en-US" altLang="zh-CN" dirty="0" err="1"/>
              <a:t>p</a:t>
            </a:r>
            <a:r>
              <a:rPr lang="en-US" altLang="zh-CN" dirty="0"/>
              <a:t>） </a:t>
            </a:r>
            <a:r>
              <a:rPr lang="en-US" altLang="zh-CN" dirty="0">
                <a:sym typeface="Symbol" panose="05050102010706020507" pitchFamily="18" charset="2"/>
              </a:rPr>
              <a:t></a:t>
            </a:r>
            <a:r>
              <a:rPr lang="en-US" altLang="zh-CN" dirty="0"/>
              <a:t> </a:t>
            </a:r>
            <a:r>
              <a:rPr lang="en-US" altLang="zh-CN" dirty="0" err="1"/>
              <a:t>q</a:t>
            </a:r>
            <a:r>
              <a:rPr lang="en-US" altLang="zh-CN" dirty="0" err="1">
                <a:sym typeface="Symbol" panose="05050102010706020507" pitchFamily="18" charset="2"/>
              </a:rPr>
              <a:t></a:t>
            </a:r>
            <a:r>
              <a:rPr lang="en-US" altLang="zh-CN" dirty="0" err="1"/>
              <a:t>r</a:t>
            </a:r>
            <a:r>
              <a:rPr lang="en-US" altLang="zh-CN" dirty="0" err="1">
                <a:sym typeface="Symbol" panose="05050102010706020507" pitchFamily="18" charset="2"/>
              </a:rPr>
              <a:t></a:t>
            </a:r>
            <a:r>
              <a:rPr lang="en-US" altLang="zh-CN" dirty="0" err="1"/>
              <a:t>s</a:t>
            </a:r>
            <a:endParaRPr lang="en-US" altLang="zh-CN" dirty="0"/>
          </a:p>
          <a:p>
            <a:pPr marL="0" indent="0">
              <a:lnSpc>
                <a:spcPct val="90000"/>
              </a:lnSpc>
              <a:buFont typeface="Wingdings" panose="05000000000000000000" pitchFamily="2" charset="2"/>
              <a:buAutoNum type="arabicPeriod"/>
              <a:tabLst>
                <a:tab pos="574675" algn="l"/>
                <a:tab pos="1995488" algn="l"/>
                <a:tab pos="3719513" algn="l"/>
              </a:tabLst>
            </a:pPr>
            <a:r>
              <a:rPr lang="en-US" altLang="zh-CN" dirty="0">
                <a:sym typeface="Symbol" panose="05050102010706020507" pitchFamily="18" charset="2"/>
              </a:rPr>
              <a:t> 	 </a:t>
            </a:r>
            <a:r>
              <a:rPr lang="en-US" altLang="zh-CN" dirty="0"/>
              <a:t>p</a:t>
            </a:r>
            <a:r>
              <a:rPr lang="en-US" altLang="zh-CN" dirty="0">
                <a:sym typeface="Symbol" panose="05050102010706020507" pitchFamily="18" charset="2"/>
              </a:rPr>
              <a:t></a:t>
            </a:r>
            <a:r>
              <a:rPr lang="en-US" altLang="zh-CN" dirty="0"/>
              <a:t>(</a:t>
            </a:r>
            <a:r>
              <a:rPr lang="en-US" altLang="zh-CN" dirty="0" err="1"/>
              <a:t>q</a:t>
            </a:r>
            <a:r>
              <a:rPr lang="en-US" altLang="zh-CN" dirty="0" err="1">
                <a:sym typeface="Symbol" panose="05050102010706020507" pitchFamily="18" charset="2"/>
              </a:rPr>
              <a:t></a:t>
            </a:r>
            <a:r>
              <a:rPr lang="en-US" altLang="zh-CN" dirty="0" err="1"/>
              <a:t>s</a:t>
            </a:r>
            <a:r>
              <a:rPr lang="en-US" altLang="zh-CN" dirty="0"/>
              <a:t>) 	</a:t>
            </a:r>
          </a:p>
          <a:p>
            <a:pPr marL="0" indent="0">
              <a:lnSpc>
                <a:spcPct val="90000"/>
              </a:lnSpc>
              <a:buFont typeface="Wingdings" panose="05000000000000000000" pitchFamily="2" charset="2"/>
              <a:buAutoNum type="arabicPeriod"/>
              <a:tabLst>
                <a:tab pos="574675" algn="l"/>
                <a:tab pos="1995488" algn="l"/>
                <a:tab pos="3719513" algn="l"/>
              </a:tabLst>
            </a:pPr>
            <a:r>
              <a:rPr lang="en-US" altLang="zh-CN" dirty="0"/>
              <a:t> 	 q</a:t>
            </a:r>
            <a:r>
              <a:rPr lang="en-US" altLang="zh-CN" dirty="0">
                <a:sym typeface="Symbol" panose="05050102010706020507" pitchFamily="18" charset="2"/>
              </a:rPr>
              <a:t></a:t>
            </a:r>
            <a:r>
              <a:rPr lang="en-US" altLang="zh-CN" dirty="0"/>
              <a:t>(</a:t>
            </a:r>
            <a:r>
              <a:rPr lang="en-US" altLang="zh-CN" dirty="0" err="1"/>
              <a:t>p</a:t>
            </a:r>
            <a:r>
              <a:rPr lang="en-US" altLang="zh-CN" dirty="0" err="1">
                <a:sym typeface="Symbol" panose="05050102010706020507" pitchFamily="18" charset="2"/>
              </a:rPr>
              <a:t></a:t>
            </a:r>
            <a:r>
              <a:rPr lang="en-US" altLang="zh-CN" dirty="0" err="1"/>
              <a:t>s</a:t>
            </a:r>
            <a:r>
              <a:rPr lang="en-US" altLang="zh-CN" dirty="0"/>
              <a:t>) 	</a:t>
            </a:r>
            <a:endParaRPr lang="zh-CN" altLang="en-US" dirty="0"/>
          </a:p>
          <a:p>
            <a:pPr marL="0" indent="0">
              <a:lnSpc>
                <a:spcPct val="90000"/>
              </a:lnSpc>
              <a:buFont typeface="Wingdings" panose="05000000000000000000" pitchFamily="2" charset="2"/>
              <a:buAutoNum type="arabicPeriod"/>
              <a:tabLst>
                <a:tab pos="574675" algn="l"/>
                <a:tab pos="1995488" algn="l"/>
                <a:tab pos="3719513" algn="l"/>
              </a:tabLst>
            </a:pPr>
            <a:r>
              <a:rPr lang="en-US" altLang="zh-CN" dirty="0"/>
              <a:t> 	q                 	</a:t>
            </a:r>
          </a:p>
          <a:p>
            <a:pPr marL="0" indent="0">
              <a:lnSpc>
                <a:spcPct val="90000"/>
              </a:lnSpc>
              <a:buFont typeface="Wingdings" panose="05000000000000000000" pitchFamily="2" charset="2"/>
              <a:buAutoNum type="arabicPeriod"/>
              <a:tabLst>
                <a:tab pos="574675" algn="l"/>
                <a:tab pos="1995488" algn="l"/>
                <a:tab pos="3719513" algn="l"/>
              </a:tabLst>
            </a:pPr>
            <a:r>
              <a:rPr lang="en-US" altLang="zh-CN" dirty="0"/>
              <a:t> 	</a:t>
            </a:r>
            <a:r>
              <a:rPr lang="en-US" altLang="zh-CN" dirty="0" err="1"/>
              <a:t>p</a:t>
            </a:r>
            <a:r>
              <a:rPr lang="en-US" altLang="zh-CN" dirty="0" err="1">
                <a:sym typeface="Symbol" panose="05050102010706020507" pitchFamily="18" charset="2"/>
              </a:rPr>
              <a:t></a:t>
            </a:r>
            <a:r>
              <a:rPr lang="en-US" altLang="zh-CN" dirty="0" err="1"/>
              <a:t>s</a:t>
            </a:r>
            <a:r>
              <a:rPr lang="en-US" altLang="zh-CN" dirty="0"/>
              <a:t>              	</a:t>
            </a:r>
            <a:endParaRPr lang="zh-CN" altLang="en-US" dirty="0"/>
          </a:p>
          <a:p>
            <a:pPr marL="0" indent="0">
              <a:lnSpc>
                <a:spcPct val="90000"/>
              </a:lnSpc>
              <a:buFont typeface="Wingdings" panose="05000000000000000000" pitchFamily="2" charset="2"/>
              <a:buAutoNum type="arabicPeriod"/>
              <a:tabLst>
                <a:tab pos="574675" algn="l"/>
                <a:tab pos="1995488" algn="l"/>
                <a:tab pos="3719513" algn="l"/>
              </a:tabLst>
            </a:pPr>
            <a:r>
              <a:rPr lang="en-US" altLang="zh-CN" dirty="0"/>
              <a:t> 	</a:t>
            </a:r>
            <a:r>
              <a:rPr lang="en-US" altLang="zh-CN" dirty="0">
                <a:sym typeface="Symbol" panose="05050102010706020507" pitchFamily="18" charset="2"/>
              </a:rPr>
              <a:t></a:t>
            </a:r>
            <a:r>
              <a:rPr lang="en-US" altLang="zh-CN" dirty="0" err="1"/>
              <a:t>r</a:t>
            </a:r>
            <a:r>
              <a:rPr lang="en-US" altLang="zh-CN" dirty="0" err="1">
                <a:sym typeface="Symbol" panose="05050102010706020507" pitchFamily="18" charset="2"/>
              </a:rPr>
              <a:t></a:t>
            </a:r>
            <a:r>
              <a:rPr lang="en-US" altLang="zh-CN" dirty="0" err="1"/>
              <a:t>p</a:t>
            </a:r>
            <a:r>
              <a:rPr lang="en-US" altLang="zh-CN" dirty="0"/>
              <a:t> 	</a:t>
            </a:r>
          </a:p>
          <a:p>
            <a:pPr marL="0" indent="0">
              <a:lnSpc>
                <a:spcPct val="90000"/>
              </a:lnSpc>
              <a:buFont typeface="Wingdings" panose="05000000000000000000" pitchFamily="2" charset="2"/>
              <a:buAutoNum type="arabicPeriod"/>
              <a:tabLst>
                <a:tab pos="574675" algn="l"/>
                <a:tab pos="1995488" algn="l"/>
                <a:tab pos="3719513" algn="l"/>
              </a:tabLst>
            </a:pPr>
            <a:r>
              <a:rPr lang="en-US" altLang="zh-CN" dirty="0"/>
              <a:t> 	</a:t>
            </a:r>
            <a:r>
              <a:rPr lang="en-US" altLang="zh-CN" dirty="0" err="1"/>
              <a:t>r</a:t>
            </a:r>
            <a:r>
              <a:rPr lang="en-US" altLang="zh-CN" dirty="0" err="1">
                <a:sym typeface="Symbol" panose="05050102010706020507" pitchFamily="18" charset="2"/>
              </a:rPr>
              <a:t></a:t>
            </a:r>
            <a:r>
              <a:rPr lang="en-US" altLang="zh-CN" dirty="0" err="1"/>
              <a:t>p</a:t>
            </a:r>
            <a:r>
              <a:rPr lang="en-US" altLang="zh-CN" dirty="0"/>
              <a:t>                 	</a:t>
            </a:r>
          </a:p>
          <a:p>
            <a:pPr marL="0" indent="0">
              <a:lnSpc>
                <a:spcPct val="90000"/>
              </a:lnSpc>
              <a:buFont typeface="Wingdings" panose="05000000000000000000" pitchFamily="2" charset="2"/>
              <a:buAutoNum type="arabicPeriod"/>
              <a:tabLst>
                <a:tab pos="574675" algn="l"/>
                <a:tab pos="1995488" algn="l"/>
                <a:tab pos="3719513" algn="l"/>
              </a:tabLst>
            </a:pPr>
            <a:r>
              <a:rPr lang="en-US" altLang="zh-CN" dirty="0"/>
              <a:t> 	</a:t>
            </a:r>
            <a:r>
              <a:rPr lang="en-US" altLang="zh-CN" dirty="0" err="1"/>
              <a:t>r</a:t>
            </a:r>
            <a:r>
              <a:rPr lang="en-US" altLang="zh-CN" dirty="0" err="1">
                <a:sym typeface="Symbol" panose="05050102010706020507" pitchFamily="18" charset="2"/>
              </a:rPr>
              <a:t></a:t>
            </a:r>
            <a:r>
              <a:rPr lang="en-US" altLang="zh-CN" dirty="0" err="1"/>
              <a:t>s</a:t>
            </a:r>
            <a:r>
              <a:rPr lang="en-US" altLang="zh-CN" dirty="0"/>
              <a:t>              	</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6274"/>
                                        </p:tgtEl>
                                        <p:attrNameLst>
                                          <p:attrName>style.visibility</p:attrName>
                                        </p:attrNameLst>
                                      </p:cBhvr>
                                      <p:to>
                                        <p:strVal val="visible"/>
                                      </p:to>
                                    </p:set>
                                    <p:anim calcmode="lin" valueType="num">
                                      <p:cBhvr additive="base">
                                        <p:cTn id="7" dur="500" fill="hold"/>
                                        <p:tgtEl>
                                          <p:spTgt spid="566274"/>
                                        </p:tgtEl>
                                        <p:attrNameLst>
                                          <p:attrName>ppt_x</p:attrName>
                                        </p:attrNameLst>
                                      </p:cBhvr>
                                      <p:tavLst>
                                        <p:tav tm="0">
                                          <p:val>
                                            <p:strVal val="0-#ppt_w/2"/>
                                          </p:val>
                                        </p:tav>
                                        <p:tav tm="100000">
                                          <p:val>
                                            <p:strVal val="#ppt_x"/>
                                          </p:val>
                                        </p:tav>
                                      </p:tavLst>
                                    </p:anim>
                                    <p:anim calcmode="lin" valueType="num">
                                      <p:cBhvr additive="base">
                                        <p:cTn id="8" dur="500" fill="hold"/>
                                        <p:tgtEl>
                                          <p:spTgt spid="5662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66275">
                                            <p:txEl>
                                              <p:pRg st="0" end="0"/>
                                            </p:txEl>
                                          </p:spTgt>
                                        </p:tgtEl>
                                        <p:attrNameLst>
                                          <p:attrName>style.visibility</p:attrName>
                                        </p:attrNameLst>
                                      </p:cBhvr>
                                      <p:to>
                                        <p:strVal val="visible"/>
                                      </p:to>
                                    </p:set>
                                    <p:anim calcmode="lin" valueType="num">
                                      <p:cBhvr additive="base">
                                        <p:cTn id="13" dur="500" fill="hold"/>
                                        <p:tgtEl>
                                          <p:spTgt spid="56627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6627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66275">
                                            <p:txEl>
                                              <p:pRg st="1" end="1"/>
                                            </p:txEl>
                                          </p:spTgt>
                                        </p:tgtEl>
                                        <p:attrNameLst>
                                          <p:attrName>style.visibility</p:attrName>
                                        </p:attrNameLst>
                                      </p:cBhvr>
                                      <p:to>
                                        <p:strVal val="visible"/>
                                      </p:to>
                                    </p:set>
                                    <p:anim calcmode="lin" valueType="num">
                                      <p:cBhvr additive="base">
                                        <p:cTn id="19" dur="500" fill="hold"/>
                                        <p:tgtEl>
                                          <p:spTgt spid="56627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6627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66275">
                                            <p:txEl>
                                              <p:pRg st="2" end="2"/>
                                            </p:txEl>
                                          </p:spTgt>
                                        </p:tgtEl>
                                        <p:attrNameLst>
                                          <p:attrName>style.visibility</p:attrName>
                                        </p:attrNameLst>
                                      </p:cBhvr>
                                      <p:to>
                                        <p:strVal val="visible"/>
                                      </p:to>
                                    </p:set>
                                    <p:anim calcmode="lin" valueType="num">
                                      <p:cBhvr additive="base">
                                        <p:cTn id="25" dur="500" fill="hold"/>
                                        <p:tgtEl>
                                          <p:spTgt spid="56627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6627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66275">
                                            <p:txEl>
                                              <p:pRg st="3" end="3"/>
                                            </p:txEl>
                                          </p:spTgt>
                                        </p:tgtEl>
                                        <p:attrNameLst>
                                          <p:attrName>style.visibility</p:attrName>
                                        </p:attrNameLst>
                                      </p:cBhvr>
                                      <p:to>
                                        <p:strVal val="visible"/>
                                      </p:to>
                                    </p:set>
                                    <p:anim calcmode="lin" valueType="num">
                                      <p:cBhvr additive="base">
                                        <p:cTn id="31" dur="500" fill="hold"/>
                                        <p:tgtEl>
                                          <p:spTgt spid="566275">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6627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66275">
                                            <p:txEl>
                                              <p:pRg st="4" end="4"/>
                                            </p:txEl>
                                          </p:spTgt>
                                        </p:tgtEl>
                                        <p:attrNameLst>
                                          <p:attrName>style.visibility</p:attrName>
                                        </p:attrNameLst>
                                      </p:cBhvr>
                                      <p:to>
                                        <p:strVal val="visible"/>
                                      </p:to>
                                    </p:set>
                                    <p:anim calcmode="lin" valueType="num">
                                      <p:cBhvr additive="base">
                                        <p:cTn id="37" dur="500" fill="hold"/>
                                        <p:tgtEl>
                                          <p:spTgt spid="566275">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6627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66275">
                                            <p:txEl>
                                              <p:pRg st="5" end="5"/>
                                            </p:txEl>
                                          </p:spTgt>
                                        </p:tgtEl>
                                        <p:attrNameLst>
                                          <p:attrName>style.visibility</p:attrName>
                                        </p:attrNameLst>
                                      </p:cBhvr>
                                      <p:to>
                                        <p:strVal val="visible"/>
                                      </p:to>
                                    </p:set>
                                    <p:anim calcmode="lin" valueType="num">
                                      <p:cBhvr additive="base">
                                        <p:cTn id="43" dur="500" fill="hold"/>
                                        <p:tgtEl>
                                          <p:spTgt spid="566275">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6627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66275">
                                            <p:txEl>
                                              <p:pRg st="6" end="6"/>
                                            </p:txEl>
                                          </p:spTgt>
                                        </p:tgtEl>
                                        <p:attrNameLst>
                                          <p:attrName>style.visibility</p:attrName>
                                        </p:attrNameLst>
                                      </p:cBhvr>
                                      <p:to>
                                        <p:strVal val="visible"/>
                                      </p:to>
                                    </p:set>
                                    <p:anim calcmode="lin" valueType="num">
                                      <p:cBhvr additive="base">
                                        <p:cTn id="49" dur="500" fill="hold"/>
                                        <p:tgtEl>
                                          <p:spTgt spid="566275">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66275">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566275">
                                            <p:txEl>
                                              <p:pRg st="7" end="7"/>
                                            </p:txEl>
                                          </p:spTgt>
                                        </p:tgtEl>
                                        <p:attrNameLst>
                                          <p:attrName>style.visibility</p:attrName>
                                        </p:attrNameLst>
                                      </p:cBhvr>
                                      <p:to>
                                        <p:strVal val="visible"/>
                                      </p:to>
                                    </p:set>
                                    <p:anim calcmode="lin" valueType="num">
                                      <p:cBhvr additive="base">
                                        <p:cTn id="55" dur="500" fill="hold"/>
                                        <p:tgtEl>
                                          <p:spTgt spid="566275">
                                            <p:txEl>
                                              <p:pRg st="7" end="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566275">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4" grpId="0" autoUpdateAnimBg="0"/>
      <p:bldP spid="566275"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p:txBody>
          <a:bodyPr/>
          <a:lstStyle/>
          <a:p>
            <a:pPr eaLnBrk="1" hangingPunct="1"/>
            <a:r>
              <a:rPr lang="zh-CN" altLang="en-US" b="1">
                <a:latin typeface="Times New Roman" panose="02020603050405020304" pitchFamily="18" charset="0"/>
              </a:rPr>
              <a:t>例</a:t>
            </a:r>
            <a:endParaRPr lang="en-US" altLang="zh-CN" b="1">
              <a:latin typeface="Times New Roman" panose="02020603050405020304" pitchFamily="18" charset="0"/>
            </a:endParaRPr>
          </a:p>
        </p:txBody>
      </p:sp>
      <p:sp>
        <p:nvSpPr>
          <p:cNvPr id="567299" name="Rectangle 3"/>
          <p:cNvSpPr>
            <a:spLocks noGrp="1" noChangeArrowheads="1"/>
          </p:cNvSpPr>
          <p:nvPr>
            <p:ph sz="quarter" idx="1"/>
          </p:nvPr>
        </p:nvSpPr>
        <p:spPr/>
        <p:txBody>
          <a:bodyPr/>
          <a:lstStyle/>
          <a:p>
            <a:pPr marL="0" indent="0">
              <a:tabLst>
                <a:tab pos="574675" algn="l"/>
                <a:tab pos="1995488" algn="l"/>
                <a:tab pos="3719513" algn="l"/>
              </a:tabLst>
            </a:pPr>
            <a:r>
              <a:rPr lang="zh-CN" altLang="en-US" dirty="0"/>
              <a:t>前提： </a:t>
            </a:r>
            <a:r>
              <a:rPr lang="en-US" altLang="zh-CN" dirty="0">
                <a:sym typeface="Symbol" panose="05050102010706020507" pitchFamily="18" charset="2"/>
              </a:rPr>
              <a:t></a:t>
            </a:r>
            <a:r>
              <a:rPr lang="zh-CN" altLang="en-US" dirty="0"/>
              <a:t>(</a:t>
            </a:r>
            <a:r>
              <a:rPr lang="en-US" altLang="zh-CN" dirty="0" err="1"/>
              <a:t>p</a:t>
            </a:r>
            <a:r>
              <a:rPr lang="en-US" altLang="zh-CN" dirty="0" err="1">
                <a:sym typeface="Symbol" panose="05050102010706020507" pitchFamily="18" charset="2"/>
              </a:rPr>
              <a:t></a:t>
            </a:r>
            <a:r>
              <a:rPr lang="en-US" altLang="zh-CN" dirty="0" err="1"/>
              <a:t>q</a:t>
            </a:r>
            <a:r>
              <a:rPr lang="en-US" altLang="zh-CN" dirty="0"/>
              <a:t>)</a:t>
            </a:r>
            <a:r>
              <a:rPr lang="en-US" altLang="zh-CN" dirty="0">
                <a:sym typeface="Symbol" panose="05050102010706020507" pitchFamily="18" charset="2"/>
              </a:rPr>
              <a:t>(r  </a:t>
            </a:r>
            <a:r>
              <a:rPr lang="en-US" altLang="zh-CN" dirty="0"/>
              <a:t>s),</a:t>
            </a:r>
            <a:r>
              <a:rPr lang="en-US" altLang="zh-CN" dirty="0">
                <a:sym typeface="Symbol" panose="05050102010706020507" pitchFamily="18" charset="2"/>
              </a:rPr>
              <a:t> </a:t>
            </a:r>
            <a:r>
              <a:rPr lang="zh-CN" altLang="en-US" dirty="0"/>
              <a:t>(</a:t>
            </a:r>
            <a:r>
              <a:rPr lang="en-US" altLang="zh-CN" dirty="0" err="1"/>
              <a:t>q</a:t>
            </a:r>
            <a:r>
              <a:rPr lang="en-US" altLang="zh-CN" dirty="0" err="1">
                <a:sym typeface="Symbol" panose="05050102010706020507" pitchFamily="18" charset="2"/>
              </a:rPr>
              <a:t></a:t>
            </a:r>
            <a:r>
              <a:rPr lang="en-US" altLang="zh-CN" dirty="0" err="1"/>
              <a:t>p</a:t>
            </a:r>
            <a:r>
              <a:rPr lang="en-US" altLang="zh-CN" dirty="0"/>
              <a:t>)</a:t>
            </a:r>
            <a:r>
              <a:rPr lang="en-US" altLang="zh-CN" dirty="0">
                <a:sym typeface="Symbol" panose="05050102010706020507" pitchFamily="18" charset="2"/>
              </a:rPr>
              <a:t></a:t>
            </a:r>
            <a:r>
              <a:rPr lang="en-US" altLang="zh-CN" dirty="0"/>
              <a:t>r</a:t>
            </a:r>
            <a:r>
              <a:rPr lang="zh-CN" altLang="en-US" dirty="0"/>
              <a:t>，</a:t>
            </a:r>
            <a:r>
              <a:rPr lang="en-US" altLang="zh-CN" dirty="0"/>
              <a:t>r </a:t>
            </a:r>
          </a:p>
          <a:p>
            <a:pPr marL="0" indent="0">
              <a:tabLst>
                <a:tab pos="574675" algn="l"/>
                <a:tab pos="1995488" algn="l"/>
                <a:tab pos="3719513" algn="l"/>
              </a:tabLst>
            </a:pPr>
            <a:r>
              <a:rPr lang="zh-CN" altLang="en-US" dirty="0">
                <a:sym typeface="Symbol" panose="05050102010706020507" pitchFamily="18" charset="2"/>
              </a:rPr>
              <a:t>结论：</a:t>
            </a:r>
            <a:r>
              <a:rPr lang="en-US" altLang="zh-CN" dirty="0" err="1"/>
              <a:t>p</a:t>
            </a:r>
            <a:r>
              <a:rPr lang="en-US" altLang="zh-CN" dirty="0" err="1">
                <a:sym typeface="Symbol" panose="05050102010706020507" pitchFamily="18" charset="2"/>
              </a:rPr>
              <a:t></a:t>
            </a:r>
            <a:r>
              <a:rPr lang="en-US" altLang="zh-CN" dirty="0" err="1"/>
              <a:t>q</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7298"/>
                                        </p:tgtEl>
                                        <p:attrNameLst>
                                          <p:attrName>style.visibility</p:attrName>
                                        </p:attrNameLst>
                                      </p:cBhvr>
                                      <p:to>
                                        <p:strVal val="visible"/>
                                      </p:to>
                                    </p:set>
                                    <p:anim calcmode="lin" valueType="num">
                                      <p:cBhvr additive="base">
                                        <p:cTn id="7" dur="500" fill="hold"/>
                                        <p:tgtEl>
                                          <p:spTgt spid="567298"/>
                                        </p:tgtEl>
                                        <p:attrNameLst>
                                          <p:attrName>ppt_x</p:attrName>
                                        </p:attrNameLst>
                                      </p:cBhvr>
                                      <p:tavLst>
                                        <p:tav tm="0">
                                          <p:val>
                                            <p:strVal val="0-#ppt_w/2"/>
                                          </p:val>
                                        </p:tav>
                                        <p:tav tm="100000">
                                          <p:val>
                                            <p:strVal val="#ppt_x"/>
                                          </p:val>
                                        </p:tav>
                                      </p:tavLst>
                                    </p:anim>
                                    <p:anim calcmode="lin" valueType="num">
                                      <p:cBhvr additive="base">
                                        <p:cTn id="8" dur="500" fill="hold"/>
                                        <p:tgtEl>
                                          <p:spTgt spid="56729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67299">
                                            <p:txEl>
                                              <p:pRg st="0" end="0"/>
                                            </p:txEl>
                                          </p:spTgt>
                                        </p:tgtEl>
                                        <p:attrNameLst>
                                          <p:attrName>style.visibility</p:attrName>
                                        </p:attrNameLst>
                                      </p:cBhvr>
                                      <p:to>
                                        <p:strVal val="visible"/>
                                      </p:to>
                                    </p:set>
                                    <p:anim calcmode="lin" valueType="num">
                                      <p:cBhvr additive="base">
                                        <p:cTn id="13" dur="500" fill="hold"/>
                                        <p:tgtEl>
                                          <p:spTgt spid="56729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6729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67299">
                                            <p:txEl>
                                              <p:pRg st="1" end="1"/>
                                            </p:txEl>
                                          </p:spTgt>
                                        </p:tgtEl>
                                        <p:attrNameLst>
                                          <p:attrName>style.visibility</p:attrName>
                                        </p:attrNameLst>
                                      </p:cBhvr>
                                      <p:to>
                                        <p:strVal val="visible"/>
                                      </p:to>
                                    </p:set>
                                    <p:anim calcmode="lin" valueType="num">
                                      <p:cBhvr additive="base">
                                        <p:cTn id="19" dur="500" fill="hold"/>
                                        <p:tgtEl>
                                          <p:spTgt spid="56729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6729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298" grpId="0" autoUpdateAnimBg="0"/>
      <p:bldP spid="567299"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a:t>总结</a:t>
            </a:r>
          </a:p>
        </p:txBody>
      </p:sp>
      <p:sp>
        <p:nvSpPr>
          <p:cNvPr id="41987" name="Rectangle 3"/>
          <p:cNvSpPr>
            <a:spLocks noGrp="1" noChangeArrowheads="1"/>
          </p:cNvSpPr>
          <p:nvPr>
            <p:ph sz="quarter" idx="1"/>
          </p:nvPr>
        </p:nvSpPr>
        <p:spPr/>
        <p:txBody>
          <a:bodyPr/>
          <a:lstStyle/>
          <a:p>
            <a:pPr eaLnBrk="1" hangingPunct="1">
              <a:lnSpc>
                <a:spcPct val="90000"/>
              </a:lnSpc>
            </a:pPr>
            <a:r>
              <a:rPr lang="zh-CN" altLang="en-US" dirty="0"/>
              <a:t>等值式（16组、24条）</a:t>
            </a:r>
          </a:p>
          <a:p>
            <a:pPr lvl="1" eaLnBrk="1" hangingPunct="1">
              <a:lnSpc>
                <a:spcPct val="90000"/>
              </a:lnSpc>
            </a:pPr>
            <a:r>
              <a:rPr lang="zh-CN" altLang="en-US" sz="2300" dirty="0"/>
              <a:t>幂等律、交换律、结合律、分配律、吸收律；</a:t>
            </a:r>
          </a:p>
          <a:p>
            <a:pPr lvl="1" eaLnBrk="1" hangingPunct="1">
              <a:lnSpc>
                <a:spcPct val="90000"/>
              </a:lnSpc>
            </a:pPr>
            <a:r>
              <a:rPr lang="zh-CN" altLang="en-US" sz="2300" dirty="0"/>
              <a:t>双重否定律、</a:t>
            </a:r>
            <a:r>
              <a:rPr lang="zh-CN" altLang="en-US" sz="2300" dirty="0">
                <a:sym typeface="Wingdings" panose="05000000000000000000" pitchFamily="2" charset="2"/>
              </a:rPr>
              <a:t>摩根</a:t>
            </a:r>
            <a:r>
              <a:rPr lang="zh-CN" altLang="en-US" sz="2300" dirty="0"/>
              <a:t>律</a:t>
            </a:r>
            <a:r>
              <a:rPr lang="zh-CN" altLang="en-US" sz="2300" dirty="0">
                <a:sym typeface="Wingdings" panose="05000000000000000000" pitchFamily="2" charset="2"/>
              </a:rPr>
              <a:t>；</a:t>
            </a:r>
          </a:p>
          <a:p>
            <a:pPr lvl="1" eaLnBrk="1" hangingPunct="1">
              <a:lnSpc>
                <a:spcPct val="90000"/>
              </a:lnSpc>
            </a:pPr>
            <a:r>
              <a:rPr lang="zh-CN" altLang="en-US" sz="2300" dirty="0">
                <a:sym typeface="Wingdings" panose="05000000000000000000" pitchFamily="2" charset="2"/>
              </a:rPr>
              <a:t>零</a:t>
            </a:r>
            <a:r>
              <a:rPr lang="zh-CN" altLang="en-US" sz="2300" dirty="0"/>
              <a:t>律</a:t>
            </a:r>
            <a:r>
              <a:rPr lang="zh-CN" altLang="en-US" sz="2300" dirty="0">
                <a:sym typeface="Wingdings" panose="05000000000000000000" pitchFamily="2" charset="2"/>
              </a:rPr>
              <a:t>、同一</a:t>
            </a:r>
            <a:r>
              <a:rPr lang="zh-CN" altLang="en-US" sz="2300" dirty="0"/>
              <a:t>律</a:t>
            </a:r>
            <a:r>
              <a:rPr lang="zh-CN" altLang="en-US" sz="2300" dirty="0">
                <a:sym typeface="Wingdings" panose="05000000000000000000" pitchFamily="2" charset="2"/>
              </a:rPr>
              <a:t>、排中</a:t>
            </a:r>
            <a:r>
              <a:rPr lang="zh-CN" altLang="en-US" sz="2300" dirty="0"/>
              <a:t>律</a:t>
            </a:r>
            <a:r>
              <a:rPr lang="zh-CN" altLang="en-US" sz="2300" dirty="0">
                <a:sym typeface="Wingdings" panose="05000000000000000000" pitchFamily="2" charset="2"/>
              </a:rPr>
              <a:t>、矛盾</a:t>
            </a:r>
            <a:r>
              <a:rPr lang="zh-CN" altLang="en-US" sz="2300" dirty="0"/>
              <a:t>律</a:t>
            </a:r>
            <a:r>
              <a:rPr lang="zh-CN" altLang="en-US" sz="2300" dirty="0">
                <a:sym typeface="Wingdings" panose="05000000000000000000" pitchFamily="2" charset="2"/>
              </a:rPr>
              <a:t>；</a:t>
            </a:r>
          </a:p>
          <a:p>
            <a:pPr lvl="1" eaLnBrk="1" hangingPunct="1">
              <a:lnSpc>
                <a:spcPct val="90000"/>
              </a:lnSpc>
            </a:pPr>
            <a:r>
              <a:rPr lang="zh-CN" altLang="en-US" sz="2300" dirty="0"/>
              <a:t>蕴涵等值式、等价等值式、假言易位、等价否定等值式</a:t>
            </a:r>
          </a:p>
          <a:p>
            <a:pPr lvl="1" eaLnBrk="1" hangingPunct="1">
              <a:lnSpc>
                <a:spcPct val="90000"/>
              </a:lnSpc>
            </a:pPr>
            <a:r>
              <a:rPr lang="zh-CN" altLang="en-US" sz="2300" dirty="0"/>
              <a:t>归谬论 （</a:t>
            </a:r>
            <a:r>
              <a:rPr lang="en-US" altLang="zh-CN" sz="2300" dirty="0"/>
              <a:t>A→B</a:t>
            </a:r>
            <a:r>
              <a:rPr lang="zh-CN" altLang="en-US" sz="2300" dirty="0"/>
              <a:t>）∧（</a:t>
            </a:r>
            <a:r>
              <a:rPr lang="en-US" altLang="zh-CN" sz="2300" dirty="0"/>
              <a:t>A→</a:t>
            </a:r>
            <a:r>
              <a:rPr lang="en-US" altLang="zh-CN" sz="2300" dirty="0">
                <a:sym typeface="Symbol" panose="05050102010706020507" pitchFamily="18" charset="2"/>
              </a:rPr>
              <a:t></a:t>
            </a:r>
            <a:r>
              <a:rPr lang="en-US" altLang="zh-CN" sz="2300" dirty="0"/>
              <a:t>B</a:t>
            </a:r>
            <a:r>
              <a:rPr lang="zh-CN" altLang="en-US" sz="2300" dirty="0"/>
              <a:t>）</a:t>
            </a:r>
            <a:r>
              <a:rPr lang="zh-CN" altLang="en-US" sz="2300" dirty="0">
                <a:sym typeface="Symbol" panose="05050102010706020507" pitchFamily="18" charset="2"/>
              </a:rPr>
              <a:t></a:t>
            </a:r>
            <a:r>
              <a:rPr lang="en-US" altLang="zh-CN" sz="2300" dirty="0"/>
              <a:t>A</a:t>
            </a:r>
            <a:endParaRPr lang="zh-CN" altLang="en-US" sz="2300" dirty="0"/>
          </a:p>
          <a:p>
            <a:pPr eaLnBrk="1" hangingPunct="1">
              <a:lnSpc>
                <a:spcPct val="90000"/>
              </a:lnSpc>
            </a:pPr>
            <a:r>
              <a:rPr lang="zh-CN" altLang="en-US" dirty="0"/>
              <a:t>推理定律（9条）</a:t>
            </a:r>
          </a:p>
          <a:p>
            <a:pPr lvl="1" eaLnBrk="1" hangingPunct="1">
              <a:lnSpc>
                <a:spcPct val="90000"/>
              </a:lnSpc>
            </a:pPr>
            <a:r>
              <a:rPr lang="zh-CN" altLang="en-US" sz="2300" dirty="0"/>
              <a:t>附加、化简</a:t>
            </a:r>
          </a:p>
          <a:p>
            <a:pPr lvl="1" eaLnBrk="1" hangingPunct="1">
              <a:lnSpc>
                <a:spcPct val="90000"/>
              </a:lnSpc>
            </a:pPr>
            <a:r>
              <a:rPr lang="zh-CN" altLang="en-US" sz="2300" dirty="0"/>
              <a:t>假言推理、拒取式、析取三段论、假言三段论、</a:t>
            </a:r>
          </a:p>
          <a:p>
            <a:pPr lvl="1" eaLnBrk="1" hangingPunct="1">
              <a:lnSpc>
                <a:spcPct val="90000"/>
              </a:lnSpc>
            </a:pPr>
            <a:r>
              <a:rPr lang="zh-CN" altLang="en-US" sz="2300" dirty="0"/>
              <a:t>等价三段论、构造性两难（特殊形式）、破坏性两难</a:t>
            </a:r>
            <a:endParaRPr lang="en-US" altLang="zh-CN" sz="23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p:txBody>
          <a:bodyPr/>
          <a:lstStyle/>
          <a:p>
            <a:endParaRPr lang="zh-CN" altLang="en-US"/>
          </a:p>
        </p:txBody>
      </p:sp>
      <p:sp>
        <p:nvSpPr>
          <p:cNvPr id="5122" name="Rectangle 1026"/>
          <p:cNvSpPr>
            <a:spLocks noGrp="1" noChangeArrowheads="1"/>
          </p:cNvSpPr>
          <p:nvPr>
            <p:ph type="title"/>
          </p:nvPr>
        </p:nvSpPr>
        <p:spPr/>
        <p:txBody>
          <a:bodyPr/>
          <a:lstStyle/>
          <a:p>
            <a:pPr eaLnBrk="1" hangingPunct="1"/>
            <a:r>
              <a:rPr lang="zh-CN" altLang="en-US"/>
              <a:t>3.1 推理的形式结构</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a:t>证明(举例、续)</a:t>
            </a:r>
          </a:p>
        </p:txBody>
      </p:sp>
      <p:sp>
        <p:nvSpPr>
          <p:cNvPr id="43011" name="Rectangle 3"/>
          <p:cNvSpPr>
            <a:spLocks noGrp="1" noChangeArrowheads="1"/>
          </p:cNvSpPr>
          <p:nvPr>
            <p:ph sz="quarter" idx="1"/>
          </p:nvPr>
        </p:nvSpPr>
        <p:spPr/>
        <p:txBody>
          <a:bodyPr/>
          <a:lstStyle/>
          <a:p>
            <a:pPr eaLnBrk="1" hangingPunct="1">
              <a:lnSpc>
                <a:spcPct val="90000"/>
              </a:lnSpc>
            </a:pPr>
            <a:r>
              <a:rPr lang="zh-CN" altLang="en-US"/>
              <a:t>证明： (</a:t>
            </a:r>
            <a:r>
              <a:rPr lang="en-US" altLang="zh-CN" i="1"/>
              <a:t>p</a:t>
            </a:r>
            <a:r>
              <a:rPr lang="zh-CN" altLang="en-US">
                <a:cs typeface="Arial" panose="020B0604020202020204" pitchFamily="34" charset="0"/>
              </a:rPr>
              <a:t>∧</a:t>
            </a:r>
            <a:r>
              <a:rPr lang="en-US" altLang="zh-CN" i="1">
                <a:cs typeface="Arial" panose="020B0604020202020204" pitchFamily="34" charset="0"/>
              </a:rPr>
              <a:t>q</a:t>
            </a:r>
            <a:r>
              <a:rPr lang="zh-CN" altLang="en-US"/>
              <a:t>)</a:t>
            </a:r>
            <a:r>
              <a:rPr lang="en-US" altLang="zh-CN" i="1">
                <a:cs typeface="Arial" panose="020B0604020202020204" pitchFamily="34" charset="0"/>
              </a:rPr>
              <a:t> </a:t>
            </a:r>
            <a:r>
              <a:rPr lang="zh-CN" altLang="en-US">
                <a:cs typeface="Arial" panose="020B0604020202020204" pitchFamily="34" charset="0"/>
              </a:rPr>
              <a:t>→</a:t>
            </a:r>
            <a:r>
              <a:rPr lang="en-US" altLang="zh-CN" i="1">
                <a:cs typeface="Arial" panose="020B0604020202020204" pitchFamily="34" charset="0"/>
              </a:rPr>
              <a:t>r</a:t>
            </a:r>
            <a:r>
              <a:rPr lang="en-US" altLang="zh-CN">
                <a:sym typeface="Symbol" panose="05050102010706020507" pitchFamily="18" charset="2"/>
              </a:rPr>
              <a:t></a:t>
            </a:r>
            <a:r>
              <a:rPr lang="en-US" altLang="zh-CN" i="1">
                <a:cs typeface="Arial" panose="020B0604020202020204" pitchFamily="34" charset="0"/>
              </a:rPr>
              <a:t>q</a:t>
            </a:r>
            <a:r>
              <a:rPr lang="zh-CN" altLang="en-US">
                <a:cs typeface="Arial" panose="020B0604020202020204" pitchFamily="34" charset="0"/>
              </a:rPr>
              <a:t>→(</a:t>
            </a:r>
            <a:r>
              <a:rPr lang="en-US" altLang="zh-CN" i="1"/>
              <a:t>p</a:t>
            </a:r>
            <a:r>
              <a:rPr lang="zh-CN" altLang="en-US">
                <a:cs typeface="Arial" panose="020B0604020202020204" pitchFamily="34" charset="0"/>
              </a:rPr>
              <a:t>→</a:t>
            </a:r>
            <a:r>
              <a:rPr lang="en-US" altLang="zh-CN" i="1">
                <a:cs typeface="Arial" panose="020B0604020202020204" pitchFamily="34" charset="0"/>
              </a:rPr>
              <a:t>r)     </a:t>
            </a:r>
            <a:endParaRPr lang="zh-CN" altLang="en-US"/>
          </a:p>
          <a:p>
            <a:pPr eaLnBrk="1" hangingPunct="1">
              <a:lnSpc>
                <a:spcPct val="90000"/>
              </a:lnSpc>
              <a:buFont typeface="Wingdings" panose="05000000000000000000" pitchFamily="2" charset="2"/>
              <a:buNone/>
            </a:pPr>
            <a:r>
              <a:rPr lang="zh-CN" altLang="en-US"/>
              <a:t>      (</a:t>
            </a:r>
            <a:r>
              <a:rPr lang="en-US" altLang="zh-CN" i="1"/>
              <a:t>p</a:t>
            </a:r>
            <a:r>
              <a:rPr lang="zh-CN" altLang="en-US">
                <a:cs typeface="Arial" panose="020B0604020202020204" pitchFamily="34" charset="0"/>
              </a:rPr>
              <a:t>∧</a:t>
            </a:r>
            <a:r>
              <a:rPr lang="en-US" altLang="zh-CN" i="1">
                <a:cs typeface="Arial" panose="020B0604020202020204" pitchFamily="34" charset="0"/>
              </a:rPr>
              <a:t>q</a:t>
            </a:r>
            <a:r>
              <a:rPr lang="zh-CN" altLang="en-US"/>
              <a:t>)</a:t>
            </a:r>
            <a:r>
              <a:rPr lang="en-US" altLang="zh-CN" i="1">
                <a:cs typeface="Arial" panose="020B0604020202020204" pitchFamily="34" charset="0"/>
              </a:rPr>
              <a:t> </a:t>
            </a:r>
            <a:r>
              <a:rPr lang="zh-CN" altLang="en-US">
                <a:cs typeface="Arial" panose="020B0604020202020204" pitchFamily="34" charset="0"/>
              </a:rPr>
              <a:t>→</a:t>
            </a:r>
            <a:r>
              <a:rPr lang="en-US" altLang="zh-CN" i="1">
                <a:cs typeface="Arial" panose="020B0604020202020204" pitchFamily="34" charset="0"/>
              </a:rPr>
              <a:t>r </a:t>
            </a:r>
            <a:endParaRPr lang="zh-CN" altLang="en-US"/>
          </a:p>
          <a:p>
            <a:pPr eaLnBrk="1" hangingPunct="1">
              <a:lnSpc>
                <a:spcPct val="90000"/>
              </a:lnSpc>
              <a:buFont typeface="Wingdings" panose="05000000000000000000" pitchFamily="2" charset="2"/>
              <a:buNone/>
            </a:pPr>
            <a:r>
              <a:rPr lang="zh-CN" altLang="en-US"/>
              <a:t> </a:t>
            </a:r>
            <a:r>
              <a:rPr lang="en-US" altLang="zh-CN">
                <a:sym typeface="Symbol" panose="05050102010706020507" pitchFamily="18" charset="2"/>
              </a:rPr>
              <a:t></a:t>
            </a:r>
            <a:r>
              <a:rPr lang="zh-CN" altLang="en-US"/>
              <a:t> </a:t>
            </a:r>
            <a:r>
              <a:rPr lang="zh-CN" altLang="en-US">
                <a:cs typeface="Arial" panose="020B0604020202020204" pitchFamily="34" charset="0"/>
              </a:rPr>
              <a:t>¬</a:t>
            </a:r>
            <a:r>
              <a:rPr lang="zh-CN" altLang="en-US"/>
              <a:t>(</a:t>
            </a:r>
            <a:r>
              <a:rPr lang="en-US" altLang="zh-CN" i="1"/>
              <a:t>p</a:t>
            </a:r>
            <a:r>
              <a:rPr lang="zh-CN" altLang="en-US">
                <a:cs typeface="Arial" panose="020B0604020202020204" pitchFamily="34" charset="0"/>
              </a:rPr>
              <a:t>∧</a:t>
            </a:r>
            <a:r>
              <a:rPr lang="en-US" altLang="zh-CN" i="1">
                <a:cs typeface="Arial" panose="020B0604020202020204" pitchFamily="34" charset="0"/>
              </a:rPr>
              <a:t>q</a:t>
            </a:r>
            <a:r>
              <a:rPr lang="zh-CN" altLang="en-US"/>
              <a:t>)</a:t>
            </a:r>
            <a:r>
              <a:rPr lang="zh-CN" altLang="en-US">
                <a:cs typeface="Arial" panose="020B0604020202020204" pitchFamily="34" charset="0"/>
              </a:rPr>
              <a:t>∨</a:t>
            </a:r>
            <a:r>
              <a:rPr lang="en-US" altLang="zh-CN" i="1">
                <a:cs typeface="Arial" panose="020B0604020202020204" pitchFamily="34" charset="0"/>
              </a:rPr>
              <a:t>r    </a:t>
            </a:r>
            <a:r>
              <a:rPr lang="en-US" altLang="zh-CN"/>
              <a:t>(</a:t>
            </a:r>
            <a:r>
              <a:rPr lang="zh-CN" altLang="en-US"/>
              <a:t>蕴涵等值式)</a:t>
            </a:r>
          </a:p>
          <a:p>
            <a:pPr eaLnBrk="1" hangingPunct="1">
              <a:lnSpc>
                <a:spcPct val="90000"/>
              </a:lnSpc>
              <a:buFont typeface="Wingdings" panose="05000000000000000000" pitchFamily="2" charset="2"/>
              <a:buNone/>
            </a:pPr>
            <a:r>
              <a:rPr lang="zh-CN" altLang="en-US"/>
              <a:t> </a:t>
            </a:r>
            <a:r>
              <a:rPr lang="en-US" altLang="zh-CN">
                <a:sym typeface="Symbol" panose="05050102010706020507" pitchFamily="18" charset="2"/>
              </a:rPr>
              <a:t></a:t>
            </a:r>
            <a:r>
              <a:rPr lang="zh-CN" altLang="en-US"/>
              <a:t> </a:t>
            </a:r>
            <a:r>
              <a:rPr lang="zh-CN" altLang="en-US">
                <a:cs typeface="Arial" panose="020B0604020202020204" pitchFamily="34" charset="0"/>
              </a:rPr>
              <a:t>(¬</a:t>
            </a:r>
            <a:r>
              <a:rPr lang="en-US" altLang="zh-CN" i="1"/>
              <a:t>p</a:t>
            </a:r>
            <a:r>
              <a:rPr lang="zh-CN" altLang="en-US">
                <a:cs typeface="Arial" panose="020B0604020202020204" pitchFamily="34" charset="0"/>
              </a:rPr>
              <a:t>∨¬</a:t>
            </a:r>
            <a:r>
              <a:rPr lang="en-US" altLang="zh-CN" i="1">
                <a:cs typeface="Arial" panose="020B0604020202020204" pitchFamily="34" charset="0"/>
              </a:rPr>
              <a:t>q</a:t>
            </a:r>
            <a:r>
              <a:rPr lang="en-US" altLang="zh-CN">
                <a:cs typeface="Arial" panose="020B0604020202020204" pitchFamily="34" charset="0"/>
              </a:rPr>
              <a:t>)</a:t>
            </a:r>
            <a:r>
              <a:rPr lang="zh-CN" altLang="en-US">
                <a:cs typeface="Arial" panose="020B0604020202020204" pitchFamily="34" charset="0"/>
              </a:rPr>
              <a:t>∨</a:t>
            </a:r>
            <a:r>
              <a:rPr lang="en-US" altLang="zh-CN" i="1">
                <a:cs typeface="Arial" panose="020B0604020202020204" pitchFamily="34" charset="0"/>
              </a:rPr>
              <a:t>r    </a:t>
            </a:r>
            <a:r>
              <a:rPr lang="en-US" altLang="zh-CN"/>
              <a:t>(</a:t>
            </a:r>
            <a:r>
              <a:rPr lang="zh-CN" altLang="en-US" sz="2800">
                <a:sym typeface="Wingdings" panose="05000000000000000000" pitchFamily="2" charset="2"/>
              </a:rPr>
              <a:t>摩根律</a:t>
            </a:r>
            <a:r>
              <a:rPr lang="en-US" altLang="zh-CN"/>
              <a:t>)</a:t>
            </a:r>
            <a:endParaRPr lang="zh-CN" altLang="en-US"/>
          </a:p>
          <a:p>
            <a:pPr eaLnBrk="1" hangingPunct="1">
              <a:lnSpc>
                <a:spcPct val="90000"/>
              </a:lnSpc>
              <a:buFont typeface="Wingdings" panose="05000000000000000000" pitchFamily="2" charset="2"/>
              <a:buNone/>
            </a:pPr>
            <a:r>
              <a:rPr lang="zh-CN" altLang="en-US"/>
              <a:t> </a:t>
            </a:r>
            <a:r>
              <a:rPr lang="en-US" altLang="zh-CN">
                <a:sym typeface="Symbol" panose="05050102010706020507" pitchFamily="18" charset="2"/>
              </a:rPr>
              <a:t></a:t>
            </a:r>
            <a:r>
              <a:rPr lang="zh-CN" altLang="en-US"/>
              <a:t> </a:t>
            </a:r>
            <a:r>
              <a:rPr lang="zh-CN" altLang="en-US">
                <a:cs typeface="Arial" panose="020B0604020202020204" pitchFamily="34" charset="0"/>
              </a:rPr>
              <a:t>¬</a:t>
            </a:r>
            <a:r>
              <a:rPr lang="en-US" altLang="zh-CN" i="1">
                <a:cs typeface="Arial" panose="020B0604020202020204" pitchFamily="34" charset="0"/>
              </a:rPr>
              <a:t>q</a:t>
            </a:r>
            <a:r>
              <a:rPr lang="zh-CN" altLang="en-US">
                <a:cs typeface="Arial" panose="020B0604020202020204" pitchFamily="34" charset="0"/>
              </a:rPr>
              <a:t>∨(¬</a:t>
            </a:r>
            <a:r>
              <a:rPr lang="en-US" altLang="zh-CN" i="1"/>
              <a:t>p</a:t>
            </a:r>
            <a:r>
              <a:rPr lang="zh-CN" altLang="en-US">
                <a:cs typeface="Arial" panose="020B0604020202020204" pitchFamily="34" charset="0"/>
              </a:rPr>
              <a:t>∨</a:t>
            </a:r>
            <a:r>
              <a:rPr lang="en-US" altLang="zh-CN" i="1">
                <a:cs typeface="Arial" panose="020B0604020202020204" pitchFamily="34" charset="0"/>
              </a:rPr>
              <a:t>r</a:t>
            </a:r>
            <a:r>
              <a:rPr lang="en-US" altLang="zh-CN">
                <a:cs typeface="Arial" panose="020B0604020202020204" pitchFamily="34" charset="0"/>
              </a:rPr>
              <a:t>)</a:t>
            </a:r>
            <a:r>
              <a:rPr lang="en-US" altLang="zh-CN" i="1">
                <a:cs typeface="Arial" panose="020B0604020202020204" pitchFamily="34" charset="0"/>
              </a:rPr>
              <a:t>    </a:t>
            </a:r>
            <a:r>
              <a:rPr lang="en-US" altLang="zh-CN"/>
              <a:t>(</a:t>
            </a:r>
            <a:r>
              <a:rPr lang="zh-CN" altLang="en-US"/>
              <a:t>交换律、结合律)</a:t>
            </a:r>
          </a:p>
          <a:p>
            <a:pPr eaLnBrk="1" hangingPunct="1">
              <a:lnSpc>
                <a:spcPct val="90000"/>
              </a:lnSpc>
              <a:buFont typeface="Wingdings" panose="05000000000000000000" pitchFamily="2" charset="2"/>
              <a:buNone/>
            </a:pPr>
            <a:r>
              <a:rPr lang="zh-CN" altLang="en-US"/>
              <a:t> </a:t>
            </a:r>
            <a:r>
              <a:rPr lang="en-US" altLang="zh-CN">
                <a:sym typeface="Symbol" panose="05050102010706020507" pitchFamily="18" charset="2"/>
              </a:rPr>
              <a:t></a:t>
            </a:r>
            <a:r>
              <a:rPr lang="zh-CN" altLang="en-US"/>
              <a:t> </a:t>
            </a:r>
            <a:r>
              <a:rPr lang="en-US" altLang="zh-CN" i="1">
                <a:cs typeface="Arial" panose="020B0604020202020204" pitchFamily="34" charset="0"/>
              </a:rPr>
              <a:t>q </a:t>
            </a:r>
            <a:r>
              <a:rPr lang="zh-CN" altLang="en-US">
                <a:cs typeface="Arial" panose="020B0604020202020204" pitchFamily="34" charset="0"/>
              </a:rPr>
              <a:t>→(¬</a:t>
            </a:r>
            <a:r>
              <a:rPr lang="en-US" altLang="zh-CN" i="1"/>
              <a:t>p</a:t>
            </a:r>
            <a:r>
              <a:rPr lang="zh-CN" altLang="en-US">
                <a:cs typeface="Arial" panose="020B0604020202020204" pitchFamily="34" charset="0"/>
              </a:rPr>
              <a:t>∨</a:t>
            </a:r>
            <a:r>
              <a:rPr lang="en-US" altLang="zh-CN" i="1">
                <a:cs typeface="Arial" panose="020B0604020202020204" pitchFamily="34" charset="0"/>
              </a:rPr>
              <a:t>r</a:t>
            </a:r>
            <a:r>
              <a:rPr lang="en-US" altLang="zh-CN">
                <a:cs typeface="Arial" panose="020B0604020202020204" pitchFamily="34" charset="0"/>
              </a:rPr>
              <a:t>)</a:t>
            </a:r>
            <a:r>
              <a:rPr lang="en-US" altLang="zh-CN" i="1">
                <a:cs typeface="Arial" panose="020B0604020202020204" pitchFamily="34" charset="0"/>
              </a:rPr>
              <a:t>   </a:t>
            </a:r>
            <a:r>
              <a:rPr lang="en-US" altLang="zh-CN"/>
              <a:t>(</a:t>
            </a:r>
            <a:r>
              <a:rPr lang="zh-CN" altLang="en-US"/>
              <a:t>蕴涵等值式</a:t>
            </a:r>
            <a:r>
              <a:rPr lang="en-US" altLang="zh-CN"/>
              <a:t>)</a:t>
            </a:r>
            <a:endParaRPr lang="zh-CN" altLang="en-US"/>
          </a:p>
          <a:p>
            <a:pPr eaLnBrk="1" hangingPunct="1">
              <a:lnSpc>
                <a:spcPct val="90000"/>
              </a:lnSpc>
              <a:buFont typeface="Wingdings" panose="05000000000000000000" pitchFamily="2" charset="2"/>
              <a:buNone/>
            </a:pPr>
            <a:r>
              <a:rPr lang="zh-CN" altLang="en-US"/>
              <a:t> </a:t>
            </a:r>
            <a:r>
              <a:rPr lang="en-US" altLang="zh-CN">
                <a:sym typeface="Symbol" panose="05050102010706020507" pitchFamily="18" charset="2"/>
              </a:rPr>
              <a:t> </a:t>
            </a:r>
            <a:r>
              <a:rPr lang="zh-CN" altLang="en-US"/>
              <a:t> </a:t>
            </a:r>
            <a:r>
              <a:rPr lang="en-US" altLang="zh-CN" i="1">
                <a:cs typeface="Arial" panose="020B0604020202020204" pitchFamily="34" charset="0"/>
              </a:rPr>
              <a:t>q </a:t>
            </a:r>
            <a:r>
              <a:rPr lang="zh-CN" altLang="en-US">
                <a:cs typeface="Arial" panose="020B0604020202020204" pitchFamily="34" charset="0"/>
              </a:rPr>
              <a:t>→(</a:t>
            </a:r>
            <a:r>
              <a:rPr lang="en-US" altLang="zh-CN" i="1"/>
              <a:t>p</a:t>
            </a:r>
            <a:r>
              <a:rPr lang="zh-CN" altLang="en-US">
                <a:cs typeface="Arial" panose="020B0604020202020204" pitchFamily="34" charset="0"/>
              </a:rPr>
              <a:t>→</a:t>
            </a:r>
            <a:r>
              <a:rPr lang="en-US" altLang="zh-CN" i="1">
                <a:cs typeface="Arial" panose="020B0604020202020204" pitchFamily="34" charset="0"/>
              </a:rPr>
              <a:t>r</a:t>
            </a:r>
            <a:r>
              <a:rPr lang="en-US" altLang="zh-CN">
                <a:cs typeface="Arial" panose="020B0604020202020204" pitchFamily="34" charset="0"/>
              </a:rPr>
              <a:t>)</a:t>
            </a:r>
            <a:r>
              <a:rPr lang="en-US" altLang="zh-CN" i="1">
                <a:cs typeface="Arial" panose="020B0604020202020204" pitchFamily="34" charset="0"/>
              </a:rPr>
              <a:t>     </a:t>
            </a:r>
            <a:r>
              <a:rPr lang="en-US" altLang="zh-CN"/>
              <a:t>(</a:t>
            </a:r>
            <a:r>
              <a:rPr lang="zh-CN" altLang="en-US"/>
              <a:t>蕴涵等值式</a:t>
            </a:r>
            <a:r>
              <a:rPr lang="en-US" altLang="zh-CN"/>
              <a:t>)</a:t>
            </a:r>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r>
              <a:rPr lang="zh-CN" altLang="en-US" b="1">
                <a:latin typeface="宋体" panose="02010600030101010101" pitchFamily="2" charset="-122"/>
              </a:rPr>
              <a:t>推理的几个结果</a:t>
            </a:r>
            <a:r>
              <a:rPr lang="zh-CN" altLang="en-US" b="1">
                <a:latin typeface="Times New Roman" panose="02020603050405020304" pitchFamily="18" charset="0"/>
              </a:rPr>
              <a:t> </a:t>
            </a:r>
          </a:p>
        </p:txBody>
      </p:sp>
      <p:sp>
        <p:nvSpPr>
          <p:cNvPr id="133123" name="Rectangle 3"/>
          <p:cNvSpPr>
            <a:spLocks noGrp="1" noChangeArrowheads="1"/>
          </p:cNvSpPr>
          <p:nvPr>
            <p:ph sz="quarter" idx="1"/>
          </p:nvPr>
        </p:nvSpPr>
        <p:spPr/>
        <p:txBody>
          <a:bodyPr/>
          <a:lstStyle/>
          <a:p>
            <a:pPr marL="0" indent="0">
              <a:tabLst>
                <a:tab pos="1149350" algn="l"/>
                <a:tab pos="1995488" algn="l"/>
              </a:tabLst>
            </a:pPr>
            <a:r>
              <a:rPr lang="zh-CN" altLang="en-US" dirty="0"/>
              <a:t>如果</a:t>
            </a:r>
            <a:r>
              <a:rPr lang="en-US" altLang="zh-CN" dirty="0"/>
              <a:t>A </a:t>
            </a:r>
            <a:r>
              <a:rPr lang="en-US" altLang="zh-CN" dirty="0">
                <a:sym typeface="Symbol" panose="05050102010706020507" pitchFamily="18" charset="2"/>
              </a:rPr>
              <a:t></a:t>
            </a:r>
            <a:r>
              <a:rPr lang="en-US" altLang="zh-CN" dirty="0"/>
              <a:t> B，A</a:t>
            </a:r>
            <a:r>
              <a:rPr lang="zh-CN" altLang="en-US" dirty="0"/>
              <a:t>为重言式，则</a:t>
            </a:r>
            <a:r>
              <a:rPr lang="en-US" altLang="zh-CN" dirty="0"/>
              <a:t>B</a:t>
            </a:r>
            <a:r>
              <a:rPr lang="zh-CN" altLang="en-US" dirty="0"/>
              <a:t>也是重言式</a:t>
            </a:r>
          </a:p>
          <a:p>
            <a:pPr marL="0" indent="0">
              <a:tabLst>
                <a:tab pos="1149350" algn="l"/>
                <a:tab pos="1995488" algn="l"/>
              </a:tabLst>
            </a:pPr>
            <a:r>
              <a:rPr lang="zh-CN" altLang="en-US" dirty="0"/>
              <a:t>如果</a:t>
            </a:r>
            <a:r>
              <a:rPr lang="en-US" altLang="zh-CN" dirty="0"/>
              <a:t>A </a:t>
            </a:r>
            <a:r>
              <a:rPr lang="en-US" altLang="zh-CN" dirty="0">
                <a:sym typeface="Symbol" panose="05050102010706020507" pitchFamily="18" charset="2"/>
              </a:rPr>
              <a:t></a:t>
            </a:r>
            <a:r>
              <a:rPr lang="en-US" altLang="zh-CN" dirty="0"/>
              <a:t> B，B </a:t>
            </a:r>
            <a:r>
              <a:rPr lang="en-US" altLang="zh-CN" dirty="0">
                <a:sym typeface="Symbol" panose="05050102010706020507" pitchFamily="18" charset="2"/>
              </a:rPr>
              <a:t></a:t>
            </a:r>
            <a:r>
              <a:rPr lang="en-US" altLang="zh-CN" dirty="0"/>
              <a:t> A</a:t>
            </a:r>
            <a:r>
              <a:rPr lang="zh-CN" altLang="en-US" dirty="0"/>
              <a:t>同时成立，则</a:t>
            </a:r>
            <a:r>
              <a:rPr lang="en-US" altLang="zh-CN" dirty="0"/>
              <a:t>A </a:t>
            </a:r>
            <a:r>
              <a:rPr lang="en-US" altLang="zh-CN" dirty="0">
                <a:sym typeface="Symbol" panose="05050102010706020507" pitchFamily="18" charset="2"/>
              </a:rPr>
              <a:t></a:t>
            </a:r>
            <a:r>
              <a:rPr lang="en-US" altLang="zh-CN" dirty="0"/>
              <a:t> B</a:t>
            </a:r>
          </a:p>
          <a:p>
            <a:pPr marL="0" indent="0">
              <a:tabLst>
                <a:tab pos="1149350" algn="l"/>
                <a:tab pos="1995488" algn="l"/>
              </a:tabLst>
            </a:pPr>
            <a:r>
              <a:rPr lang="zh-CN" altLang="en-US" dirty="0"/>
              <a:t>如果</a:t>
            </a:r>
            <a:r>
              <a:rPr lang="en-US" altLang="zh-CN" dirty="0"/>
              <a:t>A </a:t>
            </a:r>
            <a:r>
              <a:rPr lang="en-US" altLang="zh-CN" dirty="0">
                <a:sym typeface="Symbol" panose="05050102010706020507" pitchFamily="18" charset="2"/>
              </a:rPr>
              <a:t></a:t>
            </a:r>
            <a:r>
              <a:rPr lang="en-US" altLang="zh-CN" dirty="0"/>
              <a:t> B，B </a:t>
            </a:r>
            <a:r>
              <a:rPr lang="en-US" altLang="zh-CN" dirty="0">
                <a:sym typeface="Symbol" panose="05050102010706020507" pitchFamily="18" charset="2"/>
              </a:rPr>
              <a:t></a:t>
            </a:r>
            <a:r>
              <a:rPr lang="en-US" altLang="zh-CN" dirty="0"/>
              <a:t> C，</a:t>
            </a:r>
            <a:r>
              <a:rPr lang="zh-CN" altLang="en-US" dirty="0"/>
              <a:t>则</a:t>
            </a:r>
            <a:r>
              <a:rPr lang="en-US" altLang="zh-CN" dirty="0"/>
              <a:t>A </a:t>
            </a:r>
            <a:r>
              <a:rPr lang="en-US" altLang="zh-CN" dirty="0">
                <a:sym typeface="Symbol" panose="05050102010706020507" pitchFamily="18" charset="2"/>
              </a:rPr>
              <a:t></a:t>
            </a:r>
            <a:r>
              <a:rPr lang="en-US" altLang="zh-CN" dirty="0"/>
              <a:t> C</a:t>
            </a:r>
          </a:p>
          <a:p>
            <a:pPr marL="0" indent="0">
              <a:tabLst>
                <a:tab pos="1149350" algn="l"/>
                <a:tab pos="1995488" algn="l"/>
              </a:tabLst>
            </a:pPr>
            <a:r>
              <a:rPr lang="zh-CN" altLang="en-US" dirty="0"/>
              <a:t>如果</a:t>
            </a:r>
            <a:r>
              <a:rPr lang="en-US" altLang="zh-CN" dirty="0"/>
              <a:t>A </a:t>
            </a:r>
            <a:r>
              <a:rPr lang="en-US" altLang="zh-CN" dirty="0">
                <a:sym typeface="Symbol" panose="05050102010706020507" pitchFamily="18" charset="2"/>
              </a:rPr>
              <a:t></a:t>
            </a:r>
            <a:r>
              <a:rPr lang="en-US" altLang="zh-CN" dirty="0"/>
              <a:t> B，A </a:t>
            </a:r>
            <a:r>
              <a:rPr lang="en-US" altLang="zh-CN" dirty="0">
                <a:sym typeface="Symbol" panose="05050102010706020507" pitchFamily="18" charset="2"/>
              </a:rPr>
              <a:t></a:t>
            </a:r>
            <a:r>
              <a:rPr lang="en-US" altLang="zh-CN" dirty="0"/>
              <a:t> C，</a:t>
            </a:r>
            <a:r>
              <a:rPr lang="zh-CN" altLang="en-US" dirty="0"/>
              <a:t>则</a:t>
            </a:r>
            <a:r>
              <a:rPr lang="en-US" altLang="zh-CN" dirty="0"/>
              <a:t>A </a:t>
            </a:r>
            <a:r>
              <a:rPr lang="en-US" altLang="zh-CN" dirty="0">
                <a:sym typeface="Symbol" panose="05050102010706020507" pitchFamily="18" charset="2"/>
              </a:rPr>
              <a:t></a:t>
            </a:r>
            <a:r>
              <a:rPr lang="en-US" altLang="zh-CN" dirty="0"/>
              <a:t> B</a:t>
            </a:r>
            <a:r>
              <a:rPr lang="en-US" altLang="zh-CN" dirty="0">
                <a:sym typeface="Symbol" panose="05050102010706020507" pitchFamily="18" charset="2"/>
              </a:rPr>
              <a:t></a:t>
            </a:r>
            <a:r>
              <a:rPr lang="en-US" altLang="zh-CN" dirty="0"/>
              <a:t>C</a:t>
            </a:r>
          </a:p>
          <a:p>
            <a:pPr marL="0" indent="0">
              <a:tabLst>
                <a:tab pos="1149350" algn="l"/>
                <a:tab pos="1995488" algn="l"/>
              </a:tabLst>
            </a:pPr>
            <a:r>
              <a:rPr lang="zh-CN" altLang="en-US" dirty="0"/>
              <a:t>如果</a:t>
            </a:r>
            <a:r>
              <a:rPr lang="en-US" altLang="zh-CN" dirty="0"/>
              <a:t>A </a:t>
            </a:r>
            <a:r>
              <a:rPr lang="en-US" altLang="zh-CN" dirty="0">
                <a:sym typeface="Symbol" panose="05050102010706020507" pitchFamily="18" charset="2"/>
              </a:rPr>
              <a:t></a:t>
            </a:r>
            <a:r>
              <a:rPr lang="en-US" altLang="zh-CN" dirty="0"/>
              <a:t> C，B </a:t>
            </a:r>
            <a:r>
              <a:rPr lang="en-US" altLang="zh-CN" dirty="0">
                <a:sym typeface="Symbol" panose="05050102010706020507" pitchFamily="18" charset="2"/>
              </a:rPr>
              <a:t></a:t>
            </a:r>
            <a:r>
              <a:rPr lang="en-US" altLang="zh-CN" dirty="0"/>
              <a:t> C，</a:t>
            </a:r>
            <a:r>
              <a:rPr lang="zh-CN" altLang="en-US" dirty="0"/>
              <a:t>则</a:t>
            </a:r>
            <a:r>
              <a:rPr lang="en-US" altLang="zh-CN" dirty="0"/>
              <a:t>A</a:t>
            </a:r>
            <a:r>
              <a:rPr lang="en-US" altLang="zh-CN" dirty="0">
                <a:sym typeface="Symbol" panose="05050102010706020507" pitchFamily="18" charset="2"/>
              </a:rPr>
              <a:t></a:t>
            </a:r>
            <a:r>
              <a:rPr lang="en-US" altLang="zh-CN" dirty="0"/>
              <a:t>B </a:t>
            </a:r>
            <a:r>
              <a:rPr lang="en-US" altLang="zh-CN" dirty="0">
                <a:sym typeface="Symbol" panose="05050102010706020507" pitchFamily="18" charset="2"/>
              </a:rPr>
              <a:t></a:t>
            </a:r>
            <a:r>
              <a:rPr lang="en-US" altLang="zh-CN" dirty="0"/>
              <a:t> C</a:t>
            </a:r>
          </a:p>
        </p:txBody>
      </p:sp>
      <p:graphicFrame>
        <p:nvGraphicFramePr>
          <p:cNvPr id="44036" name="Object 4"/>
          <p:cNvGraphicFramePr>
            <a:graphicFrameLocks noChangeAspect="1"/>
          </p:cNvGraphicFramePr>
          <p:nvPr/>
        </p:nvGraphicFramePr>
        <p:xfrm>
          <a:off x="6026150" y="3365500"/>
          <a:ext cx="139700" cy="127000"/>
        </p:xfrm>
        <a:graphic>
          <a:graphicData uri="http://schemas.openxmlformats.org/presentationml/2006/ole">
            <mc:AlternateContent xmlns:mc="http://schemas.openxmlformats.org/markup-compatibility/2006">
              <mc:Choice xmlns:v="urn:schemas-microsoft-com:vml" Requires="v">
                <p:oleObj name="Equation" r:id="rId3" imgW="139518" imgH="126835" progId="Equation.3">
                  <p:embed/>
                </p:oleObj>
              </mc:Choice>
              <mc:Fallback>
                <p:oleObj name="Equation" r:id="rId3" imgW="139518" imgH="12683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6150" y="3365500"/>
                        <a:ext cx="139700" cy="12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22"/>
                                        </p:tgtEl>
                                        <p:attrNameLst>
                                          <p:attrName>style.visibility</p:attrName>
                                        </p:attrNameLst>
                                      </p:cBhvr>
                                      <p:to>
                                        <p:strVal val="visible"/>
                                      </p:to>
                                    </p:set>
                                    <p:anim calcmode="lin" valueType="num">
                                      <p:cBhvr additive="base">
                                        <p:cTn id="7" dur="500" fill="hold"/>
                                        <p:tgtEl>
                                          <p:spTgt spid="133122"/>
                                        </p:tgtEl>
                                        <p:attrNameLst>
                                          <p:attrName>ppt_x</p:attrName>
                                        </p:attrNameLst>
                                      </p:cBhvr>
                                      <p:tavLst>
                                        <p:tav tm="0">
                                          <p:val>
                                            <p:strVal val="0-#ppt_w/2"/>
                                          </p:val>
                                        </p:tav>
                                        <p:tav tm="100000">
                                          <p:val>
                                            <p:strVal val="#ppt_x"/>
                                          </p:val>
                                        </p:tav>
                                      </p:tavLst>
                                    </p:anim>
                                    <p:anim calcmode="lin" valueType="num">
                                      <p:cBhvr additive="base">
                                        <p:cTn id="8" dur="500" fill="hold"/>
                                        <p:tgtEl>
                                          <p:spTgt spid="1331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123">
                                            <p:txEl>
                                              <p:pRg st="0" end="0"/>
                                            </p:txEl>
                                          </p:spTgt>
                                        </p:tgtEl>
                                        <p:attrNameLst>
                                          <p:attrName>style.visibility</p:attrName>
                                        </p:attrNameLst>
                                      </p:cBhvr>
                                      <p:to>
                                        <p:strVal val="visible"/>
                                      </p:to>
                                    </p:set>
                                    <p:anim calcmode="lin" valueType="num">
                                      <p:cBhvr additive="base">
                                        <p:cTn id="13" dur="500" fill="hold"/>
                                        <p:tgtEl>
                                          <p:spTgt spid="13312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312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3123">
                                            <p:txEl>
                                              <p:pRg st="1" end="1"/>
                                            </p:txEl>
                                          </p:spTgt>
                                        </p:tgtEl>
                                        <p:attrNameLst>
                                          <p:attrName>style.visibility</p:attrName>
                                        </p:attrNameLst>
                                      </p:cBhvr>
                                      <p:to>
                                        <p:strVal val="visible"/>
                                      </p:to>
                                    </p:set>
                                    <p:anim calcmode="lin" valueType="num">
                                      <p:cBhvr additive="base">
                                        <p:cTn id="19" dur="500" fill="hold"/>
                                        <p:tgtEl>
                                          <p:spTgt spid="13312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312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3123">
                                            <p:txEl>
                                              <p:pRg st="2" end="2"/>
                                            </p:txEl>
                                          </p:spTgt>
                                        </p:tgtEl>
                                        <p:attrNameLst>
                                          <p:attrName>style.visibility</p:attrName>
                                        </p:attrNameLst>
                                      </p:cBhvr>
                                      <p:to>
                                        <p:strVal val="visible"/>
                                      </p:to>
                                    </p:set>
                                    <p:anim calcmode="lin" valueType="num">
                                      <p:cBhvr additive="base">
                                        <p:cTn id="25" dur="500" fill="hold"/>
                                        <p:tgtEl>
                                          <p:spTgt spid="13312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312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3123">
                                            <p:txEl>
                                              <p:pRg st="3" end="3"/>
                                            </p:txEl>
                                          </p:spTgt>
                                        </p:tgtEl>
                                        <p:attrNameLst>
                                          <p:attrName>style.visibility</p:attrName>
                                        </p:attrNameLst>
                                      </p:cBhvr>
                                      <p:to>
                                        <p:strVal val="visible"/>
                                      </p:to>
                                    </p:set>
                                    <p:anim calcmode="lin" valueType="num">
                                      <p:cBhvr additive="base">
                                        <p:cTn id="31" dur="500" fill="hold"/>
                                        <p:tgtEl>
                                          <p:spTgt spid="13312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312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33123">
                                            <p:txEl>
                                              <p:pRg st="4" end="4"/>
                                            </p:txEl>
                                          </p:spTgt>
                                        </p:tgtEl>
                                        <p:attrNameLst>
                                          <p:attrName>style.visibility</p:attrName>
                                        </p:attrNameLst>
                                      </p:cBhvr>
                                      <p:to>
                                        <p:strVal val="visible"/>
                                      </p:to>
                                    </p:set>
                                    <p:anim calcmode="lin" valueType="num">
                                      <p:cBhvr additive="base">
                                        <p:cTn id="37" dur="500" fill="hold"/>
                                        <p:tgtEl>
                                          <p:spTgt spid="13312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3312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autoUpdateAnimBg="0"/>
      <p:bldP spid="133123"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b="1">
                <a:latin typeface="宋体" panose="02010600030101010101" pitchFamily="2" charset="-122"/>
              </a:rPr>
              <a:t>证明推理公式的方法</a:t>
            </a:r>
          </a:p>
        </p:txBody>
      </p:sp>
      <p:sp>
        <p:nvSpPr>
          <p:cNvPr id="45059" name="Rectangle 3"/>
          <p:cNvSpPr>
            <a:spLocks noGrp="1" noChangeArrowheads="1"/>
          </p:cNvSpPr>
          <p:nvPr>
            <p:ph sz="quarter" idx="1"/>
          </p:nvPr>
        </p:nvSpPr>
        <p:spPr/>
        <p:txBody>
          <a:bodyPr/>
          <a:lstStyle/>
          <a:p>
            <a:pPr eaLnBrk="1" hangingPunct="1"/>
            <a:r>
              <a:rPr lang="zh-CN" altLang="en-US" dirty="0"/>
              <a:t>定理  </a:t>
            </a:r>
            <a:r>
              <a:rPr lang="en-US" altLang="zh-CN" dirty="0"/>
              <a:t>A </a:t>
            </a:r>
            <a:r>
              <a:rPr lang="en-US" altLang="zh-CN" dirty="0">
                <a:sym typeface="Symbol" panose="05050102010706020507" pitchFamily="18" charset="2"/>
              </a:rPr>
              <a:t></a:t>
            </a:r>
            <a:r>
              <a:rPr lang="en-US" altLang="zh-CN" dirty="0"/>
              <a:t> B</a:t>
            </a:r>
            <a:r>
              <a:rPr lang="zh-CN" altLang="en-US" dirty="0"/>
              <a:t>成立的充分必要条件是</a:t>
            </a:r>
            <a:r>
              <a:rPr lang="en-US" altLang="zh-CN" dirty="0">
                <a:solidFill>
                  <a:srgbClr val="FF0000"/>
                </a:solidFill>
                <a:highlight>
                  <a:srgbClr val="FFFF00"/>
                </a:highlight>
              </a:rPr>
              <a:t>A</a:t>
            </a:r>
            <a:r>
              <a:rPr lang="en-US" altLang="zh-CN" dirty="0">
                <a:solidFill>
                  <a:srgbClr val="FF0000"/>
                </a:solidFill>
                <a:highlight>
                  <a:srgbClr val="FFFF00"/>
                </a:highlight>
                <a:cs typeface="Times New Roman" panose="02020603050405020304" pitchFamily="18" charset="0"/>
              </a:rPr>
              <a:t> </a:t>
            </a:r>
            <a:r>
              <a:rPr lang="en-US" altLang="zh-CN" dirty="0">
                <a:solidFill>
                  <a:srgbClr val="FF0000"/>
                </a:solidFill>
                <a:highlight>
                  <a:srgbClr val="FFFF00"/>
                </a:highlight>
                <a:cs typeface="Times New Roman" panose="02020603050405020304" pitchFamily="18" charset="0"/>
                <a:sym typeface="Symbol" panose="05050102010706020507" pitchFamily="18" charset="2"/>
              </a:rPr>
              <a:t></a:t>
            </a:r>
            <a:r>
              <a:rPr lang="en-US" altLang="zh-CN" dirty="0">
                <a:solidFill>
                  <a:srgbClr val="FF0000"/>
                </a:solidFill>
                <a:highlight>
                  <a:srgbClr val="FFFF00"/>
                </a:highlight>
              </a:rPr>
              <a:t>B</a:t>
            </a:r>
            <a:r>
              <a:rPr lang="zh-CN" altLang="en-US" dirty="0">
                <a:solidFill>
                  <a:srgbClr val="FF0000"/>
                </a:solidFill>
                <a:highlight>
                  <a:srgbClr val="FFFF00"/>
                </a:highlight>
              </a:rPr>
              <a:t>是重言式</a:t>
            </a:r>
          </a:p>
          <a:p>
            <a:pPr eaLnBrk="1" hangingPunct="1"/>
            <a:r>
              <a:rPr lang="zh-CN" altLang="en-US" dirty="0"/>
              <a:t>定理  </a:t>
            </a:r>
            <a:r>
              <a:rPr lang="en-US" altLang="zh-CN" dirty="0"/>
              <a:t>A </a:t>
            </a:r>
            <a:r>
              <a:rPr lang="en-US" altLang="zh-CN" dirty="0">
                <a:sym typeface="Symbol" panose="05050102010706020507" pitchFamily="18" charset="2"/>
              </a:rPr>
              <a:t></a:t>
            </a:r>
            <a:r>
              <a:rPr lang="en-US" altLang="zh-CN" dirty="0"/>
              <a:t> B</a:t>
            </a:r>
            <a:r>
              <a:rPr lang="zh-CN" altLang="en-US" dirty="0"/>
              <a:t>成立的充分必要条件是</a:t>
            </a:r>
            <a:r>
              <a:rPr lang="en-US" altLang="zh-CN" dirty="0">
                <a:solidFill>
                  <a:srgbClr val="FF0000"/>
                </a:solidFill>
                <a:highlight>
                  <a:srgbClr val="FFFF00"/>
                </a:highlight>
              </a:rPr>
              <a:t>A </a:t>
            </a:r>
            <a:r>
              <a:rPr lang="en-US" altLang="zh-CN" dirty="0">
                <a:solidFill>
                  <a:srgbClr val="FF0000"/>
                </a:solidFill>
                <a:highlight>
                  <a:srgbClr val="FFFF00"/>
                </a:highlight>
                <a:sym typeface="Symbol" panose="05050102010706020507" pitchFamily="18" charset="2"/>
              </a:rPr>
              <a:t></a:t>
            </a:r>
            <a:r>
              <a:rPr lang="en-US" altLang="zh-CN" dirty="0">
                <a:solidFill>
                  <a:srgbClr val="FF0000"/>
                </a:solidFill>
                <a:highlight>
                  <a:srgbClr val="FFFF00"/>
                </a:highlight>
              </a:rPr>
              <a:t> </a:t>
            </a:r>
            <a:r>
              <a:rPr lang="en-US" altLang="zh-CN" dirty="0">
                <a:solidFill>
                  <a:srgbClr val="FF0000"/>
                </a:solidFill>
                <a:highlight>
                  <a:srgbClr val="FFFF00"/>
                </a:highlight>
                <a:cs typeface="Times New Roman" panose="02020603050405020304" pitchFamily="18" charset="0"/>
                <a:sym typeface="Symbol" panose="05050102010706020507" pitchFamily="18" charset="2"/>
              </a:rPr>
              <a:t></a:t>
            </a:r>
            <a:r>
              <a:rPr lang="zh-CN" altLang="en-US" dirty="0">
                <a:solidFill>
                  <a:srgbClr val="FF0000"/>
                </a:solidFill>
                <a:highlight>
                  <a:srgbClr val="FFFF00"/>
                </a:highlight>
              </a:rPr>
              <a:t> </a:t>
            </a:r>
            <a:r>
              <a:rPr lang="en-US" altLang="zh-CN" dirty="0">
                <a:solidFill>
                  <a:srgbClr val="FF0000"/>
                </a:solidFill>
                <a:highlight>
                  <a:srgbClr val="FFFF00"/>
                </a:highlight>
              </a:rPr>
              <a:t>B</a:t>
            </a:r>
            <a:r>
              <a:rPr lang="zh-CN" altLang="en-US" dirty="0">
                <a:solidFill>
                  <a:srgbClr val="FF0000"/>
                </a:solidFill>
                <a:highlight>
                  <a:srgbClr val="FFFF00"/>
                </a:highlight>
              </a:rPr>
              <a:t>是矛盾式</a:t>
            </a:r>
            <a:endParaRPr lang="en-US" altLang="zh-CN" dirty="0">
              <a:solidFill>
                <a:srgbClr val="FF0000"/>
              </a:solidFill>
              <a:highlight>
                <a:srgbClr val="FFFF00"/>
              </a:highlight>
            </a:endParaRPr>
          </a:p>
          <a:p>
            <a:r>
              <a:rPr lang="zh-CN" altLang="en-US" dirty="0"/>
              <a:t>问题：如何理解等值式与推理定理之间的关系？如果不允许使用附加前提引入律咋办？</a:t>
            </a:r>
            <a:endParaRPr lang="en-US" altLang="zh-CN" dirty="0"/>
          </a:p>
          <a:p>
            <a:r>
              <a:rPr lang="zh-CN" altLang="en-US" dirty="0"/>
              <a:t>前提</a:t>
            </a:r>
            <a:r>
              <a:rPr lang="en-US" altLang="zh-CN" dirty="0"/>
              <a:t>: </a:t>
            </a:r>
            <a:r>
              <a:rPr lang="en-US" altLang="zh-CN" i="1" dirty="0" err="1"/>
              <a:t>p→q</a:t>
            </a:r>
            <a:r>
              <a:rPr lang="en-US" altLang="zh-CN" i="1" dirty="0"/>
              <a:t>  </a:t>
            </a:r>
            <a:r>
              <a:rPr lang="zh-CN" altLang="en-US" dirty="0"/>
              <a:t>结论</a:t>
            </a:r>
            <a:r>
              <a:rPr lang="en-US" altLang="zh-CN" dirty="0"/>
              <a:t>: </a:t>
            </a:r>
            <a:r>
              <a:rPr lang="en-US" altLang="zh-CN" i="1" dirty="0"/>
              <a:t>p→ (</a:t>
            </a:r>
            <a:r>
              <a:rPr lang="en-US" altLang="zh-CN" i="1" dirty="0" err="1"/>
              <a:t>p∧q</a:t>
            </a:r>
            <a:r>
              <a:rPr lang="en-US" altLang="zh-CN" i="1" dirty="0"/>
              <a:t>)</a:t>
            </a:r>
          </a:p>
          <a:p>
            <a:r>
              <a:rPr lang="zh-CN" altLang="en-US" dirty="0"/>
              <a:t>前提</a:t>
            </a:r>
            <a:r>
              <a:rPr lang="en-US" altLang="zh-CN" dirty="0"/>
              <a:t>: </a:t>
            </a:r>
            <a:r>
              <a:rPr lang="en-US" altLang="zh-CN" i="1" dirty="0"/>
              <a:t>p→ (</a:t>
            </a:r>
            <a:r>
              <a:rPr lang="en-US" altLang="zh-CN" i="1" dirty="0" err="1"/>
              <a:t>q→r</a:t>
            </a:r>
            <a:r>
              <a:rPr lang="en-US" altLang="zh-CN" i="1" dirty="0"/>
              <a:t>), </a:t>
            </a:r>
            <a:r>
              <a:rPr lang="en-US" altLang="zh-CN" i="1" dirty="0" err="1"/>
              <a:t>s→p</a:t>
            </a:r>
            <a:r>
              <a:rPr lang="en-US" altLang="zh-CN" i="1" dirty="0"/>
              <a:t>, q </a:t>
            </a:r>
            <a:r>
              <a:rPr lang="zh-CN" altLang="en-US" dirty="0"/>
              <a:t>结论</a:t>
            </a:r>
            <a:r>
              <a:rPr lang="en-US" altLang="zh-CN" dirty="0"/>
              <a:t>: </a:t>
            </a:r>
            <a:r>
              <a:rPr lang="en-US" altLang="zh-CN" i="1" dirty="0" err="1"/>
              <a:t>s→r</a:t>
            </a:r>
            <a:endParaRPr lang="en-US" altLang="zh-CN" i="1"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b="1">
                <a:latin typeface="宋体" panose="02010600030101010101" pitchFamily="2" charset="-122"/>
              </a:rPr>
              <a:t>证明</a:t>
            </a:r>
            <a:r>
              <a:rPr lang="en-US" altLang="zh-CN"/>
              <a:t>G </a:t>
            </a:r>
            <a:r>
              <a:rPr lang="en-US" altLang="zh-CN">
                <a:sym typeface="Symbol" panose="05050102010706020507" pitchFamily="18" charset="2"/>
              </a:rPr>
              <a:t> </a:t>
            </a:r>
            <a:r>
              <a:rPr lang="en-US" altLang="zh-CN"/>
              <a:t>H</a:t>
            </a:r>
            <a:r>
              <a:rPr lang="zh-CN" altLang="en-US" b="1">
                <a:latin typeface="宋体" panose="02010600030101010101" pitchFamily="2" charset="-122"/>
              </a:rPr>
              <a:t>的方法</a:t>
            </a:r>
          </a:p>
        </p:txBody>
      </p:sp>
      <p:sp>
        <p:nvSpPr>
          <p:cNvPr id="46083" name="Rectangle 3"/>
          <p:cNvSpPr>
            <a:spLocks noGrp="1" noChangeArrowheads="1"/>
          </p:cNvSpPr>
          <p:nvPr>
            <p:ph sz="quarter" idx="1"/>
          </p:nvPr>
        </p:nvSpPr>
        <p:spPr/>
        <p:txBody>
          <a:bodyPr/>
          <a:lstStyle/>
          <a:p>
            <a:pPr marL="685800" indent="-685800">
              <a:buFont typeface="Wingdings" panose="05000000000000000000" pitchFamily="2" charset="2"/>
              <a:buAutoNum type="arabicPeriod"/>
            </a:pPr>
            <a:r>
              <a:rPr lang="zh-CN" altLang="en-US"/>
              <a:t>真值表法；</a:t>
            </a:r>
          </a:p>
          <a:p>
            <a:pPr marL="685800" indent="-685800">
              <a:buFont typeface="Wingdings" panose="05000000000000000000" pitchFamily="2" charset="2"/>
              <a:buAutoNum type="arabicPeriod"/>
            </a:pPr>
            <a:r>
              <a:rPr lang="zh-CN" altLang="en-US"/>
              <a:t>证</a:t>
            </a:r>
            <a:r>
              <a:rPr lang="en-US" altLang="zh-CN"/>
              <a:t>G </a:t>
            </a:r>
            <a:r>
              <a:rPr lang="en-US" altLang="zh-CN">
                <a:sym typeface="Symbol" panose="05050102010706020507" pitchFamily="18" charset="2"/>
              </a:rPr>
              <a:t></a:t>
            </a:r>
            <a:r>
              <a:rPr lang="en-US" altLang="zh-CN"/>
              <a:t>H</a:t>
            </a:r>
            <a:r>
              <a:rPr lang="zh-CN" altLang="en-US"/>
              <a:t>是永真公式；</a:t>
            </a:r>
          </a:p>
          <a:p>
            <a:pPr marL="685800" indent="-685800">
              <a:buFont typeface="Wingdings" panose="05000000000000000000" pitchFamily="2" charset="2"/>
              <a:buAutoNum type="arabicPeriod"/>
            </a:pPr>
            <a:r>
              <a:rPr lang="zh-CN" altLang="en-US"/>
              <a:t>利用自然推理系统进行推导；</a:t>
            </a:r>
          </a:p>
          <a:p>
            <a:pPr marL="685800" indent="-685800">
              <a:buFont typeface="Wingdings" panose="05000000000000000000" pitchFamily="2" charset="2"/>
              <a:buAutoNum type="arabicPeriod"/>
            </a:pPr>
            <a:r>
              <a:rPr lang="zh-CN" altLang="en-US"/>
              <a:t>任取解释</a:t>
            </a:r>
            <a:r>
              <a:rPr lang="en-US" altLang="zh-CN"/>
              <a:t>I，</a:t>
            </a:r>
            <a:r>
              <a:rPr lang="zh-CN" altLang="en-US"/>
              <a:t>若</a:t>
            </a:r>
            <a:r>
              <a:rPr lang="en-US" altLang="zh-CN"/>
              <a:t>I</a:t>
            </a:r>
            <a:r>
              <a:rPr lang="zh-CN" altLang="en-US"/>
              <a:t>满足</a:t>
            </a:r>
            <a:r>
              <a:rPr lang="en-US" altLang="zh-CN"/>
              <a:t>G，</a:t>
            </a:r>
            <a:r>
              <a:rPr lang="zh-CN" altLang="en-US"/>
              <a:t>往证</a:t>
            </a:r>
            <a:r>
              <a:rPr lang="en-US" altLang="zh-CN"/>
              <a:t>I</a:t>
            </a:r>
            <a:r>
              <a:rPr lang="zh-CN" altLang="en-US"/>
              <a:t>满足</a:t>
            </a:r>
            <a:r>
              <a:rPr lang="en-US" altLang="zh-CN"/>
              <a:t>H；</a:t>
            </a:r>
          </a:p>
          <a:p>
            <a:pPr marL="685800" indent="-685800">
              <a:buFont typeface="Wingdings" panose="05000000000000000000" pitchFamily="2" charset="2"/>
              <a:buAutoNum type="arabicPeriod"/>
            </a:pPr>
            <a:r>
              <a:rPr lang="zh-CN" altLang="en-US"/>
              <a:t>反证法，设结论假，往证前提假。</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a:t>归结推理法</a:t>
            </a:r>
          </a:p>
        </p:txBody>
      </p:sp>
      <p:sp>
        <p:nvSpPr>
          <p:cNvPr id="47107" name="Rectangle 3"/>
          <p:cNvSpPr>
            <a:spLocks noGrp="1" noChangeArrowheads="1"/>
          </p:cNvSpPr>
          <p:nvPr>
            <p:ph sz="quarter" idx="1"/>
          </p:nvPr>
        </p:nvSpPr>
        <p:spPr/>
        <p:txBody>
          <a:bodyPr/>
          <a:lstStyle/>
          <a:p>
            <a:pPr eaLnBrk="1" hangingPunct="1"/>
            <a:r>
              <a:rPr lang="zh-CN" altLang="en-US"/>
              <a:t>又称归结原则或消解原理</a:t>
            </a:r>
            <a:endParaRPr lang="en-US" altLang="zh-CN"/>
          </a:p>
          <a:p>
            <a:pPr eaLnBrk="1" hangingPunct="1"/>
            <a:r>
              <a:rPr lang="zh-CN" altLang="en-US"/>
              <a:t>归结式的定义</a:t>
            </a:r>
          </a:p>
          <a:p>
            <a:pPr lvl="1" eaLnBrk="1" hangingPunct="1"/>
            <a:r>
              <a:rPr lang="zh-CN" altLang="en-US"/>
              <a:t>设</a:t>
            </a:r>
            <a:r>
              <a:rPr lang="en-US" altLang="zh-CN"/>
              <a:t>C</a:t>
            </a:r>
            <a:r>
              <a:rPr lang="en-US" altLang="zh-CN" baseline="-25000"/>
              <a:t>1</a:t>
            </a:r>
            <a:r>
              <a:rPr lang="en-US" altLang="zh-CN"/>
              <a:t>＝L </a:t>
            </a:r>
            <a:r>
              <a:rPr lang="en-US" altLang="zh-CN">
                <a:sym typeface="Symbol" panose="05050102010706020507" pitchFamily="18" charset="2"/>
              </a:rPr>
              <a:t></a:t>
            </a:r>
            <a:r>
              <a:rPr lang="en-US" altLang="zh-CN"/>
              <a:t> C</a:t>
            </a:r>
            <a:r>
              <a:rPr lang="en-US" altLang="zh-CN" baseline="-25000"/>
              <a:t>1</a:t>
            </a:r>
            <a:r>
              <a:rPr lang="en-US" altLang="zh-CN"/>
              <a:t>’</a:t>
            </a:r>
            <a:r>
              <a:rPr lang="zh-CN" altLang="en-US"/>
              <a:t>，</a:t>
            </a:r>
            <a:r>
              <a:rPr lang="en-US" altLang="zh-CN"/>
              <a:t>C</a:t>
            </a:r>
            <a:r>
              <a:rPr lang="en-US" altLang="zh-CN" baseline="-25000"/>
              <a:t>2</a:t>
            </a:r>
            <a:r>
              <a:rPr lang="en-US" altLang="zh-CN"/>
              <a:t>＝ </a:t>
            </a:r>
            <a:r>
              <a:rPr lang="en-US" altLang="zh-CN">
                <a:sym typeface="Symbol" panose="05050102010706020507" pitchFamily="18" charset="2"/>
              </a:rPr>
              <a:t></a:t>
            </a:r>
            <a:r>
              <a:rPr lang="zh-CN" altLang="en-US"/>
              <a:t> </a:t>
            </a:r>
            <a:r>
              <a:rPr lang="en-US" altLang="zh-CN"/>
              <a:t>L </a:t>
            </a:r>
            <a:r>
              <a:rPr lang="en-US" altLang="zh-CN">
                <a:sym typeface="Symbol" panose="05050102010706020507" pitchFamily="18" charset="2"/>
              </a:rPr>
              <a:t></a:t>
            </a:r>
            <a:r>
              <a:rPr lang="en-US" altLang="zh-CN"/>
              <a:t> C</a:t>
            </a:r>
            <a:r>
              <a:rPr lang="en-US" altLang="zh-CN" baseline="-25000"/>
              <a:t>2</a:t>
            </a:r>
            <a:r>
              <a:rPr lang="en-US" altLang="zh-CN"/>
              <a:t>’</a:t>
            </a:r>
            <a:r>
              <a:rPr lang="zh-CN" altLang="en-US"/>
              <a:t>为两个简单析取式，有互补对</a:t>
            </a:r>
            <a:r>
              <a:rPr lang="en-US" altLang="zh-CN"/>
              <a:t>L</a:t>
            </a:r>
            <a:r>
              <a:rPr lang="zh-CN" altLang="en-US"/>
              <a:t>和</a:t>
            </a:r>
            <a:r>
              <a:rPr lang="en-US" altLang="zh-CN">
                <a:sym typeface="Symbol" panose="05050102010706020507" pitchFamily="18" charset="2"/>
              </a:rPr>
              <a:t></a:t>
            </a:r>
            <a:r>
              <a:rPr lang="zh-CN" altLang="en-US"/>
              <a:t> </a:t>
            </a:r>
            <a:r>
              <a:rPr lang="en-US" altLang="zh-CN"/>
              <a:t>L，</a:t>
            </a:r>
            <a:r>
              <a:rPr lang="zh-CN" altLang="en-US"/>
              <a:t>则新简单析取式    </a:t>
            </a:r>
            <a:r>
              <a:rPr lang="en-US" altLang="zh-CN"/>
              <a:t>r(C</a:t>
            </a:r>
            <a:r>
              <a:rPr lang="en-US" altLang="zh-CN" baseline="-25000"/>
              <a:t>1</a:t>
            </a:r>
            <a:r>
              <a:rPr lang="en-US" altLang="zh-CN"/>
              <a:t>，C</a:t>
            </a:r>
            <a:r>
              <a:rPr lang="en-US" altLang="zh-CN" baseline="-25000"/>
              <a:t>2</a:t>
            </a:r>
            <a:r>
              <a:rPr lang="en-US" altLang="zh-CN"/>
              <a:t>)＝C</a:t>
            </a:r>
            <a:r>
              <a:rPr lang="en-US" altLang="zh-CN" baseline="-25000"/>
              <a:t>1</a:t>
            </a:r>
            <a:r>
              <a:rPr lang="en-US" altLang="zh-CN"/>
              <a:t> ’</a:t>
            </a:r>
            <a:r>
              <a:rPr lang="en-US" altLang="zh-CN">
                <a:sym typeface="Symbol" panose="05050102010706020507" pitchFamily="18" charset="2"/>
              </a:rPr>
              <a:t></a:t>
            </a:r>
            <a:r>
              <a:rPr lang="en-US" altLang="zh-CN"/>
              <a:t> C</a:t>
            </a:r>
            <a:r>
              <a:rPr lang="en-US" altLang="zh-CN" baseline="-25000"/>
              <a:t>2</a:t>
            </a:r>
            <a:r>
              <a:rPr lang="en-US" altLang="zh-CN"/>
              <a:t>’</a:t>
            </a:r>
            <a:r>
              <a:rPr lang="zh-CN" altLang="en-US"/>
              <a:t>称为</a:t>
            </a:r>
            <a:r>
              <a:rPr lang="en-US" altLang="zh-CN"/>
              <a:t>C</a:t>
            </a:r>
            <a:r>
              <a:rPr lang="en-US" altLang="zh-CN" baseline="-25000"/>
              <a:t>1</a:t>
            </a:r>
            <a:r>
              <a:rPr lang="en-US" altLang="zh-CN"/>
              <a:t> 、 C</a:t>
            </a:r>
            <a:r>
              <a:rPr lang="en-US" altLang="zh-CN" baseline="-25000"/>
              <a:t>2</a:t>
            </a:r>
            <a:r>
              <a:rPr lang="zh-CN" altLang="en-US"/>
              <a:t>的归结式</a:t>
            </a:r>
          </a:p>
          <a:p>
            <a:pPr eaLnBrk="1" hangingPunct="1"/>
            <a:r>
              <a:rPr lang="en-US" altLang="zh-CN"/>
              <a:t>C</a:t>
            </a:r>
            <a:r>
              <a:rPr lang="en-US" altLang="zh-CN" baseline="-25000"/>
              <a:t>1 </a:t>
            </a:r>
            <a:r>
              <a:rPr lang="en-US" altLang="zh-CN">
                <a:sym typeface="Symbol" panose="05050102010706020507" pitchFamily="18" charset="2"/>
              </a:rPr>
              <a:t></a:t>
            </a:r>
            <a:r>
              <a:rPr lang="en-US" altLang="zh-CN"/>
              <a:t> C</a:t>
            </a:r>
            <a:r>
              <a:rPr lang="en-US" altLang="zh-CN" baseline="-25000"/>
              <a:t>2 </a:t>
            </a:r>
            <a:r>
              <a:rPr lang="en-US" altLang="zh-CN">
                <a:solidFill>
                  <a:schemeClr val="tx2"/>
                </a:solidFill>
                <a:sym typeface="Symbol" panose="05050102010706020507" pitchFamily="18" charset="2"/>
              </a:rPr>
              <a:t></a:t>
            </a:r>
            <a:r>
              <a:rPr lang="en-US" altLang="zh-CN" baseline="-25000"/>
              <a:t> </a:t>
            </a:r>
            <a:r>
              <a:rPr lang="en-US" altLang="zh-CN"/>
              <a:t>r(C</a:t>
            </a:r>
            <a:r>
              <a:rPr lang="en-US" altLang="zh-CN" baseline="-25000"/>
              <a:t>1</a:t>
            </a:r>
            <a:r>
              <a:rPr lang="en-US" altLang="zh-CN"/>
              <a:t>，C</a:t>
            </a:r>
            <a:r>
              <a:rPr lang="en-US" altLang="zh-CN" baseline="-25000"/>
              <a:t>2</a:t>
            </a:r>
            <a:r>
              <a:rPr lang="en-US" altLang="zh-CN"/>
              <a:t>)</a:t>
            </a:r>
          </a:p>
          <a:p>
            <a:pPr eaLnBrk="1" hangingPunct="1"/>
            <a:r>
              <a:rPr lang="en-US" altLang="zh-CN"/>
              <a:t>AI</a:t>
            </a:r>
            <a:r>
              <a:rPr lang="zh-CN" altLang="en-US"/>
              <a:t>程序设计语言</a:t>
            </a:r>
            <a:r>
              <a:rPr lang="en-US" altLang="zh-CN"/>
              <a:t>Prolog</a:t>
            </a:r>
            <a:r>
              <a:rPr lang="zh-CN" altLang="en-US"/>
              <a:t>就是基于归结原理的一种逻辑程序设计语言。</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a:t>归结证明过程</a:t>
            </a:r>
            <a:endParaRPr lang="en-US" altLang="zh-CN"/>
          </a:p>
        </p:txBody>
      </p:sp>
      <p:sp>
        <p:nvSpPr>
          <p:cNvPr id="51203" name="Rectangle 3"/>
          <p:cNvSpPr>
            <a:spLocks noGrp="1" noChangeArrowheads="1"/>
          </p:cNvSpPr>
          <p:nvPr>
            <p:ph sz="quarter" idx="1"/>
          </p:nvPr>
        </p:nvSpPr>
        <p:spPr/>
        <p:txBody>
          <a:bodyPr/>
          <a:lstStyle/>
          <a:p>
            <a:pPr marL="0" indent="0">
              <a:lnSpc>
                <a:spcPct val="90000"/>
              </a:lnSpc>
              <a:buNone/>
              <a:defRPr/>
            </a:pPr>
            <a:r>
              <a:rPr lang="zh-CN" altLang="en-US" sz="2800" dirty="0"/>
              <a:t>1、</a:t>
            </a:r>
            <a:r>
              <a:rPr lang="zh-CN" altLang="en-US" sz="2800" dirty="0">
                <a:solidFill>
                  <a:srgbClr val="FF0000"/>
                </a:solidFill>
                <a:highlight>
                  <a:srgbClr val="FFFF00"/>
                </a:highlight>
              </a:rPr>
              <a:t>为证明</a:t>
            </a:r>
            <a:r>
              <a:rPr lang="en-US" altLang="zh-CN" sz="2800" dirty="0">
                <a:solidFill>
                  <a:srgbClr val="FF0000"/>
                </a:solidFill>
                <a:highlight>
                  <a:srgbClr val="FFFF00"/>
                </a:highlight>
              </a:rPr>
              <a:t>A </a:t>
            </a:r>
            <a:r>
              <a:rPr lang="en-US" altLang="zh-CN" sz="2800" dirty="0">
                <a:solidFill>
                  <a:srgbClr val="FF0000"/>
                </a:solidFill>
                <a:highlight>
                  <a:srgbClr val="FFFF00"/>
                </a:highlight>
                <a:sym typeface="Symbol" panose="05050102010706020507" pitchFamily="18" charset="2"/>
              </a:rPr>
              <a:t></a:t>
            </a:r>
            <a:r>
              <a:rPr lang="en-US" altLang="zh-CN" sz="2800" dirty="0">
                <a:solidFill>
                  <a:srgbClr val="FF0000"/>
                </a:solidFill>
                <a:highlight>
                  <a:srgbClr val="FFFF00"/>
                </a:highlight>
              </a:rPr>
              <a:t> B</a:t>
            </a:r>
            <a:r>
              <a:rPr lang="zh-CN" altLang="en-US" sz="2800" dirty="0">
                <a:solidFill>
                  <a:srgbClr val="FF0000"/>
                </a:solidFill>
                <a:highlight>
                  <a:srgbClr val="FFFF00"/>
                </a:highlight>
              </a:rPr>
              <a:t>是重言式，等价证明</a:t>
            </a:r>
            <a:r>
              <a:rPr lang="en-US" altLang="zh-CN" sz="2800" dirty="0">
                <a:solidFill>
                  <a:srgbClr val="FF0000"/>
                </a:solidFill>
                <a:highlight>
                  <a:srgbClr val="FFFF00"/>
                </a:highlight>
              </a:rPr>
              <a:t>A </a:t>
            </a:r>
            <a:r>
              <a:rPr lang="en-US" altLang="zh-CN" sz="2800" dirty="0">
                <a:solidFill>
                  <a:srgbClr val="FF0000"/>
                </a:solidFill>
                <a:highlight>
                  <a:srgbClr val="FFFF00"/>
                </a:highlight>
                <a:sym typeface="Symbol" panose="05050102010706020507" pitchFamily="18" charset="2"/>
              </a:rPr>
              <a:t></a:t>
            </a:r>
            <a:r>
              <a:rPr lang="en-US" altLang="zh-CN" sz="2800" dirty="0">
                <a:solidFill>
                  <a:srgbClr val="FF0000"/>
                </a:solidFill>
                <a:highlight>
                  <a:srgbClr val="FFFF00"/>
                </a:highlight>
              </a:rPr>
              <a:t> </a:t>
            </a:r>
            <a:r>
              <a:rPr lang="en-US" altLang="zh-CN" sz="2800" dirty="0">
                <a:solidFill>
                  <a:srgbClr val="FF0000"/>
                </a:solidFill>
                <a:highlight>
                  <a:srgbClr val="FFFF00"/>
                </a:highlight>
                <a:sym typeface="Symbol" panose="05050102010706020507" pitchFamily="18" charset="2"/>
              </a:rPr>
              <a:t></a:t>
            </a:r>
            <a:r>
              <a:rPr lang="en-US" altLang="zh-CN" sz="2800" dirty="0">
                <a:solidFill>
                  <a:srgbClr val="FF0000"/>
                </a:solidFill>
                <a:highlight>
                  <a:srgbClr val="FFFF00"/>
                </a:highlight>
              </a:rPr>
              <a:t>B</a:t>
            </a:r>
            <a:r>
              <a:rPr lang="zh-CN" altLang="en-US" sz="2800" dirty="0">
                <a:solidFill>
                  <a:srgbClr val="FF0000"/>
                </a:solidFill>
                <a:highlight>
                  <a:srgbClr val="FFFF00"/>
                </a:highlight>
              </a:rPr>
              <a:t>是矛盾式</a:t>
            </a:r>
          </a:p>
          <a:p>
            <a:pPr marL="0" indent="0">
              <a:lnSpc>
                <a:spcPct val="90000"/>
              </a:lnSpc>
              <a:buNone/>
              <a:defRPr/>
            </a:pPr>
            <a:r>
              <a:rPr lang="zh-CN" altLang="en-US" sz="2800" dirty="0"/>
              <a:t>2、建立简单析取式集</a:t>
            </a:r>
            <a:r>
              <a:rPr lang="en-US" altLang="zh-CN" sz="2800" dirty="0"/>
              <a:t>S。</a:t>
            </a:r>
          </a:p>
          <a:p>
            <a:pPr marL="457200" lvl="1" indent="0">
              <a:lnSpc>
                <a:spcPct val="90000"/>
              </a:lnSpc>
              <a:buNone/>
              <a:defRPr/>
            </a:pPr>
            <a:r>
              <a:rPr lang="zh-CN" altLang="en-US" sz="2300" dirty="0"/>
              <a:t>将</a:t>
            </a:r>
            <a:r>
              <a:rPr lang="en-US" altLang="zh-CN" sz="2300" dirty="0"/>
              <a:t>A </a:t>
            </a:r>
            <a:r>
              <a:rPr lang="en-US" altLang="zh-CN" sz="2300" dirty="0">
                <a:sym typeface="Symbol" panose="05050102010706020507" pitchFamily="18" charset="2"/>
              </a:rPr>
              <a:t></a:t>
            </a:r>
            <a:r>
              <a:rPr lang="en-US" altLang="zh-CN" sz="2300" dirty="0"/>
              <a:t> </a:t>
            </a:r>
            <a:r>
              <a:rPr lang="en-US" altLang="zh-CN" sz="2300" dirty="0">
                <a:sym typeface="Symbol" panose="05050102010706020507" pitchFamily="18" charset="2"/>
              </a:rPr>
              <a:t></a:t>
            </a:r>
            <a:r>
              <a:rPr lang="en-US" altLang="zh-CN" sz="2300" dirty="0"/>
              <a:t>B</a:t>
            </a:r>
            <a:r>
              <a:rPr lang="zh-CN" altLang="en-US" sz="2300" dirty="0"/>
              <a:t>化成合取范式形式，进而将所有简单析取式(析取式）构成简单析取式集合。</a:t>
            </a:r>
          </a:p>
          <a:p>
            <a:pPr marL="0" indent="0">
              <a:lnSpc>
                <a:spcPct val="90000"/>
              </a:lnSpc>
              <a:buNone/>
              <a:defRPr/>
            </a:pPr>
            <a:r>
              <a:rPr lang="zh-CN" altLang="en-US" sz="2800" dirty="0"/>
              <a:t>3、对</a:t>
            </a:r>
            <a:r>
              <a:rPr lang="en-US" altLang="zh-CN" sz="2800" dirty="0"/>
              <a:t>S</a:t>
            </a:r>
            <a:r>
              <a:rPr lang="zh-CN" altLang="en-US" sz="2800" dirty="0"/>
              <a:t>作归结</a:t>
            </a:r>
          </a:p>
          <a:p>
            <a:pPr marL="457200" lvl="1" indent="0">
              <a:lnSpc>
                <a:spcPct val="90000"/>
              </a:lnSpc>
              <a:buNone/>
              <a:defRPr/>
            </a:pPr>
            <a:r>
              <a:rPr lang="zh-CN" altLang="en-US" sz="2300" dirty="0"/>
              <a:t> 对</a:t>
            </a:r>
            <a:r>
              <a:rPr lang="en-US" altLang="zh-CN" sz="2300" dirty="0"/>
              <a:t>S</a:t>
            </a:r>
            <a:r>
              <a:rPr lang="zh-CN" altLang="en-US" sz="2300" dirty="0"/>
              <a:t>中的简单析取式作归结(消互补对)．如简单析取式</a:t>
            </a:r>
            <a:r>
              <a:rPr lang="en-US" altLang="zh-CN" sz="2300" dirty="0" err="1"/>
              <a:t>pV</a:t>
            </a:r>
            <a:r>
              <a:rPr lang="en-US" altLang="zh-CN" sz="2300" dirty="0"/>
              <a:t> r</a:t>
            </a:r>
            <a:r>
              <a:rPr lang="zh-CN" altLang="en-US" sz="2300" dirty="0"/>
              <a:t>与</a:t>
            </a:r>
            <a:r>
              <a:rPr lang="en-US" altLang="zh-CN" sz="2300" dirty="0">
                <a:sym typeface="Symbol" panose="05050102010706020507" pitchFamily="18" charset="2"/>
              </a:rPr>
              <a:t></a:t>
            </a:r>
            <a:r>
              <a:rPr lang="en-US" altLang="zh-CN" sz="2300" dirty="0" err="1"/>
              <a:t>rVq</a:t>
            </a:r>
            <a:r>
              <a:rPr lang="zh-CN" altLang="en-US" sz="2300" dirty="0"/>
              <a:t>作归结．得归结式</a:t>
            </a:r>
            <a:r>
              <a:rPr lang="en-US" altLang="zh-CN" sz="2300" dirty="0" err="1"/>
              <a:t>pV</a:t>
            </a:r>
            <a:r>
              <a:rPr lang="zh-CN" altLang="en-US" sz="2300" dirty="0"/>
              <a:t> </a:t>
            </a:r>
            <a:r>
              <a:rPr lang="en-US" altLang="zh-CN" sz="2300" dirty="0"/>
              <a:t>q．</a:t>
            </a:r>
            <a:r>
              <a:rPr lang="zh-CN" altLang="en-US" sz="2300" dirty="0"/>
              <a:t>并将这归结式仍放入</a:t>
            </a:r>
            <a:r>
              <a:rPr lang="en-US" altLang="zh-CN" sz="2300" dirty="0"/>
              <a:t>S</a:t>
            </a:r>
            <a:r>
              <a:rPr lang="zh-CN" altLang="en-US" sz="2300" dirty="0"/>
              <a:t>中．重复上述过程．</a:t>
            </a:r>
          </a:p>
          <a:p>
            <a:pPr marL="0" indent="0">
              <a:lnSpc>
                <a:spcPct val="90000"/>
              </a:lnSpc>
              <a:buNone/>
              <a:defRPr/>
            </a:pPr>
            <a:r>
              <a:rPr lang="zh-CN" altLang="en-US" sz="2800" dirty="0"/>
              <a:t>4、直到归结出矛盾式</a:t>
            </a:r>
            <a:r>
              <a:rPr lang="zh-CN" altLang="en-US" sz="2800" dirty="0">
                <a:sym typeface="Symbol" panose="05050102010706020507" pitchFamily="18" charset="2"/>
              </a:rPr>
              <a:t>。</a:t>
            </a:r>
            <a:endParaRPr lang="en-US" altLang="zh-CN" sz="2800" dirty="0">
              <a:sym typeface="Symbol" panose="05050102010706020507" pitchFamily="18" charset="2"/>
            </a:endParaRPr>
          </a:p>
          <a:p>
            <a:pPr eaLnBrk="1" hangingPunct="1">
              <a:lnSpc>
                <a:spcPct val="90000"/>
              </a:lnSpc>
              <a:defRPr/>
            </a:pPr>
            <a:r>
              <a:rPr lang="zh-CN" altLang="en-US" sz="2800" dirty="0"/>
              <a:t>即证明简单析取式集</a:t>
            </a:r>
            <a:r>
              <a:rPr lang="en-US" altLang="zh-CN" sz="2800" dirty="0"/>
              <a:t>S</a:t>
            </a:r>
            <a:r>
              <a:rPr lang="zh-CN" altLang="en-US" sz="2800" dirty="0"/>
              <a:t>是不可满足的</a:t>
            </a:r>
            <a:endParaRPr lang="en-US" altLang="zh-CN" sz="2800" dirty="0"/>
          </a:p>
          <a:p>
            <a:pPr eaLnBrk="1" hangingPunct="1">
              <a:lnSpc>
                <a:spcPct val="90000"/>
              </a:lnSpc>
              <a:defRPr/>
            </a:pPr>
            <a:r>
              <a:rPr lang="zh-CN" altLang="en-US" sz="2800" dirty="0"/>
              <a:t>归结法的本质是一种反 证法</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1026"/>
          <p:cNvSpPr>
            <a:spLocks noGrp="1" noChangeArrowheads="1"/>
          </p:cNvSpPr>
          <p:nvPr>
            <p:ph type="title"/>
          </p:nvPr>
        </p:nvSpPr>
        <p:spPr/>
        <p:txBody>
          <a:bodyPr/>
          <a:lstStyle/>
          <a:p>
            <a:r>
              <a:rPr lang="zh-CN" altLang="en-US" sz="3600" dirty="0"/>
              <a:t>归结推理过程</a:t>
            </a:r>
          </a:p>
        </p:txBody>
      </p:sp>
      <p:sp>
        <p:nvSpPr>
          <p:cNvPr id="2" name="内容占位符 1"/>
          <p:cNvSpPr>
            <a:spLocks noGrp="1"/>
          </p:cNvSpPr>
          <p:nvPr>
            <p:ph sz="quarter" idx="1"/>
          </p:nvPr>
        </p:nvSpPr>
        <p:spPr/>
        <p:txBody>
          <a:bodyPr/>
          <a:lstStyle/>
          <a:p>
            <a:endParaRPr lang="zh-CN" altLang="en-US" dirty="0"/>
          </a:p>
        </p:txBody>
      </p:sp>
      <p:sp>
        <p:nvSpPr>
          <p:cNvPr id="49154"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2767B74D-30F1-4552-B1C5-176E9D9EE590}" type="slidenum">
              <a:rPr lang="en-US" altLang="zh-CN" sz="1000"/>
              <a:pPr>
                <a:spcBef>
                  <a:spcPct val="0"/>
                </a:spcBef>
                <a:buClrTx/>
                <a:buFontTx/>
                <a:buNone/>
              </a:pPr>
              <a:t>46</a:t>
            </a:fld>
            <a:endParaRPr lang="en-US" altLang="zh-CN" sz="1000"/>
          </a:p>
        </p:txBody>
      </p:sp>
      <p:grpSp>
        <p:nvGrpSpPr>
          <p:cNvPr id="3" name="组合 2"/>
          <p:cNvGrpSpPr/>
          <p:nvPr/>
        </p:nvGrpSpPr>
        <p:grpSpPr>
          <a:xfrm>
            <a:off x="5257800" y="1066800"/>
            <a:ext cx="2133600" cy="5481638"/>
            <a:chOff x="3733800" y="1066800"/>
            <a:chExt cx="2133600" cy="5481638"/>
          </a:xfrm>
        </p:grpSpPr>
        <p:sp>
          <p:nvSpPr>
            <p:cNvPr id="49156" name="AutoShape 1030"/>
            <p:cNvSpPr>
              <a:spLocks noChangeArrowheads="1"/>
            </p:cNvSpPr>
            <p:nvPr/>
          </p:nvSpPr>
          <p:spPr bwMode="auto">
            <a:xfrm>
              <a:off x="4191000" y="1066800"/>
              <a:ext cx="1295400" cy="381000"/>
            </a:xfrm>
            <a:prstGeom prst="flowChartProcess">
              <a:avLst/>
            </a:prstGeom>
            <a:noFill/>
            <a:ln w="22225" cap="sq">
              <a:solidFill>
                <a:schemeClr val="tx2"/>
              </a:solidFill>
              <a:miter lim="800000"/>
              <a:headEnd/>
              <a:tailEnd/>
            </a:ln>
            <a:effec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zh-CN" altLang="en-US" sz="1800" dirty="0"/>
                <a:t>子句集</a:t>
              </a:r>
              <a:r>
                <a:rPr lang="en-US" altLang="zh-CN" sz="1800" dirty="0"/>
                <a:t>S</a:t>
              </a:r>
            </a:p>
          </p:txBody>
        </p:sp>
        <p:sp>
          <p:nvSpPr>
            <p:cNvPr id="49157" name="AutoShape 1031"/>
            <p:cNvSpPr>
              <a:spLocks noChangeArrowheads="1"/>
            </p:cNvSpPr>
            <p:nvPr/>
          </p:nvSpPr>
          <p:spPr bwMode="auto">
            <a:xfrm>
              <a:off x="3810000" y="1828800"/>
              <a:ext cx="1905000" cy="381000"/>
            </a:xfrm>
            <a:prstGeom prst="flowChartInputOutput">
              <a:avLst/>
            </a:prstGeom>
            <a:noFill/>
            <a:ln w="22225" cap="sq">
              <a:solidFill>
                <a:schemeClr val="tx2"/>
              </a:solidFill>
              <a:miter lim="800000"/>
              <a:headEnd/>
              <a:tailEnd/>
            </a:ln>
            <a:effec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zh-CN" altLang="en-US" sz="1600"/>
                <a:t>归结推理规则</a:t>
              </a:r>
            </a:p>
          </p:txBody>
        </p:sp>
        <p:sp>
          <p:nvSpPr>
            <p:cNvPr id="49158" name="AutoShape 1032"/>
            <p:cNvSpPr>
              <a:spLocks noChangeArrowheads="1"/>
            </p:cNvSpPr>
            <p:nvPr/>
          </p:nvSpPr>
          <p:spPr bwMode="auto">
            <a:xfrm>
              <a:off x="3733800" y="3243263"/>
              <a:ext cx="2133600" cy="838200"/>
            </a:xfrm>
            <a:prstGeom prst="diamond">
              <a:avLst/>
            </a:prstGeom>
            <a:noFill/>
            <a:ln w="22225" cap="sq">
              <a:solidFill>
                <a:schemeClr val="tx2"/>
              </a:solidFill>
              <a:miter lim="800000"/>
              <a:headEnd/>
              <a:tailEnd/>
            </a:ln>
            <a:effec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800"/>
                <a:t>S′</a:t>
              </a:r>
              <a:r>
                <a:rPr lang="zh-CN" altLang="en-US" sz="1800"/>
                <a:t>＝空子句□</a:t>
              </a:r>
            </a:p>
          </p:txBody>
        </p:sp>
        <p:sp>
          <p:nvSpPr>
            <p:cNvPr id="49159" name="AutoShape 1033"/>
            <p:cNvSpPr>
              <a:spLocks noChangeArrowheads="1"/>
            </p:cNvSpPr>
            <p:nvPr/>
          </p:nvSpPr>
          <p:spPr bwMode="auto">
            <a:xfrm>
              <a:off x="4038600" y="2514600"/>
              <a:ext cx="1752600" cy="381000"/>
            </a:xfrm>
            <a:prstGeom prst="flowChartProcess">
              <a:avLst/>
            </a:prstGeom>
            <a:noFill/>
            <a:ln w="22225" cap="sq">
              <a:solidFill>
                <a:schemeClr val="tx2"/>
              </a:solidFill>
              <a:miter lim="800000"/>
              <a:headEnd/>
              <a:tailEnd/>
            </a:ln>
            <a:effec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800"/>
                <a:t>S′=</a:t>
              </a:r>
              <a:r>
                <a:rPr lang="zh-CN" altLang="en-US" sz="1800"/>
                <a:t>所得归结式</a:t>
              </a:r>
            </a:p>
          </p:txBody>
        </p:sp>
        <p:sp>
          <p:nvSpPr>
            <p:cNvPr id="49160" name="AutoShape 1034"/>
            <p:cNvSpPr>
              <a:spLocks noChangeArrowheads="1"/>
            </p:cNvSpPr>
            <p:nvPr/>
          </p:nvSpPr>
          <p:spPr bwMode="auto">
            <a:xfrm>
              <a:off x="3771900" y="4495800"/>
              <a:ext cx="2057400" cy="381000"/>
            </a:xfrm>
            <a:prstGeom prst="flowChartProcess">
              <a:avLst/>
            </a:prstGeom>
            <a:noFill/>
            <a:ln w="22225" cap="sq">
              <a:solidFill>
                <a:schemeClr val="tx2"/>
              </a:solidFill>
              <a:miter lim="800000"/>
              <a:headEnd/>
              <a:tailEnd/>
            </a:ln>
            <a:effectLst/>
          </p:spPr>
          <p:txBody>
            <a:bodyPr wrap="none" lIns="0" tIns="0" rIns="0" bIns="0"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zh-CN" altLang="en-US" sz="1800"/>
                <a:t>说明</a:t>
              </a:r>
              <a:r>
                <a:rPr lang="en-US" altLang="zh-CN" sz="1800"/>
                <a:t>S</a:t>
              </a:r>
              <a:r>
                <a:rPr lang="zh-CN" altLang="en-US" sz="1800"/>
                <a:t>是不可满足的</a:t>
              </a:r>
            </a:p>
          </p:txBody>
        </p:sp>
        <p:sp>
          <p:nvSpPr>
            <p:cNvPr id="49161" name="AutoShape 1035"/>
            <p:cNvSpPr>
              <a:spLocks noChangeArrowheads="1"/>
            </p:cNvSpPr>
            <p:nvPr/>
          </p:nvSpPr>
          <p:spPr bwMode="auto">
            <a:xfrm>
              <a:off x="3771900" y="5257800"/>
              <a:ext cx="2057400" cy="381000"/>
            </a:xfrm>
            <a:prstGeom prst="flowChartProcess">
              <a:avLst/>
            </a:prstGeom>
            <a:noFill/>
            <a:ln w="22225" cap="sq">
              <a:solidFill>
                <a:schemeClr val="tx2"/>
              </a:solidFill>
              <a:miter lim="800000"/>
              <a:headEnd/>
              <a:tailEnd/>
            </a:ln>
            <a:effectLst/>
          </p:spPr>
          <p:txBody>
            <a:bodyPr wrap="none" lIns="0" tIns="0" rIns="0" bIns="0"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zh-CN" altLang="en-US" sz="1800"/>
                <a:t>与</a:t>
              </a:r>
              <a:r>
                <a:rPr lang="en-US" altLang="zh-CN" sz="1800"/>
                <a:t>S</a:t>
              </a:r>
              <a:r>
                <a:rPr lang="zh-CN" altLang="en-US" sz="1800"/>
                <a:t>对应的定理成立</a:t>
              </a:r>
            </a:p>
          </p:txBody>
        </p:sp>
        <p:sp>
          <p:nvSpPr>
            <p:cNvPr id="49162" name="AutoShape 1037"/>
            <p:cNvSpPr>
              <a:spLocks noChangeArrowheads="1"/>
            </p:cNvSpPr>
            <p:nvPr/>
          </p:nvSpPr>
          <p:spPr bwMode="auto">
            <a:xfrm>
              <a:off x="3924300" y="6015038"/>
              <a:ext cx="1752600" cy="533400"/>
            </a:xfrm>
            <a:prstGeom prst="flowChartPredefinedProcess">
              <a:avLst/>
            </a:prstGeom>
            <a:noFill/>
            <a:ln w="22225" cap="sq">
              <a:solidFill>
                <a:schemeClr val="tx2"/>
              </a:solidFill>
              <a:miter lim="800000"/>
              <a:headEnd/>
              <a:tailEnd/>
            </a:ln>
            <a:effec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zh-CN" altLang="en-US" sz="1800"/>
                <a:t>推理结束</a:t>
              </a:r>
            </a:p>
          </p:txBody>
        </p:sp>
      </p:grpSp>
      <p:sp>
        <p:nvSpPr>
          <p:cNvPr id="49163" name="Line 1038"/>
          <p:cNvSpPr>
            <a:spLocks noChangeShapeType="1"/>
          </p:cNvSpPr>
          <p:nvPr/>
        </p:nvSpPr>
        <p:spPr bwMode="auto">
          <a:xfrm>
            <a:off x="6324600" y="1447800"/>
            <a:ext cx="0" cy="381000"/>
          </a:xfrm>
          <a:prstGeom prst="line">
            <a:avLst/>
          </a:prstGeom>
          <a:noFill/>
          <a:ln w="22225" cap="sq">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9164" name="Line 1039"/>
          <p:cNvSpPr>
            <a:spLocks noChangeShapeType="1"/>
          </p:cNvSpPr>
          <p:nvPr/>
        </p:nvSpPr>
        <p:spPr bwMode="auto">
          <a:xfrm>
            <a:off x="6324600" y="2209800"/>
            <a:ext cx="0" cy="228600"/>
          </a:xfrm>
          <a:prstGeom prst="line">
            <a:avLst/>
          </a:prstGeom>
          <a:noFill/>
          <a:ln w="22225" cap="sq">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9165" name="Line 1040"/>
          <p:cNvSpPr>
            <a:spLocks noChangeShapeType="1"/>
          </p:cNvSpPr>
          <p:nvPr/>
        </p:nvSpPr>
        <p:spPr bwMode="auto">
          <a:xfrm>
            <a:off x="6324600" y="2895600"/>
            <a:ext cx="0" cy="304800"/>
          </a:xfrm>
          <a:prstGeom prst="line">
            <a:avLst/>
          </a:prstGeom>
          <a:noFill/>
          <a:ln w="22225" cap="sq">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9166" name="Line 1041"/>
          <p:cNvSpPr>
            <a:spLocks noChangeShapeType="1"/>
          </p:cNvSpPr>
          <p:nvPr/>
        </p:nvSpPr>
        <p:spPr bwMode="auto">
          <a:xfrm>
            <a:off x="6324600" y="4114800"/>
            <a:ext cx="0" cy="381000"/>
          </a:xfrm>
          <a:prstGeom prst="line">
            <a:avLst/>
          </a:prstGeom>
          <a:noFill/>
          <a:ln w="22225" cap="sq">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9167" name="Line 1042"/>
          <p:cNvSpPr>
            <a:spLocks noChangeShapeType="1"/>
          </p:cNvSpPr>
          <p:nvPr/>
        </p:nvSpPr>
        <p:spPr bwMode="auto">
          <a:xfrm>
            <a:off x="6324600" y="4876800"/>
            <a:ext cx="0" cy="381000"/>
          </a:xfrm>
          <a:prstGeom prst="line">
            <a:avLst/>
          </a:prstGeom>
          <a:noFill/>
          <a:ln w="22225" cap="sq">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9168" name="Line 1043"/>
          <p:cNvSpPr>
            <a:spLocks noChangeShapeType="1"/>
          </p:cNvSpPr>
          <p:nvPr/>
        </p:nvSpPr>
        <p:spPr bwMode="auto">
          <a:xfrm>
            <a:off x="6324600" y="5638800"/>
            <a:ext cx="0" cy="381000"/>
          </a:xfrm>
          <a:prstGeom prst="line">
            <a:avLst/>
          </a:prstGeom>
          <a:noFill/>
          <a:ln w="22225" cap="sq">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9169" name="Line 1044"/>
          <p:cNvSpPr>
            <a:spLocks noChangeShapeType="1"/>
          </p:cNvSpPr>
          <p:nvPr/>
        </p:nvSpPr>
        <p:spPr bwMode="auto">
          <a:xfrm flipH="1">
            <a:off x="3962400" y="3657600"/>
            <a:ext cx="1219200" cy="0"/>
          </a:xfrm>
          <a:prstGeom prst="line">
            <a:avLst/>
          </a:prstGeom>
          <a:noFill/>
          <a:ln w="2222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9170" name="Line 1045"/>
          <p:cNvSpPr>
            <a:spLocks noChangeShapeType="1"/>
          </p:cNvSpPr>
          <p:nvPr/>
        </p:nvSpPr>
        <p:spPr bwMode="auto">
          <a:xfrm flipV="1">
            <a:off x="3962400" y="1600200"/>
            <a:ext cx="0" cy="2057400"/>
          </a:xfrm>
          <a:prstGeom prst="line">
            <a:avLst/>
          </a:prstGeom>
          <a:noFill/>
          <a:ln w="2222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9171" name="Line 1046"/>
          <p:cNvSpPr>
            <a:spLocks noChangeShapeType="1"/>
          </p:cNvSpPr>
          <p:nvPr/>
        </p:nvSpPr>
        <p:spPr bwMode="auto">
          <a:xfrm>
            <a:off x="3962400" y="1600200"/>
            <a:ext cx="2362200" cy="0"/>
          </a:xfrm>
          <a:prstGeom prst="line">
            <a:avLst/>
          </a:prstGeom>
          <a:noFill/>
          <a:ln w="22225" cap="sq">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9172" name="Text Box 1047"/>
          <p:cNvSpPr txBox="1">
            <a:spLocks noChangeArrowheads="1"/>
          </p:cNvSpPr>
          <p:nvPr/>
        </p:nvSpPr>
        <p:spPr bwMode="auto">
          <a:xfrm>
            <a:off x="6305550" y="4029076"/>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FontTx/>
              <a:buNone/>
            </a:pPr>
            <a:r>
              <a:rPr lang="zh-CN" altLang="en-US" sz="2000"/>
              <a:t>是</a:t>
            </a:r>
          </a:p>
        </p:txBody>
      </p:sp>
      <p:sp>
        <p:nvSpPr>
          <p:cNvPr id="49173" name="Text Box 1048"/>
          <p:cNvSpPr txBox="1">
            <a:spLocks noChangeArrowheads="1"/>
          </p:cNvSpPr>
          <p:nvPr/>
        </p:nvSpPr>
        <p:spPr bwMode="auto">
          <a:xfrm>
            <a:off x="3505200" y="2819401"/>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FontTx/>
              <a:buNone/>
            </a:pPr>
            <a:r>
              <a:rPr lang="zh-CN" altLang="en-US" sz="2000"/>
              <a:t>否</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归结推理过程中可能会产生死循环</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14:m>
                  <m:oMath xmlns:m="http://schemas.openxmlformats.org/officeDocument/2006/math">
                    <m:m>
                      <m:mPr>
                        <m:mcs>
                          <m:mc>
                            <m:mcPr>
                              <m:count m:val="1"/>
                              <m:mcJc m:val="center"/>
                            </m:mcPr>
                          </m:mc>
                        </m:mcs>
                        <m:ctrlPr>
                          <a:rPr lang="en-US" altLang="zh-CN" i="1" smtClean="0">
                            <a:latin typeface="Cambria Math" panose="02040503050406030204" pitchFamily="18" charset="0"/>
                          </a:rPr>
                        </m:ctrlPr>
                      </m:mPr>
                      <m:mr>
                        <m:e>
                          <m:r>
                            <m:rPr>
                              <m:brk m:alnAt="7"/>
                            </m:rPr>
                            <a:rPr lang="en-US" altLang="zh-CN" i="1">
                              <a:latin typeface="Cambria Math" panose="02040503050406030204" pitchFamily="18" charset="0"/>
                            </a:rPr>
                            <m:t>𝑨</m:t>
                          </m:r>
                        </m:e>
                      </m:mr>
                      <m:mr>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𝑨</m:t>
                          </m:r>
                          <m:r>
                            <a:rPr lang="en-US" altLang="zh-CN" b="1" i="1" smtClean="0">
                              <a:latin typeface="Cambria Math" panose="02040503050406030204" pitchFamily="18" charset="0"/>
                              <a:sym typeface="Symbol" panose="05050102010706020507" pitchFamily="18" charset="2"/>
                            </a:rPr>
                            <m:t></m:t>
                          </m:r>
                          <m:r>
                            <a:rPr lang="en-US" altLang="zh-CN" i="1">
                              <a:latin typeface="Cambria Math" panose="02040503050406030204" pitchFamily="18" charset="0"/>
                            </a:rPr>
                            <m:t>𝑩</m:t>
                          </m:r>
                        </m:e>
                      </m:mr>
                    </m:m>
                    <m:r>
                      <a:rPr lang="en-US" altLang="zh-CN" i="1">
                        <a:latin typeface="Cambria Math" panose="02040503050406030204" pitchFamily="18" charset="0"/>
                      </a:rPr>
                      <m:t>} </m:t>
                    </m:r>
                    <m:r>
                      <a:rPr lang="en-US" altLang="zh-CN" i="1">
                        <a:latin typeface="Cambria Math" panose="02040503050406030204" pitchFamily="18" charset="0"/>
                        <a:sym typeface="Symbol" panose="05050102010706020507" pitchFamily="18" charset="2"/>
                      </a:rPr>
                      <m:t></m:t>
                    </m:r>
                    <m:m>
                      <m:mPr>
                        <m:mcs>
                          <m:mc>
                            <m:mcPr>
                              <m:count m:val="1"/>
                              <m:mcJc m:val="center"/>
                            </m:mcPr>
                          </m:mc>
                        </m:mcs>
                        <m:ctrlPr>
                          <a:rPr lang="en-US" altLang="zh-CN" i="1">
                            <a:latin typeface="Cambria Math" panose="02040503050406030204" pitchFamily="18" charset="0"/>
                          </a:rPr>
                        </m:ctrlPr>
                      </m:mPr>
                      <m:mr>
                        <m:e>
                          <m:r>
                            <m:rPr>
                              <m:brk m:alnAt="7"/>
                            </m:rPr>
                            <a:rPr lang="en-US" altLang="zh-CN" b="1" i="1" smtClean="0">
                              <a:latin typeface="Cambria Math" panose="02040503050406030204" pitchFamily="18" charset="0"/>
                            </a:rPr>
                            <m:t>𝑩</m:t>
                          </m:r>
                        </m:e>
                      </m:mr>
                      <m:mr>
                        <m:e>
                          <m:r>
                            <a:rPr lang="en-US" altLang="zh-CN"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rPr>
                            <m:t>𝑩</m:t>
                          </m:r>
                          <m:r>
                            <a:rPr lang="en-US" altLang="zh-CN" i="1">
                              <a:latin typeface="Cambria Math" panose="02040503050406030204" pitchFamily="18" charset="0"/>
                              <a:sym typeface="Symbol" panose="05050102010706020507" pitchFamily="18" charset="2"/>
                            </a:rPr>
                            <m:t></m:t>
                          </m:r>
                          <m:r>
                            <a:rPr lang="en-US" altLang="zh-CN" b="1" i="1" smtClean="0">
                              <a:latin typeface="Cambria Math" panose="02040503050406030204" pitchFamily="18" charset="0"/>
                            </a:rPr>
                            <m:t>𝑪</m:t>
                          </m:r>
                          <m:r>
                            <a:rPr lang="en-US" altLang="zh-CN" i="1">
                              <a:latin typeface="Cambria Math" panose="02040503050406030204" pitchFamily="18" charset="0"/>
                              <a:sym typeface="Symbol" panose="05050102010706020507" pitchFamily="18" charset="2"/>
                            </a:rPr>
                            <m:t></m:t>
                          </m:r>
                          <m:r>
                            <a:rPr lang="en-US" altLang="zh-CN" b="1" i="1" smtClean="0">
                              <a:latin typeface="Cambria Math" panose="02040503050406030204" pitchFamily="18" charset="0"/>
                            </a:rPr>
                            <m:t>𝑨</m:t>
                          </m:r>
                        </m:e>
                      </m:mr>
                    </m:m>
                  </m:oMath>
                </a14:m>
                <a:r>
                  <a:rPr lang="en-US" altLang="zh-CN" dirty="0"/>
                  <a:t> </a:t>
                </a:r>
                <a14:m>
                  <m:oMath xmlns:m="http://schemas.openxmlformats.org/officeDocument/2006/math">
                    <m:r>
                      <a:rPr lang="en-US" altLang="zh-CN" i="1">
                        <a:latin typeface="Cambria Math" panose="02040503050406030204" pitchFamily="18" charset="0"/>
                      </a:rPr>
                      <m:t>} </m:t>
                    </m:r>
                    <m:r>
                      <a:rPr lang="en-US" altLang="zh-CN" i="1">
                        <a:latin typeface="Cambria Math" panose="02040503050406030204" pitchFamily="18" charset="0"/>
                        <a:sym typeface="Symbol" panose="05050102010706020507" pitchFamily="18" charset="2"/>
                      </a:rPr>
                      <m:t></m:t>
                    </m:r>
                    <m:m>
                      <m:mPr>
                        <m:mcs>
                          <m:mc>
                            <m:mcPr>
                              <m:count m:val="1"/>
                              <m:mcJc m:val="center"/>
                            </m:mcPr>
                          </m:mc>
                        </m:mcs>
                        <m:ctrlPr>
                          <a:rPr lang="en-US" altLang="zh-CN" i="1">
                            <a:latin typeface="Cambria Math" panose="02040503050406030204" pitchFamily="18" charset="0"/>
                          </a:rPr>
                        </m:ctrlPr>
                      </m:mPr>
                      <m:mr>
                        <m:e>
                          <m:r>
                            <m:rPr>
                              <m:brk m:alnAt="7"/>
                            </m:rPr>
                            <a:rPr lang="en-US" altLang="zh-CN" b="1" i="1" smtClean="0">
                              <a:latin typeface="Cambria Math" panose="02040503050406030204" pitchFamily="18" charset="0"/>
                            </a:rPr>
                            <m:t>𝑪</m:t>
                          </m:r>
                          <m:r>
                            <a:rPr lang="en-US" altLang="zh-CN" i="1">
                              <a:latin typeface="Cambria Math" panose="02040503050406030204" pitchFamily="18" charset="0"/>
                              <a:sym typeface="Symbol" panose="05050102010706020507" pitchFamily="18" charset="2"/>
                            </a:rPr>
                            <m:t></m:t>
                          </m:r>
                          <m:r>
                            <m:rPr>
                              <m:brk m:alnAt="7"/>
                            </m:rPr>
                            <a:rPr lang="en-US" altLang="zh-CN" i="1">
                              <a:latin typeface="Cambria Math" panose="02040503050406030204" pitchFamily="18" charset="0"/>
                            </a:rPr>
                            <m:t>𝑨</m:t>
                          </m:r>
                        </m:e>
                      </m:mr>
                      <m:mr>
                        <m:e>
                          <m:r>
                            <a:rPr lang="en-US" altLang="zh-CN"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rPr>
                            <m:t>𝑪</m:t>
                          </m:r>
                        </m:e>
                      </m:mr>
                    </m:m>
                  </m:oMath>
                </a14:m>
                <a:r>
                  <a:rPr lang="en-US" altLang="zh-CN" dirty="0"/>
                  <a:t> </a:t>
                </a:r>
                <a14:m>
                  <m:oMath xmlns:m="http://schemas.openxmlformats.org/officeDocument/2006/math">
                    <m:r>
                      <a:rPr lang="en-US" altLang="zh-CN" i="1">
                        <a:latin typeface="Cambria Math" panose="02040503050406030204" pitchFamily="18" charset="0"/>
                      </a:rPr>
                      <m:t>} </m:t>
                    </m:r>
                    <m:r>
                      <a:rPr lang="en-US" altLang="zh-CN" i="1">
                        <a:latin typeface="Cambria Math" panose="02040503050406030204" pitchFamily="18" charset="0"/>
                        <a:sym typeface="Symbol" panose="05050102010706020507" pitchFamily="18" charset="2"/>
                      </a:rPr>
                      <m:t></m:t>
                    </m:r>
                  </m:oMath>
                </a14:m>
                <a:r>
                  <a:rPr lang="en-US" altLang="zh-CN" dirty="0"/>
                  <a:t>A……</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351563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a:t>归结推理规则</a:t>
            </a:r>
            <a:endParaRPr lang="en-US" altLang="zh-CN"/>
          </a:p>
        </p:txBody>
      </p:sp>
      <p:sp>
        <p:nvSpPr>
          <p:cNvPr id="50179" name="Rectangle 3"/>
          <p:cNvSpPr>
            <a:spLocks noGrp="1" noChangeArrowheads="1"/>
          </p:cNvSpPr>
          <p:nvPr>
            <p:ph sz="quarter" idx="1"/>
          </p:nvPr>
        </p:nvSpPr>
        <p:spPr/>
        <p:txBody>
          <a:bodyPr/>
          <a:lstStyle/>
          <a:p>
            <a:pPr eaLnBrk="1" hangingPunct="1">
              <a:lnSpc>
                <a:spcPct val="90000"/>
              </a:lnSpc>
              <a:defRPr/>
            </a:pPr>
            <a:r>
              <a:rPr lang="zh-CN" altLang="en-US" sz="2400" dirty="0"/>
              <a:t>举例：证明</a:t>
            </a:r>
            <a:r>
              <a:rPr lang="en-US" altLang="zh-CN" sz="2400" dirty="0"/>
              <a:t>(P</a:t>
            </a:r>
            <a:r>
              <a:rPr lang="en-US" altLang="zh-CN" sz="2400" dirty="0">
                <a:sym typeface="Symbol" panose="05050102010706020507" pitchFamily="18" charset="2"/>
              </a:rPr>
              <a:t>Q)∧  Q  P</a:t>
            </a:r>
            <a:endParaRPr lang="zh-CN" altLang="en-US" sz="2400" dirty="0"/>
          </a:p>
          <a:p>
            <a:pPr marL="609600" indent="-609600">
              <a:buNone/>
              <a:defRPr/>
            </a:pPr>
            <a:r>
              <a:rPr lang="zh-CN" altLang="en-US" sz="2400" dirty="0"/>
              <a:t>证明</a:t>
            </a:r>
            <a:r>
              <a:rPr lang="zh-CN" altLang="en-US" sz="2400" dirty="0">
                <a:sym typeface="Symbol" panose="05050102010706020507" pitchFamily="18" charset="2"/>
              </a:rPr>
              <a:t>：</a:t>
            </a:r>
            <a:r>
              <a:rPr lang="zh-CN" altLang="en-US" sz="2400" dirty="0"/>
              <a:t>先将</a:t>
            </a:r>
            <a:r>
              <a:rPr lang="en-US" altLang="zh-CN" sz="2400" dirty="0"/>
              <a:t>(P</a:t>
            </a:r>
            <a:r>
              <a:rPr lang="en-US" altLang="zh-CN" sz="2400" dirty="0">
                <a:sym typeface="Symbol" panose="05050102010706020507" pitchFamily="18" charset="2"/>
              </a:rPr>
              <a:t>Q)∧  Q∧ ( P)</a:t>
            </a:r>
          </a:p>
          <a:p>
            <a:pPr marL="609600" indent="-609600">
              <a:buNone/>
              <a:defRPr/>
            </a:pPr>
            <a:r>
              <a:rPr lang="zh-CN" altLang="en-US" sz="2400" dirty="0">
                <a:sym typeface="Symbol" panose="05050102010706020507" pitchFamily="18" charset="2"/>
              </a:rPr>
              <a:t>化成合取范式，得</a:t>
            </a:r>
            <a:r>
              <a:rPr lang="zh-CN" altLang="en-US" sz="2400" dirty="0"/>
              <a:t>             </a:t>
            </a:r>
            <a:r>
              <a:rPr lang="en-US" altLang="zh-CN" sz="2400" dirty="0"/>
              <a:t>(</a:t>
            </a:r>
            <a:r>
              <a:rPr lang="en-US" altLang="zh-CN" sz="2400" dirty="0">
                <a:sym typeface="Symbol" panose="05050102010706020507" pitchFamily="18" charset="2"/>
              </a:rPr>
              <a:t> </a:t>
            </a:r>
            <a:r>
              <a:rPr lang="en-US" altLang="zh-CN" sz="2400" dirty="0"/>
              <a:t>P</a:t>
            </a:r>
            <a:r>
              <a:rPr lang="en-US" altLang="zh-CN" sz="2400" dirty="0">
                <a:sym typeface="Symbol" panose="05050102010706020507" pitchFamily="18" charset="2"/>
              </a:rPr>
              <a:t>∨Q)∧  Q∧P</a:t>
            </a:r>
          </a:p>
          <a:p>
            <a:pPr marL="609600" indent="-609600">
              <a:buNone/>
              <a:defRPr/>
            </a:pPr>
            <a:r>
              <a:rPr lang="zh-CN" altLang="en-US" sz="2400" dirty="0">
                <a:sym typeface="Symbol" panose="05050102010706020507" pitchFamily="18" charset="2"/>
              </a:rPr>
              <a:t>建立子句集             </a:t>
            </a:r>
            <a:r>
              <a:rPr lang="en-US" altLang="zh-CN" sz="2400" dirty="0">
                <a:sym typeface="Symbol" panose="05050102010706020507" pitchFamily="18" charset="2"/>
              </a:rPr>
              <a:t>S={ P∨Q,  Q, P)</a:t>
            </a:r>
          </a:p>
          <a:p>
            <a:pPr marL="609600" indent="-609600">
              <a:buNone/>
              <a:defRPr/>
            </a:pPr>
            <a:r>
              <a:rPr lang="zh-CN" altLang="en-US" sz="2400" dirty="0">
                <a:sym typeface="Symbol" panose="05050102010706020507" pitchFamily="18" charset="2"/>
              </a:rPr>
              <a:t>对</a:t>
            </a:r>
            <a:r>
              <a:rPr lang="en-US" altLang="zh-CN" sz="2400" dirty="0">
                <a:sym typeface="Symbol" panose="05050102010706020507" pitchFamily="18" charset="2"/>
              </a:rPr>
              <a:t>S</a:t>
            </a:r>
            <a:r>
              <a:rPr lang="zh-CN" altLang="en-US" sz="2400" dirty="0">
                <a:sym typeface="Symbol" panose="05050102010706020507" pitchFamily="18" charset="2"/>
              </a:rPr>
              <a:t>作归结</a:t>
            </a:r>
          </a:p>
          <a:p>
            <a:pPr marL="609600" indent="-609600">
              <a:buClr>
                <a:schemeClr val="tx1"/>
              </a:buClr>
              <a:buFont typeface="Symbol" panose="05050102010706020507" pitchFamily="18" charset="2"/>
              <a:buAutoNum type="arabicParenR"/>
              <a:defRPr/>
            </a:pPr>
            <a:r>
              <a:rPr lang="en-US" altLang="zh-CN" sz="2400" dirty="0">
                <a:sym typeface="Symbol" panose="05050102010706020507" pitchFamily="18" charset="2"/>
              </a:rPr>
              <a:t> P∨Q</a:t>
            </a:r>
          </a:p>
          <a:p>
            <a:pPr marL="609600" indent="-609600">
              <a:buClr>
                <a:schemeClr val="tx1"/>
              </a:buClr>
              <a:buFont typeface="Symbol" panose="05050102010706020507" pitchFamily="18" charset="2"/>
              <a:buAutoNum type="arabicParenR"/>
              <a:defRPr/>
            </a:pPr>
            <a:r>
              <a:rPr lang="en-US" altLang="zh-CN" sz="2400" dirty="0">
                <a:sym typeface="Symbol" panose="05050102010706020507" pitchFamily="18" charset="2"/>
              </a:rPr>
              <a:t> Q</a:t>
            </a:r>
          </a:p>
          <a:p>
            <a:pPr marL="609600" indent="-609600">
              <a:buClr>
                <a:schemeClr val="tx1"/>
              </a:buClr>
              <a:buFont typeface="Symbol" panose="05050102010706020507" pitchFamily="18" charset="2"/>
              <a:buAutoNum type="arabicParenR"/>
              <a:defRPr/>
            </a:pPr>
            <a:r>
              <a:rPr lang="en-US" altLang="zh-CN" sz="2400" dirty="0">
                <a:sym typeface="Symbol" panose="05050102010706020507" pitchFamily="18" charset="2"/>
              </a:rPr>
              <a:t>P</a:t>
            </a:r>
          </a:p>
          <a:p>
            <a:pPr marL="609600" indent="-609600">
              <a:buClr>
                <a:schemeClr val="tx1"/>
              </a:buClr>
              <a:buFont typeface="Symbol" panose="05050102010706020507" pitchFamily="18" charset="2"/>
              <a:buAutoNum type="arabicParenR"/>
              <a:defRPr/>
            </a:pPr>
            <a:r>
              <a:rPr lang="en-US" altLang="zh-CN" sz="2400" dirty="0">
                <a:sym typeface="Symbol" panose="05050102010706020507" pitchFamily="18" charset="2"/>
              </a:rPr>
              <a:t> P            1), 2) </a:t>
            </a:r>
            <a:r>
              <a:rPr lang="zh-CN" altLang="en-US" sz="2400" dirty="0">
                <a:sym typeface="Symbol" panose="05050102010706020507" pitchFamily="18" charset="2"/>
              </a:rPr>
              <a:t>归结</a:t>
            </a:r>
          </a:p>
          <a:p>
            <a:pPr marL="609600" indent="-609600">
              <a:buClr>
                <a:schemeClr val="tx1"/>
              </a:buClr>
              <a:buFont typeface="Symbol" panose="05050102010706020507" pitchFamily="18" charset="2"/>
              <a:buAutoNum type="arabicParenR"/>
              <a:defRPr/>
            </a:pPr>
            <a:r>
              <a:rPr lang="zh-CN" altLang="en-US" sz="2400" dirty="0">
                <a:sym typeface="Symbol" panose="05050102010706020507" pitchFamily="18" charset="2"/>
              </a:rPr>
              <a:t>□            </a:t>
            </a:r>
            <a:r>
              <a:rPr lang="en-US" altLang="zh-CN" sz="2400" dirty="0">
                <a:sym typeface="Symbol" panose="05050102010706020507" pitchFamily="18" charset="2"/>
              </a:rPr>
              <a:t>3), 4) </a:t>
            </a:r>
            <a:r>
              <a:rPr lang="zh-CN" altLang="en-US" sz="2400" dirty="0">
                <a:sym typeface="Symbol" panose="05050102010706020507" pitchFamily="18" charset="2"/>
              </a:rPr>
              <a:t>归结</a:t>
            </a:r>
          </a:p>
          <a:p>
            <a:pPr marL="609600" indent="-609600">
              <a:buClr>
                <a:schemeClr val="tx1"/>
              </a:buClr>
              <a:buNone/>
              <a:defRPr/>
            </a:pPr>
            <a:r>
              <a:rPr lang="zh-CN" altLang="en-US" sz="2400" dirty="0">
                <a:sym typeface="Symbol" panose="05050102010706020507" pitchFamily="18" charset="2"/>
              </a:rPr>
              <a:t> </a:t>
            </a:r>
            <a:r>
              <a:rPr lang="zh-CN" altLang="en-US" sz="2400">
                <a:sym typeface="Symbol" panose="05050102010706020507" pitchFamily="18" charset="2"/>
              </a:rPr>
              <a:t>证毕</a:t>
            </a:r>
            <a:endParaRPr lang="zh-CN" altLang="en-US" sz="2400" dirty="0">
              <a:sym typeface="Symbol" panose="05050102010706020507" pitchFamily="18" charset="2"/>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霍恩子句</a:t>
            </a:r>
          </a:p>
        </p:txBody>
      </p:sp>
      <p:sp>
        <p:nvSpPr>
          <p:cNvPr id="3" name="内容占位符 2"/>
          <p:cNvSpPr>
            <a:spLocks noGrp="1"/>
          </p:cNvSpPr>
          <p:nvPr>
            <p:ph sz="quarter" idx="1"/>
          </p:nvPr>
        </p:nvSpPr>
        <p:spPr/>
        <p:txBody>
          <a:bodyPr/>
          <a:lstStyle/>
          <a:p>
            <a:r>
              <a:rPr lang="zh-CN" altLang="en-US" dirty="0"/>
              <a:t>在数理逻辑中，霍恩子句（</a:t>
            </a:r>
            <a:r>
              <a:rPr lang="en-US" altLang="zh-CN" dirty="0"/>
              <a:t>Horn Clause</a:t>
            </a:r>
            <a:r>
              <a:rPr lang="zh-CN" altLang="en-US" dirty="0"/>
              <a:t>）是带有最多一个肯定文字的子句</a:t>
            </a:r>
            <a:r>
              <a:rPr lang="en-US" altLang="zh-CN" dirty="0"/>
              <a:t>(</a:t>
            </a:r>
            <a:r>
              <a:rPr lang="zh-CN" altLang="en-US" dirty="0"/>
              <a:t>文字的析取</a:t>
            </a:r>
            <a:r>
              <a:rPr lang="en-US" altLang="zh-CN" dirty="0"/>
              <a:t>)</a:t>
            </a:r>
            <a:r>
              <a:rPr lang="zh-CN" altLang="en-US" dirty="0"/>
              <a:t>。</a:t>
            </a:r>
          </a:p>
          <a:p>
            <a:r>
              <a:rPr lang="zh-CN" altLang="en-US" dirty="0"/>
              <a:t>霍恩子句对定理证明的实用性是一阶归结提供的，两个霍恩子句的归结是一个霍恩子句。</a:t>
            </a:r>
            <a:endParaRPr lang="en-US" altLang="zh-CN" dirty="0"/>
          </a:p>
          <a:p>
            <a:r>
              <a:rPr lang="zh-CN" altLang="en-US" dirty="0"/>
              <a:t>在自动定理证明中，这能导致子句的在计算机上表示得更加高效。实际上，</a:t>
            </a:r>
            <a:r>
              <a:rPr lang="en-US" altLang="zh-CN" dirty="0"/>
              <a:t>Prolog</a:t>
            </a:r>
            <a:r>
              <a:rPr lang="zh-CN" altLang="en-US" dirty="0"/>
              <a:t>就是完全在霍恩子句上构造的编程语言。</a:t>
            </a:r>
          </a:p>
        </p:txBody>
      </p:sp>
    </p:spTree>
    <p:extLst>
      <p:ext uri="{BB962C8B-B14F-4D97-AF65-F5344CB8AC3E}">
        <p14:creationId xmlns:p14="http://schemas.microsoft.com/office/powerpoint/2010/main" val="373234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028"/>
          <p:cNvSpPr>
            <a:spLocks noGrp="1" noChangeArrowheads="1"/>
          </p:cNvSpPr>
          <p:nvPr>
            <p:ph type="title"/>
          </p:nvPr>
        </p:nvSpPr>
        <p:spPr/>
        <p:txBody>
          <a:bodyPr/>
          <a:lstStyle/>
          <a:p>
            <a:pPr eaLnBrk="1" hangingPunct="1"/>
            <a:r>
              <a:rPr lang="zh-CN" altLang="en-US"/>
              <a:t>推理（</a:t>
            </a:r>
            <a:r>
              <a:rPr lang="en-US" altLang="zh-CN"/>
              <a:t>deduction）</a:t>
            </a:r>
            <a:endParaRPr lang="zh-CN" altLang="en-US"/>
          </a:p>
        </p:txBody>
      </p:sp>
      <p:sp>
        <p:nvSpPr>
          <p:cNvPr id="6146" name="Rectangle 1027"/>
          <p:cNvSpPr>
            <a:spLocks noGrp="1" noChangeArrowheads="1"/>
          </p:cNvSpPr>
          <p:nvPr>
            <p:ph sz="quarter" idx="1"/>
          </p:nvPr>
        </p:nvSpPr>
        <p:spPr/>
        <p:txBody>
          <a:bodyPr/>
          <a:lstStyle/>
          <a:p>
            <a:pPr eaLnBrk="1" hangingPunct="1"/>
            <a:r>
              <a:rPr lang="zh-CN" altLang="en-US" dirty="0"/>
              <a:t>推理：从前提出发推出结论的思维过程</a:t>
            </a:r>
          </a:p>
          <a:p>
            <a:pPr eaLnBrk="1" hangingPunct="1"/>
            <a:r>
              <a:rPr lang="zh-CN" altLang="en-US" dirty="0"/>
              <a:t>前提：已知命题公式的集合</a:t>
            </a:r>
          </a:p>
          <a:p>
            <a:pPr eaLnBrk="1" hangingPunct="1"/>
            <a:r>
              <a:rPr lang="zh-CN" altLang="en-US" dirty="0"/>
              <a:t>结论：从前提出发应用推理规则推出的命题公式</a:t>
            </a:r>
          </a:p>
          <a:p>
            <a:pPr eaLnBrk="1" hangingPunct="1"/>
            <a:r>
              <a:rPr lang="zh-CN" altLang="en-US" dirty="0">
                <a:latin typeface="仿宋" panose="02010609060101010101" pitchFamily="49" charset="-122"/>
                <a:ea typeface="仿宋" panose="02010609060101010101" pitchFamily="49" charset="-122"/>
              </a:rPr>
              <a:t>证明：描述推理的过程</a:t>
            </a:r>
            <a:r>
              <a:rPr lang="zh-CN" altLang="en-US" dirty="0"/>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zh-CN" altLang="en-US"/>
              <a:t>作业</a:t>
            </a:r>
          </a:p>
        </p:txBody>
      </p:sp>
      <p:sp>
        <p:nvSpPr>
          <p:cNvPr id="51203" name="内容占位符 2"/>
          <p:cNvSpPr>
            <a:spLocks noGrp="1"/>
          </p:cNvSpPr>
          <p:nvPr>
            <p:ph sz="quarter" idx="1"/>
          </p:nvPr>
        </p:nvSpPr>
        <p:spPr/>
        <p:txBody>
          <a:bodyPr/>
          <a:lstStyle/>
          <a:p>
            <a:r>
              <a:rPr lang="en-US" altLang="zh-CN" b="1" dirty="0"/>
              <a:t>3.14.</a:t>
            </a:r>
            <a:r>
              <a:rPr lang="zh-CN" altLang="en-US" b="1" dirty="0"/>
              <a:t>在自然推理系统</a:t>
            </a:r>
            <a:r>
              <a:rPr lang="en-US" altLang="zh-CN" b="1" i="1" dirty="0"/>
              <a:t>P </a:t>
            </a:r>
            <a:r>
              <a:rPr lang="zh-CN" altLang="en-US" b="1" i="1" dirty="0"/>
              <a:t>中构造下面推理的证明</a:t>
            </a:r>
            <a:r>
              <a:rPr lang="en-US" altLang="zh-CN" b="1" i="1" dirty="0"/>
              <a:t>:</a:t>
            </a:r>
          </a:p>
          <a:p>
            <a:r>
              <a:rPr lang="en-US" altLang="zh-CN" dirty="0"/>
              <a:t>(1)</a:t>
            </a:r>
            <a:r>
              <a:rPr lang="zh-CN" altLang="en-US" dirty="0"/>
              <a:t>前提</a:t>
            </a:r>
            <a:r>
              <a:rPr lang="en-US" altLang="zh-CN" dirty="0"/>
              <a:t>: </a:t>
            </a:r>
            <a:r>
              <a:rPr lang="en-US" altLang="zh-CN" i="1" dirty="0"/>
              <a:t>p→ (</a:t>
            </a:r>
            <a:r>
              <a:rPr lang="en-US" altLang="zh-CN" i="1" dirty="0" err="1"/>
              <a:t>q→r</a:t>
            </a:r>
            <a:r>
              <a:rPr lang="en-US" altLang="zh-CN" i="1" dirty="0"/>
              <a:t>), p, q  </a:t>
            </a:r>
            <a:r>
              <a:rPr lang="zh-CN" altLang="en-US" dirty="0"/>
              <a:t>结论</a:t>
            </a:r>
            <a:r>
              <a:rPr lang="en-US" altLang="zh-CN" dirty="0"/>
              <a:t>: </a:t>
            </a:r>
            <a:r>
              <a:rPr lang="en-US" altLang="zh-CN" i="1" dirty="0" err="1"/>
              <a:t>r∨s</a:t>
            </a:r>
            <a:endParaRPr lang="en-US" altLang="zh-CN" i="1" dirty="0"/>
          </a:p>
          <a:p>
            <a:r>
              <a:rPr lang="pt-BR" altLang="zh-CN" dirty="0"/>
              <a:t>(2)</a:t>
            </a:r>
            <a:r>
              <a:rPr lang="zh-CN" altLang="pt-BR" dirty="0"/>
              <a:t>前提</a:t>
            </a:r>
            <a:r>
              <a:rPr lang="pt-BR" altLang="zh-CN" dirty="0"/>
              <a:t>: </a:t>
            </a:r>
            <a:r>
              <a:rPr lang="pt-BR" altLang="zh-CN" i="1" dirty="0"/>
              <a:t>p→q, </a:t>
            </a:r>
            <a:r>
              <a:rPr lang="zh-CN" altLang="en-US" dirty="0">
                <a:sym typeface="Symbol" panose="05050102010706020507" pitchFamily="18" charset="2"/>
              </a:rPr>
              <a:t></a:t>
            </a:r>
            <a:r>
              <a:rPr lang="pt-BR" altLang="zh-CN" i="1" dirty="0"/>
              <a:t> (q∧r), r   </a:t>
            </a:r>
            <a:r>
              <a:rPr lang="zh-CN" altLang="en-US" dirty="0"/>
              <a:t>结论</a:t>
            </a:r>
            <a:r>
              <a:rPr lang="en-US" altLang="zh-CN" dirty="0"/>
              <a:t>: </a:t>
            </a:r>
            <a:r>
              <a:rPr lang="zh-CN" altLang="en-US" dirty="0">
                <a:sym typeface="Symbol" panose="05050102010706020507" pitchFamily="18" charset="2"/>
              </a:rPr>
              <a:t> </a:t>
            </a:r>
            <a:r>
              <a:rPr lang="en-US" altLang="zh-CN" i="1" dirty="0"/>
              <a:t>p</a:t>
            </a:r>
          </a:p>
          <a:p>
            <a:r>
              <a:rPr lang="en-US" altLang="zh-CN" dirty="0"/>
              <a:t>(3)</a:t>
            </a:r>
            <a:r>
              <a:rPr lang="zh-CN" altLang="en-US" dirty="0"/>
              <a:t>前提</a:t>
            </a:r>
            <a:r>
              <a:rPr lang="en-US" altLang="zh-CN" dirty="0"/>
              <a:t>: </a:t>
            </a:r>
            <a:r>
              <a:rPr lang="en-US" altLang="zh-CN" i="1" dirty="0" err="1"/>
              <a:t>p→q</a:t>
            </a:r>
            <a:r>
              <a:rPr lang="en-US" altLang="zh-CN" i="1" dirty="0"/>
              <a:t>  </a:t>
            </a:r>
            <a:r>
              <a:rPr lang="zh-CN" altLang="en-US" dirty="0"/>
              <a:t>结论</a:t>
            </a:r>
            <a:r>
              <a:rPr lang="en-US" altLang="zh-CN" dirty="0"/>
              <a:t>: </a:t>
            </a:r>
            <a:r>
              <a:rPr lang="en-US" altLang="zh-CN" i="1" dirty="0"/>
              <a:t>p→ (</a:t>
            </a:r>
            <a:r>
              <a:rPr lang="en-US" altLang="zh-CN" i="1" dirty="0" err="1"/>
              <a:t>p∧q</a:t>
            </a:r>
            <a:r>
              <a:rPr lang="en-US" altLang="zh-CN" i="1" dirty="0"/>
              <a:t>)</a:t>
            </a:r>
          </a:p>
          <a:p>
            <a:r>
              <a:rPr lang="en-US" altLang="zh-CN" dirty="0"/>
              <a:t>(4)</a:t>
            </a:r>
            <a:r>
              <a:rPr lang="zh-CN" altLang="en-US" dirty="0"/>
              <a:t>前提</a:t>
            </a:r>
            <a:r>
              <a:rPr lang="en-US" altLang="zh-CN" dirty="0"/>
              <a:t>: </a:t>
            </a:r>
            <a:r>
              <a:rPr lang="en-US" altLang="zh-CN" i="1" dirty="0" err="1"/>
              <a:t>q→p</a:t>
            </a:r>
            <a:r>
              <a:rPr lang="en-US" altLang="zh-CN" i="1" dirty="0"/>
              <a:t>, </a:t>
            </a:r>
            <a:r>
              <a:rPr lang="en-US" altLang="zh-CN" i="1" dirty="0" err="1"/>
              <a:t>q→s</a:t>
            </a:r>
            <a:r>
              <a:rPr lang="en-US" altLang="zh-CN" i="1" dirty="0"/>
              <a:t>, </a:t>
            </a:r>
            <a:r>
              <a:rPr lang="en-US" altLang="zh-CN" i="1" dirty="0" err="1"/>
              <a:t>s→q</a:t>
            </a:r>
            <a:r>
              <a:rPr lang="en-US" altLang="zh-CN" i="1" dirty="0"/>
              <a:t>, </a:t>
            </a:r>
            <a:r>
              <a:rPr lang="en-US" altLang="zh-CN" i="1" dirty="0" err="1"/>
              <a:t>t∧s</a:t>
            </a:r>
            <a:r>
              <a:rPr lang="en-US" altLang="zh-CN" i="1" dirty="0"/>
              <a:t>  </a:t>
            </a:r>
            <a:r>
              <a:rPr lang="zh-CN" altLang="en-US" dirty="0"/>
              <a:t>结论</a:t>
            </a:r>
            <a:r>
              <a:rPr lang="en-US" altLang="zh-CN" dirty="0"/>
              <a:t>: </a:t>
            </a:r>
            <a:r>
              <a:rPr lang="en-US" altLang="zh-CN" i="1" dirty="0" err="1"/>
              <a:t>p∧q</a:t>
            </a:r>
            <a:endParaRPr lang="en-US" altLang="zh-CN" i="1"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zh-CN" altLang="en-US"/>
              <a:t>作业</a:t>
            </a:r>
          </a:p>
        </p:txBody>
      </p:sp>
      <p:sp>
        <p:nvSpPr>
          <p:cNvPr id="56323" name="内容占位符 2"/>
          <p:cNvSpPr>
            <a:spLocks noGrp="1"/>
          </p:cNvSpPr>
          <p:nvPr>
            <p:ph sz="quarter" idx="1"/>
          </p:nvPr>
        </p:nvSpPr>
        <p:spPr/>
        <p:txBody>
          <a:bodyPr/>
          <a:lstStyle/>
          <a:p>
            <a:pPr>
              <a:defRPr/>
            </a:pPr>
            <a:r>
              <a:rPr lang="en-US" altLang="zh-CN" b="1" dirty="0"/>
              <a:t>3.15.</a:t>
            </a:r>
            <a:r>
              <a:rPr lang="zh-CN" altLang="en-US" b="1" dirty="0"/>
              <a:t>在自然推理系统</a:t>
            </a:r>
            <a:r>
              <a:rPr lang="en-US" altLang="zh-CN" b="1" i="1" dirty="0"/>
              <a:t>P </a:t>
            </a:r>
            <a:r>
              <a:rPr lang="zh-CN" altLang="en-US" b="1" i="1" dirty="0"/>
              <a:t>中用附加前提法证明下面各推理</a:t>
            </a:r>
            <a:r>
              <a:rPr lang="en-US" altLang="zh-CN" b="1" i="1" dirty="0"/>
              <a:t>:</a:t>
            </a:r>
          </a:p>
          <a:p>
            <a:pPr marL="0" indent="0">
              <a:buNone/>
              <a:defRPr/>
            </a:pPr>
            <a:r>
              <a:rPr lang="en-US" altLang="zh-CN" dirty="0"/>
              <a:t>(1)</a:t>
            </a:r>
            <a:r>
              <a:rPr lang="zh-CN" altLang="en-US" dirty="0"/>
              <a:t>前提</a:t>
            </a:r>
            <a:r>
              <a:rPr lang="en-US" altLang="zh-CN" dirty="0"/>
              <a:t>: </a:t>
            </a:r>
            <a:r>
              <a:rPr lang="en-US" altLang="zh-CN" i="1" dirty="0"/>
              <a:t>p→ (</a:t>
            </a:r>
            <a:r>
              <a:rPr lang="en-US" altLang="zh-CN" i="1" dirty="0" err="1"/>
              <a:t>q→r</a:t>
            </a:r>
            <a:r>
              <a:rPr lang="en-US" altLang="zh-CN" i="1" dirty="0"/>
              <a:t>), </a:t>
            </a:r>
            <a:r>
              <a:rPr lang="en-US" altLang="zh-CN" i="1" dirty="0" err="1"/>
              <a:t>s→p</a:t>
            </a:r>
            <a:r>
              <a:rPr lang="en-US" altLang="zh-CN" i="1" dirty="0"/>
              <a:t>, q </a:t>
            </a:r>
            <a:r>
              <a:rPr lang="zh-CN" altLang="en-US" dirty="0"/>
              <a:t>结论</a:t>
            </a:r>
            <a:r>
              <a:rPr lang="en-US" altLang="zh-CN" dirty="0"/>
              <a:t>: </a:t>
            </a:r>
            <a:r>
              <a:rPr lang="en-US" altLang="zh-CN" i="1" dirty="0" err="1"/>
              <a:t>s→r</a:t>
            </a:r>
            <a:endParaRPr lang="en-US" altLang="zh-CN" i="1" dirty="0"/>
          </a:p>
          <a:p>
            <a:pPr marL="0" indent="0">
              <a:buNone/>
              <a:defRPr/>
            </a:pPr>
            <a:r>
              <a:rPr lang="en-US" altLang="zh-CN" dirty="0"/>
              <a:t>(2)</a:t>
            </a:r>
            <a:r>
              <a:rPr lang="zh-CN" altLang="en-US" dirty="0"/>
              <a:t>前提</a:t>
            </a:r>
            <a:r>
              <a:rPr lang="en-US" altLang="zh-CN" dirty="0"/>
              <a:t>: (</a:t>
            </a:r>
            <a:r>
              <a:rPr lang="en-US" altLang="zh-CN" i="1" dirty="0" err="1"/>
              <a:t>p∨q</a:t>
            </a:r>
            <a:r>
              <a:rPr lang="en-US" altLang="zh-CN" i="1" dirty="0"/>
              <a:t>) → (</a:t>
            </a:r>
            <a:r>
              <a:rPr lang="en-US" altLang="zh-CN" i="1" dirty="0" err="1"/>
              <a:t>r∧s</a:t>
            </a:r>
            <a:r>
              <a:rPr lang="en-US" altLang="zh-CN" i="1" dirty="0"/>
              <a:t>), (</a:t>
            </a:r>
            <a:r>
              <a:rPr lang="en-US" altLang="zh-CN" i="1" dirty="0" err="1"/>
              <a:t>s∨t</a:t>
            </a:r>
            <a:r>
              <a:rPr lang="en-US" altLang="zh-CN" i="1" dirty="0"/>
              <a:t>) →u </a:t>
            </a:r>
            <a:r>
              <a:rPr lang="zh-CN" altLang="en-US" dirty="0"/>
              <a:t>结论</a:t>
            </a:r>
            <a:r>
              <a:rPr lang="en-US" altLang="zh-CN" dirty="0"/>
              <a:t>: </a:t>
            </a:r>
            <a:r>
              <a:rPr lang="en-US" altLang="zh-CN" i="1" dirty="0" err="1"/>
              <a:t>p→u</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sz="4800" dirty="0"/>
              <a:t>3.3 命题逻辑的公理化</a:t>
            </a:r>
          </a:p>
        </p:txBody>
      </p:sp>
      <p:sp>
        <p:nvSpPr>
          <p:cNvPr id="2" name="内容占位符 1"/>
          <p:cNvSpPr>
            <a:spLocks noGrp="1"/>
          </p:cNvSpPr>
          <p:nvPr>
            <p:ph sz="quarter" idx="1"/>
          </p:nvPr>
        </p:nvSpPr>
        <p:spPr/>
        <p:txBody>
          <a:bodyPr/>
          <a:lstStyle/>
          <a:p>
            <a:endParaRPr lang="zh-CN" altLang="en-US"/>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sz="4800" dirty="0"/>
              <a:t>命题逻辑公理化的目的</a:t>
            </a:r>
          </a:p>
        </p:txBody>
      </p:sp>
      <p:sp>
        <p:nvSpPr>
          <p:cNvPr id="54275" name="Rectangle 3"/>
          <p:cNvSpPr>
            <a:spLocks noGrp="1" noChangeArrowheads="1"/>
          </p:cNvSpPr>
          <p:nvPr>
            <p:ph sz="quarter" idx="1"/>
          </p:nvPr>
        </p:nvSpPr>
        <p:spPr/>
        <p:txBody>
          <a:bodyPr/>
          <a:lstStyle/>
          <a:p>
            <a:pPr>
              <a:lnSpc>
                <a:spcPct val="90000"/>
              </a:lnSpc>
            </a:pPr>
            <a:r>
              <a:rPr lang="zh-CN" altLang="en-US" sz="3600" dirty="0"/>
              <a:t>单纯从语义角度描述命题逻辑，在理论上不严谨，公理化可以解决这个问题</a:t>
            </a:r>
            <a:endParaRPr lang="en-US" altLang="zh-CN" sz="3600" dirty="0"/>
          </a:p>
          <a:p>
            <a:pPr lvl="1">
              <a:lnSpc>
                <a:spcPct val="90000"/>
              </a:lnSpc>
            </a:pPr>
            <a:r>
              <a:rPr lang="zh-CN" altLang="en-US" sz="3300" dirty="0"/>
              <a:t>朴素的理论体系可能存在隐含的矛盾</a:t>
            </a:r>
            <a:endParaRPr lang="en-US" altLang="zh-CN" sz="3300"/>
          </a:p>
          <a:p>
            <a:pPr lvl="1">
              <a:lnSpc>
                <a:spcPct val="90000"/>
              </a:lnSpc>
            </a:pPr>
            <a:r>
              <a:rPr lang="zh-CN" altLang="en-US" sz="3300"/>
              <a:t>公理</a:t>
            </a:r>
            <a:r>
              <a:rPr lang="zh-CN" altLang="en-US" sz="3300" dirty="0"/>
              <a:t>化是常用的消除隐含矛盾的方式</a:t>
            </a:r>
          </a:p>
          <a:p>
            <a:pPr>
              <a:lnSpc>
                <a:spcPct val="90000"/>
              </a:lnSpc>
            </a:pPr>
            <a:r>
              <a:rPr lang="zh-CN" altLang="en-US" sz="3600" dirty="0"/>
              <a:t>命题逻辑主要讨论重言式，研究等值推理</a:t>
            </a:r>
          </a:p>
          <a:p>
            <a:pPr>
              <a:lnSpc>
                <a:spcPct val="90000"/>
              </a:lnSpc>
            </a:pPr>
            <a:r>
              <a:rPr lang="zh-CN" altLang="en-US" sz="3600" dirty="0"/>
              <a:t>将命题逻辑公理化可以把所有重言式作为研究对象，揭示它们的规律。</a:t>
            </a:r>
            <a:endParaRPr lang="zh-CN" altLang="en-US"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sz="4800" dirty="0"/>
              <a:t>公理系统的结构</a:t>
            </a:r>
          </a:p>
        </p:txBody>
      </p:sp>
      <p:sp>
        <p:nvSpPr>
          <p:cNvPr id="55299" name="Rectangle 3"/>
          <p:cNvSpPr>
            <a:spLocks noGrp="1" noChangeArrowheads="1"/>
          </p:cNvSpPr>
          <p:nvPr>
            <p:ph sz="quarter" idx="1"/>
          </p:nvPr>
        </p:nvSpPr>
        <p:spPr/>
        <p:txBody>
          <a:bodyPr/>
          <a:lstStyle/>
          <a:p>
            <a:pPr>
              <a:lnSpc>
                <a:spcPct val="90000"/>
              </a:lnSpc>
              <a:spcBef>
                <a:spcPct val="45000"/>
              </a:spcBef>
              <a:buFont typeface="Wingdings" panose="05000000000000000000" pitchFamily="2" charset="2"/>
              <a:buChar char="§"/>
              <a:tabLst>
                <a:tab pos="457200" algn="l"/>
                <a:tab pos="1768475" algn="l"/>
              </a:tabLst>
            </a:pPr>
            <a:r>
              <a:rPr lang="zh-CN" altLang="en-US" b="1">
                <a:latin typeface="宋体" panose="02010600030101010101" pitchFamily="2" charset="-122"/>
              </a:rPr>
              <a:t>从一些公理出发，根据演绎规则推导出一系列定理，这样形成的演绎体系叫做公理系统，或称做理论</a:t>
            </a:r>
            <a:r>
              <a:rPr lang="zh-CN" altLang="en-US" b="1"/>
              <a:t> </a:t>
            </a:r>
          </a:p>
          <a:p>
            <a:pPr>
              <a:lnSpc>
                <a:spcPct val="90000"/>
              </a:lnSpc>
              <a:spcBef>
                <a:spcPct val="45000"/>
              </a:spcBef>
              <a:buFont typeface="Wingdings" panose="05000000000000000000" pitchFamily="2" charset="2"/>
              <a:buChar char="§"/>
              <a:tabLst>
                <a:tab pos="457200" algn="l"/>
                <a:tab pos="1768475" algn="l"/>
              </a:tabLst>
            </a:pPr>
            <a:r>
              <a:rPr lang="zh-CN" altLang="en-US" b="1">
                <a:latin typeface="宋体" panose="02010600030101010101" pitchFamily="2" charset="-122"/>
              </a:rPr>
              <a:t>命题演算的重言式可组成一个严谨的公理系统</a:t>
            </a:r>
          </a:p>
          <a:p>
            <a:pPr lvl="1">
              <a:lnSpc>
                <a:spcPct val="90000"/>
              </a:lnSpc>
              <a:spcBef>
                <a:spcPct val="45000"/>
              </a:spcBef>
              <a:buFont typeface="Wingdings" panose="05000000000000000000" pitchFamily="2" charset="2"/>
              <a:buChar char="§"/>
              <a:tabLst>
                <a:tab pos="457200" algn="l"/>
                <a:tab pos="1768475" algn="l"/>
              </a:tabLst>
            </a:pPr>
            <a:r>
              <a:rPr lang="zh-CN" altLang="en-US" b="1">
                <a:latin typeface="宋体" panose="02010600030101010101" pitchFamily="2" charset="-122"/>
              </a:rPr>
              <a:t>它是从一些作为初始命题的重言式</a:t>
            </a:r>
            <a:r>
              <a:rPr lang="zh-CN" altLang="en-US" b="1">
                <a:latin typeface="Times New Roman" panose="02020603050405020304" pitchFamily="18" charset="0"/>
                <a:cs typeface="Times New Roman" panose="02020603050405020304" pitchFamily="18" charset="0"/>
              </a:rPr>
              <a:t>(</a:t>
            </a:r>
            <a:r>
              <a:rPr lang="zh-CN" altLang="en-US" b="1">
                <a:latin typeface="宋体" panose="02010600030101010101" pitchFamily="2" charset="-122"/>
              </a:rPr>
              <a:t>公理</a:t>
            </a:r>
            <a:r>
              <a:rPr lang="zh-CN" altLang="en-US" b="1">
                <a:latin typeface="Times New Roman" panose="02020603050405020304" pitchFamily="18" charset="0"/>
                <a:cs typeface="Times New Roman" panose="02020603050405020304" pitchFamily="18" charset="0"/>
              </a:rPr>
              <a:t>)</a:t>
            </a:r>
            <a:r>
              <a:rPr lang="zh-CN" altLang="en-US" b="1">
                <a:latin typeface="宋体" panose="02010600030101010101" pitchFamily="2" charset="-122"/>
              </a:rPr>
              <a:t>出发，应用明确规定的推演规则，进而推导出一系列重言式</a:t>
            </a:r>
            <a:r>
              <a:rPr lang="zh-CN" altLang="en-US" b="1">
                <a:latin typeface="Times New Roman" panose="02020603050405020304" pitchFamily="18" charset="0"/>
                <a:cs typeface="Times New Roman" panose="02020603050405020304" pitchFamily="18" charset="0"/>
              </a:rPr>
              <a:t>(</a:t>
            </a:r>
            <a:r>
              <a:rPr lang="zh-CN" altLang="en-US" b="1">
                <a:latin typeface="宋体" panose="02010600030101010101" pitchFamily="2" charset="-122"/>
              </a:rPr>
              <a:t>定理</a:t>
            </a:r>
            <a:r>
              <a:rPr lang="zh-CN" altLang="en-US" b="1">
                <a:latin typeface="Times New Roman" panose="02020603050405020304" pitchFamily="18" charset="0"/>
                <a:cs typeface="Times New Roman" panose="02020603050405020304" pitchFamily="18" charset="0"/>
              </a:rPr>
              <a:t>)</a:t>
            </a:r>
            <a:r>
              <a:rPr lang="zh-CN" altLang="en-US" b="1">
                <a:latin typeface="宋体" panose="02010600030101010101" pitchFamily="2" charset="-122"/>
              </a:rPr>
              <a:t>的演绎体系</a:t>
            </a:r>
            <a:r>
              <a:rPr lang="zh-CN" altLang="en-US" b="1"/>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sz="4800" dirty="0"/>
              <a:t>公理系统的结构</a:t>
            </a:r>
          </a:p>
        </p:txBody>
      </p:sp>
      <p:sp>
        <p:nvSpPr>
          <p:cNvPr id="56323" name="Rectangle 3"/>
          <p:cNvSpPr>
            <a:spLocks noGrp="1" noChangeArrowheads="1"/>
          </p:cNvSpPr>
          <p:nvPr>
            <p:ph sz="quarter" idx="1"/>
          </p:nvPr>
        </p:nvSpPr>
        <p:spPr/>
        <p:txBody>
          <a:bodyPr/>
          <a:lstStyle/>
          <a:p>
            <a:pPr algn="just">
              <a:lnSpc>
                <a:spcPct val="90000"/>
              </a:lnSpc>
              <a:spcBef>
                <a:spcPct val="45000"/>
              </a:spcBef>
              <a:buFont typeface="Wingdings" panose="05000000000000000000" pitchFamily="2" charset="2"/>
              <a:buChar char="§"/>
              <a:tabLst>
                <a:tab pos="457200" algn="l"/>
                <a:tab pos="1768475" algn="l"/>
              </a:tabLst>
            </a:pPr>
            <a:r>
              <a:rPr lang="zh-CN" altLang="en-US" sz="2800">
                <a:latin typeface="宋体" panose="02010600030101010101" pitchFamily="2" charset="-122"/>
              </a:rPr>
              <a:t>建立公理系统时，通常要求能从</a:t>
            </a:r>
            <a:r>
              <a:rPr lang="zh-CN" altLang="en-US" sz="2800" u="sng">
                <a:latin typeface="宋体" panose="02010600030101010101" pitchFamily="2" charset="-122"/>
              </a:rPr>
              <a:t>尽可能少</a:t>
            </a:r>
            <a:r>
              <a:rPr lang="zh-CN" altLang="en-US" sz="2800">
                <a:latin typeface="宋体" panose="02010600030101010101" pitchFamily="2" charset="-122"/>
              </a:rPr>
              <a:t>的</a:t>
            </a:r>
            <a:r>
              <a:rPr lang="zh-CN" altLang="en-US" sz="2800" i="1" u="sng">
                <a:latin typeface="宋体" panose="02010600030101010101" pitchFamily="2" charset="-122"/>
              </a:rPr>
              <a:t>公理</a:t>
            </a:r>
            <a:r>
              <a:rPr lang="zh-CN" altLang="en-US" sz="2800">
                <a:latin typeface="宋体" panose="02010600030101010101" pitchFamily="2" charset="-122"/>
              </a:rPr>
              <a:t>和</a:t>
            </a:r>
            <a:r>
              <a:rPr lang="zh-CN" altLang="en-US" sz="2800" i="1" u="sng">
                <a:latin typeface="宋体" panose="02010600030101010101" pitchFamily="2" charset="-122"/>
              </a:rPr>
              <a:t>推理规则</a:t>
            </a:r>
            <a:r>
              <a:rPr lang="zh-CN" altLang="en-US" sz="2800">
                <a:latin typeface="宋体" panose="02010600030101010101" pitchFamily="2" charset="-122"/>
              </a:rPr>
              <a:t>出发而导出全部定理．</a:t>
            </a:r>
          </a:p>
          <a:p>
            <a:pPr algn="just">
              <a:lnSpc>
                <a:spcPct val="90000"/>
              </a:lnSpc>
              <a:spcBef>
                <a:spcPct val="45000"/>
              </a:spcBef>
              <a:buFont typeface="Wingdings" panose="05000000000000000000" pitchFamily="2" charset="2"/>
              <a:buChar char="§"/>
              <a:tabLst>
                <a:tab pos="457200" algn="l"/>
                <a:tab pos="1768475" algn="l"/>
              </a:tabLst>
            </a:pPr>
            <a:r>
              <a:rPr lang="zh-CN" altLang="en-US" sz="2800">
                <a:latin typeface="宋体" panose="02010600030101010101" pitchFamily="2" charset="-122"/>
              </a:rPr>
              <a:t>公理系统完全是个抽象符号系统、不再涉及到真值</a:t>
            </a:r>
          </a:p>
          <a:p>
            <a:pPr algn="just">
              <a:lnSpc>
                <a:spcPct val="90000"/>
              </a:lnSpc>
              <a:spcBef>
                <a:spcPct val="45000"/>
              </a:spcBef>
              <a:buFont typeface="Wingdings" panose="05000000000000000000" pitchFamily="2" charset="2"/>
              <a:buChar char="§"/>
              <a:tabLst>
                <a:tab pos="457200" algn="l"/>
                <a:tab pos="1768475" algn="l"/>
              </a:tabLst>
            </a:pPr>
            <a:r>
              <a:rPr lang="zh-CN" altLang="en-US" sz="2800">
                <a:latin typeface="宋体" panose="02010600030101010101" pitchFamily="2" charset="-122"/>
              </a:rPr>
              <a:t>公理系统自成体系，基于语义解释的结论都不能作为证明定理的依据，只能起着帮助思考．直观解释的作用．</a:t>
            </a:r>
          </a:p>
          <a:p>
            <a:pPr algn="just">
              <a:lnSpc>
                <a:spcPct val="90000"/>
              </a:lnSpc>
              <a:spcBef>
                <a:spcPct val="45000"/>
              </a:spcBef>
              <a:buFont typeface="Wingdings" panose="05000000000000000000" pitchFamily="2" charset="2"/>
              <a:buChar char="§"/>
              <a:tabLst>
                <a:tab pos="457200" algn="l"/>
                <a:tab pos="1768475" algn="l"/>
              </a:tabLst>
            </a:pPr>
            <a:r>
              <a:rPr lang="zh-CN" altLang="en-US" sz="2800">
                <a:latin typeface="宋体" panose="02010600030101010101" pitchFamily="2" charset="-122"/>
              </a:rPr>
              <a:t>在公理系统下，定理的证明常常是困难的</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sz="4800" dirty="0"/>
              <a:t>公理系统的结构</a:t>
            </a:r>
          </a:p>
        </p:txBody>
      </p:sp>
      <p:sp>
        <p:nvSpPr>
          <p:cNvPr id="57347" name="Rectangle 3"/>
          <p:cNvSpPr>
            <a:spLocks noGrp="1" noChangeArrowheads="1"/>
          </p:cNvSpPr>
          <p:nvPr>
            <p:ph sz="quarter" idx="1"/>
          </p:nvPr>
        </p:nvSpPr>
        <p:spPr/>
        <p:txBody>
          <a:bodyPr/>
          <a:lstStyle/>
          <a:p>
            <a:pPr>
              <a:lnSpc>
                <a:spcPct val="90000"/>
              </a:lnSpc>
              <a:tabLst>
                <a:tab pos="457200" algn="l"/>
                <a:tab pos="1768475" algn="l"/>
              </a:tabLst>
            </a:pPr>
            <a:r>
              <a:rPr lang="zh-CN" altLang="en-US" sz="2400"/>
              <a:t>公理系统的结构</a:t>
            </a:r>
          </a:p>
          <a:p>
            <a:pPr lvl="1">
              <a:lnSpc>
                <a:spcPct val="90000"/>
              </a:lnSpc>
              <a:tabLst>
                <a:tab pos="457200" algn="l"/>
                <a:tab pos="1768475" algn="l"/>
              </a:tabLst>
            </a:pPr>
            <a:r>
              <a:rPr lang="zh-CN" altLang="en-US" sz="2300">
                <a:latin typeface="宋体" panose="02010600030101010101" pitchFamily="2" charset="-122"/>
              </a:rPr>
              <a:t> (1)初始符号  公理系统所允许出现的全体符号的集合</a:t>
            </a:r>
          </a:p>
          <a:p>
            <a:pPr lvl="1">
              <a:lnSpc>
                <a:spcPct val="90000"/>
              </a:lnSpc>
              <a:tabLst>
                <a:tab pos="457200" algn="l"/>
                <a:tab pos="1768475" algn="l"/>
              </a:tabLst>
            </a:pPr>
            <a:r>
              <a:rPr lang="zh-CN" altLang="en-US" sz="2300">
                <a:latin typeface="宋体" panose="02010600030101010101" pitchFamily="2" charset="-122"/>
              </a:rPr>
              <a:t> (2)形成规则  </a:t>
            </a:r>
          </a:p>
          <a:p>
            <a:pPr lvl="2">
              <a:lnSpc>
                <a:spcPct val="90000"/>
              </a:lnSpc>
              <a:tabLst>
                <a:tab pos="457200" algn="l"/>
                <a:tab pos="1768475" algn="l"/>
              </a:tabLst>
            </a:pPr>
            <a:r>
              <a:rPr lang="zh-CN" altLang="en-US" sz="2100">
                <a:latin typeface="宋体" panose="02010600030101010101" pitchFamily="2" charset="-122"/>
              </a:rPr>
              <a:t>由初始符号可以组成各种符号序列．形成规则规定，哪些符号序列是该公理系统的合法符号序列，哪些不是合法序列，而公理系统内只允许出现合法的符号序列．</a:t>
            </a:r>
          </a:p>
          <a:p>
            <a:pPr lvl="2">
              <a:lnSpc>
                <a:spcPct val="90000"/>
              </a:lnSpc>
              <a:tabLst>
                <a:tab pos="457200" algn="l"/>
                <a:tab pos="1768475" algn="l"/>
              </a:tabLst>
            </a:pPr>
            <a:r>
              <a:rPr lang="zh-CN" altLang="en-US" sz="2100">
                <a:latin typeface="宋体" panose="02010600030101010101" pitchFamily="2" charset="-122"/>
              </a:rPr>
              <a:t>有时还可在形成规则构成的基本的合法符号序列上另定义一些合法的符号序列</a:t>
            </a:r>
          </a:p>
          <a:p>
            <a:pPr lvl="1">
              <a:lnSpc>
                <a:spcPct val="90000"/>
              </a:lnSpc>
              <a:tabLst>
                <a:tab pos="457200" algn="l"/>
                <a:tab pos="1768475" algn="l"/>
              </a:tabLst>
            </a:pPr>
            <a:r>
              <a:rPr lang="zh-CN" altLang="en-US" sz="2300">
                <a:latin typeface="宋体" panose="02010600030101010101" pitchFamily="2" charset="-122"/>
              </a:rPr>
              <a:t> (3)公理  选出几个最基本的重言式作为推演其他所有重言式的依据，这样精选的重言式就是公理．</a:t>
            </a:r>
          </a:p>
          <a:p>
            <a:pPr lvl="1">
              <a:lnSpc>
                <a:spcPct val="90000"/>
              </a:lnSpc>
              <a:tabLst>
                <a:tab pos="457200" algn="l"/>
                <a:tab pos="1768475" algn="l"/>
              </a:tabLst>
            </a:pPr>
            <a:r>
              <a:rPr lang="zh-CN" altLang="en-US" sz="2300">
                <a:latin typeface="宋体" panose="02010600030101010101" pitchFamily="2" charset="-122"/>
              </a:rPr>
              <a:t> (4)变形规则  </a:t>
            </a:r>
          </a:p>
          <a:p>
            <a:pPr lvl="2">
              <a:lnSpc>
                <a:spcPct val="90000"/>
              </a:lnSpc>
              <a:tabLst>
                <a:tab pos="457200" algn="l"/>
                <a:tab pos="1768475" algn="l"/>
              </a:tabLst>
            </a:pPr>
            <a:r>
              <a:rPr lang="zh-CN" altLang="en-US" sz="2100">
                <a:latin typeface="宋体" panose="02010600030101010101" pitchFamily="2" charset="-122"/>
              </a:rPr>
              <a:t>变形规则就是公理系统所规定的推理规则．从公理和已经推演出来的结论。便可使用变形规则来推演另一结论．所有由公理使用变形规则得到的结论都是重言式．称为定理</a:t>
            </a:r>
          </a:p>
          <a:p>
            <a:pPr lvl="1">
              <a:lnSpc>
                <a:spcPct val="90000"/>
              </a:lnSpc>
              <a:tabLst>
                <a:tab pos="457200" algn="l"/>
                <a:tab pos="1768475" algn="l"/>
              </a:tabLst>
            </a:pPr>
            <a:r>
              <a:rPr lang="zh-CN" altLang="en-US" sz="2300">
                <a:latin typeface="宋体" panose="02010600030101010101" pitchFamily="2" charset="-122"/>
              </a:rPr>
              <a:t> (5)建立定理</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sz="4800" dirty="0"/>
              <a:t>命题逻辑的公理系统</a:t>
            </a:r>
          </a:p>
        </p:txBody>
      </p:sp>
      <p:sp>
        <p:nvSpPr>
          <p:cNvPr id="58371" name="Rectangle 3"/>
          <p:cNvSpPr>
            <a:spLocks noGrp="1" noChangeArrowheads="1"/>
          </p:cNvSpPr>
          <p:nvPr>
            <p:ph sz="quarter" idx="1"/>
          </p:nvPr>
        </p:nvSpPr>
        <p:spPr/>
        <p:txBody>
          <a:bodyPr/>
          <a:lstStyle/>
          <a:p>
            <a:pPr>
              <a:tabLst>
                <a:tab pos="457200" algn="l"/>
                <a:tab pos="1768475" algn="l"/>
              </a:tabLst>
            </a:pPr>
            <a:r>
              <a:rPr lang="zh-CN" altLang="en-US" sz="2800"/>
              <a:t>对命题逻辑可以建立多个公理系统</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sz="4800" dirty="0"/>
              <a:t>命题逻辑的公理系统</a:t>
            </a:r>
          </a:p>
        </p:txBody>
      </p:sp>
      <p:sp>
        <p:nvSpPr>
          <p:cNvPr id="59395" name="Rectangle 3"/>
          <p:cNvSpPr>
            <a:spLocks noGrp="1" noChangeArrowheads="1"/>
          </p:cNvSpPr>
          <p:nvPr>
            <p:ph sz="quarter" idx="1"/>
          </p:nvPr>
        </p:nvSpPr>
        <p:spPr/>
        <p:txBody>
          <a:bodyPr/>
          <a:lstStyle/>
          <a:p>
            <a:pPr>
              <a:tabLst>
                <a:tab pos="457200" algn="l"/>
                <a:tab pos="1768475" algn="l"/>
              </a:tabLst>
            </a:pPr>
            <a:r>
              <a:rPr lang="zh-CN" altLang="en-US" sz="2800"/>
              <a:t>3.3.1 初始符号</a:t>
            </a:r>
          </a:p>
          <a:p>
            <a:pPr lvl="1" algn="just">
              <a:tabLst>
                <a:tab pos="457200" algn="l"/>
                <a:tab pos="1768475" algn="l"/>
              </a:tabLst>
            </a:pPr>
            <a:r>
              <a:rPr lang="en-US" altLang="zh-CN" sz="2300">
                <a:latin typeface="Times New Roman" panose="02020603050405020304" pitchFamily="18" charset="0"/>
                <a:cs typeface="Times New Roman" panose="02020603050405020304" pitchFamily="18" charset="0"/>
              </a:rPr>
              <a:t>A</a:t>
            </a:r>
            <a:r>
              <a:rPr lang="en-US" altLang="zh-CN" sz="2300">
                <a:latin typeface="宋体" panose="02010600030101010101" pitchFamily="2" charset="-122"/>
              </a:rPr>
              <a:t>，</a:t>
            </a:r>
            <a:r>
              <a:rPr lang="en-US" altLang="zh-CN" sz="2300">
                <a:latin typeface="Times New Roman" panose="02020603050405020304" pitchFamily="18" charset="0"/>
                <a:cs typeface="Times New Roman" panose="02020603050405020304" pitchFamily="18" charset="0"/>
              </a:rPr>
              <a:t>B</a:t>
            </a:r>
            <a:r>
              <a:rPr lang="en-US" altLang="zh-CN" sz="2300">
                <a:latin typeface="宋体" panose="02010600030101010101" pitchFamily="2" charset="-122"/>
              </a:rPr>
              <a:t>，</a:t>
            </a:r>
            <a:r>
              <a:rPr lang="en-US" altLang="zh-CN" sz="2300">
                <a:latin typeface="Times New Roman" panose="02020603050405020304" pitchFamily="18" charset="0"/>
                <a:cs typeface="Times New Roman" panose="02020603050405020304" pitchFamily="18" charset="0"/>
              </a:rPr>
              <a:t>C</a:t>
            </a:r>
            <a:r>
              <a:rPr lang="en-US" altLang="zh-CN" sz="2300">
                <a:latin typeface="宋体" panose="02010600030101010101" pitchFamily="2" charset="-122"/>
              </a:rPr>
              <a:t>，</a:t>
            </a:r>
            <a:r>
              <a:rPr lang="en-US" altLang="zh-CN" sz="2300"/>
              <a:t>…</a:t>
            </a:r>
            <a:r>
              <a:rPr lang="zh-CN" altLang="en-US" sz="2300">
                <a:latin typeface="宋体" panose="02010600030101010101" pitchFamily="2" charset="-122"/>
              </a:rPr>
              <a:t>大写英文字母</a:t>
            </a:r>
            <a:r>
              <a:rPr lang="zh-CN" altLang="en-US" sz="2300">
                <a:latin typeface="Times New Roman" panose="02020603050405020304" pitchFamily="18" charset="0"/>
                <a:cs typeface="Times New Roman" panose="02020603050405020304" pitchFamily="18" charset="0"/>
              </a:rPr>
              <a:t>(</a:t>
            </a:r>
            <a:r>
              <a:rPr lang="zh-CN" altLang="en-US" sz="2300">
                <a:latin typeface="宋体" panose="02010600030101010101" pitchFamily="2" charset="-122"/>
              </a:rPr>
              <a:t>表示命题</a:t>
            </a:r>
            <a:r>
              <a:rPr lang="zh-CN" altLang="en-US" sz="2300">
                <a:latin typeface="Times New Roman" panose="02020603050405020304" pitchFamily="18" charset="0"/>
                <a:cs typeface="Times New Roman" panose="02020603050405020304" pitchFamily="18" charset="0"/>
              </a:rPr>
              <a:t>)</a:t>
            </a:r>
          </a:p>
          <a:p>
            <a:pPr lvl="1" algn="just">
              <a:tabLst>
                <a:tab pos="457200" algn="l"/>
                <a:tab pos="1768475" algn="l"/>
              </a:tabLst>
            </a:pPr>
            <a:r>
              <a:rPr lang="zh-CN" altLang="en-US" sz="2300">
                <a:latin typeface="Times New Roman" panose="02020603050405020304" pitchFamily="18" charset="0"/>
                <a:sym typeface="Symbol" panose="05050102010706020507" pitchFamily="18" charset="2"/>
              </a:rPr>
              <a:t></a:t>
            </a:r>
            <a:r>
              <a:rPr lang="zh-CN" altLang="en-US" sz="2300">
                <a:latin typeface="Times New Roman" panose="02020603050405020304" pitchFamily="18" charset="0"/>
                <a:cs typeface="Times New Roman" panose="02020603050405020304" pitchFamily="18" charset="0"/>
                <a:sym typeface="Symbol" panose="05050102010706020507" pitchFamily="18" charset="2"/>
              </a:rPr>
              <a:t> </a:t>
            </a:r>
            <a:r>
              <a:rPr lang="zh-CN" altLang="en-US" sz="2300">
                <a:latin typeface="Times New Roman" panose="02020603050405020304" pitchFamily="18" charset="0"/>
                <a:sym typeface="Symbol" panose="05050102010706020507" pitchFamily="18" charset="2"/>
              </a:rPr>
              <a:t>，</a:t>
            </a:r>
            <a:r>
              <a:rPr lang="zh-CN" altLang="en-US" sz="2300">
                <a:latin typeface="Times New Roman" panose="02020603050405020304" pitchFamily="18" charset="0"/>
                <a:cs typeface="Times New Roman" panose="02020603050405020304" pitchFamily="18" charset="0"/>
                <a:sym typeface="Symbol" panose="05050102010706020507" pitchFamily="18" charset="2"/>
              </a:rPr>
              <a:t></a:t>
            </a:r>
            <a:r>
              <a:rPr lang="zh-CN" altLang="en-US" sz="2300">
                <a:latin typeface="Times New Roman" panose="02020603050405020304" pitchFamily="18" charset="0"/>
                <a:cs typeface="Times New Roman" panose="02020603050405020304" pitchFamily="18" charset="0"/>
              </a:rPr>
              <a:t>   (</a:t>
            </a:r>
            <a:r>
              <a:rPr lang="zh-CN" altLang="en-US" sz="2300">
                <a:latin typeface="宋体" panose="02010600030101010101" pitchFamily="2" charset="-122"/>
              </a:rPr>
              <a:t>表示联结词</a:t>
            </a:r>
            <a:r>
              <a:rPr lang="zh-CN" altLang="en-US" sz="2300">
                <a:latin typeface="Times New Roman" panose="02020603050405020304" pitchFamily="18" charset="0"/>
                <a:cs typeface="Times New Roman" panose="02020603050405020304" pitchFamily="18" charset="0"/>
              </a:rPr>
              <a:t>)</a:t>
            </a:r>
          </a:p>
          <a:p>
            <a:pPr lvl="1" algn="just">
              <a:tabLst>
                <a:tab pos="457200" algn="l"/>
                <a:tab pos="1768475" algn="l"/>
              </a:tabLst>
            </a:pPr>
            <a:r>
              <a:rPr lang="zh-CN" altLang="en-US" sz="2300">
                <a:latin typeface="Times New Roman" panose="02020603050405020304" pitchFamily="18" charset="0"/>
                <a:cs typeface="Times New Roman" panose="02020603050405020304" pitchFamily="18" charset="0"/>
              </a:rPr>
              <a:t>)   (</a:t>
            </a:r>
            <a:r>
              <a:rPr lang="zh-CN" altLang="en-US" sz="2300">
                <a:latin typeface="宋体" panose="02010600030101010101" pitchFamily="2" charset="-122"/>
              </a:rPr>
              <a:t>圆括号</a:t>
            </a:r>
            <a:r>
              <a:rPr lang="zh-CN" altLang="en-US" sz="2300">
                <a:latin typeface="Times New Roman" panose="02020603050405020304" pitchFamily="18" charset="0"/>
                <a:cs typeface="Times New Roman" panose="02020603050405020304" pitchFamily="18" charset="0"/>
              </a:rPr>
              <a:t>)</a:t>
            </a:r>
          </a:p>
          <a:p>
            <a:pPr lvl="1" algn="just">
              <a:tabLst>
                <a:tab pos="457200" algn="l"/>
                <a:tab pos="1768475" algn="l"/>
              </a:tabLst>
            </a:pPr>
            <a:r>
              <a:rPr lang="zh-CN" altLang="en-US" sz="2300">
                <a:latin typeface="宋体" panose="02010600030101010101" pitchFamily="2" charset="-122"/>
              </a:rPr>
              <a:t>├</a:t>
            </a:r>
            <a:r>
              <a:rPr lang="zh-CN" altLang="en-US" sz="2300">
                <a:latin typeface="Times New Roman" panose="02020603050405020304" pitchFamily="18" charset="0"/>
                <a:cs typeface="Times New Roman" panose="02020603050405020304" pitchFamily="18" charset="0"/>
              </a:rPr>
              <a:t>  (</a:t>
            </a:r>
            <a:r>
              <a:rPr lang="zh-CN" altLang="en-US" sz="2300">
                <a:latin typeface="宋体" panose="02010600030101010101" pitchFamily="2" charset="-122"/>
              </a:rPr>
              <a:t>写在一个公式之前．如├</a:t>
            </a:r>
            <a:r>
              <a:rPr lang="en-US" altLang="zh-CN" sz="2300">
                <a:latin typeface="Times New Roman" panose="02020603050405020304" pitchFamily="18" charset="0"/>
                <a:cs typeface="Times New Roman" panose="02020603050405020304" pitchFamily="18" charset="0"/>
              </a:rPr>
              <a:t>A</a:t>
            </a:r>
            <a:r>
              <a:rPr lang="zh-CN" altLang="en-US" sz="2300">
                <a:latin typeface="宋体" panose="02010600030101010101" pitchFamily="2" charset="-122"/>
              </a:rPr>
              <a:t>表示</a:t>
            </a:r>
            <a:r>
              <a:rPr lang="en-US" altLang="zh-CN" sz="2300">
                <a:latin typeface="Times New Roman" panose="02020603050405020304" pitchFamily="18" charset="0"/>
                <a:cs typeface="Times New Roman" panose="02020603050405020304" pitchFamily="18" charset="0"/>
              </a:rPr>
              <a:t>A</a:t>
            </a:r>
            <a:r>
              <a:rPr lang="zh-CN" altLang="en-US" sz="2300">
                <a:latin typeface="宋体" panose="02010600030101010101" pitchFamily="2" charset="-122"/>
              </a:rPr>
              <a:t>是所要肯定的，或说</a:t>
            </a:r>
            <a:r>
              <a:rPr lang="en-US" altLang="zh-CN" sz="2300">
                <a:latin typeface="Times New Roman" panose="02020603050405020304" pitchFamily="18" charset="0"/>
                <a:cs typeface="Times New Roman" panose="02020603050405020304" pitchFamily="18" charset="0"/>
              </a:rPr>
              <a:t>A</a:t>
            </a:r>
            <a:r>
              <a:rPr lang="zh-CN" altLang="en-US" sz="2300">
                <a:latin typeface="宋体" panose="02010600030101010101" pitchFamily="2" charset="-122"/>
              </a:rPr>
              <a:t>是重言式</a:t>
            </a:r>
            <a:r>
              <a:rPr lang="zh-CN" altLang="en-US" sz="2300">
                <a:latin typeface="Times New Roman" panose="02020603050405020304" pitchFamily="18" charset="0"/>
                <a:cs typeface="Times New Roman" panose="02020603050405020304" pitchFamily="18" charset="0"/>
              </a:rPr>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sz="4800" dirty="0"/>
              <a:t>命题逻辑的公理系统</a:t>
            </a:r>
          </a:p>
        </p:txBody>
      </p:sp>
      <p:sp>
        <p:nvSpPr>
          <p:cNvPr id="60419" name="Rectangle 3"/>
          <p:cNvSpPr>
            <a:spLocks noGrp="1" noChangeArrowheads="1"/>
          </p:cNvSpPr>
          <p:nvPr>
            <p:ph sz="quarter" idx="1"/>
          </p:nvPr>
        </p:nvSpPr>
        <p:spPr/>
        <p:txBody>
          <a:bodyPr/>
          <a:lstStyle/>
          <a:p>
            <a:pPr>
              <a:tabLst>
                <a:tab pos="457200" algn="l"/>
                <a:tab pos="1768475" algn="l"/>
              </a:tabLst>
            </a:pPr>
            <a:r>
              <a:rPr lang="zh-CN" altLang="en-US" sz="2800"/>
              <a:t>3.3.2 形成规则</a:t>
            </a:r>
          </a:p>
          <a:p>
            <a:pPr lvl="1" algn="just">
              <a:tabLst>
                <a:tab pos="457200" algn="l"/>
                <a:tab pos="1768475" algn="l"/>
              </a:tabLst>
            </a:pPr>
            <a:r>
              <a:rPr lang="zh-CN" altLang="en-US" sz="2300">
                <a:latin typeface="Times New Roman" panose="02020603050405020304" pitchFamily="18" charset="0"/>
              </a:rPr>
              <a:t>符合形成规则的符号序列称合式公式．</a:t>
            </a:r>
          </a:p>
          <a:p>
            <a:pPr lvl="1" algn="just">
              <a:tabLst>
                <a:tab pos="457200" algn="l"/>
                <a:tab pos="1768475" algn="l"/>
              </a:tabLst>
            </a:pPr>
            <a:r>
              <a:rPr lang="zh-CN" altLang="en-US" sz="2300">
                <a:latin typeface="Times New Roman" panose="02020603050405020304" pitchFamily="18" charset="0"/>
              </a:rPr>
              <a:t>(1)符号</a:t>
            </a:r>
            <a:r>
              <a:rPr lang="zh-CN" altLang="en-US" sz="2300">
                <a:latin typeface="Times New Roman" panose="02020603050405020304" pitchFamily="18" charset="0"/>
                <a:sym typeface="Symbol" panose="05050102010706020507" pitchFamily="18" charset="2"/>
              </a:rPr>
              <a:t></a:t>
            </a:r>
            <a:r>
              <a:rPr lang="zh-CN" altLang="en-US" sz="2300">
                <a:latin typeface="Times New Roman" panose="02020603050405020304" pitchFamily="18" charset="0"/>
              </a:rPr>
              <a:t>是合式公式(</a:t>
            </a:r>
            <a:r>
              <a:rPr lang="zh-CN" altLang="en-US" sz="2300">
                <a:latin typeface="Times New Roman" panose="02020603050405020304" pitchFamily="18" charset="0"/>
                <a:sym typeface="Symbol" panose="05050102010706020507" pitchFamily="18" charset="2"/>
              </a:rPr>
              <a:t></a:t>
            </a:r>
            <a:r>
              <a:rPr lang="zh-CN" altLang="en-US" sz="2300">
                <a:latin typeface="Times New Roman" panose="02020603050405020304" pitchFamily="18" charset="0"/>
              </a:rPr>
              <a:t>取值为</a:t>
            </a:r>
            <a:r>
              <a:rPr lang="en-US" altLang="zh-CN" sz="2300">
                <a:latin typeface="Times New Roman" panose="02020603050405020304" pitchFamily="18" charset="0"/>
              </a:rPr>
              <a:t>A，B，</a:t>
            </a:r>
            <a:r>
              <a:rPr lang="en-US" altLang="zh-CN" sz="2300"/>
              <a:t>…</a:t>
            </a:r>
            <a:r>
              <a:rPr lang="en-US" altLang="zh-CN" sz="2300">
                <a:latin typeface="Times New Roman" panose="02020603050405020304" pitchFamily="18" charset="0"/>
              </a:rPr>
              <a:t>)</a:t>
            </a:r>
          </a:p>
          <a:p>
            <a:pPr lvl="1" algn="just">
              <a:tabLst>
                <a:tab pos="457200" algn="l"/>
                <a:tab pos="1768475" algn="l"/>
              </a:tabLst>
            </a:pPr>
            <a:r>
              <a:rPr lang="en-US" altLang="zh-CN" sz="2300">
                <a:latin typeface="Times New Roman" panose="02020603050405020304" pitchFamily="18" charset="0"/>
              </a:rPr>
              <a:t>(2)</a:t>
            </a:r>
            <a:r>
              <a:rPr lang="zh-CN" altLang="en-US" sz="2300">
                <a:latin typeface="Times New Roman" panose="02020603050405020304" pitchFamily="18" charset="0"/>
              </a:rPr>
              <a:t>若</a:t>
            </a:r>
            <a:r>
              <a:rPr lang="en-US" altLang="zh-CN" sz="2300">
                <a:latin typeface="Times New Roman" panose="02020603050405020304" pitchFamily="18" charset="0"/>
              </a:rPr>
              <a:t>A，B</a:t>
            </a:r>
            <a:r>
              <a:rPr lang="zh-CN" altLang="en-US" sz="2300">
                <a:latin typeface="Times New Roman" panose="02020603050405020304" pitchFamily="18" charset="0"/>
              </a:rPr>
              <a:t>是合式公式，则(</a:t>
            </a:r>
            <a:r>
              <a:rPr lang="en-US" altLang="zh-CN" sz="2300">
                <a:latin typeface="Times New Roman" panose="02020603050405020304" pitchFamily="18" charset="0"/>
              </a:rPr>
              <a:t>A </a:t>
            </a:r>
            <a:r>
              <a:rPr lang="en-US" altLang="zh-CN" sz="2300">
                <a:latin typeface="Times New Roman" panose="02020603050405020304" pitchFamily="18" charset="0"/>
                <a:cs typeface="Times New Roman" panose="02020603050405020304" pitchFamily="18" charset="0"/>
                <a:sym typeface="Symbol" panose="05050102010706020507" pitchFamily="18" charset="2"/>
              </a:rPr>
              <a:t></a:t>
            </a:r>
            <a:r>
              <a:rPr lang="en-US" altLang="zh-CN" sz="2300">
                <a:latin typeface="Times New Roman" panose="02020603050405020304" pitchFamily="18" charset="0"/>
              </a:rPr>
              <a:t> B)</a:t>
            </a:r>
            <a:r>
              <a:rPr lang="zh-CN" altLang="en-US" sz="2300">
                <a:latin typeface="Times New Roman" panose="02020603050405020304" pitchFamily="18" charset="0"/>
              </a:rPr>
              <a:t>是合式公式．</a:t>
            </a:r>
          </a:p>
          <a:p>
            <a:pPr lvl="1" algn="just">
              <a:tabLst>
                <a:tab pos="457200" algn="l"/>
                <a:tab pos="1768475" algn="l"/>
              </a:tabLst>
            </a:pPr>
            <a:r>
              <a:rPr lang="zh-CN" altLang="en-US" sz="2300">
                <a:latin typeface="Times New Roman" panose="02020603050405020304" pitchFamily="18" charset="0"/>
              </a:rPr>
              <a:t>(3) 若</a:t>
            </a:r>
            <a:r>
              <a:rPr lang="en-US" altLang="zh-CN" sz="2300">
                <a:latin typeface="Times New Roman" panose="02020603050405020304" pitchFamily="18" charset="0"/>
              </a:rPr>
              <a:t>A</a:t>
            </a:r>
            <a:r>
              <a:rPr lang="zh-CN" altLang="en-US" sz="2300">
                <a:latin typeface="Times New Roman" panose="02020603050405020304" pitchFamily="18" charset="0"/>
              </a:rPr>
              <a:t>是合式公式，则</a:t>
            </a:r>
            <a:r>
              <a:rPr lang="zh-CN" altLang="en-US" sz="2300">
                <a:latin typeface="Times New Roman" panose="02020603050405020304" pitchFamily="18" charset="0"/>
                <a:sym typeface="Symbol" panose="05050102010706020507" pitchFamily="18" charset="2"/>
              </a:rPr>
              <a:t></a:t>
            </a:r>
            <a:r>
              <a:rPr lang="zh-CN" altLang="en-US" sz="2300">
                <a:latin typeface="Times New Roman" panose="02020603050405020304" pitchFamily="18" charset="0"/>
              </a:rPr>
              <a:t> </a:t>
            </a:r>
            <a:r>
              <a:rPr lang="en-US" altLang="zh-CN" sz="2300">
                <a:latin typeface="Times New Roman" panose="02020603050405020304" pitchFamily="18" charset="0"/>
              </a:rPr>
              <a:t>A</a:t>
            </a:r>
            <a:r>
              <a:rPr lang="zh-CN" altLang="en-US" sz="2300">
                <a:latin typeface="Times New Roman" panose="02020603050405020304" pitchFamily="18" charset="0"/>
              </a:rPr>
              <a:t>是合式公式．</a:t>
            </a:r>
          </a:p>
          <a:p>
            <a:pPr lvl="1" algn="just">
              <a:tabLst>
                <a:tab pos="457200" algn="l"/>
                <a:tab pos="1768475" algn="l"/>
              </a:tabLst>
            </a:pPr>
            <a:r>
              <a:rPr lang="zh-CN" altLang="en-US" sz="2300">
                <a:latin typeface="Times New Roman" panose="02020603050405020304" pitchFamily="18" charset="0"/>
              </a:rPr>
              <a:t>(4)</a:t>
            </a:r>
            <a:r>
              <a:rPr lang="zh-CN" altLang="en-US" sz="2300">
                <a:latin typeface="宋体" panose="02010600030101010101" pitchFamily="2" charset="-122"/>
              </a:rPr>
              <a:t>只有符合</a:t>
            </a:r>
            <a:r>
              <a:rPr lang="zh-CN" altLang="en-US" sz="2300">
                <a:latin typeface="Times New Roman" panose="02020603050405020304" pitchFamily="18" charset="0"/>
              </a:rPr>
              <a:t>(1)</a:t>
            </a:r>
            <a:r>
              <a:rPr lang="zh-CN" altLang="en-US" sz="2300">
                <a:latin typeface="宋体" panose="02010600030101010101" pitchFamily="2" charset="-122"/>
              </a:rPr>
              <a:t>．</a:t>
            </a:r>
            <a:r>
              <a:rPr lang="zh-CN" altLang="en-US" sz="2300">
                <a:latin typeface="Times New Roman" panose="02020603050405020304" pitchFamily="18" charset="0"/>
              </a:rPr>
              <a:t>(2)</a:t>
            </a:r>
            <a:r>
              <a:rPr lang="zh-CN" altLang="en-US" sz="2300">
                <a:latin typeface="宋体" panose="02010600030101010101" pitchFamily="2" charset="-122"/>
              </a:rPr>
              <a:t>，</a:t>
            </a:r>
            <a:r>
              <a:rPr lang="zh-CN" altLang="en-US" sz="2300">
                <a:latin typeface="Times New Roman" panose="02020603050405020304" pitchFamily="18" charset="0"/>
              </a:rPr>
              <a:t>(3)</a:t>
            </a:r>
            <a:r>
              <a:rPr lang="zh-CN" altLang="en-US" sz="2300">
                <a:latin typeface="宋体" panose="02010600030101010101" pitchFamily="2" charset="-122"/>
              </a:rPr>
              <a:t>的符号序列才是合式公式</a:t>
            </a:r>
            <a:r>
              <a:rPr lang="zh-CN" altLang="en-US" sz="2300">
                <a:latin typeface="Times New Roman" panose="02020603050405020304" pitchFamily="18" charset="0"/>
                <a:cs typeface="Times New Roman" panose="02020603050405020304" pitchFamily="18"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5922" name="Rectangle 1026"/>
          <p:cNvSpPr>
            <a:spLocks noGrp="1" noChangeArrowheads="1"/>
          </p:cNvSpPr>
          <p:nvPr>
            <p:ph type="title"/>
          </p:nvPr>
        </p:nvSpPr>
        <p:spPr/>
        <p:txBody>
          <a:bodyPr/>
          <a:lstStyle/>
          <a:p>
            <a:pPr eaLnBrk="1" hangingPunct="1"/>
            <a:r>
              <a:rPr lang="zh-CN" altLang="en-US"/>
              <a:t>推理（</a:t>
            </a:r>
            <a:r>
              <a:rPr lang="en-US" altLang="zh-CN"/>
              <a:t>deduction）</a:t>
            </a:r>
            <a:endParaRPr lang="zh-CN" altLang="en-US"/>
          </a:p>
        </p:txBody>
      </p:sp>
      <p:sp>
        <p:nvSpPr>
          <p:cNvPr id="465923" name="Rectangle 1027"/>
          <p:cNvSpPr>
            <a:spLocks noGrp="1" noChangeArrowheads="1"/>
          </p:cNvSpPr>
          <p:nvPr>
            <p:ph sz="quarter" idx="1"/>
          </p:nvPr>
        </p:nvSpPr>
        <p:spPr/>
        <p:txBody>
          <a:bodyPr/>
          <a:lstStyle/>
          <a:p>
            <a:pPr marL="0" indent="0" algn="just">
              <a:tabLst>
                <a:tab pos="1149350" algn="l"/>
                <a:tab pos="1995488" algn="l"/>
              </a:tabLst>
            </a:pPr>
            <a:r>
              <a:rPr lang="zh-CN" altLang="en-US" sz="2800" dirty="0"/>
              <a:t>逻辑的一个重要功能是研究推理。</a:t>
            </a:r>
          </a:p>
          <a:p>
            <a:pPr marL="763588" lvl="1" algn="just">
              <a:tabLst>
                <a:tab pos="1149350" algn="l"/>
                <a:tab pos="1995488" algn="l"/>
              </a:tabLst>
            </a:pPr>
            <a:r>
              <a:rPr lang="zh-CN" altLang="en-US" sz="2300" dirty="0"/>
              <a:t>依靠等值关系可以进行推理。</a:t>
            </a:r>
            <a:endParaRPr lang="en-US" altLang="zh-CN" sz="2300" dirty="0"/>
          </a:p>
          <a:p>
            <a:pPr marL="1038225" lvl="2" algn="just">
              <a:tabLst>
                <a:tab pos="1149350" algn="l"/>
                <a:tab pos="1995488" algn="l"/>
              </a:tabLst>
            </a:pPr>
            <a:r>
              <a:rPr lang="en-US" altLang="zh-CN" sz="2100" dirty="0"/>
              <a:t>A</a:t>
            </a:r>
            <a:r>
              <a:rPr lang="en-US" altLang="zh-CN" sz="2100" dirty="0">
                <a:sym typeface="Symbol" panose="05050102010706020507" pitchFamily="18" charset="2"/>
              </a:rPr>
              <a:t></a:t>
            </a:r>
            <a:r>
              <a:rPr lang="en-US" altLang="zh-CN" sz="2100" dirty="0"/>
              <a:t>B</a:t>
            </a:r>
            <a:r>
              <a:rPr lang="zh-CN" altLang="en-US" sz="2100" dirty="0"/>
              <a:t>当且仅当</a:t>
            </a:r>
            <a:r>
              <a:rPr lang="en-US" altLang="zh-CN" sz="2000" dirty="0"/>
              <a:t>A</a:t>
            </a:r>
            <a:r>
              <a:rPr lang="en-US" altLang="zh-CN" sz="2000" dirty="0">
                <a:sym typeface="Symbol" panose="05050102010706020507" pitchFamily="18" charset="2"/>
              </a:rPr>
              <a:t></a:t>
            </a:r>
            <a:r>
              <a:rPr lang="en-US" altLang="zh-CN" sz="2000" dirty="0"/>
              <a:t>B</a:t>
            </a:r>
            <a:r>
              <a:rPr lang="en-US" altLang="zh-CN" sz="2000" dirty="0">
                <a:sym typeface="Symbol" panose="05050102010706020507" pitchFamily="18" charset="2"/>
              </a:rPr>
              <a:t>1</a:t>
            </a:r>
            <a:r>
              <a:rPr lang="zh-CN" altLang="en-US" sz="2100" dirty="0"/>
              <a:t>当且仅当</a:t>
            </a:r>
            <a:r>
              <a:rPr lang="en-US" altLang="zh-CN" sz="2000" dirty="0"/>
              <a:t>A</a:t>
            </a:r>
            <a:r>
              <a:rPr lang="en-US" altLang="zh-CN" sz="2000" dirty="0">
                <a:sym typeface="Symbol" panose="05050102010706020507" pitchFamily="18" charset="2"/>
              </a:rPr>
              <a:t></a:t>
            </a:r>
            <a:r>
              <a:rPr lang="en-US" altLang="zh-CN" sz="2000" dirty="0"/>
              <a:t>B</a:t>
            </a:r>
            <a:r>
              <a:rPr lang="en-US" altLang="zh-CN" sz="2000" dirty="0">
                <a:sym typeface="Symbol" panose="05050102010706020507" pitchFamily="18" charset="2"/>
              </a:rPr>
              <a:t>0</a:t>
            </a:r>
            <a:endParaRPr lang="zh-CN" altLang="en-US" sz="2000" dirty="0"/>
          </a:p>
          <a:p>
            <a:pPr marL="763588" lvl="1" algn="just">
              <a:tabLst>
                <a:tab pos="1149350" algn="l"/>
                <a:tab pos="1995488" algn="l"/>
              </a:tabLst>
            </a:pPr>
            <a:r>
              <a:rPr lang="zh-CN" altLang="en-US" sz="2300" dirty="0"/>
              <a:t>进行推理时，不必一定要依靠等值关系，只需是</a:t>
            </a:r>
            <a:r>
              <a:rPr lang="zh-CN" altLang="en-US" sz="2300" dirty="0">
                <a:solidFill>
                  <a:srgbClr val="FF0000"/>
                </a:solidFill>
                <a:highlight>
                  <a:srgbClr val="FFFF00"/>
                </a:highlight>
              </a:rPr>
              <a:t>逻辑</a:t>
            </a:r>
            <a:r>
              <a:rPr lang="zh-CN" altLang="en-US" sz="2300" u="sng" dirty="0">
                <a:solidFill>
                  <a:srgbClr val="FF0000"/>
                </a:solidFill>
                <a:highlight>
                  <a:srgbClr val="FFFF00"/>
                </a:highlight>
              </a:rPr>
              <a:t>蕴涵关系</a:t>
            </a:r>
            <a:endParaRPr lang="zh-CN" altLang="en-US" sz="2300" dirty="0">
              <a:solidFill>
                <a:srgbClr val="FF0000"/>
              </a:solidFill>
              <a:highlight>
                <a:srgbClr val="FFFF00"/>
              </a:highligh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5922"/>
                                        </p:tgtEl>
                                        <p:attrNameLst>
                                          <p:attrName>style.visibility</p:attrName>
                                        </p:attrNameLst>
                                      </p:cBhvr>
                                      <p:to>
                                        <p:strVal val="visible"/>
                                      </p:to>
                                    </p:set>
                                    <p:anim calcmode="lin" valueType="num">
                                      <p:cBhvr additive="base">
                                        <p:cTn id="7" dur="500" fill="hold"/>
                                        <p:tgtEl>
                                          <p:spTgt spid="465922"/>
                                        </p:tgtEl>
                                        <p:attrNameLst>
                                          <p:attrName>ppt_x</p:attrName>
                                        </p:attrNameLst>
                                      </p:cBhvr>
                                      <p:tavLst>
                                        <p:tav tm="0">
                                          <p:val>
                                            <p:strVal val="0-#ppt_w/2"/>
                                          </p:val>
                                        </p:tav>
                                        <p:tav tm="100000">
                                          <p:val>
                                            <p:strVal val="#ppt_x"/>
                                          </p:val>
                                        </p:tav>
                                      </p:tavLst>
                                    </p:anim>
                                    <p:anim calcmode="lin" valueType="num">
                                      <p:cBhvr additive="base">
                                        <p:cTn id="8" dur="500" fill="hold"/>
                                        <p:tgtEl>
                                          <p:spTgt spid="4659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65923">
                                            <p:txEl>
                                              <p:pRg st="0" end="0"/>
                                            </p:txEl>
                                          </p:spTgt>
                                        </p:tgtEl>
                                        <p:attrNameLst>
                                          <p:attrName>style.visibility</p:attrName>
                                        </p:attrNameLst>
                                      </p:cBhvr>
                                      <p:to>
                                        <p:strVal val="visible"/>
                                      </p:to>
                                    </p:set>
                                    <p:anim calcmode="lin" valueType="num">
                                      <p:cBhvr additive="base">
                                        <p:cTn id="13" dur="500" fill="hold"/>
                                        <p:tgtEl>
                                          <p:spTgt spid="46592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6592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par>
                                <p:cTn id="15" presetID="2" presetClass="entr" presetSubtype="8" fill="hold" grpId="0" nodeType="withEffect">
                                  <p:stCondLst>
                                    <p:cond delay="0"/>
                                  </p:stCondLst>
                                  <p:childTnLst>
                                    <p:set>
                                      <p:cBhvr>
                                        <p:cTn id="16" dur="1" fill="hold">
                                          <p:stCondLst>
                                            <p:cond delay="0"/>
                                          </p:stCondLst>
                                        </p:cTn>
                                        <p:tgtEl>
                                          <p:spTgt spid="465923">
                                            <p:txEl>
                                              <p:pRg st="1" end="1"/>
                                            </p:txEl>
                                          </p:spTgt>
                                        </p:tgtEl>
                                        <p:attrNameLst>
                                          <p:attrName>style.visibility</p:attrName>
                                        </p:attrNameLst>
                                      </p:cBhvr>
                                      <p:to>
                                        <p:strVal val="visible"/>
                                      </p:to>
                                    </p:set>
                                    <p:anim calcmode="lin" valueType="num">
                                      <p:cBhvr additive="base">
                                        <p:cTn id="17" dur="500" fill="hold"/>
                                        <p:tgtEl>
                                          <p:spTgt spid="465923">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6592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par>
                                <p:cTn id="19" presetID="2" presetClass="entr" presetSubtype="8" fill="hold" grpId="0" nodeType="withEffect">
                                  <p:stCondLst>
                                    <p:cond delay="0"/>
                                  </p:stCondLst>
                                  <p:childTnLst>
                                    <p:set>
                                      <p:cBhvr>
                                        <p:cTn id="20" dur="1" fill="hold">
                                          <p:stCondLst>
                                            <p:cond delay="0"/>
                                          </p:stCondLst>
                                        </p:cTn>
                                        <p:tgtEl>
                                          <p:spTgt spid="465923">
                                            <p:txEl>
                                              <p:pRg st="2" end="2"/>
                                            </p:txEl>
                                          </p:spTgt>
                                        </p:tgtEl>
                                        <p:attrNameLst>
                                          <p:attrName>style.visibility</p:attrName>
                                        </p:attrNameLst>
                                      </p:cBhvr>
                                      <p:to>
                                        <p:strVal val="visible"/>
                                      </p:to>
                                    </p:set>
                                    <p:anim calcmode="lin" valueType="num">
                                      <p:cBhvr additive="base">
                                        <p:cTn id="21" dur="500" fill="hold"/>
                                        <p:tgtEl>
                                          <p:spTgt spid="465923">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6592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par>
                                <p:cTn id="23" presetID="2" presetClass="entr" presetSubtype="8" fill="hold" grpId="0" nodeType="withEffect">
                                  <p:stCondLst>
                                    <p:cond delay="0"/>
                                  </p:stCondLst>
                                  <p:childTnLst>
                                    <p:set>
                                      <p:cBhvr>
                                        <p:cTn id="24" dur="1" fill="hold">
                                          <p:stCondLst>
                                            <p:cond delay="0"/>
                                          </p:stCondLst>
                                        </p:cTn>
                                        <p:tgtEl>
                                          <p:spTgt spid="465923">
                                            <p:txEl>
                                              <p:pRg st="3" end="3"/>
                                            </p:txEl>
                                          </p:spTgt>
                                        </p:tgtEl>
                                        <p:attrNameLst>
                                          <p:attrName>style.visibility</p:attrName>
                                        </p:attrNameLst>
                                      </p:cBhvr>
                                      <p:to>
                                        <p:strVal val="visible"/>
                                      </p:to>
                                    </p:set>
                                    <p:anim calcmode="lin" valueType="num">
                                      <p:cBhvr additive="base">
                                        <p:cTn id="25" dur="500" fill="hold"/>
                                        <p:tgtEl>
                                          <p:spTgt spid="4659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6592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2" grpId="0" autoUpdateAnimBg="0"/>
      <p:bldP spid="465923"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sz="4800" dirty="0"/>
              <a:t>命题逻辑的公理系统</a:t>
            </a:r>
          </a:p>
        </p:txBody>
      </p:sp>
      <p:sp>
        <p:nvSpPr>
          <p:cNvPr id="61443" name="Rectangle 3"/>
          <p:cNvSpPr>
            <a:spLocks noGrp="1" noChangeArrowheads="1"/>
          </p:cNvSpPr>
          <p:nvPr>
            <p:ph sz="quarter" idx="1"/>
          </p:nvPr>
        </p:nvSpPr>
        <p:spPr/>
        <p:txBody>
          <a:bodyPr/>
          <a:lstStyle/>
          <a:p>
            <a:pPr>
              <a:tabLst>
                <a:tab pos="457200" algn="l"/>
                <a:tab pos="1768475" algn="l"/>
              </a:tabLst>
            </a:pPr>
            <a:r>
              <a:rPr lang="zh-CN" altLang="en-US" sz="2800"/>
              <a:t>3.3.3 定义</a:t>
            </a:r>
          </a:p>
          <a:p>
            <a:pPr lvl="1" algn="just">
              <a:tabLst>
                <a:tab pos="457200" algn="l"/>
                <a:tab pos="1768475" algn="l"/>
              </a:tabLst>
            </a:pPr>
            <a:r>
              <a:rPr lang="zh-CN" altLang="en-US" sz="2300">
                <a:latin typeface="Times New Roman" panose="02020603050405020304" pitchFamily="18" charset="0"/>
              </a:rPr>
              <a:t>(1)   (</a:t>
            </a:r>
            <a:r>
              <a:rPr lang="en-US" altLang="zh-CN" sz="2300">
                <a:latin typeface="Times New Roman" panose="02020603050405020304" pitchFamily="18" charset="0"/>
              </a:rPr>
              <a:t>A</a:t>
            </a:r>
            <a:r>
              <a:rPr lang="en-US" altLang="zh-CN" sz="2300">
                <a:latin typeface="Times New Roman" panose="02020603050405020304" pitchFamily="18" charset="0"/>
                <a:sym typeface="Symbol" panose="05050102010706020507" pitchFamily="18" charset="2"/>
              </a:rPr>
              <a:t></a:t>
            </a:r>
            <a:r>
              <a:rPr lang="en-US" altLang="zh-CN" sz="2300">
                <a:latin typeface="Times New Roman" panose="02020603050405020304" pitchFamily="18" charset="0"/>
              </a:rPr>
              <a:t>B)</a:t>
            </a:r>
            <a:r>
              <a:rPr lang="zh-CN" altLang="en-US" sz="2300">
                <a:latin typeface="Times New Roman" panose="02020603050405020304" pitchFamily="18" charset="0"/>
              </a:rPr>
              <a:t>定义为(</a:t>
            </a:r>
            <a:r>
              <a:rPr lang="zh-CN" altLang="en-US" sz="2300">
                <a:latin typeface="Times New Roman" panose="02020603050405020304" pitchFamily="18" charset="0"/>
                <a:sym typeface="Symbol" panose="05050102010706020507" pitchFamily="18" charset="2"/>
              </a:rPr>
              <a:t></a:t>
            </a:r>
            <a:r>
              <a:rPr lang="en-US" altLang="zh-CN" sz="2300">
                <a:latin typeface="Times New Roman" panose="02020603050405020304" pitchFamily="18" charset="0"/>
              </a:rPr>
              <a:t>A</a:t>
            </a:r>
            <a:r>
              <a:rPr lang="en-US" altLang="zh-CN" sz="2300">
                <a:latin typeface="Times New Roman" panose="02020603050405020304" pitchFamily="18" charset="0"/>
                <a:sym typeface="Symbol" panose="05050102010706020507" pitchFamily="18" charset="2"/>
              </a:rPr>
              <a:t></a:t>
            </a:r>
            <a:r>
              <a:rPr lang="en-US" altLang="zh-CN" sz="2300">
                <a:latin typeface="Times New Roman" panose="02020603050405020304" pitchFamily="18" charset="0"/>
              </a:rPr>
              <a:t>B)</a:t>
            </a:r>
          </a:p>
          <a:p>
            <a:pPr lvl="1" algn="just">
              <a:tabLst>
                <a:tab pos="457200" algn="l"/>
                <a:tab pos="1768475" algn="l"/>
              </a:tabLst>
            </a:pPr>
            <a:r>
              <a:rPr lang="en-US" altLang="zh-CN" sz="2300">
                <a:latin typeface="Times New Roman" panose="02020603050405020304" pitchFamily="18" charset="0"/>
              </a:rPr>
              <a:t>(2)   (A</a:t>
            </a:r>
            <a:r>
              <a:rPr lang="en-US" altLang="zh-CN" sz="2300">
                <a:latin typeface="Times New Roman" panose="02020603050405020304" pitchFamily="18" charset="0"/>
                <a:sym typeface="Symbol" panose="05050102010706020507" pitchFamily="18" charset="2"/>
              </a:rPr>
              <a:t></a:t>
            </a:r>
            <a:r>
              <a:rPr lang="en-US" altLang="zh-CN" sz="2300">
                <a:latin typeface="Times New Roman" panose="02020603050405020304" pitchFamily="18" charset="0"/>
              </a:rPr>
              <a:t>B)</a:t>
            </a:r>
            <a:r>
              <a:rPr lang="zh-CN" altLang="en-US" sz="2300">
                <a:latin typeface="Times New Roman" panose="02020603050405020304" pitchFamily="18" charset="0"/>
              </a:rPr>
              <a:t>定义为</a:t>
            </a:r>
            <a:r>
              <a:rPr lang="zh-CN" altLang="en-US" sz="2300">
                <a:latin typeface="Times New Roman" panose="02020603050405020304" pitchFamily="18" charset="0"/>
                <a:sym typeface="Symbol" panose="05050102010706020507" pitchFamily="18" charset="2"/>
              </a:rPr>
              <a:t></a:t>
            </a:r>
            <a:r>
              <a:rPr lang="zh-CN" altLang="en-US" sz="2300">
                <a:latin typeface="Times New Roman" panose="02020603050405020304" pitchFamily="18" charset="0"/>
              </a:rPr>
              <a:t>(</a:t>
            </a:r>
            <a:r>
              <a:rPr lang="zh-CN" altLang="en-US" sz="2300">
                <a:latin typeface="Times New Roman" panose="02020603050405020304" pitchFamily="18" charset="0"/>
                <a:sym typeface="Symbol" panose="05050102010706020507" pitchFamily="18" charset="2"/>
              </a:rPr>
              <a:t></a:t>
            </a:r>
            <a:r>
              <a:rPr lang="en-US" altLang="zh-CN" sz="2300">
                <a:latin typeface="Times New Roman" panose="02020603050405020304" pitchFamily="18" charset="0"/>
              </a:rPr>
              <a:t>A </a:t>
            </a:r>
            <a:r>
              <a:rPr lang="en-US" altLang="zh-CN" sz="2300">
                <a:latin typeface="Times New Roman" panose="02020603050405020304" pitchFamily="18" charset="0"/>
                <a:sym typeface="Symbol" panose="05050102010706020507" pitchFamily="18" charset="2"/>
              </a:rPr>
              <a:t></a:t>
            </a:r>
            <a:r>
              <a:rPr lang="en-US" altLang="zh-CN" sz="2300">
                <a:latin typeface="Times New Roman" panose="02020603050405020304" pitchFamily="18" charset="0"/>
              </a:rPr>
              <a:t>B)</a:t>
            </a:r>
          </a:p>
          <a:p>
            <a:pPr lvl="1" algn="just">
              <a:tabLst>
                <a:tab pos="457200" algn="l"/>
                <a:tab pos="1768475" algn="l"/>
              </a:tabLst>
            </a:pPr>
            <a:r>
              <a:rPr lang="en-US" altLang="zh-CN" sz="2300">
                <a:latin typeface="Times New Roman" panose="02020603050405020304" pitchFamily="18" charset="0"/>
              </a:rPr>
              <a:t>(3)   (A</a:t>
            </a:r>
            <a:r>
              <a:rPr lang="en-US" altLang="zh-CN" sz="2300">
                <a:latin typeface="Times New Roman" panose="02020603050405020304" pitchFamily="18" charset="0"/>
                <a:sym typeface="Symbol" panose="05050102010706020507" pitchFamily="18" charset="2"/>
              </a:rPr>
              <a:t></a:t>
            </a:r>
            <a:r>
              <a:rPr lang="en-US" altLang="zh-CN" sz="2300">
                <a:latin typeface="Times New Roman" panose="02020603050405020304" pitchFamily="18" charset="0"/>
              </a:rPr>
              <a:t>B)</a:t>
            </a:r>
            <a:r>
              <a:rPr lang="zh-CN" altLang="en-US" sz="2300">
                <a:latin typeface="宋体" panose="02010600030101010101" pitchFamily="2" charset="-122"/>
              </a:rPr>
              <a:t>定义为</a:t>
            </a:r>
            <a:r>
              <a:rPr lang="zh-CN" altLang="en-US" sz="2300">
                <a:latin typeface="Times New Roman" panose="02020603050405020304" pitchFamily="18" charset="0"/>
              </a:rPr>
              <a:t>((</a:t>
            </a:r>
            <a:r>
              <a:rPr lang="en-US" altLang="zh-CN" sz="2300">
                <a:latin typeface="Times New Roman" panose="02020603050405020304" pitchFamily="18" charset="0"/>
              </a:rPr>
              <a:t>A</a:t>
            </a:r>
            <a:r>
              <a:rPr lang="en-US" altLang="zh-CN" sz="2300">
                <a:latin typeface="Times New Roman" panose="02020603050405020304" pitchFamily="18" charset="0"/>
                <a:sym typeface="Symbol" panose="05050102010706020507" pitchFamily="18" charset="2"/>
              </a:rPr>
              <a:t></a:t>
            </a:r>
            <a:r>
              <a:rPr lang="en-US" altLang="zh-CN" sz="2300">
                <a:latin typeface="Times New Roman" panose="02020603050405020304" pitchFamily="18" charset="0"/>
              </a:rPr>
              <a:t>B) </a:t>
            </a:r>
            <a:r>
              <a:rPr lang="en-US" altLang="zh-CN" sz="2300">
                <a:latin typeface="Times New Roman" panose="02020603050405020304" pitchFamily="18" charset="0"/>
                <a:sym typeface="Symbol" panose="05050102010706020507" pitchFamily="18" charset="2"/>
              </a:rPr>
              <a:t></a:t>
            </a:r>
            <a:r>
              <a:rPr lang="en-US" altLang="zh-CN" sz="2300">
                <a:latin typeface="Times New Roman" panose="02020603050405020304" pitchFamily="18" charset="0"/>
              </a:rPr>
              <a:t> (B</a:t>
            </a:r>
            <a:r>
              <a:rPr lang="en-US" altLang="zh-CN" sz="2300">
                <a:latin typeface="Times New Roman" panose="02020603050405020304" pitchFamily="18" charset="0"/>
                <a:sym typeface="Symbol" panose="05050102010706020507" pitchFamily="18" charset="2"/>
              </a:rPr>
              <a:t></a:t>
            </a:r>
            <a:r>
              <a:rPr lang="en-US" altLang="zh-CN" sz="2300">
                <a:latin typeface="Times New Roman" panose="02020603050405020304" pitchFamily="18" charset="0"/>
              </a:rPr>
              <a:t>A)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sz="4800" dirty="0"/>
              <a:t>命题逻辑的公理系统</a:t>
            </a:r>
          </a:p>
        </p:txBody>
      </p:sp>
      <p:sp>
        <p:nvSpPr>
          <p:cNvPr id="62467" name="Rectangle 3"/>
          <p:cNvSpPr>
            <a:spLocks noGrp="1" noChangeArrowheads="1"/>
          </p:cNvSpPr>
          <p:nvPr>
            <p:ph sz="quarter" idx="1"/>
          </p:nvPr>
        </p:nvSpPr>
        <p:spPr/>
        <p:txBody>
          <a:bodyPr/>
          <a:lstStyle/>
          <a:p>
            <a:pPr>
              <a:tabLst>
                <a:tab pos="457200" algn="l"/>
                <a:tab pos="1768475" algn="l"/>
              </a:tabLst>
            </a:pPr>
            <a:r>
              <a:rPr lang="zh-CN" altLang="en-US" sz="2800" dirty="0"/>
              <a:t>3.3.4 公理</a:t>
            </a:r>
          </a:p>
          <a:p>
            <a:pPr lvl="1">
              <a:tabLst>
                <a:tab pos="457200" algn="l"/>
                <a:tab pos="1768475" algn="l"/>
              </a:tabLst>
            </a:pPr>
            <a:r>
              <a:rPr lang="zh-CN" altLang="en-US" sz="2300" dirty="0"/>
              <a:t>公理1 ├ ((</a:t>
            </a:r>
            <a:r>
              <a:rPr lang="en-US" altLang="zh-CN" dirty="0" err="1"/>
              <a:t>p</a:t>
            </a:r>
            <a:r>
              <a:rPr lang="en-US" altLang="zh-CN" dirty="0" err="1">
                <a:sym typeface="Symbol" panose="05050102010706020507" pitchFamily="18" charset="2"/>
              </a:rPr>
              <a:t></a:t>
            </a:r>
            <a:r>
              <a:rPr lang="en-US" altLang="zh-CN" dirty="0" err="1"/>
              <a:t>p</a:t>
            </a:r>
            <a:r>
              <a:rPr lang="en-US" altLang="zh-CN" dirty="0"/>
              <a:t>) </a:t>
            </a:r>
            <a:r>
              <a:rPr lang="en-US" altLang="zh-CN" dirty="0">
                <a:sym typeface="Symbol" panose="05050102010706020507" pitchFamily="18" charset="2"/>
              </a:rPr>
              <a:t></a:t>
            </a:r>
            <a:r>
              <a:rPr lang="en-US" altLang="zh-CN" dirty="0"/>
              <a:t> p)</a:t>
            </a:r>
            <a:endParaRPr lang="en-US" altLang="zh-CN" sz="2300" dirty="0"/>
          </a:p>
          <a:p>
            <a:pPr lvl="1">
              <a:tabLst>
                <a:tab pos="457200" algn="l"/>
                <a:tab pos="1768475" algn="l"/>
              </a:tabLst>
            </a:pPr>
            <a:r>
              <a:rPr lang="zh-CN" altLang="en-US" sz="2300" dirty="0"/>
              <a:t>公理2 ├ (</a:t>
            </a:r>
            <a:r>
              <a:rPr lang="en-US" altLang="zh-CN" dirty="0"/>
              <a:t>p</a:t>
            </a:r>
            <a:r>
              <a:rPr lang="en-US" altLang="zh-CN" dirty="0">
                <a:sym typeface="Symbol" panose="05050102010706020507" pitchFamily="18" charset="2"/>
              </a:rPr>
              <a:t></a:t>
            </a:r>
            <a:r>
              <a:rPr lang="en-US" altLang="zh-CN" dirty="0"/>
              <a:t> </a:t>
            </a:r>
            <a:r>
              <a:rPr lang="en-US" altLang="zh-CN" sz="2300" dirty="0"/>
              <a:t>(</a:t>
            </a:r>
            <a:r>
              <a:rPr lang="en-US" altLang="zh-CN" dirty="0" err="1"/>
              <a:t>p</a:t>
            </a:r>
            <a:r>
              <a:rPr lang="en-US" altLang="zh-CN" dirty="0" err="1">
                <a:sym typeface="Symbol" panose="05050102010706020507" pitchFamily="18" charset="2"/>
              </a:rPr>
              <a:t></a:t>
            </a:r>
            <a:r>
              <a:rPr lang="en-US" altLang="zh-CN" dirty="0" err="1"/>
              <a:t>q</a:t>
            </a:r>
            <a:r>
              <a:rPr lang="en-US" altLang="zh-CN" dirty="0"/>
              <a:t>))</a:t>
            </a:r>
            <a:endParaRPr lang="en-US" altLang="zh-CN" sz="2300" dirty="0"/>
          </a:p>
          <a:p>
            <a:pPr lvl="1">
              <a:tabLst>
                <a:tab pos="457200" algn="l"/>
                <a:tab pos="1768475" algn="l"/>
              </a:tabLst>
            </a:pPr>
            <a:r>
              <a:rPr lang="zh-CN" altLang="en-US" sz="2300" dirty="0"/>
              <a:t>公理3 ├ ((</a:t>
            </a:r>
            <a:r>
              <a:rPr lang="en-US" altLang="zh-CN" dirty="0" err="1"/>
              <a:t>p</a:t>
            </a:r>
            <a:r>
              <a:rPr lang="en-US" altLang="zh-CN" dirty="0" err="1">
                <a:sym typeface="Symbol" panose="05050102010706020507" pitchFamily="18" charset="2"/>
              </a:rPr>
              <a:t></a:t>
            </a:r>
            <a:r>
              <a:rPr lang="en-US" altLang="zh-CN" dirty="0" err="1"/>
              <a:t>q</a:t>
            </a:r>
            <a:r>
              <a:rPr lang="en-US" altLang="zh-CN" dirty="0"/>
              <a:t>) </a:t>
            </a:r>
            <a:r>
              <a:rPr lang="en-US" altLang="zh-CN" dirty="0">
                <a:sym typeface="Symbol" panose="05050102010706020507" pitchFamily="18" charset="2"/>
              </a:rPr>
              <a:t></a:t>
            </a:r>
            <a:r>
              <a:rPr lang="en-US" altLang="zh-CN" dirty="0"/>
              <a:t> </a:t>
            </a:r>
            <a:r>
              <a:rPr lang="en-US" altLang="zh-CN" sz="2300" dirty="0"/>
              <a:t>(</a:t>
            </a:r>
            <a:r>
              <a:rPr lang="en-US" altLang="zh-CN" dirty="0" err="1"/>
              <a:t>q</a:t>
            </a:r>
            <a:r>
              <a:rPr lang="en-US" altLang="zh-CN" dirty="0" err="1">
                <a:sym typeface="Symbol" panose="05050102010706020507" pitchFamily="18" charset="2"/>
              </a:rPr>
              <a:t></a:t>
            </a:r>
            <a:r>
              <a:rPr lang="en-US" altLang="zh-CN" dirty="0" err="1"/>
              <a:t>p</a:t>
            </a:r>
            <a:r>
              <a:rPr lang="en-US" altLang="zh-CN" dirty="0"/>
              <a:t>) )</a:t>
            </a:r>
            <a:endParaRPr lang="en-US" altLang="zh-CN" sz="2300" dirty="0"/>
          </a:p>
          <a:p>
            <a:pPr lvl="1">
              <a:tabLst>
                <a:tab pos="457200" algn="l"/>
                <a:tab pos="1768475" algn="l"/>
              </a:tabLst>
            </a:pPr>
            <a:r>
              <a:rPr lang="zh-CN" altLang="en-US" sz="2300" dirty="0"/>
              <a:t>公理4 ├ ((</a:t>
            </a:r>
            <a:r>
              <a:rPr lang="en-US" altLang="zh-CN" dirty="0" err="1"/>
              <a:t>q</a:t>
            </a:r>
            <a:r>
              <a:rPr lang="en-US" altLang="zh-CN" dirty="0" err="1">
                <a:sym typeface="Symbol" panose="05050102010706020507" pitchFamily="18" charset="2"/>
              </a:rPr>
              <a:t></a:t>
            </a:r>
            <a:r>
              <a:rPr lang="en-US" altLang="zh-CN" dirty="0" err="1"/>
              <a:t>r</a:t>
            </a:r>
            <a:r>
              <a:rPr lang="en-US" altLang="zh-CN" dirty="0"/>
              <a:t>) </a:t>
            </a:r>
            <a:r>
              <a:rPr lang="en-US" altLang="zh-CN" dirty="0">
                <a:sym typeface="Symbol" panose="05050102010706020507" pitchFamily="18" charset="2"/>
              </a:rPr>
              <a:t>(</a:t>
            </a:r>
            <a:r>
              <a:rPr lang="en-US" altLang="zh-CN" dirty="0"/>
              <a:t>(</a:t>
            </a:r>
            <a:r>
              <a:rPr lang="en-US" altLang="zh-CN" dirty="0" err="1"/>
              <a:t>p</a:t>
            </a:r>
            <a:r>
              <a:rPr lang="en-US" altLang="zh-CN" dirty="0" err="1">
                <a:sym typeface="Symbol" panose="05050102010706020507" pitchFamily="18" charset="2"/>
              </a:rPr>
              <a:t></a:t>
            </a:r>
            <a:r>
              <a:rPr lang="en-US" altLang="zh-CN" dirty="0" err="1"/>
              <a:t>q</a:t>
            </a:r>
            <a:r>
              <a:rPr lang="en-US" altLang="zh-CN" dirty="0"/>
              <a:t>) </a:t>
            </a:r>
            <a:r>
              <a:rPr lang="en-US" altLang="zh-CN" dirty="0">
                <a:sym typeface="Symbol" panose="05050102010706020507" pitchFamily="18" charset="2"/>
              </a:rPr>
              <a:t></a:t>
            </a:r>
            <a:r>
              <a:rPr lang="en-US" altLang="zh-CN" dirty="0"/>
              <a:t> </a:t>
            </a:r>
            <a:r>
              <a:rPr lang="en-US" altLang="zh-CN" sz="2300" dirty="0"/>
              <a:t>(</a:t>
            </a:r>
            <a:r>
              <a:rPr lang="en-US" altLang="zh-CN" dirty="0" err="1"/>
              <a:t>p</a:t>
            </a:r>
            <a:r>
              <a:rPr lang="en-US" altLang="zh-CN" dirty="0" err="1">
                <a:sym typeface="Symbol" panose="05050102010706020507" pitchFamily="18" charset="2"/>
              </a:rPr>
              <a:t></a:t>
            </a:r>
            <a:r>
              <a:rPr lang="en-US" altLang="zh-CN" dirty="0" err="1"/>
              <a:t>r</a:t>
            </a:r>
            <a:r>
              <a:rPr lang="en-US" altLang="zh-CN" dirty="0"/>
              <a:t>)))</a:t>
            </a:r>
          </a:p>
          <a:p>
            <a:pPr>
              <a:tabLst>
                <a:tab pos="457200" algn="l"/>
                <a:tab pos="1768475" algn="l"/>
              </a:tabLst>
            </a:pPr>
            <a:r>
              <a:rPr lang="zh-CN" altLang="en-US" dirty="0"/>
              <a:t>这4条公理都是重言式</a:t>
            </a:r>
          </a:p>
          <a:p>
            <a:pPr lvl="1">
              <a:tabLst>
                <a:tab pos="457200" algn="l"/>
                <a:tab pos="1768475" algn="l"/>
              </a:tabLst>
            </a:pPr>
            <a:r>
              <a:rPr lang="zh-CN" altLang="en-US" dirty="0"/>
              <a:t>从语义方面讲，</a:t>
            </a:r>
            <a:r>
              <a:rPr lang="zh-CN" altLang="en-US" sz="2300" dirty="0"/>
              <a:t>├</a:t>
            </a:r>
            <a:r>
              <a:rPr lang="zh-CN" altLang="en-US" dirty="0"/>
              <a:t>表示它后面的公式是重言式</a:t>
            </a:r>
          </a:p>
          <a:p>
            <a:pPr lvl="1">
              <a:tabLst>
                <a:tab pos="457200" algn="l"/>
                <a:tab pos="1768475" algn="l"/>
              </a:tabLst>
            </a:pPr>
            <a:r>
              <a:rPr lang="zh-CN" altLang="en-US" dirty="0"/>
              <a:t>从语法方面讲，</a:t>
            </a:r>
            <a:r>
              <a:rPr lang="zh-CN" altLang="en-US" sz="2300" dirty="0"/>
              <a:t>├</a:t>
            </a:r>
            <a:r>
              <a:rPr lang="zh-CN" altLang="en-US" dirty="0"/>
              <a:t>表示它后面的公式是可证明的</a:t>
            </a:r>
          </a:p>
          <a:p>
            <a:pPr lvl="1">
              <a:tabLst>
                <a:tab pos="457200" algn="l"/>
                <a:tab pos="1768475" algn="l"/>
              </a:tabLst>
            </a:pPr>
            <a:r>
              <a:rPr lang="zh-CN" altLang="en-US" dirty="0"/>
              <a:t>公理：幂、附、交、二难推理定律</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zh-CN" altLang="en-US" sz="4800" dirty="0"/>
              <a:t>命题逻辑的公理系统</a:t>
            </a:r>
          </a:p>
        </p:txBody>
      </p:sp>
      <p:sp>
        <p:nvSpPr>
          <p:cNvPr id="63491" name="Rectangle 3"/>
          <p:cNvSpPr>
            <a:spLocks noGrp="1" noChangeArrowheads="1"/>
          </p:cNvSpPr>
          <p:nvPr>
            <p:ph sz="quarter" idx="1"/>
          </p:nvPr>
        </p:nvSpPr>
        <p:spPr/>
        <p:txBody>
          <a:bodyPr/>
          <a:lstStyle/>
          <a:p>
            <a:pPr>
              <a:tabLst>
                <a:tab pos="457200" algn="l"/>
                <a:tab pos="1768475" algn="l"/>
              </a:tabLst>
            </a:pPr>
            <a:r>
              <a:rPr lang="zh-CN" altLang="en-US" sz="2800"/>
              <a:t>3.3.5 变形（或推理）规则</a:t>
            </a:r>
          </a:p>
          <a:p>
            <a:pPr lvl="1">
              <a:tabLst>
                <a:tab pos="457200" algn="l"/>
                <a:tab pos="1768475" algn="l"/>
              </a:tabLst>
            </a:pPr>
            <a:r>
              <a:rPr lang="zh-CN" altLang="en-US" sz="2300"/>
              <a:t>代入规则</a:t>
            </a:r>
          </a:p>
          <a:p>
            <a:pPr lvl="1">
              <a:tabLst>
                <a:tab pos="457200" algn="l"/>
                <a:tab pos="1768475" algn="l"/>
              </a:tabLst>
            </a:pPr>
            <a:r>
              <a:rPr lang="zh-CN" altLang="en-US" sz="2300"/>
              <a:t>分离规则</a:t>
            </a:r>
          </a:p>
          <a:p>
            <a:pPr lvl="1">
              <a:tabLst>
                <a:tab pos="457200" algn="l"/>
                <a:tab pos="1768475" algn="l"/>
              </a:tabLst>
            </a:pPr>
            <a:r>
              <a:rPr lang="zh-CN" altLang="en-US" sz="2300"/>
              <a:t>置换规则</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zh-CN" altLang="en-US" sz="4800" dirty="0"/>
              <a:t>命题逻辑的公理系统</a:t>
            </a:r>
          </a:p>
        </p:txBody>
      </p:sp>
      <mc:AlternateContent xmlns:mc="http://schemas.openxmlformats.org/markup-compatibility/2006" xmlns:a14="http://schemas.microsoft.com/office/drawing/2010/main">
        <mc:Choice Requires="a14">
          <p:sp>
            <p:nvSpPr>
              <p:cNvPr id="64515" name="Rectangle 3"/>
              <p:cNvSpPr>
                <a:spLocks noGrp="1" noChangeArrowheads="1"/>
              </p:cNvSpPr>
              <p:nvPr>
                <p:ph sz="quarter" idx="1"/>
              </p:nvPr>
            </p:nvSpPr>
            <p:spPr/>
            <p:txBody>
              <a:bodyPr/>
              <a:lstStyle/>
              <a:p>
                <a:pPr>
                  <a:tabLst>
                    <a:tab pos="457200" algn="l"/>
                    <a:tab pos="1768475" algn="l"/>
                  </a:tabLst>
                </a:pPr>
                <a:r>
                  <a:rPr lang="zh-CN" altLang="en-US" sz="2800" dirty="0"/>
                  <a:t>3.3.5 变形（或推理）规则</a:t>
                </a:r>
              </a:p>
              <a:p>
                <a:pPr lvl="1">
                  <a:tabLst>
                    <a:tab pos="457200" algn="l"/>
                    <a:tab pos="1768475" algn="l"/>
                  </a:tabLst>
                </a:pPr>
                <a:r>
                  <a:rPr lang="zh-CN" altLang="en-US" sz="2300" dirty="0"/>
                  <a:t>代入规则:</a:t>
                </a:r>
              </a:p>
              <a:p>
                <a:pPr lvl="1">
                  <a:tabLst>
                    <a:tab pos="457200" algn="l"/>
                    <a:tab pos="1768475" algn="l"/>
                  </a:tabLst>
                </a:pPr>
                <a:r>
                  <a:rPr lang="zh-CN" altLang="en-US" sz="2300" dirty="0"/>
                  <a:t> 将合式公式</a:t>
                </a:r>
                <a:r>
                  <a:rPr lang="en-US" altLang="zh-CN" sz="2300" dirty="0"/>
                  <a:t>A</a:t>
                </a:r>
                <a:r>
                  <a:rPr lang="zh-CN" altLang="en-US" sz="2300" dirty="0"/>
                  <a:t>中出现的某一符号</a:t>
                </a:r>
                <a:r>
                  <a:rPr lang="zh-CN" altLang="en-US" sz="2300" dirty="0">
                    <a:latin typeface="Times New Roman" panose="02020603050405020304" pitchFamily="18" charset="0"/>
                    <a:sym typeface="Symbol" panose="05050102010706020507" pitchFamily="18" charset="2"/>
                  </a:rPr>
                  <a:t></a:t>
                </a:r>
                <a:r>
                  <a:rPr lang="zh-CN" altLang="en-US" sz="2300" dirty="0"/>
                  <a:t>到处都代以某一合式公式</a:t>
                </a:r>
                <a:r>
                  <a:rPr lang="en-US" altLang="zh-CN" sz="2300" dirty="0"/>
                  <a:t>B，</a:t>
                </a:r>
                <a:r>
                  <a:rPr lang="zh-CN" altLang="en-US" sz="2300" dirty="0"/>
                  <a:t>从而得到合式公式</a:t>
                </a:r>
                <a:r>
                  <a:rPr lang="en-US" altLang="zh-CN" sz="2300" dirty="0"/>
                  <a:t>A </a:t>
                </a:r>
                <a14:m>
                  <m:oMath xmlns:m="http://schemas.openxmlformats.org/officeDocument/2006/math">
                    <m:f>
                      <m:fPr>
                        <m:ctrlPr>
                          <a:rPr lang="en-US" altLang="zh-CN" sz="2300" i="1" smtClean="0">
                            <a:latin typeface="Cambria Math" panose="02040503050406030204" pitchFamily="18" charset="0"/>
                          </a:rPr>
                        </m:ctrlPr>
                      </m:fPr>
                      <m:num>
                        <m:r>
                          <a:rPr lang="zh-CN" altLang="en-US" sz="2300" i="1" smtClean="0">
                            <a:latin typeface="Cambria Math" panose="02040503050406030204" pitchFamily="18" charset="0"/>
                          </a:rPr>
                          <m:t>𝝅</m:t>
                        </m:r>
                      </m:num>
                      <m:den>
                        <m:r>
                          <m:rPr>
                            <m:sty m:val="p"/>
                          </m:rPr>
                          <a:rPr lang="en-US" altLang="zh-CN" sz="2300" i="1">
                            <a:latin typeface="Cambria Math" panose="02040503050406030204" pitchFamily="18" charset="0"/>
                          </a:rPr>
                          <m:t>B</m:t>
                        </m:r>
                      </m:den>
                    </m:f>
                  </m:oMath>
                </a14:m>
                <a:r>
                  <a:rPr lang="en-US" altLang="zh-CN" sz="2300" dirty="0"/>
                  <a:t> </a:t>
                </a:r>
                <a:r>
                  <a:rPr lang="zh-CN" altLang="en-US" sz="2300" dirty="0"/>
                  <a:t>叫代人． 代人规则说．如果├ </a:t>
                </a:r>
                <a:r>
                  <a:rPr lang="en-US" altLang="zh-CN" sz="2300" dirty="0"/>
                  <a:t>A，</a:t>
                </a:r>
                <a:r>
                  <a:rPr lang="zh-CN" altLang="en-US" sz="2300" dirty="0"/>
                  <a:t>那么├ </a:t>
                </a:r>
                <a:r>
                  <a:rPr lang="en-US" altLang="zh-CN" sz="2300" dirty="0"/>
                  <a:t>A</a:t>
                </a:r>
                <a14:m>
                  <m:oMath xmlns:m="http://schemas.openxmlformats.org/officeDocument/2006/math">
                    <m:f>
                      <m:fPr>
                        <m:ctrlPr>
                          <a:rPr lang="en-US" altLang="zh-CN" sz="2300" i="1">
                            <a:latin typeface="Cambria Math" panose="02040503050406030204" pitchFamily="18" charset="0"/>
                          </a:rPr>
                        </m:ctrlPr>
                      </m:fPr>
                      <m:num>
                        <m:r>
                          <a:rPr lang="zh-CN" altLang="en-US" sz="2300" i="1">
                            <a:latin typeface="Cambria Math" panose="02040503050406030204" pitchFamily="18" charset="0"/>
                          </a:rPr>
                          <m:t>𝝅</m:t>
                        </m:r>
                      </m:num>
                      <m:den>
                        <m:r>
                          <m:rPr>
                            <m:sty m:val="p"/>
                          </m:rPr>
                          <a:rPr lang="en-US" altLang="zh-CN" sz="2300" i="1">
                            <a:latin typeface="Cambria Math" panose="02040503050406030204" pitchFamily="18" charset="0"/>
                          </a:rPr>
                          <m:t>B</m:t>
                        </m:r>
                      </m:den>
                    </m:f>
                  </m:oMath>
                </a14:m>
                <a:r>
                  <a:rPr lang="en-US" altLang="zh-CN" sz="2300" dirty="0"/>
                  <a:t>    </a:t>
                </a:r>
              </a:p>
              <a:p>
                <a:pPr lvl="1">
                  <a:tabLst>
                    <a:tab pos="457200" algn="l"/>
                    <a:tab pos="1768475" algn="l"/>
                  </a:tabLst>
                </a:pPr>
                <a:endParaRPr lang="en-US" altLang="zh-CN" sz="2300" dirty="0"/>
              </a:p>
              <a:p>
                <a:pPr lvl="1">
                  <a:tabLst>
                    <a:tab pos="457200" algn="l"/>
                    <a:tab pos="1768475" algn="l"/>
                  </a:tabLst>
                </a:pPr>
                <a:r>
                  <a:rPr lang="zh-CN" altLang="en-US" sz="2300" dirty="0"/>
                  <a:t>分离规则：如果├ </a:t>
                </a:r>
                <a:r>
                  <a:rPr lang="en-US" altLang="zh-CN" sz="2300" dirty="0"/>
                  <a:t>A ， ├ A </a:t>
                </a:r>
                <a:r>
                  <a:rPr lang="en-US" altLang="zh-CN" dirty="0">
                    <a:sym typeface="Symbol" panose="05050102010706020507" pitchFamily="18" charset="2"/>
                  </a:rPr>
                  <a:t></a:t>
                </a:r>
                <a:r>
                  <a:rPr lang="en-US" altLang="zh-CN" sz="2300" dirty="0"/>
                  <a:t> B，</a:t>
                </a:r>
                <a:r>
                  <a:rPr lang="zh-CN" altLang="en-US" sz="2300" dirty="0"/>
                  <a:t>那么├ </a:t>
                </a:r>
                <a:r>
                  <a:rPr lang="en-US" altLang="zh-CN" sz="2300" dirty="0"/>
                  <a:t>B</a:t>
                </a:r>
              </a:p>
              <a:p>
                <a:pPr lvl="1">
                  <a:tabLst>
                    <a:tab pos="457200" algn="l"/>
                    <a:tab pos="1768475" algn="l"/>
                  </a:tabLst>
                </a:pPr>
                <a:r>
                  <a:rPr lang="zh-CN" altLang="en-US" sz="2300" dirty="0"/>
                  <a:t>置换规则：</a:t>
                </a:r>
              </a:p>
              <a:p>
                <a:pPr lvl="2">
                  <a:tabLst>
                    <a:tab pos="457200" algn="l"/>
                    <a:tab pos="1768475" algn="l"/>
                  </a:tabLst>
                </a:pPr>
                <a:r>
                  <a:rPr lang="zh-CN" altLang="en-US" b="1" dirty="0"/>
                  <a:t>定义的左右两方可以相互替换</a:t>
                </a:r>
              </a:p>
            </p:txBody>
          </p:sp>
        </mc:Choice>
        <mc:Fallback xmlns="">
          <p:sp>
            <p:nvSpPr>
              <p:cNvPr id="64515" name="Rectangle 3"/>
              <p:cNvSpPr>
                <a:spLocks noGrp="1" noRot="1" noChangeAspect="1" noMove="1" noResize="1" noEditPoints="1" noAdjustHandles="1" noChangeArrowheads="1" noChangeShapeType="1" noTextEdit="1"/>
              </p:cNvSpPr>
              <p:nvPr>
                <p:ph sz="quarter" idx="1"/>
              </p:nvPr>
            </p:nvSpPr>
            <p:spPr>
              <a:blipFill>
                <a:blip r:embed="rId2"/>
                <a:stretch>
                  <a:fillRect l="-224" t="-1628"/>
                </a:stretch>
              </a:blipFill>
            </p:spPr>
            <p:txBody>
              <a:bodyPr/>
              <a:lstStyle/>
              <a:p>
                <a:r>
                  <a:rPr lang="zh-CN" altLang="en-US">
                    <a:noFill/>
                  </a:rPr>
                  <a:t> </a:t>
                </a:r>
              </a:p>
            </p:txBody>
          </p:sp>
        </mc:Fallback>
      </mc:AlternateContent>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sz="4800" dirty="0"/>
              <a:t>命题逻辑的公理系统</a:t>
            </a:r>
          </a:p>
        </p:txBody>
      </p:sp>
      <p:sp>
        <p:nvSpPr>
          <p:cNvPr id="65539" name="Rectangle 3"/>
          <p:cNvSpPr>
            <a:spLocks noGrp="1" noChangeArrowheads="1"/>
          </p:cNvSpPr>
          <p:nvPr>
            <p:ph sz="quarter" idx="1"/>
          </p:nvPr>
        </p:nvSpPr>
        <p:spPr/>
        <p:txBody>
          <a:bodyPr/>
          <a:lstStyle/>
          <a:p>
            <a:pPr>
              <a:tabLst>
                <a:tab pos="457200" algn="l"/>
                <a:tab pos="1768475" algn="l"/>
              </a:tabLst>
            </a:pPr>
            <a:r>
              <a:rPr lang="zh-CN" altLang="en-US" sz="2800"/>
              <a:t>3.3.6 定理的推演</a:t>
            </a:r>
          </a:p>
          <a:p>
            <a:pPr lvl="1">
              <a:tabLst>
                <a:tab pos="457200" algn="l"/>
                <a:tab pos="1768475" algn="l"/>
              </a:tabLst>
            </a:pPr>
            <a:r>
              <a:rPr lang="zh-CN" altLang="en-US" sz="2300"/>
              <a:t>在这里对定理的证明，其依据必须是公理或已证明的定理，证明的过程(符号的变换过程)，必须依据变形规则：代入规则、置换规则、分离规则</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zh-CN" altLang="en-US" sz="4800" dirty="0"/>
              <a:t>命题逻辑的公理系统</a:t>
            </a:r>
          </a:p>
        </p:txBody>
      </p:sp>
      <p:sp>
        <p:nvSpPr>
          <p:cNvPr id="66563" name="Rectangle 3"/>
          <p:cNvSpPr>
            <a:spLocks noGrp="1" noChangeArrowheads="1"/>
          </p:cNvSpPr>
          <p:nvPr>
            <p:ph sz="quarter" idx="1"/>
          </p:nvPr>
        </p:nvSpPr>
        <p:spPr/>
        <p:txBody>
          <a:bodyPr/>
          <a:lstStyle/>
          <a:p>
            <a:pPr>
              <a:tabLst>
                <a:tab pos="457200" algn="l"/>
                <a:tab pos="1768475" algn="l"/>
              </a:tabLst>
            </a:pPr>
            <a:r>
              <a:rPr lang="zh-CN" altLang="en-US" sz="2800"/>
              <a:t>3.3.6 定理的推演</a:t>
            </a:r>
          </a:p>
          <a:p>
            <a:pPr lvl="1">
              <a:tabLst>
                <a:tab pos="457200" algn="l"/>
                <a:tab pos="1768475" algn="l"/>
              </a:tabLst>
            </a:pPr>
            <a:r>
              <a:rPr lang="zh-CN" altLang="en-US" sz="2300"/>
              <a:t>定理3.3.1 ├ (</a:t>
            </a:r>
            <a:r>
              <a:rPr lang="en-US" altLang="zh-CN" sz="2300"/>
              <a:t>Q </a:t>
            </a:r>
            <a:r>
              <a:rPr lang="en-US" altLang="zh-CN" sz="2300">
                <a:sym typeface="Symbol" panose="05050102010706020507" pitchFamily="18" charset="2"/>
              </a:rPr>
              <a:t></a:t>
            </a:r>
            <a:r>
              <a:rPr lang="en-US" altLang="zh-CN" sz="2300"/>
              <a:t> R) </a:t>
            </a:r>
            <a:r>
              <a:rPr lang="en-US" altLang="zh-CN" sz="2300">
                <a:sym typeface="Symbol" panose="05050102010706020507" pitchFamily="18" charset="2"/>
              </a:rPr>
              <a:t>(</a:t>
            </a:r>
            <a:r>
              <a:rPr lang="en-US" altLang="zh-CN" sz="2300"/>
              <a:t>(P </a:t>
            </a:r>
            <a:r>
              <a:rPr lang="en-US" altLang="zh-CN" sz="2300">
                <a:sym typeface="Symbol" panose="05050102010706020507" pitchFamily="18" charset="2"/>
              </a:rPr>
              <a:t></a:t>
            </a:r>
            <a:r>
              <a:rPr lang="en-US" altLang="zh-CN" sz="2300"/>
              <a:t> Q) </a:t>
            </a:r>
            <a:r>
              <a:rPr lang="en-US" altLang="zh-CN" sz="2300">
                <a:sym typeface="Symbol" panose="05050102010706020507" pitchFamily="18" charset="2"/>
              </a:rPr>
              <a:t></a:t>
            </a:r>
            <a:r>
              <a:rPr lang="en-US" altLang="zh-CN" sz="2300"/>
              <a:t> (P </a:t>
            </a:r>
            <a:r>
              <a:rPr lang="en-US" altLang="zh-CN" sz="2300">
                <a:sym typeface="Symbol" panose="05050102010706020507" pitchFamily="18" charset="2"/>
              </a:rPr>
              <a:t></a:t>
            </a:r>
            <a:r>
              <a:rPr lang="en-US" altLang="zh-CN" sz="2300"/>
              <a:t> R) )</a:t>
            </a:r>
          </a:p>
          <a:p>
            <a:pPr lvl="1">
              <a:tabLst>
                <a:tab pos="457200" algn="l"/>
                <a:tab pos="1768475" algn="l"/>
              </a:tabLst>
            </a:pPr>
            <a:r>
              <a:rPr lang="zh-CN" altLang="en-US" sz="2300"/>
              <a:t>定理3.3.2 ├ </a:t>
            </a:r>
            <a:r>
              <a:rPr lang="en-US" altLang="zh-CN" sz="2300"/>
              <a:t>P </a:t>
            </a:r>
            <a:r>
              <a:rPr lang="en-US" altLang="zh-CN" sz="2300">
                <a:sym typeface="Symbol" panose="05050102010706020507" pitchFamily="18" charset="2"/>
              </a:rPr>
              <a:t></a:t>
            </a:r>
            <a:r>
              <a:rPr lang="en-US" altLang="zh-CN" sz="2300"/>
              <a:t> P</a:t>
            </a:r>
          </a:p>
          <a:p>
            <a:pPr lvl="1">
              <a:tabLst>
                <a:tab pos="457200" algn="l"/>
                <a:tab pos="1768475" algn="l"/>
              </a:tabLst>
            </a:pPr>
            <a:r>
              <a:rPr lang="zh-CN" altLang="en-US" sz="2300"/>
              <a:t>定理3.3.3 ├ </a:t>
            </a:r>
            <a:r>
              <a:rPr lang="zh-CN" altLang="en-US" sz="2300">
                <a:latin typeface="Times New Roman" panose="02020603050405020304" pitchFamily="18" charset="0"/>
                <a:sym typeface="Symbol" panose="05050102010706020507" pitchFamily="18" charset="2"/>
              </a:rPr>
              <a:t></a:t>
            </a:r>
            <a:r>
              <a:rPr lang="zh-CN" altLang="en-US" sz="2300"/>
              <a:t> </a:t>
            </a:r>
            <a:r>
              <a:rPr lang="en-US" altLang="zh-CN" sz="2300"/>
              <a:t>P </a:t>
            </a:r>
            <a:r>
              <a:rPr lang="en-US" altLang="zh-CN" sz="2300">
                <a:latin typeface="Times New Roman" panose="02020603050405020304" pitchFamily="18" charset="0"/>
                <a:sym typeface="Symbol" panose="05050102010706020507" pitchFamily="18" charset="2"/>
              </a:rPr>
              <a:t></a:t>
            </a:r>
            <a:r>
              <a:rPr lang="en-US" altLang="zh-CN" sz="2300"/>
              <a:t>  P</a:t>
            </a:r>
          </a:p>
          <a:p>
            <a:pPr lvl="1">
              <a:tabLst>
                <a:tab pos="457200" algn="l"/>
                <a:tab pos="1768475" algn="l"/>
              </a:tabLst>
            </a:pPr>
            <a:r>
              <a:rPr lang="zh-CN" altLang="en-US" sz="2300"/>
              <a:t>定理3.3.4 ├ </a:t>
            </a:r>
            <a:r>
              <a:rPr lang="en-US" altLang="zh-CN" sz="2300"/>
              <a:t>P </a:t>
            </a:r>
            <a:r>
              <a:rPr lang="en-US" altLang="zh-CN" sz="2300">
                <a:latin typeface="Times New Roman" panose="02020603050405020304" pitchFamily="18" charset="0"/>
                <a:sym typeface="Symbol" panose="05050102010706020507" pitchFamily="18" charset="2"/>
              </a:rPr>
              <a:t></a:t>
            </a:r>
            <a:r>
              <a:rPr lang="en-US" altLang="zh-CN" sz="2300"/>
              <a:t> </a:t>
            </a:r>
            <a:r>
              <a:rPr lang="en-US" altLang="zh-CN" sz="2300">
                <a:latin typeface="Times New Roman" panose="02020603050405020304" pitchFamily="18" charset="0"/>
                <a:sym typeface="Symbol" panose="05050102010706020507" pitchFamily="18" charset="2"/>
              </a:rPr>
              <a:t></a:t>
            </a:r>
            <a:r>
              <a:rPr lang="en-US" altLang="zh-CN" sz="2300"/>
              <a:t> P</a:t>
            </a:r>
          </a:p>
          <a:p>
            <a:pPr lvl="1">
              <a:tabLst>
                <a:tab pos="457200" algn="l"/>
                <a:tab pos="1768475" algn="l"/>
              </a:tabLst>
            </a:pPr>
            <a:r>
              <a:rPr lang="zh-CN" altLang="en-US" sz="2300"/>
              <a:t>定理3.3.5 ├ </a:t>
            </a:r>
            <a:r>
              <a:rPr lang="en-US" altLang="zh-CN" sz="2300"/>
              <a:t>P </a:t>
            </a:r>
            <a:r>
              <a:rPr lang="en-US" altLang="zh-CN" sz="2300">
                <a:sym typeface="Symbol" panose="05050102010706020507" pitchFamily="18" charset="2"/>
              </a:rPr>
              <a:t></a:t>
            </a:r>
            <a:r>
              <a:rPr lang="en-US" altLang="zh-CN" sz="2300"/>
              <a:t> </a:t>
            </a:r>
            <a:r>
              <a:rPr lang="en-US" altLang="zh-CN" sz="2300">
                <a:latin typeface="Times New Roman" panose="02020603050405020304" pitchFamily="18" charset="0"/>
                <a:sym typeface="Symbol" panose="05050102010706020507" pitchFamily="18" charset="2"/>
              </a:rPr>
              <a:t></a:t>
            </a:r>
            <a:r>
              <a:rPr lang="en-US" altLang="zh-CN" sz="2300"/>
              <a:t> </a:t>
            </a:r>
            <a:r>
              <a:rPr lang="en-US" altLang="zh-CN" sz="2300">
                <a:latin typeface="Times New Roman" panose="02020603050405020304" pitchFamily="18" charset="0"/>
                <a:sym typeface="Symbol" panose="05050102010706020507" pitchFamily="18" charset="2"/>
              </a:rPr>
              <a:t></a:t>
            </a:r>
            <a:r>
              <a:rPr lang="en-US" altLang="zh-CN" sz="2300"/>
              <a:t> P</a:t>
            </a:r>
          </a:p>
          <a:p>
            <a:pPr lvl="1">
              <a:tabLst>
                <a:tab pos="457200" algn="l"/>
                <a:tab pos="1768475" algn="l"/>
              </a:tabLst>
            </a:pPr>
            <a:r>
              <a:rPr lang="zh-CN" altLang="en-US" sz="2300"/>
              <a:t>定理3.3.6 ├ </a:t>
            </a:r>
            <a:r>
              <a:rPr lang="zh-CN" altLang="en-US" sz="2300">
                <a:latin typeface="Times New Roman" panose="02020603050405020304" pitchFamily="18" charset="0"/>
                <a:sym typeface="Symbol" panose="05050102010706020507" pitchFamily="18" charset="2"/>
              </a:rPr>
              <a:t></a:t>
            </a:r>
            <a:r>
              <a:rPr lang="zh-CN" altLang="en-US" sz="2300"/>
              <a:t> </a:t>
            </a:r>
            <a:r>
              <a:rPr lang="zh-CN" altLang="en-US" sz="2300">
                <a:latin typeface="Times New Roman" panose="02020603050405020304" pitchFamily="18" charset="0"/>
                <a:sym typeface="Symbol" panose="05050102010706020507" pitchFamily="18" charset="2"/>
              </a:rPr>
              <a:t></a:t>
            </a:r>
            <a:r>
              <a:rPr lang="zh-CN" altLang="en-US" sz="2300"/>
              <a:t> </a:t>
            </a:r>
            <a:r>
              <a:rPr lang="en-US" altLang="zh-CN" sz="2300"/>
              <a:t>P </a:t>
            </a:r>
            <a:r>
              <a:rPr lang="en-US" altLang="zh-CN" sz="2300">
                <a:sym typeface="Symbol" panose="05050102010706020507" pitchFamily="18" charset="2"/>
              </a:rPr>
              <a:t></a:t>
            </a:r>
            <a:r>
              <a:rPr lang="en-US" altLang="zh-CN" sz="2300"/>
              <a:t> P</a:t>
            </a:r>
          </a:p>
          <a:p>
            <a:pPr lvl="1">
              <a:tabLst>
                <a:tab pos="457200" algn="l"/>
                <a:tab pos="1768475" algn="l"/>
              </a:tabLst>
            </a:pPr>
            <a:r>
              <a:rPr lang="zh-CN" altLang="en-US" sz="2300"/>
              <a:t>定理3.3.7 ├ (</a:t>
            </a:r>
            <a:r>
              <a:rPr lang="en-US" altLang="zh-CN" sz="2300"/>
              <a:t>P </a:t>
            </a:r>
            <a:r>
              <a:rPr lang="en-US" altLang="zh-CN" sz="2300">
                <a:sym typeface="Symbol" panose="05050102010706020507" pitchFamily="18" charset="2"/>
              </a:rPr>
              <a:t></a:t>
            </a:r>
            <a:r>
              <a:rPr lang="en-US" altLang="zh-CN" sz="2300"/>
              <a:t> Q) </a:t>
            </a:r>
            <a:r>
              <a:rPr lang="en-US" altLang="zh-CN" sz="2300">
                <a:sym typeface="Symbol" panose="05050102010706020507" pitchFamily="18" charset="2"/>
              </a:rPr>
              <a:t></a:t>
            </a:r>
            <a:r>
              <a:rPr lang="en-US" altLang="zh-CN" sz="2300"/>
              <a:t> (</a:t>
            </a:r>
            <a:r>
              <a:rPr lang="en-US" altLang="zh-CN" sz="2300">
                <a:latin typeface="Times New Roman" panose="02020603050405020304" pitchFamily="18" charset="0"/>
                <a:sym typeface="Symbol" panose="05050102010706020507" pitchFamily="18" charset="2"/>
              </a:rPr>
              <a:t>Q </a:t>
            </a:r>
            <a:r>
              <a:rPr lang="en-US" altLang="zh-CN" sz="2300">
                <a:sym typeface="Symbol" panose="05050102010706020507" pitchFamily="18" charset="2"/>
              </a:rPr>
              <a:t></a:t>
            </a:r>
            <a:r>
              <a:rPr lang="en-US" altLang="zh-CN" sz="2300">
                <a:latin typeface="Times New Roman" panose="02020603050405020304" pitchFamily="18" charset="0"/>
                <a:sym typeface="Symbol" panose="05050102010706020507" pitchFamily="18" charset="2"/>
              </a:rPr>
              <a:t> </a:t>
            </a:r>
            <a:r>
              <a:rPr lang="en-US" altLang="zh-CN" sz="2300"/>
              <a:t> P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zh-CN" altLang="en-US" sz="4800" dirty="0"/>
              <a:t>命题逻辑的公理系统</a:t>
            </a:r>
          </a:p>
        </p:txBody>
      </p:sp>
      <p:sp>
        <p:nvSpPr>
          <p:cNvPr id="67587" name="Rectangle 3"/>
          <p:cNvSpPr>
            <a:spLocks noGrp="1" noChangeArrowheads="1"/>
          </p:cNvSpPr>
          <p:nvPr>
            <p:ph sz="quarter" idx="1"/>
          </p:nvPr>
        </p:nvSpPr>
        <p:spPr/>
        <p:txBody>
          <a:bodyPr/>
          <a:lstStyle/>
          <a:p>
            <a:pPr>
              <a:tabLst>
                <a:tab pos="457200" algn="l"/>
                <a:tab pos="1768475" algn="l"/>
              </a:tabLst>
            </a:pPr>
            <a:r>
              <a:rPr lang="zh-CN" altLang="en-US" sz="2800"/>
              <a:t>3.3.6 定理的推演</a:t>
            </a:r>
          </a:p>
          <a:p>
            <a:pPr lvl="1">
              <a:tabLst>
                <a:tab pos="457200" algn="l"/>
                <a:tab pos="1768475" algn="l"/>
              </a:tabLst>
            </a:pPr>
            <a:r>
              <a:rPr lang="zh-CN" altLang="en-US" sz="2300"/>
              <a:t>定理3.3.1 ├ (</a:t>
            </a:r>
            <a:r>
              <a:rPr lang="en-US" altLang="zh-CN" sz="2300"/>
              <a:t>Q </a:t>
            </a:r>
            <a:r>
              <a:rPr lang="en-US" altLang="zh-CN" sz="2300">
                <a:sym typeface="Symbol" panose="05050102010706020507" pitchFamily="18" charset="2"/>
              </a:rPr>
              <a:t></a:t>
            </a:r>
            <a:r>
              <a:rPr lang="en-US" altLang="zh-CN" sz="2300"/>
              <a:t> R) </a:t>
            </a:r>
            <a:r>
              <a:rPr lang="en-US" altLang="zh-CN" sz="2300">
                <a:sym typeface="Symbol" panose="05050102010706020507" pitchFamily="18" charset="2"/>
              </a:rPr>
              <a:t>(</a:t>
            </a:r>
            <a:r>
              <a:rPr lang="en-US" altLang="zh-CN" sz="2300"/>
              <a:t>(P </a:t>
            </a:r>
            <a:r>
              <a:rPr lang="en-US" altLang="zh-CN" sz="2300">
                <a:sym typeface="Symbol" panose="05050102010706020507" pitchFamily="18" charset="2"/>
              </a:rPr>
              <a:t></a:t>
            </a:r>
            <a:r>
              <a:rPr lang="en-US" altLang="zh-CN" sz="2300"/>
              <a:t> Q) </a:t>
            </a:r>
            <a:r>
              <a:rPr lang="en-US" altLang="zh-CN" sz="2300">
                <a:sym typeface="Symbol" panose="05050102010706020507" pitchFamily="18" charset="2"/>
              </a:rPr>
              <a:t></a:t>
            </a:r>
            <a:r>
              <a:rPr lang="en-US" altLang="zh-CN" sz="2300"/>
              <a:t> (P </a:t>
            </a:r>
            <a:r>
              <a:rPr lang="en-US" altLang="zh-CN" sz="2300">
                <a:sym typeface="Symbol" panose="05050102010706020507" pitchFamily="18" charset="2"/>
              </a:rPr>
              <a:t></a:t>
            </a:r>
            <a:r>
              <a:rPr lang="en-US" altLang="zh-CN" sz="2300"/>
              <a:t> R) )</a:t>
            </a:r>
          </a:p>
          <a:p>
            <a:pPr lvl="1">
              <a:tabLst>
                <a:tab pos="457200" algn="l"/>
                <a:tab pos="1768475" algn="l"/>
              </a:tabLst>
            </a:pPr>
            <a:r>
              <a:rPr lang="zh-CN" altLang="en-US" sz="2300"/>
              <a:t>证明：</a:t>
            </a:r>
          </a:p>
          <a:p>
            <a:pPr lvl="1">
              <a:tabLst>
                <a:tab pos="457200" algn="l"/>
                <a:tab pos="1768475" algn="l"/>
              </a:tabLst>
            </a:pPr>
            <a:r>
              <a:rPr lang="zh-CN" altLang="en-US" sz="2300"/>
              <a:t>（1）├ (</a:t>
            </a:r>
            <a:r>
              <a:rPr lang="en-US" altLang="zh-CN" sz="2300"/>
              <a:t>q </a:t>
            </a:r>
            <a:r>
              <a:rPr lang="en-US" altLang="zh-CN" sz="2300">
                <a:sym typeface="Symbol" panose="05050102010706020507" pitchFamily="18" charset="2"/>
              </a:rPr>
              <a:t></a:t>
            </a:r>
            <a:r>
              <a:rPr lang="en-US" altLang="zh-CN" sz="2300"/>
              <a:t> r) </a:t>
            </a:r>
            <a:r>
              <a:rPr lang="en-US" altLang="zh-CN" sz="2300">
                <a:sym typeface="Symbol" panose="05050102010706020507" pitchFamily="18" charset="2"/>
              </a:rPr>
              <a:t>(</a:t>
            </a:r>
            <a:r>
              <a:rPr lang="en-US" altLang="zh-CN" sz="2300"/>
              <a:t>(p </a:t>
            </a:r>
            <a:r>
              <a:rPr lang="en-US" altLang="zh-CN" sz="2300">
                <a:sym typeface="Symbol" panose="05050102010706020507" pitchFamily="18" charset="2"/>
              </a:rPr>
              <a:t></a:t>
            </a:r>
            <a:r>
              <a:rPr lang="en-US" altLang="zh-CN" sz="2300"/>
              <a:t>q) </a:t>
            </a:r>
            <a:r>
              <a:rPr lang="en-US" altLang="zh-CN" sz="2300">
                <a:sym typeface="Symbol" panose="05050102010706020507" pitchFamily="18" charset="2"/>
              </a:rPr>
              <a:t></a:t>
            </a:r>
            <a:r>
              <a:rPr lang="en-US" altLang="zh-CN" sz="2300"/>
              <a:t> (p </a:t>
            </a:r>
            <a:r>
              <a:rPr lang="en-US" altLang="zh-CN" sz="2300">
                <a:sym typeface="Symbol" panose="05050102010706020507" pitchFamily="18" charset="2"/>
              </a:rPr>
              <a:t></a:t>
            </a:r>
            <a:r>
              <a:rPr lang="en-US" altLang="zh-CN" sz="2300"/>
              <a:t> r) )             </a:t>
            </a:r>
            <a:r>
              <a:rPr lang="zh-CN" altLang="en-US" sz="2300"/>
              <a:t>公理4</a:t>
            </a:r>
          </a:p>
          <a:p>
            <a:pPr lvl="1">
              <a:tabLst>
                <a:tab pos="457200" algn="l"/>
                <a:tab pos="1768475" algn="l"/>
              </a:tabLst>
            </a:pPr>
            <a:r>
              <a:rPr lang="zh-CN" altLang="en-US" sz="2300"/>
              <a:t>（2）├ (</a:t>
            </a:r>
            <a:r>
              <a:rPr lang="en-US" altLang="zh-CN" sz="2300"/>
              <a:t>Q </a:t>
            </a:r>
            <a:r>
              <a:rPr lang="en-US" altLang="zh-CN" sz="2300">
                <a:sym typeface="Symbol" panose="05050102010706020507" pitchFamily="18" charset="2"/>
              </a:rPr>
              <a:t></a:t>
            </a:r>
            <a:r>
              <a:rPr lang="en-US" altLang="zh-CN" sz="2300"/>
              <a:t> R) </a:t>
            </a:r>
            <a:r>
              <a:rPr lang="en-US" altLang="zh-CN" sz="2300">
                <a:sym typeface="Symbol" panose="05050102010706020507" pitchFamily="18" charset="2"/>
              </a:rPr>
              <a:t>(</a:t>
            </a:r>
            <a:r>
              <a:rPr lang="en-US" altLang="zh-CN" sz="2300"/>
              <a:t>(</a:t>
            </a:r>
            <a:r>
              <a:rPr lang="en-US" altLang="zh-CN" sz="2300">
                <a:sym typeface="Symbol" panose="05050102010706020507" pitchFamily="18" charset="2"/>
              </a:rPr>
              <a:t></a:t>
            </a:r>
            <a:r>
              <a:rPr lang="en-US" altLang="zh-CN" sz="2300"/>
              <a:t>P </a:t>
            </a:r>
            <a:r>
              <a:rPr lang="en-US" altLang="zh-CN" sz="2300">
                <a:sym typeface="Symbol" panose="05050102010706020507" pitchFamily="18" charset="2"/>
              </a:rPr>
              <a:t></a:t>
            </a:r>
            <a:r>
              <a:rPr lang="en-US" altLang="zh-CN" sz="2300"/>
              <a:t>Q) </a:t>
            </a:r>
            <a:r>
              <a:rPr lang="en-US" altLang="zh-CN" sz="2300">
                <a:sym typeface="Symbol" panose="05050102010706020507" pitchFamily="18" charset="2"/>
              </a:rPr>
              <a:t></a:t>
            </a:r>
            <a:r>
              <a:rPr lang="en-US" altLang="zh-CN" sz="2300"/>
              <a:t> (</a:t>
            </a:r>
            <a:r>
              <a:rPr lang="en-US" altLang="zh-CN" sz="2300">
                <a:sym typeface="Symbol" panose="05050102010706020507" pitchFamily="18" charset="2"/>
              </a:rPr>
              <a:t></a:t>
            </a:r>
            <a:r>
              <a:rPr lang="en-US" altLang="zh-CN" sz="2300"/>
              <a:t>P </a:t>
            </a:r>
            <a:r>
              <a:rPr lang="en-US" altLang="zh-CN" sz="2300">
                <a:sym typeface="Symbol" panose="05050102010706020507" pitchFamily="18" charset="2"/>
              </a:rPr>
              <a:t></a:t>
            </a:r>
            <a:r>
              <a:rPr lang="en-US" altLang="zh-CN" sz="2300"/>
              <a:t> R) )      （1）</a:t>
            </a:r>
            <a:r>
              <a:rPr lang="zh-CN" altLang="en-US" sz="2300"/>
              <a:t>代入</a:t>
            </a:r>
            <a:r>
              <a:rPr lang="en-US" altLang="zh-CN" sz="2300"/>
              <a:t>p/ </a:t>
            </a:r>
            <a:r>
              <a:rPr lang="en-US" altLang="zh-CN" sz="2300">
                <a:sym typeface="Symbol" panose="05050102010706020507" pitchFamily="18" charset="2"/>
              </a:rPr>
              <a:t></a:t>
            </a:r>
            <a:r>
              <a:rPr lang="en-US" altLang="zh-CN" sz="2300"/>
              <a:t>P, q/ </a:t>
            </a:r>
            <a:r>
              <a:rPr lang="en-US" altLang="zh-CN" sz="2300">
                <a:sym typeface="Symbol" panose="05050102010706020507" pitchFamily="18" charset="2"/>
              </a:rPr>
              <a:t>Q</a:t>
            </a:r>
            <a:r>
              <a:rPr lang="en-US" altLang="zh-CN" sz="2300"/>
              <a:t>, r/ </a:t>
            </a:r>
            <a:r>
              <a:rPr lang="en-US" altLang="zh-CN" sz="2300">
                <a:sym typeface="Symbol" panose="05050102010706020507" pitchFamily="18" charset="2"/>
              </a:rPr>
              <a:t>R</a:t>
            </a:r>
            <a:endParaRPr lang="en-US" altLang="zh-CN" sz="2300"/>
          </a:p>
          <a:p>
            <a:pPr lvl="1">
              <a:tabLst>
                <a:tab pos="457200" algn="l"/>
                <a:tab pos="1768475" algn="l"/>
              </a:tabLst>
            </a:pPr>
            <a:r>
              <a:rPr lang="en-US" altLang="zh-CN" sz="2300"/>
              <a:t>（3）├ (Q </a:t>
            </a:r>
            <a:r>
              <a:rPr lang="en-US" altLang="zh-CN" sz="2300">
                <a:sym typeface="Symbol" panose="05050102010706020507" pitchFamily="18" charset="2"/>
              </a:rPr>
              <a:t></a:t>
            </a:r>
            <a:r>
              <a:rPr lang="en-US" altLang="zh-CN" sz="2300"/>
              <a:t> R) </a:t>
            </a:r>
            <a:r>
              <a:rPr lang="en-US" altLang="zh-CN" sz="2300">
                <a:sym typeface="Symbol" panose="05050102010706020507" pitchFamily="18" charset="2"/>
              </a:rPr>
              <a:t>(</a:t>
            </a:r>
            <a:r>
              <a:rPr lang="en-US" altLang="zh-CN" sz="2300"/>
              <a:t>(P </a:t>
            </a:r>
            <a:r>
              <a:rPr lang="en-US" altLang="zh-CN" sz="2300">
                <a:sym typeface="Symbol" panose="05050102010706020507" pitchFamily="18" charset="2"/>
              </a:rPr>
              <a:t></a:t>
            </a:r>
            <a:r>
              <a:rPr lang="en-US" altLang="zh-CN" sz="2300"/>
              <a:t> Q) </a:t>
            </a:r>
            <a:r>
              <a:rPr lang="en-US" altLang="zh-CN" sz="2300">
                <a:sym typeface="Symbol" panose="05050102010706020507" pitchFamily="18" charset="2"/>
              </a:rPr>
              <a:t></a:t>
            </a:r>
            <a:r>
              <a:rPr lang="en-US" altLang="zh-CN" sz="2300"/>
              <a:t> (P </a:t>
            </a:r>
            <a:r>
              <a:rPr lang="en-US" altLang="zh-CN" sz="2300">
                <a:sym typeface="Symbol" panose="05050102010706020507" pitchFamily="18" charset="2"/>
              </a:rPr>
              <a:t></a:t>
            </a:r>
            <a:r>
              <a:rPr lang="en-US" altLang="zh-CN" sz="2300"/>
              <a:t> R) )         （2）</a:t>
            </a:r>
            <a:r>
              <a:rPr lang="zh-CN" altLang="en-US" sz="2300"/>
              <a:t>定义1</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zh-CN" altLang="en-US" sz="4800" dirty="0"/>
              <a:t>命题逻辑的公理系统</a:t>
            </a:r>
          </a:p>
        </p:txBody>
      </p:sp>
      <p:sp>
        <p:nvSpPr>
          <p:cNvPr id="69635" name="Rectangle 3"/>
          <p:cNvSpPr>
            <a:spLocks noGrp="1" noChangeArrowheads="1"/>
          </p:cNvSpPr>
          <p:nvPr>
            <p:ph sz="quarter" idx="1"/>
          </p:nvPr>
        </p:nvSpPr>
        <p:spPr/>
        <p:txBody>
          <a:bodyPr/>
          <a:lstStyle/>
          <a:p>
            <a:pPr>
              <a:tabLst>
                <a:tab pos="457200" algn="l"/>
                <a:tab pos="1768475" algn="l"/>
              </a:tabLst>
            </a:pPr>
            <a:r>
              <a:rPr lang="zh-CN" altLang="en-US" sz="2800"/>
              <a:t>3.3.6 定理的推演</a:t>
            </a:r>
          </a:p>
          <a:p>
            <a:pPr>
              <a:tabLst>
                <a:tab pos="457200" algn="l"/>
                <a:tab pos="1768475" algn="l"/>
              </a:tabLst>
            </a:pPr>
            <a:endParaRPr lang="zh-CN" altLang="en-US" sz="2800"/>
          </a:p>
        </p:txBody>
      </p:sp>
      <p:graphicFrame>
        <p:nvGraphicFramePr>
          <p:cNvPr id="69636" name="Object 4"/>
          <p:cNvGraphicFramePr>
            <a:graphicFrameLocks noChangeAspect="1"/>
          </p:cNvGraphicFramePr>
          <p:nvPr>
            <p:extLst>
              <p:ext uri="{D42A27DB-BD31-4B8C-83A1-F6EECF244321}">
                <p14:modId xmlns:p14="http://schemas.microsoft.com/office/powerpoint/2010/main" val="3090849037"/>
              </p:ext>
            </p:extLst>
          </p:nvPr>
        </p:nvGraphicFramePr>
        <p:xfrm>
          <a:off x="2166474" y="2204864"/>
          <a:ext cx="7897812" cy="2994025"/>
        </p:xfrm>
        <a:graphic>
          <a:graphicData uri="http://schemas.openxmlformats.org/presentationml/2006/ole">
            <mc:AlternateContent xmlns:mc="http://schemas.openxmlformats.org/markup-compatibility/2006">
              <mc:Choice xmlns:v="urn:schemas-microsoft-com:vml" Requires="v">
                <p:oleObj name="位图图像" r:id="rId2" imgW="6133333" imgH="2104762" progId="Paint.Picture">
                  <p:embed/>
                </p:oleObj>
              </mc:Choice>
              <mc:Fallback>
                <p:oleObj name="位图图像" r:id="rId2" imgW="6133333" imgH="2104762" progId="Paint.Picture">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6474" y="2204864"/>
                        <a:ext cx="7897812" cy="299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sz="4800" dirty="0"/>
              <a:t>公理系统的完备性和演绎定理</a:t>
            </a:r>
          </a:p>
        </p:txBody>
      </p:sp>
      <p:sp>
        <p:nvSpPr>
          <p:cNvPr id="70659" name="Rectangle 3"/>
          <p:cNvSpPr>
            <a:spLocks noGrp="1" noChangeArrowheads="1"/>
          </p:cNvSpPr>
          <p:nvPr>
            <p:ph sz="quarter" idx="1"/>
          </p:nvPr>
        </p:nvSpPr>
        <p:spPr/>
        <p:txBody>
          <a:bodyPr/>
          <a:lstStyle/>
          <a:p>
            <a:pPr>
              <a:tabLst>
                <a:tab pos="457200" algn="l"/>
                <a:tab pos="1768475" algn="l"/>
              </a:tabLst>
            </a:pPr>
            <a:r>
              <a:rPr lang="zh-CN" altLang="en-US" b="1"/>
              <a:t>完备性问题</a:t>
            </a:r>
          </a:p>
          <a:p>
            <a:pPr lvl="1">
              <a:tabLst>
                <a:tab pos="457200" algn="l"/>
                <a:tab pos="1768475" algn="l"/>
              </a:tabLst>
            </a:pPr>
            <a:r>
              <a:rPr lang="zh-CN" altLang="en-US" b="1"/>
              <a:t>当引入一个推理体系时，所有成立的定理能否都可由该系统推导出来</a:t>
            </a:r>
          </a:p>
          <a:p>
            <a:pPr lvl="1">
              <a:tabLst>
                <a:tab pos="457200" algn="l"/>
                <a:tab pos="1768475" algn="l"/>
              </a:tabLst>
            </a:pPr>
            <a:r>
              <a:rPr lang="zh-CN" altLang="en-US" b="1"/>
              <a:t> 对一个体系或理论而言，是完备的当然很理想；虽不完备而推理效率高，又能推得一定数量的定理那也是可取的</a:t>
            </a:r>
          </a:p>
          <a:p>
            <a:pPr lvl="1">
              <a:tabLst>
                <a:tab pos="457200" algn="l"/>
                <a:tab pos="1768475" algn="l"/>
              </a:tabLst>
            </a:pPr>
            <a:r>
              <a:rPr lang="zh-CN" altLang="en-US" b="1"/>
              <a:t> 上述公理体系是完备的</a:t>
            </a:r>
          </a:p>
          <a:p>
            <a:pPr>
              <a:tabLst>
                <a:tab pos="457200" algn="l"/>
                <a:tab pos="1768475" algn="l"/>
              </a:tabLst>
            </a:pPr>
            <a:endParaRPr lang="zh-CN" altLang="en-US" b="1"/>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zh-CN" altLang="en-US" sz="4800" dirty="0"/>
              <a:t>公理系统的完备性和演绎定理</a:t>
            </a:r>
          </a:p>
        </p:txBody>
      </p:sp>
      <p:sp>
        <p:nvSpPr>
          <p:cNvPr id="71683" name="Rectangle 3"/>
          <p:cNvSpPr>
            <a:spLocks noGrp="1" noChangeArrowheads="1"/>
          </p:cNvSpPr>
          <p:nvPr>
            <p:ph sz="quarter" idx="1"/>
          </p:nvPr>
        </p:nvSpPr>
        <p:spPr/>
        <p:txBody>
          <a:bodyPr/>
          <a:lstStyle/>
          <a:p>
            <a:pPr>
              <a:tabLst>
                <a:tab pos="457200" algn="l"/>
                <a:tab pos="1768475" algn="l"/>
              </a:tabLst>
            </a:pPr>
            <a:r>
              <a:rPr lang="zh-CN" altLang="en-US" sz="2800"/>
              <a:t>可靠性问题</a:t>
            </a:r>
          </a:p>
          <a:p>
            <a:pPr lvl="1">
              <a:tabLst>
                <a:tab pos="457200" algn="l"/>
                <a:tab pos="1768475" algn="l"/>
              </a:tabLst>
            </a:pPr>
            <a:r>
              <a:rPr lang="zh-CN" altLang="en-US" sz="3200"/>
              <a:t>当引入一个推理体系时，非重言式或说不成立的定理是否也可推出来</a:t>
            </a:r>
          </a:p>
          <a:p>
            <a:pPr lvl="1">
              <a:tabLst>
                <a:tab pos="457200" algn="l"/>
                <a:tab pos="1768475" algn="l"/>
              </a:tabLst>
            </a:pPr>
            <a:r>
              <a:rPr lang="zh-CN" altLang="en-US" sz="3200"/>
              <a:t>不可靠的系统是不能使用的</a:t>
            </a:r>
          </a:p>
          <a:p>
            <a:pPr lvl="1">
              <a:tabLst>
                <a:tab pos="457200" algn="l"/>
                <a:tab pos="1768475" algn="l"/>
              </a:tabLst>
            </a:pPr>
            <a:r>
              <a:rPr lang="zh-CN" altLang="en-US" sz="3200"/>
              <a:t>上述公理系统是可靠的</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title"/>
          </p:nvPr>
        </p:nvSpPr>
        <p:spPr>
          <a:xfrm>
            <a:off x="1238216" y="339179"/>
            <a:ext cx="9754328" cy="769441"/>
          </a:xfrm>
          <a:noFill/>
        </p:spPr>
        <p:txBody>
          <a:bodyPr>
            <a:spAutoFit/>
          </a:bodyPr>
          <a:lstStyle/>
          <a:p>
            <a:pPr eaLnBrk="1" hangingPunct="1"/>
            <a:r>
              <a:rPr lang="zh-CN" altLang="en-US"/>
              <a:t>推理（</a:t>
            </a:r>
            <a:r>
              <a:rPr lang="en-US" altLang="zh-CN"/>
              <a:t>deduction）</a:t>
            </a:r>
            <a:endParaRPr lang="zh-CN" altLang="en-US"/>
          </a:p>
        </p:txBody>
      </p:sp>
      <p:sp>
        <p:nvSpPr>
          <p:cNvPr id="8195" name="Rectangle 4"/>
          <p:cNvSpPr>
            <a:spLocks noGrp="1" noChangeArrowheads="1"/>
          </p:cNvSpPr>
          <p:nvPr>
            <p:ph sz="quarter" idx="1"/>
          </p:nvPr>
        </p:nvSpPr>
        <p:spPr/>
        <p:txBody>
          <a:bodyPr/>
          <a:lstStyle/>
          <a:p>
            <a:pPr marL="0" indent="0">
              <a:tabLst>
                <a:tab pos="1149350" algn="l"/>
                <a:tab pos="1995488" algn="l"/>
              </a:tabLst>
              <a:defRPr/>
            </a:pPr>
            <a:r>
              <a:rPr lang="zh-CN" altLang="en-US" sz="2400" dirty="0"/>
              <a:t>若三角形等腰，则两底角相等，</a:t>
            </a:r>
            <a:br>
              <a:rPr lang="zh-CN" altLang="en-US" sz="2400" dirty="0"/>
            </a:br>
            <a:r>
              <a:rPr lang="zh-CN" altLang="en-US" sz="2400" dirty="0"/>
              <a:t>	这个三角形等腰，</a:t>
            </a:r>
            <a:br>
              <a:rPr lang="zh-CN" altLang="en-US" sz="2400" dirty="0"/>
            </a:br>
            <a:r>
              <a:rPr lang="zh-CN" altLang="en-US" sz="2400" dirty="0"/>
              <a:t>	所以，这个三角形两底角相等。</a:t>
            </a:r>
          </a:p>
          <a:p>
            <a:pPr marL="0" indent="0">
              <a:tabLst>
                <a:tab pos="1149350" algn="l"/>
                <a:tab pos="1995488" algn="l"/>
              </a:tabLst>
              <a:defRPr/>
            </a:pPr>
            <a:r>
              <a:rPr lang="zh-CN" altLang="en-US" sz="2400" dirty="0"/>
              <a:t>若行列式两行成比例，则行列式值为</a:t>
            </a:r>
            <a:r>
              <a:rPr lang="en-US" altLang="zh-CN" sz="2400" dirty="0"/>
              <a:t>0，</a:t>
            </a:r>
            <a:br>
              <a:rPr lang="en-US" altLang="zh-CN" sz="2400" dirty="0"/>
            </a:br>
            <a:r>
              <a:rPr lang="en-US" altLang="zh-CN" sz="2400" dirty="0"/>
              <a:t>	</a:t>
            </a:r>
            <a:r>
              <a:rPr lang="zh-CN" altLang="en-US" sz="2400" dirty="0"/>
              <a:t>这个行列式两行成比例，</a:t>
            </a:r>
            <a:br>
              <a:rPr lang="zh-CN" altLang="en-US" sz="2400" dirty="0"/>
            </a:br>
            <a:r>
              <a:rPr lang="zh-CN" altLang="en-US" sz="2400" dirty="0"/>
              <a:t>	所以，这个行列式值为</a:t>
            </a:r>
            <a:r>
              <a:rPr lang="en-US" altLang="zh-CN" sz="2400" dirty="0"/>
              <a:t>0。</a:t>
            </a:r>
          </a:p>
          <a:p>
            <a:pPr eaLnBrk="1" hangingPunct="1">
              <a:spcBef>
                <a:spcPct val="50000"/>
              </a:spcBef>
              <a:defRPr/>
            </a:pPr>
            <a:r>
              <a:rPr lang="zh-CN" altLang="en-US" sz="2400" dirty="0"/>
              <a:t>上面两个例子的推理关系涵义不同，但依据的推理规则相同，推理形式为： </a:t>
            </a:r>
            <a:br>
              <a:rPr lang="zh-CN" altLang="en-US" sz="2400" dirty="0"/>
            </a:br>
            <a:r>
              <a:rPr lang="zh-CN" altLang="en-US" sz="2400" dirty="0"/>
              <a:t>	</a:t>
            </a:r>
            <a:r>
              <a:rPr lang="zh-CN" altLang="en-US" sz="2400" dirty="0">
                <a:latin typeface="宋体" panose="02010600030101010101" pitchFamily="2" charset="-122"/>
              </a:rPr>
              <a:t>若</a:t>
            </a:r>
            <a:r>
              <a:rPr lang="en-US" altLang="zh-CN" sz="2400" dirty="0"/>
              <a:t>p</a:t>
            </a:r>
            <a:r>
              <a:rPr lang="zh-CN" altLang="en-US" sz="2400" dirty="0">
                <a:latin typeface="宋体" panose="02010600030101010101" pitchFamily="2" charset="-122"/>
              </a:rPr>
              <a:t>则</a:t>
            </a:r>
            <a:r>
              <a:rPr lang="en-US" altLang="zh-CN" sz="2400" dirty="0"/>
              <a:t>q</a:t>
            </a:r>
            <a:r>
              <a:rPr lang="en-US" altLang="zh-CN" sz="2400" dirty="0">
                <a:latin typeface="宋体" panose="02010600030101010101" pitchFamily="2" charset="-122"/>
              </a:rPr>
              <a:t>，</a:t>
            </a:r>
            <a:r>
              <a:rPr lang="zh-CN" altLang="en-US" sz="2400" dirty="0">
                <a:latin typeface="宋体" panose="02010600030101010101" pitchFamily="2" charset="-122"/>
              </a:rPr>
              <a:t>因为</a:t>
            </a:r>
            <a:r>
              <a:rPr lang="en-US" altLang="zh-CN" sz="2400" dirty="0"/>
              <a:t>p</a:t>
            </a:r>
            <a:r>
              <a:rPr lang="en-US" altLang="zh-CN" sz="2400" dirty="0">
                <a:latin typeface="宋体" panose="02010600030101010101" pitchFamily="2" charset="-122"/>
              </a:rPr>
              <a:t>，</a:t>
            </a:r>
            <a:r>
              <a:rPr lang="zh-CN" altLang="en-US" sz="2400" dirty="0">
                <a:latin typeface="宋体" panose="02010600030101010101" pitchFamily="2" charset="-122"/>
              </a:rPr>
              <a:t>所以</a:t>
            </a:r>
            <a:r>
              <a:rPr lang="en-US" altLang="zh-CN" sz="2400" dirty="0"/>
              <a:t>q</a:t>
            </a:r>
            <a:r>
              <a:rPr lang="en-US" altLang="zh-CN" sz="2400" dirty="0">
                <a:latin typeface="宋体" panose="02010600030101010101" pitchFamily="2" charset="-122"/>
              </a:rPr>
              <a:t>。</a:t>
            </a:r>
            <a:r>
              <a:rPr lang="en-US" altLang="zh-CN" sz="2400" dirty="0"/>
              <a:t> </a:t>
            </a:r>
          </a:p>
          <a:p>
            <a:pPr eaLnBrk="1" hangingPunct="1">
              <a:spcBef>
                <a:spcPct val="50000"/>
              </a:spcBef>
              <a:defRPr/>
            </a:pPr>
            <a:r>
              <a:rPr lang="zh-CN" altLang="en-US" sz="2400" dirty="0"/>
              <a:t>即</a:t>
            </a:r>
            <a:r>
              <a:rPr lang="en-US" altLang="zh-CN" sz="2400" dirty="0"/>
              <a:t>p</a:t>
            </a:r>
            <a:r>
              <a:rPr lang="zh-CN" altLang="en-US" sz="2400" dirty="0"/>
              <a:t>与</a:t>
            </a:r>
            <a:r>
              <a:rPr lang="en-US" altLang="zh-CN" sz="2400" dirty="0"/>
              <a:t>q</a:t>
            </a:r>
            <a:r>
              <a:rPr lang="zh-CN" altLang="en-US" sz="2400" dirty="0"/>
              <a:t>具有因果关系，现因已经被满足，则可以推出果已经发生。</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zh-CN" altLang="en-US" sz="4800" dirty="0"/>
              <a:t>公理系统的完备性和演绎定理</a:t>
            </a:r>
          </a:p>
        </p:txBody>
      </p:sp>
      <p:sp>
        <p:nvSpPr>
          <p:cNvPr id="72707" name="Rectangle 3"/>
          <p:cNvSpPr>
            <a:spLocks noGrp="1" noChangeArrowheads="1"/>
          </p:cNvSpPr>
          <p:nvPr>
            <p:ph sz="quarter" idx="1"/>
          </p:nvPr>
        </p:nvSpPr>
        <p:spPr/>
        <p:txBody>
          <a:bodyPr/>
          <a:lstStyle/>
          <a:p>
            <a:pPr>
              <a:lnSpc>
                <a:spcPct val="90000"/>
              </a:lnSpc>
              <a:tabLst>
                <a:tab pos="457200" algn="l"/>
                <a:tab pos="1768475" algn="l"/>
              </a:tabLst>
            </a:pPr>
            <a:r>
              <a:rPr lang="zh-CN" altLang="en-US" sz="2800"/>
              <a:t>演绎定理</a:t>
            </a:r>
          </a:p>
          <a:p>
            <a:pPr lvl="1">
              <a:lnSpc>
                <a:spcPct val="90000"/>
              </a:lnSpc>
              <a:tabLst>
                <a:tab pos="457200" algn="l"/>
                <a:tab pos="1768475" algn="l"/>
              </a:tabLst>
            </a:pPr>
            <a:r>
              <a:rPr lang="zh-CN" altLang="en-US" b="1"/>
              <a:t>所建立的公理系统是以几个重言式为公理．再经使用推理规则得到的结果为定理。而且所有定理也必是重言式．这是从公理出发不再另附前提的推理过程．</a:t>
            </a:r>
          </a:p>
          <a:p>
            <a:pPr lvl="1">
              <a:lnSpc>
                <a:spcPct val="90000"/>
              </a:lnSpc>
              <a:tabLst>
                <a:tab pos="457200" algn="l"/>
                <a:tab pos="1768475" algn="l"/>
              </a:tabLst>
            </a:pPr>
            <a:r>
              <a:rPr lang="zh-CN" altLang="en-US" b="1"/>
              <a:t>若前提</a:t>
            </a:r>
            <a:r>
              <a:rPr lang="en-US" altLang="zh-CN" b="1"/>
              <a:t>A</a:t>
            </a:r>
            <a:r>
              <a:rPr lang="zh-CN" altLang="en-US" b="1"/>
              <a:t>是重言式．经推理规则得</a:t>
            </a:r>
            <a:r>
              <a:rPr lang="en-US" altLang="zh-CN" b="1"/>
              <a:t>B．</a:t>
            </a:r>
            <a:r>
              <a:rPr lang="zh-CN" altLang="en-US" b="1"/>
              <a:t>则</a:t>
            </a:r>
            <a:r>
              <a:rPr lang="en-US" altLang="zh-CN" b="1"/>
              <a:t>B</a:t>
            </a:r>
            <a:r>
              <a:rPr lang="zh-CN" altLang="en-US" b="1"/>
              <a:t>必是重言式， ├ </a:t>
            </a:r>
            <a:r>
              <a:rPr lang="en-US" altLang="zh-CN" b="1"/>
              <a:t>A </a:t>
            </a:r>
            <a:r>
              <a:rPr lang="en-US" altLang="zh-CN" b="1">
                <a:sym typeface="Symbol" panose="05050102010706020507" pitchFamily="18" charset="2"/>
              </a:rPr>
              <a:t></a:t>
            </a:r>
            <a:r>
              <a:rPr lang="en-US" altLang="zh-CN" b="1"/>
              <a:t> B</a:t>
            </a:r>
            <a:r>
              <a:rPr lang="zh-CN" altLang="en-US" b="1"/>
              <a:t>成立．</a:t>
            </a:r>
          </a:p>
          <a:p>
            <a:pPr lvl="1">
              <a:lnSpc>
                <a:spcPct val="90000"/>
              </a:lnSpc>
              <a:tabLst>
                <a:tab pos="457200" algn="l"/>
                <a:tab pos="1768475" algn="l"/>
              </a:tabLst>
            </a:pPr>
            <a:r>
              <a:rPr lang="zh-CN" altLang="en-US" b="1"/>
              <a:t>当</a:t>
            </a:r>
            <a:r>
              <a:rPr lang="en-US" altLang="zh-CN" b="1"/>
              <a:t>A</a:t>
            </a:r>
            <a:r>
              <a:rPr lang="zh-CN" altLang="en-US" b="1"/>
              <a:t>不是重言式时，经使用推理规则得公式</a:t>
            </a:r>
            <a:r>
              <a:rPr lang="en-US" altLang="zh-CN" b="1"/>
              <a:t>B． ├ A </a:t>
            </a:r>
            <a:r>
              <a:rPr lang="en-US" altLang="zh-CN" b="1">
                <a:sym typeface="Symbol" panose="05050102010706020507" pitchFamily="18" charset="2"/>
              </a:rPr>
              <a:t></a:t>
            </a:r>
            <a:r>
              <a:rPr lang="en-US" altLang="zh-CN" b="1"/>
              <a:t> B</a:t>
            </a:r>
            <a:r>
              <a:rPr lang="zh-CN" altLang="en-US" b="1"/>
              <a:t>不一定成立</a:t>
            </a:r>
          </a:p>
          <a:p>
            <a:pPr lvl="1">
              <a:lnSpc>
                <a:spcPct val="90000"/>
              </a:lnSpc>
              <a:tabLst>
                <a:tab pos="457200" algn="l"/>
                <a:tab pos="1768475" algn="l"/>
              </a:tabLst>
            </a:pPr>
            <a:r>
              <a:rPr lang="zh-CN" altLang="en-US" b="1"/>
              <a:t>例子：设前提为</a:t>
            </a:r>
            <a:r>
              <a:rPr lang="en-US" altLang="zh-CN" b="1"/>
              <a:t>p，</a:t>
            </a:r>
            <a:r>
              <a:rPr lang="zh-CN" altLang="en-US" b="1"/>
              <a:t>经代入现则作代人</a:t>
            </a:r>
            <a:r>
              <a:rPr lang="en-US" altLang="zh-CN" b="1"/>
              <a:t>p/ </a:t>
            </a:r>
            <a:r>
              <a:rPr lang="en-US" altLang="zh-CN">
                <a:sym typeface="Symbol" panose="05050102010706020507" pitchFamily="18" charset="2"/>
              </a:rPr>
              <a:t>p</a:t>
            </a:r>
            <a:r>
              <a:rPr lang="zh-CN" altLang="en-US" b="1"/>
              <a:t>时。得</a:t>
            </a:r>
            <a:r>
              <a:rPr lang="zh-CN" altLang="en-US">
                <a:sym typeface="Symbol" panose="05050102010706020507" pitchFamily="18" charset="2"/>
              </a:rPr>
              <a:t></a:t>
            </a:r>
            <a:r>
              <a:rPr lang="zh-CN" altLang="en-US" b="1"/>
              <a:t> </a:t>
            </a:r>
            <a:r>
              <a:rPr lang="en-US" altLang="zh-CN" b="1"/>
              <a:t>p，</a:t>
            </a:r>
            <a:r>
              <a:rPr lang="zh-CN" altLang="en-US" b="1"/>
              <a:t>显然</a:t>
            </a:r>
            <a:r>
              <a:rPr lang="en-US" altLang="zh-CN" b="1"/>
              <a:t>p </a:t>
            </a:r>
            <a:r>
              <a:rPr lang="en-US" altLang="zh-CN" b="1">
                <a:sym typeface="Symbol" panose="05050102010706020507" pitchFamily="18" charset="2"/>
              </a:rPr>
              <a:t></a:t>
            </a:r>
            <a:r>
              <a:rPr lang="en-US" altLang="zh-CN" b="1"/>
              <a:t> </a:t>
            </a:r>
            <a:r>
              <a:rPr lang="en-US" altLang="zh-CN">
                <a:sym typeface="Symbol" panose="05050102010706020507" pitchFamily="18" charset="2"/>
              </a:rPr>
              <a:t>p</a:t>
            </a:r>
            <a:r>
              <a:rPr lang="zh-CN" altLang="en-US" b="1"/>
              <a:t>不是定理．</a:t>
            </a:r>
            <a:endParaRPr lang="zh-CN" altLang="en-US" sz="23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zh-CN" altLang="en-US" sz="3400"/>
              <a:t>公理系统的完备性和演绎定理</a:t>
            </a:r>
          </a:p>
        </p:txBody>
      </p:sp>
      <p:sp>
        <p:nvSpPr>
          <p:cNvPr id="73731" name="Rectangle 3"/>
          <p:cNvSpPr>
            <a:spLocks noGrp="1" noChangeArrowheads="1"/>
          </p:cNvSpPr>
          <p:nvPr>
            <p:ph sz="quarter" idx="1"/>
          </p:nvPr>
        </p:nvSpPr>
        <p:spPr/>
        <p:txBody>
          <a:bodyPr/>
          <a:lstStyle/>
          <a:p>
            <a:pPr lvl="1">
              <a:tabLst>
                <a:tab pos="457200" algn="l"/>
                <a:tab pos="1768475" algn="l"/>
              </a:tabLst>
            </a:pPr>
            <a:r>
              <a:rPr lang="zh-CN" altLang="en-US" sz="3600">
                <a:solidFill>
                  <a:srgbClr val="FFCC00"/>
                </a:solidFill>
              </a:rPr>
              <a:t>演绎定理</a:t>
            </a:r>
            <a:r>
              <a:rPr lang="zh-CN" altLang="en-US" sz="2000"/>
              <a:t>  </a:t>
            </a:r>
          </a:p>
          <a:p>
            <a:pPr lvl="2">
              <a:tabLst>
                <a:tab pos="457200" algn="l"/>
                <a:tab pos="1768475" algn="l"/>
              </a:tabLst>
            </a:pPr>
            <a:r>
              <a:rPr lang="zh-CN" altLang="en-US" b="1"/>
              <a:t>在命题逻辑公理系统中，在有前提的推理下，如果从前提</a:t>
            </a:r>
            <a:r>
              <a:rPr lang="en-US" altLang="zh-CN" b="1"/>
              <a:t>A</a:t>
            </a:r>
            <a:r>
              <a:rPr lang="zh-CN" altLang="en-US" b="1"/>
              <a:t>可推出公式</a:t>
            </a:r>
            <a:r>
              <a:rPr lang="en-US" altLang="zh-CN" b="1"/>
              <a:t>B，</a:t>
            </a:r>
            <a:r>
              <a:rPr lang="zh-CN" altLang="en-US" b="1"/>
              <a:t>而推理过程又不使用变项的代人，那么├ </a:t>
            </a:r>
            <a:r>
              <a:rPr lang="en-US" altLang="zh-CN" b="1"/>
              <a:t>A </a:t>
            </a:r>
            <a:r>
              <a:rPr lang="en-US" altLang="zh-CN" b="1">
                <a:sym typeface="Symbol" panose="05050102010706020507" pitchFamily="18" charset="2"/>
              </a:rPr>
              <a:t></a:t>
            </a:r>
            <a:r>
              <a:rPr lang="en-US" altLang="zh-CN" b="1"/>
              <a:t> B</a:t>
            </a:r>
            <a:r>
              <a:rPr lang="zh-CN" altLang="en-US" b="1"/>
              <a:t>成立</a:t>
            </a:r>
          </a:p>
          <a:p>
            <a:pPr lvl="1">
              <a:tabLst>
                <a:tab pos="457200" algn="l"/>
                <a:tab pos="1768475" algn="l"/>
              </a:tabLst>
            </a:pPr>
            <a:r>
              <a:rPr lang="zh-CN" altLang="en-US" b="1"/>
              <a:t>不同书中所提及的演绎定理常有不同含义</a:t>
            </a:r>
          </a:p>
          <a:p>
            <a:pPr lvl="1">
              <a:tabLst>
                <a:tab pos="457200" algn="l"/>
                <a:tab pos="1768475" algn="l"/>
              </a:tabLst>
            </a:pPr>
            <a:r>
              <a:rPr lang="zh-CN" altLang="en-US" b="1"/>
              <a:t>从前提</a:t>
            </a:r>
            <a:r>
              <a:rPr lang="en-US" altLang="zh-CN" b="1"/>
              <a:t>A</a:t>
            </a:r>
            <a:r>
              <a:rPr lang="zh-CN" altLang="en-US" b="1"/>
              <a:t>可推出公式</a:t>
            </a:r>
            <a:r>
              <a:rPr lang="en-US" altLang="zh-CN" b="1"/>
              <a:t>B</a:t>
            </a:r>
            <a:r>
              <a:rPr lang="zh-CN" altLang="en-US" b="1"/>
              <a:t>是指使用公理系统的变形规则，前提</a:t>
            </a:r>
            <a:r>
              <a:rPr lang="en-US" altLang="zh-CN" b="1"/>
              <a:t>A</a:t>
            </a:r>
            <a:r>
              <a:rPr lang="zh-CN" altLang="en-US" b="1"/>
              <a:t>作为可以直接使用的定理</a:t>
            </a:r>
          </a:p>
          <a:p>
            <a:pPr lvl="1">
              <a:tabLst>
                <a:tab pos="457200" algn="l"/>
                <a:tab pos="1768475" algn="l"/>
              </a:tabLst>
            </a:pPr>
            <a:r>
              <a:rPr lang="zh-CN" altLang="en-US" b="1"/>
              <a:t>（如果</a:t>
            </a:r>
            <a:r>
              <a:rPr lang="en-US" altLang="zh-CN" b="1"/>
              <a:t>A</a:t>
            </a:r>
            <a:r>
              <a:rPr lang="zh-CN" altLang="en-US" b="1"/>
              <a:t>是定理，那么</a:t>
            </a:r>
            <a:r>
              <a:rPr lang="en-US" altLang="zh-CN" b="1"/>
              <a:t>A</a:t>
            </a:r>
            <a:r>
              <a:rPr lang="zh-CN" altLang="en-US" b="1"/>
              <a:t>是重言式；</a:t>
            </a:r>
            <a:r>
              <a:rPr lang="en-US" altLang="zh-CN" b="1"/>
              <a:t>A</a:t>
            </a:r>
            <a:r>
              <a:rPr lang="zh-CN" altLang="en-US" b="1"/>
              <a:t>也有可能不是定理，被推理者误认为定理）</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pPr eaLnBrk="1" hangingPunct="1"/>
            <a:r>
              <a:rPr lang="zh-CN" altLang="en-US" b="1"/>
              <a:t>3.4 非标准逻辑</a:t>
            </a:r>
          </a:p>
        </p:txBody>
      </p:sp>
      <p:sp>
        <p:nvSpPr>
          <p:cNvPr id="569347" name="Rectangle 3"/>
          <p:cNvSpPr>
            <a:spLocks noGrp="1" noChangeArrowheads="1"/>
          </p:cNvSpPr>
          <p:nvPr>
            <p:ph sz="quarter" idx="1"/>
          </p:nvPr>
        </p:nvSpPr>
        <p:spPr/>
        <p:txBody>
          <a:bodyPr/>
          <a:lstStyle/>
          <a:p>
            <a:pPr>
              <a:lnSpc>
                <a:spcPct val="90000"/>
              </a:lnSpc>
              <a:tabLst>
                <a:tab pos="1716088" algn="l"/>
              </a:tabLst>
            </a:pPr>
            <a:r>
              <a:rPr lang="zh-CN" altLang="en-US" b="1"/>
              <a:t>非标准逻辑大体可分为两类．</a:t>
            </a:r>
          </a:p>
          <a:p>
            <a:pPr lvl="1">
              <a:lnSpc>
                <a:spcPct val="90000"/>
              </a:lnSpc>
              <a:tabLst>
                <a:tab pos="1716088" algn="l"/>
              </a:tabLst>
            </a:pPr>
            <a:r>
              <a:rPr lang="zh-CN" altLang="en-US" b="1"/>
              <a:t> 一类是与古典逻辑有相违背之处的非标准逻辑，如多值逻辑，模糊逻辑．像</a:t>
            </a:r>
            <a:r>
              <a:rPr lang="en-US" altLang="zh-CN" b="1"/>
              <a:t>P </a:t>
            </a:r>
            <a:r>
              <a:rPr lang="en-US" altLang="zh-CN" b="1">
                <a:latin typeface="Times New Roman" panose="02020603050405020304" pitchFamily="18" charset="0"/>
                <a:sym typeface="Symbol" panose="05050102010706020507" pitchFamily="18" charset="2"/>
              </a:rPr>
              <a:t></a:t>
            </a:r>
            <a:r>
              <a:rPr lang="en-US" altLang="zh-CN" b="1"/>
              <a:t> </a:t>
            </a:r>
            <a:r>
              <a:rPr lang="en-US" altLang="zh-CN" b="1">
                <a:latin typeface="Times New Roman" panose="02020603050405020304" pitchFamily="18" charset="0"/>
                <a:sym typeface="Symbol" panose="05050102010706020507" pitchFamily="18" charset="2"/>
              </a:rPr>
              <a:t></a:t>
            </a:r>
            <a:r>
              <a:rPr lang="en-US" altLang="zh-CN" b="1"/>
              <a:t> P</a:t>
            </a:r>
            <a:r>
              <a:rPr lang="zh-CN" altLang="en-US" b="1"/>
              <a:t>这样的公式，原义重言式，在这类非标准逻辑中就不是真的了．但描述语言上没什么不同．</a:t>
            </a:r>
          </a:p>
          <a:p>
            <a:pPr lvl="1">
              <a:lnSpc>
                <a:spcPct val="90000"/>
              </a:lnSpc>
              <a:tabLst>
                <a:tab pos="1716088" algn="l"/>
              </a:tabLst>
            </a:pPr>
            <a:r>
              <a:rPr lang="zh-CN" altLang="en-US" b="1"/>
              <a:t>多值逻辑</a:t>
            </a:r>
          </a:p>
          <a:p>
            <a:pPr lvl="1">
              <a:lnSpc>
                <a:spcPct val="90000"/>
              </a:lnSpc>
              <a:tabLst>
                <a:tab pos="1716088" algn="l"/>
              </a:tabLst>
            </a:pPr>
            <a:r>
              <a:rPr lang="zh-CN" altLang="en-US" b="1"/>
              <a:t> 另一类是古典逻辑的扩充，如</a:t>
            </a:r>
            <a:r>
              <a:rPr lang="zh-CN" altLang="en-US" b="1">
                <a:solidFill>
                  <a:srgbClr val="FF3300"/>
                </a:solidFill>
              </a:rPr>
              <a:t>模态逻辑，时态逻辑，认知逻辑</a:t>
            </a:r>
            <a:r>
              <a:rPr lang="zh-CN" altLang="en-US" b="1"/>
              <a:t>．模糊逻辑，有关定理在这类非标准逻辑中仍保持，但有扩充，像描述语言上引入必然性，可能性等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9346"/>
                                        </p:tgtEl>
                                        <p:attrNameLst>
                                          <p:attrName>style.visibility</p:attrName>
                                        </p:attrNameLst>
                                      </p:cBhvr>
                                      <p:to>
                                        <p:strVal val="visible"/>
                                      </p:to>
                                    </p:set>
                                    <p:anim calcmode="lin" valueType="num">
                                      <p:cBhvr additive="base">
                                        <p:cTn id="7" dur="500" fill="hold"/>
                                        <p:tgtEl>
                                          <p:spTgt spid="569346"/>
                                        </p:tgtEl>
                                        <p:attrNameLst>
                                          <p:attrName>ppt_x</p:attrName>
                                        </p:attrNameLst>
                                      </p:cBhvr>
                                      <p:tavLst>
                                        <p:tav tm="0">
                                          <p:val>
                                            <p:strVal val="0-#ppt_w/2"/>
                                          </p:val>
                                        </p:tav>
                                        <p:tav tm="100000">
                                          <p:val>
                                            <p:strVal val="#ppt_x"/>
                                          </p:val>
                                        </p:tav>
                                      </p:tavLst>
                                    </p:anim>
                                    <p:anim calcmode="lin" valueType="num">
                                      <p:cBhvr additive="base">
                                        <p:cTn id="8" dur="500" fill="hold"/>
                                        <p:tgtEl>
                                          <p:spTgt spid="56934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69347">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69347">
                                            <p:txEl>
                                              <p:pRg st="1" end="1"/>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69347">
                                            <p:txEl>
                                              <p:pRg st="2" end="2"/>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693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46" grpId="0" autoUpdateAnimBg="0"/>
      <p:bldP spid="569347" grpId="0" build="p" bldLvl="5"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a:lnSpc>
                <a:spcPct val="160000"/>
              </a:lnSpc>
            </a:pPr>
            <a:r>
              <a:rPr lang="en-US" altLang="zh-CN" sz="4000"/>
              <a:t>3.4 </a:t>
            </a:r>
            <a:r>
              <a:rPr lang="zh-CN" altLang="en-US" sz="4000"/>
              <a:t>非标准逻辑</a:t>
            </a:r>
            <a:endParaRPr lang="zh-CN" altLang="en-US" sz="4000">
              <a:latin typeface="宋体" panose="02010600030101010101" pitchFamily="2" charset="-122"/>
            </a:endParaRPr>
          </a:p>
        </p:txBody>
      </p:sp>
      <p:sp>
        <p:nvSpPr>
          <p:cNvPr id="75779" name="内容占位符 1"/>
          <p:cNvSpPr>
            <a:spLocks noGrp="1"/>
          </p:cNvSpPr>
          <p:nvPr>
            <p:ph sz="quarter" idx="1"/>
          </p:nvPr>
        </p:nvSpPr>
        <p:spPr/>
        <p:txBody>
          <a:bodyPr/>
          <a:lstStyle/>
          <a:p>
            <a:r>
              <a:rPr lang="zh-CN" altLang="en-US" sz="2800"/>
              <a:t>多值逻辑</a:t>
            </a:r>
          </a:p>
          <a:p>
            <a:pPr lvl="1"/>
            <a:r>
              <a:rPr lang="zh-CN" altLang="en-US" sz="2300"/>
              <a:t>逻辑变量超过两个值的逻辑，如三值逻辑。</a:t>
            </a:r>
          </a:p>
          <a:p>
            <a:r>
              <a:rPr lang="zh-CN" altLang="en-US" sz="2800"/>
              <a:t>模态逻辑</a:t>
            </a:r>
          </a:p>
          <a:p>
            <a:pPr lvl="1"/>
            <a:r>
              <a:rPr lang="zh-CN" altLang="en-US" sz="2300"/>
              <a:t>在逻辑中增加虚拟语句的逻辑如增加：可能、必然、相信、希望等模态词。</a:t>
            </a:r>
          </a:p>
          <a:p>
            <a:r>
              <a:rPr lang="zh-CN" altLang="en-US" sz="2800"/>
              <a:t>非单调逻辑</a:t>
            </a:r>
          </a:p>
          <a:p>
            <a:pPr lvl="1"/>
            <a:r>
              <a:rPr lang="zh-CN" altLang="en-US" sz="2300"/>
              <a:t>在逻辑中增加“例外”的逻辑。</a:t>
            </a:r>
          </a:p>
          <a:p>
            <a:r>
              <a:rPr lang="zh-CN" altLang="en-US" sz="2800"/>
              <a:t>时态逻辑</a:t>
            </a:r>
          </a:p>
          <a:p>
            <a:pPr lvl="1"/>
            <a:r>
              <a:rPr lang="zh-CN" altLang="en-US" sz="2300"/>
              <a:t>在逻辑中增加“时间”概念的逻辑。</a:t>
            </a:r>
          </a:p>
          <a:p>
            <a:r>
              <a:rPr lang="zh-CN" altLang="en-US" sz="2800"/>
              <a:t>模糊逻辑</a:t>
            </a:r>
          </a:p>
          <a:p>
            <a:pPr lvl="1"/>
            <a:r>
              <a:rPr lang="zh-CN" altLang="en-US" sz="2300"/>
              <a:t>在逻辑中增加“模糊”概念的逻辑。</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pPr eaLnBrk="1" hangingPunct="1"/>
            <a:r>
              <a:rPr lang="zh-CN" altLang="en-US" b="1"/>
              <a:t>3.4 非标准逻辑</a:t>
            </a:r>
          </a:p>
        </p:txBody>
      </p:sp>
      <p:sp>
        <p:nvSpPr>
          <p:cNvPr id="76803" name="Rectangle 5"/>
          <p:cNvSpPr>
            <a:spLocks noGrp="1" noChangeArrowheads="1"/>
          </p:cNvSpPr>
          <p:nvPr>
            <p:ph sz="quarter" idx="1"/>
          </p:nvPr>
        </p:nvSpPr>
        <p:spPr/>
        <p:txBody>
          <a:bodyPr/>
          <a:lstStyle/>
          <a:p>
            <a:pPr eaLnBrk="1" hangingPunct="1"/>
            <a:r>
              <a:rPr lang="zh-CN" altLang="en-US" b="1"/>
              <a:t>三值逻辑是最简单的多值逻辑，也是最重要的逻辑系统，以三值逻辑系统为背景可以更深入地了解多值逻辑系统的理论与应用。 </a:t>
            </a:r>
          </a:p>
          <a:p>
            <a:pPr lvl="1" eaLnBrk="1" hangingPunct="1"/>
            <a:r>
              <a:rPr lang="zh-CN" altLang="en-US" b="1"/>
              <a:t>克利恩（</a:t>
            </a:r>
            <a:r>
              <a:rPr lang="en-US" altLang="zh-CN" b="1"/>
              <a:t>Kleene</a:t>
            </a:r>
            <a:r>
              <a:rPr lang="zh-CN" altLang="en-US" b="1"/>
              <a:t>）三值逻辑系统</a:t>
            </a:r>
            <a:r>
              <a:rPr lang="en-US" altLang="zh-CN" b="1"/>
              <a:t>K3 </a:t>
            </a:r>
          </a:p>
          <a:p>
            <a:pPr lvl="1" eaLnBrk="1" hangingPunct="1"/>
            <a:r>
              <a:rPr lang="zh-CN" altLang="en-US" b="1"/>
              <a:t>卢卡西维茨（</a:t>
            </a:r>
            <a:r>
              <a:rPr lang="en-US" altLang="zh-CN" b="1"/>
              <a:t>Luckasiewicz</a:t>
            </a:r>
            <a:r>
              <a:rPr lang="zh-CN" altLang="en-US" b="1"/>
              <a:t>）三值逻辑系统</a:t>
            </a:r>
            <a:r>
              <a:rPr lang="en-US" altLang="zh-CN" b="1"/>
              <a:t>L3 </a:t>
            </a:r>
          </a:p>
          <a:p>
            <a:pPr lvl="1" eaLnBrk="1" hangingPunct="1"/>
            <a:r>
              <a:rPr lang="zh-CN" altLang="en-US" b="1"/>
              <a:t>波兹瓦（</a:t>
            </a:r>
            <a:r>
              <a:rPr lang="en-US" altLang="zh-CN" b="1"/>
              <a:t>Bochvar</a:t>
            </a:r>
            <a:r>
              <a:rPr lang="zh-CN" altLang="en-US" b="1"/>
              <a:t>）三值逻辑系统</a:t>
            </a:r>
            <a:r>
              <a:rPr lang="en-US" altLang="zh-CN" b="1"/>
              <a:t>B </a:t>
            </a:r>
            <a:endParaRPr lang="zh-CN" altLang="en-US" b="1"/>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p:txBody>
          <a:bodyPr/>
          <a:lstStyle/>
          <a:p>
            <a:pPr eaLnBrk="1" hangingPunct="1"/>
            <a:r>
              <a:rPr lang="zh-CN" altLang="en-US" b="1"/>
              <a:t>3.4 非标准逻辑</a:t>
            </a:r>
          </a:p>
        </p:txBody>
      </p:sp>
      <p:sp>
        <p:nvSpPr>
          <p:cNvPr id="570371" name="Rectangle 3"/>
          <p:cNvSpPr>
            <a:spLocks noGrp="1" noChangeArrowheads="1"/>
          </p:cNvSpPr>
          <p:nvPr>
            <p:ph sz="quarter" idx="1"/>
          </p:nvPr>
        </p:nvSpPr>
        <p:spPr/>
        <p:txBody>
          <a:bodyPr/>
          <a:lstStyle/>
          <a:p>
            <a:pPr>
              <a:tabLst>
                <a:tab pos="1716088" algn="l"/>
              </a:tabLst>
            </a:pPr>
            <a:r>
              <a:rPr lang="zh-CN" altLang="en-US" b="1"/>
              <a:t>模态逻辑</a:t>
            </a:r>
          </a:p>
          <a:p>
            <a:pPr lvl="1">
              <a:tabLst>
                <a:tab pos="1716088" algn="l"/>
              </a:tabLst>
            </a:pPr>
            <a:r>
              <a:rPr lang="zh-CN" altLang="en-US" b="1"/>
              <a:t>考虑必然性和可能性的逻辑是模态逻辑．</a:t>
            </a:r>
          </a:p>
          <a:p>
            <a:pPr lvl="1">
              <a:tabLst>
                <a:tab pos="1716088" algn="l"/>
              </a:tabLst>
            </a:pPr>
            <a:r>
              <a:rPr lang="zh-CN" altLang="en-US" b="1"/>
              <a:t>必然真，指不可能是其他，而</a:t>
            </a:r>
            <a:r>
              <a:rPr lang="en-US" altLang="zh-CN" b="1"/>
              <a:t>P</a:t>
            </a:r>
            <a:r>
              <a:rPr lang="zh-CN" altLang="en-US" b="1"/>
              <a:t>真．并不能保证取真，常依其他条件．</a:t>
            </a:r>
          </a:p>
          <a:p>
            <a:pPr lvl="2">
              <a:tabLst>
                <a:tab pos="1716088" algn="l"/>
              </a:tabLst>
            </a:pPr>
            <a:r>
              <a:rPr lang="zh-CN" altLang="en-US" b="1"/>
              <a:t>如，水结冰是真的，但不能肯定水结冰是必然的，而零度以下的水结冰这是必然真．必然</a:t>
            </a:r>
            <a:r>
              <a:rPr lang="en-US" altLang="zh-CN" b="1"/>
              <a:t>P</a:t>
            </a:r>
            <a:r>
              <a:rPr lang="zh-CN" altLang="en-US" b="1"/>
              <a:t>指所有温度下</a:t>
            </a:r>
            <a:r>
              <a:rPr lang="en-US" altLang="zh-CN" b="1"/>
              <a:t>P</a:t>
            </a:r>
            <a:r>
              <a:rPr lang="zh-CN" altLang="en-US" b="1"/>
              <a:t>真，可能</a:t>
            </a:r>
            <a:r>
              <a:rPr lang="en-US" altLang="zh-CN" b="1"/>
              <a:t>P</a:t>
            </a:r>
            <a:r>
              <a:rPr lang="zh-CN" altLang="en-US" b="1"/>
              <a:t>指其一温度下</a:t>
            </a:r>
            <a:r>
              <a:rPr lang="en-US" altLang="zh-CN" b="1"/>
              <a:t>P</a:t>
            </a:r>
            <a:r>
              <a:rPr lang="zh-CN" altLang="en-US" b="1"/>
              <a:t>真．</a:t>
            </a:r>
          </a:p>
          <a:p>
            <a:pPr lvl="2">
              <a:tabLst>
                <a:tab pos="1716088" algn="l"/>
              </a:tabLst>
            </a:pPr>
            <a:r>
              <a:rPr lang="zh-CN" altLang="en-US" b="1"/>
              <a:t>张三不可能不是三好学生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0370"/>
                                        </p:tgtEl>
                                        <p:attrNameLst>
                                          <p:attrName>style.visibility</p:attrName>
                                        </p:attrNameLst>
                                      </p:cBhvr>
                                      <p:to>
                                        <p:strVal val="visible"/>
                                      </p:to>
                                    </p:set>
                                    <p:anim calcmode="lin" valueType="num">
                                      <p:cBhvr additive="base">
                                        <p:cTn id="7" dur="500" fill="hold"/>
                                        <p:tgtEl>
                                          <p:spTgt spid="570370"/>
                                        </p:tgtEl>
                                        <p:attrNameLst>
                                          <p:attrName>ppt_x</p:attrName>
                                        </p:attrNameLst>
                                      </p:cBhvr>
                                      <p:tavLst>
                                        <p:tav tm="0">
                                          <p:val>
                                            <p:strVal val="0-#ppt_w/2"/>
                                          </p:val>
                                        </p:tav>
                                        <p:tav tm="100000">
                                          <p:val>
                                            <p:strVal val="#ppt_x"/>
                                          </p:val>
                                        </p:tav>
                                      </p:tavLst>
                                    </p:anim>
                                    <p:anim calcmode="lin" valueType="num">
                                      <p:cBhvr additive="base">
                                        <p:cTn id="8" dur="500" fill="hold"/>
                                        <p:tgtEl>
                                          <p:spTgt spid="57037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70371">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70371">
                                            <p:txEl>
                                              <p:pRg st="1" end="1"/>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70371">
                                            <p:txEl>
                                              <p:pRg st="2" end="2"/>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70371">
                                            <p:txEl>
                                              <p:pRg st="3" end="3"/>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5703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70" grpId="0" autoUpdateAnimBg="0"/>
      <p:bldP spid="570371" grpId="0" build="p" bldLvl="5"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zh-CN" altLang="en-US" b="1"/>
              <a:t>3.4 非标准逻辑</a:t>
            </a:r>
          </a:p>
        </p:txBody>
      </p:sp>
      <p:sp>
        <p:nvSpPr>
          <p:cNvPr id="78851" name="Rectangle 3"/>
          <p:cNvSpPr>
            <a:spLocks noGrp="1" noChangeArrowheads="1"/>
          </p:cNvSpPr>
          <p:nvPr>
            <p:ph sz="quarter" idx="1"/>
          </p:nvPr>
        </p:nvSpPr>
        <p:spPr/>
        <p:txBody>
          <a:bodyPr/>
          <a:lstStyle/>
          <a:p>
            <a:pPr eaLnBrk="1" hangingPunct="1"/>
            <a:r>
              <a:rPr lang="zh-CN" altLang="en-US" dirty="0"/>
              <a:t>非单调逻辑</a:t>
            </a:r>
          </a:p>
          <a:p>
            <a:pPr eaLnBrk="1" hangingPunct="1"/>
            <a:r>
              <a:rPr lang="zh-CN" altLang="en-US" dirty="0"/>
              <a:t>“鸟是会飞的”是常识。但有许多例外，如鸵鸟、死鸟就不会飞。</a:t>
            </a:r>
          </a:p>
          <a:p>
            <a:pPr eaLnBrk="1" hangingPunct="1"/>
            <a:r>
              <a:rPr lang="zh-CN" altLang="en-US" dirty="0"/>
              <a:t>由于常识的这种不确定，决定了常识推理的所谓非单调性，即依据常识进行通常的逻辑推理，但保留对常识的不确定性及环境的变迁造成的推理失误的修正权。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051"/>
          <p:cNvSpPr>
            <a:spLocks noGrp="1" noChangeArrowheads="1"/>
          </p:cNvSpPr>
          <p:nvPr>
            <p:ph type="title"/>
          </p:nvPr>
        </p:nvSpPr>
        <p:spPr>
          <a:xfrm>
            <a:off x="1238216" y="339179"/>
            <a:ext cx="9754328" cy="769441"/>
          </a:xfrm>
          <a:noFill/>
        </p:spPr>
        <p:txBody>
          <a:bodyPr>
            <a:spAutoFit/>
          </a:bodyPr>
          <a:lstStyle/>
          <a:p>
            <a:pPr eaLnBrk="1" hangingPunct="1"/>
            <a:r>
              <a:rPr lang="zh-CN" altLang="en-US"/>
              <a:t>推理（</a:t>
            </a:r>
            <a:r>
              <a:rPr lang="en-US" altLang="zh-CN"/>
              <a:t>deduction）</a:t>
            </a:r>
            <a:endParaRPr lang="zh-CN" altLang="en-US"/>
          </a:p>
        </p:txBody>
      </p:sp>
      <p:sp>
        <p:nvSpPr>
          <p:cNvPr id="9219" name="Rectangle 2052"/>
          <p:cNvSpPr>
            <a:spLocks noGrp="1" noChangeArrowheads="1"/>
          </p:cNvSpPr>
          <p:nvPr>
            <p:ph sz="quarter" idx="1"/>
          </p:nvPr>
        </p:nvSpPr>
        <p:spPr/>
        <p:txBody>
          <a:bodyPr/>
          <a:lstStyle/>
          <a:p>
            <a:pPr algn="just" eaLnBrk="1" hangingPunct="1">
              <a:spcBef>
                <a:spcPct val="50000"/>
              </a:spcBef>
            </a:pPr>
            <a:r>
              <a:rPr lang="zh-CN" altLang="en-US" dirty="0"/>
              <a:t>推理的正确性与命题</a:t>
            </a:r>
            <a:r>
              <a:rPr lang="en-US" altLang="zh-CN" dirty="0" err="1"/>
              <a:t>p，q</a:t>
            </a:r>
            <a:r>
              <a:rPr lang="zh-CN" altLang="en-US" dirty="0"/>
              <a:t>涵义无关，只决定于</a:t>
            </a:r>
            <a:r>
              <a:rPr lang="zh-CN" altLang="en-US" dirty="0">
                <a:solidFill>
                  <a:srgbClr val="FF0000"/>
                </a:solidFill>
              </a:rPr>
              <a:t>逻辑形式</a:t>
            </a:r>
            <a:endParaRPr lang="en-US" altLang="zh-CN" dirty="0">
              <a:solidFill>
                <a:srgbClr val="FF0000"/>
              </a:solidFill>
            </a:endParaRPr>
          </a:p>
          <a:p>
            <a:pPr algn="just">
              <a:spcBef>
                <a:spcPct val="50000"/>
              </a:spcBef>
            </a:pPr>
            <a:r>
              <a:rPr lang="zh-CN" altLang="en-US" dirty="0">
                <a:solidFill>
                  <a:srgbClr val="FF0000"/>
                </a:solidFill>
              </a:rPr>
              <a:t>我们的推理是在</a:t>
            </a:r>
            <a:r>
              <a:rPr lang="zh-CN" altLang="en-US" dirty="0">
                <a:solidFill>
                  <a:srgbClr val="FF0000"/>
                </a:solidFill>
                <a:highlight>
                  <a:srgbClr val="FFFF00"/>
                </a:highlight>
              </a:rPr>
              <a:t>假定前提都是正确的命题的基础</a:t>
            </a:r>
            <a:r>
              <a:rPr lang="zh-CN" altLang="en-US" dirty="0">
                <a:solidFill>
                  <a:srgbClr val="FF0000"/>
                </a:solidFill>
              </a:rPr>
              <a:t>上进行的，经过推理过程应该是正确的，但是如果前提不是真命题，那么结论可能不是真命题</a:t>
            </a:r>
            <a:endParaRPr lang="en-US" altLang="zh-CN" dirty="0">
              <a:solidFill>
                <a:srgbClr val="FF0000"/>
              </a:solidFill>
            </a:endParaRPr>
          </a:p>
          <a:p>
            <a:pPr algn="just">
              <a:spcBef>
                <a:spcPct val="50000"/>
              </a:spcBef>
            </a:pPr>
            <a:r>
              <a:rPr lang="zh-CN" altLang="en-US" dirty="0"/>
              <a:t>命题逻辑中用公式表示命题，命题间演绎推理关系反映为</a:t>
            </a:r>
            <a:r>
              <a:rPr lang="zh-CN" altLang="en-US" u="sng" dirty="0">
                <a:solidFill>
                  <a:srgbClr val="FF0000"/>
                </a:solidFill>
              </a:rPr>
              <a:t>公式间逻辑蕴涵关系</a:t>
            </a:r>
            <a:r>
              <a:rPr lang="zh-CN" altLang="en-US" dirty="0"/>
              <a:t>。</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ChangeArrowheads="1"/>
          </p:cNvSpPr>
          <p:nvPr>
            <p:ph type="title"/>
          </p:nvPr>
        </p:nvSpPr>
        <p:spPr/>
        <p:txBody>
          <a:bodyPr/>
          <a:lstStyle/>
          <a:p>
            <a:pPr eaLnBrk="1" hangingPunct="1"/>
            <a:r>
              <a:rPr lang="zh-CN" altLang="en-US"/>
              <a:t>推理（举例）</a:t>
            </a:r>
          </a:p>
        </p:txBody>
      </p:sp>
      <p:sp>
        <p:nvSpPr>
          <p:cNvPr id="10243" name="Rectangle 1027"/>
          <p:cNvSpPr>
            <a:spLocks noGrp="1" noChangeArrowheads="1"/>
          </p:cNvSpPr>
          <p:nvPr>
            <p:ph sz="quarter" idx="1"/>
          </p:nvPr>
        </p:nvSpPr>
        <p:spPr/>
        <p:txBody>
          <a:bodyPr/>
          <a:lstStyle/>
          <a:p>
            <a:pPr eaLnBrk="1" hangingPunct="1"/>
            <a:r>
              <a:rPr lang="zh-CN" altLang="en-US"/>
              <a:t>例：下午小王或去看电影或去游泳。他没去看电影。所以，他去游泳了。</a:t>
            </a:r>
          </a:p>
          <a:p>
            <a:pPr eaLnBrk="1" hangingPunct="1">
              <a:buFont typeface="Wingdings" panose="05000000000000000000" pitchFamily="2" charset="2"/>
              <a:buNone/>
            </a:pPr>
            <a:r>
              <a:rPr lang="zh-CN" altLang="en-US"/>
              <a:t>   设：    </a:t>
            </a:r>
            <a:r>
              <a:rPr lang="en-US" altLang="zh-CN" i="1"/>
              <a:t>p</a:t>
            </a:r>
            <a:r>
              <a:rPr lang="en-US" altLang="zh-CN"/>
              <a:t>：</a:t>
            </a:r>
            <a:r>
              <a:rPr lang="zh-CN" altLang="en-US"/>
              <a:t>小王下午去看电影</a:t>
            </a:r>
          </a:p>
          <a:p>
            <a:pPr eaLnBrk="1" hangingPunct="1">
              <a:buFont typeface="Wingdings" panose="05000000000000000000" pitchFamily="2" charset="2"/>
              <a:buNone/>
            </a:pPr>
            <a:r>
              <a:rPr lang="en-US" altLang="zh-CN" i="1"/>
              <a:t>              q</a:t>
            </a:r>
            <a:r>
              <a:rPr lang="en-US" altLang="zh-CN"/>
              <a:t>：</a:t>
            </a:r>
            <a:r>
              <a:rPr lang="zh-CN" altLang="en-US"/>
              <a:t>小王下午去游泳</a:t>
            </a:r>
          </a:p>
          <a:p>
            <a:pPr eaLnBrk="1" hangingPunct="1">
              <a:buFont typeface="Wingdings" panose="05000000000000000000" pitchFamily="2" charset="2"/>
              <a:buNone/>
            </a:pPr>
            <a:r>
              <a:rPr lang="zh-CN" altLang="en-US"/>
              <a:t>   前提： </a:t>
            </a:r>
            <a:r>
              <a:rPr lang="en-US" altLang="zh-CN" i="1"/>
              <a:t>p</a:t>
            </a:r>
            <a:r>
              <a:rPr lang="zh-CN" altLang="en-US">
                <a:cs typeface="Arial" panose="020B0604020202020204" pitchFamily="34" charset="0"/>
              </a:rPr>
              <a:t>∨</a:t>
            </a:r>
            <a:r>
              <a:rPr lang="en-US" altLang="zh-CN" i="1">
                <a:cs typeface="Arial" panose="020B0604020202020204" pitchFamily="34" charset="0"/>
              </a:rPr>
              <a:t>q</a:t>
            </a:r>
            <a:r>
              <a:rPr lang="en-US" altLang="zh-CN"/>
              <a:t>，</a:t>
            </a:r>
            <a:r>
              <a:rPr lang="en-US" altLang="zh-CN" i="1"/>
              <a:t> </a:t>
            </a:r>
            <a:r>
              <a:rPr lang="zh-CN" altLang="en-US">
                <a:cs typeface="Arial" panose="020B0604020202020204" pitchFamily="34" charset="0"/>
              </a:rPr>
              <a:t>¬</a:t>
            </a:r>
            <a:r>
              <a:rPr lang="en-US" altLang="zh-CN" i="1"/>
              <a:t>p</a:t>
            </a:r>
          </a:p>
          <a:p>
            <a:pPr eaLnBrk="1" hangingPunct="1">
              <a:buFont typeface="Wingdings" panose="05000000000000000000" pitchFamily="2" charset="2"/>
              <a:buNone/>
            </a:pPr>
            <a:r>
              <a:rPr lang="zh-CN" altLang="en-US"/>
              <a:t>   结论： </a:t>
            </a:r>
            <a:r>
              <a:rPr lang="en-US" altLang="zh-CN" i="1">
                <a:cs typeface="Arial" panose="020B0604020202020204" pitchFamily="34" charset="0"/>
              </a:rPr>
              <a:t>q</a:t>
            </a:r>
            <a:endParaRPr lang="zh-CN" alt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第0章 离散数学简介</Template>
  <TotalTime>8700</TotalTime>
  <Words>6141</Words>
  <Application>Microsoft Office PowerPoint</Application>
  <PresentationFormat>宽屏</PresentationFormat>
  <Paragraphs>560</Paragraphs>
  <Slides>76</Slides>
  <Notes>5</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76</vt:i4>
      </vt:variant>
    </vt:vector>
  </HeadingPairs>
  <TitlesOfParts>
    <vt:vector size="88" baseType="lpstr">
      <vt:lpstr>仿宋</vt:lpstr>
      <vt:lpstr>宋体</vt:lpstr>
      <vt:lpstr>Arial</vt:lpstr>
      <vt:lpstr>Cambria Math</vt:lpstr>
      <vt:lpstr>Symbol</vt:lpstr>
      <vt:lpstr>Times New Roman</vt:lpstr>
      <vt:lpstr>Tw Cen MT</vt:lpstr>
      <vt:lpstr>Wingdings</vt:lpstr>
      <vt:lpstr>Wingdings 2</vt:lpstr>
      <vt:lpstr>中性</vt:lpstr>
      <vt:lpstr>Equation</vt:lpstr>
      <vt:lpstr>位图图像</vt:lpstr>
      <vt:lpstr>第3章 命题逻辑的推理理论</vt:lpstr>
      <vt:lpstr>什么是推理？</vt:lpstr>
      <vt:lpstr>什么是判断？</vt:lpstr>
      <vt:lpstr>3.1 推理的形式结构</vt:lpstr>
      <vt:lpstr>推理（deduction）</vt:lpstr>
      <vt:lpstr>推理（deduction）</vt:lpstr>
      <vt:lpstr>推理（deduction）</vt:lpstr>
      <vt:lpstr>推理（deduction）</vt:lpstr>
      <vt:lpstr>推理（举例）</vt:lpstr>
      <vt:lpstr>推理的形式结构</vt:lpstr>
      <vt:lpstr>推理的形式结构</vt:lpstr>
      <vt:lpstr>推理的形式结构</vt:lpstr>
      <vt:lpstr>判断推理是否正确的方法</vt:lpstr>
      <vt:lpstr>推理举例</vt:lpstr>
      <vt:lpstr>常见推理定律(10)</vt:lpstr>
      <vt:lpstr>常见推理定律(10)</vt:lpstr>
      <vt:lpstr>基本等值式汇总</vt:lpstr>
      <vt:lpstr>3.2 自然推理系统P</vt:lpstr>
      <vt:lpstr>形式系统</vt:lpstr>
      <vt:lpstr>形式系统</vt:lpstr>
      <vt:lpstr>形式系统</vt:lpstr>
      <vt:lpstr>推理规则</vt:lpstr>
      <vt:lpstr>推理规则（续）</vt:lpstr>
      <vt:lpstr>推理规则（续）</vt:lpstr>
      <vt:lpstr>推理规则（续）</vt:lpstr>
      <vt:lpstr>推理规则（续）</vt:lpstr>
      <vt:lpstr>推理规则（续）</vt:lpstr>
      <vt:lpstr>证明</vt:lpstr>
      <vt:lpstr>证明(举例)</vt:lpstr>
      <vt:lpstr>证明(举例、续)</vt:lpstr>
      <vt:lpstr>证明(举例、续)</vt:lpstr>
      <vt:lpstr>证明(举例、续)</vt:lpstr>
      <vt:lpstr>例</vt:lpstr>
      <vt:lpstr>例</vt:lpstr>
      <vt:lpstr>附加前提引入律</vt:lpstr>
      <vt:lpstr>例</vt:lpstr>
      <vt:lpstr>例</vt:lpstr>
      <vt:lpstr>例</vt:lpstr>
      <vt:lpstr>总结</vt:lpstr>
      <vt:lpstr>证明(举例、续)</vt:lpstr>
      <vt:lpstr>推理的几个结果 </vt:lpstr>
      <vt:lpstr>证明推理公式的方法</vt:lpstr>
      <vt:lpstr>证明G  H的方法</vt:lpstr>
      <vt:lpstr>归结推理法</vt:lpstr>
      <vt:lpstr>归结证明过程</vt:lpstr>
      <vt:lpstr>归结推理过程</vt:lpstr>
      <vt:lpstr>归结推理过程中可能会产生死循环</vt:lpstr>
      <vt:lpstr>归结推理规则</vt:lpstr>
      <vt:lpstr>霍恩子句</vt:lpstr>
      <vt:lpstr>作业</vt:lpstr>
      <vt:lpstr>作业</vt:lpstr>
      <vt:lpstr>3.3 命题逻辑的公理化</vt:lpstr>
      <vt:lpstr>命题逻辑公理化的目的</vt:lpstr>
      <vt:lpstr>公理系统的结构</vt:lpstr>
      <vt:lpstr>公理系统的结构</vt:lpstr>
      <vt:lpstr>公理系统的结构</vt:lpstr>
      <vt:lpstr>命题逻辑的公理系统</vt:lpstr>
      <vt:lpstr>命题逻辑的公理系统</vt:lpstr>
      <vt:lpstr>命题逻辑的公理系统</vt:lpstr>
      <vt:lpstr>命题逻辑的公理系统</vt:lpstr>
      <vt:lpstr>命题逻辑的公理系统</vt:lpstr>
      <vt:lpstr>命题逻辑的公理系统</vt:lpstr>
      <vt:lpstr>命题逻辑的公理系统</vt:lpstr>
      <vt:lpstr>命题逻辑的公理系统</vt:lpstr>
      <vt:lpstr>命题逻辑的公理系统</vt:lpstr>
      <vt:lpstr>命题逻辑的公理系统</vt:lpstr>
      <vt:lpstr>命题逻辑的公理系统</vt:lpstr>
      <vt:lpstr>公理系统的完备性和演绎定理</vt:lpstr>
      <vt:lpstr>公理系统的完备性和演绎定理</vt:lpstr>
      <vt:lpstr>公理系统的完备性和演绎定理</vt:lpstr>
      <vt:lpstr>公理系统的完备性和演绎定理</vt:lpstr>
      <vt:lpstr>3.4 非标准逻辑</vt:lpstr>
      <vt:lpstr>3.4 非标准逻辑</vt:lpstr>
      <vt:lpstr>3.4 非标准逻辑</vt:lpstr>
      <vt:lpstr>3.4 非标准逻辑</vt:lpstr>
      <vt:lpstr>3.4 非标准逻辑</vt:lpstr>
    </vt:vector>
  </TitlesOfParts>
  <Company>jlu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§1.3 映  射 </dc:title>
  <dc:creator>sunjigui</dc:creator>
  <cp:lastModifiedBy>UP CPU</cp:lastModifiedBy>
  <cp:revision>347</cp:revision>
  <cp:lastPrinted>1601-01-01T00:00:00Z</cp:lastPrinted>
  <dcterms:created xsi:type="dcterms:W3CDTF">2002-08-19T06:25:27Z</dcterms:created>
  <dcterms:modified xsi:type="dcterms:W3CDTF">2023-05-28T12:07:43Z</dcterms:modified>
</cp:coreProperties>
</file>