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71"/>
  </p:notesMasterIdLst>
  <p:sldIdLst>
    <p:sldId id="256" r:id="rId2"/>
    <p:sldId id="383" r:id="rId3"/>
    <p:sldId id="264" r:id="rId4"/>
    <p:sldId id="355" r:id="rId5"/>
    <p:sldId id="257" r:id="rId6"/>
    <p:sldId id="265" r:id="rId7"/>
    <p:sldId id="258" r:id="rId8"/>
    <p:sldId id="259" r:id="rId9"/>
    <p:sldId id="260" r:id="rId10"/>
    <p:sldId id="266" r:id="rId11"/>
    <p:sldId id="267" r:id="rId12"/>
    <p:sldId id="356" r:id="rId13"/>
    <p:sldId id="268" r:id="rId14"/>
    <p:sldId id="357" r:id="rId15"/>
    <p:sldId id="358" r:id="rId16"/>
    <p:sldId id="359" r:id="rId17"/>
    <p:sldId id="361" r:id="rId18"/>
    <p:sldId id="362" r:id="rId19"/>
    <p:sldId id="262" r:id="rId20"/>
    <p:sldId id="316" r:id="rId21"/>
    <p:sldId id="269" r:id="rId22"/>
    <p:sldId id="352" r:id="rId23"/>
    <p:sldId id="353" r:id="rId24"/>
    <p:sldId id="354" r:id="rId25"/>
    <p:sldId id="384" r:id="rId26"/>
    <p:sldId id="363" r:id="rId27"/>
    <p:sldId id="270" r:id="rId28"/>
    <p:sldId id="317" r:id="rId29"/>
    <p:sldId id="318" r:id="rId30"/>
    <p:sldId id="319" r:id="rId31"/>
    <p:sldId id="348" r:id="rId32"/>
    <p:sldId id="271" r:id="rId33"/>
    <p:sldId id="364" r:id="rId34"/>
    <p:sldId id="343" r:id="rId35"/>
    <p:sldId id="272" r:id="rId36"/>
    <p:sldId id="344" r:id="rId37"/>
    <p:sldId id="273" r:id="rId38"/>
    <p:sldId id="274" r:id="rId39"/>
    <p:sldId id="275" r:id="rId40"/>
    <p:sldId id="347" r:id="rId41"/>
    <p:sldId id="279" r:id="rId42"/>
    <p:sldId id="277" r:id="rId43"/>
    <p:sldId id="321" r:id="rId44"/>
    <p:sldId id="320" r:id="rId45"/>
    <p:sldId id="346" r:id="rId46"/>
    <p:sldId id="349" r:id="rId47"/>
    <p:sldId id="280" r:id="rId48"/>
    <p:sldId id="281" r:id="rId49"/>
    <p:sldId id="382" r:id="rId50"/>
    <p:sldId id="283" r:id="rId51"/>
    <p:sldId id="350" r:id="rId52"/>
    <p:sldId id="284" r:id="rId53"/>
    <p:sldId id="322" r:id="rId54"/>
    <p:sldId id="351"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29" r:id="rId7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0929"/>
  </p:normalViewPr>
  <p:slideViewPr>
    <p:cSldViewPr>
      <p:cViewPr varScale="1">
        <p:scale>
          <a:sx n="95" d="100"/>
          <a:sy n="95" d="100"/>
        </p:scale>
        <p:origin x="474" y="5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ahoma" pitchFamily="34" charset="0"/>
              </a:defRPr>
            </a:lvl1pPr>
          </a:lstStyle>
          <a:p>
            <a:pPr>
              <a:defRPr/>
            </a:pPr>
            <a:endParaRPr lang="en-US" altLang="zh-CN"/>
          </a:p>
        </p:txBody>
      </p:sp>
      <p:sp>
        <p:nvSpPr>
          <p:cNvPr id="665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ahoma"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ahoma" pitchFamily="34" charset="0"/>
              </a:defRPr>
            </a:lvl1pPr>
          </a:lstStyle>
          <a:p>
            <a:pPr>
              <a:defRPr/>
            </a:pPr>
            <a:endParaRPr lang="en-US" altLang="zh-CN"/>
          </a:p>
        </p:txBody>
      </p:sp>
      <p:sp>
        <p:nvSpPr>
          <p:cNvPr id="665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ahoma" panose="020B0604030504040204" pitchFamily="34" charset="0"/>
              </a:defRPr>
            </a:lvl1pPr>
          </a:lstStyle>
          <a:p>
            <a:pPr>
              <a:defRPr/>
            </a:pPr>
            <a:fld id="{87FC6A51-945A-4304-9622-076A6705C85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273FEF5-995D-4978-9803-F56143582FDF}" type="slidenum">
              <a:rPr lang="en-US" altLang="zh-CN" smtClean="0">
                <a:latin typeface="Tahoma" panose="020B0604030504040204" pitchFamily="34" charset="0"/>
              </a:rPr>
              <a:pPr>
                <a:spcBef>
                  <a:spcPct val="0"/>
                </a:spcBef>
              </a:pPr>
              <a:t>46</a:t>
            </a:fld>
            <a:endParaRPr lang="en-US" altLang="zh-CN">
              <a:latin typeface="Tahoma" panose="020B0604030504040204" pitchFamily="34" charset="0"/>
            </a:endParaRPr>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后文所说的公式不加说明都是指闭式</a:t>
            </a:r>
          </a:p>
          <a:p>
            <a:pPr eaLnBrk="1" hangingPunct="1"/>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381000" y="685800"/>
            <a:ext cx="6096000" cy="3429000"/>
          </a:xfrm>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E97139-2705-471E-A342-7E04D8EB4C3C}" type="slidenum">
              <a:rPr lang="en-US" altLang="zh-CN" smtClean="0">
                <a:latin typeface="Tahoma" panose="020B0604030504040204" pitchFamily="34" charset="0"/>
              </a:rPr>
              <a:pPr/>
              <a:t>68</a:t>
            </a:fld>
            <a:endParaRPr lang="en-US" altLang="zh-CN">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white">
          <a:xfrm>
            <a:off x="0" y="1233489"/>
            <a:ext cx="12192000" cy="32067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矩形 4"/>
          <p:cNvSpPr/>
          <p:nvPr/>
        </p:nvSpPr>
        <p:spPr>
          <a:xfrm>
            <a:off x="0" y="1281113"/>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a:off x="787400" y="1281113"/>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7" name="Picture 10" descr="tow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7701" y="141288"/>
            <a:ext cx="26543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8" y="190500"/>
            <a:ext cx="859367"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238216" y="228600"/>
            <a:ext cx="9754328" cy="990600"/>
          </a:xfrm>
        </p:spPr>
        <p:txBody>
          <a:bodyPr/>
          <a:lstStyle>
            <a:lvl1pPr>
              <a:defRPr b="1">
                <a:solidFill>
                  <a:schemeClr val="tx1"/>
                </a:solidFill>
              </a:defRPr>
            </a:lvl1pPr>
          </a:lstStyle>
          <a:p>
            <a:r>
              <a:rPr lang="zh-CN" altLang="en-US"/>
              <a:t>单击此处编辑母版标题样式</a:t>
            </a:r>
            <a:endParaRPr lang="en-US" dirty="0"/>
          </a:p>
        </p:txBody>
      </p:sp>
      <p:sp>
        <p:nvSpPr>
          <p:cNvPr id="8" name="内容占位符 7"/>
          <p:cNvSpPr>
            <a:spLocks noGrp="1"/>
          </p:cNvSpPr>
          <p:nvPr>
            <p:ph sz="quarter" idx="1"/>
          </p:nvPr>
        </p:nvSpPr>
        <p:spPr>
          <a:xfrm>
            <a:off x="816864" y="1600200"/>
            <a:ext cx="10871200" cy="4495800"/>
          </a:xfrm>
        </p:spPr>
        <p:txBody>
          <a:bodyPr/>
          <a:lstStyle>
            <a:lvl1pPr>
              <a:defRPr b="1">
                <a:solidFill>
                  <a:schemeClr val="tx1"/>
                </a:solidFill>
              </a:defRPr>
            </a:lvl1pPr>
            <a:lvl2pPr>
              <a:defRPr b="1">
                <a:solidFill>
                  <a:schemeClr val="tx1"/>
                </a:solidFill>
              </a:defRPr>
            </a:lvl2pPr>
            <a:lvl3pPr>
              <a:defRPr b="1">
                <a:solidFill>
                  <a:schemeClr val="tx1"/>
                </a:solidFill>
              </a:defRPr>
            </a:lvl3pPr>
            <a:lvl4pPr>
              <a:defRPr b="1">
                <a:solidFill>
                  <a:schemeClr val="tx1"/>
                </a:solidFill>
              </a:defRPr>
            </a:lvl4pPr>
            <a:lvl5pPr>
              <a:defRPr b="1">
                <a:solidFill>
                  <a:schemeClr val="tx1"/>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页脚占位符 4"/>
          <p:cNvSpPr>
            <a:spLocks noGrp="1"/>
          </p:cNvSpPr>
          <p:nvPr>
            <p:ph type="ftr" sz="quarter" idx="10"/>
          </p:nvPr>
        </p:nvSpPr>
        <p:spPr>
          <a:xfrm>
            <a:off x="2677584" y="6248400"/>
            <a:ext cx="7228416" cy="363538"/>
          </a:xfrm>
        </p:spPr>
        <p:txBody>
          <a:bodyPr/>
          <a:lstStyle>
            <a:lvl1pPr algn="ctr">
              <a:defRPr b="1">
                <a:solidFill>
                  <a:schemeClr val="tx1"/>
                </a:solidFill>
              </a:defRPr>
            </a:lvl1pPr>
          </a:lstStyle>
          <a:p>
            <a:pPr>
              <a:defRPr/>
            </a:pPr>
            <a:endParaRPr lang="en-US" altLang="zh-CN"/>
          </a:p>
        </p:txBody>
      </p:sp>
      <p:sp>
        <p:nvSpPr>
          <p:cNvPr id="11" name="灯片编号占位符 5"/>
          <p:cNvSpPr>
            <a:spLocks noGrp="1"/>
          </p:cNvSpPr>
          <p:nvPr>
            <p:ph type="sldNum" sz="quarter" idx="11"/>
          </p:nvPr>
        </p:nvSpPr>
        <p:spPr/>
        <p:txBody>
          <a:bodyPr/>
          <a:lstStyle>
            <a:lvl1pPr>
              <a:defRPr/>
            </a:lvl1pPr>
          </a:lstStyle>
          <a:p>
            <a:pPr>
              <a:defRPr/>
            </a:pPr>
            <a:fld id="{ED3928F6-9705-4E56-B6DF-0A794484F74A}" type="slidenum">
              <a:rPr lang="en-US" altLang="zh-CN" smtClean="0"/>
              <a:pPr>
                <a:defRPr/>
              </a:pPr>
              <a:t>‹#›</a:t>
            </a:fld>
            <a:endParaRPr lang="en-US" altLang="zh-CN"/>
          </a:p>
        </p:txBody>
      </p:sp>
    </p:spTree>
    <p:extLst>
      <p:ext uri="{BB962C8B-B14F-4D97-AF65-F5344CB8AC3E}">
        <p14:creationId xmlns:p14="http://schemas.microsoft.com/office/powerpoint/2010/main" val="9204428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5">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矩形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矩形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竖排标题 1"/>
          <p:cNvSpPr>
            <a:spLocks noGrp="1"/>
          </p:cNvSpPr>
          <p:nvPr>
            <p:ph type="title" orient="vert"/>
          </p:nvPr>
        </p:nvSpPr>
        <p:spPr>
          <a:xfrm>
            <a:off x="8737600" y="609602"/>
            <a:ext cx="2743200" cy="55165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609601"/>
            <a:ext cx="74168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a:xfrm>
            <a:off x="8737600" y="6248401"/>
            <a:ext cx="2946400" cy="366713"/>
          </a:xfrm>
        </p:spPr>
        <p:txBody>
          <a:bodyPr/>
          <a:lstStyle>
            <a:lvl1pPr>
              <a:defRPr/>
            </a:lvl1pPr>
          </a:lstStyle>
          <a:p>
            <a:pPr>
              <a:defRPr/>
            </a:pPr>
            <a:endParaRPr lang="en-US" altLang="zh-CN"/>
          </a:p>
        </p:txBody>
      </p:sp>
      <p:sp>
        <p:nvSpPr>
          <p:cNvPr id="8" name="页脚占位符 4"/>
          <p:cNvSpPr>
            <a:spLocks noGrp="1"/>
          </p:cNvSpPr>
          <p:nvPr>
            <p:ph type="ftr" sz="quarter" idx="11"/>
          </p:nvPr>
        </p:nvSpPr>
        <p:spPr>
          <a:xfrm>
            <a:off x="609601" y="6248400"/>
            <a:ext cx="7431617" cy="363538"/>
          </a:xfrm>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a:xfrm rot="5400000">
            <a:off x="8075084" y="103717"/>
            <a:ext cx="533400" cy="325967"/>
          </a:xfrm>
        </p:spPr>
        <p:txBody>
          <a:bodyPr/>
          <a:lstStyle>
            <a:lvl1pPr>
              <a:defRPr/>
            </a:lvl1pPr>
          </a:lstStyle>
          <a:p>
            <a:pPr>
              <a:defRPr/>
            </a:pPr>
            <a:fld id="{0727D8BA-144D-42EE-900F-6192A65B83AD}" type="slidenum">
              <a:rPr lang="en-US" altLang="zh-CN" smtClean="0"/>
              <a:pPr>
                <a:defRPr/>
              </a:pPr>
              <a:t>‹#›</a:t>
            </a:fld>
            <a:endParaRPr lang="en-US" altLang="zh-CN"/>
          </a:p>
        </p:txBody>
      </p:sp>
    </p:spTree>
    <p:extLst>
      <p:ext uri="{BB962C8B-B14F-4D97-AF65-F5344CB8AC3E}">
        <p14:creationId xmlns:p14="http://schemas.microsoft.com/office/powerpoint/2010/main" val="356296417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976A21FC-ADB8-4684-A334-6F11242CFE5F}" type="slidenum">
              <a:rPr lang="en-US" altLang="zh-CN" smtClean="0"/>
              <a:pPr>
                <a:defRPr/>
              </a:pPr>
              <a:t>‹#›</a:t>
            </a:fld>
            <a:endParaRPr lang="en-US" altLang="zh-CN"/>
          </a:p>
        </p:txBody>
      </p:sp>
    </p:spTree>
    <p:extLst>
      <p:ext uri="{BB962C8B-B14F-4D97-AF65-F5344CB8AC3E}">
        <p14:creationId xmlns:p14="http://schemas.microsoft.com/office/powerpoint/2010/main" val="217147607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1371601"/>
            <a:ext cx="10871200" cy="47545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3" name="标题 1"/>
          <p:cNvSpPr>
            <a:spLocks noGrp="1"/>
          </p:cNvSpPr>
          <p:nvPr>
            <p:ph type="title" idx="10"/>
          </p:nvPr>
        </p:nvSpPr>
        <p:spPr>
          <a:xfrm>
            <a:off x="1524000" y="76200"/>
            <a:ext cx="10668000" cy="914400"/>
          </a:xfrm>
        </p:spPr>
        <p:txBody>
          <a:bodyPr/>
          <a:lstStyle/>
          <a:p>
            <a:r>
              <a:rPr lang="zh-CN" altLang="en-US"/>
              <a:t>单击此处编辑母版标题样式</a:t>
            </a:r>
            <a:endParaRPr lang="zh-CN" altLang="en-US" dirty="0"/>
          </a:p>
        </p:txBody>
      </p:sp>
    </p:spTree>
    <p:extLst>
      <p:ext uri="{BB962C8B-B14F-4D97-AF65-F5344CB8AC3E}">
        <p14:creationId xmlns:p14="http://schemas.microsoft.com/office/powerpoint/2010/main" val="50998610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sp>
        <p:nvSpPr>
          <p:cNvPr id="231436" name="Rectangle 12"/>
          <p:cNvSpPr>
            <a:spLocks noGrp="1" noChangeArrowheads="1"/>
          </p:cNvSpPr>
          <p:nvPr>
            <p:ph type="ctrTitle"/>
          </p:nvPr>
        </p:nvSpPr>
        <p:spPr>
          <a:xfrm>
            <a:off x="914400" y="1219201"/>
            <a:ext cx="10363200" cy="1933575"/>
          </a:xfrm>
        </p:spPr>
        <p:txBody>
          <a:bodyPr anchor="b"/>
          <a:lstStyle>
            <a:lvl1pPr algn="r">
              <a:defRPr sz="4400"/>
            </a:lvl1pPr>
          </a:lstStyle>
          <a:p>
            <a:pPr lvl="0"/>
            <a:r>
              <a:rPr lang="zh-CN" altLang="en-US" noProof="0"/>
              <a:t>单击此处编辑母版标题样式</a:t>
            </a:r>
          </a:p>
        </p:txBody>
      </p:sp>
      <p:sp>
        <p:nvSpPr>
          <p:cNvPr id="231437" name="Rectangle 13"/>
          <p:cNvSpPr>
            <a:spLocks noGrp="1" noChangeArrowheads="1"/>
          </p:cNvSpPr>
          <p:nvPr>
            <p:ph type="subTitle" idx="1"/>
          </p:nvPr>
        </p:nvSpPr>
        <p:spPr>
          <a:xfrm>
            <a:off x="2743200" y="3505200"/>
            <a:ext cx="8534400" cy="1752600"/>
          </a:xfrm>
        </p:spPr>
        <p:txBody>
          <a:bodyPr/>
          <a:lstStyle>
            <a:lvl1pPr marL="0" indent="0" algn="r">
              <a:buFont typeface="Wingdings" panose="05000000000000000000" pitchFamily="2" charset="2"/>
              <a:buNone/>
              <a:defRPr/>
            </a:lvl1pPr>
          </a:lstStyle>
          <a:p>
            <a:pPr lvl="0"/>
            <a:r>
              <a:rPr lang="zh-CN" altLang="en-US" noProof="0"/>
              <a:t>单击以编辑母版副标题样式</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82B25A4-0B2B-46FB-A78A-348FDF54C142}" type="slidenum">
              <a:rPr lang="en-US" altLang="zh-CN" smtClean="0"/>
              <a:pPr>
                <a:defRPr/>
              </a:pPr>
              <a:t>‹#›</a:t>
            </a:fld>
            <a:endParaRPr lang="en-US" altLang="zh-CN"/>
          </a:p>
        </p:txBody>
      </p:sp>
    </p:spTree>
    <p:extLst>
      <p:ext uri="{BB962C8B-B14F-4D97-AF65-F5344CB8AC3E}">
        <p14:creationId xmlns:p14="http://schemas.microsoft.com/office/powerpoint/2010/main" val="40893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图表占位符 2"/>
          <p:cNvSpPr>
            <a:spLocks noGrp="1"/>
          </p:cNvSpPr>
          <p:nvPr>
            <p:ph type="chart" idx="1"/>
          </p:nvPr>
        </p:nvSpPr>
        <p:spPr>
          <a:xfrm>
            <a:off x="609600" y="1600201"/>
            <a:ext cx="10972800" cy="4530725"/>
          </a:xfrm>
        </p:spPr>
        <p:txBody>
          <a:bodyPr/>
          <a:lstStyle/>
          <a:p>
            <a:pPr lvl="0"/>
            <a:r>
              <a:rPr lang="zh-CN" altLang="en-US" noProof="0"/>
              <a:t>单击图标添加图表</a:t>
            </a:r>
          </a:p>
        </p:txBody>
      </p:sp>
      <p:sp>
        <p:nvSpPr>
          <p:cNvPr id="4" name="日期占位符 3"/>
          <p:cNvSpPr>
            <a:spLocks noGrp="1"/>
          </p:cNvSpPr>
          <p:nvPr>
            <p:ph type="dt" sz="half" idx="10"/>
          </p:nvPr>
        </p:nvSpPr>
        <p:spPr>
          <a:xfrm>
            <a:off x="609600" y="6248400"/>
            <a:ext cx="28448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737600" y="6248400"/>
            <a:ext cx="2844800" cy="457200"/>
          </a:xfrm>
        </p:spPr>
        <p:txBody>
          <a:bodyPr/>
          <a:lstStyle>
            <a:lvl1pPr>
              <a:defRPr/>
            </a:lvl1pPr>
          </a:lstStyle>
          <a:p>
            <a:pPr>
              <a:defRPr/>
            </a:pPr>
            <a:fld id="{976A21FC-ADB8-4684-A334-6F11242CFE5F}" type="slidenum">
              <a:rPr lang="en-US" altLang="zh-CN" smtClean="0"/>
              <a:pPr>
                <a:defRPr/>
              </a:pPr>
              <a:t>‹#›</a:t>
            </a:fld>
            <a:endParaRPr lang="en-US" altLang="zh-CN"/>
          </a:p>
        </p:txBody>
      </p:sp>
    </p:spTree>
    <p:extLst>
      <p:ext uri="{BB962C8B-B14F-4D97-AF65-F5344CB8AC3E}">
        <p14:creationId xmlns:p14="http://schemas.microsoft.com/office/powerpoint/2010/main" val="143070762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1"/>
            <a:ext cx="53848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41763"/>
            <a:ext cx="53848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1"/>
          <p:cNvSpPr>
            <a:spLocks noGrp="1" noChangeArrowheads="1"/>
          </p:cNvSpPr>
          <p:nvPr>
            <p:ph type="sldNum" sz="quarter" idx="12"/>
          </p:nvPr>
        </p:nvSpPr>
        <p:spPr>
          <a:ln/>
        </p:spPr>
        <p:txBody>
          <a:bodyPr/>
          <a:lstStyle>
            <a:lvl1pPr>
              <a:defRPr/>
            </a:lvl1pPr>
          </a:lstStyle>
          <a:p>
            <a:pPr>
              <a:defRPr/>
            </a:pPr>
            <a:fld id="{5983E422-D72B-4187-88B0-67B039C0E85B}" type="slidenum">
              <a:rPr lang="en-US" altLang="zh-CN"/>
              <a:pPr>
                <a:defRPr/>
              </a:pPr>
              <a:t>‹#›</a:t>
            </a:fld>
            <a:endParaRPr lang="en-US" altLang="zh-CN"/>
          </a:p>
        </p:txBody>
      </p:sp>
    </p:spTree>
    <p:extLst>
      <p:ext uri="{BB962C8B-B14F-4D97-AF65-F5344CB8AC3E}">
        <p14:creationId xmlns:p14="http://schemas.microsoft.com/office/powerpoint/2010/main" val="422257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矩形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文本占位符 2"/>
          <p:cNvSpPr>
            <a:spLocks noGrp="1"/>
          </p:cNvSpPr>
          <p:nvPr>
            <p:ph type="body" idx="1"/>
          </p:nvPr>
        </p:nvSpPr>
        <p:spPr>
          <a:xfrm>
            <a:off x="1828803" y="2743202"/>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2" name="标题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zh-CN" altLang="en-US"/>
              <a:t>单击此处编辑母版标题样式</a:t>
            </a:r>
            <a:endParaRPr lang="en-US"/>
          </a:p>
        </p:txBody>
      </p:sp>
      <p:sp>
        <p:nvSpPr>
          <p:cNvPr id="7" name="灯片编号占位符 12"/>
          <p:cNvSpPr>
            <a:spLocks noGrp="1"/>
          </p:cNvSpPr>
          <p:nvPr>
            <p:ph type="sldNum" sz="quarter" idx="10"/>
          </p:nvPr>
        </p:nvSpPr>
        <p:spPr>
          <a:xfrm>
            <a:off x="0" y="1752601"/>
            <a:ext cx="1727200" cy="703263"/>
          </a:xfrm>
        </p:spPr>
        <p:txBody>
          <a:bodyPr>
            <a:noAutofit/>
          </a:bodyPr>
          <a:lstStyle>
            <a:lvl1pPr>
              <a:defRPr sz="2400"/>
            </a:lvl1pPr>
          </a:lstStyle>
          <a:p>
            <a:pPr>
              <a:defRPr/>
            </a:pPr>
            <a:fld id="{230EA59A-2587-4D94-9D60-A69E568D6FE2}" type="slidenum">
              <a:rPr lang="en-US" altLang="zh-CN" smtClean="0"/>
              <a:pPr>
                <a:defRPr/>
              </a:pPr>
              <a:t>‹#›</a:t>
            </a:fld>
            <a:endParaRPr lang="en-US" altLang="zh-CN"/>
          </a:p>
        </p:txBody>
      </p:sp>
      <p:sp>
        <p:nvSpPr>
          <p:cNvPr id="8" name="页脚占位符 13"/>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24402655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812800" y="1589567"/>
            <a:ext cx="51816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6459868" y="1589567"/>
            <a:ext cx="51816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7"/>
          <p:cNvSpPr>
            <a:spLocks noGrp="1"/>
          </p:cNvSpPr>
          <p:nvPr>
            <p:ph type="dt" sz="half" idx="10"/>
          </p:nvPr>
        </p:nvSpPr>
        <p:spPr/>
        <p:txBody>
          <a:bodyPr rtlCol="0"/>
          <a:lstStyle>
            <a:lvl1pPr>
              <a:defRPr/>
            </a:lvl1pPr>
          </a:lstStyle>
          <a:p>
            <a:pPr>
              <a:defRPr/>
            </a:pPr>
            <a:endParaRPr lang="en-US" altLang="zh-CN"/>
          </a:p>
        </p:txBody>
      </p:sp>
      <p:sp>
        <p:nvSpPr>
          <p:cNvPr id="6" name="灯片编号占位符 9"/>
          <p:cNvSpPr>
            <a:spLocks noGrp="1"/>
          </p:cNvSpPr>
          <p:nvPr>
            <p:ph type="sldNum" sz="quarter" idx="11"/>
          </p:nvPr>
        </p:nvSpPr>
        <p:spPr/>
        <p:txBody>
          <a:bodyPr/>
          <a:lstStyle>
            <a:lvl1pPr>
              <a:defRPr/>
            </a:lvl1pPr>
          </a:lstStyle>
          <a:p>
            <a:pPr>
              <a:defRPr/>
            </a:pPr>
            <a:fld id="{7E0588E7-B8CD-423D-9339-DEA260245740}" type="slidenum">
              <a:rPr lang="en-US" altLang="zh-CN" smtClean="0"/>
              <a:pPr>
                <a:defRPr/>
              </a:pPr>
              <a:t>‹#›</a:t>
            </a:fld>
            <a:endParaRPr lang="en-US" altLang="zh-CN"/>
          </a:p>
        </p:txBody>
      </p:sp>
      <p:sp>
        <p:nvSpPr>
          <p:cNvPr id="7" name="页脚占位符 11"/>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301814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1"/>
            <a:ext cx="10871200" cy="869951"/>
          </a:xfrm>
        </p:spPr>
        <p:txBody>
          <a:bodyPr/>
          <a:lstStyle>
            <a:lvl1pPr>
              <a:defRPr/>
            </a:lvl1pPr>
          </a:lstStyle>
          <a:p>
            <a:r>
              <a:rPr lang="zh-CN" altLang="en-US"/>
              <a:t>单击此处编辑母版标题样式</a:t>
            </a:r>
            <a:endParaRPr lang="en-US"/>
          </a:p>
        </p:txBody>
      </p:sp>
      <p:sp>
        <p:nvSpPr>
          <p:cNvPr id="11" name="内容占位符 10"/>
          <p:cNvSpPr>
            <a:spLocks noGrp="1"/>
          </p:cNvSpPr>
          <p:nvPr>
            <p:ph sz="quarter" idx="2"/>
          </p:nvPr>
        </p:nvSpPr>
        <p:spPr>
          <a:xfrm>
            <a:off x="812800" y="2438400"/>
            <a:ext cx="51816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6400800" y="2438400"/>
            <a:ext cx="51816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编辑母版文本样式</a:t>
            </a:r>
          </a:p>
        </p:txBody>
      </p:sp>
      <p:sp>
        <p:nvSpPr>
          <p:cNvPr id="7" name="日期占位符 9"/>
          <p:cNvSpPr>
            <a:spLocks noGrp="1"/>
          </p:cNvSpPr>
          <p:nvPr>
            <p:ph type="dt" sz="half" idx="10"/>
          </p:nvPr>
        </p:nvSpPr>
        <p:spPr/>
        <p:txBody>
          <a:bodyPr rtlCol="0"/>
          <a:lstStyle>
            <a:lvl1pPr>
              <a:defRPr/>
            </a:lvl1pPr>
          </a:lstStyle>
          <a:p>
            <a:pPr>
              <a:defRPr/>
            </a:pPr>
            <a:endParaRPr lang="en-US" altLang="zh-CN"/>
          </a:p>
        </p:txBody>
      </p:sp>
      <p:sp>
        <p:nvSpPr>
          <p:cNvPr id="8" name="灯片编号占位符 11"/>
          <p:cNvSpPr>
            <a:spLocks noGrp="1"/>
          </p:cNvSpPr>
          <p:nvPr>
            <p:ph type="sldNum" sz="quarter" idx="11"/>
          </p:nvPr>
        </p:nvSpPr>
        <p:spPr/>
        <p:txBody>
          <a:bodyPr/>
          <a:lstStyle>
            <a:lvl1pPr>
              <a:defRPr/>
            </a:lvl1pPr>
          </a:lstStyle>
          <a:p>
            <a:pPr>
              <a:defRPr/>
            </a:pPr>
            <a:fld id="{42F6D525-A465-44F1-A834-6440D2EECED2}" type="slidenum">
              <a:rPr lang="en-US" altLang="zh-CN" smtClean="0"/>
              <a:pPr>
                <a:defRPr/>
              </a:pPr>
              <a:t>‹#›</a:t>
            </a:fld>
            <a:endParaRPr lang="en-US" altLang="zh-CN"/>
          </a:p>
        </p:txBody>
      </p:sp>
      <p:sp>
        <p:nvSpPr>
          <p:cNvPr id="9" name="页脚占位符 13"/>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1367401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22"/>
          <p:cNvSpPr>
            <a:spLocks noGrp="1"/>
          </p:cNvSpPr>
          <p:nvPr>
            <p:ph type="sldNum" sz="quarter" idx="12"/>
          </p:nvPr>
        </p:nvSpPr>
        <p:spPr/>
        <p:txBody>
          <a:bodyPr/>
          <a:lstStyle>
            <a:lvl1pPr>
              <a:defRPr/>
            </a:lvl1pPr>
          </a:lstStyle>
          <a:p>
            <a:pPr>
              <a:defRPr/>
            </a:pPr>
            <a:fld id="{B5DD12E0-F05A-4808-B686-0A6C8A8B9BF5}" type="slidenum">
              <a:rPr lang="en-US" altLang="zh-CN" smtClean="0"/>
              <a:pPr>
                <a:defRPr/>
              </a:pPr>
              <a:t>‹#›</a:t>
            </a:fld>
            <a:endParaRPr lang="en-US" altLang="zh-CN"/>
          </a:p>
        </p:txBody>
      </p:sp>
    </p:spTree>
    <p:extLst>
      <p:ext uri="{BB962C8B-B14F-4D97-AF65-F5344CB8AC3E}">
        <p14:creationId xmlns:p14="http://schemas.microsoft.com/office/powerpoint/2010/main" val="357208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0" y="6248400"/>
            <a:ext cx="711200" cy="381000"/>
          </a:xfrm>
        </p:spPr>
        <p:txBody>
          <a:bodyPr/>
          <a:lstStyle>
            <a:lvl1pPr>
              <a:defRPr>
                <a:solidFill>
                  <a:schemeClr val="tx2"/>
                </a:solidFill>
              </a:defRPr>
            </a:lvl1pPr>
          </a:lstStyle>
          <a:p>
            <a:pPr>
              <a:defRPr/>
            </a:pPr>
            <a:fld id="{E088FE95-A9B4-4FBA-B55B-F982B47A2F71}" type="slidenum">
              <a:rPr lang="en-US" altLang="zh-CN" smtClean="0"/>
              <a:pPr>
                <a:defRPr/>
              </a:pPr>
              <a:t>‹#›</a:t>
            </a:fld>
            <a:endParaRPr lang="en-US" altLang="zh-CN"/>
          </a:p>
        </p:txBody>
      </p:sp>
    </p:spTree>
    <p:extLst>
      <p:ext uri="{BB962C8B-B14F-4D97-AF65-F5344CB8AC3E}">
        <p14:creationId xmlns:p14="http://schemas.microsoft.com/office/powerpoint/2010/main" val="340283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1"/>
            <a:ext cx="10769600" cy="869951"/>
          </a:xfrm>
        </p:spPr>
        <p:txBody>
          <a:bodyPr/>
          <a:lstStyle>
            <a:lvl1pPr algn="l">
              <a:buNone/>
              <a:defRPr sz="4400" b="0"/>
            </a:lvl1pPr>
          </a:lstStyle>
          <a:p>
            <a:r>
              <a:rPr lang="zh-CN" altLang="en-US"/>
              <a:t>单击此处编辑母版标题样式</a:t>
            </a:r>
            <a:endParaRPr 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CN" altLang="en-US"/>
              <a:t>编辑母版文本样式</a:t>
            </a:r>
          </a:p>
        </p:txBody>
      </p:sp>
      <p:sp>
        <p:nvSpPr>
          <p:cNvPr id="9" name="内容占位符 8"/>
          <p:cNvSpPr>
            <a:spLocks noGrp="1"/>
          </p:cNvSpPr>
          <p:nvPr>
            <p:ph sz="quarter" idx="1"/>
          </p:nvPr>
        </p:nvSpPr>
        <p:spPr>
          <a:xfrm>
            <a:off x="3149600" y="1752600"/>
            <a:ext cx="85344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A9DAE2EC-5E2A-45F5-9B09-5482EA18EDB8}" type="slidenum">
              <a:rPr lang="en-US" altLang="zh-CN" smtClean="0"/>
              <a:pPr>
                <a:defRPr/>
              </a:pPr>
              <a:t>‹#›</a:t>
            </a:fld>
            <a:endParaRPr lang="en-US" altLang="zh-CN"/>
          </a:p>
        </p:txBody>
      </p:sp>
    </p:spTree>
    <p:extLst>
      <p:ext uri="{BB962C8B-B14F-4D97-AF65-F5344CB8AC3E}">
        <p14:creationId xmlns:p14="http://schemas.microsoft.com/office/powerpoint/2010/main" val="404104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a:off x="-12699" y="4662489"/>
            <a:ext cx="1951567" cy="7143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矩形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矩形 7"/>
          <p:cNvSpPr/>
          <p:nvPr/>
        </p:nvSpPr>
        <p:spPr bwMode="white">
          <a:xfrm>
            <a:off x="1930401" y="0"/>
            <a:ext cx="133351" cy="686593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文本占位符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编辑母版文本样式</a:t>
            </a:r>
          </a:p>
        </p:txBody>
      </p:sp>
      <p:sp>
        <p:nvSpPr>
          <p:cNvPr id="2" name="标题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11"/>
          <p:cNvSpPr>
            <a:spLocks noGrp="1"/>
          </p:cNvSpPr>
          <p:nvPr>
            <p:ph type="dt" sz="half" idx="10"/>
          </p:nvPr>
        </p:nvSpPr>
        <p:spPr>
          <a:xfrm>
            <a:off x="8331200" y="6248401"/>
            <a:ext cx="3556000" cy="366713"/>
          </a:xfrm>
        </p:spPr>
        <p:txBody>
          <a:bodyPr rtlCol="0"/>
          <a:lstStyle>
            <a:lvl1pPr>
              <a:defRPr/>
            </a:lvl1pPr>
          </a:lstStyle>
          <a:p>
            <a:pPr>
              <a:defRPr/>
            </a:pPr>
            <a:endParaRPr lang="en-US" altLang="zh-CN"/>
          </a:p>
        </p:txBody>
      </p:sp>
      <p:sp>
        <p:nvSpPr>
          <p:cNvPr id="10" name="灯片编号占位符 12"/>
          <p:cNvSpPr>
            <a:spLocks noGrp="1"/>
          </p:cNvSpPr>
          <p:nvPr>
            <p:ph type="sldNum" sz="quarter" idx="11"/>
          </p:nvPr>
        </p:nvSpPr>
        <p:spPr>
          <a:xfrm>
            <a:off x="0" y="4667251"/>
            <a:ext cx="1930400" cy="665163"/>
          </a:xfrm>
        </p:spPr>
        <p:txBody>
          <a:bodyPr/>
          <a:lstStyle>
            <a:lvl1pPr>
              <a:defRPr sz="2800"/>
            </a:lvl1pPr>
          </a:lstStyle>
          <a:p>
            <a:pPr>
              <a:defRPr/>
            </a:pPr>
            <a:fld id="{337D0BEA-6B85-4592-9447-A32995D13E45}" type="slidenum">
              <a:rPr lang="en-US" altLang="zh-CN" smtClean="0"/>
              <a:pPr>
                <a:defRPr/>
              </a:pPr>
              <a:t>‹#›</a:t>
            </a:fld>
            <a:endParaRPr lang="en-US" altLang="zh-CN"/>
          </a:p>
        </p:txBody>
      </p:sp>
      <p:sp>
        <p:nvSpPr>
          <p:cNvPr id="11" name="页脚占位符 13"/>
          <p:cNvSpPr>
            <a:spLocks noGrp="1"/>
          </p:cNvSpPr>
          <p:nvPr>
            <p:ph type="ftr" sz="quarter" idx="12"/>
          </p:nvPr>
        </p:nvSpPr>
        <p:spPr>
          <a:xfrm>
            <a:off x="2133600" y="6248400"/>
            <a:ext cx="6096000" cy="363538"/>
          </a:xfrm>
        </p:spPr>
        <p:txBody>
          <a:bodyPr rtlCol="0"/>
          <a:lstStyle>
            <a:lvl1pPr>
              <a:defRPr/>
            </a:lvl1pPr>
          </a:lstStyle>
          <a:p>
            <a:pPr>
              <a:defRPr/>
            </a:pPr>
            <a:endParaRPr lang="en-US" altLang="zh-CN"/>
          </a:p>
        </p:txBody>
      </p:sp>
    </p:spTree>
    <p:extLst>
      <p:ext uri="{BB962C8B-B14F-4D97-AF65-F5344CB8AC3E}">
        <p14:creationId xmlns:p14="http://schemas.microsoft.com/office/powerpoint/2010/main" val="179839715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AD93FB35-D404-4029-8DBF-B62F16AB8AB1}" type="slidenum">
              <a:rPr lang="en-US" altLang="zh-CN" smtClean="0"/>
              <a:pPr>
                <a:defRPr/>
              </a:pPr>
              <a:t>‹#›</a:t>
            </a:fld>
            <a:endParaRPr lang="en-US" altLang="zh-CN"/>
          </a:p>
        </p:txBody>
      </p:sp>
    </p:spTree>
    <p:extLst>
      <p:ext uri="{BB962C8B-B14F-4D97-AF65-F5344CB8AC3E}">
        <p14:creationId xmlns:p14="http://schemas.microsoft.com/office/powerpoint/2010/main" val="267511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文本占位符 12"/>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4" name="日期占位符 13"/>
          <p:cNvSpPr>
            <a:spLocks noGrp="1"/>
          </p:cNvSpPr>
          <p:nvPr>
            <p:ph type="dt" sz="half" idx="2"/>
          </p:nvPr>
        </p:nvSpPr>
        <p:spPr>
          <a:xfrm>
            <a:off x="8128000" y="6248401"/>
            <a:ext cx="3556000" cy="366713"/>
          </a:xfrm>
          <a:prstGeom prst="rect">
            <a:avLst/>
          </a:prstGeom>
        </p:spPr>
        <p:txBody>
          <a:bodyPr vert="horz" anchor="ctr" anchorCtr="0"/>
          <a:lstStyle>
            <a:lvl1pPr algn="l" eaLnBrk="1" latinLnBrk="0" hangingPunct="1">
              <a:defRPr kumimoji="0" sz="1400">
                <a:solidFill>
                  <a:schemeClr val="tx2"/>
                </a:solidFill>
                <a:ea typeface="宋体" charset="-122"/>
              </a:defRPr>
            </a:lvl1pPr>
          </a:lstStyle>
          <a:p>
            <a:pPr>
              <a:defRPr/>
            </a:pPr>
            <a:endParaRPr lang="en-US" altLang="zh-CN"/>
          </a:p>
        </p:txBody>
      </p:sp>
      <p:sp>
        <p:nvSpPr>
          <p:cNvPr id="3" name="页脚占位符 2"/>
          <p:cNvSpPr>
            <a:spLocks noGrp="1"/>
          </p:cNvSpPr>
          <p:nvPr>
            <p:ph type="ftr" sz="quarter" idx="3"/>
          </p:nvPr>
        </p:nvSpPr>
        <p:spPr>
          <a:xfrm>
            <a:off x="812801" y="6248400"/>
            <a:ext cx="7228417" cy="363538"/>
          </a:xfrm>
          <a:prstGeom prst="rect">
            <a:avLst/>
          </a:prstGeom>
        </p:spPr>
        <p:txBody>
          <a:bodyPr vert="horz" anchor="ctr"/>
          <a:lstStyle>
            <a:lvl1pPr algn="r" eaLnBrk="1" latinLnBrk="0" hangingPunct="1">
              <a:defRPr kumimoji="0" sz="1400">
                <a:solidFill>
                  <a:schemeClr val="tx2"/>
                </a:solidFill>
                <a:ea typeface="宋体" charset="-122"/>
              </a:defRPr>
            </a:lvl1pPr>
          </a:lstStyle>
          <a:p>
            <a:pPr>
              <a:defRPr/>
            </a:pPr>
            <a:endParaRPr lang="en-US" altLang="zh-CN"/>
          </a:p>
        </p:txBody>
      </p:sp>
      <p:sp>
        <p:nvSpPr>
          <p:cNvPr id="7" name="矩形 6"/>
          <p:cNvSpPr/>
          <p:nvPr/>
        </p:nvSpPr>
        <p:spPr bwMode="white">
          <a:xfrm>
            <a:off x="0" y="1233489"/>
            <a:ext cx="12192000" cy="32067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矩形 7"/>
          <p:cNvSpPr/>
          <p:nvPr/>
        </p:nvSpPr>
        <p:spPr>
          <a:xfrm>
            <a:off x="0" y="1281113"/>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矩形 8"/>
          <p:cNvSpPr/>
          <p:nvPr/>
        </p:nvSpPr>
        <p:spPr>
          <a:xfrm>
            <a:off x="787400" y="1281113"/>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灯片编号占位符 22"/>
          <p:cNvSpPr>
            <a:spLocks noGrp="1"/>
          </p:cNvSpPr>
          <p:nvPr>
            <p:ph type="sldNum" sz="quarter" idx="4"/>
          </p:nvPr>
        </p:nvSpPr>
        <p:spPr>
          <a:xfrm>
            <a:off x="0" y="1271588"/>
            <a:ext cx="711200" cy="246062"/>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976A21FC-ADB8-4684-A334-6F11242CFE5F}" type="slidenum">
              <a:rPr lang="en-US" altLang="zh-CN" smtClean="0"/>
              <a:pPr>
                <a:defRPr/>
              </a:pPr>
              <a:t>‹#›</a:t>
            </a:fld>
            <a:endParaRPr lang="en-US" altLang="zh-CN"/>
          </a:p>
        </p:txBody>
      </p:sp>
    </p:spTree>
    <p:extLst>
      <p:ext uri="{BB962C8B-B14F-4D97-AF65-F5344CB8AC3E}">
        <p14:creationId xmlns:p14="http://schemas.microsoft.com/office/powerpoint/2010/main" val="689705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Lst>
  <p:transition spd="slow" advTm="8000">
    <p:zoom/>
  </p:transition>
  <p:hf hdr="0" ft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ea typeface="华文仿宋" pitchFamily="2" charset="-122"/>
        </a:defRPr>
      </a:lvl2pPr>
      <a:lvl3pPr algn="l" rtl="0" eaLnBrk="1" fontAlgn="base" hangingPunct="1">
        <a:spcBef>
          <a:spcPct val="0"/>
        </a:spcBef>
        <a:spcAft>
          <a:spcPct val="0"/>
        </a:spcAft>
        <a:defRPr sz="4400">
          <a:solidFill>
            <a:schemeClr val="tx2"/>
          </a:solidFill>
          <a:latin typeface="Tw Cen MT" pitchFamily="34" charset="0"/>
          <a:ea typeface="华文仿宋" pitchFamily="2" charset="-122"/>
        </a:defRPr>
      </a:lvl3pPr>
      <a:lvl4pPr algn="l" rtl="0" eaLnBrk="1" fontAlgn="base" hangingPunct="1">
        <a:spcBef>
          <a:spcPct val="0"/>
        </a:spcBef>
        <a:spcAft>
          <a:spcPct val="0"/>
        </a:spcAft>
        <a:defRPr sz="4400">
          <a:solidFill>
            <a:schemeClr val="tx2"/>
          </a:solidFill>
          <a:latin typeface="Tw Cen MT" pitchFamily="34" charset="0"/>
          <a:ea typeface="华文仿宋" pitchFamily="2" charset="-122"/>
        </a:defRPr>
      </a:lvl4pPr>
      <a:lvl5pPr algn="l" rtl="0" eaLnBrk="1" fontAlgn="base" hangingPunct="1">
        <a:spcBef>
          <a:spcPct val="0"/>
        </a:spcBef>
        <a:spcAft>
          <a:spcPct val="0"/>
        </a:spcAft>
        <a:defRPr sz="4400">
          <a:solidFill>
            <a:schemeClr val="tx2"/>
          </a:solidFill>
          <a:latin typeface="Tw Cen MT" pitchFamily="34" charset="0"/>
          <a:ea typeface="华文仿宋" pitchFamily="2" charset="-122"/>
        </a:defRPr>
      </a:lvl5pPr>
      <a:lvl6pPr marL="457200" algn="l" rtl="0" eaLnBrk="1" fontAlgn="base" hangingPunct="1">
        <a:spcBef>
          <a:spcPct val="0"/>
        </a:spcBef>
        <a:spcAft>
          <a:spcPct val="0"/>
        </a:spcAft>
        <a:defRPr sz="4400">
          <a:solidFill>
            <a:schemeClr val="tx2"/>
          </a:solidFill>
          <a:latin typeface="Tw Cen MT" pitchFamily="34" charset="0"/>
          <a:ea typeface="华文仿宋" pitchFamily="2" charset="-122"/>
        </a:defRPr>
      </a:lvl6pPr>
      <a:lvl7pPr marL="914400" algn="l" rtl="0" eaLnBrk="1" fontAlgn="base" hangingPunct="1">
        <a:spcBef>
          <a:spcPct val="0"/>
        </a:spcBef>
        <a:spcAft>
          <a:spcPct val="0"/>
        </a:spcAft>
        <a:defRPr sz="4400">
          <a:solidFill>
            <a:schemeClr val="tx2"/>
          </a:solidFill>
          <a:latin typeface="Tw Cen MT" pitchFamily="34" charset="0"/>
          <a:ea typeface="华文仿宋" pitchFamily="2" charset="-122"/>
        </a:defRPr>
      </a:lvl7pPr>
      <a:lvl8pPr marL="1371600" algn="l" rtl="0" eaLnBrk="1" fontAlgn="base" hangingPunct="1">
        <a:spcBef>
          <a:spcPct val="0"/>
        </a:spcBef>
        <a:spcAft>
          <a:spcPct val="0"/>
        </a:spcAft>
        <a:defRPr sz="4400">
          <a:solidFill>
            <a:schemeClr val="tx2"/>
          </a:solidFill>
          <a:latin typeface="Tw Cen MT" pitchFamily="34" charset="0"/>
          <a:ea typeface="华文仿宋" pitchFamily="2" charset="-122"/>
        </a:defRPr>
      </a:lvl8pPr>
      <a:lvl9pPr marL="1828800" algn="l" rtl="0" eaLnBrk="1" fontAlgn="base" hangingPunct="1">
        <a:spcBef>
          <a:spcPct val="0"/>
        </a:spcBef>
        <a:spcAft>
          <a:spcPct val="0"/>
        </a:spcAft>
        <a:defRPr sz="4400">
          <a:solidFill>
            <a:schemeClr val="tx2"/>
          </a:solidFill>
          <a:latin typeface="Tw Cen MT" pitchFamily="34" charset="0"/>
          <a:ea typeface="华文仿宋" pitchFamily="2" charset="-122"/>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p:txBody>
          <a:bodyPr/>
          <a:lstStyle/>
          <a:p>
            <a:pPr algn="ctr" eaLnBrk="1" hangingPunct="1"/>
            <a:r>
              <a:rPr lang="zh-CN" altLang="en-US"/>
              <a:t>杨建林</a:t>
            </a:r>
          </a:p>
        </p:txBody>
      </p:sp>
      <p:sp>
        <p:nvSpPr>
          <p:cNvPr id="4099" name="Rectangle 2"/>
          <p:cNvSpPr>
            <a:spLocks noGrp="1" noChangeArrowheads="1"/>
          </p:cNvSpPr>
          <p:nvPr>
            <p:ph type="title"/>
          </p:nvPr>
        </p:nvSpPr>
        <p:spPr/>
        <p:txBody>
          <a:bodyPr/>
          <a:lstStyle/>
          <a:p>
            <a:pPr eaLnBrk="1" hangingPunct="1"/>
            <a:r>
              <a:rPr lang="zh-CN" altLang="en-US" dirty="0"/>
              <a:t>第四章谓词逻辑基本概念</a:t>
            </a:r>
          </a:p>
        </p:txBody>
      </p:sp>
      <p:sp>
        <p:nvSpPr>
          <p:cNvPr id="4098" name="Rectangle 1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75DE15C-DAF3-451A-91C5-326330292110}" type="slidenum">
              <a:rPr lang="en-US" altLang="zh-CN" sz="1000"/>
              <a:pPr>
                <a:spcBef>
                  <a:spcPct val="0"/>
                </a:spcBef>
                <a:buClrTx/>
                <a:buFontTx/>
                <a:buNone/>
              </a:pPr>
              <a:t>1</a:t>
            </a:fld>
            <a:endParaRPr lang="en-US" altLang="zh-CN"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a:t>注意：</a:t>
            </a:r>
          </a:p>
        </p:txBody>
      </p:sp>
      <p:sp>
        <p:nvSpPr>
          <p:cNvPr id="12292" name="Rectangle 3"/>
          <p:cNvSpPr>
            <a:spLocks noGrp="1" noChangeArrowheads="1"/>
          </p:cNvSpPr>
          <p:nvPr>
            <p:ph sz="quarter" idx="1"/>
          </p:nvPr>
        </p:nvSpPr>
        <p:spPr/>
        <p:txBody>
          <a:bodyPr/>
          <a:lstStyle/>
          <a:p>
            <a:pPr eaLnBrk="1" hangingPunct="1">
              <a:lnSpc>
                <a:spcPct val="90000"/>
              </a:lnSpc>
            </a:pPr>
            <a:r>
              <a:rPr lang="en-US" altLang="zh-CN" dirty="0"/>
              <a:t>(1)n</a:t>
            </a:r>
            <a:r>
              <a:rPr lang="zh-CN" altLang="en-US" dirty="0"/>
              <a:t>元谓词中，个体变项的次序很重要。</a:t>
            </a:r>
          </a:p>
          <a:p>
            <a:pPr lvl="1" eaLnBrk="1" hangingPunct="1">
              <a:lnSpc>
                <a:spcPct val="90000"/>
              </a:lnSpc>
            </a:pPr>
            <a:r>
              <a:rPr lang="zh-CN" altLang="en-US" dirty="0">
                <a:solidFill>
                  <a:schemeClr val="folHlink"/>
                </a:solidFill>
              </a:rPr>
              <a:t>例</a:t>
            </a:r>
            <a:r>
              <a:rPr lang="zh-CN" altLang="en-US" dirty="0"/>
              <a:t>：</a:t>
            </a:r>
            <a:r>
              <a:rPr lang="en-US" altLang="zh-CN" dirty="0"/>
              <a:t>F(</a:t>
            </a:r>
            <a:r>
              <a:rPr lang="en-US" altLang="zh-CN" dirty="0" err="1"/>
              <a:t>x,y</a:t>
            </a:r>
            <a:r>
              <a:rPr lang="en-US" altLang="zh-CN" dirty="0"/>
              <a:t>)</a:t>
            </a:r>
            <a:r>
              <a:rPr lang="zh-CN" altLang="en-US" dirty="0"/>
              <a:t>表示</a:t>
            </a:r>
            <a:r>
              <a:rPr lang="en-US" altLang="zh-CN" dirty="0"/>
              <a:t>x</a:t>
            </a:r>
            <a:r>
              <a:rPr lang="zh-CN" altLang="en-US" dirty="0"/>
              <a:t>是</a:t>
            </a:r>
            <a:r>
              <a:rPr lang="en-US" altLang="zh-CN" dirty="0"/>
              <a:t>y</a:t>
            </a:r>
            <a:r>
              <a:rPr lang="zh-CN" altLang="en-US" dirty="0"/>
              <a:t>的父亲，</a:t>
            </a:r>
            <a:br>
              <a:rPr lang="zh-CN" altLang="en-US" dirty="0"/>
            </a:br>
            <a:r>
              <a:rPr lang="en-US" altLang="zh-CN" dirty="0"/>
              <a:t>a:</a:t>
            </a:r>
            <a:r>
              <a:rPr lang="zh-CN" altLang="en-US" dirty="0"/>
              <a:t>张三，</a:t>
            </a:r>
            <a:r>
              <a:rPr lang="en-US" altLang="zh-CN" dirty="0"/>
              <a:t>b:</a:t>
            </a:r>
            <a:r>
              <a:rPr lang="zh-CN" altLang="en-US" dirty="0"/>
              <a:t>张小明。</a:t>
            </a:r>
            <a:br>
              <a:rPr lang="zh-CN" altLang="en-US" dirty="0"/>
            </a:br>
            <a:r>
              <a:rPr lang="en-US" altLang="zh-CN" dirty="0"/>
              <a:t>F(</a:t>
            </a:r>
            <a:r>
              <a:rPr lang="en-US" altLang="zh-CN" dirty="0" err="1"/>
              <a:t>a,b</a:t>
            </a:r>
            <a:r>
              <a:rPr lang="en-US" altLang="zh-CN" dirty="0"/>
              <a:t>)</a:t>
            </a:r>
            <a:r>
              <a:rPr lang="zh-CN" altLang="en-US" dirty="0"/>
              <a:t>表示张三是张小明的父亲。</a:t>
            </a:r>
            <a:br>
              <a:rPr lang="zh-CN" altLang="en-US" dirty="0"/>
            </a:br>
            <a:r>
              <a:rPr lang="en-US" altLang="zh-CN" dirty="0"/>
              <a:t>F(</a:t>
            </a:r>
            <a:r>
              <a:rPr lang="en-US" altLang="zh-CN" dirty="0" err="1"/>
              <a:t>b,a</a:t>
            </a:r>
            <a:r>
              <a:rPr lang="en-US" altLang="zh-CN" dirty="0"/>
              <a:t>)</a:t>
            </a:r>
            <a:r>
              <a:rPr lang="zh-CN" altLang="en-US" dirty="0"/>
              <a:t>表示张小明是张三的父亲。</a:t>
            </a:r>
          </a:p>
          <a:p>
            <a:pPr eaLnBrk="1" hangingPunct="1">
              <a:lnSpc>
                <a:spcPct val="90000"/>
              </a:lnSpc>
            </a:pPr>
            <a:r>
              <a:rPr lang="en-US" altLang="zh-CN" dirty="0"/>
              <a:t>(2)</a:t>
            </a:r>
            <a:r>
              <a:rPr lang="zh-CN" altLang="en-US" dirty="0"/>
              <a:t>讨论一个问题时必须先确定个体域</a:t>
            </a:r>
            <a:r>
              <a:rPr lang="en-US" altLang="zh-CN" dirty="0"/>
              <a:t>D</a:t>
            </a:r>
            <a:r>
              <a:rPr lang="zh-CN" altLang="en-US" dirty="0"/>
              <a:t>。</a:t>
            </a:r>
          </a:p>
          <a:p>
            <a:pPr lvl="1" eaLnBrk="1" hangingPunct="1">
              <a:lnSpc>
                <a:spcPct val="90000"/>
              </a:lnSpc>
            </a:pPr>
            <a:r>
              <a:rPr lang="zh-CN" altLang="en-US" dirty="0"/>
              <a:t>如不作限制，表示宇宙一切事物组成的个体，</a:t>
            </a:r>
            <a:br>
              <a:rPr lang="zh-CN" altLang="en-US" dirty="0"/>
            </a:br>
            <a:r>
              <a:rPr lang="zh-CN" altLang="en-US" dirty="0"/>
              <a:t>称为</a:t>
            </a:r>
            <a:r>
              <a:rPr lang="zh-CN" altLang="en-US" dirty="0">
                <a:solidFill>
                  <a:srgbClr val="FF0000"/>
                </a:solidFill>
              </a:rPr>
              <a:t>全总个体域</a:t>
            </a:r>
            <a:r>
              <a:rPr lang="zh-CN" altLang="en-US" dirty="0"/>
              <a:t>。</a:t>
            </a:r>
          </a:p>
        </p:txBody>
      </p:sp>
      <p:sp>
        <p:nvSpPr>
          <p:cNvPr id="1229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D622855-CE04-4472-9CA2-E35D91294A24}" type="slidenum">
              <a:rPr lang="en-US" altLang="zh-CN" sz="1000"/>
              <a:pPr>
                <a:spcBef>
                  <a:spcPct val="0"/>
                </a:spcBef>
                <a:buClrTx/>
                <a:buFontTx/>
                <a:buNone/>
              </a:pPr>
              <a:t>10</a:t>
            </a:fld>
            <a:endParaRPr lang="en-US" altLang="zh-CN"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a:t>注意</a:t>
            </a:r>
            <a:r>
              <a:rPr lang="en-US" altLang="zh-CN"/>
              <a:t>(</a:t>
            </a:r>
            <a:r>
              <a:rPr lang="zh-CN" altLang="en-US"/>
              <a:t>续</a:t>
            </a:r>
            <a:r>
              <a:rPr lang="en-US" altLang="zh-CN"/>
              <a:t>)</a:t>
            </a:r>
            <a:endParaRPr lang="zh-CN" altLang="en-US"/>
          </a:p>
        </p:txBody>
      </p:sp>
      <p:sp>
        <p:nvSpPr>
          <p:cNvPr id="13316" name="Rectangle 3"/>
          <p:cNvSpPr>
            <a:spLocks noGrp="1" noChangeArrowheads="1"/>
          </p:cNvSpPr>
          <p:nvPr>
            <p:ph sz="quarter" idx="1"/>
          </p:nvPr>
        </p:nvSpPr>
        <p:spPr/>
        <p:txBody>
          <a:bodyPr/>
          <a:lstStyle/>
          <a:p>
            <a:pPr eaLnBrk="1" hangingPunct="1">
              <a:lnSpc>
                <a:spcPct val="90000"/>
              </a:lnSpc>
            </a:pPr>
            <a:r>
              <a:rPr lang="en-US" altLang="zh-CN" sz="2800" dirty="0"/>
              <a:t>(3)</a:t>
            </a:r>
            <a:r>
              <a:rPr lang="zh-CN" altLang="en-US" sz="2800" dirty="0"/>
              <a:t>同一个</a:t>
            </a:r>
            <a:r>
              <a:rPr lang="en-US" altLang="zh-CN" sz="2800" dirty="0"/>
              <a:t>n</a:t>
            </a:r>
            <a:r>
              <a:rPr lang="zh-CN" altLang="en-US" sz="2800" dirty="0"/>
              <a:t>元谓词，取不同的个体，真假会不同。</a:t>
            </a:r>
          </a:p>
          <a:p>
            <a:pPr lvl="1" eaLnBrk="1" hangingPunct="1">
              <a:lnSpc>
                <a:spcPct val="90000"/>
              </a:lnSpc>
            </a:pPr>
            <a:r>
              <a:rPr lang="en-US" altLang="zh-CN" sz="2300" dirty="0"/>
              <a:t>A(x)</a:t>
            </a:r>
            <a:r>
              <a:rPr lang="zh-CN" altLang="en-US" sz="2300" dirty="0"/>
              <a:t>：</a:t>
            </a:r>
            <a:r>
              <a:rPr lang="en-US" altLang="zh-CN" sz="2300" dirty="0"/>
              <a:t>x</a:t>
            </a:r>
            <a:r>
              <a:rPr lang="zh-CN" altLang="en-US" sz="2300" dirty="0"/>
              <a:t>是大学生。</a:t>
            </a:r>
            <a:r>
              <a:rPr lang="en-US" altLang="zh-CN" sz="2300" dirty="0"/>
              <a:t>A(a)</a:t>
            </a:r>
            <a:r>
              <a:rPr lang="zh-CN" altLang="en-US" sz="2300" dirty="0"/>
              <a:t>真值可能为真，而</a:t>
            </a:r>
            <a:r>
              <a:rPr lang="en-US" altLang="zh-CN" sz="2300" dirty="0"/>
              <a:t>A(b)</a:t>
            </a:r>
            <a:r>
              <a:rPr lang="zh-CN" altLang="en-US" sz="2300" dirty="0"/>
              <a:t>真值可能为假。</a:t>
            </a:r>
          </a:p>
          <a:p>
            <a:pPr eaLnBrk="1" hangingPunct="1">
              <a:lnSpc>
                <a:spcPct val="90000"/>
              </a:lnSpc>
            </a:pPr>
            <a:r>
              <a:rPr lang="en-US" altLang="zh-CN" sz="2800" dirty="0"/>
              <a:t>(4)</a:t>
            </a:r>
            <a:r>
              <a:rPr lang="zh-CN" altLang="en-US" sz="2800" dirty="0"/>
              <a:t>对于同一谓词，个体域</a:t>
            </a:r>
            <a:r>
              <a:rPr lang="en-US" altLang="zh-CN" sz="2800" dirty="0"/>
              <a:t>D</a:t>
            </a:r>
            <a:r>
              <a:rPr lang="zh-CN" altLang="en-US" sz="2800" dirty="0"/>
              <a:t>不同，真值可能也不同。</a:t>
            </a:r>
          </a:p>
          <a:p>
            <a:pPr lvl="1" eaLnBrk="1" hangingPunct="1">
              <a:lnSpc>
                <a:spcPct val="90000"/>
              </a:lnSpc>
            </a:pPr>
            <a:r>
              <a:rPr lang="zh-CN" altLang="en-US" sz="2300" dirty="0">
                <a:solidFill>
                  <a:schemeClr val="hlink"/>
                </a:solidFill>
              </a:rPr>
              <a:t>例</a:t>
            </a:r>
            <a:r>
              <a:rPr lang="zh-CN" altLang="en-US" sz="2300" dirty="0"/>
              <a:t>：对于</a:t>
            </a:r>
            <a:r>
              <a:rPr lang="en-US" altLang="zh-CN" sz="2300" dirty="0"/>
              <a:t>A(x)</a:t>
            </a:r>
            <a:r>
              <a:rPr lang="zh-CN" altLang="en-US" sz="2300" dirty="0"/>
              <a:t>，</a:t>
            </a:r>
            <a:r>
              <a:rPr lang="en-US" altLang="zh-CN" sz="2300" dirty="0"/>
              <a:t>x</a:t>
            </a:r>
            <a:r>
              <a:rPr lang="zh-CN" altLang="en-US" sz="2300" dirty="0"/>
              <a:t>是大学生。</a:t>
            </a:r>
            <a:br>
              <a:rPr lang="zh-CN" altLang="en-US" sz="2300" dirty="0"/>
            </a:br>
            <a:r>
              <a:rPr lang="zh-CN" altLang="en-US" sz="2300" dirty="0"/>
              <a:t>如</a:t>
            </a:r>
            <a:r>
              <a:rPr lang="en-US" altLang="zh-CN" sz="2300" dirty="0"/>
              <a:t>D={</a:t>
            </a:r>
            <a:r>
              <a:rPr lang="zh-CN" altLang="en-US" sz="2300" dirty="0"/>
              <a:t>大学生全体</a:t>
            </a:r>
            <a:r>
              <a:rPr lang="en-US" altLang="zh-CN" sz="2300" dirty="0"/>
              <a:t>}</a:t>
            </a:r>
            <a:r>
              <a:rPr lang="zh-CN" altLang="en-US" sz="2300" dirty="0"/>
              <a:t>，</a:t>
            </a:r>
            <a:r>
              <a:rPr lang="en-US" altLang="zh-CN" sz="2300" dirty="0"/>
              <a:t>A(x)</a:t>
            </a:r>
            <a:r>
              <a:rPr lang="zh-CN" altLang="en-US" sz="2300" dirty="0"/>
              <a:t>是重言式。</a:t>
            </a:r>
            <a:br>
              <a:rPr lang="zh-CN" altLang="en-US" sz="2300" dirty="0"/>
            </a:br>
            <a:r>
              <a:rPr lang="zh-CN" altLang="en-US" sz="2300" dirty="0"/>
              <a:t>如</a:t>
            </a:r>
            <a:r>
              <a:rPr lang="en-US" altLang="zh-CN" sz="2300" dirty="0"/>
              <a:t>D={</a:t>
            </a:r>
            <a:r>
              <a:rPr lang="zh-CN" altLang="en-US" sz="2300" dirty="0"/>
              <a:t>学生全体</a:t>
            </a:r>
            <a:r>
              <a:rPr lang="en-US" altLang="zh-CN" sz="2300" dirty="0"/>
              <a:t>}</a:t>
            </a:r>
            <a:r>
              <a:rPr lang="zh-CN" altLang="en-US" sz="2300" dirty="0"/>
              <a:t>，</a:t>
            </a:r>
            <a:r>
              <a:rPr lang="en-US" altLang="zh-CN" sz="2300" dirty="0"/>
              <a:t>A(x)</a:t>
            </a:r>
            <a:r>
              <a:rPr lang="zh-CN" altLang="en-US" sz="2300" dirty="0"/>
              <a:t>是仅可满足式。</a:t>
            </a:r>
            <a:br>
              <a:rPr lang="zh-CN" altLang="en-US" sz="2300" dirty="0"/>
            </a:br>
            <a:r>
              <a:rPr lang="zh-CN" altLang="en-US" sz="2300" dirty="0"/>
              <a:t>如</a:t>
            </a:r>
            <a:r>
              <a:rPr lang="en-US" altLang="zh-CN" sz="2300" dirty="0"/>
              <a:t>D={</a:t>
            </a:r>
            <a:r>
              <a:rPr lang="zh-CN" altLang="en-US" sz="2300" dirty="0"/>
              <a:t>计算机全体</a:t>
            </a:r>
            <a:r>
              <a:rPr lang="en-US" altLang="zh-CN" sz="2300" dirty="0"/>
              <a:t>}</a:t>
            </a:r>
            <a:r>
              <a:rPr lang="zh-CN" altLang="en-US" sz="2300" dirty="0"/>
              <a:t>，</a:t>
            </a:r>
            <a:r>
              <a:rPr lang="en-US" altLang="zh-CN" sz="2300" dirty="0"/>
              <a:t>A(x)</a:t>
            </a:r>
            <a:r>
              <a:rPr lang="zh-CN" altLang="en-US" sz="2300" dirty="0"/>
              <a:t>是永假式。</a:t>
            </a:r>
          </a:p>
        </p:txBody>
      </p:sp>
      <p:sp>
        <p:nvSpPr>
          <p:cNvPr id="1331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15DEB1A-820C-4242-BD70-8610FA49E60C}" type="slidenum">
              <a:rPr lang="en-US" altLang="zh-CN" sz="1000"/>
              <a:pPr>
                <a:spcBef>
                  <a:spcPct val="0"/>
                </a:spcBef>
                <a:buClrTx/>
                <a:buFontTx/>
                <a:buNone/>
              </a:pPr>
              <a:t>11</a:t>
            </a:fld>
            <a:endParaRPr lang="en-US" altLang="zh-CN"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a:t>谓词逻辑与命题逻辑</a:t>
            </a:r>
          </a:p>
        </p:txBody>
      </p:sp>
      <p:sp>
        <p:nvSpPr>
          <p:cNvPr id="14340" name="Rectangle 3"/>
          <p:cNvSpPr>
            <a:spLocks noGrp="1" noChangeArrowheads="1"/>
          </p:cNvSpPr>
          <p:nvPr>
            <p:ph sz="quarter" idx="1"/>
          </p:nvPr>
        </p:nvSpPr>
        <p:spPr/>
        <p:txBody>
          <a:bodyPr/>
          <a:lstStyle/>
          <a:p>
            <a:pPr eaLnBrk="1" hangingPunct="1"/>
            <a:r>
              <a:rPr lang="zh-CN" altLang="en-US" dirty="0"/>
              <a:t>可认为谓词逻辑是命题逻辑的推广，命题逻辑是谓词逻辑的特殊情形，零元谓词．</a:t>
            </a:r>
          </a:p>
          <a:p>
            <a:pPr eaLnBrk="1" hangingPunct="1"/>
            <a:r>
              <a:rPr lang="zh-CN" altLang="en-US" dirty="0"/>
              <a:t>一般地，一元谓词描述个体的性质，二元或多元谓词描述两个或多个个体间的关系。</a:t>
            </a:r>
            <a:endParaRPr lang="en-US" altLang="zh-CN" dirty="0"/>
          </a:p>
          <a:p>
            <a:pPr eaLnBrk="1" hangingPunct="1"/>
            <a:r>
              <a:rPr lang="en-US" altLang="zh-CN" dirty="0"/>
              <a:t>0</a:t>
            </a:r>
            <a:r>
              <a:rPr lang="zh-CN" altLang="en-US" dirty="0"/>
              <a:t>元谓词中无个体，理解为就是命题，这样，谓词逻辑包括命题逻辑。</a:t>
            </a:r>
            <a:endParaRPr lang="en-US" altLang="zh-CN" dirty="0"/>
          </a:p>
          <a:p>
            <a:pPr eaLnBrk="1" hangingPunct="1"/>
            <a:r>
              <a:rPr lang="zh-CN" altLang="en-US" dirty="0"/>
              <a:t>以谓词为个体的逻辑称为二阶逻辑</a:t>
            </a:r>
            <a:endParaRPr lang="en-US" altLang="zh-CN" dirty="0"/>
          </a:p>
          <a:p>
            <a:pPr lvl="1"/>
            <a:r>
              <a:rPr lang="zh-CN" altLang="en-US" dirty="0"/>
              <a:t>研究谓词关系的逻辑</a:t>
            </a:r>
          </a:p>
        </p:txBody>
      </p:sp>
      <p:sp>
        <p:nvSpPr>
          <p:cNvPr id="1433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24296A1-1538-4384-987C-D41A7D4ECBE8}" type="slidenum">
              <a:rPr lang="en-US" altLang="zh-CN" sz="1000"/>
              <a:pPr>
                <a:spcBef>
                  <a:spcPct val="0"/>
                </a:spcBef>
                <a:buClrTx/>
                <a:buFontTx/>
                <a:buNone/>
              </a:pPr>
              <a:t>12</a:t>
            </a:fld>
            <a:endParaRPr lang="en-US" altLang="zh-CN"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rgbClr val="000000"/>
                </a:solidFill>
                <a:latin typeface="Tahoma" panose="020B0604030504040204" pitchFamily="34" charset="0"/>
              </a:rPr>
              <a:t>命题函数</a:t>
            </a:r>
            <a:endParaRPr lang="zh-CN" altLang="en-US" dirty="0"/>
          </a:p>
        </p:txBody>
      </p:sp>
      <p:sp>
        <p:nvSpPr>
          <p:cNvPr id="3" name="内容占位符 2"/>
          <p:cNvSpPr>
            <a:spLocks noGrp="1"/>
          </p:cNvSpPr>
          <p:nvPr>
            <p:ph sz="quarter" idx="1"/>
          </p:nvPr>
        </p:nvSpPr>
        <p:spPr/>
        <p:txBody>
          <a:bodyPr/>
          <a:lstStyle/>
          <a:p>
            <a:pPr>
              <a:buClr>
                <a:schemeClr val="folHlink"/>
              </a:buClr>
              <a:buFont typeface="Wingdings" panose="05000000000000000000" pitchFamily="2" charset="2"/>
              <a:buChar char="n"/>
            </a:pPr>
            <a:r>
              <a:rPr kumimoji="1" lang="zh-CN" altLang="en-US" dirty="0">
                <a:solidFill>
                  <a:srgbClr val="000000"/>
                </a:solidFill>
                <a:latin typeface="Tahoma" panose="020B0604030504040204" pitchFamily="34" charset="0"/>
              </a:rPr>
              <a:t>定义</a:t>
            </a:r>
          </a:p>
          <a:p>
            <a:pPr lvl="1">
              <a:buClr>
                <a:schemeClr val="folHlink"/>
              </a:buClr>
              <a:buSzPct val="60000"/>
              <a:buFont typeface="Wingdings" panose="05000000000000000000" pitchFamily="2" charset="2"/>
              <a:buChar char="n"/>
            </a:pPr>
            <a:r>
              <a:rPr kumimoji="1" lang="zh-CN" altLang="en-US" sz="2800" dirty="0">
                <a:solidFill>
                  <a:srgbClr val="000000"/>
                </a:solidFill>
                <a:latin typeface="Tahoma" panose="020B0604030504040204" pitchFamily="34" charset="0"/>
              </a:rPr>
              <a:t>由一个谓词和若干个体变元组成的表达式称为简单命题函数。</a:t>
            </a:r>
            <a:endParaRPr kumimoji="1" lang="en-US" altLang="zh-CN" sz="2800" dirty="0">
              <a:solidFill>
                <a:srgbClr val="000000"/>
              </a:solidFill>
              <a:latin typeface="Tahoma" panose="020B0604030504040204" pitchFamily="34" charset="0"/>
            </a:endParaRPr>
          </a:p>
          <a:p>
            <a:pPr lvl="1">
              <a:buClr>
                <a:schemeClr val="folHlink"/>
              </a:buClr>
              <a:buSzPct val="60000"/>
              <a:buFont typeface="Wingdings" panose="05000000000000000000" pitchFamily="2" charset="2"/>
              <a:buChar char="n"/>
            </a:pPr>
            <a:r>
              <a:rPr kumimoji="1" lang="zh-CN" altLang="en-US" sz="2800" dirty="0">
                <a:solidFill>
                  <a:srgbClr val="000000"/>
                </a:solidFill>
                <a:latin typeface="Tahoma" panose="020B0604030504040204" pitchFamily="34" charset="0"/>
              </a:rPr>
              <a:t>由</a:t>
            </a:r>
            <a:r>
              <a:rPr kumimoji="1" lang="en-US" altLang="zh-CN" sz="2800" dirty="0">
                <a:solidFill>
                  <a:srgbClr val="000000"/>
                </a:solidFill>
                <a:latin typeface="Tahoma" panose="020B0604030504040204" pitchFamily="34" charset="0"/>
              </a:rPr>
              <a:t>n</a:t>
            </a:r>
            <a:r>
              <a:rPr kumimoji="1" lang="zh-CN" altLang="en-US" sz="2800" dirty="0">
                <a:solidFill>
                  <a:srgbClr val="000000"/>
                </a:solidFill>
                <a:latin typeface="Tahoma" panose="020B0604030504040204" pitchFamily="34" charset="0"/>
              </a:rPr>
              <a:t>元谓词和</a:t>
            </a:r>
            <a:r>
              <a:rPr kumimoji="1" lang="en-US" altLang="zh-CN" sz="2800" dirty="0">
                <a:solidFill>
                  <a:srgbClr val="000000"/>
                </a:solidFill>
                <a:latin typeface="Tahoma" panose="020B0604030504040204" pitchFamily="34" charset="0"/>
              </a:rPr>
              <a:t>n</a:t>
            </a:r>
            <a:r>
              <a:rPr kumimoji="1" lang="zh-CN" altLang="en-US" sz="2800" dirty="0">
                <a:solidFill>
                  <a:srgbClr val="000000"/>
                </a:solidFill>
                <a:latin typeface="Tahoma" panose="020B0604030504040204" pitchFamily="34" charset="0"/>
              </a:rPr>
              <a:t>个个体变元</a:t>
            </a:r>
            <a:r>
              <a:rPr kumimoji="1" lang="en-US" altLang="zh-CN" sz="2800" dirty="0">
                <a:solidFill>
                  <a:srgbClr val="000000"/>
                </a:solidFill>
                <a:latin typeface="Tahoma" panose="020B0604030504040204" pitchFamily="34" charset="0"/>
              </a:rPr>
              <a:t>x</a:t>
            </a:r>
            <a:r>
              <a:rPr kumimoji="1" lang="en-US" altLang="zh-CN" sz="2800" baseline="-30000" dirty="0">
                <a:solidFill>
                  <a:srgbClr val="000000"/>
                </a:solidFill>
                <a:latin typeface="Tahoma" panose="020B0604030504040204" pitchFamily="34" charset="0"/>
              </a:rPr>
              <a:t>1</a:t>
            </a:r>
            <a:r>
              <a:rPr kumimoji="1" lang="en-US" altLang="zh-CN" sz="2800" dirty="0">
                <a:solidFill>
                  <a:srgbClr val="000000"/>
                </a:solidFill>
                <a:latin typeface="Tahoma" panose="020B0604030504040204" pitchFamily="34" charset="0"/>
              </a:rPr>
              <a:t>,x</a:t>
            </a:r>
            <a:r>
              <a:rPr kumimoji="1" lang="en-US" altLang="zh-CN" sz="2800" baseline="-30000" dirty="0">
                <a:solidFill>
                  <a:srgbClr val="000000"/>
                </a:solidFill>
                <a:latin typeface="Tahoma" panose="020B0604030504040204" pitchFamily="34" charset="0"/>
              </a:rPr>
              <a:t>2</a:t>
            </a:r>
            <a:r>
              <a:rPr kumimoji="1" lang="en-US" altLang="zh-CN" sz="2800" dirty="0">
                <a:solidFill>
                  <a:srgbClr val="000000"/>
                </a:solidFill>
                <a:latin typeface="Tahoma" panose="020B0604030504040204" pitchFamily="34" charset="0"/>
              </a:rPr>
              <a:t>,…,</a:t>
            </a:r>
            <a:r>
              <a:rPr kumimoji="1" lang="en-US" altLang="zh-CN" sz="2800" dirty="0" err="1">
                <a:solidFill>
                  <a:srgbClr val="000000"/>
                </a:solidFill>
                <a:latin typeface="Tahoma" panose="020B0604030504040204" pitchFamily="34" charset="0"/>
              </a:rPr>
              <a:t>x</a:t>
            </a:r>
            <a:r>
              <a:rPr kumimoji="1" lang="en-US" altLang="zh-CN" sz="2800" baseline="-30000" dirty="0" err="1">
                <a:solidFill>
                  <a:srgbClr val="000000"/>
                </a:solidFill>
                <a:latin typeface="Tahoma" panose="020B0604030504040204" pitchFamily="34" charset="0"/>
              </a:rPr>
              <a:t>n</a:t>
            </a:r>
            <a:r>
              <a:rPr kumimoji="1" lang="zh-CN" altLang="en-US" sz="2800" dirty="0">
                <a:solidFill>
                  <a:srgbClr val="000000"/>
                </a:solidFill>
                <a:latin typeface="Tahoma" panose="020B0604030504040204" pitchFamily="34" charset="0"/>
              </a:rPr>
              <a:t>组成的命题函数，表示为</a:t>
            </a:r>
            <a:r>
              <a:rPr kumimoji="1" lang="en-US" altLang="zh-CN" sz="2800" dirty="0">
                <a:solidFill>
                  <a:srgbClr val="000000"/>
                </a:solidFill>
                <a:latin typeface="Tahoma" panose="020B0604030504040204" pitchFamily="34" charset="0"/>
              </a:rPr>
              <a:t>P(x</a:t>
            </a:r>
            <a:r>
              <a:rPr kumimoji="1" lang="en-US" altLang="zh-CN" sz="2800" baseline="-30000" dirty="0">
                <a:solidFill>
                  <a:srgbClr val="000000"/>
                </a:solidFill>
                <a:latin typeface="Tahoma" panose="020B0604030504040204" pitchFamily="34" charset="0"/>
              </a:rPr>
              <a:t>1</a:t>
            </a:r>
            <a:r>
              <a:rPr kumimoji="1" lang="en-US" altLang="zh-CN" sz="2800" dirty="0">
                <a:solidFill>
                  <a:srgbClr val="000000"/>
                </a:solidFill>
                <a:latin typeface="Tahoma" panose="020B0604030504040204" pitchFamily="34" charset="0"/>
              </a:rPr>
              <a:t>,x</a:t>
            </a:r>
            <a:r>
              <a:rPr kumimoji="1" lang="en-US" altLang="zh-CN" sz="2800" baseline="-30000" dirty="0">
                <a:solidFill>
                  <a:srgbClr val="000000"/>
                </a:solidFill>
                <a:latin typeface="Tahoma" panose="020B0604030504040204" pitchFamily="34" charset="0"/>
              </a:rPr>
              <a:t>2</a:t>
            </a:r>
            <a:r>
              <a:rPr kumimoji="1" lang="en-US" altLang="zh-CN" sz="2800" dirty="0">
                <a:solidFill>
                  <a:srgbClr val="000000"/>
                </a:solidFill>
                <a:latin typeface="Tahoma" panose="020B0604030504040204" pitchFamily="34" charset="0"/>
              </a:rPr>
              <a:t>,…,</a:t>
            </a:r>
            <a:r>
              <a:rPr kumimoji="1" lang="en-US" altLang="zh-CN" sz="2800" dirty="0" err="1">
                <a:solidFill>
                  <a:srgbClr val="000000"/>
                </a:solidFill>
                <a:latin typeface="Tahoma" panose="020B0604030504040204" pitchFamily="34" charset="0"/>
              </a:rPr>
              <a:t>x</a:t>
            </a:r>
            <a:r>
              <a:rPr kumimoji="1" lang="en-US" altLang="zh-CN" sz="2800" baseline="-30000" dirty="0" err="1">
                <a:solidFill>
                  <a:srgbClr val="000000"/>
                </a:solidFill>
                <a:latin typeface="Tahoma" panose="020B0604030504040204" pitchFamily="34" charset="0"/>
              </a:rPr>
              <a:t>n</a:t>
            </a:r>
            <a:r>
              <a:rPr kumimoji="1" lang="en-US" altLang="zh-CN" sz="2800" dirty="0">
                <a:solidFill>
                  <a:srgbClr val="000000"/>
                </a:solidFill>
                <a:latin typeface="Tahoma" panose="020B0604030504040204" pitchFamily="34" charset="0"/>
              </a:rPr>
              <a:t>)</a:t>
            </a:r>
            <a:r>
              <a:rPr kumimoji="1" lang="zh-CN" altLang="en-US" sz="2800" dirty="0">
                <a:solidFill>
                  <a:srgbClr val="000000"/>
                </a:solidFill>
                <a:latin typeface="Tahoma" panose="020B0604030504040204" pitchFamily="34" charset="0"/>
              </a:rPr>
              <a:t>。</a:t>
            </a:r>
          </a:p>
          <a:p>
            <a:pPr lvl="1">
              <a:buClr>
                <a:schemeClr val="folHlink"/>
              </a:buClr>
              <a:buSzPct val="60000"/>
              <a:buFont typeface="Wingdings" panose="05000000000000000000" pitchFamily="2" charset="2"/>
              <a:buChar char="n"/>
            </a:pPr>
            <a:r>
              <a:rPr kumimoji="1" lang="zh-CN" altLang="en-US" sz="2800" dirty="0">
                <a:solidFill>
                  <a:srgbClr val="000000"/>
                </a:solidFill>
                <a:latin typeface="Tahoma" panose="020B0604030504040204" pitchFamily="34" charset="0"/>
              </a:rPr>
              <a:t>由有限个简单命题函数以及逻辑联结词组成的命题形式称为复合命题函数。</a:t>
            </a:r>
          </a:p>
          <a:p>
            <a:pPr lvl="1">
              <a:buClr>
                <a:schemeClr val="folHlink"/>
              </a:buClr>
              <a:buSzPct val="60000"/>
              <a:buFont typeface="Wingdings" panose="05000000000000000000" pitchFamily="2" charset="2"/>
              <a:buChar char="n"/>
            </a:pPr>
            <a:r>
              <a:rPr kumimoji="1" lang="zh-CN" altLang="en-US" sz="2800" dirty="0">
                <a:solidFill>
                  <a:srgbClr val="000000"/>
                </a:solidFill>
                <a:latin typeface="Tahoma" panose="020B0604030504040204" pitchFamily="34" charset="0"/>
              </a:rPr>
              <a:t>简单命题函数和复合命题函数统称为命题函数。</a:t>
            </a:r>
          </a:p>
        </p:txBody>
      </p:sp>
      <p:sp>
        <p:nvSpPr>
          <p:cNvPr id="1536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A4F16E6-D61E-400C-B4AA-043278AC13F7}" type="slidenum">
              <a:rPr lang="en-US" altLang="zh-CN" sz="1000"/>
              <a:pPr>
                <a:spcBef>
                  <a:spcPct val="0"/>
                </a:spcBef>
                <a:buClrTx/>
                <a:buFontTx/>
                <a:buNone/>
              </a:pPr>
              <a:t>13</a:t>
            </a:fld>
            <a:endParaRPr lang="en-US" altLang="zh-CN"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b="1"/>
              <a:t>谓词和个体词</a:t>
            </a:r>
          </a:p>
        </p:txBody>
      </p:sp>
      <p:sp>
        <p:nvSpPr>
          <p:cNvPr id="117763" name="Rectangle 3"/>
          <p:cNvSpPr>
            <a:spLocks noGrp="1" noChangeArrowheads="1"/>
          </p:cNvSpPr>
          <p:nvPr>
            <p:ph sz="quarter" idx="1"/>
          </p:nvPr>
        </p:nvSpPr>
        <p:spPr/>
        <p:txBody>
          <a:bodyPr/>
          <a:lstStyle/>
          <a:p>
            <a:pPr>
              <a:tabLst>
                <a:tab pos="1716088" algn="l"/>
              </a:tabLst>
            </a:pPr>
            <a:r>
              <a:rPr lang="zh-CN" altLang="en-US" b="1" dirty="0"/>
              <a:t>于是，用谓词的概念可将三段论做如下的符号化：令</a:t>
            </a:r>
            <a:br>
              <a:rPr lang="zh-CN" altLang="en-US" b="1" dirty="0"/>
            </a:br>
            <a:r>
              <a:rPr lang="en-US" altLang="zh-CN" b="1" dirty="0"/>
              <a:t>H(x)</a:t>
            </a:r>
            <a:r>
              <a:rPr lang="zh-CN" altLang="en-US" b="1" dirty="0"/>
              <a:t>表示“</a:t>
            </a:r>
            <a:r>
              <a:rPr lang="en-US" altLang="zh-CN" b="1" dirty="0"/>
              <a:t>x</a:t>
            </a:r>
            <a:r>
              <a:rPr lang="zh-CN" altLang="en-US" b="1" dirty="0"/>
              <a:t>是人”，</a:t>
            </a:r>
            <a:br>
              <a:rPr lang="zh-CN" altLang="en-US" b="1" dirty="0"/>
            </a:br>
            <a:r>
              <a:rPr lang="en-US" altLang="zh-CN" b="1" dirty="0"/>
              <a:t>M(x)</a:t>
            </a:r>
            <a:r>
              <a:rPr lang="zh-CN" altLang="en-US" b="1" dirty="0"/>
              <a:t>表示“</a:t>
            </a:r>
            <a:r>
              <a:rPr lang="en-US" altLang="zh-CN" b="1" dirty="0"/>
              <a:t>x</a:t>
            </a:r>
            <a:r>
              <a:rPr lang="zh-CN" altLang="en-US" b="1" dirty="0"/>
              <a:t>必死”。</a:t>
            </a:r>
          </a:p>
          <a:p>
            <a:pPr>
              <a:tabLst>
                <a:tab pos="1716088" algn="l"/>
              </a:tabLst>
            </a:pPr>
            <a:r>
              <a:rPr lang="zh-CN" altLang="en-US" b="1" dirty="0"/>
              <a:t>则三段论的三个命题表示如下：</a:t>
            </a:r>
            <a:br>
              <a:rPr lang="zh-CN" altLang="en-US" b="1" dirty="0"/>
            </a:br>
            <a:r>
              <a:rPr lang="en-US" altLang="zh-CN" b="1" dirty="0"/>
              <a:t>P</a:t>
            </a:r>
            <a:r>
              <a:rPr lang="zh-CN" altLang="en-US" b="1" dirty="0"/>
              <a:t>：</a:t>
            </a:r>
            <a:r>
              <a:rPr lang="en-US" altLang="zh-CN" b="1" dirty="0"/>
              <a:t>H(x)</a:t>
            </a:r>
            <a:r>
              <a:rPr lang="en-US" altLang="zh-CN" b="1" dirty="0">
                <a:sym typeface="Symbol" panose="05050102010706020507" pitchFamily="18" charset="2"/>
              </a:rPr>
              <a:t></a:t>
            </a:r>
            <a:r>
              <a:rPr lang="en-US" altLang="zh-CN" b="1" dirty="0"/>
              <a:t>M(x)</a:t>
            </a:r>
            <a:br>
              <a:rPr lang="en-US" altLang="zh-CN" b="1" dirty="0"/>
            </a:br>
            <a:r>
              <a:rPr lang="en-US" altLang="zh-CN" b="1" dirty="0"/>
              <a:t>Q</a:t>
            </a:r>
            <a:r>
              <a:rPr lang="zh-CN" altLang="en-US" b="1" dirty="0"/>
              <a:t>：</a:t>
            </a:r>
            <a:r>
              <a:rPr lang="en-US" altLang="zh-CN" b="1" dirty="0"/>
              <a:t>H(</a:t>
            </a:r>
            <a:r>
              <a:rPr lang="zh-CN" altLang="en-US" b="1" dirty="0"/>
              <a:t>张三</a:t>
            </a:r>
            <a:r>
              <a:rPr lang="en-US" altLang="zh-CN" b="1" dirty="0"/>
              <a:t>)</a:t>
            </a:r>
            <a:br>
              <a:rPr lang="en-US" altLang="zh-CN" b="1" dirty="0"/>
            </a:br>
            <a:r>
              <a:rPr lang="en-US" altLang="zh-CN" b="1" dirty="0"/>
              <a:t>R</a:t>
            </a:r>
            <a:r>
              <a:rPr lang="zh-CN" altLang="en-US" b="1" dirty="0"/>
              <a:t>：</a:t>
            </a:r>
            <a:r>
              <a:rPr lang="en-US" altLang="zh-CN" b="1" dirty="0"/>
              <a:t>M(</a:t>
            </a:r>
            <a:r>
              <a:rPr lang="zh-CN" altLang="en-US" b="1" dirty="0"/>
              <a:t>张三</a:t>
            </a:r>
            <a:r>
              <a:rPr lang="en-US" altLang="zh-CN" b="1" dirty="0"/>
              <a:t>)</a:t>
            </a:r>
          </a:p>
        </p:txBody>
      </p:sp>
      <p:sp>
        <p:nvSpPr>
          <p:cNvPr id="1638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85BC71E-4608-4690-BE07-9A6D61E8E8EE}" type="slidenum">
              <a:rPr lang="en-US" altLang="zh-CN" sz="1000"/>
              <a:pPr>
                <a:spcBef>
                  <a:spcPct val="0"/>
                </a:spcBef>
                <a:buClrTx/>
                <a:buFontTx/>
                <a:buNone/>
              </a:pPr>
              <a:t>14</a:t>
            </a:fld>
            <a:endParaRPr lang="en-US" altLang="zh-CN"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7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b="1"/>
              <a:t>谓词和个体词</a:t>
            </a:r>
          </a:p>
        </p:txBody>
      </p:sp>
      <p:sp>
        <p:nvSpPr>
          <p:cNvPr id="118787" name="Rectangle 3"/>
          <p:cNvSpPr>
            <a:spLocks noGrp="1" noChangeArrowheads="1"/>
          </p:cNvSpPr>
          <p:nvPr>
            <p:ph sz="quarter" idx="1"/>
          </p:nvPr>
        </p:nvSpPr>
        <p:spPr/>
        <p:txBody>
          <a:bodyPr/>
          <a:lstStyle/>
          <a:p>
            <a:pPr>
              <a:tabLst>
                <a:tab pos="1716088" algn="l"/>
                <a:tab pos="2343150" algn="l"/>
              </a:tabLst>
            </a:pPr>
            <a:r>
              <a:rPr lang="zh-CN" altLang="en-US" b="1" dirty="0"/>
              <a:t>例如我们想得到“命题”</a:t>
            </a:r>
            <a:r>
              <a:rPr lang="en-US" altLang="zh-CN" b="1" dirty="0"/>
              <a:t>P</a:t>
            </a:r>
            <a:r>
              <a:rPr lang="zh-CN" altLang="en-US" b="1" dirty="0"/>
              <a:t>的否定“命题”，应该就是“命题”</a:t>
            </a:r>
            <a:r>
              <a:rPr lang="zh-CN" altLang="en-US" b="1" dirty="0">
                <a:sym typeface="Symbol" panose="05050102010706020507" pitchFamily="18" charset="2"/>
              </a:rPr>
              <a:t></a:t>
            </a:r>
            <a:r>
              <a:rPr lang="en-US" altLang="zh-CN" b="1" dirty="0"/>
              <a:t>P</a:t>
            </a:r>
            <a:r>
              <a:rPr lang="zh-CN" altLang="en-US" b="1" dirty="0"/>
              <a:t>。但是，	</a:t>
            </a:r>
            <a:r>
              <a:rPr lang="zh-CN" altLang="en-US" b="1" dirty="0">
                <a:sym typeface="Symbol" panose="05050102010706020507" pitchFamily="18" charset="2"/>
              </a:rPr>
              <a:t></a:t>
            </a:r>
            <a:r>
              <a:rPr lang="en-US" altLang="zh-CN" b="1" dirty="0"/>
              <a:t>P</a:t>
            </a:r>
            <a:r>
              <a:rPr lang="en-US" altLang="zh-CN" b="1" dirty="0">
                <a:sym typeface="Symbol" panose="05050102010706020507" pitchFamily="18" charset="2"/>
              </a:rPr>
              <a:t></a:t>
            </a:r>
            <a:r>
              <a:rPr lang="en-US" altLang="zh-CN" b="1" dirty="0"/>
              <a:t>(H(x)</a:t>
            </a:r>
            <a:r>
              <a:rPr lang="en-US" altLang="zh-CN" b="1" dirty="0">
                <a:sym typeface="Symbol" panose="05050102010706020507" pitchFamily="18" charset="2"/>
              </a:rPr>
              <a:t></a:t>
            </a:r>
            <a:r>
              <a:rPr lang="en-US" altLang="zh-CN" b="1" dirty="0"/>
              <a:t>M(x))</a:t>
            </a:r>
            <a:br>
              <a:rPr lang="en-US" altLang="zh-CN" b="1" dirty="0"/>
            </a:br>
            <a:r>
              <a:rPr lang="en-US" altLang="zh-CN" b="1" dirty="0"/>
              <a:t>		</a:t>
            </a:r>
            <a:r>
              <a:rPr lang="en-US" altLang="zh-CN" b="1" dirty="0">
                <a:sym typeface="Symbol" panose="05050102010706020507" pitchFamily="18" charset="2"/>
              </a:rPr>
              <a:t></a:t>
            </a:r>
            <a:r>
              <a:rPr lang="en-US" altLang="zh-CN" b="1" dirty="0"/>
              <a:t>(</a:t>
            </a:r>
            <a:r>
              <a:rPr lang="en-US" altLang="zh-CN" b="1" dirty="0">
                <a:sym typeface="Symbol" panose="05050102010706020507" pitchFamily="18" charset="2"/>
              </a:rPr>
              <a:t></a:t>
            </a:r>
            <a:r>
              <a:rPr lang="en-US" altLang="zh-CN" b="1" dirty="0"/>
              <a:t>H(x)</a:t>
            </a:r>
            <a:r>
              <a:rPr lang="en-US" altLang="zh-CN" b="1" dirty="0">
                <a:sym typeface="Symbol" panose="05050102010706020507" pitchFamily="18" charset="2"/>
              </a:rPr>
              <a:t></a:t>
            </a:r>
            <a:r>
              <a:rPr lang="en-US" altLang="zh-CN" b="1" dirty="0"/>
              <a:t>M(x))</a:t>
            </a:r>
            <a:br>
              <a:rPr lang="en-US" altLang="zh-CN" b="1" dirty="0"/>
            </a:br>
            <a:r>
              <a:rPr lang="en-US" altLang="zh-CN" b="1" dirty="0"/>
              <a:t>		</a:t>
            </a:r>
            <a:r>
              <a:rPr lang="en-US" altLang="zh-CN" b="1" dirty="0">
                <a:sym typeface="Symbol" panose="05050102010706020507" pitchFamily="18" charset="2"/>
              </a:rPr>
              <a:t></a:t>
            </a:r>
            <a:r>
              <a:rPr lang="en-US" altLang="zh-CN" b="1" dirty="0"/>
              <a:t>H(x)</a:t>
            </a:r>
            <a:r>
              <a:rPr lang="en-US" altLang="zh-CN" b="1" dirty="0">
                <a:sym typeface="Symbol" panose="05050102010706020507" pitchFamily="18" charset="2"/>
              </a:rPr>
              <a:t></a:t>
            </a:r>
            <a:r>
              <a:rPr lang="en-US" altLang="zh-CN" b="1" dirty="0"/>
              <a:t>M(x)</a:t>
            </a:r>
          </a:p>
          <a:p>
            <a:pPr>
              <a:tabLst>
                <a:tab pos="1716088" algn="l"/>
                <a:tab pos="2343150" algn="l"/>
              </a:tabLst>
            </a:pPr>
            <a:r>
              <a:rPr lang="zh-CN" altLang="en-US" b="1" dirty="0"/>
              <a:t>亦即，“命题”</a:t>
            </a:r>
            <a:r>
              <a:rPr lang="en-US" altLang="zh-CN" b="1" dirty="0"/>
              <a:t>P</a:t>
            </a:r>
            <a:r>
              <a:rPr lang="zh-CN" altLang="en-US" b="1" dirty="0"/>
              <a:t>的否定“命题”是“</a:t>
            </a:r>
            <a:r>
              <a:rPr lang="zh-CN" altLang="en-US" b="1" u="sng" dirty="0"/>
              <a:t>所有人都不死</a:t>
            </a:r>
            <a:r>
              <a:rPr lang="zh-CN" altLang="en-US" b="1" dirty="0"/>
              <a:t>”。这和人们日常对命题“所有人都必死”的否定的理解，相差得实在太远了。</a:t>
            </a:r>
            <a:endParaRPr lang="zh-CN" altLang="en-US" dirty="0"/>
          </a:p>
        </p:txBody>
      </p:sp>
      <p:sp>
        <p:nvSpPr>
          <p:cNvPr id="1741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E8E0777-F94F-4119-BB38-01670720B5BD}" type="slidenum">
              <a:rPr lang="en-US" altLang="zh-CN" sz="1000"/>
              <a:pPr>
                <a:spcBef>
                  <a:spcPct val="0"/>
                </a:spcBef>
                <a:buClrTx/>
                <a:buFontTx/>
                <a:buNone/>
              </a:pPr>
              <a:t>15</a:t>
            </a:fld>
            <a:endParaRPr lang="en-US" altLang="zh-CN"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b="1"/>
              <a:t>谓词和个体词</a:t>
            </a:r>
          </a:p>
        </p:txBody>
      </p:sp>
      <p:sp>
        <p:nvSpPr>
          <p:cNvPr id="119811" name="Rectangle 3"/>
          <p:cNvSpPr>
            <a:spLocks noGrp="1" noChangeArrowheads="1"/>
          </p:cNvSpPr>
          <p:nvPr>
            <p:ph sz="quarter" idx="1"/>
          </p:nvPr>
        </p:nvSpPr>
        <p:spPr>
          <a:noFill/>
        </p:spPr>
        <p:txBody>
          <a:bodyPr/>
          <a:lstStyle/>
          <a:p>
            <a:pPr>
              <a:tabLst>
                <a:tab pos="1716088" algn="l"/>
                <a:tab pos="2343150" algn="l"/>
              </a:tabLst>
            </a:pPr>
            <a:r>
              <a:rPr lang="zh-CN" altLang="en-US" b="1" dirty="0"/>
              <a:t>其原因在于，命题</a:t>
            </a:r>
            <a:r>
              <a:rPr lang="en-US" altLang="zh-CN" b="1" dirty="0"/>
              <a:t>P</a:t>
            </a:r>
            <a:r>
              <a:rPr lang="zh-CN" altLang="en-US" b="1" dirty="0"/>
              <a:t>的确切意思应该是：“对任意</a:t>
            </a:r>
            <a:r>
              <a:rPr lang="en-US" altLang="zh-CN" b="1" dirty="0"/>
              <a:t>x</a:t>
            </a:r>
            <a:r>
              <a:rPr lang="zh-CN" altLang="en-US" b="1" dirty="0"/>
              <a:t>，如果</a:t>
            </a:r>
            <a:r>
              <a:rPr lang="en-US" altLang="zh-CN" b="1" dirty="0"/>
              <a:t>x</a:t>
            </a:r>
            <a:r>
              <a:rPr lang="zh-CN" altLang="en-US" b="1" dirty="0"/>
              <a:t>是人，则</a:t>
            </a:r>
            <a:r>
              <a:rPr lang="en-US" altLang="zh-CN" b="1" dirty="0"/>
              <a:t>x</a:t>
            </a:r>
            <a:r>
              <a:rPr lang="zh-CN" altLang="en-US" b="1" dirty="0"/>
              <a:t>必死”。但是</a:t>
            </a:r>
            <a:br>
              <a:rPr lang="zh-CN" altLang="en-US" b="1" dirty="0"/>
            </a:br>
            <a:r>
              <a:rPr lang="zh-CN" altLang="en-US" b="1" dirty="0"/>
              <a:t>	</a:t>
            </a:r>
            <a:r>
              <a:rPr lang="en-US" altLang="zh-CN" b="1" dirty="0"/>
              <a:t>H(x)</a:t>
            </a:r>
            <a:r>
              <a:rPr lang="en-US" altLang="zh-CN" b="1" dirty="0">
                <a:sym typeface="Symbol" panose="05050102010706020507" pitchFamily="18" charset="2"/>
              </a:rPr>
              <a:t></a:t>
            </a:r>
            <a:r>
              <a:rPr lang="en-US" altLang="zh-CN" b="1" dirty="0"/>
              <a:t>M(x)</a:t>
            </a:r>
            <a:br>
              <a:rPr lang="en-US" altLang="zh-CN" b="1" dirty="0"/>
            </a:br>
            <a:r>
              <a:rPr lang="zh-CN" altLang="en-US" b="1" dirty="0"/>
              <a:t>中并没有确切的表示出“对任意</a:t>
            </a:r>
            <a:r>
              <a:rPr lang="en-US" altLang="zh-CN" b="1" dirty="0"/>
              <a:t>x”</a:t>
            </a:r>
            <a:r>
              <a:rPr lang="zh-CN" altLang="en-US" b="1" dirty="0"/>
              <a:t>这个意思，亦即</a:t>
            </a:r>
            <a:r>
              <a:rPr lang="en-US" altLang="zh-CN" b="1" dirty="0"/>
              <a:t>H(x)</a:t>
            </a:r>
            <a:r>
              <a:rPr lang="en-US" altLang="zh-CN" b="1" dirty="0">
                <a:sym typeface="Symbol" panose="05050102010706020507" pitchFamily="18" charset="2"/>
              </a:rPr>
              <a:t></a:t>
            </a:r>
            <a:r>
              <a:rPr lang="en-US" altLang="zh-CN" b="1" dirty="0"/>
              <a:t>M(x)</a:t>
            </a:r>
            <a:r>
              <a:rPr lang="zh-CN" altLang="en-US" b="1" dirty="0"/>
              <a:t>不是一个命题。</a:t>
            </a:r>
            <a:endParaRPr lang="en-US" altLang="zh-CN" b="1" dirty="0"/>
          </a:p>
          <a:p>
            <a:pPr>
              <a:tabLst>
                <a:tab pos="1716088" algn="l"/>
                <a:tab pos="2343150" algn="l"/>
              </a:tabLst>
            </a:pPr>
            <a:r>
              <a:rPr lang="zh-CN" altLang="en-US" b="1" dirty="0"/>
              <a:t>因此，在谓词逻辑中除引进谓词外，还需要引进“对任意</a:t>
            </a:r>
            <a:r>
              <a:rPr lang="en-US" altLang="zh-CN" b="1" dirty="0"/>
              <a:t>x”</a:t>
            </a:r>
            <a:r>
              <a:rPr lang="zh-CN" altLang="en-US" b="1" dirty="0"/>
              <a:t>这个语句，及其对偶的语句“存在一个</a:t>
            </a:r>
            <a:r>
              <a:rPr lang="en-US" altLang="zh-CN" b="1" dirty="0"/>
              <a:t>x”</a:t>
            </a:r>
            <a:r>
              <a:rPr lang="zh-CN" altLang="en-US" b="1" dirty="0"/>
              <a:t>。</a:t>
            </a:r>
          </a:p>
        </p:txBody>
      </p:sp>
      <p:sp>
        <p:nvSpPr>
          <p:cNvPr id="1843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AF1B767-B400-4759-AD16-BA19347C87AE}" type="slidenum">
              <a:rPr lang="en-US" altLang="zh-CN" sz="1000"/>
              <a:pPr>
                <a:spcBef>
                  <a:spcPct val="0"/>
                </a:spcBef>
                <a:buClrTx/>
                <a:buFontTx/>
                <a:buNone/>
              </a:pPr>
              <a:t>16</a:t>
            </a:fld>
            <a:endParaRPr lang="en-US" altLang="zh-CN"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98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5"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b="1"/>
              <a:t>函数和量词</a:t>
            </a:r>
          </a:p>
        </p:txBody>
      </p:sp>
      <p:sp>
        <p:nvSpPr>
          <p:cNvPr id="121859" name="Rectangle 3"/>
          <p:cNvSpPr>
            <a:spLocks noGrp="1" noChangeArrowheads="1"/>
          </p:cNvSpPr>
          <p:nvPr>
            <p:ph sz="quarter" idx="1"/>
          </p:nvPr>
        </p:nvSpPr>
        <p:spPr/>
        <p:txBody>
          <a:bodyPr/>
          <a:lstStyle/>
          <a:p>
            <a:pPr>
              <a:tabLst>
                <a:tab pos="1716088" algn="l"/>
                <a:tab pos="2343150" algn="l"/>
              </a:tabLst>
            </a:pPr>
            <a:r>
              <a:rPr lang="zh-CN" altLang="en-US" b="1" dirty="0"/>
              <a:t>量词</a:t>
            </a:r>
          </a:p>
          <a:p>
            <a:pPr lvl="1">
              <a:tabLst>
                <a:tab pos="1716088" algn="l"/>
                <a:tab pos="2343150" algn="l"/>
              </a:tabLst>
            </a:pPr>
            <a:r>
              <a:rPr lang="zh-CN" altLang="en-US" b="1" dirty="0"/>
              <a:t>语句“对任意</a:t>
            </a:r>
            <a:r>
              <a:rPr lang="en-US" altLang="zh-CN" b="1" dirty="0"/>
              <a:t>x”</a:t>
            </a:r>
            <a:r>
              <a:rPr lang="zh-CN" altLang="en-US" b="1" dirty="0"/>
              <a:t>称为全称量词，记以</a:t>
            </a:r>
            <a:r>
              <a:rPr lang="zh-CN" altLang="en-US" b="1" dirty="0">
                <a:sym typeface="Symbol" panose="05050102010706020507" pitchFamily="18" charset="2"/>
              </a:rPr>
              <a:t></a:t>
            </a:r>
            <a:r>
              <a:rPr lang="en-US" altLang="zh-CN" b="1" dirty="0"/>
              <a:t>x</a:t>
            </a:r>
            <a:r>
              <a:rPr lang="zh-CN" altLang="en-US" b="1" dirty="0"/>
              <a:t>；语句“存在一个</a:t>
            </a:r>
            <a:r>
              <a:rPr lang="en-US" altLang="zh-CN" b="1" dirty="0"/>
              <a:t>x”</a:t>
            </a:r>
            <a:r>
              <a:rPr lang="zh-CN" altLang="en-US" b="1" dirty="0"/>
              <a:t>称为存在量词，记以</a:t>
            </a:r>
            <a:r>
              <a:rPr lang="zh-CN" altLang="en-US" b="1" dirty="0">
                <a:sym typeface="Symbol" panose="05050102010706020507" pitchFamily="18" charset="2"/>
              </a:rPr>
              <a:t></a:t>
            </a:r>
            <a:r>
              <a:rPr lang="en-US" altLang="zh-CN" b="1" dirty="0"/>
              <a:t>x</a:t>
            </a:r>
            <a:r>
              <a:rPr lang="zh-CN" altLang="en-US" b="1" dirty="0"/>
              <a:t>。</a:t>
            </a:r>
          </a:p>
          <a:p>
            <a:pPr lvl="1">
              <a:tabLst>
                <a:tab pos="1716088" algn="l"/>
                <a:tab pos="2343150" algn="l"/>
              </a:tabLst>
            </a:pPr>
            <a:r>
              <a:rPr lang="zh-CN" altLang="en-US" b="1" dirty="0"/>
              <a:t>这时，命题</a:t>
            </a:r>
            <a:r>
              <a:rPr lang="en-US" altLang="zh-CN" b="1" dirty="0"/>
              <a:t>P</a:t>
            </a:r>
            <a:r>
              <a:rPr lang="zh-CN" altLang="en-US" b="1" dirty="0"/>
              <a:t>就可确切地符号化如下：	</a:t>
            </a:r>
            <a:r>
              <a:rPr lang="zh-CN" altLang="en-US" b="1" dirty="0">
                <a:sym typeface="Symbol" panose="05050102010706020507" pitchFamily="18" charset="2"/>
              </a:rPr>
              <a:t></a:t>
            </a:r>
            <a:r>
              <a:rPr lang="en-US" altLang="zh-CN" b="1" dirty="0"/>
              <a:t>x(H(x)</a:t>
            </a:r>
            <a:r>
              <a:rPr lang="en-US" altLang="zh-CN" b="1" dirty="0">
                <a:sym typeface="Symbol" panose="05050102010706020507" pitchFamily="18" charset="2"/>
              </a:rPr>
              <a:t></a:t>
            </a:r>
            <a:r>
              <a:rPr lang="en-US" altLang="zh-CN" b="1" dirty="0"/>
              <a:t>M(x))</a:t>
            </a:r>
            <a:br>
              <a:rPr lang="en-US" altLang="zh-CN" b="1" dirty="0"/>
            </a:br>
            <a:r>
              <a:rPr lang="zh-CN" altLang="en-US" b="1" dirty="0"/>
              <a:t>命题</a:t>
            </a:r>
            <a:r>
              <a:rPr lang="en-US" altLang="zh-CN" b="1" dirty="0"/>
              <a:t>P</a:t>
            </a:r>
            <a:r>
              <a:rPr lang="zh-CN" altLang="en-US" b="1" dirty="0"/>
              <a:t>的否定命题为：</a:t>
            </a:r>
            <a:r>
              <a:rPr lang="zh-CN" altLang="en-US" b="1" dirty="0">
                <a:sym typeface="Symbol" panose="05050102010706020507" pitchFamily="18" charset="2"/>
              </a:rPr>
              <a:t></a:t>
            </a:r>
            <a:r>
              <a:rPr lang="en-US" altLang="zh-CN" b="1" dirty="0"/>
              <a:t>P</a:t>
            </a:r>
            <a:r>
              <a:rPr lang="en-US" altLang="zh-CN" b="1" dirty="0">
                <a:sym typeface="Symbol" panose="05050102010706020507" pitchFamily="18" charset="2"/>
              </a:rPr>
              <a:t></a:t>
            </a:r>
            <a:r>
              <a:rPr lang="en-US" altLang="zh-CN" b="1" dirty="0"/>
              <a:t>(</a:t>
            </a:r>
            <a:r>
              <a:rPr lang="en-US" altLang="zh-CN" b="1" dirty="0">
                <a:sym typeface="Symbol" panose="05050102010706020507" pitchFamily="18" charset="2"/>
              </a:rPr>
              <a:t></a:t>
            </a:r>
            <a:r>
              <a:rPr lang="en-US" altLang="zh-CN" b="1" dirty="0"/>
              <a:t>x(H(x)</a:t>
            </a:r>
            <a:r>
              <a:rPr lang="en-US" altLang="zh-CN" b="1" dirty="0">
                <a:sym typeface="Symbol" panose="05050102010706020507" pitchFamily="18" charset="2"/>
              </a:rPr>
              <a:t></a:t>
            </a:r>
            <a:r>
              <a:rPr lang="en-US" altLang="zh-CN" b="1" dirty="0"/>
              <a:t>M(x)))</a:t>
            </a:r>
            <a:br>
              <a:rPr lang="en-US" altLang="zh-CN" b="1" dirty="0"/>
            </a:br>
            <a:r>
              <a:rPr lang="en-US" altLang="zh-CN" b="1" dirty="0"/>
              <a:t>		</a:t>
            </a:r>
            <a:r>
              <a:rPr lang="en-US" altLang="zh-CN" b="1" dirty="0">
                <a:sym typeface="Symbol" panose="05050102010706020507" pitchFamily="18" charset="2"/>
              </a:rPr>
              <a:t></a:t>
            </a:r>
            <a:r>
              <a:rPr lang="en-US" altLang="zh-CN" b="1" dirty="0"/>
              <a:t>x(H(x)</a:t>
            </a:r>
            <a:r>
              <a:rPr lang="en-US" altLang="zh-CN" b="1" dirty="0">
                <a:sym typeface="Symbol" panose="05050102010706020507" pitchFamily="18" charset="2"/>
              </a:rPr>
              <a:t></a:t>
            </a:r>
            <a:r>
              <a:rPr lang="en-US" altLang="zh-CN" b="1" dirty="0"/>
              <a:t>M(x))</a:t>
            </a:r>
            <a:br>
              <a:rPr lang="en-US" altLang="zh-CN" b="1" dirty="0"/>
            </a:br>
            <a:r>
              <a:rPr lang="zh-CN" altLang="en-US" b="1" dirty="0"/>
              <a:t>亦即“有一个人是不死的”。这个命题确实是“所有人都要死”的否定。</a:t>
            </a:r>
          </a:p>
        </p:txBody>
      </p:sp>
      <p:sp>
        <p:nvSpPr>
          <p:cNvPr id="1945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9DFD119-06E8-45C9-8442-A7B2E0838F47}" type="slidenum">
              <a:rPr lang="en-US" altLang="zh-CN" sz="1000"/>
              <a:pPr>
                <a:spcBef>
                  <a:spcPct val="0"/>
                </a:spcBef>
                <a:buClrTx/>
                <a:buFontTx/>
                <a:buNone/>
              </a:pPr>
              <a:t>17</a:t>
            </a:fld>
            <a:endParaRPr lang="en-US" altLang="zh-CN"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bldLvl="5"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b="1"/>
              <a:t>函数和量词</a:t>
            </a:r>
          </a:p>
        </p:txBody>
      </p:sp>
      <p:sp>
        <p:nvSpPr>
          <p:cNvPr id="122883" name="Rectangle 3"/>
          <p:cNvSpPr>
            <a:spLocks noGrp="1" noChangeArrowheads="1"/>
          </p:cNvSpPr>
          <p:nvPr>
            <p:ph sz="quarter" idx="1"/>
          </p:nvPr>
        </p:nvSpPr>
        <p:spPr/>
        <p:txBody>
          <a:bodyPr/>
          <a:lstStyle/>
          <a:p>
            <a:pPr>
              <a:lnSpc>
                <a:spcPct val="90000"/>
              </a:lnSpc>
              <a:tabLst>
                <a:tab pos="1716088" algn="l"/>
                <a:tab pos="2343150" algn="l"/>
              </a:tabLst>
            </a:pPr>
            <a:r>
              <a:rPr lang="zh-CN" altLang="en-US" b="1" dirty="0"/>
              <a:t>三段论的三个命题，在谓词逻辑中是如下这样表示的：</a:t>
            </a:r>
            <a:br>
              <a:rPr lang="zh-CN" altLang="en-US" b="1" dirty="0"/>
            </a:br>
            <a:r>
              <a:rPr lang="zh-CN" altLang="en-US" b="1" dirty="0"/>
              <a:t>	</a:t>
            </a:r>
            <a:r>
              <a:rPr lang="en-US" altLang="zh-CN" b="1" dirty="0"/>
              <a:t>P</a:t>
            </a:r>
            <a:r>
              <a:rPr lang="zh-CN" altLang="en-US" b="1" dirty="0"/>
              <a:t>：</a:t>
            </a:r>
            <a:r>
              <a:rPr lang="zh-CN" altLang="en-US" b="1" dirty="0">
                <a:sym typeface="Symbol" panose="05050102010706020507" pitchFamily="18" charset="2"/>
              </a:rPr>
              <a:t></a:t>
            </a:r>
            <a:r>
              <a:rPr lang="en-US" altLang="zh-CN" b="1" dirty="0"/>
              <a:t>x(H(x)</a:t>
            </a:r>
            <a:r>
              <a:rPr lang="en-US" altLang="zh-CN" b="1" dirty="0">
                <a:sym typeface="Symbol" panose="05050102010706020507" pitchFamily="18" charset="2"/>
              </a:rPr>
              <a:t></a:t>
            </a:r>
            <a:r>
              <a:rPr lang="en-US" altLang="zh-CN" b="1" dirty="0"/>
              <a:t>M(x))</a:t>
            </a:r>
            <a:br>
              <a:rPr lang="en-US" altLang="zh-CN" b="1" dirty="0"/>
            </a:br>
            <a:r>
              <a:rPr lang="en-US" altLang="zh-CN" b="1" dirty="0"/>
              <a:t>	Q</a:t>
            </a:r>
            <a:r>
              <a:rPr lang="zh-CN" altLang="en-US" b="1" dirty="0"/>
              <a:t>：</a:t>
            </a:r>
            <a:r>
              <a:rPr lang="en-US" altLang="zh-CN" b="1" dirty="0"/>
              <a:t>H(</a:t>
            </a:r>
            <a:r>
              <a:rPr lang="zh-CN" altLang="en-US" b="1" dirty="0"/>
              <a:t>张三</a:t>
            </a:r>
            <a:r>
              <a:rPr lang="en-US" altLang="zh-CN" b="1" dirty="0"/>
              <a:t>)</a:t>
            </a:r>
            <a:br>
              <a:rPr lang="en-US" altLang="zh-CN" b="1" dirty="0"/>
            </a:br>
            <a:r>
              <a:rPr lang="en-US" altLang="zh-CN" b="1" dirty="0"/>
              <a:t>	R</a:t>
            </a:r>
            <a:r>
              <a:rPr lang="zh-CN" altLang="en-US" b="1" dirty="0"/>
              <a:t>：</a:t>
            </a:r>
            <a:r>
              <a:rPr lang="en-US" altLang="zh-CN" b="1" dirty="0"/>
              <a:t>M(</a:t>
            </a:r>
            <a:r>
              <a:rPr lang="zh-CN" altLang="en-US" b="1" dirty="0"/>
              <a:t>张三</a:t>
            </a:r>
            <a:r>
              <a:rPr lang="en-US" altLang="zh-CN" b="1" dirty="0"/>
              <a:t>)</a:t>
            </a:r>
          </a:p>
          <a:p>
            <a:pPr>
              <a:lnSpc>
                <a:spcPct val="90000"/>
              </a:lnSpc>
              <a:tabLst>
                <a:tab pos="1716088" algn="l"/>
                <a:tab pos="2343150" algn="l"/>
              </a:tabLst>
            </a:pPr>
            <a:r>
              <a:rPr lang="zh-CN" altLang="en-US" b="1" dirty="0"/>
              <a:t>以后可以证明：在谓词逻辑中，</a:t>
            </a:r>
            <a:r>
              <a:rPr lang="en-US" altLang="zh-CN" b="1" dirty="0"/>
              <a:t>R</a:t>
            </a:r>
            <a:r>
              <a:rPr lang="zh-CN" altLang="en-US" b="1" dirty="0"/>
              <a:t>是</a:t>
            </a:r>
            <a:r>
              <a:rPr lang="en-US" altLang="zh-CN" b="1" dirty="0"/>
              <a:t>P</a:t>
            </a:r>
            <a:r>
              <a:rPr lang="zh-CN" altLang="en-US" b="1" dirty="0"/>
              <a:t>和</a:t>
            </a:r>
            <a:r>
              <a:rPr lang="en-US" altLang="zh-CN" b="1" dirty="0"/>
              <a:t>Q</a:t>
            </a:r>
            <a:r>
              <a:rPr lang="zh-CN" altLang="en-US" b="1" dirty="0"/>
              <a:t>的逻辑结果。</a:t>
            </a:r>
            <a:endParaRPr lang="zh-CN" altLang="en-US" dirty="0"/>
          </a:p>
        </p:txBody>
      </p:sp>
      <p:sp>
        <p:nvSpPr>
          <p:cNvPr id="2048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84CB87F-4963-4FDF-8B37-5381994317E2}" type="slidenum">
              <a:rPr lang="en-US" altLang="zh-CN" sz="1000"/>
              <a:pPr>
                <a:spcBef>
                  <a:spcPct val="0"/>
                </a:spcBef>
                <a:buClrTx/>
                <a:buFontTx/>
                <a:buNone/>
              </a:pPr>
              <a:t>18</a:t>
            </a:fld>
            <a:endParaRPr lang="en-US" altLang="zh-CN"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bldLvl="5"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a:t>量词</a:t>
            </a:r>
          </a:p>
        </p:txBody>
      </p:sp>
      <p:sp>
        <p:nvSpPr>
          <p:cNvPr id="21508" name="Rectangle 3"/>
          <p:cNvSpPr>
            <a:spLocks noGrp="1" noChangeArrowheads="1"/>
          </p:cNvSpPr>
          <p:nvPr>
            <p:ph sz="quarter" idx="1"/>
          </p:nvPr>
        </p:nvSpPr>
        <p:spPr/>
        <p:txBody>
          <a:bodyPr/>
          <a:lstStyle/>
          <a:p>
            <a:pPr eaLnBrk="1" hangingPunct="1">
              <a:lnSpc>
                <a:spcPct val="90000"/>
              </a:lnSpc>
            </a:pPr>
            <a:r>
              <a:rPr lang="zh-CN" altLang="en-US" b="1" dirty="0"/>
              <a:t>定义称表示数量的词为量词。</a:t>
            </a:r>
          </a:p>
          <a:p>
            <a:pPr lvl="1" eaLnBrk="1" hangingPunct="1">
              <a:lnSpc>
                <a:spcPct val="90000"/>
              </a:lnSpc>
            </a:pPr>
            <a:r>
              <a:rPr lang="zh-CN" altLang="en-US" b="1" dirty="0"/>
              <a:t>全称量词：</a:t>
            </a:r>
            <a:r>
              <a:rPr lang="zh-CN" altLang="en-US" b="1" dirty="0">
                <a:solidFill>
                  <a:srgbClr val="FF0000"/>
                </a:solidFill>
              </a:rPr>
              <a:t>表示“所有”、“任意”、“一切”的词，记为“</a:t>
            </a:r>
            <a:r>
              <a:rPr lang="zh-CN" altLang="en-US" b="1" dirty="0">
                <a:solidFill>
                  <a:srgbClr val="FF0000"/>
                </a:solidFill>
                <a:sym typeface="Symbol" panose="05050102010706020507" pitchFamily="18" charset="2"/>
              </a:rPr>
              <a:t></a:t>
            </a:r>
            <a:r>
              <a:rPr lang="zh-CN" altLang="en-US" b="1" dirty="0">
                <a:solidFill>
                  <a:srgbClr val="FF0000"/>
                </a:solidFill>
              </a:rPr>
              <a:t>”</a:t>
            </a:r>
            <a:r>
              <a:rPr lang="zh-CN" altLang="en-US" b="1" dirty="0"/>
              <a:t>。</a:t>
            </a:r>
            <a:r>
              <a:rPr lang="zh-CN" altLang="en-US" b="1" dirty="0">
                <a:sym typeface="Symbol" panose="05050102010706020507" pitchFamily="18" charset="2"/>
              </a:rPr>
              <a:t></a:t>
            </a:r>
            <a:r>
              <a:rPr lang="en-US" altLang="zh-CN" b="1" dirty="0">
                <a:sym typeface="Symbol" panose="05050102010706020507" pitchFamily="18" charset="2"/>
              </a:rPr>
              <a:t>x</a:t>
            </a:r>
            <a:r>
              <a:rPr lang="zh-CN" altLang="en-US" b="1" dirty="0"/>
              <a:t>表示个体域里的所有个体</a:t>
            </a:r>
            <a:r>
              <a:rPr lang="en-US" altLang="zh-CN" b="1" dirty="0"/>
              <a:t>,x</a:t>
            </a:r>
            <a:r>
              <a:rPr lang="zh-CN" altLang="en-US" b="1" dirty="0"/>
              <a:t>为全称性变元。</a:t>
            </a:r>
            <a:r>
              <a:rPr lang="zh-CN" altLang="en-US" b="1" dirty="0">
                <a:sym typeface="Symbol" panose="05050102010706020507" pitchFamily="18" charset="2"/>
              </a:rPr>
              <a:t></a:t>
            </a:r>
            <a:r>
              <a:rPr lang="en-US" altLang="zh-CN" b="1" dirty="0" err="1">
                <a:sym typeface="Symbol" panose="05050102010706020507" pitchFamily="18" charset="2"/>
              </a:rPr>
              <a:t>xA</a:t>
            </a:r>
            <a:r>
              <a:rPr lang="en-US" altLang="zh-CN" b="1" dirty="0">
                <a:sym typeface="Symbol" panose="05050102010706020507" pitchFamily="18" charset="2"/>
              </a:rPr>
              <a:t>(x)</a:t>
            </a:r>
            <a:r>
              <a:rPr lang="zh-CN" altLang="en-US" b="1" dirty="0">
                <a:sym typeface="Symbol" panose="05050102010706020507" pitchFamily="18" charset="2"/>
              </a:rPr>
              <a:t>表示个体域中的所有个体都有性质</a:t>
            </a:r>
            <a:r>
              <a:rPr lang="en-US" altLang="zh-CN" b="1" dirty="0">
                <a:sym typeface="Symbol" panose="05050102010706020507" pitchFamily="18" charset="2"/>
              </a:rPr>
              <a:t>A</a:t>
            </a:r>
            <a:r>
              <a:rPr lang="zh-CN" altLang="en-US" b="1" dirty="0">
                <a:sym typeface="Symbol" panose="05050102010706020507" pitchFamily="18" charset="2"/>
              </a:rPr>
              <a:t>。</a:t>
            </a:r>
          </a:p>
          <a:p>
            <a:pPr lvl="1" eaLnBrk="1" hangingPunct="1">
              <a:lnSpc>
                <a:spcPct val="90000"/>
              </a:lnSpc>
            </a:pPr>
            <a:r>
              <a:rPr lang="zh-CN" altLang="en-US" b="1" dirty="0">
                <a:sym typeface="Symbol" panose="05050102010706020507" pitchFamily="18" charset="2"/>
              </a:rPr>
              <a:t>存在量词：</a:t>
            </a:r>
            <a:r>
              <a:rPr lang="zh-CN" altLang="en-US" b="1" dirty="0">
                <a:solidFill>
                  <a:srgbClr val="FF0000"/>
                </a:solidFill>
                <a:sym typeface="Symbol" panose="05050102010706020507" pitchFamily="18" charset="2"/>
              </a:rPr>
              <a:t>表示“存在着”、“有某些”、“至少存在一个”的词</a:t>
            </a:r>
            <a:r>
              <a:rPr lang="zh-CN" altLang="en-US" b="1" dirty="0">
                <a:sym typeface="Symbol" panose="05050102010706020507" pitchFamily="18" charset="2"/>
              </a:rPr>
              <a:t>，记为“”，</a:t>
            </a:r>
            <a:r>
              <a:rPr lang="en-US" altLang="zh-CN" b="1" dirty="0">
                <a:sym typeface="Symbol" panose="05050102010706020507" pitchFamily="18" charset="2"/>
              </a:rPr>
              <a:t>x</a:t>
            </a:r>
            <a:r>
              <a:rPr lang="zh-CN" altLang="en-US" b="1" dirty="0"/>
              <a:t>表示个体域里的某些个体</a:t>
            </a:r>
            <a:r>
              <a:rPr lang="en-US" altLang="zh-CN" b="1" dirty="0"/>
              <a:t>,x</a:t>
            </a:r>
            <a:r>
              <a:rPr lang="zh-CN" altLang="en-US" b="1" dirty="0"/>
              <a:t>为存在性变元。</a:t>
            </a:r>
            <a:r>
              <a:rPr lang="zh-CN" altLang="en-US" b="1" dirty="0">
                <a:sym typeface="Symbol" panose="05050102010706020507" pitchFamily="18" charset="2"/>
              </a:rPr>
              <a:t>表示存在着个体域中的个体具有性质</a:t>
            </a:r>
            <a:r>
              <a:rPr lang="en-US" altLang="zh-CN" b="1" dirty="0">
                <a:sym typeface="Symbol" panose="05050102010706020507" pitchFamily="18" charset="2"/>
              </a:rPr>
              <a:t>A</a:t>
            </a:r>
            <a:r>
              <a:rPr lang="zh-CN" altLang="en-US" b="1" dirty="0">
                <a:sym typeface="Symbol" panose="05050102010706020507" pitchFamily="18" charset="2"/>
              </a:rPr>
              <a:t>。</a:t>
            </a:r>
          </a:p>
        </p:txBody>
      </p:sp>
      <p:sp>
        <p:nvSpPr>
          <p:cNvPr id="2150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30BA210-041C-43FE-9EE2-FF38FCE935E2}" type="slidenum">
              <a:rPr lang="en-US" altLang="zh-CN" sz="1000"/>
              <a:pPr>
                <a:spcBef>
                  <a:spcPct val="0"/>
                </a:spcBef>
                <a:buClrTx/>
                <a:buFontTx/>
                <a:buNone/>
              </a:pPr>
              <a:t>19</a:t>
            </a:fld>
            <a:endParaRPr lang="en-US" altLang="zh-CN"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为什么要引入谓词逻辑？</a:t>
            </a:r>
          </a:p>
        </p:txBody>
      </p:sp>
      <p:sp>
        <p:nvSpPr>
          <p:cNvPr id="3" name="内容占位符 2"/>
          <p:cNvSpPr>
            <a:spLocks noGrp="1"/>
          </p:cNvSpPr>
          <p:nvPr>
            <p:ph sz="quarter" idx="1"/>
          </p:nvPr>
        </p:nvSpPr>
        <p:spPr/>
        <p:txBody>
          <a:bodyPr/>
          <a:lstStyle/>
          <a:p>
            <a:r>
              <a:rPr lang="zh-CN" altLang="en-US" dirty="0"/>
              <a:t>命题逻辑的表达能力不足</a:t>
            </a:r>
            <a:endParaRPr lang="en-US" altLang="zh-CN" dirty="0"/>
          </a:p>
          <a:p>
            <a:r>
              <a:rPr lang="zh-CN" altLang="en-US" dirty="0"/>
              <a:t>在将命题符号化的过程中会有意义的损失，有时命题逻辑不能很好地解决现实问题</a:t>
            </a:r>
          </a:p>
        </p:txBody>
      </p:sp>
      <p:sp>
        <p:nvSpPr>
          <p:cNvPr id="4" name="灯片编号占位符 3"/>
          <p:cNvSpPr>
            <a:spLocks noGrp="1"/>
          </p:cNvSpPr>
          <p:nvPr>
            <p:ph type="sldNum" sz="quarter" idx="11"/>
          </p:nvPr>
        </p:nvSpPr>
        <p:spPr/>
        <p:txBody>
          <a:bodyPr>
            <a:normAutofit fontScale="85000" lnSpcReduction="20000"/>
          </a:bodyPr>
          <a:lstStyle/>
          <a:p>
            <a:pPr>
              <a:defRPr/>
            </a:pPr>
            <a:fld id="{ED3928F6-9705-4E56-B6DF-0A794484F74A}" type="slidenum">
              <a:rPr lang="en-US" altLang="zh-CN" smtClean="0"/>
              <a:pPr>
                <a:defRPr/>
              </a:pPr>
              <a:t>2</a:t>
            </a:fld>
            <a:endParaRPr lang="en-US" altLang="zh-CN"/>
          </a:p>
        </p:txBody>
      </p:sp>
    </p:spTree>
    <p:extLst>
      <p:ext uri="{BB962C8B-B14F-4D97-AF65-F5344CB8AC3E}">
        <p14:creationId xmlns:p14="http://schemas.microsoft.com/office/powerpoint/2010/main" val="178643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noFill/>
        </p:spPr>
        <p:txBody>
          <a:bodyPr anchor="b"/>
          <a:lstStyle/>
          <a:p>
            <a:pPr eaLnBrk="1" hangingPunct="1"/>
            <a:r>
              <a:rPr lang="zh-CN" altLang="en-US"/>
              <a:t>例：将下列命题符号化</a:t>
            </a:r>
          </a:p>
        </p:txBody>
      </p:sp>
      <p:sp>
        <p:nvSpPr>
          <p:cNvPr id="22531" name="Rectangle 3"/>
          <p:cNvSpPr>
            <a:spLocks noGrp="1" noChangeArrowheads="1"/>
          </p:cNvSpPr>
          <p:nvPr>
            <p:ph sz="quarter" idx="1"/>
          </p:nvPr>
        </p:nvSpPr>
        <p:spPr/>
        <p:txBody>
          <a:bodyPr/>
          <a:lstStyle/>
          <a:p>
            <a:pPr eaLnBrk="1" hangingPunct="1"/>
            <a:r>
              <a:rPr lang="zh-CN" altLang="en-US" dirty="0"/>
              <a:t>有些菊花是白的。</a:t>
            </a:r>
          </a:p>
          <a:p>
            <a:pPr lvl="2" eaLnBrk="1" hangingPunct="1">
              <a:buFont typeface="Wingdings" panose="05000000000000000000" pitchFamily="2" charset="2"/>
              <a:buNone/>
            </a:pPr>
            <a:r>
              <a:rPr lang="en-US" altLang="zh-CN" dirty="0"/>
              <a:t>Y(x):x</a:t>
            </a:r>
            <a:r>
              <a:rPr lang="zh-CN" altLang="en-US" dirty="0"/>
              <a:t>是白的，</a:t>
            </a:r>
            <a:r>
              <a:rPr lang="en-US" altLang="zh-CN" dirty="0"/>
              <a:t>D</a:t>
            </a:r>
            <a:r>
              <a:rPr lang="zh-CN" altLang="en-US" dirty="0"/>
              <a:t>为菊花集合</a:t>
            </a:r>
          </a:p>
          <a:p>
            <a:pPr lvl="2" eaLnBrk="1" hangingPunct="1">
              <a:buFont typeface="Wingdings" panose="05000000000000000000" pitchFamily="2" charset="2"/>
              <a:buNone/>
            </a:pPr>
            <a:r>
              <a:rPr lang="zh-CN" altLang="en-US" dirty="0">
                <a:sym typeface="Symbol" panose="05050102010706020507" pitchFamily="18" charset="2"/>
              </a:rPr>
              <a:t></a:t>
            </a:r>
            <a:r>
              <a:rPr lang="en-US" altLang="zh-CN" dirty="0" err="1">
                <a:sym typeface="Symbol" panose="05050102010706020507" pitchFamily="18" charset="2"/>
              </a:rPr>
              <a:t>xY</a:t>
            </a:r>
            <a:r>
              <a:rPr lang="en-US" altLang="zh-CN" dirty="0">
                <a:sym typeface="Symbol" panose="05050102010706020507" pitchFamily="18" charset="2"/>
              </a:rPr>
              <a:t>(x)</a:t>
            </a:r>
          </a:p>
          <a:p>
            <a:pPr lvl="2">
              <a:buNone/>
            </a:pPr>
            <a:r>
              <a:rPr lang="en-US" altLang="zh-CN" dirty="0"/>
              <a:t>P(x):x</a:t>
            </a:r>
            <a:r>
              <a:rPr lang="zh-CN" altLang="en-US" dirty="0"/>
              <a:t>是白的，</a:t>
            </a:r>
            <a:r>
              <a:rPr lang="en-US" altLang="zh-CN" dirty="0"/>
              <a:t>Q(x):x</a:t>
            </a:r>
            <a:r>
              <a:rPr lang="zh-CN" altLang="en-US" dirty="0"/>
              <a:t>为菊花</a:t>
            </a:r>
            <a:endParaRPr lang="en-US" altLang="zh-CN" dirty="0"/>
          </a:p>
          <a:p>
            <a:pPr lvl="2">
              <a:buNone/>
            </a:pPr>
            <a:r>
              <a:rPr lang="zh-CN" altLang="en-US" dirty="0">
                <a:sym typeface="Symbol" panose="05050102010706020507" pitchFamily="18" charset="2"/>
              </a:rPr>
              <a:t></a:t>
            </a:r>
            <a:r>
              <a:rPr lang="en-US" altLang="zh-CN" dirty="0">
                <a:sym typeface="Symbol" panose="05050102010706020507" pitchFamily="18" charset="2"/>
              </a:rPr>
              <a:t>x(P(x)</a:t>
            </a:r>
            <a:r>
              <a:rPr lang="en-US" altLang="zh-CN" dirty="0"/>
              <a:t>Q(x))</a:t>
            </a:r>
          </a:p>
          <a:p>
            <a:pPr lvl="2" eaLnBrk="1" hangingPunct="1">
              <a:buFont typeface="Wingdings" panose="05000000000000000000" pitchFamily="2" charset="2"/>
              <a:buNone/>
            </a:pPr>
            <a:endParaRPr lang="en-US" altLang="zh-CN" dirty="0"/>
          </a:p>
        </p:txBody>
      </p:sp>
      <p:sp>
        <p:nvSpPr>
          <p:cNvPr id="2253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304FBE5-BAE0-441C-8DBB-1C3B92C03B8E}" type="slidenum">
              <a:rPr lang="en-US" altLang="zh-CN" sz="1000"/>
              <a:pPr>
                <a:spcBef>
                  <a:spcPct val="0"/>
                </a:spcBef>
                <a:buClrTx/>
                <a:buFontTx/>
                <a:buNone/>
              </a:pPr>
              <a:t>20</a:t>
            </a:fld>
            <a:endParaRPr lang="en-US" altLang="zh-CN" sz="1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a:t>例：将下列命题符号化</a:t>
            </a:r>
          </a:p>
        </p:txBody>
      </p:sp>
      <p:sp>
        <p:nvSpPr>
          <p:cNvPr id="23556" name="Rectangle 3"/>
          <p:cNvSpPr>
            <a:spLocks noGrp="1" noChangeArrowheads="1"/>
          </p:cNvSpPr>
          <p:nvPr>
            <p:ph sz="quarter" idx="1"/>
          </p:nvPr>
        </p:nvSpPr>
        <p:spPr/>
        <p:txBody>
          <a:bodyPr/>
          <a:lstStyle/>
          <a:p>
            <a:pPr eaLnBrk="1" hangingPunct="1">
              <a:lnSpc>
                <a:spcPct val="90000"/>
              </a:lnSpc>
            </a:pPr>
            <a:r>
              <a:rPr lang="en-US" altLang="zh-CN" sz="2800" dirty="0"/>
              <a:t>(1)</a:t>
            </a:r>
            <a:r>
              <a:rPr lang="zh-CN" altLang="en-US" sz="2800" dirty="0"/>
              <a:t>有些</a:t>
            </a:r>
            <a:r>
              <a:rPr lang="zh-CN" altLang="en-US" sz="2800" dirty="0">
                <a:solidFill>
                  <a:srgbClr val="FF0000"/>
                </a:solidFill>
              </a:rPr>
              <a:t>人</a:t>
            </a:r>
            <a:r>
              <a:rPr lang="zh-CN" altLang="en-US" sz="2800" dirty="0"/>
              <a:t>是</a:t>
            </a:r>
            <a:r>
              <a:rPr lang="zh-CN" altLang="en-US" sz="2800" dirty="0">
                <a:solidFill>
                  <a:srgbClr val="FF0000"/>
                </a:solidFill>
              </a:rPr>
              <a:t>聪明</a:t>
            </a:r>
            <a:r>
              <a:rPr lang="zh-CN" altLang="en-US" sz="2800" dirty="0"/>
              <a:t>和</a:t>
            </a:r>
            <a:r>
              <a:rPr lang="zh-CN" altLang="en-US" sz="2800" dirty="0">
                <a:solidFill>
                  <a:srgbClr val="FF0000"/>
                </a:solidFill>
              </a:rPr>
              <a:t>美丽</a:t>
            </a:r>
            <a:r>
              <a:rPr lang="zh-CN" altLang="en-US" sz="2800" dirty="0"/>
              <a:t>的。</a:t>
            </a:r>
            <a:r>
              <a:rPr lang="en-US" altLang="zh-CN" sz="2800" dirty="0"/>
              <a:t>(2)</a:t>
            </a:r>
            <a:r>
              <a:rPr lang="zh-CN" altLang="en-US" sz="2800" dirty="0"/>
              <a:t>有人</a:t>
            </a:r>
            <a:r>
              <a:rPr lang="zh-CN" altLang="en-US" sz="2800" u="sng" dirty="0"/>
              <a:t>早饭</a:t>
            </a:r>
            <a:r>
              <a:rPr lang="zh-CN" altLang="en-US" sz="2800" dirty="0"/>
              <a:t>吃面包。</a:t>
            </a:r>
          </a:p>
          <a:p>
            <a:pPr eaLnBrk="1" hangingPunct="1">
              <a:lnSpc>
                <a:spcPct val="90000"/>
              </a:lnSpc>
            </a:pPr>
            <a:r>
              <a:rPr lang="zh-CN" altLang="en-US" sz="2800" dirty="0"/>
              <a:t>解</a:t>
            </a:r>
            <a:r>
              <a:rPr lang="en-US" altLang="zh-CN" sz="2800" dirty="0"/>
              <a:t>:(1)</a:t>
            </a:r>
            <a:r>
              <a:rPr lang="zh-CN" altLang="en-US" sz="2800" dirty="0"/>
              <a:t>设</a:t>
            </a:r>
            <a:r>
              <a:rPr lang="en-US" altLang="zh-CN" sz="2800" dirty="0"/>
              <a:t>M(x)</a:t>
            </a:r>
            <a:r>
              <a:rPr lang="zh-CN" altLang="en-US" sz="2800" dirty="0"/>
              <a:t>：</a:t>
            </a:r>
            <a:r>
              <a:rPr lang="en-US" altLang="zh-CN" sz="2800" dirty="0"/>
              <a:t>x</a:t>
            </a:r>
            <a:r>
              <a:rPr lang="zh-CN" altLang="en-US" sz="2800" dirty="0"/>
              <a:t>是人，</a:t>
            </a:r>
            <a:r>
              <a:rPr lang="en-US" altLang="zh-CN" sz="2800" dirty="0"/>
              <a:t>Q(x)</a:t>
            </a:r>
            <a:r>
              <a:rPr lang="zh-CN" altLang="en-US" sz="2800" dirty="0"/>
              <a:t>：</a:t>
            </a:r>
            <a:r>
              <a:rPr lang="en-US" altLang="zh-CN" sz="2800" dirty="0"/>
              <a:t>x</a:t>
            </a:r>
            <a:r>
              <a:rPr lang="zh-CN" altLang="en-US" sz="2800" dirty="0"/>
              <a:t>是聪明的，</a:t>
            </a:r>
            <a:r>
              <a:rPr lang="en-US" altLang="zh-CN" sz="2800" dirty="0"/>
              <a:t>R(x)</a:t>
            </a:r>
            <a:r>
              <a:rPr lang="zh-CN" altLang="en-US" sz="2800" dirty="0"/>
              <a:t>：</a:t>
            </a:r>
            <a:r>
              <a:rPr lang="en-US" altLang="zh-CN" sz="2800" dirty="0"/>
              <a:t>x</a:t>
            </a:r>
            <a:r>
              <a:rPr lang="zh-CN" altLang="en-US" sz="2800" dirty="0"/>
              <a:t>是美丽的。</a:t>
            </a:r>
            <a:br>
              <a:rPr lang="zh-CN" altLang="en-US" sz="2800" dirty="0"/>
            </a:br>
            <a:r>
              <a:rPr lang="zh-CN" altLang="en-US" sz="2800" dirty="0"/>
              <a:t>命题符号化为：</a:t>
            </a:r>
          </a:p>
          <a:p>
            <a:pPr lvl="1">
              <a:lnSpc>
                <a:spcPct val="90000"/>
              </a:lnSpc>
            </a:pPr>
            <a:r>
              <a:rPr lang="zh-CN" altLang="en-US" dirty="0">
                <a:sym typeface="Symbol" panose="05050102010706020507" pitchFamily="18" charset="2"/>
              </a:rPr>
              <a:t></a:t>
            </a:r>
            <a:r>
              <a:rPr lang="en-US" altLang="zh-CN" dirty="0"/>
              <a:t>x(M(x)</a:t>
            </a:r>
            <a:r>
              <a:rPr lang="zh-CN" altLang="en-US" dirty="0"/>
              <a:t>∧</a:t>
            </a:r>
            <a:r>
              <a:rPr lang="en-US" altLang="zh-CN" dirty="0"/>
              <a:t>Q(x)</a:t>
            </a:r>
            <a:r>
              <a:rPr lang="zh-CN" altLang="en-US" dirty="0"/>
              <a:t>∧</a:t>
            </a:r>
            <a:r>
              <a:rPr lang="en-US" altLang="zh-CN" dirty="0"/>
              <a:t>R(x))</a:t>
            </a:r>
            <a:r>
              <a:rPr lang="zh-CN" altLang="en-US" sz="2300" dirty="0">
                <a:solidFill>
                  <a:schemeClr val="folHlink"/>
                </a:solidFill>
              </a:rPr>
              <a:t>。</a:t>
            </a:r>
          </a:p>
          <a:p>
            <a:pPr eaLnBrk="1" hangingPunct="1">
              <a:lnSpc>
                <a:spcPct val="90000"/>
              </a:lnSpc>
            </a:pPr>
            <a:r>
              <a:rPr lang="en-US" altLang="zh-CN" sz="2800" dirty="0"/>
              <a:t>(2)</a:t>
            </a:r>
            <a:r>
              <a:rPr lang="zh-CN" altLang="en-US" sz="2800" dirty="0"/>
              <a:t>设</a:t>
            </a:r>
            <a:r>
              <a:rPr lang="en-US" altLang="zh-CN" sz="2800" dirty="0"/>
              <a:t>M(x)</a:t>
            </a:r>
            <a:r>
              <a:rPr lang="zh-CN" altLang="en-US" sz="2800" dirty="0"/>
              <a:t>：</a:t>
            </a:r>
            <a:r>
              <a:rPr lang="en-US" altLang="zh-CN" sz="2800" dirty="0"/>
              <a:t>x</a:t>
            </a:r>
            <a:r>
              <a:rPr lang="zh-CN" altLang="en-US" sz="2800" dirty="0"/>
              <a:t>是人，</a:t>
            </a:r>
            <a:r>
              <a:rPr lang="en-US" altLang="zh-CN" sz="2800" dirty="0"/>
              <a:t>E(x)</a:t>
            </a:r>
            <a:r>
              <a:rPr lang="zh-CN" altLang="en-US" sz="2800" dirty="0"/>
              <a:t>：</a:t>
            </a:r>
            <a:r>
              <a:rPr lang="en-US" altLang="zh-CN" sz="2800" dirty="0"/>
              <a:t>x</a:t>
            </a:r>
            <a:r>
              <a:rPr lang="zh-CN" altLang="en-US" sz="2800" dirty="0"/>
              <a:t>是早饭时吃面包，命题符号化为：</a:t>
            </a:r>
          </a:p>
          <a:p>
            <a:pPr lvl="1" eaLnBrk="1" hangingPunct="1">
              <a:lnSpc>
                <a:spcPct val="90000"/>
              </a:lnSpc>
            </a:pPr>
            <a:r>
              <a:rPr lang="zh-CN" altLang="en-US" dirty="0">
                <a:sym typeface="Symbol" panose="05050102010706020507" pitchFamily="18" charset="2"/>
              </a:rPr>
              <a:t></a:t>
            </a:r>
            <a:r>
              <a:rPr lang="en-US" altLang="zh-CN" dirty="0"/>
              <a:t>x(M(x)</a:t>
            </a:r>
            <a:r>
              <a:rPr lang="zh-CN" altLang="en-US" dirty="0"/>
              <a:t>∧</a:t>
            </a:r>
            <a:r>
              <a:rPr lang="en-US" altLang="zh-CN" dirty="0"/>
              <a:t>E(x))</a:t>
            </a:r>
          </a:p>
        </p:txBody>
      </p:sp>
      <p:sp>
        <p:nvSpPr>
          <p:cNvPr id="2355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32B30D8-7189-4F66-AA11-646BEB6B3A2D}" type="slidenum">
              <a:rPr lang="en-US" altLang="zh-CN" sz="1000"/>
              <a:pPr>
                <a:spcBef>
                  <a:spcPct val="0"/>
                </a:spcBef>
                <a:buClrTx/>
                <a:buFontTx/>
                <a:buNone/>
              </a:pPr>
              <a:t>21</a:t>
            </a:fld>
            <a:endParaRPr lang="en-US" altLang="zh-CN" sz="1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050"/>
          <p:cNvSpPr>
            <a:spLocks noGrp="1" noChangeArrowheads="1"/>
          </p:cNvSpPr>
          <p:nvPr>
            <p:ph type="title"/>
          </p:nvPr>
        </p:nvSpPr>
        <p:spPr/>
        <p:txBody>
          <a:bodyPr/>
          <a:lstStyle/>
          <a:p>
            <a:pPr eaLnBrk="1" hangingPunct="1"/>
            <a:r>
              <a:rPr lang="zh-CN" altLang="en-US"/>
              <a:t>例：将下列命题符号化</a:t>
            </a:r>
          </a:p>
        </p:txBody>
      </p:sp>
      <p:sp>
        <p:nvSpPr>
          <p:cNvPr id="24580" name="Rectangle 2051"/>
          <p:cNvSpPr>
            <a:spLocks noGrp="1" noChangeArrowheads="1"/>
          </p:cNvSpPr>
          <p:nvPr>
            <p:ph sz="quarter" idx="1"/>
          </p:nvPr>
        </p:nvSpPr>
        <p:spPr/>
        <p:txBody>
          <a:bodyPr/>
          <a:lstStyle/>
          <a:p>
            <a:pPr eaLnBrk="1" hangingPunct="1">
              <a:lnSpc>
                <a:spcPct val="105000"/>
              </a:lnSpc>
            </a:pPr>
            <a:r>
              <a:rPr lang="en-US" altLang="zh-CN" sz="2800" dirty="0">
                <a:sym typeface="Symbol" panose="05050102010706020507" pitchFamily="18" charset="2"/>
              </a:rPr>
              <a:t>“</a:t>
            </a:r>
            <a:r>
              <a:rPr lang="zh-CN" altLang="en-US" sz="2800" dirty="0">
                <a:sym typeface="Symbol" panose="05050102010706020507" pitchFamily="18" charset="2"/>
              </a:rPr>
              <a:t>没有无理数是有理数”的形式化</a:t>
            </a:r>
          </a:p>
          <a:p>
            <a:pPr lvl="1" eaLnBrk="1" hangingPunct="1">
              <a:lnSpc>
                <a:spcPct val="105000"/>
              </a:lnSpc>
            </a:pPr>
            <a:r>
              <a:rPr lang="zh-CN" altLang="en-US" sz="2300" dirty="0"/>
              <a:t>用</a:t>
            </a:r>
            <a:r>
              <a:rPr lang="en-US" altLang="zh-CN" sz="2300" dirty="0"/>
              <a:t>P(x)</a:t>
            </a:r>
            <a:r>
              <a:rPr lang="zh-CN" altLang="en-US" sz="2300" dirty="0"/>
              <a:t>表示</a:t>
            </a:r>
            <a:r>
              <a:rPr lang="en-US" altLang="zh-CN" sz="2300" dirty="0"/>
              <a:t>x</a:t>
            </a:r>
            <a:r>
              <a:rPr lang="zh-CN" altLang="en-US" sz="2300" dirty="0"/>
              <a:t>是有理数</a:t>
            </a:r>
          </a:p>
          <a:p>
            <a:pPr lvl="1" eaLnBrk="1" hangingPunct="1">
              <a:lnSpc>
                <a:spcPct val="105000"/>
              </a:lnSpc>
            </a:pPr>
            <a:r>
              <a:rPr lang="zh-CN" altLang="en-US" sz="2300" dirty="0"/>
              <a:t>用</a:t>
            </a:r>
            <a:r>
              <a:rPr lang="en-US" altLang="zh-CN" sz="2300" dirty="0"/>
              <a:t>Q(x)</a:t>
            </a:r>
            <a:r>
              <a:rPr lang="zh-CN" altLang="en-US" sz="2300" dirty="0"/>
              <a:t>表示</a:t>
            </a:r>
            <a:r>
              <a:rPr lang="en-US" altLang="zh-CN" sz="2300" dirty="0"/>
              <a:t>x</a:t>
            </a:r>
            <a:r>
              <a:rPr lang="zh-CN" altLang="en-US" sz="2300" dirty="0"/>
              <a:t>是无理数</a:t>
            </a:r>
          </a:p>
          <a:p>
            <a:pPr lvl="1" eaLnBrk="1" hangingPunct="1">
              <a:lnSpc>
                <a:spcPct val="105000"/>
              </a:lnSpc>
            </a:pPr>
            <a:r>
              <a:rPr lang="zh-CN" altLang="en-US" sz="2300" dirty="0">
                <a:sym typeface="Symbol" panose="05050102010706020507" pitchFamily="18" charset="2"/>
              </a:rPr>
              <a:t></a:t>
            </a:r>
            <a:r>
              <a:rPr lang="en-US" altLang="zh-CN" sz="2300" dirty="0"/>
              <a:t>(</a:t>
            </a:r>
            <a:r>
              <a:rPr lang="en-US" altLang="zh-CN" sz="2300" dirty="0">
                <a:sym typeface="Symbol" panose="05050102010706020507" pitchFamily="18" charset="2"/>
              </a:rPr>
              <a:t></a:t>
            </a:r>
            <a:r>
              <a:rPr lang="en-US" altLang="zh-CN" sz="2300" dirty="0"/>
              <a:t>x)(Q(x)</a:t>
            </a:r>
            <a:r>
              <a:rPr lang="en-US" altLang="zh-CN" sz="2300" dirty="0">
                <a:sym typeface="Symbol" panose="05050102010706020507" pitchFamily="18" charset="2"/>
              </a:rPr>
              <a:t></a:t>
            </a:r>
            <a:r>
              <a:rPr lang="en-US" altLang="zh-CN" sz="2300" dirty="0"/>
              <a:t>P(x))</a:t>
            </a:r>
            <a:r>
              <a:rPr lang="zh-CN" altLang="en-US" sz="2300" dirty="0"/>
              <a:t>正确</a:t>
            </a:r>
            <a:endParaRPr lang="en-US" altLang="zh-CN" sz="2300" dirty="0"/>
          </a:p>
          <a:p>
            <a:pPr lvl="1">
              <a:lnSpc>
                <a:spcPct val="105000"/>
              </a:lnSpc>
            </a:pPr>
            <a:r>
              <a:rPr lang="en-US" altLang="zh-CN" sz="2400" dirty="0">
                <a:sym typeface="Symbol" panose="05050102010706020507" pitchFamily="18" charset="2"/>
              </a:rPr>
              <a:t>“</a:t>
            </a:r>
            <a:r>
              <a:rPr lang="zh-CN" altLang="en-US" sz="2400" dirty="0">
                <a:sym typeface="Symbol" panose="05050102010706020507" pitchFamily="18" charset="2"/>
              </a:rPr>
              <a:t>存在无理数是有理数”的说法是不对的</a:t>
            </a:r>
            <a:endParaRPr lang="zh-CN" altLang="en-US" sz="2300" dirty="0"/>
          </a:p>
          <a:p>
            <a:pPr eaLnBrk="1" hangingPunct="1">
              <a:lnSpc>
                <a:spcPct val="105000"/>
              </a:lnSpc>
            </a:pPr>
            <a:r>
              <a:rPr lang="zh-CN" altLang="en-US" sz="2800" dirty="0">
                <a:sym typeface="Symbol" panose="05050102010706020507" pitchFamily="18" charset="2"/>
              </a:rPr>
              <a:t>“对任意一个数而言，如果它是无理数，那么它就不是有理数”</a:t>
            </a:r>
          </a:p>
          <a:p>
            <a:pPr lvl="1" eaLnBrk="1" hangingPunct="1">
              <a:lnSpc>
                <a:spcPct val="105000"/>
              </a:lnSpc>
            </a:pPr>
            <a:r>
              <a:rPr lang="en-US" altLang="zh-CN" sz="2300" dirty="0"/>
              <a:t>(</a:t>
            </a:r>
            <a:r>
              <a:rPr lang="en-US" altLang="zh-CN" sz="2300" dirty="0">
                <a:sym typeface="Symbol" panose="05050102010706020507" pitchFamily="18" charset="2"/>
              </a:rPr>
              <a:t></a:t>
            </a:r>
            <a:r>
              <a:rPr lang="en-US" altLang="zh-CN" sz="2300" dirty="0"/>
              <a:t>x)(P(x)</a:t>
            </a:r>
            <a:r>
              <a:rPr lang="en-US" altLang="zh-CN" sz="2300" dirty="0">
                <a:sym typeface="Symbol" panose="05050102010706020507" pitchFamily="18" charset="2"/>
              </a:rPr>
              <a:t></a:t>
            </a:r>
            <a:r>
              <a:rPr lang="en-US" altLang="zh-CN" sz="2300" dirty="0"/>
              <a:t>Q(x))</a:t>
            </a:r>
            <a:r>
              <a:rPr lang="zh-CN" altLang="en-US" sz="2300" dirty="0"/>
              <a:t>正确</a:t>
            </a:r>
          </a:p>
          <a:p>
            <a:pPr lvl="1" eaLnBrk="1" hangingPunct="1">
              <a:lnSpc>
                <a:spcPct val="105000"/>
              </a:lnSpc>
            </a:pPr>
            <a:r>
              <a:rPr lang="en-US" altLang="zh-CN" sz="2300" dirty="0"/>
              <a:t>(</a:t>
            </a:r>
            <a:r>
              <a:rPr lang="en-US" altLang="zh-CN" sz="2300" dirty="0">
                <a:sym typeface="Symbol" panose="05050102010706020507" pitchFamily="18" charset="2"/>
              </a:rPr>
              <a:t></a:t>
            </a:r>
            <a:r>
              <a:rPr lang="en-US" altLang="zh-CN" sz="2300" dirty="0"/>
              <a:t>x)(Q(x)</a:t>
            </a:r>
            <a:r>
              <a:rPr lang="en-US" altLang="zh-CN" sz="2300" dirty="0">
                <a:sym typeface="Symbol" panose="05050102010706020507" pitchFamily="18" charset="2"/>
              </a:rPr>
              <a:t></a:t>
            </a:r>
            <a:r>
              <a:rPr lang="en-US" altLang="zh-CN" sz="2300" dirty="0"/>
              <a:t>P(x))</a:t>
            </a:r>
            <a:r>
              <a:rPr lang="zh-CN" altLang="en-US" sz="2300" dirty="0"/>
              <a:t>正确</a:t>
            </a:r>
          </a:p>
        </p:txBody>
      </p:sp>
      <p:sp>
        <p:nvSpPr>
          <p:cNvPr id="2457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062AAD9-7613-4142-BEC0-0FAA3D3A03CD}" type="slidenum">
              <a:rPr lang="en-US" altLang="zh-CN" sz="1000"/>
              <a:pPr>
                <a:spcBef>
                  <a:spcPct val="0"/>
                </a:spcBef>
                <a:buClrTx/>
                <a:buFontTx/>
                <a:buNone/>
              </a:pPr>
              <a:t>22</a:t>
            </a:fld>
            <a:endParaRPr lang="en-US" altLang="zh-CN"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050"/>
          <p:cNvSpPr>
            <a:spLocks noGrp="1" noChangeArrowheads="1"/>
          </p:cNvSpPr>
          <p:nvPr>
            <p:ph type="title"/>
          </p:nvPr>
        </p:nvSpPr>
        <p:spPr/>
        <p:txBody>
          <a:bodyPr/>
          <a:lstStyle/>
          <a:p>
            <a:pPr eaLnBrk="1" hangingPunct="1"/>
            <a:r>
              <a:rPr lang="zh-CN" altLang="en-US"/>
              <a:t>例：将下列命题符号化</a:t>
            </a:r>
          </a:p>
        </p:txBody>
      </p:sp>
      <p:sp>
        <p:nvSpPr>
          <p:cNvPr id="25604" name="Rectangle 2051"/>
          <p:cNvSpPr>
            <a:spLocks noGrp="1" noChangeArrowheads="1"/>
          </p:cNvSpPr>
          <p:nvPr>
            <p:ph sz="quarter" idx="1"/>
          </p:nvPr>
        </p:nvSpPr>
        <p:spPr/>
        <p:txBody>
          <a:bodyPr/>
          <a:lstStyle/>
          <a:p>
            <a:pPr eaLnBrk="1" hangingPunct="1">
              <a:lnSpc>
                <a:spcPct val="105000"/>
              </a:lnSpc>
            </a:pPr>
            <a:r>
              <a:rPr lang="en-US" altLang="zh-CN" dirty="0">
                <a:sym typeface="Symbol" panose="05050102010706020507" pitchFamily="18" charset="2"/>
              </a:rPr>
              <a:t>“</a:t>
            </a:r>
            <a:r>
              <a:rPr lang="zh-CN" altLang="en-US" dirty="0">
                <a:sym typeface="Symbol" panose="05050102010706020507" pitchFamily="18" charset="2"/>
              </a:rPr>
              <a:t>有的实数不是有理数”的形式化</a:t>
            </a:r>
          </a:p>
          <a:p>
            <a:pPr eaLnBrk="1" hangingPunct="1">
              <a:lnSpc>
                <a:spcPct val="105000"/>
              </a:lnSpc>
            </a:pPr>
            <a:r>
              <a:rPr lang="zh-CN" altLang="en-US" dirty="0">
                <a:sym typeface="Symbol" panose="05050102010706020507" pitchFamily="18" charset="2"/>
              </a:rPr>
              <a:t>“有的数是实数但不是有理数”的形式化</a:t>
            </a:r>
          </a:p>
          <a:p>
            <a:pPr lvl="1" eaLnBrk="1" hangingPunct="1">
              <a:lnSpc>
                <a:spcPct val="105000"/>
              </a:lnSpc>
            </a:pPr>
            <a:r>
              <a:rPr lang="zh-CN" altLang="en-US" dirty="0"/>
              <a:t>用</a:t>
            </a:r>
            <a:r>
              <a:rPr lang="en-US" altLang="zh-CN" dirty="0"/>
              <a:t>P(x)</a:t>
            </a:r>
            <a:r>
              <a:rPr lang="zh-CN" altLang="en-US" dirty="0"/>
              <a:t>表示</a:t>
            </a:r>
            <a:r>
              <a:rPr lang="en-US" altLang="zh-CN" dirty="0"/>
              <a:t>x</a:t>
            </a:r>
            <a:r>
              <a:rPr lang="zh-CN" altLang="en-US" dirty="0"/>
              <a:t>是有理数</a:t>
            </a:r>
          </a:p>
          <a:p>
            <a:pPr lvl="1" eaLnBrk="1" hangingPunct="1">
              <a:lnSpc>
                <a:spcPct val="105000"/>
              </a:lnSpc>
            </a:pPr>
            <a:r>
              <a:rPr lang="zh-CN" altLang="en-US" dirty="0"/>
              <a:t>用</a:t>
            </a:r>
            <a:r>
              <a:rPr lang="en-US" altLang="zh-CN" dirty="0"/>
              <a:t>Q(x)</a:t>
            </a:r>
            <a:r>
              <a:rPr lang="zh-CN" altLang="en-US" dirty="0"/>
              <a:t>表示</a:t>
            </a:r>
            <a:r>
              <a:rPr lang="en-US" altLang="zh-CN" dirty="0"/>
              <a:t>x</a:t>
            </a:r>
            <a:r>
              <a:rPr lang="zh-CN" altLang="en-US" dirty="0"/>
              <a:t>是实数</a:t>
            </a:r>
          </a:p>
          <a:p>
            <a:pPr lvl="1" eaLnBrk="1" hangingPunct="1">
              <a:lnSpc>
                <a:spcPct val="105000"/>
              </a:lnSpc>
            </a:pPr>
            <a:r>
              <a:rPr lang="en-US" altLang="zh-CN" dirty="0"/>
              <a:t>(</a:t>
            </a:r>
            <a:r>
              <a:rPr lang="en-US" altLang="zh-CN" dirty="0">
                <a:sym typeface="Symbol" panose="05050102010706020507" pitchFamily="18" charset="2"/>
              </a:rPr>
              <a:t></a:t>
            </a:r>
            <a:r>
              <a:rPr lang="en-US" altLang="zh-CN" dirty="0"/>
              <a:t>x)(Q(x)</a:t>
            </a:r>
            <a:r>
              <a:rPr lang="en-US" altLang="zh-CN" dirty="0">
                <a:sym typeface="Symbol" panose="05050102010706020507" pitchFamily="18" charset="2"/>
              </a:rPr>
              <a:t></a:t>
            </a:r>
            <a:r>
              <a:rPr lang="en-US" altLang="zh-CN" dirty="0"/>
              <a:t>P(x))</a:t>
            </a:r>
            <a:r>
              <a:rPr lang="zh-CN" altLang="en-US" dirty="0"/>
              <a:t>正确</a:t>
            </a:r>
          </a:p>
        </p:txBody>
      </p:sp>
      <p:sp>
        <p:nvSpPr>
          <p:cNvPr id="2560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5ED41E1-CF52-44B3-9E31-9F89A5067D19}" type="slidenum">
              <a:rPr lang="en-US" altLang="zh-CN" sz="1000"/>
              <a:pPr>
                <a:spcBef>
                  <a:spcPct val="0"/>
                </a:spcBef>
                <a:buClrTx/>
                <a:buFontTx/>
                <a:buNone/>
              </a:pPr>
              <a:t>23</a:t>
            </a:fld>
            <a:endParaRPr lang="en-US" altLang="zh-CN"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a:t>例：将下列命题符号化</a:t>
            </a:r>
          </a:p>
        </p:txBody>
      </p:sp>
      <p:sp>
        <p:nvSpPr>
          <p:cNvPr id="26628" name="Rectangle 3"/>
          <p:cNvSpPr>
            <a:spLocks noGrp="1" noChangeArrowheads="1"/>
          </p:cNvSpPr>
          <p:nvPr>
            <p:ph sz="quarter" idx="1"/>
          </p:nvPr>
        </p:nvSpPr>
        <p:spPr/>
        <p:txBody>
          <a:bodyPr/>
          <a:lstStyle/>
          <a:p>
            <a:pPr eaLnBrk="1" hangingPunct="1">
              <a:lnSpc>
                <a:spcPct val="105000"/>
              </a:lnSpc>
            </a:pPr>
            <a:r>
              <a:rPr lang="en-US" altLang="zh-CN" dirty="0">
                <a:sym typeface="Symbol" panose="05050102010706020507" pitchFamily="18" charset="2"/>
              </a:rPr>
              <a:t>“</a:t>
            </a:r>
            <a:r>
              <a:rPr lang="zh-CN" altLang="en-US" dirty="0">
                <a:sym typeface="Symbol" panose="05050102010706020507" pitchFamily="18" charset="2"/>
              </a:rPr>
              <a:t>至少有一偶数是素数”的形式化</a:t>
            </a:r>
          </a:p>
          <a:p>
            <a:pPr lvl="1" eaLnBrk="1" hangingPunct="1">
              <a:lnSpc>
                <a:spcPct val="105000"/>
              </a:lnSpc>
            </a:pPr>
            <a:r>
              <a:rPr lang="en-US" altLang="zh-CN" dirty="0"/>
              <a:t>(</a:t>
            </a:r>
            <a:r>
              <a:rPr lang="en-US" altLang="zh-CN" dirty="0">
                <a:sym typeface="Symbol" panose="05050102010706020507" pitchFamily="18" charset="2"/>
              </a:rPr>
              <a:t></a:t>
            </a:r>
            <a:r>
              <a:rPr lang="en-US" altLang="zh-CN" dirty="0"/>
              <a:t>x)(Q(x)</a:t>
            </a:r>
            <a:r>
              <a:rPr lang="en-US" altLang="zh-CN" dirty="0">
                <a:sym typeface="Symbol" panose="05050102010706020507" pitchFamily="18" charset="2"/>
              </a:rPr>
              <a:t></a:t>
            </a:r>
            <a:r>
              <a:rPr lang="en-US" altLang="zh-CN" dirty="0"/>
              <a:t>P(x))</a:t>
            </a:r>
          </a:p>
          <a:p>
            <a:pPr eaLnBrk="1" hangingPunct="1">
              <a:lnSpc>
                <a:spcPct val="105000"/>
              </a:lnSpc>
            </a:pPr>
            <a:r>
              <a:rPr lang="en-US" altLang="zh-CN" dirty="0">
                <a:sym typeface="Symbol" panose="05050102010706020507" pitchFamily="18" charset="2"/>
              </a:rPr>
              <a:t>“</a:t>
            </a:r>
            <a:r>
              <a:rPr lang="zh-CN" altLang="en-US" dirty="0">
                <a:sym typeface="Symbol" panose="05050102010706020507" pitchFamily="18" charset="2"/>
              </a:rPr>
              <a:t>至少有一偶数并且至少有一素数”的形式化</a:t>
            </a:r>
            <a:endParaRPr lang="zh-CN" altLang="en-US" dirty="0"/>
          </a:p>
          <a:p>
            <a:pPr lvl="1" eaLnBrk="1" hangingPunct="1">
              <a:lnSpc>
                <a:spcPct val="105000"/>
              </a:lnSpc>
            </a:pPr>
            <a:r>
              <a:rPr lang="en-US" altLang="zh-CN" dirty="0"/>
              <a:t>((</a:t>
            </a:r>
            <a:r>
              <a:rPr lang="en-US" altLang="zh-CN" dirty="0">
                <a:sym typeface="Symbol" panose="05050102010706020507" pitchFamily="18" charset="2"/>
              </a:rPr>
              <a:t></a:t>
            </a:r>
            <a:r>
              <a:rPr lang="en-US" altLang="zh-CN" dirty="0"/>
              <a:t>x)Q(x)</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x)P(x))</a:t>
            </a:r>
          </a:p>
          <a:p>
            <a:pPr>
              <a:lnSpc>
                <a:spcPct val="105000"/>
              </a:lnSpc>
            </a:pPr>
            <a:r>
              <a:rPr lang="zh-CN" altLang="en-US" dirty="0"/>
              <a:t>该方程有且仅有一个解</a:t>
            </a:r>
            <a:endParaRPr lang="en-US" altLang="zh-CN" dirty="0"/>
          </a:p>
          <a:p>
            <a:pPr lvl="1">
              <a:lnSpc>
                <a:spcPct val="105000"/>
              </a:lnSpc>
            </a:pPr>
            <a:r>
              <a:rPr lang="zh-CN" altLang="en-US" dirty="0">
                <a:solidFill>
                  <a:srgbClr val="FF0000"/>
                </a:solidFill>
                <a:highlight>
                  <a:srgbClr val="FFFF00"/>
                </a:highlight>
              </a:rPr>
              <a:t>存在唯一</a:t>
            </a:r>
            <a:r>
              <a:rPr lang="zh-CN" altLang="en-US" dirty="0"/>
              <a:t>（</a:t>
            </a:r>
            <a:r>
              <a:rPr lang="en-US" altLang="zh-CN" dirty="0">
                <a:sym typeface="Symbol" panose="05050102010706020507" pitchFamily="18" charset="2"/>
              </a:rPr>
              <a:t> </a:t>
            </a:r>
            <a:r>
              <a:rPr lang="zh-CN" altLang="en-US" dirty="0">
                <a:sym typeface="Symbol" panose="05050102010706020507" pitchFamily="18" charset="2"/>
              </a:rPr>
              <a:t>！</a:t>
            </a:r>
            <a:r>
              <a:rPr lang="zh-CN" altLang="en-US" dirty="0"/>
              <a:t>）</a:t>
            </a:r>
            <a:endParaRPr lang="en-US" altLang="zh-CN" dirty="0"/>
          </a:p>
          <a:p>
            <a:pPr lvl="1">
              <a:lnSpc>
                <a:spcPct val="105000"/>
              </a:lnSpc>
            </a:pPr>
            <a:r>
              <a:rPr lang="en-US" altLang="zh-CN" dirty="0"/>
              <a:t>P(x),x</a:t>
            </a:r>
            <a:r>
              <a:rPr lang="zh-CN" altLang="en-US" dirty="0"/>
              <a:t>是方程的解</a:t>
            </a:r>
            <a:endParaRPr lang="en-US" altLang="zh-CN" dirty="0"/>
          </a:p>
          <a:p>
            <a:pPr lvl="1">
              <a:lnSpc>
                <a:spcPct val="105000"/>
              </a:lnSpc>
            </a:pPr>
            <a:r>
              <a:rPr lang="en-US" altLang="zh-CN" dirty="0"/>
              <a:t>Q(</a:t>
            </a:r>
            <a:r>
              <a:rPr lang="en-US" altLang="zh-CN" dirty="0" err="1"/>
              <a:t>x,y</a:t>
            </a:r>
            <a:r>
              <a:rPr lang="en-US" altLang="zh-CN" dirty="0"/>
              <a:t>),x</a:t>
            </a:r>
            <a:r>
              <a:rPr lang="zh-CN" altLang="en-US" dirty="0"/>
              <a:t>与</a:t>
            </a:r>
            <a:r>
              <a:rPr lang="en-US" altLang="zh-CN" dirty="0"/>
              <a:t>y</a:t>
            </a:r>
            <a:r>
              <a:rPr lang="zh-CN" altLang="en-US" dirty="0"/>
              <a:t>相等</a:t>
            </a:r>
            <a:endParaRPr lang="en-US" altLang="zh-CN" dirty="0"/>
          </a:p>
          <a:p>
            <a:pPr lvl="1">
              <a:lnSpc>
                <a:spcPct val="105000"/>
              </a:lnSpc>
            </a:pPr>
            <a:r>
              <a:rPr lang="en-US" altLang="zh-CN" sz="2800" dirty="0"/>
              <a:t>(</a:t>
            </a:r>
            <a:r>
              <a:rPr lang="en-US" altLang="zh-CN" sz="2800" dirty="0">
                <a:sym typeface="Symbol" panose="05050102010706020507" pitchFamily="18" charset="2"/>
              </a:rPr>
              <a:t></a:t>
            </a:r>
            <a:r>
              <a:rPr lang="en-US" altLang="zh-CN" sz="2800" dirty="0"/>
              <a:t>x)(P(x)</a:t>
            </a:r>
            <a:r>
              <a:rPr lang="en-US" altLang="zh-CN" sz="2800" dirty="0">
                <a:sym typeface="Symbol" panose="05050102010706020507" pitchFamily="18" charset="2"/>
              </a:rPr>
              <a:t></a:t>
            </a:r>
            <a:r>
              <a:rPr lang="en-US" altLang="zh-CN" sz="2800" dirty="0" err="1"/>
              <a:t>x</a:t>
            </a:r>
            <a:r>
              <a:rPr lang="en-US" altLang="zh-CN" sz="2400" dirty="0" err="1">
                <a:sym typeface="Symbol" panose="05050102010706020507" pitchFamily="18" charset="2"/>
              </a:rPr>
              <a:t></a:t>
            </a:r>
            <a:r>
              <a:rPr lang="en-US" altLang="zh-CN" sz="2400" dirty="0" err="1"/>
              <a:t>y</a:t>
            </a:r>
            <a:r>
              <a:rPr lang="en-US" altLang="zh-CN" sz="2400" dirty="0"/>
              <a:t>((</a:t>
            </a:r>
            <a:r>
              <a:rPr lang="en-US" altLang="zh-CN" dirty="0"/>
              <a:t>P(x)</a:t>
            </a:r>
            <a:r>
              <a:rPr lang="en-US" altLang="zh-CN" dirty="0">
                <a:sym typeface="Symbol" panose="05050102010706020507" pitchFamily="18" charset="2"/>
              </a:rPr>
              <a:t></a:t>
            </a:r>
            <a:r>
              <a:rPr lang="en-US" altLang="zh-CN" dirty="0"/>
              <a:t>P(y)</a:t>
            </a:r>
            <a:r>
              <a:rPr lang="en-US" altLang="zh-CN" dirty="0">
                <a:sym typeface="Symbol" panose="05050102010706020507" pitchFamily="18" charset="2"/>
              </a:rPr>
              <a:t></a:t>
            </a:r>
            <a:r>
              <a:rPr lang="en-US" altLang="zh-CN" dirty="0"/>
              <a:t>Q(</a:t>
            </a:r>
            <a:r>
              <a:rPr lang="en-US" altLang="zh-CN" dirty="0" err="1"/>
              <a:t>x,y</a:t>
            </a:r>
            <a:r>
              <a:rPr lang="en-US" altLang="zh-CN" dirty="0"/>
              <a:t>))</a:t>
            </a:r>
          </a:p>
        </p:txBody>
      </p:sp>
      <p:sp>
        <p:nvSpPr>
          <p:cNvPr id="2662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BC81E25-22EF-4F68-856C-09E713865C57}" type="slidenum">
              <a:rPr lang="en-US" altLang="zh-CN" sz="1000"/>
              <a:pPr>
                <a:spcBef>
                  <a:spcPct val="0"/>
                </a:spcBef>
                <a:buClrTx/>
                <a:buFontTx/>
                <a:buNone/>
              </a:pPr>
              <a:t>24</a:t>
            </a:fld>
            <a:endParaRPr lang="en-US" altLang="zh-CN"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句式及其符号化</a:t>
            </a:r>
          </a:p>
        </p:txBody>
      </p:sp>
      <p:sp>
        <p:nvSpPr>
          <p:cNvPr id="3" name="内容占位符 2"/>
          <p:cNvSpPr>
            <a:spLocks noGrp="1"/>
          </p:cNvSpPr>
          <p:nvPr>
            <p:ph sz="quarter" idx="1"/>
          </p:nvPr>
        </p:nvSpPr>
        <p:spPr/>
        <p:txBody>
          <a:bodyPr/>
          <a:lstStyle/>
          <a:p>
            <a:r>
              <a:rPr lang="zh-CN" altLang="en-US" dirty="0"/>
              <a:t>凡（所有）</a:t>
            </a:r>
            <a:r>
              <a:rPr lang="en-US" altLang="zh-CN" dirty="0"/>
              <a:t>P</a:t>
            </a:r>
            <a:r>
              <a:rPr lang="zh-CN" altLang="en-US" dirty="0"/>
              <a:t>必（都）</a:t>
            </a:r>
            <a:r>
              <a:rPr lang="en-US" altLang="zh-CN" dirty="0"/>
              <a:t>Q.</a:t>
            </a:r>
          </a:p>
          <a:p>
            <a:pPr lvl="1"/>
            <a:r>
              <a:rPr lang="zh-CN" altLang="en-US" dirty="0"/>
              <a:t>凡人必死，所有老虎都吃人，天下乌鸦一般黑</a:t>
            </a:r>
            <a:endParaRPr lang="en-US" altLang="zh-CN" dirty="0"/>
          </a:p>
          <a:p>
            <a:pPr lvl="1"/>
            <a:r>
              <a:rPr lang="en-US" altLang="zh-CN" sz="2800" dirty="0"/>
              <a:t>(</a:t>
            </a:r>
            <a:r>
              <a:rPr lang="en-US" altLang="zh-CN" sz="2800" dirty="0">
                <a:sym typeface="Symbol" panose="05050102010706020507" pitchFamily="18" charset="2"/>
              </a:rPr>
              <a:t></a:t>
            </a:r>
            <a:r>
              <a:rPr lang="en-US" altLang="zh-CN" sz="2800" dirty="0"/>
              <a:t>x)(P(x)</a:t>
            </a:r>
            <a:r>
              <a:rPr lang="en-US" altLang="zh-CN" sz="2800" dirty="0">
                <a:sym typeface="Symbol" panose="05050102010706020507" pitchFamily="18" charset="2"/>
              </a:rPr>
              <a:t></a:t>
            </a:r>
            <a:r>
              <a:rPr lang="en-US" altLang="zh-CN" sz="2800" dirty="0"/>
              <a:t>Q(x))</a:t>
            </a:r>
          </a:p>
          <a:p>
            <a:pPr lvl="1"/>
            <a:r>
              <a:rPr lang="en-US" altLang="zh-CN" sz="2800" dirty="0">
                <a:sym typeface="Symbol" panose="05050102010706020507" pitchFamily="18" charset="2"/>
              </a:rPr>
              <a:t></a:t>
            </a:r>
            <a:r>
              <a:rPr lang="en-US" altLang="zh-CN" sz="2800" dirty="0"/>
              <a:t>x(P(x)</a:t>
            </a:r>
            <a:r>
              <a:rPr lang="en-US" altLang="zh-CN" sz="2800" dirty="0">
                <a:sym typeface="Symbol" panose="05050102010706020507" pitchFamily="18" charset="2"/>
              </a:rPr>
              <a:t></a:t>
            </a:r>
            <a:r>
              <a:rPr lang="en-US" altLang="zh-CN" sz="2800" dirty="0"/>
              <a:t>Q(x))</a:t>
            </a:r>
          </a:p>
          <a:p>
            <a:r>
              <a:rPr lang="zh-CN" altLang="en-US" dirty="0"/>
              <a:t>有的（存在）</a:t>
            </a:r>
            <a:r>
              <a:rPr lang="en-US" altLang="zh-CN" dirty="0"/>
              <a:t>P</a:t>
            </a:r>
            <a:r>
              <a:rPr lang="zh-CN" altLang="en-US" dirty="0"/>
              <a:t>会（是）</a:t>
            </a:r>
            <a:r>
              <a:rPr lang="en-US" altLang="zh-CN" dirty="0"/>
              <a:t>Q.</a:t>
            </a:r>
          </a:p>
          <a:p>
            <a:pPr lvl="1"/>
            <a:r>
              <a:rPr lang="zh-CN" altLang="en-US" dirty="0"/>
              <a:t>有的老虎会吃人，存在玫瑰是蓝色的</a:t>
            </a:r>
            <a:endParaRPr lang="en-US" altLang="zh-CN" dirty="0"/>
          </a:p>
          <a:p>
            <a:pPr lvl="1"/>
            <a:r>
              <a:rPr lang="en-US" altLang="zh-CN" dirty="0"/>
              <a:t>(</a:t>
            </a:r>
            <a:r>
              <a:rPr lang="en-US" altLang="zh-CN" dirty="0">
                <a:sym typeface="Symbol" panose="05050102010706020507" pitchFamily="18" charset="2"/>
              </a:rPr>
              <a:t></a:t>
            </a:r>
            <a:r>
              <a:rPr lang="en-US" altLang="zh-CN" dirty="0"/>
              <a:t>x)(P(x)</a:t>
            </a:r>
            <a:r>
              <a:rPr lang="en-US" altLang="zh-CN" dirty="0">
                <a:sym typeface="Symbol" panose="05050102010706020507" pitchFamily="18" charset="2"/>
              </a:rPr>
              <a:t></a:t>
            </a:r>
            <a:r>
              <a:rPr lang="en-US" altLang="zh-CN" dirty="0"/>
              <a:t>Q(x))</a:t>
            </a:r>
          </a:p>
          <a:p>
            <a:pPr lvl="1"/>
            <a:r>
              <a:rPr lang="en-US" altLang="zh-CN" dirty="0">
                <a:sym typeface="Symbol" panose="05050102010706020507" pitchFamily="18" charset="2"/>
              </a:rPr>
              <a:t></a:t>
            </a:r>
            <a:r>
              <a:rPr lang="en-US" altLang="zh-CN" dirty="0"/>
              <a:t>x(P(x)</a:t>
            </a:r>
            <a:r>
              <a:rPr lang="en-US" altLang="zh-CN" dirty="0">
                <a:sym typeface="Symbol" panose="05050102010706020507" pitchFamily="18" charset="2"/>
              </a:rPr>
              <a:t></a:t>
            </a:r>
            <a:r>
              <a:rPr lang="en-US" altLang="zh-CN" dirty="0"/>
              <a:t>Q(x))</a:t>
            </a:r>
          </a:p>
          <a:p>
            <a:endParaRPr lang="en-US" altLang="zh-CN" dirty="0"/>
          </a:p>
          <a:p>
            <a:pPr lvl="1"/>
            <a:endParaRPr lang="zh-CN" altLang="en-US" dirty="0"/>
          </a:p>
        </p:txBody>
      </p:sp>
      <p:sp>
        <p:nvSpPr>
          <p:cNvPr id="4" name="灯片编号占位符 3"/>
          <p:cNvSpPr>
            <a:spLocks noGrp="1"/>
          </p:cNvSpPr>
          <p:nvPr>
            <p:ph type="sldNum" sz="quarter" idx="11"/>
          </p:nvPr>
        </p:nvSpPr>
        <p:spPr/>
        <p:txBody>
          <a:bodyPr>
            <a:normAutofit fontScale="85000" lnSpcReduction="20000"/>
          </a:bodyPr>
          <a:lstStyle/>
          <a:p>
            <a:pPr>
              <a:defRPr/>
            </a:pPr>
            <a:fld id="{ED3928F6-9705-4E56-B6DF-0A794484F74A}" type="slidenum">
              <a:rPr lang="en-US" altLang="zh-CN" smtClean="0"/>
              <a:pPr>
                <a:defRPr/>
              </a:pPr>
              <a:t>25</a:t>
            </a:fld>
            <a:endParaRPr lang="en-US" altLang="zh-CN"/>
          </a:p>
        </p:txBody>
      </p:sp>
    </p:spTree>
    <p:extLst>
      <p:ext uri="{BB962C8B-B14F-4D97-AF65-F5344CB8AC3E}">
        <p14:creationId xmlns:p14="http://schemas.microsoft.com/office/powerpoint/2010/main" val="3619058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1026"/>
          <p:cNvSpPr>
            <a:spLocks noGrp="1" noChangeArrowheads="1"/>
          </p:cNvSpPr>
          <p:nvPr>
            <p:ph type="title"/>
          </p:nvPr>
        </p:nvSpPr>
        <p:spPr/>
        <p:txBody>
          <a:bodyPr/>
          <a:lstStyle/>
          <a:p>
            <a:pPr eaLnBrk="1" hangingPunct="1"/>
            <a:r>
              <a:rPr lang="zh-CN" altLang="en-US" b="1"/>
              <a:t>函数</a:t>
            </a:r>
          </a:p>
        </p:txBody>
      </p:sp>
      <p:sp>
        <p:nvSpPr>
          <p:cNvPr id="123907" name="Rectangle 1027"/>
          <p:cNvSpPr>
            <a:spLocks noGrp="1" noChangeArrowheads="1"/>
          </p:cNvSpPr>
          <p:nvPr>
            <p:ph sz="quarter" idx="1"/>
          </p:nvPr>
        </p:nvSpPr>
        <p:spPr/>
        <p:txBody>
          <a:bodyPr/>
          <a:lstStyle/>
          <a:p>
            <a:pPr>
              <a:tabLst>
                <a:tab pos="1716088" algn="l"/>
                <a:tab pos="2343150" algn="l"/>
              </a:tabLst>
            </a:pPr>
            <a:r>
              <a:rPr lang="zh-CN" altLang="en-US" b="1"/>
              <a:t>在谓语词逻辑中出现个体变元，自然也会考虑引入函数</a:t>
            </a:r>
          </a:p>
          <a:p>
            <a:pPr>
              <a:tabLst>
                <a:tab pos="1716088" algn="l"/>
                <a:tab pos="2343150" algn="l"/>
              </a:tabLst>
            </a:pPr>
            <a:r>
              <a:rPr lang="zh-CN" altLang="en-US" b="1"/>
              <a:t>函数的值是一个个体词</a:t>
            </a:r>
          </a:p>
          <a:p>
            <a:pPr>
              <a:tabLst>
                <a:tab pos="1716088" algn="l"/>
                <a:tab pos="2343150" algn="l"/>
              </a:tabLst>
            </a:pPr>
            <a:r>
              <a:rPr lang="zh-CN" altLang="en-US" b="1"/>
              <a:t>函数被称为函词</a:t>
            </a:r>
          </a:p>
          <a:p>
            <a:pPr>
              <a:tabLst>
                <a:tab pos="1716088" algn="l"/>
                <a:tab pos="2343150" algn="l"/>
              </a:tabLst>
            </a:pPr>
            <a:r>
              <a:rPr lang="zh-CN" altLang="en-US" b="1"/>
              <a:t>如</a:t>
            </a:r>
            <a:r>
              <a:rPr lang="en-US" altLang="zh-CN" b="1"/>
              <a:t>father(x)</a:t>
            </a:r>
            <a:r>
              <a:rPr lang="zh-CN" altLang="en-US" b="1"/>
              <a:t>表示</a:t>
            </a:r>
            <a:r>
              <a:rPr lang="en-US" altLang="zh-CN" b="1"/>
              <a:t>x</a:t>
            </a:r>
            <a:r>
              <a:rPr lang="zh-CN" altLang="en-US" b="1"/>
              <a:t>的父亲</a:t>
            </a:r>
          </a:p>
          <a:p>
            <a:pPr>
              <a:tabLst>
                <a:tab pos="1716088" algn="l"/>
                <a:tab pos="2343150" algn="l"/>
              </a:tabLst>
            </a:pPr>
            <a:r>
              <a:rPr lang="zh-CN" altLang="en-US" b="1"/>
              <a:t>带函词的谓词</a:t>
            </a:r>
            <a:r>
              <a:rPr lang="en-US" altLang="zh-CN" b="1"/>
              <a:t>MARRIED(father(</a:t>
            </a:r>
            <a:r>
              <a:rPr lang="zh-CN" altLang="en-US" b="1"/>
              <a:t>张三</a:t>
            </a:r>
            <a:r>
              <a:rPr lang="en-US" altLang="zh-CN" b="1"/>
              <a:t>),mother(</a:t>
            </a:r>
            <a:r>
              <a:rPr lang="zh-CN" altLang="en-US" b="1"/>
              <a:t>李四</a:t>
            </a:r>
            <a:r>
              <a:rPr lang="en-US" altLang="zh-CN" b="1"/>
              <a:t>))</a:t>
            </a:r>
            <a:endParaRPr lang="zh-CN" altLang="en-US" b="1"/>
          </a:p>
        </p:txBody>
      </p:sp>
      <p:sp>
        <p:nvSpPr>
          <p:cNvPr id="2765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DC59A07-06CB-4A20-8801-8A843EE2749D}" type="slidenum">
              <a:rPr lang="en-US" altLang="zh-CN" sz="1000"/>
              <a:pPr>
                <a:spcBef>
                  <a:spcPct val="0"/>
                </a:spcBef>
                <a:buClrTx/>
                <a:buFontTx/>
                <a:buNone/>
              </a:pPr>
              <a:t>26</a:t>
            </a:fld>
            <a:endParaRPr lang="en-US" altLang="zh-CN"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39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39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bldLvl="5"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a:t>含量词的谓词的真值规定</a:t>
            </a:r>
          </a:p>
        </p:txBody>
      </p:sp>
      <p:sp>
        <p:nvSpPr>
          <p:cNvPr id="28676" name="Rectangle 3"/>
          <p:cNvSpPr>
            <a:spLocks noGrp="1" noChangeArrowheads="1"/>
          </p:cNvSpPr>
          <p:nvPr>
            <p:ph sz="quarter" idx="1"/>
          </p:nvPr>
        </p:nvSpPr>
        <p:spPr/>
        <p:txBody>
          <a:bodyPr/>
          <a:lstStyle/>
          <a:p>
            <a:pPr eaLnBrk="1" hangingPunct="1">
              <a:lnSpc>
                <a:spcPct val="90000"/>
              </a:lnSpc>
            </a:pPr>
            <a:r>
              <a:rPr lang="zh-CN" altLang="en-US" sz="2800" dirty="0"/>
              <a:t>说明：</a:t>
            </a:r>
            <a:r>
              <a:rPr lang="zh-CN" altLang="en-US" sz="2800" dirty="0">
                <a:solidFill>
                  <a:srgbClr val="FF9900"/>
                </a:solidFill>
              </a:rPr>
              <a:t>不含量词的谓词公式</a:t>
            </a:r>
            <a:r>
              <a:rPr lang="en-US" altLang="zh-CN" sz="2800" dirty="0">
                <a:solidFill>
                  <a:srgbClr val="FF9900"/>
                </a:solidFill>
              </a:rPr>
              <a:t>G(x)</a:t>
            </a:r>
            <a:r>
              <a:rPr lang="zh-CN" altLang="en-US" sz="2800" dirty="0">
                <a:solidFill>
                  <a:srgbClr val="FF9900"/>
                </a:solidFill>
              </a:rPr>
              <a:t>，它不是命题，而是命题函数</a:t>
            </a:r>
            <a:r>
              <a:rPr lang="zh-CN" altLang="en-US" sz="2800" dirty="0"/>
              <a:t>，其真值依赖于</a:t>
            </a:r>
            <a:r>
              <a:rPr lang="en-US" altLang="zh-CN" sz="2800" dirty="0"/>
              <a:t>x</a:t>
            </a:r>
            <a:r>
              <a:rPr lang="zh-CN" altLang="en-US" sz="2800" dirty="0"/>
              <a:t>从个体域中取的个体名词的不同而不同。</a:t>
            </a:r>
          </a:p>
          <a:p>
            <a:pPr eaLnBrk="1" hangingPunct="1">
              <a:lnSpc>
                <a:spcPct val="90000"/>
              </a:lnSpc>
            </a:pPr>
            <a:r>
              <a:rPr lang="zh-CN" altLang="en-US" sz="2800" dirty="0">
                <a:solidFill>
                  <a:schemeClr val="hlink"/>
                </a:solidFill>
              </a:rPr>
              <a:t>例</a:t>
            </a:r>
            <a:r>
              <a:rPr lang="zh-CN" altLang="en-US" sz="2800" dirty="0"/>
              <a:t>：</a:t>
            </a:r>
            <a:r>
              <a:rPr lang="en-US" altLang="zh-CN" sz="2800" dirty="0"/>
              <a:t>D</a:t>
            </a:r>
            <a:r>
              <a:rPr lang="zh-CN" altLang="en-US" sz="2800" dirty="0"/>
              <a:t>表示某班全体学生，</a:t>
            </a:r>
            <a:r>
              <a:rPr lang="en-US" altLang="zh-CN" sz="2800" dirty="0"/>
              <a:t>G(x)</a:t>
            </a:r>
            <a:r>
              <a:rPr lang="zh-CN" altLang="en-US" sz="2800" dirty="0"/>
              <a:t>表示</a:t>
            </a:r>
            <a:r>
              <a:rPr lang="en-US" altLang="zh-CN" sz="2800" dirty="0"/>
              <a:t>x</a:t>
            </a:r>
            <a:r>
              <a:rPr lang="zh-CN" altLang="en-US" sz="2800" dirty="0"/>
              <a:t>是男生。</a:t>
            </a:r>
            <a:br>
              <a:rPr lang="zh-CN" altLang="en-US" sz="2800" dirty="0"/>
            </a:br>
            <a:r>
              <a:rPr lang="zh-CN" altLang="en-US" sz="2800" dirty="0"/>
              <a:t>则</a:t>
            </a:r>
            <a:r>
              <a:rPr lang="en-US" altLang="zh-CN" sz="2800" dirty="0"/>
              <a:t>G(</a:t>
            </a:r>
            <a:r>
              <a:rPr lang="zh-CN" altLang="en-US" sz="2800" dirty="0"/>
              <a:t>李刚</a:t>
            </a:r>
            <a:r>
              <a:rPr lang="en-US" altLang="zh-CN" sz="2800" dirty="0"/>
              <a:t>)</a:t>
            </a:r>
            <a:r>
              <a:rPr lang="zh-CN" altLang="en-US" sz="2800" dirty="0"/>
              <a:t>是真，而</a:t>
            </a:r>
            <a:r>
              <a:rPr lang="en-US" altLang="zh-CN" sz="2800" dirty="0"/>
              <a:t>G(</a:t>
            </a:r>
            <a:r>
              <a:rPr lang="zh-CN" altLang="en-US" sz="2800" dirty="0"/>
              <a:t>王芳</a:t>
            </a:r>
            <a:r>
              <a:rPr lang="en-US" altLang="zh-CN" sz="2800" dirty="0"/>
              <a:t>)</a:t>
            </a:r>
            <a:r>
              <a:rPr lang="zh-CN" altLang="en-US" sz="2800" dirty="0"/>
              <a:t>是假。</a:t>
            </a:r>
          </a:p>
          <a:p>
            <a:pPr eaLnBrk="1" hangingPunct="1">
              <a:lnSpc>
                <a:spcPct val="90000"/>
              </a:lnSpc>
            </a:pPr>
            <a:r>
              <a:rPr lang="zh-CN" altLang="en-US" sz="2800" dirty="0"/>
              <a:t>而</a:t>
            </a:r>
            <a:r>
              <a:rPr lang="zh-CN" altLang="en-US" sz="2800" dirty="0">
                <a:sym typeface="Symbol" panose="05050102010706020507" pitchFamily="18" charset="2"/>
              </a:rPr>
              <a:t></a:t>
            </a:r>
            <a:r>
              <a:rPr lang="en-US" altLang="zh-CN" sz="2800" dirty="0" err="1"/>
              <a:t>xG</a:t>
            </a:r>
            <a:r>
              <a:rPr lang="en-US" altLang="zh-CN" sz="2800" dirty="0"/>
              <a:t>(x)</a:t>
            </a:r>
            <a:r>
              <a:rPr lang="zh-CN" altLang="en-US" sz="2800" dirty="0"/>
              <a:t>与</a:t>
            </a:r>
            <a:r>
              <a:rPr lang="zh-CN" altLang="en-US" sz="2800" dirty="0">
                <a:sym typeface="Symbol" panose="05050102010706020507" pitchFamily="18" charset="2"/>
              </a:rPr>
              <a:t></a:t>
            </a:r>
            <a:r>
              <a:rPr lang="en-US" altLang="zh-CN" sz="2800" dirty="0" err="1"/>
              <a:t>xG</a:t>
            </a:r>
            <a:r>
              <a:rPr lang="en-US" altLang="zh-CN" sz="2800" dirty="0"/>
              <a:t>(x)</a:t>
            </a:r>
            <a:r>
              <a:rPr lang="zh-CN" altLang="en-US" sz="2800" dirty="0"/>
              <a:t>是命题了，</a:t>
            </a:r>
            <a:r>
              <a:rPr lang="en-US" altLang="zh-CN" sz="2800" dirty="0"/>
              <a:t>x</a:t>
            </a:r>
            <a:r>
              <a:rPr lang="zh-CN" altLang="en-US" sz="2800" dirty="0"/>
              <a:t>仅是一个</a:t>
            </a:r>
            <a:r>
              <a:rPr lang="zh-CN" altLang="en-US" sz="2800" dirty="0">
                <a:latin typeface="Tahoma" panose="020B0604030504040204" pitchFamily="34" charset="0"/>
              </a:rPr>
              <a:t>“</a:t>
            </a:r>
            <a:r>
              <a:rPr lang="zh-CN" altLang="en-US" sz="2800" dirty="0"/>
              <a:t>指导变量</a:t>
            </a:r>
            <a:r>
              <a:rPr lang="zh-CN" altLang="en-US" sz="2800" dirty="0">
                <a:latin typeface="Tahoma" panose="020B0604030504040204" pitchFamily="34" charset="0"/>
              </a:rPr>
              <a:t>”</a:t>
            </a:r>
            <a:endParaRPr lang="zh-CN" altLang="en-US" sz="2800" dirty="0"/>
          </a:p>
          <a:p>
            <a:pPr eaLnBrk="1" hangingPunct="1">
              <a:lnSpc>
                <a:spcPct val="90000"/>
              </a:lnSpc>
            </a:pPr>
            <a:r>
              <a:rPr lang="zh-CN" altLang="en-US" sz="2800" dirty="0">
                <a:sym typeface="Symbol" panose="05050102010706020507" pitchFamily="18" charset="2"/>
              </a:rPr>
              <a:t></a:t>
            </a:r>
            <a:r>
              <a:rPr lang="en-US" altLang="zh-CN" sz="2800" dirty="0" err="1"/>
              <a:t>xG</a:t>
            </a:r>
            <a:r>
              <a:rPr lang="en-US" altLang="zh-CN" sz="2800" dirty="0"/>
              <a:t>(x)</a:t>
            </a:r>
            <a:r>
              <a:rPr lang="zh-CN" altLang="en-US" sz="2800" dirty="0"/>
              <a:t>与</a:t>
            </a:r>
            <a:r>
              <a:rPr lang="zh-CN" altLang="en-US" sz="2800" dirty="0">
                <a:sym typeface="Symbol" panose="05050102010706020507" pitchFamily="18" charset="2"/>
              </a:rPr>
              <a:t></a:t>
            </a:r>
            <a:r>
              <a:rPr lang="en-US" altLang="zh-CN" sz="2800" dirty="0" err="1"/>
              <a:t>yG</a:t>
            </a:r>
            <a:r>
              <a:rPr lang="en-US" altLang="zh-CN" sz="2800" dirty="0"/>
              <a:t>(y)</a:t>
            </a:r>
            <a:r>
              <a:rPr lang="zh-CN" altLang="en-US" sz="2800" dirty="0"/>
              <a:t>意义完全相同。</a:t>
            </a:r>
            <a:br>
              <a:rPr lang="zh-CN" altLang="en-US" sz="2800" dirty="0"/>
            </a:br>
            <a:r>
              <a:rPr lang="zh-CN" altLang="en-US" sz="2800" dirty="0">
                <a:sym typeface="Symbol" panose="05050102010706020507" pitchFamily="18" charset="2"/>
              </a:rPr>
              <a:t></a:t>
            </a:r>
            <a:r>
              <a:rPr lang="en-US" altLang="zh-CN" sz="2800" dirty="0" err="1"/>
              <a:t>xG</a:t>
            </a:r>
            <a:r>
              <a:rPr lang="en-US" altLang="zh-CN" sz="2800" dirty="0"/>
              <a:t>(x)</a:t>
            </a:r>
            <a:r>
              <a:rPr lang="zh-CN" altLang="en-US" sz="2800" dirty="0"/>
              <a:t>：全班每个人均是男生。</a:t>
            </a:r>
            <a:br>
              <a:rPr lang="zh-CN" altLang="en-US" sz="2800" dirty="0"/>
            </a:br>
            <a:r>
              <a:rPr lang="zh-CN" altLang="en-US" sz="2800" dirty="0">
                <a:sym typeface="Symbol" panose="05050102010706020507" pitchFamily="18" charset="2"/>
              </a:rPr>
              <a:t></a:t>
            </a:r>
            <a:r>
              <a:rPr lang="en-US" altLang="zh-CN" sz="2800" dirty="0" err="1"/>
              <a:t>xG</a:t>
            </a:r>
            <a:r>
              <a:rPr lang="en-US" altLang="zh-CN" sz="2800" dirty="0"/>
              <a:t>(x)</a:t>
            </a:r>
            <a:r>
              <a:rPr lang="zh-CN" altLang="en-US" sz="2800" dirty="0"/>
              <a:t>：全班存在一个人是男生。</a:t>
            </a:r>
          </a:p>
          <a:p>
            <a:pPr eaLnBrk="1" hangingPunct="1">
              <a:lnSpc>
                <a:spcPct val="90000"/>
              </a:lnSpc>
            </a:pPr>
            <a:r>
              <a:rPr lang="zh-CN" altLang="en-US" sz="2800" dirty="0">
                <a:solidFill>
                  <a:srgbClr val="FF0000"/>
                </a:solidFill>
                <a:highlight>
                  <a:srgbClr val="FFFF00"/>
                </a:highlight>
              </a:rPr>
              <a:t>含量词的谓词公式的真值不再依赖于</a:t>
            </a:r>
            <a:r>
              <a:rPr lang="en-US" altLang="zh-CN" sz="2800" dirty="0">
                <a:solidFill>
                  <a:srgbClr val="FF0000"/>
                </a:solidFill>
                <a:highlight>
                  <a:srgbClr val="FFFF00"/>
                </a:highlight>
              </a:rPr>
              <a:t>x</a:t>
            </a:r>
            <a:r>
              <a:rPr lang="zh-CN" altLang="en-US" sz="2800" dirty="0">
                <a:solidFill>
                  <a:srgbClr val="FF0000"/>
                </a:solidFill>
                <a:highlight>
                  <a:srgbClr val="FFFF00"/>
                </a:highlight>
              </a:rPr>
              <a:t>的选取。</a:t>
            </a:r>
          </a:p>
        </p:txBody>
      </p:sp>
      <p:sp>
        <p:nvSpPr>
          <p:cNvPr id="2867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D55B0D5-169F-4815-B565-F4AF9CFE2CE8}" type="slidenum">
              <a:rPr lang="en-US" altLang="zh-CN" sz="1000"/>
              <a:pPr>
                <a:spcBef>
                  <a:spcPct val="0"/>
                </a:spcBef>
                <a:buClrTx/>
                <a:buFontTx/>
                <a:buNone/>
              </a:pPr>
              <a:t>27</a:t>
            </a:fld>
            <a:endParaRPr lang="en-US" altLang="zh-CN"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026"/>
          <p:cNvSpPr>
            <a:spLocks noGrp="1" noChangeArrowheads="1"/>
          </p:cNvSpPr>
          <p:nvPr>
            <p:ph type="title"/>
          </p:nvPr>
        </p:nvSpPr>
        <p:spPr/>
        <p:txBody>
          <a:bodyPr/>
          <a:lstStyle/>
          <a:p>
            <a:pPr eaLnBrk="1" hangingPunct="1"/>
            <a:r>
              <a:rPr lang="en-US" altLang="zh-CN" dirty="0">
                <a:sym typeface="Symbol" panose="05050102010706020507" pitchFamily="18" charset="2"/>
              </a:rPr>
              <a:t></a:t>
            </a:r>
            <a:r>
              <a:rPr lang="en-US" altLang="zh-CN" dirty="0" err="1"/>
              <a:t>xG</a:t>
            </a:r>
            <a:r>
              <a:rPr lang="en-US" altLang="zh-CN" dirty="0">
                <a:latin typeface="宋体" panose="02010600030101010101" pitchFamily="2" charset="-122"/>
              </a:rPr>
              <a:t>(</a:t>
            </a:r>
            <a:r>
              <a:rPr lang="en-US" altLang="zh-CN" dirty="0"/>
              <a:t>x</a:t>
            </a:r>
            <a:r>
              <a:rPr lang="en-US" altLang="zh-CN" dirty="0">
                <a:latin typeface="宋体" panose="02010600030101010101" pitchFamily="2" charset="-122"/>
              </a:rPr>
              <a:t>)</a:t>
            </a:r>
            <a:r>
              <a:rPr lang="zh-CN" altLang="en-US" dirty="0">
                <a:latin typeface="宋体" panose="02010600030101010101" pitchFamily="2" charset="-122"/>
              </a:rPr>
              <a:t>的真值规定</a:t>
            </a:r>
            <a:endParaRPr lang="zh-CN" altLang="en-US" dirty="0"/>
          </a:p>
        </p:txBody>
      </p:sp>
      <p:sp>
        <p:nvSpPr>
          <p:cNvPr id="29700" name="Rectangle 1027"/>
          <p:cNvSpPr>
            <a:spLocks noGrp="1" noChangeArrowheads="1"/>
          </p:cNvSpPr>
          <p:nvPr>
            <p:ph sz="quarter" idx="1"/>
          </p:nvPr>
        </p:nvSpPr>
        <p:spPr/>
        <p:txBody>
          <a:bodyPr/>
          <a:lstStyle/>
          <a:p>
            <a:pPr eaLnBrk="1" hangingPunct="1"/>
            <a:r>
              <a:rPr lang="en-US" altLang="zh-CN" b="1" dirty="0">
                <a:sym typeface="Symbol" panose="05050102010706020507" pitchFamily="18" charset="2"/>
              </a:rPr>
              <a:t></a:t>
            </a:r>
            <a:r>
              <a:rPr lang="en-US" altLang="zh-CN" b="1" dirty="0" err="1"/>
              <a:t>xG</a:t>
            </a:r>
            <a:r>
              <a:rPr lang="en-US" altLang="zh-CN" b="1" dirty="0"/>
              <a:t>(x)</a:t>
            </a:r>
            <a:r>
              <a:rPr lang="zh-CN" altLang="en-US" b="1" dirty="0"/>
              <a:t>的命题是“对任意</a:t>
            </a:r>
            <a:r>
              <a:rPr lang="en-US" altLang="zh-CN" b="1" dirty="0" err="1"/>
              <a:t>x</a:t>
            </a:r>
            <a:r>
              <a:rPr lang="en-US" altLang="zh-CN" b="1" dirty="0" err="1">
                <a:sym typeface="Symbol" panose="05050102010706020507" pitchFamily="18" charset="2"/>
              </a:rPr>
              <a:t></a:t>
            </a:r>
            <a:r>
              <a:rPr lang="en-US" altLang="zh-CN" b="1" dirty="0" err="1"/>
              <a:t>D</a:t>
            </a:r>
            <a:r>
              <a:rPr lang="zh-CN" altLang="en-US" b="1" dirty="0"/>
              <a:t>，均有</a:t>
            </a:r>
            <a:r>
              <a:rPr lang="en-US" altLang="zh-CN" b="1" dirty="0"/>
              <a:t>G(x)</a:t>
            </a:r>
            <a:r>
              <a:rPr lang="zh-CN" altLang="en-US" b="1" dirty="0"/>
              <a:t>”</a:t>
            </a:r>
          </a:p>
          <a:p>
            <a:pPr eaLnBrk="1" hangingPunct="1"/>
            <a:r>
              <a:rPr lang="zh-CN" altLang="en-US" b="1" dirty="0">
                <a:solidFill>
                  <a:srgbClr val="FF0000"/>
                </a:solidFill>
                <a:sym typeface="Symbol" panose="05050102010706020507" pitchFamily="18" charset="2"/>
              </a:rPr>
              <a:t></a:t>
            </a:r>
            <a:r>
              <a:rPr lang="en-US" altLang="zh-CN" b="1" dirty="0" err="1">
                <a:solidFill>
                  <a:srgbClr val="FF0000"/>
                </a:solidFill>
              </a:rPr>
              <a:t>xG</a:t>
            </a:r>
            <a:r>
              <a:rPr lang="en-US" altLang="zh-CN" b="1" dirty="0">
                <a:solidFill>
                  <a:srgbClr val="FF0000"/>
                </a:solidFill>
              </a:rPr>
              <a:t>(x)</a:t>
            </a:r>
            <a:r>
              <a:rPr lang="zh-CN" altLang="en-US" b="1" dirty="0">
                <a:solidFill>
                  <a:srgbClr val="FF0000"/>
                </a:solidFill>
              </a:rPr>
              <a:t>的真值为</a:t>
            </a:r>
            <a:r>
              <a:rPr lang="en-US" altLang="zh-CN" b="1" dirty="0">
                <a:solidFill>
                  <a:srgbClr val="FF0000"/>
                </a:solidFill>
              </a:rPr>
              <a:t>1</a:t>
            </a:r>
            <a:r>
              <a:rPr lang="zh-CN" altLang="en-US" b="1" dirty="0">
                <a:solidFill>
                  <a:srgbClr val="FF0000"/>
                </a:solidFill>
              </a:rPr>
              <a:t>，当且仅当，对一切</a:t>
            </a:r>
            <a:r>
              <a:rPr lang="en-US" altLang="zh-CN" b="1" dirty="0" err="1">
                <a:solidFill>
                  <a:srgbClr val="FF0000"/>
                </a:solidFill>
              </a:rPr>
              <a:t>x</a:t>
            </a:r>
            <a:r>
              <a:rPr lang="en-US" altLang="zh-CN" b="1" dirty="0" err="1">
                <a:solidFill>
                  <a:srgbClr val="FF0000"/>
                </a:solidFill>
                <a:sym typeface="Symbol" panose="05050102010706020507" pitchFamily="18" charset="2"/>
              </a:rPr>
              <a:t></a:t>
            </a:r>
            <a:r>
              <a:rPr lang="en-US" altLang="zh-CN" b="1" dirty="0" err="1">
                <a:solidFill>
                  <a:srgbClr val="FF0000"/>
                </a:solidFill>
              </a:rPr>
              <a:t>D</a:t>
            </a:r>
            <a:r>
              <a:rPr lang="zh-CN" altLang="en-US" b="1" dirty="0">
                <a:solidFill>
                  <a:srgbClr val="FF0000"/>
                </a:solidFill>
              </a:rPr>
              <a:t>，</a:t>
            </a:r>
            <a:r>
              <a:rPr lang="en-US" altLang="zh-CN" b="1" dirty="0">
                <a:solidFill>
                  <a:srgbClr val="FF0000"/>
                </a:solidFill>
              </a:rPr>
              <a:t>G(x)</a:t>
            </a:r>
            <a:r>
              <a:rPr lang="zh-CN" altLang="en-US" b="1" dirty="0">
                <a:solidFill>
                  <a:srgbClr val="FF0000"/>
                </a:solidFill>
              </a:rPr>
              <a:t>真值均为</a:t>
            </a:r>
            <a:r>
              <a:rPr lang="en-US" altLang="zh-CN" b="1" dirty="0">
                <a:solidFill>
                  <a:srgbClr val="FF0000"/>
                </a:solidFill>
              </a:rPr>
              <a:t>1</a:t>
            </a:r>
          </a:p>
          <a:p>
            <a:pPr eaLnBrk="1" hangingPunct="1"/>
            <a:r>
              <a:rPr lang="en-US" altLang="zh-CN" b="1" dirty="0">
                <a:solidFill>
                  <a:srgbClr val="FF0000"/>
                </a:solidFill>
                <a:sym typeface="Symbol" panose="05050102010706020507" pitchFamily="18" charset="2"/>
              </a:rPr>
              <a:t></a:t>
            </a:r>
            <a:r>
              <a:rPr lang="en-US" altLang="zh-CN" b="1" dirty="0" err="1">
                <a:solidFill>
                  <a:srgbClr val="FF0000"/>
                </a:solidFill>
              </a:rPr>
              <a:t>xG</a:t>
            </a:r>
            <a:r>
              <a:rPr lang="en-US" altLang="zh-CN" b="1" dirty="0">
                <a:solidFill>
                  <a:srgbClr val="FF0000"/>
                </a:solidFill>
              </a:rPr>
              <a:t>(x)</a:t>
            </a:r>
            <a:r>
              <a:rPr lang="zh-CN" altLang="en-US" b="1" dirty="0">
                <a:solidFill>
                  <a:srgbClr val="FF0000"/>
                </a:solidFill>
              </a:rPr>
              <a:t>的真值为</a:t>
            </a:r>
            <a:r>
              <a:rPr lang="en-US" altLang="zh-CN" b="1" dirty="0">
                <a:solidFill>
                  <a:srgbClr val="FF0000"/>
                </a:solidFill>
              </a:rPr>
              <a:t>0</a:t>
            </a:r>
            <a:r>
              <a:rPr lang="zh-CN" altLang="en-US" b="1" dirty="0">
                <a:solidFill>
                  <a:srgbClr val="FF0000"/>
                </a:solidFill>
              </a:rPr>
              <a:t>，当且仅当存在</a:t>
            </a:r>
            <a:r>
              <a:rPr lang="en-US" altLang="zh-CN" b="1" dirty="0">
                <a:solidFill>
                  <a:srgbClr val="FF0000"/>
                </a:solidFill>
              </a:rPr>
              <a:t>x</a:t>
            </a:r>
            <a:r>
              <a:rPr lang="en-US" altLang="zh-CN" b="1" baseline="-30000" dirty="0">
                <a:solidFill>
                  <a:srgbClr val="FF0000"/>
                </a:solidFill>
              </a:rPr>
              <a:t>0</a:t>
            </a:r>
            <a:r>
              <a:rPr lang="en-US" altLang="zh-CN" b="1" dirty="0">
                <a:solidFill>
                  <a:srgbClr val="FF0000"/>
                </a:solidFill>
                <a:sym typeface="Symbol" panose="05050102010706020507" pitchFamily="18" charset="2"/>
              </a:rPr>
              <a:t></a:t>
            </a:r>
            <a:r>
              <a:rPr lang="en-US" altLang="zh-CN" b="1" dirty="0">
                <a:solidFill>
                  <a:srgbClr val="FF0000"/>
                </a:solidFill>
              </a:rPr>
              <a:t>D</a:t>
            </a:r>
            <a:r>
              <a:rPr lang="zh-CN" altLang="en-US" b="1" dirty="0">
                <a:solidFill>
                  <a:srgbClr val="FF0000"/>
                </a:solidFill>
              </a:rPr>
              <a:t>，</a:t>
            </a:r>
            <a:r>
              <a:rPr lang="en-US" altLang="zh-CN" b="1" dirty="0">
                <a:solidFill>
                  <a:srgbClr val="FF0000"/>
                </a:solidFill>
              </a:rPr>
              <a:t>G</a:t>
            </a:r>
            <a:r>
              <a:rPr lang="en-US" altLang="zh-CN" b="1" dirty="0">
                <a:solidFill>
                  <a:srgbClr val="FF0000"/>
                </a:solidFill>
                <a:latin typeface="宋体" panose="02010600030101010101" pitchFamily="2" charset="-122"/>
              </a:rPr>
              <a:t>(</a:t>
            </a:r>
            <a:r>
              <a:rPr lang="en-US" altLang="zh-CN" b="1" dirty="0">
                <a:solidFill>
                  <a:srgbClr val="FF0000"/>
                </a:solidFill>
              </a:rPr>
              <a:t>x</a:t>
            </a:r>
            <a:r>
              <a:rPr lang="en-US" altLang="zh-CN" b="1" baseline="-30000" dirty="0">
                <a:solidFill>
                  <a:srgbClr val="FF0000"/>
                </a:solidFill>
              </a:rPr>
              <a:t>0</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真值为</a:t>
            </a:r>
            <a:r>
              <a:rPr lang="en-US" altLang="zh-CN" b="1" dirty="0">
                <a:solidFill>
                  <a:srgbClr val="FF0000"/>
                </a:solidFill>
              </a:rPr>
              <a:t>0</a:t>
            </a:r>
            <a:r>
              <a:rPr lang="zh-CN" altLang="en-US" b="1" dirty="0">
                <a:solidFill>
                  <a:srgbClr val="FF0000"/>
                </a:solidFill>
                <a:latin typeface="宋体" panose="02010600030101010101" pitchFamily="2" charset="-122"/>
              </a:rPr>
              <a:t>。</a:t>
            </a:r>
            <a:endParaRPr lang="zh-CN" altLang="en-US" b="1" dirty="0">
              <a:solidFill>
                <a:srgbClr val="FF0000"/>
              </a:solidFill>
            </a:endParaRPr>
          </a:p>
        </p:txBody>
      </p:sp>
      <p:sp>
        <p:nvSpPr>
          <p:cNvPr id="2969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9D52815-E24A-4DA9-93DF-DFF660F0A1F4}" type="slidenum">
              <a:rPr lang="en-US" altLang="zh-CN" sz="1000"/>
              <a:pPr>
                <a:spcBef>
                  <a:spcPct val="0"/>
                </a:spcBef>
                <a:buClrTx/>
                <a:buFontTx/>
                <a:buNone/>
              </a:pPr>
              <a:t>28</a:t>
            </a:fld>
            <a:endParaRPr lang="en-US" altLang="zh-CN" sz="1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dirty="0">
                <a:sym typeface="Symbol" panose="05050102010706020507" pitchFamily="18" charset="2"/>
              </a:rPr>
              <a:t></a:t>
            </a:r>
            <a:r>
              <a:rPr lang="en-US" altLang="zh-CN" dirty="0" err="1"/>
              <a:t>xG</a:t>
            </a:r>
            <a:r>
              <a:rPr lang="en-US" altLang="zh-CN" dirty="0">
                <a:latin typeface="宋体" panose="02010600030101010101" pitchFamily="2" charset="-122"/>
              </a:rPr>
              <a:t>(</a:t>
            </a:r>
            <a:r>
              <a:rPr lang="en-US" altLang="zh-CN" dirty="0"/>
              <a:t>x</a:t>
            </a:r>
            <a:r>
              <a:rPr lang="en-US" altLang="zh-CN" dirty="0">
                <a:latin typeface="宋体" panose="02010600030101010101" pitchFamily="2" charset="-122"/>
              </a:rPr>
              <a:t>)</a:t>
            </a:r>
            <a:r>
              <a:rPr lang="zh-CN" altLang="en-US" dirty="0">
                <a:latin typeface="宋体" panose="02010600030101010101" pitchFamily="2" charset="-122"/>
              </a:rPr>
              <a:t>的真值规定</a:t>
            </a:r>
            <a:endParaRPr lang="zh-CN" altLang="en-US" dirty="0"/>
          </a:p>
        </p:txBody>
      </p:sp>
      <p:sp>
        <p:nvSpPr>
          <p:cNvPr id="30724" name="Rectangle 3"/>
          <p:cNvSpPr>
            <a:spLocks noGrp="1" noChangeArrowheads="1"/>
          </p:cNvSpPr>
          <p:nvPr>
            <p:ph sz="quarter" idx="1"/>
          </p:nvPr>
        </p:nvSpPr>
        <p:spPr/>
        <p:txBody>
          <a:bodyPr/>
          <a:lstStyle/>
          <a:p>
            <a:pPr eaLnBrk="1" hangingPunct="1"/>
            <a:r>
              <a:rPr lang="en-US" altLang="zh-CN" dirty="0">
                <a:sym typeface="Symbol" panose="05050102010706020507" pitchFamily="18" charset="2"/>
              </a:rPr>
              <a:t></a:t>
            </a:r>
            <a:r>
              <a:rPr lang="en-US" altLang="zh-CN" dirty="0" err="1"/>
              <a:t>xG</a:t>
            </a:r>
            <a:r>
              <a:rPr lang="en-US" altLang="zh-CN" dirty="0"/>
              <a:t>(x)</a:t>
            </a:r>
            <a:r>
              <a:rPr lang="zh-CN" altLang="en-US" dirty="0"/>
              <a:t>的命题是“存在一个</a:t>
            </a:r>
            <a:r>
              <a:rPr lang="en-US" altLang="zh-CN" dirty="0"/>
              <a:t>x</a:t>
            </a:r>
            <a:r>
              <a:rPr lang="en-US" altLang="zh-CN" baseline="-30000" dirty="0"/>
              <a:t>0</a:t>
            </a:r>
            <a:r>
              <a:rPr lang="en-US" altLang="zh-CN" dirty="0">
                <a:sym typeface="Symbol" panose="05050102010706020507" pitchFamily="18" charset="2"/>
              </a:rPr>
              <a:t></a:t>
            </a:r>
            <a:r>
              <a:rPr lang="en-US" altLang="zh-CN" dirty="0"/>
              <a:t>D</a:t>
            </a:r>
            <a:r>
              <a:rPr lang="zh-CN" altLang="en-US" dirty="0"/>
              <a:t>，使得</a:t>
            </a:r>
            <a:r>
              <a:rPr lang="en-US" altLang="zh-CN" dirty="0"/>
              <a:t>G(x</a:t>
            </a:r>
            <a:r>
              <a:rPr lang="en-US" altLang="zh-CN" baseline="-30000" dirty="0"/>
              <a:t>0</a:t>
            </a:r>
            <a:r>
              <a:rPr lang="en-US" altLang="zh-CN" dirty="0"/>
              <a:t>)</a:t>
            </a:r>
            <a:r>
              <a:rPr lang="zh-CN" altLang="en-US" dirty="0"/>
              <a:t>成立”</a:t>
            </a:r>
          </a:p>
          <a:p>
            <a:pPr eaLnBrk="1" hangingPunct="1"/>
            <a:r>
              <a:rPr lang="zh-CN" altLang="en-US" dirty="0">
                <a:sym typeface="Symbol" panose="05050102010706020507" pitchFamily="18" charset="2"/>
              </a:rPr>
              <a:t></a:t>
            </a:r>
            <a:r>
              <a:rPr lang="en-US" altLang="zh-CN" dirty="0" err="1"/>
              <a:t>xG</a:t>
            </a:r>
            <a:r>
              <a:rPr lang="en-US" altLang="zh-CN" dirty="0"/>
              <a:t>(x)</a:t>
            </a:r>
            <a:r>
              <a:rPr lang="zh-CN" altLang="en-US" dirty="0"/>
              <a:t>的真值为</a:t>
            </a:r>
            <a:r>
              <a:rPr lang="en-US" altLang="zh-CN" dirty="0"/>
              <a:t>1</a:t>
            </a:r>
            <a:r>
              <a:rPr lang="zh-CN" altLang="en-US" dirty="0"/>
              <a:t>，当且仅当存在</a:t>
            </a:r>
            <a:r>
              <a:rPr lang="en-US" altLang="zh-CN" dirty="0"/>
              <a:t>x</a:t>
            </a:r>
            <a:r>
              <a:rPr lang="en-US" altLang="zh-CN" baseline="-30000" dirty="0"/>
              <a:t>0</a:t>
            </a:r>
            <a:r>
              <a:rPr lang="en-US" altLang="zh-CN" dirty="0">
                <a:sym typeface="Symbol" panose="05050102010706020507" pitchFamily="18" charset="2"/>
              </a:rPr>
              <a:t></a:t>
            </a:r>
            <a:r>
              <a:rPr lang="en-US" altLang="zh-CN" dirty="0"/>
              <a:t>D</a:t>
            </a:r>
            <a:r>
              <a:rPr lang="zh-CN" altLang="en-US" dirty="0"/>
              <a:t>，</a:t>
            </a:r>
            <a:r>
              <a:rPr lang="en-US" altLang="zh-CN" dirty="0"/>
              <a:t>G(x</a:t>
            </a:r>
            <a:r>
              <a:rPr lang="en-US" altLang="zh-CN" baseline="-30000" dirty="0"/>
              <a:t>0</a:t>
            </a:r>
            <a:r>
              <a:rPr lang="en-US" altLang="zh-CN" dirty="0"/>
              <a:t>)</a:t>
            </a:r>
            <a:r>
              <a:rPr lang="zh-CN" altLang="en-US" dirty="0"/>
              <a:t>的真值为</a:t>
            </a:r>
            <a:r>
              <a:rPr lang="en-US" altLang="zh-CN" dirty="0"/>
              <a:t>1</a:t>
            </a:r>
            <a:r>
              <a:rPr lang="zh-CN" altLang="en-US" dirty="0"/>
              <a:t>。</a:t>
            </a:r>
          </a:p>
          <a:p>
            <a:pPr eaLnBrk="1" hangingPunct="1"/>
            <a:r>
              <a:rPr lang="zh-CN" altLang="en-US" dirty="0">
                <a:sym typeface="Symbol" panose="05050102010706020507" pitchFamily="18" charset="2"/>
              </a:rPr>
              <a:t></a:t>
            </a:r>
            <a:r>
              <a:rPr lang="en-US" altLang="zh-CN" dirty="0" err="1"/>
              <a:t>xG</a:t>
            </a:r>
            <a:r>
              <a:rPr lang="en-US" altLang="zh-CN" dirty="0"/>
              <a:t>(x)</a:t>
            </a:r>
            <a:r>
              <a:rPr lang="zh-CN" altLang="en-US" dirty="0"/>
              <a:t>的真值为</a:t>
            </a:r>
            <a:r>
              <a:rPr lang="en-US" altLang="zh-CN" dirty="0"/>
              <a:t>0</a:t>
            </a:r>
            <a:r>
              <a:rPr lang="zh-CN" altLang="en-US" dirty="0"/>
              <a:t>，当且仅当，对一切</a:t>
            </a:r>
            <a:r>
              <a:rPr lang="en-US" altLang="zh-CN" dirty="0" err="1"/>
              <a:t>x</a:t>
            </a:r>
            <a:r>
              <a:rPr lang="en-US" altLang="zh-CN" dirty="0" err="1">
                <a:sym typeface="Symbol" panose="05050102010706020507" pitchFamily="18" charset="2"/>
              </a:rPr>
              <a:t></a:t>
            </a:r>
            <a:r>
              <a:rPr lang="en-US" altLang="zh-CN" dirty="0" err="1"/>
              <a:t>D</a:t>
            </a:r>
            <a:r>
              <a:rPr lang="zh-CN" altLang="en-US" dirty="0"/>
              <a:t>，</a:t>
            </a:r>
            <a:r>
              <a:rPr lang="en-US" altLang="zh-CN" dirty="0"/>
              <a:t>G(x)</a:t>
            </a:r>
            <a:r>
              <a:rPr lang="zh-CN" altLang="en-US" dirty="0"/>
              <a:t>的真值为</a:t>
            </a:r>
            <a:r>
              <a:rPr lang="en-US" altLang="zh-CN" dirty="0"/>
              <a:t>0</a:t>
            </a:r>
            <a:r>
              <a:rPr lang="zh-CN" altLang="en-US" dirty="0"/>
              <a:t>。</a:t>
            </a:r>
          </a:p>
        </p:txBody>
      </p:sp>
      <p:sp>
        <p:nvSpPr>
          <p:cNvPr id="3072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FB1D226-AEA6-441C-832F-78A82FADFF3A}" type="slidenum">
              <a:rPr lang="en-US" altLang="zh-CN" sz="1000"/>
              <a:pPr>
                <a:spcBef>
                  <a:spcPct val="0"/>
                </a:spcBef>
                <a:buClrTx/>
                <a:buFontTx/>
                <a:buNone/>
              </a:pPr>
              <a:t>29</a:t>
            </a:fld>
            <a:endParaRPr lang="en-US" altLang="zh-CN"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dirty="0"/>
              <a:t>例：</a:t>
            </a:r>
          </a:p>
        </p:txBody>
      </p:sp>
      <p:sp>
        <p:nvSpPr>
          <p:cNvPr id="5124" name="Rectangle 3"/>
          <p:cNvSpPr>
            <a:spLocks noGrp="1" noChangeArrowheads="1"/>
          </p:cNvSpPr>
          <p:nvPr>
            <p:ph sz="quarter" idx="1"/>
          </p:nvPr>
        </p:nvSpPr>
        <p:spPr/>
        <p:txBody>
          <a:bodyPr/>
          <a:lstStyle/>
          <a:p>
            <a:pPr eaLnBrk="1" hangingPunct="1"/>
            <a:r>
              <a:rPr lang="zh-CN" altLang="en-US" sz="2400" dirty="0"/>
              <a:t>逻辑三段论：</a:t>
            </a:r>
          </a:p>
          <a:p>
            <a:pPr lvl="1" eaLnBrk="1" hangingPunct="1"/>
            <a:r>
              <a:rPr lang="zh-CN" altLang="en-US" sz="2000" dirty="0">
                <a:solidFill>
                  <a:srgbClr val="FF0000"/>
                </a:solidFill>
              </a:rPr>
              <a:t>凡</a:t>
            </a:r>
            <a:r>
              <a:rPr lang="zh-CN" altLang="en-US" sz="2000" dirty="0"/>
              <a:t>人要死，</a:t>
            </a:r>
          </a:p>
          <a:p>
            <a:pPr lvl="1" eaLnBrk="1" hangingPunct="1"/>
            <a:r>
              <a:rPr lang="zh-CN" altLang="en-US" sz="2000" dirty="0"/>
              <a:t>张三是人，</a:t>
            </a:r>
          </a:p>
          <a:p>
            <a:pPr lvl="1" eaLnBrk="1" hangingPunct="1"/>
            <a:r>
              <a:rPr lang="zh-CN" altLang="en-US" sz="2000" dirty="0"/>
              <a:t>所以张三要死。</a:t>
            </a:r>
          </a:p>
          <a:p>
            <a:pPr eaLnBrk="1" hangingPunct="1"/>
            <a:r>
              <a:rPr lang="en-US" altLang="zh-CN" sz="2400" dirty="0"/>
              <a:t>P</a:t>
            </a:r>
            <a:r>
              <a:rPr lang="zh-CN" altLang="en-US" sz="2400" dirty="0"/>
              <a:t>：凡人要死</a:t>
            </a:r>
          </a:p>
          <a:p>
            <a:pPr eaLnBrk="1" hangingPunct="1"/>
            <a:r>
              <a:rPr lang="en-US" altLang="zh-CN" sz="2400" dirty="0"/>
              <a:t>Q</a:t>
            </a:r>
            <a:r>
              <a:rPr lang="zh-CN" altLang="en-US" sz="2400" dirty="0"/>
              <a:t>：张三是人</a:t>
            </a:r>
          </a:p>
          <a:p>
            <a:pPr eaLnBrk="1" hangingPunct="1"/>
            <a:r>
              <a:rPr lang="en-US" altLang="zh-CN" sz="2400" dirty="0"/>
              <a:t>R</a:t>
            </a:r>
            <a:r>
              <a:rPr lang="zh-CN" altLang="en-US" sz="2400" dirty="0"/>
              <a:t>：张三要死</a:t>
            </a:r>
          </a:p>
          <a:p>
            <a:pPr eaLnBrk="1" hangingPunct="1"/>
            <a:r>
              <a:rPr lang="zh-CN" altLang="en-US" sz="2400" dirty="0"/>
              <a:t>此三段论表示为</a:t>
            </a:r>
            <a:r>
              <a:rPr lang="en-US" altLang="zh-CN" sz="2400" dirty="0"/>
              <a:t>(P∧Q)</a:t>
            </a:r>
            <a:r>
              <a:rPr lang="zh-CN" altLang="en-US" sz="2400" dirty="0">
                <a:sym typeface="Symbol" panose="05050102010706020507" pitchFamily="18" charset="2"/>
              </a:rPr>
              <a:t></a:t>
            </a:r>
            <a:r>
              <a:rPr lang="en-US" altLang="zh-CN" sz="2400" dirty="0"/>
              <a:t>R</a:t>
            </a:r>
          </a:p>
          <a:p>
            <a:pPr eaLnBrk="1" hangingPunct="1"/>
            <a:r>
              <a:rPr lang="zh-CN" altLang="en-US" sz="2400" dirty="0"/>
              <a:t>三段论是正确的，但</a:t>
            </a:r>
            <a:r>
              <a:rPr lang="en-US" altLang="zh-CN" sz="2400" dirty="0"/>
              <a:t>(P∧Q)</a:t>
            </a:r>
            <a:r>
              <a:rPr lang="zh-CN" altLang="en-US" sz="2400" dirty="0">
                <a:sym typeface="Symbol" panose="05050102010706020507" pitchFamily="18" charset="2"/>
              </a:rPr>
              <a:t></a:t>
            </a:r>
            <a:r>
              <a:rPr lang="en-US" altLang="zh-CN" sz="2400" dirty="0"/>
              <a:t>R</a:t>
            </a:r>
            <a:br>
              <a:rPr lang="en-US" altLang="zh-CN" sz="2400" dirty="0"/>
            </a:br>
            <a:r>
              <a:rPr lang="zh-CN" altLang="en-US" sz="2400" dirty="0"/>
              <a:t>却不是重言式，这就是命题逻辑的局限性。</a:t>
            </a:r>
          </a:p>
        </p:txBody>
      </p:sp>
      <p:sp>
        <p:nvSpPr>
          <p:cNvPr id="512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79E3052-01FC-4564-9714-DC44CC8A7DF6}" type="slidenum">
              <a:rPr lang="en-US" altLang="zh-CN" sz="1000"/>
              <a:pPr>
                <a:spcBef>
                  <a:spcPct val="0"/>
                </a:spcBef>
                <a:buClrTx/>
                <a:buFontTx/>
                <a:buNone/>
              </a:pPr>
              <a:t>3</a:t>
            </a:fld>
            <a:endParaRPr lang="en-US" altLang="zh-CN" sz="1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a:t>例：</a:t>
            </a:r>
            <a:r>
              <a:rPr lang="en-US" altLang="zh-CN"/>
              <a:t>D={a,b,c}</a:t>
            </a:r>
          </a:p>
        </p:txBody>
      </p:sp>
      <p:sp>
        <p:nvSpPr>
          <p:cNvPr id="31748" name="Rectangle 3"/>
          <p:cNvSpPr>
            <a:spLocks noGrp="1" noChangeArrowheads="1"/>
          </p:cNvSpPr>
          <p:nvPr>
            <p:ph sz="quarter" idx="1"/>
          </p:nvPr>
        </p:nvSpPr>
        <p:spPr/>
        <p:txBody>
          <a:bodyPr/>
          <a:lstStyle/>
          <a:p>
            <a:pPr eaLnBrk="1" hangingPunct="1"/>
            <a:r>
              <a:rPr lang="en-US" altLang="zh-CN" dirty="0">
                <a:solidFill>
                  <a:srgbClr val="FF0000"/>
                </a:solidFill>
                <a:sym typeface="Symbol" panose="05050102010706020507" pitchFamily="18" charset="2"/>
              </a:rPr>
              <a:t></a:t>
            </a:r>
            <a:r>
              <a:rPr lang="en-US" altLang="zh-CN" dirty="0" err="1">
                <a:solidFill>
                  <a:srgbClr val="FF0000"/>
                </a:solidFill>
              </a:rPr>
              <a:t>xG</a:t>
            </a:r>
            <a:r>
              <a:rPr lang="en-US" altLang="zh-CN" dirty="0">
                <a:solidFill>
                  <a:srgbClr val="FF0000"/>
                </a:solidFill>
              </a:rPr>
              <a:t>(x)</a:t>
            </a:r>
            <a:r>
              <a:rPr lang="zh-CN" altLang="en-US" dirty="0">
                <a:solidFill>
                  <a:srgbClr val="FF0000"/>
                </a:solidFill>
                <a:sym typeface="Symbol" panose="05050102010706020507" pitchFamily="18" charset="2"/>
              </a:rPr>
              <a:t></a:t>
            </a:r>
            <a:r>
              <a:rPr lang="en-US" altLang="zh-CN" dirty="0">
                <a:solidFill>
                  <a:srgbClr val="FF0000"/>
                </a:solidFill>
              </a:rPr>
              <a:t>G(a)</a:t>
            </a:r>
            <a:r>
              <a:rPr lang="zh-CN" altLang="en-US" dirty="0">
                <a:solidFill>
                  <a:srgbClr val="FF0000"/>
                </a:solidFill>
                <a:sym typeface="Symbol" panose="05050102010706020507" pitchFamily="18" charset="2"/>
              </a:rPr>
              <a:t></a:t>
            </a:r>
            <a:r>
              <a:rPr lang="en-US" altLang="zh-CN" dirty="0">
                <a:solidFill>
                  <a:srgbClr val="FF0000"/>
                </a:solidFill>
              </a:rPr>
              <a:t>G(b)</a:t>
            </a:r>
            <a:r>
              <a:rPr lang="zh-CN" altLang="en-US" dirty="0">
                <a:solidFill>
                  <a:srgbClr val="FF0000"/>
                </a:solidFill>
                <a:sym typeface="Symbol" panose="05050102010706020507" pitchFamily="18" charset="2"/>
              </a:rPr>
              <a:t></a:t>
            </a:r>
            <a:r>
              <a:rPr lang="en-US" altLang="zh-CN" dirty="0">
                <a:solidFill>
                  <a:srgbClr val="FF0000"/>
                </a:solidFill>
              </a:rPr>
              <a:t>G(c)</a:t>
            </a:r>
            <a:endParaRPr lang="zh-CN" altLang="en-US" dirty="0">
              <a:solidFill>
                <a:srgbClr val="FF0000"/>
              </a:solidFill>
            </a:endParaRPr>
          </a:p>
          <a:p>
            <a:pPr eaLnBrk="1" hangingPunct="1"/>
            <a:r>
              <a:rPr lang="zh-CN" altLang="en-US" dirty="0">
                <a:solidFill>
                  <a:srgbClr val="FF0000"/>
                </a:solidFill>
                <a:sym typeface="Symbol" panose="05050102010706020507" pitchFamily="18" charset="2"/>
              </a:rPr>
              <a:t></a:t>
            </a:r>
            <a:r>
              <a:rPr lang="en-US" altLang="zh-CN" dirty="0" err="1">
                <a:solidFill>
                  <a:srgbClr val="FF0000"/>
                </a:solidFill>
              </a:rPr>
              <a:t>xG</a:t>
            </a:r>
            <a:r>
              <a:rPr lang="en-US" altLang="zh-CN" dirty="0">
                <a:solidFill>
                  <a:srgbClr val="FF0000"/>
                </a:solidFill>
              </a:rPr>
              <a:t>(x)</a:t>
            </a:r>
            <a:r>
              <a:rPr lang="zh-CN" altLang="en-US" dirty="0">
                <a:solidFill>
                  <a:srgbClr val="FF0000"/>
                </a:solidFill>
                <a:sym typeface="Symbol" panose="05050102010706020507" pitchFamily="18" charset="2"/>
              </a:rPr>
              <a:t></a:t>
            </a:r>
            <a:r>
              <a:rPr lang="en-US" altLang="zh-CN" dirty="0">
                <a:solidFill>
                  <a:srgbClr val="FF0000"/>
                </a:solidFill>
              </a:rPr>
              <a:t>G(a)</a:t>
            </a:r>
            <a:r>
              <a:rPr lang="zh-CN" altLang="en-US" dirty="0">
                <a:solidFill>
                  <a:srgbClr val="FF0000"/>
                </a:solidFill>
                <a:sym typeface="Symbol" panose="05050102010706020507" pitchFamily="18" charset="2"/>
              </a:rPr>
              <a:t></a:t>
            </a:r>
            <a:r>
              <a:rPr lang="en-US" altLang="zh-CN" dirty="0">
                <a:solidFill>
                  <a:srgbClr val="FF0000"/>
                </a:solidFill>
              </a:rPr>
              <a:t>G(b)</a:t>
            </a:r>
            <a:r>
              <a:rPr lang="zh-CN" altLang="en-US" dirty="0">
                <a:solidFill>
                  <a:srgbClr val="FF0000"/>
                </a:solidFill>
                <a:sym typeface="Symbol" panose="05050102010706020507" pitchFamily="18" charset="2"/>
              </a:rPr>
              <a:t></a:t>
            </a:r>
            <a:r>
              <a:rPr lang="en-US" altLang="zh-CN" dirty="0">
                <a:solidFill>
                  <a:srgbClr val="FF0000"/>
                </a:solidFill>
              </a:rPr>
              <a:t>G(c)</a:t>
            </a:r>
            <a:endParaRPr lang="zh-CN" altLang="en-US" dirty="0">
              <a:solidFill>
                <a:srgbClr val="FF0000"/>
              </a:solidFill>
            </a:endParaRPr>
          </a:p>
          <a:p>
            <a:pPr eaLnBrk="1" hangingPunct="1"/>
            <a:r>
              <a:rPr lang="zh-CN" altLang="en-US" dirty="0"/>
              <a:t>注：对于一个谓词，如其每个变量均在量词的管辖下，则该</a:t>
            </a:r>
            <a:r>
              <a:rPr lang="zh-CN" altLang="en-US" dirty="0">
                <a:latin typeface="宋体" panose="02010600030101010101" pitchFamily="2" charset="-122"/>
              </a:rPr>
              <a:t>不是命题函数，而是命题了，它有确定的真值了。</a:t>
            </a:r>
            <a:endParaRPr lang="zh-CN" altLang="en-US" dirty="0"/>
          </a:p>
        </p:txBody>
      </p:sp>
      <p:sp>
        <p:nvSpPr>
          <p:cNvPr id="3174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3C9B661-F428-4EDC-895C-04572A833DC5}" type="slidenum">
              <a:rPr lang="en-US" altLang="zh-CN" sz="1000"/>
              <a:pPr>
                <a:spcBef>
                  <a:spcPct val="0"/>
                </a:spcBef>
                <a:buClrTx/>
                <a:buFontTx/>
                <a:buNone/>
              </a:pPr>
              <a:t>30</a:t>
            </a:fld>
            <a:endParaRPr lang="en-US" altLang="zh-CN"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026"/>
          <p:cNvSpPr>
            <a:spLocks noGrp="1" noChangeArrowheads="1"/>
          </p:cNvSpPr>
          <p:nvPr>
            <p:ph type="title"/>
          </p:nvPr>
        </p:nvSpPr>
        <p:spPr/>
        <p:txBody>
          <a:bodyPr/>
          <a:lstStyle/>
          <a:p>
            <a:pPr eaLnBrk="1" hangingPunct="1"/>
            <a:r>
              <a:rPr lang="en-US" altLang="zh-CN" dirty="0"/>
              <a:t>4.2 </a:t>
            </a:r>
            <a:r>
              <a:rPr lang="zh-CN" altLang="en-US" dirty="0"/>
              <a:t>谓词逻辑公式及解释</a:t>
            </a:r>
          </a:p>
        </p:txBody>
      </p:sp>
      <p:sp>
        <p:nvSpPr>
          <p:cNvPr id="2" name="内容占位符 1"/>
          <p:cNvSpPr>
            <a:spLocks noGrp="1"/>
          </p:cNvSpPr>
          <p:nvPr>
            <p:ph sz="quarter" idx="1"/>
          </p:nvPr>
        </p:nvSpPr>
        <p:spPr/>
        <p:txBody>
          <a:bodyPr/>
          <a:lstStyle/>
          <a:p>
            <a:pPr>
              <a:defRPr/>
            </a:pPr>
            <a:r>
              <a:rPr lang="zh-CN" altLang="en-US" dirty="0"/>
              <a:t>谓词逻辑的字母表</a:t>
            </a:r>
            <a:endParaRPr lang="en-US" altLang="zh-CN" dirty="0"/>
          </a:p>
          <a:p>
            <a:pPr lvl="1">
              <a:lnSpc>
                <a:spcPct val="135000"/>
              </a:lnSpc>
              <a:buFont typeface="Wingdings" panose="05000000000000000000" pitchFamily="2" charset="2"/>
              <a:buNone/>
              <a:defRPr/>
            </a:pPr>
            <a:r>
              <a:rPr lang="en-US" altLang="zh-CN" sz="2400" dirty="0">
                <a:solidFill>
                  <a:srgbClr val="000000"/>
                </a:solidFill>
                <a:latin typeface="+mn-ea"/>
              </a:rPr>
              <a:t>(1)</a:t>
            </a:r>
            <a:r>
              <a:rPr lang="zh-CN" altLang="en-US" sz="2400" dirty="0">
                <a:solidFill>
                  <a:srgbClr val="000000"/>
                </a:solidFill>
                <a:latin typeface="+mn-ea"/>
              </a:rPr>
              <a:t>个体常项</a:t>
            </a:r>
            <a:r>
              <a:rPr lang="en-US" altLang="zh-CN" sz="2400" dirty="0">
                <a:solidFill>
                  <a:srgbClr val="000000"/>
                </a:solidFill>
                <a:latin typeface="+mn-ea"/>
              </a:rPr>
              <a:t>:</a:t>
            </a:r>
            <a:r>
              <a:rPr lang="en-US" altLang="zh-CN" sz="2400" i="1" dirty="0" err="1">
                <a:solidFill>
                  <a:srgbClr val="000000"/>
                </a:solidFill>
                <a:latin typeface="+mn-ea"/>
              </a:rPr>
              <a:t>a</a:t>
            </a:r>
            <a:r>
              <a:rPr lang="en-US" altLang="zh-CN" sz="2400" dirty="0" err="1">
                <a:solidFill>
                  <a:srgbClr val="000000"/>
                </a:solidFill>
                <a:latin typeface="+mn-ea"/>
              </a:rPr>
              <a:t>,</a:t>
            </a:r>
            <a:r>
              <a:rPr lang="en-US" altLang="zh-CN" sz="2400" i="1" dirty="0" err="1">
                <a:solidFill>
                  <a:srgbClr val="000000"/>
                </a:solidFill>
                <a:latin typeface="+mn-ea"/>
              </a:rPr>
              <a:t>b</a:t>
            </a:r>
            <a:r>
              <a:rPr lang="en-US" altLang="zh-CN" sz="2400" dirty="0" err="1">
                <a:solidFill>
                  <a:srgbClr val="000000"/>
                </a:solidFill>
                <a:latin typeface="+mn-ea"/>
              </a:rPr>
              <a:t>,</a:t>
            </a:r>
            <a:r>
              <a:rPr lang="en-US" altLang="zh-CN" sz="2400" i="1" dirty="0" err="1">
                <a:solidFill>
                  <a:srgbClr val="000000"/>
                </a:solidFill>
                <a:latin typeface="+mn-ea"/>
              </a:rPr>
              <a:t>c</a:t>
            </a:r>
            <a:r>
              <a:rPr lang="en-US" altLang="zh-CN" sz="2400" dirty="0">
                <a:solidFill>
                  <a:srgbClr val="000000"/>
                </a:solidFill>
                <a:latin typeface="+mn-ea"/>
              </a:rPr>
              <a:t>,…,</a:t>
            </a:r>
            <a:r>
              <a:rPr lang="en-US" altLang="zh-CN" sz="2400" i="1" dirty="0" err="1">
                <a:solidFill>
                  <a:srgbClr val="000000"/>
                </a:solidFill>
                <a:latin typeface="+mn-ea"/>
              </a:rPr>
              <a:t>a</a:t>
            </a:r>
            <a:r>
              <a:rPr lang="en-US" altLang="zh-CN" sz="2400" i="1" baseline="-25000" dirty="0" err="1">
                <a:solidFill>
                  <a:srgbClr val="000000"/>
                </a:solidFill>
                <a:latin typeface="+mn-ea"/>
              </a:rPr>
              <a:t>i</a:t>
            </a:r>
            <a:r>
              <a:rPr lang="en-US" altLang="zh-CN" sz="2400" dirty="0" err="1">
                <a:solidFill>
                  <a:srgbClr val="000000"/>
                </a:solidFill>
                <a:latin typeface="+mn-ea"/>
              </a:rPr>
              <a:t>,</a:t>
            </a:r>
            <a:r>
              <a:rPr lang="en-US" altLang="zh-CN" sz="2400" i="1" dirty="0" err="1">
                <a:solidFill>
                  <a:srgbClr val="000000"/>
                </a:solidFill>
                <a:latin typeface="+mn-ea"/>
              </a:rPr>
              <a:t>b</a:t>
            </a:r>
            <a:r>
              <a:rPr lang="en-US" altLang="zh-CN" sz="2400" i="1" baseline="-25000" dirty="0" err="1">
                <a:solidFill>
                  <a:srgbClr val="000000"/>
                </a:solidFill>
                <a:latin typeface="+mn-ea"/>
              </a:rPr>
              <a:t>i</a:t>
            </a:r>
            <a:r>
              <a:rPr lang="en-US" altLang="zh-CN" sz="2400" dirty="0" err="1">
                <a:solidFill>
                  <a:srgbClr val="000000"/>
                </a:solidFill>
                <a:latin typeface="+mn-ea"/>
              </a:rPr>
              <a:t>,</a:t>
            </a:r>
            <a:r>
              <a:rPr lang="en-US" altLang="zh-CN" sz="2400" i="1" dirty="0" err="1">
                <a:solidFill>
                  <a:srgbClr val="000000"/>
                </a:solidFill>
                <a:latin typeface="+mn-ea"/>
              </a:rPr>
              <a:t>c</a:t>
            </a:r>
            <a:r>
              <a:rPr lang="en-US" altLang="zh-CN" sz="2400" i="1" baseline="-25000" dirty="0" err="1">
                <a:solidFill>
                  <a:srgbClr val="000000"/>
                </a:solidFill>
                <a:latin typeface="+mn-ea"/>
              </a:rPr>
              <a:t>i</a:t>
            </a:r>
            <a:r>
              <a:rPr lang="zh-CN" altLang="en-US" sz="2400" dirty="0">
                <a:solidFill>
                  <a:srgbClr val="000000"/>
                </a:solidFill>
                <a:latin typeface="+mn-ea"/>
              </a:rPr>
              <a:t>，</a:t>
            </a:r>
            <a:r>
              <a:rPr lang="en-US" altLang="zh-CN" sz="2400" dirty="0">
                <a:solidFill>
                  <a:srgbClr val="000000"/>
                </a:solidFill>
                <a:latin typeface="+mn-ea"/>
              </a:rPr>
              <a:t>…</a:t>
            </a:r>
            <a:r>
              <a:rPr lang="zh-CN" altLang="en-US" sz="2400" dirty="0">
                <a:solidFill>
                  <a:srgbClr val="000000"/>
                </a:solidFill>
                <a:latin typeface="+mn-ea"/>
              </a:rPr>
              <a:t>，</a:t>
            </a:r>
            <a:r>
              <a:rPr lang="en-US" altLang="zh-CN" sz="2400" i="1" dirty="0">
                <a:solidFill>
                  <a:srgbClr val="000000"/>
                </a:solidFill>
                <a:latin typeface="+mn-ea"/>
              </a:rPr>
              <a:t>i</a:t>
            </a:r>
            <a:r>
              <a:rPr lang="en-US" altLang="zh-CN" sz="2400" dirty="0">
                <a:solidFill>
                  <a:srgbClr val="000000"/>
                </a:solidFill>
                <a:latin typeface="+mn-ea"/>
              </a:rPr>
              <a:t>≥1</a:t>
            </a:r>
          </a:p>
          <a:p>
            <a:pPr lvl="1">
              <a:lnSpc>
                <a:spcPct val="135000"/>
              </a:lnSpc>
              <a:buFont typeface="Wingdings" panose="05000000000000000000" pitchFamily="2" charset="2"/>
              <a:buNone/>
              <a:defRPr/>
            </a:pPr>
            <a:r>
              <a:rPr lang="en-US" altLang="zh-CN" sz="2400" dirty="0">
                <a:solidFill>
                  <a:srgbClr val="000000"/>
                </a:solidFill>
                <a:latin typeface="+mn-ea"/>
              </a:rPr>
              <a:t>(2)</a:t>
            </a:r>
            <a:r>
              <a:rPr lang="zh-CN" altLang="en-US" sz="2400" dirty="0">
                <a:solidFill>
                  <a:srgbClr val="000000"/>
                </a:solidFill>
                <a:latin typeface="+mn-ea"/>
              </a:rPr>
              <a:t>个体变项</a:t>
            </a:r>
            <a:r>
              <a:rPr lang="en-US" altLang="zh-CN" sz="2400" dirty="0">
                <a:solidFill>
                  <a:srgbClr val="000000"/>
                </a:solidFill>
                <a:latin typeface="+mn-ea"/>
              </a:rPr>
              <a:t>:</a:t>
            </a:r>
            <a:r>
              <a:rPr lang="en-US" altLang="zh-CN" sz="2400" i="1" dirty="0" err="1">
                <a:solidFill>
                  <a:srgbClr val="000000"/>
                </a:solidFill>
                <a:latin typeface="+mn-ea"/>
              </a:rPr>
              <a:t>x</a:t>
            </a:r>
            <a:r>
              <a:rPr lang="en-US" altLang="zh-CN" sz="2400" dirty="0" err="1">
                <a:solidFill>
                  <a:srgbClr val="000000"/>
                </a:solidFill>
                <a:latin typeface="+mn-ea"/>
              </a:rPr>
              <a:t>,</a:t>
            </a:r>
            <a:r>
              <a:rPr lang="en-US" altLang="zh-CN" sz="2400" i="1" dirty="0" err="1">
                <a:solidFill>
                  <a:srgbClr val="000000"/>
                </a:solidFill>
                <a:latin typeface="+mn-ea"/>
              </a:rPr>
              <a:t>y</a:t>
            </a:r>
            <a:r>
              <a:rPr lang="en-US" altLang="zh-CN" sz="2400" dirty="0" err="1">
                <a:solidFill>
                  <a:srgbClr val="000000"/>
                </a:solidFill>
                <a:latin typeface="+mn-ea"/>
              </a:rPr>
              <a:t>,</a:t>
            </a:r>
            <a:r>
              <a:rPr lang="en-US" altLang="zh-CN" sz="2400" i="1" dirty="0" err="1">
                <a:solidFill>
                  <a:srgbClr val="000000"/>
                </a:solidFill>
                <a:latin typeface="+mn-ea"/>
              </a:rPr>
              <a:t>z</a:t>
            </a:r>
            <a:r>
              <a:rPr lang="en-US" altLang="zh-CN" sz="2400" dirty="0">
                <a:solidFill>
                  <a:srgbClr val="000000"/>
                </a:solidFill>
                <a:latin typeface="+mn-ea"/>
              </a:rPr>
              <a:t>,…,</a:t>
            </a:r>
            <a:r>
              <a:rPr lang="en-US" altLang="zh-CN" sz="2400" i="1" dirty="0" err="1">
                <a:solidFill>
                  <a:srgbClr val="000000"/>
                </a:solidFill>
                <a:latin typeface="+mn-ea"/>
              </a:rPr>
              <a:t>x</a:t>
            </a:r>
            <a:r>
              <a:rPr lang="en-US" altLang="zh-CN" sz="2400" i="1" baseline="-25000" dirty="0" err="1">
                <a:solidFill>
                  <a:srgbClr val="000000"/>
                </a:solidFill>
                <a:latin typeface="+mn-ea"/>
              </a:rPr>
              <a:t>i</a:t>
            </a:r>
            <a:r>
              <a:rPr lang="en-US" altLang="zh-CN" sz="2400" dirty="0" err="1">
                <a:solidFill>
                  <a:srgbClr val="000000"/>
                </a:solidFill>
                <a:latin typeface="+mn-ea"/>
              </a:rPr>
              <a:t>,</a:t>
            </a:r>
            <a:r>
              <a:rPr lang="en-US" altLang="zh-CN" sz="2400" i="1" dirty="0" err="1">
                <a:solidFill>
                  <a:srgbClr val="000000"/>
                </a:solidFill>
                <a:latin typeface="+mn-ea"/>
              </a:rPr>
              <a:t>y</a:t>
            </a:r>
            <a:r>
              <a:rPr lang="en-US" altLang="zh-CN" sz="2400" i="1" baseline="-25000" dirty="0" err="1">
                <a:solidFill>
                  <a:srgbClr val="000000"/>
                </a:solidFill>
                <a:latin typeface="+mn-ea"/>
              </a:rPr>
              <a:t>i</a:t>
            </a:r>
            <a:r>
              <a:rPr lang="en-US" altLang="zh-CN" sz="2400" dirty="0" err="1">
                <a:solidFill>
                  <a:srgbClr val="000000"/>
                </a:solidFill>
                <a:latin typeface="+mn-ea"/>
              </a:rPr>
              <a:t>,</a:t>
            </a:r>
            <a:r>
              <a:rPr lang="en-US" altLang="zh-CN" sz="2400" i="1" dirty="0" err="1">
                <a:solidFill>
                  <a:srgbClr val="000000"/>
                </a:solidFill>
                <a:latin typeface="+mn-ea"/>
              </a:rPr>
              <a:t>z</a:t>
            </a:r>
            <a:r>
              <a:rPr lang="en-US" altLang="zh-CN" sz="2400" i="1" baseline="-25000" dirty="0" err="1">
                <a:solidFill>
                  <a:srgbClr val="000000"/>
                </a:solidFill>
                <a:latin typeface="+mn-ea"/>
              </a:rPr>
              <a:t>i</a:t>
            </a:r>
            <a:r>
              <a:rPr lang="zh-CN" altLang="en-US" sz="2400" dirty="0">
                <a:solidFill>
                  <a:srgbClr val="000000"/>
                </a:solidFill>
                <a:latin typeface="+mn-ea"/>
              </a:rPr>
              <a:t>，</a:t>
            </a:r>
            <a:r>
              <a:rPr lang="en-US" altLang="zh-CN" sz="2400" dirty="0">
                <a:solidFill>
                  <a:srgbClr val="000000"/>
                </a:solidFill>
                <a:latin typeface="+mn-ea"/>
              </a:rPr>
              <a:t>…</a:t>
            </a:r>
            <a:r>
              <a:rPr lang="zh-CN" altLang="en-US" sz="2400" dirty="0">
                <a:solidFill>
                  <a:srgbClr val="000000"/>
                </a:solidFill>
                <a:latin typeface="+mn-ea"/>
              </a:rPr>
              <a:t>，</a:t>
            </a:r>
            <a:r>
              <a:rPr lang="en-US" altLang="zh-CN" sz="2400" i="1" dirty="0">
                <a:solidFill>
                  <a:srgbClr val="000000"/>
                </a:solidFill>
                <a:latin typeface="+mn-ea"/>
              </a:rPr>
              <a:t>i</a:t>
            </a:r>
            <a:r>
              <a:rPr lang="en-US" altLang="zh-CN" sz="2400" dirty="0">
                <a:solidFill>
                  <a:srgbClr val="000000"/>
                </a:solidFill>
                <a:latin typeface="+mn-ea"/>
              </a:rPr>
              <a:t>≥1</a:t>
            </a:r>
          </a:p>
          <a:p>
            <a:pPr lvl="1">
              <a:lnSpc>
                <a:spcPct val="135000"/>
              </a:lnSpc>
              <a:buFont typeface="Wingdings" panose="05000000000000000000" pitchFamily="2" charset="2"/>
              <a:buNone/>
              <a:defRPr/>
            </a:pPr>
            <a:r>
              <a:rPr lang="en-US" altLang="zh-CN" sz="2400" dirty="0">
                <a:solidFill>
                  <a:srgbClr val="000000"/>
                </a:solidFill>
                <a:latin typeface="+mn-ea"/>
              </a:rPr>
              <a:t>(3)</a:t>
            </a:r>
            <a:r>
              <a:rPr lang="zh-CN" altLang="en-US" sz="2400" dirty="0">
                <a:solidFill>
                  <a:srgbClr val="000000"/>
                </a:solidFill>
                <a:latin typeface="+mn-ea"/>
              </a:rPr>
              <a:t>函数符号</a:t>
            </a:r>
            <a:r>
              <a:rPr lang="en-US" altLang="zh-CN" sz="2400" dirty="0">
                <a:solidFill>
                  <a:srgbClr val="000000"/>
                </a:solidFill>
                <a:latin typeface="+mn-ea"/>
              </a:rPr>
              <a:t>:</a:t>
            </a:r>
            <a:r>
              <a:rPr lang="en-US" altLang="zh-CN" sz="2400" i="1" dirty="0" err="1">
                <a:solidFill>
                  <a:srgbClr val="000000"/>
                </a:solidFill>
                <a:latin typeface="+mn-ea"/>
              </a:rPr>
              <a:t>f</a:t>
            </a:r>
            <a:r>
              <a:rPr lang="en-US" altLang="zh-CN" sz="2400" dirty="0" err="1">
                <a:solidFill>
                  <a:srgbClr val="000000"/>
                </a:solidFill>
                <a:latin typeface="+mn-ea"/>
              </a:rPr>
              <a:t>,</a:t>
            </a:r>
            <a:r>
              <a:rPr lang="en-US" altLang="zh-CN" sz="2400" i="1" dirty="0" err="1">
                <a:solidFill>
                  <a:srgbClr val="000000"/>
                </a:solidFill>
                <a:latin typeface="+mn-ea"/>
              </a:rPr>
              <a:t>g</a:t>
            </a:r>
            <a:r>
              <a:rPr lang="en-US" altLang="zh-CN" sz="2400" dirty="0" err="1">
                <a:solidFill>
                  <a:srgbClr val="000000"/>
                </a:solidFill>
                <a:latin typeface="+mn-ea"/>
              </a:rPr>
              <a:t>,</a:t>
            </a:r>
            <a:r>
              <a:rPr lang="en-US" altLang="zh-CN" sz="2400" i="1" dirty="0" err="1">
                <a:solidFill>
                  <a:srgbClr val="000000"/>
                </a:solidFill>
                <a:latin typeface="+mn-ea"/>
              </a:rPr>
              <a:t>h</a:t>
            </a:r>
            <a:r>
              <a:rPr lang="en-US" altLang="zh-CN" sz="2400" dirty="0">
                <a:solidFill>
                  <a:srgbClr val="000000"/>
                </a:solidFill>
                <a:latin typeface="+mn-ea"/>
              </a:rPr>
              <a:t>,…,</a:t>
            </a:r>
            <a:r>
              <a:rPr lang="en-US" altLang="zh-CN" sz="2400" i="1" dirty="0" err="1">
                <a:solidFill>
                  <a:srgbClr val="000000"/>
                </a:solidFill>
                <a:latin typeface="+mn-ea"/>
              </a:rPr>
              <a:t>f</a:t>
            </a:r>
            <a:r>
              <a:rPr lang="en-US" altLang="zh-CN" sz="2400" i="1" baseline="-25000" dirty="0" err="1">
                <a:solidFill>
                  <a:srgbClr val="000000"/>
                </a:solidFill>
                <a:latin typeface="+mn-ea"/>
              </a:rPr>
              <a:t>i</a:t>
            </a:r>
            <a:r>
              <a:rPr lang="en-US" altLang="zh-CN" sz="2400" dirty="0" err="1">
                <a:solidFill>
                  <a:srgbClr val="000000"/>
                </a:solidFill>
                <a:latin typeface="+mn-ea"/>
              </a:rPr>
              <a:t>,g</a:t>
            </a:r>
            <a:r>
              <a:rPr lang="en-US" altLang="zh-CN" sz="2400" i="1" baseline="-25000" dirty="0" err="1">
                <a:solidFill>
                  <a:srgbClr val="000000"/>
                </a:solidFill>
                <a:latin typeface="+mn-ea"/>
              </a:rPr>
              <a:t>i</a:t>
            </a:r>
            <a:r>
              <a:rPr lang="en-US" altLang="zh-CN" sz="2400" dirty="0" err="1">
                <a:solidFill>
                  <a:srgbClr val="000000"/>
                </a:solidFill>
                <a:latin typeface="+mn-ea"/>
              </a:rPr>
              <a:t>,</a:t>
            </a:r>
            <a:r>
              <a:rPr lang="en-US" altLang="zh-CN" sz="2400" i="1" dirty="0" err="1">
                <a:solidFill>
                  <a:srgbClr val="000000"/>
                </a:solidFill>
                <a:latin typeface="+mn-ea"/>
              </a:rPr>
              <a:t>h</a:t>
            </a:r>
            <a:r>
              <a:rPr lang="en-US" altLang="zh-CN" sz="2400" i="1" baseline="-25000" dirty="0" err="1">
                <a:solidFill>
                  <a:srgbClr val="000000"/>
                </a:solidFill>
                <a:latin typeface="+mn-ea"/>
              </a:rPr>
              <a:t>i</a:t>
            </a:r>
            <a:r>
              <a:rPr lang="zh-CN" altLang="en-US" sz="2400" dirty="0">
                <a:solidFill>
                  <a:srgbClr val="000000"/>
                </a:solidFill>
                <a:latin typeface="+mn-ea"/>
              </a:rPr>
              <a:t>，</a:t>
            </a:r>
            <a:r>
              <a:rPr lang="en-US" altLang="zh-CN" sz="2400" dirty="0">
                <a:solidFill>
                  <a:srgbClr val="000000"/>
                </a:solidFill>
                <a:latin typeface="+mn-ea"/>
              </a:rPr>
              <a:t>…</a:t>
            </a:r>
            <a:r>
              <a:rPr lang="zh-CN" altLang="en-US" sz="2400" dirty="0">
                <a:solidFill>
                  <a:srgbClr val="000000"/>
                </a:solidFill>
                <a:latin typeface="+mn-ea"/>
              </a:rPr>
              <a:t>，</a:t>
            </a:r>
            <a:r>
              <a:rPr lang="en-US" altLang="zh-CN" sz="2400" i="1" dirty="0">
                <a:solidFill>
                  <a:srgbClr val="000000"/>
                </a:solidFill>
                <a:latin typeface="+mn-ea"/>
              </a:rPr>
              <a:t>i</a:t>
            </a:r>
            <a:r>
              <a:rPr lang="en-US" altLang="zh-CN" sz="2400" dirty="0">
                <a:solidFill>
                  <a:srgbClr val="000000"/>
                </a:solidFill>
                <a:latin typeface="+mn-ea"/>
              </a:rPr>
              <a:t>≥1</a:t>
            </a:r>
          </a:p>
          <a:p>
            <a:pPr lvl="1">
              <a:lnSpc>
                <a:spcPct val="135000"/>
              </a:lnSpc>
              <a:buFont typeface="Wingdings" panose="05000000000000000000" pitchFamily="2" charset="2"/>
              <a:buNone/>
              <a:defRPr/>
            </a:pPr>
            <a:r>
              <a:rPr lang="en-US" altLang="zh-CN" sz="2400" dirty="0">
                <a:solidFill>
                  <a:srgbClr val="000000"/>
                </a:solidFill>
                <a:latin typeface="+mn-ea"/>
              </a:rPr>
              <a:t>(4)</a:t>
            </a:r>
            <a:r>
              <a:rPr lang="zh-CN" altLang="en-US" sz="2400" dirty="0">
                <a:solidFill>
                  <a:srgbClr val="000000"/>
                </a:solidFill>
                <a:latin typeface="+mn-ea"/>
              </a:rPr>
              <a:t>谓词符号</a:t>
            </a:r>
            <a:r>
              <a:rPr lang="en-US" altLang="zh-CN" sz="2400" dirty="0">
                <a:solidFill>
                  <a:srgbClr val="000000"/>
                </a:solidFill>
                <a:latin typeface="+mn-ea"/>
              </a:rPr>
              <a:t>:</a:t>
            </a:r>
            <a:r>
              <a:rPr lang="en-US" altLang="zh-CN" sz="2400" i="1" dirty="0">
                <a:solidFill>
                  <a:srgbClr val="000000"/>
                </a:solidFill>
                <a:latin typeface="+mn-ea"/>
              </a:rPr>
              <a:t>F,G,H,…,</a:t>
            </a:r>
            <a:r>
              <a:rPr lang="en-US" altLang="zh-CN" sz="2400" i="1" dirty="0" err="1">
                <a:solidFill>
                  <a:srgbClr val="000000"/>
                </a:solidFill>
                <a:latin typeface="+mn-ea"/>
              </a:rPr>
              <a:t>F</a:t>
            </a:r>
            <a:r>
              <a:rPr lang="en-US" altLang="zh-CN" sz="2400" i="1" baseline="-25000" dirty="0" err="1">
                <a:solidFill>
                  <a:srgbClr val="000000"/>
                </a:solidFill>
                <a:latin typeface="+mn-ea"/>
              </a:rPr>
              <a:t>i</a:t>
            </a:r>
            <a:r>
              <a:rPr lang="en-US" altLang="zh-CN" sz="2400" i="1" dirty="0" err="1">
                <a:solidFill>
                  <a:srgbClr val="000000"/>
                </a:solidFill>
                <a:latin typeface="+mn-ea"/>
              </a:rPr>
              <a:t>,G</a:t>
            </a:r>
            <a:r>
              <a:rPr lang="en-US" altLang="zh-CN" sz="2400" i="1" baseline="-25000" dirty="0" err="1">
                <a:solidFill>
                  <a:srgbClr val="000000"/>
                </a:solidFill>
                <a:latin typeface="+mn-ea"/>
              </a:rPr>
              <a:t>i</a:t>
            </a:r>
            <a:r>
              <a:rPr lang="en-US" altLang="zh-CN" sz="2400" i="1" dirty="0" err="1">
                <a:solidFill>
                  <a:srgbClr val="000000"/>
                </a:solidFill>
                <a:latin typeface="+mn-ea"/>
              </a:rPr>
              <a:t>,H</a:t>
            </a:r>
            <a:r>
              <a:rPr lang="en-US" altLang="zh-CN" sz="2400" i="1" baseline="-25000" dirty="0" err="1">
                <a:solidFill>
                  <a:srgbClr val="000000"/>
                </a:solidFill>
                <a:latin typeface="+mn-ea"/>
              </a:rPr>
              <a:t>i</a:t>
            </a:r>
            <a:r>
              <a:rPr lang="zh-CN" altLang="en-US" sz="2400" i="1" dirty="0">
                <a:solidFill>
                  <a:srgbClr val="000000"/>
                </a:solidFill>
                <a:latin typeface="+mn-ea"/>
              </a:rPr>
              <a:t>，</a:t>
            </a:r>
            <a:r>
              <a:rPr lang="en-US" altLang="zh-CN" sz="2400" i="1" dirty="0">
                <a:solidFill>
                  <a:srgbClr val="000000"/>
                </a:solidFill>
                <a:latin typeface="+mn-ea"/>
              </a:rPr>
              <a:t>…</a:t>
            </a:r>
            <a:r>
              <a:rPr lang="zh-CN" altLang="en-US" sz="2400" i="1" dirty="0">
                <a:solidFill>
                  <a:srgbClr val="000000"/>
                </a:solidFill>
                <a:latin typeface="+mn-ea"/>
              </a:rPr>
              <a:t>，</a:t>
            </a:r>
            <a:r>
              <a:rPr lang="en-US" altLang="zh-CN" sz="2400" i="1" dirty="0">
                <a:solidFill>
                  <a:srgbClr val="000000"/>
                </a:solidFill>
                <a:latin typeface="+mn-ea"/>
              </a:rPr>
              <a:t>i≥1</a:t>
            </a:r>
          </a:p>
          <a:p>
            <a:pPr lvl="1">
              <a:lnSpc>
                <a:spcPct val="135000"/>
              </a:lnSpc>
              <a:buFont typeface="Wingdings" panose="05000000000000000000" pitchFamily="2" charset="2"/>
              <a:buNone/>
              <a:defRPr/>
            </a:pPr>
            <a:r>
              <a:rPr lang="en-US" altLang="zh-CN" sz="2400" dirty="0">
                <a:solidFill>
                  <a:srgbClr val="000000"/>
                </a:solidFill>
                <a:latin typeface="+mn-ea"/>
              </a:rPr>
              <a:t>(5)</a:t>
            </a:r>
            <a:r>
              <a:rPr lang="zh-CN" altLang="en-US" sz="2400" dirty="0">
                <a:solidFill>
                  <a:srgbClr val="000000"/>
                </a:solidFill>
                <a:latin typeface="+mn-ea"/>
              </a:rPr>
              <a:t>量词符号</a:t>
            </a:r>
            <a:r>
              <a:rPr lang="en-US" altLang="zh-CN" sz="2400" dirty="0">
                <a:solidFill>
                  <a:srgbClr val="000000"/>
                </a:solidFill>
                <a:latin typeface="+mn-ea"/>
              </a:rPr>
              <a:t>:</a:t>
            </a:r>
            <a:r>
              <a:rPr lang="en-US" altLang="zh-CN" sz="2400" dirty="0">
                <a:solidFill>
                  <a:srgbClr val="000000"/>
                </a:solidFill>
                <a:latin typeface="+mn-ea"/>
                <a:sym typeface="Symbol" panose="05050102010706020507" pitchFamily="18" charset="2"/>
              </a:rPr>
              <a:t></a:t>
            </a:r>
            <a:r>
              <a:rPr lang="en-US" altLang="zh-CN" sz="2400" dirty="0">
                <a:solidFill>
                  <a:srgbClr val="000000"/>
                </a:solidFill>
                <a:latin typeface="+mn-ea"/>
              </a:rPr>
              <a:t>,</a:t>
            </a:r>
            <a:r>
              <a:rPr lang="en-US" altLang="zh-CN" sz="2400" dirty="0">
                <a:solidFill>
                  <a:srgbClr val="000000"/>
                </a:solidFill>
                <a:latin typeface="+mn-ea"/>
                <a:sym typeface="Symbol" panose="05050102010706020507" pitchFamily="18" charset="2"/>
              </a:rPr>
              <a:t></a:t>
            </a:r>
            <a:endParaRPr lang="en-US" altLang="zh-CN" sz="2400" dirty="0">
              <a:solidFill>
                <a:srgbClr val="000000"/>
              </a:solidFill>
              <a:latin typeface="+mn-ea"/>
            </a:endParaRPr>
          </a:p>
          <a:p>
            <a:pPr lvl="1">
              <a:lnSpc>
                <a:spcPct val="135000"/>
              </a:lnSpc>
              <a:buFont typeface="Wingdings" panose="05000000000000000000" pitchFamily="2" charset="2"/>
              <a:buNone/>
              <a:defRPr/>
            </a:pPr>
            <a:r>
              <a:rPr lang="en-US" altLang="zh-CN" sz="2400" dirty="0">
                <a:solidFill>
                  <a:srgbClr val="000000"/>
                </a:solidFill>
                <a:latin typeface="+mn-ea"/>
              </a:rPr>
              <a:t>(6)</a:t>
            </a:r>
            <a:r>
              <a:rPr lang="zh-CN" altLang="en-US" sz="2400" dirty="0">
                <a:solidFill>
                  <a:srgbClr val="000000"/>
                </a:solidFill>
                <a:latin typeface="+mn-ea"/>
              </a:rPr>
              <a:t>联结词符号</a:t>
            </a:r>
            <a:r>
              <a:rPr lang="en-US" altLang="zh-CN" sz="2400" dirty="0">
                <a:solidFill>
                  <a:srgbClr val="000000"/>
                </a:solidFill>
                <a:latin typeface="+mn-ea"/>
              </a:rPr>
              <a:t>:┐,∧,∨,→,←</a:t>
            </a:r>
          </a:p>
          <a:p>
            <a:pPr lvl="1">
              <a:lnSpc>
                <a:spcPct val="135000"/>
              </a:lnSpc>
              <a:buFont typeface="Wingdings" panose="05000000000000000000" pitchFamily="2" charset="2"/>
              <a:buNone/>
              <a:defRPr/>
            </a:pPr>
            <a:r>
              <a:rPr lang="en-US" altLang="zh-CN" sz="2400" dirty="0">
                <a:solidFill>
                  <a:srgbClr val="000000"/>
                </a:solidFill>
                <a:latin typeface="+mn-ea"/>
              </a:rPr>
              <a:t>(7)</a:t>
            </a:r>
            <a:r>
              <a:rPr lang="zh-CN" altLang="en-US" sz="2400" dirty="0">
                <a:solidFill>
                  <a:srgbClr val="000000"/>
                </a:solidFill>
                <a:latin typeface="+mn-ea"/>
              </a:rPr>
              <a:t>括号与逗号</a:t>
            </a:r>
            <a:r>
              <a:rPr lang="en-US" altLang="zh-CN" sz="2400" dirty="0">
                <a:solidFill>
                  <a:srgbClr val="000000"/>
                </a:solidFill>
                <a:latin typeface="+mn-ea"/>
              </a:rPr>
              <a:t>:(,),,</a:t>
            </a:r>
            <a:endParaRPr lang="en-US" altLang="zh-CN" sz="2400" dirty="0">
              <a:latin typeface="+mn-ea"/>
            </a:endParaRPr>
          </a:p>
          <a:p>
            <a:pPr>
              <a:defRPr/>
            </a:pPr>
            <a:endParaRPr lang="zh-CN" altLang="en-US" sz="2400" dirty="0">
              <a:latin typeface="+mn-ea"/>
            </a:endParaRPr>
          </a:p>
        </p:txBody>
      </p:sp>
      <p:sp>
        <p:nvSpPr>
          <p:cNvPr id="3277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DA8F971-3DBB-4BEA-93EF-E5B65097E63F}" type="slidenum">
              <a:rPr lang="en-US" altLang="zh-CN" sz="1000"/>
              <a:pPr>
                <a:spcBef>
                  <a:spcPct val="0"/>
                </a:spcBef>
                <a:buClrTx/>
                <a:buFontTx/>
                <a:buNone/>
              </a:pPr>
              <a:t>31</a:t>
            </a:fld>
            <a:endParaRPr lang="en-US" altLang="zh-CN" sz="1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zh-CN" dirty="0"/>
              <a:t>4.2</a:t>
            </a:r>
            <a:r>
              <a:rPr lang="zh-CN" altLang="en-US" dirty="0"/>
              <a:t>谓词逻辑公式及解释</a:t>
            </a:r>
          </a:p>
        </p:txBody>
      </p:sp>
      <p:sp>
        <p:nvSpPr>
          <p:cNvPr id="33796" name="Rectangle 3"/>
          <p:cNvSpPr>
            <a:spLocks noGrp="1" noChangeArrowheads="1"/>
          </p:cNvSpPr>
          <p:nvPr>
            <p:ph sz="quarter" idx="1"/>
          </p:nvPr>
        </p:nvSpPr>
        <p:spPr/>
        <p:txBody>
          <a:bodyPr/>
          <a:lstStyle/>
          <a:p>
            <a:pPr algn="just" eaLnBrk="1" hangingPunct="1"/>
            <a:r>
              <a:rPr lang="zh-CN" altLang="en-US" dirty="0"/>
              <a:t>注意下面几组概念的差异</a:t>
            </a:r>
          </a:p>
          <a:p>
            <a:pPr lvl="1" algn="just" eaLnBrk="1" hangingPunct="1"/>
            <a:r>
              <a:rPr lang="zh-CN" altLang="en-US" dirty="0"/>
              <a:t>个体、个体词、个体常项、个体变项</a:t>
            </a:r>
          </a:p>
          <a:p>
            <a:pPr lvl="1" algn="just" eaLnBrk="1" hangingPunct="1"/>
            <a:r>
              <a:rPr lang="zh-CN" altLang="en-US" dirty="0"/>
              <a:t>函数、函词</a:t>
            </a:r>
          </a:p>
          <a:p>
            <a:pPr lvl="1" algn="just" eaLnBrk="1" hangingPunct="1"/>
            <a:r>
              <a:rPr lang="zh-CN" altLang="en-US" dirty="0"/>
              <a:t>命题函数、谓词</a:t>
            </a:r>
          </a:p>
        </p:txBody>
      </p:sp>
      <p:sp>
        <p:nvSpPr>
          <p:cNvPr id="3379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30854E1-238C-4C99-8D5B-76D580DF6F5E}" type="slidenum">
              <a:rPr lang="en-US" altLang="zh-CN" sz="1000"/>
              <a:pPr>
                <a:spcBef>
                  <a:spcPct val="0"/>
                </a:spcBef>
                <a:buClrTx/>
                <a:buFontTx/>
                <a:buNone/>
              </a:pPr>
              <a:t>32</a:t>
            </a:fld>
            <a:endParaRPr lang="en-US" altLang="zh-CN" sz="1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dirty="0"/>
              <a:t>4.2</a:t>
            </a:r>
            <a:r>
              <a:rPr lang="zh-CN" altLang="en-US" dirty="0"/>
              <a:t>谓词逻辑公式及解释</a:t>
            </a:r>
          </a:p>
        </p:txBody>
      </p:sp>
      <p:sp>
        <p:nvSpPr>
          <p:cNvPr id="34820" name="Rectangle 3"/>
          <p:cNvSpPr>
            <a:spLocks noGrp="1" noChangeArrowheads="1"/>
          </p:cNvSpPr>
          <p:nvPr>
            <p:ph sz="quarter" idx="1"/>
          </p:nvPr>
        </p:nvSpPr>
        <p:spPr/>
        <p:txBody>
          <a:bodyPr/>
          <a:lstStyle/>
          <a:p>
            <a:pPr algn="just" eaLnBrk="1" hangingPunct="1"/>
            <a:r>
              <a:rPr lang="zh-CN" altLang="en-US" dirty="0"/>
              <a:t>项的定义</a:t>
            </a:r>
            <a:r>
              <a:rPr lang="zh-CN" altLang="en-US" b="1" dirty="0">
                <a:solidFill>
                  <a:srgbClr val="FF9900"/>
                </a:solidFill>
              </a:rPr>
              <a:t>：</a:t>
            </a:r>
          </a:p>
          <a:p>
            <a:pPr lvl="1" algn="just" eaLnBrk="1" hangingPunct="1"/>
            <a:r>
              <a:rPr lang="en-US" altLang="zh-CN" dirty="0"/>
              <a:t>(1)</a:t>
            </a:r>
            <a:r>
              <a:rPr lang="zh-CN" altLang="en-US" dirty="0"/>
              <a:t>个体变元和个体常元是项。</a:t>
            </a:r>
          </a:p>
          <a:p>
            <a:pPr lvl="1" algn="just" eaLnBrk="1" hangingPunct="1"/>
            <a:r>
              <a:rPr lang="en-US" altLang="zh-CN" dirty="0"/>
              <a:t>(2)</a:t>
            </a:r>
            <a:r>
              <a:rPr lang="zh-CN" altLang="en-US" dirty="0"/>
              <a:t>对任意正整数</a:t>
            </a:r>
            <a:r>
              <a:rPr lang="en-US" altLang="zh-CN" dirty="0"/>
              <a:t>n</a:t>
            </a:r>
            <a:r>
              <a:rPr lang="zh-CN" altLang="en-US" dirty="0"/>
              <a:t>，如果</a:t>
            </a:r>
            <a:r>
              <a:rPr lang="en-US" altLang="zh-CN" dirty="0"/>
              <a:t>f</a:t>
            </a:r>
            <a:r>
              <a:rPr lang="en-US" altLang="zh-CN" baseline="30000" dirty="0"/>
              <a:t>(n)</a:t>
            </a:r>
            <a:r>
              <a:rPr lang="zh-CN" altLang="en-US" dirty="0"/>
              <a:t>为一</a:t>
            </a:r>
            <a:r>
              <a:rPr lang="en-US" altLang="zh-CN" dirty="0"/>
              <a:t>n</a:t>
            </a:r>
            <a:r>
              <a:rPr lang="zh-CN" altLang="en-US" dirty="0"/>
              <a:t>元函数符，</a:t>
            </a:r>
            <a:r>
              <a:rPr lang="en-US" altLang="zh-CN" dirty="0"/>
              <a:t>t</a:t>
            </a:r>
            <a:r>
              <a:rPr lang="en-US" altLang="zh-CN" baseline="-30000" dirty="0"/>
              <a:t>1</a:t>
            </a:r>
            <a:r>
              <a:rPr lang="en-US" altLang="zh-CN" dirty="0">
                <a:latin typeface="宋体" panose="02010600030101010101" pitchFamily="2" charset="-122"/>
              </a:rPr>
              <a:t>,</a:t>
            </a:r>
            <a:r>
              <a:rPr lang="en-US" altLang="zh-CN" dirty="0"/>
              <a:t>…</a:t>
            </a:r>
            <a:r>
              <a:rPr lang="en-US" altLang="zh-CN" dirty="0">
                <a:latin typeface="宋体" panose="02010600030101010101" pitchFamily="2" charset="-122"/>
              </a:rPr>
              <a:t>,</a:t>
            </a:r>
            <a:r>
              <a:rPr lang="en-US" altLang="zh-CN" dirty="0" err="1"/>
              <a:t>t</a:t>
            </a:r>
            <a:r>
              <a:rPr lang="en-US" altLang="zh-CN" baseline="-30000" dirty="0" err="1"/>
              <a:t>n</a:t>
            </a:r>
            <a:r>
              <a:rPr lang="zh-CN" altLang="en-US" dirty="0"/>
              <a:t>为项，那么</a:t>
            </a:r>
            <a:r>
              <a:rPr lang="en-US" altLang="zh-CN" dirty="0"/>
              <a:t>f</a:t>
            </a:r>
            <a:r>
              <a:rPr lang="en-US" altLang="zh-CN" baseline="30000" dirty="0"/>
              <a:t>(n)</a:t>
            </a:r>
            <a:r>
              <a:rPr lang="en-US" altLang="zh-CN" dirty="0"/>
              <a:t>(t</a:t>
            </a:r>
            <a:r>
              <a:rPr lang="en-US" altLang="zh-CN" baseline="-30000" dirty="0"/>
              <a:t>1</a:t>
            </a:r>
            <a:r>
              <a:rPr lang="en-US" altLang="zh-CN" dirty="0">
                <a:latin typeface="宋体" panose="02010600030101010101" pitchFamily="2" charset="-122"/>
              </a:rPr>
              <a:t>,</a:t>
            </a:r>
            <a:r>
              <a:rPr lang="en-US" altLang="zh-CN" dirty="0"/>
              <a:t>…</a:t>
            </a:r>
            <a:r>
              <a:rPr lang="en-US" altLang="zh-CN" dirty="0">
                <a:latin typeface="宋体" panose="02010600030101010101" pitchFamily="2" charset="-122"/>
              </a:rPr>
              <a:t>,</a:t>
            </a:r>
            <a:r>
              <a:rPr lang="en-US" altLang="zh-CN" dirty="0" err="1"/>
              <a:t>t</a:t>
            </a:r>
            <a:r>
              <a:rPr lang="en-US" altLang="zh-CN" baseline="-30000" dirty="0" err="1"/>
              <a:t>n</a:t>
            </a:r>
            <a:r>
              <a:rPr lang="en-US" altLang="zh-CN" dirty="0"/>
              <a:t>)</a:t>
            </a:r>
            <a:r>
              <a:rPr lang="zh-CN" altLang="en-US" dirty="0"/>
              <a:t>也是项。</a:t>
            </a:r>
          </a:p>
          <a:p>
            <a:pPr lvl="1" algn="just" eaLnBrk="1" hangingPunct="1"/>
            <a:r>
              <a:rPr lang="en-US" altLang="zh-CN" dirty="0"/>
              <a:t>(3)</a:t>
            </a:r>
            <a:r>
              <a:rPr lang="zh-CN" altLang="en-US" dirty="0"/>
              <a:t>除有限次使用</a:t>
            </a:r>
            <a:r>
              <a:rPr lang="en-US" altLang="zh-CN" dirty="0"/>
              <a:t>(1)</a:t>
            </a:r>
            <a:r>
              <a:rPr lang="zh-CN" altLang="en-US" dirty="0"/>
              <a:t>，</a:t>
            </a:r>
            <a:r>
              <a:rPr lang="en-US" altLang="zh-CN" dirty="0"/>
              <a:t>(2)</a:t>
            </a:r>
            <a:r>
              <a:rPr lang="zh-CN" altLang="en-US" dirty="0"/>
              <a:t>条款所确定的符号串外，没有别的东西是个体项。</a:t>
            </a:r>
          </a:p>
        </p:txBody>
      </p:sp>
      <p:sp>
        <p:nvSpPr>
          <p:cNvPr id="3481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0989BE6-D93D-48F2-ACD6-3D1F31AFC061}" type="slidenum">
              <a:rPr lang="en-US" altLang="zh-CN" sz="1000"/>
              <a:pPr>
                <a:spcBef>
                  <a:spcPct val="0"/>
                </a:spcBef>
                <a:buClrTx/>
                <a:buFontTx/>
                <a:buNone/>
              </a:pPr>
              <a:t>33</a:t>
            </a:fld>
            <a:endParaRPr lang="en-US" altLang="zh-CN" sz="1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zh-CN" dirty="0"/>
              <a:t>4.2</a:t>
            </a:r>
            <a:r>
              <a:rPr lang="zh-CN" altLang="en-US" dirty="0"/>
              <a:t>谓词逻辑公式及解释</a:t>
            </a:r>
          </a:p>
        </p:txBody>
      </p:sp>
      <p:sp>
        <p:nvSpPr>
          <p:cNvPr id="35844" name="Rectangle 3"/>
          <p:cNvSpPr>
            <a:spLocks noGrp="1" noChangeArrowheads="1"/>
          </p:cNvSpPr>
          <p:nvPr>
            <p:ph sz="quarter" idx="1"/>
          </p:nvPr>
        </p:nvSpPr>
        <p:spPr/>
        <p:txBody>
          <a:bodyPr/>
          <a:lstStyle/>
          <a:p>
            <a:pPr algn="just" eaLnBrk="1" hangingPunct="1"/>
            <a:r>
              <a:rPr lang="zh-CN" altLang="en-US" dirty="0"/>
              <a:t>原子公式的定义：若</a:t>
            </a:r>
            <a:r>
              <a:rPr lang="en-US" altLang="zh-CN" dirty="0"/>
              <a:t>P(x1,...,</a:t>
            </a:r>
            <a:r>
              <a:rPr lang="en-US" altLang="zh-CN" dirty="0" err="1"/>
              <a:t>xn</a:t>
            </a:r>
            <a:r>
              <a:rPr lang="en-US" altLang="zh-CN" dirty="0"/>
              <a:t>)</a:t>
            </a:r>
            <a:r>
              <a:rPr lang="zh-CN" altLang="en-US" dirty="0"/>
              <a:t>是</a:t>
            </a:r>
            <a:r>
              <a:rPr lang="en-US" altLang="zh-CN" dirty="0"/>
              <a:t>n</a:t>
            </a:r>
            <a:r>
              <a:rPr lang="zh-CN" altLang="en-US" dirty="0"/>
              <a:t>元谓词，</a:t>
            </a:r>
            <a:r>
              <a:rPr lang="en-US" altLang="zh-CN" dirty="0"/>
              <a:t>t1,...</a:t>
            </a:r>
            <a:r>
              <a:rPr lang="zh-CN" altLang="en-US" dirty="0"/>
              <a:t>，</a:t>
            </a:r>
            <a:r>
              <a:rPr lang="en-US" altLang="zh-CN" dirty="0" err="1"/>
              <a:t>tn</a:t>
            </a:r>
            <a:r>
              <a:rPr lang="zh-CN" altLang="en-US" dirty="0"/>
              <a:t>是项，则</a:t>
            </a:r>
            <a:r>
              <a:rPr lang="en-US" altLang="zh-CN" dirty="0"/>
              <a:t>P(t1,...</a:t>
            </a:r>
            <a:r>
              <a:rPr lang="zh-CN" altLang="en-US" dirty="0"/>
              <a:t>，</a:t>
            </a:r>
            <a:r>
              <a:rPr lang="en-US" altLang="zh-CN" dirty="0" err="1"/>
              <a:t>tn</a:t>
            </a:r>
            <a:r>
              <a:rPr lang="en-US" altLang="zh-CN" dirty="0"/>
              <a:t>)</a:t>
            </a:r>
            <a:r>
              <a:rPr lang="zh-CN" altLang="en-US" dirty="0"/>
              <a:t>为原子公式。</a:t>
            </a:r>
          </a:p>
          <a:p>
            <a:pPr lvl="1" algn="just" eaLnBrk="1" hangingPunct="1"/>
            <a:r>
              <a:rPr lang="en-US" altLang="zh-CN" dirty="0"/>
              <a:t>(1)</a:t>
            </a:r>
            <a:r>
              <a:rPr lang="zh-CN" altLang="en-US" dirty="0"/>
              <a:t>从中可以看出，项出现在谓词的变量位置，相当于个体词。</a:t>
            </a:r>
          </a:p>
          <a:p>
            <a:pPr lvl="1" eaLnBrk="1" hangingPunct="1"/>
            <a:r>
              <a:rPr lang="en-US" altLang="zh-CN" dirty="0"/>
              <a:t>(2)</a:t>
            </a:r>
            <a:r>
              <a:rPr lang="zh-CN" altLang="en-US" dirty="0"/>
              <a:t>函数</a:t>
            </a:r>
            <a:r>
              <a:rPr lang="en-US" altLang="zh-CN" dirty="0"/>
              <a:t>f(t1,...</a:t>
            </a:r>
            <a:r>
              <a:rPr lang="zh-CN" altLang="en-US" dirty="0"/>
              <a:t>，</a:t>
            </a:r>
            <a:r>
              <a:rPr lang="en-US" altLang="zh-CN" dirty="0" err="1"/>
              <a:t>tn</a:t>
            </a:r>
            <a:r>
              <a:rPr lang="en-US" altLang="zh-CN" dirty="0"/>
              <a:t>)</a:t>
            </a:r>
            <a:r>
              <a:rPr lang="zh-CN" altLang="en-US" dirty="0"/>
              <a:t>不是公式仅是项。</a:t>
            </a:r>
            <a:endParaRPr lang="en-US" altLang="zh-CN" dirty="0"/>
          </a:p>
          <a:p>
            <a:pPr lvl="1" eaLnBrk="1" hangingPunct="1"/>
            <a:r>
              <a:rPr lang="zh-CN" altLang="en-US" dirty="0"/>
              <a:t>项的结果仍是个体名称集合中的个体，而公式的结果</a:t>
            </a:r>
            <a:r>
              <a:rPr lang="en-US" altLang="zh-CN" dirty="0"/>
              <a:t>(</a:t>
            </a:r>
            <a:r>
              <a:rPr lang="zh-CN" altLang="en-US" dirty="0"/>
              <a:t>真值</a:t>
            </a:r>
            <a:r>
              <a:rPr lang="en-US" altLang="zh-CN" dirty="0"/>
              <a:t>)</a:t>
            </a:r>
            <a:r>
              <a:rPr lang="zh-CN" altLang="en-US" dirty="0"/>
              <a:t>是成立或不成立</a:t>
            </a:r>
            <a:r>
              <a:rPr lang="en-US" altLang="zh-CN" dirty="0"/>
              <a:t>(</a:t>
            </a:r>
            <a:r>
              <a:rPr lang="zh-CN" altLang="en-US" dirty="0"/>
              <a:t>是</a:t>
            </a:r>
            <a:r>
              <a:rPr lang="en-US" altLang="zh-CN" dirty="0"/>
              <a:t>1</a:t>
            </a:r>
            <a:r>
              <a:rPr lang="zh-CN" altLang="en-US" dirty="0"/>
              <a:t>或</a:t>
            </a:r>
            <a:r>
              <a:rPr lang="en-US" altLang="zh-CN" dirty="0"/>
              <a:t>0)</a:t>
            </a:r>
            <a:r>
              <a:rPr lang="zh-CN" altLang="en-US" dirty="0"/>
              <a:t>。</a:t>
            </a:r>
          </a:p>
          <a:p>
            <a:pPr lvl="1" algn="just" eaLnBrk="1" hangingPunct="1"/>
            <a:r>
              <a:rPr lang="zh-CN" altLang="en-US" dirty="0"/>
              <a:t>原子公式是公式的最小单位。</a:t>
            </a:r>
            <a:endParaRPr lang="en-US" altLang="zh-CN" dirty="0"/>
          </a:p>
          <a:p>
            <a:pPr lvl="1" algn="just" eaLnBrk="1" hangingPunct="1"/>
            <a:r>
              <a:rPr lang="zh-CN" altLang="en-US" dirty="0"/>
              <a:t>项不是公式。</a:t>
            </a:r>
          </a:p>
        </p:txBody>
      </p:sp>
      <p:sp>
        <p:nvSpPr>
          <p:cNvPr id="3584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7705CF8-1132-4507-8DA9-2A13EAFCBDCA}" type="slidenum">
              <a:rPr lang="en-US" altLang="zh-CN" sz="1000"/>
              <a:pPr>
                <a:spcBef>
                  <a:spcPct val="0"/>
                </a:spcBef>
                <a:buClrTx/>
                <a:buFontTx/>
                <a:buNone/>
              </a:pPr>
              <a:t>34</a:t>
            </a:fld>
            <a:endParaRPr lang="en-US" altLang="zh-CN" sz="1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dirty="0"/>
              <a:t>谓词公式的定义</a:t>
            </a:r>
          </a:p>
        </p:txBody>
      </p:sp>
      <p:sp>
        <p:nvSpPr>
          <p:cNvPr id="36868" name="Rectangle 3"/>
          <p:cNvSpPr>
            <a:spLocks noGrp="1" noChangeArrowheads="1"/>
          </p:cNvSpPr>
          <p:nvPr>
            <p:ph sz="quarter" idx="1"/>
          </p:nvPr>
        </p:nvSpPr>
        <p:spPr/>
        <p:txBody>
          <a:bodyPr/>
          <a:lstStyle/>
          <a:p>
            <a:pPr algn="just" eaLnBrk="1" hangingPunct="1">
              <a:lnSpc>
                <a:spcPct val="90000"/>
              </a:lnSpc>
            </a:pPr>
            <a:r>
              <a:rPr lang="zh-CN" altLang="en-US" dirty="0"/>
              <a:t>定义：谓词公式的递归定义如下：</a:t>
            </a:r>
          </a:p>
          <a:p>
            <a:pPr algn="just" eaLnBrk="1" hangingPunct="1">
              <a:lnSpc>
                <a:spcPct val="90000"/>
              </a:lnSpc>
            </a:pPr>
            <a:r>
              <a:rPr lang="en-US" altLang="zh-CN" dirty="0"/>
              <a:t>(1)</a:t>
            </a:r>
            <a:r>
              <a:rPr lang="zh-CN" altLang="en-US" dirty="0"/>
              <a:t>命题常项、命题变项和原子公式是合式公式；</a:t>
            </a:r>
          </a:p>
          <a:p>
            <a:pPr algn="just">
              <a:lnSpc>
                <a:spcPct val="90000"/>
              </a:lnSpc>
            </a:pPr>
            <a:r>
              <a:rPr lang="en-US" altLang="zh-CN" dirty="0"/>
              <a:t>(2)</a:t>
            </a:r>
            <a:r>
              <a:rPr lang="zh-CN" altLang="en-US" dirty="0"/>
              <a:t>如</a:t>
            </a:r>
            <a:r>
              <a:rPr lang="en-US" altLang="zh-CN" dirty="0"/>
              <a:t>A,B</a:t>
            </a:r>
            <a:r>
              <a:rPr lang="zh-CN" altLang="en-US" dirty="0"/>
              <a:t>是公式，则</a:t>
            </a:r>
            <a:r>
              <a:rPr lang="zh-CN" altLang="en-US" dirty="0">
                <a:latin typeface="宋体" panose="02010600030101010101" pitchFamily="2" charset="-122"/>
                <a:sym typeface="Symbol" panose="05050102010706020507" pitchFamily="18" charset="2"/>
              </a:rPr>
              <a:t></a:t>
            </a:r>
            <a:r>
              <a:rPr lang="en-US" altLang="zh-CN" dirty="0"/>
              <a:t>A,A</a:t>
            </a:r>
            <a:r>
              <a:rPr lang="en-US" altLang="zh-CN" dirty="0">
                <a:latin typeface="宋体" panose="02010600030101010101" pitchFamily="2" charset="-122"/>
                <a:sym typeface="Symbol" panose="05050102010706020507" pitchFamily="18" charset="2"/>
              </a:rPr>
              <a:t></a:t>
            </a:r>
            <a:r>
              <a:rPr lang="en-US" altLang="zh-CN" dirty="0"/>
              <a:t>B,A</a:t>
            </a:r>
            <a:r>
              <a:rPr lang="en-US" altLang="zh-CN" dirty="0">
                <a:latin typeface="宋体" panose="02010600030101010101" pitchFamily="2" charset="-122"/>
                <a:sym typeface="Symbol" panose="05050102010706020507" pitchFamily="18" charset="2"/>
              </a:rPr>
              <a:t></a:t>
            </a:r>
            <a:r>
              <a:rPr lang="en-US" altLang="zh-CN" dirty="0"/>
              <a:t>B,A</a:t>
            </a:r>
            <a:r>
              <a:rPr lang="en-US" altLang="zh-CN" dirty="0">
                <a:latin typeface="宋体" panose="02010600030101010101" pitchFamily="2" charset="-122"/>
                <a:sym typeface="Symbol" panose="05050102010706020507" pitchFamily="18" charset="2"/>
              </a:rPr>
              <a:t></a:t>
            </a:r>
            <a:r>
              <a:rPr lang="en-US" altLang="zh-CN" dirty="0"/>
              <a:t>B,A</a:t>
            </a:r>
            <a:r>
              <a:rPr lang="en-US" altLang="zh-CN" dirty="0">
                <a:latin typeface="宋体" panose="02010600030101010101" pitchFamily="2" charset="-122"/>
                <a:sym typeface="Symbol" panose="05050102010706020507" pitchFamily="18" charset="2"/>
              </a:rPr>
              <a:t></a:t>
            </a:r>
            <a:r>
              <a:rPr lang="en-US" altLang="zh-CN" dirty="0"/>
              <a:t>B</a:t>
            </a:r>
            <a:r>
              <a:rPr lang="zh-CN" altLang="en-US" dirty="0"/>
              <a:t>也是公式；</a:t>
            </a:r>
          </a:p>
          <a:p>
            <a:pPr algn="just">
              <a:lnSpc>
                <a:spcPct val="90000"/>
              </a:lnSpc>
            </a:pPr>
            <a:r>
              <a:rPr lang="en-US" altLang="zh-CN" dirty="0"/>
              <a:t>(3)</a:t>
            </a:r>
            <a:r>
              <a:rPr lang="zh-CN" altLang="en-US" dirty="0"/>
              <a:t>如</a:t>
            </a:r>
            <a:r>
              <a:rPr lang="en-US" altLang="zh-CN" dirty="0"/>
              <a:t>A</a:t>
            </a:r>
            <a:r>
              <a:rPr lang="zh-CN" altLang="en-US" dirty="0"/>
              <a:t>是谓词公式，</a:t>
            </a:r>
            <a:r>
              <a:rPr lang="en-US" altLang="zh-CN" i="1" dirty="0">
                <a:solidFill>
                  <a:srgbClr val="FF9900"/>
                </a:solidFill>
              </a:rPr>
              <a:t>x</a:t>
            </a:r>
            <a:r>
              <a:rPr lang="zh-CN" altLang="en-US" i="1" dirty="0">
                <a:solidFill>
                  <a:srgbClr val="FF9900"/>
                </a:solidFill>
              </a:rPr>
              <a:t>是</a:t>
            </a:r>
            <a:r>
              <a:rPr lang="en-US" altLang="zh-CN" i="1" dirty="0">
                <a:solidFill>
                  <a:srgbClr val="FF9900"/>
                </a:solidFill>
              </a:rPr>
              <a:t>A</a:t>
            </a:r>
            <a:r>
              <a:rPr lang="zh-CN" altLang="en-US" i="1" dirty="0">
                <a:solidFill>
                  <a:srgbClr val="FF9900"/>
                </a:solidFill>
              </a:rPr>
              <a:t>中出现的任意一个自由变元</a:t>
            </a:r>
            <a:r>
              <a:rPr lang="zh-CN" altLang="en-US" dirty="0"/>
              <a:t>，则</a:t>
            </a:r>
            <a:r>
              <a:rPr lang="zh-CN" altLang="en-US" dirty="0">
                <a:latin typeface="宋体" panose="02010600030101010101" pitchFamily="2" charset="-122"/>
                <a:sym typeface="Symbol" panose="05050102010706020507" pitchFamily="18" charset="2"/>
              </a:rPr>
              <a:t></a:t>
            </a:r>
            <a:r>
              <a:rPr lang="en-US" altLang="zh-CN" dirty="0" err="1"/>
              <a:t>xA</a:t>
            </a:r>
            <a:r>
              <a:rPr lang="zh-CN" altLang="en-US" dirty="0"/>
              <a:t>，</a:t>
            </a:r>
            <a:r>
              <a:rPr lang="zh-CN" altLang="en-US" dirty="0">
                <a:latin typeface="宋体" panose="02010600030101010101" pitchFamily="2" charset="-122"/>
                <a:sym typeface="Symbol" panose="05050102010706020507" pitchFamily="18" charset="2"/>
              </a:rPr>
              <a:t></a:t>
            </a:r>
            <a:r>
              <a:rPr lang="en-US" altLang="zh-CN" dirty="0" err="1"/>
              <a:t>xA</a:t>
            </a:r>
            <a:r>
              <a:rPr lang="zh-CN" altLang="en-US" dirty="0"/>
              <a:t>也是谓词公式。（感觉写成</a:t>
            </a:r>
            <a:r>
              <a:rPr lang="zh-CN" altLang="en-US" dirty="0">
                <a:latin typeface="宋体" panose="02010600030101010101" pitchFamily="2" charset="-122"/>
                <a:sym typeface="Symbol" panose="05050102010706020507" pitchFamily="18" charset="2"/>
              </a:rPr>
              <a:t></a:t>
            </a:r>
            <a:r>
              <a:rPr lang="en-US" altLang="zh-CN" dirty="0"/>
              <a:t>x(A)</a:t>
            </a:r>
            <a:r>
              <a:rPr lang="zh-CN" altLang="en-US" dirty="0"/>
              <a:t>、</a:t>
            </a:r>
            <a:r>
              <a:rPr lang="zh-CN" altLang="en-US" dirty="0">
                <a:latin typeface="宋体" panose="02010600030101010101" pitchFamily="2" charset="-122"/>
                <a:sym typeface="Symbol" panose="05050102010706020507" pitchFamily="18" charset="2"/>
              </a:rPr>
              <a:t></a:t>
            </a:r>
            <a:r>
              <a:rPr lang="en-US" altLang="zh-CN" dirty="0"/>
              <a:t>x(A)</a:t>
            </a:r>
            <a:r>
              <a:rPr lang="zh-CN" altLang="en-US" dirty="0"/>
              <a:t>更严谨）</a:t>
            </a:r>
          </a:p>
          <a:p>
            <a:pPr eaLnBrk="1" hangingPunct="1">
              <a:lnSpc>
                <a:spcPct val="90000"/>
              </a:lnSpc>
            </a:pPr>
            <a:r>
              <a:rPr lang="en-US" altLang="zh-CN" dirty="0"/>
              <a:t>(4)</a:t>
            </a:r>
            <a:r>
              <a:rPr lang="zh-CN" altLang="en-US" dirty="0"/>
              <a:t>只有有限次使用</a:t>
            </a:r>
            <a:r>
              <a:rPr lang="en-US" altLang="zh-CN" dirty="0"/>
              <a:t>(1)(2)(3)</a:t>
            </a:r>
            <a:r>
              <a:rPr lang="zh-CN" altLang="en-US" dirty="0"/>
              <a:t>生成的符号串才是合式公式</a:t>
            </a:r>
            <a:r>
              <a:rPr lang="en-US" altLang="zh-CN" dirty="0"/>
              <a:t>(</a:t>
            </a:r>
            <a:r>
              <a:rPr lang="zh-CN" altLang="en-US" dirty="0"/>
              <a:t>也称谓词公式</a:t>
            </a:r>
            <a:r>
              <a:rPr lang="en-US" altLang="zh-CN" dirty="0"/>
              <a:t>)</a:t>
            </a:r>
            <a:endParaRPr lang="zh-CN" altLang="en-US" dirty="0"/>
          </a:p>
        </p:txBody>
      </p:sp>
      <p:sp>
        <p:nvSpPr>
          <p:cNvPr id="3686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B5FD8F9-777F-471F-851D-9FE6C82F337D}" type="slidenum">
              <a:rPr lang="en-US" altLang="zh-CN" sz="1000"/>
              <a:pPr>
                <a:spcBef>
                  <a:spcPct val="0"/>
                </a:spcBef>
                <a:buClrTx/>
                <a:buFontTx/>
                <a:buNone/>
              </a:pPr>
              <a:t>35</a:t>
            </a:fld>
            <a:endParaRPr lang="en-US" altLang="zh-CN" sz="1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a:t>谓词公式的定义</a:t>
            </a:r>
          </a:p>
        </p:txBody>
      </p:sp>
      <p:sp>
        <p:nvSpPr>
          <p:cNvPr id="37892" name="Rectangle 3"/>
          <p:cNvSpPr>
            <a:spLocks noGrp="1" noChangeArrowheads="1"/>
          </p:cNvSpPr>
          <p:nvPr>
            <p:ph sz="quarter" idx="1"/>
          </p:nvPr>
        </p:nvSpPr>
        <p:spPr/>
        <p:txBody>
          <a:bodyPr/>
          <a:lstStyle/>
          <a:p>
            <a:pPr eaLnBrk="1" hangingPunct="1"/>
            <a:r>
              <a:rPr lang="zh-CN" altLang="en-US" dirty="0">
                <a:solidFill>
                  <a:schemeClr val="hlink"/>
                </a:solidFill>
              </a:rPr>
              <a:t>例：</a:t>
            </a:r>
            <a:r>
              <a:rPr lang="en-US" altLang="zh-CN" dirty="0"/>
              <a:t>H(</a:t>
            </a:r>
            <a:r>
              <a:rPr lang="en-US" altLang="zh-CN" dirty="0" err="1"/>
              <a:t>a,b</a:t>
            </a:r>
            <a:r>
              <a:rPr lang="en-US" altLang="zh-CN" dirty="0"/>
              <a:t>),C(x)</a:t>
            </a:r>
            <a:r>
              <a:rPr lang="en-US" altLang="zh-CN" dirty="0">
                <a:latin typeface="宋体" panose="02010600030101010101" pitchFamily="2" charset="-122"/>
                <a:sym typeface="Symbol" panose="05050102010706020507" pitchFamily="18" charset="2"/>
              </a:rPr>
              <a:t></a:t>
            </a:r>
            <a:r>
              <a:rPr lang="en-US" altLang="zh-CN" dirty="0"/>
              <a:t>B(x),</a:t>
            </a:r>
            <a:r>
              <a:rPr lang="en-US" altLang="zh-CN" dirty="0">
                <a:latin typeface="宋体" panose="02010600030101010101" pitchFamily="2" charset="-122"/>
                <a:sym typeface="Symbol" panose="05050102010706020507" pitchFamily="18" charset="2"/>
              </a:rPr>
              <a:t></a:t>
            </a:r>
            <a:r>
              <a:rPr lang="en-US" altLang="zh-CN" dirty="0"/>
              <a:t>x(M(x)</a:t>
            </a:r>
            <a:r>
              <a:rPr lang="en-US" altLang="zh-CN" dirty="0">
                <a:latin typeface="宋体" panose="02010600030101010101" pitchFamily="2" charset="-122"/>
                <a:sym typeface="Symbol" panose="05050102010706020507" pitchFamily="18" charset="2"/>
              </a:rPr>
              <a:t></a:t>
            </a:r>
            <a:r>
              <a:rPr lang="en-US" altLang="zh-CN" dirty="0"/>
              <a:t>H(x)),</a:t>
            </a:r>
            <a:r>
              <a:rPr lang="en-US" altLang="zh-CN" dirty="0">
                <a:latin typeface="宋体" panose="02010600030101010101" pitchFamily="2" charset="-122"/>
                <a:sym typeface="Symbol" panose="05050102010706020507" pitchFamily="18" charset="2"/>
              </a:rPr>
              <a:t></a:t>
            </a:r>
            <a:r>
              <a:rPr lang="en-US" altLang="zh-CN" dirty="0"/>
              <a:t>x(M(x)</a:t>
            </a:r>
            <a:r>
              <a:rPr lang="en-US" altLang="zh-CN" dirty="0">
                <a:latin typeface="宋体" panose="02010600030101010101" pitchFamily="2" charset="-122"/>
                <a:sym typeface="Symbol" panose="05050102010706020507" pitchFamily="18" charset="2"/>
              </a:rPr>
              <a:t></a:t>
            </a:r>
            <a:r>
              <a:rPr lang="en-US" altLang="zh-CN" dirty="0"/>
              <a:t>C(x)</a:t>
            </a:r>
            <a:r>
              <a:rPr lang="en-US" altLang="zh-CN" dirty="0">
                <a:latin typeface="宋体" panose="02010600030101010101" pitchFamily="2" charset="-122"/>
                <a:sym typeface="Symbol" panose="05050102010706020507" pitchFamily="18" charset="2"/>
              </a:rPr>
              <a:t></a:t>
            </a:r>
            <a:r>
              <a:rPr lang="en-US" altLang="zh-CN" dirty="0"/>
              <a:t>B(x)),</a:t>
            </a:r>
            <a:r>
              <a:rPr lang="zh-CN" altLang="en-US" dirty="0"/>
              <a:t>等均是合式公式。</a:t>
            </a:r>
          </a:p>
        </p:txBody>
      </p:sp>
      <p:sp>
        <p:nvSpPr>
          <p:cNvPr id="3789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8E6FCF0-A5D4-4B18-BD00-4F70A25C57D5}" type="slidenum">
              <a:rPr lang="en-US" altLang="zh-CN" sz="1000"/>
              <a:pPr>
                <a:spcBef>
                  <a:spcPct val="0"/>
                </a:spcBef>
                <a:buClrTx/>
                <a:buFontTx/>
                <a:buNone/>
              </a:pPr>
              <a:t>36</a:t>
            </a:fld>
            <a:endParaRPr lang="en-US" altLang="zh-CN" sz="1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a:t>约束变元和自由变元</a:t>
            </a:r>
          </a:p>
        </p:txBody>
      </p:sp>
      <p:sp>
        <p:nvSpPr>
          <p:cNvPr id="38916" name="Rectangle 3"/>
          <p:cNvSpPr>
            <a:spLocks noGrp="1" noChangeArrowheads="1"/>
          </p:cNvSpPr>
          <p:nvPr>
            <p:ph sz="quarter" idx="1"/>
          </p:nvPr>
        </p:nvSpPr>
        <p:spPr/>
        <p:txBody>
          <a:bodyPr/>
          <a:lstStyle/>
          <a:p>
            <a:pPr eaLnBrk="1" hangingPunct="1"/>
            <a:r>
              <a:rPr lang="zh-CN" altLang="en-US" sz="2800" dirty="0"/>
              <a:t>定义：在谓词公式中，形如</a:t>
            </a:r>
            <a:r>
              <a:rPr lang="zh-CN" altLang="en-US" sz="2800" dirty="0">
                <a:latin typeface="宋体" panose="02010600030101010101" pitchFamily="2" charset="-122"/>
                <a:sym typeface="Symbol" panose="05050102010706020507" pitchFamily="18" charset="2"/>
              </a:rPr>
              <a:t></a:t>
            </a:r>
            <a:r>
              <a:rPr lang="en-US" altLang="zh-CN" sz="2800" dirty="0" err="1"/>
              <a:t>xA</a:t>
            </a:r>
            <a:r>
              <a:rPr lang="zh-CN" altLang="en-US" sz="2800" dirty="0"/>
              <a:t>或</a:t>
            </a:r>
            <a:r>
              <a:rPr lang="zh-CN" altLang="en-US" sz="2800" dirty="0">
                <a:latin typeface="宋体" panose="02010600030101010101" pitchFamily="2" charset="-122"/>
                <a:sym typeface="Symbol" panose="05050102010706020507" pitchFamily="18" charset="2"/>
              </a:rPr>
              <a:t></a:t>
            </a:r>
            <a:r>
              <a:rPr lang="en-US" altLang="zh-CN" sz="2800" dirty="0" err="1"/>
              <a:t>xA</a:t>
            </a:r>
            <a:r>
              <a:rPr lang="zh-CN" altLang="en-US" sz="2800" dirty="0"/>
              <a:t>的</a:t>
            </a:r>
            <a:r>
              <a:rPr lang="zh-CN" altLang="en-US" sz="2800" dirty="0">
                <a:latin typeface="宋体" panose="02010600030101010101" pitchFamily="2" charset="-122"/>
                <a:sym typeface="Symbol" panose="05050102010706020507" pitchFamily="18" charset="2"/>
              </a:rPr>
              <a:t></a:t>
            </a:r>
            <a:r>
              <a:rPr lang="en-US" altLang="zh-CN" sz="2800" dirty="0"/>
              <a:t>x</a:t>
            </a:r>
            <a:r>
              <a:rPr lang="zh-CN" altLang="en-US" sz="2800" dirty="0"/>
              <a:t>或</a:t>
            </a:r>
            <a:r>
              <a:rPr lang="zh-CN" altLang="en-US" sz="2800" dirty="0">
                <a:latin typeface="宋体" panose="02010600030101010101" pitchFamily="2" charset="-122"/>
                <a:sym typeface="Symbol" panose="05050102010706020507" pitchFamily="18" charset="2"/>
              </a:rPr>
              <a:t></a:t>
            </a:r>
            <a:r>
              <a:rPr lang="en-US" altLang="zh-CN" sz="2800" dirty="0"/>
              <a:t>x</a:t>
            </a:r>
            <a:r>
              <a:rPr lang="zh-CN" altLang="en-US" sz="2800" dirty="0"/>
              <a:t>那一部分称为是公式的</a:t>
            </a:r>
            <a:r>
              <a:rPr lang="zh-CN" altLang="en-US" sz="2800" dirty="0">
                <a:solidFill>
                  <a:srgbClr val="FF0000"/>
                </a:solidFill>
              </a:rPr>
              <a:t>约束</a:t>
            </a:r>
            <a:r>
              <a:rPr lang="zh-CN" altLang="en-US" sz="2800" i="1" dirty="0"/>
              <a:t>部分</a:t>
            </a:r>
            <a:r>
              <a:rPr lang="zh-CN" altLang="en-US" sz="2800" dirty="0"/>
              <a:t>，</a:t>
            </a:r>
            <a:r>
              <a:rPr lang="en-US" altLang="zh-CN" sz="2800" dirty="0"/>
              <a:t>x</a:t>
            </a:r>
            <a:r>
              <a:rPr lang="zh-CN" altLang="en-US" sz="2800" dirty="0"/>
              <a:t>是指导变元，</a:t>
            </a:r>
            <a:r>
              <a:rPr lang="en-US" altLang="zh-CN" sz="2800" dirty="0"/>
              <a:t>A(x)</a:t>
            </a:r>
            <a:r>
              <a:rPr lang="zh-CN" altLang="en-US" sz="2800" dirty="0"/>
              <a:t>为相应量词</a:t>
            </a:r>
            <a:r>
              <a:rPr lang="zh-CN" altLang="en-US" sz="2800" dirty="0">
                <a:latin typeface="宋体" panose="02010600030101010101" pitchFamily="2" charset="-122"/>
                <a:sym typeface="Symbol" panose="05050102010706020507" pitchFamily="18" charset="2"/>
              </a:rPr>
              <a:t></a:t>
            </a:r>
            <a:r>
              <a:rPr lang="en-US" altLang="zh-CN" sz="2800" dirty="0"/>
              <a:t>x</a:t>
            </a:r>
            <a:r>
              <a:rPr lang="zh-CN" altLang="en-US" sz="2800" dirty="0"/>
              <a:t>或</a:t>
            </a:r>
            <a:r>
              <a:rPr lang="zh-CN" altLang="en-US" sz="2800" dirty="0">
                <a:latin typeface="宋体" panose="02010600030101010101" pitchFamily="2" charset="-122"/>
                <a:sym typeface="Symbol" panose="05050102010706020507" pitchFamily="18" charset="2"/>
              </a:rPr>
              <a:t></a:t>
            </a:r>
            <a:r>
              <a:rPr lang="en-US" altLang="zh-CN" sz="2800" dirty="0"/>
              <a:t>x</a:t>
            </a:r>
            <a:r>
              <a:rPr lang="zh-CN" altLang="en-US" sz="2800" dirty="0"/>
              <a:t>的</a:t>
            </a:r>
            <a:r>
              <a:rPr lang="zh-CN" altLang="en-US" sz="2800" i="1" dirty="0">
                <a:solidFill>
                  <a:srgbClr val="FF0000"/>
                </a:solidFill>
              </a:rPr>
              <a:t>作用域或辖域</a:t>
            </a:r>
            <a:r>
              <a:rPr lang="zh-CN" altLang="en-US" sz="2800" dirty="0"/>
              <a:t>。</a:t>
            </a:r>
          </a:p>
          <a:p>
            <a:pPr eaLnBrk="1" hangingPunct="1"/>
            <a:r>
              <a:rPr lang="zh-CN" altLang="en-US" sz="2800" dirty="0"/>
              <a:t>在辖域中</a:t>
            </a:r>
            <a:r>
              <a:rPr lang="en-US" altLang="zh-CN" sz="2800" dirty="0"/>
              <a:t>x</a:t>
            </a:r>
            <a:r>
              <a:rPr lang="zh-CN" altLang="en-US" sz="2800" dirty="0"/>
              <a:t>的出现称为</a:t>
            </a:r>
            <a:r>
              <a:rPr lang="en-US" altLang="zh-CN" sz="2800" dirty="0"/>
              <a:t>x</a:t>
            </a:r>
            <a:r>
              <a:rPr lang="zh-CN" altLang="en-US" sz="2800" dirty="0"/>
              <a:t>在公式</a:t>
            </a:r>
            <a:r>
              <a:rPr lang="en-US" altLang="zh-CN" sz="2800" dirty="0"/>
              <a:t>A</a:t>
            </a:r>
            <a:r>
              <a:rPr lang="zh-CN" altLang="en-US" sz="2800" dirty="0"/>
              <a:t>中的</a:t>
            </a:r>
            <a:r>
              <a:rPr lang="zh-CN" altLang="en-US" sz="2800" i="1" dirty="0"/>
              <a:t>约束出现</a:t>
            </a:r>
            <a:r>
              <a:rPr lang="zh-CN" altLang="en-US" sz="2800" dirty="0"/>
              <a:t>；约束出现的变元称为</a:t>
            </a:r>
            <a:r>
              <a:rPr lang="zh-CN" altLang="en-US" sz="2800" i="1" dirty="0">
                <a:solidFill>
                  <a:srgbClr val="FF0000"/>
                </a:solidFill>
              </a:rPr>
              <a:t>约束变元</a:t>
            </a:r>
            <a:r>
              <a:rPr lang="zh-CN" altLang="en-US" sz="2800" dirty="0"/>
              <a:t>；</a:t>
            </a:r>
            <a:r>
              <a:rPr lang="en-US" altLang="zh-CN" sz="2800" dirty="0"/>
              <a:t>A</a:t>
            </a:r>
            <a:r>
              <a:rPr lang="zh-CN" altLang="en-US" sz="2800" dirty="0"/>
              <a:t>中不是约束出现的其它变元称为该变元的</a:t>
            </a:r>
            <a:r>
              <a:rPr lang="zh-CN" altLang="en-US" sz="2800" i="1" dirty="0"/>
              <a:t>自由出现</a:t>
            </a:r>
            <a:r>
              <a:rPr lang="zh-CN" altLang="en-US" sz="2800" dirty="0"/>
              <a:t>，自由出现的变元成为</a:t>
            </a:r>
            <a:r>
              <a:rPr lang="zh-CN" altLang="en-US" sz="2800" i="1" dirty="0">
                <a:solidFill>
                  <a:srgbClr val="FF0000"/>
                </a:solidFill>
              </a:rPr>
              <a:t>自由变元</a:t>
            </a:r>
            <a:r>
              <a:rPr lang="zh-CN" altLang="en-US" sz="2800" dirty="0"/>
              <a:t>。</a:t>
            </a:r>
          </a:p>
        </p:txBody>
      </p:sp>
      <p:sp>
        <p:nvSpPr>
          <p:cNvPr id="3891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3A08316-ED77-4477-B6E2-2D2F0AA2151B}" type="slidenum">
              <a:rPr lang="en-US" altLang="zh-CN" sz="1000"/>
              <a:pPr>
                <a:spcBef>
                  <a:spcPct val="0"/>
                </a:spcBef>
                <a:buClrTx/>
                <a:buFontTx/>
                <a:buNone/>
              </a:pPr>
              <a:t>37</a:t>
            </a:fld>
            <a:endParaRPr lang="en-US" altLang="zh-CN" sz="1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a:t>例</a:t>
            </a:r>
          </a:p>
        </p:txBody>
      </p:sp>
      <p:sp>
        <p:nvSpPr>
          <p:cNvPr id="39940" name="Rectangle 3"/>
          <p:cNvSpPr>
            <a:spLocks noGrp="1" noChangeArrowheads="1"/>
          </p:cNvSpPr>
          <p:nvPr>
            <p:ph sz="quarter" idx="1"/>
          </p:nvPr>
        </p:nvSpPr>
        <p:spPr/>
        <p:txBody>
          <a:bodyPr/>
          <a:lstStyle/>
          <a:p>
            <a:pPr eaLnBrk="1" hangingPunct="1"/>
            <a:r>
              <a:rPr lang="zh-CN" altLang="en-US" dirty="0"/>
              <a:t>指出各公式的指导变元、辖域、约束变元和自由变元</a:t>
            </a:r>
          </a:p>
          <a:p>
            <a:pPr lvl="1" eaLnBrk="1" hangingPunct="1"/>
            <a:r>
              <a:rPr lang="zh-CN" altLang="en-US" sz="3200" dirty="0">
                <a:latin typeface="宋体" panose="02010600030101010101" pitchFamily="2" charset="-122"/>
                <a:sym typeface="Symbol" panose="05050102010706020507" pitchFamily="18" charset="2"/>
              </a:rPr>
              <a:t></a:t>
            </a:r>
            <a:r>
              <a:rPr lang="en-US" altLang="zh-CN" sz="3200" dirty="0"/>
              <a:t>x(P(x)</a:t>
            </a:r>
            <a:r>
              <a:rPr lang="en-US" altLang="zh-CN" sz="3200" dirty="0">
                <a:latin typeface="宋体" panose="02010600030101010101" pitchFamily="2" charset="-122"/>
                <a:sym typeface="Symbol" panose="05050102010706020507" pitchFamily="18" charset="2"/>
              </a:rPr>
              <a:t></a:t>
            </a:r>
            <a:r>
              <a:rPr lang="en-US" altLang="zh-CN" sz="3200" dirty="0" err="1"/>
              <a:t>yQ</a:t>
            </a:r>
            <a:r>
              <a:rPr lang="en-US" altLang="zh-CN" sz="3200" dirty="0"/>
              <a:t>(</a:t>
            </a:r>
            <a:r>
              <a:rPr lang="en-US" altLang="zh-CN" sz="3200" dirty="0" err="1"/>
              <a:t>x,y</a:t>
            </a:r>
            <a:r>
              <a:rPr lang="en-US" altLang="zh-CN" sz="3200" dirty="0"/>
              <a:t>))</a:t>
            </a:r>
          </a:p>
          <a:p>
            <a:pPr lvl="1" eaLnBrk="1" hangingPunct="1"/>
            <a:r>
              <a:rPr lang="en-US" altLang="zh-CN" sz="3200" dirty="0">
                <a:latin typeface="宋体" panose="02010600030101010101" pitchFamily="2" charset="-122"/>
                <a:sym typeface="Symbol" panose="05050102010706020507" pitchFamily="18" charset="2"/>
              </a:rPr>
              <a:t></a:t>
            </a:r>
            <a:r>
              <a:rPr lang="en-US" altLang="zh-CN" sz="3200" dirty="0"/>
              <a:t>x(x=y</a:t>
            </a:r>
            <a:r>
              <a:rPr lang="en-US" altLang="zh-CN" sz="3200" dirty="0">
                <a:latin typeface="宋体" panose="02010600030101010101" pitchFamily="2" charset="-122"/>
                <a:sym typeface="Symbol" panose="05050102010706020507" pitchFamily="18" charset="2"/>
              </a:rPr>
              <a:t></a:t>
            </a:r>
            <a:r>
              <a:rPr lang="en-US" altLang="zh-CN" sz="3200" dirty="0"/>
              <a:t>x</a:t>
            </a:r>
            <a:r>
              <a:rPr lang="en-US" altLang="zh-CN" sz="3200" baseline="30000" dirty="0"/>
              <a:t>2</a:t>
            </a:r>
            <a:r>
              <a:rPr lang="en-US" altLang="zh-CN" sz="3200" dirty="0"/>
              <a:t>+x&lt;5</a:t>
            </a:r>
            <a:r>
              <a:rPr lang="en-US" altLang="zh-CN" sz="3200" dirty="0">
                <a:latin typeface="宋体" panose="02010600030101010101" pitchFamily="2" charset="-122"/>
                <a:sym typeface="Symbol" panose="05050102010706020507" pitchFamily="18" charset="2"/>
              </a:rPr>
              <a:t></a:t>
            </a:r>
            <a:r>
              <a:rPr lang="en-US" altLang="zh-CN" sz="3200" dirty="0"/>
              <a:t>x&lt;z)</a:t>
            </a:r>
            <a:r>
              <a:rPr lang="en-US" altLang="zh-CN" sz="3200" dirty="0">
                <a:latin typeface="宋体" panose="02010600030101010101" pitchFamily="2" charset="-122"/>
                <a:sym typeface="Symbol" panose="05050102010706020507" pitchFamily="18" charset="2"/>
              </a:rPr>
              <a:t></a:t>
            </a:r>
            <a:r>
              <a:rPr lang="en-US" altLang="zh-CN" sz="3200" dirty="0"/>
              <a:t>x=5y</a:t>
            </a:r>
            <a:r>
              <a:rPr lang="en-US" altLang="zh-CN" sz="3200" baseline="30000" dirty="0"/>
              <a:t>2</a:t>
            </a:r>
            <a:endParaRPr lang="en-US" altLang="zh-CN" dirty="0"/>
          </a:p>
        </p:txBody>
      </p:sp>
      <p:sp>
        <p:nvSpPr>
          <p:cNvPr id="3993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F5DB39D-0EE8-4DC3-B3F2-2375590D6693}" type="slidenum">
              <a:rPr lang="en-US" altLang="zh-CN" sz="1000"/>
              <a:pPr>
                <a:spcBef>
                  <a:spcPct val="0"/>
                </a:spcBef>
                <a:buClrTx/>
                <a:buFontTx/>
                <a:buNone/>
              </a:pPr>
              <a:t>38</a:t>
            </a:fld>
            <a:endParaRPr lang="en-US" altLang="zh-CN" sz="1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a:t>换名规则</a:t>
            </a:r>
          </a:p>
        </p:txBody>
      </p:sp>
      <p:sp>
        <p:nvSpPr>
          <p:cNvPr id="40964" name="Rectangle 3"/>
          <p:cNvSpPr>
            <a:spLocks noGrp="1" noChangeArrowheads="1"/>
          </p:cNvSpPr>
          <p:nvPr>
            <p:ph sz="quarter" idx="1"/>
          </p:nvPr>
        </p:nvSpPr>
        <p:spPr/>
        <p:txBody>
          <a:bodyPr/>
          <a:lstStyle/>
          <a:p>
            <a:pPr eaLnBrk="1" hangingPunct="1">
              <a:lnSpc>
                <a:spcPct val="105000"/>
              </a:lnSpc>
            </a:pPr>
            <a:r>
              <a:rPr lang="zh-CN" altLang="en-US"/>
              <a:t>谓词逻辑中的命题的真值，与命题中的约束变量的记法无关</a:t>
            </a:r>
          </a:p>
          <a:p>
            <a:pPr eaLnBrk="1" hangingPunct="1">
              <a:lnSpc>
                <a:spcPct val="105000"/>
              </a:lnSpc>
            </a:pPr>
            <a:r>
              <a:rPr lang="zh-CN" altLang="en-US"/>
              <a:t>显然，</a:t>
            </a:r>
            <a:r>
              <a:rPr lang="zh-CN" altLang="en-US">
                <a:sym typeface="Symbol" panose="05050102010706020507" pitchFamily="18" charset="2"/>
              </a:rPr>
              <a:t></a:t>
            </a:r>
            <a:r>
              <a:rPr lang="en-US" altLang="zh-CN"/>
              <a:t>xG(x)</a:t>
            </a:r>
            <a:r>
              <a:rPr lang="zh-CN" altLang="en-US"/>
              <a:t>与</a:t>
            </a:r>
            <a:r>
              <a:rPr lang="zh-CN" altLang="en-US">
                <a:sym typeface="Symbol" panose="05050102010706020507" pitchFamily="18" charset="2"/>
              </a:rPr>
              <a:t></a:t>
            </a:r>
            <a:r>
              <a:rPr lang="en-US" altLang="zh-CN"/>
              <a:t>yG(y)</a:t>
            </a:r>
            <a:r>
              <a:rPr lang="zh-CN" altLang="en-US"/>
              <a:t>的真值一样，</a:t>
            </a:r>
            <a:r>
              <a:rPr lang="zh-CN" altLang="en-US">
                <a:sym typeface="Symbol" panose="05050102010706020507" pitchFamily="18" charset="2"/>
              </a:rPr>
              <a:t></a:t>
            </a:r>
            <a:r>
              <a:rPr lang="en-US" altLang="zh-CN"/>
              <a:t>xG(x)</a:t>
            </a:r>
            <a:r>
              <a:rPr lang="zh-CN" altLang="en-US"/>
              <a:t>与</a:t>
            </a:r>
            <a:r>
              <a:rPr lang="zh-CN" altLang="en-US">
                <a:sym typeface="Symbol" panose="05050102010706020507" pitchFamily="18" charset="2"/>
              </a:rPr>
              <a:t></a:t>
            </a:r>
            <a:r>
              <a:rPr lang="en-US" altLang="zh-CN"/>
              <a:t>yG(y)</a:t>
            </a:r>
            <a:r>
              <a:rPr lang="zh-CN" altLang="en-US"/>
              <a:t>的真值一样</a:t>
            </a:r>
          </a:p>
          <a:p>
            <a:pPr eaLnBrk="1" hangingPunct="1">
              <a:lnSpc>
                <a:spcPct val="105000"/>
              </a:lnSpc>
            </a:pPr>
            <a:r>
              <a:rPr lang="zh-CN" altLang="en-US"/>
              <a:t>这就引出了谓词逻辑中的换名规则。</a:t>
            </a:r>
          </a:p>
        </p:txBody>
      </p:sp>
      <p:sp>
        <p:nvSpPr>
          <p:cNvPr id="4096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28ABCEE-43F1-4AB6-83AA-6FD93812327D}" type="slidenum">
              <a:rPr lang="en-US" altLang="zh-CN" sz="1000"/>
              <a:pPr>
                <a:spcBef>
                  <a:spcPct val="0"/>
                </a:spcBef>
                <a:buClrTx/>
                <a:buFontTx/>
                <a:buNone/>
              </a:pPr>
              <a:t>39</a:t>
            </a:fld>
            <a:endParaRPr lang="en-US" altLang="zh-CN"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dirty="0"/>
              <a:t>如何将上述推理过程形式化？</a:t>
            </a:r>
          </a:p>
        </p:txBody>
      </p:sp>
      <p:sp>
        <p:nvSpPr>
          <p:cNvPr id="6148" name="Rectangle 3"/>
          <p:cNvSpPr>
            <a:spLocks noGrp="1" noChangeArrowheads="1"/>
          </p:cNvSpPr>
          <p:nvPr>
            <p:ph sz="quarter" idx="1"/>
          </p:nvPr>
        </p:nvSpPr>
        <p:spPr/>
        <p:txBody>
          <a:bodyPr/>
          <a:lstStyle/>
          <a:p>
            <a:pPr eaLnBrk="1" hangingPunct="1"/>
            <a:r>
              <a:rPr lang="zh-CN" altLang="en-US" dirty="0"/>
              <a:t>在命题逻辑中引入谓词、个体词和量词等概念</a:t>
            </a:r>
            <a:r>
              <a:rPr lang="en-US" altLang="zh-CN" dirty="0"/>
              <a:t>,</a:t>
            </a:r>
            <a:r>
              <a:rPr lang="zh-CN" altLang="en-US" dirty="0"/>
              <a:t>将命题逻辑扩充成一阶谓词逻辑</a:t>
            </a:r>
          </a:p>
        </p:txBody>
      </p:sp>
      <p:sp>
        <p:nvSpPr>
          <p:cNvPr id="614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E4B2980-C7D6-4E06-9CB1-FC8726B529BC}" type="slidenum">
              <a:rPr lang="en-US" altLang="zh-CN" sz="1000"/>
              <a:pPr>
                <a:spcBef>
                  <a:spcPct val="0"/>
                </a:spcBef>
                <a:buClrTx/>
                <a:buFontTx/>
                <a:buNone/>
              </a:pPr>
              <a:t>4</a:t>
            </a:fld>
            <a:endParaRPr lang="en-US" altLang="zh-CN" sz="1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a:t>换名规则</a:t>
            </a:r>
          </a:p>
        </p:txBody>
      </p:sp>
      <p:sp>
        <p:nvSpPr>
          <p:cNvPr id="41988" name="Rectangle 3"/>
          <p:cNvSpPr>
            <a:spLocks noGrp="1" noChangeArrowheads="1"/>
          </p:cNvSpPr>
          <p:nvPr>
            <p:ph sz="quarter" idx="1"/>
          </p:nvPr>
        </p:nvSpPr>
        <p:spPr/>
        <p:txBody>
          <a:bodyPr/>
          <a:lstStyle/>
          <a:p>
            <a:pPr eaLnBrk="1" hangingPunct="1"/>
            <a:r>
              <a:rPr lang="zh-CN" altLang="en-US" dirty="0"/>
              <a:t>换名规则：对约束变元进行换名。</a:t>
            </a:r>
          </a:p>
          <a:p>
            <a:pPr lvl="1" eaLnBrk="1" hangingPunct="1"/>
            <a:r>
              <a:rPr lang="zh-CN" altLang="en-US" dirty="0"/>
              <a:t>将量词</a:t>
            </a:r>
            <a:r>
              <a:rPr lang="zh-CN" altLang="en-US" u="sng" dirty="0"/>
              <a:t>辖域</a:t>
            </a:r>
            <a:r>
              <a:rPr lang="zh-CN" altLang="en-US" dirty="0"/>
              <a:t>内出现的某个</a:t>
            </a:r>
            <a:r>
              <a:rPr lang="zh-CN" altLang="en-US" u="sng" dirty="0"/>
              <a:t>约束变元</a:t>
            </a:r>
            <a:r>
              <a:rPr lang="zh-CN" altLang="en-US" dirty="0"/>
              <a:t>及其相应量词中的</a:t>
            </a:r>
            <a:r>
              <a:rPr lang="zh-CN" altLang="en-US" u="sng" dirty="0"/>
              <a:t>指导变元</a:t>
            </a:r>
            <a:r>
              <a:rPr lang="en-US" altLang="zh-CN" dirty="0"/>
              <a:t>,</a:t>
            </a:r>
            <a:r>
              <a:rPr lang="zh-CN" altLang="en-US" dirty="0"/>
              <a:t>换成一个其他变元</a:t>
            </a:r>
            <a:r>
              <a:rPr lang="en-US" altLang="zh-CN" dirty="0"/>
              <a:t>,</a:t>
            </a:r>
          </a:p>
          <a:p>
            <a:pPr lvl="1" eaLnBrk="1" hangingPunct="1"/>
            <a:r>
              <a:rPr lang="zh-CN" altLang="en-US" dirty="0"/>
              <a:t>转换的新变元不能与本辖域内的其他变元同名</a:t>
            </a:r>
            <a:r>
              <a:rPr lang="en-US" altLang="zh-CN" dirty="0"/>
              <a:t>,</a:t>
            </a:r>
          </a:p>
          <a:p>
            <a:pPr lvl="1" eaLnBrk="1" hangingPunct="1"/>
            <a:r>
              <a:rPr lang="zh-CN" altLang="en-US" dirty="0"/>
              <a:t>公式中的其他部分不改变。</a:t>
            </a:r>
          </a:p>
        </p:txBody>
      </p:sp>
      <p:sp>
        <p:nvSpPr>
          <p:cNvPr id="4198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BE28071-720C-4C12-9E5B-AB63DE44F7C1}" type="slidenum">
              <a:rPr lang="en-US" altLang="zh-CN" sz="1000"/>
              <a:pPr>
                <a:spcBef>
                  <a:spcPct val="0"/>
                </a:spcBef>
                <a:buClrTx/>
                <a:buFontTx/>
                <a:buNone/>
              </a:pPr>
              <a:t>40</a:t>
            </a:fld>
            <a:endParaRPr lang="en-US" altLang="zh-CN" sz="1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a:t>例：</a:t>
            </a:r>
          </a:p>
        </p:txBody>
      </p:sp>
      <p:sp>
        <p:nvSpPr>
          <p:cNvPr id="43012" name="Rectangle 3"/>
          <p:cNvSpPr>
            <a:spLocks noGrp="1" noChangeArrowheads="1"/>
          </p:cNvSpPr>
          <p:nvPr>
            <p:ph sz="quarter" idx="1"/>
          </p:nvPr>
        </p:nvSpPr>
        <p:spPr/>
        <p:txBody>
          <a:bodyPr/>
          <a:lstStyle/>
          <a:p>
            <a:pPr eaLnBrk="1" hangingPunct="1"/>
            <a:r>
              <a:rPr lang="en-US" altLang="zh-CN" b="1" dirty="0">
                <a:sym typeface="Symbol" panose="05050102010706020507" pitchFamily="18" charset="2"/>
              </a:rPr>
              <a:t></a:t>
            </a:r>
            <a:r>
              <a:rPr lang="en-US" altLang="zh-CN" b="1" dirty="0" err="1"/>
              <a:t>xF</a:t>
            </a:r>
            <a:r>
              <a:rPr lang="en-US" altLang="zh-CN" b="1" dirty="0"/>
              <a:t>(</a:t>
            </a:r>
            <a:r>
              <a:rPr lang="en-US" altLang="zh-CN" dirty="0" err="1"/>
              <a:t>x,y</a:t>
            </a:r>
            <a:r>
              <a:rPr lang="en-US" altLang="zh-CN" b="1" dirty="0"/>
              <a:t>)</a:t>
            </a:r>
            <a:r>
              <a:rPr lang="en-US" altLang="zh-CN" dirty="0"/>
              <a:t>∧</a:t>
            </a:r>
            <a:r>
              <a:rPr lang="en-US" altLang="zh-CN" dirty="0">
                <a:sym typeface="Symbol" panose="05050102010706020507" pitchFamily="18" charset="2"/>
              </a:rPr>
              <a:t></a:t>
            </a:r>
            <a:r>
              <a:rPr lang="en-US" altLang="zh-CN" dirty="0" err="1"/>
              <a:t>xG</a:t>
            </a:r>
            <a:r>
              <a:rPr lang="en-US" altLang="zh-CN" b="1" dirty="0"/>
              <a:t>(</a:t>
            </a:r>
            <a:r>
              <a:rPr lang="en-US" altLang="zh-CN" dirty="0" err="1"/>
              <a:t>x,y</a:t>
            </a:r>
            <a:r>
              <a:rPr lang="en-US" altLang="zh-CN" b="1" dirty="0"/>
              <a:t>)</a:t>
            </a:r>
            <a:endParaRPr lang="en-US" altLang="zh-CN" dirty="0"/>
          </a:p>
          <a:p>
            <a:pPr eaLnBrk="1" hangingPunct="1"/>
            <a:r>
              <a:rPr lang="en-US" altLang="zh-CN" b="1" dirty="0">
                <a:sym typeface="Symbol" panose="05050102010706020507" pitchFamily="18" charset="2"/>
              </a:rPr>
              <a:t></a:t>
            </a:r>
            <a:r>
              <a:rPr lang="en-US" altLang="zh-CN" b="1" dirty="0"/>
              <a:t>x(F(</a:t>
            </a:r>
            <a:r>
              <a:rPr lang="en-US" altLang="zh-CN" dirty="0" err="1"/>
              <a:t>x,y</a:t>
            </a:r>
            <a:r>
              <a:rPr lang="en-US" altLang="zh-CN" b="1" dirty="0"/>
              <a:t>)</a:t>
            </a:r>
            <a:r>
              <a:rPr lang="en-US" altLang="zh-CN" dirty="0">
                <a:sym typeface="Symbol" panose="05050102010706020507" pitchFamily="18" charset="2"/>
              </a:rPr>
              <a:t></a:t>
            </a:r>
            <a:r>
              <a:rPr lang="en-US" altLang="zh-CN" dirty="0"/>
              <a:t>P(x))∧</a:t>
            </a:r>
            <a:r>
              <a:rPr lang="en-US" altLang="zh-CN" dirty="0">
                <a:sym typeface="Symbol" panose="05050102010706020507" pitchFamily="18" charset="2"/>
              </a:rPr>
              <a:t></a:t>
            </a:r>
            <a:r>
              <a:rPr lang="en-US" altLang="zh-CN" dirty="0"/>
              <a:t>y(Q</a:t>
            </a:r>
            <a:r>
              <a:rPr lang="en-US" altLang="zh-CN" b="1" dirty="0"/>
              <a:t>(</a:t>
            </a:r>
            <a:r>
              <a:rPr lang="en-US" altLang="zh-CN" dirty="0" err="1"/>
              <a:t>x,y</a:t>
            </a:r>
            <a:r>
              <a:rPr lang="en-US" altLang="zh-CN" b="1" dirty="0"/>
              <a:t>)</a:t>
            </a:r>
            <a:r>
              <a:rPr lang="en-US" altLang="zh-CN" dirty="0">
                <a:sym typeface="Symbol" panose="05050102010706020507" pitchFamily="18" charset="2"/>
              </a:rPr>
              <a:t></a:t>
            </a:r>
            <a:r>
              <a:rPr lang="en-US" altLang="zh-CN" dirty="0"/>
              <a:t>R(x)</a:t>
            </a:r>
          </a:p>
        </p:txBody>
      </p:sp>
      <p:sp>
        <p:nvSpPr>
          <p:cNvPr id="4301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8C2308E-68C0-4191-B7BA-C9DA4EFE6734}" type="slidenum">
              <a:rPr lang="en-US" altLang="zh-CN" sz="1000"/>
              <a:pPr>
                <a:spcBef>
                  <a:spcPct val="0"/>
                </a:spcBef>
                <a:buClrTx/>
                <a:buFontTx/>
                <a:buNone/>
              </a:pPr>
              <a:t>41</a:t>
            </a:fld>
            <a:endParaRPr lang="en-US" altLang="zh-CN" sz="1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a:t>说明：</a:t>
            </a:r>
          </a:p>
        </p:txBody>
      </p:sp>
      <p:sp>
        <p:nvSpPr>
          <p:cNvPr id="45060" name="Rectangle 3"/>
          <p:cNvSpPr>
            <a:spLocks noGrp="1" noChangeArrowheads="1"/>
          </p:cNvSpPr>
          <p:nvPr>
            <p:ph sz="quarter" idx="1"/>
          </p:nvPr>
        </p:nvSpPr>
        <p:spPr/>
        <p:txBody>
          <a:bodyPr/>
          <a:lstStyle/>
          <a:p>
            <a:pPr marL="0" indent="0">
              <a:buNone/>
              <a:defRPr/>
            </a:pPr>
            <a:r>
              <a:rPr lang="en-US" altLang="zh-CN" dirty="0"/>
              <a:t>(1)</a:t>
            </a:r>
            <a:r>
              <a:rPr lang="zh-CN" altLang="en-US" dirty="0"/>
              <a:t>当多个量词连续出现，它们之间无括号分隔时，约定从左到右的次序读出，后面的量词在前面量词的辖域之中。</a:t>
            </a:r>
          </a:p>
          <a:p>
            <a:pPr eaLnBrk="1" hangingPunct="1">
              <a:defRPr/>
            </a:pPr>
            <a:r>
              <a:rPr lang="zh-CN" altLang="en-US" dirty="0">
                <a:sym typeface="Symbol" panose="05050102010706020507" pitchFamily="18" charset="2"/>
              </a:rPr>
              <a:t>例：</a:t>
            </a:r>
            <a:r>
              <a:rPr lang="en-US" altLang="zh-CN" dirty="0" err="1">
                <a:sym typeface="Symbol" panose="05050102010706020507" pitchFamily="18" charset="2"/>
              </a:rPr>
              <a:t>yx</a:t>
            </a:r>
            <a:r>
              <a:rPr lang="en-US" altLang="zh-CN" dirty="0">
                <a:sym typeface="Symbol" panose="05050102010706020507" pitchFamily="18" charset="2"/>
              </a:rPr>
              <a:t>(x&lt;(y-2)),</a:t>
            </a:r>
          </a:p>
          <a:p>
            <a:pPr eaLnBrk="1" hangingPunct="1">
              <a:defRPr/>
            </a:pPr>
            <a:r>
              <a:rPr lang="en-US" altLang="zh-CN" dirty="0" err="1">
                <a:sym typeface="Symbol" panose="05050102010706020507" pitchFamily="18" charset="2"/>
              </a:rPr>
              <a:t>x,y</a:t>
            </a:r>
            <a:r>
              <a:rPr lang="zh-CN" altLang="en-US" dirty="0">
                <a:sym typeface="Symbol" panose="05050102010706020507" pitchFamily="18" charset="2"/>
              </a:rPr>
              <a:t>的个体域为实数集。</a:t>
            </a:r>
            <a:endParaRPr lang="zh-CN" altLang="en-US" dirty="0"/>
          </a:p>
        </p:txBody>
      </p:sp>
      <p:sp>
        <p:nvSpPr>
          <p:cNvPr id="4403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1444CA5-0FF3-4739-8D5F-38572CAA1464}" type="slidenum">
              <a:rPr lang="en-US" altLang="zh-CN" sz="1000"/>
              <a:pPr>
                <a:spcBef>
                  <a:spcPct val="0"/>
                </a:spcBef>
                <a:buClrTx/>
                <a:buFontTx/>
                <a:buNone/>
              </a:pPr>
              <a:t>42</a:t>
            </a:fld>
            <a:endParaRPr lang="en-US" altLang="zh-CN" sz="1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a:t>说明：</a:t>
            </a:r>
          </a:p>
        </p:txBody>
      </p:sp>
      <p:sp>
        <p:nvSpPr>
          <p:cNvPr id="45060" name="Rectangle 3"/>
          <p:cNvSpPr>
            <a:spLocks noGrp="1" noChangeArrowheads="1"/>
          </p:cNvSpPr>
          <p:nvPr>
            <p:ph sz="quarter" idx="1"/>
          </p:nvPr>
        </p:nvSpPr>
        <p:spPr/>
        <p:txBody>
          <a:bodyPr/>
          <a:lstStyle/>
          <a:p>
            <a:pPr marL="0" indent="0">
              <a:buNone/>
            </a:pPr>
            <a:r>
              <a:rPr lang="en-US" altLang="zh-CN" dirty="0"/>
              <a:t>(2)</a:t>
            </a:r>
            <a:r>
              <a:rPr lang="zh-CN" altLang="en-US" dirty="0"/>
              <a:t>如果</a:t>
            </a:r>
            <a:r>
              <a:rPr lang="en-US" altLang="zh-CN" dirty="0"/>
              <a:t>D</a:t>
            </a:r>
            <a:r>
              <a:rPr lang="zh-CN" altLang="en-US" dirty="0"/>
              <a:t>是有限集</a:t>
            </a:r>
            <a:r>
              <a:rPr lang="en-US" altLang="zh-CN" dirty="0"/>
              <a:t>,</a:t>
            </a:r>
            <a:r>
              <a:rPr lang="zh-CN" altLang="en-US" dirty="0"/>
              <a:t>谓词公式中的量词可以用逻辑联结词来解释。</a:t>
            </a:r>
          </a:p>
          <a:p>
            <a:pPr lvl="1" eaLnBrk="1" hangingPunct="1"/>
            <a:r>
              <a:rPr lang="zh-CN" altLang="en-US" dirty="0"/>
              <a:t>例</a:t>
            </a:r>
            <a:r>
              <a:rPr lang="en-US" altLang="zh-CN" dirty="0"/>
              <a:t>D={</a:t>
            </a:r>
            <a:r>
              <a:rPr lang="en-US" altLang="zh-CN" dirty="0" err="1"/>
              <a:t>a,b,c</a:t>
            </a:r>
            <a:r>
              <a:rPr lang="en-US" altLang="zh-CN" dirty="0"/>
              <a:t>}</a:t>
            </a:r>
          </a:p>
          <a:p>
            <a:pPr lvl="1" eaLnBrk="1" hangingPunct="1"/>
            <a:r>
              <a:rPr lang="en-US" altLang="zh-CN" b="1" dirty="0">
                <a:sym typeface="Symbol" panose="05050102010706020507" pitchFamily="18" charset="2"/>
              </a:rPr>
              <a:t></a:t>
            </a:r>
            <a:r>
              <a:rPr lang="en-US" altLang="zh-CN" b="1" dirty="0" err="1"/>
              <a:t>xP</a:t>
            </a:r>
            <a:r>
              <a:rPr lang="en-US" altLang="zh-CN" b="1" dirty="0"/>
              <a:t>(</a:t>
            </a:r>
            <a:r>
              <a:rPr lang="en-US" altLang="zh-CN" dirty="0"/>
              <a:t>x</a:t>
            </a:r>
            <a:r>
              <a:rPr lang="en-US" altLang="zh-CN" b="1" dirty="0"/>
              <a:t>)</a:t>
            </a:r>
            <a:r>
              <a:rPr lang="en-US" altLang="zh-CN" b="1" dirty="0">
                <a:sym typeface="Symbol" panose="05050102010706020507" pitchFamily="18" charset="2"/>
              </a:rPr>
              <a:t></a:t>
            </a:r>
            <a:r>
              <a:rPr lang="en-US" altLang="zh-CN" b="1" dirty="0"/>
              <a:t>P(</a:t>
            </a:r>
            <a:r>
              <a:rPr lang="en-US" altLang="zh-CN" dirty="0"/>
              <a:t>a</a:t>
            </a:r>
            <a:r>
              <a:rPr lang="en-US" altLang="zh-CN" b="1" dirty="0"/>
              <a:t>)</a:t>
            </a:r>
            <a:r>
              <a:rPr lang="en-US" altLang="zh-CN" dirty="0"/>
              <a:t>∧</a:t>
            </a:r>
            <a:r>
              <a:rPr lang="en-US" altLang="zh-CN" b="1" dirty="0"/>
              <a:t>P(b)</a:t>
            </a:r>
            <a:r>
              <a:rPr lang="en-US" altLang="zh-CN" dirty="0"/>
              <a:t>∧</a:t>
            </a:r>
            <a:r>
              <a:rPr lang="en-US" altLang="zh-CN" b="1" dirty="0"/>
              <a:t>P(c)</a:t>
            </a:r>
            <a:endParaRPr lang="en-US" altLang="zh-CN" dirty="0"/>
          </a:p>
          <a:p>
            <a:pPr lvl="1" eaLnBrk="1" hangingPunct="1"/>
            <a:r>
              <a:rPr lang="en-US" altLang="zh-CN" dirty="0">
                <a:sym typeface="Symbol" panose="05050102010706020507" pitchFamily="18" charset="2"/>
              </a:rPr>
              <a:t></a:t>
            </a:r>
            <a:r>
              <a:rPr lang="en-US" altLang="zh-CN" dirty="0" err="1"/>
              <a:t>x</a:t>
            </a:r>
            <a:r>
              <a:rPr lang="en-US" altLang="zh-CN" b="1" dirty="0" err="1"/>
              <a:t>P</a:t>
            </a:r>
            <a:r>
              <a:rPr lang="en-US" altLang="zh-CN" b="1" dirty="0"/>
              <a:t>(</a:t>
            </a:r>
            <a:r>
              <a:rPr lang="en-US" altLang="zh-CN" dirty="0"/>
              <a:t>x</a:t>
            </a:r>
            <a:r>
              <a:rPr lang="en-US" altLang="zh-CN" b="1" dirty="0"/>
              <a:t>)</a:t>
            </a:r>
            <a:r>
              <a:rPr lang="en-US" altLang="zh-CN" b="1" dirty="0">
                <a:sym typeface="Symbol" panose="05050102010706020507" pitchFamily="18" charset="2"/>
              </a:rPr>
              <a:t></a:t>
            </a:r>
            <a:r>
              <a:rPr lang="en-US" altLang="zh-CN" b="1" dirty="0"/>
              <a:t>P(</a:t>
            </a:r>
            <a:r>
              <a:rPr lang="en-US" altLang="zh-CN" dirty="0"/>
              <a:t>a</a:t>
            </a:r>
            <a:r>
              <a:rPr lang="en-US" altLang="zh-CN" b="1" dirty="0"/>
              <a:t>)</a:t>
            </a:r>
            <a:r>
              <a:rPr lang="en-US" altLang="zh-CN" b="1" dirty="0">
                <a:sym typeface="Symbol" panose="05050102010706020507" pitchFamily="18" charset="2"/>
              </a:rPr>
              <a:t></a:t>
            </a:r>
            <a:r>
              <a:rPr lang="en-US" altLang="zh-CN" b="1" dirty="0"/>
              <a:t>P(b)</a:t>
            </a:r>
            <a:r>
              <a:rPr lang="en-US" altLang="zh-CN" b="1" dirty="0">
                <a:sym typeface="Symbol" panose="05050102010706020507" pitchFamily="18" charset="2"/>
              </a:rPr>
              <a:t></a:t>
            </a:r>
            <a:r>
              <a:rPr lang="en-US" altLang="zh-CN" b="1" dirty="0"/>
              <a:t>P(c)</a:t>
            </a:r>
            <a:endParaRPr lang="en-US" altLang="zh-CN" dirty="0"/>
          </a:p>
        </p:txBody>
      </p:sp>
      <p:sp>
        <p:nvSpPr>
          <p:cNvPr id="4505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2FEC8F9-1C9B-4E2E-AE19-BA8BE44D4B80}" type="slidenum">
              <a:rPr lang="en-US" altLang="zh-CN" sz="1000"/>
              <a:pPr>
                <a:spcBef>
                  <a:spcPct val="0"/>
                </a:spcBef>
                <a:buClrTx/>
                <a:buFontTx/>
                <a:buNone/>
              </a:pPr>
              <a:t>43</a:t>
            </a:fld>
            <a:endParaRPr lang="en-US" altLang="zh-CN" sz="1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050"/>
          <p:cNvSpPr>
            <a:spLocks noGrp="1" noChangeArrowheads="1"/>
          </p:cNvSpPr>
          <p:nvPr>
            <p:ph type="title"/>
          </p:nvPr>
        </p:nvSpPr>
        <p:spPr/>
        <p:txBody>
          <a:bodyPr/>
          <a:lstStyle/>
          <a:p>
            <a:pPr eaLnBrk="1" hangingPunct="1"/>
            <a:r>
              <a:rPr lang="zh-CN" altLang="en-US"/>
              <a:t>说明：</a:t>
            </a:r>
          </a:p>
        </p:txBody>
      </p:sp>
      <p:sp>
        <p:nvSpPr>
          <p:cNvPr id="47108" name="Rectangle 2051"/>
          <p:cNvSpPr>
            <a:spLocks noGrp="1" noChangeArrowheads="1"/>
          </p:cNvSpPr>
          <p:nvPr>
            <p:ph sz="quarter" idx="1"/>
          </p:nvPr>
        </p:nvSpPr>
        <p:spPr/>
        <p:txBody>
          <a:bodyPr/>
          <a:lstStyle/>
          <a:p>
            <a:pPr marL="0" indent="0">
              <a:lnSpc>
                <a:spcPct val="90000"/>
              </a:lnSpc>
              <a:buNone/>
              <a:defRPr/>
            </a:pPr>
            <a:r>
              <a:rPr lang="en-US" altLang="zh-CN" sz="2800" dirty="0"/>
              <a:t>(3)</a:t>
            </a:r>
            <a:r>
              <a:rPr lang="zh-CN" altLang="en-US" sz="2800" dirty="0">
                <a:solidFill>
                  <a:srgbClr val="FF0000"/>
                </a:solidFill>
              </a:rPr>
              <a:t>量词不能随便换顺序</a:t>
            </a:r>
            <a:r>
              <a:rPr lang="zh-CN" altLang="en-US" sz="2800" dirty="0"/>
              <a:t>。对于</a:t>
            </a:r>
            <a:r>
              <a:rPr lang="zh-CN" altLang="en-US" sz="2800" dirty="0">
                <a:sym typeface="Symbol" panose="05050102010706020507" pitchFamily="18" charset="2"/>
              </a:rPr>
              <a:t></a:t>
            </a:r>
            <a:r>
              <a:rPr lang="zh-CN" altLang="en-US" sz="2800" dirty="0"/>
              <a:t>和</a:t>
            </a:r>
            <a:r>
              <a:rPr lang="zh-CN" altLang="en-US" sz="2800" dirty="0">
                <a:sym typeface="Symbol" panose="05050102010706020507" pitchFamily="18" charset="2"/>
              </a:rPr>
              <a:t></a:t>
            </a:r>
            <a:r>
              <a:rPr lang="zh-CN" altLang="en-US" sz="2800" dirty="0"/>
              <a:t>这两个量词交换位置</a:t>
            </a:r>
            <a:r>
              <a:rPr lang="en-US" altLang="zh-CN" sz="2800" dirty="0"/>
              <a:t>,</a:t>
            </a:r>
            <a:r>
              <a:rPr lang="zh-CN" altLang="en-US" sz="2800" dirty="0"/>
              <a:t>其意义不同了</a:t>
            </a:r>
            <a:r>
              <a:rPr lang="en-US" altLang="zh-CN" sz="2800" dirty="0"/>
              <a:t>,</a:t>
            </a:r>
            <a:r>
              <a:rPr lang="zh-CN" altLang="en-US" sz="2800" dirty="0"/>
              <a:t>相应真值也可能改变。</a:t>
            </a:r>
          </a:p>
          <a:p>
            <a:pPr eaLnBrk="1" hangingPunct="1">
              <a:lnSpc>
                <a:spcPct val="90000"/>
              </a:lnSpc>
              <a:defRPr/>
            </a:pPr>
            <a:r>
              <a:rPr lang="zh-CN" altLang="en-US" sz="2800" dirty="0"/>
              <a:t>例：</a:t>
            </a:r>
          </a:p>
          <a:p>
            <a:pPr lvl="1" eaLnBrk="1" hangingPunct="1">
              <a:lnSpc>
                <a:spcPct val="90000"/>
              </a:lnSpc>
              <a:defRPr/>
            </a:pPr>
            <a:r>
              <a:rPr lang="en-US" altLang="zh-CN" sz="2300" dirty="0"/>
              <a:t>D</a:t>
            </a:r>
            <a:r>
              <a:rPr lang="zh-CN" altLang="en-US" sz="2300" dirty="0"/>
              <a:t>：自然数全体</a:t>
            </a:r>
            <a:r>
              <a:rPr lang="en-US" altLang="zh-CN" sz="2300" dirty="0"/>
              <a:t>,</a:t>
            </a:r>
          </a:p>
          <a:p>
            <a:pPr lvl="1" eaLnBrk="1" hangingPunct="1">
              <a:lnSpc>
                <a:spcPct val="90000"/>
              </a:lnSpc>
              <a:defRPr/>
            </a:pPr>
            <a:r>
              <a:rPr lang="en-US" altLang="zh-CN" sz="2300" dirty="0"/>
              <a:t>G(</a:t>
            </a:r>
            <a:r>
              <a:rPr lang="en-US" altLang="zh-CN" sz="2300" dirty="0" err="1"/>
              <a:t>x,y</a:t>
            </a:r>
            <a:r>
              <a:rPr lang="en-US" altLang="zh-CN" sz="2300" dirty="0"/>
              <a:t>)</a:t>
            </a:r>
            <a:r>
              <a:rPr lang="zh-CN" altLang="en-US" sz="2300" dirty="0"/>
              <a:t>：</a:t>
            </a:r>
            <a:r>
              <a:rPr lang="en-US" altLang="zh-CN" sz="2300" dirty="0"/>
              <a:t>x</a:t>
            </a:r>
            <a:r>
              <a:rPr lang="zh-CN" altLang="en-US" sz="2300" dirty="0"/>
              <a:t>小于</a:t>
            </a:r>
            <a:r>
              <a:rPr lang="en-US" altLang="zh-CN" sz="2300" dirty="0"/>
              <a:t>y</a:t>
            </a:r>
            <a:r>
              <a:rPr lang="zh-CN" altLang="en-US" sz="2300" dirty="0"/>
              <a:t>。</a:t>
            </a:r>
          </a:p>
          <a:p>
            <a:pPr eaLnBrk="1" hangingPunct="1">
              <a:lnSpc>
                <a:spcPct val="90000"/>
              </a:lnSpc>
              <a:defRPr/>
            </a:pPr>
            <a:r>
              <a:rPr lang="zh-CN" altLang="en-US" sz="2800" dirty="0">
                <a:sym typeface="Symbol" panose="05050102010706020507" pitchFamily="18" charset="2"/>
              </a:rPr>
              <a:t></a:t>
            </a:r>
            <a:r>
              <a:rPr lang="en-US" altLang="zh-CN" sz="2800" dirty="0" err="1"/>
              <a:t>x</a:t>
            </a:r>
            <a:r>
              <a:rPr lang="en-US" altLang="zh-CN" sz="2800" dirty="0" err="1">
                <a:sym typeface="Symbol" panose="05050102010706020507" pitchFamily="18" charset="2"/>
              </a:rPr>
              <a:t></a:t>
            </a:r>
            <a:r>
              <a:rPr lang="en-US" altLang="zh-CN" sz="2800" dirty="0" err="1"/>
              <a:t>yG</a:t>
            </a:r>
            <a:r>
              <a:rPr lang="en-US" altLang="zh-CN" sz="2800" dirty="0"/>
              <a:t>(</a:t>
            </a:r>
            <a:r>
              <a:rPr lang="en-US" altLang="zh-CN" sz="2800" dirty="0" err="1"/>
              <a:t>x,y</a:t>
            </a:r>
            <a:r>
              <a:rPr lang="en-US" altLang="zh-CN" sz="2800" dirty="0"/>
              <a:t>)</a:t>
            </a:r>
            <a:r>
              <a:rPr lang="zh-CN" altLang="en-US" sz="2800" dirty="0"/>
              <a:t>表示任意一个自然数</a:t>
            </a:r>
            <a:r>
              <a:rPr lang="en-US" altLang="zh-CN" sz="2800" dirty="0"/>
              <a:t>x,</a:t>
            </a:r>
            <a:r>
              <a:rPr lang="zh-CN" altLang="en-US" sz="2800" dirty="0"/>
              <a:t>总存在自然数</a:t>
            </a:r>
            <a:r>
              <a:rPr lang="en-US" altLang="zh-CN" sz="2800" dirty="0"/>
              <a:t>y,</a:t>
            </a:r>
            <a:r>
              <a:rPr lang="zh-CN" altLang="en-US" sz="2800" dirty="0"/>
              <a:t>使得</a:t>
            </a:r>
            <a:r>
              <a:rPr lang="en-US" altLang="zh-CN" sz="2800" dirty="0"/>
              <a:t>x</a:t>
            </a:r>
            <a:r>
              <a:rPr lang="zh-CN" altLang="en-US" sz="2800" dirty="0"/>
              <a:t>小于</a:t>
            </a:r>
            <a:r>
              <a:rPr lang="en-US" altLang="zh-CN" sz="2800" dirty="0"/>
              <a:t>y,</a:t>
            </a:r>
            <a:r>
              <a:rPr lang="zh-CN" altLang="en-US" sz="2800" dirty="0"/>
              <a:t>该命题是真的。</a:t>
            </a:r>
          </a:p>
          <a:p>
            <a:pPr eaLnBrk="1" hangingPunct="1">
              <a:lnSpc>
                <a:spcPct val="90000"/>
              </a:lnSpc>
              <a:defRPr/>
            </a:pPr>
            <a:r>
              <a:rPr lang="zh-CN" altLang="en-US" sz="2800" dirty="0">
                <a:sym typeface="Symbol" panose="05050102010706020507" pitchFamily="18" charset="2"/>
              </a:rPr>
              <a:t></a:t>
            </a:r>
            <a:r>
              <a:rPr lang="en-US" altLang="zh-CN" sz="2800" dirty="0" err="1"/>
              <a:t>y</a:t>
            </a:r>
            <a:r>
              <a:rPr lang="en-US" altLang="zh-CN" sz="2800" dirty="0" err="1">
                <a:sym typeface="Symbol" panose="05050102010706020507" pitchFamily="18" charset="2"/>
              </a:rPr>
              <a:t></a:t>
            </a:r>
            <a:r>
              <a:rPr lang="en-US" altLang="zh-CN" sz="2800" dirty="0" err="1"/>
              <a:t>xG</a:t>
            </a:r>
            <a:r>
              <a:rPr lang="en-US" altLang="zh-CN" sz="2800" dirty="0"/>
              <a:t>(</a:t>
            </a:r>
            <a:r>
              <a:rPr lang="en-US" altLang="zh-CN" sz="2800" dirty="0" err="1"/>
              <a:t>x,y</a:t>
            </a:r>
            <a:r>
              <a:rPr lang="en-US" altLang="zh-CN" sz="2800" dirty="0"/>
              <a:t>)</a:t>
            </a:r>
            <a:r>
              <a:rPr lang="zh-CN" altLang="en-US" sz="2800" dirty="0"/>
              <a:t>表示存在一个自然数</a:t>
            </a:r>
            <a:r>
              <a:rPr lang="en-US" altLang="zh-CN" sz="2800" dirty="0"/>
              <a:t>y,</a:t>
            </a:r>
            <a:r>
              <a:rPr lang="zh-CN" altLang="en-US" sz="2800" dirty="0"/>
              <a:t>使得对一切自然数</a:t>
            </a:r>
            <a:r>
              <a:rPr lang="en-US" altLang="zh-CN" sz="2800" dirty="0"/>
              <a:t>x,</a:t>
            </a:r>
            <a:r>
              <a:rPr lang="zh-CN" altLang="en-US" sz="2800" dirty="0"/>
              <a:t>使</a:t>
            </a:r>
            <a:r>
              <a:rPr lang="en-US" altLang="zh-CN" sz="2800" dirty="0"/>
              <a:t>x</a:t>
            </a:r>
            <a:r>
              <a:rPr lang="zh-CN" altLang="en-US" sz="2800" dirty="0"/>
              <a:t>小于</a:t>
            </a:r>
            <a:r>
              <a:rPr lang="en-US" altLang="zh-CN" sz="2800" dirty="0"/>
              <a:t>y,</a:t>
            </a:r>
            <a:r>
              <a:rPr lang="zh-CN" altLang="en-US" sz="2800" dirty="0"/>
              <a:t>即</a:t>
            </a:r>
            <a:r>
              <a:rPr lang="en-US" altLang="zh-CN" sz="2800" dirty="0"/>
              <a:t>y</a:t>
            </a:r>
            <a:r>
              <a:rPr lang="zh-CN" altLang="en-US" sz="2800" dirty="0"/>
              <a:t>是最大的自然数。该命题是假的。</a:t>
            </a:r>
          </a:p>
        </p:txBody>
      </p:sp>
      <p:sp>
        <p:nvSpPr>
          <p:cNvPr id="4608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661E744-E916-4D64-90DD-6DD1FDCFCBF3}" type="slidenum">
              <a:rPr lang="en-US" altLang="zh-CN" sz="1000"/>
              <a:pPr>
                <a:spcBef>
                  <a:spcPct val="0"/>
                </a:spcBef>
                <a:buClrTx/>
                <a:buFontTx/>
                <a:buNone/>
              </a:pPr>
              <a:t>44</a:t>
            </a:fld>
            <a:endParaRPr lang="en-US" altLang="zh-CN" sz="1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a:t>说明：</a:t>
            </a:r>
          </a:p>
        </p:txBody>
      </p:sp>
      <p:sp>
        <p:nvSpPr>
          <p:cNvPr id="47108" name="Rectangle 3"/>
          <p:cNvSpPr>
            <a:spLocks noGrp="1" noChangeArrowheads="1"/>
          </p:cNvSpPr>
          <p:nvPr>
            <p:ph sz="quarter" idx="1"/>
          </p:nvPr>
        </p:nvSpPr>
        <p:spPr/>
        <p:txBody>
          <a:bodyPr/>
          <a:lstStyle/>
          <a:p>
            <a:pPr marL="0" indent="0">
              <a:buNone/>
            </a:pPr>
            <a:r>
              <a:rPr lang="en-US" altLang="zh-CN" dirty="0"/>
              <a:t>(4)</a:t>
            </a:r>
            <a:r>
              <a:rPr lang="zh-CN" altLang="en-US" dirty="0"/>
              <a:t>注意量词的论域，即</a:t>
            </a:r>
            <a:r>
              <a:rPr lang="en-US" altLang="zh-CN" dirty="0"/>
              <a:t>D</a:t>
            </a:r>
            <a:r>
              <a:rPr lang="zh-CN" altLang="en-US" dirty="0"/>
              <a:t>中都有哪些元素；</a:t>
            </a:r>
          </a:p>
          <a:p>
            <a:pPr marL="0" indent="0">
              <a:buNone/>
            </a:pPr>
            <a:r>
              <a:rPr lang="en-US" altLang="zh-CN" dirty="0"/>
              <a:t>(5)</a:t>
            </a:r>
            <a:r>
              <a:rPr lang="zh-CN" altLang="en-US" dirty="0"/>
              <a:t>注意量词的作用域</a:t>
            </a:r>
          </a:p>
        </p:txBody>
      </p:sp>
      <p:sp>
        <p:nvSpPr>
          <p:cNvPr id="4710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85F68D4-6D97-4708-8E60-F39D0BC042B5}" type="slidenum">
              <a:rPr lang="en-US" altLang="zh-CN" sz="1000"/>
              <a:pPr>
                <a:spcBef>
                  <a:spcPct val="0"/>
                </a:spcBef>
                <a:buClrTx/>
                <a:buFontTx/>
                <a:buNone/>
              </a:pPr>
              <a:t>45</a:t>
            </a:fld>
            <a:endParaRPr lang="en-US" altLang="zh-CN" sz="1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a:t>闭式</a:t>
            </a:r>
          </a:p>
        </p:txBody>
      </p:sp>
      <p:sp>
        <p:nvSpPr>
          <p:cNvPr id="48132" name="Rectangle 3"/>
          <p:cNvSpPr>
            <a:spLocks noGrp="1" noChangeArrowheads="1"/>
          </p:cNvSpPr>
          <p:nvPr>
            <p:ph sz="quarter" idx="1"/>
          </p:nvPr>
        </p:nvSpPr>
        <p:spPr/>
        <p:txBody>
          <a:bodyPr/>
          <a:lstStyle/>
          <a:p>
            <a:pPr eaLnBrk="1" hangingPunct="1"/>
            <a:r>
              <a:rPr lang="zh-CN" altLang="en-US" dirty="0"/>
              <a:t>定义设</a:t>
            </a:r>
            <a:r>
              <a:rPr lang="en-US" altLang="zh-CN" dirty="0"/>
              <a:t>A</a:t>
            </a:r>
            <a:r>
              <a:rPr lang="zh-CN" altLang="en-US" dirty="0"/>
              <a:t>为任意一公式，</a:t>
            </a:r>
            <a:r>
              <a:rPr lang="zh-CN" altLang="en-US" dirty="0">
                <a:solidFill>
                  <a:srgbClr val="FF0000"/>
                </a:solidFill>
                <a:highlight>
                  <a:srgbClr val="FFFF00"/>
                </a:highlight>
              </a:rPr>
              <a:t>若</a:t>
            </a:r>
            <a:r>
              <a:rPr lang="en-US" altLang="zh-CN" dirty="0">
                <a:solidFill>
                  <a:srgbClr val="FF0000"/>
                </a:solidFill>
                <a:highlight>
                  <a:srgbClr val="FFFF00"/>
                </a:highlight>
              </a:rPr>
              <a:t>A</a:t>
            </a:r>
            <a:r>
              <a:rPr lang="zh-CN" altLang="en-US" dirty="0">
                <a:solidFill>
                  <a:srgbClr val="FF0000"/>
                </a:solidFill>
                <a:highlight>
                  <a:srgbClr val="FFFF00"/>
                </a:highlight>
              </a:rPr>
              <a:t>中无自由出现的个体变项</a:t>
            </a:r>
            <a:r>
              <a:rPr lang="zh-CN" altLang="en-US" dirty="0"/>
              <a:t>，则称</a:t>
            </a:r>
            <a:r>
              <a:rPr lang="en-US" altLang="zh-CN" dirty="0"/>
              <a:t>A</a:t>
            </a:r>
            <a:r>
              <a:rPr lang="zh-CN" altLang="en-US" dirty="0"/>
              <a:t>是封闭的公式，简称闭式．</a:t>
            </a:r>
          </a:p>
        </p:txBody>
      </p:sp>
      <p:sp>
        <p:nvSpPr>
          <p:cNvPr id="4813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1CF49C2-0B8C-4D0C-9CA2-5BE3B94D154B}" type="slidenum">
              <a:rPr lang="en-US" altLang="zh-CN" sz="1000"/>
              <a:pPr>
                <a:spcBef>
                  <a:spcPct val="0"/>
                </a:spcBef>
                <a:buClrTx/>
                <a:buFontTx/>
                <a:buNone/>
              </a:pPr>
              <a:t>46</a:t>
            </a:fld>
            <a:endParaRPr lang="en-US" altLang="zh-CN" sz="1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a:t>谓词逻辑的永真公式</a:t>
            </a:r>
          </a:p>
        </p:txBody>
      </p:sp>
      <p:sp>
        <p:nvSpPr>
          <p:cNvPr id="50180" name="Rectangle 3"/>
          <p:cNvSpPr>
            <a:spLocks noGrp="1" noChangeArrowheads="1"/>
          </p:cNvSpPr>
          <p:nvPr>
            <p:ph sz="quarter" idx="1"/>
          </p:nvPr>
        </p:nvSpPr>
        <p:spPr/>
        <p:txBody>
          <a:bodyPr/>
          <a:lstStyle/>
          <a:p>
            <a:pPr eaLnBrk="1" hangingPunct="1"/>
            <a:r>
              <a:rPr lang="zh-CN" altLang="en-US" dirty="0"/>
              <a:t>在命题逻辑对每个命题符号作个真值指定可以得一个公式的一个指派</a:t>
            </a:r>
            <a:r>
              <a:rPr lang="en-US" altLang="zh-CN" dirty="0"/>
              <a:t>,</a:t>
            </a:r>
            <a:r>
              <a:rPr lang="zh-CN" altLang="en-US" dirty="0"/>
              <a:t>又称赋值</a:t>
            </a:r>
            <a:r>
              <a:rPr lang="en-US" altLang="zh-CN" dirty="0"/>
              <a:t>,</a:t>
            </a:r>
            <a:r>
              <a:rPr lang="zh-CN" altLang="en-US" dirty="0"/>
              <a:t>又称解释。</a:t>
            </a:r>
          </a:p>
          <a:p>
            <a:pPr eaLnBrk="1" hangingPunct="1"/>
            <a:r>
              <a:rPr lang="zh-CN" altLang="en-US" dirty="0"/>
              <a:t>如公式中共出现</a:t>
            </a:r>
            <a:r>
              <a:rPr lang="en-US" altLang="zh-CN" dirty="0"/>
              <a:t>n</a:t>
            </a:r>
            <a:r>
              <a:rPr lang="zh-CN" altLang="en-US" dirty="0"/>
              <a:t>个不同的命题符号</a:t>
            </a:r>
            <a:r>
              <a:rPr lang="en-US" altLang="zh-CN" dirty="0"/>
              <a:t>,</a:t>
            </a:r>
            <a:r>
              <a:rPr lang="zh-CN" altLang="en-US" dirty="0"/>
              <a:t>则共有</a:t>
            </a:r>
            <a:r>
              <a:rPr lang="en-US" altLang="zh-CN" dirty="0"/>
              <a:t>2</a:t>
            </a:r>
            <a:r>
              <a:rPr lang="en-US" altLang="zh-CN" baseline="30000" dirty="0"/>
              <a:t>n</a:t>
            </a:r>
            <a:r>
              <a:rPr lang="zh-CN" altLang="en-US" dirty="0"/>
              <a:t>个解释</a:t>
            </a:r>
          </a:p>
          <a:p>
            <a:pPr eaLnBrk="1" hangingPunct="1"/>
            <a:r>
              <a:rPr lang="zh-CN" altLang="en-US" dirty="0"/>
              <a:t>由此可以列出公式的真值表。</a:t>
            </a:r>
          </a:p>
        </p:txBody>
      </p:sp>
      <p:sp>
        <p:nvSpPr>
          <p:cNvPr id="5017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EB91BBC-0B79-411A-B731-F620665193FD}" type="slidenum">
              <a:rPr lang="en-US" altLang="zh-CN" sz="1000"/>
              <a:pPr>
                <a:spcBef>
                  <a:spcPct val="0"/>
                </a:spcBef>
                <a:buClrTx/>
                <a:buFontTx/>
                <a:buNone/>
              </a:pPr>
              <a:t>47</a:t>
            </a:fld>
            <a:endParaRPr lang="en-US" altLang="zh-CN" sz="1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a:t>公式的解释</a:t>
            </a:r>
          </a:p>
        </p:txBody>
      </p:sp>
      <p:sp>
        <p:nvSpPr>
          <p:cNvPr id="51204" name="Rectangle 3"/>
          <p:cNvSpPr>
            <a:spLocks noGrp="1" noChangeArrowheads="1"/>
          </p:cNvSpPr>
          <p:nvPr>
            <p:ph sz="quarter" idx="1"/>
          </p:nvPr>
        </p:nvSpPr>
        <p:spPr/>
        <p:txBody>
          <a:bodyPr/>
          <a:lstStyle/>
          <a:p>
            <a:pPr eaLnBrk="1" hangingPunct="1"/>
            <a:r>
              <a:rPr lang="zh-CN" altLang="en-US" sz="2800" dirty="0"/>
              <a:t>定义：谓词公式</a:t>
            </a:r>
            <a:r>
              <a:rPr lang="en-US" altLang="zh-CN" sz="2800" dirty="0"/>
              <a:t>A</a:t>
            </a:r>
            <a:r>
              <a:rPr lang="zh-CN" altLang="en-US" sz="2800" dirty="0"/>
              <a:t>的每一个解释由如下四个部分组成：</a:t>
            </a:r>
          </a:p>
          <a:p>
            <a:pPr lvl="1" eaLnBrk="1" hangingPunct="1"/>
            <a:r>
              <a:rPr lang="en-US" altLang="zh-CN" sz="2300" dirty="0"/>
              <a:t>(1)</a:t>
            </a:r>
            <a:r>
              <a:rPr lang="zh-CN" altLang="en-US" sz="2300" dirty="0"/>
              <a:t>非空的个体域为</a:t>
            </a:r>
            <a:r>
              <a:rPr lang="en-US" altLang="zh-CN" sz="2300" dirty="0"/>
              <a:t>D(</a:t>
            </a:r>
            <a:r>
              <a:rPr lang="zh-CN" altLang="en-US" sz="2300" dirty="0"/>
              <a:t>这也必须指定</a:t>
            </a:r>
            <a:r>
              <a:rPr lang="en-US" altLang="zh-CN" sz="2300" dirty="0"/>
              <a:t>)</a:t>
            </a:r>
            <a:r>
              <a:rPr lang="zh-CN" altLang="en-US" sz="2300" dirty="0"/>
              <a:t>；</a:t>
            </a:r>
          </a:p>
          <a:p>
            <a:pPr lvl="1" eaLnBrk="1" hangingPunct="1"/>
            <a:r>
              <a:rPr lang="en-US" altLang="zh-CN" sz="2300" dirty="0"/>
              <a:t>(2)</a:t>
            </a:r>
            <a:r>
              <a:rPr lang="zh-CN" altLang="en-US" sz="2300" dirty="0"/>
              <a:t>公式中的</a:t>
            </a:r>
            <a:r>
              <a:rPr lang="zh-CN" altLang="en-US" sz="2300" dirty="0">
                <a:solidFill>
                  <a:srgbClr val="FF9900"/>
                </a:solidFill>
              </a:rPr>
              <a:t>个体常项</a:t>
            </a:r>
            <a:r>
              <a:rPr lang="zh-CN" altLang="en-US" sz="2300" dirty="0"/>
              <a:t>用</a:t>
            </a:r>
            <a:r>
              <a:rPr lang="en-US" altLang="zh-CN" sz="2300" dirty="0"/>
              <a:t>D</a:t>
            </a:r>
            <a:r>
              <a:rPr lang="zh-CN" altLang="en-US" sz="2300" dirty="0"/>
              <a:t>中确定的</a:t>
            </a:r>
            <a:r>
              <a:rPr lang="zh-CN" altLang="en-US" sz="2300" dirty="0">
                <a:solidFill>
                  <a:srgbClr val="FF9900"/>
                </a:solidFill>
              </a:rPr>
              <a:t>个体</a:t>
            </a:r>
            <a:r>
              <a:rPr lang="zh-CN" altLang="en-US" sz="2300" dirty="0"/>
              <a:t>代入；</a:t>
            </a:r>
          </a:p>
          <a:p>
            <a:pPr lvl="1" eaLnBrk="1" hangingPunct="1"/>
            <a:r>
              <a:rPr lang="en-US" altLang="zh-CN" sz="2300" dirty="0"/>
              <a:t>(3)</a:t>
            </a:r>
            <a:r>
              <a:rPr lang="zh-CN" altLang="en-US" sz="2300" dirty="0"/>
              <a:t>对每个谓词变元，分别指定为</a:t>
            </a:r>
            <a:r>
              <a:rPr lang="en-US" altLang="zh-CN" sz="2300" dirty="0"/>
              <a:t>D</a:t>
            </a:r>
            <a:r>
              <a:rPr lang="zh-CN" altLang="en-US" sz="2300" dirty="0"/>
              <a:t>上的一个确定的命题函数；</a:t>
            </a:r>
          </a:p>
          <a:p>
            <a:pPr lvl="1" eaLnBrk="1" hangingPunct="1"/>
            <a:r>
              <a:rPr lang="en-US" altLang="zh-CN" sz="2300" dirty="0"/>
              <a:t>(4)</a:t>
            </a:r>
            <a:r>
              <a:rPr lang="zh-CN" altLang="en-US" sz="2300" dirty="0"/>
              <a:t>对每个函词，分别指定为</a:t>
            </a:r>
            <a:r>
              <a:rPr lang="en-US" altLang="zh-CN" sz="2300" dirty="0"/>
              <a:t>D</a:t>
            </a:r>
            <a:r>
              <a:rPr lang="zh-CN" altLang="en-US" sz="2300" dirty="0"/>
              <a:t>上的一个确定的函数。</a:t>
            </a:r>
          </a:p>
          <a:p>
            <a:pPr eaLnBrk="1" hangingPunct="1"/>
            <a:r>
              <a:rPr lang="zh-CN" altLang="en-US" sz="2800" dirty="0"/>
              <a:t>以上一组指定称为</a:t>
            </a:r>
            <a:r>
              <a:rPr lang="en-US" altLang="zh-CN" sz="2800" dirty="0"/>
              <a:t>A</a:t>
            </a:r>
            <a:r>
              <a:rPr lang="zh-CN" altLang="en-US" sz="2800" dirty="0"/>
              <a:t>的一个解释或赋值</a:t>
            </a:r>
          </a:p>
        </p:txBody>
      </p:sp>
      <p:sp>
        <p:nvSpPr>
          <p:cNvPr id="5120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2498523-B767-4CB3-9A25-0B61B3BCB5BD}" type="slidenum">
              <a:rPr lang="en-US" altLang="zh-CN" sz="1000"/>
              <a:pPr>
                <a:spcBef>
                  <a:spcPct val="0"/>
                </a:spcBef>
                <a:buClrTx/>
                <a:buFontTx/>
                <a:buNone/>
              </a:pPr>
              <a:t>48</a:t>
            </a:fld>
            <a:endParaRPr lang="en-US" altLang="zh-CN" sz="1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sym typeface="Symbol" panose="05050102010706020507" pitchFamily="18" charset="2"/>
              </a:rPr>
              <a:t></a:t>
            </a:r>
            <a:r>
              <a:rPr lang="en-US" altLang="zh-CN" dirty="0" err="1"/>
              <a:t>x</a:t>
            </a:r>
            <a:r>
              <a:rPr lang="en-US" altLang="zh-CN" dirty="0" err="1">
                <a:sym typeface="Symbol" panose="05050102010706020507" pitchFamily="18" charset="2"/>
              </a:rPr>
              <a:t></a:t>
            </a:r>
            <a:r>
              <a:rPr lang="en-US" altLang="zh-CN" dirty="0" err="1"/>
              <a:t>y</a:t>
            </a:r>
            <a:r>
              <a:rPr lang="en-US" altLang="zh-CN" dirty="0"/>
              <a:t>(F(f(</a:t>
            </a:r>
            <a:r>
              <a:rPr lang="en-US" altLang="zh-CN" dirty="0" err="1"/>
              <a:t>x,a</a:t>
            </a:r>
            <a:r>
              <a:rPr lang="en-US" altLang="zh-CN" dirty="0"/>
              <a:t>),y)</a:t>
            </a:r>
            <a:r>
              <a:rPr lang="en-US" altLang="zh-CN" dirty="0">
                <a:sym typeface="Symbol" panose="05050102010706020507" pitchFamily="18" charset="2"/>
              </a:rPr>
              <a:t></a:t>
            </a:r>
            <a:r>
              <a:rPr lang="en-US" altLang="zh-CN" dirty="0"/>
              <a:t>F(f(</a:t>
            </a:r>
            <a:r>
              <a:rPr lang="en-US" altLang="zh-CN" dirty="0" err="1"/>
              <a:t>y,a</a:t>
            </a:r>
            <a:r>
              <a:rPr lang="en-US" altLang="zh-CN" dirty="0"/>
              <a:t>),x))</a:t>
            </a:r>
            <a:endParaRPr lang="zh-CN" altLang="en-US" dirty="0"/>
          </a:p>
        </p:txBody>
      </p:sp>
      <p:sp>
        <p:nvSpPr>
          <p:cNvPr id="3" name="内容占位符 2"/>
          <p:cNvSpPr>
            <a:spLocks noGrp="1"/>
          </p:cNvSpPr>
          <p:nvPr>
            <p:ph sz="quarter" idx="1"/>
          </p:nvPr>
        </p:nvSpPr>
        <p:spPr/>
        <p:txBody>
          <a:bodyPr numCol="2"/>
          <a:lstStyle/>
          <a:p>
            <a:pPr>
              <a:lnSpc>
                <a:spcPct val="80000"/>
              </a:lnSpc>
            </a:pPr>
            <a:r>
              <a:rPr lang="zh-CN" altLang="en-US" sz="2800" dirty="0"/>
              <a:t>已知指定一个解释</a:t>
            </a:r>
            <a:r>
              <a:rPr lang="en-US" altLang="zh-CN" sz="2800" dirty="0"/>
              <a:t>I</a:t>
            </a:r>
            <a:r>
              <a:rPr lang="zh-CN" altLang="en-US" sz="2800" dirty="0"/>
              <a:t>如下：</a:t>
            </a:r>
          </a:p>
          <a:p>
            <a:pPr lvl="1">
              <a:lnSpc>
                <a:spcPct val="80000"/>
              </a:lnSpc>
            </a:pPr>
            <a:r>
              <a:rPr lang="en-US" altLang="zh-CN" sz="2500" dirty="0"/>
              <a:t>(1)</a:t>
            </a:r>
            <a:r>
              <a:rPr lang="zh-CN" altLang="en-US" sz="2500" dirty="0"/>
              <a:t>个体域为自然数集合</a:t>
            </a:r>
            <a:r>
              <a:rPr lang="en-US" altLang="zh-CN" sz="2500" dirty="0"/>
              <a:t>N</a:t>
            </a:r>
          </a:p>
          <a:p>
            <a:pPr lvl="1">
              <a:lnSpc>
                <a:spcPct val="80000"/>
              </a:lnSpc>
            </a:pPr>
            <a:r>
              <a:rPr lang="en-US" altLang="zh-CN" sz="2500" dirty="0"/>
              <a:t>(2)</a:t>
            </a:r>
            <a:r>
              <a:rPr lang="zh-CN" altLang="en-US" sz="2500" dirty="0"/>
              <a:t>指定常项</a:t>
            </a:r>
            <a:r>
              <a:rPr lang="en-US" altLang="zh-CN" sz="2500" dirty="0"/>
              <a:t>a=0</a:t>
            </a:r>
          </a:p>
          <a:p>
            <a:pPr lvl="1">
              <a:lnSpc>
                <a:spcPct val="80000"/>
              </a:lnSpc>
            </a:pPr>
            <a:r>
              <a:rPr lang="en-US" altLang="zh-CN" sz="2500" dirty="0"/>
              <a:t>(3)N</a:t>
            </a:r>
            <a:r>
              <a:rPr lang="zh-CN" altLang="en-US" sz="2500" dirty="0"/>
              <a:t>上的指定函数</a:t>
            </a:r>
            <a:r>
              <a:rPr lang="en-US" altLang="zh-CN" sz="2500" i="1" dirty="0">
                <a:solidFill>
                  <a:srgbClr val="FF9900"/>
                </a:solidFill>
              </a:rPr>
              <a:t>f(</a:t>
            </a:r>
            <a:r>
              <a:rPr lang="en-US" altLang="zh-CN" sz="2500" i="1" dirty="0" err="1">
                <a:solidFill>
                  <a:srgbClr val="FF9900"/>
                </a:solidFill>
              </a:rPr>
              <a:t>x,y</a:t>
            </a:r>
            <a:r>
              <a:rPr lang="en-US" altLang="zh-CN" sz="2500" i="1" dirty="0">
                <a:solidFill>
                  <a:srgbClr val="FF9900"/>
                </a:solidFill>
              </a:rPr>
              <a:t>)=</a:t>
            </a:r>
            <a:r>
              <a:rPr lang="en-US" altLang="zh-CN" sz="2500" dirty="0" err="1"/>
              <a:t>x+y,g</a:t>
            </a:r>
            <a:r>
              <a:rPr lang="en-US" altLang="zh-CN" sz="2500" dirty="0"/>
              <a:t>(</a:t>
            </a:r>
            <a:r>
              <a:rPr lang="en-US" altLang="zh-CN" sz="2500" dirty="0" err="1"/>
              <a:t>x,y</a:t>
            </a:r>
            <a:r>
              <a:rPr lang="en-US" altLang="zh-CN" sz="2500" dirty="0"/>
              <a:t>)=x*y</a:t>
            </a:r>
          </a:p>
          <a:p>
            <a:pPr lvl="1">
              <a:lnSpc>
                <a:spcPct val="80000"/>
              </a:lnSpc>
            </a:pPr>
            <a:r>
              <a:rPr lang="en-US" altLang="zh-CN" sz="2500" dirty="0"/>
              <a:t>(4)</a:t>
            </a:r>
            <a:r>
              <a:rPr lang="zh-CN" altLang="en-US" sz="2500" dirty="0"/>
              <a:t>指定谓词</a:t>
            </a:r>
            <a:r>
              <a:rPr lang="en-US" altLang="zh-CN" sz="2500" dirty="0"/>
              <a:t>F(</a:t>
            </a:r>
            <a:r>
              <a:rPr lang="en-US" altLang="zh-CN" sz="2500" dirty="0" err="1"/>
              <a:t>x,y</a:t>
            </a:r>
            <a:r>
              <a:rPr lang="en-US" altLang="zh-CN" sz="2500" dirty="0"/>
              <a:t>)</a:t>
            </a:r>
            <a:r>
              <a:rPr lang="zh-CN" altLang="en-US" sz="2500" dirty="0"/>
              <a:t>为</a:t>
            </a:r>
            <a:r>
              <a:rPr lang="en-US" altLang="zh-CN" sz="2500" dirty="0"/>
              <a:t>x=y</a:t>
            </a:r>
          </a:p>
          <a:p>
            <a:pPr>
              <a:lnSpc>
                <a:spcPct val="80000"/>
              </a:lnSpc>
            </a:pPr>
            <a:r>
              <a:rPr lang="en-US" altLang="zh-CN" sz="2800" dirty="0">
                <a:sym typeface="Symbol" panose="05050102010706020507" pitchFamily="18" charset="2"/>
              </a:rPr>
              <a:t></a:t>
            </a:r>
            <a:r>
              <a:rPr lang="en-US" altLang="zh-CN" sz="2800" dirty="0" err="1"/>
              <a:t>x</a:t>
            </a:r>
            <a:r>
              <a:rPr lang="en-US" altLang="zh-CN" sz="2800" dirty="0" err="1">
                <a:sym typeface="Symbol" panose="05050102010706020507" pitchFamily="18" charset="2"/>
              </a:rPr>
              <a:t></a:t>
            </a:r>
            <a:r>
              <a:rPr lang="en-US" altLang="zh-CN" sz="2800" dirty="0" err="1"/>
              <a:t>y</a:t>
            </a:r>
            <a:r>
              <a:rPr lang="en-US" altLang="zh-CN" sz="2800" dirty="0"/>
              <a:t>(F(f(</a:t>
            </a:r>
            <a:r>
              <a:rPr lang="en-US" altLang="zh-CN" sz="2800" dirty="0" err="1"/>
              <a:t>x,a</a:t>
            </a:r>
            <a:r>
              <a:rPr lang="en-US" altLang="zh-CN" sz="2800" dirty="0"/>
              <a:t>),y)</a:t>
            </a:r>
            <a:r>
              <a:rPr lang="en-US" altLang="zh-CN" sz="2800" dirty="0">
                <a:sym typeface="Symbol" panose="05050102010706020507" pitchFamily="18" charset="2"/>
              </a:rPr>
              <a:t></a:t>
            </a:r>
            <a:r>
              <a:rPr lang="en-US" altLang="zh-CN" sz="2800" dirty="0"/>
              <a:t>F(f(</a:t>
            </a:r>
            <a:r>
              <a:rPr lang="en-US" altLang="zh-CN" sz="2800" dirty="0" err="1"/>
              <a:t>y,a</a:t>
            </a:r>
            <a:r>
              <a:rPr lang="en-US" altLang="zh-CN" sz="2800" dirty="0"/>
              <a:t>),x))</a:t>
            </a:r>
          </a:p>
          <a:p>
            <a:pPr lvl="1">
              <a:lnSpc>
                <a:spcPct val="80000"/>
              </a:lnSpc>
            </a:pPr>
            <a:r>
              <a:rPr lang="zh-CN" altLang="en-US" sz="2500" dirty="0"/>
              <a:t>在解释</a:t>
            </a:r>
            <a:r>
              <a:rPr lang="en-US" altLang="zh-CN" sz="2500" dirty="0"/>
              <a:t>I</a:t>
            </a:r>
            <a:r>
              <a:rPr lang="zh-CN" altLang="en-US" sz="2500" dirty="0"/>
              <a:t>下此公式：</a:t>
            </a:r>
            <a:r>
              <a:rPr lang="zh-CN" altLang="en-US" sz="2500" dirty="0">
                <a:sym typeface="Symbol" panose="05050102010706020507" pitchFamily="18" charset="2"/>
              </a:rPr>
              <a:t></a:t>
            </a:r>
            <a:r>
              <a:rPr lang="en-US" altLang="zh-CN" sz="2500" dirty="0" err="1"/>
              <a:t>x</a:t>
            </a:r>
            <a:r>
              <a:rPr lang="en-US" altLang="zh-CN" sz="2500" dirty="0" err="1">
                <a:sym typeface="Symbol" panose="05050102010706020507" pitchFamily="18" charset="2"/>
              </a:rPr>
              <a:t></a:t>
            </a:r>
            <a:r>
              <a:rPr lang="en-US" altLang="zh-CN" sz="2500" dirty="0" err="1"/>
              <a:t>y</a:t>
            </a:r>
            <a:r>
              <a:rPr lang="en-US" altLang="zh-CN" sz="2500" dirty="0"/>
              <a:t>(x+0=y</a:t>
            </a:r>
            <a:r>
              <a:rPr lang="en-US" altLang="zh-CN" sz="2500" dirty="0">
                <a:sym typeface="Symbol" panose="05050102010706020507" pitchFamily="18" charset="2"/>
              </a:rPr>
              <a:t></a:t>
            </a:r>
            <a:r>
              <a:rPr lang="en-US" altLang="zh-CN" sz="2500" dirty="0"/>
              <a:t>y+0=x)</a:t>
            </a:r>
          </a:p>
          <a:p>
            <a:pPr lvl="1">
              <a:lnSpc>
                <a:spcPct val="80000"/>
              </a:lnSpc>
            </a:pPr>
            <a:r>
              <a:rPr lang="zh-CN" altLang="en-US" sz="2500" dirty="0"/>
              <a:t>此命题为真</a:t>
            </a:r>
          </a:p>
          <a:p>
            <a:pPr>
              <a:lnSpc>
                <a:spcPct val="80000"/>
              </a:lnSpc>
            </a:pPr>
            <a:endParaRPr lang="en-US" altLang="zh-CN" sz="2800" dirty="0">
              <a:sym typeface="Symbol" panose="05050102010706020507" pitchFamily="18" charset="2"/>
            </a:endParaRPr>
          </a:p>
          <a:p>
            <a:pPr>
              <a:lnSpc>
                <a:spcPct val="80000"/>
              </a:lnSpc>
            </a:pPr>
            <a:r>
              <a:rPr lang="en-US" altLang="zh-CN" sz="2800" dirty="0">
                <a:sym typeface="Symbol" panose="05050102010706020507" pitchFamily="18" charset="2"/>
              </a:rPr>
              <a:t></a:t>
            </a:r>
            <a:r>
              <a:rPr lang="en-US" altLang="zh-CN" sz="2800" dirty="0" err="1"/>
              <a:t>xF</a:t>
            </a:r>
            <a:r>
              <a:rPr lang="en-US" altLang="zh-CN" sz="2800" dirty="0"/>
              <a:t>(g(</a:t>
            </a:r>
            <a:r>
              <a:rPr lang="en-US" altLang="zh-CN" sz="2800" dirty="0" err="1"/>
              <a:t>x,a</a:t>
            </a:r>
            <a:r>
              <a:rPr lang="en-US" altLang="zh-CN" sz="2800" dirty="0"/>
              <a:t>),x)</a:t>
            </a:r>
            <a:r>
              <a:rPr lang="zh-CN" altLang="en-US" sz="2800" dirty="0"/>
              <a:t>在以上指定的解释</a:t>
            </a:r>
            <a:r>
              <a:rPr lang="en-US" altLang="zh-CN" sz="2800" dirty="0"/>
              <a:t>I</a:t>
            </a:r>
            <a:r>
              <a:rPr lang="zh-CN" altLang="en-US" sz="2800" dirty="0"/>
              <a:t>下</a:t>
            </a:r>
            <a:r>
              <a:rPr lang="en-US" altLang="zh-CN" sz="2800" dirty="0"/>
              <a:t>,</a:t>
            </a:r>
            <a:r>
              <a:rPr lang="zh-CN" altLang="en-US" sz="2800" dirty="0"/>
              <a:t>说明下列公式的真值</a:t>
            </a:r>
          </a:p>
          <a:p>
            <a:pPr lvl="1">
              <a:lnSpc>
                <a:spcPct val="80000"/>
              </a:lnSpc>
            </a:pPr>
            <a:r>
              <a:rPr lang="zh-CN" altLang="en-US" sz="2500" dirty="0"/>
              <a:t>即</a:t>
            </a:r>
            <a:r>
              <a:rPr lang="zh-CN" altLang="en-US" sz="2500" dirty="0">
                <a:sym typeface="Symbol" panose="05050102010706020507" pitchFamily="18" charset="2"/>
              </a:rPr>
              <a:t></a:t>
            </a:r>
            <a:r>
              <a:rPr lang="en-US" altLang="zh-CN" sz="2500" dirty="0"/>
              <a:t>x(x*0=x)</a:t>
            </a:r>
            <a:r>
              <a:rPr lang="zh-CN" altLang="en-US" sz="2500" dirty="0"/>
              <a:t>该命题假的</a:t>
            </a:r>
            <a:endParaRPr lang="en-US" altLang="zh-CN" sz="2500" dirty="0"/>
          </a:p>
          <a:p>
            <a:pPr lvl="1">
              <a:lnSpc>
                <a:spcPct val="80000"/>
              </a:lnSpc>
            </a:pPr>
            <a:endParaRPr lang="zh-CN" altLang="en-US" sz="2500" dirty="0"/>
          </a:p>
          <a:p>
            <a:pPr>
              <a:lnSpc>
                <a:spcPct val="80000"/>
              </a:lnSpc>
            </a:pPr>
            <a:r>
              <a:rPr lang="en-US" altLang="zh-CN" sz="2800" dirty="0"/>
              <a:t>F(f(</a:t>
            </a:r>
            <a:r>
              <a:rPr lang="en-US" altLang="zh-CN" sz="2800" dirty="0" err="1"/>
              <a:t>x,y</a:t>
            </a:r>
            <a:r>
              <a:rPr lang="en-US" altLang="zh-CN" sz="2800" dirty="0"/>
              <a:t>),f(</a:t>
            </a:r>
            <a:r>
              <a:rPr lang="en-US" altLang="zh-CN" sz="2800" dirty="0" err="1"/>
              <a:t>y,z</a:t>
            </a:r>
            <a:r>
              <a:rPr lang="en-US" altLang="zh-CN" sz="2800" dirty="0"/>
              <a:t>))</a:t>
            </a:r>
            <a:r>
              <a:rPr lang="zh-CN" altLang="en-US" sz="2800" dirty="0"/>
              <a:t>在解释</a:t>
            </a:r>
            <a:r>
              <a:rPr lang="en-US" altLang="zh-CN" sz="2800" dirty="0"/>
              <a:t>I</a:t>
            </a:r>
            <a:r>
              <a:rPr lang="zh-CN" altLang="en-US" sz="2800" dirty="0"/>
              <a:t>下该公式</a:t>
            </a:r>
            <a:r>
              <a:rPr lang="zh-CN" altLang="en-US" sz="2800" dirty="0">
                <a:sym typeface="Symbol" panose="05050102010706020507" pitchFamily="18" charset="2"/>
              </a:rPr>
              <a:t></a:t>
            </a:r>
            <a:r>
              <a:rPr lang="en-US" altLang="zh-CN" sz="2800" dirty="0" err="1"/>
              <a:t>x+y</a:t>
            </a:r>
            <a:r>
              <a:rPr lang="en-US" altLang="zh-CN" sz="2800" dirty="0"/>
              <a:t>=</a:t>
            </a:r>
            <a:r>
              <a:rPr lang="en-US" altLang="zh-CN" sz="2800" dirty="0" err="1"/>
              <a:t>y+z</a:t>
            </a:r>
            <a:endParaRPr lang="en-US" altLang="zh-CN" sz="2800" dirty="0"/>
          </a:p>
          <a:p>
            <a:pPr lvl="1">
              <a:lnSpc>
                <a:spcPct val="80000"/>
              </a:lnSpc>
            </a:pPr>
            <a:r>
              <a:rPr lang="zh-CN" altLang="en-US" sz="2500" dirty="0"/>
              <a:t>此时</a:t>
            </a:r>
            <a:r>
              <a:rPr lang="en-US" altLang="zh-CN" sz="2500" dirty="0"/>
              <a:t>,</a:t>
            </a:r>
            <a:r>
              <a:rPr lang="en-US" altLang="zh-CN" sz="2500" dirty="0" err="1"/>
              <a:t>x,y,z</a:t>
            </a:r>
            <a:r>
              <a:rPr lang="zh-CN" altLang="en-US" sz="2500" dirty="0"/>
              <a:t>均为自由变元</a:t>
            </a:r>
            <a:r>
              <a:rPr lang="en-US" altLang="zh-CN" sz="2500" dirty="0"/>
              <a:t>,</a:t>
            </a:r>
            <a:r>
              <a:rPr lang="zh-CN" altLang="en-US" sz="2500" dirty="0"/>
              <a:t>解释不对自由变元进行指定。因而该公式是命题函数</a:t>
            </a:r>
            <a:r>
              <a:rPr lang="en-US" altLang="zh-CN" sz="2500" dirty="0"/>
              <a:t>,</a:t>
            </a:r>
            <a:r>
              <a:rPr lang="zh-CN" altLang="en-US" sz="2500" dirty="0"/>
              <a:t>不是命题</a:t>
            </a:r>
            <a:r>
              <a:rPr lang="en-US" altLang="zh-CN" sz="2500" dirty="0"/>
              <a:t>,</a:t>
            </a:r>
            <a:r>
              <a:rPr lang="zh-CN" altLang="en-US" sz="2500" dirty="0"/>
              <a:t>真值不能确定。</a:t>
            </a:r>
          </a:p>
        </p:txBody>
      </p:sp>
      <p:sp>
        <p:nvSpPr>
          <p:cNvPr id="4" name="灯片编号占位符 3"/>
          <p:cNvSpPr>
            <a:spLocks noGrp="1"/>
          </p:cNvSpPr>
          <p:nvPr>
            <p:ph type="sldNum" sz="quarter" idx="11"/>
          </p:nvPr>
        </p:nvSpPr>
        <p:spPr/>
        <p:txBody>
          <a:bodyPr>
            <a:normAutofit fontScale="85000" lnSpcReduction="20000"/>
          </a:bodyPr>
          <a:lstStyle/>
          <a:p>
            <a:pPr>
              <a:defRPr/>
            </a:pPr>
            <a:fld id="{ED3928F6-9705-4E56-B6DF-0A794484F74A}" type="slidenum">
              <a:rPr lang="en-US" altLang="zh-CN" smtClean="0"/>
              <a:pPr>
                <a:defRPr/>
              </a:pPr>
              <a:t>49</a:t>
            </a:fld>
            <a:endParaRPr lang="en-US" altLang="zh-CN"/>
          </a:p>
        </p:txBody>
      </p:sp>
    </p:spTree>
    <p:extLst>
      <p:ext uri="{BB962C8B-B14F-4D97-AF65-F5344CB8AC3E}">
        <p14:creationId xmlns:p14="http://schemas.microsoft.com/office/powerpoint/2010/main" val="189570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a:t>4.1</a:t>
            </a:r>
            <a:r>
              <a:rPr lang="zh-CN" altLang="en-US" dirty="0"/>
              <a:t>谓词逻辑命题符号化</a:t>
            </a:r>
          </a:p>
        </p:txBody>
      </p:sp>
      <p:sp>
        <p:nvSpPr>
          <p:cNvPr id="7172" name="Rectangle 3"/>
          <p:cNvSpPr>
            <a:spLocks noGrp="1" noChangeArrowheads="1"/>
          </p:cNvSpPr>
          <p:nvPr>
            <p:ph sz="quarter" idx="1"/>
          </p:nvPr>
        </p:nvSpPr>
        <p:spPr/>
        <p:txBody>
          <a:bodyPr/>
          <a:lstStyle/>
          <a:p>
            <a:pPr eaLnBrk="1" hangingPunct="1"/>
            <a:r>
              <a:rPr lang="zh-CN" altLang="en-US" dirty="0"/>
              <a:t>定义</a:t>
            </a:r>
            <a:endParaRPr lang="zh-CN" altLang="en-US" b="1" dirty="0"/>
          </a:p>
          <a:p>
            <a:pPr lvl="1" eaLnBrk="1" hangingPunct="1"/>
            <a:r>
              <a:rPr lang="zh-CN" altLang="en-US" dirty="0"/>
              <a:t>个体是指所研究对象中可以独立存在的具体的或抽象的客体。</a:t>
            </a:r>
          </a:p>
          <a:p>
            <a:r>
              <a:rPr lang="zh-CN" altLang="en-US" dirty="0"/>
              <a:t>注意几个概念的差异</a:t>
            </a:r>
            <a:endParaRPr lang="en-US" altLang="zh-CN" dirty="0"/>
          </a:p>
          <a:p>
            <a:pPr lvl="1"/>
            <a:r>
              <a:rPr lang="zh-CN" altLang="en-US" dirty="0"/>
              <a:t>个体</a:t>
            </a:r>
            <a:r>
              <a:rPr lang="en-US" altLang="zh-CN" dirty="0"/>
              <a:t>(1,2,3,</a:t>
            </a:r>
            <a:r>
              <a:rPr lang="zh-CN" altLang="en-US" dirty="0"/>
              <a:t>张三，李四</a:t>
            </a:r>
            <a:r>
              <a:rPr lang="en-US" altLang="zh-CN" dirty="0"/>
              <a:t>)</a:t>
            </a:r>
          </a:p>
          <a:p>
            <a:pPr lvl="1"/>
            <a:r>
              <a:rPr lang="zh-CN" altLang="en-US" dirty="0"/>
              <a:t>个体词</a:t>
            </a:r>
            <a:r>
              <a:rPr lang="en-US" altLang="zh-CN" dirty="0"/>
              <a:t>(</a:t>
            </a:r>
            <a:r>
              <a:rPr lang="zh-CN" altLang="en-US" dirty="0"/>
              <a:t>抽象的符号，代表某个是个体的对象</a:t>
            </a:r>
            <a:r>
              <a:rPr lang="en-US" altLang="zh-CN" dirty="0"/>
              <a:t>)</a:t>
            </a:r>
          </a:p>
          <a:p>
            <a:pPr lvl="2"/>
            <a:r>
              <a:rPr lang="zh-CN" altLang="en-US" dirty="0"/>
              <a:t>个体变项（</a:t>
            </a:r>
            <a:r>
              <a:rPr lang="en-US" altLang="zh-CN" dirty="0" err="1"/>
              <a:t>x,y,z</a:t>
            </a:r>
            <a:r>
              <a:rPr lang="zh-CN" altLang="en-US" dirty="0"/>
              <a:t>）</a:t>
            </a:r>
            <a:endParaRPr lang="en-US" altLang="zh-CN" dirty="0"/>
          </a:p>
          <a:p>
            <a:pPr lvl="2"/>
            <a:r>
              <a:rPr lang="zh-CN" altLang="en-US" dirty="0"/>
              <a:t>个体常项（</a:t>
            </a:r>
            <a:r>
              <a:rPr lang="en-US" altLang="zh-CN" dirty="0" err="1"/>
              <a:t>a,b,c</a:t>
            </a:r>
            <a:r>
              <a:rPr lang="zh-CN" altLang="en-US" dirty="0"/>
              <a:t>）</a:t>
            </a:r>
          </a:p>
          <a:p>
            <a:r>
              <a:rPr lang="zh-CN" altLang="en-US" dirty="0"/>
              <a:t>称个体变项的取值范围为</a:t>
            </a:r>
            <a:r>
              <a:rPr lang="zh-CN" altLang="en-US" dirty="0">
                <a:solidFill>
                  <a:srgbClr val="FF0000"/>
                </a:solidFill>
              </a:rPr>
              <a:t>个体域</a:t>
            </a:r>
            <a:r>
              <a:rPr lang="en-US" altLang="zh-CN" dirty="0">
                <a:solidFill>
                  <a:srgbClr val="FF0000"/>
                </a:solidFill>
              </a:rPr>
              <a:t>(</a:t>
            </a:r>
            <a:r>
              <a:rPr lang="zh-CN" altLang="en-US" dirty="0">
                <a:solidFill>
                  <a:srgbClr val="FF0000"/>
                </a:solidFill>
              </a:rPr>
              <a:t>或称论域</a:t>
            </a:r>
            <a:r>
              <a:rPr lang="en-US" altLang="zh-CN" dirty="0">
                <a:solidFill>
                  <a:srgbClr val="FF0000"/>
                </a:solidFill>
              </a:rPr>
              <a:t>)</a:t>
            </a:r>
            <a:r>
              <a:rPr lang="zh-CN" altLang="en-US" dirty="0"/>
              <a:t>。</a:t>
            </a:r>
            <a:endParaRPr lang="en-US" altLang="zh-CN" dirty="0"/>
          </a:p>
        </p:txBody>
      </p:sp>
      <p:sp>
        <p:nvSpPr>
          <p:cNvPr id="717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B4E3820-B045-4544-80A3-3D61B17F47A0}" type="slidenum">
              <a:rPr lang="en-US" altLang="zh-CN" sz="1000"/>
              <a:pPr>
                <a:spcBef>
                  <a:spcPct val="0"/>
                </a:spcBef>
                <a:buClrTx/>
                <a:buFontTx/>
                <a:buNone/>
              </a:pPr>
              <a:t>5</a:t>
            </a:fld>
            <a:endParaRPr lang="en-US" altLang="zh-CN" sz="1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a:t>说明</a:t>
            </a:r>
            <a:r>
              <a:rPr lang="en-US" altLang="zh-CN"/>
              <a:t>:</a:t>
            </a:r>
          </a:p>
        </p:txBody>
      </p:sp>
      <p:sp>
        <p:nvSpPr>
          <p:cNvPr id="53251" name="Rectangle 3"/>
          <p:cNvSpPr>
            <a:spLocks noGrp="1" noChangeArrowheads="1"/>
          </p:cNvSpPr>
          <p:nvPr>
            <p:ph sz="quarter" idx="1"/>
          </p:nvPr>
        </p:nvSpPr>
        <p:spPr/>
        <p:txBody>
          <a:bodyPr/>
          <a:lstStyle/>
          <a:p>
            <a:pPr eaLnBrk="1" hangingPunct="1">
              <a:lnSpc>
                <a:spcPct val="90000"/>
              </a:lnSpc>
            </a:pPr>
            <a:r>
              <a:rPr lang="en-US" altLang="zh-CN" sz="2800" dirty="0"/>
              <a:t>(1)</a:t>
            </a:r>
            <a:r>
              <a:rPr lang="zh-CN" altLang="en-US" sz="2800" dirty="0"/>
              <a:t>一个谓词公式如果不含自由变元</a:t>
            </a:r>
            <a:r>
              <a:rPr lang="en-US" altLang="zh-CN" sz="2800" dirty="0"/>
              <a:t>,</a:t>
            </a:r>
            <a:r>
              <a:rPr lang="zh-CN" altLang="en-US" sz="2800" dirty="0"/>
              <a:t>则：</a:t>
            </a:r>
          </a:p>
          <a:p>
            <a:pPr lvl="1" eaLnBrk="1" hangingPunct="1">
              <a:lnSpc>
                <a:spcPct val="90000"/>
              </a:lnSpc>
            </a:pPr>
            <a:r>
              <a:rPr lang="zh-CN" altLang="en-US" sz="2300" dirty="0"/>
              <a:t>在一个解释下</a:t>
            </a:r>
            <a:r>
              <a:rPr lang="en-US" altLang="zh-CN" sz="2300" dirty="0"/>
              <a:t>,</a:t>
            </a:r>
            <a:r>
              <a:rPr lang="zh-CN" altLang="en-US" sz="2300" dirty="0"/>
              <a:t>可以得到确定的真值</a:t>
            </a:r>
          </a:p>
          <a:p>
            <a:pPr lvl="1" eaLnBrk="1" hangingPunct="1">
              <a:lnSpc>
                <a:spcPct val="90000"/>
              </a:lnSpc>
            </a:pPr>
            <a:r>
              <a:rPr lang="zh-CN" altLang="en-US" sz="2300" dirty="0"/>
              <a:t>不同的解释下可能得到不同的真值</a:t>
            </a:r>
          </a:p>
          <a:p>
            <a:pPr eaLnBrk="1" hangingPunct="1">
              <a:lnSpc>
                <a:spcPct val="90000"/>
              </a:lnSpc>
            </a:pPr>
            <a:r>
              <a:rPr lang="en-US" altLang="zh-CN" sz="2800" dirty="0"/>
              <a:t>(2)</a:t>
            </a:r>
            <a:r>
              <a:rPr lang="zh-CN" altLang="en-US" sz="2800" dirty="0"/>
              <a:t>公式的解释并不对变元进行指定</a:t>
            </a:r>
          </a:p>
          <a:p>
            <a:pPr lvl="1" eaLnBrk="1" hangingPunct="1">
              <a:lnSpc>
                <a:spcPct val="90000"/>
              </a:lnSpc>
            </a:pPr>
            <a:r>
              <a:rPr lang="zh-CN" altLang="en-US" sz="2300" dirty="0"/>
              <a:t>如果公式中含有自由变元</a:t>
            </a:r>
            <a:r>
              <a:rPr lang="en-US" altLang="zh-CN" sz="2300" dirty="0"/>
              <a:t>,</a:t>
            </a:r>
            <a:r>
              <a:rPr lang="zh-CN" altLang="en-US" sz="2300" dirty="0"/>
              <a:t>即使对公式进行了一个指派</a:t>
            </a:r>
            <a:r>
              <a:rPr lang="en-US" altLang="zh-CN" sz="2300" dirty="0"/>
              <a:t>,</a:t>
            </a:r>
            <a:r>
              <a:rPr lang="zh-CN" altLang="en-US" sz="2300" dirty="0"/>
              <a:t>也得不到确定的真值</a:t>
            </a:r>
            <a:r>
              <a:rPr lang="en-US" altLang="zh-CN" sz="2300" dirty="0"/>
              <a:t>,</a:t>
            </a:r>
            <a:r>
              <a:rPr lang="zh-CN" altLang="en-US" sz="2300" dirty="0"/>
              <a:t>其仅是个命题函数</a:t>
            </a:r>
            <a:r>
              <a:rPr lang="en-US" altLang="zh-CN" sz="2300" dirty="0"/>
              <a:t>,</a:t>
            </a:r>
            <a:r>
              <a:rPr lang="zh-CN" altLang="en-US" sz="2300" dirty="0"/>
              <a:t>如</a:t>
            </a:r>
            <a:r>
              <a:rPr lang="en-US" altLang="zh-CN" sz="2300" dirty="0"/>
              <a:t>F(x)-FLY(x)</a:t>
            </a:r>
          </a:p>
          <a:p>
            <a:pPr lvl="1" eaLnBrk="1" hangingPunct="1">
              <a:lnSpc>
                <a:spcPct val="90000"/>
              </a:lnSpc>
            </a:pPr>
            <a:r>
              <a:rPr lang="zh-CN" altLang="en-US" sz="2300" dirty="0"/>
              <a:t>但</a:t>
            </a:r>
            <a:r>
              <a:rPr lang="en-US" altLang="zh-CN" sz="2300" dirty="0"/>
              <a:t>,</a:t>
            </a:r>
            <a:r>
              <a:rPr lang="zh-CN" altLang="en-US" sz="2300" dirty="0"/>
              <a:t>约束变元不受此限制。</a:t>
            </a:r>
          </a:p>
          <a:p>
            <a:pPr eaLnBrk="1" hangingPunct="1">
              <a:lnSpc>
                <a:spcPct val="90000"/>
              </a:lnSpc>
            </a:pPr>
            <a:r>
              <a:rPr lang="zh-CN" altLang="en-US" sz="2800" dirty="0"/>
              <a:t>由定义可以看出</a:t>
            </a:r>
            <a:r>
              <a:rPr lang="en-US" altLang="zh-CN" sz="2800" dirty="0"/>
              <a:t>,</a:t>
            </a:r>
            <a:r>
              <a:rPr lang="zh-CN" altLang="en-US" sz="2800" dirty="0"/>
              <a:t>一个公式具有许多解释</a:t>
            </a:r>
            <a:r>
              <a:rPr lang="en-US" altLang="zh-CN" sz="2800" dirty="0"/>
              <a:t>,</a:t>
            </a:r>
            <a:r>
              <a:rPr lang="zh-CN" altLang="en-US" sz="2800" dirty="0"/>
              <a:t>当</a:t>
            </a:r>
            <a:r>
              <a:rPr lang="en-US" altLang="zh-CN" sz="2800" dirty="0"/>
              <a:t>D</a:t>
            </a:r>
            <a:r>
              <a:rPr lang="zh-CN" altLang="en-US" sz="2800" dirty="0"/>
              <a:t>为无限集时</a:t>
            </a:r>
            <a:r>
              <a:rPr lang="en-US" altLang="zh-CN" sz="2800" dirty="0"/>
              <a:t>,</a:t>
            </a:r>
            <a:r>
              <a:rPr lang="zh-CN" altLang="en-US" sz="2800" dirty="0"/>
              <a:t>公式有无限多个解释</a:t>
            </a:r>
            <a:r>
              <a:rPr lang="en-US" altLang="zh-CN" sz="2800" dirty="0"/>
              <a:t>,</a:t>
            </a:r>
            <a:r>
              <a:rPr lang="zh-CN" altLang="en-US" sz="2800" dirty="0"/>
              <a:t>不可能将其一一列出</a:t>
            </a:r>
          </a:p>
          <a:p>
            <a:pPr eaLnBrk="1" hangingPunct="1">
              <a:lnSpc>
                <a:spcPct val="90000"/>
              </a:lnSpc>
            </a:pPr>
            <a:r>
              <a:rPr lang="zh-CN" altLang="en-US" sz="2800" dirty="0"/>
              <a:t>因而谓词逻辑的公式不可能有真值表可列</a:t>
            </a:r>
          </a:p>
        </p:txBody>
      </p:sp>
      <p:sp>
        <p:nvSpPr>
          <p:cNvPr id="5325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01D50FB-62A4-461C-9C03-3A1BD4B3B9E3}" type="slidenum">
              <a:rPr lang="en-US" altLang="zh-CN" sz="1000"/>
              <a:pPr>
                <a:spcBef>
                  <a:spcPct val="0"/>
                </a:spcBef>
                <a:buClrTx/>
                <a:buFontTx/>
                <a:buNone/>
              </a:pPr>
              <a:t>50</a:t>
            </a:fld>
            <a:endParaRPr lang="en-US" altLang="zh-CN" sz="1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ChangeArrowheads="1"/>
          </p:cNvSpPr>
          <p:nvPr>
            <p:ph type="title"/>
          </p:nvPr>
        </p:nvSpPr>
        <p:spPr/>
        <p:txBody>
          <a:bodyPr/>
          <a:lstStyle/>
          <a:p>
            <a:pPr eaLnBrk="1" hangingPunct="1"/>
            <a:r>
              <a:rPr lang="zh-CN" altLang="en-US"/>
              <a:t>说明</a:t>
            </a:r>
            <a:r>
              <a:rPr lang="en-US" altLang="zh-CN"/>
              <a:t>:</a:t>
            </a:r>
          </a:p>
        </p:txBody>
      </p:sp>
      <p:sp>
        <p:nvSpPr>
          <p:cNvPr id="54275" name="Rectangle 1027"/>
          <p:cNvSpPr>
            <a:spLocks noGrp="1" noChangeArrowheads="1"/>
          </p:cNvSpPr>
          <p:nvPr>
            <p:ph sz="quarter" idx="1"/>
          </p:nvPr>
        </p:nvSpPr>
        <p:spPr/>
        <p:txBody>
          <a:bodyPr/>
          <a:lstStyle/>
          <a:p>
            <a:pPr eaLnBrk="1" hangingPunct="1"/>
            <a:r>
              <a:rPr lang="zh-CN" altLang="en-US">
                <a:solidFill>
                  <a:srgbClr val="FF0000"/>
                </a:solidFill>
              </a:rPr>
              <a:t>封闭公式在任何解释下都变成命题</a:t>
            </a:r>
          </a:p>
        </p:txBody>
      </p:sp>
      <p:sp>
        <p:nvSpPr>
          <p:cNvPr id="5427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AC87B7D-9986-41D1-8460-95C28D1C73AD}" type="slidenum">
              <a:rPr lang="en-US" altLang="zh-CN" sz="1000"/>
              <a:pPr>
                <a:spcBef>
                  <a:spcPct val="0"/>
                </a:spcBef>
                <a:buClrTx/>
                <a:buFontTx/>
                <a:buNone/>
              </a:pPr>
              <a:t>51</a:t>
            </a:fld>
            <a:endParaRPr lang="en-US" altLang="zh-CN" sz="1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t>永真式和永假式</a:t>
            </a:r>
          </a:p>
        </p:txBody>
      </p:sp>
      <p:sp>
        <p:nvSpPr>
          <p:cNvPr id="55299" name="Rectangle 3"/>
          <p:cNvSpPr>
            <a:spLocks noGrp="1" noChangeArrowheads="1"/>
          </p:cNvSpPr>
          <p:nvPr>
            <p:ph sz="quarter" idx="1"/>
          </p:nvPr>
        </p:nvSpPr>
        <p:spPr/>
        <p:txBody>
          <a:bodyPr/>
          <a:lstStyle/>
          <a:p>
            <a:pPr eaLnBrk="1" hangingPunct="1">
              <a:lnSpc>
                <a:spcPct val="90000"/>
              </a:lnSpc>
            </a:pPr>
            <a:r>
              <a:rPr lang="zh-CN" altLang="en-US" sz="2800" dirty="0"/>
              <a:t>定义：</a:t>
            </a:r>
          </a:p>
          <a:p>
            <a:pPr lvl="1" eaLnBrk="1" hangingPunct="1">
              <a:lnSpc>
                <a:spcPct val="90000"/>
              </a:lnSpc>
            </a:pPr>
            <a:r>
              <a:rPr lang="zh-CN" altLang="en-US" sz="2300" dirty="0"/>
              <a:t>设</a:t>
            </a:r>
            <a:r>
              <a:rPr lang="en-US" altLang="zh-CN" sz="2300" dirty="0"/>
              <a:t>A</a:t>
            </a:r>
            <a:r>
              <a:rPr lang="zh-CN" altLang="en-US" sz="2300" dirty="0"/>
              <a:t>为一个谓词公式</a:t>
            </a:r>
            <a:r>
              <a:rPr lang="en-US" altLang="zh-CN" sz="2300" dirty="0"/>
              <a:t>,</a:t>
            </a:r>
            <a:r>
              <a:rPr lang="zh-CN" altLang="en-US" sz="2300" dirty="0"/>
              <a:t>如果</a:t>
            </a:r>
            <a:r>
              <a:rPr lang="en-US" altLang="zh-CN" sz="2300" dirty="0"/>
              <a:t>A</a:t>
            </a:r>
            <a:r>
              <a:rPr lang="zh-CN" altLang="en-US" sz="2300" dirty="0"/>
              <a:t>在任一组指派下均为真</a:t>
            </a:r>
            <a:r>
              <a:rPr lang="en-US" altLang="zh-CN" sz="2300" dirty="0"/>
              <a:t>,</a:t>
            </a:r>
            <a:r>
              <a:rPr lang="zh-CN" altLang="en-US" sz="2300" dirty="0"/>
              <a:t>称</a:t>
            </a:r>
            <a:r>
              <a:rPr lang="en-US" altLang="zh-CN" sz="2300" dirty="0"/>
              <a:t>A</a:t>
            </a:r>
            <a:r>
              <a:rPr lang="zh-CN" altLang="en-US" sz="2300" dirty="0"/>
              <a:t>为永真式；</a:t>
            </a:r>
          </a:p>
          <a:p>
            <a:pPr lvl="1" eaLnBrk="1" hangingPunct="1">
              <a:lnSpc>
                <a:spcPct val="90000"/>
              </a:lnSpc>
            </a:pPr>
            <a:r>
              <a:rPr lang="zh-CN" altLang="en-US" sz="2300" dirty="0"/>
              <a:t>如果</a:t>
            </a:r>
            <a:r>
              <a:rPr lang="en-US" altLang="zh-CN" sz="2300" dirty="0"/>
              <a:t>A</a:t>
            </a:r>
            <a:r>
              <a:rPr lang="zh-CN" altLang="en-US" sz="2300" dirty="0"/>
              <a:t>任一组指派下均为假</a:t>
            </a:r>
            <a:r>
              <a:rPr lang="en-US" altLang="zh-CN" sz="2300" dirty="0"/>
              <a:t>,</a:t>
            </a:r>
            <a:r>
              <a:rPr lang="zh-CN" altLang="en-US" sz="2300" dirty="0"/>
              <a:t>称</a:t>
            </a:r>
            <a:r>
              <a:rPr lang="en-US" altLang="zh-CN" sz="2300" dirty="0"/>
              <a:t>A</a:t>
            </a:r>
            <a:r>
              <a:rPr lang="zh-CN" altLang="en-US" sz="2300" dirty="0"/>
              <a:t>为矛盾式</a:t>
            </a:r>
            <a:r>
              <a:rPr lang="en-US" altLang="zh-CN" sz="2300" dirty="0"/>
              <a:t>(</a:t>
            </a:r>
            <a:r>
              <a:rPr lang="zh-CN" altLang="en-US" sz="2300" dirty="0"/>
              <a:t>或称永假式</a:t>
            </a:r>
            <a:r>
              <a:rPr lang="en-US" altLang="zh-CN" sz="2300" dirty="0"/>
              <a:t>)</a:t>
            </a:r>
            <a:r>
              <a:rPr lang="zh-CN" altLang="en-US" sz="2300" dirty="0"/>
              <a:t>；</a:t>
            </a:r>
          </a:p>
          <a:p>
            <a:pPr lvl="1" eaLnBrk="1" hangingPunct="1">
              <a:lnSpc>
                <a:spcPct val="90000"/>
              </a:lnSpc>
            </a:pPr>
            <a:r>
              <a:rPr lang="zh-CN" altLang="en-US" sz="2300" dirty="0"/>
              <a:t>如果至少存在一个解释使</a:t>
            </a:r>
            <a:r>
              <a:rPr lang="en-US" altLang="zh-CN" sz="2300" dirty="0"/>
              <a:t>A</a:t>
            </a:r>
            <a:r>
              <a:rPr lang="zh-CN" altLang="en-US" sz="2300" dirty="0"/>
              <a:t>为真</a:t>
            </a:r>
            <a:r>
              <a:rPr lang="en-US" altLang="zh-CN" sz="2300" dirty="0"/>
              <a:t>,</a:t>
            </a:r>
            <a:r>
              <a:rPr lang="zh-CN" altLang="en-US" sz="2300" dirty="0"/>
              <a:t>则称</a:t>
            </a:r>
            <a:r>
              <a:rPr lang="en-US" altLang="zh-CN" sz="2300" dirty="0"/>
              <a:t>A</a:t>
            </a:r>
            <a:r>
              <a:rPr lang="zh-CN" altLang="en-US" sz="2300" dirty="0"/>
              <a:t>为可满足式。</a:t>
            </a:r>
          </a:p>
          <a:p>
            <a:pPr eaLnBrk="1" hangingPunct="1">
              <a:lnSpc>
                <a:spcPct val="90000"/>
              </a:lnSpc>
            </a:pPr>
            <a:r>
              <a:rPr lang="zh-CN" altLang="en-US" sz="2800" dirty="0"/>
              <a:t>例如：若</a:t>
            </a:r>
            <a:r>
              <a:rPr lang="en-US" altLang="zh-CN" sz="2800" i="1" u="sng" dirty="0"/>
              <a:t>P(x)</a:t>
            </a:r>
            <a:r>
              <a:rPr lang="zh-CN" altLang="en-US" sz="2800" i="1" u="sng" dirty="0"/>
              <a:t>是闭式</a:t>
            </a:r>
            <a:r>
              <a:rPr lang="zh-CN" altLang="en-US" sz="2800" dirty="0"/>
              <a:t>，则</a:t>
            </a:r>
          </a:p>
          <a:p>
            <a:pPr lvl="1">
              <a:lnSpc>
                <a:spcPct val="90000"/>
              </a:lnSpc>
            </a:pPr>
            <a:r>
              <a:rPr lang="zh-CN" altLang="en-US" sz="2500" dirty="0">
                <a:sym typeface="Symbol" panose="05050102010706020507" pitchFamily="18" charset="2"/>
              </a:rPr>
              <a:t></a:t>
            </a:r>
            <a:r>
              <a:rPr lang="en-US" altLang="zh-CN" sz="2500" dirty="0"/>
              <a:t>P(x)</a:t>
            </a:r>
            <a:r>
              <a:rPr lang="en-US" altLang="zh-CN" sz="2500" dirty="0">
                <a:sym typeface="Symbol" panose="05050102010706020507" pitchFamily="18" charset="2"/>
              </a:rPr>
              <a:t></a:t>
            </a:r>
            <a:r>
              <a:rPr lang="en-US" altLang="zh-CN" sz="2500" dirty="0"/>
              <a:t>P(x)</a:t>
            </a:r>
            <a:r>
              <a:rPr lang="zh-CN" altLang="en-US" sz="2500" dirty="0"/>
              <a:t>是永真式</a:t>
            </a:r>
          </a:p>
          <a:p>
            <a:pPr lvl="1">
              <a:lnSpc>
                <a:spcPct val="90000"/>
              </a:lnSpc>
            </a:pPr>
            <a:r>
              <a:rPr lang="zh-CN" altLang="en-US" sz="2500" dirty="0">
                <a:sym typeface="Symbol" panose="05050102010706020507" pitchFamily="18" charset="2"/>
              </a:rPr>
              <a:t></a:t>
            </a:r>
            <a:r>
              <a:rPr lang="en-US" altLang="zh-CN" sz="2500" dirty="0"/>
              <a:t>P(x)</a:t>
            </a:r>
            <a:r>
              <a:rPr lang="en-US" altLang="zh-CN" sz="2500" dirty="0">
                <a:sym typeface="Symbol" panose="05050102010706020507" pitchFamily="18" charset="2"/>
              </a:rPr>
              <a:t></a:t>
            </a:r>
            <a:r>
              <a:rPr lang="en-US" altLang="zh-CN" sz="2500" dirty="0"/>
              <a:t>P(x)</a:t>
            </a:r>
            <a:r>
              <a:rPr lang="zh-CN" altLang="en-US" sz="2500" dirty="0"/>
              <a:t>是永假式</a:t>
            </a:r>
          </a:p>
        </p:txBody>
      </p:sp>
      <p:sp>
        <p:nvSpPr>
          <p:cNvPr id="5530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A801304-0125-40B1-88F1-6864DCD1C51F}" type="slidenum">
              <a:rPr lang="en-US" altLang="zh-CN" sz="1000"/>
              <a:pPr>
                <a:spcBef>
                  <a:spcPct val="0"/>
                </a:spcBef>
                <a:buClrTx/>
                <a:buFontTx/>
                <a:buNone/>
              </a:pPr>
              <a:t>52</a:t>
            </a:fld>
            <a:endParaRPr lang="en-US" altLang="zh-CN" sz="1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sz="2900" dirty="0"/>
              <a:t>例：</a:t>
            </a:r>
            <a:r>
              <a:rPr lang="zh-CN" altLang="en-US" sz="2900" dirty="0">
                <a:sym typeface="Symbol" panose="05050102010706020507" pitchFamily="18" charset="2"/>
              </a:rPr>
              <a:t></a:t>
            </a:r>
            <a:r>
              <a:rPr lang="en-US" altLang="zh-CN" sz="2900" dirty="0">
                <a:sym typeface="Symbol" panose="05050102010706020507" pitchFamily="18" charset="2"/>
              </a:rPr>
              <a:t>x(P(x)Q(x)),</a:t>
            </a:r>
            <a:r>
              <a:rPr lang="zh-CN" altLang="en-US" sz="2900" dirty="0">
                <a:sym typeface="Symbol" panose="05050102010706020507" pitchFamily="18" charset="2"/>
              </a:rPr>
              <a:t>其中</a:t>
            </a:r>
            <a:r>
              <a:rPr lang="en-US" altLang="zh-CN" sz="2900" dirty="0">
                <a:sym typeface="Symbol" panose="05050102010706020507" pitchFamily="18" charset="2"/>
              </a:rPr>
              <a:t>P(x):x=1;Q(x):x=2,</a:t>
            </a:r>
            <a:r>
              <a:rPr lang="zh-CN" altLang="en-US" sz="2900" dirty="0">
                <a:sym typeface="Symbol" panose="05050102010706020507" pitchFamily="18" charset="2"/>
              </a:rPr>
              <a:t>个体域是</a:t>
            </a:r>
            <a:r>
              <a:rPr lang="en-US" altLang="zh-CN" sz="2900" dirty="0">
                <a:sym typeface="Symbol" panose="05050102010706020507" pitchFamily="18" charset="2"/>
              </a:rPr>
              <a:t>{1,2},</a:t>
            </a:r>
            <a:r>
              <a:rPr lang="zh-CN" altLang="en-US" sz="2900" dirty="0">
                <a:sym typeface="Symbol" panose="05050102010706020507" pitchFamily="18" charset="2"/>
              </a:rPr>
              <a:t>求公式的真值</a:t>
            </a:r>
          </a:p>
        </p:txBody>
      </p:sp>
      <p:sp>
        <p:nvSpPr>
          <p:cNvPr id="56324" name="Rectangle 3"/>
          <p:cNvSpPr>
            <a:spLocks noGrp="1" noChangeArrowheads="1"/>
          </p:cNvSpPr>
          <p:nvPr>
            <p:ph sz="quarter" idx="1"/>
          </p:nvPr>
        </p:nvSpPr>
        <p:spPr/>
        <p:txBody>
          <a:bodyPr/>
          <a:lstStyle/>
          <a:p>
            <a:pPr marL="0" indent="0">
              <a:buNone/>
            </a:pPr>
            <a:r>
              <a:rPr lang="zh-CN" altLang="en-US" dirty="0"/>
              <a:t>解：</a:t>
            </a:r>
            <a:r>
              <a:rPr lang="zh-CN" altLang="en-US" dirty="0">
                <a:sym typeface="Symbol" panose="05050102010706020507" pitchFamily="18" charset="2"/>
              </a:rPr>
              <a:t></a:t>
            </a:r>
            <a:r>
              <a:rPr lang="en-US" altLang="zh-CN" dirty="0">
                <a:sym typeface="Symbol" panose="05050102010706020507" pitchFamily="18" charset="2"/>
              </a:rPr>
              <a:t>x(P(x)Q(x))</a:t>
            </a:r>
          </a:p>
          <a:p>
            <a:pPr marL="457200" lvl="1" indent="0">
              <a:buNone/>
            </a:pPr>
            <a:r>
              <a:rPr lang="en-US" altLang="zh-CN" dirty="0">
                <a:sym typeface="Symbol" panose="05050102010706020507" pitchFamily="18" charset="2"/>
              </a:rPr>
              <a:t>(P(1)Q(1))(P(2)Q(2))</a:t>
            </a:r>
          </a:p>
          <a:p>
            <a:pPr marL="457200" lvl="1" indent="0">
              <a:buNone/>
            </a:pPr>
            <a:r>
              <a:rPr lang="zh-CN" altLang="en-US" dirty="0">
                <a:sym typeface="Symbol" panose="05050102010706020507" pitchFamily="18" charset="2"/>
              </a:rPr>
              <a:t>但</a:t>
            </a:r>
            <a:r>
              <a:rPr lang="en-US" altLang="zh-CN" dirty="0">
                <a:sym typeface="Symbol" panose="05050102010706020507" pitchFamily="18" charset="2"/>
              </a:rPr>
              <a:t>P(1)</a:t>
            </a:r>
            <a:r>
              <a:rPr lang="zh-CN" altLang="en-US" dirty="0">
                <a:sym typeface="Symbol" panose="05050102010706020507" pitchFamily="18" charset="2"/>
              </a:rPr>
              <a:t>为</a:t>
            </a:r>
            <a:r>
              <a:rPr lang="en-US" altLang="zh-CN" dirty="0">
                <a:sym typeface="Symbol" panose="05050102010706020507" pitchFamily="18" charset="2"/>
              </a:rPr>
              <a:t>1</a:t>
            </a:r>
            <a:r>
              <a:rPr lang="zh-CN" altLang="en-US" dirty="0">
                <a:sym typeface="Symbol" panose="05050102010706020507" pitchFamily="18" charset="2"/>
              </a:rPr>
              <a:t>，</a:t>
            </a:r>
            <a:r>
              <a:rPr lang="en-US" altLang="zh-CN" dirty="0">
                <a:sym typeface="Symbol" panose="05050102010706020507" pitchFamily="18" charset="2"/>
              </a:rPr>
              <a:t>Q(1)</a:t>
            </a:r>
            <a:r>
              <a:rPr lang="zh-CN" altLang="en-US" dirty="0">
                <a:sym typeface="Symbol" panose="05050102010706020507" pitchFamily="18" charset="2"/>
              </a:rPr>
              <a:t>为</a:t>
            </a:r>
            <a:r>
              <a:rPr lang="en-US" altLang="zh-CN" dirty="0">
                <a:sym typeface="Symbol" panose="05050102010706020507" pitchFamily="18" charset="2"/>
              </a:rPr>
              <a:t>0</a:t>
            </a:r>
            <a:r>
              <a:rPr lang="zh-CN" altLang="en-US" dirty="0">
                <a:sym typeface="Symbol" panose="05050102010706020507" pitchFamily="18" charset="2"/>
              </a:rPr>
              <a:t>，</a:t>
            </a:r>
            <a:r>
              <a:rPr lang="en-US" altLang="zh-CN" dirty="0">
                <a:sym typeface="Symbol" panose="05050102010706020507" pitchFamily="18" charset="2"/>
              </a:rPr>
              <a:t>P(2)</a:t>
            </a:r>
            <a:r>
              <a:rPr lang="zh-CN" altLang="en-US" dirty="0">
                <a:sym typeface="Symbol" panose="05050102010706020507" pitchFamily="18" charset="2"/>
              </a:rPr>
              <a:t>为</a:t>
            </a:r>
            <a:r>
              <a:rPr lang="en-US" altLang="zh-CN" dirty="0">
                <a:sym typeface="Symbol" panose="05050102010706020507" pitchFamily="18" charset="2"/>
              </a:rPr>
              <a:t>0</a:t>
            </a:r>
            <a:r>
              <a:rPr lang="zh-CN" altLang="en-US" dirty="0">
                <a:sym typeface="Symbol" panose="05050102010706020507" pitchFamily="18" charset="2"/>
              </a:rPr>
              <a:t>，</a:t>
            </a:r>
            <a:r>
              <a:rPr lang="en-US" altLang="zh-CN" dirty="0">
                <a:sym typeface="Symbol" panose="05050102010706020507" pitchFamily="18" charset="2"/>
              </a:rPr>
              <a:t>Q(2)</a:t>
            </a:r>
            <a:r>
              <a:rPr lang="zh-CN" altLang="en-US" dirty="0">
                <a:sym typeface="Symbol" panose="05050102010706020507" pitchFamily="18" charset="2"/>
              </a:rPr>
              <a:t>为</a:t>
            </a:r>
            <a:r>
              <a:rPr lang="en-US" altLang="zh-CN" dirty="0">
                <a:sym typeface="Symbol" panose="05050102010706020507" pitchFamily="18" charset="2"/>
              </a:rPr>
              <a:t>1</a:t>
            </a:r>
            <a:r>
              <a:rPr lang="zh-CN" altLang="en-US" dirty="0">
                <a:sym typeface="Symbol" panose="05050102010706020507" pitchFamily="18" charset="2"/>
              </a:rPr>
              <a:t>，</a:t>
            </a:r>
          </a:p>
          <a:p>
            <a:pPr marL="457200" lvl="1" indent="0">
              <a:buNone/>
            </a:pPr>
            <a:r>
              <a:rPr lang="zh-CN" altLang="en-US" dirty="0">
                <a:sym typeface="Symbol" panose="05050102010706020507" pitchFamily="18" charset="2"/>
              </a:rPr>
              <a:t>所以</a:t>
            </a:r>
            <a:r>
              <a:rPr lang="en-US" altLang="zh-CN" dirty="0">
                <a:sym typeface="Symbol" panose="05050102010706020507" pitchFamily="18" charset="2"/>
              </a:rPr>
              <a:t>x(P(x)Q(x))</a:t>
            </a:r>
          </a:p>
          <a:p>
            <a:pPr marL="457200" lvl="1" indent="0">
              <a:buNone/>
            </a:pPr>
            <a:r>
              <a:rPr lang="en-US" altLang="zh-CN" dirty="0">
                <a:sym typeface="Symbol" panose="05050102010706020507" pitchFamily="18" charset="2"/>
              </a:rPr>
              <a:t>(10)(01)</a:t>
            </a:r>
          </a:p>
          <a:p>
            <a:pPr marL="457200" lvl="1" indent="0">
              <a:buNone/>
            </a:pPr>
            <a:r>
              <a:rPr lang="en-US" altLang="zh-CN" dirty="0">
                <a:sym typeface="Symbol" panose="05050102010706020507" pitchFamily="18" charset="2"/>
              </a:rPr>
              <a:t>1</a:t>
            </a:r>
          </a:p>
        </p:txBody>
      </p:sp>
      <p:sp>
        <p:nvSpPr>
          <p:cNvPr id="5632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11DBD52-0A24-45E8-8F0B-5D5372BCE069}" type="slidenum">
              <a:rPr lang="en-US" altLang="zh-CN" sz="1000"/>
              <a:pPr>
                <a:spcBef>
                  <a:spcPct val="0"/>
                </a:spcBef>
                <a:buClrTx/>
                <a:buFontTx/>
                <a:buNone/>
              </a:pPr>
              <a:t>53</a:t>
            </a:fld>
            <a:endParaRPr lang="en-US" altLang="zh-CN" sz="1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a:t>代换实例</a:t>
            </a:r>
          </a:p>
        </p:txBody>
      </p:sp>
      <p:sp>
        <p:nvSpPr>
          <p:cNvPr id="57347" name="Rectangle 3"/>
          <p:cNvSpPr>
            <a:spLocks noGrp="1" noChangeArrowheads="1"/>
          </p:cNvSpPr>
          <p:nvPr>
            <p:ph sz="quarter" idx="1"/>
          </p:nvPr>
        </p:nvSpPr>
        <p:spPr/>
        <p:txBody>
          <a:bodyPr/>
          <a:lstStyle/>
          <a:p>
            <a:pPr eaLnBrk="1" hangingPunct="1"/>
            <a:r>
              <a:rPr lang="zh-CN" altLang="en-US" dirty="0"/>
              <a:t>定义设</a:t>
            </a:r>
            <a:r>
              <a:rPr lang="en-US" altLang="zh-CN" dirty="0"/>
              <a:t>A</a:t>
            </a:r>
            <a:r>
              <a:rPr lang="en-US" altLang="zh-CN" baseline="-25000" dirty="0"/>
              <a:t>0</a:t>
            </a:r>
            <a:r>
              <a:rPr lang="zh-CN" altLang="en-US" dirty="0"/>
              <a:t>是含命题变项</a:t>
            </a:r>
            <a:r>
              <a:rPr lang="en-US" altLang="zh-CN" dirty="0"/>
              <a:t>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zh-CN" altLang="en-US" dirty="0"/>
              <a:t>的命题公式．</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zh-CN" altLang="en-US" dirty="0"/>
              <a:t>是</a:t>
            </a:r>
            <a:r>
              <a:rPr lang="en-US" altLang="zh-CN" dirty="0"/>
              <a:t>n</a:t>
            </a:r>
            <a:r>
              <a:rPr lang="zh-CN" altLang="en-US" dirty="0"/>
              <a:t>个谓词公式，用</a:t>
            </a:r>
            <a:r>
              <a:rPr lang="en-US" altLang="zh-CN" dirty="0"/>
              <a:t>A</a:t>
            </a:r>
            <a:r>
              <a:rPr lang="en-US" altLang="zh-CN" baseline="-25000" dirty="0"/>
              <a:t>i</a:t>
            </a:r>
            <a:r>
              <a:rPr lang="en-US" altLang="zh-CN" dirty="0"/>
              <a:t>(1≤i≤n)</a:t>
            </a:r>
            <a:r>
              <a:rPr lang="zh-CN" altLang="en-US" dirty="0"/>
              <a:t>处处代替</a:t>
            </a:r>
            <a:r>
              <a:rPr lang="en-US" altLang="zh-CN" dirty="0"/>
              <a:t>A</a:t>
            </a:r>
            <a:r>
              <a:rPr lang="en-US" altLang="zh-CN" baseline="-25000" dirty="0"/>
              <a:t>0</a:t>
            </a:r>
            <a:r>
              <a:rPr lang="zh-CN" altLang="en-US" dirty="0"/>
              <a:t>中的</a:t>
            </a:r>
            <a:r>
              <a:rPr lang="en-US" altLang="zh-CN" dirty="0"/>
              <a:t>p</a:t>
            </a:r>
            <a:r>
              <a:rPr lang="en-US" altLang="zh-CN" baseline="-25000" dirty="0"/>
              <a:t>i</a:t>
            </a:r>
            <a:r>
              <a:rPr lang="zh-CN" altLang="en-US" dirty="0"/>
              <a:t>，所得公式</a:t>
            </a:r>
            <a:r>
              <a:rPr lang="en-US" altLang="zh-CN" dirty="0"/>
              <a:t>A</a:t>
            </a:r>
            <a:r>
              <a:rPr lang="zh-CN" altLang="en-US" dirty="0"/>
              <a:t>称为</a:t>
            </a:r>
            <a:r>
              <a:rPr lang="en-US" altLang="zh-CN" dirty="0"/>
              <a:t>A</a:t>
            </a:r>
            <a:r>
              <a:rPr lang="en-US" altLang="zh-CN" baseline="-25000" dirty="0"/>
              <a:t>0</a:t>
            </a:r>
            <a:r>
              <a:rPr lang="zh-CN" altLang="en-US" dirty="0"/>
              <a:t>的代换实例</a:t>
            </a:r>
          </a:p>
          <a:p>
            <a:pPr eaLnBrk="1" hangingPunct="1"/>
            <a:r>
              <a:rPr lang="zh-CN" altLang="en-US" dirty="0"/>
              <a:t>定理：重言式的代换实例都是重言式，矛盾式的代换实例都是矛盾式，</a:t>
            </a:r>
          </a:p>
        </p:txBody>
      </p:sp>
      <p:sp>
        <p:nvSpPr>
          <p:cNvPr id="5734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A91246A-F95F-44C2-B7D8-5AE2E6591127}" type="slidenum">
              <a:rPr lang="en-US" altLang="zh-CN" sz="1000"/>
              <a:pPr>
                <a:spcBef>
                  <a:spcPct val="0"/>
                </a:spcBef>
                <a:buClrTx/>
                <a:buFontTx/>
                <a:buNone/>
              </a:pPr>
              <a:t>54</a:t>
            </a:fld>
            <a:endParaRPr lang="en-US" altLang="zh-CN" sz="1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z="4200"/>
              <a:t>第四章习题课</a:t>
            </a:r>
          </a:p>
        </p:txBody>
      </p:sp>
      <p:sp>
        <p:nvSpPr>
          <p:cNvPr id="58371" name="Rectangle 3"/>
          <p:cNvSpPr>
            <a:spLocks noGrp="1" noChangeArrowheads="1"/>
          </p:cNvSpPr>
          <p:nvPr>
            <p:ph sz="quarter" idx="1"/>
          </p:nvPr>
        </p:nvSpPr>
        <p:spPr/>
        <p:txBody>
          <a:bodyPr/>
          <a:lstStyle/>
          <a:p>
            <a:pPr eaLnBrk="1" hangingPunct="1"/>
            <a:r>
              <a:rPr lang="zh-CN" altLang="en-US" dirty="0">
                <a:solidFill>
                  <a:srgbClr val="FF0000"/>
                </a:solidFill>
                <a:highlight>
                  <a:srgbClr val="FFFF00"/>
                </a:highlight>
              </a:rPr>
              <a:t>题型一</a:t>
            </a:r>
            <a:r>
              <a:rPr lang="en-US" altLang="zh-CN" dirty="0">
                <a:solidFill>
                  <a:srgbClr val="FF0000"/>
                </a:solidFill>
                <a:highlight>
                  <a:srgbClr val="FFFF00"/>
                </a:highlight>
              </a:rPr>
              <a:t>:</a:t>
            </a:r>
            <a:r>
              <a:rPr lang="zh-CN" altLang="en-US" dirty="0">
                <a:solidFill>
                  <a:srgbClr val="FF0000"/>
                </a:solidFill>
                <a:highlight>
                  <a:srgbClr val="FFFF00"/>
                </a:highlight>
              </a:rPr>
              <a:t>谓词逻辑命题符号化</a:t>
            </a:r>
          </a:p>
          <a:p>
            <a:pPr eaLnBrk="1" hangingPunct="1"/>
            <a:r>
              <a:rPr lang="en-US" altLang="zh-CN" dirty="0"/>
              <a:t>1</a:t>
            </a:r>
            <a:r>
              <a:rPr lang="zh-CN" altLang="en-US" dirty="0"/>
              <a:t>．设个体域</a:t>
            </a:r>
            <a:r>
              <a:rPr lang="en-US" altLang="zh-CN" dirty="0"/>
              <a:t>D</a:t>
            </a:r>
            <a:r>
              <a:rPr lang="zh-CN" altLang="en-US" dirty="0"/>
              <a:t>为</a:t>
            </a:r>
            <a:r>
              <a:rPr lang="en-US" altLang="zh-CN" dirty="0"/>
              <a:t>(</a:t>
            </a:r>
            <a:r>
              <a:rPr lang="en-US" altLang="zh-CN" dirty="0" err="1"/>
              <a:t>x|x</a:t>
            </a:r>
            <a:r>
              <a:rPr lang="zh-CN" altLang="en-US" dirty="0"/>
              <a:t>为人</a:t>
            </a:r>
            <a:r>
              <a:rPr lang="en-US" altLang="zh-CN" dirty="0"/>
              <a:t>}</a:t>
            </a:r>
            <a:r>
              <a:rPr lang="zh-CN" altLang="en-US" dirty="0"/>
              <a:t>，将下列命题符号化：</a:t>
            </a:r>
          </a:p>
          <a:p>
            <a:pPr eaLnBrk="1" hangingPunct="1"/>
            <a:r>
              <a:rPr lang="en-US" altLang="zh-CN" dirty="0"/>
              <a:t>(1)</a:t>
            </a:r>
            <a:r>
              <a:rPr lang="zh-CN" altLang="en-US" dirty="0"/>
              <a:t>人都生活在地球上；</a:t>
            </a:r>
          </a:p>
          <a:p>
            <a:pPr eaLnBrk="1" hangingPunct="1"/>
            <a:r>
              <a:rPr lang="en-US" altLang="zh-CN" dirty="0"/>
              <a:t>(2)</a:t>
            </a:r>
            <a:r>
              <a:rPr lang="zh-CN" altLang="en-US" dirty="0"/>
              <a:t>有的人长着黑头发；</a:t>
            </a:r>
          </a:p>
          <a:p>
            <a:pPr eaLnBrk="1" hangingPunct="1"/>
            <a:r>
              <a:rPr lang="en-US" altLang="zh-CN" dirty="0"/>
              <a:t>(3)</a:t>
            </a:r>
            <a:r>
              <a:rPr lang="zh-CN" altLang="en-US" dirty="0">
                <a:solidFill>
                  <a:srgbClr val="FF9900"/>
                </a:solidFill>
              </a:rPr>
              <a:t>中国人</a:t>
            </a:r>
            <a:r>
              <a:rPr lang="zh-CN" altLang="en-US" dirty="0"/>
              <a:t>都用筷子吃饭；</a:t>
            </a:r>
          </a:p>
          <a:p>
            <a:pPr eaLnBrk="1" hangingPunct="1"/>
            <a:r>
              <a:rPr lang="en-US" altLang="zh-CN" dirty="0"/>
              <a:t>(4)</a:t>
            </a:r>
            <a:r>
              <a:rPr lang="zh-CN" altLang="en-US" dirty="0"/>
              <a:t>有的</a:t>
            </a:r>
            <a:r>
              <a:rPr lang="zh-CN" altLang="en-US" dirty="0">
                <a:solidFill>
                  <a:srgbClr val="FF9900"/>
                </a:solidFill>
              </a:rPr>
              <a:t>美国人</a:t>
            </a:r>
            <a:r>
              <a:rPr lang="zh-CN" altLang="en-US" dirty="0"/>
              <a:t>不住在美国。</a:t>
            </a:r>
          </a:p>
          <a:p>
            <a:pPr eaLnBrk="1" hangingPunct="1"/>
            <a:endParaRPr lang="en-US" altLang="zh-CN" dirty="0"/>
          </a:p>
        </p:txBody>
      </p:sp>
      <p:sp>
        <p:nvSpPr>
          <p:cNvPr id="5837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EAB7805-6045-48BE-BF88-7DEC420A2D5E}" type="slidenum">
              <a:rPr lang="en-US" altLang="zh-CN" sz="1000"/>
              <a:pPr>
                <a:spcBef>
                  <a:spcPct val="0"/>
                </a:spcBef>
                <a:buClrTx/>
                <a:buFontTx/>
                <a:buNone/>
              </a:pPr>
              <a:t>55</a:t>
            </a:fld>
            <a:endParaRPr lang="en-US" altLang="zh-CN" sz="1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9395" name="Rectangle 3"/>
          <p:cNvSpPr>
            <a:spLocks noGrp="1" noChangeArrowheads="1"/>
          </p:cNvSpPr>
          <p:nvPr>
            <p:ph sz="quarter" idx="1"/>
          </p:nvPr>
        </p:nvSpPr>
        <p:spPr/>
        <p:txBody>
          <a:bodyPr/>
          <a:lstStyle/>
          <a:p>
            <a:pPr eaLnBrk="1" hangingPunct="1">
              <a:lnSpc>
                <a:spcPct val="90000"/>
              </a:lnSpc>
            </a:pPr>
            <a:r>
              <a:rPr lang="en-US" altLang="zh-CN" dirty="0"/>
              <a:t>(1)</a:t>
            </a:r>
            <a:r>
              <a:rPr lang="zh-CN" altLang="en-US" dirty="0"/>
              <a:t>与</a:t>
            </a:r>
            <a:r>
              <a:rPr lang="en-US" altLang="zh-CN" dirty="0"/>
              <a:t>(2)</a:t>
            </a:r>
            <a:r>
              <a:rPr lang="zh-CN" altLang="en-US" dirty="0"/>
              <a:t>不用引入特性谓词，</a:t>
            </a:r>
          </a:p>
          <a:p>
            <a:pPr eaLnBrk="1" hangingPunct="1">
              <a:lnSpc>
                <a:spcPct val="90000"/>
              </a:lnSpc>
            </a:pPr>
            <a:r>
              <a:rPr lang="en-US" altLang="zh-CN" dirty="0"/>
              <a:t>(3)</a:t>
            </a:r>
            <a:r>
              <a:rPr lang="zh-CN" altLang="en-US" dirty="0"/>
              <a:t>与</a:t>
            </a:r>
            <a:r>
              <a:rPr lang="en-US" altLang="zh-CN" dirty="0"/>
              <a:t>(4)</a:t>
            </a:r>
            <a:r>
              <a:rPr lang="zh-CN" altLang="en-US" dirty="0"/>
              <a:t>要引入特性谓词。</a:t>
            </a:r>
          </a:p>
          <a:p>
            <a:pPr eaLnBrk="1" hangingPunct="1">
              <a:lnSpc>
                <a:spcPct val="90000"/>
              </a:lnSpc>
            </a:pPr>
            <a:r>
              <a:rPr lang="en-US" altLang="zh-CN" dirty="0"/>
              <a:t>(1)</a:t>
            </a:r>
            <a:r>
              <a:rPr lang="zh-CN" altLang="en-US" dirty="0">
                <a:sym typeface="Symbol" panose="05050102010706020507" pitchFamily="18" charset="2"/>
              </a:rPr>
              <a:t></a:t>
            </a:r>
            <a:r>
              <a:rPr lang="en-US" altLang="zh-CN" dirty="0" err="1">
                <a:sym typeface="Symbol" panose="05050102010706020507" pitchFamily="18" charset="2"/>
              </a:rPr>
              <a:t>x</a:t>
            </a:r>
            <a:r>
              <a:rPr lang="en-US" altLang="zh-CN" dirty="0" err="1"/>
              <a:t>F</a:t>
            </a:r>
            <a:r>
              <a:rPr lang="en-US" altLang="zh-CN" dirty="0"/>
              <a:t>(x)</a:t>
            </a:r>
            <a:r>
              <a:rPr lang="zh-CN" altLang="en-US" dirty="0"/>
              <a:t>，其中</a:t>
            </a:r>
            <a:r>
              <a:rPr lang="en-US" altLang="zh-CN" dirty="0"/>
              <a:t>F(x):x</a:t>
            </a:r>
            <a:r>
              <a:rPr lang="zh-CN" altLang="en-US" dirty="0"/>
              <a:t>生活在地球上；</a:t>
            </a:r>
          </a:p>
          <a:p>
            <a:pPr eaLnBrk="1" hangingPunct="1">
              <a:lnSpc>
                <a:spcPct val="90000"/>
              </a:lnSpc>
            </a:pPr>
            <a:r>
              <a:rPr lang="en-US" altLang="zh-CN" dirty="0"/>
              <a:t>(2)</a:t>
            </a:r>
            <a:r>
              <a:rPr lang="zh-CN" altLang="en-US" dirty="0">
                <a:sym typeface="Symbol" panose="05050102010706020507" pitchFamily="18" charset="2"/>
              </a:rPr>
              <a:t></a:t>
            </a:r>
            <a:r>
              <a:rPr lang="en-US" altLang="zh-CN" dirty="0" err="1">
                <a:sym typeface="Symbol" panose="05050102010706020507" pitchFamily="18" charset="2"/>
              </a:rPr>
              <a:t>xG</a:t>
            </a:r>
            <a:r>
              <a:rPr lang="en-US" altLang="zh-CN" dirty="0"/>
              <a:t>(x)</a:t>
            </a:r>
            <a:r>
              <a:rPr lang="zh-CN" altLang="en-US" dirty="0"/>
              <a:t>，其中</a:t>
            </a:r>
            <a:r>
              <a:rPr lang="en-US" altLang="zh-CN" dirty="0"/>
              <a:t>G(x):x</a:t>
            </a:r>
            <a:r>
              <a:rPr lang="zh-CN" altLang="en-US" dirty="0"/>
              <a:t>长着黑头发；</a:t>
            </a:r>
          </a:p>
          <a:p>
            <a:pPr eaLnBrk="1" hangingPunct="1">
              <a:lnSpc>
                <a:spcPct val="90000"/>
              </a:lnSpc>
            </a:pPr>
            <a:r>
              <a:rPr lang="en-US" altLang="zh-CN" dirty="0"/>
              <a:t>(3)</a:t>
            </a:r>
            <a:r>
              <a:rPr lang="zh-CN" altLang="en-US" dirty="0">
                <a:sym typeface="Symbol" panose="05050102010706020507" pitchFamily="18" charset="2"/>
              </a:rPr>
              <a:t></a:t>
            </a:r>
            <a:r>
              <a:rPr lang="en-US" altLang="zh-CN" dirty="0">
                <a:sym typeface="Symbol" panose="05050102010706020507" pitchFamily="18" charset="2"/>
              </a:rPr>
              <a:t>x(</a:t>
            </a:r>
            <a:r>
              <a:rPr lang="en-US" altLang="zh-CN" dirty="0"/>
              <a:t>F(x)</a:t>
            </a:r>
            <a:r>
              <a:rPr lang="en-US" altLang="zh-CN" dirty="0">
                <a:cs typeface="Arial" panose="020B0604020202020204" pitchFamily="34" charset="0"/>
                <a:sym typeface="Symbol" panose="05050102010706020507" pitchFamily="18" charset="2"/>
              </a:rPr>
              <a:t>→</a:t>
            </a:r>
            <a:r>
              <a:rPr lang="en-US" altLang="zh-CN" dirty="0">
                <a:sym typeface="Symbol" panose="05050102010706020507" pitchFamily="18" charset="2"/>
              </a:rPr>
              <a:t>G</a:t>
            </a:r>
            <a:r>
              <a:rPr lang="en-US" altLang="zh-CN" dirty="0"/>
              <a:t>(x))</a:t>
            </a:r>
            <a:r>
              <a:rPr lang="zh-CN" altLang="en-US" dirty="0"/>
              <a:t>，其中</a:t>
            </a:r>
            <a:r>
              <a:rPr lang="en-US" altLang="zh-CN" dirty="0"/>
              <a:t>F(x)</a:t>
            </a:r>
            <a:r>
              <a:rPr lang="zh-CN" altLang="en-US" dirty="0"/>
              <a:t>：</a:t>
            </a:r>
            <a:r>
              <a:rPr lang="en-US" altLang="zh-CN" dirty="0"/>
              <a:t>x</a:t>
            </a:r>
            <a:r>
              <a:rPr lang="zh-CN" altLang="en-US" dirty="0"/>
              <a:t>为中国人，</a:t>
            </a:r>
            <a:r>
              <a:rPr lang="en-US" altLang="zh-CN" dirty="0">
                <a:sym typeface="Symbol" panose="05050102010706020507" pitchFamily="18" charset="2"/>
              </a:rPr>
              <a:t>G</a:t>
            </a:r>
            <a:r>
              <a:rPr lang="en-US" altLang="zh-CN" dirty="0"/>
              <a:t>(x)</a:t>
            </a:r>
            <a:r>
              <a:rPr lang="zh-CN" altLang="en-US" dirty="0"/>
              <a:t>：</a:t>
            </a:r>
            <a:r>
              <a:rPr lang="en-US" altLang="zh-CN" dirty="0"/>
              <a:t>x</a:t>
            </a:r>
            <a:r>
              <a:rPr lang="zh-CN" altLang="en-US" dirty="0"/>
              <a:t>用筷子吃饭；</a:t>
            </a:r>
          </a:p>
          <a:p>
            <a:pPr eaLnBrk="1" hangingPunct="1">
              <a:lnSpc>
                <a:spcPct val="90000"/>
              </a:lnSpc>
            </a:pPr>
            <a:r>
              <a:rPr lang="en-US" altLang="zh-CN" dirty="0"/>
              <a:t>(4)</a:t>
            </a:r>
            <a:r>
              <a:rPr lang="zh-CN" altLang="en-US" dirty="0">
                <a:sym typeface="Symbol" panose="05050102010706020507" pitchFamily="18" charset="2"/>
              </a:rPr>
              <a:t></a:t>
            </a:r>
            <a:r>
              <a:rPr lang="en-US" altLang="zh-CN" dirty="0">
                <a:sym typeface="Symbol" panose="05050102010706020507" pitchFamily="18" charset="2"/>
              </a:rPr>
              <a:t>x(</a:t>
            </a:r>
            <a:r>
              <a:rPr lang="en-US" altLang="zh-CN" dirty="0"/>
              <a:t>F(x)</a:t>
            </a:r>
            <a:r>
              <a:rPr lang="en-US" altLang="zh-CN" dirty="0">
                <a:cs typeface="Arial" panose="020B0604020202020204" pitchFamily="34" charset="0"/>
                <a:sym typeface="Symbol" panose="05050102010706020507" pitchFamily="18" charset="2"/>
              </a:rPr>
              <a:t></a:t>
            </a:r>
            <a:r>
              <a:rPr lang="en-US" altLang="zh-CN" dirty="0">
                <a:sym typeface="Symbol" panose="05050102010706020507" pitchFamily="18" charset="2"/>
              </a:rPr>
              <a:t>G</a:t>
            </a:r>
            <a:r>
              <a:rPr lang="en-US" altLang="zh-CN" dirty="0"/>
              <a:t>(x))</a:t>
            </a:r>
            <a:r>
              <a:rPr lang="zh-CN" altLang="en-US" dirty="0"/>
              <a:t>，其中，</a:t>
            </a:r>
            <a:r>
              <a:rPr lang="en-US" altLang="zh-CN" dirty="0"/>
              <a:t>F(x)</a:t>
            </a:r>
            <a:r>
              <a:rPr lang="zh-CN" altLang="en-US" dirty="0"/>
              <a:t>：</a:t>
            </a:r>
            <a:r>
              <a:rPr lang="en-US" altLang="zh-CN" dirty="0"/>
              <a:t>x</a:t>
            </a:r>
            <a:r>
              <a:rPr lang="zh-CN" altLang="en-US" dirty="0"/>
              <a:t>是美国人，</a:t>
            </a:r>
            <a:r>
              <a:rPr lang="en-US" altLang="zh-CN" dirty="0">
                <a:sym typeface="Symbol" panose="05050102010706020507" pitchFamily="18" charset="2"/>
              </a:rPr>
              <a:t>G</a:t>
            </a:r>
            <a:r>
              <a:rPr lang="en-US" altLang="zh-CN" dirty="0"/>
              <a:t>(x)</a:t>
            </a:r>
            <a:r>
              <a:rPr lang="zh-CN" altLang="en-US" dirty="0"/>
              <a:t>：</a:t>
            </a:r>
            <a:r>
              <a:rPr lang="en-US" altLang="zh-CN" dirty="0"/>
              <a:t>x</a:t>
            </a:r>
            <a:r>
              <a:rPr lang="zh-CN" altLang="en-US" dirty="0"/>
              <a:t>住在美国。</a:t>
            </a:r>
          </a:p>
        </p:txBody>
      </p:sp>
      <p:sp>
        <p:nvSpPr>
          <p:cNvPr id="5939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CE76378-552A-4512-BE8E-143062441ED8}" type="slidenum">
              <a:rPr lang="en-US" altLang="zh-CN" sz="1000"/>
              <a:pPr>
                <a:spcBef>
                  <a:spcPct val="0"/>
                </a:spcBef>
                <a:buClrTx/>
                <a:buFontTx/>
                <a:buNone/>
              </a:pPr>
              <a:t>56</a:t>
            </a:fld>
            <a:endParaRPr lang="en-US" altLang="zh-CN" sz="1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0420" name="Rectangle 3"/>
          <p:cNvSpPr>
            <a:spLocks noGrp="1" noChangeArrowheads="1"/>
          </p:cNvSpPr>
          <p:nvPr>
            <p:ph sz="quarter" idx="1"/>
          </p:nvPr>
        </p:nvSpPr>
        <p:spPr/>
        <p:txBody>
          <a:bodyPr/>
          <a:lstStyle/>
          <a:p>
            <a:pPr eaLnBrk="1" hangingPunct="1"/>
            <a:r>
              <a:rPr lang="en-US" altLang="zh-CN"/>
              <a:t>2</a:t>
            </a:r>
            <a:r>
              <a:rPr lang="zh-CN" altLang="en-US"/>
              <a:t>．将下列命题符号化：</a:t>
            </a:r>
          </a:p>
          <a:p>
            <a:pPr eaLnBrk="1" hangingPunct="1"/>
            <a:r>
              <a:rPr lang="en-US" altLang="zh-CN"/>
              <a:t>(1)</a:t>
            </a:r>
            <a:r>
              <a:rPr lang="zh-CN" altLang="en-US"/>
              <a:t>人都生活在地球上；</a:t>
            </a:r>
          </a:p>
          <a:p>
            <a:pPr eaLnBrk="1" hangingPunct="1"/>
            <a:r>
              <a:rPr lang="en-US" altLang="zh-CN"/>
              <a:t>(2)</a:t>
            </a:r>
            <a:r>
              <a:rPr lang="zh-CN" altLang="en-US"/>
              <a:t>有的人长着黑头发；</a:t>
            </a:r>
          </a:p>
        </p:txBody>
      </p:sp>
      <p:sp>
        <p:nvSpPr>
          <p:cNvPr id="6041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7ABBA08-1BC6-44B7-9F9F-4222A1F7927C}" type="slidenum">
              <a:rPr lang="en-US" altLang="zh-CN" sz="1000"/>
              <a:pPr>
                <a:spcBef>
                  <a:spcPct val="0"/>
                </a:spcBef>
                <a:buClrTx/>
                <a:buFontTx/>
                <a:buNone/>
              </a:pPr>
              <a:t>57</a:t>
            </a:fld>
            <a:endParaRPr lang="en-US" altLang="zh-CN" sz="1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1444" name="Rectangle 3"/>
          <p:cNvSpPr>
            <a:spLocks noGrp="1" noChangeArrowheads="1"/>
          </p:cNvSpPr>
          <p:nvPr>
            <p:ph sz="quarter" idx="1"/>
          </p:nvPr>
        </p:nvSpPr>
        <p:spPr/>
        <p:txBody>
          <a:bodyPr/>
          <a:lstStyle/>
          <a:p>
            <a:pPr eaLnBrk="1" hangingPunct="1"/>
            <a:r>
              <a:rPr lang="zh-CN" altLang="en-US" sz="2800" dirty="0"/>
              <a:t>在本题中没有指明个体域，因而使用全总个体域，在使用全总个体域时，在第</a:t>
            </a:r>
            <a:r>
              <a:rPr lang="en-US" altLang="zh-CN" sz="2800" dirty="0"/>
              <a:t>2</a:t>
            </a:r>
            <a:r>
              <a:rPr lang="zh-CN" altLang="en-US" sz="2800" dirty="0"/>
              <a:t>题中的命题</a:t>
            </a:r>
            <a:r>
              <a:rPr lang="en-US" altLang="zh-CN" sz="2800" dirty="0"/>
              <a:t>(1)</a:t>
            </a:r>
            <a:r>
              <a:rPr lang="zh-CN" altLang="en-US" sz="2800" dirty="0"/>
              <a:t>与</a:t>
            </a:r>
            <a:r>
              <a:rPr lang="en-US" altLang="zh-CN" sz="2800" dirty="0"/>
              <a:t>(2)</a:t>
            </a:r>
            <a:r>
              <a:rPr lang="zh-CN" altLang="en-US" sz="2800" dirty="0"/>
              <a:t>在本题中也要使用特性谓词，将人从宇宙间的所有事物中分离出来。</a:t>
            </a:r>
          </a:p>
          <a:p>
            <a:pPr eaLnBrk="1" hangingPunct="1"/>
            <a:r>
              <a:rPr lang="en-US" altLang="zh-CN" sz="2800" dirty="0"/>
              <a:t>(1)</a:t>
            </a:r>
            <a:r>
              <a:rPr lang="zh-CN" altLang="en-US" sz="2800" dirty="0">
                <a:sym typeface="Symbol" panose="05050102010706020507" pitchFamily="18" charset="2"/>
              </a:rPr>
              <a:t></a:t>
            </a:r>
            <a:r>
              <a:rPr lang="en-US" altLang="zh-CN" sz="2800" dirty="0">
                <a:sym typeface="Symbol" panose="05050102010706020507" pitchFamily="18" charset="2"/>
              </a:rPr>
              <a:t>x(</a:t>
            </a:r>
            <a:r>
              <a:rPr lang="en-US" altLang="zh-CN" sz="2800" dirty="0"/>
              <a:t>F(x)</a:t>
            </a:r>
            <a:r>
              <a:rPr lang="en-US" altLang="zh-CN" sz="2800" dirty="0">
                <a:cs typeface="Arial" panose="020B0604020202020204" pitchFamily="34" charset="0"/>
              </a:rPr>
              <a:t>→</a:t>
            </a:r>
            <a:r>
              <a:rPr lang="en-US" altLang="zh-CN" sz="2800" dirty="0">
                <a:sym typeface="Symbol" panose="05050102010706020507" pitchFamily="18" charset="2"/>
              </a:rPr>
              <a:t>G</a:t>
            </a:r>
            <a:r>
              <a:rPr lang="en-US" altLang="zh-CN" sz="2800" dirty="0"/>
              <a:t>(x))</a:t>
            </a:r>
            <a:r>
              <a:rPr lang="zh-CN" altLang="en-US" sz="2800" dirty="0"/>
              <a:t>，其中</a:t>
            </a:r>
            <a:r>
              <a:rPr lang="en-US" altLang="zh-CN" sz="2800" dirty="0"/>
              <a:t>F(x):x</a:t>
            </a:r>
            <a:r>
              <a:rPr lang="zh-CN" altLang="en-US" sz="2800" dirty="0"/>
              <a:t>是人，</a:t>
            </a:r>
            <a:r>
              <a:rPr lang="en-US" altLang="zh-CN" sz="2800" dirty="0"/>
              <a:t>G(x):x</a:t>
            </a:r>
            <a:r>
              <a:rPr lang="zh-CN" altLang="en-US" sz="2800" dirty="0"/>
              <a:t>生活在地球上；</a:t>
            </a:r>
          </a:p>
          <a:p>
            <a:pPr eaLnBrk="1" hangingPunct="1"/>
            <a:r>
              <a:rPr lang="en-US" altLang="zh-CN" sz="2800" dirty="0"/>
              <a:t>(2)</a:t>
            </a:r>
            <a:r>
              <a:rPr lang="zh-CN" altLang="en-US" sz="2800" dirty="0">
                <a:sym typeface="Symbol" panose="05050102010706020507" pitchFamily="18" charset="2"/>
              </a:rPr>
              <a:t></a:t>
            </a:r>
            <a:r>
              <a:rPr lang="en-US" altLang="zh-CN" sz="2800" dirty="0">
                <a:sym typeface="Symbol" panose="05050102010706020507" pitchFamily="18" charset="2"/>
              </a:rPr>
              <a:t>x(</a:t>
            </a:r>
            <a:r>
              <a:rPr lang="en-US" altLang="zh-CN" sz="2800" dirty="0"/>
              <a:t>F(x)</a:t>
            </a:r>
            <a:r>
              <a:rPr lang="en-US" altLang="zh-CN" sz="2800" dirty="0">
                <a:cs typeface="Arial" panose="020B0604020202020204" pitchFamily="34" charset="0"/>
                <a:sym typeface="Symbol" panose="05050102010706020507" pitchFamily="18" charset="2"/>
              </a:rPr>
              <a:t></a:t>
            </a:r>
            <a:r>
              <a:rPr lang="en-US" altLang="zh-CN" sz="2800" dirty="0">
                <a:sym typeface="Symbol" panose="05050102010706020507" pitchFamily="18" charset="2"/>
              </a:rPr>
              <a:t>G</a:t>
            </a:r>
            <a:r>
              <a:rPr lang="en-US" altLang="zh-CN" sz="2800" dirty="0"/>
              <a:t>(x))</a:t>
            </a:r>
            <a:r>
              <a:rPr lang="zh-CN" altLang="en-US" sz="2800" dirty="0"/>
              <a:t>，其中</a:t>
            </a:r>
            <a:r>
              <a:rPr lang="en-US" altLang="zh-CN" sz="2800" dirty="0"/>
              <a:t>F(x):x</a:t>
            </a:r>
            <a:r>
              <a:rPr lang="zh-CN" altLang="en-US" sz="2800" dirty="0"/>
              <a:t>是人，</a:t>
            </a:r>
            <a:r>
              <a:rPr lang="en-US" altLang="zh-CN" sz="2800" dirty="0"/>
              <a:t>G(x):x</a:t>
            </a:r>
            <a:r>
              <a:rPr lang="zh-CN" altLang="en-US" sz="2800" dirty="0"/>
              <a:t>长着黑头发；</a:t>
            </a:r>
          </a:p>
          <a:p>
            <a:pPr eaLnBrk="1" hangingPunct="1">
              <a:buFont typeface="Wingdings" panose="05000000000000000000" pitchFamily="2" charset="2"/>
              <a:buNone/>
            </a:pPr>
            <a:endParaRPr lang="en-US" altLang="zh-CN" sz="2800" dirty="0"/>
          </a:p>
        </p:txBody>
      </p:sp>
      <p:sp>
        <p:nvSpPr>
          <p:cNvPr id="6144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18D14B4-A862-4894-97AA-F67D1BBA8A01}" type="slidenum">
              <a:rPr lang="en-US" altLang="zh-CN" sz="1000"/>
              <a:pPr>
                <a:spcBef>
                  <a:spcPct val="0"/>
                </a:spcBef>
                <a:buClrTx/>
                <a:buFontTx/>
                <a:buNone/>
              </a:pPr>
              <a:t>58</a:t>
            </a:fld>
            <a:endParaRPr lang="en-US" altLang="zh-CN" sz="1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2468" name="Rectangle 3"/>
          <p:cNvSpPr>
            <a:spLocks noGrp="1" noChangeArrowheads="1"/>
          </p:cNvSpPr>
          <p:nvPr>
            <p:ph sz="quarter" idx="1"/>
          </p:nvPr>
        </p:nvSpPr>
        <p:spPr/>
        <p:txBody>
          <a:bodyPr/>
          <a:lstStyle/>
          <a:p>
            <a:pPr eaLnBrk="1" hangingPunct="1">
              <a:lnSpc>
                <a:spcPct val="90000"/>
              </a:lnSpc>
            </a:pPr>
            <a:r>
              <a:rPr lang="zh-CN" altLang="en-US" dirty="0">
                <a:solidFill>
                  <a:srgbClr val="FF0000"/>
                </a:solidFill>
                <a:highlight>
                  <a:srgbClr val="FFFF00"/>
                </a:highlight>
              </a:rPr>
              <a:t>题型二：在谓词逻辑中将简单的数学命题符号化</a:t>
            </a:r>
            <a:r>
              <a:rPr lang="zh-CN" altLang="en-US" dirty="0"/>
              <a:t>。</a:t>
            </a:r>
          </a:p>
          <a:p>
            <a:pPr eaLnBrk="1" hangingPunct="1">
              <a:lnSpc>
                <a:spcPct val="90000"/>
              </a:lnSpc>
            </a:pPr>
            <a:r>
              <a:rPr lang="en-US" altLang="zh-CN" dirty="0"/>
              <a:t>1</a:t>
            </a:r>
            <a:r>
              <a:rPr lang="zh-CN" altLang="en-US" dirty="0"/>
              <a:t>．设个体域为整数集合，将下列问题符号化。</a:t>
            </a:r>
          </a:p>
          <a:p>
            <a:pPr eaLnBrk="1" hangingPunct="1">
              <a:lnSpc>
                <a:spcPct val="90000"/>
              </a:lnSpc>
            </a:pPr>
            <a:r>
              <a:rPr lang="en-US" altLang="zh-CN" dirty="0"/>
              <a:t>(1)</a:t>
            </a:r>
            <a:r>
              <a:rPr lang="zh-CN" altLang="en-US" dirty="0"/>
              <a:t>对于任意的</a:t>
            </a:r>
            <a:r>
              <a:rPr lang="en-US" altLang="zh-CN" dirty="0"/>
              <a:t>x</a:t>
            </a:r>
            <a:r>
              <a:rPr lang="zh-CN" altLang="en-US" dirty="0"/>
              <a:t>和</a:t>
            </a:r>
            <a:r>
              <a:rPr lang="en-US" altLang="zh-CN" dirty="0"/>
              <a:t>y</a:t>
            </a:r>
            <a:r>
              <a:rPr lang="zh-CN" altLang="en-US" dirty="0"/>
              <a:t>，存在着</a:t>
            </a:r>
            <a:r>
              <a:rPr lang="en-US" altLang="zh-CN" dirty="0"/>
              <a:t>z</a:t>
            </a:r>
            <a:r>
              <a:rPr lang="zh-CN" altLang="en-US" dirty="0"/>
              <a:t>，使得</a:t>
            </a:r>
            <a:r>
              <a:rPr lang="en-US" altLang="zh-CN" dirty="0" err="1"/>
              <a:t>x+y</a:t>
            </a:r>
            <a:r>
              <a:rPr lang="en-US" altLang="zh-CN" dirty="0"/>
              <a:t>=z</a:t>
            </a:r>
            <a:r>
              <a:rPr lang="zh-CN" altLang="en-US" dirty="0"/>
              <a:t>；</a:t>
            </a:r>
          </a:p>
          <a:p>
            <a:pPr eaLnBrk="1" hangingPunct="1">
              <a:lnSpc>
                <a:spcPct val="90000"/>
              </a:lnSpc>
            </a:pPr>
            <a:r>
              <a:rPr lang="en-US" altLang="zh-CN" dirty="0"/>
              <a:t>(2)</a:t>
            </a:r>
            <a:r>
              <a:rPr lang="zh-CN" altLang="en-US" dirty="0"/>
              <a:t>”存在着</a:t>
            </a:r>
            <a:r>
              <a:rPr lang="en-US" altLang="zh-CN" dirty="0"/>
              <a:t>x</a:t>
            </a:r>
            <a:r>
              <a:rPr lang="zh-CN" altLang="en-US" dirty="0"/>
              <a:t>，对于任意的</a:t>
            </a:r>
            <a:r>
              <a:rPr lang="en-US" altLang="zh-CN" dirty="0"/>
              <a:t>y</a:t>
            </a:r>
            <a:r>
              <a:rPr lang="zh-CN" altLang="en-US" dirty="0"/>
              <a:t>和</a:t>
            </a:r>
            <a:r>
              <a:rPr lang="en-US" altLang="zh-CN" dirty="0"/>
              <a:t>z</a:t>
            </a:r>
            <a:r>
              <a:rPr lang="zh-CN" altLang="en-US" dirty="0"/>
              <a:t>，均有</a:t>
            </a:r>
            <a:r>
              <a:rPr lang="en-US" altLang="zh-CN" dirty="0"/>
              <a:t>y-z=x”</a:t>
            </a:r>
            <a:r>
              <a:rPr lang="zh-CN" altLang="en-US" dirty="0"/>
              <a:t>是不成立的。</a:t>
            </a:r>
          </a:p>
        </p:txBody>
      </p:sp>
      <p:sp>
        <p:nvSpPr>
          <p:cNvPr id="6246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53F5537-546A-431E-9A6A-1C75C508D389}" type="slidenum">
              <a:rPr lang="en-US" altLang="zh-CN" sz="1000"/>
              <a:pPr>
                <a:spcBef>
                  <a:spcPct val="0"/>
                </a:spcBef>
                <a:buClrTx/>
                <a:buFontTx/>
                <a:buNone/>
              </a:pPr>
              <a:t>59</a:t>
            </a:fld>
            <a:endParaRPr lang="en-US" altLang="zh-CN"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dirty="0"/>
              <a:t>4.1</a:t>
            </a:r>
            <a:r>
              <a:rPr lang="zh-CN" altLang="en-US" dirty="0"/>
              <a:t>谓词逻辑命题符号化</a:t>
            </a:r>
          </a:p>
        </p:txBody>
      </p:sp>
      <p:sp>
        <p:nvSpPr>
          <p:cNvPr id="8196" name="Rectangle 3"/>
          <p:cNvSpPr>
            <a:spLocks noGrp="1" noChangeArrowheads="1"/>
          </p:cNvSpPr>
          <p:nvPr>
            <p:ph sz="quarter" idx="1"/>
          </p:nvPr>
        </p:nvSpPr>
        <p:spPr/>
        <p:txBody>
          <a:bodyPr/>
          <a:lstStyle/>
          <a:p>
            <a:pPr eaLnBrk="1" hangingPunct="1">
              <a:lnSpc>
                <a:spcPct val="90000"/>
              </a:lnSpc>
            </a:pPr>
            <a:r>
              <a:rPr lang="zh-CN" altLang="en-US" dirty="0"/>
              <a:t>例：王芳</a:t>
            </a:r>
            <a:r>
              <a:rPr lang="zh-CN" altLang="en-US" dirty="0">
                <a:solidFill>
                  <a:srgbClr val="FF0000"/>
                </a:solidFill>
              </a:rPr>
              <a:t>是大学生</a:t>
            </a:r>
            <a:r>
              <a:rPr lang="zh-CN" altLang="en-US" dirty="0"/>
              <a:t>，用</a:t>
            </a:r>
            <a:r>
              <a:rPr lang="en-US" altLang="zh-CN" dirty="0"/>
              <a:t>P</a:t>
            </a:r>
            <a:r>
              <a:rPr lang="zh-CN" altLang="en-US" dirty="0"/>
              <a:t>表示，李明</a:t>
            </a:r>
            <a:r>
              <a:rPr lang="zh-CN" altLang="en-US" dirty="0">
                <a:solidFill>
                  <a:srgbClr val="FF0000"/>
                </a:solidFill>
              </a:rPr>
              <a:t>是大学生</a:t>
            </a:r>
            <a:r>
              <a:rPr lang="zh-CN" altLang="en-US" dirty="0"/>
              <a:t>，用</a:t>
            </a:r>
            <a:r>
              <a:rPr lang="en-US" altLang="zh-CN" dirty="0"/>
              <a:t>Q</a:t>
            </a:r>
            <a:r>
              <a:rPr lang="zh-CN" altLang="en-US" dirty="0"/>
              <a:t>表示。</a:t>
            </a:r>
          </a:p>
          <a:p>
            <a:pPr eaLnBrk="1" hangingPunct="1">
              <a:lnSpc>
                <a:spcPct val="90000"/>
              </a:lnSpc>
            </a:pPr>
            <a:r>
              <a:rPr lang="zh-CN" altLang="en-US" dirty="0"/>
              <a:t>在命题逻辑中就没办法表示出两句的联系。</a:t>
            </a:r>
          </a:p>
          <a:p>
            <a:pPr eaLnBrk="1" hangingPunct="1">
              <a:lnSpc>
                <a:spcPct val="90000"/>
              </a:lnSpc>
            </a:pPr>
            <a:r>
              <a:rPr lang="zh-CN" altLang="en-US" dirty="0">
                <a:latin typeface="Tahoma" panose="020B0604030504040204" pitchFamily="34" charset="0"/>
              </a:rPr>
              <a:t>“</a:t>
            </a:r>
            <a:r>
              <a:rPr lang="en-US" altLang="zh-CN" dirty="0">
                <a:latin typeface="Tahoma" panose="020B0604030504040204" pitchFamily="34" charset="0"/>
              </a:rPr>
              <a:t>……</a:t>
            </a:r>
            <a:r>
              <a:rPr lang="zh-CN" altLang="en-US" dirty="0"/>
              <a:t>是大学生</a:t>
            </a:r>
            <a:r>
              <a:rPr lang="zh-CN" altLang="en-US" dirty="0">
                <a:latin typeface="Tahoma" panose="020B0604030504040204" pitchFamily="34" charset="0"/>
              </a:rPr>
              <a:t>”</a:t>
            </a:r>
            <a:r>
              <a:rPr lang="zh-CN" altLang="en-US" dirty="0"/>
              <a:t>用</a:t>
            </a:r>
            <a:r>
              <a:rPr lang="en-US" altLang="zh-CN" dirty="0"/>
              <a:t>A(x)</a:t>
            </a:r>
            <a:r>
              <a:rPr lang="zh-CN" altLang="en-US" dirty="0"/>
              <a:t>表示，</a:t>
            </a:r>
            <a:r>
              <a:rPr lang="en-US" altLang="zh-CN" dirty="0"/>
              <a:t>x</a:t>
            </a:r>
            <a:r>
              <a:rPr lang="zh-CN" altLang="en-US" dirty="0"/>
              <a:t>是大学生，命题符号含有个体词变量。</a:t>
            </a:r>
          </a:p>
          <a:p>
            <a:pPr eaLnBrk="1" hangingPunct="1">
              <a:lnSpc>
                <a:spcPct val="90000"/>
              </a:lnSpc>
            </a:pPr>
            <a:r>
              <a:rPr lang="en-US" altLang="zh-CN" dirty="0"/>
              <a:t>a</a:t>
            </a:r>
            <a:r>
              <a:rPr lang="zh-CN" altLang="en-US" dirty="0"/>
              <a:t>表示王芳，</a:t>
            </a:r>
            <a:r>
              <a:rPr lang="en-US" altLang="zh-CN" dirty="0"/>
              <a:t>A(a)</a:t>
            </a:r>
            <a:r>
              <a:rPr lang="zh-CN" altLang="en-US" dirty="0"/>
              <a:t>表示王芳是大学生。</a:t>
            </a:r>
            <a:br>
              <a:rPr lang="zh-CN" altLang="en-US" dirty="0"/>
            </a:br>
            <a:r>
              <a:rPr lang="en-US" altLang="zh-CN" dirty="0"/>
              <a:t>b</a:t>
            </a:r>
            <a:r>
              <a:rPr lang="zh-CN" altLang="en-US" dirty="0"/>
              <a:t>表示李明，</a:t>
            </a:r>
            <a:r>
              <a:rPr lang="en-US" altLang="zh-CN" dirty="0"/>
              <a:t>A(b)</a:t>
            </a:r>
            <a:r>
              <a:rPr lang="zh-CN" altLang="en-US" dirty="0"/>
              <a:t>表示李明是大学生。</a:t>
            </a:r>
          </a:p>
          <a:p>
            <a:pPr eaLnBrk="1" hangingPunct="1">
              <a:lnSpc>
                <a:spcPct val="90000"/>
              </a:lnSpc>
            </a:pPr>
            <a:r>
              <a:rPr lang="en-US" altLang="zh-CN" dirty="0"/>
              <a:t>"</a:t>
            </a:r>
            <a:r>
              <a:rPr lang="en-US" altLang="zh-CN" dirty="0">
                <a:latin typeface="Tahoma" panose="020B0604030504040204" pitchFamily="34" charset="0"/>
              </a:rPr>
              <a:t>……</a:t>
            </a:r>
            <a:r>
              <a:rPr lang="zh-CN" altLang="en-US" dirty="0"/>
              <a:t>是大学生</a:t>
            </a:r>
            <a:r>
              <a:rPr lang="en-US" altLang="zh-CN" dirty="0"/>
              <a:t>"</a:t>
            </a:r>
            <a:r>
              <a:rPr lang="zh-CN" altLang="en-US" dirty="0"/>
              <a:t>用</a:t>
            </a:r>
            <a:r>
              <a:rPr lang="en-US" altLang="zh-CN" dirty="0"/>
              <a:t>A(</a:t>
            </a:r>
            <a:r>
              <a:rPr lang="en-US" altLang="zh-CN" dirty="0">
                <a:latin typeface="Tahoma" panose="020B0604030504040204" pitchFamily="34" charset="0"/>
              </a:rPr>
              <a:t>·</a:t>
            </a:r>
            <a:r>
              <a:rPr lang="en-US" altLang="zh-CN" dirty="0"/>
              <a:t>)</a:t>
            </a:r>
            <a:r>
              <a:rPr lang="zh-CN" altLang="en-US" dirty="0"/>
              <a:t>来表示，这就是谓词。</a:t>
            </a:r>
            <a:endParaRPr lang="en-US" altLang="zh-CN" dirty="0"/>
          </a:p>
        </p:txBody>
      </p:sp>
      <p:sp>
        <p:nvSpPr>
          <p:cNvPr id="819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A578EBB-B93C-4A82-8646-5A7B6F659D4A}" type="slidenum">
              <a:rPr lang="en-US" altLang="zh-CN" sz="1000"/>
              <a:pPr>
                <a:spcBef>
                  <a:spcPct val="0"/>
                </a:spcBef>
                <a:buClrTx/>
                <a:buFontTx/>
                <a:buNone/>
              </a:pPr>
              <a:t>6</a:t>
            </a:fld>
            <a:endParaRPr lang="en-US" altLang="zh-CN" sz="1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3492" name="Rectangle 3"/>
          <p:cNvSpPr>
            <a:spLocks noGrp="1" noChangeArrowheads="1"/>
          </p:cNvSpPr>
          <p:nvPr>
            <p:ph sz="quarter" idx="1"/>
          </p:nvPr>
        </p:nvSpPr>
        <p:spPr/>
        <p:txBody>
          <a:bodyPr/>
          <a:lstStyle/>
          <a:p>
            <a:pPr eaLnBrk="1" hangingPunct="1"/>
            <a:r>
              <a:rPr lang="zh-CN" altLang="en-US" dirty="0"/>
              <a:t>解答与分析解本题型时，数学公式不再重新符号化。</a:t>
            </a:r>
          </a:p>
          <a:p>
            <a:pPr eaLnBrk="1" hangingPunct="1"/>
            <a:r>
              <a:rPr lang="zh-CN" altLang="en-US" dirty="0"/>
              <a:t>解</a:t>
            </a:r>
            <a:r>
              <a:rPr lang="en-US" altLang="zh-CN" dirty="0"/>
              <a:t>:</a:t>
            </a:r>
          </a:p>
          <a:p>
            <a:pPr eaLnBrk="1" hangingPunct="1"/>
            <a:r>
              <a:rPr lang="en-US" altLang="zh-CN" dirty="0">
                <a:sym typeface="Symbol" panose="05050102010706020507" pitchFamily="18" charset="2"/>
              </a:rPr>
              <a:t>(1)</a:t>
            </a:r>
            <a:r>
              <a:rPr lang="en-US" altLang="zh-CN" dirty="0" err="1">
                <a:sym typeface="Symbol" panose="05050102010706020507" pitchFamily="18" charset="2"/>
              </a:rPr>
              <a:t>xyz</a:t>
            </a:r>
            <a:r>
              <a:rPr lang="en-US" altLang="zh-CN" dirty="0">
                <a:sym typeface="Symbol" panose="05050102010706020507" pitchFamily="18" charset="2"/>
              </a:rPr>
              <a:t>(</a:t>
            </a:r>
            <a:r>
              <a:rPr lang="en-US" altLang="zh-CN" dirty="0" err="1">
                <a:sym typeface="Symbol" panose="05050102010706020507" pitchFamily="18" charset="2"/>
              </a:rPr>
              <a:t>x+y</a:t>
            </a:r>
            <a:r>
              <a:rPr lang="en-US" altLang="zh-CN" dirty="0">
                <a:sym typeface="Symbol" panose="05050102010706020507" pitchFamily="18" charset="2"/>
              </a:rPr>
              <a:t>=z)</a:t>
            </a:r>
          </a:p>
          <a:p>
            <a:pPr eaLnBrk="1" hangingPunct="1"/>
            <a:r>
              <a:rPr lang="en-US" altLang="zh-CN" dirty="0">
                <a:sym typeface="Symbol" panose="05050102010706020507" pitchFamily="18" charset="2"/>
              </a:rPr>
              <a:t>(2)</a:t>
            </a:r>
            <a:r>
              <a:rPr lang="en-US" altLang="zh-CN" dirty="0">
                <a:cs typeface="Times New Roman" panose="02020603050405020304" pitchFamily="18" charset="0"/>
                <a:sym typeface="Symbol" panose="05050102010706020507" pitchFamily="18" charset="2"/>
              </a:rPr>
              <a:t>(</a:t>
            </a:r>
            <a:r>
              <a:rPr lang="en-US" altLang="zh-CN" dirty="0" err="1">
                <a:cs typeface="Times New Roman" panose="02020603050405020304" pitchFamily="18" charset="0"/>
                <a:sym typeface="Symbol" panose="05050102010706020507" pitchFamily="18" charset="2"/>
              </a:rPr>
              <a:t>xyz</a:t>
            </a:r>
            <a:r>
              <a:rPr lang="en-US" altLang="zh-CN" dirty="0">
                <a:cs typeface="Times New Roman" panose="02020603050405020304" pitchFamily="18" charset="0"/>
                <a:sym typeface="Symbol" panose="05050102010706020507" pitchFamily="18" charset="2"/>
              </a:rPr>
              <a:t>(y-z=x))</a:t>
            </a:r>
          </a:p>
        </p:txBody>
      </p:sp>
      <p:sp>
        <p:nvSpPr>
          <p:cNvPr id="6349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A001740-802F-4330-9EAE-288739A9AC60}" type="slidenum">
              <a:rPr lang="en-US" altLang="zh-CN" sz="1000"/>
              <a:pPr>
                <a:spcBef>
                  <a:spcPct val="0"/>
                </a:spcBef>
                <a:buClrTx/>
                <a:buFontTx/>
                <a:buNone/>
              </a:pPr>
              <a:t>60</a:t>
            </a:fld>
            <a:endParaRPr lang="en-US" altLang="zh-CN" sz="1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4516" name="Rectangle 3"/>
          <p:cNvSpPr>
            <a:spLocks noGrp="1" noChangeArrowheads="1"/>
          </p:cNvSpPr>
          <p:nvPr>
            <p:ph sz="quarter" idx="1"/>
          </p:nvPr>
        </p:nvSpPr>
        <p:spPr/>
        <p:txBody>
          <a:bodyPr/>
          <a:lstStyle/>
          <a:p>
            <a:pPr marL="609600" indent="-609600"/>
            <a:r>
              <a:rPr lang="zh-CN" altLang="en-US" dirty="0">
                <a:solidFill>
                  <a:srgbClr val="FF0000"/>
                </a:solidFill>
                <a:highlight>
                  <a:srgbClr val="FFFF00"/>
                </a:highlight>
              </a:rPr>
              <a:t>题型三</a:t>
            </a:r>
            <a:r>
              <a:rPr lang="en-US" altLang="zh-CN" dirty="0">
                <a:solidFill>
                  <a:srgbClr val="FF0000"/>
                </a:solidFill>
                <a:highlight>
                  <a:srgbClr val="FFFF00"/>
                </a:highlight>
              </a:rPr>
              <a:t>:</a:t>
            </a:r>
            <a:r>
              <a:rPr lang="zh-CN" altLang="en-US" dirty="0">
                <a:solidFill>
                  <a:srgbClr val="FF0000"/>
                </a:solidFill>
                <a:highlight>
                  <a:srgbClr val="FFFF00"/>
                </a:highlight>
              </a:rPr>
              <a:t>给定解释，解释给定公式</a:t>
            </a:r>
            <a:r>
              <a:rPr lang="zh-CN" altLang="en-US" dirty="0"/>
              <a:t>。</a:t>
            </a:r>
          </a:p>
          <a:p>
            <a:pPr marL="609600" indent="-609600"/>
            <a:r>
              <a:rPr lang="en-US" altLang="zh-CN" dirty="0"/>
              <a:t>1</a:t>
            </a:r>
            <a:r>
              <a:rPr lang="zh-CN" altLang="en-US" dirty="0"/>
              <a:t>、解释</a:t>
            </a:r>
            <a:r>
              <a:rPr lang="en-US" altLang="zh-CN" dirty="0"/>
              <a:t>I</a:t>
            </a:r>
            <a:r>
              <a:rPr lang="zh-CN" altLang="en-US" dirty="0"/>
              <a:t>为</a:t>
            </a:r>
          </a:p>
          <a:p>
            <a:pPr marL="609600" indent="-609600"/>
            <a:r>
              <a:rPr lang="en-US" altLang="zh-CN" dirty="0"/>
              <a:t>(a)</a:t>
            </a:r>
            <a:r>
              <a:rPr lang="zh-CN" altLang="en-US" dirty="0"/>
              <a:t>个体域为自然数集合</a:t>
            </a:r>
            <a:r>
              <a:rPr lang="en-US" altLang="zh-CN" dirty="0"/>
              <a:t>N</a:t>
            </a:r>
            <a:r>
              <a:rPr lang="zh-CN" altLang="en-US" dirty="0"/>
              <a:t>；</a:t>
            </a:r>
          </a:p>
          <a:p>
            <a:pPr marL="609600" indent="-609600"/>
            <a:r>
              <a:rPr lang="en-US" altLang="zh-CN" dirty="0"/>
              <a:t>(b)N</a:t>
            </a:r>
            <a:r>
              <a:rPr lang="zh-CN" altLang="en-US" dirty="0"/>
              <a:t>中特定元素</a:t>
            </a:r>
            <a:r>
              <a:rPr lang="en-US" altLang="zh-CN" dirty="0"/>
              <a:t>a=0</a:t>
            </a:r>
            <a:r>
              <a:rPr lang="zh-CN" altLang="en-US" dirty="0"/>
              <a:t>；</a:t>
            </a:r>
          </a:p>
          <a:p>
            <a:pPr marL="609600" indent="-609600"/>
            <a:r>
              <a:rPr lang="en-US" altLang="zh-CN" dirty="0"/>
              <a:t>(c)N</a:t>
            </a:r>
            <a:r>
              <a:rPr lang="zh-CN" altLang="en-US" dirty="0"/>
              <a:t>上特定函数</a:t>
            </a:r>
            <a:r>
              <a:rPr lang="en-US" altLang="zh-CN" dirty="0"/>
              <a:t>f(</a:t>
            </a:r>
            <a:r>
              <a:rPr lang="en-US" altLang="zh-CN" dirty="0" err="1"/>
              <a:t>x,y</a:t>
            </a:r>
            <a:r>
              <a:rPr lang="en-US" altLang="zh-CN" dirty="0"/>
              <a:t>)=</a:t>
            </a:r>
            <a:r>
              <a:rPr lang="en-US" altLang="zh-CN" dirty="0" err="1"/>
              <a:t>x+y,g</a:t>
            </a:r>
            <a:r>
              <a:rPr lang="en-US" altLang="zh-CN" dirty="0"/>
              <a:t>(</a:t>
            </a:r>
            <a:r>
              <a:rPr lang="en-US" altLang="zh-CN" dirty="0" err="1"/>
              <a:t>x,y</a:t>
            </a:r>
            <a:r>
              <a:rPr lang="en-US" altLang="zh-CN" dirty="0"/>
              <a:t>)=</a:t>
            </a:r>
            <a:r>
              <a:rPr lang="en-US" altLang="zh-CN" dirty="0" err="1"/>
              <a:t>x·y</a:t>
            </a:r>
            <a:r>
              <a:rPr lang="zh-CN" altLang="en-US" dirty="0"/>
              <a:t>；</a:t>
            </a:r>
          </a:p>
          <a:p>
            <a:pPr marL="609600" indent="-609600"/>
            <a:r>
              <a:rPr lang="en-US" altLang="zh-CN" dirty="0"/>
              <a:t>(d)N</a:t>
            </a:r>
            <a:r>
              <a:rPr lang="zh-CN" altLang="en-US" dirty="0"/>
              <a:t>上特定谓词</a:t>
            </a:r>
            <a:r>
              <a:rPr lang="en-US" altLang="zh-CN" dirty="0"/>
              <a:t>F(</a:t>
            </a:r>
            <a:r>
              <a:rPr lang="en-US" altLang="zh-CN" dirty="0" err="1"/>
              <a:t>x,y</a:t>
            </a:r>
            <a:r>
              <a:rPr lang="en-US" altLang="zh-CN" dirty="0"/>
              <a:t>):x=y</a:t>
            </a:r>
            <a:r>
              <a:rPr lang="zh-CN" altLang="en-US" dirty="0"/>
              <a:t>。</a:t>
            </a:r>
          </a:p>
        </p:txBody>
      </p:sp>
      <p:sp>
        <p:nvSpPr>
          <p:cNvPr id="6451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77AD72A-A9A8-4FD0-A663-6E1F5783FDE8}" type="slidenum">
              <a:rPr lang="en-US" altLang="zh-CN" sz="1000"/>
              <a:pPr>
                <a:spcBef>
                  <a:spcPct val="0"/>
                </a:spcBef>
                <a:buClrTx/>
                <a:buFontTx/>
                <a:buNone/>
              </a:pPr>
              <a:t>61</a:t>
            </a:fld>
            <a:endParaRPr lang="en-US" altLang="zh-CN" sz="1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65541" name="Object 4"/>
          <p:cNvGraphicFramePr>
            <a:graphicFrameLocks noGrp="1" noChangeAspect="1"/>
          </p:cNvGraphicFramePr>
          <p:nvPr>
            <p:ph sz="quarter" idx="1"/>
            <p:extLst>
              <p:ext uri="{D42A27DB-BD31-4B8C-83A1-F6EECF244321}">
                <p14:modId xmlns:p14="http://schemas.microsoft.com/office/powerpoint/2010/main" val="4054660699"/>
              </p:ext>
            </p:extLst>
          </p:nvPr>
        </p:nvGraphicFramePr>
        <p:xfrm>
          <a:off x="2570269" y="2485799"/>
          <a:ext cx="3717773" cy="762620"/>
        </p:xfrm>
        <a:graphic>
          <a:graphicData uri="http://schemas.openxmlformats.org/presentationml/2006/ole">
            <mc:AlternateContent xmlns:mc="http://schemas.openxmlformats.org/markup-compatibility/2006">
              <mc:Choice xmlns:v="urn:schemas-microsoft-com:vml" Requires="v">
                <p:oleObj name="公式" r:id="rId2" imgW="990170" imgH="203112" progId="Equation.3">
                  <p:embed/>
                </p:oleObj>
              </mc:Choice>
              <mc:Fallback>
                <p:oleObj name="公式" r:id="rId2" imgW="990170" imgH="203112"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269" y="2485799"/>
                        <a:ext cx="3717773" cy="762620"/>
                      </a:xfrm>
                      <a:prstGeom prst="rect">
                        <a:avLst/>
                      </a:prstGeom>
                      <a:noFill/>
                      <a:ln>
                        <a:noFill/>
                      </a:ln>
                      <a:effectLst/>
                    </p:spPr>
                  </p:pic>
                </p:oleObj>
              </mc:Fallback>
            </mc:AlternateContent>
          </a:graphicData>
        </a:graphic>
      </p:graphicFrame>
      <p:sp>
        <p:nvSpPr>
          <p:cNvPr id="65538" name="灯片编号占位符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AA2F774-3A32-4EDF-A85F-DCF6B7F3C778}" type="slidenum">
              <a:rPr lang="en-US" altLang="zh-CN" sz="1000"/>
              <a:pPr>
                <a:spcBef>
                  <a:spcPct val="0"/>
                </a:spcBef>
                <a:buClrTx/>
                <a:buFontTx/>
                <a:buNone/>
              </a:pPr>
              <a:t>62</a:t>
            </a:fld>
            <a:endParaRPr lang="en-US" altLang="zh-CN" sz="1000"/>
          </a:p>
        </p:txBody>
      </p:sp>
      <p:sp>
        <p:nvSpPr>
          <p:cNvPr id="65540" name="Rectangle 3"/>
          <p:cNvSpPr>
            <a:spLocks noGrp="1" noChangeArrowheads="1"/>
          </p:cNvSpPr>
          <p:nvPr>
            <p:ph type="body" sz="half" idx="4294967295"/>
          </p:nvPr>
        </p:nvSpPr>
        <p:spPr>
          <a:xfrm>
            <a:off x="1524001" y="1600201"/>
            <a:ext cx="4035425" cy="4530725"/>
          </a:xfrm>
        </p:spPr>
        <p:txBody>
          <a:bodyPr/>
          <a:lstStyle/>
          <a:p>
            <a:pPr marL="609600" indent="-609600"/>
            <a:r>
              <a:rPr lang="zh-CN" altLang="en-US" sz="2800" dirty="0"/>
              <a:t>讨论下列各式在</a:t>
            </a:r>
            <a:r>
              <a:rPr lang="en-US" altLang="zh-CN" sz="2800" dirty="0"/>
              <a:t>I</a:t>
            </a:r>
            <a:r>
              <a:rPr lang="zh-CN" altLang="en-US" sz="2800" dirty="0"/>
              <a:t>下的真值情况：</a:t>
            </a:r>
          </a:p>
          <a:p>
            <a:pPr marL="609600" indent="-609600"/>
            <a:r>
              <a:rPr lang="en-US" altLang="zh-CN" sz="2800" dirty="0"/>
              <a:t>(1)</a:t>
            </a:r>
            <a:endParaRPr lang="zh-CN" altLang="en-US" sz="2800" dirty="0"/>
          </a:p>
          <a:p>
            <a:pPr marL="609600" indent="-609600"/>
            <a:r>
              <a:rPr lang="en-US" altLang="zh-CN" sz="2800" dirty="0"/>
              <a:t>(2)</a:t>
            </a:r>
            <a:endParaRPr lang="zh-CN" altLang="en-US" sz="2800" dirty="0"/>
          </a:p>
          <a:p>
            <a:pPr marL="609600" indent="-609600"/>
            <a:r>
              <a:rPr lang="en-US" altLang="zh-CN" sz="2800" dirty="0"/>
              <a:t>(3)</a:t>
            </a:r>
            <a:endParaRPr lang="zh-CN" altLang="en-US" sz="2800" dirty="0"/>
          </a:p>
        </p:txBody>
      </p:sp>
      <p:graphicFrame>
        <p:nvGraphicFramePr>
          <p:cNvPr id="65542" name="Object 7"/>
          <p:cNvGraphicFramePr>
            <a:graphicFrameLocks noGrp="1" noChangeAspect="1"/>
          </p:cNvGraphicFramePr>
          <p:nvPr>
            <p:ph sz="quarter" idx="4294967295"/>
            <p:extLst>
              <p:ext uri="{D42A27DB-BD31-4B8C-83A1-F6EECF244321}">
                <p14:modId xmlns:p14="http://schemas.microsoft.com/office/powerpoint/2010/main" val="3433912686"/>
              </p:ext>
            </p:extLst>
          </p:nvPr>
        </p:nvGraphicFramePr>
        <p:xfrm>
          <a:off x="2589916" y="3051175"/>
          <a:ext cx="3146425" cy="654050"/>
        </p:xfrm>
        <a:graphic>
          <a:graphicData uri="http://schemas.openxmlformats.org/presentationml/2006/ole">
            <mc:AlternateContent xmlns:mc="http://schemas.openxmlformats.org/markup-compatibility/2006">
              <mc:Choice xmlns:v="urn:schemas-microsoft-com:vml" Requires="v">
                <p:oleObj name="公式" r:id="rId4" imgW="977476" imgH="203112" progId="Equation.3">
                  <p:embed/>
                </p:oleObj>
              </mc:Choice>
              <mc:Fallback>
                <p:oleObj name="公式" r:id="rId4" imgW="977476" imgH="203112"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9916" y="3051175"/>
                        <a:ext cx="3146425"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3" name="Object 11"/>
          <p:cNvGraphicFramePr>
            <a:graphicFrameLocks noChangeAspect="1"/>
          </p:cNvGraphicFramePr>
          <p:nvPr>
            <p:extLst>
              <p:ext uri="{D42A27DB-BD31-4B8C-83A1-F6EECF244321}">
                <p14:modId xmlns:p14="http://schemas.microsoft.com/office/powerpoint/2010/main" val="2337775876"/>
              </p:ext>
            </p:extLst>
          </p:nvPr>
        </p:nvGraphicFramePr>
        <p:xfrm>
          <a:off x="2589915" y="3629420"/>
          <a:ext cx="7021512" cy="620713"/>
        </p:xfrm>
        <a:graphic>
          <a:graphicData uri="http://schemas.openxmlformats.org/presentationml/2006/ole">
            <mc:AlternateContent xmlns:mc="http://schemas.openxmlformats.org/markup-compatibility/2006">
              <mc:Choice xmlns:v="urn:schemas-microsoft-com:vml" Requires="v">
                <p:oleObj name="公式" r:id="rId6" imgW="2298700" imgH="203200" progId="Equation.3">
                  <p:embed/>
                </p:oleObj>
              </mc:Choice>
              <mc:Fallback>
                <p:oleObj name="公式" r:id="rId6" imgW="2298700" imgH="2032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9915" y="3629420"/>
                        <a:ext cx="7021512"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66564" name="Rectangle 3"/>
              <p:cNvSpPr>
                <a:spLocks noGrp="1" noChangeArrowheads="1"/>
              </p:cNvSpPr>
              <p:nvPr>
                <p:ph sz="quarter" idx="1"/>
              </p:nvPr>
            </p:nvSpPr>
            <p:spPr/>
            <p:txBody>
              <a:bodyPr/>
              <a:lstStyle/>
              <a:p>
                <a:pPr eaLnBrk="1" hangingPunct="1"/>
                <a:r>
                  <a:rPr lang="zh-CN" altLang="en-US" dirty="0"/>
                  <a:t>解答与分析</a:t>
                </a:r>
              </a:p>
              <a:p>
                <a:pPr eaLnBrk="1" hangingPunct="1"/>
                <a:r>
                  <a:rPr lang="en-US" altLang="zh-CN" dirty="0"/>
                  <a:t>1</a:t>
                </a:r>
                <a:r>
                  <a:rPr lang="zh-CN" altLang="en-US" dirty="0"/>
                  <a:t>．先将各式翻译成数学公式，再讨论真值。</a:t>
                </a:r>
              </a:p>
              <a:p>
                <a:pPr eaLnBrk="1" hangingPunct="1"/>
                <a:r>
                  <a:rPr lang="en-US" altLang="zh-CN" dirty="0"/>
                  <a:t>(1)</a:t>
                </a:r>
                <a14:m>
                  <m:oMath xmlns:m="http://schemas.openxmlformats.org/officeDocument/2006/math">
                    <m:r>
                      <a:rPr lang="en-US" altLang="zh-CN" i="1" smtClean="0">
                        <a:latin typeface="Cambria Math" panose="02040503050406030204" pitchFamily="18" charset="0"/>
                        <a:sym typeface="Symbol" panose="05050102010706020507" pitchFamily="18" charset="2"/>
                      </a:rPr>
                      <m:t></m:t>
                    </m:r>
                    <m:r>
                      <a:rPr lang="en-US" altLang="zh-CN" b="1" i="1" smtClean="0">
                        <a:latin typeface="Cambria Math" panose="02040503050406030204" pitchFamily="18" charset="0"/>
                        <a:sym typeface="Symbol" panose="05050102010706020507" pitchFamily="18" charset="2"/>
                      </a:rPr>
                      <m:t>𝒙</m:t>
                    </m:r>
                    <m:r>
                      <a:rPr lang="en-US" altLang="zh-CN" b="1" i="1" smtClean="0">
                        <a:latin typeface="Cambria Math" panose="02040503050406030204" pitchFamily="18" charset="0"/>
                        <a:sym typeface="Symbol" panose="05050102010706020507" pitchFamily="18" charset="2"/>
                      </a:rPr>
                      <m:t>(</m:t>
                    </m:r>
                    <m:r>
                      <a:rPr lang="en-US" altLang="zh-CN" b="1" i="1" smtClean="0">
                        <a:latin typeface="Cambria Math" panose="02040503050406030204" pitchFamily="18" charset="0"/>
                        <a:sym typeface="Symbol" panose="05050102010706020507" pitchFamily="18" charset="2"/>
                      </a:rPr>
                      <m:t>𝒙</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𝟎</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oMath>
                </a14:m>
                <a:endParaRPr lang="zh-CN" altLang="en-US" dirty="0"/>
              </a:p>
              <a:p>
                <a:r>
                  <a:rPr lang="en-US" altLang="zh-CN" dirty="0"/>
                  <a:t>(2)</a:t>
                </a:r>
                <a14:m>
                  <m:oMath xmlns:m="http://schemas.openxmlformats.org/officeDocument/2006/math">
                    <m:r>
                      <a:rPr lang="en-US"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sym typeface="Symbol" panose="05050102010706020507" pitchFamily="18" charset="2"/>
                      </a:rPr>
                      <m:t>𝒙</m:t>
                    </m:r>
                    <m:r>
                      <a:rPr lang="en-US"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sym typeface="Symbol" panose="05050102010706020507" pitchFamily="18" charset="2"/>
                      </a:rPr>
                      <m:t>𝒙</m:t>
                    </m:r>
                    <m:r>
                      <a:rPr lang="en-US" altLang="zh-CN" i="1">
                        <a:latin typeface="Cambria Math" panose="02040503050406030204" pitchFamily="18" charset="0"/>
                        <a:ea typeface="Cambria Math" panose="02040503050406030204" pitchFamily="18" charset="0"/>
                        <a:sym typeface="Symbol" panose="05050102010706020507" pitchFamily="18" charset="2"/>
                      </a:rPr>
                      <m:t>∙</m:t>
                    </m:r>
                    <m:r>
                      <a:rPr lang="en-US" altLang="zh-CN" i="1">
                        <a:latin typeface="Cambria Math" panose="02040503050406030204" pitchFamily="18" charset="0"/>
                        <a:ea typeface="Cambria Math" panose="02040503050406030204" pitchFamily="18" charset="0"/>
                        <a:sym typeface="Symbol" panose="05050102010706020507" pitchFamily="18" charset="2"/>
                      </a:rPr>
                      <m:t>𝟎</m:t>
                    </m:r>
                    <m:r>
                      <a:rPr lang="en-US" altLang="zh-CN" i="1">
                        <a:latin typeface="Cambria Math" panose="02040503050406030204" pitchFamily="18" charset="0"/>
                        <a:ea typeface="Cambria Math" panose="02040503050406030204" pitchFamily="18" charset="0"/>
                        <a:sym typeface="Symbol" panose="05050102010706020507" pitchFamily="18" charset="2"/>
                      </a:rPr>
                      <m:t>=</m:t>
                    </m:r>
                    <m:r>
                      <a:rPr lang="en-US" altLang="zh-CN" i="1">
                        <a:latin typeface="Cambria Math" panose="02040503050406030204" pitchFamily="18" charset="0"/>
                        <a:ea typeface="Cambria Math" panose="02040503050406030204" pitchFamily="18" charset="0"/>
                        <a:sym typeface="Symbol" panose="05050102010706020507" pitchFamily="18" charset="2"/>
                      </a:rPr>
                      <m:t>𝒙</m:t>
                    </m:r>
                    <m:r>
                      <a:rPr lang="en-US" altLang="zh-CN" i="1">
                        <a:latin typeface="Cambria Math" panose="02040503050406030204" pitchFamily="18" charset="0"/>
                        <a:ea typeface="Cambria Math" panose="02040503050406030204" pitchFamily="18" charset="0"/>
                        <a:sym typeface="Symbol" panose="05050102010706020507" pitchFamily="18" charset="2"/>
                      </a:rPr>
                      <m:t>)</m:t>
                    </m:r>
                  </m:oMath>
                </a14:m>
                <a:endParaRPr lang="zh-CN" altLang="en-US" dirty="0"/>
              </a:p>
              <a:p>
                <a:pPr eaLnBrk="1" hangingPunct="1"/>
                <a:r>
                  <a:rPr lang="en-US" altLang="zh-CN" dirty="0"/>
                  <a:t>(3)</a:t>
                </a:r>
                <a:endParaRPr lang="zh-CN" altLang="en-US" dirty="0"/>
              </a:p>
              <a:p>
                <a:pPr eaLnBrk="1" hangingPunct="1"/>
                <a:r>
                  <a:rPr lang="zh-CN" altLang="en-US" dirty="0"/>
                  <a:t>在</a:t>
                </a:r>
                <a:r>
                  <a:rPr lang="en-US" altLang="zh-CN" dirty="0"/>
                  <a:t>I</a:t>
                </a:r>
                <a:r>
                  <a:rPr lang="zh-CN" altLang="en-US" dirty="0"/>
                  <a:t>下，以上各式均为命题，其中，</a:t>
                </a:r>
                <a:r>
                  <a:rPr lang="en-US" altLang="zh-CN" dirty="0"/>
                  <a:t>(1)</a:t>
                </a:r>
                <a:r>
                  <a:rPr lang="zh-CN" altLang="en-US" dirty="0"/>
                  <a:t>为真命题，</a:t>
                </a:r>
                <a:r>
                  <a:rPr lang="en-US" altLang="zh-CN" dirty="0"/>
                  <a:t>(2)</a:t>
                </a:r>
                <a:r>
                  <a:rPr lang="zh-CN" altLang="en-US" dirty="0"/>
                  <a:t>、</a:t>
                </a:r>
                <a:r>
                  <a:rPr lang="en-US" altLang="zh-CN" dirty="0"/>
                  <a:t>(3)</a:t>
                </a:r>
                <a:r>
                  <a:rPr lang="zh-CN" altLang="en-US" dirty="0"/>
                  <a:t>为假命题。</a:t>
                </a:r>
              </a:p>
            </p:txBody>
          </p:sp>
        </mc:Choice>
        <mc:Fallback xmlns="">
          <p:sp>
            <p:nvSpPr>
              <p:cNvPr id="66564" name="Rectangle 3"/>
              <p:cNvSpPr>
                <a:spLocks noGrp="1" noRot="1" noChangeAspect="1" noMove="1" noResize="1" noEditPoints="1" noAdjustHandles="1" noChangeArrowheads="1" noChangeShapeType="1" noTextEdit="1"/>
              </p:cNvSpPr>
              <p:nvPr>
                <p:ph sz="quarter" idx="1"/>
              </p:nvPr>
            </p:nvSpPr>
            <p:spPr>
              <a:blipFill>
                <a:blip r:embed="rId3"/>
                <a:stretch>
                  <a:fillRect l="-280" t="-1357"/>
                </a:stretch>
              </a:blipFill>
            </p:spPr>
            <p:txBody>
              <a:bodyPr/>
              <a:lstStyle/>
              <a:p>
                <a:r>
                  <a:rPr lang="zh-CN" altLang="en-US">
                    <a:noFill/>
                  </a:rPr>
                  <a:t> </a:t>
                </a:r>
              </a:p>
            </p:txBody>
          </p:sp>
        </mc:Fallback>
      </mc:AlternateContent>
      <p:sp>
        <p:nvSpPr>
          <p:cNvPr id="6656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20C9E6D-721B-4F5E-909C-F0DFEBF1D7F2}" type="slidenum">
              <a:rPr lang="en-US" altLang="zh-CN" sz="1000"/>
              <a:pPr>
                <a:spcBef>
                  <a:spcPct val="0"/>
                </a:spcBef>
                <a:buClrTx/>
                <a:buFontTx/>
                <a:buNone/>
              </a:pPr>
              <a:t>63</a:t>
            </a:fld>
            <a:endParaRPr lang="en-US" altLang="zh-CN" sz="1000"/>
          </a:p>
        </p:txBody>
      </p:sp>
      <p:sp>
        <p:nvSpPr>
          <p:cNvPr id="66565" name="Rectangle 5"/>
          <p:cNvSpPr>
            <a:spLocks noChangeArrowheads="1"/>
          </p:cNvSpPr>
          <p:nvPr/>
        </p:nvSpPr>
        <p:spPr bwMode="auto">
          <a:xfrm>
            <a:off x="1524001"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66567" name="Rectangle 7"/>
          <p:cNvSpPr>
            <a:spLocks noChangeArrowheads="1"/>
          </p:cNvSpPr>
          <p:nvPr/>
        </p:nvSpPr>
        <p:spPr bwMode="auto">
          <a:xfrm>
            <a:off x="1524001"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66569" name="Rectangle 9"/>
          <p:cNvSpPr>
            <a:spLocks noChangeArrowheads="1"/>
          </p:cNvSpPr>
          <p:nvPr/>
        </p:nvSpPr>
        <p:spPr bwMode="auto">
          <a:xfrm>
            <a:off x="1524001" y="31443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graphicFrame>
        <p:nvGraphicFramePr>
          <p:cNvPr id="66570" name="Object 8"/>
          <p:cNvGraphicFramePr>
            <a:graphicFrameLocks noChangeAspect="1"/>
          </p:cNvGraphicFramePr>
          <p:nvPr>
            <p:extLst>
              <p:ext uri="{D42A27DB-BD31-4B8C-83A1-F6EECF244321}">
                <p14:modId xmlns:p14="http://schemas.microsoft.com/office/powerpoint/2010/main" val="3312016271"/>
              </p:ext>
            </p:extLst>
          </p:nvPr>
        </p:nvGraphicFramePr>
        <p:xfrm>
          <a:off x="2855640" y="5301208"/>
          <a:ext cx="4968875" cy="501650"/>
        </p:xfrm>
        <a:graphic>
          <a:graphicData uri="http://schemas.openxmlformats.org/presentationml/2006/ole">
            <mc:AlternateContent xmlns:mc="http://schemas.openxmlformats.org/markup-compatibility/2006">
              <mc:Choice xmlns:v="urn:schemas-microsoft-com:vml" Requires="v">
                <p:oleObj name="公式" r:id="rId4" imgW="1981200" imgH="203200" progId="Equation.3">
                  <p:embed/>
                </p:oleObj>
              </mc:Choice>
              <mc:Fallback>
                <p:oleObj name="公式" r:id="rId4" imgW="1981200" imgH="203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640" y="5301208"/>
                        <a:ext cx="49688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7588" name="Rectangle 3"/>
          <p:cNvSpPr>
            <a:spLocks noGrp="1" noChangeArrowheads="1"/>
          </p:cNvSpPr>
          <p:nvPr>
            <p:ph sz="quarter" idx="1"/>
          </p:nvPr>
        </p:nvSpPr>
        <p:spPr/>
        <p:txBody>
          <a:bodyPr/>
          <a:lstStyle/>
          <a:p>
            <a:pPr eaLnBrk="1" hangingPunct="1"/>
            <a:r>
              <a:rPr lang="zh-CN" altLang="en-US" dirty="0"/>
              <a:t>闭式在任何解释下都是命题，而非闭式没有这个性质，</a:t>
            </a:r>
          </a:p>
          <a:p>
            <a:pPr eaLnBrk="1" hangingPunct="1"/>
            <a:r>
              <a:rPr lang="zh-CN" altLang="en-US" dirty="0"/>
              <a:t>非闭式在某些解释下也可能是命题</a:t>
            </a:r>
            <a:r>
              <a:rPr lang="en-US" altLang="zh-CN" dirty="0"/>
              <a:t>,</a:t>
            </a:r>
            <a:r>
              <a:rPr lang="zh-CN" altLang="en-US" dirty="0"/>
              <a:t>例如：</a:t>
            </a:r>
          </a:p>
          <a:p>
            <a:pPr lvl="1" eaLnBrk="1" hangingPunct="1"/>
            <a:r>
              <a:rPr lang="en-US" altLang="zh-CN" dirty="0"/>
              <a:t>F(g(</a:t>
            </a:r>
            <a:r>
              <a:rPr lang="en-US" altLang="zh-CN" dirty="0" err="1"/>
              <a:t>x,y</a:t>
            </a:r>
            <a:r>
              <a:rPr lang="en-US" altLang="zh-CN" dirty="0"/>
              <a:t>),g(</a:t>
            </a:r>
            <a:r>
              <a:rPr lang="en-US" altLang="zh-CN" dirty="0" err="1"/>
              <a:t>y,x</a:t>
            </a:r>
            <a:r>
              <a:rPr lang="en-US" altLang="zh-CN" dirty="0"/>
              <a:t>)</a:t>
            </a:r>
            <a:r>
              <a:rPr lang="zh-CN" altLang="en-US" dirty="0"/>
              <a:t>在某个解释下为</a:t>
            </a:r>
            <a:r>
              <a:rPr lang="en-US" altLang="zh-CN" dirty="0" err="1"/>
              <a:t>x+y</a:t>
            </a:r>
            <a:r>
              <a:rPr lang="en-US" altLang="zh-CN" dirty="0"/>
              <a:t>=</a:t>
            </a:r>
            <a:r>
              <a:rPr lang="en-US" altLang="zh-CN" dirty="0" err="1"/>
              <a:t>y+x</a:t>
            </a:r>
            <a:r>
              <a:rPr lang="zh-CN" altLang="en-US" dirty="0"/>
              <a:t>形式，</a:t>
            </a:r>
            <a:r>
              <a:rPr lang="en-US" altLang="zh-CN" dirty="0" err="1"/>
              <a:t>x+y</a:t>
            </a:r>
            <a:r>
              <a:rPr lang="en-US" altLang="zh-CN" dirty="0"/>
              <a:t>=</a:t>
            </a:r>
            <a:r>
              <a:rPr lang="en-US" altLang="zh-CN" dirty="0" err="1"/>
              <a:t>y+x</a:t>
            </a:r>
            <a:r>
              <a:rPr lang="zh-CN" altLang="en-US" dirty="0"/>
              <a:t>为真命题</a:t>
            </a:r>
          </a:p>
        </p:txBody>
      </p:sp>
      <p:sp>
        <p:nvSpPr>
          <p:cNvPr id="6758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A4787B8-1FA8-44FE-A50B-887EBEFCCC26}" type="slidenum">
              <a:rPr lang="en-US" altLang="zh-CN" sz="1000"/>
              <a:pPr>
                <a:spcBef>
                  <a:spcPct val="0"/>
                </a:spcBef>
                <a:buClrTx/>
                <a:buFontTx/>
                <a:buNone/>
              </a:pPr>
              <a:t>64</a:t>
            </a:fld>
            <a:endParaRPr lang="en-US" altLang="zh-CN" sz="1000"/>
          </a:p>
        </p:txBody>
      </p:sp>
      <p:sp>
        <p:nvSpPr>
          <p:cNvPr id="67589" name="Rectangle 5"/>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8612" name="Rectangle 3"/>
          <p:cNvSpPr>
            <a:spLocks noGrp="1" noChangeArrowheads="1"/>
          </p:cNvSpPr>
          <p:nvPr>
            <p:ph sz="quarter" idx="1"/>
          </p:nvPr>
        </p:nvSpPr>
        <p:spPr/>
        <p:txBody>
          <a:bodyPr/>
          <a:lstStyle/>
          <a:p>
            <a:pPr eaLnBrk="1" hangingPunct="1"/>
            <a:r>
              <a:rPr lang="zh-CN" altLang="en-US" dirty="0">
                <a:solidFill>
                  <a:srgbClr val="FF0000"/>
                </a:solidFill>
                <a:highlight>
                  <a:srgbClr val="FFFF00"/>
                </a:highlight>
              </a:rPr>
              <a:t>题型四：证明某些公式不是永真式，也不是矛盾式。</a:t>
            </a:r>
          </a:p>
          <a:p>
            <a:pPr eaLnBrk="1" hangingPunct="1"/>
            <a:r>
              <a:rPr lang="zh-CN" altLang="en-US" dirty="0">
                <a:solidFill>
                  <a:srgbClr val="FF0000"/>
                </a:solidFill>
              </a:rPr>
              <a:t>解答与分析解此类问题，只需找成真的解释和成假的解释各一个即可。</a:t>
            </a:r>
          </a:p>
          <a:p>
            <a:pPr eaLnBrk="1" hangingPunct="1"/>
            <a:r>
              <a:rPr lang="en-US" altLang="zh-CN" dirty="0"/>
              <a:t>1</a:t>
            </a:r>
            <a:r>
              <a:rPr lang="zh-CN" altLang="en-US" dirty="0"/>
              <a:t>、证明公式</a:t>
            </a:r>
            <a:r>
              <a:rPr lang="zh-CN" altLang="en-US" dirty="0">
                <a:sym typeface="Symbol" panose="05050102010706020507" pitchFamily="18" charset="2"/>
              </a:rPr>
              <a:t></a:t>
            </a:r>
            <a:r>
              <a:rPr lang="en-US" altLang="zh-CN" dirty="0">
                <a:sym typeface="Symbol" panose="05050102010706020507" pitchFamily="18" charset="2"/>
              </a:rPr>
              <a:t>x(</a:t>
            </a:r>
            <a:r>
              <a:rPr lang="en-US" altLang="zh-CN" dirty="0"/>
              <a:t>F(x)</a:t>
            </a:r>
            <a:r>
              <a:rPr lang="en-US" altLang="zh-CN" dirty="0">
                <a:cs typeface="Arial" panose="020B0604020202020204" pitchFamily="34" charset="0"/>
              </a:rPr>
              <a:t>→</a:t>
            </a:r>
            <a:r>
              <a:rPr lang="en-US" altLang="zh-CN" dirty="0">
                <a:sym typeface="Symbol" panose="05050102010706020507" pitchFamily="18" charset="2"/>
              </a:rPr>
              <a:t>G</a:t>
            </a:r>
            <a:r>
              <a:rPr lang="en-US" altLang="zh-CN" dirty="0"/>
              <a:t>(x))</a:t>
            </a:r>
            <a:r>
              <a:rPr lang="zh-CN" altLang="en-US" dirty="0"/>
              <a:t>不是永真式，也不是矛盾式，记此公式为</a:t>
            </a:r>
            <a:r>
              <a:rPr lang="en-US" altLang="zh-CN" dirty="0"/>
              <a:t>A</a:t>
            </a:r>
            <a:r>
              <a:rPr lang="zh-CN" altLang="en-US" dirty="0"/>
              <a:t>。</a:t>
            </a:r>
          </a:p>
        </p:txBody>
      </p:sp>
      <p:sp>
        <p:nvSpPr>
          <p:cNvPr id="6861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D5D1376-DF90-452E-91C1-982F0CC22AC1}" type="slidenum">
              <a:rPr lang="en-US" altLang="zh-CN" sz="1000"/>
              <a:pPr>
                <a:spcBef>
                  <a:spcPct val="0"/>
                </a:spcBef>
                <a:buClrTx/>
                <a:buFontTx/>
                <a:buNone/>
              </a:pPr>
              <a:t>65</a:t>
            </a:fld>
            <a:endParaRPr lang="en-US" altLang="zh-CN" sz="1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9636" name="Rectangle 3"/>
          <p:cNvSpPr>
            <a:spLocks noGrp="1" noChangeArrowheads="1"/>
          </p:cNvSpPr>
          <p:nvPr>
            <p:ph sz="quarter" idx="1"/>
          </p:nvPr>
        </p:nvSpPr>
        <p:spPr/>
        <p:txBody>
          <a:bodyPr/>
          <a:lstStyle/>
          <a:p>
            <a:pPr eaLnBrk="1" hangingPunct="1"/>
            <a:r>
              <a:rPr lang="zh-CN" altLang="en-US" dirty="0"/>
              <a:t>解：</a:t>
            </a:r>
          </a:p>
          <a:p>
            <a:pPr eaLnBrk="1" hangingPunct="1"/>
            <a:r>
              <a:rPr lang="zh-CN" altLang="en-US" dirty="0"/>
              <a:t>取解释</a:t>
            </a:r>
            <a:r>
              <a:rPr lang="en-US" altLang="zh-CN" dirty="0"/>
              <a:t>I1</a:t>
            </a:r>
            <a:r>
              <a:rPr lang="zh-CN" altLang="en-US" dirty="0"/>
              <a:t>为：个体域</a:t>
            </a:r>
            <a:r>
              <a:rPr lang="en-US" altLang="zh-CN" dirty="0"/>
              <a:t>D</a:t>
            </a:r>
            <a:r>
              <a:rPr lang="zh-CN" altLang="en-US" dirty="0"/>
              <a:t>为实数集合</a:t>
            </a:r>
            <a:r>
              <a:rPr lang="en-US" altLang="zh-CN" dirty="0"/>
              <a:t>R</a:t>
            </a:r>
            <a:r>
              <a:rPr lang="zh-CN" altLang="en-US" dirty="0"/>
              <a:t>，</a:t>
            </a:r>
            <a:r>
              <a:rPr lang="en-US" altLang="zh-CN" dirty="0"/>
              <a:t>F(x)</a:t>
            </a:r>
            <a:r>
              <a:rPr lang="zh-CN" altLang="en-US" dirty="0"/>
              <a:t>：</a:t>
            </a:r>
            <a:r>
              <a:rPr lang="en-US" altLang="zh-CN" dirty="0"/>
              <a:t>x</a:t>
            </a:r>
            <a:r>
              <a:rPr lang="zh-CN" altLang="en-US" dirty="0"/>
              <a:t>为有理数，</a:t>
            </a:r>
            <a:r>
              <a:rPr lang="en-US" altLang="zh-CN" dirty="0"/>
              <a:t>G(x)</a:t>
            </a:r>
            <a:r>
              <a:rPr lang="zh-CN" altLang="en-US" dirty="0"/>
              <a:t>：</a:t>
            </a:r>
            <a:r>
              <a:rPr lang="en-US" altLang="zh-CN" dirty="0"/>
              <a:t>x</a:t>
            </a:r>
            <a:r>
              <a:rPr lang="zh-CN" altLang="en-US" dirty="0"/>
              <a:t>能表示成分数，在</a:t>
            </a:r>
            <a:r>
              <a:rPr lang="en-US" altLang="zh-CN" dirty="0"/>
              <a:t>I1</a:t>
            </a:r>
            <a:r>
              <a:rPr lang="zh-CN" altLang="en-US" dirty="0"/>
              <a:t>下，公式被解释为：“对于任意的实数</a:t>
            </a:r>
            <a:r>
              <a:rPr lang="en-US" altLang="zh-CN" dirty="0"/>
              <a:t>x</a:t>
            </a:r>
            <a:r>
              <a:rPr lang="zh-CN" altLang="en-US" dirty="0"/>
              <a:t>，若</a:t>
            </a:r>
            <a:r>
              <a:rPr lang="en-US" altLang="zh-CN" dirty="0"/>
              <a:t>x</a:t>
            </a:r>
            <a:r>
              <a:rPr lang="zh-CN" altLang="en-US" dirty="0"/>
              <a:t>是有理数，则</a:t>
            </a:r>
            <a:r>
              <a:rPr lang="en-US" altLang="zh-CN" dirty="0"/>
              <a:t>x</a:t>
            </a:r>
            <a:r>
              <a:rPr lang="zh-CN" altLang="en-US" dirty="0"/>
              <a:t>能表示成分数”，这是真命题，这说明</a:t>
            </a:r>
            <a:r>
              <a:rPr lang="en-US" altLang="zh-CN" dirty="0"/>
              <a:t>A</a:t>
            </a:r>
            <a:r>
              <a:rPr lang="zh-CN" altLang="en-US" dirty="0"/>
              <a:t>不是永假式。</a:t>
            </a:r>
          </a:p>
        </p:txBody>
      </p:sp>
      <p:sp>
        <p:nvSpPr>
          <p:cNvPr id="6963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703C71C-B8F5-4A67-9956-79FEF95C19A3}" type="slidenum">
              <a:rPr lang="en-US" altLang="zh-CN" sz="1000"/>
              <a:pPr>
                <a:spcBef>
                  <a:spcPct val="0"/>
                </a:spcBef>
                <a:buClrTx/>
                <a:buFontTx/>
                <a:buNone/>
              </a:pPr>
              <a:t>66</a:t>
            </a:fld>
            <a:endParaRPr lang="en-US" altLang="zh-CN" sz="1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0660" name="Rectangle 3"/>
          <p:cNvSpPr>
            <a:spLocks noGrp="1" noChangeArrowheads="1"/>
          </p:cNvSpPr>
          <p:nvPr>
            <p:ph sz="quarter" idx="1"/>
          </p:nvPr>
        </p:nvSpPr>
        <p:spPr/>
        <p:txBody>
          <a:bodyPr/>
          <a:lstStyle/>
          <a:p>
            <a:pPr eaLnBrk="1" hangingPunct="1"/>
            <a:r>
              <a:rPr lang="zh-CN" altLang="en-US" dirty="0"/>
              <a:t>取解释</a:t>
            </a:r>
            <a:r>
              <a:rPr lang="en-US" altLang="zh-CN" dirty="0"/>
              <a:t>I2</a:t>
            </a:r>
            <a:r>
              <a:rPr lang="zh-CN" altLang="en-US" dirty="0"/>
              <a:t>为：个体域</a:t>
            </a:r>
            <a:r>
              <a:rPr lang="en-US" altLang="zh-CN" dirty="0"/>
              <a:t>D</a:t>
            </a:r>
            <a:r>
              <a:rPr lang="zh-CN" altLang="en-US" dirty="0"/>
              <a:t>为实数集合</a:t>
            </a:r>
            <a:r>
              <a:rPr lang="en-US" altLang="zh-CN" dirty="0"/>
              <a:t>R</a:t>
            </a:r>
            <a:r>
              <a:rPr lang="zh-CN" altLang="en-US" dirty="0"/>
              <a:t>，</a:t>
            </a:r>
            <a:r>
              <a:rPr lang="en-US" altLang="zh-CN" dirty="0"/>
              <a:t>F(x)</a:t>
            </a:r>
            <a:r>
              <a:rPr lang="zh-CN" altLang="en-US" dirty="0"/>
              <a:t>：</a:t>
            </a:r>
            <a:r>
              <a:rPr lang="en-US" altLang="zh-CN" dirty="0"/>
              <a:t>x</a:t>
            </a:r>
            <a:r>
              <a:rPr lang="zh-CN" altLang="en-US" dirty="0"/>
              <a:t>为有理数，</a:t>
            </a:r>
            <a:r>
              <a:rPr lang="en-US" altLang="zh-CN" dirty="0"/>
              <a:t>G(x)</a:t>
            </a:r>
            <a:r>
              <a:rPr lang="zh-CN" altLang="en-US" dirty="0"/>
              <a:t>：</a:t>
            </a:r>
            <a:r>
              <a:rPr lang="en-US" altLang="zh-CN" dirty="0"/>
              <a:t>x</a:t>
            </a:r>
            <a:r>
              <a:rPr lang="zh-CN" altLang="en-US" dirty="0"/>
              <a:t>为无理数，在</a:t>
            </a:r>
            <a:r>
              <a:rPr lang="en-US" altLang="zh-CN" dirty="0"/>
              <a:t>I2</a:t>
            </a:r>
            <a:r>
              <a:rPr lang="zh-CN" altLang="en-US" dirty="0"/>
              <a:t>下，公式被解释为：“对于任意的实数</a:t>
            </a:r>
            <a:r>
              <a:rPr lang="en-US" altLang="zh-CN" dirty="0"/>
              <a:t>x</a:t>
            </a:r>
            <a:r>
              <a:rPr lang="zh-CN" altLang="en-US" dirty="0"/>
              <a:t>，若</a:t>
            </a:r>
            <a:r>
              <a:rPr lang="en-US" altLang="zh-CN" dirty="0"/>
              <a:t>x</a:t>
            </a:r>
            <a:r>
              <a:rPr lang="zh-CN" altLang="en-US" dirty="0"/>
              <a:t>是有理数，则</a:t>
            </a:r>
            <a:r>
              <a:rPr lang="en-US" altLang="zh-CN" dirty="0"/>
              <a:t>x</a:t>
            </a:r>
            <a:r>
              <a:rPr lang="zh-CN" altLang="en-US" dirty="0"/>
              <a:t>是无理数”，这是假命题，这说明不是</a:t>
            </a:r>
            <a:r>
              <a:rPr lang="en-US" altLang="zh-CN" dirty="0"/>
              <a:t>A</a:t>
            </a:r>
            <a:r>
              <a:rPr lang="zh-CN" altLang="en-US" dirty="0"/>
              <a:t>永真式。</a:t>
            </a:r>
          </a:p>
        </p:txBody>
      </p:sp>
      <p:sp>
        <p:nvSpPr>
          <p:cNvPr id="7065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66551C5-314F-42B2-AE1B-BB312E6B4B4B}" type="slidenum">
              <a:rPr lang="en-US" altLang="zh-CN" sz="1000"/>
              <a:pPr>
                <a:spcBef>
                  <a:spcPct val="0"/>
                </a:spcBef>
                <a:buClrTx/>
                <a:buFontTx/>
                <a:buNone/>
              </a:pPr>
              <a:t>67</a:t>
            </a:fld>
            <a:endParaRPr lang="en-US" altLang="zh-CN" sz="1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1684" name="Rectangle 3"/>
          <p:cNvSpPr>
            <a:spLocks noGrp="1" noChangeArrowheads="1"/>
          </p:cNvSpPr>
          <p:nvPr>
            <p:ph sz="quarter" idx="1"/>
          </p:nvPr>
        </p:nvSpPr>
        <p:spPr/>
        <p:txBody>
          <a:bodyPr/>
          <a:lstStyle/>
          <a:p>
            <a:pPr eaLnBrk="1" hangingPunct="1"/>
            <a:r>
              <a:rPr lang="zh-CN" altLang="en-US" dirty="0">
                <a:solidFill>
                  <a:srgbClr val="FF0000"/>
                </a:solidFill>
                <a:highlight>
                  <a:srgbClr val="FFFF00"/>
                </a:highlight>
              </a:rPr>
              <a:t>题型五：证明永真式</a:t>
            </a:r>
            <a:r>
              <a:rPr lang="en-US" altLang="zh-CN" dirty="0">
                <a:solidFill>
                  <a:srgbClr val="FF0000"/>
                </a:solidFill>
                <a:highlight>
                  <a:srgbClr val="FFFF00"/>
                </a:highlight>
              </a:rPr>
              <a:t>(</a:t>
            </a:r>
            <a:r>
              <a:rPr lang="zh-CN" altLang="en-US" dirty="0">
                <a:solidFill>
                  <a:srgbClr val="FF0000"/>
                </a:solidFill>
                <a:highlight>
                  <a:srgbClr val="FFFF00"/>
                </a:highlight>
              </a:rPr>
              <a:t>或永假式</a:t>
            </a:r>
            <a:r>
              <a:rPr lang="en-US" altLang="zh-CN" dirty="0">
                <a:solidFill>
                  <a:srgbClr val="FF0000"/>
                </a:solidFill>
                <a:highlight>
                  <a:srgbClr val="FFFF00"/>
                </a:highlight>
              </a:rPr>
              <a:t>)</a:t>
            </a:r>
            <a:r>
              <a:rPr lang="zh-CN" altLang="en-US" dirty="0"/>
              <a:t>。</a:t>
            </a:r>
          </a:p>
          <a:p>
            <a:pPr eaLnBrk="1" hangingPunct="1"/>
            <a:r>
              <a:rPr lang="zh-CN" altLang="en-US" dirty="0"/>
              <a:t>方法一。只需证明，在任何解释下，公式均为真即可。</a:t>
            </a:r>
          </a:p>
          <a:p>
            <a:pPr eaLnBrk="1" hangingPunct="1"/>
            <a:r>
              <a:rPr lang="zh-CN" altLang="en-US" dirty="0"/>
              <a:t>方法二。公式为命题逻辑重言式的代人实例，也为重言式</a:t>
            </a:r>
          </a:p>
        </p:txBody>
      </p:sp>
      <p:sp>
        <p:nvSpPr>
          <p:cNvPr id="7168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3C6F8F0-DAC6-49F1-913D-F88BFEBB7608}" type="slidenum">
              <a:rPr lang="en-US" altLang="zh-CN" sz="1000"/>
              <a:pPr>
                <a:spcBef>
                  <a:spcPct val="0"/>
                </a:spcBef>
                <a:buClrTx/>
                <a:buFontTx/>
                <a:buNone/>
              </a:pPr>
              <a:t>68</a:t>
            </a:fld>
            <a:endParaRPr lang="en-US" altLang="zh-CN" sz="10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a:t>本章学习要求：</a:t>
            </a:r>
          </a:p>
        </p:txBody>
      </p:sp>
      <p:sp>
        <p:nvSpPr>
          <p:cNvPr id="73732" name="Rectangle 3"/>
          <p:cNvSpPr>
            <a:spLocks noGrp="1" noChangeArrowheads="1"/>
          </p:cNvSpPr>
          <p:nvPr>
            <p:ph sz="quarter" idx="1"/>
          </p:nvPr>
        </p:nvSpPr>
        <p:spPr/>
        <p:txBody>
          <a:bodyPr/>
          <a:lstStyle/>
          <a:p>
            <a:pPr eaLnBrk="1" hangingPunct="1"/>
            <a:r>
              <a:rPr lang="zh-CN" altLang="en-US"/>
              <a:t>熟练掌握谓词，个体，量词</a:t>
            </a:r>
          </a:p>
        </p:txBody>
      </p:sp>
      <p:sp>
        <p:nvSpPr>
          <p:cNvPr id="7373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9FD4B77-DB33-4863-95B6-E32865ED5520}" type="slidenum">
              <a:rPr lang="en-US" altLang="zh-CN" sz="1000"/>
              <a:pPr>
                <a:spcBef>
                  <a:spcPct val="0"/>
                </a:spcBef>
                <a:buClrTx/>
                <a:buFontTx/>
                <a:buNone/>
              </a:pPr>
              <a:t>69</a:t>
            </a:fld>
            <a:endParaRPr lang="en-US" altLang="zh-CN"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a:t>谓词</a:t>
            </a:r>
          </a:p>
        </p:txBody>
      </p:sp>
      <p:sp>
        <p:nvSpPr>
          <p:cNvPr id="9220" name="Rectangle 3"/>
          <p:cNvSpPr>
            <a:spLocks noGrp="1" noChangeArrowheads="1"/>
          </p:cNvSpPr>
          <p:nvPr>
            <p:ph sz="quarter" idx="1"/>
          </p:nvPr>
        </p:nvSpPr>
        <p:spPr/>
        <p:txBody>
          <a:bodyPr/>
          <a:lstStyle/>
          <a:p>
            <a:pPr eaLnBrk="1" hangingPunct="1"/>
            <a:r>
              <a:rPr lang="zh-CN" altLang="en-US" dirty="0"/>
              <a:t>定义</a:t>
            </a:r>
          </a:p>
          <a:p>
            <a:pPr lvl="1" eaLnBrk="1" hangingPunct="1"/>
            <a:r>
              <a:rPr lang="zh-CN" altLang="en-US" b="1" dirty="0">
                <a:solidFill>
                  <a:srgbClr val="FF0000"/>
                </a:solidFill>
                <a:highlight>
                  <a:srgbClr val="FFFF00"/>
                </a:highlight>
              </a:rPr>
              <a:t>用来刻画一个个体的性质或多个个体之间关系的词，称为谓词</a:t>
            </a:r>
            <a:r>
              <a:rPr lang="zh-CN" altLang="en-US" b="1" dirty="0"/>
              <a:t>。</a:t>
            </a:r>
          </a:p>
          <a:p>
            <a:pPr lvl="1" eaLnBrk="1" hangingPunct="1"/>
            <a:r>
              <a:rPr lang="zh-CN" altLang="en-US" b="1" dirty="0"/>
              <a:t>谓词中包含个体的数目称为谓词的元数。</a:t>
            </a:r>
          </a:p>
          <a:p>
            <a:pPr lvl="1" eaLnBrk="1" hangingPunct="1"/>
            <a:r>
              <a:rPr lang="zh-CN" altLang="en-US" b="1" dirty="0"/>
              <a:t>表示有具体确定意义的性质或关系的谓词，称为谓词常元</a:t>
            </a:r>
            <a:r>
              <a:rPr lang="en-US" altLang="zh-CN" b="1" dirty="0"/>
              <a:t>(</a:t>
            </a:r>
            <a:r>
              <a:rPr lang="zh-CN" altLang="en-US" b="1" dirty="0"/>
              <a:t>小王与小张是同学</a:t>
            </a:r>
            <a:r>
              <a:rPr lang="en-US" altLang="zh-CN" b="1" dirty="0"/>
              <a:t>)</a:t>
            </a:r>
            <a:r>
              <a:rPr lang="zh-CN" altLang="en-US" b="1" dirty="0"/>
              <a:t>，否则称为谓词变元</a:t>
            </a:r>
            <a:r>
              <a:rPr lang="en-US" altLang="zh-CN" b="1" dirty="0"/>
              <a:t>(x</a:t>
            </a:r>
            <a:r>
              <a:rPr lang="zh-CN" altLang="en-US" b="1" dirty="0"/>
              <a:t>与</a:t>
            </a:r>
            <a:r>
              <a:rPr lang="en-US" altLang="zh-CN" b="1" dirty="0"/>
              <a:t>y</a:t>
            </a:r>
            <a:r>
              <a:rPr lang="zh-CN" altLang="en-US" b="1" dirty="0"/>
              <a:t>是同学</a:t>
            </a:r>
            <a:r>
              <a:rPr lang="en-US" altLang="zh-CN" b="1" dirty="0"/>
              <a:t>)</a:t>
            </a:r>
            <a:r>
              <a:rPr lang="zh-CN" altLang="en-US" b="1" dirty="0"/>
              <a:t>。</a:t>
            </a:r>
          </a:p>
        </p:txBody>
      </p:sp>
      <p:sp>
        <p:nvSpPr>
          <p:cNvPr id="921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34EF52A-D69A-4F2E-A26D-D5CAAED67D0E}" type="slidenum">
              <a:rPr lang="en-US" altLang="zh-CN" sz="1000"/>
              <a:pPr>
                <a:spcBef>
                  <a:spcPct val="0"/>
                </a:spcBef>
                <a:buClrTx/>
                <a:buFontTx/>
                <a:buNone/>
              </a:pPr>
              <a:t>7</a:t>
            </a:fld>
            <a:endParaRPr lang="en-US" altLang="zh-CN"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a:t>例：将下列命题符号化</a:t>
            </a:r>
          </a:p>
        </p:txBody>
      </p:sp>
      <p:sp>
        <p:nvSpPr>
          <p:cNvPr id="10244" name="Rectangle 3"/>
          <p:cNvSpPr>
            <a:spLocks noGrp="1" noChangeArrowheads="1"/>
          </p:cNvSpPr>
          <p:nvPr>
            <p:ph sz="quarter" idx="1"/>
          </p:nvPr>
        </p:nvSpPr>
        <p:spPr/>
        <p:txBody>
          <a:bodyPr/>
          <a:lstStyle/>
          <a:p>
            <a:pPr eaLnBrk="1" hangingPunct="1">
              <a:lnSpc>
                <a:spcPct val="90000"/>
              </a:lnSpc>
            </a:pPr>
            <a:r>
              <a:rPr lang="en-US" altLang="zh-CN" sz="2800" dirty="0"/>
              <a:t>x</a:t>
            </a:r>
            <a:r>
              <a:rPr lang="zh-CN" altLang="en-US" sz="2800" dirty="0"/>
              <a:t>是有理数。</a:t>
            </a:r>
          </a:p>
          <a:p>
            <a:pPr lvl="1" eaLnBrk="1" hangingPunct="1">
              <a:lnSpc>
                <a:spcPct val="90000"/>
              </a:lnSpc>
            </a:pPr>
            <a:r>
              <a:rPr lang="en-US" altLang="zh-CN" sz="2300" dirty="0"/>
              <a:t>x</a:t>
            </a:r>
            <a:r>
              <a:rPr lang="zh-CN" altLang="en-US" sz="2300" dirty="0"/>
              <a:t>是个体变项，“</a:t>
            </a:r>
            <a:r>
              <a:rPr lang="en-US" altLang="zh-CN" sz="2300" dirty="0"/>
              <a:t>…</a:t>
            </a:r>
            <a:r>
              <a:rPr lang="zh-CN" altLang="en-US" sz="2300" dirty="0"/>
              <a:t>是有理数”是谓词，记为</a:t>
            </a:r>
            <a:r>
              <a:rPr lang="en-US" altLang="zh-CN" sz="2300" dirty="0"/>
              <a:t>G</a:t>
            </a:r>
            <a:r>
              <a:rPr lang="zh-CN" altLang="en-US" sz="2300" dirty="0"/>
              <a:t>，用</a:t>
            </a:r>
            <a:r>
              <a:rPr lang="en-US" altLang="zh-CN" sz="2300" dirty="0"/>
              <a:t>G(x)</a:t>
            </a:r>
            <a:r>
              <a:rPr lang="zh-CN" altLang="en-US" sz="2300" dirty="0"/>
              <a:t>表示。</a:t>
            </a:r>
          </a:p>
          <a:p>
            <a:pPr eaLnBrk="1" hangingPunct="1">
              <a:lnSpc>
                <a:spcPct val="90000"/>
              </a:lnSpc>
            </a:pPr>
            <a:r>
              <a:rPr lang="en-US" altLang="zh-CN" sz="2800" dirty="0"/>
              <a:t>x</a:t>
            </a:r>
            <a:r>
              <a:rPr lang="zh-CN" altLang="en-US" sz="2800" dirty="0"/>
              <a:t>与</a:t>
            </a:r>
            <a:r>
              <a:rPr lang="en-US" altLang="zh-CN" sz="2800" dirty="0"/>
              <a:t>y</a:t>
            </a:r>
            <a:r>
              <a:rPr lang="zh-CN" altLang="en-US" sz="2800" dirty="0"/>
              <a:t>具有关系</a:t>
            </a:r>
            <a:r>
              <a:rPr lang="en-US" altLang="zh-CN" sz="2800" dirty="0"/>
              <a:t>L.</a:t>
            </a:r>
          </a:p>
          <a:p>
            <a:pPr lvl="1" eaLnBrk="1" hangingPunct="1">
              <a:lnSpc>
                <a:spcPct val="90000"/>
              </a:lnSpc>
            </a:pPr>
            <a:r>
              <a:rPr lang="en-US" altLang="zh-CN" sz="2300" dirty="0"/>
              <a:t>x</a:t>
            </a:r>
            <a:r>
              <a:rPr lang="zh-CN" altLang="en-US" sz="2300" dirty="0"/>
              <a:t>，</a:t>
            </a:r>
            <a:r>
              <a:rPr lang="en-US" altLang="zh-CN" sz="2300" dirty="0"/>
              <a:t>y</a:t>
            </a:r>
            <a:r>
              <a:rPr lang="zh-CN" altLang="en-US" sz="2300" dirty="0"/>
              <a:t>为两个个体变项，谓词为</a:t>
            </a:r>
            <a:r>
              <a:rPr lang="en-US" altLang="zh-CN" sz="2300" dirty="0"/>
              <a:t>L</a:t>
            </a:r>
            <a:r>
              <a:rPr lang="zh-CN" altLang="en-US" sz="2300" dirty="0"/>
              <a:t>，符号化形式为</a:t>
            </a:r>
            <a:r>
              <a:rPr lang="en-US" altLang="zh-CN" sz="2300" dirty="0"/>
              <a:t>L(</a:t>
            </a:r>
            <a:r>
              <a:rPr lang="en-US" altLang="zh-CN" sz="2300" dirty="0" err="1"/>
              <a:t>x,y</a:t>
            </a:r>
            <a:r>
              <a:rPr lang="en-US" altLang="zh-CN" sz="2300" dirty="0"/>
              <a:t>)</a:t>
            </a:r>
            <a:r>
              <a:rPr lang="zh-CN" altLang="en-US" sz="2300" dirty="0"/>
              <a:t>。</a:t>
            </a:r>
          </a:p>
          <a:p>
            <a:pPr eaLnBrk="1" hangingPunct="1">
              <a:lnSpc>
                <a:spcPct val="90000"/>
              </a:lnSpc>
            </a:pPr>
            <a:r>
              <a:rPr lang="zh-CN" altLang="en-US" sz="2800" dirty="0"/>
              <a:t>小王与小李同岁。</a:t>
            </a:r>
          </a:p>
          <a:p>
            <a:pPr lvl="1" eaLnBrk="1" hangingPunct="1">
              <a:lnSpc>
                <a:spcPct val="90000"/>
              </a:lnSpc>
            </a:pPr>
            <a:r>
              <a:rPr lang="zh-CN" altLang="en-US" sz="2300" dirty="0"/>
              <a:t>小王，小李都是个体常项，“</a:t>
            </a:r>
            <a:r>
              <a:rPr lang="en-US" altLang="zh-CN" sz="2300" dirty="0"/>
              <a:t>…</a:t>
            </a:r>
            <a:r>
              <a:rPr lang="zh-CN" altLang="en-US" sz="2300" dirty="0"/>
              <a:t>与</a:t>
            </a:r>
            <a:r>
              <a:rPr lang="en-US" altLang="zh-CN" sz="2300" dirty="0"/>
              <a:t>…</a:t>
            </a:r>
            <a:r>
              <a:rPr lang="zh-CN" altLang="en-US" sz="2300" dirty="0"/>
              <a:t>同岁”是谓词，记为</a:t>
            </a:r>
            <a:r>
              <a:rPr lang="en-US" altLang="zh-CN" sz="2300" dirty="0"/>
              <a:t>H</a:t>
            </a:r>
            <a:r>
              <a:rPr lang="zh-CN" altLang="en-US" sz="2300" dirty="0"/>
              <a:t>，命题符号化形式为</a:t>
            </a:r>
            <a:r>
              <a:rPr lang="en-US" altLang="zh-CN" sz="2300" dirty="0"/>
              <a:t>H(</a:t>
            </a:r>
            <a:r>
              <a:rPr lang="en-US" altLang="zh-CN" sz="2300" dirty="0" err="1"/>
              <a:t>a,b</a:t>
            </a:r>
            <a:r>
              <a:rPr lang="en-US" altLang="zh-CN" sz="2300" dirty="0"/>
              <a:t>)</a:t>
            </a:r>
            <a:r>
              <a:rPr lang="zh-CN" altLang="en-US" sz="2300" dirty="0"/>
              <a:t>，其中，</a:t>
            </a:r>
            <a:r>
              <a:rPr lang="en-US" altLang="zh-CN" sz="2300" dirty="0"/>
              <a:t>a:</a:t>
            </a:r>
            <a:r>
              <a:rPr lang="zh-CN" altLang="en-US" sz="2300" dirty="0"/>
              <a:t>小王，</a:t>
            </a:r>
            <a:r>
              <a:rPr lang="en-US" altLang="zh-CN" sz="2300" dirty="0"/>
              <a:t>b:</a:t>
            </a:r>
            <a:r>
              <a:rPr lang="zh-CN" altLang="en-US" sz="2300" dirty="0"/>
              <a:t>小李。</a:t>
            </a:r>
          </a:p>
        </p:txBody>
      </p:sp>
      <p:sp>
        <p:nvSpPr>
          <p:cNvPr id="1024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2AFC70C-6913-4591-8CD4-6F4FB3147912}" type="slidenum">
              <a:rPr lang="en-US" altLang="zh-CN" sz="1000"/>
              <a:pPr>
                <a:spcBef>
                  <a:spcPct val="0"/>
                </a:spcBef>
                <a:buClrTx/>
                <a:buFontTx/>
                <a:buNone/>
              </a:pPr>
              <a:t>8</a:t>
            </a:fld>
            <a:endParaRPr lang="en-US" altLang="zh-CN"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a:t>n</a:t>
            </a:r>
            <a:r>
              <a:rPr lang="zh-CN" altLang="en-US"/>
              <a:t>元谓词</a:t>
            </a:r>
          </a:p>
        </p:txBody>
      </p:sp>
      <p:sp>
        <p:nvSpPr>
          <p:cNvPr id="11268" name="Rectangle 3"/>
          <p:cNvSpPr>
            <a:spLocks noGrp="1" noChangeArrowheads="1"/>
          </p:cNvSpPr>
          <p:nvPr>
            <p:ph sz="quarter" idx="1"/>
          </p:nvPr>
        </p:nvSpPr>
        <p:spPr/>
        <p:txBody>
          <a:bodyPr/>
          <a:lstStyle/>
          <a:p>
            <a:pPr eaLnBrk="1" hangingPunct="1"/>
            <a:r>
              <a:rPr lang="zh-CN" altLang="en-US" dirty="0"/>
              <a:t>一个由</a:t>
            </a:r>
            <a:r>
              <a:rPr lang="en-US" altLang="zh-CN" dirty="0"/>
              <a:t>n</a:t>
            </a:r>
            <a:r>
              <a:rPr lang="zh-CN" altLang="en-US" dirty="0"/>
              <a:t>个体和</a:t>
            </a:r>
            <a:r>
              <a:rPr lang="en-US" altLang="zh-CN" dirty="0"/>
              <a:t>n</a:t>
            </a:r>
            <a:r>
              <a:rPr lang="zh-CN" altLang="en-US" dirty="0"/>
              <a:t>元谓词所组成的命题可以表示为</a:t>
            </a:r>
            <a:r>
              <a:rPr lang="en-US" altLang="zh-CN" b="1" i="1" dirty="0"/>
              <a:t>P(a</a:t>
            </a:r>
            <a:r>
              <a:rPr lang="en-US" altLang="zh-CN" b="1" i="1" baseline="-30000" dirty="0"/>
              <a:t>1</a:t>
            </a:r>
            <a:r>
              <a:rPr lang="en-US" altLang="zh-CN" b="1" i="1" dirty="0"/>
              <a:t>,a</a:t>
            </a:r>
            <a:r>
              <a:rPr lang="en-US" altLang="zh-CN" b="1" i="1" baseline="-30000" dirty="0"/>
              <a:t>2</a:t>
            </a:r>
            <a:r>
              <a:rPr lang="en-US" altLang="zh-CN" b="1" i="1" dirty="0"/>
              <a:t>,</a:t>
            </a:r>
            <a:r>
              <a:rPr lang="en-US" altLang="zh-CN" b="1" i="1" dirty="0">
                <a:latin typeface="Tahoma" panose="020B0604030504040204" pitchFamily="34" charset="0"/>
              </a:rPr>
              <a:t>…</a:t>
            </a:r>
            <a:r>
              <a:rPr lang="en-US" altLang="zh-CN" b="1" i="1" dirty="0"/>
              <a:t>,a</a:t>
            </a:r>
            <a:r>
              <a:rPr lang="en-US" altLang="zh-CN" b="1" i="1" baseline="-30000" dirty="0"/>
              <a:t>n</a:t>
            </a:r>
            <a:r>
              <a:rPr lang="en-US" altLang="zh-CN" b="1" i="1" dirty="0"/>
              <a:t>)</a:t>
            </a:r>
            <a:r>
              <a:rPr lang="en-US" altLang="zh-CN" dirty="0"/>
              <a:t>,</a:t>
            </a:r>
            <a:r>
              <a:rPr lang="zh-CN" altLang="en-US" dirty="0"/>
              <a:t>其中</a:t>
            </a:r>
            <a:r>
              <a:rPr lang="en-US" altLang="zh-CN" dirty="0"/>
              <a:t>P</a:t>
            </a:r>
            <a:r>
              <a:rPr lang="zh-CN" altLang="en-US" dirty="0"/>
              <a:t>表示</a:t>
            </a:r>
            <a:r>
              <a:rPr lang="en-US" altLang="zh-CN" dirty="0"/>
              <a:t>n</a:t>
            </a:r>
            <a:r>
              <a:rPr lang="zh-CN" altLang="en-US" dirty="0"/>
              <a:t>元谓词，</a:t>
            </a:r>
            <a:r>
              <a:rPr lang="en-US" altLang="zh-CN" b="1" dirty="0"/>
              <a:t>a</a:t>
            </a:r>
            <a:r>
              <a:rPr lang="en-US" altLang="zh-CN" b="1" baseline="-30000" dirty="0"/>
              <a:t>1</a:t>
            </a:r>
            <a:r>
              <a:rPr lang="en-US" altLang="zh-CN" b="1" dirty="0"/>
              <a:t>,a</a:t>
            </a:r>
            <a:r>
              <a:rPr lang="en-US" altLang="zh-CN" b="1" baseline="-30000" dirty="0"/>
              <a:t>2</a:t>
            </a:r>
            <a:r>
              <a:rPr lang="en-US" altLang="zh-CN" b="1" dirty="0"/>
              <a:t>,</a:t>
            </a:r>
            <a:r>
              <a:rPr lang="en-US" altLang="zh-CN" b="1" dirty="0">
                <a:latin typeface="Tahoma" panose="020B0604030504040204" pitchFamily="34" charset="0"/>
              </a:rPr>
              <a:t>…</a:t>
            </a:r>
            <a:r>
              <a:rPr lang="en-US" altLang="zh-CN" b="1" dirty="0"/>
              <a:t>,a</a:t>
            </a:r>
            <a:r>
              <a:rPr lang="en-US" altLang="zh-CN" b="1" baseline="-30000" dirty="0"/>
              <a:t>n</a:t>
            </a:r>
            <a:r>
              <a:rPr lang="zh-CN" altLang="en-US" dirty="0"/>
              <a:t>分别表示</a:t>
            </a:r>
            <a:r>
              <a:rPr lang="en-US" altLang="zh-CN" dirty="0"/>
              <a:t>n</a:t>
            </a:r>
            <a:r>
              <a:rPr lang="zh-CN" altLang="en-US" dirty="0"/>
              <a:t>个个体。</a:t>
            </a:r>
          </a:p>
        </p:txBody>
      </p:sp>
      <p:sp>
        <p:nvSpPr>
          <p:cNvPr id="1126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DA05E5E-3194-4745-ABA0-25ABFAC15660}" type="slidenum">
              <a:rPr lang="en-US" altLang="zh-CN" sz="1000"/>
              <a:pPr>
                <a:spcBef>
                  <a:spcPct val="0"/>
                </a:spcBef>
                <a:buClrTx/>
                <a:buFontTx/>
                <a:buNone/>
              </a:pPr>
              <a:t>9</a:t>
            </a:fld>
            <a:endParaRPr lang="en-US" altLang="zh-CN" sz="100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第0章 离散数学简介</Template>
  <TotalTime>3058</TotalTime>
  <Words>5667</Words>
  <Application>Microsoft Office PowerPoint</Application>
  <PresentationFormat>宽屏</PresentationFormat>
  <Paragraphs>416</Paragraphs>
  <Slides>69</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80" baseType="lpstr">
      <vt:lpstr>华文仿宋</vt:lpstr>
      <vt:lpstr>宋体</vt:lpstr>
      <vt:lpstr>Arial</vt:lpstr>
      <vt:lpstr>Cambria Math</vt:lpstr>
      <vt:lpstr>Tahoma</vt:lpstr>
      <vt:lpstr>Times New Roman</vt:lpstr>
      <vt:lpstr>Tw Cen MT</vt:lpstr>
      <vt:lpstr>Wingdings</vt:lpstr>
      <vt:lpstr>Wingdings 2</vt:lpstr>
      <vt:lpstr>中性</vt:lpstr>
      <vt:lpstr>公式</vt:lpstr>
      <vt:lpstr>第四章谓词逻辑基本概念</vt:lpstr>
      <vt:lpstr>为什么要引入谓词逻辑？</vt:lpstr>
      <vt:lpstr>例：</vt:lpstr>
      <vt:lpstr>如何将上述推理过程形式化？</vt:lpstr>
      <vt:lpstr>4.1谓词逻辑命题符号化</vt:lpstr>
      <vt:lpstr>4.1谓词逻辑命题符号化</vt:lpstr>
      <vt:lpstr>谓词</vt:lpstr>
      <vt:lpstr>例：将下列命题符号化</vt:lpstr>
      <vt:lpstr>n元谓词</vt:lpstr>
      <vt:lpstr>注意：</vt:lpstr>
      <vt:lpstr>注意(续)</vt:lpstr>
      <vt:lpstr>谓词逻辑与命题逻辑</vt:lpstr>
      <vt:lpstr>命题函数</vt:lpstr>
      <vt:lpstr>谓词和个体词</vt:lpstr>
      <vt:lpstr>谓词和个体词</vt:lpstr>
      <vt:lpstr>谓词和个体词</vt:lpstr>
      <vt:lpstr>函数和量词</vt:lpstr>
      <vt:lpstr>函数和量词</vt:lpstr>
      <vt:lpstr>量词</vt:lpstr>
      <vt:lpstr>例：将下列命题符号化</vt:lpstr>
      <vt:lpstr>例：将下列命题符号化</vt:lpstr>
      <vt:lpstr>例：将下列命题符号化</vt:lpstr>
      <vt:lpstr>例：将下列命题符号化</vt:lpstr>
      <vt:lpstr>例：将下列命题符号化</vt:lpstr>
      <vt:lpstr>句式及其符号化</vt:lpstr>
      <vt:lpstr>函数</vt:lpstr>
      <vt:lpstr>含量词的谓词的真值规定</vt:lpstr>
      <vt:lpstr>xG(x)的真值规定</vt:lpstr>
      <vt:lpstr>xG(x)的真值规定</vt:lpstr>
      <vt:lpstr>例：D={a,b,c}</vt:lpstr>
      <vt:lpstr>4.2 谓词逻辑公式及解释</vt:lpstr>
      <vt:lpstr>4.2谓词逻辑公式及解释</vt:lpstr>
      <vt:lpstr>4.2谓词逻辑公式及解释</vt:lpstr>
      <vt:lpstr>4.2谓词逻辑公式及解释</vt:lpstr>
      <vt:lpstr>谓词公式的定义</vt:lpstr>
      <vt:lpstr>谓词公式的定义</vt:lpstr>
      <vt:lpstr>约束变元和自由变元</vt:lpstr>
      <vt:lpstr>例</vt:lpstr>
      <vt:lpstr>换名规则</vt:lpstr>
      <vt:lpstr>换名规则</vt:lpstr>
      <vt:lpstr>例：</vt:lpstr>
      <vt:lpstr>说明：</vt:lpstr>
      <vt:lpstr>说明：</vt:lpstr>
      <vt:lpstr>说明：</vt:lpstr>
      <vt:lpstr>说明：</vt:lpstr>
      <vt:lpstr>闭式</vt:lpstr>
      <vt:lpstr>谓词逻辑的永真公式</vt:lpstr>
      <vt:lpstr>公式的解释</vt:lpstr>
      <vt:lpstr>例：xy(F(f(x,a),y)F(f(y,a),x))</vt:lpstr>
      <vt:lpstr>说明:</vt:lpstr>
      <vt:lpstr>说明:</vt:lpstr>
      <vt:lpstr>永真式和永假式</vt:lpstr>
      <vt:lpstr>例：x(P(x)Q(x)),其中P(x):x=1;Q(x):x=2,个体域是{1,2},求公式的真值</vt:lpstr>
      <vt:lpstr>代换实例</vt:lpstr>
      <vt:lpstr>第四章习题课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本章学习要求：</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一阶逻辑基本概念</dc:title>
  <dc:creator>yangjianlin</dc:creator>
  <cp:lastModifiedBy>UP CPU</cp:lastModifiedBy>
  <cp:revision>452</cp:revision>
  <dcterms:created xsi:type="dcterms:W3CDTF">2004-07-18T14:10:25Z</dcterms:created>
  <dcterms:modified xsi:type="dcterms:W3CDTF">2023-05-28T12:28:07Z</dcterms:modified>
</cp:coreProperties>
</file>