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9"/>
  </p:notesMasterIdLst>
  <p:sldIdLst>
    <p:sldId id="343" r:id="rId2"/>
    <p:sldId id="344" r:id="rId3"/>
    <p:sldId id="290" r:id="rId4"/>
    <p:sldId id="398" r:id="rId5"/>
    <p:sldId id="293" r:id="rId6"/>
    <p:sldId id="347" r:id="rId7"/>
    <p:sldId id="348" r:id="rId8"/>
    <p:sldId id="349" r:id="rId9"/>
    <p:sldId id="291" r:id="rId10"/>
    <p:sldId id="292" r:id="rId11"/>
    <p:sldId id="294" r:id="rId12"/>
    <p:sldId id="350" r:id="rId13"/>
    <p:sldId id="297" r:id="rId14"/>
    <p:sldId id="402" r:id="rId15"/>
    <p:sldId id="295" r:id="rId16"/>
    <p:sldId id="298" r:id="rId17"/>
    <p:sldId id="299" r:id="rId18"/>
    <p:sldId id="301" r:id="rId19"/>
    <p:sldId id="352" r:id="rId20"/>
    <p:sldId id="353" r:id="rId21"/>
    <p:sldId id="354" r:id="rId22"/>
    <p:sldId id="403" r:id="rId23"/>
    <p:sldId id="351" r:id="rId24"/>
    <p:sldId id="302" r:id="rId25"/>
    <p:sldId id="303" r:id="rId26"/>
    <p:sldId id="304" r:id="rId27"/>
    <p:sldId id="305" r:id="rId28"/>
    <p:sldId id="401" r:id="rId29"/>
    <p:sldId id="307" r:id="rId30"/>
    <p:sldId id="404" r:id="rId31"/>
    <p:sldId id="308" r:id="rId32"/>
    <p:sldId id="331" r:id="rId33"/>
    <p:sldId id="309" r:id="rId34"/>
    <p:sldId id="325" r:id="rId35"/>
    <p:sldId id="326" r:id="rId36"/>
    <p:sldId id="327" r:id="rId37"/>
    <p:sldId id="328" r:id="rId38"/>
    <p:sldId id="285" r:id="rId39"/>
    <p:sldId id="355" r:id="rId40"/>
    <p:sldId id="356" r:id="rId41"/>
    <p:sldId id="287" r:id="rId42"/>
    <p:sldId id="334" r:id="rId43"/>
    <p:sldId id="332" r:id="rId44"/>
    <p:sldId id="286" r:id="rId45"/>
    <p:sldId id="335" r:id="rId46"/>
    <p:sldId id="288" r:id="rId47"/>
    <p:sldId id="372" r:id="rId48"/>
    <p:sldId id="357" r:id="rId49"/>
    <p:sldId id="336" r:id="rId50"/>
    <p:sldId id="311" r:id="rId51"/>
    <p:sldId id="405" r:id="rId52"/>
    <p:sldId id="406" r:id="rId53"/>
    <p:sldId id="407" r:id="rId54"/>
    <p:sldId id="409" r:id="rId55"/>
    <p:sldId id="408" r:id="rId56"/>
    <p:sldId id="338" r:id="rId57"/>
    <p:sldId id="388" r:id="rId58"/>
    <p:sldId id="410" r:id="rId59"/>
    <p:sldId id="337" r:id="rId60"/>
    <p:sldId id="313" r:id="rId61"/>
    <p:sldId id="314" r:id="rId62"/>
    <p:sldId id="315" r:id="rId63"/>
    <p:sldId id="369" r:id="rId64"/>
    <p:sldId id="400" r:id="rId65"/>
    <p:sldId id="359" r:id="rId66"/>
    <p:sldId id="371" r:id="rId67"/>
    <p:sldId id="397" r:id="rId68"/>
    <p:sldId id="329" r:id="rId69"/>
    <p:sldId id="389" r:id="rId70"/>
    <p:sldId id="411" r:id="rId71"/>
    <p:sldId id="390" r:id="rId72"/>
    <p:sldId id="391" r:id="rId73"/>
    <p:sldId id="392" r:id="rId74"/>
    <p:sldId id="393" r:id="rId75"/>
    <p:sldId id="394" r:id="rId76"/>
    <p:sldId id="395" r:id="rId77"/>
    <p:sldId id="396" r:id="rId7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3963" autoAdjust="0"/>
  </p:normalViewPr>
  <p:slideViewPr>
    <p:cSldViewPr>
      <p:cViewPr varScale="1">
        <p:scale>
          <a:sx n="102" d="100"/>
          <a:sy n="102" d="100"/>
        </p:scale>
        <p:origin x="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E4FCA56-CD67-45C8-935F-7ED1B57421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(F(x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,y,z)y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G(x,y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,z)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(y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(F(x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,y,z)G(x,y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,z)))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y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(F(x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,y,z)G(x,y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,z))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FCA56-CD67-45C8-935F-7ED1B57421A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02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E5A597-2950-4194-B479-4EE4EC190A52}" type="slidenum">
              <a:rPr lang="en-US" altLang="zh-CN" smtClean="0">
                <a:latin typeface="Tahoma" panose="020B0604030504040204" pitchFamily="34" charset="0"/>
              </a:rPr>
              <a:pPr/>
              <a:t>67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证明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dirty="0" err="1">
                <a:solidFill>
                  <a:srgbClr val="000000"/>
                </a:solidFill>
              </a:rPr>
              <a:t>xA</a:t>
            </a:r>
            <a:r>
              <a:rPr kumimoji="1" lang="en-US" altLang="zh-CN" dirty="0">
                <a:solidFill>
                  <a:srgbClr val="000000"/>
                </a:solidFill>
              </a:rPr>
              <a:t>(x)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</a:t>
            </a:r>
            <a:r>
              <a:rPr kumimoji="1" lang="en-US" altLang="zh-CN" dirty="0" err="1">
                <a:solidFill>
                  <a:srgbClr val="000000"/>
                </a:solidFill>
              </a:rPr>
              <a:t>xB</a:t>
            </a:r>
            <a:r>
              <a:rPr kumimoji="1" lang="en-US" altLang="zh-CN" dirty="0">
                <a:solidFill>
                  <a:srgbClr val="000000"/>
                </a:solidFill>
              </a:rPr>
              <a:t>(x)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</a:t>
            </a:r>
            <a:r>
              <a:rPr kumimoji="1" lang="en-US" altLang="zh-CN" dirty="0">
                <a:solidFill>
                  <a:srgbClr val="000000"/>
                </a:solidFill>
              </a:rPr>
              <a:t>x(A(x)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kumimoji="1" lang="en-US" altLang="zh-CN" dirty="0">
                <a:solidFill>
                  <a:srgbClr val="000000"/>
                </a:solidFill>
              </a:rPr>
              <a:t>B(x))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1100" dirty="0" err="1">
                <a:solidFill>
                  <a:srgbClr val="000000"/>
                </a:solidFill>
              </a:rPr>
              <a:t>xA</a:t>
            </a:r>
            <a:r>
              <a:rPr kumimoji="1" lang="en-US" altLang="zh-CN" sz="1100" dirty="0">
                <a:solidFill>
                  <a:srgbClr val="000000"/>
                </a:solidFill>
              </a:rPr>
              <a:t>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zh-CN" altLang="en-US" sz="1100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sz="1100" dirty="0" err="1">
                <a:solidFill>
                  <a:srgbClr val="000000"/>
                </a:solidFill>
              </a:rPr>
              <a:t>xB</a:t>
            </a:r>
            <a:r>
              <a:rPr kumimoji="1" lang="en-US" altLang="zh-CN" sz="1100" dirty="0">
                <a:solidFill>
                  <a:srgbClr val="000000"/>
                </a:solidFill>
              </a:rPr>
              <a:t>(x)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dirty="0" err="1">
                <a:solidFill>
                  <a:srgbClr val="000000"/>
                </a:solidFill>
              </a:rPr>
              <a:t>xB</a:t>
            </a:r>
            <a:r>
              <a:rPr kumimoji="1" lang="en-US" altLang="zh-CN" dirty="0">
                <a:solidFill>
                  <a:srgbClr val="000000"/>
                </a:solidFill>
              </a:rPr>
              <a:t>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</a:t>
            </a:r>
            <a:r>
              <a:rPr kumimoji="1" lang="en-US" altLang="zh-CN" sz="1100" dirty="0" err="1">
                <a:solidFill>
                  <a:srgbClr val="000000"/>
                </a:solidFill>
              </a:rPr>
              <a:t>xA</a:t>
            </a:r>
            <a:r>
              <a:rPr kumimoji="1" lang="en-US" altLang="zh-CN" sz="1100" dirty="0">
                <a:solidFill>
                  <a:srgbClr val="000000"/>
                </a:solidFill>
              </a:rPr>
              <a:t>(x)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sz="1100" dirty="0">
                <a:solidFill>
                  <a:srgbClr val="000000"/>
                </a:solidFill>
              </a:rPr>
              <a:t>使用附加前提使用规则</a:t>
            </a:r>
            <a:endParaRPr kumimoji="1" lang="en-US" altLang="zh-CN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1100" dirty="0">
                <a:solidFill>
                  <a:srgbClr val="000000"/>
                </a:solidFill>
              </a:rPr>
              <a:t>x</a:t>
            </a: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kumimoji="1" lang="en-US" altLang="zh-CN" sz="1100" dirty="0">
                <a:solidFill>
                  <a:srgbClr val="000000"/>
                </a:solidFill>
              </a:rPr>
              <a:t>A(x)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</a:t>
            </a:r>
            <a:r>
              <a:rPr kumimoji="1" lang="en-US" altLang="zh-CN" sz="1100" dirty="0" err="1">
                <a:solidFill>
                  <a:srgbClr val="000000"/>
                </a:solidFill>
              </a:rPr>
              <a:t>xB</a:t>
            </a:r>
            <a:r>
              <a:rPr kumimoji="1" lang="en-US" altLang="zh-CN" sz="1100" dirty="0">
                <a:solidFill>
                  <a:srgbClr val="000000"/>
                </a:solidFill>
              </a:rPr>
              <a:t>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</a:t>
            </a:r>
            <a:r>
              <a:rPr kumimoji="1" lang="en-US" altLang="zh-CN" sz="1100" dirty="0">
                <a:solidFill>
                  <a:srgbClr val="000000"/>
                </a:solidFill>
              </a:rPr>
              <a:t>x(</a:t>
            </a: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kumimoji="1" lang="en-US" altLang="zh-CN" sz="1100" dirty="0">
                <a:solidFill>
                  <a:srgbClr val="000000"/>
                </a:solidFill>
              </a:rPr>
              <a:t>A(x)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1100" dirty="0">
                <a:solidFill>
                  <a:srgbClr val="000000"/>
                </a:solidFill>
              </a:rPr>
              <a:t>B(x))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1100" dirty="0">
                <a:solidFill>
                  <a:srgbClr val="000000"/>
                </a:solidFill>
              </a:rPr>
              <a:t>x(</a:t>
            </a: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kumimoji="1" lang="en-US" altLang="zh-CN" sz="1100" dirty="0">
                <a:solidFill>
                  <a:srgbClr val="000000"/>
                </a:solidFill>
              </a:rPr>
              <a:t>A(x)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1100" dirty="0">
                <a:solidFill>
                  <a:srgbClr val="000000"/>
                </a:solidFill>
              </a:rPr>
              <a:t>B(x))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lang="en-US" altLang="zh-CN" sz="1100" dirty="0">
                <a:sym typeface="Symbol" panose="05050102010706020507" pitchFamily="18" charset="2"/>
              </a:rPr>
              <a:t>(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1100" dirty="0">
                <a:solidFill>
                  <a:srgbClr val="000000"/>
                </a:solidFill>
              </a:rPr>
              <a:t>x</a:t>
            </a:r>
            <a:r>
              <a:rPr lang="zh-CN" altLang="en-US" sz="1100" dirty="0">
                <a:sym typeface="Symbol" panose="05050102010706020507" pitchFamily="18" charset="2"/>
              </a:rPr>
              <a:t></a:t>
            </a:r>
            <a:r>
              <a:rPr kumimoji="1" lang="en-US" altLang="zh-CN" sz="1100" dirty="0">
                <a:solidFill>
                  <a:srgbClr val="000000"/>
                </a:solidFill>
              </a:rPr>
              <a:t>A(x)</a:t>
            </a:r>
            <a:r>
              <a:rPr kumimoji="1" lang="en-US" altLang="zh-CN" sz="1100" dirty="0">
                <a:solidFill>
                  <a:srgbClr val="000000"/>
                </a:solidFill>
                <a:sym typeface="Symbol" panose="05050102010706020507" pitchFamily="18" charset="2"/>
              </a:rPr>
              <a:t></a:t>
            </a:r>
            <a:r>
              <a:rPr kumimoji="1" lang="en-US" altLang="zh-CN" sz="1100" dirty="0" err="1">
                <a:solidFill>
                  <a:srgbClr val="000000"/>
                </a:solidFill>
              </a:rPr>
              <a:t>xB</a:t>
            </a:r>
            <a:r>
              <a:rPr kumimoji="1" lang="en-US" altLang="zh-CN" sz="1100" dirty="0">
                <a:solidFill>
                  <a:srgbClr val="000000"/>
                </a:solidFill>
              </a:rPr>
              <a:t>(x)</a:t>
            </a:r>
            <a:r>
              <a:rPr lang="en-US" altLang="zh-CN" sz="1100" dirty="0">
                <a:sym typeface="Symbol" panose="05050102010706020507" pitchFamily="18" charset="2"/>
              </a:rPr>
              <a:t>)</a:t>
            </a:r>
            <a:endParaRPr kumimoji="1"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8E138F-8823-405C-BF4A-7F8415EAFE20}" type="slidenum">
              <a:rPr lang="en-US" altLang="zh-CN" smtClean="0">
                <a:latin typeface="Tahoma" panose="020B0604030504040204" pitchFamily="34" charset="0"/>
              </a:rPr>
              <a:pPr/>
              <a:t>70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4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FCA56-CD67-45C8-935F-7ED1B57421A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78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FCA56-CD67-45C8-935F-7ED1B57421A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75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00A15-B3E8-44E0-B2E8-91492940EFE0}" type="slidenum">
              <a:rPr lang="en-US" altLang="zh-CN" smtClean="0">
                <a:latin typeface="Tahoma" panose="020B0604030504040204" pitchFamily="34" charset="0"/>
              </a:rPr>
              <a:pPr/>
              <a:t>40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换名规则</a:t>
            </a:r>
            <a:r>
              <a:rPr lang="en-US" altLang="zh-CN"/>
              <a:t>/</a:t>
            </a:r>
            <a:r>
              <a:rPr lang="zh-CN" altLang="en-US"/>
              <a:t>代替规则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900A15-B3E8-44E0-B2E8-91492940EFE0}" type="slidenum">
              <a:rPr lang="en-US" altLang="zh-CN" smtClean="0">
                <a:latin typeface="Tahoma" panose="020B0604030504040204" pitchFamily="34" charset="0"/>
              </a:rPr>
              <a:pPr/>
              <a:t>52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换名规则</a:t>
            </a:r>
            <a:r>
              <a:rPr lang="en-US" altLang="zh-CN"/>
              <a:t>/</a:t>
            </a:r>
            <a:r>
              <a:rPr lang="zh-CN" altLang="en-US"/>
              <a:t>代替规则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65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37D0EB-ADEC-472B-B604-BDC93E3C81FC}" type="slidenum">
              <a:rPr lang="en-US" altLang="zh-CN" smtClean="0">
                <a:latin typeface="Tahoma" panose="020B0604030504040204" pitchFamily="34" charset="0"/>
              </a:rPr>
              <a:pPr/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直接证明比较难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xB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</a:t>
            </a:r>
            <a:r>
              <a:rPr lang="en-US" altLang="zh-CN" sz="2400" b="1" dirty="0">
                <a:solidFill>
                  <a:srgbClr val="000000"/>
                </a:solidFill>
              </a:rPr>
              <a:t>x(A(x)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</a:rPr>
              <a:t>B(x))//</a:t>
            </a:r>
            <a:r>
              <a:rPr lang="zh-CN" altLang="en-US" sz="2400" b="1" dirty="0">
                <a:solidFill>
                  <a:srgbClr val="000000"/>
                </a:solidFill>
              </a:rPr>
              <a:t>反之不对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本题可用反证法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A979E0-D1F0-43BF-8FCE-36EDF0825C8F}" type="slidenum">
              <a:rPr lang="en-US" altLang="zh-CN" smtClean="0">
                <a:latin typeface="Tahoma" panose="020B0604030504040204" pitchFamily="34" charset="0"/>
              </a:rPr>
              <a:pPr/>
              <a:t>57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直接证明比较难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xB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</a:t>
            </a:r>
            <a:r>
              <a:rPr lang="en-US" altLang="zh-CN" sz="2400" b="1" dirty="0">
                <a:solidFill>
                  <a:srgbClr val="000000"/>
                </a:solidFill>
              </a:rPr>
              <a:t>x(A(x)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</a:rPr>
              <a:t>B(x))//</a:t>
            </a:r>
            <a:r>
              <a:rPr lang="zh-CN" altLang="en-US" sz="2400" b="1" dirty="0">
                <a:solidFill>
                  <a:srgbClr val="000000"/>
                </a:solidFill>
              </a:rPr>
              <a:t>反之不对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本题可用反证法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A979E0-D1F0-43BF-8FCE-36EDF0825C8F}" type="slidenum">
              <a:rPr lang="en-US" altLang="zh-CN" smtClean="0">
                <a:latin typeface="Tahoma" panose="020B0604030504040204" pitchFamily="34" charset="0"/>
              </a:rPr>
              <a:pPr/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直接证明比较难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xB</a:t>
            </a:r>
            <a:r>
              <a:rPr lang="en-US" altLang="zh-CN" sz="2400" b="1" dirty="0">
                <a:solidFill>
                  <a:srgbClr val="000000"/>
                </a:solidFill>
              </a:rPr>
              <a:t>(x)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</a:t>
            </a:r>
            <a:r>
              <a:rPr lang="en-US" altLang="zh-CN" sz="2400" b="1" dirty="0">
                <a:solidFill>
                  <a:srgbClr val="000000"/>
                </a:solidFill>
              </a:rPr>
              <a:t>x(A(x)</a:t>
            </a:r>
            <a:r>
              <a:rPr lang="en-US" altLang="zh-CN" sz="900" dirty="0"/>
              <a:t>∨</a:t>
            </a:r>
            <a:r>
              <a:rPr lang="en-US" altLang="zh-CN" sz="2400" b="1" dirty="0">
                <a:solidFill>
                  <a:srgbClr val="000000"/>
                </a:solidFill>
              </a:rPr>
              <a:t>B(x))//</a:t>
            </a:r>
            <a:r>
              <a:rPr lang="zh-CN" altLang="en-US" sz="2400" b="1" dirty="0">
                <a:solidFill>
                  <a:srgbClr val="000000"/>
                </a:solidFill>
              </a:rPr>
              <a:t>反之不对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本题可用反证法</a:t>
            </a:r>
          </a:p>
        </p:txBody>
      </p:sp>
    </p:spTree>
    <p:extLst>
      <p:ext uri="{BB962C8B-B14F-4D97-AF65-F5344CB8AC3E}">
        <p14:creationId xmlns:p14="http://schemas.microsoft.com/office/powerpoint/2010/main" val="175629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BB5FC-81E0-4702-9C16-9B1CB71E445D}" type="slidenum">
              <a:rPr lang="en-US" altLang="zh-CN" smtClean="0">
                <a:latin typeface="Tahoma" panose="020B0604030504040204" pitchFamily="34" charset="0"/>
              </a:rPr>
              <a:pPr/>
              <a:t>65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F8319-1D68-48DC-8F06-8482D3CD8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2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A22ED-05A7-4982-AFCD-D3DF8206F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80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990C6-1FA0-424B-85F0-284E254F7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572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97CEC-06DE-4DD3-A20A-706F9203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0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F670B-2F88-4906-9A2A-4ED7F1100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63432C5-2208-4FAF-BEF3-C1E8B98C9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272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7015-AFC7-4815-9E8D-F2D4A744F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2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C9B7-4BBD-4E42-8E53-F11C9F849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6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6DA02-D7D8-4066-895F-6F9C297E1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03145E-43D8-4732-9B1A-A59D58FD02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12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CEED-F13B-4D78-940A-EE8B6699C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1EF1AF2D-ADE4-4A53-8018-41363DB2B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15DB-0017-46BA-866E-A439CCCE4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5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3CEAC1-A6AE-49F1-9255-7ACE394FB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77" r:id="rId5"/>
    <p:sldLayoutId id="2147483985" r:id="rId6"/>
    <p:sldLayoutId id="2147483978" r:id="rId7"/>
    <p:sldLayoutId id="2147483986" r:id="rId8"/>
    <p:sldLayoutId id="2147483979" r:id="rId9"/>
    <p:sldLayoutId id="2147483987" r:id="rId10"/>
    <p:sldLayoutId id="2147483980" r:id="rId11"/>
    <p:sldLayoutId id="2147483988" r:id="rId12"/>
    <p:sldLayoutId id="2147483989" r:id="rId13"/>
  </p:sldLayoutIdLst>
  <p:transition spd="slow" advTm="8000"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1" y="2743201"/>
            <a:ext cx="7123113" cy="1673225"/>
          </a:xfrm>
        </p:spPr>
        <p:txBody>
          <a:bodyPr/>
          <a:lstStyle/>
          <a:p>
            <a:pPr algn="ctr" eaLnBrk="1" hangingPunct="1"/>
            <a:r>
              <a:rPr lang="zh-CN" altLang="en-US"/>
              <a:t>杨建林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第五章一阶谓词逻辑等值演算与推理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AE7B01-8665-4F7D-ADF9-3E3B31F0802A}" type="slidenum">
              <a:rPr lang="en-US" altLang="zh-CN" smtClean="0">
                <a:solidFill>
                  <a:srgbClr val="FFFFFF"/>
                </a:solidFill>
              </a:rPr>
              <a:pPr/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(1)</a:t>
            </a:r>
            <a:r>
              <a:rPr lang="zh-CN" altLang="en-US" dirty="0"/>
              <a:t>在谓词演算中只要有一个量词</a:t>
            </a:r>
            <a:r>
              <a:rPr lang="en-US" altLang="zh-CN" dirty="0"/>
              <a:t>(</a:t>
            </a:r>
            <a:r>
              <a:rPr lang="zh-CN" altLang="en-US" dirty="0"/>
              <a:t>存在或任意</a:t>
            </a:r>
            <a:r>
              <a:rPr lang="en-US" altLang="zh-CN" dirty="0"/>
              <a:t>)</a:t>
            </a:r>
            <a:r>
              <a:rPr lang="zh-CN" altLang="en-US" dirty="0"/>
              <a:t>就够了；</a:t>
            </a:r>
          </a:p>
          <a:p>
            <a:pPr marL="0" indent="0" eaLnBrk="1" hangingPunct="1">
              <a:buNone/>
            </a:pPr>
            <a:r>
              <a:rPr lang="en-US" altLang="zh-CN" dirty="0"/>
              <a:t>(2)</a:t>
            </a:r>
            <a:r>
              <a:rPr lang="zh-CN" altLang="en-US" dirty="0">
                <a:solidFill>
                  <a:srgbClr val="FF0000"/>
                </a:solidFill>
              </a:rPr>
              <a:t>量词前面的否定符号可深入至量词辖域内，但与此同时必须将存在量词和全称量词作对换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3371316-779F-4A45-BE0C-0296781A3034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量词辖域的扩张和收缩等值式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(1)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</a:p>
          <a:p>
            <a:pPr marL="0" indent="0" eaLnBrk="1" hangingPunct="1">
              <a:buNone/>
            </a:pPr>
            <a:r>
              <a:rPr lang="en-US" altLang="zh-CN" dirty="0"/>
              <a:t>(2)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/>
              <a:t>B     B</a:t>
            </a:r>
            <a:r>
              <a:rPr lang="zh-CN" altLang="en-US"/>
              <a:t>中没有约束变元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(3)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</a:p>
          <a:p>
            <a:pPr marL="0" indent="0" eaLnBrk="1" hangingPunct="1">
              <a:buNone/>
            </a:pPr>
            <a:r>
              <a:rPr lang="en-US" altLang="zh-CN" dirty="0"/>
              <a:t>(4)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</a:t>
            </a:r>
          </a:p>
          <a:p>
            <a:pPr eaLnBrk="1" hangingPunct="1"/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sz="29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900" dirty="0">
                <a:latin typeface="Times New Roman" panose="02020603050405020304" pitchFamily="18" charset="0"/>
              </a:rPr>
              <a:t>，</a:t>
            </a:r>
            <a:r>
              <a:rPr lang="zh-CN" altLang="en-US" sz="29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900" dirty="0">
                <a:latin typeface="Times New Roman" panose="02020603050405020304" pitchFamily="18" charset="0"/>
              </a:rPr>
              <a:t>在</a:t>
            </a:r>
            <a:r>
              <a:rPr lang="zh-CN" altLang="en-US" sz="29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900" dirty="0">
                <a:latin typeface="Times New Roman" panose="02020603050405020304" pitchFamily="18" charset="0"/>
              </a:rPr>
              <a:t>，</a:t>
            </a:r>
            <a:r>
              <a:rPr lang="zh-CN" altLang="en-US" sz="29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900" dirty="0">
                <a:latin typeface="Times New Roman" panose="02020603050405020304" pitchFamily="18" charset="0"/>
              </a:rPr>
              <a:t>逻辑</a:t>
            </a:r>
            <a:r>
              <a:rPr lang="zh-CN" altLang="en-US" sz="2900" dirty="0"/>
              <a:t>联结</a:t>
            </a:r>
            <a:r>
              <a:rPr lang="zh-CN" altLang="en-US" sz="2900" dirty="0">
                <a:latin typeface="Times New Roman" panose="02020603050405020304" pitchFamily="18" charset="0"/>
              </a:rPr>
              <a:t>词下，</a:t>
            </a:r>
            <a:r>
              <a:rPr lang="zh-CN" altLang="en-US" sz="2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辖域可以扩充到一切不含该指导变元</a:t>
            </a:r>
            <a:r>
              <a:rPr lang="zh-CN" altLang="en-US" sz="2900" dirty="0">
                <a:highlight>
                  <a:srgbClr val="FFFF00"/>
                </a:highlight>
                <a:latin typeface="Times New Roman" panose="02020603050405020304" pitchFamily="18" charset="0"/>
              </a:rPr>
              <a:t>的任意原子公式或</a:t>
            </a:r>
            <a:r>
              <a:rPr lang="zh-CN" altLang="en-US" sz="2900" dirty="0">
                <a:solidFill>
                  <a:schemeClr val="hlink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谓词公式</a:t>
            </a:r>
            <a:r>
              <a:rPr lang="zh-CN" altLang="en-US" sz="2900" dirty="0">
                <a:highlight>
                  <a:srgbClr val="FFFF00"/>
                </a:highlight>
                <a:latin typeface="Times New Roman" panose="02020603050405020304" pitchFamily="18" charset="0"/>
              </a:rPr>
              <a:t>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B659E4-8F08-44EE-8ED9-A24A1987368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量词辖域的扩张和收缩等值式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1027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x</a:t>
                </a:r>
                <a:r>
                  <a:rPr lang="en-US" altLang="zh-CN" sz="2800" dirty="0"/>
                  <a:t>(A(x)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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</a:t>
                </a:r>
              </a:p>
              <a:p>
                <a:pPr eaLnBrk="1" hangingPunct="1"/>
                <a:r>
                  <a:rPr lang="zh-CN" altLang="en-US" sz="2800" dirty="0"/>
                  <a:t>等值式中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是命题变项，与个体变元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无关</a:t>
                </a:r>
              </a:p>
              <a:p>
                <a:pPr eaLnBrk="1" hangingPunct="1">
                  <a:lnSpc>
                    <a:spcPct val="105000"/>
                  </a:lnSpc>
                </a:pPr>
                <a:r>
                  <a:rPr lang="zh-CN" altLang="en-US" sz="2800" dirty="0"/>
                  <a:t>证明利用解释对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的真值进行归纳讨论</a:t>
                </a:r>
              </a:p>
              <a:p>
                <a:pPr lvl="1" eaLnBrk="1" hangingPunct="1">
                  <a:lnSpc>
                    <a:spcPct val="105000"/>
                  </a:lnSpc>
                </a:pPr>
                <a:r>
                  <a:rPr lang="zh-CN" altLang="en-US" sz="2800" dirty="0"/>
                  <a:t>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x</a:t>
                </a:r>
                <a:r>
                  <a:rPr lang="en-US" altLang="zh-CN" sz="2800" dirty="0"/>
                  <a:t>(A(x)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B)</a:t>
                </a:r>
                <a:r>
                  <a:rPr lang="zh-CN" altLang="en-US" sz="2800" dirty="0"/>
                  <a:t>为真，则对任意个体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为真；</a:t>
                </a:r>
              </a:p>
              <a:p>
                <a:pPr lvl="2" eaLnBrk="1" hangingPunct="1">
                  <a:lnSpc>
                    <a:spcPct val="105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为真，则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为真，从而在解释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为真；</a:t>
                </a:r>
              </a:p>
              <a:p>
                <a:pPr lvl="2" eaLnBrk="1" hangingPunct="1">
                  <a:lnSpc>
                    <a:spcPct val="105000"/>
                  </a:lnSpc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为假，则</a:t>
                </a:r>
                <a:r>
                  <a:rPr lang="en-US" altLang="zh-CN" sz="2800" dirty="0"/>
                  <a:t>A(x0)</a:t>
                </a:r>
                <a:r>
                  <a:rPr lang="zh-CN" altLang="en-US" sz="2800" dirty="0"/>
                  <a:t>为真，从而在解释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下，对任意个体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为真，从而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(x)</a:t>
                </a:r>
                <a:r>
                  <a:rPr lang="zh-CN" altLang="en-US" sz="2800" dirty="0"/>
                  <a:t>为真，从而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/>
                  <a:t>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为真；</a:t>
                </a:r>
              </a:p>
            </p:txBody>
          </p:sp>
        </mc:Choice>
        <mc:Fallback>
          <p:sp>
            <p:nvSpPr>
              <p:cNvPr id="23555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2" t="-1628" r="-2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BF6F483-619E-4568-83FC-56856F0A552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量词辖域的扩张和收缩等值式</a:t>
            </a:r>
            <a:endParaRPr lang="zh-CN" altLang="en-US" sz="4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(5)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x(A(x)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xA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(6)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A(x))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(7)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x(A(x)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xA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(8)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A(x))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</a:p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/>
              <a:t>A(x)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/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献出一份爱    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：世界变得更美好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：只要人人献出一份爱，世界变得更美好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x(A(x)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B)</a:t>
            </a:r>
            <a:r>
              <a:rPr lang="zh-CN" altLang="en-US" sz="2800" dirty="0">
                <a:latin typeface="Times New Roman" panose="02020603050405020304" pitchFamily="18" charset="0"/>
              </a:rPr>
              <a:t>：对于每一个人，只要他献出一份爱，世界就变得更美好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两句话意义不相同</a:t>
            </a:r>
            <a:endParaRPr lang="zh-CN" altLang="en-US" sz="28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4679133-3F8A-427B-B863-785E1347CCD8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量词辖域的扩张和收缩等值式</a:t>
            </a:r>
            <a:endParaRPr lang="zh-CN" altLang="en-US" sz="4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numCol="2"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(5)</a:t>
            </a:r>
            <a:r>
              <a:rPr lang="en-US" altLang="zh-CN" sz="2800" dirty="0"/>
              <a:t>x(A(x)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dirty="0"/>
              <a:t>x(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A(x)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(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A</a:t>
            </a:r>
            <a:r>
              <a:rPr lang="en-US" altLang="zh-CN" sz="2800" dirty="0"/>
              <a:t>(x))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(8)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A(x))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dirty="0"/>
              <a:t>x(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A</a:t>
            </a:r>
            <a:r>
              <a:rPr lang="en-US" altLang="zh-CN" sz="2800" dirty="0"/>
              <a:t>(x))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证毕。</a:t>
            </a:r>
            <a:endParaRPr lang="en-US" altLang="zh-CN" sz="28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4679133-3F8A-427B-B863-785E1347CCD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46589"/>
      </p:ext>
    </p:extLst>
  </p:cSld>
  <p:clrMapOvr>
    <a:masterClrMapping/>
  </p:clrMapOvr>
  <p:transition spd="slow" advTm="800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量词分配</a:t>
            </a:r>
            <a:r>
              <a:rPr lang="zh-CN" altLang="en-US">
                <a:latin typeface="Times New Roman" panose="02020603050405020304" pitchFamily="18" charset="0"/>
              </a:rPr>
              <a:t>等值式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xB</a:t>
            </a:r>
            <a:r>
              <a:rPr lang="en-US" altLang="zh-CN" sz="2800" dirty="0"/>
              <a:t>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dirty="0"/>
              <a:t>x(A(x)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B(x))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/>
              <a:t>xB</a:t>
            </a:r>
            <a:r>
              <a:rPr lang="en-US" altLang="zh-CN" sz="2800" dirty="0"/>
              <a:t>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dirty="0"/>
              <a:t>x(A(x)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B(x))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注意：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dirty="0">
                <a:latin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</a:rPr>
              <a:t>与上面类似的等值式就不成立了。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/>
              <a:t>A(x):x</a:t>
            </a:r>
            <a:r>
              <a:rPr lang="zh-CN" altLang="en-US" sz="2800" dirty="0">
                <a:latin typeface="Times New Roman" panose="02020603050405020304" pitchFamily="18" charset="0"/>
              </a:rPr>
              <a:t>在唱歌   </a:t>
            </a:r>
            <a:r>
              <a:rPr lang="en-US" altLang="zh-CN" sz="2800" dirty="0"/>
              <a:t>B(x):x</a:t>
            </a:r>
            <a:r>
              <a:rPr lang="zh-CN" altLang="en-US" sz="2800" dirty="0">
                <a:latin typeface="Times New Roman" panose="02020603050405020304" pitchFamily="18" charset="0"/>
              </a:rPr>
              <a:t>在跳舞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式意味着</a:t>
            </a:r>
            <a:r>
              <a:rPr lang="zh-CN" altLang="en-US" sz="2800" dirty="0"/>
              <a:t>“</a:t>
            </a:r>
            <a:r>
              <a:rPr lang="zh-CN" altLang="en-US" sz="2800" dirty="0">
                <a:latin typeface="Times New Roman" panose="02020603050405020304" pitchFamily="18" charset="0"/>
              </a:rPr>
              <a:t>所有人均在唱歌且所有人均在跳舞</a:t>
            </a:r>
            <a:r>
              <a:rPr lang="zh-CN" altLang="en-US" sz="2800" dirty="0"/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zh-CN" altLang="en-US" sz="2800" dirty="0"/>
              <a:t>“</a:t>
            </a:r>
            <a:r>
              <a:rPr lang="zh-CN" altLang="en-US" sz="2800" dirty="0">
                <a:latin typeface="Times New Roman" panose="02020603050405020304" pitchFamily="18" charset="0"/>
              </a:rPr>
              <a:t>所有人均既唱歌又跳舞</a:t>
            </a:r>
            <a:r>
              <a:rPr lang="zh-CN" altLang="en-US" sz="2800" dirty="0"/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这两句话的意义是相同的。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6F0A62-4B0F-4BF8-BCD6-8970E1352CD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solidFill>
                  <a:srgbClr val="FF0000"/>
                </a:solidFill>
              </a:rPr>
              <a:t>相同量词间的次序可以任意互换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xyA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)</a:t>
            </a:r>
            <a:r>
              <a:rPr lang="en-US" altLang="zh-CN" sz="2800" dirty="0" err="1">
                <a:sym typeface="Symbol" panose="05050102010706020507" pitchFamily="18" charset="2"/>
              </a:rPr>
              <a:t>yxA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xyA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)</a:t>
            </a:r>
            <a:r>
              <a:rPr lang="en-US" altLang="zh-CN" sz="2800" dirty="0" err="1">
                <a:sym typeface="Symbol" panose="05050102010706020507" pitchFamily="18" charset="2"/>
              </a:rPr>
              <a:t>yxA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chemeClr val="folHlink"/>
                </a:solidFill>
                <a:sym typeface="Symbol" panose="05050102010706020507" pitchFamily="18" charset="2"/>
              </a:rPr>
              <a:t>例</a:t>
            </a:r>
            <a:r>
              <a:rPr lang="zh-CN" altLang="en-US" sz="2800" dirty="0">
                <a:sym typeface="Symbol" panose="05050102010706020507" pitchFamily="18" charset="2"/>
              </a:rPr>
              <a:t>：</a:t>
            </a:r>
            <a:r>
              <a:rPr lang="en-US" altLang="zh-CN" sz="2800" dirty="0">
                <a:sym typeface="Symbol" panose="05050102010706020507" pitchFamily="18" charset="2"/>
              </a:rPr>
              <a:t>D={</a:t>
            </a:r>
            <a:r>
              <a:rPr lang="en-US" altLang="zh-CN" sz="2800" dirty="0" err="1"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xyA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)(</a:t>
            </a:r>
            <a:r>
              <a:rPr lang="en-US" altLang="zh-CN" sz="2800" dirty="0" err="1">
                <a:sym typeface="Symbol" panose="05050102010706020507" pitchFamily="18" charset="2"/>
              </a:rPr>
              <a:t>yA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a,y</a:t>
            </a:r>
            <a:r>
              <a:rPr lang="en-US" altLang="zh-CN" sz="2800" dirty="0">
                <a:sym typeface="Symbol" panose="05050102010706020507" pitchFamily="18" charset="2"/>
              </a:rPr>
              <a:t>))∧</a:t>
            </a:r>
            <a:r>
              <a:rPr lang="en-US" altLang="zh-CN" sz="2800" dirty="0" err="1">
                <a:sym typeface="Symbol" panose="05050102010706020507" pitchFamily="18" charset="2"/>
              </a:rPr>
              <a:t>yA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b,y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(A(</a:t>
            </a:r>
            <a:r>
              <a:rPr lang="en-US" altLang="zh-CN" sz="2800" dirty="0" err="1">
                <a:sym typeface="Symbol" panose="05050102010706020507" pitchFamily="18" charset="2"/>
              </a:rPr>
              <a:t>a,a</a:t>
            </a:r>
            <a:r>
              <a:rPr lang="en-US" altLang="zh-CN" sz="2800" dirty="0">
                <a:sym typeface="Symbol" panose="05050102010706020507" pitchFamily="18" charset="2"/>
              </a:rPr>
              <a:t>)∧A(</a:t>
            </a:r>
            <a:r>
              <a:rPr lang="en-US" altLang="zh-CN" sz="2800" dirty="0" err="1"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))∧(A(</a:t>
            </a:r>
            <a:r>
              <a:rPr lang="en-US" altLang="zh-CN" sz="2800" dirty="0" err="1">
                <a:sym typeface="Symbol" panose="05050102010706020507" pitchFamily="18" charset="2"/>
              </a:rPr>
              <a:t>b,a</a:t>
            </a:r>
            <a:r>
              <a:rPr lang="en-US" altLang="zh-CN" sz="2800" dirty="0">
                <a:sym typeface="Symbol" panose="05050102010706020507" pitchFamily="18" charset="2"/>
              </a:rPr>
              <a:t>)∧A(</a:t>
            </a:r>
            <a:r>
              <a:rPr lang="en-US" altLang="zh-CN" sz="2800" dirty="0" err="1">
                <a:sym typeface="Symbol" panose="05050102010706020507" pitchFamily="18" charset="2"/>
              </a:rPr>
              <a:t>b,b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yxA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)(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x,a</a:t>
            </a:r>
            <a:r>
              <a:rPr lang="en-US" altLang="zh-CN" sz="2800" dirty="0">
                <a:sym typeface="Symbol" panose="05050102010706020507" pitchFamily="18" charset="2"/>
              </a:rPr>
              <a:t>)∧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x,b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(A(</a:t>
            </a:r>
            <a:r>
              <a:rPr lang="en-US" altLang="zh-CN" sz="2800" dirty="0" err="1">
                <a:sym typeface="Symbol" panose="05050102010706020507" pitchFamily="18" charset="2"/>
              </a:rPr>
              <a:t>a,a</a:t>
            </a:r>
            <a:r>
              <a:rPr lang="en-US" altLang="zh-CN" sz="2800" dirty="0">
                <a:sym typeface="Symbol" panose="05050102010706020507" pitchFamily="18" charset="2"/>
              </a:rPr>
              <a:t>)∧A(</a:t>
            </a:r>
            <a:r>
              <a:rPr lang="en-US" altLang="zh-CN" sz="2800" dirty="0" err="1">
                <a:sym typeface="Symbol" panose="05050102010706020507" pitchFamily="18" charset="2"/>
              </a:rPr>
              <a:t>b,a</a:t>
            </a:r>
            <a:r>
              <a:rPr lang="en-US" altLang="zh-CN" sz="2800" dirty="0">
                <a:sym typeface="Symbol" panose="05050102010706020507" pitchFamily="18" charset="2"/>
              </a:rPr>
              <a:t>))∧(A(</a:t>
            </a:r>
            <a:r>
              <a:rPr lang="en-US" altLang="zh-CN" sz="2800" dirty="0" err="1"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)∧A(</a:t>
            </a:r>
            <a:r>
              <a:rPr lang="en-US" altLang="zh-CN" sz="2800" dirty="0" err="1">
                <a:sym typeface="Symbol" panose="05050102010706020507" pitchFamily="18" charset="2"/>
              </a:rPr>
              <a:t>b,b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FA5CA1-7529-491E-AFFB-B4E1AE6A8CD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</a:t>
            </a:r>
            <a:r>
              <a:rPr lang="zh-CN" altLang="en-US" dirty="0"/>
              <a:t>关系不成立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xyA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)</a:t>
            </a:r>
            <a:r>
              <a:rPr lang="en-US" altLang="zh-CN" dirty="0" err="1">
                <a:sym typeface="Symbol" panose="05050102010706020507" pitchFamily="18" charset="2"/>
              </a:rPr>
              <a:t>yxA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xyA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) </a:t>
            </a:r>
            <a:r>
              <a:rPr lang="en-US" altLang="zh-CN" dirty="0" err="1">
                <a:sym typeface="Symbol" panose="05050102010706020507" pitchFamily="18" charset="2"/>
              </a:rPr>
              <a:t>yxA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 </a:t>
            </a:r>
            <a:r>
              <a:rPr lang="en-US" altLang="zh-CN" dirty="0" err="1">
                <a:sym typeface="Symbol" panose="05050102010706020507" pitchFamily="18" charset="2"/>
              </a:rPr>
              <a:t>yxA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xyA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)</a:t>
            </a:r>
            <a:r>
              <a:rPr lang="en-US" altLang="zh-CN" dirty="0" err="1">
                <a:sym typeface="Symbol" panose="05050102010706020507" pitchFamily="18" charset="2"/>
              </a:rPr>
              <a:t>yxA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xyA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)</a:t>
            </a:r>
            <a:r>
              <a:rPr lang="en-US" altLang="zh-CN" dirty="0" err="1">
                <a:sym typeface="Symbol" panose="05050102010706020507" pitchFamily="18" charset="2"/>
              </a:rPr>
              <a:t>xyA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 </a:t>
            </a:r>
            <a:r>
              <a:rPr lang="en-US" altLang="zh-CN" dirty="0" err="1">
                <a:sym typeface="Symbol" panose="05050102010706020507" pitchFamily="18" charset="2"/>
              </a:rPr>
              <a:t>yxA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yxA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)</a:t>
            </a:r>
            <a:r>
              <a:rPr lang="en-US" altLang="zh-CN" dirty="0" err="1">
                <a:sym typeface="Symbol" panose="05050102010706020507" pitchFamily="18" charset="2"/>
              </a:rPr>
              <a:t>xyA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后者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随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变，前者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可以不随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E0745BF-B1E1-4BC7-B052-D5F480A40975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5.1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将下面公式化成与之等值的公式，使其没有既是约束出现又是自由出现的个体变项</a:t>
            </a:r>
          </a:p>
          <a:p>
            <a:pPr marL="0" indent="0" eaLnBrk="1" hangingPunct="1">
              <a:buNone/>
            </a:pPr>
            <a:r>
              <a:rPr lang="en-US" altLang="zh-CN" dirty="0"/>
              <a:t>(1)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)</a:t>
            </a:r>
            <a:r>
              <a:rPr lang="en-US" altLang="zh-CN" dirty="0" err="1">
                <a:sym typeface="Symbol" panose="05050102010706020507" pitchFamily="18" charset="2"/>
              </a:rPr>
              <a:t>yG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(2)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x(F(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)</a:t>
            </a:r>
            <a:r>
              <a:rPr lang="en-US" altLang="zh-CN" dirty="0" err="1">
                <a:sym typeface="Symbol" panose="05050102010706020507" pitchFamily="18" charset="2"/>
              </a:rPr>
              <a:t>yG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解：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)</a:t>
            </a:r>
            <a:r>
              <a:rPr lang="en-US" altLang="zh-CN" dirty="0" err="1">
                <a:sym typeface="Symbol" panose="05050102010706020507" pitchFamily="18" charset="2"/>
              </a:rPr>
              <a:t>yG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F(x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,y,z)y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G(x,y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>
                <a:sym typeface="Symbol" panose="05050102010706020507" pitchFamily="18" charset="2"/>
              </a:rPr>
              <a:t>z)   </a:t>
            </a:r>
            <a:r>
              <a:rPr lang="zh-CN" altLang="en-US">
                <a:sym typeface="Symbol" panose="05050102010706020507" pitchFamily="18" charset="2"/>
              </a:rPr>
              <a:t>换名规则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8B30E65-6F75-4EFF-B64F-C137B90DA1D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5.2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举例说明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B(x))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与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(2)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B(x))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B</a:t>
            </a:r>
            <a:r>
              <a:rPr lang="en-US" altLang="zh-CN" dirty="0"/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不等值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A(x):x</a:t>
            </a:r>
            <a:r>
              <a:rPr lang="zh-CN" altLang="en-US" dirty="0"/>
              <a:t>是有理数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B(x):x</a:t>
            </a:r>
            <a:r>
              <a:rPr lang="zh-CN" altLang="en-US" dirty="0"/>
              <a:t>是无理数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4E2D607-8014-42CD-8B4F-1F8432A0102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第五章一阶逻辑等值演算与推理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/>
              <a:t>一阶逻辑的等值与推理演算是命题逻辑的等值与推理演算的扩充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/>
              <a:t>一阶逻辑比命题逻辑的表达能力更强，应用广泛，是主要的知识表示方法，但推理演算更加复杂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E1DD9D1-2B7E-4692-AC74-CC4741E82937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5.3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设个体域为有限集</a:t>
            </a:r>
            <a:r>
              <a:rPr lang="en-US" altLang="zh-CN" dirty="0"/>
              <a:t>D={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，将下列公式的量词消去</a:t>
            </a:r>
          </a:p>
          <a:p>
            <a:pPr lvl="1" eaLnBrk="1" hangingPunct="1"/>
            <a:r>
              <a:rPr lang="en-US" altLang="zh-CN" dirty="0"/>
              <a:t>(3)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yF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解：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yF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marL="366713" lvl="1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yF</a:t>
            </a:r>
            <a:r>
              <a:rPr lang="en-US" altLang="zh-CN" dirty="0"/>
              <a:t>(</a:t>
            </a:r>
            <a:r>
              <a:rPr lang="en-US" altLang="zh-CN" dirty="0" err="1"/>
              <a:t>a,y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dirty="0" err="1"/>
              <a:t>yF</a:t>
            </a:r>
            <a:r>
              <a:rPr lang="en-US" altLang="zh-CN" dirty="0"/>
              <a:t>(</a:t>
            </a:r>
            <a:r>
              <a:rPr lang="en-US" altLang="zh-CN" dirty="0" err="1"/>
              <a:t>b,y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en-US" altLang="zh-CN" dirty="0" err="1"/>
              <a:t>yF</a:t>
            </a:r>
            <a:r>
              <a:rPr lang="en-US" altLang="zh-CN" dirty="0"/>
              <a:t>(</a:t>
            </a:r>
            <a:r>
              <a:rPr lang="en-US" altLang="zh-CN" dirty="0" err="1"/>
              <a:t>c,y</a:t>
            </a:r>
            <a:r>
              <a:rPr lang="en-US" altLang="zh-CN" dirty="0"/>
              <a:t>)</a:t>
            </a:r>
          </a:p>
          <a:p>
            <a:pPr marL="366713" lvl="1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(</a:t>
            </a:r>
            <a:r>
              <a:rPr lang="en-US" altLang="zh-CN" dirty="0"/>
              <a:t>F(</a:t>
            </a:r>
            <a:r>
              <a:rPr lang="en-US" altLang="zh-CN" dirty="0" err="1"/>
              <a:t>a,a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a,c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366713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F(</a:t>
            </a:r>
            <a:r>
              <a:rPr lang="en-US" altLang="zh-CN" dirty="0" err="1"/>
              <a:t>b,a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b,b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b,c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</a:p>
          <a:p>
            <a:pPr marL="366713" lvl="1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F(</a:t>
            </a:r>
            <a:r>
              <a:rPr lang="en-US" altLang="zh-CN" dirty="0" err="1"/>
              <a:t>c,a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c,b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</a:t>
            </a:r>
            <a:r>
              <a:rPr lang="en-US" altLang="zh-CN" dirty="0" err="1"/>
              <a:t>c,c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BF862E7-1F1F-4F87-9C3C-603324856D32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5.5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603050405020304" pitchFamily="18" charset="0"/>
              </a:rPr>
              <a:t>证明下列各式等值</a:t>
            </a:r>
            <a:endParaRPr lang="zh-CN" altLang="en-US" dirty="0"/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(1)</a:t>
            </a:r>
            <a:r>
              <a:rPr lang="en-US" altLang="zh-CN" dirty="0"/>
              <a:t>x(M(x)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F(x))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/>
              <a:t>x(M(x)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F(x))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使用：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基本等值式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代入规则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置换规则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换名规则</a:t>
            </a:r>
            <a:r>
              <a:rPr lang="en-US" altLang="zh-CN" dirty="0"/>
              <a:t>(</a:t>
            </a:r>
            <a:r>
              <a:rPr lang="zh-CN" altLang="en-US" dirty="0"/>
              <a:t>约束变元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代替规则</a:t>
            </a:r>
            <a:r>
              <a:rPr lang="en-US" altLang="zh-CN" dirty="0"/>
              <a:t>(</a:t>
            </a:r>
            <a:r>
              <a:rPr lang="zh-CN" altLang="en-US" dirty="0"/>
              <a:t>自由变元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4711851-A90A-43B4-990B-B8DEB28DF7C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5.5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dirty="0"/>
              <a:t>x(M(x)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F(x))</a:t>
            </a:r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(M(x)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F(x))</a:t>
            </a:r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M(x)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/>
              <a:t>F(x))</a:t>
            </a:r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/>
              <a:t>x(M(x)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/>
              <a:t>F(x))</a:t>
            </a:r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zh-CN" altLang="en-US" dirty="0"/>
              <a:t>证毕。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4711851-A90A-43B4-990B-B8DEB28DF7CA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324542"/>
      </p:ext>
    </p:extLst>
  </p:cSld>
  <p:clrMapOvr>
    <a:masterClrMapping/>
  </p:clrMapOvr>
  <p:transition spd="slow" advTm="8000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5.2</a:t>
            </a:r>
            <a:r>
              <a:rPr lang="zh-CN" altLang="en-US" dirty="0"/>
              <a:t>一阶逻辑的前束范式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定义一个谓词公式，如果它的</a:t>
            </a:r>
            <a:r>
              <a:rPr lang="zh-CN" altLang="en-US" sz="2800" dirty="0">
                <a:solidFill>
                  <a:srgbClr val="FF0000"/>
                </a:solidFill>
              </a:rPr>
              <a:t>所有量词均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非否定</a:t>
            </a:r>
            <a:r>
              <a:rPr lang="zh-CN" altLang="en-US" sz="2800" dirty="0">
                <a:solidFill>
                  <a:srgbClr val="FF0000"/>
                </a:solidFill>
              </a:rPr>
              <a:t>地出现在公式的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最前面</a:t>
            </a:r>
            <a:r>
              <a:rPr lang="zh-CN" altLang="en-US" sz="2800" dirty="0">
                <a:solidFill>
                  <a:srgbClr val="FF0000"/>
                </a:solidFill>
              </a:rPr>
              <a:t>，且他们的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辖域一直延伸到公式的末尾</a:t>
            </a:r>
            <a:r>
              <a:rPr lang="zh-CN" altLang="en-US" sz="2800" dirty="0"/>
              <a:t>，则称这种形式的公式为前束范式。记作下述形式：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Q</a:t>
            </a:r>
            <a:r>
              <a:rPr lang="en-US" altLang="zh-CN" sz="2800" baseline="-25000" dirty="0" err="1"/>
              <a:t>k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k</a:t>
            </a:r>
            <a:r>
              <a:rPr lang="en-US" altLang="zh-CN" sz="2800" dirty="0" err="1"/>
              <a:t>B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其中，每个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(1≤i≤k)</a:t>
            </a:r>
            <a:r>
              <a:rPr lang="zh-CN" altLang="en-US" sz="2800" dirty="0"/>
              <a:t>为量词</a:t>
            </a:r>
            <a:r>
              <a:rPr lang="zh-CN" altLang="en-US" sz="2800" dirty="0">
                <a:sym typeface="Symbol" panose="05050102010706020507" pitchFamily="18" charset="2"/>
              </a:rPr>
              <a:t>或，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为不含量词的谓词公式。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Q</a:t>
            </a:r>
            <a:r>
              <a:rPr lang="en-US" altLang="zh-CN" sz="2800" baseline="-25000" dirty="0" err="1"/>
              <a:t>k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称为公式的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首标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母式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6858C6B-9ABC-448E-9293-0CE3AEC7F34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:</a:t>
            </a:r>
            <a:r>
              <a:rPr lang="zh-CN" altLang="en-US" sz="4000"/>
              <a:t>判断下列各式是否前束范式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xy</a:t>
            </a:r>
            <a:r>
              <a:rPr lang="en-US" altLang="zh-CN" dirty="0">
                <a:sym typeface="Symbol" panose="05050102010706020507" pitchFamily="18" charset="2"/>
              </a:rPr>
              <a:t>(A(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)B(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xyz</a:t>
            </a:r>
            <a:r>
              <a:rPr lang="en-US" altLang="zh-CN" dirty="0">
                <a:sym typeface="Symbol" panose="05050102010706020507" pitchFamily="18" charset="2"/>
              </a:rPr>
              <a:t>(A(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)B(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xyA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)B(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(x)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642221-520E-4EE4-9D55-A3FC9A23657A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前束范式的性质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性质</a:t>
            </a:r>
            <a:r>
              <a:rPr lang="en-US" altLang="zh-CN" sz="2800" dirty="0"/>
              <a:t>1</a:t>
            </a:r>
            <a:r>
              <a:rPr lang="zh-CN" altLang="en-US" sz="2800" dirty="0"/>
              <a:t>：设</a:t>
            </a:r>
            <a:r>
              <a:rPr lang="en-US" altLang="zh-CN" sz="2800" dirty="0"/>
              <a:t>G</a:t>
            </a:r>
            <a:r>
              <a:rPr lang="zh-CN" altLang="en-US" sz="2800" dirty="0"/>
              <a:t>是公式，只有一个变量，记</a:t>
            </a:r>
            <a:r>
              <a:rPr lang="en-US" altLang="zh-CN" sz="2800" dirty="0"/>
              <a:t>G(x)</a:t>
            </a:r>
            <a:r>
              <a:rPr lang="zh-CN" altLang="en-US" sz="2800" dirty="0"/>
              <a:t>，</a:t>
            </a:r>
            <a:r>
              <a:rPr lang="en-US" altLang="zh-CN" sz="2800" dirty="0"/>
              <a:t>H</a:t>
            </a:r>
            <a:r>
              <a:rPr lang="zh-CN" altLang="en-US" sz="2800" dirty="0"/>
              <a:t>是不含变量</a:t>
            </a:r>
            <a:r>
              <a:rPr lang="en-US" altLang="zh-CN" sz="2800" dirty="0"/>
              <a:t>x</a:t>
            </a:r>
            <a:r>
              <a:rPr lang="zh-CN" altLang="en-US" sz="2800" dirty="0"/>
              <a:t>的公式，于是有</a:t>
            </a:r>
          </a:p>
          <a:p>
            <a:pPr eaLnBrk="1" hangingPunct="1"/>
            <a:r>
              <a:rPr lang="en-US" altLang="zh-CN" sz="2800" dirty="0"/>
              <a:t>(1)</a:t>
            </a:r>
            <a:r>
              <a:rPr lang="en-US" altLang="zh-CN" sz="2800" dirty="0">
                <a:sym typeface="Symbol" panose="05050102010706020507" pitchFamily="18" charset="2"/>
              </a:rPr>
              <a:t>x(G(x)∨H)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>
                <a:sym typeface="Symbol" panose="05050102010706020507" pitchFamily="18" charset="2"/>
              </a:rPr>
              <a:t>(x)∨H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(1‘)x(G(x)∨H)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>
                <a:sym typeface="Symbol" panose="05050102010706020507" pitchFamily="18" charset="2"/>
              </a:rPr>
              <a:t>(x)∨H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(2)x(G(x)∧H)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>
                <a:sym typeface="Symbol" panose="05050102010706020507" pitchFamily="18" charset="2"/>
              </a:rPr>
              <a:t>(x)∧H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(2‘)x(G(x)∧H)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>
                <a:sym typeface="Symbol" panose="05050102010706020507" pitchFamily="18" charset="2"/>
              </a:rPr>
              <a:t>(x)∧H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(3)(x(G(x))x(G(x))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(3’)(x(G(x))x(G(x))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5E7E880-AB06-4095-9F73-BE739D05251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性质</a:t>
            </a:r>
            <a:r>
              <a:rPr lang="en-US" altLang="zh-CN" dirty="0"/>
              <a:t>2</a:t>
            </a:r>
            <a:r>
              <a:rPr lang="zh-CN" altLang="en-US" dirty="0"/>
              <a:t>：设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是两个公式，</a:t>
            </a:r>
            <a:r>
              <a:rPr lang="en-US" altLang="zh-CN" dirty="0"/>
              <a:t>x</a:t>
            </a:r>
            <a:r>
              <a:rPr lang="zh-CN" altLang="en-US" dirty="0"/>
              <a:t>是它们的约束变量，则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(x)∧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(x)x(G(x)∧H(x))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(x)∨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(x)x(G(x)∨H(x))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(x)∨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(x)</a:t>
            </a:r>
            <a:r>
              <a:rPr lang="en-US" altLang="zh-CN" dirty="0" err="1">
                <a:sym typeface="Symbol" panose="05050102010706020507" pitchFamily="18" charset="2"/>
              </a:rPr>
              <a:t>xy</a:t>
            </a:r>
            <a:r>
              <a:rPr lang="en-US" altLang="zh-CN" dirty="0">
                <a:sym typeface="Symbol" panose="05050102010706020507" pitchFamily="18" charset="2"/>
              </a:rPr>
              <a:t>(G(x)∨H(y))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(x)∧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(x)</a:t>
            </a:r>
            <a:r>
              <a:rPr lang="en-US" altLang="zh-CN" dirty="0" err="1">
                <a:sym typeface="Symbol" panose="05050102010706020507" pitchFamily="18" charset="2"/>
              </a:rPr>
              <a:t>xy</a:t>
            </a:r>
            <a:r>
              <a:rPr lang="en-US" altLang="zh-CN" dirty="0">
                <a:sym typeface="Symbol" panose="05050102010706020507" pitchFamily="18" charset="2"/>
              </a:rPr>
              <a:t>(G(x)∧H(</a:t>
            </a:r>
            <a:r>
              <a:rPr lang="en-US" altLang="zh-CN">
                <a:sym typeface="Symbol" panose="05050102010706020507" pitchFamily="18" charset="2"/>
              </a:rPr>
              <a:t>y))     </a:t>
            </a:r>
            <a:r>
              <a:rPr lang="zh-CN" altLang="en-US">
                <a:sym typeface="Symbol" panose="05050102010706020507" pitchFamily="18" charset="2"/>
              </a:rPr>
              <a:t>换名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8E3F1B9-AFCB-403E-81F6-A627EB74C3C8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化前束范式的方法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第一步：消去联结词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，；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第二步：将联结词向内深入，使之只作用于原子公式；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第三步：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利用换名规则或代替规则使所有约束变元的符号均不同</a:t>
            </a:r>
            <a:r>
              <a:rPr lang="zh-CN" altLang="en-US" dirty="0">
                <a:sym typeface="Symbol" panose="05050102010706020507" pitchFamily="18" charset="2"/>
              </a:rPr>
              <a:t>，并且自由变元与约束变元的符号也不同；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第四步：利用量词辖域的扩张和收缩律，将所有量词以在</a:t>
            </a:r>
            <a:r>
              <a:rPr lang="zh-CN" altLang="en-US" u="sng" dirty="0">
                <a:solidFill>
                  <a:srgbClr val="FF0000"/>
                </a:solidFill>
              </a:rPr>
              <a:t>公式中出现的顺序</a:t>
            </a:r>
            <a:r>
              <a:rPr lang="zh-CN" altLang="en-US" dirty="0"/>
              <a:t>移到公式最前面，扩大量词的辖域至整个公式。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772BA0E-4163-4367-BA8A-B3D546887782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需要改名的情况</a:t>
            </a:r>
            <a:r>
              <a:rPr lang="en-US" altLang="zh-CN"/>
              <a:t>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(1)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(x)∨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(x)∨</a:t>
            </a:r>
            <a:r>
              <a:rPr lang="en-US" altLang="zh-CN" dirty="0" err="1">
                <a:sym typeface="Symbol" panose="05050102010706020507" pitchFamily="18" charset="2"/>
              </a:rPr>
              <a:t>yH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(x)∧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(x)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(x)∧</a:t>
            </a:r>
            <a:r>
              <a:rPr lang="en-US" altLang="zh-CN" dirty="0" err="1">
                <a:sym typeface="Symbol" panose="05050102010706020507" pitchFamily="18" charset="2"/>
              </a:rPr>
              <a:t>yH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(2)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(x)∧</a:t>
            </a:r>
            <a:r>
              <a:rPr lang="en-US" altLang="zh-CN" dirty="0" err="1">
                <a:sym typeface="Symbol" panose="05050102010706020507" pitchFamily="18" charset="2"/>
              </a:rPr>
              <a:t>xH</a:t>
            </a:r>
            <a:r>
              <a:rPr lang="en-US" altLang="zh-CN" dirty="0">
                <a:sym typeface="Symbol" panose="05050102010706020507" pitchFamily="18" charset="2"/>
              </a:rPr>
              <a:t>(x)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(x)∧</a:t>
            </a:r>
            <a:r>
              <a:rPr lang="en-US" altLang="zh-CN" dirty="0" err="1">
                <a:sym typeface="Symbol" panose="05050102010706020507" pitchFamily="18" charset="2"/>
              </a:rPr>
              <a:t>yH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(3)</a:t>
            </a:r>
            <a:r>
              <a:rPr lang="en-US" altLang="zh-CN" dirty="0" err="1">
                <a:sym typeface="Symbol" panose="05050102010706020507" pitchFamily="18" charset="2"/>
              </a:rPr>
              <a:t>xG</a:t>
            </a:r>
            <a:r>
              <a:rPr lang="en-US" altLang="zh-CN" dirty="0">
                <a:sym typeface="Symbol" panose="05050102010706020507" pitchFamily="18" charset="2"/>
              </a:rPr>
              <a:t>(x)∧F(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)</a:t>
            </a:r>
            <a:r>
              <a:rPr lang="en-US" altLang="zh-CN" dirty="0" err="1">
                <a:sym typeface="Symbol" panose="05050102010706020507" pitchFamily="18" charset="2"/>
              </a:rPr>
              <a:t>zG</a:t>
            </a:r>
            <a:r>
              <a:rPr lang="en-US" altLang="zh-CN" dirty="0">
                <a:sym typeface="Symbol" panose="05050102010706020507" pitchFamily="18" charset="2"/>
              </a:rPr>
              <a:t>(z)∧F(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定理</a:t>
            </a:r>
            <a:r>
              <a:rPr lang="en-US" altLang="zh-CN" dirty="0"/>
              <a:t>:</a:t>
            </a:r>
            <a:r>
              <a:rPr lang="zh-CN" altLang="en-US" dirty="0"/>
              <a:t>任一谓词公式都可以化成与之等值的前束范式。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问题：上述</a:t>
            </a:r>
            <a:r>
              <a:rPr lang="en-US" altLang="zh-CN" dirty="0"/>
              <a:t>4</a:t>
            </a:r>
            <a:r>
              <a:rPr lang="zh-CN" altLang="en-US" dirty="0"/>
              <a:t>个公式右边进行等值演算生成前束范式时需要扩张量词的辖域，对量词及指导变元前移的顺序有要求吗？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B11819-8C38-46E1-81D3-162BDCBFF714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551863"/>
      </p:ext>
    </p:extLst>
  </p:cSld>
  <p:clrMapOvr>
    <a:masterClrMapping/>
  </p:clrMapOvr>
  <p:transition spd="slow" advTm="8000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例：求下列公式的前束范式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(1)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(x)</a:t>
            </a:r>
            <a:r>
              <a:rPr lang="en-US" altLang="zh-CN" dirty="0" err="1">
                <a:sym typeface="Symbol" panose="05050102010706020507" pitchFamily="18" charset="2"/>
              </a:rPr>
              <a:t>xQ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(2)</a:t>
            </a:r>
            <a:r>
              <a:rPr lang="en-US" altLang="zh-CN" dirty="0" err="1">
                <a:sym typeface="Symbol" panose="05050102010706020507" pitchFamily="18" charset="2"/>
              </a:rPr>
              <a:t>xy</a:t>
            </a:r>
            <a:r>
              <a:rPr lang="en-US" altLang="zh-CN" dirty="0">
                <a:sym typeface="Symbol" panose="05050102010706020507" pitchFamily="18" charset="2"/>
              </a:rPr>
              <a:t>(z(P(</a:t>
            </a:r>
            <a:r>
              <a:rPr lang="en-US" altLang="zh-CN" dirty="0" err="1">
                <a:sym typeface="Symbol" panose="05050102010706020507" pitchFamily="18" charset="2"/>
              </a:rPr>
              <a:t>x,z</a:t>
            </a:r>
            <a:r>
              <a:rPr lang="en-US" altLang="zh-CN" dirty="0">
                <a:sym typeface="Symbol" panose="05050102010706020507" pitchFamily="18" charset="2"/>
              </a:rPr>
              <a:t>)∧P(</a:t>
            </a:r>
            <a:r>
              <a:rPr lang="en-US" altLang="zh-CN" dirty="0" err="1">
                <a:sym typeface="Symbol" panose="05050102010706020507" pitchFamily="18" charset="2"/>
              </a:rPr>
              <a:t>y,z</a:t>
            </a:r>
            <a:r>
              <a:rPr lang="en-US" altLang="zh-CN" dirty="0">
                <a:sym typeface="Symbol" panose="05050102010706020507" pitchFamily="18" charset="2"/>
              </a:rPr>
              <a:t>))</a:t>
            </a:r>
            <a:r>
              <a:rPr lang="en-US" altLang="zh-CN" dirty="0" err="1">
                <a:sym typeface="Symbol" panose="05050102010706020507" pitchFamily="18" charset="2"/>
              </a:rPr>
              <a:t>uQ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x,y,u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(3)(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(x)∨</a:t>
            </a:r>
            <a:r>
              <a:rPr lang="en-US" altLang="zh-CN" dirty="0" err="1">
                <a:sym typeface="Symbol" panose="05050102010706020507" pitchFamily="18" charset="2"/>
              </a:rPr>
              <a:t>yQ</a:t>
            </a:r>
            <a:r>
              <a:rPr lang="en-US" altLang="zh-CN" dirty="0">
                <a:sym typeface="Symbol" panose="05050102010706020507" pitchFamily="18" charset="2"/>
              </a:rPr>
              <a:t>(y))</a:t>
            </a:r>
            <a:r>
              <a:rPr lang="en-US" altLang="zh-CN" dirty="0" err="1">
                <a:sym typeface="Symbol" panose="05050102010706020507" pitchFamily="18" charset="2"/>
              </a:rPr>
              <a:t>xR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解</a:t>
            </a:r>
            <a:r>
              <a:rPr lang="en-US" altLang="zh-CN" dirty="0">
                <a:sym typeface="Symbol" panose="05050102010706020507" pitchFamily="18" charset="2"/>
              </a:rPr>
              <a:t>:(1) 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(x)</a:t>
            </a:r>
            <a:r>
              <a:rPr lang="en-US" altLang="zh-CN" dirty="0" err="1">
                <a:sym typeface="Symbol" panose="05050102010706020507" pitchFamily="18" charset="2"/>
              </a:rPr>
              <a:t>xQ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</a:t>
            </a:r>
            <a:r>
              <a:rPr lang="en-US" altLang="zh-CN" dirty="0" err="1">
                <a:sym typeface="Symbol" panose="05050102010706020507" pitchFamily="18" charset="2"/>
              </a:rPr>
              <a:t>xP</a:t>
            </a:r>
            <a:r>
              <a:rPr lang="en-US" altLang="zh-CN" dirty="0">
                <a:sym typeface="Symbol" panose="05050102010706020507" pitchFamily="18" charset="2"/>
              </a:rPr>
              <a:t>(x)</a:t>
            </a:r>
            <a:r>
              <a:rPr lang="en-US" altLang="zh-CN" dirty="0" err="1">
                <a:sym typeface="Symbol" panose="05050102010706020507" pitchFamily="18" charset="2"/>
              </a:rPr>
              <a:t>xQ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</a:t>
            </a:r>
            <a:r>
              <a:rPr lang="en-US" altLang="zh-CN" dirty="0" err="1">
                <a:sym typeface="Symbol" panose="05050102010706020507" pitchFamily="18" charset="2"/>
              </a:rPr>
              <a:t>xP</a:t>
            </a:r>
            <a:r>
              <a:rPr lang="en-US" altLang="zh-CN" dirty="0">
                <a:sym typeface="Symbol" panose="05050102010706020507" pitchFamily="18" charset="2"/>
              </a:rPr>
              <a:t>(x)</a:t>
            </a:r>
            <a:r>
              <a:rPr lang="en-US" altLang="zh-CN" dirty="0" err="1">
                <a:sym typeface="Symbol" panose="05050102010706020507" pitchFamily="18" charset="2"/>
              </a:rPr>
              <a:t>xQ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x(P(x)Q(x))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50F51A7-B9B3-425F-954F-875692E65FF6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Tahoma" panose="020B0604030504040204" pitchFamily="34" charset="0"/>
              </a:rPr>
              <a:t>5.1</a:t>
            </a:r>
            <a:r>
              <a:rPr lang="zh-CN" altLang="en-US" sz="4000" dirty="0">
                <a:latin typeface="Tahoma" panose="020B0604030504040204" pitchFamily="34" charset="0"/>
              </a:rPr>
              <a:t>一阶逻辑等值式与置换规则</a:t>
            </a:r>
            <a:endParaRPr lang="zh-CN" altLang="en-US" sz="4000" dirty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ahoma" panose="020B0604030504040204" pitchFamily="34" charset="0"/>
              </a:rPr>
              <a:t>定义设</a:t>
            </a:r>
            <a:r>
              <a:rPr lang="en-US" altLang="zh-CN" sz="2800" dirty="0">
                <a:latin typeface="Tahoma" panose="020B0604030504040204" pitchFamily="34" charset="0"/>
              </a:rPr>
              <a:t>A,B</a:t>
            </a:r>
            <a:r>
              <a:rPr lang="zh-CN" altLang="en-US" sz="2800" dirty="0">
                <a:latin typeface="Tahoma" panose="020B0604030504040204" pitchFamily="34" charset="0"/>
              </a:rPr>
              <a:t>是一阶逻辑中任意两个</a:t>
            </a:r>
            <a:r>
              <a:rPr lang="zh-CN" altLang="en-US" sz="2800" dirty="0"/>
              <a:t>公式</a:t>
            </a:r>
            <a:r>
              <a:rPr lang="en-US" altLang="zh-CN" sz="2800" dirty="0"/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是永真式</a:t>
            </a:r>
            <a:r>
              <a:rPr lang="en-US" altLang="zh-CN" sz="2800" dirty="0"/>
              <a:t>,</a:t>
            </a:r>
            <a:r>
              <a:rPr lang="zh-CN" altLang="en-US" sz="2800" dirty="0"/>
              <a:t>则称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等值</a:t>
            </a:r>
            <a:r>
              <a:rPr lang="en-US" altLang="zh-CN" sz="2800" dirty="0"/>
              <a:t>,</a:t>
            </a:r>
            <a:r>
              <a:rPr lang="zh-CN" altLang="en-US" sz="2800" dirty="0"/>
              <a:t>记以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，称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B</a:t>
            </a:r>
            <a:r>
              <a:rPr lang="zh-CN" altLang="en-US" sz="2800" dirty="0"/>
              <a:t>是等值式。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ahoma" panose="020B0604030504040204" pitchFamily="34" charset="0"/>
              </a:rPr>
              <a:t>定义设</a:t>
            </a:r>
            <a:r>
              <a:rPr lang="en-US" altLang="zh-CN" sz="2800" dirty="0">
                <a:latin typeface="Tahoma" panose="020B0604030504040204" pitchFamily="34" charset="0"/>
              </a:rPr>
              <a:t>A,B</a:t>
            </a:r>
            <a:r>
              <a:rPr lang="zh-CN" altLang="en-US" sz="2800" dirty="0">
                <a:latin typeface="Tahoma" panose="020B0604030504040204" pitchFamily="34" charset="0"/>
              </a:rPr>
              <a:t>是个体域</a:t>
            </a:r>
            <a:r>
              <a:rPr lang="en-US" altLang="zh-CN" sz="2800" dirty="0">
                <a:latin typeface="Tahoma" panose="020B0604030504040204" pitchFamily="34" charset="0"/>
              </a:rPr>
              <a:t>D</a:t>
            </a:r>
            <a:r>
              <a:rPr lang="zh-CN" altLang="en-US" sz="2800" dirty="0">
                <a:latin typeface="Tahoma" panose="020B0604030504040204" pitchFamily="34" charset="0"/>
              </a:rPr>
              <a:t>上的两个公式，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若对于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的任意一组指派，两公式都具有相同的真值，则称公式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D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上等值</a:t>
            </a:r>
            <a:r>
              <a:rPr lang="zh-CN" altLang="en-US" sz="2800" dirty="0">
                <a:latin typeface="Tahoma" panose="020B0604030504040204" pitchFamily="34" charset="0"/>
              </a:rPr>
              <a:t>，记作</a:t>
            </a:r>
            <a:r>
              <a:rPr lang="en-US" altLang="zh-CN" sz="2800" dirty="0"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8E90698-D073-41A7-9794-806CFF197E58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例：求下列公式的前束范式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(2) </a:t>
            </a:r>
            <a:r>
              <a:rPr lang="en-US" altLang="zh-CN" sz="2400" dirty="0" err="1">
                <a:sym typeface="Symbol" panose="05050102010706020507" pitchFamily="18" charset="2"/>
              </a:rPr>
              <a:t>xy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(z(P(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)∧P(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y,z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))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uQ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x,y,u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 err="1">
                <a:sym typeface="Symbol" panose="05050102010706020507" pitchFamily="18" charset="2"/>
              </a:rPr>
              <a:t>xy</a:t>
            </a:r>
            <a:r>
              <a:rPr lang="en-US" altLang="zh-CN" sz="2400" dirty="0">
                <a:sym typeface="Symbol" panose="05050102010706020507" pitchFamily="18" charset="2"/>
              </a:rPr>
              <a:t>(z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((P(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)∧P(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y,z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))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uQ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x,y,u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 err="1">
                <a:sym typeface="Symbol" panose="05050102010706020507" pitchFamily="18" charset="2"/>
              </a:rPr>
              <a:t>xy</a:t>
            </a:r>
            <a:r>
              <a:rPr lang="en-US" altLang="zh-CN" sz="2400" dirty="0">
                <a:sym typeface="Symbol" panose="05050102010706020507" pitchFamily="18" charset="2"/>
              </a:rPr>
              <a:t>(</a:t>
            </a:r>
            <a:r>
              <a:rPr lang="en-US" altLang="zh-CN" sz="2400" dirty="0" err="1">
                <a:sym typeface="Symbol" panose="05050102010706020507" pitchFamily="18" charset="2"/>
              </a:rPr>
              <a:t>zu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((P(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)∧P(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y,z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))Q(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x,y,u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 err="1">
                <a:sym typeface="Symbol" panose="05050102010706020507" pitchFamily="18" charset="2"/>
              </a:rPr>
              <a:t>xyzu</a:t>
            </a:r>
            <a:r>
              <a:rPr lang="en-US" altLang="zh-CN" sz="2400" dirty="0">
                <a:sym typeface="Symbol" panose="05050102010706020507" pitchFamily="18" charset="2"/>
              </a:rPr>
              <a:t>((P(</a:t>
            </a:r>
            <a:r>
              <a:rPr lang="en-US" altLang="zh-CN" sz="2400" dirty="0" err="1">
                <a:sym typeface="Symbol" panose="05050102010706020507" pitchFamily="18" charset="2"/>
              </a:rPr>
              <a:t>x,z</a:t>
            </a:r>
            <a:r>
              <a:rPr lang="en-US" altLang="zh-CN" sz="2400" dirty="0">
                <a:sym typeface="Symbol" panose="05050102010706020507" pitchFamily="18" charset="2"/>
              </a:rPr>
              <a:t>)∧P(</a:t>
            </a:r>
            <a:r>
              <a:rPr lang="en-US" altLang="zh-CN" sz="2400" dirty="0" err="1">
                <a:sym typeface="Symbol" panose="05050102010706020507" pitchFamily="18" charset="2"/>
              </a:rPr>
              <a:t>y,z</a:t>
            </a:r>
            <a:r>
              <a:rPr lang="en-US" altLang="zh-CN" sz="2400" dirty="0">
                <a:sym typeface="Symbol" panose="05050102010706020507" pitchFamily="18" charset="2"/>
              </a:rPr>
              <a:t>))Q(</a:t>
            </a:r>
            <a:r>
              <a:rPr lang="en-US" altLang="zh-CN" sz="2400" dirty="0" err="1">
                <a:sym typeface="Symbol" panose="05050102010706020507" pitchFamily="18" charset="2"/>
              </a:rPr>
              <a:t>x,y,u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(3)(</a:t>
            </a:r>
            <a:r>
              <a:rPr lang="en-US" altLang="zh-CN" sz="2400" dirty="0" err="1">
                <a:sym typeface="Symbol" panose="05050102010706020507" pitchFamily="18" charset="2"/>
              </a:rPr>
              <a:t>xP</a:t>
            </a:r>
            <a:r>
              <a:rPr lang="en-US" altLang="zh-CN" sz="2400" dirty="0">
                <a:sym typeface="Symbol" panose="05050102010706020507" pitchFamily="18" charset="2"/>
              </a:rPr>
              <a:t>(x)∨</a:t>
            </a:r>
            <a:r>
              <a:rPr lang="en-US" altLang="zh-CN" sz="2400" dirty="0" err="1">
                <a:sym typeface="Symbol" panose="05050102010706020507" pitchFamily="18" charset="2"/>
              </a:rPr>
              <a:t>yQ</a:t>
            </a:r>
            <a:r>
              <a:rPr lang="en-US" altLang="zh-CN" sz="2400" dirty="0">
                <a:sym typeface="Symbol" panose="05050102010706020507" pitchFamily="18" charset="2"/>
              </a:rPr>
              <a:t>(y))</a:t>
            </a:r>
            <a:r>
              <a:rPr lang="en-US" altLang="zh-CN" sz="2400" dirty="0" err="1">
                <a:sym typeface="Symbol" panose="05050102010706020507" pitchFamily="18" charset="2"/>
              </a:rPr>
              <a:t>xR</a:t>
            </a:r>
            <a:r>
              <a:rPr lang="en-US" altLang="zh-CN" sz="2400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 (</a:t>
            </a:r>
            <a:r>
              <a:rPr lang="en-US" altLang="zh-CN" sz="2400" dirty="0" err="1">
                <a:sym typeface="Symbol" panose="05050102010706020507" pitchFamily="18" charset="2"/>
              </a:rPr>
              <a:t>xP</a:t>
            </a:r>
            <a:r>
              <a:rPr lang="en-US" altLang="zh-CN" sz="2400" dirty="0">
                <a:sym typeface="Symbol" panose="05050102010706020507" pitchFamily="18" charset="2"/>
              </a:rPr>
              <a:t>(x)∨</a:t>
            </a:r>
            <a:r>
              <a:rPr lang="en-US" altLang="zh-CN" sz="2400" dirty="0" err="1">
                <a:sym typeface="Symbol" panose="05050102010706020507" pitchFamily="18" charset="2"/>
              </a:rPr>
              <a:t>yQ</a:t>
            </a:r>
            <a:r>
              <a:rPr lang="en-US" altLang="zh-CN" sz="2400" dirty="0">
                <a:sym typeface="Symbol" panose="05050102010706020507" pitchFamily="18" charset="2"/>
              </a:rPr>
              <a:t>(y))</a:t>
            </a:r>
            <a:r>
              <a:rPr lang="en-US" altLang="zh-CN" sz="2400" dirty="0" err="1">
                <a:sym typeface="Symbol" panose="05050102010706020507" pitchFamily="18" charset="2"/>
              </a:rPr>
              <a:t>xR</a:t>
            </a:r>
            <a:r>
              <a:rPr lang="en-US" altLang="zh-CN" sz="2400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(</a:t>
            </a:r>
            <a:r>
              <a:rPr lang="en-US" altLang="zh-CN" sz="2400" dirty="0" err="1">
                <a:sym typeface="Symbol" panose="05050102010706020507" pitchFamily="18" charset="2"/>
              </a:rPr>
              <a:t>xP</a:t>
            </a:r>
            <a:r>
              <a:rPr lang="en-US" altLang="zh-CN" sz="2400" dirty="0">
                <a:sym typeface="Symbol" panose="05050102010706020507" pitchFamily="18" charset="2"/>
              </a:rPr>
              <a:t>(x)</a:t>
            </a:r>
            <a:r>
              <a:rPr lang="en-US" altLang="zh-CN" sz="2400" dirty="0" err="1">
                <a:sym typeface="Symbol" panose="05050102010706020507" pitchFamily="18" charset="2"/>
              </a:rPr>
              <a:t>yQ</a:t>
            </a:r>
            <a:r>
              <a:rPr lang="en-US" altLang="zh-CN" sz="2400" dirty="0">
                <a:sym typeface="Symbol" panose="05050102010706020507" pitchFamily="18" charset="2"/>
              </a:rPr>
              <a:t>(y))</a:t>
            </a:r>
            <a:r>
              <a:rPr lang="en-US" altLang="zh-CN" sz="2400" dirty="0" err="1">
                <a:sym typeface="Symbol" panose="05050102010706020507" pitchFamily="18" charset="2"/>
              </a:rPr>
              <a:t>xR</a:t>
            </a:r>
            <a:r>
              <a:rPr lang="en-US" altLang="zh-CN" sz="2400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(</a:t>
            </a:r>
            <a:r>
              <a:rPr lang="en-US" altLang="zh-CN" sz="2400" dirty="0" err="1">
                <a:sym typeface="Symbol" panose="05050102010706020507" pitchFamily="18" charset="2"/>
              </a:rPr>
              <a:t>xP</a:t>
            </a:r>
            <a:r>
              <a:rPr lang="en-US" altLang="zh-CN" sz="2400" dirty="0">
                <a:sym typeface="Symbol" panose="05050102010706020507" pitchFamily="18" charset="2"/>
              </a:rPr>
              <a:t>(x)</a:t>
            </a:r>
            <a:r>
              <a:rPr lang="en-US" altLang="zh-CN" sz="2400" dirty="0" err="1">
                <a:sym typeface="Symbol" panose="05050102010706020507" pitchFamily="18" charset="2"/>
              </a:rPr>
              <a:t>yQ</a:t>
            </a:r>
            <a:r>
              <a:rPr lang="en-US" altLang="zh-CN" sz="2400" dirty="0">
                <a:sym typeface="Symbol" panose="05050102010706020507" pitchFamily="18" charset="2"/>
              </a:rPr>
              <a:t>(y))</a:t>
            </a:r>
            <a:r>
              <a:rPr lang="en-US" altLang="zh-CN" sz="2400" dirty="0" err="1">
                <a:sym typeface="Symbol" panose="05050102010706020507" pitchFamily="18" charset="2"/>
              </a:rPr>
              <a:t>xR</a:t>
            </a:r>
            <a:r>
              <a:rPr lang="en-US" altLang="zh-CN" sz="2400" dirty="0">
                <a:sym typeface="Symbol" panose="05050102010706020507" pitchFamily="18" charset="2"/>
              </a:rPr>
              <a:t>(x)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xy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(P(x)Q(y))</a:t>
            </a:r>
            <a:r>
              <a:rPr lang="en-US" altLang="zh-CN" sz="2400" dirty="0">
                <a:sym typeface="Symbol" panose="05050102010706020507" pitchFamily="18" charset="2"/>
              </a:rPr>
              <a:t></a:t>
            </a:r>
            <a:r>
              <a:rPr lang="en-US" altLang="zh-CN" sz="2400" dirty="0" err="1">
                <a:sym typeface="Symbol" panose="05050102010706020507" pitchFamily="18" charset="2"/>
              </a:rPr>
              <a:t>zR</a:t>
            </a:r>
            <a:r>
              <a:rPr lang="en-US" altLang="zh-CN" sz="2400" dirty="0">
                <a:sym typeface="Symbol" panose="05050102010706020507" pitchFamily="18" charset="2"/>
              </a:rPr>
              <a:t>(z)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 err="1">
                <a:sym typeface="Symbol" panose="05050102010706020507" pitchFamily="18" charset="2"/>
              </a:rPr>
              <a:t>zxy</a:t>
            </a:r>
            <a:r>
              <a:rPr lang="en-US" altLang="zh-CN" sz="2400" dirty="0">
                <a:sym typeface="Symbol" panose="05050102010706020507" pitchFamily="18" charset="2"/>
              </a:rPr>
              <a:t> ( (P(x)Q(y))R(z))?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50F51A7-B9B3-425F-954F-875692E65FF6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314065"/>
      </p:ext>
    </p:extLst>
  </p:cSld>
  <p:clrMapOvr>
    <a:masterClrMapping/>
  </p:clrMapOvr>
  <p:transition spd="slow" advTm="8000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前束合取范式、前束析取范式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</a:t>
            </a:r>
            <a:r>
              <a:rPr lang="en-US" altLang="zh-CN" sz="2800" dirty="0"/>
              <a:t>:</a:t>
            </a:r>
            <a:r>
              <a:rPr lang="zh-CN" altLang="en-US" sz="2800" dirty="0"/>
              <a:t>设谓词公式</a:t>
            </a:r>
            <a:r>
              <a:rPr lang="en-US" altLang="zh-CN" sz="2800" dirty="0"/>
              <a:t>A</a:t>
            </a:r>
            <a:r>
              <a:rPr lang="zh-CN" altLang="en-US" sz="2800" dirty="0"/>
              <a:t>是一前束范式，若</a:t>
            </a:r>
            <a:r>
              <a:rPr lang="en-US" altLang="zh-CN" sz="2800" dirty="0"/>
              <a:t>A</a:t>
            </a:r>
            <a:r>
              <a:rPr lang="zh-CN" altLang="en-US" sz="2800" dirty="0"/>
              <a:t>的尾部具有形式：</a:t>
            </a:r>
          </a:p>
          <a:p>
            <a:pPr eaLnBrk="1" hangingPunct="1"/>
            <a:r>
              <a:rPr lang="en-US" altLang="zh-CN" sz="2800" dirty="0"/>
              <a:t>(A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∨A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∨…A</a:t>
            </a:r>
            <a:r>
              <a:rPr lang="en-US" altLang="zh-CN" sz="2800" baseline="-25000" dirty="0"/>
              <a:t>1n1</a:t>
            </a:r>
            <a:r>
              <a:rPr lang="en-US" altLang="zh-CN" sz="2800" dirty="0"/>
              <a:t>)∧…∧(A</a:t>
            </a:r>
            <a:r>
              <a:rPr lang="en-US" altLang="zh-CN" sz="2800" baseline="-25000" dirty="0"/>
              <a:t>m1</a:t>
            </a:r>
            <a:r>
              <a:rPr lang="en-US" altLang="zh-CN" sz="2800" dirty="0"/>
              <a:t>∨…∨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mnm</a:t>
            </a:r>
            <a:r>
              <a:rPr lang="en-US" altLang="zh-CN" sz="2800" dirty="0"/>
              <a:t>)</a:t>
            </a:r>
          </a:p>
          <a:p>
            <a:pPr eaLnBrk="1" hangingPunct="1"/>
            <a:r>
              <a:rPr lang="zh-CN" altLang="en-US" sz="2800" dirty="0"/>
              <a:t>其中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zh-CN" altLang="en-US" sz="2800" dirty="0"/>
              <a:t>是原子谓词公式或其否定，则称</a:t>
            </a:r>
            <a:r>
              <a:rPr lang="en-US" altLang="zh-CN" sz="2800" dirty="0"/>
              <a:t>A</a:t>
            </a:r>
            <a:r>
              <a:rPr lang="zh-CN" altLang="en-US" sz="2800" dirty="0"/>
              <a:t>是前束合取范式；若</a:t>
            </a:r>
            <a:r>
              <a:rPr lang="en-US" altLang="zh-CN" sz="2800" dirty="0"/>
              <a:t>A</a:t>
            </a:r>
            <a:r>
              <a:rPr lang="zh-CN" altLang="en-US" sz="2800" dirty="0"/>
              <a:t>的尾部具有形式：</a:t>
            </a:r>
          </a:p>
          <a:p>
            <a:pPr eaLnBrk="1" hangingPunct="1"/>
            <a:r>
              <a:rPr lang="en-US" altLang="zh-CN" sz="2800" dirty="0"/>
              <a:t>(A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∧A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∧…A</a:t>
            </a:r>
            <a:r>
              <a:rPr lang="en-US" altLang="zh-CN" sz="2800" baseline="-25000" dirty="0"/>
              <a:t>1n1</a:t>
            </a:r>
            <a:r>
              <a:rPr lang="en-US" altLang="zh-CN" sz="2800" dirty="0"/>
              <a:t>)∨…∨(A</a:t>
            </a:r>
            <a:r>
              <a:rPr lang="en-US" altLang="zh-CN" sz="2800" baseline="-25000" dirty="0"/>
              <a:t>m1</a:t>
            </a:r>
            <a:r>
              <a:rPr lang="en-US" altLang="zh-CN" sz="2800" dirty="0"/>
              <a:t>∧…∧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mnm</a:t>
            </a:r>
            <a:r>
              <a:rPr lang="en-US" altLang="zh-CN" sz="2800" dirty="0"/>
              <a:t>)</a:t>
            </a:r>
            <a:r>
              <a:rPr lang="zh-CN" altLang="en-US" sz="2800" dirty="0"/>
              <a:t>则称</a:t>
            </a:r>
            <a:r>
              <a:rPr lang="en-US" altLang="zh-CN" sz="2800" dirty="0"/>
              <a:t>A</a:t>
            </a:r>
            <a:r>
              <a:rPr lang="zh-CN" altLang="en-US" sz="2800" dirty="0"/>
              <a:t>是前束析取范式。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A8EE01-7FC7-485C-8807-8CD2AE982F43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求下面公式的前束合取范式和前束析取范式：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x(P(x)Q(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))(</a:t>
            </a:r>
            <a:r>
              <a:rPr lang="en-US" altLang="zh-CN" dirty="0" err="1">
                <a:sym typeface="Symbol" panose="05050102010706020507" pitchFamily="18" charset="2"/>
              </a:rPr>
              <a:t>xR</a:t>
            </a:r>
            <a:r>
              <a:rPr lang="en-US" altLang="zh-CN" dirty="0">
                <a:sym typeface="Symbol" panose="05050102010706020507" pitchFamily="18" charset="2"/>
              </a:rPr>
              <a:t>(x)</a:t>
            </a:r>
            <a:r>
              <a:rPr lang="en-US" altLang="zh-CN" dirty="0" err="1">
                <a:sym typeface="Symbol" panose="05050102010706020507" pitchFamily="18" charset="2"/>
              </a:rPr>
              <a:t>zS</a:t>
            </a:r>
            <a:r>
              <a:rPr lang="en-US" altLang="zh-CN" dirty="0">
                <a:sym typeface="Symbol" panose="05050102010706020507" pitchFamily="18" charset="2"/>
              </a:rPr>
              <a:t>(z))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23F880B-ED76-4C84-BAF2-DA66258D8E5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:</a:t>
            </a:r>
            <a:r>
              <a:rPr lang="zh-CN" altLang="en-US" dirty="0"/>
              <a:t>每个谓词公式</a:t>
            </a:r>
            <a:r>
              <a:rPr lang="en-US" altLang="zh-CN" dirty="0"/>
              <a:t>A</a:t>
            </a:r>
            <a:r>
              <a:rPr lang="zh-CN" altLang="en-US" dirty="0"/>
              <a:t>均可以变换为与它等值的前束合取范式和前束析取范式。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835B211-CE86-47E1-91DB-C6ABC28AE41D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trike="sngStrike"/>
              <a:t>斯柯林范式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定义：首标中不含存在量词的前束范式称为斯柯林（</a:t>
            </a:r>
            <a:r>
              <a:rPr lang="en-US" altLang="zh-CN" dirty="0" err="1"/>
              <a:t>Skolem</a:t>
            </a:r>
            <a:r>
              <a:rPr lang="zh-CN" altLang="en-US" dirty="0"/>
              <a:t>）范式。</a:t>
            </a:r>
            <a:endParaRPr lang="en-US" altLang="zh-CN" dirty="0"/>
          </a:p>
          <a:p>
            <a:pPr eaLnBrk="1" hangingPunct="1"/>
            <a:r>
              <a:rPr lang="zh-CN" altLang="en-US" dirty="0"/>
              <a:t>有些书上将</a:t>
            </a:r>
            <a:r>
              <a:rPr lang="zh-CN" altLang="en-US" b="0" dirty="0"/>
              <a:t>斯柯林范式规定为：将前束范式的首标中的量词进行排列，每个存在量词均放到全称量词的前面</a:t>
            </a:r>
            <a:endParaRPr lang="zh-CN" altLang="en-US" dirty="0"/>
          </a:p>
          <a:p>
            <a:pPr eaLnBrk="1" hangingPunct="1"/>
            <a:r>
              <a:rPr lang="zh-CN" altLang="en-US" dirty="0"/>
              <a:t>斯柯林范式的价值</a:t>
            </a:r>
            <a:r>
              <a:rPr lang="en-US" altLang="zh-CN" dirty="0"/>
              <a:t>:</a:t>
            </a:r>
            <a:r>
              <a:rPr lang="zh-CN" altLang="en-US" dirty="0"/>
              <a:t>用于判断一个公式是否是矛盾式。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08B9A8E-577E-437C-AB51-AB450894B79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证明：由定理</a:t>
            </a:r>
            <a:r>
              <a:rPr lang="en-US" altLang="zh-CN" dirty="0"/>
              <a:t>5.1</a:t>
            </a:r>
            <a:r>
              <a:rPr lang="zh-CN" altLang="en-US" dirty="0"/>
              <a:t>，假定公式</a:t>
            </a:r>
            <a:r>
              <a:rPr lang="en-US" altLang="zh-CN" dirty="0"/>
              <a:t>A</a:t>
            </a:r>
            <a:r>
              <a:rPr lang="zh-CN" altLang="en-US" dirty="0"/>
              <a:t>已是前束范式：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Q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dirty="0" err="1">
                <a:sym typeface="Symbol" panose="05050102010706020507" pitchFamily="18" charset="2"/>
              </a:rPr>
              <a:t>Q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,…,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，其中首标</a:t>
            </a:r>
            <a:r>
              <a:rPr lang="en-US" altLang="zh-CN" dirty="0" err="1">
                <a:sym typeface="Symbol" panose="05050102010706020507" pitchFamily="18" charset="2"/>
              </a:rPr>
              <a:t>Qx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为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或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(1in),</a:t>
            </a:r>
            <a:r>
              <a:rPr lang="zh-CN" altLang="en-US" dirty="0">
                <a:sym typeface="Symbol" panose="05050102010706020507" pitchFamily="18" charset="2"/>
              </a:rPr>
              <a:t>公式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中不含量词。以下消去首标中的存在量词：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若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(1kn)</a:t>
            </a:r>
            <a:r>
              <a:rPr lang="zh-CN" altLang="en-US" dirty="0">
                <a:sym typeface="Symbol" panose="05050102010706020507" pitchFamily="18" charset="2"/>
              </a:rPr>
              <a:t>左边没有全称量词，则取不在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中出现过的个体常元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替换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中所有的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，并删除首标中的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若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(1kn)</a:t>
            </a:r>
            <a:r>
              <a:rPr lang="zh-CN" altLang="en-US" dirty="0">
                <a:sym typeface="Symbol" panose="05050102010706020507" pitchFamily="18" charset="2"/>
              </a:rPr>
              <a:t>左边有全称量词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s1</a:t>
            </a:r>
            <a:r>
              <a:rPr lang="en-US" altLang="zh-CN" dirty="0">
                <a:sym typeface="Symbol" panose="05050102010706020507" pitchFamily="18" charset="2"/>
              </a:rPr>
              <a:t>,x</a:t>
            </a:r>
            <a:r>
              <a:rPr lang="en-US" altLang="zh-CN" baseline="-25000" dirty="0">
                <a:sym typeface="Symbol" panose="05050102010706020507" pitchFamily="18" charset="2"/>
              </a:rPr>
              <a:t>s2</a:t>
            </a:r>
            <a:r>
              <a:rPr lang="en-US" altLang="zh-CN" dirty="0">
                <a:sym typeface="Symbol" panose="05050102010706020507" pitchFamily="18" charset="2"/>
              </a:rPr>
              <a:t>,…,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sr</a:t>
            </a:r>
            <a:r>
              <a:rPr lang="en-US" altLang="zh-CN" dirty="0">
                <a:sym typeface="Symbol" panose="05050102010706020507" pitchFamily="18" charset="2"/>
              </a:rPr>
              <a:t>(1r,1s1&lt;s2&lt;..&lt;</a:t>
            </a:r>
            <a:r>
              <a:rPr lang="en-US" altLang="zh-CN" dirty="0" err="1">
                <a:sym typeface="Symbol" panose="05050102010706020507" pitchFamily="18" charset="2"/>
              </a:rPr>
              <a:t>sr</a:t>
            </a:r>
            <a:r>
              <a:rPr lang="en-US" altLang="zh-CN" dirty="0">
                <a:sym typeface="Symbol" panose="05050102010706020507" pitchFamily="18" charset="2"/>
              </a:rPr>
              <a:t>&lt;k),</a:t>
            </a:r>
            <a:r>
              <a:rPr lang="zh-CN" altLang="en-US" dirty="0">
                <a:sym typeface="Symbol" panose="05050102010706020507" pitchFamily="18" charset="2"/>
              </a:rPr>
              <a:t>则取不在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中出现过的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元函数</a:t>
            </a:r>
            <a:r>
              <a:rPr lang="en-US" altLang="zh-CN" dirty="0" err="1">
                <a:sym typeface="Symbol" panose="05050102010706020507" pitchFamily="18" charset="2"/>
              </a:rPr>
              <a:t>fr</a:t>
            </a:r>
            <a:r>
              <a:rPr lang="en-US" altLang="zh-CN" dirty="0">
                <a:sym typeface="Symbol" panose="05050102010706020507" pitchFamily="18" charset="2"/>
              </a:rPr>
              <a:t>(x</a:t>
            </a:r>
            <a:r>
              <a:rPr lang="en-US" altLang="zh-CN" baseline="-25000" dirty="0">
                <a:sym typeface="Symbol" panose="05050102010706020507" pitchFamily="18" charset="2"/>
              </a:rPr>
              <a:t>s1</a:t>
            </a:r>
            <a:r>
              <a:rPr lang="en-US" altLang="zh-CN" dirty="0">
                <a:sym typeface="Symbol" panose="05050102010706020507" pitchFamily="18" charset="2"/>
              </a:rPr>
              <a:t>,x</a:t>
            </a:r>
            <a:r>
              <a:rPr lang="en-US" altLang="zh-CN" baseline="-25000" dirty="0">
                <a:sym typeface="Symbol" panose="05050102010706020507" pitchFamily="18" charset="2"/>
              </a:rPr>
              <a:t>s2</a:t>
            </a:r>
            <a:r>
              <a:rPr lang="en-US" altLang="zh-CN" dirty="0">
                <a:sym typeface="Symbol" panose="05050102010706020507" pitchFamily="18" charset="2"/>
              </a:rPr>
              <a:t>,…,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sr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替换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中所有的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，并删除首标中的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反复执行上述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步，直至删除首标中的所有存在量词，即可得到不含存在量词的斯柯林范式。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例：求下列公式的斯柯林范式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xyzuvwG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x,y,z,u,v,w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引入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处理</a:t>
            </a:r>
            <a:r>
              <a:rPr lang="en-US" altLang="zh-CN" dirty="0">
                <a:sym typeface="Symbol" panose="05050102010706020507" pitchFamily="18" charset="2"/>
              </a:rPr>
              <a:t>x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yzuvwG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a,y,z,u,v,w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引入</a:t>
            </a:r>
            <a:r>
              <a:rPr lang="en-US" altLang="zh-CN" dirty="0"/>
              <a:t>f(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zh-CN" altLang="en-US" dirty="0">
                <a:sym typeface="Symbol" panose="05050102010706020507" pitchFamily="18" charset="2"/>
              </a:rPr>
              <a:t>处理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u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yzvwG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a,y,z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 f(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 err="1">
                <a:sym typeface="Symbol" panose="05050102010706020507" pitchFamily="18" charset="2"/>
              </a:rPr>
              <a:t>v,w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引入</a:t>
            </a:r>
            <a:r>
              <a:rPr lang="en-US" altLang="zh-CN" dirty="0"/>
              <a:t>g(</a:t>
            </a:r>
            <a:r>
              <a:rPr lang="en-US" altLang="zh-CN" dirty="0" err="1"/>
              <a:t>y,z,v</a:t>
            </a:r>
            <a:r>
              <a:rPr lang="en-US" altLang="zh-CN" dirty="0"/>
              <a:t>)</a:t>
            </a:r>
            <a:r>
              <a:rPr lang="zh-CN" altLang="en-US" dirty="0">
                <a:sym typeface="Symbol" panose="05050102010706020507" pitchFamily="18" charset="2"/>
              </a:rPr>
              <a:t>处理</a:t>
            </a:r>
            <a:r>
              <a:rPr lang="en-US" altLang="zh-CN" dirty="0">
                <a:sym typeface="Symbol" panose="05050102010706020507" pitchFamily="18" charset="2"/>
              </a:rPr>
              <a:t>w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得：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yzvG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a,y,z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 f(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,v,</a:t>
            </a:r>
            <a:r>
              <a:rPr lang="en-US" altLang="zh-CN" dirty="0"/>
              <a:t> g(</a:t>
            </a:r>
            <a:r>
              <a:rPr lang="en-US" altLang="zh-CN" dirty="0" err="1"/>
              <a:t>y,z,v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9B246F-4803-4FDB-B6D6-F654495BE727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设公式</a:t>
            </a:r>
            <a:r>
              <a:rPr lang="en-US" altLang="zh-CN"/>
              <a:t>G</a:t>
            </a:r>
            <a:r>
              <a:rPr lang="zh-CN" altLang="en-US"/>
              <a:t>是谓词公式</a:t>
            </a:r>
            <a:r>
              <a:rPr lang="en-US" altLang="zh-CN"/>
              <a:t>A</a:t>
            </a:r>
            <a:r>
              <a:rPr lang="zh-CN" altLang="en-US"/>
              <a:t>的斯柯林范式，则公式</a:t>
            </a:r>
            <a:r>
              <a:rPr lang="en-US" altLang="zh-CN"/>
              <a:t>A</a:t>
            </a:r>
            <a:r>
              <a:rPr lang="zh-CN" altLang="en-US"/>
              <a:t>是永假式当且仅当公式</a:t>
            </a:r>
            <a:r>
              <a:rPr lang="en-US" altLang="zh-CN"/>
              <a:t>G</a:t>
            </a:r>
            <a:r>
              <a:rPr lang="zh-CN" altLang="en-US"/>
              <a:t>永假式。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4FAC7F-AAEA-4A92-97F0-C635F6A7A445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</a:t>
            </a:r>
            <a:r>
              <a:rPr lang="zh-CN" altLang="en-US" dirty="0"/>
              <a:t>一阶逻辑的推理理论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利用谓词公式间的各种等值关系和蕴含关系</a:t>
            </a:r>
            <a:r>
              <a:rPr lang="en-US" altLang="zh-CN" sz="2800" dirty="0"/>
              <a:t>,</a:t>
            </a:r>
            <a:r>
              <a:rPr lang="zh-CN" altLang="en-US" sz="2800" dirty="0"/>
              <a:t>通过一些推理规则</a:t>
            </a:r>
            <a:r>
              <a:rPr lang="en-US" altLang="zh-CN" sz="2800" dirty="0"/>
              <a:t>,</a:t>
            </a:r>
            <a:r>
              <a:rPr lang="zh-CN" altLang="en-US" sz="2800" dirty="0">
                <a:solidFill>
                  <a:srgbClr val="0000FF"/>
                </a:solidFill>
              </a:rPr>
              <a:t>从一些谓词公式推出另一些谓词公式</a:t>
            </a:r>
            <a:r>
              <a:rPr lang="en-US" altLang="zh-CN" sz="2800" dirty="0"/>
              <a:t>,</a:t>
            </a:r>
            <a:r>
              <a:rPr lang="zh-CN" altLang="en-US" sz="2800" dirty="0"/>
              <a:t>这就是谓词演算中的</a:t>
            </a:r>
            <a:r>
              <a:rPr lang="zh-CN" altLang="en-US" sz="2800" dirty="0">
                <a:solidFill>
                  <a:srgbClr val="0000FF"/>
                </a:solidFill>
              </a:rPr>
              <a:t>推理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要进行正确的推理</a:t>
            </a:r>
            <a:r>
              <a:rPr lang="en-US" altLang="zh-CN" sz="2800" dirty="0"/>
              <a:t>,</a:t>
            </a:r>
            <a:r>
              <a:rPr lang="zh-CN" altLang="en-US" sz="2800" dirty="0"/>
              <a:t>必须构造一个结构严谨的形式证明</a:t>
            </a:r>
            <a:r>
              <a:rPr lang="en-US" altLang="zh-CN" sz="2800" dirty="0"/>
              <a:t>,</a:t>
            </a:r>
            <a:r>
              <a:rPr lang="zh-CN" altLang="en-US" sz="2800" dirty="0"/>
              <a:t>给出一些相应的推理规则。</a:t>
            </a:r>
          </a:p>
          <a:p>
            <a:pPr eaLnBrk="1" hangingPunct="1"/>
            <a:r>
              <a:rPr lang="zh-CN" altLang="en-US" sz="2800" dirty="0"/>
              <a:t>由于谓词逻辑中引进了个体、谓词和量词</a:t>
            </a:r>
            <a:r>
              <a:rPr lang="en-US" altLang="zh-CN" sz="2800" dirty="0"/>
              <a:t>,</a:t>
            </a:r>
            <a:r>
              <a:rPr lang="zh-CN" altLang="en-US" sz="2800" dirty="0"/>
              <a:t>所以要增加一些</a:t>
            </a:r>
            <a:r>
              <a:rPr lang="zh-CN" altLang="en-US" sz="2800" dirty="0">
                <a:solidFill>
                  <a:srgbClr val="0000FF"/>
                </a:solidFill>
              </a:rPr>
              <a:t>与量词有关的推理规则</a:t>
            </a:r>
            <a:r>
              <a:rPr lang="zh-CN" altLang="en-US" sz="2800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727FC9-0A5F-44B2-9A1C-54693E533FD8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</a:t>
            </a:r>
            <a:r>
              <a:rPr lang="zh-CN" altLang="en-US" dirty="0"/>
              <a:t>一阶逻辑的推理理论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前提引入规则</a:t>
            </a:r>
          </a:p>
          <a:p>
            <a:pPr eaLnBrk="1" hangingPunct="1"/>
            <a:r>
              <a:rPr lang="zh-CN" altLang="en-US" dirty="0"/>
              <a:t>结论引入规则</a:t>
            </a:r>
          </a:p>
          <a:p>
            <a:pPr eaLnBrk="1" hangingPunct="1"/>
            <a:r>
              <a:rPr lang="zh-CN" altLang="en-US" dirty="0"/>
              <a:t>置换规则</a:t>
            </a:r>
          </a:p>
          <a:p>
            <a:pPr eaLnBrk="1" hangingPunct="1"/>
            <a:r>
              <a:rPr lang="zh-CN" altLang="en-US" dirty="0"/>
              <a:t>代入规则</a:t>
            </a:r>
          </a:p>
          <a:p>
            <a:pPr eaLnBrk="1" hangingPunct="1"/>
            <a:r>
              <a:rPr lang="zh-CN" altLang="en-US" dirty="0"/>
              <a:t>分离规则</a:t>
            </a:r>
            <a:endParaRPr lang="en-US" altLang="zh-CN" dirty="0"/>
          </a:p>
          <a:p>
            <a:pPr eaLnBrk="1" hangingPunct="1"/>
            <a:r>
              <a:rPr lang="zh-CN" altLang="en-US" dirty="0"/>
              <a:t>附加前提引入规则</a:t>
            </a:r>
          </a:p>
          <a:p>
            <a:pPr lvl="1" eaLnBrk="1" hangingPunct="1"/>
            <a:r>
              <a:rPr lang="zh-CN" altLang="en-US" dirty="0"/>
              <a:t>即条件证明规则</a:t>
            </a:r>
            <a:r>
              <a:rPr lang="en-US" altLang="zh-CN" dirty="0"/>
              <a:t>A1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A2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A1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A2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  <a:r>
              <a:rPr lang="zh-CN" altLang="en-US" dirty="0"/>
              <a:t>等价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070F757-D90E-4773-A548-705FDD01D0F9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Tahoma" panose="020B0604030504040204" pitchFamily="34" charset="0"/>
              </a:rPr>
              <a:t>5.1</a:t>
            </a:r>
            <a:r>
              <a:rPr lang="zh-CN" altLang="en-US" sz="4000" dirty="0">
                <a:latin typeface="Tahoma" panose="020B0604030504040204" pitchFamily="34" charset="0"/>
              </a:rPr>
              <a:t>一阶逻辑等值式与置换规则</a:t>
            </a:r>
            <a:endParaRPr lang="zh-CN" altLang="en-US" sz="4000" dirty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ahoma" panose="020B0604030504040204" pitchFamily="34" charset="0"/>
              </a:rPr>
              <a:t>定义对于一阶逻辑中任意两个公式</a:t>
            </a:r>
            <a:r>
              <a:rPr lang="en-US" altLang="zh-CN" sz="2800" dirty="0">
                <a:latin typeface="Tahoma" panose="020B0604030504040204" pitchFamily="34" charset="0"/>
              </a:rPr>
              <a:t>A</a:t>
            </a:r>
            <a:r>
              <a:rPr lang="zh-CN" altLang="en-US" sz="2800" dirty="0">
                <a:latin typeface="Tahoma" panose="020B0604030504040204" pitchFamily="34" charset="0"/>
              </a:rPr>
              <a:t>和</a:t>
            </a:r>
            <a:r>
              <a:rPr lang="en-US" altLang="zh-CN" sz="2800" dirty="0"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latin typeface="Tahoma" panose="020B0604030504040204" pitchFamily="34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是永真式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则称公式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重言</a:t>
            </a:r>
            <a:r>
              <a:rPr lang="zh-CN" altLang="en-US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蕴涵公式</a:t>
            </a:r>
            <a:r>
              <a:rPr lang="en-US" altLang="zh-CN" sz="28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或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的逻辑结论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，记作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AB</a:t>
            </a:r>
            <a:r>
              <a:rPr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5D3615-F8EA-49D3-BBCB-0F0E7129E1E5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</a:t>
            </a:r>
            <a:r>
              <a:rPr lang="zh-CN" altLang="en-US" dirty="0"/>
              <a:t>一阶逻辑的推理理论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全称特定化</a:t>
            </a:r>
            <a:r>
              <a:rPr lang="en-US" altLang="zh-CN" dirty="0"/>
              <a:t>(US)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全称一般化</a:t>
            </a:r>
            <a:r>
              <a:rPr lang="en-US" altLang="zh-CN" dirty="0"/>
              <a:t>(UG)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存在特定化</a:t>
            </a:r>
            <a:r>
              <a:rPr lang="en-US" altLang="zh-CN" dirty="0"/>
              <a:t>(ES)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存在一般化</a:t>
            </a:r>
            <a:r>
              <a:rPr lang="en-US" altLang="zh-CN" dirty="0"/>
              <a:t>(EG)</a:t>
            </a:r>
            <a:r>
              <a:rPr lang="zh-CN" altLang="en-US" dirty="0"/>
              <a:t>规则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6D22A9-2B75-4F88-893E-8C8D939B24ED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全称特定化</a:t>
            </a:r>
            <a:r>
              <a:rPr lang="en-US" altLang="zh-CN" dirty="0"/>
              <a:t>(US)</a:t>
            </a:r>
            <a:r>
              <a:rPr lang="zh-CN" altLang="en-US" dirty="0"/>
              <a:t>规则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全称特定化</a:t>
            </a:r>
            <a:r>
              <a:rPr lang="en-US" altLang="zh-CN" sz="2800" dirty="0"/>
              <a:t>(US)</a:t>
            </a:r>
            <a:r>
              <a:rPr lang="zh-CN" altLang="en-US" sz="2800" dirty="0"/>
              <a:t>规则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 err="1">
                <a:sym typeface="Symbol" panose="05050102010706020507" pitchFamily="18" charset="2"/>
              </a:rPr>
              <a:t>xA</a:t>
            </a:r>
            <a:r>
              <a:rPr lang="en-US" altLang="zh-CN" sz="2300" dirty="0">
                <a:sym typeface="Symbol" panose="05050102010706020507" pitchFamily="18" charset="2"/>
              </a:rPr>
              <a:t>(x)A(y)</a:t>
            </a:r>
            <a:r>
              <a:rPr lang="zh-CN" altLang="en-US" sz="2300" dirty="0">
                <a:sym typeface="Symbol" panose="05050102010706020507" pitchFamily="18" charset="2"/>
              </a:rPr>
              <a:t>或</a:t>
            </a:r>
            <a:r>
              <a:rPr lang="en-US" altLang="zh-CN" sz="2300" dirty="0" err="1">
                <a:sym typeface="Symbol" panose="05050102010706020507" pitchFamily="18" charset="2"/>
              </a:rPr>
              <a:t>xA</a:t>
            </a:r>
            <a:r>
              <a:rPr lang="en-US" altLang="zh-CN" sz="2300" dirty="0">
                <a:sym typeface="Symbol" panose="05050102010706020507" pitchFamily="18" charset="2"/>
              </a:rPr>
              <a:t>(x)A(c)</a:t>
            </a:r>
            <a:endParaRPr lang="en-US" altLang="zh-CN" sz="2300" dirty="0"/>
          </a:p>
          <a:p>
            <a:pPr eaLnBrk="1" hangingPunct="1"/>
            <a:r>
              <a:rPr lang="en-US" altLang="zh-CN" sz="2800" dirty="0"/>
              <a:t>US</a:t>
            </a:r>
            <a:r>
              <a:rPr lang="zh-CN" altLang="en-US" sz="2800" dirty="0"/>
              <a:t>规则成立的条件：</a:t>
            </a:r>
            <a:br>
              <a:rPr lang="zh-CN" altLang="en-US" sz="2800" dirty="0"/>
            </a:br>
            <a:r>
              <a:rPr lang="en-US" altLang="zh-CN" sz="2800" dirty="0"/>
              <a:t>(1)x</a:t>
            </a:r>
            <a:r>
              <a:rPr lang="zh-CN" altLang="en-US" sz="2800" dirty="0"/>
              <a:t>是</a:t>
            </a:r>
            <a:r>
              <a:rPr lang="en-US" altLang="zh-CN" sz="2800" dirty="0"/>
              <a:t>A(x)</a:t>
            </a:r>
            <a:r>
              <a:rPr lang="zh-CN" altLang="en-US" sz="2800" dirty="0"/>
              <a:t>中自由出现的个体变元</a:t>
            </a:r>
            <a:br>
              <a:rPr lang="zh-CN" altLang="en-US" sz="2800" dirty="0"/>
            </a:br>
            <a:r>
              <a:rPr lang="en-US" altLang="zh-CN" sz="2800" dirty="0"/>
              <a:t>(2)y</a:t>
            </a:r>
            <a:r>
              <a:rPr lang="zh-CN" altLang="en-US" sz="2800" dirty="0"/>
              <a:t>是任意</a:t>
            </a:r>
            <a:r>
              <a:rPr lang="zh-CN" altLang="en-US" sz="2800" i="1" u="sng" dirty="0">
                <a:solidFill>
                  <a:srgbClr val="FF9900"/>
                </a:solidFill>
              </a:rPr>
              <a:t>不</a:t>
            </a:r>
            <a:r>
              <a:rPr lang="zh-CN" altLang="en-US" sz="2800" i="1" u="sng" dirty="0"/>
              <a:t>在</a:t>
            </a:r>
            <a:r>
              <a:rPr lang="en-US" altLang="zh-CN" sz="2800" i="1" u="sng" dirty="0"/>
              <a:t>A(x)</a:t>
            </a:r>
            <a:r>
              <a:rPr lang="zh-CN" altLang="en-US" sz="2800" i="1" u="sng" dirty="0"/>
              <a:t>中</a:t>
            </a:r>
            <a:r>
              <a:rPr lang="zh-CN" altLang="en-US" sz="2800" i="1" u="sng" dirty="0">
                <a:solidFill>
                  <a:srgbClr val="FF9900"/>
                </a:solidFill>
              </a:rPr>
              <a:t>受约束出现</a:t>
            </a:r>
            <a:r>
              <a:rPr lang="zh-CN" altLang="en-US" sz="2800" i="1" u="sng" dirty="0"/>
              <a:t>个体变元</a:t>
            </a:r>
            <a:br>
              <a:rPr lang="zh-CN" altLang="en-US" sz="2800" i="1" u="sng" dirty="0"/>
            </a:br>
            <a:r>
              <a:rPr lang="en-US" altLang="zh-CN" sz="2800" dirty="0"/>
              <a:t>(3)</a:t>
            </a:r>
            <a:r>
              <a:rPr lang="zh-CN" altLang="en-US" sz="2800" dirty="0"/>
              <a:t>自由变元</a:t>
            </a:r>
            <a:r>
              <a:rPr lang="en-US" altLang="zh-CN" sz="2800" dirty="0"/>
              <a:t>y</a:t>
            </a:r>
            <a:r>
              <a:rPr lang="zh-CN" altLang="en-US" sz="2800" dirty="0"/>
              <a:t>也可替换成任意个体常元</a:t>
            </a:r>
            <a:r>
              <a:rPr lang="en-US" altLang="zh-CN" sz="2800" dirty="0"/>
              <a:t>c</a:t>
            </a:r>
            <a:br>
              <a:rPr lang="en-US" altLang="zh-CN" sz="2800" dirty="0"/>
            </a:br>
            <a:endParaRPr lang="en-US" altLang="zh-CN" sz="2800" dirty="0"/>
          </a:p>
          <a:p>
            <a:pPr eaLnBrk="1" hangingPunct="1"/>
            <a:r>
              <a:rPr lang="zh-CN" altLang="en-US" sz="2800" dirty="0"/>
              <a:t>这就是</a:t>
            </a:r>
            <a:r>
              <a:rPr lang="en-US" altLang="zh-CN" sz="2800" dirty="0"/>
              <a:t>"</a:t>
            </a:r>
            <a:r>
              <a:rPr lang="zh-CN" altLang="en-US" sz="2800" dirty="0"/>
              <a:t>每一个均成立，其中任一个也必成立。</a:t>
            </a:r>
            <a:r>
              <a:rPr lang="en-US" altLang="zh-CN" sz="2800" dirty="0"/>
              <a:t>“</a:t>
            </a:r>
          </a:p>
          <a:p>
            <a:pPr eaLnBrk="1" hangingPunct="1"/>
            <a:r>
              <a:rPr lang="zh-CN" altLang="en-US" sz="2800" dirty="0"/>
              <a:t>说明：在规则说明中，</a:t>
            </a:r>
            <a:r>
              <a:rPr lang="zh-CN" altLang="en-US" sz="2800" dirty="0">
                <a:solidFill>
                  <a:srgbClr val="FF0000"/>
                </a:solidFill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A(x)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”只是表示谓词公式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中包含变元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x,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而不是说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中只有变元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x!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F4973D-762F-46C0-85A4-D82512E84E02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22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例设个体域</a:t>
            </a:r>
            <a:r>
              <a:rPr lang="en-US" altLang="zh-CN" sz="2800" dirty="0"/>
              <a:t>D</a:t>
            </a:r>
            <a:r>
              <a:rPr lang="zh-CN" altLang="en-US" sz="2800" dirty="0"/>
              <a:t>为实数集</a:t>
            </a:r>
            <a:r>
              <a:rPr lang="en-US" altLang="zh-CN" sz="2800" dirty="0"/>
              <a:t>,L(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en-US" altLang="zh-CN" sz="2800" dirty="0"/>
              <a:t>x&lt;y</a:t>
            </a:r>
            <a:r>
              <a:rPr lang="zh-CN" altLang="en-US" sz="2800" dirty="0"/>
              <a:t>，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/>
              <a:t>	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0000FF"/>
                </a:solidFill>
              </a:rPr>
              <a:t>y</a:t>
            </a:r>
            <a:r>
              <a:rPr lang="en-US" altLang="zh-CN" sz="2800" dirty="0">
                <a:solidFill>
                  <a:srgbClr val="0000FF"/>
                </a:solidFill>
              </a:rPr>
              <a:t>(x&lt;y):</a:t>
            </a:r>
            <a:r>
              <a:rPr lang="zh-CN" altLang="en-US" sz="2800" dirty="0"/>
              <a:t>对任意的实数</a:t>
            </a:r>
            <a:r>
              <a:rPr lang="en-US" altLang="zh-CN" sz="2800" dirty="0"/>
              <a:t>x,</a:t>
            </a:r>
            <a:r>
              <a:rPr lang="zh-CN" altLang="en-US" sz="2800" dirty="0"/>
              <a:t>都存在实数</a:t>
            </a:r>
            <a:r>
              <a:rPr lang="en-US" altLang="zh-CN" sz="2800" dirty="0"/>
              <a:t>y,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使</a:t>
            </a:r>
            <a:r>
              <a:rPr lang="en-US" altLang="zh-CN" sz="2800" dirty="0"/>
              <a:t>x&lt;y</a:t>
            </a:r>
            <a:r>
              <a:rPr lang="zh-CN" altLang="en-US" sz="2800" dirty="0"/>
              <a:t>，这是真命题。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800" dirty="0"/>
              <a:t>	由于</a:t>
            </a:r>
            <a:r>
              <a:rPr lang="en-US" altLang="zh-CN" sz="2800" dirty="0"/>
              <a:t>y</a:t>
            </a:r>
            <a:r>
              <a:rPr lang="zh-CN" altLang="en-US" sz="2800" dirty="0"/>
              <a:t>在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rgbClr val="0000FF"/>
                </a:solidFill>
              </a:rPr>
              <a:t>y(x&lt;y)</a:t>
            </a:r>
            <a:r>
              <a:rPr lang="zh-CN" altLang="en-US" sz="2800" dirty="0"/>
              <a:t>中是约束出现，而不能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0000FF"/>
                </a:solidFill>
              </a:rPr>
              <a:t>y</a:t>
            </a:r>
            <a:r>
              <a:rPr lang="en-US" altLang="zh-CN" sz="2800" dirty="0">
                <a:solidFill>
                  <a:srgbClr val="0000FF"/>
                </a:solidFill>
              </a:rPr>
              <a:t>(x&lt;y)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>
                <a:solidFill>
                  <a:srgbClr val="0000FF"/>
                </a:solidFill>
              </a:rPr>
              <a:t>y(</a:t>
            </a:r>
            <a:r>
              <a:rPr lang="en-US" altLang="zh-CN" sz="2800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srgbClr val="0000FF"/>
                </a:solidFill>
              </a:rPr>
              <a:t>&lt;y)</a:t>
            </a:r>
            <a:r>
              <a:rPr lang="zh-CN" altLang="en-US" sz="2800" dirty="0"/>
              <a:t>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E2EA1D-8571-40A3-876E-046DFEF72BAB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folHlink"/>
                </a:solidFill>
                <a:latin typeface="Tahoma" panose="020B0604030504040204" pitchFamily="34" charset="0"/>
              </a:rPr>
              <a:t>例</a:t>
            </a:r>
            <a:r>
              <a:rPr kumimoji="1" lang="zh-CN" altLang="en-US" dirty="0">
                <a:latin typeface="Tahoma" panose="020B0604030504040204" pitchFamily="34" charset="0"/>
              </a:rPr>
              <a:t>：证明</a:t>
            </a:r>
            <a:r>
              <a:rPr kumimoji="1" lang="en-US" altLang="zh-CN" dirty="0">
                <a:latin typeface="Tahoma" panose="020B0604030504040204" pitchFamily="34" charset="0"/>
              </a:rPr>
              <a:t>"</a:t>
            </a:r>
            <a:r>
              <a:rPr kumimoji="1" lang="zh-CN" altLang="en-US" dirty="0">
                <a:latin typeface="Tahoma" panose="020B0604030504040204" pitchFamily="34" charset="0"/>
              </a:rPr>
              <a:t>凡人要死，张三是人，所以张三要死</a:t>
            </a:r>
            <a:r>
              <a:rPr kumimoji="1" lang="en-US" altLang="zh-CN" dirty="0">
                <a:latin typeface="Tahoma" panose="020B0604030504040204" pitchFamily="34" charset="0"/>
              </a:rPr>
              <a:t>"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kumimoji="1" lang="zh-CN" altLang="en-US" sz="2800" dirty="0">
                <a:latin typeface="Tahoma" panose="020B0604030504040204" pitchFamily="34" charset="0"/>
              </a:rPr>
              <a:t>符号化：</a:t>
            </a:r>
            <a:r>
              <a:rPr kumimoji="1" lang="en-US" altLang="zh-CN" sz="2800" dirty="0">
                <a:latin typeface="Tahoma" panose="020B0604030504040204" pitchFamily="34" charset="0"/>
              </a:rPr>
              <a:t>M(x)</a:t>
            </a:r>
            <a:r>
              <a:rPr kumimoji="1" lang="zh-CN" altLang="en-US" sz="2800" dirty="0">
                <a:latin typeface="Tahoma" panose="020B0604030504040204" pitchFamily="34" charset="0"/>
              </a:rPr>
              <a:t>：</a:t>
            </a:r>
            <a:r>
              <a:rPr kumimoji="1" lang="en-US" altLang="zh-CN" sz="2800" dirty="0">
                <a:latin typeface="Tahoma" panose="020B0604030504040204" pitchFamily="34" charset="0"/>
              </a:rPr>
              <a:t>x</a:t>
            </a:r>
            <a:r>
              <a:rPr kumimoji="1" lang="zh-CN" altLang="en-US" sz="2800" dirty="0">
                <a:latin typeface="Tahoma" panose="020B0604030504040204" pitchFamily="34" charset="0"/>
              </a:rPr>
              <a:t>是人；</a:t>
            </a:r>
            <a:r>
              <a:rPr kumimoji="1" lang="en-US" altLang="zh-CN" sz="2800" dirty="0">
                <a:latin typeface="Tahoma" panose="020B0604030504040204" pitchFamily="34" charset="0"/>
              </a:rPr>
              <a:t>N(x)</a:t>
            </a:r>
            <a:r>
              <a:rPr kumimoji="1" lang="zh-CN" altLang="en-US" sz="2800" dirty="0">
                <a:latin typeface="Tahoma" panose="020B0604030504040204" pitchFamily="34" charset="0"/>
              </a:rPr>
              <a:t>：</a:t>
            </a:r>
            <a:r>
              <a:rPr kumimoji="1" lang="en-US" altLang="zh-CN" sz="2800" dirty="0">
                <a:latin typeface="Tahoma" panose="020B0604030504040204" pitchFamily="34" charset="0"/>
              </a:rPr>
              <a:t>x</a:t>
            </a:r>
            <a:r>
              <a:rPr kumimoji="1" lang="zh-CN" altLang="en-US" sz="2800" dirty="0">
                <a:latin typeface="Tahoma" panose="020B0604030504040204" pitchFamily="34" charset="0"/>
              </a:rPr>
              <a:t>要死；</a:t>
            </a:r>
            <a:r>
              <a:rPr kumimoji="1" lang="en-US" altLang="zh-CN" sz="2800" dirty="0">
                <a:latin typeface="Tahoma" panose="020B0604030504040204" pitchFamily="34" charset="0"/>
              </a:rPr>
              <a:t>a</a:t>
            </a:r>
            <a:r>
              <a:rPr kumimoji="1" lang="zh-CN" altLang="en-US" sz="2800" dirty="0">
                <a:latin typeface="Tahoma" panose="020B0604030504040204" pitchFamily="34" charset="0"/>
              </a:rPr>
              <a:t>：张三</a:t>
            </a:r>
            <a:br>
              <a:rPr kumimoji="1" lang="zh-CN" altLang="en-US" sz="2800" dirty="0">
                <a:latin typeface="Tahoma" panose="020B0604030504040204" pitchFamily="34" charset="0"/>
              </a:rPr>
            </a:br>
            <a:r>
              <a:rPr kumimoji="1" lang="zh-CN" altLang="en-US" sz="2800" dirty="0">
                <a:latin typeface="Tahoma" panose="020B0604030504040204" pitchFamily="34" charset="0"/>
              </a:rPr>
              <a:t>前提：</a:t>
            </a:r>
            <a:r>
              <a:rPr kumimoji="1"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dirty="0">
                <a:latin typeface="Tahoma" panose="020B0604030504040204" pitchFamily="34" charset="0"/>
              </a:rPr>
              <a:t>x(M(x)</a:t>
            </a:r>
            <a:r>
              <a:rPr kumimoji="1"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dirty="0">
                <a:latin typeface="Tahoma" panose="020B0604030504040204" pitchFamily="34" charset="0"/>
              </a:rPr>
              <a:t>N(x)),M(a)</a:t>
            </a:r>
            <a:br>
              <a:rPr kumimoji="1" lang="en-US" altLang="zh-CN" sz="2800" dirty="0">
                <a:latin typeface="Tahoma" panose="020B0604030504040204" pitchFamily="34" charset="0"/>
              </a:rPr>
            </a:br>
            <a:r>
              <a:rPr kumimoji="1" lang="zh-CN" altLang="en-US" sz="2800" dirty="0">
                <a:latin typeface="Tahoma" panose="020B0604030504040204" pitchFamily="34" charset="0"/>
              </a:rPr>
              <a:t>结论：</a:t>
            </a:r>
            <a:r>
              <a:rPr kumimoji="1" lang="en-US" altLang="zh-CN" sz="2800" dirty="0">
                <a:latin typeface="Tahoma" panose="020B0604030504040204" pitchFamily="34" charset="0"/>
              </a:rPr>
              <a:t>N(a)</a:t>
            </a:r>
            <a:br>
              <a:rPr kumimoji="1" lang="en-US" altLang="zh-CN" sz="2800" dirty="0">
                <a:latin typeface="Tahoma" panose="020B0604030504040204" pitchFamily="34" charset="0"/>
              </a:rPr>
            </a:br>
            <a:r>
              <a:rPr kumimoji="1" lang="zh-CN" altLang="en-US" sz="2800" dirty="0">
                <a:latin typeface="Tahoma" panose="020B0604030504040204" pitchFamily="34" charset="0"/>
              </a:rPr>
              <a:t>证明：</a:t>
            </a:r>
            <a:br>
              <a:rPr kumimoji="1" lang="zh-CN" altLang="en-US" sz="2800" dirty="0">
                <a:latin typeface="Tahoma" panose="020B0604030504040204" pitchFamily="34" charset="0"/>
              </a:rPr>
            </a:br>
            <a:r>
              <a:rPr kumimoji="1" lang="en-US" altLang="zh-CN" sz="2800" dirty="0">
                <a:latin typeface="Tahoma" panose="020B0604030504040204" pitchFamily="34" charset="0"/>
              </a:rPr>
              <a:t>(1)</a:t>
            </a:r>
            <a:r>
              <a:rPr kumimoji="1" lang="zh-CN" altLang="en-US" sz="2800" dirty="0"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dirty="0">
                <a:latin typeface="Tahoma" panose="020B0604030504040204" pitchFamily="34" charset="0"/>
              </a:rPr>
              <a:t>x(M(x)</a:t>
            </a:r>
            <a:r>
              <a:rPr kumimoji="1"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dirty="0">
                <a:latin typeface="Tahoma" panose="020B0604030504040204" pitchFamily="34" charset="0"/>
              </a:rPr>
              <a:t>N(x))   </a:t>
            </a:r>
            <a:r>
              <a:rPr kumimoji="1" lang="zh-CN" altLang="en-US" sz="2800" dirty="0">
                <a:latin typeface="Tahoma" panose="020B0604030504040204" pitchFamily="34" charset="0"/>
              </a:rPr>
              <a:t>前提引入规则</a:t>
            </a:r>
            <a:br>
              <a:rPr kumimoji="1" lang="zh-CN" altLang="en-US" sz="2800" dirty="0">
                <a:latin typeface="Tahoma" panose="020B0604030504040204" pitchFamily="34" charset="0"/>
              </a:rPr>
            </a:br>
            <a:r>
              <a:rPr kumimoji="1" lang="en-US" altLang="zh-CN" sz="2800" dirty="0">
                <a:latin typeface="Tahoma" panose="020B0604030504040204" pitchFamily="34" charset="0"/>
              </a:rPr>
              <a:t>(2)M(a)</a:t>
            </a:r>
            <a:r>
              <a:rPr kumimoji="1"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dirty="0">
                <a:latin typeface="Tahoma" panose="020B0604030504040204" pitchFamily="34" charset="0"/>
              </a:rPr>
              <a:t>N(a)           (1)</a:t>
            </a:r>
            <a:r>
              <a:rPr kumimoji="1" lang="zh-CN" altLang="en-US" sz="2800" dirty="0">
                <a:latin typeface="Tahoma" panose="020B0604030504040204" pitchFamily="34" charset="0"/>
              </a:rPr>
              <a:t> </a:t>
            </a:r>
            <a:r>
              <a:rPr kumimoji="1" lang="en-US" altLang="zh-CN" sz="2800" dirty="0">
                <a:latin typeface="Tahoma" panose="020B0604030504040204" pitchFamily="34" charset="0"/>
              </a:rPr>
              <a:t>US</a:t>
            </a:r>
            <a:r>
              <a:rPr kumimoji="1" lang="zh-CN" altLang="en-US" sz="2800" dirty="0">
                <a:latin typeface="Tahoma" panose="020B0604030504040204" pitchFamily="34" charset="0"/>
              </a:rPr>
              <a:t>规则</a:t>
            </a:r>
            <a:br>
              <a:rPr kumimoji="1" lang="en-US" altLang="zh-CN" sz="2800" dirty="0">
                <a:latin typeface="Tahoma" panose="020B0604030504040204" pitchFamily="34" charset="0"/>
              </a:rPr>
            </a:br>
            <a:r>
              <a:rPr kumimoji="1" lang="en-US" altLang="zh-CN" sz="2800" dirty="0">
                <a:latin typeface="Tahoma" panose="020B0604030504040204" pitchFamily="34" charset="0"/>
              </a:rPr>
              <a:t>(3)M(a)                      </a:t>
            </a:r>
            <a:r>
              <a:rPr kumimoji="1" lang="zh-CN" altLang="en-US" sz="2800" dirty="0">
                <a:latin typeface="Tahoma" panose="020B0604030504040204" pitchFamily="34" charset="0"/>
              </a:rPr>
              <a:t>前提引入规则</a:t>
            </a:r>
            <a:br>
              <a:rPr kumimoji="1" lang="zh-CN" altLang="en-US" sz="2800" dirty="0">
                <a:latin typeface="Tahoma" panose="020B0604030504040204" pitchFamily="34" charset="0"/>
              </a:rPr>
            </a:br>
            <a:r>
              <a:rPr kumimoji="1" lang="en-US" altLang="zh-CN" sz="2800" dirty="0">
                <a:latin typeface="Tahoma" panose="020B0604030504040204" pitchFamily="34" charset="0"/>
              </a:rPr>
              <a:t>(4)N(a)                      (2)(3)</a:t>
            </a:r>
            <a:r>
              <a:rPr kumimoji="1" lang="zh-CN" altLang="en-US" sz="2800" dirty="0">
                <a:latin typeface="Tahoma" panose="020B0604030504040204" pitchFamily="34" charset="0"/>
              </a:rPr>
              <a:t>假言推理</a:t>
            </a:r>
          </a:p>
        </p:txBody>
      </p:sp>
      <p:sp>
        <p:nvSpPr>
          <p:cNvPr id="2" name="灯片编号占位符 3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9E2DA2B-886B-4588-B424-335C523159A2}" type="slidenum">
              <a:rPr lang="en-US" altLang="zh-CN" smtClean="0">
                <a:solidFill>
                  <a:schemeClr val="tx2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全称一般化</a:t>
            </a:r>
            <a:r>
              <a:rPr lang="en-US" altLang="zh-CN" dirty="0"/>
              <a:t>(UG)</a:t>
            </a:r>
            <a:r>
              <a:rPr lang="zh-CN" altLang="en-US" dirty="0"/>
              <a:t>规则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A(y)</a:t>
            </a:r>
            <a:r>
              <a:rPr lang="en-US" altLang="zh-CN" sz="2800" dirty="0">
                <a:sym typeface="Symbol" panose="05050102010706020507" pitchFamily="18" charset="2"/>
              </a:rPr>
              <a:t>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sym typeface="Symbol" panose="05050102010706020507" pitchFamily="18" charset="2"/>
              </a:rPr>
              <a:t>(x)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(1)y</a:t>
            </a:r>
            <a:r>
              <a:rPr lang="zh-CN" altLang="en-US" sz="2800" dirty="0"/>
              <a:t>在</a:t>
            </a:r>
            <a:r>
              <a:rPr lang="en-US" altLang="zh-CN" sz="2800" dirty="0"/>
              <a:t>A(y)</a:t>
            </a:r>
            <a:r>
              <a:rPr lang="zh-CN" altLang="en-US" sz="2800" dirty="0"/>
              <a:t>中自由出现，</a:t>
            </a:r>
            <a:r>
              <a:rPr lang="zh-CN" altLang="en-US" sz="2800" dirty="0">
                <a:solidFill>
                  <a:schemeClr val="hlink"/>
                </a:solidFill>
              </a:rPr>
              <a:t>并且</a:t>
            </a:r>
            <a:r>
              <a:rPr lang="en-US" altLang="zh-CN" sz="2800" dirty="0">
                <a:solidFill>
                  <a:schemeClr val="hlink"/>
                </a:solidFill>
              </a:rPr>
              <a:t>y</a:t>
            </a:r>
            <a:r>
              <a:rPr lang="zh-CN" altLang="en-US" sz="2800" dirty="0">
                <a:solidFill>
                  <a:schemeClr val="hlink"/>
                </a:solidFill>
              </a:rPr>
              <a:t>取任意</a:t>
            </a:r>
            <a:r>
              <a:rPr lang="en-US" altLang="zh-CN" sz="2800" dirty="0" err="1">
                <a:solidFill>
                  <a:schemeClr val="hlink"/>
                </a:solidFill>
              </a:rPr>
              <a:t>y</a:t>
            </a:r>
            <a:r>
              <a:rPr lang="en-US" altLang="zh-CN" sz="2800" dirty="0" err="1">
                <a:solidFill>
                  <a:schemeClr val="hlink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hlink"/>
                </a:solidFill>
              </a:rPr>
              <a:t>D</a:t>
            </a:r>
            <a:r>
              <a:rPr lang="zh-CN" altLang="en-US" sz="2800" dirty="0">
                <a:solidFill>
                  <a:schemeClr val="hlink"/>
                </a:solidFill>
              </a:rPr>
              <a:t>时，</a:t>
            </a:r>
            <a:r>
              <a:rPr lang="en-US" altLang="zh-CN" sz="2800" dirty="0">
                <a:solidFill>
                  <a:schemeClr val="hlink"/>
                </a:solidFill>
              </a:rPr>
              <a:t>A(y)</a:t>
            </a:r>
            <a:r>
              <a:rPr lang="zh-CN" altLang="en-US" sz="2800" dirty="0">
                <a:solidFill>
                  <a:schemeClr val="hlink"/>
                </a:solidFill>
              </a:rPr>
              <a:t>均为真。</a:t>
            </a:r>
            <a:br>
              <a:rPr lang="zh-CN" altLang="en-US" sz="2800" i="1" dirty="0">
                <a:solidFill>
                  <a:schemeClr val="hlink"/>
                </a:solidFill>
              </a:rPr>
            </a:br>
            <a:r>
              <a:rPr lang="en-US" altLang="zh-CN" sz="2800" dirty="0"/>
              <a:t>(2)</a:t>
            </a:r>
            <a:r>
              <a:rPr lang="zh-CN" altLang="en-US" sz="2800" dirty="0"/>
              <a:t>取代</a:t>
            </a:r>
            <a:r>
              <a:rPr lang="en-US" altLang="zh-CN" sz="2800" dirty="0"/>
              <a:t>y</a:t>
            </a:r>
            <a:r>
              <a:rPr lang="zh-CN" altLang="en-US" sz="2800" dirty="0"/>
              <a:t>的</a:t>
            </a:r>
            <a:r>
              <a:rPr lang="en-US" altLang="zh-CN" sz="2800" dirty="0"/>
              <a:t>x</a:t>
            </a:r>
            <a:r>
              <a:rPr lang="zh-CN" altLang="en-US" sz="2800" u="sng" dirty="0"/>
              <a:t>不能在</a:t>
            </a:r>
            <a:r>
              <a:rPr lang="en-US" altLang="zh-CN" sz="2800" u="sng" dirty="0"/>
              <a:t>A(y)</a:t>
            </a:r>
            <a:r>
              <a:rPr lang="zh-CN" altLang="en-US" sz="2800" u="sng" dirty="0"/>
              <a:t>中出现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zh-CN" altLang="en-US" sz="2800" dirty="0"/>
              <a:t>即：对每个</a:t>
            </a:r>
            <a:r>
              <a:rPr lang="en-US" altLang="zh-CN" sz="2800" dirty="0" err="1"/>
              <a:t>x,A</a:t>
            </a:r>
            <a:r>
              <a:rPr lang="en-US" altLang="zh-CN" sz="2800" dirty="0"/>
              <a:t>(x)</a:t>
            </a:r>
            <a:r>
              <a:rPr lang="zh-CN" altLang="en-US" sz="2800" dirty="0"/>
              <a:t>均成立所以</a:t>
            </a:r>
            <a:r>
              <a:rPr lang="en-US" altLang="zh-CN" sz="2800" dirty="0"/>
              <a:t>"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sym typeface="Symbol" panose="05050102010706020507" pitchFamily="18" charset="2"/>
              </a:rPr>
              <a:t>(x)</a:t>
            </a:r>
            <a:r>
              <a:rPr lang="zh-CN" altLang="en-US" sz="2800" dirty="0"/>
              <a:t>成立。</a:t>
            </a:r>
            <a:br>
              <a:rPr lang="zh-CN" altLang="en-US" sz="2800" dirty="0"/>
            </a:br>
            <a:r>
              <a:rPr lang="zh-CN" altLang="en-US" sz="2800" dirty="0">
                <a:solidFill>
                  <a:schemeClr val="folHlink"/>
                </a:solidFill>
              </a:rPr>
              <a:t>说明</a:t>
            </a:r>
            <a:r>
              <a:rPr lang="zh-CN" altLang="en-US" sz="2800" dirty="0"/>
              <a:t>：</a:t>
            </a:r>
            <a:r>
              <a:rPr lang="en-US" altLang="zh-CN" sz="2800" dirty="0"/>
              <a:t>US</a:t>
            </a:r>
            <a:r>
              <a:rPr lang="zh-CN" altLang="en-US" sz="2800" dirty="0"/>
              <a:t>规则不是</a:t>
            </a:r>
            <a:r>
              <a:rPr lang="en-US" altLang="zh-CN" sz="2800" dirty="0"/>
              <a:t>UG</a:t>
            </a:r>
            <a:r>
              <a:rPr lang="zh-CN" altLang="en-US" sz="2800" dirty="0"/>
              <a:t>规则的逆命题。</a:t>
            </a:r>
            <a:br>
              <a:rPr lang="zh-CN" altLang="en-US" sz="2800" dirty="0"/>
            </a:br>
            <a:r>
              <a:rPr lang="en-US" altLang="zh-CN" sz="2800" dirty="0"/>
              <a:t>"US</a:t>
            </a:r>
            <a:r>
              <a:rPr lang="zh-CN" altLang="en-US" sz="2800" dirty="0"/>
              <a:t>规则</a:t>
            </a:r>
            <a:r>
              <a:rPr lang="en-US" altLang="zh-CN" sz="2800" dirty="0"/>
              <a:t>"</a:t>
            </a:r>
            <a:r>
              <a:rPr lang="zh-CN" altLang="en-US" sz="2800" dirty="0"/>
              <a:t>中</a:t>
            </a:r>
            <a:r>
              <a:rPr lang="en-US" altLang="zh-CN" sz="2800" dirty="0"/>
              <a:t>x</a:t>
            </a:r>
            <a:r>
              <a:rPr lang="zh-CN" altLang="en-US" sz="2800" dirty="0"/>
              <a:t>是</a:t>
            </a:r>
            <a:r>
              <a:rPr lang="en-US" altLang="zh-CN" sz="2800" dirty="0"/>
              <a:t>"</a:t>
            </a:r>
            <a:r>
              <a:rPr lang="zh-CN" altLang="en-US" sz="2800" dirty="0"/>
              <a:t>某一个</a:t>
            </a:r>
            <a:r>
              <a:rPr lang="en-US" altLang="zh-CN" sz="2800" dirty="0"/>
              <a:t>"</a:t>
            </a:r>
            <a:r>
              <a:rPr lang="zh-CN" altLang="en-US" sz="2800" dirty="0"/>
              <a:t>，</a:t>
            </a:r>
            <a:br>
              <a:rPr lang="zh-CN" altLang="en-US" sz="2800" dirty="0"/>
            </a:br>
            <a:r>
              <a:rPr lang="en-US" altLang="zh-CN" sz="2800" dirty="0"/>
              <a:t>"UG</a:t>
            </a:r>
            <a:r>
              <a:rPr lang="zh-CN" altLang="en-US" sz="2800" dirty="0"/>
              <a:t>规则</a:t>
            </a:r>
            <a:r>
              <a:rPr lang="en-US" altLang="zh-CN" sz="2800" dirty="0"/>
              <a:t>"</a:t>
            </a:r>
            <a:r>
              <a:rPr lang="zh-CN" altLang="en-US" sz="2800" dirty="0"/>
              <a:t>中</a:t>
            </a:r>
            <a:r>
              <a:rPr lang="en-US" altLang="zh-CN" sz="2800" dirty="0"/>
              <a:t>y</a:t>
            </a:r>
            <a:r>
              <a:rPr lang="zh-CN" altLang="en-US" sz="2800" dirty="0"/>
              <a:t>是</a:t>
            </a:r>
            <a:r>
              <a:rPr lang="en-US" altLang="zh-CN" sz="2800" dirty="0"/>
              <a:t>"</a:t>
            </a:r>
            <a:r>
              <a:rPr lang="zh-CN" altLang="en-US" sz="2800" dirty="0"/>
              <a:t>每一个</a:t>
            </a:r>
            <a:r>
              <a:rPr lang="en-US" altLang="zh-CN" sz="2800" dirty="0"/>
              <a:t>"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FDEC81-C3D5-4237-B847-F46C9E32A396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339933"/>
                </a:solidFill>
              </a:rPr>
              <a:t>例</a:t>
            </a:r>
            <a:r>
              <a:rPr lang="zh-CN" altLang="en-US" sz="2800" dirty="0"/>
              <a:t>设个体域</a:t>
            </a:r>
            <a:r>
              <a:rPr lang="en-US" altLang="zh-CN" sz="2800" dirty="0"/>
              <a:t>D</a:t>
            </a:r>
            <a:r>
              <a:rPr lang="zh-CN" altLang="en-US" sz="2800" dirty="0"/>
              <a:t>为实数集，仍取</a:t>
            </a:r>
            <a:r>
              <a:rPr lang="en-US" altLang="zh-CN" sz="2800" dirty="0"/>
              <a:t>L(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en-US" altLang="zh-CN" sz="2800" dirty="0"/>
              <a:t>x&lt;y</a:t>
            </a:r>
            <a:r>
              <a:rPr lang="zh-CN" altLang="en-US" sz="2800" dirty="0"/>
              <a:t>，则对任意给定的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/>
              <a:t>A(y)=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x(x&lt;y)</a:t>
            </a:r>
            <a:r>
              <a:rPr lang="zh-CN" altLang="en-US" sz="2800" dirty="0"/>
              <a:t>是真命题。</a:t>
            </a:r>
          </a:p>
          <a:p>
            <a:pPr eaLnBrk="1" hangingPunct="1"/>
            <a:r>
              <a:rPr lang="zh-CN" altLang="en-US" sz="2800" dirty="0"/>
              <a:t>但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xA</a:t>
            </a:r>
            <a:r>
              <a:rPr lang="en-US" altLang="zh-CN" sz="2800" dirty="0"/>
              <a:t>(x)=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(x&lt;x) =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x(x&lt;x),</a:t>
            </a:r>
            <a:r>
              <a:rPr lang="zh-CN" altLang="en-US" sz="2800" dirty="0"/>
              <a:t>是假命题</a:t>
            </a:r>
          </a:p>
          <a:p>
            <a:pPr eaLnBrk="1" hangingPunct="1"/>
            <a:r>
              <a:rPr lang="zh-CN" altLang="en-US" sz="2800" dirty="0"/>
              <a:t>出错的原因是违背了条件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AE9256-F075-4884-82F5-89D1F763C092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存在特定化</a:t>
            </a:r>
            <a:r>
              <a:rPr lang="en-US" altLang="zh-CN" dirty="0"/>
              <a:t>(ES)</a:t>
            </a:r>
            <a:r>
              <a:rPr lang="zh-CN" altLang="en-US" dirty="0"/>
              <a:t>规则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(x)A(c)</a:t>
            </a:r>
            <a:endParaRPr lang="en-US" altLang="zh-CN" dirty="0"/>
          </a:p>
          <a:p>
            <a:pPr eaLnBrk="1" hangingPunct="1"/>
            <a:r>
              <a:rPr lang="zh-CN" altLang="en-US" dirty="0"/>
              <a:t>此式成立条件是</a:t>
            </a:r>
            <a:br>
              <a:rPr lang="zh-CN" altLang="en-US" dirty="0"/>
            </a:br>
            <a:r>
              <a:rPr lang="en-US" altLang="zh-CN" dirty="0"/>
              <a:t>(1)c</a:t>
            </a:r>
            <a:r>
              <a:rPr lang="zh-CN" altLang="en-US" dirty="0"/>
              <a:t>是使</a:t>
            </a:r>
            <a:r>
              <a:rPr lang="en-US" altLang="zh-CN" dirty="0"/>
              <a:t>A</a:t>
            </a:r>
            <a:r>
              <a:rPr lang="zh-CN" altLang="en-US" dirty="0"/>
              <a:t>为真的特定的个体常项。</a:t>
            </a:r>
            <a:br>
              <a:rPr lang="zh-CN" altLang="en-US" dirty="0"/>
            </a:br>
            <a:r>
              <a:rPr lang="en-US" altLang="zh-CN" dirty="0"/>
              <a:t>(2)c</a:t>
            </a:r>
            <a:r>
              <a:rPr lang="zh-CN" altLang="en-US" dirty="0"/>
              <a:t>不曾在</a:t>
            </a:r>
            <a:r>
              <a:rPr lang="en-US" altLang="zh-CN" dirty="0"/>
              <a:t>A(x)</a:t>
            </a:r>
            <a:r>
              <a:rPr lang="zh-CN" altLang="en-US" dirty="0"/>
              <a:t>中出现过。</a:t>
            </a:r>
            <a:br>
              <a:rPr lang="zh-CN" altLang="en-US" dirty="0"/>
            </a:br>
            <a:r>
              <a:rPr lang="en-US" altLang="zh-CN" dirty="0"/>
              <a:t>(3)</a:t>
            </a:r>
            <a:r>
              <a:rPr lang="en-US" altLang="zh-CN" i="1" dirty="0">
                <a:solidFill>
                  <a:srgbClr val="FF0000"/>
                </a:solidFill>
              </a:rPr>
              <a:t>A(x)</a:t>
            </a:r>
            <a:r>
              <a:rPr lang="zh-CN" altLang="en-US" i="1" dirty="0">
                <a:solidFill>
                  <a:srgbClr val="FF0000"/>
                </a:solidFill>
              </a:rPr>
              <a:t>中除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i="1" dirty="0">
                <a:solidFill>
                  <a:srgbClr val="FF0000"/>
                </a:solidFill>
              </a:rPr>
              <a:t>外，</a:t>
            </a:r>
            <a:r>
              <a:rPr lang="zh-CN" altLang="en-US" i="1" u="sng" dirty="0">
                <a:solidFill>
                  <a:srgbClr val="FF0000"/>
                </a:solidFill>
              </a:rPr>
              <a:t>还有其它自由变项时</a:t>
            </a:r>
            <a:r>
              <a:rPr lang="zh-CN" altLang="en-US" i="1" dirty="0">
                <a:solidFill>
                  <a:srgbClr val="FF0000"/>
                </a:solidFill>
              </a:rPr>
              <a:t>，不可用此规则。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52063B4-1F57-4CCD-A80F-9A0431E960C6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存在特定化</a:t>
            </a:r>
            <a:r>
              <a:rPr lang="en-US" altLang="zh-CN" dirty="0"/>
              <a:t>(ES)</a:t>
            </a:r>
            <a:r>
              <a:rPr lang="zh-CN" altLang="en-US" dirty="0"/>
              <a:t>规则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x(x=y)</a:t>
            </a:r>
            <a:r>
              <a:rPr lang="zh-CN" altLang="en-US" dirty="0"/>
              <a:t>中，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的论域是实数集合。若使用</a:t>
            </a:r>
            <a:r>
              <a:rPr lang="en-US" altLang="zh-CN" dirty="0"/>
              <a:t>ES</a:t>
            </a:r>
            <a:r>
              <a:rPr lang="zh-CN" altLang="en-US" dirty="0"/>
              <a:t>规则，则得</a:t>
            </a:r>
            <a:r>
              <a:rPr lang="en-US" altLang="zh-CN" dirty="0"/>
              <a:t>c=y</a:t>
            </a:r>
            <a:r>
              <a:rPr lang="zh-CN" altLang="en-US" dirty="0"/>
              <a:t>，即在实数集中有一实数</a:t>
            </a:r>
            <a:r>
              <a:rPr lang="en-US" altLang="zh-CN" dirty="0"/>
              <a:t>c</a:t>
            </a:r>
            <a:r>
              <a:rPr lang="zh-CN" altLang="en-US" dirty="0"/>
              <a:t>，等于任意实数</a:t>
            </a:r>
            <a:r>
              <a:rPr lang="en-US" altLang="zh-CN" dirty="0"/>
              <a:t>y</a:t>
            </a:r>
            <a:r>
              <a:rPr lang="zh-CN" altLang="en-US" dirty="0"/>
              <a:t>。结论显然不成立，这是因为</a:t>
            </a:r>
            <a:r>
              <a:rPr lang="en-US" altLang="zh-CN" dirty="0"/>
              <a:t>A(x)</a:t>
            </a:r>
            <a:r>
              <a:rPr lang="zh-CN" altLang="en-US" dirty="0"/>
              <a:t>：</a:t>
            </a:r>
            <a:r>
              <a:rPr lang="en-US" altLang="zh-CN" dirty="0"/>
              <a:t>x=y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依赖于自由变量</a:t>
            </a:r>
            <a:r>
              <a:rPr lang="en-US" altLang="zh-CN" dirty="0"/>
              <a:t>y</a:t>
            </a:r>
            <a:r>
              <a:rPr lang="zh-CN" altLang="en-US" dirty="0"/>
              <a:t>，此时不能使用</a:t>
            </a:r>
            <a:r>
              <a:rPr lang="en-US" altLang="zh-CN" dirty="0"/>
              <a:t>ES</a:t>
            </a:r>
            <a:r>
              <a:rPr lang="zh-CN" altLang="en-US" dirty="0"/>
              <a:t>规则。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8A20F4-1DF8-4A27-AB8D-5C5FF9B7C858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存在特定化</a:t>
            </a:r>
            <a:r>
              <a:rPr lang="en-US" altLang="zh-CN" dirty="0"/>
              <a:t>(ES)</a:t>
            </a:r>
            <a:r>
              <a:rPr lang="zh-CN" altLang="en-US" dirty="0"/>
              <a:t>规则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(4)</a:t>
            </a:r>
            <a:r>
              <a:rPr lang="zh-CN" altLang="en-US" dirty="0"/>
              <a:t>两个公式中的存在量词及其变量不能用同一个个体常量符号替换。</a:t>
            </a:r>
          </a:p>
          <a:p>
            <a:pPr eaLnBrk="1" hangingPunct="1"/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zh-CN" altLang="en-US" dirty="0"/>
              <a:t>如果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xP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xQ</a:t>
            </a:r>
            <a:r>
              <a:rPr lang="en-US" altLang="zh-CN" dirty="0"/>
              <a:t>(x)</a:t>
            </a:r>
            <a:r>
              <a:rPr lang="zh-CN" altLang="en-US" dirty="0"/>
              <a:t>都真，则对于某个</a:t>
            </a:r>
            <a:r>
              <a:rPr lang="en-US" altLang="zh-CN" dirty="0"/>
              <a:t>c</a:t>
            </a:r>
            <a:r>
              <a:rPr lang="zh-CN" altLang="en-US" dirty="0"/>
              <a:t>和某个</a:t>
            </a:r>
            <a:r>
              <a:rPr lang="en-US" altLang="zh-CN" dirty="0"/>
              <a:t>d</a:t>
            </a:r>
            <a:r>
              <a:rPr lang="zh-CN" altLang="en-US" dirty="0"/>
              <a:t>，可以断定</a:t>
            </a:r>
            <a:r>
              <a:rPr lang="en-US" altLang="zh-CN" dirty="0"/>
              <a:t>P(c)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Q(d)</a:t>
            </a:r>
            <a:r>
              <a:rPr lang="zh-CN" altLang="en-US" dirty="0"/>
              <a:t>必真，但不能断定</a:t>
            </a:r>
            <a:r>
              <a:rPr lang="en-US" altLang="zh-CN" dirty="0"/>
              <a:t>P(c)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Q(c)</a:t>
            </a:r>
            <a:r>
              <a:rPr lang="zh-CN" altLang="en-US" dirty="0"/>
              <a:t>为真。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chemeClr val="folHlink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A(x):x</a:t>
            </a:r>
            <a:r>
              <a:rPr lang="zh-CN" altLang="en-US" dirty="0"/>
              <a:t>是男生，已知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A(</a:t>
            </a:r>
            <a:r>
              <a:rPr lang="zh-CN" altLang="en-US" dirty="0"/>
              <a:t>王芳</a:t>
            </a:r>
            <a:r>
              <a:rPr lang="en-US" altLang="zh-CN" dirty="0"/>
              <a:t>)</a:t>
            </a:r>
            <a:br>
              <a:rPr lang="zh-CN" altLang="en-US" dirty="0"/>
            </a:b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zh-CN" altLang="en-US" dirty="0"/>
              <a:t>：存在一个同学是男生，</a:t>
            </a:r>
            <a:r>
              <a:rPr lang="en-US" altLang="zh-CN" dirty="0"/>
              <a:t>c</a:t>
            </a:r>
            <a:r>
              <a:rPr lang="zh-CN" altLang="en-US" dirty="0"/>
              <a:t>：取王芳，</a:t>
            </a:r>
            <a:br>
              <a:rPr lang="zh-CN" altLang="en-US" dirty="0"/>
            </a:br>
            <a:r>
              <a:rPr lang="zh-CN" altLang="en-US" dirty="0"/>
              <a:t>而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A(c)</a:t>
            </a:r>
            <a:r>
              <a:rPr lang="zh-CN" altLang="en-US" dirty="0"/>
              <a:t>不成立。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DF0B177-98AF-4B61-9721-1AAF89E70F3E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339933"/>
                </a:solidFill>
              </a:rPr>
              <a:t>例</a:t>
            </a:r>
            <a:r>
              <a:rPr lang="zh-CN" altLang="en-US" sz="2800" dirty="0"/>
              <a:t>设个体域</a:t>
            </a:r>
            <a:r>
              <a:rPr lang="zh-CN" altLang="zh-CN" sz="2800" dirty="0"/>
              <a:t>D</a:t>
            </a:r>
            <a:r>
              <a:rPr lang="zh-CN" altLang="en-US" sz="2800" dirty="0"/>
              <a:t>为实数集</a:t>
            </a:r>
            <a:r>
              <a:rPr lang="en-US" altLang="zh-CN" sz="2800" dirty="0"/>
              <a:t>,</a:t>
            </a:r>
            <a:r>
              <a:rPr lang="zh-CN" altLang="en-US" sz="2800" dirty="0"/>
              <a:t>仍取</a:t>
            </a:r>
            <a:r>
              <a:rPr lang="zh-CN" altLang="zh-CN" sz="2800" dirty="0"/>
              <a:t>L</a:t>
            </a:r>
            <a:r>
              <a:rPr lang="en-US" altLang="zh-CN" sz="2800" dirty="0"/>
              <a:t>(</a:t>
            </a:r>
            <a:r>
              <a:rPr lang="zh-CN" altLang="zh-CN" sz="2800" dirty="0"/>
              <a:t>x,y</a:t>
            </a:r>
            <a:r>
              <a:rPr lang="en-US" altLang="zh-CN" sz="2800" dirty="0"/>
              <a:t>)</a:t>
            </a:r>
            <a:r>
              <a:rPr lang="zh-CN" altLang="zh-CN" sz="2800" dirty="0"/>
              <a:t>:x&lt;y,显然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zh-CN" altLang="zh-CN" sz="2800" dirty="0"/>
              <a:t>x</a:t>
            </a:r>
            <a:r>
              <a:rPr lang="zh-CN" altLang="zh-CN" sz="2800" dirty="0">
                <a:sym typeface="Symbol" panose="05050102010706020507" pitchFamily="18" charset="2"/>
              </a:rPr>
              <a:t></a:t>
            </a:r>
            <a:r>
              <a:rPr lang="zh-CN" altLang="zh-CN" sz="2800" dirty="0"/>
              <a:t>y</a:t>
            </a:r>
            <a:r>
              <a:rPr lang="en-US" altLang="zh-CN" sz="2800" dirty="0"/>
              <a:t>(</a:t>
            </a:r>
            <a:r>
              <a:rPr lang="zh-CN" altLang="zh-CN" sz="2800" dirty="0"/>
              <a:t>x&lt;y</a:t>
            </a:r>
            <a:r>
              <a:rPr lang="en-US" altLang="zh-CN" sz="2800" dirty="0"/>
              <a:t>)</a:t>
            </a:r>
            <a:r>
              <a:rPr lang="zh-CN" altLang="zh-CN" sz="2800" dirty="0"/>
              <a:t>，而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zh-CN" altLang="zh-CN" sz="2800" dirty="0"/>
              <a:t>x</a:t>
            </a:r>
            <a:r>
              <a:rPr lang="en-US" altLang="zh-CN" sz="2800" dirty="0"/>
              <a:t>(</a:t>
            </a:r>
            <a:r>
              <a:rPr lang="zh-CN" altLang="zh-CN" sz="2800" dirty="0"/>
              <a:t>x&lt;c</a:t>
            </a:r>
            <a:r>
              <a:rPr lang="en-US" altLang="zh-CN" sz="2800" dirty="0"/>
              <a:t>)</a:t>
            </a:r>
            <a:r>
              <a:rPr lang="zh-CN" altLang="en-US" sz="2800" dirty="0"/>
              <a:t>是假命题。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(1)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zh-CN" altLang="zh-CN" sz="2800" dirty="0"/>
              <a:t>x</a:t>
            </a:r>
            <a:r>
              <a:rPr lang="zh-CN" altLang="zh-CN" sz="2800" dirty="0">
                <a:sym typeface="Symbol" panose="05050102010706020507" pitchFamily="18" charset="2"/>
              </a:rPr>
              <a:t></a:t>
            </a:r>
            <a:r>
              <a:rPr lang="zh-CN" altLang="zh-CN" sz="2800" dirty="0"/>
              <a:t>y</a:t>
            </a:r>
            <a:r>
              <a:rPr lang="en-US" altLang="zh-CN" sz="2800" dirty="0"/>
              <a:t>(</a:t>
            </a:r>
            <a:r>
              <a:rPr lang="zh-CN" altLang="zh-CN" sz="2800" dirty="0"/>
              <a:t>x&lt;y</a:t>
            </a:r>
            <a:r>
              <a:rPr lang="en-US" altLang="zh-CN" sz="2800" dirty="0"/>
              <a:t>)</a:t>
            </a:r>
            <a:r>
              <a:rPr lang="zh-CN" altLang="zh-CN" sz="2800" dirty="0"/>
              <a:t>		前提引入规则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(</a:t>
            </a:r>
            <a:r>
              <a:rPr lang="zh-CN" altLang="zh-CN" sz="28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>
                <a:sym typeface="Symbol" panose="05050102010706020507" pitchFamily="18" charset="2"/>
              </a:rPr>
              <a:t></a:t>
            </a:r>
            <a:r>
              <a:rPr lang="zh-CN" altLang="zh-CN" sz="2800" dirty="0"/>
              <a:t>y</a:t>
            </a:r>
            <a:r>
              <a:rPr lang="en-US" altLang="zh-CN" sz="2800" dirty="0"/>
              <a:t>(</a:t>
            </a:r>
            <a:r>
              <a:rPr lang="zh-CN" altLang="zh-CN" sz="2800" dirty="0"/>
              <a:t>u&lt;y</a:t>
            </a:r>
            <a:r>
              <a:rPr lang="en-US" altLang="zh-CN" sz="2800" dirty="0"/>
              <a:t>)</a:t>
            </a:r>
            <a:r>
              <a:rPr lang="zh-CN" altLang="zh-CN" sz="2800" dirty="0"/>
              <a:t>		</a:t>
            </a:r>
            <a:r>
              <a:rPr lang="en-US" altLang="zh-CN" sz="2800" dirty="0"/>
              <a:t>(</a:t>
            </a:r>
            <a:r>
              <a:rPr lang="zh-CN" altLang="zh-CN" sz="2800" dirty="0"/>
              <a:t>1</a:t>
            </a:r>
            <a:r>
              <a:rPr lang="en-US" altLang="zh-CN" sz="2800" dirty="0"/>
              <a:t>)</a:t>
            </a:r>
            <a:r>
              <a:rPr lang="zh-CN" altLang="zh-CN" sz="2800" dirty="0"/>
              <a:t>,US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(</a:t>
            </a:r>
            <a:r>
              <a:rPr lang="zh-CN" altLang="zh-CN" sz="2800" dirty="0"/>
              <a:t>3</a:t>
            </a:r>
            <a:r>
              <a:rPr lang="en-US" altLang="zh-CN" sz="2800" dirty="0"/>
              <a:t>)</a:t>
            </a:r>
            <a:r>
              <a:rPr lang="zh-CN" altLang="zh-CN" sz="2800" dirty="0"/>
              <a:t>u&lt;c			</a:t>
            </a:r>
            <a:r>
              <a:rPr lang="en-US" altLang="zh-CN" sz="2800" dirty="0"/>
              <a:t>(</a:t>
            </a:r>
            <a:r>
              <a:rPr lang="zh-CN" altLang="zh-CN" sz="28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,ES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(</a:t>
            </a:r>
            <a:r>
              <a:rPr lang="zh-CN" altLang="zh-CN" sz="2800" dirty="0"/>
              <a:t>4</a:t>
            </a:r>
            <a:r>
              <a:rPr lang="en-US" altLang="zh-CN" sz="2800" dirty="0"/>
              <a:t>)</a:t>
            </a:r>
            <a:r>
              <a:rPr lang="zh-CN" altLang="zh-CN" sz="2800" dirty="0">
                <a:sym typeface="Symbol" panose="05050102010706020507" pitchFamily="18" charset="2"/>
              </a:rPr>
              <a:t></a:t>
            </a:r>
            <a:r>
              <a:rPr lang="zh-CN" altLang="zh-CN" sz="2800" dirty="0"/>
              <a:t>x</a:t>
            </a:r>
            <a:r>
              <a:rPr lang="en-US" altLang="zh-CN" sz="2800" dirty="0"/>
              <a:t>(</a:t>
            </a:r>
            <a:r>
              <a:rPr lang="zh-CN" altLang="zh-CN" sz="2800" dirty="0"/>
              <a:t>x&lt;c</a:t>
            </a:r>
            <a:r>
              <a:rPr lang="en-US" altLang="zh-CN" sz="2800" dirty="0"/>
              <a:t>)</a:t>
            </a:r>
            <a:r>
              <a:rPr lang="zh-CN" altLang="zh-CN" sz="2800" dirty="0"/>
              <a:t>		</a:t>
            </a:r>
            <a:r>
              <a:rPr lang="en-US" altLang="zh-CN" sz="2800" dirty="0"/>
              <a:t>(</a:t>
            </a:r>
            <a:r>
              <a:rPr lang="zh-CN" altLang="zh-CN" sz="2800" dirty="0"/>
              <a:t>3</a:t>
            </a:r>
            <a:r>
              <a:rPr lang="en-US" altLang="zh-CN" sz="2800" dirty="0"/>
              <a:t>)</a:t>
            </a:r>
            <a:r>
              <a:rPr lang="zh-CN" altLang="zh-CN" sz="2800" dirty="0"/>
              <a:t>,UG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结论</a:t>
            </a:r>
            <a:r>
              <a:rPr lang="en-US" altLang="zh-CN" sz="2800" dirty="0"/>
              <a:t>(4)</a:t>
            </a:r>
            <a:r>
              <a:rPr lang="zh-CN" altLang="en-US" sz="2800" dirty="0"/>
              <a:t>是错的</a:t>
            </a:r>
            <a:r>
              <a:rPr lang="en-US" altLang="zh-CN" sz="2800" dirty="0"/>
              <a:t>,</a:t>
            </a:r>
            <a:r>
              <a:rPr lang="zh-CN" altLang="en-US" sz="2800" dirty="0"/>
              <a:t>出错原因是违背了条件</a:t>
            </a:r>
            <a:r>
              <a:rPr lang="en-US" altLang="zh-CN" sz="2800" dirty="0"/>
              <a:t>3,</a:t>
            </a:r>
            <a:r>
              <a:rPr lang="zh-CN" altLang="en-US" sz="2800" dirty="0"/>
              <a:t>对</a:t>
            </a:r>
            <a:r>
              <a:rPr lang="en-US" altLang="zh-CN" sz="2800" dirty="0"/>
              <a:t>(2)</a:t>
            </a:r>
            <a:r>
              <a:rPr lang="zh-CN" altLang="en-US" sz="2800" dirty="0"/>
              <a:t>使用</a:t>
            </a:r>
            <a:r>
              <a:rPr lang="zh-CN" altLang="zh-CN" sz="2800" dirty="0"/>
              <a:t>ES</a:t>
            </a:r>
            <a:r>
              <a:rPr lang="zh-CN" altLang="en-US" sz="2800" dirty="0"/>
              <a:t>规则时</a:t>
            </a:r>
            <a:r>
              <a:rPr lang="en-US" altLang="zh-CN" sz="2800" dirty="0"/>
              <a:t>,</a:t>
            </a:r>
            <a:r>
              <a:rPr lang="zh-CN" altLang="zh-CN" sz="2800" dirty="0">
                <a:solidFill>
                  <a:srgbClr val="0000FF"/>
                </a:solidFill>
              </a:rPr>
              <a:t>u</a:t>
            </a:r>
            <a:r>
              <a:rPr lang="zh-CN" altLang="en-US" sz="2800" dirty="0">
                <a:solidFill>
                  <a:srgbClr val="0000FF"/>
                </a:solidFill>
              </a:rPr>
              <a:t>为自由出现的个体变元</a:t>
            </a:r>
            <a:r>
              <a:rPr lang="zh-CN" altLang="en-US" sz="2800" dirty="0"/>
              <a:t>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75C3109-F108-44DD-BC22-ECDDE3351E2C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命题逻辑中结论的推广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在命题逻辑中成立的基本等值式和基本重言蕴含式及其</a:t>
            </a:r>
            <a:r>
              <a:rPr lang="zh-CN" altLang="en-US" i="1" dirty="0">
                <a:latin typeface="Times New Roman" panose="02020603050405020304" pitchFamily="18" charset="0"/>
              </a:rPr>
              <a:t>代换实例</a:t>
            </a:r>
            <a:r>
              <a:rPr lang="zh-CN" altLang="en-US" dirty="0">
                <a:latin typeface="Times New Roman" panose="02020603050405020304" pitchFamily="18" charset="0"/>
              </a:rPr>
              <a:t>都是谓词逻辑的等值式和重言蕴含式。</a:t>
            </a:r>
            <a:endParaRPr lang="zh-CN" altLang="en-US" dirty="0"/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例：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幂等律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蕴含律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x(A(x)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x(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A(x)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E05FB6C-0160-4AB9-976D-1861D05E107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存在一般化</a:t>
            </a:r>
            <a:r>
              <a:rPr lang="en-US" altLang="zh-CN" dirty="0"/>
              <a:t>(EG)</a:t>
            </a:r>
            <a:r>
              <a:rPr lang="zh-CN" altLang="en-US" dirty="0"/>
              <a:t>规则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A(c)</a:t>
            </a:r>
            <a:r>
              <a:rPr lang="en-US" altLang="zh-CN" dirty="0">
                <a:sym typeface="Symbol" panose="05050102010706020507" pitchFamily="18" charset="2"/>
              </a:rPr>
              <a:t></a:t>
            </a:r>
            <a:r>
              <a:rPr lang="en-US" altLang="zh-CN" dirty="0" err="1">
                <a:sym typeface="Symbol" panose="05050102010706020507" pitchFamily="18" charset="2"/>
              </a:rPr>
              <a:t>yA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  <a:endParaRPr lang="en-US" altLang="zh-CN" dirty="0"/>
          </a:p>
          <a:p>
            <a:pPr eaLnBrk="1" hangingPunct="1"/>
            <a:r>
              <a:rPr lang="zh-CN" altLang="en-US" dirty="0"/>
              <a:t>此式成立条件是：</a:t>
            </a:r>
            <a:br>
              <a:rPr lang="zh-CN" altLang="en-US" dirty="0"/>
            </a:br>
            <a:r>
              <a:rPr lang="en-US" altLang="zh-CN" dirty="0"/>
              <a:t>(1)c</a:t>
            </a:r>
            <a:r>
              <a:rPr lang="zh-CN" altLang="en-US" dirty="0"/>
              <a:t>是某个个体常项</a:t>
            </a:r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取代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/>
              <a:t>不能曾在</a:t>
            </a:r>
            <a:r>
              <a:rPr lang="en-US" altLang="zh-CN" dirty="0"/>
              <a:t>A(c)</a:t>
            </a:r>
            <a:r>
              <a:rPr lang="zh-CN" altLang="en-US" dirty="0"/>
              <a:t>中出现过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339933"/>
                </a:solidFill>
              </a:rPr>
              <a:t>例</a:t>
            </a:r>
            <a:r>
              <a:rPr lang="zh-CN" altLang="en-US" dirty="0"/>
              <a:t>设个体域</a:t>
            </a:r>
            <a:r>
              <a:rPr lang="en-US" altLang="zh-CN" dirty="0"/>
              <a:t>D</a:t>
            </a:r>
            <a:r>
              <a:rPr lang="zh-CN" altLang="en-US" dirty="0"/>
              <a:t>为实数集</a:t>
            </a:r>
            <a:r>
              <a:rPr lang="en-US" altLang="zh-CN" dirty="0"/>
              <a:t>,</a:t>
            </a:r>
            <a:r>
              <a:rPr lang="zh-CN" altLang="en-US" dirty="0"/>
              <a:t>仍取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x&lt;y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取</a:t>
            </a:r>
            <a:r>
              <a:rPr lang="en-US" altLang="zh-CN" dirty="0"/>
              <a:t>8,</a:t>
            </a:r>
            <a:r>
              <a:rPr lang="zh-CN" altLang="en-US" dirty="0"/>
              <a:t>并取</a:t>
            </a:r>
            <a:r>
              <a:rPr lang="en-US" altLang="zh-CN" dirty="0"/>
              <a:t>A(8)=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x(x&lt;8),</a:t>
            </a:r>
            <a:r>
              <a:rPr lang="zh-CN" altLang="en-US" dirty="0"/>
              <a:t>则</a:t>
            </a:r>
            <a:r>
              <a:rPr lang="en-US" altLang="zh-CN" dirty="0"/>
              <a:t>A(8)</a:t>
            </a:r>
            <a:r>
              <a:rPr lang="zh-CN" altLang="en-US" dirty="0"/>
              <a:t>是真命题。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dirty="0"/>
              <a:t>	由于</a:t>
            </a:r>
            <a:r>
              <a:rPr lang="en-US" altLang="zh-CN" dirty="0"/>
              <a:t>x</a:t>
            </a:r>
            <a:r>
              <a:rPr lang="zh-CN" altLang="en-US" dirty="0"/>
              <a:t>已在</a:t>
            </a:r>
            <a:r>
              <a:rPr lang="en-US" altLang="zh-CN" dirty="0"/>
              <a:t>A(8)</a:t>
            </a:r>
            <a:r>
              <a:rPr lang="zh-CN" altLang="en-US" dirty="0"/>
              <a:t>中出现</a:t>
            </a:r>
            <a:r>
              <a:rPr lang="en-US" altLang="zh-CN" dirty="0"/>
              <a:t>,</a:t>
            </a:r>
            <a:r>
              <a:rPr lang="zh-CN" altLang="en-US" dirty="0"/>
              <a:t>因此若用</a:t>
            </a:r>
            <a:r>
              <a:rPr lang="en-US" altLang="zh-CN" dirty="0"/>
              <a:t>x</a:t>
            </a:r>
            <a:r>
              <a:rPr lang="zh-CN" altLang="en-US" dirty="0"/>
              <a:t>替换</a:t>
            </a:r>
            <a:r>
              <a:rPr lang="en-US" altLang="zh-CN" dirty="0"/>
              <a:t>8</a:t>
            </a:r>
            <a:r>
              <a:rPr lang="zh-CN" altLang="en-US" dirty="0"/>
              <a:t>得到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x(x&lt;x)</a:t>
            </a:r>
            <a:r>
              <a:rPr lang="zh-CN" altLang="en-US" dirty="0"/>
              <a:t>是假命题</a:t>
            </a:r>
            <a:r>
              <a:rPr lang="en-US" altLang="zh-CN" dirty="0"/>
              <a:t>,</a:t>
            </a:r>
            <a:r>
              <a:rPr lang="zh-CN" altLang="en-US" dirty="0"/>
              <a:t>使得</a:t>
            </a:r>
            <a:r>
              <a:rPr lang="en-US" altLang="zh-CN" dirty="0"/>
              <a:t>x&lt;x,</a:t>
            </a:r>
            <a:r>
              <a:rPr lang="zh-CN" altLang="en-US" dirty="0"/>
              <a:t>出错的原因是违背了条件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01C2E65-A627-4329-BE74-C542A994B738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</a:t>
            </a:r>
            <a:r>
              <a:rPr lang="zh-CN" altLang="en-US" dirty="0"/>
              <a:t>一阶逻辑的推理理论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前提引入规则</a:t>
            </a:r>
          </a:p>
          <a:p>
            <a:pPr eaLnBrk="1" hangingPunct="1"/>
            <a:r>
              <a:rPr lang="zh-CN" altLang="en-US" dirty="0"/>
              <a:t>结论引入规则</a:t>
            </a:r>
          </a:p>
          <a:p>
            <a:pPr eaLnBrk="1" hangingPunct="1"/>
            <a:r>
              <a:rPr lang="zh-CN" altLang="en-US" dirty="0"/>
              <a:t>置换规则</a:t>
            </a:r>
          </a:p>
          <a:p>
            <a:pPr eaLnBrk="1" hangingPunct="1"/>
            <a:r>
              <a:rPr lang="zh-CN" altLang="en-US" dirty="0"/>
              <a:t>代入规则</a:t>
            </a:r>
          </a:p>
          <a:p>
            <a:pPr eaLnBrk="1" hangingPunct="1"/>
            <a:r>
              <a:rPr lang="zh-CN" altLang="en-US" dirty="0"/>
              <a:t>分离规则</a:t>
            </a:r>
            <a:endParaRPr lang="en-US" altLang="zh-CN" dirty="0"/>
          </a:p>
          <a:p>
            <a:pPr eaLnBrk="1" hangingPunct="1"/>
            <a:r>
              <a:rPr lang="zh-CN" altLang="en-US" dirty="0"/>
              <a:t>附加前提引入规则</a:t>
            </a:r>
          </a:p>
          <a:p>
            <a:pPr lvl="1" eaLnBrk="1" hangingPunct="1"/>
            <a:r>
              <a:rPr lang="zh-CN" altLang="en-US" dirty="0"/>
              <a:t>即条件证明规则</a:t>
            </a:r>
            <a:r>
              <a:rPr lang="en-US" altLang="zh-CN" dirty="0"/>
              <a:t>A1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A2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A1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A2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/>
              <a:t>B</a:t>
            </a:r>
            <a:r>
              <a:rPr lang="zh-CN" altLang="en-US"/>
              <a:t>等价 </a:t>
            </a:r>
            <a:endParaRPr lang="en-US" altLang="zh-CN"/>
          </a:p>
          <a:p>
            <a:pPr lvl="1" eaLnBrk="1" hangingPunct="1"/>
            <a:r>
              <a:rPr lang="zh-CN" altLang="en-US"/>
              <a:t>引入</a:t>
            </a:r>
            <a:r>
              <a:rPr lang="en-US" altLang="zh-CN"/>
              <a:t>A2</a:t>
            </a:r>
            <a:r>
              <a:rPr lang="zh-CN" altLang="en-US"/>
              <a:t>证</a:t>
            </a:r>
            <a:r>
              <a:rPr lang="en-US" altLang="zh-CN"/>
              <a:t>B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070F757-D90E-4773-A548-705FDD01D0F9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483237"/>
      </p:ext>
    </p:extLst>
  </p:cSld>
  <p:clrMapOvr>
    <a:masterClrMapping/>
  </p:clrMapOvr>
  <p:transition spd="slow" advTm="8000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</a:t>
            </a:r>
            <a:r>
              <a:rPr lang="zh-CN" altLang="en-US" dirty="0"/>
              <a:t>一阶逻辑的推理理论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全称特定化</a:t>
            </a:r>
            <a:r>
              <a:rPr lang="en-US" altLang="zh-CN" dirty="0"/>
              <a:t>(US)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全称一般化</a:t>
            </a:r>
            <a:r>
              <a:rPr lang="en-US" altLang="zh-CN" dirty="0"/>
              <a:t>(UG)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存在特定化</a:t>
            </a:r>
            <a:r>
              <a:rPr lang="en-US" altLang="zh-CN" dirty="0"/>
              <a:t>(ES)</a:t>
            </a:r>
            <a:r>
              <a:rPr lang="zh-CN" altLang="en-US" dirty="0"/>
              <a:t>规则</a:t>
            </a:r>
          </a:p>
          <a:p>
            <a:pPr eaLnBrk="1" hangingPunct="1"/>
            <a:r>
              <a:rPr lang="zh-CN" altLang="en-US" dirty="0"/>
              <a:t>存在一般化</a:t>
            </a:r>
            <a:r>
              <a:rPr lang="en-US" altLang="zh-CN" dirty="0"/>
              <a:t>(EG)</a:t>
            </a:r>
            <a:r>
              <a:rPr lang="zh-CN" altLang="en-US" dirty="0"/>
              <a:t>规则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6D22A9-2B75-4F88-893E-8C8D939B24ED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398310"/>
      </p:ext>
    </p:extLst>
  </p:cSld>
  <p:clrMapOvr>
    <a:masterClrMapping/>
  </p:clrMapOvr>
  <p:transition spd="slow" advTm="8000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常见推理定律(10)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                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附加律</a:t>
            </a:r>
            <a:r>
              <a:rPr lang="zh-CN" altLang="en-US" sz="2000" dirty="0">
                <a:ea typeface="仿宋" panose="02010609060101010101" pitchFamily="49" charset="-122"/>
              </a:rPr>
              <a:t> 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                 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化简律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          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假言推理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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       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拒取式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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         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析取三段论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假言三段论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    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等价三段论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D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(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ea typeface="仿宋" panose="02010609060101010101" pitchFamily="49" charset="-122"/>
              </a:rPr>
              <a:t>D</a:t>
            </a:r>
            <a:r>
              <a:rPr lang="en-US" altLang="zh-CN" sz="2000" dirty="0">
                <a:ea typeface="仿宋" panose="02010609060101010101" pitchFamily="49" charset="-122"/>
              </a:rPr>
              <a:t>)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构造性二难</a:t>
            </a:r>
            <a:endParaRPr lang="zh-CN" altLang="en-US" sz="2000" dirty="0"/>
          </a:p>
          <a:p>
            <a:pPr algn="just"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    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构造性二难（特殊形式）</a:t>
            </a:r>
            <a:endParaRPr lang="zh-CN" altLang="en-US" sz="2000" dirty="0"/>
          </a:p>
          <a:p>
            <a:pPr eaLnBrk="1" hangingPunct="1"/>
            <a:r>
              <a:rPr lang="zh-CN" altLang="en-US" sz="2000" dirty="0">
                <a:ea typeface="仿宋" panose="02010609060101010101" pitchFamily="49" charset="-122"/>
              </a:rPr>
              <a:t>     (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ea typeface="仿宋" panose="02010609060101010101" pitchFamily="49" charset="-122"/>
              </a:rPr>
              <a:t>D</a:t>
            </a:r>
            <a:r>
              <a:rPr lang="en-US" altLang="zh-CN" sz="2000" dirty="0">
                <a:ea typeface="仿宋" panose="02010609060101010101" pitchFamily="49" charset="-122"/>
              </a:rPr>
              <a:t>)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ea typeface="仿宋" panose="02010609060101010101" pitchFamily="49" charset="-122"/>
              </a:rPr>
              <a:t>(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ea typeface="仿宋" panose="02010609060101010101" pitchFamily="49" charset="-122"/>
              </a:rPr>
              <a:t>B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ea typeface="仿宋" panose="02010609060101010101" pitchFamily="49" charset="-122"/>
              </a:rPr>
              <a:t>D</a:t>
            </a:r>
            <a:r>
              <a:rPr lang="en-US" altLang="zh-CN" sz="2000" dirty="0">
                <a:ea typeface="仿宋" panose="02010609060101010101" pitchFamily="49" charset="-122"/>
              </a:rPr>
              <a:t>) 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ea typeface="仿宋" panose="02010609060101010101" pitchFamily="49" charset="-122"/>
              </a:rPr>
              <a:t> (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ea typeface="仿宋" panose="02010609060101010101" pitchFamily="49" charset="-122"/>
              </a:rPr>
              <a:t>A</a:t>
            </a:r>
            <a:r>
              <a:rPr lang="en-US" altLang="zh-CN" sz="2000" dirty="0">
                <a:ea typeface="仿宋" panose="02010609060101010101" pitchFamily="49" charset="-122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ea typeface="仿宋" panose="02010609060101010101" pitchFamily="49" charset="-122"/>
              </a:rPr>
              <a:t>)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破坏性二难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376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谓词逻辑特色的等值式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消去量词等值式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量词辖域收缩与扩张等值式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量词分配等值式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等等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36F483-9C09-4111-9813-9A69E917E174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824764"/>
      </p:ext>
    </p:extLst>
  </p:cSld>
  <p:clrMapOvr>
    <a:masterClrMapping/>
  </p:clrMapOvr>
  <p:transition spd="slow" advTm="8000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基本等值式汇总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幂等律、交换律、结合律、分配律、吸收律；</a:t>
            </a:r>
          </a:p>
          <a:p>
            <a:r>
              <a:rPr lang="zh-CN" altLang="en-US" dirty="0"/>
              <a:t>双重否定律、摩根律；</a:t>
            </a:r>
          </a:p>
          <a:p>
            <a:r>
              <a:rPr lang="zh-CN" altLang="en-US" dirty="0"/>
              <a:t>零律、同一律、排中律、矛盾律；</a:t>
            </a:r>
          </a:p>
          <a:p>
            <a:r>
              <a:rPr lang="zh-CN" altLang="en-US" dirty="0"/>
              <a:t>蕴涵等值式、等价等值式、假言易位、等价否定等值式</a:t>
            </a:r>
          </a:p>
          <a:p>
            <a:r>
              <a:rPr lang="zh-CN" altLang="en-US" dirty="0"/>
              <a:t>归谬论 </a:t>
            </a:r>
            <a:r>
              <a:rPr lang="en-US" altLang="zh-CN" dirty="0"/>
              <a:t>(A→B)</a:t>
            </a:r>
            <a:r>
              <a:rPr lang="zh-CN" altLang="en-US" dirty="0"/>
              <a:t>∧</a:t>
            </a:r>
            <a:r>
              <a:rPr lang="en-US" altLang="zh-CN" dirty="0"/>
              <a:t>(A→</a:t>
            </a:r>
            <a:r>
              <a:rPr lang="en-US" altLang="zh-CN" sz="3200" dirty="0">
                <a:sym typeface="Symbol" panose="05050102010706020507" pitchFamily="18" charset="2"/>
              </a:rPr>
              <a:t>B</a:t>
            </a:r>
            <a:r>
              <a:rPr lang="en-US" altLang="zh-CN" dirty="0"/>
              <a:t>)</a:t>
            </a:r>
            <a:r>
              <a:rPr lang="en-US" altLang="zh-CN" sz="3200" dirty="0">
                <a:sym typeface="Symbol" panose="05050102010706020507" pitchFamily="18" charset="2"/>
              </a:rPr>
              <a:t> </a:t>
            </a:r>
            <a:r>
              <a:rPr lang="en-US" altLang="zh-CN" sz="3200">
                <a:sym typeface="Symbol" panose="05050102010706020507" pitchFamily="18" charset="2"/>
              </a:rPr>
              <a:t> 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组、</a:t>
            </a:r>
            <a:r>
              <a:rPr lang="en-US" altLang="zh-CN" dirty="0"/>
              <a:t>24</a:t>
            </a:r>
            <a:r>
              <a:rPr lang="zh-CN" altLang="en-US" dirty="0"/>
              <a:t>条）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609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例：证明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B(x))//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反之不对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	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否定结论引入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	 (1),</a:t>
            </a:r>
            <a:endParaRPr kumimoji="1"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(3)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(A(a)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B(a))	 (2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),ES 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存在特定化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(4)A(a)∧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B(a)	 (3)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(5)A(a)		 (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4)    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化简律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(6)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B(a)		 (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4)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化简律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(7)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	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(5) EG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	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前提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(9)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		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(7)(8)  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假言推理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(10)B(a)	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	(9)US 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全称特定化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(11)B(a)∧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B(a)	 (6)(10)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矛盾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(12)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证毕。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(1)(11)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归谬法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如果直接采用演绎法证明，如何推理？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8" name="灯片编号占位符 3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E1CD535-6543-4F11-B100-F285CD0BA818}" type="slidenum">
              <a:rPr lang="en-US" altLang="zh-CN" smtClean="0">
                <a:solidFill>
                  <a:schemeClr val="tx2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  <a:endParaRPr lang="zh-CN" altLang="en-US" dirty="0"/>
          </a:p>
        </p:txBody>
      </p:sp>
      <p:sp>
        <p:nvSpPr>
          <p:cNvPr id="63490" name="内容占位符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分析：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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往证：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并且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 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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证明：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）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x)   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A(z)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A(z)∨B(z)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又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附加前提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B(y)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(3)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A(y)∨B(y)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(4)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(5)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(6)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(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(7)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</p:txBody>
      </p:sp>
      <p:sp>
        <p:nvSpPr>
          <p:cNvPr id="2" name="灯片编号占位符 3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B3348FE-6838-4980-B9E8-44EC63A8E0E2}" type="slidenum">
              <a:rPr lang="en-US" altLang="zh-CN" smtClean="0">
                <a:solidFill>
                  <a:schemeClr val="tx2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  <a:endParaRPr lang="zh-CN" altLang="en-US" dirty="0"/>
          </a:p>
        </p:txBody>
      </p:sp>
      <p:sp>
        <p:nvSpPr>
          <p:cNvPr id="63490" name="内容占位符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(1)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		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(3)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(4)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附加前提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A(z)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(6)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A(z)∨B(z)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(7)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(8)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B(x))(4),(7)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条件证明规则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(9)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附加前提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(10)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B(y)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(11)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A(y)∨B(y)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(12)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(13)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</a:rPr>
              <a:t>(9),(12)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条件证明规则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(14)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∧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(15)(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(x))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(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(16)(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(17)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证毕。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3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B3348FE-6838-4980-B9E8-44EC63A8E0E2}" type="slidenum">
              <a:rPr lang="en-US" altLang="zh-CN" smtClean="0">
                <a:solidFill>
                  <a:schemeClr val="tx2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54204"/>
      </p:ext>
    </p:extLst>
  </p:cSld>
  <p:clrMapOvr>
    <a:masterClrMapping/>
  </p:clrMapOvr>
  <p:transition spd="slow" advTm="8000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endParaRPr lang="zh-CN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反证法比较简单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如果不使用反证法，咋办？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x(A(x)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B(x))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8AF216-ABCE-4BAD-9BBA-9C689D72656F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命题逻辑中结论的推广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4400" dirty="0">
                <a:latin typeface="Times New Roman" panose="02020603050405020304" pitchFamily="18" charset="0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5000"/>
              </a:lnSpc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dirty="0">
                <a:latin typeface="宋体" panose="02010600030101010101" pitchFamily="2" charset="-122"/>
              </a:rPr>
              <a:t>P(x)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宋体" panose="02010600030101010101" pitchFamily="2" charset="-122"/>
              </a:rPr>
              <a:t>P(x)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5000"/>
              </a:lnSpc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>
                <a:latin typeface="宋体" panose="02010600030101010101" pitchFamily="2" charset="-122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>
                <a:latin typeface="宋体" panose="02010600030101010101" pitchFamily="2" charset="-122"/>
              </a:rPr>
              <a:t>(x)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latin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宋体" panose="02010600030101010101" pitchFamily="2" charset="-122"/>
              </a:rPr>
              <a:t>q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5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P(x)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宋体" panose="02010600030101010101" pitchFamily="2" charset="-122"/>
              </a:rPr>
              <a:t>Q(x)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宋体" panose="02010600030101010101" pitchFamily="2" charset="-122"/>
              </a:rPr>
              <a:t>P(x)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宋体" panose="02010600030101010101" pitchFamily="2" charset="-122"/>
              </a:rPr>
              <a:t>Q(x)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05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 err="1">
                <a:latin typeface="宋体" panose="02010600030101010101" pitchFamily="2" charset="-122"/>
              </a:rPr>
              <a:t>q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q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 err="1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105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F7FB495-9AC9-45C9-95A9-B1B9B47FC16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例：前提：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x(C(x)W(x)∧R(x))∧x(C(x)∧Q(x))</a:t>
            </a:r>
            <a:br>
              <a:rPr lang="en-US" altLang="zh-CN" sz="2400" dirty="0">
                <a:sym typeface="Symbol" panose="05050102010706020507" pitchFamily="18" charset="2"/>
              </a:rPr>
            </a:b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结论：</a:t>
            </a:r>
            <a:r>
              <a:rPr lang="en-US" altLang="zh-CN" sz="2400" dirty="0">
                <a:sym typeface="Symbol" panose="05050102010706020507" pitchFamily="18" charset="2"/>
              </a:rPr>
              <a:t>x(Q(x)∧R(x))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numCol="1"/>
          <a:lstStyle/>
          <a:p>
            <a:pPr eaLnBrk="1" hangingPunct="1"/>
            <a:r>
              <a:rPr lang="zh-CN" altLang="en-US" sz="2000" dirty="0">
                <a:sym typeface="Symbol" panose="05050102010706020507" pitchFamily="18" charset="2"/>
              </a:rPr>
              <a:t>证明</a:t>
            </a:r>
            <a:r>
              <a:rPr lang="zh-CN" altLang="en-US" sz="2000" dirty="0">
                <a:sym typeface="Wingdings" panose="05000000000000000000" pitchFamily="2" charset="2"/>
              </a:rPr>
              <a:t>：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000" dirty="0">
                <a:sym typeface="Wingdings" panose="05000000000000000000" pitchFamily="2" charset="2"/>
              </a:rPr>
              <a:t>(1)</a:t>
            </a:r>
            <a:r>
              <a:rPr lang="en-US" altLang="zh-CN" sz="2000" dirty="0">
                <a:sym typeface="Symbol" panose="05050102010706020507" pitchFamily="18" charset="2"/>
              </a:rPr>
              <a:t>x(C(x)∧Q(x))    </a:t>
            </a:r>
            <a:r>
              <a:rPr lang="zh-CN" altLang="en-US" sz="2000" dirty="0">
                <a:sym typeface="Symbol" panose="05050102010706020507" pitchFamily="18" charset="2"/>
              </a:rPr>
              <a:t>前提引入规则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(2)C(a)∧Q(a)     </a:t>
            </a:r>
            <a:r>
              <a:rPr lang="zh-CN" altLang="en-US" sz="2000" dirty="0">
                <a:sym typeface="Symbol" panose="05050102010706020507" pitchFamily="18" charset="2"/>
              </a:rPr>
              <a:t>规则</a:t>
            </a:r>
            <a:r>
              <a:rPr lang="en-US" altLang="zh-CN" sz="2000" dirty="0">
                <a:sym typeface="Symbol" panose="05050102010706020507" pitchFamily="18" charset="2"/>
              </a:rPr>
              <a:t>ES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(1)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(3)C(a)     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(2)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(4)x(C(x)W(x)∧R(x))    </a:t>
            </a:r>
            <a:r>
              <a:rPr lang="zh-CN" altLang="en-US" sz="2000" dirty="0">
                <a:sym typeface="Symbol" panose="05050102010706020507" pitchFamily="18" charset="2"/>
              </a:rPr>
              <a:t>前提引入规则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(5)C(a)W(a)∧R(a)    </a:t>
            </a:r>
            <a:r>
              <a:rPr lang="zh-CN" altLang="en-US" sz="2000" dirty="0">
                <a:sym typeface="Symbol" panose="05050102010706020507" pitchFamily="18" charset="2"/>
              </a:rPr>
              <a:t>规则</a:t>
            </a:r>
            <a:r>
              <a:rPr lang="en-US" altLang="zh-CN" sz="2000" dirty="0">
                <a:sym typeface="Symbol" panose="05050102010706020507" pitchFamily="18" charset="2"/>
              </a:rPr>
              <a:t>US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(4)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(6)W(a)∧R(a)    </a:t>
            </a:r>
            <a:r>
              <a:rPr lang="zh-CN" altLang="en-US" sz="2000" dirty="0">
                <a:sym typeface="Symbol" panose="05050102010706020507" pitchFamily="18" charset="2"/>
              </a:rPr>
              <a:t>分离规则由</a:t>
            </a:r>
            <a:r>
              <a:rPr lang="en-US" altLang="zh-CN" sz="2000" dirty="0">
                <a:sym typeface="Symbol" panose="05050102010706020507" pitchFamily="18" charset="2"/>
              </a:rPr>
              <a:t>(5)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(7)R(a)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(6)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(8)Q(a)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(2)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(9)Q(a)∧R(a)           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(7)(8)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(10)x(Q(x)∧R(x))   </a:t>
            </a:r>
            <a:r>
              <a:rPr lang="zh-CN" altLang="en-US" sz="2000" dirty="0">
                <a:sym typeface="Symbol" panose="05050102010706020507" pitchFamily="18" charset="2"/>
              </a:rPr>
              <a:t>规则</a:t>
            </a:r>
            <a:r>
              <a:rPr lang="en-US" altLang="zh-CN" sz="2000" dirty="0">
                <a:sym typeface="Symbol" panose="05050102010706020507" pitchFamily="18" charset="2"/>
              </a:rPr>
              <a:t>EG</a:t>
            </a:r>
            <a:r>
              <a:rPr lang="zh-CN" altLang="en-US" sz="2000" dirty="0">
                <a:sym typeface="Symbol" panose="05050102010706020507" pitchFamily="18" charset="2"/>
              </a:rPr>
              <a:t>由</a:t>
            </a:r>
            <a:r>
              <a:rPr lang="en-US" altLang="zh-CN" sz="2000" dirty="0">
                <a:sym typeface="Symbol" panose="05050102010706020507" pitchFamily="18" charset="2"/>
              </a:rPr>
              <a:t>(9)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F64CFBF-6403-40B8-891E-22BFB0A2B461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>
                <a:solidFill>
                  <a:schemeClr val="folHlink"/>
                </a:solidFill>
              </a:rPr>
              <a:t>例</a:t>
            </a:r>
            <a:r>
              <a:rPr lang="zh-CN" altLang="en-US" sz="2900" dirty="0"/>
              <a:t>：“有些</a:t>
            </a:r>
            <a:r>
              <a:rPr lang="zh-CN" altLang="en-US" sz="2900" u="sng" dirty="0">
                <a:solidFill>
                  <a:srgbClr val="FF0000"/>
                </a:solidFill>
              </a:rPr>
              <a:t>病人</a:t>
            </a:r>
            <a:r>
              <a:rPr lang="zh-CN" altLang="en-US" sz="2900" dirty="0">
                <a:solidFill>
                  <a:srgbClr val="00B0F0"/>
                </a:solidFill>
              </a:rPr>
              <a:t>相信</a:t>
            </a:r>
            <a:r>
              <a:rPr lang="zh-CN" altLang="en-US" sz="2900" dirty="0"/>
              <a:t>所有</a:t>
            </a:r>
            <a:r>
              <a:rPr lang="zh-CN" altLang="en-US" sz="2900" u="sng" dirty="0">
                <a:solidFill>
                  <a:srgbClr val="FF0000"/>
                </a:solidFill>
              </a:rPr>
              <a:t>医生</a:t>
            </a:r>
            <a:r>
              <a:rPr lang="zh-CN" altLang="en-US" sz="2900" dirty="0"/>
              <a:t>，而病人均不相信</a:t>
            </a:r>
            <a:r>
              <a:rPr lang="zh-CN" altLang="en-US" sz="2900" u="sng" dirty="0">
                <a:solidFill>
                  <a:srgbClr val="FF0000"/>
                </a:solidFill>
              </a:rPr>
              <a:t>江湖骗子</a:t>
            </a:r>
            <a:r>
              <a:rPr lang="zh-CN" altLang="en-US" sz="2900" dirty="0"/>
              <a:t>”。试证明</a:t>
            </a:r>
            <a:r>
              <a:rPr lang="en-US" altLang="zh-CN" sz="2900" dirty="0"/>
              <a:t>"</a:t>
            </a:r>
            <a:r>
              <a:rPr lang="zh-CN" altLang="en-US" sz="2900" dirty="0"/>
              <a:t>医生不是骗子</a:t>
            </a:r>
            <a:r>
              <a:rPr lang="en-US" altLang="zh-CN" sz="2900" dirty="0"/>
              <a:t>"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numCol="1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符号化</a:t>
            </a:r>
            <a:r>
              <a:rPr lang="en-US" altLang="zh-CN" sz="2400" dirty="0"/>
              <a:t>:</a:t>
            </a:r>
            <a:r>
              <a:rPr lang="zh-CN" altLang="en-US" sz="2400" dirty="0"/>
              <a:t>三类人（三个一元谓词）、一个关系（相信，一个二元关系）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/>
              <a:t>R(x)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是病人，</a:t>
            </a:r>
            <a:br>
              <a:rPr lang="zh-CN" altLang="en-US" sz="2400" dirty="0"/>
            </a:br>
            <a:r>
              <a:rPr lang="en-US" altLang="zh-CN" sz="2400" dirty="0"/>
              <a:t>D(x)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是医生，</a:t>
            </a:r>
            <a:br>
              <a:rPr lang="zh-CN" altLang="en-US" sz="2400" dirty="0"/>
            </a:br>
            <a:r>
              <a:rPr lang="en-US" altLang="zh-CN" sz="2400" dirty="0"/>
              <a:t>S(x)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是江湖骗子，</a:t>
            </a:r>
            <a:br>
              <a:rPr lang="zh-CN" altLang="en-US" sz="2400" dirty="0"/>
            </a:b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r>
              <a:rPr lang="en-US" altLang="zh-CN" sz="2400" dirty="0"/>
              <a:t>x</a:t>
            </a:r>
            <a:r>
              <a:rPr lang="zh-CN" altLang="en-US" sz="2400" dirty="0"/>
              <a:t>相信</a:t>
            </a:r>
            <a:r>
              <a:rPr lang="en-US" altLang="zh-CN" sz="2400" dirty="0"/>
              <a:t>y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说明：需要注意“有些”、“所有”句式的符号化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前提：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x(R(x)∧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y(D(y)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)))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</a:t>
            </a:r>
            <a:r>
              <a:rPr lang="en-US" altLang="zh-CN" sz="2400" dirty="0" err="1"/>
              <a:t>y</a:t>
            </a:r>
            <a:r>
              <a:rPr lang="en-US" altLang="zh-CN" sz="2400" dirty="0"/>
              <a:t>((R(x)∧S(y))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//</a:t>
            </a:r>
            <a:r>
              <a:rPr lang="en-US" altLang="zh-CN" sz="2400" dirty="0"/>
              <a:t>x(R(x)</a:t>
            </a:r>
            <a:r>
              <a:rPr lang="en-US" altLang="zh-CN" sz="2400" dirty="0">
                <a:sym typeface="Symbol" panose="05050102010706020507" pitchFamily="18" charset="2"/>
              </a:rPr>
              <a:t></a:t>
            </a:r>
            <a:r>
              <a:rPr lang="en-US" altLang="zh-CN" sz="2400" dirty="0"/>
              <a:t>y(S(y)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)))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结论：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x(D(x)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S(x))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BAB8C9F-B496-4E9B-A906-C81E9CEE2E46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（续）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9416" y="908720"/>
            <a:ext cx="10871200" cy="49998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证明：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(1)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x(R(x)∧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y(D(y)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)))          </a:t>
            </a:r>
            <a:r>
              <a:rPr lang="zh-CN" altLang="en-US" sz="2400" dirty="0"/>
              <a:t>前提引入规则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(2)R(a)∧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y(D(y)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a,y</a:t>
            </a:r>
            <a:r>
              <a:rPr lang="en-US" altLang="zh-CN" sz="2400" dirty="0"/>
              <a:t>))                 </a:t>
            </a:r>
            <a:r>
              <a:rPr lang="zh-CN" altLang="en-US" sz="2400" dirty="0"/>
              <a:t>规则</a:t>
            </a:r>
            <a:r>
              <a:rPr lang="en-US" altLang="zh-CN" sz="2400" dirty="0"/>
              <a:t>ES</a:t>
            </a:r>
            <a:r>
              <a:rPr lang="zh-CN" altLang="en-US" sz="2400" dirty="0"/>
              <a:t>，由</a:t>
            </a:r>
            <a:r>
              <a:rPr lang="en-US" altLang="zh-CN" sz="2400" dirty="0"/>
              <a:t>(1)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(3)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y(D(y)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a,y</a:t>
            </a:r>
            <a:r>
              <a:rPr lang="en-US" altLang="zh-CN" sz="2400" dirty="0"/>
              <a:t>))                          </a:t>
            </a:r>
            <a:r>
              <a:rPr lang="zh-CN" altLang="en-US" sz="2400" dirty="0"/>
              <a:t>由</a:t>
            </a:r>
            <a:r>
              <a:rPr lang="en-US" altLang="zh-CN" sz="2400" dirty="0"/>
              <a:t>(2)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(4)D(t)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a,t</a:t>
            </a:r>
            <a:r>
              <a:rPr lang="en-US" altLang="zh-CN" sz="2400" dirty="0"/>
              <a:t>)                                    </a:t>
            </a:r>
            <a:r>
              <a:rPr lang="zh-CN" altLang="en-US" sz="2400" dirty="0"/>
              <a:t>规则</a:t>
            </a:r>
            <a:r>
              <a:rPr lang="en-US" altLang="zh-CN" sz="2400" dirty="0"/>
              <a:t>US</a:t>
            </a:r>
            <a:r>
              <a:rPr lang="zh-CN" altLang="en-US" sz="2400" dirty="0"/>
              <a:t>，由</a:t>
            </a:r>
            <a:r>
              <a:rPr lang="en-US" altLang="zh-CN" sz="2400" dirty="0"/>
              <a:t>(3)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(5)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x(R(x)</a:t>
            </a:r>
            <a:r>
              <a:rPr lang="en-US" altLang="zh-CN" sz="2400" dirty="0">
                <a:sym typeface="Symbol" panose="05050102010706020507" pitchFamily="18" charset="2"/>
              </a:rPr>
              <a:t></a:t>
            </a:r>
            <a:r>
              <a:rPr lang="en-US" altLang="zh-CN" sz="2400" dirty="0"/>
              <a:t>y(S(y)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)))         </a:t>
            </a:r>
            <a:r>
              <a:rPr lang="zh-CN" altLang="en-US" sz="2400" dirty="0"/>
              <a:t>前提引入规则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(6)R(a)</a:t>
            </a:r>
            <a:r>
              <a:rPr lang="en-US" altLang="zh-CN" sz="2400" dirty="0">
                <a:sym typeface="Symbol" panose="05050102010706020507" pitchFamily="18" charset="2"/>
              </a:rPr>
              <a:t></a:t>
            </a:r>
            <a:r>
              <a:rPr lang="en-US" altLang="zh-CN" sz="2400" dirty="0"/>
              <a:t>y(S(y)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a,y</a:t>
            </a:r>
            <a:r>
              <a:rPr lang="en-US" altLang="zh-CN" sz="2400" dirty="0"/>
              <a:t>))                </a:t>
            </a:r>
            <a:r>
              <a:rPr lang="zh-CN" altLang="en-US" sz="2400" dirty="0"/>
              <a:t>规则</a:t>
            </a:r>
            <a:r>
              <a:rPr lang="en-US" altLang="zh-CN" sz="2400" dirty="0"/>
              <a:t>US</a:t>
            </a:r>
            <a:r>
              <a:rPr lang="zh-CN" altLang="en-US" sz="2400" dirty="0"/>
              <a:t>由</a:t>
            </a:r>
            <a:r>
              <a:rPr lang="en-US" altLang="zh-CN" sz="2400" dirty="0"/>
              <a:t>(5)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(7)R(a)                                               </a:t>
            </a:r>
            <a:r>
              <a:rPr lang="zh-CN" altLang="en-US" sz="2400" dirty="0"/>
              <a:t>由</a:t>
            </a:r>
            <a:r>
              <a:rPr lang="en-US" altLang="zh-CN" sz="2400" dirty="0"/>
              <a:t>(2)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(8)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y(S(y)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a,y</a:t>
            </a:r>
            <a:r>
              <a:rPr lang="en-US" altLang="zh-CN" sz="2400" dirty="0"/>
              <a:t>))                         </a:t>
            </a:r>
            <a:r>
              <a:rPr lang="zh-CN" altLang="en-US" sz="2400" dirty="0"/>
              <a:t>由</a:t>
            </a:r>
            <a:r>
              <a:rPr lang="en-US" altLang="zh-CN" sz="2400" dirty="0"/>
              <a:t>(6)(7)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(9)S(t)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L(</a:t>
            </a:r>
            <a:r>
              <a:rPr lang="en-US" altLang="zh-CN" sz="2400" dirty="0" err="1"/>
              <a:t>a,t</a:t>
            </a:r>
            <a:r>
              <a:rPr lang="en-US" altLang="zh-CN" sz="2400" dirty="0"/>
              <a:t>)                                 </a:t>
            </a:r>
            <a:r>
              <a:rPr lang="zh-CN" altLang="en-US" sz="2400" dirty="0"/>
              <a:t>规则</a:t>
            </a:r>
            <a:r>
              <a:rPr lang="en-US" altLang="zh-CN" sz="2400" dirty="0"/>
              <a:t>US</a:t>
            </a:r>
            <a:r>
              <a:rPr lang="zh-CN" altLang="en-US" sz="2400" dirty="0"/>
              <a:t>由</a:t>
            </a:r>
            <a:r>
              <a:rPr lang="en-US" altLang="zh-CN" sz="2400" dirty="0"/>
              <a:t>(8)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(10)L(</a:t>
            </a:r>
            <a:r>
              <a:rPr lang="en-US" altLang="zh-CN" sz="2400" dirty="0" err="1"/>
              <a:t>a,t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S(t)                               </a:t>
            </a:r>
            <a:r>
              <a:rPr lang="zh-CN" altLang="en-US" sz="2400" dirty="0"/>
              <a:t>由</a:t>
            </a:r>
            <a:r>
              <a:rPr lang="en-US" altLang="zh-CN" sz="2400" dirty="0"/>
              <a:t>(9)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(11)D(t)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S(t)                                 </a:t>
            </a:r>
            <a:r>
              <a:rPr lang="zh-CN" altLang="en-US" sz="2400" dirty="0"/>
              <a:t>由</a:t>
            </a:r>
            <a:r>
              <a:rPr lang="en-US" altLang="zh-CN" sz="2400" dirty="0"/>
              <a:t>(4)(10)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(12)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x(D(x)</a:t>
            </a:r>
            <a:r>
              <a:rPr lang="en-US" altLang="zh-CN" sz="2400" dirty="0">
                <a:sym typeface="Symbol" panose="05050102010706020507" pitchFamily="18" charset="2"/>
              </a:rPr>
              <a:t></a:t>
            </a:r>
            <a:r>
              <a:rPr lang="en-US" altLang="zh-CN" sz="2400" dirty="0"/>
              <a:t>S(x))                       </a:t>
            </a:r>
            <a:r>
              <a:rPr lang="zh-CN" altLang="en-US" sz="2400" dirty="0"/>
              <a:t>规则</a:t>
            </a:r>
            <a:r>
              <a:rPr lang="en-US" altLang="zh-CN" sz="2400" dirty="0"/>
              <a:t>UG,</a:t>
            </a:r>
            <a:r>
              <a:rPr lang="zh-CN" altLang="en-US" sz="2400" dirty="0"/>
              <a:t>由</a:t>
            </a:r>
            <a:r>
              <a:rPr lang="en-US" altLang="zh-CN" sz="2400" dirty="0"/>
              <a:t>(11)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隐含规则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如果同一量词后的两个公式等值，则这两个等值的公式前加上同一量词后仍是等值的。因此，可以认为有：</a:t>
            </a:r>
            <a:endParaRPr lang="zh-CN" altLang="en-US" sz="2800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¬</a:t>
            </a:r>
            <a:r>
              <a:rPr lang="en-US" altLang="zh-CN" sz="2800" dirty="0"/>
              <a:t>S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</a:rPr>
              <a:t>b,y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¬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宋体" panose="02010600030101010101" pitchFamily="2" charset="-122"/>
              </a:rPr>
              <a:t>(y))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＝</a:t>
            </a:r>
            <a:r>
              <a:rPr lang="en-US" altLang="zh-CN" sz="2800" dirty="0">
                <a:latin typeface="宋体" panose="02010600030101010101" pitchFamily="2" charset="-122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S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</a:rPr>
              <a:t>b,y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→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¬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宋体" panose="02010600030101010101" pitchFamily="2" charset="-122"/>
              </a:rPr>
              <a:t>(y))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84B4D1B-1E9C-4C5F-8A44-2447E9634A4A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>
                <a:sym typeface="Symbol" panose="05050102010706020507" pitchFamily="18" charset="2"/>
              </a:rPr>
              <a:t></a:t>
            </a:r>
            <a:r>
              <a:rPr lang="en-US" altLang="zh-CN" sz="3200" dirty="0"/>
              <a:t>x(P(x)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Q(x))</a:t>
            </a:r>
          </a:p>
          <a:p>
            <a:r>
              <a:rPr lang="en-US" altLang="zh-CN" sz="3200" dirty="0"/>
              <a:t>P(y)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Q(y)</a:t>
            </a:r>
          </a:p>
          <a:p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P(y)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Q(y)</a:t>
            </a:r>
          </a:p>
          <a:p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P(y)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(x)</a:t>
            </a:r>
          </a:p>
          <a:p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/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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(y)</a:t>
            </a:r>
            <a:r>
              <a:rPr lang="en-US" altLang="zh-CN" sz="2800" dirty="0">
                <a:sym typeface="Symbol" panose="05050102010706020507" pitchFamily="18" charset="2"/>
              </a:rPr>
              <a:t>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/>
              <a:t>Q</a:t>
            </a:r>
            <a:r>
              <a:rPr lang="en-US" altLang="zh-CN" sz="2800" dirty="0"/>
              <a:t>(x)?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</a:t>
            </a:r>
            <a:r>
              <a:rPr lang="en-US" altLang="zh-CN" sz="2800" dirty="0" err="1"/>
              <a:t>yP</a:t>
            </a:r>
            <a:r>
              <a:rPr lang="en-US" altLang="zh-CN" sz="2800" dirty="0"/>
              <a:t>(y)</a:t>
            </a:r>
            <a:r>
              <a:rPr lang="en-US" altLang="zh-CN" sz="2800" dirty="0">
                <a:sym typeface="Symbol" panose="05050102010706020507" pitchFamily="18" charset="2"/>
              </a:rPr>
              <a:t>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/>
              <a:t>Q</a:t>
            </a:r>
            <a:r>
              <a:rPr lang="en-US" altLang="zh-CN" sz="2800" dirty="0"/>
              <a:t>(x)</a:t>
            </a:r>
            <a:r>
              <a:rPr lang="zh-CN" altLang="en-US" sz="2800" dirty="0"/>
              <a:t> （局部不允许使用</a:t>
            </a:r>
            <a:r>
              <a:rPr lang="en-US" altLang="zh-CN" sz="2800" dirty="0"/>
              <a:t>EG</a:t>
            </a:r>
            <a:r>
              <a:rPr lang="zh-CN" altLang="en-US" sz="2800" dirty="0"/>
              <a:t>规则、</a:t>
            </a:r>
            <a:r>
              <a:rPr lang="en-US" altLang="zh-CN" sz="2800" dirty="0"/>
              <a:t>UG</a:t>
            </a:r>
            <a:r>
              <a:rPr lang="zh-CN" altLang="en-US" sz="2800" dirty="0"/>
              <a:t>规则）</a:t>
            </a:r>
            <a:endParaRPr lang="en-US" altLang="zh-CN" sz="2800" dirty="0"/>
          </a:p>
          <a:p>
            <a:r>
              <a:rPr lang="en-US" altLang="zh-CN" sz="2800" dirty="0">
                <a:sym typeface="Symbol" panose="05050102010706020507" pitchFamily="18" charset="2"/>
              </a:rPr>
              <a:t></a:t>
            </a:r>
            <a:r>
              <a:rPr lang="en-US" altLang="zh-CN" sz="2800" dirty="0" err="1"/>
              <a:t>xP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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/>
              <a:t>Q</a:t>
            </a:r>
            <a:r>
              <a:rPr lang="en-US" altLang="zh-CN" sz="2800" dirty="0"/>
              <a:t>(x)</a:t>
            </a:r>
          </a:p>
          <a:p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xP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</a:t>
            </a:r>
            <a:r>
              <a:rPr lang="en-US" altLang="zh-CN" sz="2800" dirty="0" err="1"/>
              <a:t>xQ</a:t>
            </a:r>
            <a:r>
              <a:rPr lang="en-US" altLang="zh-CN" sz="2800" dirty="0"/>
              <a:t>(x)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FAD58B-421A-4F7E-AA3A-5EA4A8886CE6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5.4</a:t>
            </a:r>
            <a:r>
              <a:rPr lang="zh-CN" altLang="en-US" dirty="0">
                <a:latin typeface="Times New Roman" panose="02020603050405020304" pitchFamily="18" charset="0"/>
              </a:rPr>
              <a:t>谓词逻辑的归结推理法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r>
              <a:rPr lang="zh-CN" altLang="en-US" sz="2800" dirty="0">
                <a:latin typeface="Times New Roman" panose="02020603050405020304" pitchFamily="18" charset="0"/>
              </a:rPr>
              <a:t>归结推理法步骤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欲证</a:t>
            </a:r>
            <a:r>
              <a:rPr lang="en-US" altLang="zh-CN" sz="2800" dirty="0">
                <a:latin typeface="Times New Roman" panose="02020603050405020304" pitchFamily="18" charset="0"/>
              </a:rPr>
              <a:t>A1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</a:rPr>
              <a:t>A2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…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</a:rPr>
              <a:t>An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是定理，等价于证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</a:rPr>
              <a:t>A1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</a:rPr>
              <a:t>A2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…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</a:rPr>
              <a:t>An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B</a:t>
            </a:r>
            <a:r>
              <a:rPr lang="zh-CN" altLang="en-US" sz="2800" dirty="0">
                <a:latin typeface="Times New Roman" panose="02020603050405020304" pitchFamily="18" charset="0"/>
              </a:rPr>
              <a:t>是矛盾式．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化为前束范式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进而化为</a:t>
            </a:r>
            <a:r>
              <a:rPr lang="en-US" altLang="zh-CN" sz="2800" dirty="0" err="1">
                <a:latin typeface="Times New Roman" panose="02020603050405020304" pitchFamily="18" charset="0"/>
              </a:rPr>
              <a:t>Skolem</a:t>
            </a:r>
            <a:r>
              <a:rPr lang="zh-CN" altLang="en-US" sz="2800" dirty="0">
                <a:latin typeface="Times New Roman" panose="02020603050405020304" pitchFamily="18" charset="0"/>
              </a:rPr>
              <a:t>标准型．消去存在量词，得到仅含全称量词的前束范式</a:t>
            </a:r>
            <a:r>
              <a:rPr lang="en-US" altLang="zh-CN" sz="2800" dirty="0">
                <a:latin typeface="Times New Roman" panose="02020603050405020304" pitchFamily="18" charset="0"/>
              </a:rPr>
              <a:t>G*(</a:t>
            </a:r>
            <a:r>
              <a:rPr lang="zh-CN" altLang="en-US" sz="2800" dirty="0">
                <a:latin typeface="Times New Roman" panose="02020603050405020304" pitchFamily="18" charset="0"/>
              </a:rPr>
              <a:t>由于全称量词的前束范式保持不可满足的特性，故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</a:rPr>
              <a:t>G*</a:t>
            </a:r>
            <a:r>
              <a:rPr lang="zh-CN" altLang="en-US" sz="2800" dirty="0">
                <a:latin typeface="Times New Roman" panose="02020603050405020304" pitchFamily="18" charset="0"/>
              </a:rPr>
              <a:t>在不可满足的意义下是一致的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．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</a:rPr>
              <a:t>略去</a:t>
            </a:r>
            <a:r>
              <a:rPr lang="en-US" altLang="zh-CN" sz="2800" dirty="0">
                <a:latin typeface="Times New Roman" panose="02020603050405020304" pitchFamily="18" charset="0"/>
              </a:rPr>
              <a:t>G*</a:t>
            </a:r>
            <a:r>
              <a:rPr lang="zh-CN" altLang="en-US" sz="2800" dirty="0">
                <a:latin typeface="Times New Roman" panose="02020603050405020304" pitchFamily="18" charset="0"/>
              </a:rPr>
              <a:t>中的全称量词，</a:t>
            </a:r>
            <a:r>
              <a:rPr lang="en-US" altLang="zh-CN" sz="2800" dirty="0">
                <a:latin typeface="Times New Roman" panose="02020603050405020304" pitchFamily="18" charset="0"/>
              </a:rPr>
              <a:t>G*</a:t>
            </a:r>
            <a:r>
              <a:rPr lang="zh-CN" altLang="en-US" sz="2800" dirty="0">
                <a:latin typeface="Times New Roman" panose="02020603050405020304" pitchFamily="18" charset="0"/>
              </a:rPr>
              <a:t>中的合取词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</a:rPr>
              <a:t>以</a:t>
            </a:r>
            <a:r>
              <a:rPr lang="zh-CN" altLang="en-US" sz="2800" dirty="0"/>
              <a:t>“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dirty="0"/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表示，便得到</a:t>
            </a:r>
            <a:r>
              <a:rPr lang="en-US" altLang="zh-CN" sz="2800" dirty="0">
                <a:latin typeface="Times New Roman" panose="02020603050405020304" pitchFamily="18" charset="0"/>
              </a:rPr>
              <a:t>G*</a:t>
            </a:r>
            <a:r>
              <a:rPr lang="zh-CN" altLang="en-US" sz="2800" dirty="0">
                <a:latin typeface="Times New Roman" panose="02020603050405020304" pitchFamily="18" charset="0"/>
              </a:rPr>
              <a:t>的子句集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．实用中可分别求出诸</a:t>
            </a:r>
            <a:r>
              <a:rPr lang="en-US" altLang="zh-CN" sz="2800" dirty="0">
                <a:latin typeface="Times New Roman" panose="02020603050405020304" pitchFamily="18" charset="0"/>
              </a:rPr>
              <a:t>Ai</a:t>
            </a:r>
            <a:r>
              <a:rPr lang="zh-CN" altLang="en-US" sz="2800" dirty="0">
                <a:latin typeface="Times New Roman" panose="02020603050405020304" pitchFamily="18" charset="0"/>
              </a:rPr>
              <a:t>与、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的子句集．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r>
              <a:rPr lang="en-US" altLang="zh-CN" sz="2800" dirty="0">
                <a:latin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作归结．直至归结出空子句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zh-CN" altLang="en-US" sz="2800" dirty="0">
                <a:latin typeface="Times New Roman" panose="02020603050405020304" pitchFamily="18" charset="0"/>
              </a:rPr>
              <a:t>．</a:t>
            </a: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None/>
              <a:tabLst>
                <a:tab pos="568325" algn="l"/>
                <a:tab pos="6191250" algn="l"/>
              </a:tabLst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1A2D015-5D72-4051-9E3D-DC53DAC40B3C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/>
              <a:t>5.5</a:t>
            </a:r>
            <a:r>
              <a:rPr lang="zh-CN" altLang="en-US" sz="3400" dirty="0"/>
              <a:t>谓词逻辑的公理系统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457200" algn="l"/>
                <a:tab pos="1768475" algn="l"/>
              </a:tabLst>
            </a:pPr>
            <a:r>
              <a:rPr lang="zh-CN" altLang="en-US" sz="2800" dirty="0"/>
              <a:t>公理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1├((</a:t>
            </a:r>
            <a:r>
              <a:rPr lang="en-US" altLang="zh-CN" sz="2300" dirty="0" err="1"/>
              <a:t>p</a:t>
            </a:r>
            <a:r>
              <a:rPr lang="en-US" altLang="zh-CN" sz="2300" dirty="0" err="1">
                <a:sym typeface="Symbol" panose="05050102010706020507" pitchFamily="18" charset="2"/>
              </a:rPr>
              <a:t>p</a:t>
            </a:r>
            <a:r>
              <a:rPr lang="en-US" altLang="zh-CN" sz="2300" dirty="0"/>
              <a:t>)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p)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2├(p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(</a:t>
            </a:r>
            <a:r>
              <a:rPr lang="en-US" altLang="zh-CN" sz="2300" dirty="0" err="1"/>
              <a:t>p</a:t>
            </a:r>
            <a:r>
              <a:rPr lang="en-US" altLang="zh-CN" sz="2300" dirty="0" err="1">
                <a:sym typeface="Symbol" panose="05050102010706020507" pitchFamily="18" charset="2"/>
              </a:rPr>
              <a:t>q</a:t>
            </a:r>
            <a:r>
              <a:rPr lang="en-US" altLang="zh-CN" sz="2300" dirty="0"/>
              <a:t>))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3├((</a:t>
            </a:r>
            <a:r>
              <a:rPr lang="en-US" altLang="zh-CN" sz="2300" dirty="0" err="1"/>
              <a:t>p</a:t>
            </a:r>
            <a:r>
              <a:rPr lang="en-US" altLang="zh-CN" sz="2300" dirty="0" err="1">
                <a:sym typeface="Symbol" panose="05050102010706020507" pitchFamily="18" charset="2"/>
              </a:rPr>
              <a:t>q</a:t>
            </a:r>
            <a:r>
              <a:rPr lang="en-US" altLang="zh-CN" sz="2300" dirty="0"/>
              <a:t>)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(</a:t>
            </a:r>
            <a:r>
              <a:rPr lang="en-US" altLang="zh-CN" sz="2300" dirty="0" err="1"/>
              <a:t>q</a:t>
            </a:r>
            <a:r>
              <a:rPr lang="en-US" altLang="zh-CN" sz="2300" dirty="0" err="1">
                <a:sym typeface="Symbol" panose="05050102010706020507" pitchFamily="18" charset="2"/>
              </a:rPr>
              <a:t>p</a:t>
            </a:r>
            <a:r>
              <a:rPr lang="en-US" altLang="zh-CN" sz="2300" dirty="0"/>
              <a:t>))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4├</a:t>
            </a:r>
            <a:r>
              <a:rPr lang="en-US" altLang="zh-CN" sz="2300" dirty="0">
                <a:solidFill>
                  <a:srgbClr val="FF0000"/>
                </a:solidFill>
              </a:rPr>
              <a:t>((</a:t>
            </a:r>
            <a:r>
              <a:rPr lang="en-US" altLang="zh-CN" sz="2300" dirty="0" err="1">
                <a:solidFill>
                  <a:srgbClr val="FF0000"/>
                </a:solidFill>
              </a:rPr>
              <a:t>q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300" dirty="0" err="1">
                <a:solidFill>
                  <a:srgbClr val="FF0000"/>
                </a:solidFill>
              </a:rPr>
              <a:t>r</a:t>
            </a:r>
            <a:r>
              <a:rPr lang="en-US" altLang="zh-CN" sz="2300" dirty="0">
                <a:solidFill>
                  <a:srgbClr val="FF0000"/>
                </a:solidFill>
              </a:rPr>
              <a:t>)</a:t>
            </a:r>
            <a:r>
              <a:rPr lang="en-US" altLang="zh-CN" sz="2300" dirty="0">
                <a:solidFill>
                  <a:srgbClr val="FF0000"/>
                </a:solidFill>
                <a:sym typeface="Symbol" panose="05050102010706020507" pitchFamily="18" charset="2"/>
              </a:rPr>
              <a:t>(</a:t>
            </a:r>
            <a:r>
              <a:rPr lang="en-US" altLang="zh-CN" sz="2300" dirty="0">
                <a:solidFill>
                  <a:srgbClr val="FF0000"/>
                </a:solidFill>
              </a:rPr>
              <a:t>(</a:t>
            </a: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q</a:t>
            </a:r>
            <a:r>
              <a:rPr lang="en-US" altLang="zh-CN" sz="2300" dirty="0">
                <a:solidFill>
                  <a:srgbClr val="FF0000"/>
                </a:solidFill>
              </a:rPr>
              <a:t>)</a:t>
            </a:r>
            <a:r>
              <a:rPr lang="en-US" altLang="zh-CN" sz="23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300" dirty="0">
                <a:solidFill>
                  <a:srgbClr val="FF0000"/>
                </a:solidFill>
              </a:rPr>
              <a:t>(</a:t>
            </a:r>
            <a:r>
              <a:rPr lang="en-US" altLang="zh-CN" sz="2300" dirty="0" err="1">
                <a:solidFill>
                  <a:srgbClr val="FF0000"/>
                </a:solidFill>
              </a:rPr>
              <a:t>p</a:t>
            </a:r>
            <a:r>
              <a:rPr lang="en-US" altLang="zh-CN" sz="2300" dirty="0" err="1">
                <a:solidFill>
                  <a:srgbClr val="FF0000"/>
                </a:solidFill>
                <a:sym typeface="Symbol" panose="05050102010706020507" pitchFamily="18" charset="2"/>
              </a:rPr>
              <a:t>r</a:t>
            </a:r>
            <a:r>
              <a:rPr lang="en-US" altLang="zh-CN" sz="2300" dirty="0">
                <a:solidFill>
                  <a:srgbClr val="FF0000"/>
                </a:solidFill>
              </a:rPr>
              <a:t>)))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5├((</a:t>
            </a:r>
            <a:r>
              <a:rPr lang="en-US" altLang="zh-CN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/>
              <a:t>x)P(x)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P(y))</a:t>
            </a:r>
          </a:p>
          <a:p>
            <a:pPr lvl="1">
              <a:tabLst>
                <a:tab pos="457200" algn="l"/>
                <a:tab pos="1768475" algn="l"/>
              </a:tabLst>
            </a:pPr>
            <a:r>
              <a:rPr lang="zh-CN" altLang="en-US" sz="2300" dirty="0"/>
              <a:t>公理</a:t>
            </a:r>
            <a:r>
              <a:rPr lang="en-US" altLang="zh-CN" sz="2300" dirty="0"/>
              <a:t>6├(P(y)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(</a:t>
            </a:r>
            <a:r>
              <a:rPr lang="en-US" altLang="zh-CN" sz="2300" dirty="0">
                <a:sym typeface="Symbol" panose="05050102010706020507" pitchFamily="18" charset="2"/>
              </a:rPr>
              <a:t></a:t>
            </a:r>
            <a:r>
              <a:rPr lang="en-US" altLang="zh-CN" sz="2300" dirty="0"/>
              <a:t>x)P(x))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6D0B594-3251-4A23-B6E2-E231A7687277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前提</a:t>
            </a:r>
            <a:r>
              <a:rPr lang="en-US" altLang="zh-CN" dirty="0">
                <a:sym typeface="Symbol" panose="05050102010706020507" pitchFamily="18" charset="2"/>
              </a:rPr>
              <a:t>:</a:t>
            </a:r>
            <a:r>
              <a:rPr lang="en-US" altLang="zh-CN" dirty="0"/>
              <a:t>x</a:t>
            </a:r>
            <a:r>
              <a:rPr lang="en-US" altLang="zh-CN" dirty="0">
                <a:latin typeface="宋体" panose="02010600030101010101" pitchFamily="2" charset="-122"/>
              </a:rPr>
              <a:t>(A(x)</a:t>
            </a:r>
            <a:r>
              <a:rPr lang="en-US" altLang="zh-CN" dirty="0"/>
              <a:t>→B</a:t>
            </a:r>
            <a:r>
              <a:rPr lang="en-US" altLang="zh-CN" dirty="0">
                <a:latin typeface="宋体" panose="02010600030101010101" pitchFamily="2" charset="-122"/>
              </a:rPr>
              <a:t>(x))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结论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  <a:r>
              <a:rPr lang="en-US" altLang="zh-CN" dirty="0">
                <a:ea typeface="黑体" panose="02010609060101010101" pitchFamily="49" charset="-122"/>
              </a:rPr>
              <a:t>¬</a:t>
            </a:r>
            <a:r>
              <a:rPr lang="zh-CN" altLang="en-US" dirty="0">
                <a:latin typeface="宋体" panose="02010600030101010101" pitchFamily="2" charset="-122"/>
              </a:rPr>
              <a:t>彐</a:t>
            </a:r>
            <a:r>
              <a:rPr lang="en-US" altLang="zh-CN" dirty="0" err="1">
                <a:latin typeface="宋体" panose="02010600030101010101" pitchFamily="2" charset="-122"/>
              </a:rPr>
              <a:t>xB</a:t>
            </a:r>
            <a:r>
              <a:rPr lang="en-US" altLang="zh-CN" dirty="0">
                <a:latin typeface="宋体" panose="02010600030101010101" pitchFamily="2" charset="-122"/>
              </a:rPr>
              <a:t>(x)→</a:t>
            </a:r>
            <a:r>
              <a:rPr lang="en-US" altLang="zh-CN" dirty="0">
                <a:ea typeface="黑体" panose="02010609060101010101" pitchFamily="49" charset="-122"/>
              </a:rPr>
              <a:t>¬</a:t>
            </a:r>
            <a:r>
              <a:rPr lang="zh-CN" altLang="en-US" dirty="0">
                <a:latin typeface="宋体" panose="02010600030101010101" pitchFamily="2" charset="-122"/>
              </a:rPr>
              <a:t>彐</a:t>
            </a:r>
            <a:r>
              <a:rPr lang="en-US" altLang="zh-CN" dirty="0" err="1">
                <a:latin typeface="宋体" panose="02010600030101010101" pitchFamily="2" charset="-122"/>
              </a:rPr>
              <a:t>xA</a:t>
            </a:r>
            <a:r>
              <a:rPr lang="en-US" altLang="zh-CN" dirty="0">
                <a:latin typeface="宋体" panose="02010600030101010101" pitchFamily="2" charset="-122"/>
              </a:rPr>
              <a:t>(x)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黑体" panose="02010609060101010101" pitchFamily="49" charset="-122"/>
              </a:rPr>
              <a:t>¬</a:t>
            </a:r>
            <a:r>
              <a:rPr lang="zh-CN" altLang="en-US" dirty="0">
                <a:latin typeface="宋体" panose="02010600030101010101" pitchFamily="2" charset="-122"/>
              </a:rPr>
              <a:t>彐</a:t>
            </a:r>
            <a:r>
              <a:rPr lang="en-US" altLang="zh-CN" dirty="0" err="1">
                <a:latin typeface="宋体" panose="02010600030101010101" pitchFamily="2" charset="-122"/>
              </a:rPr>
              <a:t>xB</a:t>
            </a:r>
            <a:r>
              <a:rPr lang="en-US" altLang="zh-CN" dirty="0">
                <a:latin typeface="宋体" panose="02010600030101010101" pitchFamily="2" charset="-122"/>
              </a:rPr>
              <a:t>(x)?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彐</a:t>
            </a:r>
            <a:r>
              <a:rPr lang="en-US" altLang="zh-CN" dirty="0" err="1">
                <a:latin typeface="宋体" panose="02010600030101010101" pitchFamily="2" charset="-122"/>
              </a:rPr>
              <a:t>xA</a:t>
            </a:r>
            <a:r>
              <a:rPr lang="en-US" altLang="zh-CN" dirty="0">
                <a:latin typeface="宋体" panose="02010600030101010101" pitchFamily="2" charset="-122"/>
              </a:rPr>
              <a:t>(x)?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选哪个公式做附加前提比较合适？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E58A6D-CA4F-482D-AA35-71F7BFE7868F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本章学习要求：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谓词演算公式</a:t>
            </a:r>
          </a:p>
          <a:p>
            <a:pPr eaLnBrk="1" hangingPunct="1"/>
            <a:r>
              <a:rPr lang="zh-CN" altLang="en-US" dirty="0"/>
              <a:t>前束范式</a:t>
            </a:r>
            <a:r>
              <a:rPr lang="en-US" altLang="zh-CN" dirty="0"/>
              <a:t>(</a:t>
            </a:r>
            <a:r>
              <a:rPr lang="zh-CN" altLang="en-US" dirty="0"/>
              <a:t>前束合取范式，前束析取范式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谓词演算的推理理论</a:t>
            </a:r>
            <a:r>
              <a:rPr lang="en-US" altLang="zh-CN" dirty="0"/>
              <a:t>(US,ES,UG,EG)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01E428-4B23-431E-BB66-BB3DCFCB44A0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题型一由已知的等值式证明新的等值式。</a:t>
            </a:r>
          </a:p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zh-CN" altLang="en-US" dirty="0"/>
              <a:t>已知的等值式为：</a:t>
            </a:r>
          </a:p>
          <a:p>
            <a:pPr lvl="1" eaLnBrk="1" hangingPunct="1"/>
            <a:r>
              <a:rPr lang="en-US" altLang="zh-CN" dirty="0"/>
              <a:t>(a)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B,B</a:t>
            </a:r>
            <a:r>
              <a:rPr lang="zh-CN" altLang="en-US" dirty="0"/>
              <a:t>中不含</a:t>
            </a:r>
            <a:r>
              <a:rPr lang="en-US" altLang="zh-CN" dirty="0"/>
              <a:t>X</a:t>
            </a:r>
            <a:r>
              <a:rPr lang="zh-CN" altLang="en-US" dirty="0"/>
              <a:t>的自由出现</a:t>
            </a:r>
          </a:p>
          <a:p>
            <a:pPr lvl="1" eaLnBrk="1" hangingPunct="1"/>
            <a:r>
              <a:rPr lang="en-US" altLang="zh-CN" dirty="0"/>
              <a:t>(b)</a:t>
            </a:r>
            <a:r>
              <a:rPr lang="en-US" altLang="zh-CN" dirty="0">
                <a:sym typeface="Symbol" panose="05050102010706020507" pitchFamily="18" charset="2"/>
              </a:rPr>
              <a:t></a:t>
            </a:r>
            <a:r>
              <a:rPr lang="en-US" altLang="zh-CN" dirty="0" err="1"/>
              <a:t>xA</a:t>
            </a:r>
            <a:r>
              <a:rPr lang="en-US" altLang="zh-CN" dirty="0"/>
              <a:t>(x))</a:t>
            </a:r>
            <a:r>
              <a:rPr lang="en-US" altLang="zh-CN" dirty="0">
                <a:sym typeface="Symbol" panose="05050102010706020507" pitchFamily="18" charset="2"/>
              </a:rPr>
              <a:t>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</a:t>
            </a:r>
            <a:r>
              <a:rPr lang="en-US" altLang="zh-CN" dirty="0" err="1"/>
              <a:t>A</a:t>
            </a:r>
            <a:r>
              <a:rPr lang="en-US" altLang="zh-CN" dirty="0"/>
              <a:t>(x)</a:t>
            </a:r>
          </a:p>
          <a:p>
            <a:pPr lvl="1" eaLnBrk="1" hangingPunct="1"/>
            <a:r>
              <a:rPr lang="zh-CN" altLang="en-US" dirty="0"/>
              <a:t>证明</a:t>
            </a:r>
            <a:r>
              <a:rPr lang="en-US" altLang="zh-CN" dirty="0"/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/>
              <a:t>x(A(x)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dirty="0" err="1"/>
              <a:t>xA</a:t>
            </a:r>
            <a:r>
              <a:rPr lang="en-US" altLang="zh-CN" dirty="0"/>
              <a:t>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同</a:t>
            </a:r>
            <a:r>
              <a:rPr lang="en-US" altLang="zh-CN" dirty="0"/>
              <a:t>(a)</a:t>
            </a:r>
            <a:r>
              <a:rPr lang="zh-CN" altLang="en-US" dirty="0"/>
              <a:t>中。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2944D44-8D5C-4E3D-B951-BCA348AD9276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谓词逻辑特色的等值式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消去量词等值式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量词辖域收缩与扩张等值式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量词分配等值式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等等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36F483-9C09-4111-9813-9A69E917E17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71683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>
                <a:sym typeface="Symbol" panose="05050102010706020507" pitchFamily="18" charset="2"/>
              </a:rPr>
              <a:t>(1)</a:t>
            </a:r>
            <a:r>
              <a:rPr lang="en-US" altLang="zh-CN" sz="2400" dirty="0"/>
              <a:t>x(P(x)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Q(x))</a:t>
            </a:r>
            <a:r>
              <a:rPr lang="zh-CN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/>
              <a:t>x(P(x)</a:t>
            </a:r>
            <a:r>
              <a:rPr lang="zh-CN" altLang="zh-CN" sz="2400" dirty="0"/>
              <a:t>∧</a:t>
            </a:r>
            <a:r>
              <a:rPr lang="en-US" altLang="zh-CN" sz="2400" dirty="0"/>
              <a:t>Q(x))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(2)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y</a:t>
            </a:r>
            <a:r>
              <a:rPr lang="en-US" altLang="zh-CN" sz="2400" dirty="0"/>
              <a:t>(P(x)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Q(y))</a:t>
            </a:r>
            <a:r>
              <a:rPr lang="en-US" altLang="zh-CN" sz="2400" dirty="0">
                <a:sym typeface="Symbol" panose="05050102010706020507" pitchFamily="18" charset="2"/>
              </a:rPr>
              <a:t>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</a:t>
            </a:r>
            <a:r>
              <a:rPr lang="en-US" altLang="zh-CN" sz="2400" dirty="0" err="1">
                <a:sym typeface="Symbol" panose="05050102010706020507" pitchFamily="18" charset="2"/>
              </a:rPr>
              <a:t>y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(y)</a:t>
            </a:r>
          </a:p>
          <a:p>
            <a:r>
              <a:rPr lang="en-US" altLang="zh-CN" sz="2400" dirty="0"/>
              <a:t>(3)</a:t>
            </a:r>
            <a:r>
              <a:rPr lang="zh-CN" altLang="en-US" sz="2400" dirty="0">
                <a:sym typeface="Symbol" panose="05050102010706020507" pitchFamily="18" charset="2"/>
              </a:rPr>
              <a:t> 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y(F(x)(G(y)H(</a:t>
            </a:r>
            <a:r>
              <a:rPr lang="en-US" altLang="zh-CN" sz="2400" dirty="0" err="1">
                <a:sym typeface="Symbol" panose="05050102010706020507" pitchFamily="18" charset="2"/>
              </a:rPr>
              <a:t>x,y</a:t>
            </a:r>
            <a:r>
              <a:rPr lang="en-US" altLang="zh-CN" sz="2400" dirty="0">
                <a:sym typeface="Symbol" panose="05050102010706020507" pitchFamily="18" charset="2"/>
              </a:rPr>
              <a:t>)))</a:t>
            </a:r>
            <a:r>
              <a:rPr lang="zh-CN" altLang="en-US" sz="2400" dirty="0">
                <a:sym typeface="Symbol" panose="05050102010706020507" pitchFamily="18" charset="2"/>
              </a:rPr>
              <a:t> 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>
                <a:sym typeface="Symbol" panose="05050102010706020507" pitchFamily="18" charset="2"/>
              </a:rPr>
              <a:t>y((F(x)G(y))(F(x)H(</a:t>
            </a:r>
            <a:r>
              <a:rPr lang="en-US" altLang="zh-CN" sz="2400" dirty="0" err="1">
                <a:sym typeface="Symbol" panose="05050102010706020507" pitchFamily="18" charset="2"/>
              </a:rPr>
              <a:t>x,y</a:t>
            </a:r>
            <a:r>
              <a:rPr lang="en-US" altLang="zh-CN" sz="2400" dirty="0">
                <a:sym typeface="Symbol" panose="05050102010706020507" pitchFamily="18" charset="2"/>
              </a:rPr>
              <a:t>)))</a:t>
            </a:r>
            <a:endParaRPr lang="en-US" altLang="zh-CN" sz="2400" dirty="0"/>
          </a:p>
          <a:p>
            <a:r>
              <a:rPr lang="en-US" altLang="zh-CN" sz="2400" dirty="0"/>
              <a:t>(4)</a:t>
            </a:r>
            <a:r>
              <a:rPr lang="zh-CN" altLang="zh-CN" sz="2400" dirty="0"/>
              <a:t>求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 err="1"/>
              <a:t>xF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</a:t>
            </a:r>
            <a:r>
              <a:rPr lang="en-US" altLang="zh-CN" sz="2400" dirty="0" err="1"/>
              <a:t>yG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zh-CN" sz="2400" dirty="0"/>
              <a:t>的前束范式</a:t>
            </a:r>
            <a:endParaRPr lang="en-US" altLang="zh-CN" sz="2400" dirty="0"/>
          </a:p>
          <a:p>
            <a:r>
              <a:rPr lang="en-US" altLang="zh-CN" sz="2400" dirty="0">
                <a:sym typeface="Symbol" panose="05050102010706020507" pitchFamily="18" charset="2"/>
              </a:rPr>
              <a:t>(5)</a:t>
            </a:r>
            <a:r>
              <a:rPr lang="en-US" altLang="zh-CN" sz="2400" dirty="0"/>
              <a:t>x(P(x)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Q(a)</a:t>
            </a:r>
            <a:r>
              <a:rPr lang="zh-CN" altLang="zh-CN" sz="2400" dirty="0"/>
              <a:t>∧</a:t>
            </a:r>
            <a:r>
              <a:rPr lang="en-US" altLang="zh-CN" sz="2400" dirty="0"/>
              <a:t>R(x))</a:t>
            </a:r>
            <a:r>
              <a:rPr lang="zh-CN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Q(a)</a:t>
            </a:r>
            <a:r>
              <a:rPr lang="zh-CN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x(P(x)</a:t>
            </a:r>
            <a:r>
              <a:rPr lang="zh-CN" altLang="zh-CN" sz="2400" dirty="0"/>
              <a:t>∧</a:t>
            </a:r>
            <a:r>
              <a:rPr lang="en-US" altLang="zh-CN" sz="2400" dirty="0"/>
              <a:t>R(x))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(6)</a:t>
            </a:r>
            <a:r>
              <a:rPr lang="en-US" altLang="zh-CN" sz="2400" dirty="0"/>
              <a:t>x(P(x)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Q(x))</a:t>
            </a:r>
            <a:r>
              <a:rPr lang="zh-CN" altLang="zh-CN" sz="2400" dirty="0"/>
              <a:t>∧</a:t>
            </a:r>
            <a:r>
              <a:rPr lang="en-US" altLang="zh-CN" sz="2400" dirty="0"/>
              <a:t>(S(a)</a:t>
            </a:r>
            <a:r>
              <a:rPr lang="zh-CN" altLang="zh-CN" sz="2400" dirty="0"/>
              <a:t>∧</a:t>
            </a:r>
            <a:r>
              <a:rPr lang="en-US" altLang="zh-CN" sz="2400" dirty="0"/>
              <a:t>P(a))</a:t>
            </a:r>
            <a:r>
              <a:rPr lang="en-US" altLang="zh-CN" sz="2400" dirty="0">
                <a:sym typeface="Symbol" panose="05050102010706020507" pitchFamily="18" charset="2"/>
              </a:rPr>
              <a:t></a:t>
            </a:r>
            <a:r>
              <a:rPr lang="en-US" altLang="zh-CN" sz="2400" dirty="0"/>
              <a:t>x(S(x)</a:t>
            </a:r>
            <a:r>
              <a:rPr lang="zh-CN" altLang="zh-CN" sz="2400" dirty="0"/>
              <a:t>∧</a:t>
            </a:r>
            <a:r>
              <a:rPr lang="en-US" altLang="zh-CN" sz="2400" dirty="0"/>
              <a:t>Q(x))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(7)</a:t>
            </a:r>
            <a:r>
              <a:rPr lang="en-US" altLang="zh-CN" sz="2400" dirty="0"/>
              <a:t>x(P(x)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Q(x))</a:t>
            </a:r>
            <a:r>
              <a:rPr lang="en-US" altLang="zh-CN" sz="2400" dirty="0">
                <a:sym typeface="Symbol" panose="05050102010706020507" pitchFamily="18" charset="2"/>
              </a:rPr>
              <a:t>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</a:t>
            </a:r>
            <a:r>
              <a:rPr lang="en-US" altLang="zh-CN" sz="2400" dirty="0" err="1"/>
              <a:t>xQ</a:t>
            </a:r>
            <a:r>
              <a:rPr lang="en-US" altLang="zh-CN" sz="2400" dirty="0"/>
              <a:t>(x)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x(P(x)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Q(x))</a:t>
            </a:r>
            <a:r>
              <a:rPr lang="zh-CN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/>
              <a:t>x(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Q(x))</a:t>
            </a:r>
            <a:r>
              <a:rPr lang="zh-CN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 err="1"/>
              <a:t>xP</a:t>
            </a:r>
            <a:r>
              <a:rPr lang="en-US" altLang="zh-CN" sz="2400" dirty="0"/>
              <a:t>(x)</a:t>
            </a:r>
            <a:r>
              <a:rPr lang="en-US" altLang="zh-CN" sz="2400" dirty="0">
                <a:sym typeface="Symbol" panose="05050102010706020507" pitchFamily="18" charset="2"/>
              </a:rPr>
              <a:t></a:t>
            </a:r>
            <a:r>
              <a:rPr lang="en-US" altLang="zh-CN" sz="2400" dirty="0"/>
              <a:t>x(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P(x)</a:t>
            </a:r>
            <a:r>
              <a:rPr lang="zh-CN" altLang="zh-CN" sz="2400" dirty="0"/>
              <a:t>∧</a:t>
            </a:r>
            <a:r>
              <a:rPr lang="en-US" altLang="zh-CN" sz="2400" dirty="0"/>
              <a:t>P(x))</a:t>
            </a:r>
            <a:r>
              <a:rPr lang="en-US" altLang="zh-CN" sz="2400" dirty="0">
                <a:sym typeface="Symbol" panose="05050102010706020507" pitchFamily="18" charset="2"/>
              </a:rPr>
              <a:t></a:t>
            </a:r>
            <a:r>
              <a:rPr lang="en-US" altLang="zh-CN" sz="2400" dirty="0"/>
              <a:t>x(P(x)</a:t>
            </a:r>
            <a:r>
              <a:rPr lang="zh-CN" altLang="zh-CN" sz="2400" dirty="0"/>
              <a:t>∧</a:t>
            </a:r>
            <a:r>
              <a:rPr lang="en-US" altLang="zh-CN" sz="2400" dirty="0"/>
              <a:t>Q(x))</a:t>
            </a:r>
            <a:r>
              <a:rPr lang="en-US" altLang="zh-CN" sz="2400" dirty="0">
                <a:sym typeface="Symbol" panose="05050102010706020507" pitchFamily="18" charset="2"/>
              </a:rPr>
              <a:t>?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8BA2153-B8FB-409B-A408-F652DBD9F3AF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71685" name="Rectangle 12"/>
          <p:cNvSpPr>
            <a:spLocks noChangeArrowheads="1"/>
          </p:cNvSpPr>
          <p:nvPr/>
        </p:nvSpPr>
        <p:spPr bwMode="auto">
          <a:xfrm>
            <a:off x="1524000" y="76916"/>
            <a:ext cx="312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01207"/>
      </p:ext>
    </p:extLst>
  </p:cSld>
  <p:clrMapOvr>
    <a:masterClrMapping/>
  </p:clrMapOvr>
  <p:transition spd="slow" advTm="8000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本题要求从要证明的等值式的左边</a:t>
            </a:r>
            <a:r>
              <a:rPr lang="en-US" altLang="zh-CN" dirty="0"/>
              <a:t>(</a:t>
            </a:r>
            <a:r>
              <a:rPr lang="zh-CN" altLang="en-US" dirty="0"/>
              <a:t>或右边</a:t>
            </a:r>
            <a:r>
              <a:rPr lang="en-US" altLang="zh-CN" dirty="0"/>
              <a:t>)</a:t>
            </a:r>
            <a:r>
              <a:rPr lang="zh-CN" altLang="en-US" dirty="0"/>
              <a:t>进行等值演算，在演算过程中用上给定的等值式，最后得到要证的等值式的右边</a:t>
            </a:r>
            <a:r>
              <a:rPr lang="en-US" altLang="zh-CN" dirty="0"/>
              <a:t>(</a:t>
            </a:r>
            <a:r>
              <a:rPr lang="zh-CN" altLang="en-US" dirty="0"/>
              <a:t>或左边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F112311-F867-4ABF-AD83-DD9322AADD15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题型二</a:t>
            </a:r>
            <a:r>
              <a:rPr lang="en-US" altLang="zh-CN" dirty="0"/>
              <a:t>:</a:t>
            </a:r>
            <a:r>
              <a:rPr lang="zh-CN" altLang="en-US" dirty="0"/>
              <a:t>在有限个体域内消去公式中的量词。</a:t>
            </a:r>
          </a:p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eaLnBrk="1" hangingPunct="1"/>
            <a:r>
              <a:rPr lang="zh-CN" altLang="en-US" dirty="0"/>
              <a:t>设个体域</a:t>
            </a:r>
            <a:r>
              <a:rPr lang="en-US" altLang="zh-CN" dirty="0"/>
              <a:t>D={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，消去下面各式中的量词：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xy</a:t>
            </a:r>
            <a:r>
              <a:rPr lang="en-US" altLang="zh-CN" dirty="0">
                <a:sym typeface="Symbol" panose="05050102010706020507" pitchFamily="18" charset="2"/>
              </a:rPr>
              <a:t>(F(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zh-CN" dirty="0">
                <a:sym typeface="Symbol" panose="05050102010706020507" pitchFamily="18" charset="2"/>
              </a:rPr>
              <a:t>G(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792C06F-7C13-4930-8704-725E78DE46D5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全称量词与存在量词约束</a:t>
            </a:r>
            <a:r>
              <a:rPr lang="en-US" altLang="zh-CN" dirty="0"/>
              <a:t>F</a:t>
            </a:r>
            <a:r>
              <a:rPr lang="zh-CN" altLang="en-US" dirty="0"/>
              <a:t>与</a:t>
            </a:r>
            <a:r>
              <a:rPr lang="en-US" altLang="zh-CN" dirty="0"/>
              <a:t>G</a:t>
            </a:r>
            <a:r>
              <a:rPr lang="zh-CN" altLang="en-US" dirty="0"/>
              <a:t>中个体变量，因而它们的辖域不能缩小，消去量词后所得公式也不易化得更简单。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6E08B22-F5D8-4471-BAF9-9050E3395C95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第五章习题课</a:t>
            </a:r>
          </a:p>
        </p:txBody>
      </p:sp>
      <p:sp>
        <p:nvSpPr>
          <p:cNvPr id="109573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题型三求给定公式的前束范式。</a:t>
            </a:r>
          </a:p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(</a:t>
            </a:r>
            <a:r>
              <a:rPr lang="zh-CN" altLang="en-US" sz="3200" dirty="0"/>
              <a:t>不用代替规则</a:t>
            </a:r>
            <a:r>
              <a:rPr lang="en-US" altLang="zh-CN" sz="3200" dirty="0"/>
              <a:t>)</a:t>
            </a:r>
            <a:r>
              <a:rPr lang="zh-CN" altLang="en-US" sz="3200" dirty="0"/>
              <a:t>求前束范式</a:t>
            </a:r>
          </a:p>
          <a:p>
            <a:pPr marL="0" indent="0" eaLnBrk="1" hangingPunct="1"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	</a:t>
            </a:r>
            <a:r>
              <a:rPr lang="zh-CN" altLang="en-US" sz="3200" dirty="0">
                <a:sym typeface="Symbol" panose="05050102010706020507" pitchFamily="18" charset="2"/>
              </a:rPr>
              <a:t> </a:t>
            </a:r>
            <a:r>
              <a:rPr lang="en-US" altLang="zh-CN" sz="3200" dirty="0" err="1">
                <a:sym typeface="Symbol" panose="05050102010706020507" pitchFamily="18" charset="2"/>
              </a:rPr>
              <a:t>xF</a:t>
            </a:r>
            <a:r>
              <a:rPr lang="en-US" altLang="zh-CN" sz="3200" dirty="0">
                <a:sym typeface="Symbol" panose="05050102010706020507" pitchFamily="18" charset="2"/>
              </a:rPr>
              <a:t>(x)</a:t>
            </a:r>
            <a:r>
              <a:rPr lang="zh-CN" altLang="en-US" sz="3200" dirty="0"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sym typeface="Symbol" panose="05050102010706020507" pitchFamily="18" charset="2"/>
              </a:rPr>
              <a:t>y(G(</a:t>
            </a:r>
            <a:r>
              <a:rPr lang="en-US" altLang="zh-CN" sz="3200" dirty="0" err="1"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ym typeface="Symbol" panose="05050102010706020507" pitchFamily="18" charset="2"/>
              </a:rPr>
              <a:t>)H(</a:t>
            </a:r>
            <a:r>
              <a:rPr lang="en-US" altLang="zh-CN" sz="3200" dirty="0" err="1"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ym typeface="Symbol" panose="05050102010706020507" pitchFamily="18" charset="2"/>
              </a:rPr>
              <a:t>))</a:t>
            </a:r>
            <a:r>
              <a:rPr lang="zh-CN" altLang="en-US" sz="3200" dirty="0">
                <a:sym typeface="Symbol" panose="05050102010706020507" pitchFamily="18" charset="2"/>
              </a:rPr>
              <a:t> 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、不用换名规则求前束范式</a:t>
            </a:r>
          </a:p>
          <a:p>
            <a:pPr marL="0" indent="0" eaLnBrk="1" hangingPunct="1"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	</a:t>
            </a:r>
            <a:r>
              <a:rPr lang="zh-CN" altLang="en-US" sz="3200" dirty="0">
                <a:sym typeface="Symbol" panose="05050102010706020507" pitchFamily="18" charset="2"/>
              </a:rPr>
              <a:t></a:t>
            </a:r>
            <a:r>
              <a:rPr lang="en-US" altLang="zh-CN" sz="3200" dirty="0" err="1">
                <a:sym typeface="Symbol" panose="05050102010706020507" pitchFamily="18" charset="2"/>
              </a:rPr>
              <a:t>xF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ym typeface="Symbol" panose="05050102010706020507" pitchFamily="18" charset="2"/>
              </a:rPr>
              <a:t>)(</a:t>
            </a:r>
            <a:r>
              <a:rPr lang="zh-CN" altLang="en-US" sz="3200" dirty="0"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sym typeface="Symbol" panose="05050102010706020507" pitchFamily="18" charset="2"/>
              </a:rPr>
              <a:t>y(G(</a:t>
            </a:r>
            <a:r>
              <a:rPr lang="en-US" altLang="zh-CN" sz="3200" dirty="0" err="1"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ym typeface="Symbol" panose="05050102010706020507" pitchFamily="18" charset="2"/>
              </a:rPr>
              <a:t>)</a:t>
            </a:r>
            <a:r>
              <a:rPr lang="zh-CN" altLang="en-US" sz="3200" dirty="0"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sym typeface="Symbol" panose="05050102010706020507" pitchFamily="18" charset="2"/>
              </a:rPr>
              <a:t>zH</a:t>
            </a:r>
            <a:r>
              <a:rPr lang="en-US" altLang="zh-CN" sz="3200" dirty="0"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ym typeface="Symbol" panose="05050102010706020507" pitchFamily="18" charset="2"/>
              </a:rPr>
              <a:t>x,y,z</a:t>
            </a:r>
            <a:r>
              <a:rPr lang="en-US" altLang="zh-CN" sz="3200" dirty="0">
                <a:sym typeface="Symbol" panose="05050102010706020507" pitchFamily="18" charset="2"/>
              </a:rPr>
              <a:t>))</a:t>
            </a:r>
            <a:endParaRPr lang="en-US" altLang="zh-CN" sz="3200" dirty="0"/>
          </a:p>
        </p:txBody>
      </p:sp>
      <p:sp>
        <p:nvSpPr>
          <p:cNvPr id="105478" name="灯片编号占位符 7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03C4896-EAFF-4387-ABFF-D3A7924D9FA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Tm="8000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既约束出现，又自由出现，</a:t>
            </a:r>
            <a:r>
              <a:rPr lang="en-US" altLang="zh-CN" dirty="0"/>
              <a:t>y</a:t>
            </a:r>
            <a:r>
              <a:rPr lang="zh-CN" altLang="en-US" dirty="0"/>
              <a:t>只约束出现。由于不让使用代替规则，因而在演算中只能对前件使用换名规则。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、本题不让用换名规则</a:t>
            </a:r>
            <a:r>
              <a:rPr lang="en-US" altLang="zh-CN" dirty="0"/>
              <a:t>,</a:t>
            </a:r>
            <a:r>
              <a:rPr lang="zh-CN" altLang="en-US" dirty="0"/>
              <a:t>在演算中用</a:t>
            </a:r>
            <a:r>
              <a:rPr lang="en-US" altLang="zh-CN" dirty="0" err="1"/>
              <a:t>u,v</a:t>
            </a:r>
            <a:r>
              <a:rPr lang="zh-CN" altLang="en-US" dirty="0"/>
              <a:t>，分别代替自由出现的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A05B989-1DB2-4419-AB2B-80D971D3A4C8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题型四在自然推理系统中构造推理的证明。</a:t>
            </a:r>
          </a:p>
          <a:p>
            <a:pPr lvl="1" eaLnBrk="1" hangingPunct="1"/>
            <a:r>
              <a:rPr lang="zh-CN" altLang="en-US" dirty="0"/>
              <a:t>用归谬法构造推理的证明。</a:t>
            </a:r>
          </a:p>
          <a:p>
            <a:pPr lvl="1" eaLnBrk="1" hangingPunct="1"/>
            <a:r>
              <a:rPr lang="zh-CN" altLang="en-US" dirty="0"/>
              <a:t>用附加前提证明法构造推理的证明。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E71C9D5-8403-4A2F-AEF9-3498F38F7EBA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第五章习题课</a:t>
            </a:r>
            <a:endParaRPr lang="zh-CN" altLang="zh-CN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题型五在自然推理系统中，构造用自然语言描述的推理的证明。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D8B9E07-9B5C-4492-9D6F-D974BC1E5524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>
                <a:latin typeface="Times New Roman" panose="02020603050405020304" pitchFamily="18" charset="0"/>
              </a:rPr>
              <a:t>消去量词等值式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3600" dirty="0">
                <a:latin typeface="Times New Roman" panose="02020603050405020304" pitchFamily="18" charset="0"/>
              </a:rPr>
              <a:t>设个体域为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有限集</a:t>
            </a:r>
            <a:r>
              <a:rPr lang="en-US" altLang="zh-CN" dirty="0"/>
              <a:t>D={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，则有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err="1"/>
              <a:t>xG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/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/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2BCF882-78E9-4B6B-9B5E-D399FAE61FA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量词否定等值式</a:t>
            </a:r>
            <a:r>
              <a:rPr lang="en-US" altLang="zh-CN"/>
              <a:t>/</a:t>
            </a:r>
            <a:r>
              <a:rPr lang="zh-CN" altLang="en-US"/>
              <a:t>量词转换律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(1)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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xA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(x)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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x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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(x)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(2)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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xA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(x)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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x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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(x)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在</a:t>
            </a:r>
            <a:r>
              <a:rPr lang="en-US" altLang="zh-CN" sz="3200" dirty="0">
                <a:latin typeface="Tahoma" panose="020B0604030504040204" pitchFamily="34" charset="0"/>
              </a:rPr>
              <a:t>D={a</a:t>
            </a:r>
            <a:r>
              <a:rPr lang="zh-CN" altLang="en-US" sz="3200" dirty="0"/>
              <a:t>，</a:t>
            </a:r>
            <a:r>
              <a:rPr lang="en-US" altLang="zh-CN" sz="3200" dirty="0">
                <a:latin typeface="Tahoma" panose="020B0604030504040204" pitchFamily="34" charset="0"/>
              </a:rPr>
              <a:t>b</a:t>
            </a:r>
            <a:r>
              <a:rPr lang="zh-CN" altLang="en-US" sz="3200" dirty="0"/>
              <a:t>，</a:t>
            </a:r>
            <a:r>
              <a:rPr lang="en-US" altLang="zh-CN" sz="3200" dirty="0">
                <a:latin typeface="Tahoma" panose="020B0604030504040204" pitchFamily="34" charset="0"/>
              </a:rPr>
              <a:t>c}</a:t>
            </a:r>
            <a:r>
              <a:rPr lang="zh-CN" altLang="en-US" sz="3200" dirty="0"/>
              <a:t>时</a:t>
            </a:r>
            <a:endParaRPr lang="zh-CN" altLang="en-US" sz="3200" dirty="0">
              <a:latin typeface="Tahoma" panose="020B060403050404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Tahoma" panose="020B0604030504040204" pitchFamily="34" charset="0"/>
              </a:rPr>
              <a:t>(1)</a:t>
            </a:r>
            <a:r>
              <a:rPr lang="zh-CN" altLang="en-US" sz="2800" dirty="0"/>
              <a:t>式左边</a:t>
            </a:r>
            <a:r>
              <a:rPr lang="zh-CN" altLang="en-US" sz="2800" dirty="0">
                <a:sym typeface="Symbol" panose="05050102010706020507" pitchFamily="18" charset="2"/>
              </a:rPr>
              <a:t></a:t>
            </a:r>
            <a:r>
              <a:rPr lang="en-US" altLang="zh-CN" sz="2800" dirty="0" err="1">
                <a:latin typeface="Tahoma" panose="020B0604030504040204" pitchFamily="34" charset="0"/>
              </a:rPr>
              <a:t>xA</a:t>
            </a:r>
            <a:r>
              <a:rPr lang="en-US" altLang="zh-CN" sz="2800" dirty="0">
                <a:latin typeface="Tahoma" panose="020B0604030504040204" pitchFamily="34" charset="0"/>
              </a:rPr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>
                <a:latin typeface="Tahoma" panose="020B0604030504040204" pitchFamily="34" charset="0"/>
              </a:rPr>
              <a:t>(A(a)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ahoma" panose="020B0604030504040204" pitchFamily="34" charset="0"/>
              </a:rPr>
              <a:t>A(b)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ahoma" panose="020B0604030504040204" pitchFamily="34" charset="0"/>
              </a:rPr>
              <a:t>A(c))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Tahoma" panose="020B0604030504040204" pitchFamily="34" charset="0"/>
              </a:rPr>
              <a:t>(1)</a:t>
            </a:r>
            <a:r>
              <a:rPr lang="zh-CN" altLang="en-US" sz="2800" dirty="0"/>
              <a:t>式右边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ahoma" panose="020B0604030504040204" pitchFamily="34" charset="0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</a:t>
            </a:r>
            <a:r>
              <a:rPr lang="en-US" altLang="zh-CN" sz="2800" dirty="0" err="1"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latin typeface="Tahoma" panose="020B0604030504040204" pitchFamily="34" charset="0"/>
              </a:rPr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>
                <a:latin typeface="Tahoma" panose="020B0604030504040204" pitchFamily="34" charset="0"/>
              </a:rPr>
              <a:t>A(a)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ahoma" panose="020B0604030504040204" pitchFamily="34" charset="0"/>
              </a:rPr>
              <a:t>A(b)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ahoma" panose="020B0604030504040204" pitchFamily="34" charset="0"/>
              </a:rPr>
              <a:t>A(c)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比较两公式可得</a:t>
            </a:r>
            <a:r>
              <a:rPr lang="en-US" altLang="zh-CN" sz="3200" dirty="0">
                <a:latin typeface="Tahoma" panose="020B0604030504040204" pitchFamily="34" charset="0"/>
              </a:rPr>
              <a:t>(1)</a:t>
            </a:r>
            <a:r>
              <a:rPr lang="zh-CN" altLang="en-US" sz="3200" dirty="0"/>
              <a:t>在命题逻辑中相当于德</a:t>
            </a:r>
            <a:r>
              <a:rPr lang="en-US" altLang="zh-CN" sz="3200" dirty="0">
                <a:latin typeface="Tahoma" panose="020B0604030504040204" pitchFamily="34" charset="0"/>
              </a:rPr>
              <a:t>.</a:t>
            </a:r>
            <a:r>
              <a:rPr lang="zh-CN" altLang="en-US" sz="3200" dirty="0"/>
              <a:t>摩根律</a:t>
            </a:r>
            <a:endParaRPr lang="zh-CN" altLang="en-US" sz="32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  <a:defRPr/>
            </a:pP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9603DB-2593-4798-9C24-CEFB449DB5E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slow" advTm="8000">
    <p:zoom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信息管理与信息系统专业学习规划</Template>
  <TotalTime>5050</TotalTime>
  <Words>8480</Words>
  <Application>Microsoft Office PowerPoint</Application>
  <PresentationFormat>宽屏</PresentationFormat>
  <Paragraphs>598</Paragraphs>
  <Slides>77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仿宋</vt:lpstr>
      <vt:lpstr>宋体</vt:lpstr>
      <vt:lpstr>Arial</vt:lpstr>
      <vt:lpstr>Book Antiqua</vt:lpstr>
      <vt:lpstr>Cambria Math</vt:lpstr>
      <vt:lpstr>Tahoma</vt:lpstr>
      <vt:lpstr>Times New Roman</vt:lpstr>
      <vt:lpstr>Tw Cen MT</vt:lpstr>
      <vt:lpstr>Wingdings</vt:lpstr>
      <vt:lpstr>Wingdings 2</vt:lpstr>
      <vt:lpstr>中性</vt:lpstr>
      <vt:lpstr>第五章一阶谓词逻辑等值演算与推理</vt:lpstr>
      <vt:lpstr>第五章一阶逻辑等值演算与推理</vt:lpstr>
      <vt:lpstr>5.1一阶逻辑等值式与置换规则</vt:lpstr>
      <vt:lpstr>5.1一阶逻辑等值式与置换规则</vt:lpstr>
      <vt:lpstr>命题逻辑中结论的推广</vt:lpstr>
      <vt:lpstr>命题逻辑中结论的推广</vt:lpstr>
      <vt:lpstr>谓词逻辑特色的等值式</vt:lpstr>
      <vt:lpstr>消去量词等值式</vt:lpstr>
      <vt:lpstr>量词否定等值式/量词转换律</vt:lpstr>
      <vt:lpstr>说明：</vt:lpstr>
      <vt:lpstr>量词辖域的扩张和收缩等值式</vt:lpstr>
      <vt:lpstr>量词辖域的扩张和收缩等值式</vt:lpstr>
      <vt:lpstr>量词辖域的扩张和收缩等值式</vt:lpstr>
      <vt:lpstr>量词辖域的扩张和收缩等值式</vt:lpstr>
      <vt:lpstr>量词分配等值式</vt:lpstr>
      <vt:lpstr>相同量词间的次序可以任意互换</vt:lpstr>
      <vt:lpstr>关系不成立</vt:lpstr>
      <vt:lpstr>例5.1</vt:lpstr>
      <vt:lpstr>例5.2</vt:lpstr>
      <vt:lpstr>例5.3</vt:lpstr>
      <vt:lpstr>例5.5</vt:lpstr>
      <vt:lpstr>例5.5</vt:lpstr>
      <vt:lpstr>5.2一阶逻辑的前束范式</vt:lpstr>
      <vt:lpstr>例:判断下列各式是否前束范式</vt:lpstr>
      <vt:lpstr>前束范式的性质</vt:lpstr>
      <vt:lpstr>PowerPoint 演示文稿</vt:lpstr>
      <vt:lpstr>化前束范式的方法</vt:lpstr>
      <vt:lpstr>需要改名的情况:</vt:lpstr>
      <vt:lpstr>例：求下列公式的前束范式</vt:lpstr>
      <vt:lpstr>例：求下列公式的前束范式</vt:lpstr>
      <vt:lpstr>前束合取范式、前束析取范式</vt:lpstr>
      <vt:lpstr>例：</vt:lpstr>
      <vt:lpstr>结论</vt:lpstr>
      <vt:lpstr>斯柯林范式</vt:lpstr>
      <vt:lpstr>PowerPoint 演示文稿</vt:lpstr>
      <vt:lpstr>例：求下列公式的斯柯林范式</vt:lpstr>
      <vt:lpstr>定理</vt:lpstr>
      <vt:lpstr>5.3一阶逻辑的推理理论</vt:lpstr>
      <vt:lpstr>5.3一阶逻辑的推理理论</vt:lpstr>
      <vt:lpstr>5.3一阶逻辑的推理理论</vt:lpstr>
      <vt:lpstr>全称特定化(US)规则</vt:lpstr>
      <vt:lpstr>PowerPoint 演示文稿</vt:lpstr>
      <vt:lpstr>例：证明"凡人要死，张三是人，所以张三要死"</vt:lpstr>
      <vt:lpstr>全称一般化(UG)规则</vt:lpstr>
      <vt:lpstr>PowerPoint 演示文稿</vt:lpstr>
      <vt:lpstr>存在特定化(ES)规则</vt:lpstr>
      <vt:lpstr>存在特定化(ES)规则</vt:lpstr>
      <vt:lpstr>存在特定化(ES)规则</vt:lpstr>
      <vt:lpstr>PowerPoint 演示文稿</vt:lpstr>
      <vt:lpstr>存在一般化(EG)规则</vt:lpstr>
      <vt:lpstr>5.3一阶逻辑的推理理论</vt:lpstr>
      <vt:lpstr>5.3一阶逻辑的推理理论</vt:lpstr>
      <vt:lpstr>常见推理定律(10)</vt:lpstr>
      <vt:lpstr>谓词逻辑特色的等值式</vt:lpstr>
      <vt:lpstr>基本等值式汇总</vt:lpstr>
      <vt:lpstr>例：证明xA(x)xB(x)x(A(x)B(x))//反之不对</vt:lpstr>
      <vt:lpstr>证明：xA(x)xB(x)x(A(x)B(x))</vt:lpstr>
      <vt:lpstr>证明：xA(x)xB(x)x(A(x)B(x))</vt:lpstr>
      <vt:lpstr>例:证明x(A(x)B(x))xA(x)xB(x)</vt:lpstr>
      <vt:lpstr>例：前提：x(C(x)W(x)∧R(x))∧x(C(x)∧Q(x))         结论：x(Q(x)∧R(x))</vt:lpstr>
      <vt:lpstr>例：“有些病人相信所有医生，而病人均不相信江湖骗子”。试证明"医生不是骗子"</vt:lpstr>
      <vt:lpstr>（续）</vt:lpstr>
      <vt:lpstr>隐含规则</vt:lpstr>
      <vt:lpstr>PowerPoint 演示文稿</vt:lpstr>
      <vt:lpstr>5.4谓词逻辑的归结推理法</vt:lpstr>
      <vt:lpstr>5.5谓词逻辑的公理系统</vt:lpstr>
      <vt:lpstr>例:</vt:lpstr>
      <vt:lpstr>本章学习要求：</vt:lpstr>
      <vt:lpstr>第五章习题课</vt:lpstr>
      <vt:lpstr>作业</vt:lpstr>
      <vt:lpstr>第五章习题课</vt:lpstr>
      <vt:lpstr>第五章习题课</vt:lpstr>
      <vt:lpstr>第五章习题课</vt:lpstr>
      <vt:lpstr>第五章习题课</vt:lpstr>
      <vt:lpstr>第五章习题课</vt:lpstr>
      <vt:lpstr>第五章习题课</vt:lpstr>
      <vt:lpstr>第五章习题课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一阶逻辑等值演算与推理</dc:title>
  <dc:creator>yangjianlin</dc:creator>
  <cp:lastModifiedBy>UP CPU</cp:lastModifiedBy>
  <cp:revision>517</cp:revision>
  <dcterms:created xsi:type="dcterms:W3CDTF">2004-07-18T14:10:25Z</dcterms:created>
  <dcterms:modified xsi:type="dcterms:W3CDTF">2023-05-30T07:37:35Z</dcterms:modified>
</cp:coreProperties>
</file>