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0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91" r:id="rId9"/>
    <p:sldId id="263" r:id="rId10"/>
    <p:sldId id="282" r:id="rId11"/>
    <p:sldId id="476" r:id="rId12"/>
    <p:sldId id="262" r:id="rId13"/>
    <p:sldId id="264" r:id="rId14"/>
    <p:sldId id="265" r:id="rId15"/>
    <p:sldId id="266" r:id="rId16"/>
    <p:sldId id="267" r:id="rId17"/>
    <p:sldId id="272" r:id="rId18"/>
    <p:sldId id="274" r:id="rId19"/>
    <p:sldId id="313" r:id="rId20"/>
    <p:sldId id="275" r:id="rId21"/>
    <p:sldId id="312" r:id="rId22"/>
    <p:sldId id="276" r:id="rId23"/>
    <p:sldId id="411" r:id="rId24"/>
    <p:sldId id="277" r:id="rId25"/>
    <p:sldId id="412" r:id="rId26"/>
    <p:sldId id="319" r:id="rId27"/>
    <p:sldId id="278" r:id="rId28"/>
    <p:sldId id="279" r:id="rId29"/>
    <p:sldId id="413" r:id="rId30"/>
    <p:sldId id="283" r:id="rId31"/>
    <p:sldId id="296" r:id="rId32"/>
    <p:sldId id="290" r:id="rId33"/>
    <p:sldId id="297" r:id="rId34"/>
    <p:sldId id="303" r:id="rId35"/>
    <p:sldId id="302" r:id="rId36"/>
    <p:sldId id="292" r:id="rId37"/>
    <p:sldId id="298" r:id="rId38"/>
    <p:sldId id="294" r:id="rId39"/>
    <p:sldId id="299" r:id="rId40"/>
    <p:sldId id="293" r:id="rId41"/>
    <p:sldId id="300" r:id="rId42"/>
    <p:sldId id="295" r:id="rId43"/>
    <p:sldId id="399" r:id="rId44"/>
    <p:sldId id="468" r:id="rId45"/>
    <p:sldId id="321" r:id="rId46"/>
    <p:sldId id="305" r:id="rId47"/>
    <p:sldId id="441" r:id="rId48"/>
    <p:sldId id="306" r:id="rId49"/>
    <p:sldId id="469" r:id="rId50"/>
    <p:sldId id="452" r:id="rId51"/>
    <p:sldId id="442" r:id="rId52"/>
    <p:sldId id="443" r:id="rId53"/>
    <p:sldId id="444" r:id="rId54"/>
    <p:sldId id="404" r:id="rId55"/>
    <p:sldId id="401" r:id="rId56"/>
    <p:sldId id="402" r:id="rId57"/>
    <p:sldId id="403" r:id="rId58"/>
    <p:sldId id="400" r:id="rId59"/>
    <p:sldId id="331" r:id="rId60"/>
    <p:sldId id="332" r:id="rId61"/>
    <p:sldId id="333" r:id="rId62"/>
    <p:sldId id="480" r:id="rId63"/>
    <p:sldId id="455" r:id="rId64"/>
    <p:sldId id="471" r:id="rId65"/>
    <p:sldId id="472" r:id="rId66"/>
    <p:sldId id="334" r:id="rId67"/>
    <p:sldId id="414" r:id="rId68"/>
    <p:sldId id="416" r:id="rId69"/>
    <p:sldId id="451" r:id="rId70"/>
    <p:sldId id="477" r:id="rId71"/>
    <p:sldId id="478" r:id="rId72"/>
    <p:sldId id="479" r:id="rId73"/>
    <p:sldId id="467" r:id="rId74"/>
    <p:sldId id="328" r:id="rId75"/>
    <p:sldId id="329" r:id="rId76"/>
    <p:sldId id="341" r:id="rId77"/>
    <p:sldId id="345" r:id="rId78"/>
    <p:sldId id="346" r:id="rId79"/>
    <p:sldId id="347" r:id="rId80"/>
    <p:sldId id="418" r:id="rId81"/>
    <p:sldId id="419" r:id="rId82"/>
    <p:sldId id="420" r:id="rId83"/>
    <p:sldId id="421" r:id="rId84"/>
    <p:sldId id="422" r:id="rId85"/>
    <p:sldId id="424" r:id="rId86"/>
    <p:sldId id="425" r:id="rId87"/>
    <p:sldId id="428" r:id="rId88"/>
    <p:sldId id="429" r:id="rId89"/>
    <p:sldId id="430" r:id="rId90"/>
    <p:sldId id="431" r:id="rId91"/>
    <p:sldId id="432" r:id="rId92"/>
    <p:sldId id="433" r:id="rId93"/>
    <p:sldId id="434" r:id="rId94"/>
    <p:sldId id="435" r:id="rId95"/>
    <p:sldId id="436" r:id="rId96"/>
    <p:sldId id="437" r:id="rId97"/>
    <p:sldId id="438" r:id="rId98"/>
    <p:sldId id="439" r:id="rId99"/>
    <p:sldId id="445" r:id="rId100"/>
    <p:sldId id="446" r:id="rId10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3399"/>
    <a:srgbClr val="000000"/>
    <a:srgbClr val="030409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45" autoAdjust="0"/>
  </p:normalViewPr>
  <p:slideViewPr>
    <p:cSldViewPr>
      <p:cViewPr varScale="1">
        <p:scale>
          <a:sx n="89" d="100"/>
          <a:sy n="89" d="100"/>
        </p:scale>
        <p:origin x="591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3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ED2BBA-FAD5-4214-B142-2D5709B44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2BBA-FAD5-4214-B142-2D5709B44A0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45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C3A4B-8896-4EC1-83A3-E6539D50664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2BBA-FAD5-4214-B142-2D5709B44A0D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63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2BBA-FAD5-4214-B142-2D5709B44A0D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22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BD96F0-680F-427F-9A1F-9A66A70EEBA5}" type="slidenum">
              <a:rPr lang="en-US" altLang="zh-CN" smtClean="0">
                <a:latin typeface="Times New Roman" panose="02020603050405020304" pitchFamily="18" charset="0"/>
              </a:rPr>
              <a:pPr/>
              <a:t>93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zh-CN" altLang="en-US" sz="1400" b="1" dirty="0">
                <a:latin typeface="宋体" panose="02010600030101010101" pitchFamily="2" charset="-122"/>
              </a:rPr>
              <a:t>正则公理排除了奇异集合</a:t>
            </a:r>
            <a:r>
              <a:rPr lang="en-US" altLang="zh-CN" sz="1400" b="1" dirty="0">
                <a:latin typeface="宋体" panose="02010600030101010101" pitchFamily="2" charset="-122"/>
              </a:rPr>
              <a:t>,</a:t>
            </a:r>
            <a:r>
              <a:rPr lang="zh-CN" altLang="en-US" sz="1400" b="1" dirty="0">
                <a:latin typeface="宋体" panose="02010600030101010101" pitchFamily="2" charset="-122"/>
              </a:rPr>
              <a:t>防止发生悖论．</a:t>
            </a:r>
          </a:p>
          <a:p>
            <a:pPr lvl="1" eaLnBrk="1" hangingPunct="1"/>
            <a:r>
              <a:rPr lang="zh-CN" altLang="en-US" sz="1400" b="1" dirty="0">
                <a:latin typeface="宋体" panose="02010600030101010101" pitchFamily="2" charset="-122"/>
              </a:rPr>
              <a:t>设</a:t>
            </a:r>
            <a:r>
              <a:rPr lang="en-US" altLang="zh-CN" sz="1400" b="1" dirty="0">
                <a:latin typeface="宋体" panose="02010600030101010101" pitchFamily="2" charset="-122"/>
              </a:rPr>
              <a:t>A</a:t>
            </a:r>
            <a:r>
              <a:rPr lang="en-US" altLang="zh-CN" sz="1400" b="1" dirty="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b="1" dirty="0">
                <a:latin typeface="宋体" panose="02010600030101010101" pitchFamily="2" charset="-122"/>
              </a:rPr>
              <a:t>A,</a:t>
            </a:r>
            <a:r>
              <a:rPr lang="zh-CN" altLang="en-US" sz="1400" b="1" dirty="0">
                <a:latin typeface="宋体" panose="02010600030101010101" pitchFamily="2" charset="-122"/>
              </a:rPr>
              <a:t>证明</a:t>
            </a:r>
            <a:r>
              <a:rPr lang="zh-CN" altLang="en-US" sz="1400" b="1" dirty="0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400" b="1" dirty="0">
                <a:latin typeface="宋体" panose="02010600030101010101" pitchFamily="2" charset="-122"/>
              </a:rPr>
              <a:t>(</a:t>
            </a:r>
            <a:r>
              <a:rPr lang="en-US" altLang="zh-CN" sz="14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1400" b="1" dirty="0">
                <a:latin typeface="宋体" panose="02010600030101010101" pitchFamily="2" charset="-122"/>
              </a:rPr>
              <a:t>y)(</a:t>
            </a:r>
            <a:r>
              <a:rPr lang="en-US" altLang="zh-CN" sz="1400" b="1" dirty="0" err="1">
                <a:latin typeface="宋体" panose="02010600030101010101" pitchFamily="2" charset="-122"/>
              </a:rPr>
              <a:t>y</a:t>
            </a:r>
            <a:r>
              <a:rPr lang="en-US" altLang="zh-CN" sz="14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b="1" dirty="0" err="1">
                <a:latin typeface="宋体" panose="02010600030101010101" pitchFamily="2" charset="-122"/>
              </a:rPr>
              <a:t>A</a:t>
            </a:r>
            <a:r>
              <a:rPr lang="en-US" altLang="zh-CN" sz="14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400" b="1" dirty="0" err="1">
                <a:latin typeface="宋体" panose="02010600030101010101" pitchFamily="2" charset="-122"/>
              </a:rPr>
              <a:t>A∩y</a:t>
            </a:r>
            <a:r>
              <a:rPr lang="en-US" altLang="zh-CN" sz="1400" b="1" dirty="0">
                <a:latin typeface="宋体" panose="02010600030101010101" pitchFamily="2" charset="-122"/>
              </a:rPr>
              <a:t>=</a:t>
            </a:r>
            <a:r>
              <a:rPr lang="en-US" altLang="zh-CN" sz="1400" b="1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1400" b="1" dirty="0">
                <a:latin typeface="宋体" panose="02010600030101010101" pitchFamily="2" charset="-122"/>
              </a:rPr>
              <a:t>),</a:t>
            </a:r>
            <a:r>
              <a:rPr lang="zh-CN" altLang="en-US" sz="1400" b="1" dirty="0">
                <a:latin typeface="宋体" panose="02010600030101010101" pitchFamily="2" charset="-122"/>
              </a:rPr>
              <a:t>与正则公理矛盾</a:t>
            </a:r>
          </a:p>
          <a:p>
            <a:pPr lvl="1" eaLnBrk="1" hangingPunct="1"/>
            <a:r>
              <a:rPr lang="en-US" altLang="zh-CN" sz="1400" b="1" dirty="0">
                <a:latin typeface="宋体" panose="02010600030101010101" pitchFamily="2" charset="-122"/>
              </a:rPr>
              <a:t>(</a:t>
            </a:r>
            <a:r>
              <a:rPr lang="en-US" altLang="zh-CN" sz="14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1400" b="1" dirty="0">
                <a:latin typeface="宋体" panose="02010600030101010101" pitchFamily="2" charset="-122"/>
              </a:rPr>
              <a:t>y)(</a:t>
            </a:r>
            <a:r>
              <a:rPr lang="en-US" altLang="zh-CN" sz="1400" b="1" dirty="0" err="1">
                <a:latin typeface="宋体" panose="02010600030101010101" pitchFamily="2" charset="-122"/>
              </a:rPr>
              <a:t>y</a:t>
            </a:r>
            <a:r>
              <a:rPr lang="en-US" altLang="zh-CN" sz="14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b="1" dirty="0" err="1">
                <a:latin typeface="宋体" panose="02010600030101010101" pitchFamily="2" charset="-122"/>
              </a:rPr>
              <a:t>A</a:t>
            </a:r>
            <a:r>
              <a:rPr lang="en-US" altLang="zh-CN" sz="14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1400" b="1" dirty="0" err="1">
                <a:latin typeface="宋体" panose="02010600030101010101" pitchFamily="2" charset="-122"/>
              </a:rPr>
              <a:t>A∩y</a:t>
            </a:r>
            <a:r>
              <a:rPr lang="en-US" altLang="zh-CN" sz="1400" b="1" dirty="0">
                <a:latin typeface="宋体" panose="02010600030101010101" pitchFamily="2" charset="-122"/>
              </a:rPr>
              <a:t>≠</a:t>
            </a:r>
            <a:r>
              <a:rPr lang="en-US" altLang="zh-CN" sz="1400" b="1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1400" b="1" dirty="0">
                <a:latin typeface="宋体" panose="02010600030101010101" pitchFamily="2" charset="-122"/>
              </a:rPr>
              <a:t>))</a:t>
            </a:r>
          </a:p>
          <a:p>
            <a:pPr lvl="1" eaLnBrk="1" hangingPunct="1"/>
            <a:r>
              <a:rPr lang="en-US" altLang="zh-CN" sz="1400" b="1" dirty="0">
                <a:latin typeface="宋体" panose="02010600030101010101" pitchFamily="2" charset="-122"/>
              </a:rPr>
              <a:t>(</a:t>
            </a:r>
            <a:r>
              <a:rPr lang="en-US" altLang="zh-CN" sz="14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1400" b="1" dirty="0">
                <a:latin typeface="宋体" panose="02010600030101010101" pitchFamily="2" charset="-122"/>
              </a:rPr>
              <a:t>y)(</a:t>
            </a:r>
            <a:r>
              <a:rPr lang="en-US" altLang="zh-CN" sz="1400" b="1" dirty="0" err="1">
                <a:latin typeface="宋体" panose="02010600030101010101" pitchFamily="2" charset="-122"/>
              </a:rPr>
              <a:t>y</a:t>
            </a:r>
            <a:r>
              <a:rPr lang="en-US" altLang="zh-CN" sz="1400" b="1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b="1" dirty="0" err="1">
                <a:latin typeface="宋体" panose="02010600030101010101" pitchFamily="2" charset="-122"/>
              </a:rPr>
              <a:t>A</a:t>
            </a:r>
            <a:r>
              <a:rPr lang="en-US" altLang="zh-CN" sz="1400" b="1" dirty="0">
                <a:latin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 sz="1400" b="1" dirty="0">
                <a:latin typeface="宋体" panose="02010600030101010101" pitchFamily="2" charset="-122"/>
              </a:rPr>
              <a:t>说明</a:t>
            </a:r>
            <a:r>
              <a:rPr lang="en-US" altLang="zh-CN" sz="1400" b="1" dirty="0">
                <a:latin typeface="宋体" panose="02010600030101010101" pitchFamily="2" charset="-122"/>
              </a:rPr>
              <a:t>A</a:t>
            </a:r>
            <a:r>
              <a:rPr lang="zh-CN" altLang="en-US" sz="1400" b="1" dirty="0">
                <a:latin typeface="宋体" panose="02010600030101010101" pitchFamily="2" charset="-122"/>
              </a:rPr>
              <a:t>是所有集合为元素构成的集合</a:t>
            </a:r>
          </a:p>
          <a:p>
            <a:pPr eaLnBrk="1" hangingPunct="1"/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2BBA-FAD5-4214-B142-2D5709B44A0D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989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2BBA-FAD5-4214-B142-2D5709B44A0D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6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2BBA-FAD5-4214-B142-2D5709B44A0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38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2BBA-FAD5-4214-B142-2D5709B44A0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62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6CDCF3-5623-4378-9008-0E3A27116B96}" type="slidenum">
              <a:rPr lang="en-US" altLang="zh-CN" smtClean="0">
                <a:latin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BB4FFA-51A5-4347-B3FE-BACFDA37ADBC}" type="slidenum">
              <a:rPr lang="en-US" altLang="zh-CN" smtClean="0">
                <a:latin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99AE72-47DE-44D1-8294-D88465705EB1}" type="slidenum">
              <a:rPr lang="en-US" altLang="zh-CN" smtClean="0">
                <a:latin typeface="Times New Roman" panose="02020603050405020304" pitchFamily="18" charset="0"/>
              </a:rPr>
              <a:pPr/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2BBA-FAD5-4214-B142-2D5709B44A0D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96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推广到环和、环积（出题）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D2BBA-FAD5-4214-B142-2D5709B44A0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50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C3A4B-8896-4EC1-83A3-E6539D50664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3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1" y="141288"/>
            <a:ext cx="26543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" y="190500"/>
            <a:ext cx="8593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216" y="228600"/>
            <a:ext cx="9754328" cy="99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677584" y="6248400"/>
            <a:ext cx="7228416" cy="36353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02F5-EF2B-4EA2-976C-F4E7B0ADE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497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7431617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5EEFD-B489-4A79-A32C-FF52A9FE4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36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424DF-158F-4238-997D-AD7062B7E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33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1371601"/>
            <a:ext cx="10871200" cy="4754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34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314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09E68-CC83-49B2-9A79-D4A37E760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31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42D90-0CDA-45B5-958C-F49680F33C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8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3" y="2743202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326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50025261-875B-4E5E-B179-68B5F24CC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959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EA0B5-400C-40EA-980A-822926607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3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1"/>
            <a:ext cx="10871200" cy="86995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B1A2-2065-4B6E-96D8-5A7C68A6C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90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0DF4D-F46C-479F-A946-9F534CFE1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38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908E5B9-08B7-4C4D-AB6B-A4852D86D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7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1"/>
            <a:ext cx="10769600" cy="869951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ea typeface="仿宋" panose="02010609060101010101" pitchFamily="49" charset="-122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EBB11-8DCC-478F-8381-1508C23BF2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00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-12699" y="4662489"/>
            <a:ext cx="1951567" cy="714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white">
          <a:xfrm>
            <a:off x="1930401" y="0"/>
            <a:ext cx="133351" cy="686593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6713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5163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4C95D90-A2B5-4636-B2B9-C84CFA47C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0"/>
            <a:ext cx="6096000" cy="363538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51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15928-6EAE-479E-8BB1-C7D569379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4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671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400"/>
            <a:ext cx="7228417" cy="36353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711200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27E11-272E-4208-B8E6-DB24FE89BA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83" r:id="rId5"/>
    <p:sldLayoutId id="2147483991" r:id="rId6"/>
    <p:sldLayoutId id="2147483984" r:id="rId7"/>
    <p:sldLayoutId id="2147483992" r:id="rId8"/>
    <p:sldLayoutId id="2147483985" r:id="rId9"/>
    <p:sldLayoutId id="2147483993" r:id="rId10"/>
    <p:sldLayoutId id="2147483986" r:id="rId11"/>
    <p:sldLayoutId id="2147483994" r:id="rId12"/>
    <p:sldLayoutId id="2147483995" r:id="rId13"/>
    <p:sldLayoutId id="2147483996" r:id="rId14"/>
  </p:sldLayoutIdLst>
  <p:transition spd="slow" advTm="8000"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仿宋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仿宋" panose="02010609060101010101" pitchFamily="49" charset="-122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仿宋" panose="02010609060101010101" pitchFamily="49" charset="-122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仿宋" panose="02010609060101010101" pitchFamily="49" charset="-122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仿宋" panose="02010609060101010101" pitchFamily="49" charset="-122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仿宋" panose="02010609060101010101" pitchFamily="49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>
                <a:ea typeface="隶书" panose="02010509060101010101" pitchFamily="49" charset="-122"/>
              </a:rPr>
              <a:t>杨建林</a:t>
            </a:r>
          </a:p>
          <a:p>
            <a:pPr eaLnBrk="1" hangingPunct="1"/>
            <a:endParaRPr lang="en-US" altLang="zh-CN" dirty="0">
              <a:ea typeface="隶书" panose="02010509060101010101" pitchFamily="49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 b="1" dirty="0"/>
              <a:t>第六章集合代数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0" name="Rectangle 1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例如：集合</a:t>
            </a:r>
            <a:r>
              <a:rPr lang="en-US" altLang="zh-CN" dirty="0"/>
              <a:t>V={</a:t>
            </a:r>
            <a:r>
              <a:rPr lang="en-US" altLang="zh-CN" dirty="0" err="1"/>
              <a:t>a,e,i,o,u</a:t>
            </a:r>
            <a:r>
              <a:rPr lang="en-US" altLang="zh-CN" dirty="0"/>
              <a:t>},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chemeClr val="tx2"/>
                </a:solidFill>
              </a:rPr>
              <a:t>文氏图</a:t>
            </a:r>
            <a:r>
              <a:rPr lang="zh-CN" altLang="en-US" dirty="0"/>
              <a:t>表示如下</a:t>
            </a:r>
          </a:p>
        </p:txBody>
      </p:sp>
      <p:grpSp>
        <p:nvGrpSpPr>
          <p:cNvPr id="22531" name="组合 13"/>
          <p:cNvGrpSpPr>
            <a:grpSpLocks/>
          </p:cNvGrpSpPr>
          <p:nvPr/>
        </p:nvGrpSpPr>
        <p:grpSpPr bwMode="auto">
          <a:xfrm>
            <a:off x="3792538" y="2924175"/>
            <a:ext cx="4419600" cy="2286000"/>
            <a:chOff x="2362200" y="4114800"/>
            <a:chExt cx="4419600" cy="2286000"/>
          </a:xfrm>
        </p:grpSpPr>
        <p:sp>
          <p:nvSpPr>
            <p:cNvPr id="22532" name="Rectangle 5"/>
            <p:cNvSpPr>
              <a:spLocks noChangeArrowheads="1"/>
            </p:cNvSpPr>
            <p:nvPr/>
          </p:nvSpPr>
          <p:spPr bwMode="auto">
            <a:xfrm>
              <a:off x="2362200" y="4114800"/>
              <a:ext cx="4419600" cy="2286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3" name="Oval 6"/>
            <p:cNvSpPr>
              <a:spLocks noChangeArrowheads="1"/>
            </p:cNvSpPr>
            <p:nvPr/>
          </p:nvSpPr>
          <p:spPr bwMode="auto">
            <a:xfrm>
              <a:off x="3657600" y="4419600"/>
              <a:ext cx="1676400" cy="1600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4" name="Text Box 7"/>
            <p:cNvSpPr txBox="1">
              <a:spLocks noChangeArrowheads="1"/>
            </p:cNvSpPr>
            <p:nvPr/>
          </p:nvSpPr>
          <p:spPr bwMode="auto">
            <a:xfrm>
              <a:off x="6292850" y="4114800"/>
              <a:ext cx="463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35" name="Text Box 8"/>
            <p:cNvSpPr txBox="1">
              <a:spLocks noChangeArrowheads="1"/>
            </p:cNvSpPr>
            <p:nvPr/>
          </p:nvSpPr>
          <p:spPr bwMode="auto">
            <a:xfrm>
              <a:off x="4267200" y="5003800"/>
              <a:ext cx="4778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2536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3962400" y="4419600"/>
              <a:ext cx="36512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38" name="Oval 11"/>
            <p:cNvSpPr>
              <a:spLocks noChangeArrowheads="1"/>
            </p:cNvSpPr>
            <p:nvPr/>
          </p:nvSpPr>
          <p:spPr bwMode="auto">
            <a:xfrm>
              <a:off x="4870450" y="5410200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9" name="Text Box 12"/>
            <p:cNvSpPr txBox="1">
              <a:spLocks noChangeArrowheads="1"/>
            </p:cNvSpPr>
            <p:nvPr/>
          </p:nvSpPr>
          <p:spPr bwMode="auto">
            <a:xfrm>
              <a:off x="4870450" y="48768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u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集合论公理系统的一个基本思想是认为“任一集合的所有元素都是集合”</a:t>
            </a:r>
            <a:r>
              <a:rPr lang="en-US" altLang="zh-CN" dirty="0"/>
              <a:t>,</a:t>
            </a:r>
            <a:r>
              <a:rPr lang="zh-CN" altLang="en-US" dirty="0"/>
              <a:t>集合论的研究对象只是集合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空集是最基本、最重要的集合．公理系统构造的第一个集合就是空集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除集合外的其他对象</a:t>
            </a:r>
            <a:r>
              <a:rPr lang="en-US" altLang="zh-CN" dirty="0"/>
              <a:t>(</a:t>
            </a:r>
            <a:r>
              <a:rPr lang="zh-CN" altLang="en-US" dirty="0"/>
              <a:t>如有序对、数字、字母</a:t>
            </a:r>
            <a:r>
              <a:rPr lang="en-US" altLang="zh-CN" dirty="0"/>
              <a:t>)</a:t>
            </a:r>
            <a:r>
              <a:rPr lang="zh-CN" altLang="en-US" dirty="0"/>
              <a:t>都要用集合定义</a:t>
            </a:r>
            <a:r>
              <a:rPr lang="en-US" altLang="zh-CN" dirty="0"/>
              <a:t>,</a:t>
            </a:r>
            <a:r>
              <a:rPr lang="zh-CN" altLang="en-US" dirty="0"/>
              <a:t>对这些对象的研究也就转化为对集合的研究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讨论话题？</a:t>
            </a:r>
            <a:endParaRPr lang="en-US" altLang="zh-CN" dirty="0"/>
          </a:p>
        </p:txBody>
      </p:sp>
    </p:spTree>
  </p:cSld>
  <p:clrMapOvr>
    <a:masterClrMapping/>
  </p:clrMapOvr>
  <p:transition spd="slow" advTm="8000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53" y="770489"/>
            <a:ext cx="7281656" cy="54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5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集合的特征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确定性</a:t>
            </a:r>
          </a:p>
          <a:p>
            <a:pPr eaLnBrk="1" hangingPunct="1"/>
            <a:r>
              <a:rPr lang="zh-CN" altLang="en-US" dirty="0"/>
              <a:t>互异性</a:t>
            </a:r>
          </a:p>
          <a:p>
            <a:pPr eaLnBrk="1" hangingPunct="1"/>
            <a:r>
              <a:rPr lang="zh-CN" altLang="en-US" dirty="0"/>
              <a:t>无序性</a:t>
            </a:r>
          </a:p>
          <a:p>
            <a:pPr eaLnBrk="1" hangingPunct="1"/>
            <a:r>
              <a:rPr lang="zh-CN" altLang="en-US" dirty="0"/>
              <a:t>多样性</a:t>
            </a: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200"/>
              <a:t>确定性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任何一个对象</a:t>
            </a:r>
            <a:r>
              <a:rPr lang="en-US" altLang="zh-CN" dirty="0"/>
              <a:t>,</a:t>
            </a:r>
            <a:r>
              <a:rPr lang="zh-CN" altLang="en-US" dirty="0"/>
              <a:t>或者是这个集合的元素</a:t>
            </a:r>
            <a:r>
              <a:rPr lang="en-US" altLang="zh-CN" dirty="0"/>
              <a:t>,</a:t>
            </a:r>
            <a:r>
              <a:rPr lang="zh-CN" altLang="en-US" dirty="0"/>
              <a:t>或者不是</a:t>
            </a:r>
            <a:r>
              <a:rPr lang="en-US" altLang="zh-CN" dirty="0"/>
              <a:t>,</a:t>
            </a:r>
            <a:r>
              <a:rPr lang="zh-CN" altLang="en-US" dirty="0"/>
              <a:t>二者必居其一；</a:t>
            </a:r>
          </a:p>
          <a:p>
            <a:pPr eaLnBrk="1" hangingPunct="1"/>
            <a:r>
              <a:rPr lang="zh-CN" altLang="en-US" dirty="0"/>
              <a:t>例如：</a:t>
            </a:r>
          </a:p>
          <a:p>
            <a:pPr lvl="1" eaLnBrk="1" hangingPunct="1"/>
            <a:r>
              <a:rPr lang="en-US" altLang="zh-CN" dirty="0"/>
              <a:t>A={</a:t>
            </a:r>
            <a:r>
              <a:rPr lang="en-US" altLang="zh-CN" dirty="0" err="1"/>
              <a:t>x|x</a:t>
            </a:r>
            <a:r>
              <a:rPr lang="zh-CN" altLang="en-US" dirty="0"/>
              <a:t>是自然数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/>
              <a:t>x&lt;100}</a:t>
            </a:r>
          </a:p>
          <a:p>
            <a:pPr lvl="1" eaLnBrk="1" hangingPunct="1"/>
            <a:r>
              <a:rPr lang="en-US" altLang="zh-CN" dirty="0"/>
              <a:t>B={</a:t>
            </a:r>
            <a:r>
              <a:rPr lang="en-US" altLang="zh-CN" dirty="0" err="1"/>
              <a:t>x|x</a:t>
            </a:r>
            <a:r>
              <a:rPr lang="zh-CN" altLang="en-US" dirty="0"/>
              <a:t>是年轻人</a:t>
            </a:r>
            <a:r>
              <a:rPr lang="en-US" altLang="zh-CN" dirty="0"/>
              <a:t>}</a:t>
            </a:r>
          </a:p>
          <a:p>
            <a:pPr lvl="1" eaLnBrk="1" hangingPunct="1"/>
            <a:r>
              <a:rPr lang="en-US" altLang="zh-CN" dirty="0"/>
              <a:t>C={</a:t>
            </a:r>
            <a:r>
              <a:rPr lang="en-US" altLang="zh-CN" dirty="0" err="1"/>
              <a:t>x|x</a:t>
            </a:r>
            <a:r>
              <a:rPr lang="zh-CN" altLang="en-US" dirty="0"/>
              <a:t>是秃子</a:t>
            </a:r>
            <a:r>
              <a:rPr lang="en-US" altLang="zh-CN" dirty="0"/>
              <a:t>}</a:t>
            </a:r>
          </a:p>
          <a:p>
            <a:pPr lvl="2" eaLnBrk="1" hangingPunct="1"/>
            <a:r>
              <a:rPr lang="zh-CN" altLang="en-US" dirty="0"/>
              <a:t>“一根头发都没有的人是秃子”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“比一个秃子多一根头发的人是秃子”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“所有人都是秃子”</a:t>
            </a:r>
            <a:endParaRPr lang="en-US" altLang="zh-CN" dirty="0"/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互异性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集合中任何两个元素都是不同的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zh-CN" altLang="en-US" dirty="0">
                <a:solidFill>
                  <a:srgbClr val="FF0000"/>
                </a:solidFill>
              </a:rPr>
              <a:t>集合中不允许出现重复的元素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例如：</a:t>
            </a:r>
          </a:p>
          <a:p>
            <a:pPr lvl="1" eaLnBrk="1" hangingPunct="1"/>
            <a:r>
              <a:rPr lang="zh-CN" altLang="en-US" dirty="0"/>
              <a:t>集合</a:t>
            </a:r>
            <a:r>
              <a:rPr lang="en-US" altLang="zh-CN" dirty="0"/>
              <a:t>A={</a:t>
            </a:r>
            <a:r>
              <a:rPr lang="en-US" altLang="zh-CN" dirty="0" err="1"/>
              <a:t>a,b,c,c,b,d</a:t>
            </a:r>
            <a:r>
              <a:rPr lang="en-US" altLang="zh-CN" dirty="0"/>
              <a:t>},</a:t>
            </a:r>
            <a:r>
              <a:rPr lang="zh-CN" altLang="en-US" dirty="0"/>
              <a:t>实际上应该是</a:t>
            </a:r>
          </a:p>
          <a:p>
            <a:pPr lvl="1" eaLnBrk="1" hangingPunct="1"/>
            <a:r>
              <a:rPr lang="en-US" altLang="zh-CN" dirty="0"/>
              <a:t>A={</a:t>
            </a:r>
            <a:r>
              <a:rPr lang="en-US" altLang="zh-CN" dirty="0" err="1"/>
              <a:t>a,b,c,d</a:t>
            </a:r>
            <a:r>
              <a:rPr lang="en-US" altLang="zh-CN" dirty="0"/>
              <a:t>}</a:t>
            </a: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无序性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集合与其中的元素的顺序无关</a:t>
            </a:r>
          </a:p>
          <a:p>
            <a:pPr eaLnBrk="1" hangingPunct="1"/>
            <a:r>
              <a:rPr lang="zh-CN" altLang="en-US" dirty="0"/>
              <a:t>例如：集合</a:t>
            </a:r>
            <a:r>
              <a:rPr lang="en-US" altLang="zh-CN" dirty="0"/>
              <a:t>{</a:t>
            </a:r>
            <a:r>
              <a:rPr lang="en-US" altLang="zh-CN" dirty="0" err="1"/>
              <a:t>a,b,c,d,e</a:t>
            </a:r>
            <a:r>
              <a:rPr lang="en-US" altLang="zh-CN" dirty="0"/>
              <a:t>}</a:t>
            </a:r>
            <a:r>
              <a:rPr lang="zh-CN" altLang="en-US" dirty="0"/>
              <a:t>、</a:t>
            </a:r>
            <a:r>
              <a:rPr lang="en-US" altLang="zh-CN" dirty="0"/>
              <a:t>{</a:t>
            </a:r>
            <a:r>
              <a:rPr lang="en-US" altLang="zh-CN" dirty="0" err="1"/>
              <a:t>d,c,e,a,b</a:t>
            </a:r>
            <a:r>
              <a:rPr lang="en-US" altLang="zh-CN" dirty="0"/>
              <a:t>}</a:t>
            </a:r>
            <a:r>
              <a:rPr lang="zh-CN" altLang="en-US" dirty="0"/>
              <a:t>、</a:t>
            </a:r>
            <a:r>
              <a:rPr lang="en-US" altLang="zh-CN" dirty="0"/>
              <a:t>{</a:t>
            </a:r>
            <a:r>
              <a:rPr lang="en-US" altLang="zh-CN" dirty="0" err="1"/>
              <a:t>e,c,d,b,a</a:t>
            </a:r>
            <a:r>
              <a:rPr lang="en-US" altLang="zh-CN" dirty="0"/>
              <a:t>},</a:t>
            </a:r>
            <a:r>
              <a:rPr lang="zh-CN" altLang="en-US" dirty="0"/>
              <a:t>都是表示同一个集合。</a:t>
            </a: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多样性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集合中的元素可以是任意的对象</a:t>
            </a:r>
            <a:r>
              <a:rPr lang="en-US" altLang="zh-CN" dirty="0"/>
              <a:t>,</a:t>
            </a:r>
            <a:r>
              <a:rPr lang="zh-CN" altLang="en-US" dirty="0"/>
              <a:t>相互独立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不要求一定要具备明显的共同特征。</a:t>
            </a:r>
          </a:p>
          <a:p>
            <a:pPr eaLnBrk="1" hangingPunct="1">
              <a:defRPr/>
            </a:pPr>
            <a:r>
              <a:rPr lang="zh-CN" altLang="en-US" dirty="0"/>
              <a:t>例如：</a:t>
            </a:r>
            <a:br>
              <a:rPr lang="zh-CN" altLang="en-US" dirty="0"/>
            </a:br>
            <a:r>
              <a:rPr lang="en-US" altLang="zh-CN" dirty="0"/>
              <a:t>A={a,{a},{{a},b},{{a}},1}</a:t>
            </a:r>
            <a:br>
              <a:rPr lang="en-US" altLang="zh-CN" dirty="0"/>
            </a:br>
            <a:r>
              <a:rPr lang="en-US" altLang="zh-CN" dirty="0"/>
              <a:t>A={1,a,*,-3,{</a:t>
            </a:r>
            <a:r>
              <a:rPr lang="en-US" altLang="zh-CN" dirty="0" err="1"/>
              <a:t>a,b</a:t>
            </a:r>
            <a:r>
              <a:rPr lang="en-US" altLang="zh-CN" dirty="0"/>
              <a:t>},{</a:t>
            </a:r>
            <a:r>
              <a:rPr lang="en-US" altLang="zh-CN" dirty="0" err="1"/>
              <a:t>x|x</a:t>
            </a:r>
            <a:r>
              <a:rPr lang="zh-CN" altLang="en-US" dirty="0"/>
              <a:t>是汽车</a:t>
            </a:r>
            <a:r>
              <a:rPr lang="en-US" altLang="zh-CN" dirty="0"/>
              <a:t>},</a:t>
            </a:r>
            <a:r>
              <a:rPr lang="zh-CN" altLang="en-US" dirty="0"/>
              <a:t>地球</a:t>
            </a:r>
            <a:r>
              <a:rPr lang="en-US" altLang="zh-CN" dirty="0"/>
              <a:t>}</a:t>
            </a:r>
          </a:p>
          <a:p>
            <a:pPr eaLnBrk="1" hangingPunct="1">
              <a:defRPr/>
            </a:pPr>
            <a:r>
              <a:rPr lang="zh-CN" altLang="en-US" dirty="0"/>
              <a:t>分类、聚类与集合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概念描述、分类与预测、主题模型</a:t>
            </a:r>
            <a:endParaRPr lang="en-US" altLang="zh-CN" dirty="0"/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集合之间的关系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子集与超集</a:t>
            </a:r>
            <a:endParaRPr lang="en-US" altLang="zh-CN"/>
          </a:p>
          <a:p>
            <a:pPr eaLnBrk="1" hangingPunct="1"/>
            <a:r>
              <a:rPr lang="zh-CN" altLang="en-US"/>
              <a:t>集合相等</a:t>
            </a:r>
            <a:endParaRPr lang="en-US" altLang="zh-CN"/>
          </a:p>
          <a:p>
            <a:pPr eaLnBrk="1" hangingPunct="1"/>
            <a:r>
              <a:rPr lang="zh-CN" altLang="en-US"/>
              <a:t>空集与全集</a:t>
            </a:r>
            <a:endParaRPr lang="en-US" altLang="zh-CN"/>
          </a:p>
          <a:p>
            <a:pPr eaLnBrk="1" hangingPunct="1"/>
            <a:r>
              <a:rPr lang="zh-CN" altLang="en-US"/>
              <a:t>幂集</a:t>
            </a:r>
            <a:endParaRPr lang="zh-CN" altLang="zh-CN"/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1</a:t>
            </a:r>
            <a:r>
              <a:rPr lang="zh-CN" altLang="en-US" dirty="0"/>
              <a:t>子集</a:t>
            </a:r>
            <a:r>
              <a:rPr lang="en-US" altLang="zh-CN" dirty="0"/>
              <a:t>(subset)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/>
              <a:t>A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是两个集合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的元素都是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的元素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则称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的子集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也称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包含</a:t>
            </a:r>
            <a:r>
              <a:rPr lang="en-US" altLang="zh-CN" dirty="0"/>
              <a:t>A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包含</a:t>
            </a:r>
            <a:r>
              <a:rPr lang="zh-CN" altLang="en-US" dirty="0"/>
              <a:t>于</a:t>
            </a:r>
            <a:r>
              <a:rPr lang="en-US" altLang="zh-CN" dirty="0"/>
              <a:t>B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的超集合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记以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B,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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且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B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则称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的真子集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 err="1">
                <a:latin typeface="宋体" panose="02010600030101010101" pitchFamily="2" charset="-122"/>
              </a:rPr>
              <a:t>propersubset</a:t>
            </a:r>
            <a:r>
              <a:rPr lang="en-US" altLang="zh-CN" dirty="0">
                <a:latin typeface="宋体" panose="02010600030101010101" pitchFamily="2" charset="-122"/>
              </a:rPr>
              <a:t>),</a:t>
            </a:r>
            <a:r>
              <a:rPr lang="zh-CN" altLang="en-US" dirty="0">
                <a:latin typeface="宋体" panose="02010600030101010101" pitchFamily="2" charset="-122"/>
              </a:rPr>
              <a:t>也称</a:t>
            </a:r>
            <a:r>
              <a:rPr lang="en-US" altLang="zh-CN" dirty="0"/>
              <a:t>B</a:t>
            </a:r>
            <a:r>
              <a:rPr lang="zh-CN" altLang="en-US" dirty="0">
                <a:latin typeface="宋体" panose="02010600030101010101" pitchFamily="2" charset="-122"/>
              </a:rPr>
              <a:t>真包含</a:t>
            </a:r>
            <a:r>
              <a:rPr lang="en-US" altLang="zh-CN" dirty="0"/>
              <a:t>A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真包含</a:t>
            </a:r>
            <a:r>
              <a:rPr lang="zh-CN" altLang="en-US" dirty="0"/>
              <a:t>于</a:t>
            </a:r>
            <a:r>
              <a:rPr lang="en-US" altLang="zh-CN" dirty="0"/>
              <a:t>B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记以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en-US" altLang="zh-CN" dirty="0"/>
              <a:t>B,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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子集</a:t>
            </a:r>
            <a:r>
              <a:rPr lang="en-US" altLang="zh-CN" dirty="0"/>
              <a:t>(subset)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Clr>
                <a:schemeClr val="tx2"/>
              </a:buClr>
            </a:pP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x(</a:t>
            </a:r>
            <a:r>
              <a:rPr lang="en-US" altLang="zh-CN" sz="2800" dirty="0" err="1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xAxB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ts val="600"/>
              </a:spcBef>
              <a:buClr>
                <a:schemeClr val="tx2"/>
              </a:buClr>
            </a:pP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</a:t>
            </a:r>
            <a:r>
              <a:rPr lang="en-US" altLang="zh-CN" sz="2800" dirty="0"/>
              <a:t>B</a:t>
            </a:r>
          </a:p>
          <a:p>
            <a:pPr lvl="1" eaLnBrk="1" hangingPunct="1">
              <a:spcBef>
                <a:spcPts val="600"/>
              </a:spcBef>
              <a:buClr>
                <a:schemeClr val="tx2"/>
              </a:buClr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</a:t>
            </a:r>
            <a:r>
              <a:rPr lang="en-US" altLang="zh-CN" sz="2800" dirty="0">
                <a:latin typeface="宋体" panose="02010600030101010101" pitchFamily="2" charset="-122"/>
              </a:rPr>
              <a:t>∧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/>
              <a:t>B</a:t>
            </a:r>
          </a:p>
          <a:p>
            <a:pPr lvl="1" eaLnBrk="1" hangingPunct="1">
              <a:spcBef>
                <a:spcPts val="600"/>
              </a:spcBef>
              <a:buClr>
                <a:schemeClr val="tx2"/>
              </a:buClr>
            </a:pPr>
            <a:r>
              <a:rPr lang="en-US" altLang="zh-CN" sz="2800" dirty="0">
                <a:sym typeface="Symbol" panose="05050102010706020507" pitchFamily="18" charset="2"/>
              </a:rPr>
              <a:t>x(</a:t>
            </a:r>
            <a:r>
              <a:rPr lang="en-US" altLang="zh-CN" sz="2800" dirty="0" err="1">
                <a:sym typeface="Symbol" panose="05050102010706020507" pitchFamily="18" charset="2"/>
              </a:rPr>
              <a:t>xAxB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宋体" panose="02010600030101010101" pitchFamily="2" charset="-122"/>
              </a:rPr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x(</a:t>
            </a:r>
            <a:r>
              <a:rPr lang="en-US" altLang="zh-CN" sz="2800" dirty="0" err="1">
                <a:sym typeface="Symbol" panose="05050102010706020507" pitchFamily="18" charset="2"/>
              </a:rPr>
              <a:t>xAxB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en-US" altLang="zh-CN" sz="2800" dirty="0"/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基本内容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集合的基本概念</a:t>
            </a:r>
          </a:p>
          <a:p>
            <a:pPr eaLnBrk="1" hangingPunct="1"/>
            <a:r>
              <a:rPr lang="zh-CN" altLang="en-US" sz="2800" dirty="0"/>
              <a:t>集合之间的关系</a:t>
            </a: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例：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设</a:t>
            </a:r>
            <a:r>
              <a:rPr lang="en-US" altLang="zh-CN" sz="2800" dirty="0"/>
              <a:t>A={2,4,6,8}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B={</a:t>
            </a:r>
            <a:r>
              <a:rPr lang="en-US" altLang="zh-CN" sz="2800" dirty="0" err="1"/>
              <a:t>x|x</a:t>
            </a:r>
            <a:r>
              <a:rPr lang="zh-CN" altLang="en-US" sz="2800" dirty="0"/>
              <a:t>是正偶数</a:t>
            </a:r>
            <a:r>
              <a:rPr lang="en-US" altLang="zh-CN" sz="2800" dirty="0"/>
              <a:t>}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C</a:t>
            </a:r>
            <a:r>
              <a:rPr lang="en-US" altLang="zh-CN" sz="2800" dirty="0">
                <a:latin typeface="宋体" panose="02010600030101010101" pitchFamily="2" charset="-122"/>
              </a:rPr>
              <a:t>=</a:t>
            </a:r>
            <a:r>
              <a:rPr lang="en-US" altLang="zh-CN" sz="2800" dirty="0"/>
              <a:t>{</a:t>
            </a:r>
            <a:r>
              <a:rPr lang="en-US" altLang="zh-CN" sz="2800" dirty="0" err="1"/>
              <a:t>x|x</a:t>
            </a:r>
            <a:r>
              <a:rPr lang="zh-CN" altLang="en-US" sz="2800" dirty="0"/>
              <a:t>是整数</a:t>
            </a:r>
            <a:r>
              <a:rPr lang="en-US" altLang="zh-CN" sz="2800" dirty="0"/>
              <a:t>}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则有</a:t>
            </a:r>
            <a:r>
              <a:rPr lang="en-US" altLang="zh-CN" sz="2800" dirty="0">
                <a:latin typeface="宋体" panose="02010600030101010101" pitchFamily="2" charset="-122"/>
              </a:rPr>
              <a:t>:</a:t>
            </a:r>
          </a:p>
          <a:p>
            <a:pPr eaLnBrk="1" hangingPunct="1"/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,B</a:t>
            </a:r>
            <a:r>
              <a:rPr lang="en-US" altLang="zh-CN" sz="2800" dirty="0"/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C,</a:t>
            </a:r>
            <a:r>
              <a:rPr lang="zh-CN" altLang="en-US" sz="2800" dirty="0">
                <a:sym typeface="Symbol" panose="05050102010706020507" pitchFamily="18" charset="2"/>
              </a:rPr>
              <a:t>并且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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,B</a:t>
            </a:r>
            <a:r>
              <a:rPr lang="en-US" altLang="zh-CN" sz="2800" dirty="0"/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</a:t>
            </a:r>
            <a:r>
              <a:rPr lang="en-US" altLang="zh-CN" sz="2800" dirty="0"/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2</a:t>
            </a:r>
            <a:r>
              <a:rPr lang="zh-CN" altLang="en-US" dirty="0"/>
              <a:t>集合相等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latin typeface="宋体" panose="02010600030101010101" pitchFamily="2" charset="-122"/>
              </a:rPr>
              <a:t>当两个集合</a:t>
            </a:r>
            <a:r>
              <a:rPr lang="en-US" altLang="zh-CN" sz="2400" dirty="0"/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/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的元素完全一样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即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实际上是同一个集合时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则称集合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相等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记以</a:t>
            </a:r>
            <a:r>
              <a:rPr lang="en-US" altLang="zh-CN" sz="2400" dirty="0"/>
              <a:t>A=B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z="2400" dirty="0"/>
              <a:t>A=B</a:t>
            </a:r>
            <a:r>
              <a:rPr lang="en-US" altLang="zh-CN" sz="2400" dirty="0">
                <a:sym typeface="Symbol" panose="05050102010706020507" pitchFamily="18" charset="2"/>
              </a:rPr>
              <a:t>x(</a:t>
            </a:r>
            <a:r>
              <a:rPr lang="en-US" altLang="zh-CN" sz="2400" dirty="0" err="1">
                <a:sym typeface="Symbol" panose="05050102010706020507" pitchFamily="18" charset="2"/>
              </a:rPr>
              <a:t>xAxB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z="2400" dirty="0"/>
              <a:t>A≠B</a:t>
            </a:r>
            <a:r>
              <a:rPr lang="en-US" altLang="zh-CN" sz="2400" dirty="0">
                <a:sym typeface="Symbol" panose="05050102010706020507" pitchFamily="18" charset="2"/>
              </a:rPr>
              <a:t>x(</a:t>
            </a:r>
            <a:r>
              <a:rPr lang="en-US" altLang="zh-CN" sz="2400" dirty="0" err="1">
                <a:sym typeface="Symbol" panose="05050102010706020507" pitchFamily="18" charset="2"/>
              </a:rPr>
              <a:t>xAxB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/>
              <a:t>例：设</a:t>
            </a:r>
            <a:r>
              <a:rPr lang="en-US" altLang="zh-CN" sz="2400" dirty="0"/>
              <a:t>A={</a:t>
            </a:r>
            <a:r>
              <a:rPr lang="en-US" altLang="zh-CN" sz="2400" dirty="0" err="1"/>
              <a:t>x|x</a:t>
            </a:r>
            <a:r>
              <a:rPr lang="zh-CN" altLang="en-US" sz="2400" dirty="0"/>
              <a:t>是偶数</a:t>
            </a:r>
            <a:r>
              <a:rPr lang="en-US" altLang="zh-CN" sz="2400" dirty="0"/>
              <a:t>,</a:t>
            </a:r>
            <a:r>
              <a:rPr lang="zh-CN" altLang="en-US" sz="2400" dirty="0"/>
              <a:t>且</a:t>
            </a:r>
            <a:r>
              <a:rPr lang="en-US" altLang="zh-CN" sz="2400" dirty="0"/>
              <a:t>0&lt;x&lt;10},B={2,4,6,8},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/>
              <a:t>则</a:t>
            </a:r>
            <a:r>
              <a:rPr lang="en-US" altLang="zh-CN" sz="2400" dirty="0"/>
              <a:t>A=B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重要结论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3600" dirty="0"/>
              <a:t>对于任意两个集合</a:t>
            </a:r>
            <a:r>
              <a:rPr lang="en-US" altLang="zh-CN" sz="3600" dirty="0"/>
              <a:t>A</a:t>
            </a:r>
            <a:r>
              <a:rPr lang="zh-CN" altLang="en-US" sz="3600" dirty="0"/>
              <a:t>、</a:t>
            </a:r>
            <a:r>
              <a:rPr lang="en-US" altLang="zh-CN" sz="3600" dirty="0"/>
              <a:t>B,</a:t>
            </a:r>
            <a:r>
              <a:rPr lang="en-US" altLang="zh-CN" sz="3600" dirty="0">
                <a:solidFill>
                  <a:srgbClr val="FF0000"/>
                </a:solidFill>
                <a:highlight>
                  <a:srgbClr val="FFFF00"/>
                </a:highlight>
              </a:rPr>
              <a:t>A=B</a:t>
            </a:r>
            <a:r>
              <a:rPr lang="zh-CN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的充要条件是</a:t>
            </a:r>
            <a:r>
              <a:rPr lang="en-US" altLang="zh-CN" sz="36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36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</a:t>
            </a:r>
            <a:r>
              <a:rPr lang="en-US" altLang="zh-CN" sz="3600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zh-CN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且</a:t>
            </a:r>
            <a:r>
              <a:rPr lang="en-US" altLang="zh-CN" sz="3600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en-US" altLang="zh-CN" sz="36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</a:t>
            </a:r>
            <a:r>
              <a:rPr lang="en-US" altLang="zh-CN" sz="36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zh-CN" altLang="en-US" sz="3600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重要结论</a:t>
            </a:r>
          </a:p>
        </p:txBody>
      </p:sp>
      <p:sp>
        <p:nvSpPr>
          <p:cNvPr id="34819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自反性</a:t>
            </a:r>
            <a:r>
              <a:rPr lang="en-US" altLang="zh-CN" dirty="0"/>
              <a:t>,</a:t>
            </a:r>
            <a:r>
              <a:rPr lang="zh-CN" altLang="en-US" dirty="0"/>
              <a:t>反对称性</a:t>
            </a:r>
            <a:r>
              <a:rPr lang="en-US" altLang="zh-CN" dirty="0"/>
              <a:t>,</a:t>
            </a:r>
            <a:r>
              <a:rPr lang="zh-CN" altLang="en-US" dirty="0"/>
              <a:t>传递性</a:t>
            </a:r>
            <a:endParaRPr lang="en-US" altLang="zh-CN" dirty="0"/>
          </a:p>
          <a:p>
            <a:pPr eaLnBrk="1" hangingPunct="1"/>
            <a:r>
              <a:rPr lang="zh-CN" altLang="en-US" dirty="0"/>
              <a:t>对任意的集合</a:t>
            </a:r>
            <a:r>
              <a:rPr lang="en-US" altLang="zh-CN" dirty="0"/>
              <a:t>A,B,C:</a:t>
            </a:r>
          </a:p>
          <a:p>
            <a:pPr marL="641350" lvl="2" indent="0" eaLnBrk="1" hangingPunct="1">
              <a:buNone/>
            </a:pPr>
            <a:r>
              <a:rPr lang="en-US" altLang="zh-CN" dirty="0"/>
              <a:t>(1)A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A.</a:t>
            </a:r>
            <a:r>
              <a:rPr lang="zh-CN" altLang="en-US" dirty="0"/>
              <a:t>（自反性）</a:t>
            </a:r>
            <a:endParaRPr lang="en-US" altLang="zh-CN" dirty="0"/>
          </a:p>
          <a:p>
            <a:pPr marL="641350" lvl="2" indent="0" eaLnBrk="1" hangingPunct="1">
              <a:buNone/>
            </a:pPr>
            <a:r>
              <a:rPr lang="en-US" altLang="zh-CN" dirty="0"/>
              <a:t>(2)(A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A)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A=B.</a:t>
            </a:r>
            <a:r>
              <a:rPr lang="zh-CN" altLang="en-US" dirty="0"/>
              <a:t>（反对称性）</a:t>
            </a:r>
            <a:endParaRPr lang="en-US" altLang="zh-CN" dirty="0"/>
          </a:p>
          <a:p>
            <a:pPr marL="641350" lvl="2" indent="0" eaLnBrk="1" hangingPunct="1">
              <a:buNone/>
            </a:pPr>
            <a:r>
              <a:rPr lang="en-US" altLang="zh-CN" dirty="0"/>
              <a:t>(3)(A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C)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C.</a:t>
            </a:r>
            <a:r>
              <a:rPr lang="zh-CN" altLang="en-US" dirty="0"/>
              <a:t>（</a:t>
            </a:r>
            <a:r>
              <a:rPr lang="zh-CN" altLang="en-US"/>
              <a:t>传递性）</a:t>
            </a:r>
            <a:endParaRPr lang="en-US" altLang="zh-CN" dirty="0"/>
          </a:p>
          <a:p>
            <a:pPr marL="641350" lvl="2" indent="0" eaLnBrk="1" hangingPunct="1">
              <a:buNone/>
            </a:pPr>
            <a:r>
              <a:rPr lang="zh-CN" altLang="en-US">
                <a:solidFill>
                  <a:srgbClr val="0070C0"/>
                </a:solidFill>
              </a:rPr>
              <a:t>反对称性：当且仅当对于</a:t>
            </a:r>
            <a:r>
              <a:rPr lang="en-US" altLang="zh-CN">
                <a:solidFill>
                  <a:srgbClr val="0070C0"/>
                </a:solidFill>
              </a:rPr>
              <a:t>X</a:t>
            </a:r>
            <a:r>
              <a:rPr lang="zh-CN" altLang="en-US">
                <a:solidFill>
                  <a:srgbClr val="0070C0"/>
                </a:solidFill>
              </a:rPr>
              <a:t>里的任意元素</a:t>
            </a:r>
            <a:r>
              <a:rPr lang="en-US" altLang="zh-CN">
                <a:solidFill>
                  <a:srgbClr val="0070C0"/>
                </a:solidFill>
              </a:rPr>
              <a:t>a, b</a:t>
            </a:r>
            <a:r>
              <a:rPr lang="zh-CN" altLang="en-US">
                <a:solidFill>
                  <a:srgbClr val="0070C0"/>
                </a:solidFill>
              </a:rPr>
              <a:t>，若</a:t>
            </a:r>
            <a:r>
              <a:rPr lang="en-US" altLang="zh-CN">
                <a:solidFill>
                  <a:srgbClr val="0070C0"/>
                </a:solidFill>
              </a:rPr>
              <a:t>aRb </a:t>
            </a:r>
            <a:r>
              <a:rPr lang="zh-CN" altLang="en-US">
                <a:solidFill>
                  <a:srgbClr val="0070C0"/>
                </a:solidFill>
              </a:rPr>
              <a:t>且 </a:t>
            </a:r>
            <a:r>
              <a:rPr lang="en-US" altLang="zh-CN">
                <a:solidFill>
                  <a:srgbClr val="0070C0"/>
                </a:solidFill>
              </a:rPr>
              <a:t>bRa</a:t>
            </a:r>
            <a:r>
              <a:rPr lang="zh-CN" altLang="en-US">
                <a:solidFill>
                  <a:srgbClr val="0070C0"/>
                </a:solidFill>
              </a:rPr>
              <a:t>，则</a:t>
            </a:r>
            <a:r>
              <a:rPr lang="en-US" altLang="zh-CN">
                <a:solidFill>
                  <a:srgbClr val="0070C0"/>
                </a:solidFill>
              </a:rPr>
              <a:t>a=b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讨论：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是否存在集合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B,</a:t>
            </a:r>
            <a:r>
              <a:rPr lang="zh-CN" altLang="en-US" dirty="0"/>
              <a:t>使得</a:t>
            </a:r>
            <a:r>
              <a:rPr lang="en-US" altLang="zh-CN" dirty="0"/>
              <a:t>A</a:t>
            </a:r>
            <a:r>
              <a:rPr lang="en-US" altLang="zh-CN" sz="3600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B</a:t>
            </a:r>
            <a:r>
              <a:rPr lang="zh-CN" altLang="en-US" dirty="0"/>
              <a:t>且</a:t>
            </a:r>
            <a:r>
              <a:rPr lang="en-US" altLang="zh-CN" dirty="0"/>
              <a:t>A</a:t>
            </a:r>
            <a:r>
              <a:rPr lang="en-US" altLang="zh-CN" sz="36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zh-CN" altLang="en-US" dirty="0"/>
              <a:t>？若存在</a:t>
            </a:r>
            <a:r>
              <a:rPr lang="en-US" altLang="zh-CN" dirty="0"/>
              <a:t>,</a:t>
            </a:r>
            <a:r>
              <a:rPr lang="zh-CN" altLang="en-US" dirty="0"/>
              <a:t>请举一例。</a:t>
            </a:r>
          </a:p>
          <a:p>
            <a:pPr eaLnBrk="1" hangingPunct="1"/>
            <a:r>
              <a:rPr lang="en-US" altLang="zh-CN" dirty="0"/>
              <a:t>A={1}</a:t>
            </a:r>
          </a:p>
          <a:p>
            <a:pPr eaLnBrk="1" hangingPunct="1"/>
            <a:r>
              <a:rPr lang="en-US" altLang="zh-CN" dirty="0"/>
              <a:t>B={1,{1}}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空集、全集</a:t>
            </a:r>
          </a:p>
        </p:txBody>
      </p:sp>
      <p:sp>
        <p:nvSpPr>
          <p:cNvPr id="36867" name="Rectangle 205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约定</a:t>
            </a:r>
            <a:r>
              <a:rPr lang="en-US" altLang="zh-CN" sz="3600" dirty="0">
                <a:solidFill>
                  <a:srgbClr val="FF0000"/>
                </a:solidFill>
              </a:rPr>
              <a:t>,</a:t>
            </a:r>
            <a:r>
              <a:rPr lang="zh-CN" altLang="en-US" sz="3600" dirty="0"/>
              <a:t>存在一个没有任何元素的集合</a:t>
            </a:r>
            <a:r>
              <a:rPr lang="en-US" altLang="zh-CN" sz="3600" dirty="0"/>
              <a:t>,</a:t>
            </a:r>
            <a:r>
              <a:rPr lang="zh-CN" altLang="en-US" sz="3600" dirty="0"/>
              <a:t>称为空集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/>
              <a:t>empty set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en-US" altLang="zh-CN" sz="3600" dirty="0"/>
              <a:t>,</a:t>
            </a:r>
            <a:r>
              <a:rPr lang="zh-CN" altLang="en-US" sz="3600" dirty="0"/>
              <a:t>记为</a:t>
            </a:r>
            <a:r>
              <a:rPr lang="en-US" altLang="zh-CN" sz="3600" dirty="0"/>
              <a:t>,</a:t>
            </a:r>
            <a:r>
              <a:rPr lang="zh-CN" altLang="en-US" sz="3600" dirty="0"/>
              <a:t>有时也用</a:t>
            </a:r>
            <a:r>
              <a:rPr lang="en-US" altLang="zh-CN" sz="3600" dirty="0">
                <a:latin typeface="宋体" panose="02010600030101010101" pitchFamily="2" charset="-122"/>
              </a:rPr>
              <a:t>{}</a:t>
            </a:r>
            <a:r>
              <a:rPr lang="zh-CN" altLang="en-US" sz="3600" dirty="0"/>
              <a:t>来</a:t>
            </a:r>
            <a:r>
              <a:rPr lang="zh-CN" altLang="en-US" sz="3600"/>
              <a:t>表示。</a:t>
            </a:r>
            <a:r>
              <a:rPr lang="zh-CN" altLang="en-US" sz="2400"/>
              <a:t>空集是任何非空集合的真子集</a:t>
            </a:r>
            <a:endParaRPr lang="en-US" altLang="zh-CN" sz="2400" dirty="0"/>
          </a:p>
          <a:p>
            <a:pPr lvl="1" eaLnBrk="1" hangingPunct="1"/>
            <a:r>
              <a:rPr lang="zh-CN" altLang="en-US" sz="3200" dirty="0"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ym typeface="Symbol" panose="05050102010706020507" pitchFamily="18" charset="2"/>
              </a:rPr>
              <a:t></a:t>
            </a:r>
            <a:r>
              <a:rPr lang="en-US" altLang="zh-CN" sz="3200" dirty="0"/>
              <a:t>{</a:t>
            </a:r>
            <a:r>
              <a:rPr lang="zh-CN" altLang="en-US" sz="3200" dirty="0">
                <a:sym typeface="Symbol" panose="05050102010706020507" pitchFamily="18" charset="2"/>
              </a:rPr>
              <a:t></a:t>
            </a:r>
            <a:r>
              <a:rPr lang="en-US" altLang="zh-CN" sz="3200" dirty="0"/>
              <a:t>}?</a:t>
            </a:r>
            <a:r>
              <a:rPr lang="zh-CN" altLang="en-US" sz="3200" dirty="0"/>
              <a:t>为真</a:t>
            </a:r>
            <a:endParaRPr lang="en-US" altLang="zh-CN" sz="3200" dirty="0"/>
          </a:p>
          <a:p>
            <a:pPr lvl="1" eaLnBrk="1" hangingPunct="1"/>
            <a:r>
              <a:rPr lang="zh-CN" altLang="en-US" sz="3600" dirty="0">
                <a:sym typeface="Symbol" panose="05050102010706020507" pitchFamily="18" charset="2"/>
              </a:rPr>
              <a:t></a:t>
            </a:r>
            <a:r>
              <a:rPr lang="en-US" altLang="zh-CN" sz="3600" dirty="0">
                <a:sym typeface="Symbol" panose="05050102010706020507" pitchFamily="18" charset="2"/>
              </a:rPr>
              <a:t></a:t>
            </a:r>
            <a:r>
              <a:rPr lang="en-US" altLang="zh-CN" sz="3600" dirty="0"/>
              <a:t>{</a:t>
            </a:r>
            <a:r>
              <a:rPr lang="zh-CN" altLang="en-US" sz="3600" dirty="0">
                <a:sym typeface="Symbol" panose="05050102010706020507" pitchFamily="18" charset="2"/>
              </a:rPr>
              <a:t></a:t>
            </a:r>
            <a:r>
              <a:rPr lang="en-US" altLang="zh-CN" sz="3600" dirty="0"/>
              <a:t>}?</a:t>
            </a:r>
            <a:r>
              <a:rPr lang="zh-CN" altLang="en-US" sz="3600" dirty="0">
                <a:sym typeface="Symbol" panose="05050102010706020507" pitchFamily="18" charset="2"/>
              </a:rPr>
              <a:t> </a:t>
            </a:r>
            <a:r>
              <a:rPr lang="en-US" altLang="zh-CN" sz="3600" dirty="0"/>
              <a:t>{</a:t>
            </a:r>
            <a:r>
              <a:rPr lang="zh-CN" altLang="en-US" sz="3600" dirty="0">
                <a:sym typeface="Symbol" panose="05050102010706020507" pitchFamily="18" charset="2"/>
              </a:rPr>
              <a:t></a:t>
            </a:r>
            <a:r>
              <a:rPr lang="en-US" altLang="zh-CN" sz="3600" dirty="0"/>
              <a:t>}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pPr lvl="1" eaLnBrk="1" hangingPunct="1"/>
            <a:r>
              <a:rPr lang="zh-CN" altLang="en-US" sz="3600" dirty="0">
                <a:sym typeface="Symbol" panose="05050102010706020507" pitchFamily="18" charset="2"/>
              </a:rPr>
              <a:t></a:t>
            </a:r>
            <a:r>
              <a:rPr lang="en-US" altLang="zh-CN" sz="3600" dirty="0">
                <a:sym typeface="Symbol" panose="05050102010706020507" pitchFamily="18" charset="2"/>
              </a:rPr>
              <a:t>=</a:t>
            </a:r>
            <a:r>
              <a:rPr lang="en-US" altLang="zh-CN" sz="3600" dirty="0"/>
              <a:t>{</a:t>
            </a:r>
            <a:r>
              <a:rPr lang="zh-CN" altLang="en-US" sz="3600" dirty="0">
                <a:sym typeface="Symbol" panose="05050102010706020507" pitchFamily="18" charset="2"/>
              </a:rPr>
              <a:t></a:t>
            </a:r>
            <a:r>
              <a:rPr lang="en-US" altLang="zh-CN" sz="3600" dirty="0"/>
              <a:t>}</a:t>
            </a:r>
            <a:r>
              <a:rPr lang="zh-CN" altLang="en-US" sz="3600" dirty="0"/>
              <a:t>？</a:t>
            </a:r>
            <a:endParaRPr lang="zh-CN" altLang="en-US" sz="3300" dirty="0"/>
          </a:p>
          <a:p>
            <a:pPr eaLnBrk="1" hangingPunct="1"/>
            <a:r>
              <a:rPr lang="zh-CN" altLang="en-US" sz="3600" dirty="0">
                <a:solidFill>
                  <a:srgbClr val="FF0000"/>
                </a:solidFill>
              </a:rPr>
              <a:t>约定</a:t>
            </a:r>
            <a:r>
              <a:rPr lang="en-US" altLang="zh-CN" sz="3600" dirty="0">
                <a:solidFill>
                  <a:srgbClr val="FF0000"/>
                </a:solidFill>
              </a:rPr>
              <a:t>,</a:t>
            </a:r>
            <a:r>
              <a:rPr lang="zh-CN" altLang="en-US" sz="3600" dirty="0"/>
              <a:t>所讨论的对象的全体称为全集</a:t>
            </a:r>
            <a:r>
              <a:rPr lang="en-US" altLang="zh-CN" sz="3600" dirty="0"/>
              <a:t>(</a:t>
            </a:r>
            <a:r>
              <a:rPr lang="en-US" altLang="zh-CN" sz="3600" i="1" dirty="0"/>
              <a:t>universal set</a:t>
            </a:r>
            <a:r>
              <a:rPr lang="en-US" altLang="zh-CN" sz="3600" dirty="0"/>
              <a:t>),</a:t>
            </a:r>
            <a:r>
              <a:rPr lang="zh-CN" altLang="en-US" sz="3600" dirty="0"/>
              <a:t>记作</a:t>
            </a:r>
            <a:r>
              <a:rPr lang="en-US" altLang="zh-CN" sz="3600" dirty="0"/>
              <a:t>E</a:t>
            </a:r>
            <a:r>
              <a:rPr lang="zh-CN" altLang="en-US" sz="3600" dirty="0"/>
              <a:t>或</a:t>
            </a:r>
            <a:r>
              <a:rPr lang="en-US" altLang="zh-CN" sz="3600" dirty="0"/>
              <a:t>U,</a:t>
            </a:r>
            <a:r>
              <a:rPr lang="zh-CN" altLang="en-US" sz="3600" dirty="0">
                <a:latin typeface="宋体" panose="02010600030101010101" pitchFamily="2" charset="-122"/>
              </a:rPr>
              <a:t>我们所讨论的集合都是</a:t>
            </a:r>
            <a:r>
              <a:rPr lang="zh-CN" altLang="en-US" sz="3600" dirty="0"/>
              <a:t>全集</a:t>
            </a:r>
            <a:r>
              <a:rPr lang="zh-CN" altLang="en-US" sz="3600" dirty="0">
                <a:latin typeface="宋体" panose="02010600030101010101" pitchFamily="2" charset="-122"/>
              </a:rPr>
              <a:t>的子集</a:t>
            </a:r>
            <a:r>
              <a:rPr lang="zh-CN" altLang="en-US" sz="3600" dirty="0"/>
              <a:t>。全集是相对的。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空集的特点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空集和全集是两个特殊集合．它们的概念很简单．但在集合论中的地位却很重要</a:t>
            </a:r>
          </a:p>
          <a:p>
            <a:pPr eaLnBrk="1" hangingPunct="1"/>
            <a:r>
              <a:rPr lang="zh-CN" altLang="en-US" sz="4000" dirty="0"/>
              <a:t>定理</a:t>
            </a:r>
            <a:r>
              <a:rPr lang="en-US" altLang="zh-CN" sz="4000" dirty="0"/>
              <a:t>6.1 </a:t>
            </a:r>
            <a:r>
              <a:rPr lang="zh-CN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对任意的集合</a:t>
            </a:r>
            <a:r>
              <a:rPr lang="en-US" altLang="zh-CN" sz="4000" dirty="0">
                <a:solidFill>
                  <a:srgbClr val="FF0000"/>
                </a:solidFill>
                <a:highlight>
                  <a:srgbClr val="FFFF00"/>
                </a:highlight>
              </a:rPr>
              <a:t>A,</a:t>
            </a:r>
            <a:r>
              <a:rPr lang="en-US" altLang="zh-CN" sz="40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</a:t>
            </a:r>
            <a:r>
              <a:rPr lang="en-US" altLang="zh-CN" sz="40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zh-CN" altLang="en-US" sz="4000" dirty="0"/>
              <a:t>．</a:t>
            </a:r>
          </a:p>
          <a:p>
            <a:pPr eaLnBrk="1" hangingPunct="1"/>
            <a:r>
              <a:rPr lang="zh-CN" altLang="en-US" sz="4000" dirty="0"/>
              <a:t>推论 空集是唯一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3 </a:t>
            </a:r>
            <a:r>
              <a:rPr lang="zh-CN" altLang="en-US" dirty="0"/>
              <a:t>幂集</a:t>
            </a:r>
            <a:r>
              <a:rPr lang="en-US" altLang="zh-CN" dirty="0"/>
              <a:t>(</a:t>
            </a:r>
            <a:r>
              <a:rPr lang="en-US" altLang="zh-CN" dirty="0" err="1"/>
              <a:t>powerset</a:t>
            </a:r>
            <a:r>
              <a:rPr lang="en-US" altLang="zh-CN" dirty="0"/>
              <a:t>)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800" dirty="0">
                <a:latin typeface="宋体" panose="02010600030101010101" pitchFamily="2" charset="-122"/>
              </a:rPr>
              <a:t>设</a:t>
            </a:r>
            <a:r>
              <a:rPr lang="en-US" altLang="zh-CN" sz="2800" dirty="0"/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是集合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所有子集为元素做成的集合称为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的幂集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记以</a:t>
            </a:r>
            <a:r>
              <a:rPr lang="en-US" altLang="zh-CN" sz="2800" dirty="0"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或２</a:t>
            </a:r>
            <a:r>
              <a:rPr lang="en-US" altLang="zh-CN" sz="2800" baseline="30000" dirty="0"/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800" dirty="0">
                <a:latin typeface="宋体" panose="02010600030101010101" pitchFamily="2" charset="-122"/>
              </a:rPr>
              <a:t>即</a:t>
            </a:r>
            <a:r>
              <a:rPr lang="zh-CN" altLang="en-US" sz="2800" dirty="0"/>
              <a:t>：</a:t>
            </a:r>
            <a:r>
              <a:rPr lang="en-US" altLang="zh-CN" sz="2800" dirty="0">
                <a:sym typeface="Symbol" panose="05050102010706020507" pitchFamily="18" charset="2"/>
              </a:rPr>
              <a:t>P</a:t>
            </a:r>
            <a:r>
              <a:rPr lang="en-US" altLang="zh-CN" sz="2800" dirty="0"/>
              <a:t>(A)={S|S</a:t>
            </a:r>
            <a:r>
              <a:rPr lang="en-US" altLang="zh-CN" sz="2800" dirty="0">
                <a:sym typeface="Symbol" panose="05050102010706020507" pitchFamily="18" charset="2"/>
              </a:rPr>
              <a:t>A</a:t>
            </a:r>
            <a:r>
              <a:rPr lang="en-US" altLang="zh-CN" sz="2400" dirty="0">
                <a:sym typeface="Symbol" panose="05050102010706020507" pitchFamily="18" charset="2"/>
              </a:rPr>
              <a:t>}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800" dirty="0">
                <a:latin typeface="宋体" panose="02010600030101010101" pitchFamily="2" charset="-122"/>
              </a:rPr>
              <a:t>例：</a:t>
            </a:r>
            <a:r>
              <a:rPr lang="en-US" altLang="zh-CN" sz="2800" dirty="0"/>
              <a:t>A={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},</a:t>
            </a:r>
            <a:r>
              <a:rPr lang="zh-CN" altLang="en-US" sz="2800" dirty="0"/>
              <a:t>则</a:t>
            </a:r>
            <a:br>
              <a:rPr lang="zh-CN" altLang="en-US" sz="2800" dirty="0"/>
            </a:br>
            <a:r>
              <a:rPr lang="en-US" altLang="zh-CN" sz="2800" dirty="0"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宋体" panose="02010600030101010101" pitchFamily="2" charset="-122"/>
              </a:rPr>
              <a:t>)=</a:t>
            </a:r>
            <a:r>
              <a:rPr lang="en-US" altLang="zh-CN" sz="3600" dirty="0">
                <a:solidFill>
                  <a:srgbClr val="FF0000"/>
                </a:solidFill>
              </a:rPr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,{a},{b},{c},{</a:t>
            </a:r>
            <a:r>
              <a:rPr lang="en-US" altLang="zh-CN" sz="2800" dirty="0" err="1"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sym typeface="Symbol" panose="05050102010706020507" pitchFamily="18" charset="2"/>
              </a:rPr>
              <a:t>a,c</a:t>
            </a:r>
            <a:r>
              <a:rPr lang="en-US" altLang="zh-CN" sz="2800" dirty="0"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sym typeface="Symbol" panose="05050102010706020507" pitchFamily="18" charset="2"/>
              </a:rPr>
              <a:t>b,c</a:t>
            </a:r>
            <a:r>
              <a:rPr lang="en-US" altLang="zh-CN" sz="2800" dirty="0">
                <a:sym typeface="Symbol" panose="05050102010706020507" pitchFamily="18" charset="2"/>
              </a:rPr>
              <a:t>},{</a:t>
            </a:r>
            <a:r>
              <a:rPr lang="en-US" altLang="zh-CN" sz="2800" dirty="0" err="1">
                <a:sym typeface="Symbol" panose="05050102010706020507" pitchFamily="18" charset="2"/>
              </a:rPr>
              <a:t>a,b,c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幂集的性质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2800" dirty="0"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为有穷集</a:t>
            </a:r>
            <a:r>
              <a:rPr lang="en-US" altLang="zh-CN" sz="2800" dirty="0">
                <a:sym typeface="Symbol" panose="05050102010706020507" pitchFamily="18" charset="2"/>
              </a:rPr>
              <a:t>,|A|=n,</a:t>
            </a:r>
            <a:r>
              <a:rPr lang="zh-CN" altLang="en-US" sz="2800" dirty="0">
                <a:sym typeface="Symbol" panose="05050102010706020507" pitchFamily="18" charset="2"/>
              </a:rPr>
              <a:t>则</a:t>
            </a:r>
            <a:br>
              <a:rPr lang="zh-CN" altLang="en-US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|2</a:t>
            </a:r>
            <a:r>
              <a:rPr lang="en-US" altLang="zh-CN" sz="2800" baseline="30000" dirty="0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|=C</a:t>
            </a:r>
            <a:r>
              <a:rPr lang="en-US" altLang="zh-CN" sz="2800" baseline="-30000" dirty="0"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ym typeface="Symbol" panose="05050102010706020507" pitchFamily="18" charset="2"/>
              </a:rPr>
              <a:t>+C</a:t>
            </a:r>
            <a:r>
              <a:rPr lang="en-US" altLang="zh-CN" sz="2800" baseline="-30000" dirty="0"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+…+</a:t>
            </a:r>
            <a:r>
              <a:rPr lang="en-US" altLang="zh-CN" sz="2800" dirty="0" err="1">
                <a:sym typeface="Symbol" panose="05050102010706020507" pitchFamily="18" charset="2"/>
              </a:rPr>
              <a:t>C</a:t>
            </a:r>
            <a:r>
              <a:rPr lang="en-US" altLang="zh-CN" sz="2800" baseline="-30000" dirty="0" err="1">
                <a:sym typeface="Symbol" panose="05050102010706020507" pitchFamily="18" charset="2"/>
              </a:rPr>
              <a:t>n</a:t>
            </a:r>
            <a:r>
              <a:rPr lang="en-US" altLang="zh-CN" sz="2800" baseline="30000" dirty="0" err="1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=2</a:t>
            </a:r>
            <a:r>
              <a:rPr lang="en-US" altLang="zh-CN" sz="2800" baseline="30000" dirty="0">
                <a:sym typeface="Symbol" panose="05050102010706020507" pitchFamily="18" charset="2"/>
              </a:rPr>
              <a:t>n</a:t>
            </a:r>
            <a:r>
              <a:rPr lang="zh-CN" altLang="en-US" sz="2800" dirty="0"/>
              <a:t>。（二项式定理）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en-US" altLang="zh-CN" sz="2800" dirty="0"/>
              <a:t>1.x</a:t>
            </a:r>
            <a:r>
              <a:rPr lang="en-US" altLang="zh-CN" sz="2800" dirty="0">
                <a:sym typeface="Symbol" panose="05050102010706020507" pitchFamily="18" charset="2"/>
              </a:rPr>
              <a:t>P</a:t>
            </a:r>
            <a:r>
              <a:rPr lang="en-US" altLang="zh-CN" sz="2800" dirty="0"/>
              <a:t>(A)</a:t>
            </a:r>
            <a:r>
              <a:rPr lang="zh-CN" altLang="en-US" sz="2800" dirty="0"/>
              <a:t>当且仅当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</a:t>
            </a:r>
            <a:r>
              <a:rPr lang="en-US" altLang="zh-CN" sz="2800" dirty="0" err="1"/>
              <a:t>A</a:t>
            </a:r>
            <a:r>
              <a:rPr lang="zh-CN" altLang="en-US" sz="2800" dirty="0"/>
              <a:t>。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设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是两个集合</a:t>
            </a:r>
            <a:r>
              <a:rPr lang="en-US" altLang="zh-CN" sz="2800" dirty="0"/>
              <a:t>,A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</a:t>
            </a:r>
            <a:r>
              <a:rPr lang="zh-CN" altLang="en-US" sz="2800" dirty="0"/>
              <a:t>当且仅当</a:t>
            </a:r>
            <a:r>
              <a:rPr lang="en-US" altLang="zh-CN" sz="2800" dirty="0">
                <a:sym typeface="Symbol" panose="05050102010706020507" pitchFamily="18" charset="2"/>
              </a:rPr>
              <a:t>P</a:t>
            </a:r>
            <a:r>
              <a:rPr lang="en-US" altLang="zh-CN" sz="2800" dirty="0"/>
              <a:t>(A)</a:t>
            </a:r>
            <a:r>
              <a:rPr lang="en-US" altLang="zh-CN" sz="2800" dirty="0">
                <a:sym typeface="Symbol" panose="05050102010706020507" pitchFamily="18" charset="2"/>
              </a:rPr>
              <a:t>P</a:t>
            </a:r>
            <a:r>
              <a:rPr lang="en-US" altLang="zh-CN" sz="2800" dirty="0"/>
              <a:t>(B)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zh-CN" altLang="en-US" sz="2800" dirty="0"/>
              <a:t>“</a:t>
            </a:r>
            <a:r>
              <a:rPr lang="en-US" altLang="zh-CN" sz="2800" dirty="0">
                <a:sym typeface="Symbol" panose="05050102010706020507" pitchFamily="18" charset="2"/>
              </a:rPr>
              <a:t></a:t>
            </a:r>
            <a:r>
              <a:rPr lang="zh-CN" altLang="en-US" sz="2800" dirty="0">
                <a:sym typeface="Symbol" panose="05050102010706020507" pitchFamily="18" charset="2"/>
              </a:rPr>
              <a:t>”</a:t>
            </a:r>
            <a:r>
              <a:rPr lang="zh-CN" altLang="en-US" sz="2800" dirty="0"/>
              <a:t>思路：</a:t>
            </a:r>
            <a:endParaRPr lang="en-US" altLang="zh-CN" sz="2800" dirty="0"/>
          </a:p>
          <a:p>
            <a:pPr marL="320675" lvl="1" indent="0" algn="just"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zh-CN" altLang="en-US" sz="2500" dirty="0"/>
              <a:t>假设</a:t>
            </a:r>
            <a:r>
              <a:rPr lang="en-US" altLang="zh-CN" sz="2500" dirty="0" err="1"/>
              <a:t>x</a:t>
            </a:r>
            <a:r>
              <a:rPr lang="en-US" altLang="zh-CN" sz="2500" dirty="0" err="1">
                <a:sym typeface="Symbol" panose="05050102010706020507" pitchFamily="18" charset="2"/>
              </a:rPr>
              <a:t></a:t>
            </a:r>
            <a:r>
              <a:rPr lang="en-US" altLang="zh-CN" sz="2500" dirty="0" err="1"/>
              <a:t>A</a:t>
            </a:r>
            <a:r>
              <a:rPr lang="en-US" altLang="zh-CN" sz="2500" dirty="0"/>
              <a:t>,</a:t>
            </a:r>
          </a:p>
          <a:p>
            <a:pPr marL="320675" lvl="1" indent="0" algn="just"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zh-CN" altLang="en-US" sz="2500" dirty="0"/>
              <a:t>推出</a:t>
            </a:r>
            <a:r>
              <a:rPr lang="en-US" altLang="zh-CN" sz="2500" dirty="0">
                <a:solidFill>
                  <a:srgbClr val="FF0000"/>
                </a:solidFill>
              </a:rPr>
              <a:t>{x}</a:t>
            </a:r>
            <a:r>
              <a:rPr lang="en-US" altLang="zh-CN" sz="2500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500" dirty="0">
                <a:solidFill>
                  <a:srgbClr val="FF0000"/>
                </a:solidFill>
              </a:rPr>
              <a:t>A</a:t>
            </a:r>
            <a:r>
              <a:rPr lang="en-US" altLang="zh-CN" sz="2500" dirty="0"/>
              <a:t>,</a:t>
            </a:r>
          </a:p>
          <a:p>
            <a:pPr marL="320675" lvl="1" indent="0" algn="just"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zh-CN" altLang="en-US" sz="2500" dirty="0"/>
              <a:t>推出</a:t>
            </a:r>
            <a:r>
              <a:rPr lang="en-US" altLang="zh-CN" sz="2500" dirty="0"/>
              <a:t>{x}</a:t>
            </a:r>
            <a:r>
              <a:rPr lang="en-US" altLang="zh-CN" sz="2500" dirty="0">
                <a:sym typeface="Symbol" panose="05050102010706020507" pitchFamily="18" charset="2"/>
              </a:rPr>
              <a:t></a:t>
            </a:r>
            <a:r>
              <a:rPr lang="en-US" altLang="zh-CN" sz="2500" dirty="0"/>
              <a:t>P(A),</a:t>
            </a:r>
          </a:p>
          <a:p>
            <a:pPr marL="320675" lvl="1" indent="0" algn="just"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zh-CN" altLang="en-US" sz="2500" dirty="0"/>
              <a:t>推出</a:t>
            </a:r>
            <a:r>
              <a:rPr lang="en-US" altLang="zh-CN" sz="2500" dirty="0"/>
              <a:t>{x}</a:t>
            </a:r>
            <a:r>
              <a:rPr lang="en-US" altLang="zh-CN" sz="2500" dirty="0">
                <a:sym typeface="Symbol" panose="05050102010706020507" pitchFamily="18" charset="2"/>
              </a:rPr>
              <a:t></a:t>
            </a:r>
            <a:r>
              <a:rPr lang="en-US" altLang="zh-CN" sz="2500" dirty="0"/>
              <a:t>P(B),</a:t>
            </a:r>
          </a:p>
          <a:p>
            <a:pPr marL="320675" lvl="1" indent="0" algn="just"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zh-CN" altLang="en-US" sz="2500" dirty="0"/>
              <a:t>推出</a:t>
            </a:r>
            <a:r>
              <a:rPr lang="en-US" altLang="zh-CN" sz="2500" dirty="0"/>
              <a:t>{x}</a:t>
            </a:r>
            <a:r>
              <a:rPr lang="en-US" altLang="zh-CN" sz="2500" dirty="0">
                <a:sym typeface="Symbol" panose="05050102010706020507" pitchFamily="18" charset="2"/>
              </a:rPr>
              <a:t></a:t>
            </a:r>
            <a:r>
              <a:rPr lang="en-US" altLang="zh-CN" sz="2500" dirty="0"/>
              <a:t>B,</a:t>
            </a:r>
          </a:p>
          <a:p>
            <a:pPr marL="320675" lvl="1" indent="0" algn="just"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zh-CN" altLang="en-US" sz="2500" dirty="0"/>
              <a:t>推出</a:t>
            </a:r>
            <a:r>
              <a:rPr lang="en-US" altLang="zh-CN" sz="2500" dirty="0" err="1"/>
              <a:t>x</a:t>
            </a:r>
            <a:r>
              <a:rPr lang="en-US" altLang="zh-CN" sz="2500" dirty="0" err="1">
                <a:sym typeface="Symbol" panose="05050102010706020507" pitchFamily="18" charset="2"/>
              </a:rPr>
              <a:t></a:t>
            </a:r>
            <a:r>
              <a:rPr lang="en-US" altLang="zh-CN" sz="2500" dirty="0" err="1"/>
              <a:t>B</a:t>
            </a:r>
            <a:endParaRPr lang="en-US" altLang="zh-CN" sz="2500" dirty="0"/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 </a:t>
            </a:r>
            <a:r>
              <a:rPr lang="zh-CN" altLang="en-US"/>
              <a:t>集合</a:t>
            </a:r>
            <a:r>
              <a:rPr lang="zh-CN" altLang="en-US" dirty="0"/>
              <a:t>的运算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并</a:t>
            </a:r>
          </a:p>
          <a:p>
            <a:pPr eaLnBrk="1" hangingPunct="1"/>
            <a:r>
              <a:rPr lang="zh-CN" altLang="en-US" dirty="0"/>
              <a:t>交</a:t>
            </a:r>
          </a:p>
          <a:p>
            <a:pPr eaLnBrk="1" hangingPunct="1"/>
            <a:r>
              <a:rPr lang="zh-CN" altLang="en-US" dirty="0"/>
              <a:t>补</a:t>
            </a:r>
            <a:r>
              <a:rPr lang="en-US" altLang="zh-CN" dirty="0"/>
              <a:t>(</a:t>
            </a:r>
            <a:r>
              <a:rPr lang="zh-CN" altLang="en-US" dirty="0"/>
              <a:t>绝对补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/>
            <a:r>
              <a:rPr lang="zh-CN" altLang="en-US" dirty="0"/>
              <a:t>差</a:t>
            </a:r>
            <a:r>
              <a:rPr lang="en-US" altLang="zh-CN" dirty="0"/>
              <a:t>(</a:t>
            </a:r>
            <a:r>
              <a:rPr lang="zh-CN" altLang="en-US" dirty="0"/>
              <a:t>相对补</a:t>
            </a:r>
            <a:r>
              <a:rPr lang="en-US" altLang="zh-CN" dirty="0"/>
              <a:t>)</a:t>
            </a:r>
            <a:endParaRPr lang="zh-CN" altLang="en-US" dirty="0"/>
          </a:p>
          <a:p>
            <a:pPr eaLnBrk="1" hangingPunct="1"/>
            <a:r>
              <a:rPr lang="zh-CN" altLang="en-US" u="sng" dirty="0"/>
              <a:t>对称差</a:t>
            </a:r>
            <a:r>
              <a:rPr lang="en-US" altLang="zh-CN" u="sng" dirty="0"/>
              <a:t>(</a:t>
            </a:r>
            <a:r>
              <a:rPr lang="zh-CN" altLang="en-US" u="sng" dirty="0"/>
              <a:t>环和</a:t>
            </a:r>
            <a:r>
              <a:rPr lang="en-US" altLang="zh-CN" u="sng" dirty="0"/>
              <a:t>)</a:t>
            </a:r>
          </a:p>
          <a:p>
            <a:pPr eaLnBrk="1" hangingPunct="1"/>
            <a:r>
              <a:rPr lang="zh-CN" altLang="en-US" u="sng" dirty="0"/>
              <a:t>环积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6.1</a:t>
            </a:r>
            <a:r>
              <a:rPr lang="zh-CN" altLang="en-US" dirty="0"/>
              <a:t>集合的基本概念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什么是集合</a:t>
            </a:r>
            <a:r>
              <a:rPr lang="en-US" altLang="zh-CN" sz="2800" dirty="0"/>
              <a:t>(Set)</a:t>
            </a:r>
            <a:r>
              <a:rPr lang="zh-CN" altLang="en-US" sz="2800" dirty="0"/>
              <a:t>？</a:t>
            </a:r>
          </a:p>
          <a:p>
            <a:pPr marL="1047750" lvl="1" indent="-457200" eaLnBrk="1" hangingPunct="1">
              <a:lnSpc>
                <a:spcPct val="90000"/>
              </a:lnSpc>
            </a:pPr>
            <a:r>
              <a:rPr lang="zh-CN" altLang="en-US" sz="2800" dirty="0"/>
              <a:t>集合是集合论中最基本的概念</a:t>
            </a:r>
            <a:r>
              <a:rPr lang="en-US" altLang="zh-CN" sz="2800" dirty="0"/>
              <a:t>,</a:t>
            </a:r>
            <a:r>
              <a:rPr lang="zh-CN" altLang="en-US" sz="2800" dirty="0"/>
              <a:t>但人们不能给出它的精确定义．</a:t>
            </a:r>
          </a:p>
          <a:p>
            <a:pPr marL="1047750" lvl="1" indent="-457200" eaLnBrk="1" hangingPunct="1">
              <a:lnSpc>
                <a:spcPct val="90000"/>
              </a:lnSpc>
            </a:pPr>
            <a:r>
              <a:rPr lang="zh-CN" altLang="en-US" sz="2800" dirty="0"/>
              <a:t>集合是集合论中唯一不给出定义的概念</a:t>
            </a:r>
            <a:r>
              <a:rPr lang="en-US" altLang="zh-CN" sz="2800" dirty="0"/>
              <a:t>,</a:t>
            </a:r>
            <a:r>
              <a:rPr lang="zh-CN" altLang="en-US" sz="2800" dirty="0"/>
              <a:t>但它是容易理解和掌握的</a:t>
            </a:r>
          </a:p>
          <a:p>
            <a:pPr marL="1047750" lvl="1" indent="-457200" eaLnBrk="1" hangingPunct="1">
              <a:lnSpc>
                <a:spcPct val="90000"/>
              </a:lnSpc>
            </a:pPr>
            <a:r>
              <a:rPr lang="zh-CN" altLang="en-US" sz="2800" dirty="0"/>
              <a:t>理解</a:t>
            </a:r>
            <a:r>
              <a:rPr lang="en-US" altLang="zh-CN" sz="2800" dirty="0"/>
              <a:t>,</a:t>
            </a:r>
            <a:r>
              <a:rPr lang="zh-CN" altLang="en-US" sz="2800" dirty="0"/>
              <a:t>集合是：</a:t>
            </a:r>
          </a:p>
          <a:p>
            <a:pPr marL="1397000" lvl="2" indent="-342900" eaLnBrk="1" hangingPunct="1">
              <a:lnSpc>
                <a:spcPct val="90000"/>
              </a:lnSpc>
            </a:pPr>
            <a:r>
              <a:rPr lang="zh-CN" altLang="en-US" sz="2800" dirty="0"/>
              <a:t>“所要讨论的一类对象的整体”；</a:t>
            </a:r>
          </a:p>
          <a:p>
            <a:pPr marL="1397000" lvl="2" indent="-342900" eaLnBrk="1" hangingPunct="1">
              <a:lnSpc>
                <a:spcPct val="90000"/>
              </a:lnSpc>
            </a:pPr>
            <a:r>
              <a:rPr lang="zh-CN" altLang="en-US" sz="2800" dirty="0"/>
              <a:t>“具有同一性质单元的集体”</a:t>
            </a:r>
          </a:p>
          <a:p>
            <a:pPr marL="1397000" lvl="2" indent="-342900" eaLnBrk="1" hangingPunct="1">
              <a:lnSpc>
                <a:spcPct val="90000"/>
              </a:lnSpc>
            </a:pPr>
            <a:r>
              <a:rPr lang="zh-CN" altLang="en-US" sz="2800" dirty="0"/>
              <a:t>通常</a:t>
            </a:r>
            <a:r>
              <a:rPr lang="en-US" altLang="zh-CN" sz="2800" dirty="0"/>
              <a:t>,</a:t>
            </a:r>
            <a:r>
              <a:rPr lang="zh-CN" altLang="en-US" sz="2800" dirty="0"/>
              <a:t>用大写的英文字母</a:t>
            </a:r>
            <a:r>
              <a:rPr lang="en-US" altLang="zh-CN" sz="2800" dirty="0"/>
              <a:t>A,B,C,</a:t>
            </a:r>
            <a:r>
              <a:rPr lang="en-US" altLang="zh-CN" sz="2800" dirty="0">
                <a:sym typeface="Symbol" panose="05050102010706020507" pitchFamily="18" charset="2"/>
              </a:rPr>
              <a:t>……</a:t>
            </a:r>
            <a:r>
              <a:rPr lang="zh-CN" altLang="en-US" sz="2800" dirty="0">
                <a:sym typeface="Symbol" panose="05050102010706020507" pitchFamily="18" charset="2"/>
              </a:rPr>
              <a:t>表示集合；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集合的并集</a:t>
            </a:r>
            <a:r>
              <a:rPr lang="en-US" altLang="zh-CN" dirty="0"/>
              <a:t>(Union)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设</a:t>
            </a:r>
            <a:r>
              <a:rPr lang="en-US" altLang="zh-CN" sz="2800" dirty="0"/>
              <a:t>A,B</a:t>
            </a:r>
            <a:r>
              <a:rPr lang="zh-CN" altLang="en-US" sz="2800" dirty="0"/>
              <a:t>是两个集合。所有属于</a:t>
            </a:r>
            <a:r>
              <a:rPr lang="en-US" altLang="zh-CN" sz="2800" dirty="0"/>
              <a:t>A</a:t>
            </a:r>
            <a:r>
              <a:rPr lang="zh-CN" altLang="en-US" sz="2800" dirty="0"/>
              <a:t>或者属于</a:t>
            </a:r>
            <a:r>
              <a:rPr lang="en-US" altLang="zh-CN" sz="2800" dirty="0"/>
              <a:t>B</a:t>
            </a:r>
            <a:r>
              <a:rPr lang="zh-CN" altLang="en-US" sz="2800" dirty="0"/>
              <a:t>的元素做成的集合</a:t>
            </a:r>
            <a:r>
              <a:rPr lang="en-US" altLang="zh-CN" sz="2800" dirty="0"/>
              <a:t>,</a:t>
            </a:r>
            <a:r>
              <a:rPr lang="zh-CN" altLang="en-US" sz="2800" dirty="0"/>
              <a:t>称为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的并集</a:t>
            </a:r>
            <a:r>
              <a:rPr lang="en-US" altLang="zh-CN" sz="2800" dirty="0"/>
              <a:t>,</a:t>
            </a:r>
            <a:r>
              <a:rPr lang="zh-CN" altLang="en-US" sz="2800" dirty="0"/>
              <a:t>记以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∪</a:t>
            </a:r>
            <a:r>
              <a:rPr lang="en-US" altLang="zh-CN" sz="2800" dirty="0"/>
              <a:t>B</a:t>
            </a:r>
            <a:r>
              <a:rPr lang="zh-CN" altLang="en-US" sz="2800" dirty="0"/>
              <a:t>。即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∪</a:t>
            </a:r>
            <a:r>
              <a:rPr lang="en-US" altLang="zh-CN" sz="2800" dirty="0"/>
              <a:t>B={</a:t>
            </a:r>
            <a:r>
              <a:rPr lang="en-US" altLang="zh-CN" sz="2800" dirty="0" err="1"/>
              <a:t>x|x</a:t>
            </a:r>
            <a:r>
              <a:rPr lang="en-US" altLang="zh-CN" sz="2800" dirty="0" err="1">
                <a:sym typeface="Symbol" panose="05050102010706020507" pitchFamily="18" charset="2"/>
              </a:rPr>
              <a:t>A</a:t>
            </a:r>
            <a:r>
              <a:rPr lang="zh-CN" altLang="en-US" sz="2800" dirty="0">
                <a:sym typeface="Symbol" panose="05050102010706020507" pitchFamily="18" charset="2"/>
              </a:rPr>
              <a:t>或</a:t>
            </a:r>
            <a:r>
              <a:rPr lang="en-US" altLang="zh-CN" sz="2800" dirty="0" err="1">
                <a:sym typeface="Symbol" panose="05050102010706020507" pitchFamily="18" charset="2"/>
              </a:rPr>
              <a:t>xB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zh-CN" altLang="en-US" sz="2800" dirty="0"/>
              <a:t>例如</a:t>
            </a:r>
            <a:r>
              <a:rPr lang="en-US" altLang="zh-CN" sz="2800" dirty="0"/>
              <a:t>,</a:t>
            </a:r>
            <a:r>
              <a:rPr lang="zh-CN" altLang="en-US" sz="2800" dirty="0"/>
              <a:t>令</a:t>
            </a:r>
            <a:r>
              <a:rPr lang="en-US" altLang="zh-CN" sz="2800" dirty="0"/>
              <a:t>A={</a:t>
            </a:r>
            <a:r>
              <a:rPr lang="en-US" altLang="zh-CN" sz="2800" dirty="0" err="1"/>
              <a:t>a,b,c,d</a:t>
            </a:r>
            <a:r>
              <a:rPr lang="en-US" altLang="zh-CN" sz="2800" dirty="0"/>
              <a:t>},B={</a:t>
            </a:r>
            <a:r>
              <a:rPr lang="en-US" altLang="zh-CN" sz="2800" dirty="0" err="1"/>
              <a:t>c,d,e,f</a:t>
            </a:r>
            <a:r>
              <a:rPr lang="en-US" altLang="zh-CN" sz="2800" dirty="0"/>
              <a:t>},</a:t>
            </a:r>
            <a:r>
              <a:rPr lang="zh-CN" altLang="en-US" sz="2800" dirty="0"/>
              <a:t>于是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∪</a:t>
            </a:r>
            <a:r>
              <a:rPr lang="en-US" altLang="zh-CN" sz="2800" dirty="0"/>
              <a:t>B={</a:t>
            </a:r>
            <a:r>
              <a:rPr lang="en-US" altLang="zh-CN" sz="2800" dirty="0" err="1"/>
              <a:t>a,b,c,d,e,f</a:t>
            </a:r>
            <a:r>
              <a:rPr lang="en-US" altLang="zh-CN" sz="2800" dirty="0"/>
              <a:t>}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并集的文氏图</a:t>
            </a:r>
          </a:p>
        </p:txBody>
      </p:sp>
      <p:graphicFrame>
        <p:nvGraphicFramePr>
          <p:cNvPr id="45059" name="Object 15"/>
          <p:cNvGraphicFramePr>
            <a:graphicFrameLocks noChangeAspect="1"/>
          </p:cNvGraphicFramePr>
          <p:nvPr/>
        </p:nvGraphicFramePr>
        <p:xfrm>
          <a:off x="2895601" y="1981201"/>
          <a:ext cx="6361113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6361905" imgH="3952381" progId="Paint.Picture">
                  <p:embed/>
                </p:oleObj>
              </mc:Choice>
              <mc:Fallback>
                <p:oleObj name="位图图像" r:id="rId2" imgW="6361905" imgH="3952381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981201"/>
                        <a:ext cx="6361113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16"/>
          <p:cNvSpPr txBox="1">
            <a:spLocks noChangeArrowheads="1"/>
          </p:cNvSpPr>
          <p:nvPr/>
        </p:nvSpPr>
        <p:spPr bwMode="auto">
          <a:xfrm>
            <a:off x="4267200" y="35814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5061" name="Text Box 17"/>
          <p:cNvSpPr txBox="1">
            <a:spLocks noChangeArrowheads="1"/>
          </p:cNvSpPr>
          <p:nvPr/>
        </p:nvSpPr>
        <p:spPr bwMode="auto">
          <a:xfrm>
            <a:off x="7086600" y="35814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5062" name="Rectangle 18"/>
          <p:cNvSpPr>
            <a:spLocks noChangeArrowheads="1"/>
          </p:cNvSpPr>
          <p:nvPr/>
        </p:nvSpPr>
        <p:spPr bwMode="auto">
          <a:xfrm>
            <a:off x="5257800" y="6019800"/>
            <a:ext cx="1277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600" b="1"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集合的交集</a:t>
            </a:r>
            <a:r>
              <a:rPr lang="en-US" altLang="zh-CN" dirty="0"/>
              <a:t>(Intersection)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设</a:t>
            </a:r>
            <a:r>
              <a:rPr lang="en-US" altLang="zh-CN" sz="3600" dirty="0"/>
              <a:t>A</a:t>
            </a:r>
            <a:r>
              <a:rPr lang="en-US" altLang="zh-CN" sz="3600" dirty="0">
                <a:latin typeface="宋体" panose="02010600030101010101" pitchFamily="2" charset="-122"/>
              </a:rPr>
              <a:t>,</a:t>
            </a:r>
            <a:r>
              <a:rPr lang="en-US" altLang="zh-CN" sz="3600" dirty="0"/>
              <a:t>B</a:t>
            </a:r>
            <a:r>
              <a:rPr lang="zh-CN" altLang="en-US" sz="3600" dirty="0">
                <a:latin typeface="宋体" panose="02010600030101010101" pitchFamily="2" charset="-122"/>
              </a:rPr>
              <a:t>是两个集合。由属于</a:t>
            </a:r>
            <a:r>
              <a:rPr lang="en-US" altLang="zh-CN" sz="3600" dirty="0"/>
              <a:t>A</a:t>
            </a:r>
            <a:r>
              <a:rPr lang="zh-CN" altLang="en-US" sz="3600" dirty="0">
                <a:latin typeface="宋体" panose="02010600030101010101" pitchFamily="2" charset="-122"/>
              </a:rPr>
              <a:t>又属于</a:t>
            </a:r>
            <a:r>
              <a:rPr lang="en-US" altLang="zh-CN" sz="3600" dirty="0"/>
              <a:t>B</a:t>
            </a:r>
            <a:r>
              <a:rPr lang="zh-CN" altLang="en-US" sz="3600" dirty="0">
                <a:latin typeface="宋体" panose="02010600030101010101" pitchFamily="2" charset="-122"/>
              </a:rPr>
              <a:t>的元素组成的集合</a:t>
            </a:r>
            <a:r>
              <a:rPr lang="en-US" altLang="zh-CN" sz="3600" dirty="0">
                <a:latin typeface="宋体" panose="02010600030101010101" pitchFamily="2" charset="-122"/>
              </a:rPr>
              <a:t>,</a:t>
            </a:r>
            <a:r>
              <a:rPr lang="zh-CN" altLang="en-US" sz="3600" dirty="0">
                <a:latin typeface="宋体" panose="02010600030101010101" pitchFamily="2" charset="-122"/>
              </a:rPr>
              <a:t>称为</a:t>
            </a:r>
            <a:r>
              <a:rPr lang="en-US" altLang="zh-CN" sz="3600" dirty="0"/>
              <a:t>A</a:t>
            </a:r>
            <a:r>
              <a:rPr lang="zh-CN" altLang="en-US" sz="3600" dirty="0">
                <a:latin typeface="宋体" panose="02010600030101010101" pitchFamily="2" charset="-122"/>
              </a:rPr>
              <a:t>和</a:t>
            </a:r>
            <a:r>
              <a:rPr lang="en-US" altLang="zh-CN" sz="3600" dirty="0"/>
              <a:t>B</a:t>
            </a:r>
            <a:r>
              <a:rPr lang="zh-CN" altLang="en-US" sz="3600" dirty="0">
                <a:latin typeface="宋体" panose="02010600030101010101" pitchFamily="2" charset="-122"/>
              </a:rPr>
              <a:t>的交集</a:t>
            </a:r>
            <a:r>
              <a:rPr lang="en-US" altLang="zh-CN" sz="3600" dirty="0">
                <a:latin typeface="宋体" panose="02010600030101010101" pitchFamily="2" charset="-122"/>
              </a:rPr>
              <a:t>,</a:t>
            </a:r>
            <a:r>
              <a:rPr lang="zh-CN" altLang="en-US" sz="3600" dirty="0">
                <a:latin typeface="宋体" panose="02010600030101010101" pitchFamily="2" charset="-122"/>
              </a:rPr>
              <a:t>记以</a:t>
            </a:r>
            <a:r>
              <a:rPr lang="en-US" altLang="zh-CN" sz="3600" dirty="0"/>
              <a:t>A</a:t>
            </a:r>
            <a:r>
              <a:rPr lang="en-US" altLang="zh-CN" sz="3600" dirty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dirty="0"/>
              <a:t>B</a:t>
            </a:r>
            <a:r>
              <a:rPr lang="zh-CN" altLang="en-US" sz="3600" dirty="0">
                <a:latin typeface="宋体" panose="02010600030101010101" pitchFamily="2" charset="-122"/>
              </a:rPr>
              <a:t>。</a:t>
            </a:r>
            <a:r>
              <a:rPr lang="zh-CN" altLang="en-US" sz="3600" dirty="0"/>
              <a:t>即</a:t>
            </a:r>
            <a:r>
              <a:rPr lang="en-US" altLang="zh-CN" sz="3600" dirty="0"/>
              <a:t>A</a:t>
            </a:r>
            <a:r>
              <a:rPr lang="en-US" altLang="zh-CN" sz="3600" dirty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dirty="0"/>
              <a:t>B={</a:t>
            </a:r>
            <a:r>
              <a:rPr lang="en-US" altLang="zh-CN" sz="3600" dirty="0" err="1"/>
              <a:t>x|x</a:t>
            </a:r>
            <a:r>
              <a:rPr lang="en-US" altLang="zh-CN" sz="3600" dirty="0" err="1">
                <a:sym typeface="Symbol" panose="05050102010706020507" pitchFamily="18" charset="2"/>
              </a:rPr>
              <a:t>A</a:t>
            </a:r>
            <a:r>
              <a:rPr lang="zh-CN" altLang="en-US" sz="3600" dirty="0">
                <a:sym typeface="Symbol" panose="05050102010706020507" pitchFamily="18" charset="2"/>
              </a:rPr>
              <a:t>且</a:t>
            </a:r>
            <a:r>
              <a:rPr lang="en-US" altLang="zh-CN" sz="3600" dirty="0" err="1">
                <a:sym typeface="Symbol" panose="05050102010706020507" pitchFamily="18" charset="2"/>
              </a:rPr>
              <a:t>xB</a:t>
            </a:r>
            <a:r>
              <a:rPr lang="en-US" altLang="zh-CN" sz="3600" dirty="0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zh-CN" altLang="en-US" sz="3600" dirty="0"/>
              <a:t>例如</a:t>
            </a:r>
            <a:r>
              <a:rPr lang="en-US" altLang="zh-CN" sz="3600" dirty="0"/>
              <a:t>,</a:t>
            </a:r>
            <a:r>
              <a:rPr lang="zh-CN" altLang="en-US" sz="3600" dirty="0"/>
              <a:t>令</a:t>
            </a:r>
            <a:r>
              <a:rPr lang="en-US" altLang="zh-CN" sz="3600" dirty="0"/>
              <a:t>A={</a:t>
            </a:r>
            <a:r>
              <a:rPr lang="en-US" altLang="zh-CN" sz="3600" dirty="0" err="1"/>
              <a:t>a,b,c,d</a:t>
            </a:r>
            <a:r>
              <a:rPr lang="en-US" altLang="zh-CN" sz="3600" dirty="0"/>
              <a:t>},B={</a:t>
            </a:r>
            <a:r>
              <a:rPr lang="en-US" altLang="zh-CN" sz="3600" dirty="0" err="1"/>
              <a:t>c,d,e,f</a:t>
            </a:r>
            <a:r>
              <a:rPr lang="en-US" altLang="zh-CN" sz="3600" dirty="0"/>
              <a:t>},</a:t>
            </a:r>
            <a:r>
              <a:rPr lang="zh-CN" altLang="en-US" sz="3600" dirty="0"/>
              <a:t>于是</a:t>
            </a:r>
            <a:r>
              <a:rPr lang="en-US" altLang="zh-CN" sz="3600" dirty="0"/>
              <a:t>A</a:t>
            </a:r>
            <a:r>
              <a:rPr lang="en-US" altLang="zh-CN" sz="3600" dirty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dirty="0"/>
              <a:t>B={</a:t>
            </a:r>
            <a:r>
              <a:rPr lang="en-US" altLang="zh-CN" sz="3600" dirty="0" err="1"/>
              <a:t>c,d</a:t>
            </a:r>
            <a:r>
              <a:rPr lang="en-US" altLang="zh-CN" sz="3600" dirty="0"/>
              <a:t>}</a:t>
            </a:r>
            <a:r>
              <a:rPr lang="zh-CN" altLang="en-US" sz="3600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1031"/>
          <p:cNvGraphicFramePr>
            <a:graphicFrameLocks noChangeAspect="1"/>
          </p:cNvGraphicFramePr>
          <p:nvPr/>
        </p:nvGraphicFramePr>
        <p:xfrm>
          <a:off x="2819401" y="2139951"/>
          <a:ext cx="6361113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6361905" imgH="3952381" progId="Paint.Picture">
                  <p:embed/>
                </p:oleObj>
              </mc:Choice>
              <mc:Fallback>
                <p:oleObj name="位图图像" r:id="rId2" imgW="6361905" imgH="3952381" progId="Paint.Picture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139951"/>
                        <a:ext cx="6361113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1028"/>
          <p:cNvSpPr txBox="1">
            <a:spLocks noChangeArrowheads="1"/>
          </p:cNvSpPr>
          <p:nvPr/>
        </p:nvSpPr>
        <p:spPr bwMode="auto">
          <a:xfrm>
            <a:off x="426720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7108" name="Text Box 1029"/>
          <p:cNvSpPr txBox="1">
            <a:spLocks noChangeArrowheads="1"/>
          </p:cNvSpPr>
          <p:nvPr/>
        </p:nvSpPr>
        <p:spPr bwMode="auto">
          <a:xfrm>
            <a:off x="7086600" y="3505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7109" name="Rectangle 1030"/>
          <p:cNvSpPr>
            <a:spLocks noChangeArrowheads="1"/>
          </p:cNvSpPr>
          <p:nvPr/>
        </p:nvSpPr>
        <p:spPr bwMode="auto">
          <a:xfrm>
            <a:off x="5503864" y="6019800"/>
            <a:ext cx="1277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711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交集的文氏图</a:t>
            </a:r>
          </a:p>
        </p:txBody>
      </p:sp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并集和交集的推广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2" name="Rectangle 2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defRPr/>
                </a:pPr>
                <a:r>
                  <a:rPr lang="zh-CN" altLang="en-US" sz="4000" dirty="0">
                    <a:latin typeface="宋体" panose="02010600030101010101" pitchFamily="2" charset="-122"/>
                  </a:rPr>
                  <a:t>设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1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2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4000" dirty="0"/>
                  <a:t>…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n</a:t>
                </a:r>
                <a:r>
                  <a:rPr lang="zh-CN" altLang="en-US" sz="4000" dirty="0">
                    <a:latin typeface="宋体" panose="02010600030101010101" pitchFamily="2" charset="-122"/>
                  </a:rPr>
                  <a:t>是</a:t>
                </a:r>
                <a:r>
                  <a:rPr lang="en-US" altLang="zh-CN" sz="4000" dirty="0"/>
                  <a:t>n</a:t>
                </a:r>
                <a:r>
                  <a:rPr lang="zh-CN" altLang="en-US" sz="4000" dirty="0">
                    <a:latin typeface="宋体" panose="02010600030101010101" pitchFamily="2" charset="-122"/>
                  </a:rPr>
                  <a:t>个集合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4000" dirty="0">
                    <a:latin typeface="宋体" panose="02010600030101010101" pitchFamily="2" charset="-122"/>
                  </a:rPr>
                  <a:t>则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br>
                  <a:rPr lang="zh-CN" altLang="en-US" sz="4000" dirty="0">
                    <a:latin typeface="宋体" panose="02010600030101010101" pitchFamily="2" charset="-122"/>
                  </a:rPr>
                </a:b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1</a:t>
                </a:r>
                <a:r>
                  <a:rPr lang="en-US" altLang="zh-CN" sz="4000" dirty="0">
                    <a:sym typeface="Symbol" panose="05050102010706020507" pitchFamily="18" charset="2"/>
                  </a:rPr>
                  <a:t>∪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2</a:t>
                </a:r>
                <a:r>
                  <a:rPr lang="en-US" altLang="zh-CN" sz="4000" dirty="0">
                    <a:sym typeface="Symbol" panose="05050102010706020507" pitchFamily="18" charset="2"/>
                  </a:rPr>
                  <a:t>∪</a:t>
                </a:r>
                <a:r>
                  <a:rPr lang="en-US" altLang="zh-CN" sz="4000" dirty="0"/>
                  <a:t>…</a:t>
                </a:r>
                <a:r>
                  <a:rPr lang="en-US" altLang="zh-CN" sz="4000" dirty="0">
                    <a:sym typeface="Symbol" panose="05050102010706020507" pitchFamily="18" charset="2"/>
                  </a:rPr>
                  <a:t>∪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n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4000" dirty="0">
                    <a:latin typeface="宋体" panose="02010600030101010101" pitchFamily="2" charset="-122"/>
                  </a:rPr>
                  <a:t>简记为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4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4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4000" dirty="0">
                  <a:latin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defRPr/>
                </a:pP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1</a:t>
                </a:r>
                <a:r>
                  <a:rPr lang="en-US" altLang="zh-CN" sz="4000" dirty="0">
                    <a:latin typeface="宋体" panose="02010600030101010101" pitchFamily="2" charset="-122"/>
                    <a:sym typeface="Symbol" panose="05050102010706020507" pitchFamily="18" charset="2"/>
                  </a:rPr>
                  <a:t>∩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2</a:t>
                </a:r>
                <a:r>
                  <a:rPr lang="en-US" altLang="zh-CN" sz="4000" dirty="0">
                    <a:latin typeface="宋体" panose="02010600030101010101" pitchFamily="2" charset="-122"/>
                    <a:sym typeface="Symbol" panose="05050102010706020507" pitchFamily="18" charset="2"/>
                  </a:rPr>
                  <a:t>∩</a:t>
                </a:r>
                <a:r>
                  <a:rPr lang="en-US" altLang="zh-CN" sz="4000" dirty="0"/>
                  <a:t>…</a:t>
                </a:r>
                <a:r>
                  <a:rPr lang="en-US" altLang="zh-CN" sz="4000" dirty="0">
                    <a:latin typeface="宋体" panose="02010600030101010101" pitchFamily="2" charset="-122"/>
                    <a:sym typeface="Symbol" panose="05050102010706020507" pitchFamily="18" charset="2"/>
                  </a:rPr>
                  <a:t>∩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n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4000" dirty="0">
                    <a:latin typeface="宋体" panose="02010600030101010101" pitchFamily="2" charset="-122"/>
                  </a:rPr>
                  <a:t>简记为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0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4000" dirty="0">
                  <a:latin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defRPr/>
                </a:pPr>
                <a:endParaRPr lang="zh-CN" altLang="en-US" sz="40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3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614738" y="32004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623" y="4695649"/>
            <a:ext cx="1205508" cy="9897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051" y="4668467"/>
            <a:ext cx="990699" cy="100293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3614738" y="32004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容斥原理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8" name="Rectangle 8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061048"/>
              </a:xfrm>
            </p:spPr>
            <p:txBody>
              <a:bodyPr/>
              <a:lstStyle/>
              <a:p>
                <a:pPr marL="0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4000" dirty="0">
                    <a:latin typeface="宋体" panose="02010600030101010101" pitchFamily="2" charset="-122"/>
                  </a:rPr>
                  <a:t>设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1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2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4000" dirty="0"/>
                  <a:t>…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4000" dirty="0"/>
                  <a:t>A</a:t>
                </a:r>
                <a:r>
                  <a:rPr lang="en-US" altLang="zh-CN" sz="4000" baseline="-30000" dirty="0"/>
                  <a:t>m</a:t>
                </a:r>
                <a:r>
                  <a:rPr lang="zh-CN" altLang="en-US" sz="4000" dirty="0">
                    <a:latin typeface="宋体" panose="02010600030101010101" pitchFamily="2" charset="-122"/>
                  </a:rPr>
                  <a:t>是</a:t>
                </a:r>
                <a:r>
                  <a:rPr lang="en-US" altLang="zh-CN" sz="4000" dirty="0"/>
                  <a:t>m</a:t>
                </a:r>
                <a:r>
                  <a:rPr lang="zh-CN" altLang="en-US" sz="4000" dirty="0">
                    <a:latin typeface="宋体" panose="02010600030101010101" pitchFamily="2" charset="-122"/>
                  </a:rPr>
                  <a:t>个集合</a:t>
                </a:r>
                <a:r>
                  <a:rPr lang="en-US" altLang="zh-CN" sz="40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4000" dirty="0">
                    <a:latin typeface="宋体" panose="02010600030101010101" pitchFamily="2" charset="-122"/>
                  </a:rPr>
                  <a:t>则</a:t>
                </a:r>
                <a:endParaRPr lang="en-US" altLang="zh-CN" sz="4000" dirty="0">
                  <a:latin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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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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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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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-…+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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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/>
              </a:p>
              <a:p>
                <a:pPr marL="0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kumimoji="1" lang="zh-CN" altLang="en-US" sz="3600" dirty="0">
                    <a:solidFill>
                      <a:srgbClr val="030409"/>
                    </a:solidFill>
                    <a:latin typeface="宋体" panose="02010600030101010101" pitchFamily="2" charset="-122"/>
                  </a:rPr>
                  <a:t>称为包含排斥原理</a:t>
                </a:r>
                <a:r>
                  <a:rPr kumimoji="1" lang="en-US" altLang="zh-CN" sz="3600" dirty="0">
                    <a:solidFill>
                      <a:srgbClr val="030409"/>
                    </a:solidFill>
                    <a:latin typeface="宋体" panose="02010600030101010101" pitchFamily="2" charset="-122"/>
                  </a:rPr>
                  <a:t>,</a:t>
                </a:r>
                <a:r>
                  <a:rPr kumimoji="1" lang="zh-CN" altLang="en-US" sz="3600" dirty="0">
                    <a:solidFill>
                      <a:srgbClr val="030409"/>
                    </a:solidFill>
                    <a:latin typeface="宋体" panose="02010600030101010101" pitchFamily="2" charset="-122"/>
                  </a:rPr>
                  <a:t>简称容斥原理</a:t>
                </a:r>
                <a:r>
                  <a:rPr kumimoji="1" lang="en-US" altLang="zh-CN" sz="2800" dirty="0">
                    <a:solidFill>
                      <a:srgbClr val="030409"/>
                    </a:solidFill>
                    <a:latin typeface="Times New Roman" panose="02020603050405020304" pitchFamily="18" charset="0"/>
                  </a:rPr>
                  <a:t>(principle of inclusion-exclusion)</a:t>
                </a:r>
                <a:endParaRPr lang="en-US" altLang="zh-CN" sz="2800" dirty="0"/>
              </a:p>
              <a:p>
                <a:pPr eaLnBrk="1" hangingPunct="1"/>
                <a:endParaRPr lang="zh-CN" altLang="en-US" sz="2800" dirty="0"/>
              </a:p>
            </p:txBody>
          </p:sp>
        </mc:Choice>
        <mc:Fallback xmlns="">
          <p:sp>
            <p:nvSpPr>
              <p:cNvPr id="49158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061048"/>
              </a:xfrm>
              <a:blipFill>
                <a:blip r:embed="rId2"/>
                <a:stretch>
                  <a:fillRect l="-1963" t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集合的差集</a:t>
            </a:r>
            <a:r>
              <a:rPr lang="en-US" altLang="zh-CN" dirty="0"/>
              <a:t>(</a:t>
            </a:r>
            <a:r>
              <a:rPr lang="zh-CN" altLang="en-US" dirty="0">
                <a:latin typeface="宋体" panose="02010600030101010101" pitchFamily="2" charset="-122"/>
              </a:rPr>
              <a:t>相对补</a:t>
            </a:r>
            <a:r>
              <a:rPr lang="en-US" altLang="zh-CN" dirty="0"/>
              <a:t>)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800" dirty="0">
                <a:latin typeface="宋体" panose="02010600030101010101" pitchFamily="2" charset="-122"/>
              </a:rPr>
              <a:t>设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B</a:t>
            </a:r>
            <a:r>
              <a:rPr lang="zh-CN" altLang="en-US" sz="2800" dirty="0">
                <a:latin typeface="宋体" panose="02010600030101010101" pitchFamily="2" charset="-122"/>
              </a:rPr>
              <a:t>是两个集合。由属于集合</a:t>
            </a:r>
            <a:r>
              <a:rPr lang="en-US" altLang="zh-CN" sz="2800" dirty="0"/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而不属于集合</a:t>
            </a:r>
            <a:r>
              <a:rPr lang="en-US" altLang="zh-CN" sz="2800" dirty="0"/>
              <a:t>B</a:t>
            </a:r>
            <a:r>
              <a:rPr lang="zh-CN" altLang="en-US" sz="2800" dirty="0">
                <a:latin typeface="宋体" panose="02010600030101010101" pitchFamily="2" charset="-122"/>
              </a:rPr>
              <a:t>的所有元素组成的集合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称为</a:t>
            </a:r>
            <a:r>
              <a:rPr lang="en-US" altLang="zh-CN" sz="2800" dirty="0"/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与</a:t>
            </a:r>
            <a:r>
              <a:rPr lang="en-US" altLang="zh-CN" sz="2800" dirty="0"/>
              <a:t>B</a:t>
            </a:r>
            <a:r>
              <a:rPr lang="zh-CN" altLang="en-US" sz="2800" dirty="0">
                <a:latin typeface="宋体" panose="02010600030101010101" pitchFamily="2" charset="-122"/>
              </a:rPr>
              <a:t>的差集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又称</a:t>
            </a:r>
            <a:r>
              <a:rPr lang="en-US" altLang="zh-CN" sz="2800" dirty="0">
                <a:latin typeface="宋体" panose="02010600030101010101" pitchFamily="2" charset="-122"/>
              </a:rPr>
              <a:t>B</a:t>
            </a:r>
            <a:r>
              <a:rPr lang="zh-CN" altLang="en-US" sz="2800" dirty="0">
                <a:latin typeface="宋体" panose="02010600030101010101" pitchFamily="2" charset="-122"/>
              </a:rPr>
              <a:t>对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的相对补集</a:t>
            </a:r>
            <a:r>
              <a:rPr lang="en-US" altLang="zh-CN" sz="2800" dirty="0">
                <a:latin typeface="宋体" panose="02010600030101010101" pitchFamily="2" charset="-122"/>
              </a:rPr>
              <a:t>),</a:t>
            </a:r>
            <a:r>
              <a:rPr lang="zh-CN" altLang="en-US" sz="2800" dirty="0">
                <a:latin typeface="宋体" panose="02010600030101010101" pitchFamily="2" charset="-122"/>
              </a:rPr>
              <a:t>记以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仿宋" panose="02010609060101010101" pitchFamily="49" charset="-122"/>
              </a:rPr>
              <a:t>-</a:t>
            </a:r>
            <a:r>
              <a:rPr lang="en-US" altLang="zh-CN" sz="2800" dirty="0"/>
              <a:t>B,</a:t>
            </a:r>
            <a:r>
              <a:rPr lang="zh-CN" altLang="en-US" sz="2800" dirty="0"/>
              <a:t>或</a:t>
            </a:r>
            <a:r>
              <a:rPr lang="en-US" altLang="zh-CN" sz="2800" dirty="0"/>
              <a:t>A\B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br>
              <a:rPr lang="zh-CN" altLang="en-US" sz="2800" dirty="0">
                <a:latin typeface="宋体" panose="02010600030101010101" pitchFamily="2" charset="-122"/>
              </a:rPr>
            </a:br>
            <a:r>
              <a:rPr lang="zh-CN" altLang="en-US" sz="2800" dirty="0"/>
              <a:t>即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仿宋" panose="02010609060101010101" pitchFamily="49" charset="-122"/>
              </a:rPr>
              <a:t>-</a:t>
            </a:r>
            <a:r>
              <a:rPr lang="en-US" altLang="zh-CN" sz="2800" dirty="0"/>
              <a:t>B={</a:t>
            </a:r>
            <a:r>
              <a:rPr lang="en-US" altLang="zh-CN" sz="2800" dirty="0" err="1"/>
              <a:t>x|x</a:t>
            </a:r>
            <a:r>
              <a:rPr lang="en-US" altLang="zh-CN" sz="2800" dirty="0" err="1">
                <a:sym typeface="Symbol" panose="05050102010706020507" pitchFamily="18" charset="2"/>
              </a:rPr>
              <a:t>A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 err="1">
                <a:sym typeface="Symbol" panose="05050102010706020507" pitchFamily="18" charset="2"/>
              </a:rPr>
              <a:t>xB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800" dirty="0"/>
              <a:t>例如</a:t>
            </a:r>
            <a:r>
              <a:rPr lang="en-US" altLang="zh-CN" sz="2800" dirty="0"/>
              <a:t>,</a:t>
            </a:r>
            <a:r>
              <a:rPr lang="zh-CN" altLang="en-US" sz="2800" dirty="0"/>
              <a:t>令</a:t>
            </a:r>
            <a:r>
              <a:rPr lang="en-US" altLang="zh-CN" sz="2800" dirty="0"/>
              <a:t>A={</a:t>
            </a:r>
            <a:r>
              <a:rPr lang="en-US" altLang="zh-CN" sz="2800" dirty="0" err="1"/>
              <a:t>a,b,c,d</a:t>
            </a:r>
            <a:r>
              <a:rPr lang="en-US" altLang="zh-CN" sz="2800" dirty="0"/>
              <a:t>},B={</a:t>
            </a:r>
            <a:r>
              <a:rPr lang="en-US" altLang="zh-CN" sz="2800" dirty="0" err="1"/>
              <a:t>c,d,e,f</a:t>
            </a:r>
            <a:r>
              <a:rPr lang="en-US" altLang="zh-CN" sz="2800" dirty="0"/>
              <a:t>},</a:t>
            </a:r>
            <a:r>
              <a:rPr lang="zh-CN" altLang="en-US" sz="2800" dirty="0"/>
              <a:t>于是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仿宋" panose="02010609060101010101" pitchFamily="49" charset="-122"/>
              </a:rPr>
              <a:t>-</a:t>
            </a:r>
            <a:r>
              <a:rPr lang="en-US" altLang="zh-CN" sz="2800" dirty="0"/>
              <a:t>B={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}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7"/>
          <p:cNvGraphicFramePr>
            <a:graphicFrameLocks noChangeAspect="1"/>
          </p:cNvGraphicFramePr>
          <p:nvPr/>
        </p:nvGraphicFramePr>
        <p:xfrm>
          <a:off x="3011488" y="1990726"/>
          <a:ext cx="6361112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6361905" imgH="3952381" progId="Paint.Picture">
                  <p:embed/>
                </p:oleObj>
              </mc:Choice>
              <mc:Fallback>
                <p:oleObj name="位图图像" r:id="rId2" imgW="6361905" imgH="395238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1990726"/>
                        <a:ext cx="6361112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差集的文氏图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26720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086600" y="3505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581650" y="601980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36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8839200" y="20574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集合的补集</a:t>
            </a:r>
            <a:r>
              <a:rPr lang="en-US" altLang="zh-CN" dirty="0"/>
              <a:t>(</a:t>
            </a:r>
            <a:r>
              <a:rPr lang="zh-CN" altLang="en-US" dirty="0"/>
              <a:t>绝对补</a:t>
            </a:r>
            <a:r>
              <a:rPr lang="en-US" altLang="zh-C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2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546100" indent="-457200"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</a:pPr>
                <a:r>
                  <a:rPr lang="zh-CN" altLang="en-US" dirty="0"/>
                  <a:t>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是一个集合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全集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的差集称为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的余集或补集</a:t>
                </a:r>
                <a:r>
                  <a:rPr lang="en-US" altLang="zh-CN" dirty="0"/>
                  <a:t>(A</a:t>
                </a:r>
                <a:r>
                  <a:rPr lang="zh-CN" altLang="en-US" dirty="0"/>
                  <a:t>的绝对补集</a:t>
                </a:r>
                <a:r>
                  <a:rPr lang="en-US" altLang="zh-CN" dirty="0"/>
                  <a:t>),</a:t>
                </a:r>
                <a:r>
                  <a:rPr lang="zh-CN" altLang="en-US" dirty="0"/>
                  <a:t>记以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/>
                  <a:t>。即</a:t>
                </a:r>
                <a:r>
                  <a:rPr lang="en-US" altLang="zh-CN" dirty="0"/>
                  <a:t>A=E-A</a:t>
                </a:r>
              </a:p>
              <a:p>
                <a:pPr marL="546100" indent="-4572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</a:pPr>
                <a:r>
                  <a:rPr lang="zh-CN" altLang="en-US" dirty="0">
                    <a:latin typeface="宋体" panose="02010600030101010101" pitchFamily="2" charset="-122"/>
                  </a:rPr>
                  <a:t>例如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</a:rPr>
                  <a:t>令</a:t>
                </a:r>
                <a:r>
                  <a:rPr lang="en-US" altLang="zh-CN" dirty="0"/>
                  <a:t>E={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b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c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d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e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f</a:t>
                </a:r>
                <a:r>
                  <a:rPr lang="en-US" altLang="zh-CN" dirty="0"/>
                  <a:t>}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dirty="0"/>
                  <a:t>A={</a:t>
                </a:r>
                <a:r>
                  <a:rPr lang="en-US" altLang="zh-CN" dirty="0" err="1"/>
                  <a:t>b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c</a:t>
                </a:r>
                <a:r>
                  <a:rPr lang="en-US" altLang="zh-CN" dirty="0"/>
                  <a:t>}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</a:rPr>
                  <a:t>于是</a:t>
                </a:r>
                <a:r>
                  <a:rPr lang="en-US" altLang="zh-CN" dirty="0"/>
                  <a:t>A={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d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e</a:t>
                </a:r>
                <a:r>
                  <a:rPr lang="en-US" altLang="zh-CN" dirty="0" err="1">
                    <a:latin typeface="宋体" panose="02010600030101010101" pitchFamily="2" charset="-122"/>
                  </a:rPr>
                  <a:t>,</a:t>
                </a:r>
                <a:r>
                  <a:rPr lang="en-US" altLang="zh-CN" dirty="0" err="1"/>
                  <a:t>f</a:t>
                </a:r>
                <a:r>
                  <a:rPr lang="en-US" altLang="zh-CN" dirty="0"/>
                  <a:t>}</a:t>
                </a:r>
                <a:r>
                  <a:rPr lang="zh-CN" altLang="en-US" dirty="0">
                    <a:latin typeface="宋体" panose="02010600030101010101" pitchFamily="2" charset="-122"/>
                  </a:rPr>
                  <a:t>。</a:t>
                </a:r>
              </a:p>
              <a:p>
                <a:pPr marL="546100" indent="-4572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</a:pPr>
                <a:r>
                  <a:rPr lang="zh-CN" altLang="en-US" dirty="0">
                    <a:latin typeface="宋体" panose="02010600030101010101" pitchFamily="2" charset="-122"/>
                  </a:rPr>
                  <a:t>特别</a:t>
                </a:r>
                <a:r>
                  <a:rPr lang="en-US" altLang="zh-CN" dirty="0">
                    <a:latin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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222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r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6838"/>
              </p:ext>
            </p:extLst>
          </p:nvPr>
        </p:nvGraphicFramePr>
        <p:xfrm>
          <a:off x="2916238" y="1914526"/>
          <a:ext cx="6361112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6361905" imgH="3952381" progId="Paint.Picture">
                  <p:embed/>
                </p:oleObj>
              </mc:Choice>
              <mc:Fallback>
                <p:oleObj name="位图图像" r:id="rId2" imgW="6361905" imgH="395238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4">
                                <a14:imgEffect>
                                  <a14:colorTemperature colorTemp="7560"/>
                                </a14:imgEffect>
                                <a14:imgEffect>
                                  <a14:saturation sat="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14526"/>
                        <a:ext cx="6361112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补集的文氏图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88645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30409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5334001" y="6019800"/>
            <a:ext cx="1890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A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的补集</a:t>
            </a:r>
            <a:endParaRPr lang="zh-CN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8763000" y="18288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、二十六个英文字母可以看成是一个集合；</a:t>
            </a:r>
          </a:p>
          <a:p>
            <a:pPr marL="0" indent="0" eaLnBrk="1" hangingPunct="1">
              <a:buNone/>
            </a:pPr>
            <a:r>
              <a:rPr lang="en-US" altLang="zh-CN" dirty="0"/>
              <a:t>2</a:t>
            </a:r>
            <a:r>
              <a:rPr lang="zh-CN" altLang="en-US" dirty="0"/>
              <a:t>、所有的自然数看成是一个集合；</a:t>
            </a:r>
          </a:p>
          <a:p>
            <a:pPr marL="0" indent="0" eaLnBrk="1" hangingPunct="1">
              <a:buNone/>
            </a:pPr>
            <a:r>
              <a:rPr lang="en-US" altLang="zh-CN" dirty="0"/>
              <a:t>3</a:t>
            </a:r>
            <a:r>
              <a:rPr lang="zh-CN" altLang="en-US" dirty="0"/>
              <a:t>、南京大学信息管理学院的本科学生可以看成是一个集合；</a:t>
            </a:r>
          </a:p>
          <a:p>
            <a:pPr marL="0" indent="0" eaLnBrk="1" hangingPunct="1">
              <a:buNone/>
            </a:pPr>
            <a:r>
              <a:rPr lang="en-US" altLang="zh-CN" dirty="0"/>
              <a:t>4</a:t>
            </a:r>
            <a:r>
              <a:rPr lang="zh-CN" altLang="en-US" dirty="0"/>
              <a:t>、这间教室中的所有座位可以看成是一个集合。</a:t>
            </a:r>
          </a:p>
        </p:txBody>
      </p:sp>
    </p:spTree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集合的环和</a:t>
            </a:r>
            <a:r>
              <a:rPr lang="en-US" altLang="zh-CN" dirty="0"/>
              <a:t>(</a:t>
            </a:r>
            <a:r>
              <a:rPr lang="zh-CN" altLang="en-US" dirty="0"/>
              <a:t>对称差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3200" dirty="0"/>
              <a:t>设</a:t>
            </a:r>
            <a:r>
              <a:rPr lang="en-US" altLang="zh-CN" sz="3200" dirty="0"/>
              <a:t>A,B</a:t>
            </a:r>
            <a:r>
              <a:rPr lang="zh-CN" altLang="en-US" sz="3200" dirty="0"/>
              <a:t>是两个集合。则</a:t>
            </a:r>
            <a:r>
              <a:rPr lang="en-US" altLang="zh-CN" sz="3200" dirty="0"/>
              <a:t>A</a:t>
            </a:r>
            <a:r>
              <a:rPr lang="zh-CN" altLang="en-US" sz="3200" dirty="0"/>
              <a:t>与</a:t>
            </a:r>
            <a:r>
              <a:rPr lang="en-US" altLang="zh-CN" sz="3200" dirty="0"/>
              <a:t>B</a:t>
            </a:r>
            <a:r>
              <a:rPr lang="zh-CN" altLang="en-US" sz="3200" dirty="0"/>
              <a:t>的对称差</a:t>
            </a:r>
            <a:r>
              <a:rPr lang="en-US" altLang="zh-CN" sz="3200" dirty="0"/>
              <a:t>(</a:t>
            </a:r>
            <a:r>
              <a:rPr lang="zh-CN" altLang="en-US" sz="3200" dirty="0"/>
              <a:t>环和</a:t>
            </a:r>
            <a:r>
              <a:rPr lang="en-US" altLang="zh-CN" sz="3200" dirty="0"/>
              <a:t>),</a:t>
            </a:r>
            <a:r>
              <a:rPr lang="zh-CN" altLang="en-US" sz="3200" dirty="0">
                <a:latin typeface="宋体" panose="02010600030101010101" pitchFamily="2" charset="-122"/>
              </a:rPr>
              <a:t>记以</a:t>
            </a:r>
            <a:r>
              <a:rPr lang="en-US" altLang="zh-CN" sz="3200" dirty="0"/>
              <a:t>A</a:t>
            </a:r>
            <a:r>
              <a:rPr lang="en-US" altLang="zh-CN" sz="3200" dirty="0">
                <a:sym typeface="Symbol" panose="05050102010706020507" pitchFamily="18" charset="2"/>
              </a:rPr>
              <a:t></a:t>
            </a:r>
            <a:r>
              <a:rPr lang="en-US" altLang="zh-CN" sz="3200" dirty="0"/>
              <a:t>B,</a:t>
            </a:r>
            <a:r>
              <a:rPr lang="zh-CN" altLang="en-US" sz="3200" dirty="0"/>
              <a:t>定义为</a:t>
            </a:r>
            <a:r>
              <a:rPr lang="en-US" altLang="zh-CN" sz="3200" dirty="0"/>
              <a:t>A</a:t>
            </a:r>
            <a:r>
              <a:rPr lang="en-US" altLang="zh-CN" sz="3200" dirty="0">
                <a:sym typeface="Symbol" panose="05050102010706020507" pitchFamily="18" charset="2"/>
              </a:rPr>
              <a:t></a:t>
            </a:r>
            <a:r>
              <a:rPr lang="en-US" altLang="zh-CN" sz="3200" dirty="0"/>
              <a:t>B=(A-B)</a:t>
            </a:r>
            <a:r>
              <a:rPr lang="en-US" altLang="zh-CN" sz="3200" dirty="0">
                <a:sym typeface="Symbol" panose="05050102010706020507" pitchFamily="18" charset="2"/>
              </a:rPr>
              <a:t>∪</a:t>
            </a:r>
            <a:r>
              <a:rPr lang="en-US" altLang="zh-CN" sz="3200" dirty="0"/>
              <a:t>(B-A)</a:t>
            </a:r>
            <a:r>
              <a:rPr lang="zh-CN" altLang="en-US" sz="3200" dirty="0"/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z="3200" dirty="0"/>
              <a:t>A</a:t>
            </a:r>
            <a:r>
              <a:rPr lang="zh-CN" altLang="en-US" sz="3200" dirty="0">
                <a:latin typeface="宋体" panose="02010600030101010101" pitchFamily="2" charset="-122"/>
              </a:rPr>
              <a:t>与</a:t>
            </a:r>
            <a:r>
              <a:rPr lang="en-US" altLang="zh-CN" sz="3200" dirty="0"/>
              <a:t>B</a:t>
            </a:r>
            <a:r>
              <a:rPr lang="zh-CN" altLang="en-US" sz="3200" dirty="0">
                <a:latin typeface="宋体" panose="02010600030101010101" pitchFamily="2" charset="-122"/>
              </a:rPr>
              <a:t>的对称差还有一个等价的定义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即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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B=(A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∪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B)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(A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FFFF00"/>
                </a:highlight>
              </a:rPr>
              <a:t>B)</a:t>
            </a:r>
            <a:r>
              <a:rPr lang="zh-CN" altLang="en-US" sz="3200" dirty="0">
                <a:latin typeface="宋体" panose="02010600030101010101" pitchFamily="2" charset="-122"/>
              </a:rPr>
              <a:t>。</a:t>
            </a:r>
            <a:br>
              <a:rPr lang="zh-CN" altLang="en-US" sz="3200" dirty="0">
                <a:latin typeface="宋体" panose="02010600030101010101" pitchFamily="2" charset="-122"/>
              </a:rPr>
            </a:br>
            <a:r>
              <a:rPr lang="zh-CN" altLang="en-US" sz="3200" dirty="0"/>
              <a:t>例：令</a:t>
            </a:r>
            <a:r>
              <a:rPr lang="en-US" altLang="zh-CN" sz="3200" dirty="0"/>
              <a:t>A={</a:t>
            </a:r>
            <a:r>
              <a:rPr lang="en-US" altLang="zh-CN" sz="3200" dirty="0" err="1"/>
              <a:t>a,b,c,d</a:t>
            </a:r>
            <a:r>
              <a:rPr lang="en-US" altLang="zh-CN" sz="3200" dirty="0"/>
              <a:t>},B={</a:t>
            </a:r>
            <a:r>
              <a:rPr lang="en-US" altLang="zh-CN" sz="3200" dirty="0" err="1"/>
              <a:t>c,d,e,f</a:t>
            </a:r>
            <a:r>
              <a:rPr lang="en-US" altLang="zh-CN" sz="3200" dirty="0"/>
              <a:t>},</a:t>
            </a:r>
            <a:r>
              <a:rPr lang="zh-CN" altLang="en-US" sz="3200" dirty="0"/>
              <a:t>于是</a:t>
            </a:r>
            <a:r>
              <a:rPr lang="en-US" altLang="zh-CN" sz="3200" dirty="0"/>
              <a:t>A</a:t>
            </a:r>
            <a:r>
              <a:rPr lang="en-US" altLang="zh-CN" sz="3200" dirty="0">
                <a:sym typeface="Symbol" panose="05050102010706020507" pitchFamily="18" charset="2"/>
              </a:rPr>
              <a:t></a:t>
            </a:r>
            <a:r>
              <a:rPr lang="en-US" altLang="zh-CN" sz="3200" dirty="0"/>
              <a:t>B={</a:t>
            </a:r>
            <a:r>
              <a:rPr lang="en-US" altLang="zh-CN" sz="3200" dirty="0" err="1"/>
              <a:t>a,b,e,f</a:t>
            </a:r>
            <a:r>
              <a:rPr lang="en-US" altLang="zh-CN" sz="3200" dirty="0"/>
              <a:t>}</a:t>
            </a:r>
            <a:r>
              <a:rPr lang="zh-CN" altLang="en-US" sz="3200" dirty="0"/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8"/>
          <p:cNvGraphicFramePr>
            <a:graphicFrameLocks noChangeAspect="1"/>
          </p:cNvGraphicFramePr>
          <p:nvPr/>
        </p:nvGraphicFramePr>
        <p:xfrm>
          <a:off x="2971801" y="1981201"/>
          <a:ext cx="6361113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6361905" imgH="3952381" progId="Paint.Picture">
                  <p:embed/>
                </p:oleObj>
              </mc:Choice>
              <mc:Fallback>
                <p:oleObj name="位图图像" r:id="rId2" imgW="6361905" imgH="395238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981201"/>
                        <a:ext cx="6361113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对称差的文氏图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26720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086600" y="3505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581650" y="6011863"/>
            <a:ext cx="1169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8839200" y="2057400"/>
            <a:ext cx="46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>
          <a:xfrm>
            <a:off x="1238216" y="228600"/>
            <a:ext cx="10186376" cy="990600"/>
          </a:xfrm>
        </p:spPr>
        <p:txBody>
          <a:bodyPr/>
          <a:lstStyle/>
          <a:p>
            <a:pPr eaLnBrk="1" hangingPunct="1"/>
            <a:r>
              <a:rPr lang="zh-CN" altLang="en-US" dirty="0"/>
              <a:t>集合的环积</a:t>
            </a:r>
            <a:r>
              <a:rPr lang="en-US" altLang="zh-CN" dirty="0"/>
              <a:t>(</a:t>
            </a:r>
            <a:r>
              <a:rPr lang="zh-CN" altLang="en-US" dirty="0"/>
              <a:t>对称差的</a:t>
            </a:r>
            <a:r>
              <a:rPr lang="zh-CN" altLang="en-US"/>
              <a:t>绝对补，环和的补</a:t>
            </a:r>
            <a:r>
              <a:rPr lang="en-US" altLang="zh-CN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2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</a:pPr>
                <a:r>
                  <a:rPr lang="zh-CN" altLang="en-US" sz="3600" dirty="0">
                    <a:latin typeface="宋体" panose="02010600030101010101" pitchFamily="2" charset="-122"/>
                  </a:rPr>
                  <a:t>设</a:t>
                </a:r>
                <a:r>
                  <a:rPr lang="en-US" altLang="zh-CN" sz="3600" dirty="0"/>
                  <a:t>A</a:t>
                </a:r>
                <a:r>
                  <a:rPr lang="en-US" altLang="zh-CN" sz="36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3600" dirty="0"/>
                  <a:t>B</a:t>
                </a:r>
                <a:r>
                  <a:rPr lang="zh-CN" altLang="en-US" sz="3600" dirty="0">
                    <a:latin typeface="宋体" panose="02010600030101010101" pitchFamily="2" charset="-122"/>
                  </a:rPr>
                  <a:t>是两个集合</a:t>
                </a:r>
                <a:r>
                  <a:rPr lang="en-US" altLang="zh-CN" sz="36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3600" dirty="0">
                    <a:latin typeface="宋体" panose="02010600030101010101" pitchFamily="2" charset="-122"/>
                  </a:rPr>
                  <a:t>则</a:t>
                </a:r>
                <a:r>
                  <a:rPr lang="en-US" altLang="zh-CN" sz="3600" dirty="0"/>
                  <a:t>A</a:t>
                </a:r>
                <a:r>
                  <a:rPr lang="zh-CN" altLang="en-US" sz="3600" dirty="0">
                    <a:latin typeface="宋体" panose="02010600030101010101" pitchFamily="2" charset="-122"/>
                  </a:rPr>
                  <a:t>与</a:t>
                </a:r>
                <a:r>
                  <a:rPr lang="en-US" altLang="zh-CN" sz="3600" dirty="0"/>
                  <a:t>B</a:t>
                </a:r>
                <a:r>
                  <a:rPr lang="zh-CN" altLang="en-US" sz="3600" dirty="0">
                    <a:latin typeface="宋体" panose="02010600030101010101" pitchFamily="2" charset="-122"/>
                  </a:rPr>
                  <a:t>的环积定义为</a:t>
                </a:r>
                <a:r>
                  <a:rPr lang="en-US" altLang="zh-CN" sz="36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A</a:t>
                </a:r>
                <a:r>
                  <a:rPr lang="en-US" altLang="zh-CN" sz="3600" dirty="0">
                    <a:solidFill>
                      <a:srgbClr val="FF0000"/>
                    </a:solidFill>
                    <a:highlight>
                      <a:srgbClr val="FFFF00"/>
                    </a:highlight>
                    <a:sym typeface="Symbol" panose="05050102010706020507" pitchFamily="18" charset="2"/>
                  </a:rPr>
                  <a:t></a:t>
                </a:r>
                <a:r>
                  <a:rPr lang="en-US" altLang="zh-CN" sz="36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3600" dirty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600" dirty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m:rPr>
                            <m:nor/>
                          </m:rPr>
                          <a:rPr lang="en-US" altLang="zh-CN" sz="3600" dirty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</a:rPr>
                          <m:t>B</m:t>
                        </m:r>
                      </m:e>
                    </m:acc>
                  </m:oMath>
                </a14:m>
                <a:endParaRPr lang="en-US" altLang="zh-CN" sz="36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632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6840"/>
              </p:ext>
            </p:extLst>
          </p:nvPr>
        </p:nvGraphicFramePr>
        <p:xfrm>
          <a:off x="3407105" y="2492896"/>
          <a:ext cx="5416550" cy="297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6361905" imgH="3952381" progId="Paint.Picture">
                  <p:embed/>
                </p:oleObj>
              </mc:Choice>
              <mc:Fallback>
                <p:oleObj name="位图图像" r:id="rId3" imgW="6361905" imgH="395238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105" y="2492896"/>
                        <a:ext cx="5416550" cy="2974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474712" y="3980395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030409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6960096" y="4077072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030409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8401050" y="3048000"/>
            <a:ext cx="46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030409"/>
                </a:solidFill>
                <a:latin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/>
      <p:bldP spid="563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集合运算符的优先序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一元运算符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dirty="0"/>
                  <a:t>,P(A),</a:t>
                </a:r>
                <a:r>
                  <a:rPr lang="zh-CN" altLang="en-US" dirty="0"/>
                  <a:t>∩</a:t>
                </a:r>
                <a:r>
                  <a:rPr lang="en-US" altLang="zh-CN" dirty="0"/>
                  <a:t>(A),∪(A)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优先于二元运算符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－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∪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∩</a:t>
                </a:r>
                <a:r>
                  <a:rPr lang="en-US" altLang="zh-CN" dirty="0"/>
                  <a:t>,</a:t>
                </a:r>
                <a:r>
                  <a:rPr lang="zh-CN" altLang="en-US" sz="3600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,</a:t>
                </a:r>
                <a:r>
                  <a:rPr lang="en-US" altLang="zh-CN" sz="3600" dirty="0">
                    <a:sym typeface="Symbol" panose="05050102010706020507" pitchFamily="18" charset="2"/>
                  </a:rPr>
                  <a:t></a:t>
                </a:r>
                <a:r>
                  <a:rPr lang="en-US" altLang="zh-CN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优先于集合关系符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＝</a:t>
                </a:r>
                <a:r>
                  <a:rPr lang="en-US" altLang="zh-CN" dirty="0"/>
                  <a:t>,</a:t>
                </a:r>
                <a:r>
                  <a:rPr lang="zh-CN" altLang="en-US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>
                    <a:sym typeface="Symbol" panose="05050102010706020507" pitchFamily="18" charset="2"/>
                  </a:rPr>
                  <a:t>,</a:t>
                </a:r>
                <a:r>
                  <a:rPr lang="zh-CN" altLang="en-US" dirty="0">
                    <a:sym typeface="Symbol" panose="05050102010706020507" pitchFamily="18" charset="2"/>
                  </a:rPr>
                  <a:t></a:t>
                </a:r>
                <a:r>
                  <a:rPr lang="en-US" altLang="zh-CN" dirty="0">
                    <a:sym typeface="Symbol" panose="05050102010706020507" pitchFamily="18" charset="2"/>
                  </a:rPr>
                  <a:t>,</a:t>
                </a:r>
                <a:r>
                  <a:rPr lang="zh-CN" altLang="en-US" dirty="0">
                    <a:sym typeface="Symbol" panose="05050102010706020507" pitchFamily="18" charset="2"/>
                  </a:rPr>
                  <a:t></a:t>
                </a:r>
                <a:r>
                  <a:rPr lang="en-US" altLang="zh-CN" dirty="0">
                    <a:sym typeface="Symbol" panose="05050102010706020507" pitchFamily="18" charset="2"/>
                  </a:rPr>
                  <a:t>,</a:t>
                </a:r>
                <a:r>
                  <a:rPr lang="zh-CN" altLang="en-US" dirty="0"/>
                  <a:t>∈</a:t>
                </a:r>
                <a:r>
                  <a:rPr lang="en-US" altLang="zh-CN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优先于一元联结词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sym typeface="Symbol" panose="05050102010706020507" pitchFamily="18" charset="2"/>
                  </a:rPr>
                  <a:t></a:t>
                </a:r>
                <a:r>
                  <a:rPr lang="en-US" altLang="zh-CN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优先于二元联结词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sym typeface="Symbol" panose="05050102010706020507" pitchFamily="18" charset="2"/>
                  </a:rPr>
                  <a:t>,</a:t>
                </a:r>
                <a:r>
                  <a:rPr lang="zh-CN" altLang="en-US" dirty="0">
                    <a:sym typeface="Symbol" panose="05050102010706020507" pitchFamily="18" charset="2"/>
                  </a:rPr>
                  <a:t></a:t>
                </a:r>
                <a:r>
                  <a:rPr lang="en-US" altLang="zh-CN" dirty="0">
                    <a:sym typeface="Symbol" panose="05050102010706020507" pitchFamily="18" charset="2"/>
                  </a:rPr>
                  <a:t>,</a:t>
                </a:r>
                <a:r>
                  <a:rPr lang="zh-CN" altLang="en-US" dirty="0"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ym typeface="Symbol" panose="05050102010706020507" pitchFamily="18" charset="2"/>
                  </a:rPr>
                  <a:t>,</a:t>
                </a:r>
                <a:r>
                  <a:rPr lang="zh-CN" altLang="en-US" dirty="0">
                    <a:sym typeface="Symbol" panose="05050102010706020507" pitchFamily="18" charset="2"/>
                  </a:rPr>
                  <a:t></a:t>
                </a:r>
                <a:r>
                  <a:rPr lang="en-US" altLang="zh-CN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优先于逻辑关系符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sym typeface="Symbol" panose="05050102010706020507" pitchFamily="18" charset="2"/>
                  </a:rPr>
                  <a:t>,</a:t>
                </a:r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．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2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8000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150</a:t>
            </a:r>
            <a:r>
              <a:rPr lang="zh-CN" altLang="en-US" dirty="0"/>
              <a:t>盏亮着的电灯</a:t>
            </a:r>
            <a:r>
              <a:rPr lang="en-US" altLang="zh-CN" dirty="0"/>
              <a:t>,</a:t>
            </a:r>
            <a:r>
              <a:rPr lang="zh-CN" altLang="en-US" dirty="0"/>
              <a:t>各有一个拉线开关控制</a:t>
            </a:r>
            <a:r>
              <a:rPr lang="en-US" altLang="zh-CN" dirty="0"/>
              <a:t>,</a:t>
            </a:r>
            <a:r>
              <a:rPr lang="zh-CN" altLang="en-US" dirty="0"/>
              <a:t>被顺序编号为</a:t>
            </a:r>
            <a:r>
              <a:rPr lang="en-US" altLang="zh-CN" dirty="0"/>
              <a:t>1,2,3,4,…,150</a:t>
            </a:r>
            <a:r>
              <a:rPr lang="zh-CN" altLang="en-US" dirty="0"/>
              <a:t>。将编号为</a:t>
            </a:r>
            <a:r>
              <a:rPr lang="en-US" altLang="zh-CN" dirty="0"/>
              <a:t>3</a:t>
            </a:r>
            <a:r>
              <a:rPr lang="zh-CN" altLang="en-US" dirty="0"/>
              <a:t>的倍数的灯的拉线各拉一下</a:t>
            </a:r>
            <a:r>
              <a:rPr lang="en-US" altLang="zh-CN" dirty="0"/>
              <a:t>,</a:t>
            </a:r>
            <a:r>
              <a:rPr lang="zh-CN" altLang="en-US" dirty="0"/>
              <a:t>再将编号为</a:t>
            </a:r>
            <a:r>
              <a:rPr lang="en-US" altLang="zh-CN" dirty="0"/>
              <a:t>5</a:t>
            </a:r>
            <a:r>
              <a:rPr lang="zh-CN" altLang="en-US" dirty="0"/>
              <a:t>的倍数的拉线各拉一下</a:t>
            </a:r>
            <a:r>
              <a:rPr lang="en-US" altLang="zh-CN" dirty="0"/>
              <a:t>,</a:t>
            </a:r>
            <a:r>
              <a:rPr lang="zh-CN" altLang="en-US" dirty="0"/>
              <a:t>拉完后亮着的灯数为几盏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150-50-30+10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150-((50-10)+(</a:t>
            </a:r>
            <a:r>
              <a:rPr lang="en-US" altLang="zh-CN"/>
              <a:t>30-10))=90</a:t>
            </a:r>
            <a:endParaRPr lang="en-US" altLang="zh-CN" dirty="0"/>
          </a:p>
          <a:p>
            <a:pPr lvl="1"/>
            <a:r>
              <a:rPr lang="zh-CN" altLang="en-US" dirty="0"/>
              <a:t>对称差</a:t>
            </a:r>
            <a:r>
              <a:rPr lang="zh-CN" altLang="en-US"/>
              <a:t>的补，环积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322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3614738" y="32004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6.3</a:t>
            </a:r>
            <a:r>
              <a:rPr lang="zh-CN" altLang="en-US" dirty="0"/>
              <a:t>集合恒等式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800" dirty="0"/>
              <a:t>等幂律：</a:t>
            </a:r>
            <a:r>
              <a:rPr lang="en-US" altLang="zh-CN" sz="2800" dirty="0"/>
              <a:t>A∩A=A,A∪A=A</a:t>
            </a:r>
            <a:r>
              <a:rPr lang="zh-CN" altLang="en-US" sz="2800" dirty="0"/>
              <a:t>。</a:t>
            </a:r>
          </a:p>
          <a:p>
            <a:pPr marL="514350" indent="-51435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800" dirty="0"/>
              <a:t>交换律：</a:t>
            </a:r>
            <a:r>
              <a:rPr lang="en-US" altLang="zh-CN" sz="2800" dirty="0"/>
              <a:t>A∩B=B∩A,A∪B=B∪A</a:t>
            </a:r>
            <a:r>
              <a:rPr lang="zh-CN" altLang="en-US" sz="2800" dirty="0"/>
              <a:t>。</a:t>
            </a:r>
          </a:p>
          <a:p>
            <a:pPr marL="514350" indent="-51435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800" dirty="0"/>
              <a:t>结合律：</a:t>
            </a:r>
            <a:r>
              <a:rPr lang="en-US" altLang="zh-CN" sz="2800" dirty="0"/>
              <a:t>(A∩B)∩C=A∩(B∩C),</a:t>
            </a:r>
            <a:r>
              <a:rPr lang="zh-CN" altLang="en-US" sz="2800" dirty="0"/>
              <a:t>	</a:t>
            </a:r>
            <a:r>
              <a:rPr lang="en-US" altLang="zh-CN" sz="2800" dirty="0"/>
              <a:t>(A∪B)∪C=A∪(B∪C)</a:t>
            </a:r>
            <a:r>
              <a:rPr lang="zh-CN" altLang="en-US" sz="2800" dirty="0"/>
              <a:t>。</a:t>
            </a:r>
          </a:p>
          <a:p>
            <a:pPr marL="514350" indent="-51435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800" dirty="0"/>
              <a:t>分配律：</a:t>
            </a:r>
            <a:r>
              <a:rPr lang="en-US" altLang="zh-CN" sz="2800" dirty="0"/>
              <a:t>A∩(B∪C)=(A∩B)∪(A∩C),</a:t>
            </a:r>
            <a:r>
              <a:rPr lang="zh-CN" altLang="en-US" sz="2800" dirty="0"/>
              <a:t>	</a:t>
            </a:r>
            <a:r>
              <a:rPr lang="en-US" altLang="zh-CN" sz="2800" dirty="0"/>
              <a:t>A∪(B∩C)=(A∪B)∩(A∪C)</a:t>
            </a:r>
            <a:r>
              <a:rPr lang="zh-CN" altLang="en-US" sz="2800" dirty="0"/>
              <a:t>。</a:t>
            </a:r>
          </a:p>
          <a:p>
            <a:pPr marL="514350" indent="-514350" eaLnBrk="1" hangingPunct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800" dirty="0"/>
              <a:t>吸收律：</a:t>
            </a:r>
            <a:r>
              <a:rPr lang="en-US" altLang="zh-CN" sz="2800" dirty="0"/>
              <a:t>A∩(A∪B)=A,A∪(A∩B)=A</a:t>
            </a:r>
            <a:r>
              <a:rPr lang="zh-CN" altLang="en-US" sz="28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3614738" y="31242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3" name="Rectangle 7"/>
          <p:cNvSpPr>
            <a:spLocks noChangeArrowheads="1"/>
          </p:cNvSpPr>
          <p:nvPr/>
        </p:nvSpPr>
        <p:spPr bwMode="auto">
          <a:xfrm>
            <a:off x="5410200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4" name="Rectangle 9"/>
          <p:cNvSpPr>
            <a:spLocks noChangeArrowheads="1"/>
          </p:cNvSpPr>
          <p:nvPr/>
        </p:nvSpPr>
        <p:spPr bwMode="auto">
          <a:xfrm>
            <a:off x="5562600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6" name="Rectangle 12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609600" indent="-609600"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Font typeface="+mj-ea"/>
                  <a:buAutoNum type="circleNumDbPlain" startAt="6"/>
                </a:pPr>
                <a:r>
                  <a:rPr lang="zh-CN" altLang="en-US" sz="2800" dirty="0"/>
                  <a:t>互补律：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sz="2800" dirty="0"/>
              </a:p>
              <a:p>
                <a:pPr marL="609600" indent="-6096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Font typeface="+mj-ea"/>
                  <a:buAutoNum type="circleNumDbPlain" startAt="6"/>
                </a:pPr>
                <a:r>
                  <a:rPr lang="zh-CN" altLang="en-US" sz="2800" u="sng" dirty="0"/>
                  <a:t>摩根律</a:t>
                </a:r>
                <a:r>
                  <a:rPr lang="zh-CN" altLang="en-US" sz="2800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2800" dirty="0"/>
              </a:p>
              <a:p>
                <a:pPr marL="609600" indent="-609600"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Font typeface="+mj-ea"/>
                  <a:buAutoNum type="circleNumDbPlain" startAt="6"/>
                </a:pPr>
                <a:r>
                  <a:rPr lang="zh-CN" altLang="en-US" sz="2800" dirty="0"/>
                  <a:t>同一律：	</a:t>
                </a:r>
                <a:r>
                  <a:rPr lang="en-US" altLang="zh-CN" sz="2800" dirty="0"/>
                  <a:t>E∩A=A,</a:t>
                </a:r>
                <a:r>
                  <a:rPr lang="zh-CN" altLang="en-US" sz="2800" dirty="0">
                    <a:latin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lang="zh-CN" altLang="en-US" sz="2800" dirty="0"/>
                  <a:t>∪</a:t>
                </a:r>
                <a:r>
                  <a:rPr lang="en-US" altLang="zh-CN" sz="2800" dirty="0"/>
                  <a:t>A=A</a:t>
                </a:r>
                <a:r>
                  <a:rPr lang="zh-CN" altLang="en-US" sz="2800" dirty="0"/>
                  <a:t>。</a:t>
                </a:r>
              </a:p>
              <a:p>
                <a:pPr marL="609600" indent="-609600"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Font typeface="+mj-ea"/>
                  <a:buAutoNum type="circleNumDbPlain" startAt="6"/>
                </a:pPr>
                <a:r>
                  <a:rPr lang="zh-CN" altLang="en-US" sz="2800" dirty="0"/>
                  <a:t>零一律：	</a:t>
                </a:r>
                <a:r>
                  <a:rPr lang="zh-CN" altLang="en-US" sz="2800" dirty="0">
                    <a:latin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lang="zh-CN" altLang="en-US" sz="2800" dirty="0"/>
                  <a:t>∩</a:t>
                </a:r>
                <a:r>
                  <a:rPr lang="en-US" altLang="zh-CN" sz="2800" dirty="0"/>
                  <a:t>A=</a:t>
                </a:r>
                <a:r>
                  <a:rPr lang="en-US" altLang="zh-CN" sz="2800" dirty="0">
                    <a:latin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lang="en-US" altLang="zh-CN" sz="2800" dirty="0"/>
                  <a:t>,E∪A=E</a:t>
                </a:r>
                <a:r>
                  <a:rPr lang="zh-CN" altLang="en-US" sz="2800" dirty="0"/>
                  <a:t>。</a:t>
                </a:r>
              </a:p>
              <a:p>
                <a:pPr marL="609600" indent="-609600"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Font typeface="+mj-ea"/>
                  <a:buAutoNum type="circleNumDbPlain" startAt="6"/>
                </a:pPr>
                <a:r>
                  <a:rPr lang="zh-CN" altLang="en-US" sz="2800" dirty="0"/>
                  <a:t>双重否定律：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1446" name="Rectang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证明思路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从文氏图的角度理解</a:t>
            </a:r>
          </a:p>
          <a:p>
            <a:pPr eaLnBrk="1" hangingPunct="1"/>
            <a:r>
              <a:rPr lang="zh-CN" altLang="en-US" dirty="0"/>
              <a:t>与数理逻辑的基本恒等式对应</a:t>
            </a:r>
          </a:p>
          <a:p>
            <a:pPr eaLnBrk="1" hangingPunct="1"/>
            <a:r>
              <a:rPr lang="zh-CN" altLang="en-US" dirty="0"/>
              <a:t>证明可基于交、并、补等运算的定义</a:t>
            </a:r>
            <a:r>
              <a:rPr lang="en-US" altLang="zh-CN" dirty="0"/>
              <a:t>,</a:t>
            </a:r>
            <a:r>
              <a:rPr lang="zh-CN" altLang="en-US" dirty="0"/>
              <a:t>使用自然语言描述；也可利用数理逻辑的基本恒等式</a:t>
            </a:r>
          </a:p>
          <a:p>
            <a:pPr eaLnBrk="1" hangingPunct="1"/>
            <a:r>
              <a:rPr lang="zh-CN" altLang="en-US" dirty="0"/>
              <a:t>例：摩根律的证明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4" name="Rectangle 3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4200" dirty="0">
                    <a:latin typeface="宋体" panose="02010600030101010101" pitchFamily="2" charset="-122"/>
                  </a:rPr>
                  <a:t>证明：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42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45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5" t="-1235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2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zh-CN" altLang="en-US" sz="2400" dirty="0"/>
                  <a:t>证明：</a:t>
                </a:r>
                <a:r>
                  <a:rPr lang="zh-CN" altLang="en-US" sz="2400" u="sng" dirty="0">
                    <a:solidFill>
                      <a:schemeClr val="tx2"/>
                    </a:solidFill>
                  </a:rPr>
                  <a:t>任取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,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zh-CN" altLang="en-US" sz="2400" dirty="0"/>
                  <a:t>即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亦即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sz="2400" dirty="0" err="1"/>
                  <a:t>A</a:t>
                </a:r>
                <a:r>
                  <a:rPr lang="zh-CN" altLang="en-US" sz="2400" dirty="0"/>
                  <a:t>且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,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zh-CN" altLang="en-US" sz="2400" dirty="0"/>
                  <a:t>于是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sz="2400" dirty="0"/>
                  <a:t>且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故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,</a:t>
                </a:r>
                <a:br>
                  <a:rPr lang="zh-CN" altLang="en-US" sz="2400" dirty="0"/>
                </a:br>
                <a:r>
                  <a:rPr lang="zh-CN" altLang="en-US" sz="2400" dirty="0"/>
                  <a:t>所以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2400" dirty="0"/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zh-CN" altLang="en-US" sz="2400" u="sng" dirty="0">
                    <a:solidFill>
                      <a:schemeClr val="tx2"/>
                    </a:solidFill>
                  </a:rPr>
                  <a:t>任取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即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sz="2400" dirty="0"/>
                  <a:t>且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,</a:t>
                </a:r>
                <a:br>
                  <a:rPr lang="zh-CN" altLang="en-US" sz="2400" dirty="0"/>
                </a:br>
                <a:r>
                  <a:rPr lang="zh-CN" altLang="en-US" sz="2400" dirty="0"/>
                  <a:t>亦即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sz="2400" dirty="0" err="1"/>
                  <a:t>A</a:t>
                </a:r>
                <a:r>
                  <a:rPr lang="zh-CN" altLang="en-US" sz="2400" dirty="0"/>
                  <a:t>且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于是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故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2400" dirty="0"/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zh-CN" altLang="en-US" sz="2400" dirty="0"/>
                  <a:t>从而</a:t>
                </a:r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sz="2400" dirty="0"/>
                  <a:t>得证。</a:t>
                </a:r>
              </a:p>
            </p:txBody>
          </p:sp>
        </mc:Choice>
        <mc:Fallback xmlns="">
          <p:sp>
            <p:nvSpPr>
              <p:cNvPr id="6451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857625" y="35337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6010275" y="36528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6148388" y="36528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4" name="Rectangle 3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4200" dirty="0">
                    <a:latin typeface="宋体" panose="02010600030101010101" pitchFamily="2" charset="-122"/>
                  </a:rPr>
                  <a:t>证明：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42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45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5" t="-1235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2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 numCol="2"/>
              <a:lstStyle/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zh-CN" altLang="en-US" sz="2400" dirty="0"/>
                  <a:t>证明：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={x |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}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/>
                  <a:t>={x |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(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)}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/>
                  <a:t>={x |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(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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)}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/>
                  <a:t>={x |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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)}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/>
                  <a:t>={x |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</a:t>
                </a:r>
                <a:r>
                  <a:rPr lang="en-US" altLang="zh-CN" sz="2400" dirty="0"/>
                  <a:t>x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)}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/>
                  <a:t>={x |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)}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altLang="zh-CN" sz="2400" dirty="0"/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endParaRPr lang="en-US" altLang="zh-CN" sz="2400" dirty="0"/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zh-CN" altLang="en-US" sz="2400" dirty="0"/>
                  <a:t>证明：∵</a:t>
                </a:r>
                <a:r>
                  <a:rPr lang="en-US" altLang="zh-CN" sz="2400" dirty="0"/>
                  <a:t> x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altLang="zh-CN" sz="2400" dirty="0"/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/>
                  <a:t>iff 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 err="1"/>
                  <a:t>B</a:t>
                </a:r>
                <a:endParaRPr lang="en-US" altLang="zh-CN" sz="2400" dirty="0"/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 err="1"/>
                  <a:t>iff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(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∪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)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 err="1"/>
                  <a:t>iff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(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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)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 err="1"/>
                  <a:t>iff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</a:t>
                </a:r>
                <a:r>
                  <a:rPr lang="en-US" altLang="zh-CN" sz="2400" dirty="0" err="1"/>
                  <a:t>x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sz="2400" dirty="0" err="1"/>
                  <a:t>B</a:t>
                </a:r>
                <a:r>
                  <a:rPr lang="en-US" altLang="zh-CN" sz="2400" dirty="0"/>
                  <a:t>)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 err="1"/>
                  <a:t>iff</a:t>
                </a:r>
                <a:r>
                  <a:rPr lang="en-US" altLang="zh-CN" sz="2400" dirty="0"/>
                  <a:t> x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</a:t>
                </a:r>
                <a:r>
                  <a:rPr lang="en-US" altLang="zh-CN" sz="2400" dirty="0"/>
                  <a:t>x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)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en-US" altLang="zh-CN" sz="2400" dirty="0" err="1"/>
                  <a:t>iff</a:t>
                </a:r>
                <a:r>
                  <a:rPr lang="en-US" altLang="zh-CN" sz="2400" dirty="0"/>
                  <a:t> x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400" dirty="0"/>
                  <a:t>)</a:t>
                </a:r>
              </a:p>
              <a:p>
                <a:pPr marL="0" indent="0" defTabSz="939800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  <a:tabLst>
                    <a:tab pos="2768600" algn="l"/>
                  </a:tabLst>
                </a:pPr>
                <a:r>
                  <a:rPr lang="zh-CN" altLang="en-US" sz="2400" dirty="0"/>
                  <a:t>∴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451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841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6010275" y="36528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6148388" y="36528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47560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集合的元素</a:t>
            </a:r>
            <a:r>
              <a:rPr lang="en-US" altLang="zh-CN" dirty="0"/>
              <a:t>(member</a:t>
            </a:r>
            <a:r>
              <a:rPr lang="zh-CN" altLang="en-US" dirty="0"/>
              <a:t>或</a:t>
            </a:r>
            <a:r>
              <a:rPr lang="en-US" altLang="zh-CN" dirty="0"/>
              <a:t>element)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组成一个集合的那些对象或单元称为这个集合的元素。</a:t>
            </a:r>
          </a:p>
          <a:p>
            <a:pPr eaLnBrk="1" hangingPunct="1"/>
            <a:r>
              <a:rPr lang="zh-CN" altLang="en-US" dirty="0"/>
              <a:t>通常</a:t>
            </a:r>
            <a:r>
              <a:rPr lang="en-US" altLang="zh-CN" dirty="0"/>
              <a:t>,</a:t>
            </a:r>
            <a:r>
              <a:rPr lang="zh-CN" altLang="en-US" dirty="0"/>
              <a:t>用小写的英文字母</a:t>
            </a:r>
            <a:r>
              <a:rPr lang="en-US" altLang="zh-CN" dirty="0" err="1"/>
              <a:t>a,b,c</a:t>
            </a:r>
            <a:r>
              <a:rPr lang="en-US" altLang="zh-CN" dirty="0"/>
              <a:t>,…</a:t>
            </a:r>
            <a:r>
              <a:rPr lang="zh-CN" altLang="en-US" dirty="0"/>
              <a:t>表示集合中的元素</a:t>
            </a:r>
          </a:p>
        </p:txBody>
      </p:sp>
    </p:spTree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对于任意集合</a:t>
            </a:r>
            <a:r>
              <a:rPr lang="en-US" altLang="zh-CN" dirty="0"/>
              <a:t>A,B,C</a:t>
            </a:r>
            <a:r>
              <a:rPr lang="zh-CN" altLang="en-US" dirty="0"/>
              <a:t>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(1)A-B=A</a:t>
                </a:r>
                <a:r>
                  <a:rPr lang="en-US" altLang="zh-CN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(2)A-B=A-(A</a:t>
                </a:r>
                <a:r>
                  <a:rPr lang="en-US" altLang="zh-CN" dirty="0">
                    <a:sym typeface="Symbol" panose="05050102010706020507" pitchFamily="18" charset="2"/>
                  </a:rPr>
                  <a:t>B)</a:t>
                </a:r>
              </a:p>
              <a:p>
                <a:r>
                  <a:rPr lang="en-US" altLang="zh-CN" dirty="0">
                    <a:sym typeface="Symbol" panose="05050102010706020507" pitchFamily="18" charset="2"/>
                  </a:rPr>
                  <a:t>(3)A(B-A)=AB</a:t>
                </a:r>
                <a:endParaRPr lang="zh-CN" altLang="en-US" dirty="0"/>
              </a:p>
              <a:p>
                <a:r>
                  <a:rPr lang="en-US" altLang="zh-CN" dirty="0"/>
                  <a:t>(4)</a:t>
                </a:r>
                <a:r>
                  <a:rPr lang="en-US" altLang="zh-CN" dirty="0">
                    <a:sym typeface="Symbol" panose="05050102010706020507" pitchFamily="18" charset="2"/>
                  </a:rPr>
                  <a:t>A(B-C)=(AB)-C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60419"/>
              </p:ext>
            </p:extLst>
          </p:nvPr>
        </p:nvGraphicFramePr>
        <p:xfrm>
          <a:off x="5807968" y="1600564"/>
          <a:ext cx="5416550" cy="297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6361905" imgH="3952381" progId="Paint.Picture">
                  <p:embed/>
                </p:oleObj>
              </mc:Choice>
              <mc:Fallback>
                <p:oleObj name="位图图像" r:id="rId4" imgW="6361905" imgH="3952381" progId="Paint.Picture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600564"/>
                        <a:ext cx="5416550" cy="2974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26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思路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基于定义证明</a:t>
            </a:r>
            <a:r>
              <a:rPr lang="en-US" altLang="zh-CN" dirty="0"/>
              <a:t>(1)</a:t>
            </a:r>
            <a:endParaRPr lang="zh-CN" altLang="en-US" dirty="0"/>
          </a:p>
          <a:p>
            <a:pPr eaLnBrk="1" hangingPunct="1"/>
            <a:r>
              <a:rPr lang="en-US" altLang="zh-CN" dirty="0"/>
              <a:t>(1)</a:t>
            </a:r>
            <a:r>
              <a:rPr lang="zh-CN" altLang="en-US" dirty="0"/>
              <a:t>与基本恒等式推</a:t>
            </a:r>
            <a:r>
              <a:rPr lang="en-US" altLang="zh-CN" dirty="0"/>
              <a:t>(2)</a:t>
            </a:r>
            <a:endParaRPr lang="zh-CN" altLang="en-US" dirty="0"/>
          </a:p>
        </p:txBody>
      </p:sp>
    </p:spTree>
  </p:cSld>
  <p:clrMapOvr>
    <a:masterClrMapping/>
  </p:clrMapOvr>
  <p:transition spd="slow" advTm="8000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对于任意集合</a:t>
            </a:r>
            <a:r>
              <a:rPr lang="en-US" altLang="zh-CN" dirty="0"/>
              <a:t>A,B,C</a:t>
            </a:r>
            <a:r>
              <a:rPr lang="zh-CN" altLang="en-US" dirty="0"/>
              <a:t>有：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交换律：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B=B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A</a:t>
            </a:r>
          </a:p>
          <a:p>
            <a:pPr eaLnBrk="1" hangingPunct="1"/>
            <a:r>
              <a:rPr lang="zh-CN" altLang="en-US" dirty="0"/>
              <a:t>同一律：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</a:t>
            </a:r>
            <a:r>
              <a:rPr lang="en-US" altLang="zh-CN" dirty="0"/>
              <a:t>=A</a:t>
            </a:r>
          </a:p>
          <a:p>
            <a:pPr eaLnBrk="1" hangingPunct="1"/>
            <a:r>
              <a:rPr lang="zh-CN" altLang="en-US" dirty="0"/>
              <a:t>零律：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A=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</a:p>
          <a:p>
            <a:pPr eaLnBrk="1" hangingPunct="1"/>
            <a:r>
              <a:rPr lang="zh-CN" altLang="en-US" dirty="0"/>
              <a:t>分配律：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dirty="0">
                <a:cs typeface="Times New Roman" panose="02020603050405020304" pitchFamily="18" charset="0"/>
              </a:rPr>
              <a:t>∩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C)=(A</a:t>
            </a:r>
            <a:r>
              <a:rPr lang="en-US" altLang="zh-CN" dirty="0">
                <a:cs typeface="Times New Roman" panose="02020603050405020304" pitchFamily="18" charset="0"/>
              </a:rPr>
              <a:t>∩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(A</a:t>
            </a:r>
            <a:r>
              <a:rPr lang="en-US" altLang="zh-CN" dirty="0">
                <a:cs typeface="Times New Roman" panose="02020603050405020304" pitchFamily="18" charset="0"/>
              </a:rPr>
              <a:t>∩</a:t>
            </a:r>
            <a:r>
              <a:rPr lang="en-US" altLang="zh-CN" dirty="0"/>
              <a:t>C)</a:t>
            </a:r>
          </a:p>
          <a:p>
            <a:pPr eaLnBrk="1" hangingPunct="1"/>
            <a:r>
              <a:rPr lang="zh-CN" altLang="en-US" dirty="0"/>
              <a:t>结合律：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C=A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C)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 advTm="8000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6" name="Object 2"/>
          <p:cNvGraphicFramePr>
            <a:graphicFrameLocks noChangeAspect="1"/>
          </p:cNvGraphicFramePr>
          <p:nvPr/>
        </p:nvGraphicFramePr>
        <p:xfrm>
          <a:off x="2286000" y="1552575"/>
          <a:ext cx="83820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76616" imgH="999995" progId="Equation.3">
                  <p:embed/>
                </p:oleObj>
              </mc:Choice>
              <mc:Fallback>
                <p:oleObj name="公式" r:id="rId2" imgW="3276616" imgH="9999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52575"/>
                        <a:ext cx="8382000" cy="281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209800" y="4471988"/>
            <a:ext cx="777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A={0,1,2}B={1,2,3,5}C={2,3,4}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、不成立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左边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={0,1,2,4,5},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右边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={4,5}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、不成立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左边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={0,1,4,5},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右边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={0,1,3,4,5}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、不成立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左边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={1,3,4},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右边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={0,3}</a:t>
            </a:r>
          </a:p>
        </p:txBody>
      </p:sp>
      <p:sp>
        <p:nvSpPr>
          <p:cNvPr id="73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思考：</a:t>
            </a:r>
          </a:p>
        </p:txBody>
      </p:sp>
    </p:spTree>
  </p:cSld>
  <p:clrMapOvr>
    <a:masterClrMapping/>
  </p:clrMapOvr>
  <p:transition spd="slow" advTm="8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bldLvl="2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有效思路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画文氏图找只含交、并、补运算的等价公式</a:t>
            </a:r>
          </a:p>
          <a:p>
            <a:pPr eaLnBrk="1" hangingPunct="1"/>
            <a:r>
              <a:rPr lang="zh-CN" altLang="en-US" dirty="0"/>
              <a:t>证明</a:t>
            </a:r>
            <a:r>
              <a:rPr lang="en-US" altLang="zh-CN" dirty="0"/>
              <a:t>:(A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C=A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C)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87689"/>
              </p:ext>
            </p:extLst>
          </p:nvPr>
        </p:nvGraphicFramePr>
        <p:xfrm>
          <a:off x="2783632" y="188640"/>
          <a:ext cx="7344816" cy="649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4885714" imgH="4323810" progId="Paint.Picture">
                  <p:embed/>
                </p:oleObj>
              </mc:Choice>
              <mc:Fallback>
                <p:oleObj name="位图图像" r:id="rId2" imgW="4885714" imgH="432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188640"/>
                        <a:ext cx="7344816" cy="6498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70290"/>
              </p:ext>
            </p:extLst>
          </p:nvPr>
        </p:nvGraphicFramePr>
        <p:xfrm>
          <a:off x="1847528" y="188640"/>
          <a:ext cx="7401858" cy="619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5191850" imgH="4342857" progId="Paint.Picture">
                  <p:embed/>
                </p:oleObj>
              </mc:Choice>
              <mc:Fallback>
                <p:oleObj name="位图图像" r:id="rId2" imgW="5191850" imgH="434285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188640"/>
                        <a:ext cx="7401858" cy="619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976438" y="1981200"/>
          <a:ext cx="8691562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5649114" imgH="1676634" progId="Paint.Picture">
                  <p:embed/>
                </p:oleObj>
              </mc:Choice>
              <mc:Fallback>
                <p:oleObj name="位图图像" r:id="rId2" imgW="5649114" imgH="167663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981200"/>
                        <a:ext cx="8691562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填空题？求解顺序？</a:t>
            </a:r>
            <a:r>
              <a:rPr lang="en-US" altLang="zh-CN" dirty="0"/>
              <a:t>|A|</a:t>
            </a:r>
            <a:r>
              <a:rPr lang="zh-CN" altLang="en-US" dirty="0"/>
              <a:t>、</a:t>
            </a:r>
            <a:r>
              <a:rPr lang="en-US" altLang="zh-CN" dirty="0"/>
              <a:t>|A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B|</a:t>
            </a:r>
            <a:r>
              <a:rPr lang="zh-CN" altLang="en-US" dirty="0"/>
              <a:t>、</a:t>
            </a:r>
            <a:r>
              <a:rPr lang="en-US" altLang="zh-CN" dirty="0"/>
              <a:t>|A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C|?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59496" y="4560888"/>
            <a:ext cx="3439808" cy="1866564"/>
            <a:chOff x="1559496" y="4560888"/>
            <a:chExt cx="3439808" cy="1866564"/>
          </a:xfrm>
        </p:grpSpPr>
        <p:sp>
          <p:nvSpPr>
            <p:cNvPr id="3" name="椭圆 2"/>
            <p:cNvSpPr/>
            <p:nvPr/>
          </p:nvSpPr>
          <p:spPr>
            <a:xfrm>
              <a:off x="1559496" y="4560888"/>
              <a:ext cx="2304256" cy="1244376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695048" y="4560888"/>
              <a:ext cx="2304256" cy="1244376"/>
            </a:xfrm>
            <a:prstGeom prst="ellipse">
              <a:avLst/>
            </a:prstGeom>
            <a:solidFill>
              <a:srgbClr val="003399">
                <a:alpha val="6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127272" y="5183076"/>
              <a:ext cx="2304256" cy="12443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证明</a:t>
            </a:r>
            <a:r>
              <a:rPr lang="en-US" altLang="zh-CN" dirty="0"/>
              <a:t>:(A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C=A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(B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C)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/>
              <a:t>证明</a:t>
            </a:r>
            <a:r>
              <a:rPr lang="en-US" altLang="zh-CN" sz="2800" dirty="0"/>
              <a:t>:</a:t>
            </a:r>
          </a:p>
          <a:p>
            <a:pPr algn="just" eaLnBrk="1" hangingPunct="1"/>
            <a:r>
              <a:rPr lang="en-US" altLang="zh-CN" sz="2800" dirty="0"/>
              <a:t>(A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B)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C={</a:t>
            </a:r>
            <a:r>
              <a:rPr lang="en-US" altLang="zh-CN" sz="2800" dirty="0" err="1"/>
              <a:t>x|x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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B</a:t>
            </a:r>
            <a:r>
              <a:rPr lang="en-US" altLang="zh-CN" sz="2800" dirty="0"/>
              <a:t>}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C</a:t>
            </a:r>
          </a:p>
          <a:p>
            <a:pPr algn="just" eaLnBrk="1" hangingPunct="1"/>
            <a:r>
              <a:rPr lang="en-US" altLang="zh-CN" sz="2800" dirty="0"/>
              <a:t>={</a:t>
            </a:r>
            <a:r>
              <a:rPr lang="en-US" altLang="zh-CN" sz="2800" dirty="0" err="1"/>
              <a:t>x|x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(A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B)</a:t>
            </a:r>
            <a:r>
              <a:rPr lang="en-US" altLang="zh-CN" sz="2800" dirty="0">
                <a:sym typeface="Symbol" panose="05050102010706020507" pitchFamily="18" charset="2"/>
              </a:rPr>
              <a:t>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C</a:t>
            </a:r>
            <a:r>
              <a:rPr lang="en-US" altLang="zh-CN" sz="2800" dirty="0"/>
              <a:t>}</a:t>
            </a:r>
          </a:p>
          <a:p>
            <a:pPr algn="just" eaLnBrk="1" hangingPunct="1"/>
            <a:r>
              <a:rPr lang="en-US" altLang="zh-CN" sz="2800" dirty="0"/>
              <a:t>={x|(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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B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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C</a:t>
            </a:r>
            <a:r>
              <a:rPr lang="en-US" altLang="zh-CN" sz="2800" dirty="0"/>
              <a:t>}</a:t>
            </a:r>
          </a:p>
          <a:p>
            <a:pPr algn="just" eaLnBrk="1" hangingPunct="1"/>
            <a:r>
              <a:rPr lang="en-US" altLang="zh-CN" sz="2800" dirty="0"/>
              <a:t>={</a:t>
            </a:r>
            <a:r>
              <a:rPr lang="en-US" altLang="zh-CN" sz="2800" dirty="0" err="1"/>
              <a:t>x|x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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B</a:t>
            </a:r>
            <a:r>
              <a:rPr lang="en-US" altLang="zh-CN" sz="2800" dirty="0" err="1">
                <a:sym typeface="Symbol" panose="05050102010706020507" pitchFamily="18" charset="2"/>
              </a:rPr>
              <a:t>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C</a:t>
            </a:r>
            <a:r>
              <a:rPr lang="en-US" altLang="zh-CN" sz="2800" dirty="0"/>
              <a:t>)}</a:t>
            </a:r>
          </a:p>
          <a:p>
            <a:pPr algn="just" eaLnBrk="1" hangingPunct="1"/>
            <a:r>
              <a:rPr lang="en-US" altLang="zh-CN" sz="2800" dirty="0"/>
              <a:t>={</a:t>
            </a:r>
            <a:r>
              <a:rPr lang="en-US" altLang="zh-CN" sz="2800" dirty="0" err="1"/>
              <a:t>x|x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</a:t>
            </a:r>
            <a:r>
              <a:rPr lang="en-US" altLang="zh-CN" sz="2800" dirty="0" err="1"/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(B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C)}</a:t>
            </a:r>
          </a:p>
          <a:p>
            <a:pPr algn="just" eaLnBrk="1" hangingPunct="1"/>
            <a:r>
              <a:rPr lang="en-US" altLang="zh-CN" sz="2800" dirty="0"/>
              <a:t>=A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(B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C)</a:t>
            </a: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也就是用到了</a:t>
            </a:r>
            <a:r>
              <a:rPr lang="zh-CN" altLang="en-US" sz="2800" dirty="0">
                <a:sym typeface="Symbol" panose="05050102010706020507" pitchFamily="18" charset="2"/>
              </a:rPr>
              <a:t></a:t>
            </a:r>
            <a:r>
              <a:rPr lang="zh-CN" altLang="en-US" sz="2800" dirty="0">
                <a:latin typeface="宋体" panose="02010600030101010101" pitchFamily="2" charset="-122"/>
              </a:rPr>
              <a:t>的可交换性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zh-CN" altLang="en-US" sz="2800" dirty="0"/>
              <a:t>推论：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(A</a:t>
            </a:r>
            <a:r>
              <a:rPr lang="en-US" altLang="zh-CN" sz="2800" dirty="0"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B)=B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集合代数：基本证明方式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>
                <a:ea typeface="仿宋" panose="02010609060101010101" pitchFamily="49" charset="-122"/>
              </a:rPr>
              <a:t>直接使用集合包含或相等定义</a:t>
            </a:r>
            <a:endParaRPr lang="zh-CN" altLang="en-US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zh-CN" altLang="en-US" dirty="0"/>
              <a:t>例：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B=B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</a:p>
          <a:p>
            <a:pPr lvl="2" algn="just" eaLnBrk="1" hangingPunct="1"/>
            <a:r>
              <a:rPr lang="zh-CN" altLang="en-US" dirty="0"/>
              <a:t>由定义</a:t>
            </a:r>
            <a:endParaRPr lang="en-US" altLang="zh-CN" dirty="0"/>
          </a:p>
          <a:p>
            <a:pPr lvl="2" algn="just" eaLnBrk="1" hangingPunct="1"/>
            <a:r>
              <a:rPr lang="zh-CN" altLang="en-US" dirty="0"/>
              <a:t>∵</a:t>
            </a:r>
            <a:r>
              <a:rPr lang="en-US" altLang="zh-CN" dirty="0"/>
              <a:t>A=A</a:t>
            </a:r>
            <a:r>
              <a:rPr lang="en-US" altLang="zh-CN" dirty="0">
                <a:sym typeface="Symbol" panose="05050102010706020507" pitchFamily="18" charset="2"/>
              </a:rPr>
              <a:t>(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B),A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B=B</a:t>
            </a: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dirty="0"/>
              <a:t>A=A</a:t>
            </a:r>
            <a:r>
              <a:rPr lang="en-US" altLang="zh-CN" dirty="0">
                <a:sym typeface="Symbol" panose="05050102010706020507" pitchFamily="18" charset="2"/>
              </a:rPr>
              <a:t>B</a:t>
            </a:r>
          </a:p>
          <a:p>
            <a:pPr lvl="2" algn="just" eaLnBrk="1" hangingPunct="1"/>
            <a:r>
              <a:rPr lang="zh-CN" altLang="en-US" dirty="0"/>
              <a:t>又∵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B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</a:p>
          <a:p>
            <a:pPr lvl="1" algn="just" eaLnBrk="1" hangingPunct="1"/>
            <a:r>
              <a:rPr lang="zh-CN" altLang="en-US" dirty="0"/>
              <a:t>例：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B=A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属于</a:t>
            </a:r>
            <a:r>
              <a:rPr lang="en-US" altLang="zh-CN" dirty="0"/>
              <a:t>(belong to)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设</a:t>
            </a:r>
            <a:r>
              <a:rPr lang="en-US" altLang="zh-CN" sz="2800" dirty="0"/>
              <a:t>A</a:t>
            </a:r>
            <a:r>
              <a:rPr lang="zh-CN" altLang="en-US" sz="2800" dirty="0"/>
              <a:t>是一个集合</a:t>
            </a:r>
            <a:r>
              <a:rPr lang="en-US" altLang="zh-CN" sz="2800" dirty="0"/>
              <a:t>,a</a:t>
            </a:r>
            <a:r>
              <a:rPr lang="zh-CN" altLang="en-US" sz="2800" dirty="0"/>
              <a:t>是集合</a:t>
            </a:r>
            <a:r>
              <a:rPr lang="en-US" altLang="zh-CN" sz="2800" dirty="0"/>
              <a:t>A</a:t>
            </a:r>
            <a:r>
              <a:rPr lang="zh-CN" altLang="en-US" sz="2800" dirty="0"/>
              <a:t>中的元素</a:t>
            </a:r>
            <a:r>
              <a:rPr lang="en-US" altLang="zh-CN" sz="2800" dirty="0"/>
              <a:t>,</a:t>
            </a:r>
            <a:r>
              <a:rPr lang="zh-CN" altLang="en-US" sz="2800" dirty="0"/>
              <a:t>记以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</a:t>
            </a:r>
            <a:r>
              <a:rPr lang="en-US" altLang="zh-CN" sz="2800" dirty="0"/>
              <a:t>,</a:t>
            </a:r>
            <a:r>
              <a:rPr lang="zh-CN" altLang="en-US" sz="2800" dirty="0"/>
              <a:t>读作</a:t>
            </a:r>
            <a:r>
              <a:rPr lang="en-US" altLang="zh-CN" sz="2800" dirty="0"/>
              <a:t>a</a:t>
            </a:r>
            <a:r>
              <a:rPr lang="zh-CN" altLang="en-US" sz="2800" dirty="0"/>
              <a:t>属于</a:t>
            </a:r>
            <a:r>
              <a:rPr lang="en-US" altLang="zh-CN" sz="2800" dirty="0"/>
              <a:t>A</a:t>
            </a:r>
            <a:r>
              <a:rPr lang="zh-CN" altLang="en-US" sz="2800" dirty="0"/>
              <a:t>；若</a:t>
            </a:r>
            <a:r>
              <a:rPr lang="en-US" altLang="zh-CN" sz="2800" dirty="0"/>
              <a:t>a</a:t>
            </a:r>
            <a:r>
              <a:rPr lang="zh-CN" altLang="en-US" sz="2800" dirty="0"/>
              <a:t>不是集合</a:t>
            </a:r>
            <a:r>
              <a:rPr lang="en-US" altLang="zh-CN" sz="2800" dirty="0"/>
              <a:t>A</a:t>
            </a:r>
            <a:r>
              <a:rPr lang="zh-CN" altLang="en-US" sz="2800" dirty="0"/>
              <a:t>中的元素</a:t>
            </a:r>
            <a:r>
              <a:rPr lang="en-US" altLang="zh-CN" sz="2800" dirty="0"/>
              <a:t>,</a:t>
            </a:r>
            <a:r>
              <a:rPr lang="zh-CN" altLang="en-US" sz="2800" dirty="0"/>
              <a:t>则记以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800" dirty="0" err="1"/>
              <a:t>A</a:t>
            </a:r>
            <a:r>
              <a:rPr lang="en-US" altLang="zh-CN" sz="2800" dirty="0"/>
              <a:t>,</a:t>
            </a:r>
            <a:r>
              <a:rPr lang="zh-CN" altLang="en-US" sz="2800" dirty="0"/>
              <a:t>读作</a:t>
            </a:r>
            <a:r>
              <a:rPr lang="en-US" altLang="zh-CN" sz="2800" dirty="0"/>
              <a:t>a</a:t>
            </a:r>
            <a:r>
              <a:rPr lang="zh-CN" altLang="en-US" sz="2800" dirty="0"/>
              <a:t>不属于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例如：</a:t>
            </a:r>
            <a:r>
              <a:rPr lang="en-US" altLang="zh-CN" sz="2800" dirty="0"/>
              <a:t>A</a:t>
            </a:r>
            <a:r>
              <a:rPr lang="zh-CN" altLang="en-US" sz="2800" dirty="0"/>
              <a:t>是正偶数集合</a:t>
            </a:r>
            <a:r>
              <a:rPr lang="en-US" altLang="zh-CN" sz="2800" dirty="0"/>
              <a:t>,</a:t>
            </a:r>
            <a:r>
              <a:rPr lang="zh-CN" altLang="en-US" sz="2800" dirty="0"/>
              <a:t>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A,8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A,36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A</a:t>
            </a:r>
            <a:r>
              <a:rPr lang="zh-CN" altLang="en-US" sz="2800" dirty="0"/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3</a:t>
            </a:r>
            <a:r>
              <a:rPr lang="en-US" altLang="zh-CN" sz="2800" dirty="0">
                <a:sym typeface="Symbol" panose="05050102010706020507" pitchFamily="18" charset="2"/>
              </a:rPr>
              <a:t></a:t>
            </a:r>
            <a:r>
              <a:rPr lang="en-US" altLang="zh-CN" sz="2800" dirty="0"/>
              <a:t>A,9</a:t>
            </a:r>
            <a:r>
              <a:rPr lang="en-US" altLang="zh-CN" sz="2800" dirty="0">
                <a:sym typeface="Symbol" panose="05050102010706020507" pitchFamily="18" charset="2"/>
              </a:rPr>
              <a:t></a:t>
            </a:r>
            <a:r>
              <a:rPr lang="en-US" altLang="zh-CN" sz="2800" dirty="0"/>
              <a:t>A,17</a:t>
            </a:r>
            <a:r>
              <a:rPr lang="en-US" altLang="zh-CN" sz="2800" dirty="0">
                <a:sym typeface="Symbol" panose="05050102010706020507" pitchFamily="18" charset="2"/>
              </a:rPr>
              <a:t></a:t>
            </a:r>
            <a:r>
              <a:rPr lang="en-US" altLang="zh-CN" sz="2800" dirty="0"/>
              <a:t>A</a:t>
            </a:r>
          </a:p>
        </p:txBody>
      </p:sp>
    </p:spTree>
  </p:cSld>
  <p:clrMapOvr>
    <a:masterClrMapping/>
  </p:clrMapOvr>
  <p:transition spd="med"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集合代数：基本证明方式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>
                <a:ea typeface="仿宋" panose="02010609060101010101" pitchFamily="49" charset="-122"/>
              </a:rPr>
              <a:t>利用运算定义作逻辑恒等式推演</a:t>
            </a:r>
          </a:p>
          <a:p>
            <a:pPr lvl="1" algn="just" eaLnBrk="1" hangingPunct="1"/>
            <a:r>
              <a:rPr lang="zh-CN" altLang="en-US" dirty="0"/>
              <a:t>例：</a:t>
            </a:r>
            <a:r>
              <a:rPr lang="en-US" altLang="zh-CN" dirty="0"/>
              <a:t>A-(B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C)=(A-B)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(A-C)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 spd="slow" advTm="8000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集合代数：基本证明方式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>
                <a:ea typeface="仿宋" panose="02010609060101010101" pitchFamily="49" charset="-122"/>
              </a:rPr>
              <a:t>利用已知恒等式作集合代数推演</a:t>
            </a:r>
          </a:p>
          <a:p>
            <a:pPr lvl="1" algn="just" eaLnBrk="1" hangingPunct="1"/>
            <a:r>
              <a:rPr lang="zh-CN" altLang="en-US" dirty="0"/>
              <a:t>例：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B=A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A-B=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</a:p>
          <a:p>
            <a:pPr lvl="2" algn="just" eaLnBrk="1" hangingPunct="1"/>
            <a:r>
              <a:rPr lang="en-US" altLang="zh-CN" dirty="0">
                <a:sym typeface="Symbol" panose="05050102010706020507" pitchFamily="18" charset="2"/>
              </a:rPr>
              <a:t>“</a:t>
            </a:r>
            <a:r>
              <a:rPr lang="en-US" altLang="zh-CN" dirty="0"/>
              <a:t>“</a:t>
            </a:r>
            <a:r>
              <a:rPr lang="zh-CN" altLang="en-US" dirty="0"/>
              <a:t>：</a:t>
            </a:r>
            <a:r>
              <a:rPr lang="en-US" altLang="zh-CN" dirty="0"/>
              <a:t>A-B=A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B-=A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B-=A</a:t>
            </a:r>
            <a:r>
              <a:rPr lang="en-US" altLang="zh-CN" dirty="0">
                <a:sym typeface="Symbol" panose="05050102010706020507" pitchFamily="18" charset="2"/>
              </a:rPr>
              <a:t>=</a:t>
            </a:r>
          </a:p>
          <a:p>
            <a:pPr lvl="2" algn="just" eaLnBrk="1" hangingPunct="1"/>
            <a:r>
              <a:rPr lang="en-US" altLang="zh-CN" dirty="0">
                <a:sym typeface="Symbol" panose="05050102010706020507" pitchFamily="18" charset="2"/>
              </a:rPr>
              <a:t>“ </a:t>
            </a:r>
            <a:r>
              <a:rPr lang="en-US" altLang="zh-CN" dirty="0"/>
              <a:t>“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just" eaLnBrk="1" hangingPunct="1"/>
            <a:r>
              <a:rPr lang="zh-CN" altLang="en-US" dirty="0"/>
              <a:t>例：已知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B=A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C,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证明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B=C</a:t>
            </a:r>
            <a:r>
              <a:rPr lang="en-US" altLang="zh-CN" dirty="0"/>
              <a:t>(</a:t>
            </a:r>
            <a:r>
              <a:rPr lang="zh-CN" altLang="en-US" dirty="0"/>
              <a:t>选证</a:t>
            </a:r>
            <a:r>
              <a:rPr lang="en-US" altLang="zh-CN" dirty="0"/>
              <a:t>)</a:t>
            </a:r>
            <a:endParaRPr lang="zh-CN" altLang="en-US" dirty="0"/>
          </a:p>
          <a:p>
            <a:pPr lvl="2" algn="just" eaLnBrk="1" hangingPunct="1"/>
            <a:r>
              <a:rPr lang="zh-CN" altLang="en-US" dirty="0"/>
              <a:t>消</a:t>
            </a:r>
            <a:r>
              <a:rPr lang="en-US" altLang="zh-CN" dirty="0"/>
              <a:t>A</a:t>
            </a:r>
          </a:p>
          <a:p>
            <a:pPr lvl="2" algn="just" eaLnBrk="1" hangingPunct="1"/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B=A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A(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B)=</a:t>
            </a:r>
            <a:r>
              <a:rPr lang="en-US" altLang="zh-CN" dirty="0">
                <a:sym typeface="Symbol" panose="05050102010706020507" pitchFamily="18" charset="2"/>
              </a:rPr>
              <a:t>A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algn="just" eaLnBrk="1" hangingPunct="1"/>
            <a:r>
              <a:rPr lang="zh-CN" altLang="en-US" dirty="0"/>
              <a:t>结合律和已有结论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numCol="2" spcCol="144000"/>
          <a:lstStyle/>
          <a:p>
            <a:pPr marL="0" indent="0" algn="just" eaLnBrk="1" hangingPunct="1">
              <a:buNone/>
            </a:pPr>
            <a:r>
              <a:rPr lang="zh-CN" altLang="en-US" sz="2400" dirty="0"/>
              <a:t>对任意集合</a:t>
            </a:r>
            <a:r>
              <a:rPr lang="en-US" altLang="zh-CN" sz="2400" dirty="0"/>
              <a:t>A,B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有</a:t>
            </a:r>
            <a:r>
              <a:rPr lang="en-US" altLang="zh-CN" sz="2400" dirty="0"/>
              <a:t>,A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B=A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C,</a:t>
            </a:r>
            <a:r>
              <a:rPr lang="zh-CN" altLang="en-US" sz="2400" dirty="0"/>
              <a:t>且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B=A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C </a:t>
            </a:r>
            <a:r>
              <a:rPr lang="en-US" altLang="zh-CN" sz="2400" dirty="0">
                <a:sym typeface="Symbol" panose="05050102010706020507" pitchFamily="18" charset="2"/>
              </a:rPr>
              <a:t>B=C</a:t>
            </a:r>
          </a:p>
          <a:p>
            <a:pPr marL="366713" lvl="1" indent="0" algn="just" eaLnBrk="1" hangingPunct="1">
              <a:buNone/>
            </a:pPr>
            <a:r>
              <a:rPr lang="zh-CN" altLang="en-US" sz="2400" dirty="0"/>
              <a:t>利用</a:t>
            </a:r>
            <a:r>
              <a:rPr lang="en-US" altLang="zh-CN" sz="2400" dirty="0"/>
              <a:t>B=C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CCB</a:t>
            </a:r>
            <a:endParaRPr lang="en-US" altLang="zh-CN" sz="2400" dirty="0"/>
          </a:p>
          <a:p>
            <a:pPr marL="685800" lvl="2" indent="0" algn="just" eaLnBrk="1" hangingPunct="1">
              <a:buNone/>
            </a:pPr>
            <a:r>
              <a:rPr lang="zh-CN" altLang="en-US" sz="2400" dirty="0"/>
              <a:t>由条件及假设个体</a:t>
            </a:r>
            <a:r>
              <a:rPr lang="en-US" altLang="zh-CN" sz="2400" dirty="0"/>
              <a:t>x</a:t>
            </a:r>
            <a:r>
              <a:rPr lang="zh-CN" altLang="en-US" sz="2400" dirty="0"/>
              <a:t>属于</a:t>
            </a:r>
            <a:r>
              <a:rPr lang="en-US" altLang="zh-CN" sz="2400" dirty="0"/>
              <a:t>B</a:t>
            </a:r>
            <a:r>
              <a:rPr lang="zh-CN" altLang="en-US" sz="2400" dirty="0"/>
              <a:t>或</a:t>
            </a:r>
            <a:r>
              <a:rPr lang="en-US" altLang="zh-CN" sz="2400" dirty="0"/>
              <a:t>C</a:t>
            </a:r>
          </a:p>
          <a:p>
            <a:pPr marL="366713" lvl="1" indent="0" algn="just" eaLnBrk="1" hangingPunct="1">
              <a:buNone/>
            </a:pPr>
            <a:r>
              <a:rPr lang="zh-CN" altLang="en-US" sz="2400" dirty="0"/>
              <a:t>等值演算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zh-CN" altLang="en-US" sz="2400" dirty="0"/>
              <a:t>证明：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zh-CN" altLang="en-US" sz="2400" dirty="0"/>
              <a:t>因为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B=A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C,</a:t>
            </a:r>
            <a:r>
              <a:rPr lang="zh-CN" altLang="en-US" sz="2400" dirty="0"/>
              <a:t>且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B=A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C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zh-CN" altLang="en-US" sz="2400" dirty="0"/>
              <a:t>所以 </a:t>
            </a:r>
            <a:r>
              <a:rPr lang="en-US" altLang="zh-CN" sz="2400" dirty="0"/>
              <a:t>B=B</a:t>
            </a:r>
            <a:r>
              <a:rPr lang="en-US" altLang="zh-CN" sz="2400" dirty="0">
                <a:sym typeface="Symbol" panose="05050102010706020507" pitchFamily="18" charset="2"/>
              </a:rPr>
              <a:t>(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B) (</a:t>
            </a:r>
            <a:r>
              <a:rPr lang="zh-CN" altLang="en-US" sz="2400" dirty="0"/>
              <a:t>吸收律</a:t>
            </a:r>
            <a:r>
              <a:rPr lang="en-US" altLang="zh-CN" sz="2400" dirty="0"/>
              <a:t>)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=B</a:t>
            </a:r>
            <a:r>
              <a:rPr lang="en-US" altLang="zh-CN" sz="2400" dirty="0">
                <a:sym typeface="Symbol" panose="05050102010706020507" pitchFamily="18" charset="2"/>
              </a:rPr>
              <a:t>(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C)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=(B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A)</a:t>
            </a:r>
            <a:r>
              <a:rPr lang="en-US" altLang="zh-CN" sz="2400" dirty="0">
                <a:sym typeface="Symbol" panose="05050102010706020507" pitchFamily="18" charset="2"/>
              </a:rPr>
              <a:t>(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C)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=(A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C )</a:t>
            </a:r>
            <a:r>
              <a:rPr lang="en-US" altLang="zh-CN" sz="2400" dirty="0">
                <a:sym typeface="Symbol" panose="05050102010706020507" pitchFamily="18" charset="2"/>
              </a:rPr>
              <a:t>(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C)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=(A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B)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C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=(A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C)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C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=C</a:t>
            </a:r>
          </a:p>
          <a:p>
            <a:pPr marL="0" indent="0" algn="just" eaLnBrk="1" hangingPunct="1">
              <a:buNone/>
            </a:pPr>
            <a:r>
              <a:rPr lang="zh-CN" altLang="en-US" sz="2400" dirty="0"/>
              <a:t>证毕。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zh-CN" altLang="en-US" sz="2400" dirty="0"/>
              <a:t>证明：假设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B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just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A</a:t>
            </a:r>
            <a:r>
              <a:rPr lang="zh-CN" altLang="en-US" sz="2400" dirty="0">
                <a:sym typeface="Symbol" panose="05050102010706020507" pitchFamily="18" charset="2"/>
              </a:rPr>
              <a:t>，则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anose="05050102010706020507" pitchFamily="18" charset="2"/>
              </a:rPr>
              <a:t></a:t>
            </a:r>
            <a:r>
              <a:rPr lang="en-US" altLang="zh-CN" sz="2400" dirty="0" err="1"/>
              <a:t>B</a:t>
            </a:r>
            <a:r>
              <a:rPr lang="zh-CN" altLang="en-US" sz="2400" dirty="0"/>
              <a:t>。因为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B=A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C</a:t>
            </a:r>
            <a:r>
              <a:rPr lang="zh-CN" altLang="en-US" sz="2400" dirty="0"/>
              <a:t>，所以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anose="05050102010706020507" pitchFamily="18" charset="2"/>
              </a:rPr>
              <a:t></a:t>
            </a:r>
            <a:r>
              <a:rPr lang="en-US" altLang="zh-CN" sz="2400" dirty="0" err="1"/>
              <a:t>C</a:t>
            </a:r>
            <a:r>
              <a:rPr lang="zh-CN" altLang="en-US" sz="2400" dirty="0"/>
              <a:t>，所以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C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just"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(2)</a:t>
            </a: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A</a:t>
            </a:r>
            <a:r>
              <a:rPr lang="zh-CN" altLang="en-US" sz="2400" dirty="0">
                <a:sym typeface="Symbol" panose="05050102010706020507" pitchFamily="18" charset="2"/>
              </a:rPr>
              <a:t>。由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B</a:t>
            </a:r>
            <a:r>
              <a:rPr lang="zh-CN" altLang="en-US" sz="2400" dirty="0">
                <a:sym typeface="Symbol" panose="05050102010706020507" pitchFamily="18" charset="2"/>
              </a:rPr>
              <a:t>，可知</a:t>
            </a:r>
            <a:r>
              <a:rPr lang="en-US" altLang="zh-CN" sz="2400" dirty="0" err="1">
                <a:sym typeface="Symbol" panose="05050102010706020507" pitchFamily="18" charset="2"/>
              </a:rPr>
              <a:t>x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anose="05050102010706020507" pitchFamily="18" charset="2"/>
              </a:rPr>
              <a:t></a:t>
            </a:r>
            <a:r>
              <a:rPr lang="en-US" altLang="zh-CN" sz="2400" dirty="0" err="1"/>
              <a:t>B</a:t>
            </a:r>
            <a:r>
              <a:rPr lang="zh-CN" altLang="en-US" sz="2400" dirty="0"/>
              <a:t>。因为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B=A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C</a:t>
            </a:r>
            <a:r>
              <a:rPr lang="zh-CN" altLang="en-US" sz="2400" dirty="0"/>
              <a:t>，所以</a:t>
            </a:r>
            <a:r>
              <a:rPr lang="en-US" altLang="zh-CN" sz="2400" dirty="0" err="1">
                <a:sym typeface="Symbol" panose="05050102010706020507" pitchFamily="18" charset="2"/>
              </a:rPr>
              <a:t>x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anose="05050102010706020507" pitchFamily="18" charset="2"/>
              </a:rPr>
              <a:t></a:t>
            </a:r>
            <a:r>
              <a:rPr lang="en-US" altLang="zh-CN" sz="2400" dirty="0" err="1"/>
              <a:t>C</a:t>
            </a:r>
            <a:r>
              <a:rPr lang="zh-CN" altLang="en-US" sz="2400" dirty="0"/>
              <a:t>，所以</a:t>
            </a:r>
            <a:r>
              <a:rPr lang="en-US" altLang="zh-CN" sz="2400" dirty="0" err="1">
                <a:sym typeface="Symbol" panose="05050102010706020507" pitchFamily="18" charset="2"/>
              </a:rPr>
              <a:t>x</a:t>
            </a:r>
            <a:r>
              <a:rPr lang="en-US" altLang="zh-CN" sz="2400" dirty="0" err="1"/>
              <a:t>C</a:t>
            </a:r>
            <a:r>
              <a:rPr lang="zh-CN" altLang="en-US" sz="2400" dirty="0"/>
              <a:t>。由（</a:t>
            </a:r>
            <a:r>
              <a:rPr lang="en-US" altLang="zh-CN" sz="2400" dirty="0"/>
              <a:t>1</a:t>
            </a:r>
            <a:r>
              <a:rPr lang="zh-CN" altLang="en-US" sz="2400" dirty="0"/>
              <a:t>）、（</a:t>
            </a:r>
            <a:r>
              <a:rPr lang="en-US" altLang="zh-CN" sz="2400" dirty="0"/>
              <a:t>2</a:t>
            </a:r>
            <a:r>
              <a:rPr lang="zh-CN" altLang="en-US" sz="2400" dirty="0"/>
              <a:t>）可知，</a:t>
            </a:r>
            <a:r>
              <a:rPr lang="en-US" altLang="zh-CN" sz="2400" dirty="0"/>
              <a:t> B</a:t>
            </a:r>
            <a:r>
              <a:rPr lang="en-US" altLang="zh-CN" sz="2400" dirty="0">
                <a:sym typeface="Symbol" panose="05050102010706020507" pitchFamily="18" charset="2"/>
              </a:rPr>
              <a:t>C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just"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同理可证：</a:t>
            </a:r>
            <a:r>
              <a:rPr lang="en-US" altLang="zh-CN" sz="2400" dirty="0">
                <a:sym typeface="Symbol" panose="05050102010706020507" pitchFamily="18" charset="2"/>
              </a:rPr>
              <a:t> CB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just" eaLnBrk="1" hangingPunct="1">
              <a:buNone/>
            </a:pPr>
            <a:r>
              <a:rPr lang="zh-CN" altLang="en-US" sz="2400" dirty="0"/>
              <a:t>因此，</a:t>
            </a:r>
            <a:r>
              <a:rPr lang="en-US" altLang="zh-CN" sz="2400" dirty="0"/>
              <a:t>B=C</a:t>
            </a:r>
            <a:r>
              <a:rPr lang="zh-CN" altLang="en-US" sz="2400" dirty="0"/>
              <a:t>。证毕。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3009072"/>
      </p:ext>
    </p:extLst>
  </p:cSld>
  <p:clrMapOvr>
    <a:masterClrMapping/>
  </p:clrMapOvr>
  <p:transition spd="slow" advTm="8000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集合代数：基本证明方式</a:t>
            </a:r>
            <a:r>
              <a:rPr lang="en-US" altLang="zh-CN" dirty="0"/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1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 eaLnBrk="1" hangingPunct="1"/>
                <a:r>
                  <a:rPr lang="zh-CN" altLang="en-US" dirty="0">
                    <a:ea typeface="仿宋" panose="02010609060101010101" pitchFamily="49" charset="-122"/>
                  </a:rPr>
                  <a:t>思考：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lvl="1" algn="just" eaLnBrk="1" hangingPunct="1"/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为三个集合。若</a:t>
                </a:r>
                <a:r>
                  <a:rPr lang="en-US" altLang="zh-CN" dirty="0"/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B=A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-</a:t>
                </a:r>
                <a:r>
                  <a:rPr lang="en-US" altLang="zh-CN" dirty="0"/>
                  <a:t>B=A</a:t>
                </a:r>
                <a:r>
                  <a:rPr lang="en-US" altLang="zh-CN" dirty="0">
                    <a:sym typeface="Symbol" panose="05050102010706020507" pitchFamily="18" charset="2"/>
                  </a:rPr>
                  <a:t>-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B=C</a:t>
                </a:r>
                <a:r>
                  <a:rPr lang="zh-CN" altLang="en-US" dirty="0"/>
                  <a:t>？若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B=A</a:t>
                </a:r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-</a:t>
                </a:r>
                <a:r>
                  <a:rPr lang="en-US" altLang="zh-CN" dirty="0"/>
                  <a:t>B=A</a:t>
                </a:r>
                <a:r>
                  <a:rPr lang="en-US" altLang="zh-CN" dirty="0">
                    <a:sym typeface="Symbol" panose="05050102010706020507" pitchFamily="18" charset="2"/>
                  </a:rPr>
                  <a:t>-</a:t>
                </a:r>
                <a:r>
                  <a:rPr lang="en-US" altLang="zh-CN" dirty="0"/>
                  <a:t>C,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B=C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2" algn="just" eaLnBrk="1" hangingPunct="1"/>
                <a:r>
                  <a:rPr lang="zh-CN" altLang="en-US" dirty="0"/>
                  <a:t>反例：</a:t>
                </a:r>
                <a:r>
                  <a:rPr lang="en-US" altLang="zh-CN" dirty="0"/>
                  <a:t>A={1,2},B={3},C={4},E={1,2,3,4} </a:t>
                </a:r>
                <a:r>
                  <a:rPr lang="zh-CN" altLang="en-US" dirty="0"/>
                  <a:t>交、差</a:t>
                </a:r>
                <a:endParaRPr lang="en-US" altLang="zh-CN" dirty="0"/>
              </a:p>
              <a:p>
                <a:pPr lvl="2" algn="just" eaLnBrk="1" hangingPunct="1"/>
                <a:r>
                  <a:rPr lang="zh-CN" altLang="en-US" sz="2100" dirty="0"/>
                  <a:t>可以推出</a:t>
                </a:r>
                <a:r>
                  <a:rPr lang="en-US" altLang="zh-CN" sz="2100" dirty="0"/>
                  <a:t>A=</a:t>
                </a:r>
                <a:r>
                  <a:rPr lang="en-US" altLang="zh-CN" sz="2100" dirty="0">
                    <a:sym typeface="Symbol" panose="05050102010706020507" pitchFamily="18" charset="2"/>
                  </a:rPr>
                  <a:t>?</a:t>
                </a:r>
                <a:r>
                  <a:rPr lang="zh-CN" altLang="en-US" sz="2100" dirty="0"/>
                  <a:t>可以推出</a:t>
                </a:r>
                <a:r>
                  <a:rPr lang="en-US" altLang="zh-CN" sz="2100" dirty="0"/>
                  <a:t>B=C</a:t>
                </a:r>
                <a:r>
                  <a:rPr lang="en-US" altLang="zh-CN" sz="2100" dirty="0">
                    <a:sym typeface="Symbol" panose="05050102010706020507" pitchFamily="18" charset="2"/>
                  </a:rPr>
                  <a:t></a:t>
                </a:r>
                <a:r>
                  <a:rPr lang="en-US" altLang="zh-CN" sz="2100" dirty="0"/>
                  <a:t>A=</a:t>
                </a:r>
                <a:r>
                  <a:rPr lang="en-US" altLang="zh-CN" sz="2100" dirty="0">
                    <a:sym typeface="Symbol" panose="05050102010706020507" pitchFamily="18" charset="2"/>
                  </a:rPr>
                  <a:t></a:t>
                </a:r>
                <a:r>
                  <a:rPr lang="zh-CN" altLang="en-US" sz="2100" dirty="0">
                    <a:sym typeface="Symbol" panose="05050102010706020507" pitchFamily="18" charset="2"/>
                  </a:rPr>
                  <a:t>？</a:t>
                </a:r>
                <a:endParaRPr lang="en-US" altLang="zh-CN" dirty="0"/>
              </a:p>
              <a:p>
                <a:pPr lvl="1" algn="just" eaLnBrk="1" hangingPunct="1"/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为三个集合。若</a:t>
                </a:r>
                <a:r>
                  <a:rPr lang="en-US" altLang="zh-CN" dirty="0">
                    <a:sym typeface="Symbol" panose="05050102010706020507" pitchFamily="18" charset="2"/>
                  </a:rPr>
                  <a:t>AB=AC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B=C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 algn="just" eaLnBrk="1" hangingPunct="1"/>
                <a:r>
                  <a:rPr lang="en-US" altLang="zh-CN" dirty="0">
                    <a:sym typeface="Symbol" panose="05050102010706020507" pitchFamily="18" charset="2"/>
                  </a:rPr>
                  <a:t>AB=AC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AB=AC</a:t>
                </a:r>
                <a:endParaRPr lang="en-US" altLang="zh-CN" dirty="0"/>
              </a:p>
              <a:p>
                <a:pPr lvl="1" algn="just" eaLnBrk="1" hangingPunct="1"/>
                <a:r>
                  <a:rPr lang="en-US" altLang="zh-CN" dirty="0"/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B=A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C,A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dirty="0"/>
                  <a:t>=A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B=C?</a:t>
                </a:r>
              </a:p>
              <a:p>
                <a:pPr lvl="1" algn="just" eaLnBrk="1" hangingPunct="1"/>
                <a:r>
                  <a:rPr lang="en-US" altLang="zh-CN" dirty="0"/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B=A</a:t>
                </a:r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C,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sym typeface="Symbol" panose="05050102010706020507" pitchFamily="18" charset="2"/>
                  </a:rPr>
                  <a:t>B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sym typeface="Symbol" panose="05050102010706020507" pitchFamily="18" charset="2"/>
                  </a:rPr>
                  <a:t>C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B=C?</a:t>
                </a:r>
              </a:p>
              <a:p>
                <a:pPr lvl="2" algn="just" eaLnBrk="1" hangingPunct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sym typeface="Symbol" panose="05050102010706020507" pitchFamily="18" charset="2"/>
                  </a:rPr>
                  <a:t>B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sym typeface="Symbol" panose="05050102010706020507" pitchFamily="18" charset="2"/>
                  </a:rPr>
                  <a:t>C</a:t>
                </a:r>
                <a:r>
                  <a:rPr lang="zh-CN" altLang="en-US" dirty="0">
                    <a:sym typeface="Symbol" panose="05050102010706020507" pitchFamily="18" charset="2"/>
                  </a:rPr>
                  <a:t>当且仅当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-</a:t>
                </a:r>
                <a:r>
                  <a:rPr lang="en-US" altLang="zh-CN" dirty="0"/>
                  <a:t>B=A</a:t>
                </a:r>
                <a:r>
                  <a:rPr lang="en-US" altLang="zh-CN" dirty="0">
                    <a:sym typeface="Symbol" panose="05050102010706020507" pitchFamily="18" charset="2"/>
                  </a:rPr>
                  <a:t>-</a:t>
                </a:r>
                <a:r>
                  <a:rPr lang="en-US" altLang="zh-CN" dirty="0"/>
                  <a:t>C</a:t>
                </a:r>
              </a:p>
              <a:p>
                <a:pPr lvl="1" algn="just" eaLnBrk="1" hangingPunct="1"/>
                <a:r>
                  <a:rPr lang="en-US" altLang="zh-CN" dirty="0"/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B=A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C,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>
                    <a:sym typeface="Symbol" panose="05050102010706020507" pitchFamily="18" charset="2"/>
                  </a:rPr>
                  <a:t>B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m:rPr>
                        <m:nor/>
                      </m:rPr>
                      <a:rPr lang="zh-CN" altLang="en-US" dirty="0"/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:r>
                  <a:rPr lang="en-US" altLang="zh-CN" dirty="0"/>
                  <a:t>B=C?</a:t>
                </a:r>
              </a:p>
            </p:txBody>
          </p:sp>
        </mc:Choice>
        <mc:Fallback xmlns="">
          <p:sp>
            <p:nvSpPr>
              <p:cNvPr id="78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2035" r="-1010" b="-14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916489"/>
      </p:ext>
    </p:extLst>
  </p:cSld>
  <p:clrMapOvr>
    <a:masterClrMapping/>
  </p:clrMapOvr>
  <p:transition spd="slow" advTm="8000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:</a:t>
            </a:r>
            <a:r>
              <a:rPr lang="zh-CN" altLang="en-US" dirty="0"/>
              <a:t>下列命题是否正确？交、并、差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如果不正确，请举反例；如果正确，请写出证明过程。</a:t>
                </a:r>
                <a:endParaRPr lang="en-US" altLang="zh-CN" sz="2800" dirty="0"/>
              </a:p>
              <a:p>
                <a:r>
                  <a:rPr lang="zh-CN" altLang="zh-CN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:r>
                  <a:rPr lang="en-US" altLang="zh-CN" sz="2800" dirty="0"/>
                  <a:t>B=A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-</a:t>
                </a:r>
                <a:r>
                  <a:rPr lang="en-US" altLang="zh-CN" sz="2800" dirty="0"/>
                  <a:t>B</a:t>
                </a:r>
                <a:r>
                  <a:rPr lang="zh-CN" altLang="zh-CN" sz="2800" dirty="0"/>
                  <a:t>，则</a:t>
                </a:r>
                <a:r>
                  <a:rPr lang="en-US" altLang="zh-CN" sz="2800" dirty="0"/>
                  <a:t>A=B</a:t>
                </a:r>
                <a:r>
                  <a:rPr lang="zh-CN" altLang="en-US" sz="2800" dirty="0"/>
                  <a:t>？  </a:t>
                </a:r>
                <a:endParaRPr lang="en-US" altLang="zh-CN" sz="2800" dirty="0"/>
              </a:p>
              <a:p>
                <a:pPr lvl="1"/>
                <a:r>
                  <a:rPr lang="zh-CN" altLang="en-US" sz="2500" dirty="0"/>
                  <a:t>错</a:t>
                </a:r>
                <a:r>
                  <a:rPr lang="en-US" altLang="zh-CN" sz="2500" dirty="0"/>
                  <a:t>,</a:t>
                </a:r>
                <a:r>
                  <a:rPr lang="zh-CN" altLang="en-US" sz="2500" dirty="0"/>
                  <a:t>可以推出</a:t>
                </a:r>
                <a:r>
                  <a:rPr lang="en-US" altLang="zh-CN" sz="2500" dirty="0"/>
                  <a:t>A=</a:t>
                </a:r>
                <a:r>
                  <a:rPr lang="en-US" altLang="zh-CN" sz="2500" dirty="0">
                    <a:sym typeface="Symbol" panose="05050102010706020507" pitchFamily="18" charset="2"/>
                  </a:rPr>
                  <a:t>?</a:t>
                </a:r>
              </a:p>
              <a:p>
                <a:pPr lvl="1"/>
                <a:r>
                  <a:rPr lang="en-US" altLang="zh-CN" sz="2500" dirty="0">
                    <a:sym typeface="Symbol" panose="05050102010706020507" pitchFamily="18" charset="2"/>
                  </a:rPr>
                  <a:t>A=A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E=A(B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ba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r>
                  <a:rPr lang="en-US" altLang="zh-CN" sz="2400" dirty="0">
                    <a:sym typeface="Symbol" panose="05050102010706020507" pitchFamily="18" charset="2"/>
                  </a:rPr>
                  <a:t>=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(AB)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(A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ba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)=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</a:t>
                </a:r>
                <a:r>
                  <a:rPr lang="en-US" altLang="zh-CN" sz="2400" dirty="0"/>
                  <a:t>B=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A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bar>
                  </m:oMath>
                </a14:m>
                <a:r>
                  <a:rPr lang="en-US" altLang="zh-CN" sz="2500" dirty="0"/>
                  <a:t>=(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:r>
                  <a:rPr lang="en-US" altLang="zh-CN" sz="2800" dirty="0"/>
                  <a:t>B)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(A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bar>
                  </m:oMath>
                </a14:m>
                <a:r>
                  <a:rPr lang="en-US" altLang="zh-CN" sz="2500" dirty="0"/>
                  <a:t>)=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</a:t>
                </a:r>
                <a:r>
                  <a:rPr lang="en-US" altLang="zh-CN" sz="2500" dirty="0">
                    <a:sym typeface="Symbol" panose="05050102010706020507" pitchFamily="18" charset="2"/>
                  </a:rPr>
                  <a:t>=</a:t>
                </a:r>
                <a:endParaRPr lang="en-US" altLang="zh-CN" sz="2500" dirty="0"/>
              </a:p>
              <a:p>
                <a:r>
                  <a:rPr lang="zh-CN" altLang="zh-CN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</a:t>
                </a:r>
                <a:r>
                  <a:rPr lang="en-US" altLang="zh-CN" sz="2800" dirty="0"/>
                  <a:t>B=A-B</a:t>
                </a:r>
                <a:r>
                  <a:rPr lang="zh-CN" altLang="zh-CN" sz="2800" dirty="0"/>
                  <a:t>，则</a:t>
                </a:r>
                <a:r>
                  <a:rPr lang="en-US" altLang="zh-CN" sz="2800" dirty="0"/>
                  <a:t>A=B</a:t>
                </a:r>
                <a:r>
                  <a:rPr lang="zh-CN" altLang="en-US" sz="2800" dirty="0"/>
                  <a:t>？  </a:t>
                </a:r>
                <a:endParaRPr lang="en-US" altLang="zh-CN" sz="2800" dirty="0"/>
              </a:p>
              <a:p>
                <a:pPr lvl="1"/>
                <a:r>
                  <a:rPr lang="zh-CN" altLang="en-US" sz="2500" dirty="0"/>
                  <a:t>错</a:t>
                </a:r>
                <a:r>
                  <a:rPr lang="en-US" altLang="zh-CN" sz="2500" dirty="0"/>
                  <a:t>,</a:t>
                </a:r>
                <a:r>
                  <a:rPr lang="zh-CN" altLang="en-US" sz="2500" dirty="0"/>
                  <a:t>可以推出</a:t>
                </a:r>
                <a:r>
                  <a:rPr lang="en-US" altLang="zh-CN" sz="2500" dirty="0"/>
                  <a:t>B=</a:t>
                </a:r>
                <a:r>
                  <a:rPr lang="en-US" altLang="zh-CN" sz="2500" dirty="0">
                    <a:sym typeface="Symbol" panose="05050102010706020507" pitchFamily="18" charset="2"/>
                  </a:rPr>
                  <a:t>?</a:t>
                </a:r>
              </a:p>
              <a:p>
                <a:pPr lvl="1"/>
                <a:r>
                  <a:rPr lang="en-US" altLang="zh-CN" sz="2500" dirty="0"/>
                  <a:t>B=B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(</a:t>
                </a:r>
                <a:r>
                  <a:rPr lang="en-US" altLang="zh-CN" sz="2400" dirty="0"/>
                  <a:t>A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</a:t>
                </a:r>
                <a:r>
                  <a:rPr lang="en-US" altLang="zh-CN" sz="2400" dirty="0"/>
                  <a:t>B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)</a:t>
                </a:r>
                <a:endParaRPr lang="en-US" altLang="zh-CN" sz="2500" dirty="0"/>
              </a:p>
              <a:p>
                <a:r>
                  <a:rPr lang="zh-CN" altLang="en-US" sz="2800" dirty="0">
                    <a:sym typeface="Symbol" panose="05050102010706020507" pitchFamily="18" charset="2"/>
                  </a:rPr>
                  <a:t>是非题：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800" dirty="0"/>
                  <a:t>A=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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当且仅当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为全集（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</a:t>
                </a:r>
                <a:r>
                  <a:rPr lang="zh-CN" altLang="en-US" sz="2800" dirty="0"/>
                  <a:t>）</a:t>
                </a:r>
                <a:endParaRPr lang="en-US" altLang="zh-CN" sz="2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24" t="-2035" b="-3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1161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:</a:t>
            </a:r>
            <a:r>
              <a:rPr lang="zh-CN" altLang="en-US" dirty="0"/>
              <a:t>下列命题是否正确？交、并、差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如果不正确，请举反例；如果正确，请写出证明过程。集合等价替换法。</a:t>
                </a:r>
                <a:endParaRPr lang="en-US" altLang="zh-CN" sz="2800" dirty="0"/>
              </a:p>
              <a:p>
                <a:r>
                  <a:rPr lang="zh-CN" altLang="zh-CN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</a:t>
                </a:r>
                <a:r>
                  <a:rPr lang="en-US" altLang="zh-CN" sz="2800" dirty="0"/>
                  <a:t>B=A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</a:t>
                </a:r>
                <a:r>
                  <a:rPr lang="en-US" altLang="zh-CN" sz="2800" dirty="0"/>
                  <a:t>C</a:t>
                </a:r>
                <a:r>
                  <a:rPr lang="zh-CN" altLang="zh-CN" sz="2800" dirty="0"/>
                  <a:t>，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800" dirty="0"/>
                  <a:t>=A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𝑪</m:t>
                        </m:r>
                      </m:e>
                    </m:acc>
                  </m:oMath>
                </a14:m>
                <a:r>
                  <a:rPr lang="zh-CN" altLang="zh-CN" sz="2800" dirty="0"/>
                  <a:t>，则</a:t>
                </a:r>
                <a:r>
                  <a:rPr lang="en-US" altLang="zh-CN" sz="2800" dirty="0"/>
                  <a:t>B=C?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800" dirty="0"/>
                  <a:t>=A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𝑪</m:t>
                        </m:r>
                      </m:e>
                    </m:acc>
                  </m:oMath>
                </a14:m>
                <a:r>
                  <a:rPr lang="zh-CN" altLang="en-US" sz="2800" dirty="0"/>
                  <a:t>推出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 B=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 C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B=B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:r>
                  <a:rPr lang="en-US" altLang="zh-CN" sz="2800" dirty="0"/>
                  <a:t>A)=(B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dirty="0"/>
                  <a:t>)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(</a:t>
                </a:r>
                <a:r>
                  <a:rPr lang="en-US" altLang="zh-CN" sz="2800" dirty="0"/>
                  <a:t>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</a:t>
                </a:r>
                <a:r>
                  <a:rPr lang="en-US" altLang="zh-CN" sz="2800" dirty="0"/>
                  <a:t>A)=(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B</a:t>
                </a:r>
                <a:r>
                  <a:rPr lang="en-US" altLang="zh-CN" sz="2800" dirty="0"/>
                  <a:t>)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(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B</a:t>
                </a:r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C</a:t>
                </a:r>
                <a:r>
                  <a:rPr lang="en-US" altLang="zh-CN" sz="2800" dirty="0"/>
                  <a:t>)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(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C</a:t>
                </a:r>
                <a:r>
                  <a:rPr lang="en-US" altLang="zh-CN" sz="2800" dirty="0"/>
                  <a:t>)=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:r>
                  <a:rPr lang="en-US" altLang="zh-CN" sz="2800" dirty="0"/>
                  <a:t>A)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C = C= C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zh-CN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800" dirty="0"/>
                  <a:t>=A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𝑪</m:t>
                        </m:r>
                      </m:e>
                    </m:acc>
                  </m:oMath>
                </a14:m>
                <a:r>
                  <a:rPr lang="zh-CN" altLang="zh-CN" sz="2800" dirty="0"/>
                  <a:t>，</a:t>
                </a:r>
                <a:r>
                  <a:rPr lang="en-US" altLang="zh-CN" sz="2800" dirty="0"/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sz="2800" dirty="0"/>
                  <a:t>=A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𝑪</m:t>
                        </m:r>
                      </m:e>
                    </m:acc>
                  </m:oMath>
                </a14:m>
                <a:r>
                  <a:rPr lang="zh-CN" altLang="zh-CN" sz="2800" dirty="0"/>
                  <a:t>，则</a:t>
                </a:r>
                <a:r>
                  <a:rPr lang="en-US" altLang="zh-CN" sz="2800" dirty="0"/>
                  <a:t>B=C?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122" t="-1493" r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374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集合代数：基本证明方式</a:t>
            </a:r>
            <a:r>
              <a:rPr lang="en-US" altLang="zh-CN" dirty="0"/>
              <a:t>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 eaLnBrk="1" hangingPunct="1"/>
                <a:r>
                  <a:rPr lang="zh-CN" altLang="en-US" dirty="0">
                    <a:ea typeface="仿宋" panose="02010609060101010101" pitchFamily="49" charset="-122"/>
                  </a:rPr>
                  <a:t>循环证明一系列逻辑恒等式</a:t>
                </a:r>
                <a:endParaRPr lang="zh-CN" altLang="en-US" dirty="0">
                  <a:cs typeface="Arial" panose="020B0604020202020204" pitchFamily="34" charset="0"/>
                </a:endParaRPr>
              </a:p>
              <a:p>
                <a:pPr lvl="1" algn="just" eaLnBrk="1" hangingPunct="1"/>
                <a:r>
                  <a:rPr lang="zh-CN" altLang="en-US" dirty="0"/>
                  <a:t>对任意集合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B=B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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BAB=AA-B=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 algn="just" eaLnBrk="1" hangingPunct="1"/>
                <a:r>
                  <a:rPr lang="zh-CN" altLang="en-US" dirty="0"/>
                  <a:t>注意：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B=(A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B)</a:t>
                </a:r>
                <a:r>
                  <a:rPr lang="en-US" altLang="zh-CN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E=(A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B)</a:t>
                </a:r>
                <a:r>
                  <a:rPr lang="en-US" altLang="zh-CN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B)</a:t>
                </a:r>
              </a:p>
            </p:txBody>
          </p:sp>
        </mc:Choice>
        <mc:Fallback xmlns="">
          <p:sp>
            <p:nvSpPr>
              <p:cNvPr id="79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8000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739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4200" dirty="0">
                    <a:latin typeface="宋体" panose="02010600030101010101" pitchFamily="2" charset="-122"/>
                  </a:rPr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4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</m:t>
                    </m:r>
                    <m:acc>
                      <m:accPr>
                        <m:chr m:val="̅"/>
                        <m:ctrlPr>
                          <a:rPr lang="en-US" altLang="zh-CN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4200" dirty="0">
                    <a:latin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42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739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5" t="-2469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=(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dirty="0"/>
                  <a:t>)-(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=(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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B</m:t>
                            </m:r>
                          </m:e>
                        </m:acc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=(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=(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</m:oMath>
                </a14:m>
                <a:r>
                  <a:rPr lang="en-US" altLang="zh-CN" dirty="0"/>
                  <a:t>B)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=(A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</m:oMath>
                </a14:m>
                <a:r>
                  <a:rPr lang="en-US" altLang="zh-CN" dirty="0"/>
                  <a:t>B)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dirty="0"/>
                  <a:t>=…….=(A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</m:oMath>
                </a14:m>
                <a:r>
                  <a:rPr lang="en-US" altLang="zh-CN" dirty="0"/>
                  <a:t>B)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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35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dirty="0"/>
                  <a:t>=A</a:t>
                </a:r>
                <a:r>
                  <a:rPr lang="en-US" altLang="zh-CN" dirty="0">
                    <a:sym typeface="Symbol" panose="05050102010706020507" pitchFamily="18" charset="2"/>
                  </a:rPr>
                  <a:t>(EB)=E(AB)=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(B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A)=A,</a:t>
                </a:r>
                <a:r>
                  <a:rPr lang="zh-CN" altLang="en-US" dirty="0"/>
                  <a:t>设全集为</a:t>
                </a:r>
                <a:r>
                  <a:rPr lang="en-US" altLang="zh-CN" dirty="0"/>
                  <a:t>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=B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(B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A)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=(B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)</a:t>
                </a:r>
                <a:r>
                  <a:rPr lang="en-US" altLang="zh-CN" dirty="0"/>
                  <a:t>(B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=E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(B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m:rPr>
                            <m:nor/>
                          </m:rPr>
                          <a:rPr lang="en-US" altLang="zh-CN" dirty="0"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1178" t="-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8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C-(A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B)=(C-A)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(C-B)?</a:t>
                </a:r>
              </a:p>
              <a:p>
                <a:r>
                  <a:rPr lang="en-US" altLang="zh-CN" dirty="0"/>
                  <a:t>C-(A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B)=(C-A)</a:t>
                </a:r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(C-B)</a:t>
                </a:r>
                <a:r>
                  <a:rPr lang="zh-CN" altLang="en-US" dirty="0">
                    <a:sym typeface="Symbol" panose="05050102010706020507" pitchFamily="18" charset="2"/>
                  </a:rPr>
                  <a:t>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r>
                  <a:rPr lang="en-US" altLang="zh-CN" dirty="0"/>
                  <a:t>A-(A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B)=B-(A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</a:t>
                </a:r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A=B?</a:t>
                </a:r>
              </a:p>
              <a:p>
                <a:r>
                  <a:rPr lang="en-US" altLang="zh-CN" dirty="0"/>
                  <a:t>A-(A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B)=B-(A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</a:t>
                </a:r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endParaRPr lang="en-US" altLang="zh-CN" dirty="0"/>
              </a:p>
              <a:p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(A-(A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B))</a:t>
                </a:r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B)=(B-(A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B))</a:t>
                </a:r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</a:t>
                </a:r>
              </a:p>
              <a:p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(A</a:t>
                </a:r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B))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altLang="zh-CN" dirty="0"/>
                  <a:t>)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B))=(B</a:t>
                </a:r>
                <a:r>
                  <a:rPr lang="zh-CN" altLang="en-US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B))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altLang="zh-CN" dirty="0"/>
                  <a:t>)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dirty="0"/>
                  <a:t>(A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/>
                  <a:t>B))</a:t>
                </a:r>
              </a:p>
              <a:p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>
                    <a:sym typeface="Symbol" panose="05050102010706020507" pitchFamily="18" charset="2"/>
                  </a:rPr>
                  <a:t>E</a:t>
                </a:r>
                <a:r>
                  <a:rPr lang="en-US" altLang="zh-CN" dirty="0"/>
                  <a:t>=B</a:t>
                </a:r>
                <a:r>
                  <a:rPr lang="zh-CN" altLang="en-US" dirty="0">
                    <a:sym typeface="Symbol" panose="05050102010706020507" pitchFamily="18" charset="2"/>
                  </a:rPr>
                  <a:t></a:t>
                </a:r>
                <a:r>
                  <a:rPr lang="en-US" altLang="zh-CN" dirty="0">
                    <a:sym typeface="Symbol" panose="05050102010706020507" pitchFamily="18" charset="2"/>
                  </a:rPr>
                  <a:t>E</a:t>
                </a:r>
              </a:p>
              <a:p>
                <a:r>
                  <a:rPr lang="en-US" altLang="zh-CN" dirty="0"/>
                  <a:t>A-B=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A=B?</a:t>
                </a:r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0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有限集、无限集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包含有限个元素的集合</a:t>
            </a:r>
            <a:r>
              <a:rPr lang="en-US" altLang="zh-CN" dirty="0"/>
              <a:t>,</a:t>
            </a:r>
            <a:r>
              <a:rPr lang="zh-CN" altLang="en-US" dirty="0"/>
              <a:t>称为有限集或有穷集</a:t>
            </a:r>
            <a:r>
              <a:rPr lang="en-US" altLang="zh-CN" dirty="0"/>
              <a:t>(finite set)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zh-CN" altLang="en-US" dirty="0"/>
              <a:t>包含无限个元素的集合</a:t>
            </a:r>
            <a:r>
              <a:rPr lang="en-US" altLang="zh-CN" dirty="0"/>
              <a:t>,</a:t>
            </a:r>
            <a:r>
              <a:rPr lang="zh-CN" altLang="en-US" dirty="0"/>
              <a:t>称为无限集或无穷集</a:t>
            </a:r>
            <a:r>
              <a:rPr lang="en-US" altLang="zh-CN" dirty="0"/>
              <a:t>(infinite set)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例：所有英文字母组成的集合是有限集</a:t>
            </a:r>
            <a:r>
              <a:rPr lang="en-US" altLang="zh-CN" dirty="0"/>
              <a:t>,</a:t>
            </a:r>
            <a:r>
              <a:rPr lang="zh-CN" altLang="en-US" dirty="0"/>
              <a:t>整数集合是无限集。</a:t>
            </a:r>
          </a:p>
        </p:txBody>
      </p:sp>
    </p:spTree>
  </p:cSld>
  <p:clrMapOvr>
    <a:masterClrMapping/>
  </p:clrMapOvr>
  <p:transition spd="med"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对于任意集合</a:t>
            </a:r>
            <a:r>
              <a:rPr lang="en-US" altLang="zh-CN" dirty="0"/>
              <a:t>A,B,C,D</a:t>
            </a:r>
            <a:r>
              <a:rPr lang="zh-CN" altLang="en-US" dirty="0"/>
              <a:t>有：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(B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逻辑方法证明、自然语言描述证明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上述题目使用包含的定义证明比较容易</a:t>
            </a:r>
          </a:p>
        </p:txBody>
      </p:sp>
    </p:spTree>
    <p:extLst>
      <p:ext uri="{BB962C8B-B14F-4D97-AF65-F5344CB8AC3E}">
        <p14:creationId xmlns:p14="http://schemas.microsoft.com/office/powerpoint/2010/main" val="2108219004"/>
      </p:ext>
    </p:extLst>
  </p:cSld>
  <p:clrMapOvr>
    <a:masterClrMapping/>
  </p:clrMapOvr>
  <p:transition spd="slow" advTm="8000"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对于任意集合</a:t>
            </a:r>
            <a:r>
              <a:rPr lang="en-US" altLang="zh-CN" dirty="0"/>
              <a:t>A,B,C,D</a:t>
            </a:r>
            <a:r>
              <a:rPr lang="zh-CN" altLang="en-US" dirty="0"/>
              <a:t>有：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numCol="2" spcCol="144000"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(B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证明：设任意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</a:t>
            </a:r>
            <a:r>
              <a:rPr lang="en-US" altLang="zh-CN" sz="2800" dirty="0" err="1">
                <a:solidFill>
                  <a:srgbClr val="000000"/>
                </a:solidFill>
              </a:rPr>
              <a:t>A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 err="1">
                <a:solidFill>
                  <a:srgbClr val="000000"/>
                </a:solidFill>
              </a:rPr>
              <a:t>C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则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</a:t>
            </a:r>
            <a:r>
              <a:rPr lang="en-US" altLang="zh-CN" sz="2800" dirty="0" err="1">
                <a:solidFill>
                  <a:srgbClr val="000000"/>
                </a:solidFill>
              </a:rPr>
              <a:t>A</a:t>
            </a:r>
            <a:r>
              <a:rPr lang="zh-CN" altLang="en-US" sz="2800" dirty="0">
                <a:solidFill>
                  <a:srgbClr val="000000"/>
                </a:solidFill>
              </a:rPr>
              <a:t>或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</a:t>
            </a:r>
            <a:r>
              <a:rPr lang="en-US" altLang="zh-CN" sz="2800" dirty="0" err="1">
                <a:solidFill>
                  <a:srgbClr val="000000"/>
                </a:solidFill>
              </a:rPr>
              <a:t>C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当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</a:t>
            </a:r>
            <a:r>
              <a:rPr lang="en-US" altLang="zh-CN" sz="2800" dirty="0" err="1">
                <a:solidFill>
                  <a:srgbClr val="000000"/>
                </a:solidFill>
              </a:rPr>
              <a:t>A</a:t>
            </a:r>
            <a:r>
              <a:rPr lang="zh-CN" altLang="en-US" sz="2800" dirty="0">
                <a:solidFill>
                  <a:srgbClr val="000000"/>
                </a:solidFill>
              </a:rPr>
              <a:t>时，因为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zh-CN" altLang="en-US" sz="2800" dirty="0">
                <a:solidFill>
                  <a:srgbClr val="000000"/>
                </a:solidFill>
              </a:rPr>
              <a:t>，所以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xB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，所以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xB</a:t>
            </a:r>
            <a:r>
              <a:rPr lang="en-US" altLang="zh-CN" sz="2800" dirty="0" err="1">
                <a:solidFill>
                  <a:srgbClr val="000000"/>
                </a:solidFill>
              </a:rPr>
              <a:t>C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当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xC</a:t>
            </a:r>
            <a:r>
              <a:rPr lang="zh-CN" altLang="en-US" sz="2800" dirty="0">
                <a:solidFill>
                  <a:srgbClr val="000000"/>
                </a:solidFill>
              </a:rPr>
              <a:t>时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显然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xB</a:t>
            </a:r>
            <a:r>
              <a:rPr lang="en-US" altLang="zh-CN" sz="2800" dirty="0" err="1">
                <a:solidFill>
                  <a:srgbClr val="000000"/>
                </a:solidFill>
              </a:rPr>
              <a:t>C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由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可知，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xB</a:t>
            </a:r>
            <a:r>
              <a:rPr lang="en-US" altLang="zh-CN" sz="2800" dirty="0" err="1">
                <a:solidFill>
                  <a:srgbClr val="000000"/>
                </a:solidFill>
              </a:rPr>
              <a:t>C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由于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的任意性，因此，</a:t>
            </a:r>
            <a:r>
              <a:rPr lang="en-US" altLang="zh-CN" sz="2800" dirty="0">
                <a:solidFill>
                  <a:srgbClr val="000000"/>
                </a:solidFill>
              </a:rPr>
              <a:t> 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(B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  <a:r>
              <a:rPr lang="zh-CN" altLang="en-US" sz="2800" dirty="0">
                <a:solidFill>
                  <a:srgbClr val="000000"/>
                </a:solidFill>
              </a:rPr>
              <a:t>。证毕。</a:t>
            </a:r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solidFill>
                  <a:srgbClr val="000000"/>
                </a:solidFill>
              </a:rPr>
              <a:t>r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 err="1">
                <a:solidFill>
                  <a:srgbClr val="000000"/>
                </a:solidFill>
              </a:rPr>
              <a:t>p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solidFill>
                  <a:srgbClr val="000000"/>
                </a:solidFill>
              </a:rPr>
              <a:t>p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err="1">
                <a:solidFill>
                  <a:srgbClr val="000000"/>
                </a:solidFill>
              </a:rPr>
              <a:t>r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证明：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x(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xAxB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x(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x</a:t>
            </a:r>
            <a:r>
              <a:rPr lang="en-US" altLang="zh-CN" sz="2800" dirty="0" err="1">
                <a:solidFill>
                  <a:srgbClr val="000000"/>
                </a:solidFill>
              </a:rPr>
              <a:t>A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xCx</a:t>
            </a:r>
            <a:r>
              <a:rPr lang="en-US" altLang="zh-CN" sz="2800" dirty="0" err="1">
                <a:solidFill>
                  <a:srgbClr val="000000"/>
                </a:solidFill>
              </a:rPr>
              <a:t>B</a:t>
            </a:r>
            <a:r>
              <a:rPr lang="en-US" altLang="zh-CN" sz="2800" dirty="0" err="1">
                <a:solidFill>
                  <a:srgbClr val="000000"/>
                </a:solidFill>
                <a:sym typeface="Symbol" panose="05050102010706020507" pitchFamily="18" charset="2"/>
              </a:rPr>
              <a:t>xC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(B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</a:p>
          <a:p>
            <a:pPr marL="0" indent="0" eaLnBrk="1" hangingPunct="1">
              <a:buNone/>
            </a:pP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7355303"/>
      </p:ext>
    </p:extLst>
  </p:cSld>
  <p:clrMapOvr>
    <a:masterClrMapping/>
  </p:clrMapOvr>
  <p:transition spd="slow" advTm="8000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对于任意集合</a:t>
            </a:r>
            <a:r>
              <a:rPr lang="en-US" altLang="zh-CN" dirty="0"/>
              <a:t>A,B,C,D</a:t>
            </a:r>
            <a:r>
              <a:rPr lang="zh-CN" altLang="en-US" dirty="0"/>
              <a:t>有：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(B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</a:p>
          <a:p>
            <a:pPr eaLnBrk="1" hangingPunct="1"/>
            <a:r>
              <a:rPr lang="en-US" altLang="zh-CN" sz="2800" u="sng" dirty="0">
                <a:solidFill>
                  <a:srgbClr val="000000"/>
                </a:solidFill>
              </a:rPr>
              <a:t>(A</a:t>
            </a:r>
            <a:r>
              <a:rPr lang="en-US" altLang="zh-CN" sz="2800" u="sng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u="sng" dirty="0">
                <a:solidFill>
                  <a:srgbClr val="000000"/>
                </a:solidFill>
              </a:rPr>
              <a:t>B)</a:t>
            </a:r>
            <a:r>
              <a:rPr lang="en-US" altLang="zh-CN" sz="2800" u="sng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u="sng" dirty="0">
                <a:solidFill>
                  <a:srgbClr val="000000"/>
                </a:solidFill>
              </a:rPr>
              <a:t>(C</a:t>
            </a:r>
            <a:r>
              <a:rPr lang="en-US" altLang="zh-CN" sz="2800" u="sng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u="sng" dirty="0">
                <a:solidFill>
                  <a:srgbClr val="000000"/>
                </a:solidFill>
              </a:rPr>
              <a:t>D)</a:t>
            </a:r>
            <a:r>
              <a:rPr lang="en-US" altLang="zh-CN" sz="2800" u="sng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u="sng" dirty="0">
                <a:solidFill>
                  <a:srgbClr val="000000"/>
                </a:solidFill>
              </a:rPr>
              <a:t>(A</a:t>
            </a:r>
            <a:r>
              <a:rPr lang="en-US" altLang="zh-CN" sz="2800" u="sng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u="sng" dirty="0">
                <a:solidFill>
                  <a:srgbClr val="000000"/>
                </a:solidFill>
              </a:rPr>
              <a:t>C)</a:t>
            </a:r>
            <a:r>
              <a:rPr lang="en-US" altLang="zh-CN" sz="2800" u="sng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u="sng" dirty="0">
                <a:solidFill>
                  <a:srgbClr val="000000"/>
                </a:solidFill>
              </a:rPr>
              <a:t>(B</a:t>
            </a:r>
            <a:r>
              <a:rPr lang="en-US" altLang="zh-CN" sz="2800" u="sng" dirty="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u="sng" dirty="0">
                <a:solidFill>
                  <a:srgbClr val="000000"/>
                </a:solidFill>
              </a:rPr>
              <a:t>D)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000000"/>
                </a:solidFill>
              </a:rPr>
              <a:t>(C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D)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rgbClr val="000000"/>
                </a:solidFill>
              </a:rPr>
              <a:t>C)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(B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rgbClr val="000000"/>
                </a:solidFill>
              </a:rPr>
              <a:t>D)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000000"/>
                </a:solidFill>
              </a:rPr>
              <a:t>(C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D)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-D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(B-C)(</a:t>
            </a:r>
            <a:r>
              <a:rPr lang="zh-CN" altLang="en-US" sz="2800" dirty="0">
                <a:solidFill>
                  <a:srgbClr val="000000"/>
                </a:solidFill>
              </a:rPr>
              <a:t>选证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-D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(A-C)</a:t>
            </a:r>
          </a:p>
        </p:txBody>
      </p:sp>
    </p:spTree>
    <p:extLst>
      <p:ext uri="{BB962C8B-B14F-4D97-AF65-F5344CB8AC3E}">
        <p14:creationId xmlns:p14="http://schemas.microsoft.com/office/powerpoint/2010/main" val="1159616045"/>
      </p:ext>
    </p:extLst>
  </p:cSld>
  <p:clrMapOvr>
    <a:masterClrMapping/>
  </p:clrMapOvr>
  <p:transition spd="slow" advTm="8000"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幂集合的性质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定理对任意集合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B,</a:t>
            </a:r>
            <a:r>
              <a:rPr lang="zh-CN" altLang="en-US" dirty="0"/>
              <a:t>有：</a:t>
            </a:r>
          </a:p>
          <a:p>
            <a:pPr eaLnBrk="1" hangingPunct="1"/>
            <a:r>
              <a:rPr lang="en-US" altLang="zh-CN" dirty="0"/>
              <a:t>(1)A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P(A)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P(B)</a:t>
            </a:r>
          </a:p>
          <a:p>
            <a:pPr eaLnBrk="1" hangingPunct="1"/>
            <a:r>
              <a:rPr lang="en-US" altLang="zh-CN" dirty="0"/>
              <a:t>(2)A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P(A)=P(B)</a:t>
            </a:r>
          </a:p>
        </p:txBody>
      </p:sp>
    </p:spTree>
    <p:extLst>
      <p:ext uri="{BB962C8B-B14F-4D97-AF65-F5344CB8AC3E}">
        <p14:creationId xmlns:p14="http://schemas.microsoft.com/office/powerpoint/2010/main" val="2848934529"/>
      </p:ext>
    </p:extLst>
  </p:cSld>
  <p:clrMapOvr>
    <a:masterClrMapping/>
  </p:clrMapOvr>
  <p:transition spd="slow" advTm="8000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幂集合的性质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定理对任意集合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B,</a:t>
            </a:r>
            <a:r>
              <a:rPr lang="zh-CN" altLang="en-US" sz="2800" dirty="0"/>
              <a:t>有：</a:t>
            </a:r>
          </a:p>
          <a:p>
            <a:pPr eaLnBrk="1" hangingPunct="1"/>
            <a:r>
              <a:rPr lang="en-US" altLang="zh-CN" sz="2800" dirty="0"/>
              <a:t>P(A)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P(B)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B</a:t>
            </a:r>
          </a:p>
          <a:p>
            <a:pPr eaLnBrk="1" hangingPunct="1"/>
            <a:r>
              <a:rPr lang="zh-CN" altLang="en-US" sz="2800" dirty="0"/>
              <a:t>逆命题不成立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 dirty="0"/>
              <a:t>A={</a:t>
            </a:r>
            <a:r>
              <a:rPr lang="en-US" altLang="zh-CN" sz="2300" dirty="0">
                <a:sym typeface="Symbol" panose="05050102010706020507" pitchFamily="18" charset="2"/>
              </a:rPr>
              <a:t></a:t>
            </a:r>
            <a:r>
              <a:rPr lang="en-US" altLang="zh-CN" sz="2300" dirty="0"/>
              <a:t>},B={{</a:t>
            </a:r>
            <a:r>
              <a:rPr lang="en-US" altLang="zh-CN" sz="2300" dirty="0">
                <a:sym typeface="Symbol" panose="05050102010706020507" pitchFamily="18" charset="2"/>
              </a:rPr>
              <a:t></a:t>
            </a:r>
            <a:r>
              <a:rPr lang="en-US" altLang="zh-CN" sz="2300" dirty="0"/>
              <a:t>}}</a:t>
            </a:r>
          </a:p>
          <a:p>
            <a:pPr eaLnBrk="1" hangingPunct="1"/>
            <a:r>
              <a:rPr lang="en-US" altLang="zh-CN" sz="2800" dirty="0"/>
              <a:t>P(A)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P(B)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P(A)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P(A)</a:t>
            </a:r>
            <a:r>
              <a:rPr lang="zh-CN" altLang="en-US" sz="2800" dirty="0"/>
              <a:t>且</a:t>
            </a:r>
            <a:r>
              <a:rPr lang="en-US" altLang="zh-CN" sz="2800" dirty="0"/>
              <a:t>P(A)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B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幂集合的性质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定理对任意集合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B,</a:t>
            </a:r>
            <a:r>
              <a:rPr lang="zh-CN" altLang="en-US" dirty="0">
                <a:solidFill>
                  <a:srgbClr val="FF0000"/>
                </a:solidFill>
              </a:rPr>
              <a:t>有：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(1)P(A)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FF0000"/>
                </a:solidFill>
              </a:rPr>
              <a:t>P(B)=P(A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FF0000"/>
                </a:solidFill>
              </a:rPr>
              <a:t>B)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(2)P(A)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dirty="0">
                <a:solidFill>
                  <a:srgbClr val="FF0000"/>
                </a:solidFill>
              </a:rPr>
              <a:t>P(B)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FF0000"/>
                </a:solidFill>
              </a:rPr>
              <a:t>P(A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dirty="0">
                <a:solidFill>
                  <a:srgbClr val="FF0000"/>
                </a:solidFill>
              </a:rPr>
              <a:t>B)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思路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对任意元素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进行讨论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幂集合的性质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dirty="0"/>
                  <a:t>定理对任意集合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B,</a:t>
                </a:r>
                <a:r>
                  <a:rPr lang="zh-CN" altLang="en-US" dirty="0"/>
                  <a:t>有：</a:t>
                </a:r>
              </a:p>
              <a:p>
                <a:pPr eaLnBrk="1" hangingPunct="1"/>
                <a:r>
                  <a:rPr lang="en-US" altLang="zh-CN" dirty="0"/>
                  <a:t>P(A-B)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(P(A)-P(B))</a:t>
                </a:r>
                <a:r>
                  <a:rPr lang="en-US" altLang="zh-CN" dirty="0">
                    <a:sym typeface="Symbol" panose="05050102010706020507" pitchFamily="18" charset="2"/>
                  </a:rPr>
                  <a:t>{}</a:t>
                </a:r>
              </a:p>
              <a:p>
                <a:pPr eaLnBrk="1" hangingPunct="1"/>
                <a:r>
                  <a:rPr lang="zh-CN" altLang="en-US" dirty="0">
                    <a:sym typeface="Symbol" panose="05050102010706020507" pitchFamily="18" charset="2"/>
                  </a:rPr>
                  <a:t>证明</a:t>
                </a:r>
                <a:r>
                  <a:rPr lang="en-US" altLang="zh-CN" dirty="0">
                    <a:sym typeface="Symbol" panose="05050102010706020507" pitchFamily="18" charset="2"/>
                  </a:rPr>
                  <a:t>:……</a:t>
                </a:r>
              </a:p>
              <a:p>
                <a:pPr eaLnBrk="1" hangingPunct="1"/>
                <a:r>
                  <a:rPr lang="zh-CN" altLang="en-US" dirty="0">
                    <a:sym typeface="Symbol" panose="05050102010706020507" pitchFamily="18" charset="2"/>
                  </a:rPr>
                  <a:t>分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  <a:r>
                  <a:rPr lang="zh-CN" altLang="en-US" dirty="0">
                    <a:sym typeface="Symbol" panose="05050102010706020507" pitchFamily="18" charset="2"/>
                  </a:rPr>
                  <a:t>是空集和不是空集两种情况进行讨论</a:t>
                </a:r>
              </a:p>
              <a:p>
                <a:pPr eaLnBrk="1" hangingPunct="1"/>
                <a:r>
                  <a:rPr lang="en-US" altLang="zh-CN" dirty="0">
                    <a:sym typeface="Symbol" panose="05050102010706020507" pitchFamily="18" charset="2"/>
                  </a:rPr>
                  <a:t>x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/>
                  <a:t>往证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/>
                  <a:t>P</a:t>
                </a:r>
                <a:r>
                  <a:rPr lang="en-US" altLang="zh-CN" dirty="0"/>
                  <a:t>(B).</a:t>
                </a:r>
                <a:r>
                  <a:rPr lang="zh-CN" altLang="en-US" dirty="0"/>
                  <a:t>反证</a:t>
                </a:r>
              </a:p>
            </p:txBody>
          </p:sp>
        </mc:Choice>
        <mc:Fallback xmlns=""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8000"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广义并和广义交的性质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定理对集合的集合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B,</a:t>
            </a:r>
            <a:r>
              <a:rPr lang="zh-CN" altLang="en-US" dirty="0"/>
              <a:t>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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</a:t>
            </a:r>
            <a:r>
              <a:rPr lang="en-US" altLang="zh-CN" dirty="0"/>
              <a:t>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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</a:t>
            </a:r>
            <a:r>
              <a:rPr lang="en-US" altLang="zh-CN" dirty="0"/>
              <a:t>B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广义并和广义交的性质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定理对集合的集合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B,</a:t>
            </a:r>
            <a:r>
              <a:rPr lang="zh-CN" altLang="en-US" dirty="0"/>
              <a:t>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</a:t>
            </a:r>
            <a:r>
              <a:rPr lang="zh-CN" altLang="en-US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B)=</a:t>
            </a:r>
            <a:r>
              <a:rPr lang="en-US" altLang="zh-CN" dirty="0">
                <a:sym typeface="Symbol" panose="05050102010706020507" pitchFamily="18" charset="2"/>
              </a:rPr>
              <a:t>(</a:t>
            </a:r>
            <a:r>
              <a:rPr lang="en-US" altLang="zh-CN" dirty="0"/>
              <a:t>A)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B</a:t>
            </a:r>
            <a:r>
              <a:rPr lang="en-US" altLang="zh-CN" dirty="0"/>
              <a:t>)=</a:t>
            </a:r>
            <a:r>
              <a:rPr lang="en-US" altLang="zh-CN" dirty="0">
                <a:sym typeface="Symbol" panose="05050102010706020507" pitchFamily="18" charset="2"/>
              </a:rPr>
              <a:t>(</a:t>
            </a:r>
            <a:r>
              <a:rPr lang="en-US" altLang="zh-CN" dirty="0"/>
              <a:t>A)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B),</a:t>
            </a:r>
            <a:r>
              <a:rPr lang="zh-CN" altLang="en-US" dirty="0"/>
              <a:t>其中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非空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广义并和广义交的性质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定理对集合的集合</a:t>
            </a:r>
            <a:r>
              <a:rPr lang="en-US" altLang="zh-CN" dirty="0"/>
              <a:t>A,</a:t>
            </a:r>
            <a:r>
              <a:rPr lang="zh-CN" altLang="en-US" dirty="0"/>
              <a:t>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(P(A))=A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定理说明．</a:t>
            </a:r>
            <a:r>
              <a:rPr lang="zh-CN" altLang="en-US" dirty="0">
                <a:solidFill>
                  <a:srgbClr val="FF0000"/>
                </a:solidFill>
              </a:rPr>
              <a:t>广义并是幂集的逆运算</a:t>
            </a:r>
          </a:p>
          <a:p>
            <a:pPr eaLnBrk="1" hangingPunct="1"/>
            <a:r>
              <a:rPr lang="zh-CN" altLang="en-US" dirty="0"/>
              <a:t>另：</a:t>
            </a:r>
          </a:p>
          <a:p>
            <a:pPr lvl="1" eaLnBrk="1" hangingPunct="1"/>
            <a:r>
              <a:rPr lang="en-US" altLang="zh-CN" dirty="0"/>
              <a:t>P(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A)≠A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P(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A)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集合的元素数</a:t>
            </a:r>
            <a:r>
              <a:rPr lang="en-US" altLang="zh-CN" dirty="0"/>
              <a:t>(</a:t>
            </a:r>
            <a:r>
              <a:rPr lang="zh-CN" altLang="en-US" dirty="0"/>
              <a:t>集合的势</a:t>
            </a:r>
            <a:r>
              <a:rPr lang="en-US" altLang="zh-CN" dirty="0"/>
              <a:t>)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Clr>
                <a:schemeClr val="tx2"/>
              </a:buClr>
            </a:pP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zh-CN" altLang="en-US" dirty="0">
                <a:latin typeface="宋体" panose="02010600030101010101" pitchFamily="2" charset="-122"/>
              </a:rPr>
              <a:t>有穷集合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中元素的个数称为集合</a:t>
            </a:r>
            <a:r>
              <a:rPr lang="en-US" altLang="zh-CN" dirty="0"/>
              <a:t>A</a:t>
            </a:r>
            <a:r>
              <a:rPr lang="zh-CN" altLang="en-US" dirty="0">
                <a:latin typeface="宋体" panose="02010600030101010101" pitchFamily="2" charset="-122"/>
              </a:rPr>
              <a:t>的元素数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记为</a:t>
            </a:r>
            <a:r>
              <a:rPr lang="zh-CN" altLang="en-US" dirty="0">
                <a:sym typeface="Symbol" panose="05050102010706020507" pitchFamily="18" charset="2"/>
              </a:rPr>
              <a:t>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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/>
          </a:p>
          <a:p>
            <a:pPr eaLnBrk="1" hangingPunct="1">
              <a:spcBef>
                <a:spcPts val="600"/>
              </a:spcBef>
              <a:buClr>
                <a:schemeClr val="tx2"/>
              </a:buClr>
            </a:pPr>
            <a:r>
              <a:rPr lang="zh-CN" altLang="en-US" dirty="0">
                <a:latin typeface="宋体" panose="02010600030101010101" pitchFamily="2" charset="-122"/>
              </a:rPr>
              <a:t>例如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/>
              <a:t>A</a:t>
            </a:r>
            <a:r>
              <a:rPr lang="zh-CN" altLang="en-US" dirty="0"/>
              <a:t>是所有英文字母组成的集合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zh-CN" altLang="en-US" dirty="0">
                <a:sym typeface="Symbol" panose="05050102010706020507" pitchFamily="18" charset="2"/>
              </a:rPr>
              <a:t>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=26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br>
              <a:rPr lang="zh-CN" altLang="en-US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特别</a:t>
            </a:r>
            <a:r>
              <a:rPr lang="en-US" altLang="zh-CN" dirty="0">
                <a:sym typeface="Symbol" panose="05050102010706020507" pitchFamily="18" charset="2"/>
              </a:rPr>
              <a:t>,||=0</a:t>
            </a:r>
            <a:endParaRPr lang="en-US" altLang="zh-CN" sz="2800" dirty="0"/>
          </a:p>
        </p:txBody>
      </p:sp>
    </p:spTree>
  </p:cSld>
  <p:clrMapOvr>
    <a:masterClrMapping/>
  </p:clrMapOvr>
  <p:transition spd="med"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公理集合论系统</a:t>
            </a:r>
          </a:p>
        </p:txBody>
      </p:sp>
      <p:sp>
        <p:nvSpPr>
          <p:cNvPr id="192514" name="Rectangle 102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zh-CN" altLang="en-US" sz="2800" dirty="0"/>
              <a:t>罗素悖论</a:t>
            </a:r>
          </a:p>
          <a:p>
            <a:pPr marL="1098550" lvl="1" indent="-3429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zh-CN" altLang="en-US" sz="2800" dirty="0"/>
              <a:t>设集合</a:t>
            </a:r>
            <a:r>
              <a:rPr lang="en-US" altLang="zh-CN" sz="2800" dirty="0"/>
              <a:t>S={A|A</a:t>
            </a:r>
            <a:r>
              <a:rPr lang="zh-CN" altLang="en-US" sz="2800" dirty="0"/>
              <a:t>是集合</a:t>
            </a:r>
            <a:r>
              <a:rPr lang="en-US" altLang="zh-CN" sz="2800" dirty="0"/>
              <a:t>,</a:t>
            </a:r>
            <a:r>
              <a:rPr lang="zh-CN" altLang="en-US" sz="2800" dirty="0"/>
              <a:t>且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</a:t>
            </a:r>
            <a:r>
              <a:rPr lang="en-US" altLang="zh-CN" sz="2800" dirty="0"/>
              <a:t>A}</a:t>
            </a:r>
          </a:p>
          <a:p>
            <a:pPr marL="1289050" lvl="1" indent="-5334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 sz="2800" dirty="0"/>
              <a:t>若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S,</a:t>
            </a:r>
            <a:r>
              <a:rPr lang="zh-CN" altLang="en-US" sz="2800" dirty="0"/>
              <a:t>则</a:t>
            </a:r>
            <a:r>
              <a:rPr lang="en-US" altLang="zh-CN" sz="2800" dirty="0"/>
              <a:t>S</a:t>
            </a:r>
            <a:r>
              <a:rPr lang="zh-CN" altLang="en-US" sz="2800" dirty="0"/>
              <a:t>是集合</a:t>
            </a:r>
            <a:r>
              <a:rPr lang="en-US" altLang="zh-CN" sz="2800" dirty="0"/>
              <a:t>S</a:t>
            </a:r>
            <a:r>
              <a:rPr lang="zh-CN" altLang="en-US" sz="2800" dirty="0"/>
              <a:t>的元素</a:t>
            </a:r>
            <a:r>
              <a:rPr lang="en-US" altLang="zh-CN" sz="2800" dirty="0"/>
              <a:t>,</a:t>
            </a:r>
            <a:r>
              <a:rPr lang="zh-CN" altLang="en-US" sz="2800" dirty="0"/>
              <a:t>则根据</a:t>
            </a:r>
            <a:r>
              <a:rPr lang="en-US" altLang="zh-CN" sz="2800" dirty="0"/>
              <a:t>S</a:t>
            </a:r>
            <a:r>
              <a:rPr lang="zh-CN" altLang="en-US" sz="2800" dirty="0"/>
              <a:t>的定义</a:t>
            </a:r>
            <a:r>
              <a:rPr lang="en-US" altLang="zh-CN" sz="2800" dirty="0"/>
              <a:t>,</a:t>
            </a:r>
            <a:r>
              <a:rPr lang="zh-CN" altLang="en-US" sz="2800" dirty="0"/>
              <a:t>有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</a:t>
            </a:r>
            <a:r>
              <a:rPr lang="en-US" altLang="zh-CN" sz="2800" dirty="0"/>
              <a:t>S,</a:t>
            </a:r>
            <a:r>
              <a:rPr lang="zh-CN" altLang="en-US" sz="2800" dirty="0"/>
              <a:t>与假设矛盾；</a:t>
            </a:r>
          </a:p>
          <a:p>
            <a:pPr marL="1289050" lvl="1" indent="-5334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altLang="en-US" sz="2800" dirty="0"/>
              <a:t>若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</a:t>
            </a:r>
            <a:r>
              <a:rPr lang="en-US" altLang="zh-CN" sz="2800" dirty="0"/>
              <a:t>S,</a:t>
            </a:r>
            <a:r>
              <a:rPr lang="zh-CN" altLang="en-US" sz="2800" dirty="0"/>
              <a:t>则</a:t>
            </a:r>
            <a:r>
              <a:rPr lang="en-US" altLang="zh-CN" sz="2800" dirty="0"/>
              <a:t>S</a:t>
            </a:r>
            <a:r>
              <a:rPr lang="zh-CN" altLang="en-US" sz="2800" dirty="0"/>
              <a:t>是不以自身为元素的集合</a:t>
            </a:r>
            <a:r>
              <a:rPr lang="en-US" altLang="zh-CN" sz="2800" dirty="0"/>
              <a:t>,</a:t>
            </a:r>
            <a:r>
              <a:rPr lang="zh-CN" altLang="en-US" sz="2800" dirty="0"/>
              <a:t>则根据</a:t>
            </a:r>
            <a:r>
              <a:rPr lang="en-US" altLang="zh-CN" sz="2800" dirty="0"/>
              <a:t>S</a:t>
            </a:r>
            <a:r>
              <a:rPr lang="zh-CN" altLang="en-US" sz="2800" dirty="0"/>
              <a:t>的定义</a:t>
            </a:r>
            <a:r>
              <a:rPr lang="en-US" altLang="zh-CN" sz="2800" dirty="0"/>
              <a:t>,</a:t>
            </a:r>
            <a:r>
              <a:rPr lang="zh-CN" altLang="en-US" sz="2800" dirty="0"/>
              <a:t>有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S,</a:t>
            </a:r>
            <a:r>
              <a:rPr lang="zh-CN" altLang="en-US" sz="2800" dirty="0"/>
              <a:t>与假设矛盾；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公理集合论系统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罗素悖论的影响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动摇了整个数学的基础</a:t>
            </a:r>
            <a:endParaRPr lang="zh-CN" altLang="en-US"/>
          </a:p>
          <a:p>
            <a:pPr lvl="1" eaLnBrk="1" hangingPunct="1"/>
            <a:r>
              <a:rPr lang="zh-CN" altLang="en-US"/>
              <a:t>造成第三次数学危机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公理集合论系统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数学家的态度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一部分人全盘否定集合论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只考虑有限的东西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数学内容被砍掉了一大半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无穷的问题仍会出现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一部分人主张限制部分概念的使用范围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限制太多了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就缩小了数学领域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限制太少了又会出现矛盾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要在这两者之间找到一种最好的解决办法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公理集合论系统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>
                <a:latin typeface="宋体" panose="02010600030101010101" pitchFamily="2" charset="-122"/>
              </a:rPr>
              <a:t>罗素的类型论</a:t>
            </a:r>
          </a:p>
          <a:p>
            <a:pPr lvl="1" algn="just" eaLnBrk="1" hangingPunct="1"/>
            <a:r>
              <a:rPr lang="zh-CN" altLang="en-US" sz="3200" dirty="0">
                <a:latin typeface="宋体" panose="02010600030101010101" pitchFamily="2" charset="-122"/>
              </a:rPr>
              <a:t>虽然类型论可以消除悖论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但是非常烦琐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缺点很多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受到很多批评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公理集合论系统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策梅罗的公理集合论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3200" dirty="0">
                <a:latin typeface="宋体" panose="02010600030101010101" pitchFamily="2" charset="-122"/>
              </a:rPr>
              <a:t>把集合论变成一个完全抽象的公理化理论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3200" dirty="0">
                <a:latin typeface="宋体" panose="02010600030101010101" pitchFamily="2" charset="-122"/>
              </a:rPr>
              <a:t>集合这个概念一直不加定义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而它的性质就由公理反映出来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3200" dirty="0">
                <a:latin typeface="宋体" panose="02010600030101010101" pitchFamily="2" charset="-122"/>
              </a:rPr>
              <a:t>引进七条公理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3200" dirty="0">
                <a:latin typeface="宋体" panose="02010600030101010101" pitchFamily="2" charset="-122"/>
              </a:rPr>
              <a:t>回避了所有</a:t>
            </a:r>
            <a:r>
              <a:rPr lang="zh-CN" altLang="en-US" sz="3200" dirty="0"/>
              <a:t>“</a:t>
            </a:r>
            <a:r>
              <a:rPr lang="zh-CN" altLang="en-US" sz="3200" dirty="0">
                <a:latin typeface="宋体" panose="02010600030101010101" pitchFamily="2" charset="-122"/>
              </a:rPr>
              <a:t>对象</a:t>
            </a:r>
            <a:r>
              <a:rPr lang="zh-CN" altLang="en-US" sz="3200" dirty="0"/>
              <a:t>”</a:t>
            </a:r>
            <a:r>
              <a:rPr lang="zh-CN" altLang="en-US" sz="3200" dirty="0">
                <a:latin typeface="宋体" panose="02010600030101010101" pitchFamily="2" charset="-122"/>
              </a:rPr>
              <a:t>、所有序数等说法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</a:rPr>
              <a:t>从而消除罗素悖论产生的条件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公理集合论系统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策梅罗集合论公理系统的缺点：</a:t>
            </a:r>
          </a:p>
          <a:p>
            <a:pPr lvl="1" algn="just" eaLnBrk="1" hangingPunct="1"/>
            <a:r>
              <a:rPr lang="zh-CN" altLang="en-US" dirty="0">
                <a:latin typeface="宋体" panose="02010600030101010101" pitchFamily="2" charset="-122"/>
              </a:rPr>
              <a:t>涉及逻辑基础</a:t>
            </a:r>
          </a:p>
          <a:p>
            <a:pPr lvl="1" algn="just" eaLnBrk="1" hangingPunct="1"/>
            <a:r>
              <a:rPr lang="zh-CN" altLang="en-US" dirty="0">
                <a:latin typeface="宋体" panose="02010600030101010101" pitchFamily="2" charset="-122"/>
              </a:rPr>
              <a:t>选择公理有许多争议</a:t>
            </a:r>
          </a:p>
          <a:p>
            <a:pPr lvl="1" algn="just" eaLnBrk="1" hangingPunct="1"/>
            <a:r>
              <a:rPr lang="zh-CN" altLang="en-US" dirty="0">
                <a:latin typeface="宋体" panose="02010600030101010101" pitchFamily="2" charset="-122"/>
              </a:rPr>
              <a:t>等等</a:t>
            </a:r>
          </a:p>
          <a:p>
            <a:pPr algn="just" eaLnBrk="1" hangingPunct="1"/>
            <a:r>
              <a:rPr lang="zh-CN" altLang="en-US" dirty="0">
                <a:latin typeface="宋体" panose="02010600030101010101" pitchFamily="2" charset="-122"/>
              </a:rPr>
              <a:t>后来经许多人加以严格处理及补充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才成为严格的公理系统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即</a:t>
            </a:r>
            <a:r>
              <a:rPr lang="en-US" altLang="zh-CN" dirty="0">
                <a:latin typeface="宋体" panose="02010600030101010101" pitchFamily="2" charset="-122"/>
              </a:rPr>
              <a:t>ZFS</a:t>
            </a:r>
            <a:r>
              <a:rPr lang="zh-CN" altLang="en-US" dirty="0">
                <a:latin typeface="宋体" panose="02010600030101010101" pitchFamily="2" charset="-122"/>
              </a:rPr>
              <a:t>系统</a:t>
            </a:r>
          </a:p>
          <a:p>
            <a:pPr lvl="2" algn="just" eaLnBrk="1" hangingPunct="1"/>
            <a:r>
              <a:rPr lang="zh-CN" altLang="en-US" dirty="0">
                <a:latin typeface="宋体" panose="02010600030101010101" pitchFamily="2" charset="-122"/>
              </a:rPr>
              <a:t>其中</a:t>
            </a:r>
            <a:r>
              <a:rPr lang="en-US" altLang="zh-CN" dirty="0">
                <a:latin typeface="宋体" panose="02010600030101010101" pitchFamily="2" charset="-122"/>
              </a:rPr>
              <a:t>Z</a:t>
            </a:r>
            <a:r>
              <a:rPr lang="zh-CN" altLang="en-US" dirty="0">
                <a:latin typeface="宋体" panose="02010600030101010101" pitchFamily="2" charset="-122"/>
              </a:rPr>
              <a:t>代表策梅罗</a:t>
            </a:r>
            <a:r>
              <a:rPr lang="en-US" altLang="zh-CN" dirty="0">
                <a:latin typeface="宋体" panose="02010600030101010101" pitchFamily="2" charset="-122"/>
              </a:rPr>
              <a:t>,F</a:t>
            </a:r>
            <a:r>
              <a:rPr lang="zh-CN" altLang="en-US" dirty="0">
                <a:latin typeface="宋体" panose="02010600030101010101" pitchFamily="2" charset="-122"/>
              </a:rPr>
              <a:t>代表弗兰克尔</a:t>
            </a:r>
            <a:r>
              <a:rPr lang="en-US" altLang="zh-CN" dirty="0">
                <a:latin typeface="宋体" panose="02010600030101010101" pitchFamily="2" charset="-122"/>
              </a:rPr>
              <a:t>,S</a:t>
            </a:r>
            <a:r>
              <a:rPr lang="zh-CN" altLang="en-US" dirty="0">
                <a:latin typeface="宋体" panose="02010600030101010101" pitchFamily="2" charset="-122"/>
              </a:rPr>
              <a:t>代表斯科兰姆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公理集合论系统</a:t>
            </a:r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dirty="0">
                <a:latin typeface="宋体" panose="02010600030101010101" pitchFamily="2" charset="-122"/>
              </a:rPr>
              <a:t>一般的</a:t>
            </a:r>
            <a:r>
              <a:rPr lang="en-US" altLang="zh-CN" sz="3600" dirty="0">
                <a:latin typeface="宋体" panose="02010600030101010101" pitchFamily="2" charset="-122"/>
              </a:rPr>
              <a:t>ZF</a:t>
            </a:r>
            <a:r>
              <a:rPr lang="zh-CN" altLang="en-US" sz="3600" dirty="0">
                <a:latin typeface="宋体" panose="02010600030101010101" pitchFamily="2" charset="-122"/>
              </a:rPr>
              <a:t>中往往不包括选择公理</a:t>
            </a:r>
            <a:r>
              <a:rPr lang="en-US" altLang="zh-CN" sz="3600" dirty="0">
                <a:latin typeface="宋体" panose="02010600030101010101" pitchFamily="2" charset="-122"/>
              </a:rPr>
              <a:t>,</a:t>
            </a:r>
            <a:r>
              <a:rPr lang="zh-CN" altLang="en-US" sz="3600" dirty="0">
                <a:latin typeface="宋体" panose="02010600030101010101" pitchFamily="2" charset="-122"/>
              </a:rPr>
              <a:t>如果加进选择公理则写为</a:t>
            </a:r>
            <a:r>
              <a:rPr lang="en-US" altLang="zh-CN" sz="3600" dirty="0">
                <a:latin typeface="宋体" panose="02010600030101010101" pitchFamily="2" charset="-122"/>
              </a:rPr>
              <a:t>ZFC(AC</a:t>
            </a:r>
            <a:r>
              <a:rPr lang="zh-CN" altLang="en-US" sz="3600" dirty="0">
                <a:latin typeface="宋体" panose="02010600030101010101" pitchFamily="2" charset="-122"/>
              </a:rPr>
              <a:t>是</a:t>
            </a:r>
            <a:r>
              <a:rPr lang="en-US" altLang="zh-CN" sz="3600" dirty="0" err="1">
                <a:latin typeface="宋体" panose="02010600030101010101" pitchFamily="2" charset="-122"/>
              </a:rPr>
              <a:t>AxiomofChoice</a:t>
            </a:r>
            <a:r>
              <a:rPr lang="zh-CN" altLang="en-US" sz="3600" dirty="0">
                <a:latin typeface="宋体" panose="02010600030101010101" pitchFamily="2" charset="-122"/>
              </a:rPr>
              <a:t>的缩写</a:t>
            </a:r>
            <a:r>
              <a:rPr lang="en-US" altLang="zh-CN" sz="3600" dirty="0">
                <a:latin typeface="宋体" panose="02010600030101010101" pitchFamily="2" charset="-122"/>
              </a:rPr>
              <a:t>,</a:t>
            </a:r>
            <a:r>
              <a:rPr lang="zh-CN" altLang="en-US" sz="3600" dirty="0">
                <a:latin typeface="宋体" panose="02010600030101010101" pitchFamily="2" charset="-122"/>
              </a:rPr>
              <a:t>有时简写为</a:t>
            </a:r>
            <a:r>
              <a:rPr lang="en-US" altLang="zh-CN" sz="3600" dirty="0">
                <a:latin typeface="宋体" panose="02010600030101010101" pitchFamily="2" charset="-122"/>
              </a:rPr>
              <a:t>C)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ZF</a:t>
            </a:r>
            <a:r>
              <a:rPr lang="zh-CN" altLang="en-US" dirty="0"/>
              <a:t>公理系统包括</a:t>
            </a:r>
            <a:r>
              <a:rPr lang="en-US" altLang="zh-CN" dirty="0"/>
              <a:t>10</a:t>
            </a:r>
            <a:r>
              <a:rPr lang="zh-CN" altLang="en-US" dirty="0"/>
              <a:t>条集合论公理．</a:t>
            </a:r>
          </a:p>
          <a:p>
            <a:pPr marL="366713" lvl="1" indent="0" eaLnBrk="1" hangingPunct="1"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(1)</a:t>
            </a:r>
            <a:r>
              <a:rPr lang="zh-CN" altLang="en-US" dirty="0">
                <a:latin typeface="宋体" panose="02010600030101010101" pitchFamily="2" charset="-122"/>
              </a:rPr>
              <a:t>外延公理两个集合相等的充要条件是它们恰好具有同样的元素．</a:t>
            </a:r>
          </a:p>
          <a:p>
            <a:pPr lvl="1" eaLnBrk="1" hangingPunct="1">
              <a:defRPr/>
            </a:pP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宋体" panose="02010600030101010101" pitchFamily="2" charset="-122"/>
              </a:rPr>
              <a:t>x)(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宋体" panose="02010600030101010101" pitchFamily="2" charset="-122"/>
              </a:rPr>
              <a:t>y)(x=y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宋体" panose="02010600030101010101" pitchFamily="2" charset="-122"/>
              </a:rPr>
              <a:t>z)(</a:t>
            </a:r>
            <a:r>
              <a:rPr lang="en-US" altLang="zh-CN" dirty="0" err="1">
                <a:latin typeface="宋体" panose="02010600030101010101" pitchFamily="2" charset="-122"/>
              </a:rPr>
              <a:t>z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宋体" panose="02010600030101010101" pitchFamily="2" charset="-122"/>
              </a:rPr>
              <a:t>x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 err="1">
                <a:latin typeface="宋体" panose="02010600030101010101" pitchFamily="2" charset="-122"/>
              </a:rPr>
              <a:t>z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宋体" panose="02010600030101010101" pitchFamily="2" charset="-122"/>
              </a:rPr>
              <a:t>y</a:t>
            </a:r>
            <a:r>
              <a:rPr lang="en-US" altLang="zh-CN" dirty="0">
                <a:latin typeface="宋体" panose="02010600030101010101" pitchFamily="2" charset="-122"/>
              </a:rPr>
              <a:t>))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(2)</a:t>
            </a:r>
            <a:r>
              <a:rPr lang="zh-CN" altLang="en-US" dirty="0">
                <a:latin typeface="宋体" panose="02010600030101010101" pitchFamily="2" charset="-122"/>
              </a:rPr>
              <a:t>空集合存在公理存在不含任何元素的集合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空集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．</a:t>
            </a:r>
          </a:p>
          <a:p>
            <a:pPr eaLnBrk="1" hangingPunct="1">
              <a:defRPr/>
            </a:pP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宋体" panose="02010600030101010101" pitchFamily="2" charset="-122"/>
              </a:rPr>
              <a:t>x)(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宋体" panose="02010600030101010101" pitchFamily="2" charset="-122"/>
              </a:rPr>
              <a:t>y)(</a:t>
            </a:r>
            <a:r>
              <a:rPr lang="en-US" altLang="zh-CN" dirty="0" err="1">
                <a:latin typeface="宋体" panose="02010600030101010101" pitchFamily="2" charset="-122"/>
              </a:rPr>
              <a:t>y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dirty="0" err="1">
                <a:latin typeface="宋体" panose="02010600030101010101" pitchFamily="2" charset="-122"/>
              </a:rPr>
              <a:t>x</a:t>
            </a:r>
            <a:r>
              <a:rPr lang="en-US" altLang="zh-CN" dirty="0">
                <a:latin typeface="宋体" panose="02010600030101010101" pitchFamily="2" charset="-122"/>
              </a:rPr>
              <a:t>)x</a:t>
            </a:r>
            <a:r>
              <a:rPr lang="zh-CN" altLang="en-US" dirty="0">
                <a:latin typeface="宋体" panose="02010600030101010101" pitchFamily="2" charset="-122"/>
              </a:rPr>
              <a:t>是空集</a:t>
            </a:r>
          </a:p>
          <a:p>
            <a:pPr eaLnBrk="1" hangingPunct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空集是唯一的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20480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(3)</a:t>
            </a:r>
            <a:r>
              <a:rPr lang="zh-CN" altLang="en-US" dirty="0">
                <a:latin typeface="宋体" panose="02010600030101010101" pitchFamily="2" charset="-122"/>
              </a:rPr>
              <a:t>无序对集合</a:t>
            </a:r>
            <a:r>
              <a:rPr lang="zh-CN" altLang="en-US">
                <a:latin typeface="宋体" panose="02010600030101010101" pitchFamily="2" charset="-122"/>
              </a:rPr>
              <a:t>存在公理：对</a:t>
            </a:r>
            <a:r>
              <a:rPr lang="zh-CN" altLang="en-US" dirty="0">
                <a:latin typeface="宋体" panose="02010600030101010101" pitchFamily="2" charset="-122"/>
              </a:rPr>
              <a:t>任意的集合</a:t>
            </a:r>
            <a:r>
              <a:rPr lang="en-US" altLang="zh-CN" dirty="0">
                <a:latin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y,</a:t>
            </a:r>
            <a:r>
              <a:rPr lang="zh-CN" altLang="en-US" dirty="0">
                <a:latin typeface="宋体" panose="02010600030101010101" pitchFamily="2" charset="-122"/>
              </a:rPr>
              <a:t>存在一个集合</a:t>
            </a:r>
            <a:r>
              <a:rPr lang="en-US" altLang="zh-CN" dirty="0">
                <a:latin typeface="宋体" panose="02010600030101010101" pitchFamily="2" charset="-122"/>
              </a:rPr>
              <a:t>z,</a:t>
            </a:r>
            <a:r>
              <a:rPr lang="zh-CN" altLang="en-US" dirty="0">
                <a:latin typeface="宋体" panose="02010600030101010101" pitchFamily="2" charset="-122"/>
              </a:rPr>
              <a:t>它的元素恰好为</a:t>
            </a:r>
            <a:r>
              <a:rPr lang="en-US" altLang="zh-CN" dirty="0">
                <a:latin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宋体" panose="02010600030101010101" pitchFamily="2" charset="-122"/>
              </a:rPr>
              <a:t>x)(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宋体" panose="02010600030101010101" pitchFamily="2" charset="-122"/>
              </a:rPr>
              <a:t>y)(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z</a:t>
            </a:r>
            <a:r>
              <a:rPr lang="en-US" altLang="zh-CN" dirty="0">
                <a:latin typeface="宋体" panose="02010600030101010101" pitchFamily="2" charset="-122"/>
              </a:rPr>
              <a:t>)(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宋体" panose="02010600030101010101" pitchFamily="2" charset="-122"/>
              </a:rPr>
              <a:t>u)(</a:t>
            </a:r>
            <a:r>
              <a:rPr lang="en-US" altLang="zh-CN" dirty="0" err="1">
                <a:latin typeface="宋体" panose="02010600030101010101" pitchFamily="2" charset="-122"/>
              </a:rPr>
              <a:t>u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宋体" panose="02010600030101010101" pitchFamily="2" charset="-122"/>
              </a:rPr>
              <a:t>z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宋体" panose="02010600030101010101" pitchFamily="2" charset="-122"/>
              </a:rPr>
              <a:t>((u=x)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dirty="0">
                <a:latin typeface="宋体" panose="02010600030101010101" pitchFamily="2" charset="-122"/>
              </a:rPr>
              <a:t>u=y)))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宋体" panose="02010600030101010101" pitchFamily="2" charset="-122"/>
              </a:rPr>
              <a:t>x=y</a:t>
            </a:r>
            <a:r>
              <a:rPr lang="zh-CN" altLang="en-US" dirty="0">
                <a:latin typeface="宋体" panose="02010600030101010101" pitchFamily="2" charset="-122"/>
              </a:rPr>
              <a:t>时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构造出</a:t>
            </a:r>
            <a:r>
              <a:rPr lang="en-US" altLang="zh-CN" dirty="0">
                <a:latin typeface="宋体" panose="02010600030101010101" pitchFamily="2" charset="-122"/>
              </a:rPr>
              <a:t>{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宋体" panose="02010600030101010101" pitchFamily="2" charset="-122"/>
              </a:rPr>
              <a:t>},{{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宋体" panose="02010600030101010101" pitchFamily="2" charset="-122"/>
              </a:rPr>
              <a:t>}}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>
                <a:latin typeface="宋体" panose="02010600030101010101" pitchFamily="2" charset="-122"/>
              </a:rPr>
              <a:t>x≠y</a:t>
            </a:r>
            <a:r>
              <a:rPr lang="zh-CN" altLang="en-US" dirty="0">
                <a:latin typeface="宋体" panose="02010600030101010101" pitchFamily="2" charset="-122"/>
              </a:rPr>
              <a:t>时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构造出</a:t>
            </a:r>
            <a:r>
              <a:rPr lang="en-US" altLang="zh-CN" dirty="0">
                <a:latin typeface="宋体" panose="02010600030101010101" pitchFamily="2" charset="-122"/>
              </a:rPr>
              <a:t>{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宋体" panose="02010600030101010101" pitchFamily="2" charset="-122"/>
              </a:rPr>
              <a:t>,{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宋体" panose="02010600030101010101" pitchFamily="2" charset="-122"/>
              </a:rPr>
              <a:t>}}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{{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宋体" panose="02010600030101010101" pitchFamily="2" charset="-122"/>
              </a:rPr>
              <a:t>},{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宋体" panose="02010600030101010101" pitchFamily="2" charset="-122"/>
              </a:rPr>
              <a:t>,{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宋体" panose="02010600030101010101" pitchFamily="2" charset="-122"/>
              </a:rPr>
              <a:t>}}}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集合的表示法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4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2800" dirty="0"/>
                  <a:t>列举法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外延表示法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；将集合中的元素一一列举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或列出足够多的元素以反映集合中元素的特征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例如：</a:t>
                </a:r>
                <a:br>
                  <a:rPr lang="en-US" altLang="zh-CN" sz="2800" dirty="0"/>
                </a:br>
                <a:r>
                  <a:rPr lang="en-US" altLang="zh-CN" sz="2800" dirty="0"/>
                  <a:t>           V={</a:t>
                </a:r>
                <a:r>
                  <a:rPr lang="en-US" altLang="zh-CN" sz="2800" dirty="0" err="1"/>
                  <a:t>a,e,i,o,u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或</a:t>
                </a:r>
                <a:r>
                  <a:rPr lang="en-US" altLang="zh-CN" sz="2800" dirty="0"/>
                  <a:t>B={1,4,9,16,25,36……}</a:t>
                </a:r>
                <a:r>
                  <a:rPr lang="zh-CN" altLang="en-US" sz="2800" dirty="0"/>
                  <a:t>。</a:t>
                </a:r>
              </a:p>
              <a:p>
                <a:pPr eaLnBrk="1" hangingPunct="1"/>
                <a:r>
                  <a:rPr lang="zh-CN" altLang="en-US" sz="2800" dirty="0"/>
                  <a:t>描述法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内涵表示法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；通过描述集合中元素的共同特征来表示集合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例如：</a:t>
                </a:r>
                <a:r>
                  <a:rPr lang="en-US" altLang="zh-CN" sz="2800" dirty="0"/>
                  <a:t>V={</a:t>
                </a:r>
                <a:r>
                  <a:rPr lang="en-US" altLang="zh-CN" sz="2800" dirty="0" err="1"/>
                  <a:t>x|x</a:t>
                </a:r>
                <a:r>
                  <a:rPr lang="zh-CN" altLang="en-US" sz="2800" dirty="0"/>
                  <a:t>是元音字母</a:t>
                </a:r>
                <a:r>
                  <a:rPr lang="en-US" altLang="zh-CN" sz="2800" dirty="0"/>
                  <a:t>},B={</a:t>
                </a:r>
                <a:r>
                  <a:rPr lang="en-US" altLang="zh-CN" sz="2800" dirty="0" err="1"/>
                  <a:t>x|x</a:t>
                </a:r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800" dirty="0"/>
                  <a:t>是自然数</a:t>
                </a:r>
                <a:r>
                  <a:rPr lang="en-US" altLang="zh-CN" sz="2800" dirty="0"/>
                  <a:t>}</a:t>
                </a:r>
              </a:p>
              <a:p>
                <a:pPr eaLnBrk="1" hangingPunct="1"/>
                <a:r>
                  <a:rPr lang="zh-CN" altLang="en-US" sz="2800" dirty="0"/>
                  <a:t>文氏图</a:t>
                </a:r>
                <a:r>
                  <a:rPr lang="en-US" altLang="zh-CN" sz="2800" dirty="0"/>
                  <a:t>(Venn Diagram</a:t>
                </a:r>
                <a:r>
                  <a:rPr lang="zh-CN" altLang="en-US" sz="2800" dirty="0"/>
                  <a:t>，有时被翻译成维恩图</a:t>
                </a:r>
                <a:r>
                  <a:rPr lang="en-US" altLang="zh-CN" sz="2800" dirty="0"/>
                  <a:t>)</a:t>
                </a:r>
                <a:br>
                  <a:rPr lang="en-US" altLang="zh-CN" sz="2800" dirty="0"/>
                </a:br>
                <a:r>
                  <a:rPr lang="zh-CN" altLang="en-US" sz="2800" dirty="0"/>
                  <a:t>用一个大的矩形表示全集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在矩形内画一些圆或其它的几何图形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来表示集合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有时也用一些点来表示集合中的特定元素。</a:t>
                </a:r>
              </a:p>
            </p:txBody>
          </p:sp>
        </mc:Choice>
        <mc:Fallback xmlns="">
          <p:sp>
            <p:nvSpPr>
              <p:cNvPr id="21507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24" t="-2035" r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(4)</a:t>
            </a:r>
            <a:r>
              <a:rPr lang="zh-CN" altLang="en-US" dirty="0">
                <a:latin typeface="宋体" panose="02010600030101010101" pitchFamily="2" charset="-122"/>
              </a:rPr>
              <a:t>并</a:t>
            </a:r>
            <a:r>
              <a:rPr lang="zh-CN" altLang="en-US">
                <a:latin typeface="宋体" panose="02010600030101010101" pitchFamily="2" charset="-122"/>
              </a:rPr>
              <a:t>集合公理：对</a:t>
            </a:r>
            <a:r>
              <a:rPr lang="zh-CN" altLang="en-US" dirty="0">
                <a:latin typeface="宋体" panose="02010600030101010101" pitchFamily="2" charset="-122"/>
              </a:rPr>
              <a:t>任意的集合</a:t>
            </a:r>
            <a:r>
              <a:rPr lang="en-US" altLang="zh-CN" dirty="0">
                <a:latin typeface="宋体" panose="02010600030101010101" pitchFamily="2" charset="-122"/>
              </a:rPr>
              <a:t>x,</a:t>
            </a:r>
            <a:r>
              <a:rPr lang="zh-CN" altLang="en-US" dirty="0">
                <a:latin typeface="宋体" panose="02010600030101010101" pitchFamily="2" charset="-122"/>
              </a:rPr>
              <a:t>存在一个集合</a:t>
            </a:r>
            <a:r>
              <a:rPr lang="en-US" altLang="zh-CN" dirty="0">
                <a:latin typeface="宋体" panose="02010600030101010101" pitchFamily="2" charset="-122"/>
              </a:rPr>
              <a:t>y,</a:t>
            </a:r>
            <a:r>
              <a:rPr lang="zh-CN" altLang="en-US" dirty="0">
                <a:latin typeface="宋体" panose="02010600030101010101" pitchFamily="2" charset="-122"/>
              </a:rPr>
              <a:t>它的元素恰好为</a:t>
            </a:r>
            <a:r>
              <a:rPr lang="en-US" altLang="zh-CN" dirty="0">
                <a:latin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</a:rPr>
              <a:t>的元素的元素．</a:t>
            </a:r>
          </a:p>
          <a:p>
            <a:pPr eaLnBrk="1" hangingPunct="1">
              <a:defRPr/>
            </a:pP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宋体" panose="02010600030101010101" pitchFamily="2" charset="-122"/>
              </a:rPr>
              <a:t>x)(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宋体" panose="02010600030101010101" pitchFamily="2" charset="-122"/>
              </a:rPr>
              <a:t>y)(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z</a:t>
            </a:r>
            <a:r>
              <a:rPr lang="en-US" altLang="zh-CN" dirty="0">
                <a:latin typeface="宋体" panose="02010600030101010101" pitchFamily="2" charset="-122"/>
              </a:rPr>
              <a:t>)(</a:t>
            </a:r>
            <a:r>
              <a:rPr lang="en-US" altLang="zh-CN" dirty="0" err="1">
                <a:latin typeface="宋体" panose="02010600030101010101" pitchFamily="2" charset="-122"/>
              </a:rPr>
              <a:t>z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宋体" panose="02010600030101010101" pitchFamily="2" charset="-122"/>
              </a:rPr>
              <a:t>y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宋体" panose="02010600030101010101" pitchFamily="2" charset="-122"/>
              </a:rPr>
              <a:t>u)(</a:t>
            </a:r>
            <a:r>
              <a:rPr lang="en-US" altLang="zh-CN" dirty="0" err="1">
                <a:latin typeface="宋体" panose="02010600030101010101" pitchFamily="2" charset="-122"/>
              </a:rPr>
              <a:t>z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宋体" panose="02010600030101010101" pitchFamily="2" charset="-122"/>
              </a:rPr>
              <a:t>u∧u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宋体" panose="02010600030101010101" pitchFamily="2" charset="-122"/>
              </a:rPr>
              <a:t>x</a:t>
            </a:r>
            <a:r>
              <a:rPr lang="en-US" altLang="zh-CN" dirty="0">
                <a:latin typeface="宋体" panose="02010600030101010101" pitchFamily="2" charset="-122"/>
              </a:rPr>
              <a:t>))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(5)</a:t>
            </a:r>
            <a:r>
              <a:rPr lang="zh-CN" altLang="en-US" sz="2800" dirty="0">
                <a:latin typeface="宋体" panose="02010600030101010101" pitchFamily="2" charset="-122"/>
              </a:rPr>
              <a:t>子集公理模式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分离公理模式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对于任意的谓词公式</a:t>
            </a:r>
            <a:r>
              <a:rPr lang="en-US" altLang="zh-CN" sz="2800" dirty="0">
                <a:latin typeface="宋体" panose="02010600030101010101" pitchFamily="2" charset="-122"/>
              </a:rPr>
              <a:t>P(z),</a:t>
            </a:r>
            <a:r>
              <a:rPr lang="zh-CN" altLang="en-US" sz="2800" dirty="0">
                <a:latin typeface="宋体" panose="02010600030101010101" pitchFamily="2" charset="-122"/>
              </a:rPr>
              <a:t>对任意的集合</a:t>
            </a:r>
            <a:r>
              <a:rPr lang="en-US" altLang="zh-CN" sz="2800" dirty="0">
                <a:latin typeface="宋体" panose="02010600030101010101" pitchFamily="2" charset="-122"/>
              </a:rPr>
              <a:t>x,</a:t>
            </a:r>
            <a:r>
              <a:rPr lang="zh-CN" altLang="en-US" sz="2800" dirty="0">
                <a:latin typeface="宋体" panose="02010600030101010101" pitchFamily="2" charset="-122"/>
              </a:rPr>
              <a:t>存在个集合</a:t>
            </a:r>
            <a:r>
              <a:rPr lang="en-US" altLang="zh-CN" sz="2800" dirty="0">
                <a:latin typeface="宋体" panose="02010600030101010101" pitchFamily="2" charset="-122"/>
              </a:rPr>
              <a:t>y,</a:t>
            </a:r>
            <a:r>
              <a:rPr lang="zh-CN" altLang="en-US" sz="2800" dirty="0">
                <a:latin typeface="宋体" panose="02010600030101010101" pitchFamily="2" charset="-122"/>
              </a:rPr>
              <a:t>它的元素</a:t>
            </a:r>
            <a:r>
              <a:rPr lang="en-US" altLang="zh-CN" sz="2800" dirty="0">
                <a:latin typeface="宋体" panose="02010600030101010101" pitchFamily="2" charset="-122"/>
              </a:rPr>
              <a:t>z</a:t>
            </a:r>
            <a:r>
              <a:rPr lang="zh-CN" altLang="en-US" sz="2800" dirty="0">
                <a:latin typeface="宋体" panose="02010600030101010101" pitchFamily="2" charset="-122"/>
              </a:rPr>
              <a:t>恰好既是</a:t>
            </a:r>
            <a:r>
              <a:rPr lang="en-US" altLang="zh-CN" sz="2800" dirty="0">
                <a:latin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的元素又使</a:t>
            </a:r>
            <a:r>
              <a:rPr lang="en-US" altLang="zh-CN" sz="2800" dirty="0">
                <a:latin typeface="宋体" panose="02010600030101010101" pitchFamily="2" charset="-122"/>
              </a:rPr>
              <a:t>P(z)</a:t>
            </a:r>
            <a:r>
              <a:rPr lang="zh-CN" altLang="en-US" sz="2800" dirty="0">
                <a:latin typeface="宋体" panose="02010600030101010101" pitchFamily="2" charset="-122"/>
              </a:rPr>
              <a:t>为真．</a:t>
            </a:r>
          </a:p>
          <a:p>
            <a:pPr lvl="1" eaLnBrk="1" hangingPunct="1"/>
            <a:r>
              <a:rPr lang="en-US" altLang="zh-CN" sz="2300" dirty="0">
                <a:latin typeface="宋体" panose="02010600030101010101" pitchFamily="2" charset="-122"/>
              </a:rPr>
              <a:t>(</a:t>
            </a:r>
            <a:r>
              <a:rPr lang="en-US" altLang="zh-CN" sz="2300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300" dirty="0">
                <a:latin typeface="宋体" panose="02010600030101010101" pitchFamily="2" charset="-122"/>
              </a:rPr>
              <a:t>x)(</a:t>
            </a:r>
            <a:r>
              <a:rPr lang="en-US" altLang="zh-CN" sz="2300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300" dirty="0">
                <a:latin typeface="宋体" panose="02010600030101010101" pitchFamily="2" charset="-122"/>
              </a:rPr>
              <a:t>y)(</a:t>
            </a:r>
            <a:r>
              <a:rPr lang="en-US" altLang="zh-CN" sz="2300" dirty="0">
                <a:latin typeface="宋体" panose="02010600030101010101" pitchFamily="2" charset="-122"/>
                <a:sym typeface="Symbol" panose="05050102010706020507" pitchFamily="18" charset="2"/>
              </a:rPr>
              <a:t>z</a:t>
            </a:r>
            <a:r>
              <a:rPr lang="en-US" altLang="zh-CN" sz="2300" dirty="0">
                <a:latin typeface="宋体" panose="02010600030101010101" pitchFamily="2" charset="-122"/>
              </a:rPr>
              <a:t>)(</a:t>
            </a:r>
            <a:r>
              <a:rPr lang="en-US" altLang="zh-CN" sz="2300" dirty="0" err="1">
                <a:latin typeface="宋体" panose="02010600030101010101" pitchFamily="2" charset="-122"/>
              </a:rPr>
              <a:t>z</a:t>
            </a:r>
            <a:r>
              <a:rPr lang="en-US" altLang="zh-CN" sz="2300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300" dirty="0" err="1">
                <a:latin typeface="宋体" panose="02010600030101010101" pitchFamily="2" charset="-122"/>
              </a:rPr>
              <a:t>y</a:t>
            </a:r>
            <a:r>
              <a:rPr lang="en-US" altLang="zh-CN" sz="2300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300" dirty="0">
                <a:latin typeface="宋体" panose="02010600030101010101" pitchFamily="2" charset="-122"/>
              </a:rPr>
              <a:t>(</a:t>
            </a:r>
            <a:r>
              <a:rPr lang="en-US" altLang="zh-CN" sz="2300" dirty="0" err="1">
                <a:latin typeface="宋体" panose="02010600030101010101" pitchFamily="2" charset="-122"/>
              </a:rPr>
              <a:t>z</a:t>
            </a:r>
            <a:r>
              <a:rPr lang="en-US" altLang="zh-CN" sz="2300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300" dirty="0" err="1">
                <a:latin typeface="宋体" panose="02010600030101010101" pitchFamily="2" charset="-122"/>
              </a:rPr>
              <a:t>x∧P</a:t>
            </a:r>
            <a:r>
              <a:rPr lang="en-US" altLang="zh-CN" sz="2300" dirty="0">
                <a:latin typeface="宋体" panose="02010600030101010101" pitchFamily="2" charset="-122"/>
              </a:rPr>
              <a:t>(z)))</a:t>
            </a:r>
          </a:p>
          <a:p>
            <a:pPr lvl="1" eaLnBrk="1" hangingPunct="1"/>
            <a:r>
              <a:rPr lang="zh-CN" altLang="en-US" sz="2300" dirty="0">
                <a:latin typeface="宋体" panose="02010600030101010101" pitchFamily="2" charset="-122"/>
              </a:rPr>
              <a:t>对一个具体的谓词</a:t>
            </a:r>
            <a:r>
              <a:rPr lang="en-US" altLang="zh-CN" sz="2300" dirty="0">
                <a:latin typeface="宋体" panose="02010600030101010101" pitchFamily="2" charset="-122"/>
              </a:rPr>
              <a:t>(</a:t>
            </a:r>
            <a:r>
              <a:rPr lang="zh-CN" altLang="en-US" sz="2300" dirty="0">
                <a:latin typeface="宋体" panose="02010600030101010101" pitchFamily="2" charset="-122"/>
              </a:rPr>
              <a:t>谓词常项</a:t>
            </a:r>
            <a:r>
              <a:rPr lang="en-US" altLang="zh-CN" sz="2300" dirty="0">
                <a:latin typeface="宋体" panose="02010600030101010101" pitchFamily="2" charset="-122"/>
              </a:rPr>
              <a:t>)P(z),</a:t>
            </a:r>
            <a:r>
              <a:rPr lang="zh-CN" altLang="en-US" sz="2300" dirty="0">
                <a:latin typeface="宋体" panose="02010600030101010101" pitchFamily="2" charset="-122"/>
              </a:rPr>
              <a:t>子集公理模式就是一条公理．对不同的</a:t>
            </a:r>
            <a:r>
              <a:rPr lang="en-US" altLang="zh-CN" sz="2300" dirty="0">
                <a:latin typeface="宋体" panose="02010600030101010101" pitchFamily="2" charset="-122"/>
              </a:rPr>
              <a:t>P(z),</a:t>
            </a:r>
            <a:r>
              <a:rPr lang="zh-CN" altLang="en-US" sz="2300" dirty="0">
                <a:latin typeface="宋体" panose="02010600030101010101" pitchFamily="2" charset="-122"/>
              </a:rPr>
              <a:t>它是不同的公理．所以</a:t>
            </a:r>
            <a:r>
              <a:rPr lang="en-US" altLang="zh-CN" sz="2300" dirty="0">
                <a:latin typeface="宋体" panose="02010600030101010101" pitchFamily="2" charset="-122"/>
              </a:rPr>
              <a:t>,</a:t>
            </a:r>
            <a:r>
              <a:rPr lang="zh-CN" altLang="en-US" sz="2300" dirty="0">
                <a:latin typeface="宋体" panose="02010600030101010101" pitchFamily="2" charset="-122"/>
              </a:rPr>
              <a:t>子集公理模式不是一条公理</a:t>
            </a:r>
            <a:r>
              <a:rPr lang="en-US" altLang="zh-CN" sz="2300" dirty="0">
                <a:latin typeface="宋体" panose="02010600030101010101" pitchFamily="2" charset="-122"/>
              </a:rPr>
              <a:t>,</a:t>
            </a:r>
            <a:r>
              <a:rPr lang="zh-CN" altLang="en-US" sz="2300" dirty="0">
                <a:latin typeface="宋体" panose="02010600030101010101" pitchFamily="2" charset="-122"/>
              </a:rPr>
              <a:t>而是无限多条有同样模式的公理．因此称为公理模式．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20787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/>
              <a:t>(6)</a:t>
            </a:r>
            <a:r>
              <a:rPr lang="zh-CN" altLang="en-US" dirty="0"/>
              <a:t>幂集合公理对任意的集合</a:t>
            </a:r>
            <a:r>
              <a:rPr lang="en-US" altLang="zh-CN" dirty="0"/>
              <a:t>x,</a:t>
            </a:r>
            <a:r>
              <a:rPr lang="zh-CN" altLang="en-US" dirty="0"/>
              <a:t>存在一个集合</a:t>
            </a:r>
            <a:r>
              <a:rPr lang="en-US" altLang="zh-CN" dirty="0"/>
              <a:t>y,</a:t>
            </a:r>
            <a:r>
              <a:rPr lang="zh-CN" altLang="en-US" dirty="0"/>
              <a:t>它的元素恰好是</a:t>
            </a:r>
            <a:r>
              <a:rPr lang="en-US" altLang="zh-CN" dirty="0"/>
              <a:t>x</a:t>
            </a:r>
            <a:r>
              <a:rPr lang="zh-CN" altLang="en-US" dirty="0"/>
              <a:t>的子集．</a:t>
            </a:r>
          </a:p>
          <a:p>
            <a:pPr eaLnBrk="1" hangingPunct="1">
              <a:defRPr/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x)(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y)(</a:t>
            </a:r>
            <a:r>
              <a:rPr lang="en-US" altLang="zh-CN" dirty="0">
                <a:sym typeface="Symbol" panose="05050102010706020507" pitchFamily="18" charset="2"/>
              </a:rPr>
              <a:t>z</a:t>
            </a:r>
            <a:r>
              <a:rPr lang="en-US" altLang="zh-CN" dirty="0"/>
              <a:t>)(</a:t>
            </a:r>
            <a:r>
              <a:rPr lang="en-US" altLang="zh-CN" dirty="0" err="1"/>
              <a:t>z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y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u)(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z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x</a:t>
            </a:r>
            <a:r>
              <a:rPr lang="en-US" altLang="zh-CN" dirty="0"/>
              <a:t>))</a:t>
            </a:r>
          </a:p>
          <a:p>
            <a:pPr eaLnBrk="1" hangingPunct="1">
              <a:defRPr/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u)(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z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的子集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3600" dirty="0">
                <a:latin typeface="宋体" panose="02010600030101010101" pitchFamily="2" charset="-122"/>
              </a:rPr>
              <a:t>(7)</a:t>
            </a:r>
            <a:r>
              <a:rPr lang="zh-CN" altLang="en-US" sz="3600" dirty="0">
                <a:latin typeface="宋体" panose="02010600030101010101" pitchFamily="2" charset="-122"/>
              </a:rPr>
              <a:t>正则公理对任意的非空集合</a:t>
            </a:r>
            <a:r>
              <a:rPr lang="en-US" altLang="zh-CN" sz="3600" dirty="0">
                <a:latin typeface="宋体" panose="02010600030101010101" pitchFamily="2" charset="-122"/>
              </a:rPr>
              <a:t>x,</a:t>
            </a:r>
            <a:r>
              <a:rPr lang="zh-CN" altLang="en-US" sz="3600" dirty="0">
                <a:latin typeface="宋体" panose="02010600030101010101" pitchFamily="2" charset="-122"/>
              </a:rPr>
              <a:t>存在</a:t>
            </a:r>
            <a:r>
              <a:rPr lang="en-US" altLang="zh-CN" sz="3600" dirty="0">
                <a:latin typeface="宋体" panose="02010600030101010101" pitchFamily="2" charset="-122"/>
              </a:rPr>
              <a:t>x</a:t>
            </a:r>
            <a:r>
              <a:rPr lang="zh-CN" altLang="en-US" sz="3600" dirty="0">
                <a:latin typeface="宋体" panose="02010600030101010101" pitchFamily="2" charset="-122"/>
              </a:rPr>
              <a:t>的一个元素</a:t>
            </a:r>
            <a:r>
              <a:rPr lang="en-US" altLang="zh-CN" sz="3600" dirty="0">
                <a:latin typeface="宋体" panose="02010600030101010101" pitchFamily="2" charset="-122"/>
              </a:rPr>
              <a:t>y,</a:t>
            </a:r>
            <a:r>
              <a:rPr lang="zh-CN" altLang="en-US" sz="3600" dirty="0">
                <a:latin typeface="宋体" panose="02010600030101010101" pitchFamily="2" charset="-122"/>
              </a:rPr>
              <a:t>它和</a:t>
            </a:r>
            <a:r>
              <a:rPr lang="en-US" altLang="zh-CN" sz="3600" dirty="0">
                <a:latin typeface="宋体" panose="02010600030101010101" pitchFamily="2" charset="-122"/>
              </a:rPr>
              <a:t>x</a:t>
            </a:r>
            <a:r>
              <a:rPr lang="zh-CN" altLang="en-US" sz="3600" dirty="0">
                <a:latin typeface="宋体" panose="02010600030101010101" pitchFamily="2" charset="-122"/>
              </a:rPr>
              <a:t>不相交．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600" dirty="0">
                <a:latin typeface="宋体" panose="02010600030101010101" pitchFamily="2" charset="-122"/>
              </a:rPr>
              <a:t>(</a:t>
            </a:r>
            <a:r>
              <a:rPr lang="en-US" altLang="zh-CN" sz="3600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600" dirty="0">
                <a:latin typeface="宋体" panose="02010600030101010101" pitchFamily="2" charset="-122"/>
              </a:rPr>
              <a:t>x)(x≠</a:t>
            </a:r>
            <a:r>
              <a:rPr lang="en-US" altLang="zh-CN" sz="3600" dirty="0">
                <a:latin typeface="宋体" panose="02010600030101010101" pitchFamily="2" charset="-122"/>
                <a:sym typeface="Symbol" panose="05050102010706020507" pitchFamily="18" charset="2"/>
              </a:rPr>
              <a:t></a:t>
            </a:r>
            <a:r>
              <a:rPr lang="en-US" altLang="zh-CN" sz="3600" dirty="0">
                <a:latin typeface="宋体" panose="02010600030101010101" pitchFamily="2" charset="-122"/>
              </a:rPr>
              <a:t>(</a:t>
            </a:r>
            <a:r>
              <a:rPr lang="en-US" altLang="zh-CN" sz="3600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600" dirty="0">
                <a:latin typeface="宋体" panose="02010600030101010101" pitchFamily="2" charset="-122"/>
              </a:rPr>
              <a:t>y)(</a:t>
            </a:r>
            <a:r>
              <a:rPr lang="en-US" altLang="zh-CN" sz="3600" dirty="0" err="1">
                <a:latin typeface="宋体" panose="02010600030101010101" pitchFamily="2" charset="-122"/>
              </a:rPr>
              <a:t>y</a:t>
            </a:r>
            <a:r>
              <a:rPr lang="en-US" altLang="zh-CN" sz="3600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600" dirty="0" err="1">
                <a:latin typeface="宋体" panose="02010600030101010101" pitchFamily="2" charset="-122"/>
              </a:rPr>
              <a:t>x</a:t>
            </a:r>
            <a:r>
              <a:rPr lang="en-US" altLang="zh-CN" sz="3600" dirty="0" err="1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dirty="0" err="1">
                <a:latin typeface="宋体" panose="02010600030101010101" pitchFamily="2" charset="-122"/>
              </a:rPr>
              <a:t>x∩y</a:t>
            </a:r>
            <a:r>
              <a:rPr lang="en-US" altLang="zh-CN" sz="3600" dirty="0">
                <a:latin typeface="宋体" panose="02010600030101010101" pitchFamily="2" charset="-122"/>
              </a:rPr>
              <a:t>=</a:t>
            </a:r>
            <a:r>
              <a:rPr lang="en-US" altLang="zh-CN" sz="3600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3600" dirty="0">
                <a:latin typeface="宋体" panose="02010600030101010101" pitchFamily="2" charset="-122"/>
              </a:rPr>
              <a:t>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600" dirty="0">
                <a:latin typeface="宋体" panose="02010600030101010101" pitchFamily="2" charset="-122"/>
              </a:rPr>
              <a:t>正则公理排除了奇异集合</a:t>
            </a:r>
            <a:r>
              <a:rPr lang="en-US" altLang="zh-CN" sz="3600" dirty="0">
                <a:latin typeface="宋体" panose="02010600030101010101" pitchFamily="2" charset="-122"/>
              </a:rPr>
              <a:t>,</a:t>
            </a:r>
            <a:r>
              <a:rPr lang="zh-CN" altLang="en-US" sz="3600" dirty="0">
                <a:latin typeface="宋体" panose="02010600030101010101" pitchFamily="2" charset="-122"/>
              </a:rPr>
              <a:t>防止发生悖论．</a:t>
            </a:r>
            <a:endParaRPr lang="zh-CN" altLang="en-US" dirty="0"/>
          </a:p>
        </p:txBody>
      </p:sp>
    </p:spTree>
  </p:cSld>
  <p:clrMapOvr>
    <a:masterClrMapping/>
  </p:clrMapOvr>
  <p:transition spd="slow" advTm="8000"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>
                <a:latin typeface="宋体" panose="02010600030101010101" pitchFamily="2" charset="-122"/>
              </a:rPr>
              <a:t>(8)</a:t>
            </a:r>
            <a:r>
              <a:rPr lang="zh-CN" altLang="en-US" dirty="0">
                <a:latin typeface="宋体" panose="02010600030101010101" pitchFamily="2" charset="-122"/>
              </a:rPr>
              <a:t>无穷公理存在一个由所有自然数组成的集合．</a:t>
            </a:r>
          </a:p>
          <a:p>
            <a:pPr eaLnBrk="1" hangingPunct="1">
              <a:defRPr/>
            </a:pP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>
                <a:latin typeface="宋体" panose="02010600030101010101" pitchFamily="2" charset="-122"/>
              </a:rPr>
              <a:t>x)(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x∧(y)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</a:rPr>
              <a:t>y</a:t>
            </a:r>
            <a:r>
              <a:rPr lang="en-US" altLang="zh-CN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宋体" panose="02010600030101010101" pitchFamily="2" charset="-122"/>
              </a:rPr>
              <a:t>x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宋体" panose="02010600030101010101" pitchFamily="2" charset="-122"/>
              </a:rPr>
              <a:t>(y∪{y})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宋体" panose="02010600030101010101" pitchFamily="2" charset="-122"/>
              </a:rPr>
              <a:t>x))</a:t>
            </a:r>
          </a:p>
          <a:p>
            <a:pPr eaLnBrk="1" hangingPunct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式中的</a:t>
            </a:r>
            <a:r>
              <a:rPr lang="en-US" altLang="zh-CN" dirty="0">
                <a:latin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</a:rPr>
              <a:t>是自然数集合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．</a:t>
            </a:r>
          </a:p>
          <a:p>
            <a:pPr eaLnBrk="1" hangingPunct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自然数的定义和无穷公理的关系说明．</a:t>
            </a:r>
          </a:p>
          <a:p>
            <a:pPr eaLnBrk="1" hangingPunct="1">
              <a:defRPr/>
            </a:pPr>
            <a:r>
              <a:rPr lang="zh-CN" altLang="en-US" dirty="0">
                <a:latin typeface="宋体" panose="02010600030101010101" pitchFamily="2" charset="-122"/>
              </a:rPr>
              <a:t>这个公理构造了第一个无限集合．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800" dirty="0"/>
                  <a:t>(9)</a:t>
                </a:r>
                <a:r>
                  <a:rPr lang="zh-CN" altLang="en-US" sz="2800" dirty="0"/>
                  <a:t>替换公理模式对于任意的谓词公式</a:t>
                </a:r>
                <a:r>
                  <a:rPr lang="en-US" altLang="zh-CN" sz="2800" dirty="0"/>
                  <a:t>P(</a:t>
                </a:r>
                <a:r>
                  <a:rPr lang="en-US" altLang="zh-CN" sz="2800" dirty="0" err="1"/>
                  <a:t>x,y</a:t>
                </a:r>
                <a:r>
                  <a:rPr lang="en-US" altLang="zh-CN" sz="2800" dirty="0"/>
                  <a:t>),</a:t>
                </a:r>
                <a:r>
                  <a:rPr lang="zh-CN" altLang="en-US" sz="2800" dirty="0"/>
                  <a:t>如果对任意的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存在唯一的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使得</a:t>
                </a:r>
                <a:r>
                  <a:rPr lang="en-US" altLang="zh-CN" sz="2800" dirty="0"/>
                  <a:t>P(</a:t>
                </a:r>
                <a:r>
                  <a:rPr lang="en-US" altLang="zh-CN" sz="2800" dirty="0" err="1"/>
                  <a:t>x,y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为真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那么对所有的集合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就存在一个集合</a:t>
                </a:r>
                <a:r>
                  <a:rPr lang="en-US" altLang="zh-CN" sz="2800" dirty="0"/>
                  <a:t>s,</a:t>
                </a:r>
                <a:r>
                  <a:rPr lang="zh-CN" altLang="en-US" sz="2800" dirty="0"/>
                  <a:t>使</a:t>
                </a:r>
                <a:r>
                  <a:rPr lang="en-US" altLang="zh-CN" sz="2800" dirty="0"/>
                  <a:t>s</a:t>
                </a:r>
                <a:r>
                  <a:rPr lang="zh-CN" altLang="en-US" sz="2800" dirty="0"/>
                  <a:t>中的元素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恰好是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中元素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所对应的那些</a:t>
                </a:r>
                <a:r>
                  <a:rPr lang="en-US" altLang="zh-CN" sz="2800" dirty="0"/>
                  <a:t>y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y</a:t>
                </a:r>
                <a:r>
                  <a:rPr lang="en-US" altLang="zh-CN" sz="2800" dirty="0"/>
                  <a:t>)P(</a:t>
                </a:r>
                <a:r>
                  <a:rPr lang="en-US" altLang="zh-CN" sz="2800" dirty="0" err="1"/>
                  <a:t>x,y</a:t>
                </a:r>
                <a:r>
                  <a:rPr lang="en-US" altLang="zh-CN" sz="2800" dirty="0"/>
                  <a:t>)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(t)(s)(u)(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us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(z)(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ztP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z,u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)))</a:t>
                </a:r>
              </a:p>
            </p:txBody>
          </p:sp>
        </mc:Choice>
        <mc:Fallback xmlns="">
          <p:sp>
            <p:nvSpPr>
              <p:cNvPr id="110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2" t="-2985" r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8000"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800" dirty="0"/>
              <a:t>(10)</a:t>
            </a:r>
            <a:r>
              <a:rPr lang="zh-CN" altLang="en-US" sz="2800" dirty="0"/>
              <a:t>选择公理对任意的关系</a:t>
            </a:r>
            <a:r>
              <a:rPr lang="en-US" altLang="zh-CN" sz="2800" dirty="0"/>
              <a:t>R,</a:t>
            </a:r>
            <a:r>
              <a:rPr lang="zh-CN" altLang="en-US" sz="2800" dirty="0"/>
              <a:t>存在一个函数</a:t>
            </a:r>
            <a:r>
              <a:rPr lang="en-US" altLang="zh-CN" sz="2800" dirty="0"/>
              <a:t>F,F</a:t>
            </a:r>
            <a:r>
              <a:rPr lang="zh-CN" altLang="en-US" sz="2800" dirty="0"/>
              <a:t>是</a:t>
            </a:r>
            <a:r>
              <a:rPr lang="en-US" altLang="zh-CN" sz="2800" dirty="0"/>
              <a:t>R</a:t>
            </a:r>
            <a:r>
              <a:rPr lang="zh-CN" altLang="en-US" sz="2800" dirty="0"/>
              <a:t>的子集．而且</a:t>
            </a:r>
            <a:r>
              <a:rPr lang="en-US" altLang="zh-CN" sz="2800" dirty="0"/>
              <a:t>F</a:t>
            </a:r>
            <a:r>
              <a:rPr lang="zh-CN" altLang="en-US" sz="2800" dirty="0"/>
              <a:t>和</a:t>
            </a:r>
            <a:r>
              <a:rPr lang="en-US" altLang="zh-CN" sz="2800" dirty="0"/>
              <a:t>R</a:t>
            </a:r>
            <a:r>
              <a:rPr lang="zh-CN" altLang="en-US" sz="2800" dirty="0"/>
              <a:t>的定义域相等</a:t>
            </a:r>
          </a:p>
          <a:p>
            <a:pPr eaLnBrk="1" hangingPunct="1">
              <a:defRPr/>
            </a:pP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sym typeface="Symbol" panose="05050102010706020507" pitchFamily="18" charset="2"/>
              </a:rPr>
              <a:t>关系</a:t>
            </a:r>
            <a:r>
              <a:rPr lang="en-US" altLang="zh-CN" sz="2800" dirty="0">
                <a:sym typeface="Symbol" panose="05050102010706020507" pitchFamily="18" charset="2"/>
              </a:rPr>
              <a:t>R)(</a:t>
            </a:r>
            <a:r>
              <a:rPr lang="zh-CN" altLang="en-US" sz="2800" dirty="0">
                <a:sym typeface="Symbol" panose="05050102010706020507" pitchFamily="18" charset="2"/>
              </a:rPr>
              <a:t>函数</a:t>
            </a:r>
            <a:r>
              <a:rPr lang="en-US" altLang="zh-CN" sz="2800" dirty="0">
                <a:sym typeface="Symbol" panose="05050102010706020507" pitchFamily="18" charset="2"/>
              </a:rPr>
              <a:t>F)(</a:t>
            </a:r>
            <a:r>
              <a:rPr lang="en-US" altLang="zh-CN" sz="2800" dirty="0" err="1">
                <a:sym typeface="Symbol" panose="05050102010706020507" pitchFamily="18" charset="2"/>
              </a:rPr>
              <a:t>F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Rdom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(R)=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(F))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altLang="zh-CN" sz="2800" dirty="0"/>
          </a:p>
        </p:txBody>
      </p:sp>
    </p:spTree>
  </p:cSld>
  <p:clrMapOvr>
    <a:masterClrMapping/>
  </p:clrMapOvr>
  <p:transition spd="slow" advTm="8000"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在</a:t>
            </a:r>
            <a:r>
              <a:rPr lang="en-US" altLang="zh-CN" sz="2800" dirty="0"/>
              <a:t>10</a:t>
            </a:r>
            <a:r>
              <a:rPr lang="zh-CN" altLang="en-US" sz="2800" dirty="0"/>
              <a:t>条公理中</a:t>
            </a:r>
            <a:r>
              <a:rPr lang="en-US" altLang="zh-CN" sz="2800" dirty="0"/>
              <a:t>,</a:t>
            </a:r>
            <a:r>
              <a:rPr lang="zh-CN" altLang="en-US" sz="2800" dirty="0"/>
              <a:t>外延公理和正则公理是描述集合性质的公理</a:t>
            </a:r>
            <a:r>
              <a:rPr lang="en-US" altLang="zh-CN" sz="2800" dirty="0"/>
              <a:t>,</a:t>
            </a:r>
            <a:r>
              <a:rPr lang="zh-CN" altLang="en-US" sz="2800" dirty="0"/>
              <a:t>其他公理都是构造集合的公理．</a:t>
            </a:r>
          </a:p>
          <a:p>
            <a:pPr eaLnBrk="1" hangingPunct="1"/>
            <a:r>
              <a:rPr lang="zh-CN" altLang="en-US" sz="2800" dirty="0"/>
              <a:t>空集合存在公理和无穷公理不以其他集合的存在为前提</a:t>
            </a:r>
            <a:r>
              <a:rPr lang="en-US" altLang="zh-CN" sz="2800" dirty="0"/>
              <a:t>,</a:t>
            </a:r>
            <a:r>
              <a:rPr lang="zh-CN" altLang="en-US" sz="2800" dirty="0"/>
              <a:t>是直接构造的基本集合．它们称为无条件的存在公理．</a:t>
            </a:r>
          </a:p>
          <a:p>
            <a:pPr eaLnBrk="1" hangingPunct="1"/>
            <a:r>
              <a:rPr lang="zh-CN" altLang="en-US" sz="2800" dirty="0"/>
              <a:t>无序对集合存在公理、并集合公理、幂集合公理、子集公理模式、替换公理模式和选择公理是有条件的存在公理．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ZF</a:t>
            </a:r>
            <a:r>
              <a:rPr lang="zh-CN" altLang="en-US"/>
              <a:t>系统的集合论公理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</a:t>
            </a:r>
            <a:r>
              <a:rPr lang="en-US" altLang="zh-CN" dirty="0"/>
              <a:t>10</a:t>
            </a:r>
            <a:r>
              <a:rPr lang="zh-CN" altLang="en-US" dirty="0"/>
              <a:t>条公理中</a:t>
            </a:r>
            <a:r>
              <a:rPr lang="en-US" altLang="zh-CN" dirty="0"/>
              <a:t>,</a:t>
            </a:r>
            <a:r>
              <a:rPr lang="zh-CN" altLang="en-US" dirty="0"/>
              <a:t>无序对集合存在公理和子集公理模式可以由其它公理推出．加入这两条公理是为了使用方便．</a:t>
            </a:r>
          </a:p>
          <a:p>
            <a:pPr eaLnBrk="1" hangingPunct="1"/>
            <a:r>
              <a:rPr lang="zh-CN" altLang="en-US" dirty="0"/>
              <a:t>子集公理模式是替换公理模式的特例．</a:t>
            </a:r>
          </a:p>
        </p:txBody>
      </p:sp>
    </p:spTree>
  </p:cSld>
  <p:clrMapOvr>
    <a:masterClrMapping/>
  </p:clrMapOvr>
  <p:transition spd="slow" advTm="8000"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公理集合论系统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>
                <a:latin typeface="宋体" panose="02010600030101010101" pitchFamily="2" charset="-122"/>
              </a:rPr>
              <a:t>尽管集合论公理系统建立起来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并得到广泛承认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但仍然存在许多问题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例如：</a:t>
            </a:r>
          </a:p>
          <a:p>
            <a:pPr lvl="1" algn="just" eaLnBrk="1" hangingPunct="1"/>
            <a:r>
              <a:rPr lang="zh-CN" altLang="en-US" dirty="0">
                <a:latin typeface="宋体" panose="02010600030101010101" pitchFamily="2" charset="-122"/>
              </a:rPr>
              <a:t>不可达基数和序数是不是存在？</a:t>
            </a:r>
          </a:p>
          <a:p>
            <a:pPr lvl="1" algn="just" eaLnBrk="1" hangingPunct="1"/>
            <a:r>
              <a:rPr lang="zh-CN" altLang="en-US" dirty="0">
                <a:latin typeface="宋体" panose="02010600030101010101" pitchFamily="2" charset="-122"/>
              </a:rPr>
              <a:t>连续统假设是否能够证明</a:t>
            </a:r>
            <a:r>
              <a:rPr lang="en-US" altLang="zh-CN" dirty="0"/>
              <a:t>……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 advTm="8000">
    <p:zoom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信息管理与信息系统专业学习规划</Template>
  <TotalTime>10976</TotalTime>
  <Words>6784</Words>
  <Application>Microsoft Office PowerPoint</Application>
  <PresentationFormat>宽屏</PresentationFormat>
  <Paragraphs>541</Paragraphs>
  <Slides>100</Slides>
  <Notes>15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100</vt:i4>
      </vt:variant>
    </vt:vector>
  </HeadingPairs>
  <TitlesOfParts>
    <vt:vector size="111" baseType="lpstr">
      <vt:lpstr>仿宋</vt:lpstr>
      <vt:lpstr>宋体</vt:lpstr>
      <vt:lpstr>Arial</vt:lpstr>
      <vt:lpstr>Cambria Math</vt:lpstr>
      <vt:lpstr>Times New Roman</vt:lpstr>
      <vt:lpstr>Tw Cen MT</vt:lpstr>
      <vt:lpstr>Wingdings</vt:lpstr>
      <vt:lpstr>Wingdings 2</vt:lpstr>
      <vt:lpstr>中性</vt:lpstr>
      <vt:lpstr>位图图像</vt:lpstr>
      <vt:lpstr>公式</vt:lpstr>
      <vt:lpstr>第六章集合代数</vt:lpstr>
      <vt:lpstr>基本内容</vt:lpstr>
      <vt:lpstr>6.1集合的基本概念</vt:lpstr>
      <vt:lpstr>例如:</vt:lpstr>
      <vt:lpstr>集合的元素(member或element)</vt:lpstr>
      <vt:lpstr>属于(belong to)</vt:lpstr>
      <vt:lpstr>有限集、无限集</vt:lpstr>
      <vt:lpstr>集合的元素数(集合的势)</vt:lpstr>
      <vt:lpstr>集合的表示法</vt:lpstr>
      <vt:lpstr>PowerPoint 演示文稿</vt:lpstr>
      <vt:lpstr>PowerPoint 演示文稿</vt:lpstr>
      <vt:lpstr>集合的特征</vt:lpstr>
      <vt:lpstr>确定性</vt:lpstr>
      <vt:lpstr>互异性</vt:lpstr>
      <vt:lpstr>无序性</vt:lpstr>
      <vt:lpstr>多样性</vt:lpstr>
      <vt:lpstr>集合之间的关系</vt:lpstr>
      <vt:lpstr>定义1子集(subset)</vt:lpstr>
      <vt:lpstr>子集(subset)</vt:lpstr>
      <vt:lpstr>例：</vt:lpstr>
      <vt:lpstr>定义2集合相等</vt:lpstr>
      <vt:lpstr>重要结论</vt:lpstr>
      <vt:lpstr>重要结论</vt:lpstr>
      <vt:lpstr>讨论：</vt:lpstr>
      <vt:lpstr>空集、全集</vt:lpstr>
      <vt:lpstr>空集的特点</vt:lpstr>
      <vt:lpstr>定义3 幂集(powerset)</vt:lpstr>
      <vt:lpstr>幂集的性质</vt:lpstr>
      <vt:lpstr>6.2 集合的运算</vt:lpstr>
      <vt:lpstr>集合的并集(Union)</vt:lpstr>
      <vt:lpstr>并集的文氏图</vt:lpstr>
      <vt:lpstr>集合的交集(Intersection)</vt:lpstr>
      <vt:lpstr>交集的文氏图</vt:lpstr>
      <vt:lpstr>并集和交集的推广</vt:lpstr>
      <vt:lpstr>容斥原理</vt:lpstr>
      <vt:lpstr>集合的差集(相对补)</vt:lpstr>
      <vt:lpstr>差集的文氏图</vt:lpstr>
      <vt:lpstr>集合的补集(绝对补)</vt:lpstr>
      <vt:lpstr>补集的文氏图</vt:lpstr>
      <vt:lpstr>集合的环和(对称差)</vt:lpstr>
      <vt:lpstr>对称差的文氏图</vt:lpstr>
      <vt:lpstr>集合的环积(对称差的绝对补，环和的补)</vt:lpstr>
      <vt:lpstr>集合运算符的优先序</vt:lpstr>
      <vt:lpstr>思考题：</vt:lpstr>
      <vt:lpstr>6.3集合恒等式</vt:lpstr>
      <vt:lpstr>PowerPoint 演示文稿</vt:lpstr>
      <vt:lpstr>证明思路</vt:lpstr>
      <vt:lpstr>证明：(A∪B) ̅=A ̅∩B ̅</vt:lpstr>
      <vt:lpstr>证明：(A∪B) ̅=A ̅∩B ̅</vt:lpstr>
      <vt:lpstr>对于任意集合A,B,C有：</vt:lpstr>
      <vt:lpstr>思路</vt:lpstr>
      <vt:lpstr>对于任意集合A,B,C有：</vt:lpstr>
      <vt:lpstr>思考：</vt:lpstr>
      <vt:lpstr>有效思路</vt:lpstr>
      <vt:lpstr>PowerPoint 演示文稿</vt:lpstr>
      <vt:lpstr>PowerPoint 演示文稿</vt:lpstr>
      <vt:lpstr>填空题？求解顺序？|A|、|AB|、|ABC|?</vt:lpstr>
      <vt:lpstr>证明:(AB)C=A(BC)</vt:lpstr>
      <vt:lpstr>集合代数：基本证明方式(1)</vt:lpstr>
      <vt:lpstr>集合代数：基本证明方式(2)</vt:lpstr>
      <vt:lpstr>集合代数：基本证明方式(3)</vt:lpstr>
      <vt:lpstr>证明</vt:lpstr>
      <vt:lpstr>集合代数：基本证明方式(3)</vt:lpstr>
      <vt:lpstr>思考:下列命题是否正确？交、并、差</vt:lpstr>
      <vt:lpstr>思考:下列命题是否正确？交、并、差</vt:lpstr>
      <vt:lpstr>集合代数：基本证明方式(4)</vt:lpstr>
      <vt:lpstr>证明：AB ̅=(AB) ̅</vt:lpstr>
      <vt:lpstr>AB ̅=("AB" ) ̅</vt:lpstr>
      <vt:lpstr>PowerPoint 演示文稿</vt:lpstr>
      <vt:lpstr>对于任意集合A,B,C,D有：</vt:lpstr>
      <vt:lpstr>对于任意集合A,B,C,D有：</vt:lpstr>
      <vt:lpstr>对于任意集合A,B,C,D有：</vt:lpstr>
      <vt:lpstr>幂集合的性质</vt:lpstr>
      <vt:lpstr>幂集合的性质</vt:lpstr>
      <vt:lpstr>幂集合的性质</vt:lpstr>
      <vt:lpstr>幂集合的性质</vt:lpstr>
      <vt:lpstr>广义并和广义交的性质</vt:lpstr>
      <vt:lpstr>广义并和广义交的性质</vt:lpstr>
      <vt:lpstr>广义并和广义交的性质</vt:lpstr>
      <vt:lpstr>公理集合论系统</vt:lpstr>
      <vt:lpstr>公理集合论系统</vt:lpstr>
      <vt:lpstr>公理集合论系统</vt:lpstr>
      <vt:lpstr>公理集合论系统</vt:lpstr>
      <vt:lpstr>公理集合论系统</vt:lpstr>
      <vt:lpstr>公理集合论系统</vt:lpstr>
      <vt:lpstr>公理集合论系统</vt:lpstr>
      <vt:lpstr>ZF系统的集合论公理</vt:lpstr>
      <vt:lpstr>ZF系统的集合论公理</vt:lpstr>
      <vt:lpstr>ZF系统的集合论公理</vt:lpstr>
      <vt:lpstr>ZF系统的集合论公理</vt:lpstr>
      <vt:lpstr>ZF系统的集合论公理</vt:lpstr>
      <vt:lpstr>ZF系统的集合论公理</vt:lpstr>
      <vt:lpstr>ZF系统的集合论公理</vt:lpstr>
      <vt:lpstr>ZF系统的集合论公理</vt:lpstr>
      <vt:lpstr>ZF系统的集合论公理</vt:lpstr>
      <vt:lpstr>ZF系统的集合论公理</vt:lpstr>
      <vt:lpstr>ZF系统的集合论公理</vt:lpstr>
      <vt:lpstr>ZF系统的集合论公理</vt:lpstr>
      <vt:lpstr>公理集合论系统</vt:lpstr>
      <vt:lpstr>ZF系统的集合论公理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集合代数</dc:title>
  <dc:creator>yangjianlin</dc:creator>
  <cp:lastModifiedBy>UP CPU</cp:lastModifiedBy>
  <cp:revision>397</cp:revision>
  <dcterms:created xsi:type="dcterms:W3CDTF">2002-08-08T08:47:10Z</dcterms:created>
  <dcterms:modified xsi:type="dcterms:W3CDTF">2023-06-03T14:44:16Z</dcterms:modified>
</cp:coreProperties>
</file>