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6" r:id="rId1"/>
  </p:sldMasterIdLst>
  <p:notesMasterIdLst>
    <p:notesMasterId r:id="rId177"/>
  </p:notesMasterIdLst>
  <p:sldIdLst>
    <p:sldId id="510" r:id="rId2"/>
    <p:sldId id="534" r:id="rId3"/>
    <p:sldId id="335" r:id="rId4"/>
    <p:sldId id="369" r:id="rId5"/>
    <p:sldId id="460" r:id="rId6"/>
    <p:sldId id="370" r:id="rId7"/>
    <p:sldId id="371" r:id="rId8"/>
    <p:sldId id="372" r:id="rId9"/>
    <p:sldId id="373" r:id="rId10"/>
    <p:sldId id="374" r:id="rId11"/>
    <p:sldId id="375" r:id="rId12"/>
    <p:sldId id="376" r:id="rId13"/>
    <p:sldId id="377" r:id="rId14"/>
    <p:sldId id="558" r:id="rId15"/>
    <p:sldId id="559" r:id="rId16"/>
    <p:sldId id="560" r:id="rId17"/>
    <p:sldId id="336" r:id="rId18"/>
    <p:sldId id="378" r:id="rId19"/>
    <p:sldId id="337" r:id="rId20"/>
    <p:sldId id="338" r:id="rId21"/>
    <p:sldId id="339" r:id="rId22"/>
    <p:sldId id="340" r:id="rId23"/>
    <p:sldId id="341" r:id="rId24"/>
    <p:sldId id="379" r:id="rId25"/>
    <p:sldId id="380" r:id="rId26"/>
    <p:sldId id="382" r:id="rId27"/>
    <p:sldId id="342" r:id="rId28"/>
    <p:sldId id="383" r:id="rId29"/>
    <p:sldId id="384" r:id="rId30"/>
    <p:sldId id="396" r:id="rId31"/>
    <p:sldId id="343" r:id="rId32"/>
    <p:sldId id="394" r:id="rId33"/>
    <p:sldId id="385" r:id="rId34"/>
    <p:sldId id="386" r:id="rId35"/>
    <p:sldId id="393" r:id="rId36"/>
    <p:sldId id="387" r:id="rId37"/>
    <p:sldId id="509" r:id="rId38"/>
    <p:sldId id="388" r:id="rId39"/>
    <p:sldId id="389" r:id="rId40"/>
    <p:sldId id="390" r:id="rId41"/>
    <p:sldId id="391" r:id="rId42"/>
    <p:sldId id="395" r:id="rId43"/>
    <p:sldId id="397" r:id="rId44"/>
    <p:sldId id="398" r:id="rId45"/>
    <p:sldId id="399" r:id="rId46"/>
    <p:sldId id="400" r:id="rId47"/>
    <p:sldId id="401" r:id="rId48"/>
    <p:sldId id="402" r:id="rId49"/>
    <p:sldId id="506" r:id="rId50"/>
    <p:sldId id="392" r:id="rId51"/>
    <p:sldId id="344" r:id="rId52"/>
    <p:sldId id="406" r:id="rId53"/>
    <p:sldId id="345" r:id="rId54"/>
    <p:sldId id="346" r:id="rId55"/>
    <p:sldId id="347" r:id="rId56"/>
    <p:sldId id="407" r:id="rId57"/>
    <p:sldId id="267" r:id="rId58"/>
    <p:sldId id="270" r:id="rId59"/>
    <p:sldId id="404" r:id="rId60"/>
    <p:sldId id="520" r:id="rId61"/>
    <p:sldId id="268" r:id="rId62"/>
    <p:sldId id="538" r:id="rId63"/>
    <p:sldId id="408" r:id="rId64"/>
    <p:sldId id="416" r:id="rId65"/>
    <p:sldId id="461" r:id="rId66"/>
    <p:sldId id="417" r:id="rId67"/>
    <p:sldId id="410" r:id="rId68"/>
    <p:sldId id="519" r:id="rId69"/>
    <p:sldId id="409" r:id="rId70"/>
    <p:sldId id="521" r:id="rId71"/>
    <p:sldId id="411" r:id="rId72"/>
    <p:sldId id="412" r:id="rId73"/>
    <p:sldId id="522" r:id="rId74"/>
    <p:sldId id="554" r:id="rId75"/>
    <p:sldId id="413" r:id="rId76"/>
    <p:sldId id="414" r:id="rId77"/>
    <p:sldId id="415" r:id="rId78"/>
    <p:sldId id="405" r:id="rId79"/>
    <p:sldId id="284" r:id="rId80"/>
    <p:sldId id="348" r:id="rId81"/>
    <p:sldId id="349" r:id="rId82"/>
    <p:sldId id="285" r:id="rId83"/>
    <p:sldId id="286" r:id="rId84"/>
    <p:sldId id="287" r:id="rId85"/>
    <p:sldId id="288" r:id="rId86"/>
    <p:sldId id="289" r:id="rId87"/>
    <p:sldId id="290" r:id="rId88"/>
    <p:sldId id="291" r:id="rId89"/>
    <p:sldId id="292" r:id="rId90"/>
    <p:sldId id="426" r:id="rId91"/>
    <p:sldId id="427" r:id="rId92"/>
    <p:sldId id="430" r:id="rId93"/>
    <p:sldId id="432" r:id="rId94"/>
    <p:sldId id="433" r:id="rId95"/>
    <p:sldId id="437" r:id="rId96"/>
    <p:sldId id="434" r:id="rId97"/>
    <p:sldId id="553" r:id="rId98"/>
    <p:sldId id="435" r:id="rId99"/>
    <p:sldId id="436" r:id="rId100"/>
    <p:sldId id="539" r:id="rId101"/>
    <p:sldId id="540" r:id="rId102"/>
    <p:sldId id="541" r:id="rId103"/>
    <p:sldId id="542" r:id="rId104"/>
    <p:sldId id="543" r:id="rId105"/>
    <p:sldId id="544" r:id="rId106"/>
    <p:sldId id="545" r:id="rId107"/>
    <p:sldId id="546" r:id="rId108"/>
    <p:sldId id="555" r:id="rId109"/>
    <p:sldId id="548" r:id="rId110"/>
    <p:sldId id="549" r:id="rId111"/>
    <p:sldId id="551" r:id="rId112"/>
    <p:sldId id="552" r:id="rId113"/>
    <p:sldId id="293" r:id="rId114"/>
    <p:sldId id="295" r:id="rId115"/>
    <p:sldId id="294" r:id="rId116"/>
    <p:sldId id="296" r:id="rId117"/>
    <p:sldId id="297" r:id="rId118"/>
    <p:sldId id="298" r:id="rId119"/>
    <p:sldId id="299" r:id="rId120"/>
    <p:sldId id="440" r:id="rId121"/>
    <p:sldId id="442" r:id="rId122"/>
    <p:sldId id="441" r:id="rId123"/>
    <p:sldId id="507" r:id="rId124"/>
    <p:sldId id="300" r:id="rId125"/>
    <p:sldId id="301" r:id="rId126"/>
    <p:sldId id="305" r:id="rId127"/>
    <p:sldId id="306" r:id="rId128"/>
    <p:sldId id="331" r:id="rId129"/>
    <p:sldId id="307" r:id="rId130"/>
    <p:sldId id="474" r:id="rId131"/>
    <p:sldId id="475" r:id="rId132"/>
    <p:sldId id="476" r:id="rId133"/>
    <p:sldId id="310" r:id="rId134"/>
    <p:sldId id="443" r:id="rId135"/>
    <p:sldId id="454" r:id="rId136"/>
    <p:sldId id="444" r:id="rId137"/>
    <p:sldId id="311" r:id="rId138"/>
    <p:sldId id="312" r:id="rId139"/>
    <p:sldId id="313" r:id="rId140"/>
    <p:sldId id="531" r:id="rId141"/>
    <p:sldId id="556" r:id="rId142"/>
    <p:sldId id="557" r:id="rId143"/>
    <p:sldId id="532" r:id="rId144"/>
    <p:sldId id="511" r:id="rId145"/>
    <p:sldId id="316" r:id="rId146"/>
    <p:sldId id="318" r:id="rId147"/>
    <p:sldId id="317" r:id="rId148"/>
    <p:sldId id="445" r:id="rId149"/>
    <p:sldId id="319" r:id="rId150"/>
    <p:sldId id="321" r:id="rId151"/>
    <p:sldId id="322" r:id="rId152"/>
    <p:sldId id="323" r:id="rId153"/>
    <p:sldId id="446" r:id="rId154"/>
    <p:sldId id="324" r:id="rId155"/>
    <p:sldId id="451" r:id="rId156"/>
    <p:sldId id="452" r:id="rId157"/>
    <p:sldId id="453" r:id="rId158"/>
    <p:sldId id="450" r:id="rId159"/>
    <p:sldId id="533" r:id="rId160"/>
    <p:sldId id="449" r:id="rId161"/>
    <p:sldId id="503" r:id="rId162"/>
    <p:sldId id="504" r:id="rId163"/>
    <p:sldId id="505" r:id="rId164"/>
    <p:sldId id="325" r:id="rId165"/>
    <p:sldId id="326" r:id="rId166"/>
    <p:sldId id="333" r:id="rId167"/>
    <p:sldId id="329" r:id="rId168"/>
    <p:sldId id="330" r:id="rId169"/>
    <p:sldId id="455" r:id="rId170"/>
    <p:sldId id="447" r:id="rId171"/>
    <p:sldId id="456" r:id="rId172"/>
    <p:sldId id="502" r:id="rId173"/>
    <p:sldId id="512" r:id="rId174"/>
    <p:sldId id="513" r:id="rId175"/>
    <p:sldId id="332" r:id="rId176"/>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30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99" autoAdjust="0"/>
    <p:restoredTop sz="83691" autoAdjust="0"/>
  </p:normalViewPr>
  <p:slideViewPr>
    <p:cSldViewPr>
      <p:cViewPr varScale="1">
        <p:scale>
          <a:sx n="116" d="100"/>
          <a:sy n="116" d="100"/>
        </p:scale>
        <p:origin x="846" y="48"/>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_rels/viewProps.xml.rels><?xml version="1.0" encoding="UTF-8" standalone="yes"?>
<Relationships xmlns="http://schemas.openxmlformats.org/package/2006/relationships"><Relationship Id="rId3" Type="http://schemas.openxmlformats.org/officeDocument/2006/relationships/slide" Target="slides/slide169.xml"/><Relationship Id="rId2" Type="http://schemas.openxmlformats.org/officeDocument/2006/relationships/slide" Target="slides/slide82.xml"/><Relationship Id="rId1" Type="http://schemas.openxmlformats.org/officeDocument/2006/relationships/slide" Target="slides/slide45.xml"/><Relationship Id="rId4" Type="http://schemas.openxmlformats.org/officeDocument/2006/relationships/slide" Target="slides/slide17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10:07.929"/>
    </inkml:context>
    <inkml:brush xml:id="br0">
      <inkml:brushProperty name="width" value="0.05" units="cm"/>
      <inkml:brushProperty name="height" value="0.05" units="cm"/>
      <inkml:brushProperty name="color" value="#E71224"/>
    </inkml:brush>
  </inkml:definitions>
  <inkml:trace contextRef="#ctx0" brushRef="#br0">4002 1 24575,'0'21'0,"0"0"0,-3 34 0,2-47 0,-1-1 0,0 0 0,0 0 0,0 0 0,-1-1 0,1 1 0,-2-1 0,-6 11 0,-16 27 0,21-33 0,-2 0 0,1 0 0,-2 0 0,-14 16 0,8-12 0,1 1 0,1 0 0,1 0 0,0 1 0,-12 26 0,14-29 0,0 0 0,0-1 0,-14 14 0,-1 1 0,17-19 0,0-1 0,0 1 0,1-1 0,-7 16 0,6-12 0,-1 0 0,0 0 0,-1-1 0,-19 20 0,15-17 0,1 0 0,-11 17 0,22-30 0,-3 6 0,0 0 0,-1 0 0,0 0 0,-1 0 0,0-1 0,0 0 0,0 0 0,-10 7 0,3-3 0,-1 0 0,2 2 0,-20 22 0,17-18 0,-25 22 0,26-25 0,1 0 0,-16 20 0,20-22 0,0 0 0,-1-1 0,0 0 0,-1-1 0,-19 14 0,21-17 0,0 1 0,1 0 0,0 0 0,1 0 0,-10 13 0,10-12 0,1 0 0,-2-1 0,1 0 0,-1 0 0,-15 10 0,10-9 0,1 2 0,-1 0 0,-14 16 0,12-13 0,-5 8 0,-15 12 0,27-26 0,0 0 0,1 1 0,-10 14 0,-13 13 0,-8-4 0,26-23 0,1 1 0,-11 12 0,-42 52 0,32-44 0,4-5 0,1 3 0,-81 79 0,-45 18 0,128-101 0,18-16 0,0 0 0,-1 0 0,-12 8 0,3-4 0,1 1 0,-26 25 0,14-11 0,-109 86 0,100-84 0,29-22 0,-1 0 0,0 1 0,-10 11 0,5-5 0,-1 0 0,0-1 0,-24 15 0,-10 7 0,14-11 0,27-19 0,-1 1 0,1 1 0,-13 10 0,14-9 0,-1 0 0,0-1 0,0 0 0,0-1 0,-1 0 0,0 0 0,-16 5 0,15-5 0,-1 1 0,-15 10 0,16-9 0,-1-1 0,-13 7 0,-21 11 0,36-18 0,1-1 0,-1 0 0,0-1 0,0 0 0,-17 5 0,14-6 0,0 1 0,0 1 0,1 0 0,-14 8 0,-16 7 0,24-12 0,-18 11 0,22-11 0,0-1 0,-25 10 0,-1-5 0,16-6 0,-29 13 0,-62 31 0,36-24 0,71-24 0,-33 9 0,-121 39 0,69-13 0,69-28 0,0-1 0,-1-1 0,0-1 0,0-1 0,-41 3 0,52-7 0,1 1 0,-1 0 0,0 1 0,1 0 0,-1 1 0,-14 7 0,13-5 0,-1 0 0,1-1 0,-2-1 0,1 0 0,0-1 0,-21 1 0,26-3 0,0 0 0,0 1 0,1 0 0,-1 1 0,-14 6 0,10-4 0,-25 6 0,-33 6 0,29-6 0,-32 11-1365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10:09.372"/>
    </inkml:context>
    <inkml:brush xml:id="br0">
      <inkml:brushProperty name="width" value="0.05" units="cm"/>
      <inkml:brushProperty name="height" value="0.05" units="cm"/>
      <inkml:brushProperty name="color" value="#E71224"/>
    </inkml:brush>
  </inkml:definitions>
  <inkml:trace contextRef="#ctx0" brushRef="#br0">220 0 24575,'-2'4'0,"1"-1"0,0 0 0,-1 0 0,1 0 0,-1-1 0,0 1 0,0 0 0,0-1 0,0 1 0,0-1 0,-1 1 0,-2 1 0,-2 3 0,-4 5 0,8-7 0,-1-1 0,-1 1 0,1-1 0,0 0 0,-1 0 0,0 0 0,0-1 0,0 1 0,0-1 0,-9 3 0,3-1 0,0-1 0,1 2 0,0 0 0,0 0 0,0 0 0,1 2 0,0-1 0,1 1 0,-9 9 0,16-15 0,-1-1 0,1 1 0,0-1 0,1 1 0,-1 0 0,0-1 0,0 1 0,1 0 0,-1 0 0,1-1 0,-1 1 0,1 0 0,0 0 0,0 0 0,0 0 0,0-1 0,0 1 0,0 0 0,0 0 0,1 0 0,-1 0 0,1-1 0,-1 1 0,1 0 0,0-1 0,-1 1 0,2 2 0,2 3 0,1 0 0,-1 0 0,1 0 0,11 11 0,-5-7 0,1 0 0,1-1 0,14 10 0,18 13 0,-18-13 0,41 26 0,-30-23 0,-31-19 0,1-1 0,0 0 0,0 0 0,0 0 0,0-1 0,1-1 0,-1 1 0,11-1 0,19 5 0,-7 0 0,-16-4 0,30 10 0,-37-10-273,-1 0 0,0 0 0,1-1 0,8 1 0,-6-1-6553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174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28069D7A-1A3D-4B99-98D6-C8238B376C3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B3BCAF-CFA6-4FDE-BD3C-E2295DD707B7}" type="slidenum">
              <a:rPr lang="en-US" altLang="zh-CN" smtClean="0">
                <a:latin typeface="Times New Roman" panose="02020603050405020304" pitchFamily="18" charset="0"/>
              </a:rPr>
              <a:pPr/>
              <a:t>3</a:t>
            </a:fld>
            <a:endParaRPr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AC79A12-ACF1-4EAF-B860-01C6823005E1}" type="slidenum">
              <a:rPr lang="en-US" altLang="zh-CN" smtClean="0"/>
              <a:pPr>
                <a:spcBef>
                  <a:spcPct val="0"/>
                </a:spcBef>
              </a:pPr>
              <a:t>59</a:t>
            </a:fld>
            <a:endParaRPr lang="en-US" altLang="zh-CN"/>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2400" b="1" dirty="0"/>
              <a:t>I</a:t>
            </a:r>
            <a:r>
              <a:rPr lang="en-US" altLang="zh-CN" sz="2400" b="1" baseline="-25000" dirty="0"/>
              <a:t>A</a:t>
            </a:r>
            <a:r>
              <a:rPr lang="zh-CN" altLang="en-US" sz="2400" b="1" dirty="0"/>
              <a:t>的任意子集（包括空集）既具有</a:t>
            </a:r>
            <a:r>
              <a:rPr lang="zh-CN" altLang="en-US" sz="2400" b="1" dirty="0">
                <a:latin typeface="宋体" panose="02010600030101010101" pitchFamily="2" charset="-122"/>
              </a:rPr>
              <a:t>对称</a:t>
            </a:r>
            <a:r>
              <a:rPr lang="zh-CN" altLang="en-US" sz="2400" b="1" dirty="0"/>
              <a:t>性，又具有</a:t>
            </a:r>
            <a:r>
              <a:rPr lang="zh-CN" altLang="en-US" sz="2400" b="1" dirty="0">
                <a:latin typeface="宋体" panose="02010600030101010101" pitchFamily="2" charset="-122"/>
              </a:rPr>
              <a:t>反对称</a:t>
            </a:r>
            <a:r>
              <a:rPr lang="zh-CN" altLang="en-US" sz="2400" b="1" dirty="0"/>
              <a:t>性</a:t>
            </a:r>
          </a:p>
          <a:p>
            <a:pPr eaLnBrk="1" hangingPunct="1"/>
            <a:r>
              <a:rPr lang="en-US" altLang="zh-CN" sz="2400" b="1" dirty="0"/>
              <a:t>{&lt;</a:t>
            </a:r>
            <a:r>
              <a:rPr lang="en-US" altLang="zh-CN" sz="2400" b="1" dirty="0" err="1"/>
              <a:t>a,b</a:t>
            </a:r>
            <a:r>
              <a:rPr lang="en-US" altLang="zh-CN" sz="2400" b="1" dirty="0"/>
              <a:t>&gt;,&lt;</a:t>
            </a:r>
            <a:r>
              <a:rPr lang="en-US" altLang="zh-CN" sz="2400" b="1" dirty="0" err="1"/>
              <a:t>b,a</a:t>
            </a:r>
            <a:r>
              <a:rPr lang="en-US" altLang="zh-CN" sz="2400" b="1" dirty="0"/>
              <a:t>&gt;,&lt;</a:t>
            </a:r>
            <a:r>
              <a:rPr lang="en-US" altLang="zh-CN" sz="2400" b="1" dirty="0" err="1"/>
              <a:t>a,c</a:t>
            </a:r>
            <a:r>
              <a:rPr lang="en-US" altLang="zh-CN" sz="2400" b="1" dirty="0"/>
              <a:t>&gt;}</a:t>
            </a:r>
            <a:r>
              <a:rPr lang="zh-CN" altLang="en-US" sz="1400" b="1" dirty="0"/>
              <a:t>既不具有</a:t>
            </a:r>
            <a:r>
              <a:rPr lang="zh-CN" altLang="en-US" sz="1400" b="1" dirty="0">
                <a:latin typeface="宋体" panose="02010600030101010101" pitchFamily="2" charset="-122"/>
              </a:rPr>
              <a:t>对称</a:t>
            </a:r>
            <a:r>
              <a:rPr lang="zh-CN" altLang="en-US" sz="1400" b="1" dirty="0"/>
              <a:t>性，又不具有反</a:t>
            </a:r>
            <a:r>
              <a:rPr lang="zh-CN" altLang="en-US" sz="1400" b="1" dirty="0">
                <a:latin typeface="宋体" panose="02010600030101010101" pitchFamily="2" charset="-122"/>
              </a:rPr>
              <a:t>对称</a:t>
            </a:r>
            <a:r>
              <a:rPr lang="zh-CN" altLang="en-US" sz="1400" b="1" dirty="0"/>
              <a:t>性</a:t>
            </a:r>
          </a:p>
          <a:p>
            <a:pPr eaLnBrk="1" hangingPunct="1"/>
            <a:r>
              <a:rPr lang="zh-CN" altLang="en-US" sz="1400" b="1" dirty="0">
                <a:sym typeface="Symbol" panose="05050102010706020507" pitchFamily="18" charset="2"/>
              </a:rPr>
              <a:t>、</a:t>
            </a:r>
            <a:r>
              <a:rPr lang="en-US" altLang="zh-CN" sz="1400" b="1" dirty="0"/>
              <a:t>I</a:t>
            </a:r>
            <a:r>
              <a:rPr lang="en-US" altLang="zh-CN" sz="1400" b="1" baseline="-30000" dirty="0"/>
              <a:t>A</a:t>
            </a:r>
            <a:r>
              <a:rPr lang="zh-CN" altLang="en-US" sz="2400" b="1" dirty="0"/>
              <a:t>既具有</a:t>
            </a:r>
            <a:r>
              <a:rPr lang="zh-CN" altLang="en-US" sz="2400" b="1" dirty="0">
                <a:latin typeface="宋体" panose="02010600030101010101" pitchFamily="2" charset="-122"/>
              </a:rPr>
              <a:t>对称</a:t>
            </a:r>
            <a:r>
              <a:rPr lang="zh-CN" altLang="en-US" sz="2400" b="1" dirty="0"/>
              <a:t>性，又具有</a:t>
            </a:r>
            <a:r>
              <a:rPr lang="zh-CN" altLang="en-US" sz="2400" b="1" dirty="0">
                <a:latin typeface="宋体" panose="02010600030101010101" pitchFamily="2" charset="-122"/>
              </a:rPr>
              <a:t>反对称</a:t>
            </a:r>
            <a:r>
              <a:rPr lang="zh-CN" altLang="en-US" sz="2400" b="1" dirty="0"/>
              <a:t>性</a:t>
            </a:r>
            <a:endParaRPr lang="zh-CN" altLang="en-US" sz="1400" b="1" dirty="0"/>
          </a:p>
          <a:p>
            <a:pPr eaLnBrk="1" hangingPunct="1"/>
            <a:r>
              <a:rPr lang="zh-CN" altLang="en-US" sz="1400" b="1" dirty="0"/>
              <a:t>全域关系</a:t>
            </a:r>
            <a:r>
              <a:rPr lang="en-US" altLang="zh-CN" sz="1400" b="1" dirty="0"/>
              <a:t>E</a:t>
            </a:r>
            <a:r>
              <a:rPr lang="en-US" altLang="zh-CN" sz="1400" b="1" baseline="-30000" dirty="0"/>
              <a:t>A</a:t>
            </a:r>
            <a:r>
              <a:rPr lang="zh-CN" altLang="en-US" sz="2400" b="1" dirty="0"/>
              <a:t>具有</a:t>
            </a:r>
            <a:r>
              <a:rPr lang="zh-CN" altLang="en-US" sz="2400" b="1" dirty="0">
                <a:latin typeface="宋体" panose="02010600030101010101" pitchFamily="2" charset="-122"/>
              </a:rPr>
              <a:t>对称</a:t>
            </a:r>
            <a:r>
              <a:rPr lang="zh-CN" altLang="en-US" sz="2400" b="1" dirty="0"/>
              <a:t>性</a:t>
            </a:r>
            <a:r>
              <a:rPr lang="zh-CN" altLang="en-US" sz="1400" b="1" dirty="0"/>
              <a:t>，不具有反</a:t>
            </a:r>
            <a:r>
              <a:rPr lang="zh-CN" altLang="en-US" sz="1400" b="1" dirty="0">
                <a:latin typeface="宋体" panose="02010600030101010101" pitchFamily="2" charset="-122"/>
              </a:rPr>
              <a:t>对称</a:t>
            </a:r>
            <a:r>
              <a:rPr lang="zh-CN" altLang="en-US" sz="1400" b="1" dirty="0"/>
              <a:t>性</a:t>
            </a:r>
          </a:p>
          <a:p>
            <a:pPr eaLnBrk="1" hangingPunct="1"/>
            <a:endParaRPr lang="en-US" altLang="zh-CN" sz="1400"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F3F60EC-0CC5-419E-8294-3D2953036454}" type="slidenum">
              <a:rPr lang="en-US" altLang="zh-CN" smtClean="0"/>
              <a:pPr>
                <a:spcBef>
                  <a:spcPct val="0"/>
                </a:spcBef>
              </a:pPr>
              <a:t>61</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baseline="-250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F3F60EC-0CC5-419E-8294-3D2953036454}" type="slidenum">
              <a:rPr lang="en-US" altLang="zh-CN" smtClean="0"/>
              <a:pPr>
                <a:spcBef>
                  <a:spcPct val="0"/>
                </a:spcBef>
              </a:pPr>
              <a:t>62</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baseline="-25000" dirty="0"/>
          </a:p>
        </p:txBody>
      </p:sp>
    </p:spTree>
    <p:extLst>
      <p:ext uri="{BB962C8B-B14F-4D97-AF65-F5344CB8AC3E}">
        <p14:creationId xmlns:p14="http://schemas.microsoft.com/office/powerpoint/2010/main" val="388592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反对称的、反自反</a:t>
            </a:r>
          </a:p>
        </p:txBody>
      </p:sp>
      <p:sp>
        <p:nvSpPr>
          <p:cNvPr id="4" name="灯片编号占位符 3"/>
          <p:cNvSpPr>
            <a:spLocks noGrp="1"/>
          </p:cNvSpPr>
          <p:nvPr>
            <p:ph type="sldNum" sz="quarter" idx="10"/>
          </p:nvPr>
        </p:nvSpPr>
        <p:spPr/>
        <p:txBody>
          <a:bodyPr/>
          <a:lstStyle/>
          <a:p>
            <a:pPr>
              <a:defRPr/>
            </a:pPr>
            <a:fld id="{28069D7A-1A3D-4B99-98D6-C8238B376C3D}" type="slidenum">
              <a:rPr lang="en-US" altLang="zh-CN" smtClean="0"/>
              <a:pPr>
                <a:defRPr/>
              </a:pPr>
              <a:t>66</a:t>
            </a:fld>
            <a:endParaRPr lang="en-US" altLang="zh-CN"/>
          </a:p>
        </p:txBody>
      </p:sp>
    </p:spTree>
    <p:extLst>
      <p:ext uri="{BB962C8B-B14F-4D97-AF65-F5344CB8AC3E}">
        <p14:creationId xmlns:p14="http://schemas.microsoft.com/office/powerpoint/2010/main" val="113745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069D7A-1A3D-4B99-98D6-C8238B376C3D}" type="slidenum">
              <a:rPr lang="en-US" altLang="zh-CN" smtClean="0"/>
              <a:pPr>
                <a:defRPr/>
              </a:pPr>
              <a:t>70</a:t>
            </a:fld>
            <a:endParaRPr lang="en-US" altLang="zh-CN"/>
          </a:p>
        </p:txBody>
      </p:sp>
    </p:spTree>
    <p:extLst>
      <p:ext uri="{BB962C8B-B14F-4D97-AF65-F5344CB8AC3E}">
        <p14:creationId xmlns:p14="http://schemas.microsoft.com/office/powerpoint/2010/main" val="4120928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28069D7A-1A3D-4B99-98D6-C8238B376C3D}" type="slidenum">
              <a:rPr lang="en-US" altLang="zh-CN" smtClean="0"/>
              <a:pPr>
                <a:defRPr/>
              </a:pPr>
              <a:t>71</a:t>
            </a:fld>
            <a:endParaRPr lang="en-US" altLang="zh-CN"/>
          </a:p>
        </p:txBody>
      </p:sp>
    </p:spTree>
    <p:extLst>
      <p:ext uri="{BB962C8B-B14F-4D97-AF65-F5344CB8AC3E}">
        <p14:creationId xmlns:p14="http://schemas.microsoft.com/office/powerpoint/2010/main" val="2346273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&lt;x,y</a:t>
            </a:r>
            <a:r>
              <a:rPr lang="en-US" altLang="zh-CN" sz="1200" baseline="-25000" dirty="0"/>
              <a:t>1</a:t>
            </a:r>
            <a:r>
              <a:rPr lang="en-US" altLang="zh-CN" sz="1200" dirty="0"/>
              <a:t>&gt;&lt;</a:t>
            </a:r>
            <a:r>
              <a:rPr lang="en-US" altLang="zh-CN" sz="1200" dirty="0">
                <a:solidFill>
                  <a:srgbClr val="FF0000"/>
                </a:solidFill>
              </a:rPr>
              <a:t>y</a:t>
            </a:r>
            <a:r>
              <a:rPr lang="en-US" altLang="zh-CN" sz="1200" baseline="-25000" dirty="0">
                <a:solidFill>
                  <a:srgbClr val="FF0000"/>
                </a:solidFill>
                <a:latin typeface="Times New Roman" pitchFamily="18" charset="0"/>
                <a:ea typeface="宋体" pitchFamily="2" charset="-122"/>
              </a:rPr>
              <a:t>1</a:t>
            </a:r>
            <a:r>
              <a:rPr lang="en-US" altLang="zh-CN" sz="1200" dirty="0"/>
              <a:t>,y</a:t>
            </a:r>
            <a:r>
              <a:rPr lang="en-US" altLang="zh-CN" sz="1200" baseline="-25000" dirty="0">
                <a:latin typeface="Times New Roman" pitchFamily="18" charset="0"/>
                <a:ea typeface="宋体" pitchFamily="2" charset="-122"/>
              </a:rPr>
              <a:t>2</a:t>
            </a:r>
            <a:r>
              <a:rPr lang="en-US" altLang="zh-CN" sz="1200" dirty="0"/>
              <a:t>&gt;&lt;y</a:t>
            </a:r>
            <a:r>
              <a:rPr lang="en-US" altLang="zh-CN" sz="1200" baseline="-25000" dirty="0">
                <a:latin typeface="Times New Roman" pitchFamily="18" charset="0"/>
                <a:ea typeface="宋体" pitchFamily="2" charset="-122"/>
              </a:rPr>
              <a:t>2</a:t>
            </a:r>
            <a:r>
              <a:rPr lang="en-US" altLang="zh-CN" sz="1200" dirty="0"/>
              <a:t>,y</a:t>
            </a:r>
            <a:r>
              <a:rPr lang="en-US" altLang="zh-CN" sz="1200" baseline="-25000" dirty="0">
                <a:latin typeface="Times New Roman" pitchFamily="18" charset="0"/>
                <a:ea typeface="宋体" pitchFamily="2" charset="-122"/>
              </a:rPr>
              <a:t>3</a:t>
            </a:r>
            <a:r>
              <a:rPr lang="en-US" altLang="zh-CN" sz="1200" dirty="0"/>
              <a:t>&gt;….&lt;</a:t>
            </a:r>
            <a:r>
              <a:rPr lang="en-US" altLang="zh-CN" sz="1200" dirty="0">
                <a:solidFill>
                  <a:srgbClr val="FF0000"/>
                </a:solidFill>
              </a:rPr>
              <a:t>y</a:t>
            </a:r>
            <a:r>
              <a:rPr lang="en-US" altLang="zh-CN" sz="1200" baseline="-25000" dirty="0">
                <a:solidFill>
                  <a:srgbClr val="FF0000"/>
                </a:solidFill>
                <a:latin typeface="Times New Roman" pitchFamily="18" charset="0"/>
                <a:ea typeface="宋体" pitchFamily="2" charset="-122"/>
              </a:rPr>
              <a:t>n-1</a:t>
            </a:r>
            <a:r>
              <a:rPr lang="en-US" altLang="zh-CN" sz="1200" dirty="0"/>
              <a:t>,y&gt;</a:t>
            </a:r>
            <a:endParaRPr lang="zh-CN" altLang="en-US" dirty="0"/>
          </a:p>
        </p:txBody>
      </p:sp>
      <p:sp>
        <p:nvSpPr>
          <p:cNvPr id="4" name="灯片编号占位符 3"/>
          <p:cNvSpPr>
            <a:spLocks noGrp="1"/>
          </p:cNvSpPr>
          <p:nvPr>
            <p:ph type="sldNum" sz="quarter" idx="10"/>
          </p:nvPr>
        </p:nvSpPr>
        <p:spPr/>
        <p:txBody>
          <a:bodyPr/>
          <a:lstStyle/>
          <a:p>
            <a:pPr>
              <a:defRPr/>
            </a:pPr>
            <a:fld id="{28069D7A-1A3D-4B99-98D6-C8238B376C3D}" type="slidenum">
              <a:rPr lang="en-US" altLang="zh-CN" smtClean="0"/>
              <a:pPr>
                <a:defRPr/>
              </a:pPr>
              <a:t>73</a:t>
            </a:fld>
            <a:endParaRPr lang="en-US" altLang="zh-CN"/>
          </a:p>
        </p:txBody>
      </p:sp>
    </p:spTree>
    <p:extLst>
      <p:ext uri="{BB962C8B-B14F-4D97-AF65-F5344CB8AC3E}">
        <p14:creationId xmlns:p14="http://schemas.microsoft.com/office/powerpoint/2010/main" val="718788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9D9EBFF-5D4C-4181-A048-9AC7EA5E5F16}" type="slidenum">
              <a:rPr lang="en-US" altLang="zh-CN" smtClean="0"/>
              <a:pPr>
                <a:spcBef>
                  <a:spcPct val="0"/>
                </a:spcBef>
              </a:pPr>
              <a:t>83</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(1),(2)</a:t>
            </a:r>
            <a:r>
              <a:rPr lang="zh-CN" altLang="en-US"/>
              <a:t>的证明可忽略，只需要证明（</a:t>
            </a:r>
            <a:r>
              <a:rPr lang="en-US" altLang="zh-CN"/>
              <a:t>3</a:t>
            </a:r>
            <a:r>
              <a:rPr lang="zh-CN" altLang="en-US"/>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EB48DA6-1F80-4EA4-B06D-19DFEB4C1BB8}" type="slidenum">
              <a:rPr lang="en-US" altLang="zh-CN" smtClean="0"/>
              <a:pPr>
                <a:spcBef>
                  <a:spcPct val="0"/>
                </a:spcBef>
              </a:pPr>
              <a:t>84</a:t>
            </a:fld>
            <a:endParaRPr lang="en-US" altLang="zh-CN"/>
          </a:p>
        </p:txBody>
      </p:sp>
      <p:sp>
        <p:nvSpPr>
          <p:cNvPr id="109571" name="Rectangle 2"/>
          <p:cNvSpPr>
            <a:spLocks noGrp="1" noRot="1" noChangeAspect="1" noChangeArrowheads="1" noTextEdit="1"/>
          </p:cNvSpPr>
          <p:nvPr>
            <p:ph type="sldImg"/>
          </p:nvPr>
        </p:nvSpPr>
        <p:spPr>
          <a:solidFill>
            <a:srgbClr val="FFFFFF"/>
          </a:solidFill>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95FBDD7-5AD8-4E4D-917B-B86168D38EB5}" type="slidenum">
              <a:rPr lang="en-US" altLang="zh-CN" smtClean="0"/>
              <a:pPr>
                <a:spcBef>
                  <a:spcPct val="0"/>
                </a:spcBef>
              </a:pPr>
              <a:t>85</a:t>
            </a:fld>
            <a:endParaRPr lang="en-US" altLang="zh-CN"/>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a:t>可忽略</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069D7A-1A3D-4B99-98D6-C8238B376C3D}" type="slidenum">
              <a:rPr lang="en-US" altLang="zh-CN" smtClean="0"/>
              <a:pPr>
                <a:defRPr/>
              </a:pPr>
              <a:t>19</a:t>
            </a:fld>
            <a:endParaRPr lang="en-US" altLang="zh-CN"/>
          </a:p>
        </p:txBody>
      </p:sp>
    </p:spTree>
    <p:extLst>
      <p:ext uri="{BB962C8B-B14F-4D97-AF65-F5344CB8AC3E}">
        <p14:creationId xmlns:p14="http://schemas.microsoft.com/office/powerpoint/2010/main" val="2211166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8D2C446-955E-4F5D-A99C-3664FC6CF489}" type="slidenum">
              <a:rPr lang="en-US" altLang="zh-CN" smtClean="0"/>
              <a:pPr>
                <a:spcBef>
                  <a:spcPct val="0"/>
                </a:spcBef>
              </a:pPr>
              <a:t>86</a:t>
            </a:fld>
            <a:endParaRPr lang="en-US" altLang="zh-CN"/>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a:t>可忽略</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607D8D8-7595-4054-8520-3AB904B9BE54}" type="slidenum">
              <a:rPr lang="en-US" altLang="zh-CN" smtClean="0"/>
              <a:pPr>
                <a:spcBef>
                  <a:spcPct val="0"/>
                </a:spcBef>
              </a:pPr>
              <a:t>87</a:t>
            </a:fld>
            <a:endParaRPr lang="en-US" altLang="zh-CN"/>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7614BEE-7149-48C9-82A0-0ADDB4DFC5B8}" type="slidenum">
              <a:rPr lang="en-US" altLang="zh-CN" smtClean="0"/>
              <a:pPr>
                <a:spcBef>
                  <a:spcPct val="0"/>
                </a:spcBef>
              </a:pPr>
              <a:t>88</a:t>
            </a:fld>
            <a:endParaRPr lang="en-US" altLang="zh-CN"/>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C3C6552-9952-4851-A9E9-AFD61437B0A2}" type="slidenum">
              <a:rPr lang="en-US" altLang="zh-CN" smtClean="0"/>
              <a:pPr>
                <a:spcBef>
                  <a:spcPct val="0"/>
                </a:spcBef>
              </a:pPr>
              <a:t>89</a:t>
            </a:fld>
            <a:endParaRPr lang="en-US" altLang="zh-CN"/>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F45ECA8-A525-4EAB-B818-F52263C5D8AF}" type="slidenum">
              <a:rPr lang="en-US" altLang="zh-CN" smtClean="0"/>
              <a:pPr>
                <a:spcBef>
                  <a:spcPct val="0"/>
                </a:spcBef>
              </a:pPr>
              <a:t>90</a:t>
            </a:fld>
            <a:endParaRPr lang="en-US" altLang="zh-CN"/>
          </a:p>
        </p:txBody>
      </p:sp>
      <p:sp>
        <p:nvSpPr>
          <p:cNvPr id="121859" name="Rectangle 2"/>
          <p:cNvSpPr>
            <a:spLocks noGrp="1" noRot="1" noChangeAspect="1" noChangeArrowheads="1" noTextEdit="1"/>
          </p:cNvSpPr>
          <p:nvPr>
            <p:ph type="sldImg"/>
          </p:nvPr>
        </p:nvSpPr>
        <p:spPr>
          <a:solidFill>
            <a:srgbClr val="FFFFFF"/>
          </a:solidFill>
          <a:ln/>
        </p:spPr>
      </p:sp>
      <p:sp>
        <p:nvSpPr>
          <p:cNvPr id="1218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a:p>
            <a:pPr eaLnBrk="1" hangingPunct="1"/>
            <a:endParaRPr lang="en-US" altLang="zh-CN" sz="1400" b="1">
              <a:sym typeface="Symbol" panose="05050102010706020507" pitchFamily="18" charset="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A7775BF-381C-4450-8F52-B8C8BEB526F5}" type="slidenum">
              <a:rPr lang="en-US" altLang="zh-CN" smtClean="0"/>
              <a:pPr>
                <a:spcBef>
                  <a:spcPct val="0"/>
                </a:spcBef>
              </a:pPr>
              <a:t>91</a:t>
            </a:fld>
            <a:endParaRPr lang="en-US" altLang="zh-CN"/>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a:p>
            <a:pPr eaLnBrk="1" hangingPunct="1"/>
            <a:endParaRPr lang="en-US" altLang="zh-CN" sz="1400" b="1">
              <a:sym typeface="Symbol" panose="05050102010706020507" pitchFamily="18" charset="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BABEF3D-F7C8-4721-91FE-1B1D9906F7B5}" type="slidenum">
              <a:rPr lang="en-US" altLang="zh-CN" smtClean="0"/>
              <a:pPr>
                <a:spcBef>
                  <a:spcPct val="0"/>
                </a:spcBef>
              </a:pPr>
              <a:t>92</a:t>
            </a:fld>
            <a:endParaRPr lang="en-US" altLang="zh-CN"/>
          </a:p>
        </p:txBody>
      </p:sp>
      <p:sp>
        <p:nvSpPr>
          <p:cNvPr id="125955" name="Rectangle 2"/>
          <p:cNvSpPr>
            <a:spLocks noGrp="1" noRot="1" noChangeAspect="1" noChangeArrowheads="1" noTextEdit="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a:p>
            <a:pPr eaLnBrk="1" hangingPunct="1"/>
            <a:endParaRPr lang="en-US" altLang="zh-CN" sz="1400" b="1">
              <a:sym typeface="Symbol" panose="05050102010706020507" pitchFamily="18" charset="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D626ED4-D9E2-4CE4-822E-C94195FE1668}" type="slidenum">
              <a:rPr lang="en-US" altLang="zh-CN" smtClean="0"/>
              <a:pPr>
                <a:spcBef>
                  <a:spcPct val="0"/>
                </a:spcBef>
              </a:pPr>
              <a:t>93</a:t>
            </a:fld>
            <a:endParaRPr lang="en-US" altLang="zh-CN"/>
          </a:p>
        </p:txBody>
      </p:sp>
      <p:sp>
        <p:nvSpPr>
          <p:cNvPr id="128003" name="Rectangle 2"/>
          <p:cNvSpPr>
            <a:spLocks noGrp="1" noRot="1" noChangeAspect="1" noChangeArrowheads="1" noTextEdit="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a:p>
            <a:pPr eaLnBrk="1" hangingPunct="1"/>
            <a:endParaRPr lang="en-US" altLang="zh-CN" sz="1400" b="1">
              <a:sym typeface="Symbol" panose="05050102010706020507" pitchFamily="18" charset="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346C548-0946-4016-9107-C84741D06254}" type="slidenum">
              <a:rPr lang="en-US" altLang="zh-CN" smtClean="0"/>
              <a:pPr>
                <a:spcBef>
                  <a:spcPct val="0"/>
                </a:spcBef>
              </a:pPr>
              <a:t>94</a:t>
            </a:fld>
            <a:endParaRPr lang="en-US" altLang="zh-CN"/>
          </a:p>
        </p:txBody>
      </p:sp>
      <p:sp>
        <p:nvSpPr>
          <p:cNvPr id="130051" name="Rectangle 2"/>
          <p:cNvSpPr>
            <a:spLocks noGrp="1" noRot="1" noChangeAspect="1" noChangeArrowheads="1" noTextEdit="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a:p>
            <a:pPr eaLnBrk="1" hangingPunct="1"/>
            <a:endParaRPr lang="en-US" altLang="zh-CN" sz="1400" b="1">
              <a:sym typeface="Symbol" panose="05050102010706020507" pitchFamily="18" charset="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6E9B389-E6E1-46D6-A8CD-E3E8B8B76942}" type="slidenum">
              <a:rPr lang="en-US" altLang="zh-CN" smtClean="0"/>
              <a:pPr>
                <a:spcBef>
                  <a:spcPct val="0"/>
                </a:spcBef>
              </a:pPr>
              <a:t>96</a:t>
            </a:fld>
            <a:endParaRPr lang="en-US" altLang="zh-CN"/>
          </a:p>
        </p:txBody>
      </p:sp>
      <p:sp>
        <p:nvSpPr>
          <p:cNvPr id="133123" name="Rectangle 2"/>
          <p:cNvSpPr>
            <a:spLocks noGrp="1" noRot="1" noChangeAspect="1" noChangeArrowheads="1" noTextEdit="1"/>
          </p:cNvSpPr>
          <p:nvPr>
            <p:ph type="sldImg"/>
          </p:nvPr>
        </p:nvSpPr>
        <p:spPr>
          <a:solidFill>
            <a:srgbClr val="FFFFFF"/>
          </a:solidFill>
          <a:ln/>
        </p:spPr>
      </p:sp>
      <p:sp>
        <p:nvSpPr>
          <p:cNvPr id="1331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a:p>
            <a:pPr eaLnBrk="1" hangingPunct="1"/>
            <a:endParaRPr lang="en-US" altLang="zh-CN" sz="1400" b="1">
              <a:sym typeface="Symbol" panose="05050102010706020507" pitchFamily="18" charset="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069D7A-1A3D-4B99-98D6-C8238B376C3D}" type="slidenum">
              <a:rPr lang="en-US" altLang="zh-CN" smtClean="0"/>
              <a:pPr>
                <a:defRPr/>
              </a:pPr>
              <a:t>25</a:t>
            </a:fld>
            <a:endParaRPr lang="en-US" altLang="zh-CN"/>
          </a:p>
        </p:txBody>
      </p:sp>
    </p:spTree>
    <p:extLst>
      <p:ext uri="{BB962C8B-B14F-4D97-AF65-F5344CB8AC3E}">
        <p14:creationId xmlns:p14="http://schemas.microsoft.com/office/powerpoint/2010/main" val="3789256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2316975-0581-41EE-8C7E-F0EEBB17BF56}" type="slidenum">
              <a:rPr lang="en-US" altLang="zh-CN" smtClean="0"/>
              <a:pPr>
                <a:spcBef>
                  <a:spcPct val="0"/>
                </a:spcBef>
              </a:pPr>
              <a:t>98</a:t>
            </a:fld>
            <a:endParaRPr lang="en-US" altLang="zh-CN"/>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z="1400" b="1" dirty="0">
              <a:sym typeface="Symbol" panose="05050102010706020507" pitchFamily="18" charset="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034DE13-E3F4-45A5-8458-E8315E8E907A}" type="slidenum">
              <a:rPr lang="en-US" altLang="zh-CN" smtClean="0"/>
              <a:pPr>
                <a:spcBef>
                  <a:spcPct val="0"/>
                </a:spcBef>
              </a:pPr>
              <a:t>99</a:t>
            </a:fld>
            <a:endParaRPr lang="en-US" altLang="zh-CN"/>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a:p>
            <a:pPr eaLnBrk="1" hangingPunct="1"/>
            <a:endParaRPr lang="en-US" altLang="zh-CN" sz="1400" b="1">
              <a:sym typeface="Symbol" panose="05050102010706020507" pitchFamily="18" charset="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069D7A-1A3D-4B99-98D6-C8238B376C3D}" type="slidenum">
              <a:rPr lang="en-US" altLang="zh-CN" smtClean="0"/>
              <a:pPr>
                <a:defRPr/>
              </a:pPr>
              <a:t>110</a:t>
            </a:fld>
            <a:endParaRPr lang="en-US" altLang="zh-CN"/>
          </a:p>
        </p:txBody>
      </p:sp>
    </p:spTree>
    <p:extLst>
      <p:ext uri="{BB962C8B-B14F-4D97-AF65-F5344CB8AC3E}">
        <p14:creationId xmlns:p14="http://schemas.microsoft.com/office/powerpoint/2010/main" val="164943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069D7A-1A3D-4B99-98D6-C8238B376C3D}" type="slidenum">
              <a:rPr lang="en-US" altLang="zh-CN" smtClean="0"/>
              <a:pPr>
                <a:defRPr/>
              </a:pPr>
              <a:t>113</a:t>
            </a:fld>
            <a:endParaRPr lang="en-US" altLang="zh-CN"/>
          </a:p>
        </p:txBody>
      </p:sp>
    </p:spTree>
    <p:extLst>
      <p:ext uri="{BB962C8B-B14F-4D97-AF65-F5344CB8AC3E}">
        <p14:creationId xmlns:p14="http://schemas.microsoft.com/office/powerpoint/2010/main" val="4266464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CE80203-8600-4A59-B8FB-034816AAD593}" type="slidenum">
              <a:rPr lang="en-US" altLang="zh-CN" smtClean="0"/>
              <a:pPr>
                <a:spcBef>
                  <a:spcPct val="0"/>
                </a:spcBef>
              </a:pPr>
              <a:t>114</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还有同姓关系、同龄关系都可以将人分成若干个组</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C70153E-B3F9-4072-AA76-C6E833799374}" type="slidenum">
              <a:rPr lang="en-US" altLang="zh-CN" smtClean="0"/>
              <a:pPr>
                <a:spcBef>
                  <a:spcPct val="0"/>
                </a:spcBef>
              </a:pPr>
              <a:t>115</a:t>
            </a:fld>
            <a:endParaRPr lang="en-US" altLang="zh-CN"/>
          </a:p>
        </p:txBody>
      </p:sp>
      <p:sp>
        <p:nvSpPr>
          <p:cNvPr id="142339" name="Rectangle 2"/>
          <p:cNvSpPr>
            <a:spLocks noGrp="1" noRot="1" noChangeAspect="1" noChangeArrowheads="1" noTextEdit="1"/>
          </p:cNvSpPr>
          <p:nvPr>
            <p:ph type="sldImg"/>
          </p:nvPr>
        </p:nvSpPr>
        <p:spPr>
          <a:solidFill>
            <a:srgbClr val="FFFFFF"/>
          </a:solidFill>
          <a:ln/>
        </p:spPr>
      </p:sp>
      <p:sp>
        <p:nvSpPr>
          <p:cNvPr id="14234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b="1" dirty="0">
                <a:latin typeface="宋体" panose="02010600030101010101" pitchFamily="2" charset="-122"/>
              </a:rPr>
              <a:t>换句话说，等价类</a:t>
            </a:r>
            <a:r>
              <a:rPr lang="en-US" altLang="zh-CN" b="1" dirty="0">
                <a:latin typeface="宋体" panose="02010600030101010101" pitchFamily="2" charset="-122"/>
              </a:rPr>
              <a:t>M</a:t>
            </a:r>
            <a:r>
              <a:rPr lang="zh-CN" altLang="en-US" b="1" dirty="0">
                <a:latin typeface="宋体" panose="02010600030101010101" pitchFamily="2" charset="-122"/>
              </a:rPr>
              <a:t>中任意两个元素等价，而</a:t>
            </a:r>
            <a:r>
              <a:rPr lang="en-US" altLang="zh-CN" b="1" dirty="0">
                <a:latin typeface="宋体" panose="02010600030101010101" pitchFamily="2" charset="-122"/>
              </a:rPr>
              <a:t>M</a:t>
            </a:r>
            <a:r>
              <a:rPr lang="zh-CN" altLang="en-US" b="1" dirty="0">
                <a:latin typeface="宋体" panose="02010600030101010101" pitchFamily="2" charset="-122"/>
              </a:rPr>
              <a:t>中任意元素与</a:t>
            </a:r>
            <a:r>
              <a:rPr lang="en-US" altLang="zh-CN" b="1" dirty="0">
                <a:latin typeface="宋体" panose="02010600030101010101" pitchFamily="2" charset="-122"/>
              </a:rPr>
              <a:t>M</a:t>
            </a:r>
            <a:r>
              <a:rPr lang="zh-CN" altLang="en-US" b="1" dirty="0">
                <a:latin typeface="宋体" panose="02010600030101010101" pitchFamily="2" charset="-122"/>
              </a:rPr>
              <a:t>外任意元素不等价</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3253625-4D92-4AE0-A2CF-65A74831AA19}" type="slidenum">
              <a:rPr lang="en-US" altLang="zh-CN" smtClean="0"/>
              <a:pPr>
                <a:spcBef>
                  <a:spcPct val="0"/>
                </a:spcBef>
              </a:pPr>
              <a:t>116</a:t>
            </a:fld>
            <a:endParaRPr lang="en-US" altLang="zh-CN"/>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C622202-B895-4960-81C1-6AC9981583D0}" type="slidenum">
              <a:rPr lang="en-US" altLang="zh-CN" smtClean="0"/>
              <a:pPr>
                <a:spcBef>
                  <a:spcPct val="0"/>
                </a:spcBef>
              </a:pPr>
              <a:t>117</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400" b="1"/>
              <a:t>A</a:t>
            </a:r>
            <a:r>
              <a:rPr lang="zh-CN" altLang="en-US" sz="1400" b="1"/>
              <a:t>一定是非空的。因为等价关系定义时，就要求</a:t>
            </a:r>
            <a:r>
              <a:rPr lang="en-US" altLang="zh-CN" sz="1400" b="1"/>
              <a:t>A</a:t>
            </a:r>
            <a:r>
              <a:rPr lang="zh-CN" altLang="en-US" sz="1400" b="1"/>
              <a:t>非空。</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B5813B2-4D39-43CE-89DE-CF4A8105CD4C}" type="slidenum">
              <a:rPr lang="en-US" altLang="zh-CN" smtClean="0"/>
              <a:pPr>
                <a:spcBef>
                  <a:spcPct val="0"/>
                </a:spcBef>
              </a:pPr>
              <a:t>118</a:t>
            </a:fld>
            <a:endParaRPr lang="en-US" altLang="zh-CN"/>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1400" b="1"/>
              <a:t>A</a:t>
            </a:r>
            <a:r>
              <a:rPr lang="zh-CN" altLang="en-US" sz="1400" b="1"/>
              <a:t>一定是非空的。因为等价关系定义时，就要求</a:t>
            </a:r>
            <a:r>
              <a:rPr lang="en-US" altLang="zh-CN" sz="1400" b="1"/>
              <a:t>A</a:t>
            </a:r>
            <a:r>
              <a:rPr lang="zh-CN" altLang="en-US" sz="1400" b="1"/>
              <a:t>非空。</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CF2AC29-16AC-445E-AF51-C748A3671460}" type="slidenum">
              <a:rPr lang="en-US" altLang="zh-CN" smtClean="0"/>
              <a:pPr>
                <a:spcBef>
                  <a:spcPct val="0"/>
                </a:spcBef>
              </a:pPr>
              <a:t>119</a:t>
            </a:fld>
            <a:endParaRPr lang="en-US" altLang="zh-CN"/>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1400" b="1" dirty="0">
                <a:latin typeface="Arial" panose="020B0604020202020204" pitchFamily="34" charset="0"/>
              </a:rPr>
              <a:t>…</a:t>
            </a:r>
            <a:r>
              <a:rPr lang="en-US" altLang="zh-CN" sz="1400" b="1" dirty="0">
                <a:latin typeface="宋体" panose="02010600030101010101" pitchFamily="2" charset="-122"/>
              </a:rPr>
              <a:t>,</a:t>
            </a:r>
            <a:r>
              <a:rPr lang="zh-CN" altLang="en-US" sz="1400" b="1" dirty="0"/>
              <a:t>所以</a:t>
            </a:r>
            <a:r>
              <a:rPr lang="en-US" altLang="zh-CN" sz="1400" b="1" dirty="0" err="1"/>
              <a:t>a</a:t>
            </a:r>
            <a:r>
              <a:rPr lang="en-US" altLang="zh-CN" sz="1400" b="1" dirty="0" err="1">
                <a:sym typeface="Symbol" panose="05050102010706020507" pitchFamily="18" charset="2"/>
              </a:rPr>
              <a:t>R</a:t>
            </a:r>
            <a:r>
              <a:rPr lang="en-US" altLang="zh-CN" sz="1400" b="1" dirty="0" err="1"/>
              <a:t>b</a:t>
            </a:r>
            <a:r>
              <a:rPr lang="en-US" altLang="zh-CN" sz="1400" b="1" dirty="0"/>
              <a:t>,</a:t>
            </a:r>
            <a:r>
              <a:rPr lang="zh-CN" altLang="en-US" sz="1400" b="1" dirty="0"/>
              <a:t>则有</a:t>
            </a:r>
            <a:r>
              <a:rPr lang="en-US" altLang="zh-CN" sz="1400" b="1" dirty="0" err="1"/>
              <a:t>b</a:t>
            </a:r>
            <a:r>
              <a:rPr lang="en-US" altLang="zh-CN" sz="1400" b="1" dirty="0" err="1">
                <a:sym typeface="Symbol" panose="05050102010706020507" pitchFamily="18" charset="2"/>
              </a:rPr>
              <a:t></a:t>
            </a:r>
            <a:r>
              <a:rPr lang="en-US" altLang="zh-CN" sz="1400" b="1" dirty="0" err="1"/>
              <a:t>M</a:t>
            </a:r>
            <a:r>
              <a:rPr lang="en-US" altLang="zh-CN" sz="1400" b="1" baseline="-30000" dirty="0" err="1"/>
              <a:t>i</a:t>
            </a:r>
            <a:r>
              <a:rPr lang="zh-CN" altLang="en-US" sz="1400" b="1" dirty="0"/>
              <a:t>，</a:t>
            </a:r>
            <a:r>
              <a:rPr lang="en-US" altLang="zh-CN" sz="1400" b="1" dirty="0" err="1"/>
              <a:t>a</a:t>
            </a:r>
            <a:r>
              <a:rPr lang="en-US" altLang="zh-CN" sz="1400" b="1" dirty="0" err="1">
                <a:sym typeface="Symbol" panose="05050102010706020507" pitchFamily="18" charset="2"/>
              </a:rPr>
              <a:t></a:t>
            </a:r>
            <a:r>
              <a:rPr lang="en-US" altLang="zh-CN" sz="1400" b="1" dirty="0" err="1"/>
              <a:t>M</a:t>
            </a:r>
            <a:r>
              <a:rPr lang="en-US" altLang="zh-CN" sz="1400" b="1" baseline="-25000" dirty="0" err="1"/>
              <a:t>j</a:t>
            </a:r>
            <a:r>
              <a:rPr lang="zh-CN" altLang="en-US" sz="1400" b="1" dirty="0"/>
              <a:t>，所以</a:t>
            </a:r>
            <a:r>
              <a:rPr lang="en-US" altLang="zh-CN" sz="1400" b="1" dirty="0" err="1"/>
              <a:t>M</a:t>
            </a:r>
            <a:r>
              <a:rPr lang="en-US" altLang="zh-CN" sz="1400" b="1" baseline="-30000" dirty="0" err="1"/>
              <a:t>j</a:t>
            </a:r>
            <a:r>
              <a:rPr lang="en-US" altLang="zh-CN" sz="1400" b="1" dirty="0" err="1">
                <a:solidFill>
                  <a:srgbClr val="FFFF99"/>
                </a:solidFill>
                <a:sym typeface="Symbol" panose="05050102010706020507" pitchFamily="18" charset="2"/>
              </a:rPr>
              <a:t></a:t>
            </a:r>
            <a:r>
              <a:rPr lang="en-US" altLang="zh-CN" sz="1400" b="1" dirty="0" err="1"/>
              <a:t>M</a:t>
            </a:r>
            <a:r>
              <a:rPr lang="en-US" altLang="zh-CN" sz="1400" b="1" baseline="-30000" dirty="0" err="1"/>
              <a:t>i</a:t>
            </a:r>
            <a:r>
              <a:rPr lang="zh-CN" altLang="en-US" sz="1400" b="1" dirty="0"/>
              <a:t>，</a:t>
            </a:r>
            <a:r>
              <a:rPr lang="en-US" altLang="zh-CN" sz="1400" b="1" dirty="0" err="1"/>
              <a:t>M</a:t>
            </a:r>
            <a:r>
              <a:rPr lang="en-US" altLang="zh-CN" sz="1400" b="1" baseline="-30000" dirty="0" err="1"/>
              <a:t>i</a:t>
            </a:r>
            <a:r>
              <a:rPr lang="en-US" altLang="zh-CN" sz="1400" b="1" dirty="0" err="1">
                <a:solidFill>
                  <a:srgbClr val="FFFF99"/>
                </a:solidFill>
                <a:sym typeface="Symbol" panose="05050102010706020507" pitchFamily="18" charset="2"/>
              </a:rPr>
              <a:t></a:t>
            </a:r>
            <a:r>
              <a:rPr lang="en-US" altLang="zh-CN" sz="1400" b="1" dirty="0" err="1"/>
              <a:t>M</a:t>
            </a:r>
            <a:r>
              <a:rPr lang="en-US" altLang="zh-CN" sz="1400" b="1" baseline="-30000" dirty="0" err="1"/>
              <a:t>j</a:t>
            </a:r>
            <a:r>
              <a:rPr lang="zh-CN" altLang="en-US" sz="1400" b="1" dirty="0"/>
              <a:t>，故</a:t>
            </a:r>
            <a:r>
              <a:rPr lang="en-US" altLang="zh-CN" sz="1400" b="1" dirty="0" err="1"/>
              <a:t>M</a:t>
            </a:r>
            <a:r>
              <a:rPr lang="en-US" altLang="zh-CN" sz="1400" b="1" baseline="-30000" dirty="0" err="1"/>
              <a:t>i</a:t>
            </a:r>
            <a:r>
              <a:rPr lang="en-US" altLang="zh-CN" sz="1400" b="1" dirty="0" err="1">
                <a:sym typeface="Symbol" panose="05050102010706020507" pitchFamily="18" charset="2"/>
              </a:rPr>
              <a:t></a:t>
            </a:r>
            <a:r>
              <a:rPr lang="en-US" altLang="zh-CN" sz="1400" b="1" dirty="0" err="1"/>
              <a:t>M</a:t>
            </a:r>
            <a:r>
              <a:rPr lang="en-US" altLang="zh-CN" sz="1400" b="1" baseline="-30000" dirty="0" err="1"/>
              <a:t>j</a:t>
            </a:r>
            <a:endParaRPr lang="en-US" altLang="zh-CN" sz="1400" b="1" baseline="-30000" dirty="0"/>
          </a:p>
          <a:p>
            <a:pPr eaLnBrk="1" hangingPunct="1"/>
            <a:endParaRPr lang="en-US" altLang="zh-CN" sz="1400" b="1" baseline="-30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CE5B098-4BA9-4C14-A0DF-966DECFBBA37}" type="slidenum">
              <a:rPr lang="en-US" altLang="zh-CN" smtClean="0"/>
              <a:pPr>
                <a:spcBef>
                  <a:spcPct val="0"/>
                </a:spcBef>
              </a:pPr>
              <a:t>37</a:t>
            </a:fld>
            <a:endParaRPr lang="en-US" altLang="zh-CN"/>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dirty="0">
              <a:sym typeface="Symbol" panose="05050102010706020507" pitchFamily="18" charset="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7992172-1E95-45E7-B5D7-44B617B0D41C}" type="slidenum">
              <a:rPr lang="en-US" altLang="zh-CN" smtClean="0"/>
              <a:pPr>
                <a:spcBef>
                  <a:spcPct val="0"/>
                </a:spcBef>
              </a:pPr>
              <a:t>124</a:t>
            </a:fld>
            <a:endParaRPr lang="en-US" altLang="zh-CN"/>
          </a:p>
        </p:txBody>
      </p:sp>
      <p:sp>
        <p:nvSpPr>
          <p:cNvPr id="156675" name="Rectangle 2"/>
          <p:cNvSpPr>
            <a:spLocks noGrp="1" noRot="1" noChangeAspect="1" noChangeArrowheads="1" noTextEdit="1"/>
          </p:cNvSpPr>
          <p:nvPr>
            <p:ph type="sldImg"/>
          </p:nvPr>
        </p:nvSpPr>
        <p:spPr>
          <a:solidFill>
            <a:srgbClr val="FFFFFF"/>
          </a:solidFill>
          <a:ln/>
        </p:spPr>
      </p:sp>
      <p:sp>
        <p:nvSpPr>
          <p:cNvPr id="1566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a:sym typeface="Symbol" panose="05050102010706020507" pitchFamily="18" charset="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43FB7FF-BA50-44B1-A452-7469CC42B1FB}" type="slidenum">
              <a:rPr lang="en-US" altLang="zh-CN" smtClean="0"/>
              <a:pPr>
                <a:spcBef>
                  <a:spcPct val="0"/>
                </a:spcBef>
              </a:pPr>
              <a:t>125</a:t>
            </a:fld>
            <a:endParaRPr lang="en-US" altLang="zh-CN"/>
          </a:p>
        </p:txBody>
      </p:sp>
      <p:sp>
        <p:nvSpPr>
          <p:cNvPr id="158723" name="Rectangle 2"/>
          <p:cNvSpPr>
            <a:spLocks noGrp="1" noRot="1" noChangeAspect="1" noChangeArrowheads="1" noTextEdit="1"/>
          </p:cNvSpPr>
          <p:nvPr>
            <p:ph type="sldImg"/>
          </p:nvPr>
        </p:nvSpPr>
        <p:spPr>
          <a:solidFill>
            <a:srgbClr val="FFFFFF"/>
          </a:solidFill>
          <a:ln/>
        </p:spPr>
      </p:sp>
      <p:sp>
        <p:nvSpPr>
          <p:cNvPr id="158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a:sym typeface="Symbol" panose="05050102010706020507" pitchFamily="18" charset="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C2DBB76-4A96-4F29-B6BB-EC9B22E5715D}" type="slidenum">
              <a:rPr lang="en-US" altLang="zh-CN" smtClean="0"/>
              <a:pPr>
                <a:spcBef>
                  <a:spcPct val="0"/>
                </a:spcBef>
              </a:pPr>
              <a:t>126</a:t>
            </a:fld>
            <a:endParaRPr lang="en-US" altLang="zh-CN"/>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t>非空集合</a:t>
            </a:r>
            <a:r>
              <a:rPr lang="en-US" altLang="zh-CN" sz="1400" b="1"/>
              <a:t>A</a:t>
            </a:r>
            <a:r>
              <a:rPr lang="zh-CN" altLang="en-US" sz="1400" b="1"/>
              <a:t>上的等价关系与其上的划分是一一对应的。</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560311A-F30A-4E07-A4E0-3700EE822356}" type="slidenum">
              <a:rPr lang="en-US" altLang="zh-CN" smtClean="0"/>
              <a:pPr>
                <a:spcBef>
                  <a:spcPct val="0"/>
                </a:spcBef>
              </a:pPr>
              <a:t>127</a:t>
            </a:fld>
            <a:endParaRPr lang="en-US" altLang="zh-CN"/>
          </a:p>
        </p:txBody>
      </p:sp>
      <p:sp>
        <p:nvSpPr>
          <p:cNvPr id="162819" name="Rectangle 2"/>
          <p:cNvSpPr>
            <a:spLocks noGrp="1" noRot="1" noChangeAspect="1" noChangeArrowheads="1" noTextEdit="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5C8C184-5070-432A-8312-480D24C9DE87}" type="slidenum">
              <a:rPr lang="en-US" altLang="zh-CN" smtClean="0"/>
              <a:pPr>
                <a:spcBef>
                  <a:spcPct val="0"/>
                </a:spcBef>
              </a:pPr>
              <a:t>128</a:t>
            </a:fld>
            <a:endParaRPr lang="en-US" altLang="zh-CN"/>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0739B24-83AF-48A2-89FE-85C395BDDB19}" type="slidenum">
              <a:rPr lang="en-US" altLang="zh-CN" smtClean="0"/>
              <a:pPr>
                <a:spcBef>
                  <a:spcPct val="0"/>
                </a:spcBef>
              </a:pPr>
              <a:t>129</a:t>
            </a:fld>
            <a:endParaRPr lang="en-US" altLang="zh-CN"/>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5E11D86-92D6-4AC8-9882-DE1BD49DF520}" type="slidenum">
              <a:rPr lang="en-US" altLang="zh-CN" smtClean="0"/>
              <a:pPr>
                <a:spcBef>
                  <a:spcPct val="0"/>
                </a:spcBef>
              </a:pPr>
              <a:t>130</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3A5F5C5-1135-462C-B59B-206F009B42AC}" type="slidenum">
              <a:rPr lang="en-US" altLang="zh-CN" smtClean="0"/>
              <a:pPr>
                <a:spcBef>
                  <a:spcPct val="0"/>
                </a:spcBef>
              </a:pPr>
              <a:t>131</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0211E04-DCFA-40EC-B1E3-D8D3D1E8494B}" type="slidenum">
              <a:rPr lang="en-US" altLang="zh-CN" smtClean="0"/>
              <a:pPr>
                <a:spcBef>
                  <a:spcPct val="0"/>
                </a:spcBef>
              </a:pPr>
              <a:t>132</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E9C1B32-F151-49C3-AC15-1B2E8049D04E}" type="slidenum">
              <a:rPr lang="en-US" altLang="zh-CN" smtClean="0"/>
              <a:pPr>
                <a:spcBef>
                  <a:spcPct val="0"/>
                </a:spcBef>
              </a:pPr>
              <a:t>133</a:t>
            </a:fld>
            <a:endParaRPr lang="en-US" altLang="zh-CN"/>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400" b="1" dirty="0"/>
              <a:t>2</a:t>
            </a:r>
            <a:r>
              <a:rPr lang="zh-CN" altLang="en-US" sz="1400" b="1" dirty="0"/>
              <a:t>**</a:t>
            </a:r>
            <a:r>
              <a:rPr lang="en-US" altLang="zh-CN" sz="1400" b="1" dirty="0"/>
              <a:t>12,2</a:t>
            </a:r>
            <a:r>
              <a:rPr lang="zh-CN" altLang="en-US" sz="1400" b="1" dirty="0"/>
              <a:t>**（</a:t>
            </a:r>
            <a:r>
              <a:rPr lang="en-US" altLang="zh-CN" sz="1400" b="1" dirty="0"/>
              <a:t>4+6</a:t>
            </a:r>
            <a:r>
              <a:rPr lang="zh-CN" altLang="en-US" sz="1400" b="1" dirty="0"/>
              <a:t>），</a:t>
            </a:r>
            <a:r>
              <a:rPr lang="en-US" altLang="zh-CN" sz="1400" b="1" dirty="0"/>
              <a:t>?,2**12,2**4*3**6</a:t>
            </a:r>
            <a:r>
              <a:rPr lang="zh-CN" altLang="en-US" sz="1400" b="1" dirty="0"/>
              <a:t>，</a:t>
            </a:r>
            <a:r>
              <a:rPr lang="en-US" altLang="zh-CN" sz="1400" b="1" dirty="0"/>
              <a:t>2</a:t>
            </a:r>
            <a:r>
              <a:rPr lang="zh-CN" altLang="en-US" sz="1400" b="1" dirty="0"/>
              <a:t>**</a:t>
            </a:r>
            <a:r>
              <a:rPr lang="en-US" altLang="zh-CN" sz="1400" b="1" dirty="0"/>
              <a:t>6</a:t>
            </a:r>
            <a:endParaRPr lang="zh-CN" altLang="zh-CN" sz="1400"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08ADD58-891A-43D7-84C3-230754CD441F}" type="slidenum">
              <a:rPr lang="en-US" altLang="zh-CN" smtClean="0"/>
              <a:pPr>
                <a:spcBef>
                  <a:spcPct val="0"/>
                </a:spcBef>
              </a:pPr>
              <a:t>43</a:t>
            </a:fld>
            <a:endParaRPr lang="en-US" altLang="zh-CN"/>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a:t>Ｒ的ｎ次幂＝Ｒ＊Ｒ＊Ｒ＊Ｒ．．．共ｎ个Ｒ</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069D7A-1A3D-4B99-98D6-C8238B376C3D}" type="slidenum">
              <a:rPr lang="en-US" altLang="zh-CN" smtClean="0"/>
              <a:pPr>
                <a:defRPr/>
              </a:pPr>
              <a:t>135</a:t>
            </a:fld>
            <a:endParaRPr lang="en-US" altLang="zh-CN"/>
          </a:p>
        </p:txBody>
      </p:sp>
    </p:spTree>
    <p:extLst>
      <p:ext uri="{BB962C8B-B14F-4D97-AF65-F5344CB8AC3E}">
        <p14:creationId xmlns:p14="http://schemas.microsoft.com/office/powerpoint/2010/main" val="6150803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C202F72-5282-417B-AC75-B62FE29C7838}" type="slidenum">
              <a:rPr lang="en-US" altLang="zh-CN" smtClean="0"/>
              <a:pPr>
                <a:spcBef>
                  <a:spcPct val="0"/>
                </a:spcBef>
              </a:pPr>
              <a:t>137</a:t>
            </a:fld>
            <a:endParaRPr lang="en-US" altLang="zh-CN"/>
          </a:p>
        </p:txBody>
      </p:sp>
      <p:sp>
        <p:nvSpPr>
          <p:cNvPr id="180227" name="Rectangle 2"/>
          <p:cNvSpPr>
            <a:spLocks noGrp="1" noRot="1" noChangeAspect="1" noChangeArrowheads="1" noTextEdit="1"/>
          </p:cNvSpPr>
          <p:nvPr>
            <p:ph type="sldImg"/>
          </p:nvPr>
        </p:nvSpPr>
        <p:spPr>
          <a:solidFill>
            <a:srgbClr val="FFFFFF"/>
          </a:solidFill>
          <a:ln/>
        </p:spPr>
      </p:sp>
      <p:sp>
        <p:nvSpPr>
          <p:cNvPr id="180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a:sym typeface="Symbol" panose="05050102010706020507" pitchFamily="18" charset="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898D308-619A-4CEE-A279-3CD08797D767}" type="slidenum">
              <a:rPr lang="en-US" altLang="zh-CN" smtClean="0"/>
              <a:pPr>
                <a:spcBef>
                  <a:spcPct val="0"/>
                </a:spcBef>
              </a:pPr>
              <a:t>138</a:t>
            </a:fld>
            <a:endParaRPr lang="en-US" altLang="zh-CN"/>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DC564DC-8EA2-4B48-81C2-F745730CCFC2}" type="slidenum">
              <a:rPr lang="en-US" altLang="zh-CN" smtClean="0"/>
              <a:pPr>
                <a:spcBef>
                  <a:spcPct val="0"/>
                </a:spcBef>
              </a:pPr>
              <a:t>139</a:t>
            </a:fld>
            <a:endParaRPr lang="en-US" altLang="zh-CN"/>
          </a:p>
        </p:txBody>
      </p:sp>
      <p:sp>
        <p:nvSpPr>
          <p:cNvPr id="184323" name="Rectangle 2"/>
          <p:cNvSpPr>
            <a:spLocks noGrp="1" noRot="1" noChangeAspect="1" noChangeArrowheads="1" noTextEdit="1"/>
          </p:cNvSpPr>
          <p:nvPr>
            <p:ph type="sldImg"/>
          </p:nvPr>
        </p:nvSpPr>
        <p:spPr>
          <a:solidFill>
            <a:srgbClr val="FFFFFF"/>
          </a:solidFill>
          <a:ln/>
        </p:spPr>
      </p:sp>
      <p:sp>
        <p:nvSpPr>
          <p:cNvPr id="184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a:sym typeface="Symbol" panose="05050102010706020507" pitchFamily="18" charset="2"/>
              </a:rPr>
              <a:t>可忽略不讲</a:t>
            </a:r>
          </a:p>
          <a:p>
            <a:pPr eaLnBrk="1" hangingPunct="1"/>
            <a:endParaRPr lang="en-US" altLang="zh-CN" sz="1400" b="1">
              <a:sym typeface="Symbol" panose="05050102010706020507" pitchFamily="18" charset="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E9C1B32-F151-49C3-AC15-1B2E8049D04E}" type="slidenum">
              <a:rPr lang="en-US" altLang="zh-CN" smtClean="0"/>
              <a:pPr>
                <a:spcBef>
                  <a:spcPct val="0"/>
                </a:spcBef>
              </a:pPr>
              <a:t>140</a:t>
            </a:fld>
            <a:endParaRPr lang="en-US" altLang="zh-CN"/>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zh-CN" sz="1400" b="1" dirty="0"/>
          </a:p>
        </p:txBody>
      </p:sp>
    </p:spTree>
    <p:extLst>
      <p:ext uri="{BB962C8B-B14F-4D97-AF65-F5344CB8AC3E}">
        <p14:creationId xmlns:p14="http://schemas.microsoft.com/office/powerpoint/2010/main" val="1977848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E9C1B32-F151-49C3-AC15-1B2E8049D04E}" type="slidenum">
              <a:rPr lang="en-US" altLang="zh-CN" smtClean="0"/>
              <a:pPr>
                <a:spcBef>
                  <a:spcPct val="0"/>
                </a:spcBef>
              </a:pPr>
              <a:t>141</a:t>
            </a:fld>
            <a:endParaRPr lang="en-US" altLang="zh-CN"/>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zh-CN" sz="1400" b="1" dirty="0"/>
          </a:p>
        </p:txBody>
      </p:sp>
    </p:spTree>
    <p:extLst>
      <p:ext uri="{BB962C8B-B14F-4D97-AF65-F5344CB8AC3E}">
        <p14:creationId xmlns:p14="http://schemas.microsoft.com/office/powerpoint/2010/main" val="18537039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E9C1B32-F151-49C3-AC15-1B2E8049D04E}" type="slidenum">
              <a:rPr lang="en-US" altLang="zh-CN" smtClean="0"/>
              <a:pPr>
                <a:spcBef>
                  <a:spcPct val="0"/>
                </a:spcBef>
              </a:pPr>
              <a:t>143</a:t>
            </a:fld>
            <a:endParaRPr lang="en-US" altLang="zh-CN"/>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zh-CN" sz="1400" b="1" dirty="0"/>
          </a:p>
        </p:txBody>
      </p:sp>
    </p:spTree>
    <p:extLst>
      <p:ext uri="{BB962C8B-B14F-4D97-AF65-F5344CB8AC3E}">
        <p14:creationId xmlns:p14="http://schemas.microsoft.com/office/powerpoint/2010/main" val="19483296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dirty="0"/>
              <a:t>1(1)R</a:t>
            </a:r>
            <a:r>
              <a:rPr lang="zh-CN" altLang="en-US" sz="1400" dirty="0"/>
              <a:t>＝</a:t>
            </a:r>
            <a:r>
              <a:rPr lang="en-US" altLang="zh-CN" dirty="0"/>
              <a:t>{&lt;2,3&gt;,&lt;3,2&gt;,&lt;2,4&gt;,&lt;4,2&gt;,&lt;3,4&gt;,&lt;4,3&gt;}</a:t>
            </a:r>
            <a:r>
              <a:rPr lang="en-US" altLang="zh-CN" dirty="0">
                <a:sym typeface="Symbol" panose="05050102010706020507" pitchFamily="18" charset="2"/>
              </a:rPr>
              <a:t>IA</a:t>
            </a:r>
            <a:r>
              <a:rPr lang="zh-CN" altLang="en-US" dirty="0"/>
              <a:t>；</a:t>
            </a:r>
            <a:r>
              <a:rPr lang="en-US" altLang="zh-CN" sz="1400" dirty="0"/>
              <a:t>(2)R</a:t>
            </a:r>
            <a:r>
              <a:rPr lang="zh-CN" altLang="en-US" sz="1400" dirty="0"/>
              <a:t>；</a:t>
            </a:r>
            <a:r>
              <a:rPr lang="en-US" altLang="zh-CN" sz="1400" dirty="0"/>
              <a:t>(3)R</a:t>
            </a:r>
            <a:r>
              <a:rPr lang="zh-CN" altLang="en-US" sz="1400" dirty="0"/>
              <a:t>。</a:t>
            </a:r>
          </a:p>
          <a:p>
            <a:endParaRPr lang="zh-CN" altLang="en-US" dirty="0"/>
          </a:p>
        </p:txBody>
      </p:sp>
      <p:sp>
        <p:nvSpPr>
          <p:cNvPr id="186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AEF824E-AD33-40FA-9D44-76C15BE6FF1A}" type="slidenum">
              <a:rPr lang="en-US" altLang="zh-CN" smtClean="0"/>
              <a:pPr>
                <a:spcBef>
                  <a:spcPct val="0"/>
                </a:spcBef>
              </a:pPr>
              <a:t>144</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805B7D0-8346-4776-A4A1-EC31175A814A}" type="slidenum">
              <a:rPr lang="en-US" altLang="zh-CN" smtClean="0"/>
              <a:pPr>
                <a:spcBef>
                  <a:spcPct val="0"/>
                </a:spcBef>
              </a:pPr>
              <a:t>145</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宋体" panose="02010600030101010101" pitchFamily="2" charset="-122"/>
              </a:rPr>
              <a:t>例如，集合中的包含关系就是一个偏序关系，由一些集合做元素而做成的集合，在集合的包含关系下是一个偏序集。</a:t>
            </a:r>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0EDBC8C-2671-4C53-B7F1-68EA91CB23C8}" type="slidenum">
              <a:rPr lang="en-US" altLang="zh-CN" smtClean="0"/>
              <a:pPr>
                <a:spcBef>
                  <a:spcPct val="0"/>
                </a:spcBef>
              </a:pPr>
              <a:t>146</a:t>
            </a:fld>
            <a:endParaRPr lang="en-US" altLang="zh-CN"/>
          </a:p>
        </p:txBody>
      </p:sp>
      <p:sp>
        <p:nvSpPr>
          <p:cNvPr id="190467" name="Rectangle 2"/>
          <p:cNvSpPr>
            <a:spLocks noGrp="1" noRot="1" noChangeAspect="1" noChangeArrowheads="1" noTextEdit="1"/>
          </p:cNvSpPr>
          <p:nvPr>
            <p:ph type="sldImg"/>
          </p:nvPr>
        </p:nvSpPr>
        <p:spPr>
          <a:solidFill>
            <a:srgbClr val="FFFFFF"/>
          </a:solidFill>
          <a:ln/>
        </p:spPr>
      </p:sp>
      <p:sp>
        <p:nvSpPr>
          <p:cNvPr id="1904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1176846-8509-489D-B439-787816EF6335}" type="slidenum">
              <a:rPr lang="en-US" altLang="zh-CN" smtClean="0"/>
              <a:pPr>
                <a:spcBef>
                  <a:spcPct val="0"/>
                </a:spcBef>
              </a:pPr>
              <a:t>45</a:t>
            </a:fld>
            <a:endParaRPr lang="en-US" altLang="zh-CN"/>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a:t>可忽略不讲，或快速说一下，和（</a:t>
            </a:r>
            <a:r>
              <a:rPr lang="en-US" altLang="zh-CN"/>
              <a:t>1</a:t>
            </a:r>
            <a:r>
              <a:rPr lang="zh-CN" altLang="en-US"/>
              <a:t>）同理可证</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C22C037-E063-4D90-8ED7-4DA047276CC6}" type="slidenum">
              <a:rPr lang="en-US" altLang="zh-CN" smtClean="0"/>
              <a:pPr>
                <a:spcBef>
                  <a:spcPct val="0"/>
                </a:spcBef>
              </a:pPr>
              <a:t>147</a:t>
            </a:fld>
            <a:endParaRPr lang="en-US" altLang="zh-CN"/>
          </a:p>
        </p:txBody>
      </p:sp>
      <p:sp>
        <p:nvSpPr>
          <p:cNvPr id="192515" name="Rectangle 2"/>
          <p:cNvSpPr>
            <a:spLocks noGrp="1" noRot="1" noChangeAspect="1" noChangeArrowheads="1" noTextEdit="1"/>
          </p:cNvSpPr>
          <p:nvPr>
            <p:ph type="sldImg"/>
          </p:nvPr>
        </p:nvSpPr>
        <p:spPr>
          <a:solidFill>
            <a:srgbClr val="FFFFFF"/>
          </a:solidFill>
          <a:ln/>
        </p:spPr>
      </p:sp>
      <p:sp>
        <p:nvSpPr>
          <p:cNvPr id="1925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600" b="1">
                <a:latin typeface="宋体" panose="02010600030101010101" pitchFamily="2" charset="-122"/>
              </a:rPr>
              <a:t>拟序关系也具有反对称性。</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FDCEE5D-74EC-429B-B2F7-9960A5AA050F}" type="slidenum">
              <a:rPr lang="en-US" altLang="zh-CN" smtClean="0"/>
              <a:pPr>
                <a:spcBef>
                  <a:spcPct val="0"/>
                </a:spcBef>
              </a:pPr>
              <a:t>148</a:t>
            </a:fld>
            <a:endParaRPr lang="en-US" altLang="zh-CN"/>
          </a:p>
        </p:txBody>
      </p:sp>
      <p:sp>
        <p:nvSpPr>
          <p:cNvPr id="194563" name="Rectangle 2"/>
          <p:cNvSpPr>
            <a:spLocks noGrp="1" noRot="1" noChangeAspect="1" noChangeArrowheads="1" noTextEdit="1"/>
          </p:cNvSpPr>
          <p:nvPr>
            <p:ph type="sldImg"/>
          </p:nvPr>
        </p:nvSpPr>
        <p:spPr>
          <a:solidFill>
            <a:srgbClr val="FFFFFF"/>
          </a:solidFill>
          <a:ln/>
        </p:spPr>
      </p:sp>
      <p:sp>
        <p:nvSpPr>
          <p:cNvPr id="19456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600" b="1">
                <a:latin typeface="宋体" panose="02010600030101010101" pitchFamily="2" charset="-122"/>
              </a:rPr>
              <a:t>拟序关系也具有反对称性。</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139F639-ED96-4ED3-8C37-0B770829255E}" type="slidenum">
              <a:rPr lang="en-US" altLang="zh-CN" smtClean="0"/>
              <a:pPr>
                <a:spcBef>
                  <a:spcPct val="0"/>
                </a:spcBef>
              </a:pPr>
              <a:t>149</a:t>
            </a:fld>
            <a:endParaRPr lang="en-US" altLang="zh-CN"/>
          </a:p>
        </p:txBody>
      </p:sp>
      <p:sp>
        <p:nvSpPr>
          <p:cNvPr id="196611" name="Rectangle 2"/>
          <p:cNvSpPr>
            <a:spLocks noGrp="1" noRot="1" noChangeAspect="1" noChangeArrowheads="1" noTextEdit="1"/>
          </p:cNvSpPr>
          <p:nvPr>
            <p:ph type="sldImg"/>
          </p:nvPr>
        </p:nvSpPr>
        <p:spPr>
          <a:solidFill>
            <a:srgbClr val="FFFFFF"/>
          </a:solidFill>
          <a:ln/>
        </p:spPr>
      </p:sp>
      <p:sp>
        <p:nvSpPr>
          <p:cNvPr id="196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DA8778D-32CA-4D2E-9EC9-DC0F6DEDA222}" type="slidenum">
              <a:rPr lang="en-US" altLang="zh-CN" smtClean="0"/>
              <a:pPr>
                <a:spcBef>
                  <a:spcPct val="0"/>
                </a:spcBef>
              </a:pPr>
              <a:t>150</a:t>
            </a:fld>
            <a:endParaRPr lang="en-US" altLang="zh-CN"/>
          </a:p>
        </p:txBody>
      </p:sp>
      <p:sp>
        <p:nvSpPr>
          <p:cNvPr id="198659" name="Rectangle 2"/>
          <p:cNvSpPr>
            <a:spLocks noGrp="1" noRot="1" noChangeAspect="1" noChangeArrowheads="1" noTextEdit="1"/>
          </p:cNvSpPr>
          <p:nvPr>
            <p:ph type="sldImg"/>
          </p:nvPr>
        </p:nvSpPr>
        <p:spPr>
          <a:solidFill>
            <a:srgbClr val="FFFFFF"/>
          </a:solidFill>
          <a:ln/>
        </p:spPr>
      </p:sp>
      <p:sp>
        <p:nvSpPr>
          <p:cNvPr id="1986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1600" b="1" dirty="0"/>
              <a:t>M</a:t>
            </a:r>
            <a:r>
              <a:rPr lang="zh-CN" altLang="en-US" sz="1600" b="1" dirty="0"/>
              <a:t>的上界</a:t>
            </a:r>
            <a:r>
              <a:rPr lang="en-US" altLang="zh-CN" sz="1600" b="1" dirty="0"/>
              <a:t>(</a:t>
            </a:r>
            <a:r>
              <a:rPr lang="zh-CN" altLang="en-US" sz="1600" b="1" dirty="0"/>
              <a:t>下界</a:t>
            </a:r>
            <a:r>
              <a:rPr lang="en-US" altLang="zh-CN" sz="1600" b="1" dirty="0"/>
              <a:t>)</a:t>
            </a:r>
            <a:r>
              <a:rPr lang="zh-CN" altLang="en-US" sz="1600" b="1" dirty="0"/>
              <a:t>可以有多个，</a:t>
            </a:r>
            <a:r>
              <a:rPr lang="en-US" altLang="zh-CN" sz="1600" b="1" dirty="0"/>
              <a:t>M</a:t>
            </a:r>
            <a:r>
              <a:rPr lang="zh-CN" altLang="en-US" sz="1600" b="1" dirty="0"/>
              <a:t>的上界</a:t>
            </a:r>
            <a:r>
              <a:rPr lang="en-US" altLang="zh-CN" sz="1600" b="1" dirty="0"/>
              <a:t>(</a:t>
            </a:r>
            <a:r>
              <a:rPr lang="zh-CN" altLang="en-US" sz="1600" b="1" dirty="0"/>
              <a:t>下界</a:t>
            </a:r>
            <a:r>
              <a:rPr lang="en-US" altLang="zh-CN" sz="1600" b="1" dirty="0"/>
              <a:t>)</a:t>
            </a:r>
            <a:r>
              <a:rPr lang="zh-CN" altLang="en-US" sz="1600" b="1" dirty="0"/>
              <a:t>未必在</a:t>
            </a:r>
            <a:r>
              <a:rPr lang="en-US" altLang="zh-CN" sz="1600" b="1" dirty="0"/>
              <a:t>M</a:t>
            </a:r>
            <a:r>
              <a:rPr lang="zh-CN" altLang="en-US" sz="1600" b="1" dirty="0"/>
              <a:t>中，甚至</a:t>
            </a:r>
            <a:r>
              <a:rPr lang="en-US" altLang="zh-CN" sz="1600" b="1" dirty="0"/>
              <a:t>M</a:t>
            </a:r>
            <a:r>
              <a:rPr lang="zh-CN" altLang="en-US" sz="1600" b="1" dirty="0"/>
              <a:t>未必有上界</a:t>
            </a:r>
            <a:r>
              <a:rPr lang="en-US" altLang="zh-CN" sz="1600" b="1" dirty="0"/>
              <a:t>(</a:t>
            </a:r>
            <a:r>
              <a:rPr lang="zh-CN" altLang="en-US" sz="1600" b="1" dirty="0"/>
              <a:t>下界</a:t>
            </a:r>
            <a:r>
              <a:rPr lang="en-US" altLang="zh-CN" sz="1600" b="1" dirty="0"/>
              <a:t>)</a:t>
            </a:r>
            <a:r>
              <a:rPr lang="zh-CN" altLang="en-US" sz="1600" b="1" dirty="0"/>
              <a: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AE84DBB-1853-4BB7-8704-9F75CA3E2BF8}" type="slidenum">
              <a:rPr lang="en-US" altLang="zh-CN" smtClean="0"/>
              <a:pPr>
                <a:spcBef>
                  <a:spcPct val="0"/>
                </a:spcBef>
              </a:pPr>
              <a:t>151</a:t>
            </a:fld>
            <a:endParaRPr lang="en-US" altLang="zh-CN"/>
          </a:p>
        </p:txBody>
      </p:sp>
      <p:sp>
        <p:nvSpPr>
          <p:cNvPr id="200707" name="Rectangle 2"/>
          <p:cNvSpPr>
            <a:spLocks noGrp="1" noRot="1" noChangeAspect="1" noChangeArrowheads="1" noTextEdit="1"/>
          </p:cNvSpPr>
          <p:nvPr>
            <p:ph type="sldImg"/>
          </p:nvPr>
        </p:nvSpPr>
        <p:spPr>
          <a:solidFill>
            <a:srgbClr val="FFFFFF"/>
          </a:solidFill>
          <a:ln/>
        </p:spPr>
      </p:sp>
      <p:sp>
        <p:nvSpPr>
          <p:cNvPr id="2007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z="1600" b="1"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7AE66A2-09F3-433D-8AE2-31DDAE2636E4}" type="slidenum">
              <a:rPr lang="en-US" altLang="zh-CN" smtClean="0"/>
              <a:pPr>
                <a:spcBef>
                  <a:spcPct val="0"/>
                </a:spcBef>
              </a:pPr>
              <a:t>152</a:t>
            </a:fld>
            <a:endParaRPr lang="en-US" altLang="zh-CN"/>
          </a:p>
        </p:txBody>
      </p:sp>
      <p:sp>
        <p:nvSpPr>
          <p:cNvPr id="202755" name="Rectangle 2"/>
          <p:cNvSpPr>
            <a:spLocks noGrp="1" noRot="1" noChangeAspect="1" noChangeArrowheads="1" noTextEdit="1"/>
          </p:cNvSpPr>
          <p:nvPr>
            <p:ph type="sldImg"/>
          </p:nvPr>
        </p:nvSpPr>
        <p:spPr>
          <a:solidFill>
            <a:srgbClr val="FFFFFF"/>
          </a:solidFill>
          <a:ln/>
        </p:spPr>
      </p:sp>
      <p:sp>
        <p:nvSpPr>
          <p:cNvPr id="2027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600" b="1"/>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74BADBB-4CE3-454C-9669-5C1355C8CE17}" type="slidenum">
              <a:rPr lang="en-US" altLang="zh-CN" smtClean="0"/>
              <a:pPr>
                <a:spcBef>
                  <a:spcPct val="0"/>
                </a:spcBef>
              </a:pPr>
              <a:t>153</a:t>
            </a:fld>
            <a:endParaRPr lang="en-US" altLang="zh-CN"/>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600" b="1"/>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518B027-B340-442D-9678-3A6E5D910318}" type="slidenum">
              <a:rPr lang="en-US" altLang="zh-CN" smtClean="0"/>
              <a:pPr>
                <a:spcBef>
                  <a:spcPct val="0"/>
                </a:spcBef>
              </a:pPr>
              <a:t>154</a:t>
            </a:fld>
            <a:endParaRPr lang="en-US" altLang="zh-CN"/>
          </a:p>
        </p:txBody>
      </p:sp>
      <p:sp>
        <p:nvSpPr>
          <p:cNvPr id="206851" name="Rectangle 2"/>
          <p:cNvSpPr>
            <a:spLocks noGrp="1" noRot="1" noChangeAspect="1" noChangeArrowheads="1" noTextEdit="1"/>
          </p:cNvSpPr>
          <p:nvPr>
            <p:ph type="sldImg"/>
          </p:nvPr>
        </p:nvSpPr>
        <p:spPr>
          <a:solidFill>
            <a:srgbClr val="FFFFFF"/>
          </a:solidFill>
          <a:ln/>
        </p:spPr>
      </p:sp>
      <p:sp>
        <p:nvSpPr>
          <p:cNvPr id="20685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600" b="1" dirty="0">
                <a:latin typeface="宋体" panose="02010600030101010101" pitchFamily="2" charset="-122"/>
              </a:rPr>
              <a:t>此偏序集中无最大，最小元。但是有极大，极小元。</a:t>
            </a:r>
            <a:r>
              <a:rPr lang="zh-CN" altLang="en-US" sz="1600" b="1" dirty="0">
                <a:sym typeface="Symbol" panose="05050102010706020507" pitchFamily="18" charset="2"/>
              </a:rPr>
              <a:t></a:t>
            </a:r>
            <a:r>
              <a:rPr lang="en-US" altLang="zh-CN" sz="1600" b="1" dirty="0"/>
              <a:t>a</a:t>
            </a:r>
            <a:r>
              <a:rPr lang="zh-CN" altLang="en-US" sz="1600" b="1" dirty="0">
                <a:latin typeface="宋体" panose="02010600030101010101" pitchFamily="2" charset="-122"/>
              </a:rPr>
              <a:t>，</a:t>
            </a:r>
            <a:r>
              <a:rPr lang="en-US" altLang="zh-CN" sz="1600" b="1" dirty="0"/>
              <a:t>b</a:t>
            </a:r>
            <a:r>
              <a:rPr lang="zh-CN" altLang="en-US" sz="1600" b="1" dirty="0">
                <a:latin typeface="宋体" panose="02010600030101010101" pitchFamily="2" charset="-122"/>
              </a:rPr>
              <a:t>，</a:t>
            </a:r>
            <a:r>
              <a:rPr lang="en-US" altLang="zh-CN" sz="1600" b="1" dirty="0"/>
              <a:t>c</a:t>
            </a:r>
            <a:r>
              <a:rPr lang="zh-CN" altLang="en-US" sz="1600" b="1" dirty="0">
                <a:latin typeface="宋体" panose="02010600030101010101" pitchFamily="2" charset="-122"/>
              </a:rPr>
              <a:t>，</a:t>
            </a:r>
            <a:r>
              <a:rPr lang="en-US" altLang="zh-CN" sz="1600" b="1" dirty="0"/>
              <a:t>d</a:t>
            </a:r>
            <a:r>
              <a:rPr lang="en-US" altLang="zh-CN" sz="1600" b="1" dirty="0">
                <a:sym typeface="Symbol" panose="05050102010706020507" pitchFamily="18" charset="2"/>
              </a:rPr>
              <a:t></a:t>
            </a:r>
            <a:r>
              <a:rPr lang="zh-CN" altLang="en-US" sz="1600" b="1" dirty="0">
                <a:latin typeface="宋体" panose="02010600030101010101" pitchFamily="2" charset="-122"/>
              </a:rPr>
              <a:t>和</a:t>
            </a:r>
            <a:r>
              <a:rPr lang="zh-CN" altLang="en-US" sz="1600" b="1" dirty="0">
                <a:sym typeface="Symbol" panose="05050102010706020507" pitchFamily="18" charset="2"/>
              </a:rPr>
              <a:t></a:t>
            </a:r>
            <a:r>
              <a:rPr lang="en-US" altLang="zh-CN" sz="1600" b="1" dirty="0"/>
              <a:t>a</a:t>
            </a:r>
            <a:r>
              <a:rPr lang="zh-CN" altLang="en-US" sz="1600" b="1" dirty="0">
                <a:latin typeface="宋体" panose="02010600030101010101" pitchFamily="2" charset="-122"/>
              </a:rPr>
              <a:t>，</a:t>
            </a:r>
            <a:r>
              <a:rPr lang="en-US" altLang="zh-CN" sz="1600" b="1" dirty="0"/>
              <a:t>b</a:t>
            </a:r>
            <a:r>
              <a:rPr lang="zh-CN" altLang="en-US" sz="1600" b="1" dirty="0">
                <a:latin typeface="宋体" panose="02010600030101010101" pitchFamily="2" charset="-122"/>
              </a:rPr>
              <a:t>，</a:t>
            </a:r>
            <a:r>
              <a:rPr lang="en-US" altLang="zh-CN" sz="1600" b="1" dirty="0"/>
              <a:t>c</a:t>
            </a:r>
            <a:r>
              <a:rPr lang="zh-CN" altLang="en-US" sz="1600" b="1" dirty="0">
                <a:latin typeface="宋体" panose="02010600030101010101" pitchFamily="2" charset="-122"/>
              </a:rPr>
              <a:t>，</a:t>
            </a:r>
            <a:r>
              <a:rPr lang="en-US" altLang="zh-CN" sz="1600" b="1" dirty="0"/>
              <a:t>e</a:t>
            </a:r>
            <a:r>
              <a:rPr lang="en-US" altLang="zh-CN" sz="1600" b="1" dirty="0">
                <a:sym typeface="Symbol" panose="05050102010706020507" pitchFamily="18" charset="2"/>
              </a:rPr>
              <a:t></a:t>
            </a:r>
            <a:r>
              <a:rPr lang="zh-CN" altLang="en-US" sz="1600" b="1" dirty="0">
                <a:latin typeface="宋体" panose="02010600030101010101" pitchFamily="2" charset="-122"/>
              </a:rPr>
              <a:t>是极大元，</a:t>
            </a:r>
            <a:r>
              <a:rPr lang="zh-CN" altLang="en-US" sz="1600" b="1" dirty="0">
                <a:sym typeface="Symbol" panose="05050102010706020507" pitchFamily="18" charset="2"/>
              </a:rPr>
              <a:t></a:t>
            </a:r>
            <a:r>
              <a:rPr lang="en-US" altLang="zh-CN" sz="1600" b="1" dirty="0"/>
              <a:t>a</a:t>
            </a:r>
            <a:r>
              <a:rPr lang="en-US" altLang="zh-CN" sz="1600" b="1" dirty="0">
                <a:sym typeface="Symbol" panose="05050102010706020507" pitchFamily="18" charset="2"/>
              </a:rPr>
              <a:t></a:t>
            </a:r>
            <a:r>
              <a:rPr lang="zh-CN" altLang="en-US" sz="1600" b="1" dirty="0">
                <a:latin typeface="宋体" panose="02010600030101010101" pitchFamily="2" charset="-122"/>
              </a:rPr>
              <a:t>和</a:t>
            </a:r>
            <a:r>
              <a:rPr lang="zh-CN" altLang="en-US" sz="1600" b="1" dirty="0">
                <a:sym typeface="Symbol" panose="05050102010706020507" pitchFamily="18" charset="2"/>
              </a:rPr>
              <a:t></a:t>
            </a:r>
            <a:r>
              <a:rPr lang="en-US" altLang="zh-CN" sz="1600" b="1" dirty="0"/>
              <a:t>b</a:t>
            </a:r>
            <a:r>
              <a:rPr lang="en-US" altLang="zh-CN" sz="1600" b="1" dirty="0">
                <a:sym typeface="Symbol" panose="05050102010706020507" pitchFamily="18" charset="2"/>
              </a:rPr>
              <a:t></a:t>
            </a:r>
            <a:r>
              <a:rPr lang="zh-CN" altLang="en-US" sz="1600" b="1" dirty="0">
                <a:latin typeface="宋体" panose="02010600030101010101" pitchFamily="2" charset="-122"/>
              </a:rPr>
              <a:t>是极小元。</a:t>
            </a:r>
            <a:endParaRPr lang="zh-CN" altLang="en-US" sz="1600" b="1"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42E4934-6297-4609-A06E-045135F31F5C}" type="slidenum">
              <a:rPr lang="en-US" altLang="zh-CN" smtClean="0"/>
              <a:pPr>
                <a:spcBef>
                  <a:spcPct val="0"/>
                </a:spcBef>
              </a:pPr>
              <a:t>160</a:t>
            </a:fld>
            <a:endParaRPr lang="en-US" altLang="zh-CN"/>
          </a:p>
        </p:txBody>
      </p:sp>
      <p:sp>
        <p:nvSpPr>
          <p:cNvPr id="212995" name="Rectangle 2"/>
          <p:cNvSpPr>
            <a:spLocks noGrp="1" noRot="1" noChangeAspect="1" noChangeArrowheads="1" noTextEdit="1"/>
          </p:cNvSpPr>
          <p:nvPr>
            <p:ph type="sldImg"/>
          </p:nvPr>
        </p:nvSpPr>
        <p:spPr>
          <a:solidFill>
            <a:srgbClr val="FFFFFF"/>
          </a:solidFill>
          <a:ln/>
        </p:spPr>
      </p:sp>
      <p:sp>
        <p:nvSpPr>
          <p:cNvPr id="212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600" b="1"/>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487F5BF-98D5-448E-B142-E771015341A0}" type="slidenum">
              <a:rPr lang="en-US" altLang="zh-CN" smtClean="0"/>
              <a:pPr>
                <a:spcBef>
                  <a:spcPct val="0"/>
                </a:spcBef>
              </a:pPr>
              <a:t>164</a:t>
            </a:fld>
            <a:endParaRPr lang="en-US" altLang="zh-CN"/>
          </a:p>
        </p:txBody>
      </p:sp>
      <p:sp>
        <p:nvSpPr>
          <p:cNvPr id="218115" name="Rectangle 2"/>
          <p:cNvSpPr>
            <a:spLocks noGrp="1" noRot="1" noChangeAspect="1" noChangeArrowheads="1" noTextEdit="1"/>
          </p:cNvSpPr>
          <p:nvPr>
            <p:ph type="sldImg"/>
          </p:nvPr>
        </p:nvSpPr>
        <p:spPr>
          <a:solidFill>
            <a:srgbClr val="FFFFFF"/>
          </a:solidFill>
          <a:ln/>
        </p:spPr>
      </p:sp>
      <p:sp>
        <p:nvSpPr>
          <p:cNvPr id="2181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6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228216B-1519-4D3C-95A2-1FD683B28468}" type="slidenum">
              <a:rPr lang="en-US" altLang="zh-CN" smtClean="0"/>
              <a:pPr>
                <a:spcBef>
                  <a:spcPct val="0"/>
                </a:spcBef>
              </a:pPr>
              <a:t>48</a:t>
            </a:fld>
            <a:endParaRPr lang="en-US" altLang="zh-CN"/>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a:t>也可用数学归纳法来证明，对任意的</a:t>
            </a:r>
            <a:r>
              <a:rPr lang="en-US" altLang="zh-CN"/>
              <a:t>m</a:t>
            </a:r>
            <a:r>
              <a:rPr lang="zh-CN" altLang="en-US"/>
              <a:t>，对</a:t>
            </a:r>
            <a:r>
              <a:rPr lang="en-US" altLang="zh-CN"/>
              <a:t>k</a:t>
            </a:r>
            <a:r>
              <a:rPr lang="zh-CN" altLang="en-US"/>
              <a:t>进行归纳。请学生自己证明。</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4F01DE5-CF82-4F5B-8749-76AD5BAAD93B}" type="slidenum">
              <a:rPr lang="en-US" altLang="zh-CN" smtClean="0"/>
              <a:pPr>
                <a:spcBef>
                  <a:spcPct val="0"/>
                </a:spcBef>
              </a:pPr>
              <a:t>165</a:t>
            </a:fld>
            <a:endParaRPr lang="en-US" altLang="zh-CN"/>
          </a:p>
        </p:txBody>
      </p:sp>
      <p:sp>
        <p:nvSpPr>
          <p:cNvPr id="220163" name="Rectangle 2"/>
          <p:cNvSpPr>
            <a:spLocks noGrp="1" noRot="1" noChangeAspect="1" noChangeArrowheads="1" noTextEdit="1"/>
          </p:cNvSpPr>
          <p:nvPr>
            <p:ph type="sldImg"/>
          </p:nvPr>
        </p:nvSpPr>
        <p:spPr>
          <a:solidFill>
            <a:srgbClr val="FFFFFF"/>
          </a:solidFill>
          <a:ln/>
        </p:spPr>
      </p:sp>
      <p:sp>
        <p:nvSpPr>
          <p:cNvPr id="220164" name="Rectangle 3"/>
          <p:cNvSpPr>
            <a:spLocks noGrp="1" noChangeArrowheads="1"/>
          </p:cNvSpPr>
          <p:nvPr>
            <p:ph type="body" idx="1"/>
          </p:nvPr>
        </p:nvSpPr>
        <p:spPr>
          <a:solidFill>
            <a:srgbClr val="FFFFFF"/>
          </a:solidFill>
          <a:ln>
            <a:solidFill>
              <a:srgbClr val="000000"/>
            </a:solidFill>
          </a:ln>
        </p:spPr>
        <p:txBody>
          <a:bodyPr/>
          <a:lstStyle/>
          <a:p>
            <a:pPr eaLnBrk="1" hangingPunct="1">
              <a:buClr>
                <a:schemeClr val="tx2"/>
              </a:buClr>
              <a:buFont typeface="Wingdings" panose="05000000000000000000" pitchFamily="2" charset="2"/>
              <a:buNone/>
            </a:pPr>
            <a:r>
              <a:rPr lang="zh-CN" altLang="en-US" dirty="0">
                <a:solidFill>
                  <a:schemeClr val="tx2"/>
                </a:solidFill>
                <a:latin typeface="宋体" panose="02010600030101010101" pitchFamily="2" charset="-122"/>
              </a:rPr>
              <a:t>证明：</a:t>
            </a:r>
            <a:r>
              <a:rPr lang="zh-CN" altLang="en-US" dirty="0">
                <a:latin typeface="宋体" panose="02010600030101010101" pitchFamily="2" charset="-122"/>
              </a:rPr>
              <a:t>设</a:t>
            </a:r>
            <a:r>
              <a:rPr lang="en-US" altLang="zh-CN" dirty="0"/>
              <a:t>A={a</a:t>
            </a:r>
            <a:r>
              <a:rPr lang="en-US" altLang="zh-CN" baseline="-30000" dirty="0"/>
              <a:t>1</a:t>
            </a:r>
            <a:r>
              <a:rPr lang="en-US" altLang="zh-CN" dirty="0">
                <a:latin typeface="宋体" panose="02010600030101010101" pitchFamily="2" charset="-122"/>
              </a:rPr>
              <a:t>,</a:t>
            </a:r>
            <a:r>
              <a:rPr lang="en-US" altLang="zh-CN" dirty="0"/>
              <a:t>a</a:t>
            </a:r>
            <a:r>
              <a:rPr lang="en-US" altLang="zh-CN" baseline="-30000" dirty="0"/>
              <a:t>2</a:t>
            </a:r>
            <a:r>
              <a:rPr lang="en-US" altLang="zh-CN" dirty="0">
                <a:latin typeface="宋体" panose="02010600030101010101" pitchFamily="2" charset="-122"/>
              </a:rPr>
              <a:t>,</a:t>
            </a:r>
            <a:r>
              <a:rPr lang="en-US" altLang="zh-CN" dirty="0"/>
              <a:t>a</a:t>
            </a:r>
            <a:r>
              <a:rPr lang="en-US" altLang="zh-CN" baseline="-30000" dirty="0"/>
              <a:t>3</a:t>
            </a:r>
            <a:r>
              <a:rPr lang="en-US" altLang="zh-CN" dirty="0">
                <a:latin typeface="宋体" panose="02010600030101010101" pitchFamily="2" charset="-122"/>
              </a:rPr>
              <a:t>,</a:t>
            </a:r>
            <a:r>
              <a:rPr lang="en-US" altLang="zh-CN" dirty="0">
                <a:latin typeface="Arial" panose="020B0604020202020204" pitchFamily="34" charset="0"/>
              </a:rPr>
              <a:t>…</a:t>
            </a:r>
            <a:r>
              <a:rPr lang="en-US" altLang="zh-CN" dirty="0">
                <a:latin typeface="宋体" panose="02010600030101010101" pitchFamily="2" charset="-122"/>
              </a:rPr>
              <a:t>,</a:t>
            </a:r>
            <a:r>
              <a:rPr lang="en-US" altLang="zh-CN" dirty="0"/>
              <a:t>a</a:t>
            </a:r>
            <a:r>
              <a:rPr lang="en-US" altLang="zh-CN" baseline="-30000" dirty="0"/>
              <a:t>n</a:t>
            </a:r>
            <a:r>
              <a:rPr lang="en-US" altLang="zh-CN" dirty="0"/>
              <a:t>}</a:t>
            </a:r>
            <a:r>
              <a:rPr lang="zh-CN" altLang="en-US" dirty="0"/>
              <a:t>。</a:t>
            </a:r>
            <a:endParaRPr lang="zh-CN" altLang="en-US" dirty="0">
              <a:latin typeface="宋体" panose="02010600030101010101" pitchFamily="2" charset="-122"/>
            </a:endParaRPr>
          </a:p>
          <a:p>
            <a:pPr eaLnBrk="1" hangingPunct="1">
              <a:buClr>
                <a:schemeClr val="tx2"/>
              </a:buClr>
              <a:buFont typeface="Wingdings" panose="05000000000000000000" pitchFamily="2" charset="2"/>
              <a:buNone/>
            </a:pPr>
            <a:r>
              <a:rPr lang="zh-CN" altLang="en-US" dirty="0">
                <a:latin typeface="宋体" panose="02010600030101010101" pitchFamily="2" charset="-122"/>
              </a:rPr>
              <a:t>假设</a:t>
            </a:r>
            <a:r>
              <a:rPr lang="en-US" altLang="zh-CN" dirty="0">
                <a:latin typeface="宋体" panose="02010600030101010101" pitchFamily="2" charset="-122"/>
              </a:rPr>
              <a:t>&lt;A,</a:t>
            </a:r>
            <a:r>
              <a:rPr lang="en-US" altLang="zh-CN" dirty="0">
                <a:latin typeface="宋体" panose="02010600030101010101" pitchFamily="2" charset="-122"/>
                <a:sym typeface="Symbol" panose="05050102010706020507" pitchFamily="18" charset="2"/>
              </a:rPr>
              <a:t>&gt;</a:t>
            </a:r>
            <a:r>
              <a:rPr lang="zh-CN" altLang="en-US" dirty="0">
                <a:latin typeface="宋体" panose="02010600030101010101" pitchFamily="2" charset="-122"/>
              </a:rPr>
              <a:t>不是</a:t>
            </a:r>
            <a:r>
              <a:rPr lang="zh-CN" altLang="en-US" u="sng" dirty="0">
                <a:latin typeface="宋体" panose="02010600030101010101" pitchFamily="2" charset="-122"/>
              </a:rPr>
              <a:t>良序集</a:t>
            </a:r>
            <a:r>
              <a:rPr lang="zh-CN" altLang="en-US" dirty="0">
                <a:latin typeface="宋体" panose="02010600030101010101" pitchFamily="2" charset="-122"/>
              </a:rPr>
              <a:t>，</a:t>
            </a:r>
          </a:p>
          <a:p>
            <a:pPr eaLnBrk="1" hangingPunct="1">
              <a:buClr>
                <a:schemeClr val="tx2"/>
              </a:buClr>
              <a:buFont typeface="Wingdings" panose="05000000000000000000" pitchFamily="2" charset="2"/>
              <a:buNone/>
            </a:pPr>
            <a:r>
              <a:rPr lang="zh-CN" altLang="en-US" dirty="0">
                <a:latin typeface="宋体" panose="02010600030101010101" pitchFamily="2" charset="-122"/>
              </a:rPr>
              <a:t>那么</a:t>
            </a:r>
            <a:r>
              <a:rPr lang="en-US" altLang="zh-CN" dirty="0">
                <a:latin typeface="宋体" panose="02010600030101010101" pitchFamily="2" charset="-122"/>
              </a:rPr>
              <a:t>&lt;A,</a:t>
            </a:r>
            <a:r>
              <a:rPr lang="en-US" altLang="zh-CN" dirty="0">
                <a:latin typeface="宋体" panose="02010600030101010101" pitchFamily="2" charset="-122"/>
                <a:sym typeface="Symbol" panose="05050102010706020507" pitchFamily="18" charset="2"/>
              </a:rPr>
              <a:t>&gt;</a:t>
            </a:r>
            <a:r>
              <a:rPr lang="zh-CN" altLang="en-US" dirty="0">
                <a:latin typeface="宋体" panose="02010600030101010101" pitchFamily="2" charset="-122"/>
              </a:rPr>
              <a:t>一定不是良基的，</a:t>
            </a:r>
          </a:p>
          <a:p>
            <a:pPr eaLnBrk="1" hangingPunct="1">
              <a:buClr>
                <a:schemeClr val="tx2"/>
              </a:buClr>
              <a:buFont typeface="Wingdings" panose="05000000000000000000" pitchFamily="2" charset="2"/>
              <a:buNone/>
            </a:pPr>
            <a:r>
              <a:rPr lang="zh-CN" altLang="en-US" dirty="0">
                <a:latin typeface="宋体" panose="02010600030101010101" pitchFamily="2" charset="-122"/>
              </a:rPr>
              <a:t>则必存在一个非空子集</a:t>
            </a:r>
            <a:r>
              <a:rPr lang="en-US" altLang="zh-CN" dirty="0"/>
              <a:t>B</a:t>
            </a:r>
            <a:r>
              <a:rPr lang="en-US" altLang="zh-CN" dirty="0">
                <a:sym typeface="Symbol" panose="05050102010706020507" pitchFamily="18" charset="2"/>
              </a:rPr>
              <a:t></a:t>
            </a:r>
            <a:r>
              <a:rPr lang="en-US" altLang="zh-CN" dirty="0"/>
              <a:t>A</a:t>
            </a:r>
            <a:r>
              <a:rPr lang="zh-CN" altLang="en-US" dirty="0">
                <a:latin typeface="宋体" panose="02010600030101010101" pitchFamily="2" charset="-122"/>
              </a:rPr>
              <a:t>，</a:t>
            </a:r>
            <a:r>
              <a:rPr lang="en-US" altLang="zh-CN" dirty="0"/>
              <a:t>B</a:t>
            </a:r>
            <a:r>
              <a:rPr lang="zh-CN" altLang="en-US" dirty="0">
                <a:latin typeface="宋体" panose="02010600030101010101" pitchFamily="2" charset="-122"/>
              </a:rPr>
              <a:t>中不存在最小元，</a:t>
            </a:r>
          </a:p>
          <a:p>
            <a:pPr eaLnBrk="1" hangingPunct="1">
              <a:buClr>
                <a:schemeClr val="tx2"/>
              </a:buClr>
              <a:buFont typeface="Wingdings" panose="05000000000000000000" pitchFamily="2" charset="2"/>
              <a:buNone/>
            </a:pPr>
            <a:r>
              <a:rPr lang="zh-CN" altLang="en-US" u="sng" dirty="0">
                <a:latin typeface="宋体" panose="02010600030101010101" pitchFamily="2" charset="-122"/>
              </a:rPr>
              <a:t>由于</a:t>
            </a:r>
            <a:r>
              <a:rPr lang="en-US" altLang="zh-CN" u="sng" dirty="0"/>
              <a:t>B</a:t>
            </a:r>
            <a:r>
              <a:rPr lang="zh-CN" altLang="en-US" u="sng" dirty="0">
                <a:latin typeface="宋体" panose="02010600030101010101" pitchFamily="2" charset="-122"/>
              </a:rPr>
              <a:t>是有穷的集合，那么一定可以找出两个元素</a:t>
            </a:r>
            <a:r>
              <a:rPr lang="en-US" altLang="zh-CN" u="sng" dirty="0"/>
              <a:t>x</a:t>
            </a:r>
            <a:r>
              <a:rPr lang="zh-CN" altLang="en-US" u="sng" dirty="0">
                <a:latin typeface="宋体" panose="02010600030101010101" pitchFamily="2" charset="-122"/>
              </a:rPr>
              <a:t>和</a:t>
            </a:r>
            <a:r>
              <a:rPr lang="en-US" altLang="zh-CN" u="sng" dirty="0"/>
              <a:t>y</a:t>
            </a:r>
            <a:r>
              <a:rPr lang="zh-CN" altLang="en-US" u="sng" dirty="0">
                <a:latin typeface="宋体" panose="02010600030101010101" pitchFamily="2" charset="-122"/>
              </a:rPr>
              <a:t>，他们之间没有</a:t>
            </a:r>
            <a:r>
              <a:rPr lang="zh-CN" altLang="en-US" u="sng" dirty="0">
                <a:sym typeface="Symbol" panose="05050102010706020507" pitchFamily="18" charset="2"/>
              </a:rPr>
              <a:t></a:t>
            </a:r>
            <a:r>
              <a:rPr lang="zh-CN" altLang="en-US" u="sng" dirty="0">
                <a:latin typeface="宋体" panose="02010600030101010101" pitchFamily="2" charset="-122"/>
              </a:rPr>
              <a:t>关系</a:t>
            </a:r>
            <a:r>
              <a:rPr lang="en-US" altLang="zh-CN" dirty="0">
                <a:latin typeface="宋体" panose="02010600030101010101" pitchFamily="2" charset="-122"/>
              </a:rPr>
              <a:t>(</a:t>
            </a:r>
            <a:r>
              <a:rPr lang="zh-CN" altLang="en-US" dirty="0">
                <a:latin typeface="宋体" panose="02010600030101010101" pitchFamily="2" charset="-122"/>
              </a:rPr>
              <a:t>任意元素</a:t>
            </a:r>
            <a:r>
              <a:rPr lang="en-US" altLang="zh-CN" dirty="0">
                <a:latin typeface="宋体" panose="02010600030101010101" pitchFamily="2" charset="-122"/>
              </a:rPr>
              <a:t>x?)</a:t>
            </a:r>
          </a:p>
          <a:p>
            <a:pPr eaLnBrk="1" hangingPunct="1">
              <a:buClr>
                <a:schemeClr val="tx2"/>
              </a:buClr>
              <a:buFont typeface="Wingdings" panose="05000000000000000000" pitchFamily="2" charset="2"/>
              <a:buNone/>
            </a:pPr>
            <a:r>
              <a:rPr lang="zh-CN" altLang="en-US" dirty="0">
                <a:latin typeface="宋体" panose="02010600030101010101" pitchFamily="2" charset="-122"/>
              </a:rPr>
              <a:t>这与</a:t>
            </a:r>
            <a:r>
              <a:rPr lang="en-US" altLang="zh-CN" dirty="0">
                <a:latin typeface="宋体" panose="02010600030101010101" pitchFamily="2" charset="-122"/>
              </a:rPr>
              <a:t>&lt;A,</a:t>
            </a:r>
            <a:r>
              <a:rPr lang="en-US" altLang="zh-CN" dirty="0">
                <a:latin typeface="宋体" panose="02010600030101010101" pitchFamily="2" charset="-122"/>
                <a:sym typeface="Symbol" panose="05050102010706020507" pitchFamily="18" charset="2"/>
              </a:rPr>
              <a:t>&gt;</a:t>
            </a:r>
            <a:r>
              <a:rPr lang="zh-CN" altLang="en-US" dirty="0">
                <a:latin typeface="宋体" panose="02010600030101010101" pitchFamily="2" charset="-122"/>
              </a:rPr>
              <a:t>是全序集矛盾。</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1A2AEF8-37B5-46D2-8156-0C76DEE29FF4}" type="slidenum">
              <a:rPr lang="en-US" altLang="zh-CN" smtClean="0"/>
              <a:pPr>
                <a:spcBef>
                  <a:spcPct val="0"/>
                </a:spcBef>
              </a:pPr>
              <a:t>166</a:t>
            </a:fld>
            <a:endParaRPr lang="en-US" altLang="zh-CN"/>
          </a:p>
        </p:txBody>
      </p:sp>
      <p:sp>
        <p:nvSpPr>
          <p:cNvPr id="222211" name="Rectangle 2"/>
          <p:cNvSpPr>
            <a:spLocks noGrp="1" noRot="1" noChangeAspect="1" noChangeArrowheads="1" noTextEdit="1"/>
          </p:cNvSpPr>
          <p:nvPr>
            <p:ph type="sldImg"/>
          </p:nvPr>
        </p:nvSpPr>
        <p:spPr>
          <a:solidFill>
            <a:srgbClr val="FFFFFF"/>
          </a:solidFill>
          <a:ln/>
        </p:spPr>
      </p:sp>
      <p:sp>
        <p:nvSpPr>
          <p:cNvPr id="22221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600" b="1" dirty="0"/>
              <a:t>假设</a:t>
            </a:r>
            <a:r>
              <a:rPr lang="en-US" altLang="zh-CN" sz="1400" b="1" dirty="0"/>
              <a:t>B</a:t>
            </a:r>
            <a:r>
              <a:rPr lang="zh-CN" altLang="en-US" sz="1400" b="1" dirty="0">
                <a:latin typeface="宋体" panose="02010600030101010101" pitchFamily="2" charset="-122"/>
              </a:rPr>
              <a:t>是无穷的集合，则有可能没有最小元，</a:t>
            </a:r>
            <a:r>
              <a:rPr lang="en-US" altLang="zh-CN" sz="1400" b="1" dirty="0">
                <a:latin typeface="宋体" panose="02010600030101010101" pitchFamily="2" charset="-122"/>
              </a:rPr>
              <a:t>A</a:t>
            </a:r>
            <a:r>
              <a:rPr lang="zh-CN" altLang="en-US" sz="1400" b="1" dirty="0">
                <a:latin typeface="宋体" panose="02010600030101010101" pitchFamily="2" charset="-122"/>
              </a:rPr>
              <a:t>是整数集合，</a:t>
            </a:r>
            <a:r>
              <a:rPr lang="en-US" altLang="zh-CN" sz="1400" b="1" dirty="0">
                <a:latin typeface="宋体" panose="02010600030101010101" pitchFamily="2" charset="-122"/>
              </a:rPr>
              <a:t>B</a:t>
            </a:r>
            <a:r>
              <a:rPr lang="zh-CN" altLang="en-US" sz="1400" b="1" dirty="0">
                <a:latin typeface="宋体" panose="02010600030101010101" pitchFamily="2" charset="-122"/>
              </a:rPr>
              <a:t>是负整数的集合。则Ｂ中无最小元。</a:t>
            </a:r>
            <a:endParaRPr lang="zh-CN" altLang="en-US" sz="1600" b="1" dirty="0"/>
          </a:p>
          <a:p>
            <a:pPr eaLnBrk="1" hangingPunct="1"/>
            <a:r>
              <a:rPr lang="zh-CN" altLang="en-US" sz="1600" b="1" dirty="0"/>
              <a:t>假设在Ｂ中，任意两个元素都可比，则一定可以找到最小元，我们用</a:t>
            </a:r>
            <a:r>
              <a:rPr lang="en-US" altLang="zh-CN" sz="1600" b="1" dirty="0"/>
              <a:t>a</a:t>
            </a:r>
            <a:r>
              <a:rPr lang="en-US" altLang="zh-CN" sz="1600" b="1" dirty="0">
                <a:latin typeface="Arial" panose="020B0604020202020204" pitchFamily="34" charset="0"/>
              </a:rPr>
              <a:t>’</a:t>
            </a:r>
            <a:r>
              <a:rPr lang="zh-CN" altLang="en-US" sz="1600" b="1" dirty="0"/>
              <a:t>来保存最小元，令</a:t>
            </a:r>
            <a:r>
              <a:rPr lang="en-US" altLang="zh-CN" sz="1600" b="1" dirty="0"/>
              <a:t>a</a:t>
            </a:r>
            <a:r>
              <a:rPr lang="en-US" altLang="zh-CN" sz="1600" b="1" dirty="0">
                <a:latin typeface="Arial" panose="020B0604020202020204" pitchFamily="34" charset="0"/>
              </a:rPr>
              <a:t>’</a:t>
            </a:r>
            <a:r>
              <a:rPr lang="en-US" altLang="zh-CN" sz="1600" b="1" dirty="0"/>
              <a:t>=</a:t>
            </a:r>
            <a:r>
              <a:rPr lang="en-US" altLang="zh-CN" sz="1400" b="1" dirty="0"/>
              <a:t>a</a:t>
            </a:r>
            <a:r>
              <a:rPr lang="en-US" altLang="zh-CN" sz="1400" b="1" baseline="-30000" dirty="0"/>
              <a:t>1</a:t>
            </a:r>
            <a:r>
              <a:rPr lang="zh-CN" altLang="en-US" sz="1400" b="1" dirty="0"/>
              <a:t>，然后用</a:t>
            </a:r>
            <a:r>
              <a:rPr lang="en-US" altLang="zh-CN" sz="1400" b="1" dirty="0"/>
              <a:t>for(I=2;I&lt;=</a:t>
            </a:r>
            <a:r>
              <a:rPr lang="en-US" altLang="zh-CN" sz="1400" b="1" dirty="0" err="1"/>
              <a:t>n;I</a:t>
            </a:r>
            <a:r>
              <a:rPr lang="en-US" altLang="zh-CN" sz="1400" b="1" dirty="0"/>
              <a:t>++)</a:t>
            </a:r>
            <a:r>
              <a:rPr lang="zh-CN" altLang="en-US" sz="1400" b="1" dirty="0"/>
              <a:t>循环，若</a:t>
            </a:r>
            <a:r>
              <a:rPr lang="en-US" altLang="zh-CN" sz="1400" b="1" dirty="0" err="1"/>
              <a:t>a</a:t>
            </a:r>
            <a:r>
              <a:rPr lang="en-US" altLang="zh-CN" sz="1400" b="1" baseline="-30000" dirty="0" err="1"/>
              <a:t>i</a:t>
            </a:r>
            <a:r>
              <a:rPr lang="en-US" altLang="zh-CN" sz="1400" b="1" dirty="0" err="1">
                <a:sym typeface="Symbol" panose="05050102010706020507" pitchFamily="18" charset="2"/>
              </a:rPr>
              <a:t></a:t>
            </a:r>
            <a:r>
              <a:rPr lang="en-US" altLang="zh-CN" sz="1400" b="1" dirty="0" err="1"/>
              <a:t>a</a:t>
            </a:r>
            <a:r>
              <a:rPr lang="en-US" altLang="zh-CN" sz="1400" b="1" dirty="0">
                <a:latin typeface="Arial" panose="020B0604020202020204" pitchFamily="34" charset="0"/>
              </a:rPr>
              <a:t>’</a:t>
            </a:r>
            <a:r>
              <a:rPr lang="zh-CN" altLang="en-US" sz="1400" b="1" dirty="0"/>
              <a:t>，则令</a:t>
            </a:r>
            <a:r>
              <a:rPr lang="en-US" altLang="zh-CN" sz="1600" b="1" dirty="0"/>
              <a:t>a</a:t>
            </a:r>
            <a:r>
              <a:rPr lang="en-US" altLang="zh-CN" sz="1600" b="1" dirty="0">
                <a:latin typeface="Arial" panose="020B0604020202020204" pitchFamily="34" charset="0"/>
              </a:rPr>
              <a:t>’</a:t>
            </a:r>
            <a:r>
              <a:rPr lang="en-US" altLang="zh-CN" sz="1600" b="1" dirty="0"/>
              <a:t>=</a:t>
            </a:r>
            <a:r>
              <a:rPr lang="en-US" altLang="zh-CN" sz="1400" b="1" dirty="0" err="1"/>
              <a:t>a</a:t>
            </a:r>
            <a:r>
              <a:rPr lang="en-US" altLang="zh-CN" sz="1400" b="1" baseline="-30000" dirty="0" err="1"/>
              <a:t>i</a:t>
            </a:r>
            <a:r>
              <a:rPr lang="en-US" altLang="zh-CN" sz="1400" b="1" dirty="0"/>
              <a:t>,</a:t>
            </a:r>
            <a:r>
              <a:rPr lang="zh-CN" altLang="en-US" sz="1400" b="1" dirty="0"/>
              <a:t>循环结束后，</a:t>
            </a:r>
            <a:r>
              <a:rPr lang="en-US" altLang="zh-CN" sz="1400" b="1" dirty="0"/>
              <a:t>a</a:t>
            </a:r>
            <a:r>
              <a:rPr lang="en-US" altLang="zh-CN" sz="1400" b="1" dirty="0">
                <a:latin typeface="Arial" panose="020B0604020202020204" pitchFamily="34" charset="0"/>
              </a:rPr>
              <a:t>’</a:t>
            </a:r>
            <a:r>
              <a:rPr lang="zh-CN" altLang="en-US" sz="1400" b="1" dirty="0"/>
              <a:t>中就是最小元。</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88F7080-50E3-4BE5-9583-4E5B9FC93314}" type="slidenum">
              <a:rPr lang="en-US" altLang="zh-CN" smtClean="0"/>
              <a:pPr>
                <a:spcBef>
                  <a:spcPct val="0"/>
                </a:spcBef>
              </a:pPr>
              <a:t>167</a:t>
            </a:fld>
            <a:endParaRPr lang="en-US" altLang="zh-CN"/>
          </a:p>
        </p:txBody>
      </p:sp>
      <p:sp>
        <p:nvSpPr>
          <p:cNvPr id="224259" name="Rectangle 2"/>
          <p:cNvSpPr>
            <a:spLocks noGrp="1" noRot="1" noChangeAspect="1" noChangeArrowheads="1" noTextEdit="1"/>
          </p:cNvSpPr>
          <p:nvPr>
            <p:ph type="sldImg"/>
          </p:nvPr>
        </p:nvSpPr>
        <p:spPr>
          <a:solidFill>
            <a:srgbClr val="FFFFFF"/>
          </a:solidFill>
          <a:ln/>
        </p:spPr>
      </p:sp>
      <p:sp>
        <p:nvSpPr>
          <p:cNvPr id="2242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EE0CD09-FCE8-45A3-B746-996D39899CE3}" type="slidenum">
              <a:rPr lang="en-US" altLang="zh-CN" smtClean="0"/>
              <a:pPr>
                <a:spcBef>
                  <a:spcPct val="0"/>
                </a:spcBef>
              </a:pPr>
              <a:t>168</a:t>
            </a:fld>
            <a:endParaRPr lang="en-US" altLang="zh-CN"/>
          </a:p>
        </p:txBody>
      </p:sp>
      <p:sp>
        <p:nvSpPr>
          <p:cNvPr id="226307" name="Rectangle 2"/>
          <p:cNvSpPr>
            <a:spLocks noGrp="1" noRot="1" noChangeAspect="1" noChangeArrowheads="1" noTextEdit="1"/>
          </p:cNvSpPr>
          <p:nvPr>
            <p:ph type="sldImg"/>
          </p:nvPr>
        </p:nvSpPr>
        <p:spPr>
          <a:solidFill>
            <a:srgbClr val="FFFFFF"/>
          </a:solidFill>
          <a:ln/>
        </p:spPr>
      </p:sp>
      <p:sp>
        <p:nvSpPr>
          <p:cNvPr id="22630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400" b="1" dirty="0">
                <a:latin typeface="宋体" panose="02010600030101010101" pitchFamily="2" charset="-122"/>
              </a:rPr>
              <a:t>显然（</a:t>
            </a:r>
            <a:r>
              <a:rPr lang="en-US" altLang="zh-CN" sz="1400" b="1" dirty="0"/>
              <a:t>A</a:t>
            </a:r>
            <a:r>
              <a:rPr lang="zh-CN" altLang="en-US" sz="1400" b="1" dirty="0">
                <a:latin typeface="宋体" panose="02010600030101010101" pitchFamily="2" charset="-122"/>
              </a:rPr>
              <a:t>，</a:t>
            </a:r>
            <a:r>
              <a:rPr lang="zh-CN" altLang="en-US" sz="1400" b="1" dirty="0">
                <a:sym typeface="Symbol" panose="05050102010706020507" pitchFamily="18" charset="2"/>
              </a:rPr>
              <a:t></a:t>
            </a:r>
            <a:r>
              <a:rPr lang="zh-CN" altLang="en-US" sz="1400" b="1" dirty="0">
                <a:latin typeface="宋体" panose="02010600030101010101" pitchFamily="2" charset="-122"/>
              </a:rPr>
              <a:t>）为一全序集（从而为一良序集）。上述过程常称为拓扑排序算法。利用以上算法可以把任一有穷的偏序集改造为全序集，从而成为一良序集。</a:t>
            </a:r>
            <a:endParaRPr lang="zh-CN" altLang="en-US" sz="1400" b="1"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25A2E22-E960-4C57-8E78-3BAB3249C772}" type="slidenum">
              <a:rPr lang="en-US" altLang="zh-CN" smtClean="0"/>
              <a:pPr>
                <a:spcBef>
                  <a:spcPct val="0"/>
                </a:spcBef>
              </a:pPr>
              <a:t>169</a:t>
            </a:fld>
            <a:endParaRPr lang="en-US" altLang="zh-CN"/>
          </a:p>
        </p:txBody>
      </p:sp>
      <p:sp>
        <p:nvSpPr>
          <p:cNvPr id="228355" name="Rectangle 2"/>
          <p:cNvSpPr>
            <a:spLocks noGrp="1" noRot="1" noChangeAspect="1" noChangeArrowheads="1" noTextEdit="1"/>
          </p:cNvSpPr>
          <p:nvPr>
            <p:ph type="sldImg"/>
          </p:nvPr>
        </p:nvSpPr>
        <p:spPr>
          <a:solidFill>
            <a:srgbClr val="FFFFFF"/>
          </a:solidFill>
          <a:ln/>
        </p:spPr>
      </p:sp>
      <p:sp>
        <p:nvSpPr>
          <p:cNvPr id="2283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600" b="1" dirty="0">
                <a:latin typeface="宋体" panose="02010600030101010101" pitchFamily="2" charset="-122"/>
              </a:rPr>
              <a:t>此偏序集中无最大，最小元。但是有极大，极小元。</a:t>
            </a:r>
            <a:r>
              <a:rPr lang="zh-CN" altLang="en-US" sz="1600" b="1" dirty="0">
                <a:sym typeface="Symbol" panose="05050102010706020507" pitchFamily="18" charset="2"/>
              </a:rPr>
              <a:t></a:t>
            </a:r>
            <a:r>
              <a:rPr lang="en-US" altLang="zh-CN" sz="1600" b="1" dirty="0"/>
              <a:t>a</a:t>
            </a:r>
            <a:r>
              <a:rPr lang="zh-CN" altLang="en-US" sz="1600" b="1" dirty="0">
                <a:latin typeface="宋体" panose="02010600030101010101" pitchFamily="2" charset="-122"/>
              </a:rPr>
              <a:t>，</a:t>
            </a:r>
            <a:r>
              <a:rPr lang="en-US" altLang="zh-CN" sz="1600" b="1" dirty="0"/>
              <a:t>b</a:t>
            </a:r>
            <a:r>
              <a:rPr lang="zh-CN" altLang="en-US" sz="1600" b="1" dirty="0">
                <a:latin typeface="宋体" panose="02010600030101010101" pitchFamily="2" charset="-122"/>
              </a:rPr>
              <a:t>，</a:t>
            </a:r>
            <a:r>
              <a:rPr lang="en-US" altLang="zh-CN" sz="1600" b="1" dirty="0"/>
              <a:t>c</a:t>
            </a:r>
            <a:r>
              <a:rPr lang="zh-CN" altLang="en-US" sz="1600" b="1" dirty="0">
                <a:latin typeface="宋体" panose="02010600030101010101" pitchFamily="2" charset="-122"/>
              </a:rPr>
              <a:t>，</a:t>
            </a:r>
            <a:r>
              <a:rPr lang="en-US" altLang="zh-CN" sz="1600" b="1" dirty="0"/>
              <a:t>d</a:t>
            </a:r>
            <a:r>
              <a:rPr lang="en-US" altLang="zh-CN" sz="1600" b="1" dirty="0">
                <a:sym typeface="Symbol" panose="05050102010706020507" pitchFamily="18" charset="2"/>
              </a:rPr>
              <a:t></a:t>
            </a:r>
            <a:r>
              <a:rPr lang="zh-CN" altLang="en-US" sz="1600" b="1" dirty="0">
                <a:latin typeface="宋体" panose="02010600030101010101" pitchFamily="2" charset="-122"/>
              </a:rPr>
              <a:t>和</a:t>
            </a:r>
            <a:r>
              <a:rPr lang="zh-CN" altLang="en-US" sz="1600" b="1" dirty="0">
                <a:sym typeface="Symbol" panose="05050102010706020507" pitchFamily="18" charset="2"/>
              </a:rPr>
              <a:t></a:t>
            </a:r>
            <a:r>
              <a:rPr lang="en-US" altLang="zh-CN" sz="1600" b="1" dirty="0"/>
              <a:t>a</a:t>
            </a:r>
            <a:r>
              <a:rPr lang="zh-CN" altLang="en-US" sz="1600" b="1" dirty="0">
                <a:latin typeface="宋体" panose="02010600030101010101" pitchFamily="2" charset="-122"/>
              </a:rPr>
              <a:t>，</a:t>
            </a:r>
            <a:r>
              <a:rPr lang="en-US" altLang="zh-CN" sz="1600" b="1" dirty="0"/>
              <a:t>b</a:t>
            </a:r>
            <a:r>
              <a:rPr lang="zh-CN" altLang="en-US" sz="1600" b="1" dirty="0">
                <a:latin typeface="宋体" panose="02010600030101010101" pitchFamily="2" charset="-122"/>
              </a:rPr>
              <a:t>，</a:t>
            </a:r>
            <a:r>
              <a:rPr lang="en-US" altLang="zh-CN" sz="1600" b="1" dirty="0"/>
              <a:t>c</a:t>
            </a:r>
            <a:r>
              <a:rPr lang="zh-CN" altLang="en-US" sz="1600" b="1" dirty="0">
                <a:latin typeface="宋体" panose="02010600030101010101" pitchFamily="2" charset="-122"/>
              </a:rPr>
              <a:t>，</a:t>
            </a:r>
            <a:r>
              <a:rPr lang="en-US" altLang="zh-CN" sz="1600" b="1" dirty="0"/>
              <a:t>e</a:t>
            </a:r>
            <a:r>
              <a:rPr lang="en-US" altLang="zh-CN" sz="1600" b="1" dirty="0">
                <a:sym typeface="Symbol" panose="05050102010706020507" pitchFamily="18" charset="2"/>
              </a:rPr>
              <a:t></a:t>
            </a:r>
            <a:r>
              <a:rPr lang="zh-CN" altLang="en-US" sz="1600" b="1" dirty="0">
                <a:latin typeface="宋体" panose="02010600030101010101" pitchFamily="2" charset="-122"/>
              </a:rPr>
              <a:t>是极大元，</a:t>
            </a:r>
            <a:r>
              <a:rPr lang="zh-CN" altLang="en-US" sz="1600" b="1" dirty="0">
                <a:sym typeface="Symbol" panose="05050102010706020507" pitchFamily="18" charset="2"/>
              </a:rPr>
              <a:t></a:t>
            </a:r>
            <a:r>
              <a:rPr lang="en-US" altLang="zh-CN" sz="1600" b="1" dirty="0"/>
              <a:t>a</a:t>
            </a:r>
            <a:r>
              <a:rPr lang="en-US" altLang="zh-CN" sz="1600" b="1" dirty="0">
                <a:sym typeface="Symbol" panose="05050102010706020507" pitchFamily="18" charset="2"/>
              </a:rPr>
              <a:t></a:t>
            </a:r>
            <a:r>
              <a:rPr lang="zh-CN" altLang="en-US" sz="1600" b="1" dirty="0">
                <a:latin typeface="宋体" panose="02010600030101010101" pitchFamily="2" charset="-122"/>
              </a:rPr>
              <a:t>和</a:t>
            </a:r>
            <a:r>
              <a:rPr lang="zh-CN" altLang="en-US" sz="1600" b="1" dirty="0">
                <a:sym typeface="Symbol" panose="05050102010706020507" pitchFamily="18" charset="2"/>
              </a:rPr>
              <a:t></a:t>
            </a:r>
            <a:r>
              <a:rPr lang="en-US" altLang="zh-CN" sz="1600" b="1" dirty="0"/>
              <a:t>b</a:t>
            </a:r>
            <a:r>
              <a:rPr lang="en-US" altLang="zh-CN" sz="1600" b="1" dirty="0">
                <a:sym typeface="Symbol" panose="05050102010706020507" pitchFamily="18" charset="2"/>
              </a:rPr>
              <a:t></a:t>
            </a:r>
            <a:r>
              <a:rPr lang="zh-CN" altLang="en-US" sz="1600" b="1" dirty="0">
                <a:latin typeface="宋体" panose="02010600030101010101" pitchFamily="2" charset="-122"/>
              </a:rPr>
              <a:t>是极小元。</a:t>
            </a:r>
            <a:endParaRPr lang="zh-CN" altLang="en-US" sz="1600" b="1"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D7FA6E0-31DE-494B-AB70-A88BAF5E258F}" type="slidenum">
              <a:rPr lang="en-US" altLang="zh-CN" smtClean="0"/>
              <a:pPr>
                <a:spcBef>
                  <a:spcPct val="0"/>
                </a:spcBef>
              </a:pPr>
              <a:t>175</a:t>
            </a:fld>
            <a:endParaRPr lang="en-US" altLang="zh-CN"/>
          </a:p>
        </p:txBody>
      </p:sp>
      <p:sp>
        <p:nvSpPr>
          <p:cNvPr id="235523" name="Rectangle 2"/>
          <p:cNvSpPr>
            <a:spLocks noGrp="1" noRot="1" noChangeAspect="1" noChangeArrowheads="1" noTextEdit="1"/>
          </p:cNvSpPr>
          <p:nvPr>
            <p:ph type="sldImg"/>
          </p:nvPr>
        </p:nvSpPr>
        <p:spPr>
          <a:solidFill>
            <a:srgbClr val="FFFFFF"/>
          </a:solidFill>
          <a:ln/>
        </p:spPr>
      </p:sp>
      <p:sp>
        <p:nvSpPr>
          <p:cNvPr id="2355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z="1400"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0F6D8DA-DE36-4611-9CE5-8F407D73BE68}" type="slidenum">
              <a:rPr lang="en-US" altLang="zh-CN" smtClean="0"/>
              <a:pPr>
                <a:spcBef>
                  <a:spcPct val="0"/>
                </a:spcBef>
              </a:pPr>
              <a:t>49</a:t>
            </a:fld>
            <a:endParaRPr lang="en-US" altLang="zh-CN"/>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a:t>也可用数学归纳法来证明，对任意的</a:t>
            </a:r>
            <a:r>
              <a:rPr lang="en-US" altLang="zh-CN"/>
              <a:t>m</a:t>
            </a:r>
            <a:r>
              <a:rPr lang="zh-CN" altLang="en-US"/>
              <a:t>，对</a:t>
            </a:r>
            <a:r>
              <a:rPr lang="en-US" altLang="zh-CN"/>
              <a:t>k</a:t>
            </a:r>
            <a:r>
              <a:rPr lang="zh-CN" altLang="en-US"/>
              <a:t>进行归纳。请学生自己证明。</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9CC3287-E3E4-49D1-B05C-175CA2685A42}" type="slidenum">
              <a:rPr lang="en-US" altLang="zh-CN" smtClean="0"/>
              <a:pPr>
                <a:spcBef>
                  <a:spcPct val="0"/>
                </a:spcBef>
              </a:pPr>
              <a:t>58</a:t>
            </a:fld>
            <a:endParaRPr lang="en-US" altLang="zh-CN"/>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2400" b="1" dirty="0"/>
              <a:t>I</a:t>
            </a:r>
            <a:r>
              <a:rPr lang="en-US" altLang="zh-CN" sz="2400" b="1" baseline="-25000" dirty="0"/>
              <a:t>A</a:t>
            </a:r>
            <a:r>
              <a:rPr lang="zh-CN" altLang="en-US" sz="2400" b="1" dirty="0"/>
              <a:t>的任意子集（包括空集）既具有</a:t>
            </a:r>
            <a:r>
              <a:rPr lang="zh-CN" altLang="en-US" sz="2400" b="1" dirty="0">
                <a:latin typeface="宋体" panose="02010600030101010101" pitchFamily="2" charset="-122"/>
              </a:rPr>
              <a:t>对称</a:t>
            </a:r>
            <a:r>
              <a:rPr lang="zh-CN" altLang="en-US" sz="2400" b="1" dirty="0"/>
              <a:t>性，又具有</a:t>
            </a:r>
            <a:r>
              <a:rPr lang="zh-CN" altLang="en-US" sz="2400" b="1" dirty="0">
                <a:latin typeface="宋体" panose="02010600030101010101" pitchFamily="2" charset="-122"/>
              </a:rPr>
              <a:t>反对称</a:t>
            </a:r>
            <a:r>
              <a:rPr lang="zh-CN" altLang="en-US" sz="2400" b="1" dirty="0"/>
              <a:t>性</a:t>
            </a:r>
          </a:p>
          <a:p>
            <a:pPr eaLnBrk="1" hangingPunct="1"/>
            <a:r>
              <a:rPr lang="en-US" altLang="zh-CN" sz="2400" b="1" dirty="0"/>
              <a:t>{&lt;</a:t>
            </a:r>
            <a:r>
              <a:rPr lang="en-US" altLang="zh-CN" sz="2400" b="1" dirty="0" err="1"/>
              <a:t>a,b</a:t>
            </a:r>
            <a:r>
              <a:rPr lang="en-US" altLang="zh-CN" sz="2400" b="1" dirty="0"/>
              <a:t>&gt;,&lt;</a:t>
            </a:r>
            <a:r>
              <a:rPr lang="en-US" altLang="zh-CN" sz="2400" b="1" dirty="0" err="1"/>
              <a:t>b,a</a:t>
            </a:r>
            <a:r>
              <a:rPr lang="en-US" altLang="zh-CN" sz="2400" b="1" dirty="0"/>
              <a:t>&gt;,&lt;</a:t>
            </a:r>
            <a:r>
              <a:rPr lang="en-US" altLang="zh-CN" sz="2400" b="1" dirty="0" err="1"/>
              <a:t>a,c</a:t>
            </a:r>
            <a:r>
              <a:rPr lang="en-US" altLang="zh-CN" sz="2400" b="1" dirty="0"/>
              <a:t>&gt;}</a:t>
            </a:r>
            <a:r>
              <a:rPr lang="zh-CN" altLang="en-US" sz="1400" b="1" dirty="0"/>
              <a:t>既不具有</a:t>
            </a:r>
            <a:r>
              <a:rPr lang="zh-CN" altLang="en-US" sz="1400" b="1" dirty="0">
                <a:latin typeface="宋体" panose="02010600030101010101" pitchFamily="2" charset="-122"/>
              </a:rPr>
              <a:t>对称</a:t>
            </a:r>
            <a:r>
              <a:rPr lang="zh-CN" altLang="en-US" sz="1400" b="1" dirty="0"/>
              <a:t>性，又不具有反</a:t>
            </a:r>
            <a:r>
              <a:rPr lang="zh-CN" altLang="en-US" sz="1400" b="1" dirty="0">
                <a:latin typeface="宋体" panose="02010600030101010101" pitchFamily="2" charset="-122"/>
              </a:rPr>
              <a:t>对称</a:t>
            </a:r>
            <a:r>
              <a:rPr lang="zh-CN" altLang="en-US" sz="1400" b="1" dirty="0"/>
              <a:t>性</a:t>
            </a:r>
          </a:p>
          <a:p>
            <a:pPr eaLnBrk="1" hangingPunct="1"/>
            <a:r>
              <a:rPr lang="zh-CN" altLang="en-US" sz="1400" b="1" dirty="0">
                <a:sym typeface="Symbol" panose="05050102010706020507" pitchFamily="18" charset="2"/>
              </a:rPr>
              <a:t>、</a:t>
            </a:r>
            <a:r>
              <a:rPr lang="en-US" altLang="zh-CN" sz="1400" b="1" dirty="0"/>
              <a:t>I</a:t>
            </a:r>
            <a:r>
              <a:rPr lang="en-US" altLang="zh-CN" sz="1400" b="1" baseline="-30000" dirty="0"/>
              <a:t>A</a:t>
            </a:r>
            <a:r>
              <a:rPr lang="zh-CN" altLang="en-US" sz="2400" b="1" dirty="0"/>
              <a:t>既具有</a:t>
            </a:r>
            <a:r>
              <a:rPr lang="zh-CN" altLang="en-US" sz="2400" b="1" dirty="0">
                <a:latin typeface="宋体" panose="02010600030101010101" pitchFamily="2" charset="-122"/>
              </a:rPr>
              <a:t>对称</a:t>
            </a:r>
            <a:r>
              <a:rPr lang="zh-CN" altLang="en-US" sz="2400" b="1" dirty="0"/>
              <a:t>性，又具有</a:t>
            </a:r>
            <a:r>
              <a:rPr lang="zh-CN" altLang="en-US" sz="2400" b="1" dirty="0">
                <a:latin typeface="宋体" panose="02010600030101010101" pitchFamily="2" charset="-122"/>
              </a:rPr>
              <a:t>反对称</a:t>
            </a:r>
            <a:r>
              <a:rPr lang="zh-CN" altLang="en-US" sz="2400" b="1" dirty="0"/>
              <a:t>性</a:t>
            </a:r>
            <a:endParaRPr lang="zh-CN" altLang="en-US" sz="1400" b="1" dirty="0"/>
          </a:p>
          <a:p>
            <a:pPr eaLnBrk="1" hangingPunct="1"/>
            <a:r>
              <a:rPr lang="zh-CN" altLang="en-US" sz="1400" b="1" dirty="0"/>
              <a:t>全域关系</a:t>
            </a:r>
            <a:r>
              <a:rPr lang="en-US" altLang="zh-CN" sz="1400" b="1" dirty="0"/>
              <a:t>E</a:t>
            </a:r>
            <a:r>
              <a:rPr lang="en-US" altLang="zh-CN" sz="1400" b="1" baseline="-30000" dirty="0"/>
              <a:t>A</a:t>
            </a:r>
            <a:r>
              <a:rPr lang="zh-CN" altLang="en-US" sz="2400" b="1" dirty="0"/>
              <a:t>具有</a:t>
            </a:r>
            <a:r>
              <a:rPr lang="zh-CN" altLang="en-US" sz="2400" b="1" dirty="0">
                <a:latin typeface="宋体" panose="02010600030101010101" pitchFamily="2" charset="-122"/>
              </a:rPr>
              <a:t>对称</a:t>
            </a:r>
            <a:r>
              <a:rPr lang="zh-CN" altLang="en-US" sz="2400" b="1" dirty="0"/>
              <a:t>性</a:t>
            </a:r>
            <a:r>
              <a:rPr lang="zh-CN" altLang="en-US" sz="1400" b="1" dirty="0"/>
              <a:t>，不具有反</a:t>
            </a:r>
            <a:r>
              <a:rPr lang="zh-CN" altLang="en-US" sz="1400" b="1" dirty="0">
                <a:latin typeface="宋体" panose="02010600030101010101" pitchFamily="2" charset="-122"/>
              </a:rPr>
              <a:t>对称</a:t>
            </a:r>
            <a:r>
              <a:rPr lang="zh-CN" altLang="en-US" sz="1400" b="1" dirty="0"/>
              <a:t>性</a:t>
            </a:r>
          </a:p>
          <a:p>
            <a:pPr eaLnBrk="1" hangingPunct="1"/>
            <a:endParaRPr lang="en-US" altLang="zh-CN" sz="1400"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925513"/>
            <a:ext cx="9144000" cy="2397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5" name="矩形 4"/>
          <p:cNvSpPr/>
          <p:nvPr/>
        </p:nvSpPr>
        <p:spPr>
          <a:xfrm>
            <a:off x="0" y="960438"/>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6" name="矩形 5"/>
          <p:cNvSpPr/>
          <p:nvPr/>
        </p:nvSpPr>
        <p:spPr>
          <a:xfrm>
            <a:off x="590550" y="960438"/>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pic>
        <p:nvPicPr>
          <p:cNvPr id="7" name="Picture 10" descr="to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275" y="106363"/>
            <a:ext cx="1990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142875"/>
            <a:ext cx="6445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28662" y="171450"/>
            <a:ext cx="7315746" cy="742950"/>
          </a:xfrm>
        </p:spPr>
        <p:txBody>
          <a:bodyPr/>
          <a:lstStyle>
            <a:lvl1pPr>
              <a:defRPr b="1">
                <a:solidFill>
                  <a:schemeClr val="tx1"/>
                </a:solidFill>
              </a:defRPr>
            </a:lvl1pPr>
          </a:lstStyle>
          <a:p>
            <a:r>
              <a:rPr lang="zh-CN" altLang="en-US"/>
              <a:t>单击此处编辑母版标题样式</a:t>
            </a:r>
            <a:endParaRPr lang="en-US" dirty="0"/>
          </a:p>
        </p:txBody>
      </p:sp>
      <p:sp>
        <p:nvSpPr>
          <p:cNvPr id="8" name="内容占位符 7"/>
          <p:cNvSpPr>
            <a:spLocks noGrp="1"/>
          </p:cNvSpPr>
          <p:nvPr>
            <p:ph sz="quarter" idx="1"/>
          </p:nvPr>
        </p:nvSpPr>
        <p:spPr>
          <a:xfrm>
            <a:off x="612648" y="1200150"/>
            <a:ext cx="8153400" cy="3371850"/>
          </a:xfrm>
        </p:spPr>
        <p:txBody>
          <a:bodyPr/>
          <a:lstStyle>
            <a:lvl1pPr>
              <a:defRPr b="1">
                <a:solidFill>
                  <a:schemeClr val="tx1"/>
                </a:solidFill>
              </a:defRPr>
            </a:lvl1pPr>
            <a:lvl2pPr>
              <a:defRPr b="1">
                <a:solidFill>
                  <a:schemeClr val="tx1"/>
                </a:solidFill>
              </a:defRPr>
            </a:lvl2pPr>
            <a:lvl3pPr>
              <a:defRPr b="1">
                <a:solidFill>
                  <a:schemeClr val="tx1"/>
                </a:solidFill>
              </a:defRPr>
            </a:lvl3pPr>
            <a:lvl4pPr>
              <a:defRPr b="1">
                <a:solidFill>
                  <a:schemeClr val="tx1"/>
                </a:solidFill>
              </a:defRPr>
            </a:lvl4pPr>
            <a:lvl5pPr>
              <a:defRPr b="1">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页脚占位符 4"/>
          <p:cNvSpPr>
            <a:spLocks noGrp="1"/>
          </p:cNvSpPr>
          <p:nvPr>
            <p:ph type="ftr" sz="quarter" idx="10"/>
          </p:nvPr>
        </p:nvSpPr>
        <p:spPr>
          <a:xfrm>
            <a:off x="2008188" y="4686300"/>
            <a:ext cx="5421312" cy="273050"/>
          </a:xfrm>
        </p:spPr>
        <p:txBody>
          <a:bodyPr/>
          <a:lstStyle>
            <a:lvl1pPr algn="ctr">
              <a:defRPr b="1">
                <a:solidFill>
                  <a:schemeClr val="tx1"/>
                </a:solidFill>
              </a:defRPr>
            </a:lvl1pPr>
          </a:lstStyle>
          <a:p>
            <a:pPr>
              <a:defRPr/>
            </a:pPr>
            <a:endParaRPr lang="en-US" altLang="zh-CN"/>
          </a:p>
        </p:txBody>
      </p:sp>
      <p:sp>
        <p:nvSpPr>
          <p:cNvPr id="11" name="灯片编号占位符 5"/>
          <p:cNvSpPr>
            <a:spLocks noGrp="1"/>
          </p:cNvSpPr>
          <p:nvPr>
            <p:ph type="sldNum" sz="quarter" idx="11"/>
          </p:nvPr>
        </p:nvSpPr>
        <p:spPr/>
        <p:txBody>
          <a:bodyPr/>
          <a:lstStyle>
            <a:lvl1pPr>
              <a:defRPr/>
            </a:lvl1pPr>
          </a:lstStyle>
          <a:p>
            <a:pPr>
              <a:defRPr/>
            </a:pPr>
            <a:fld id="{3074B793-0FE5-4B62-9779-B04B2E67EA15}" type="slidenum">
              <a:rPr lang="en-US" altLang="zh-CN"/>
              <a:pPr>
                <a:defRPr/>
              </a:pPr>
              <a:t>‹#›</a:t>
            </a:fld>
            <a:endParaRPr lang="en-US" altLang="zh-CN"/>
          </a:p>
        </p:txBody>
      </p:sp>
    </p:spTree>
    <p:extLst>
      <p:ext uri="{BB962C8B-B14F-4D97-AF65-F5344CB8AC3E}">
        <p14:creationId xmlns:p14="http://schemas.microsoft.com/office/powerpoint/2010/main" val="786935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bwMode="white">
          <a:xfrm>
            <a:off x="6096000" y="0"/>
            <a:ext cx="320675"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5" name="矩形 4"/>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6" name="矩形 5"/>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2" name="竖排标题 1"/>
          <p:cNvSpPr>
            <a:spLocks noGrp="1"/>
          </p:cNvSpPr>
          <p:nvPr>
            <p:ph type="title" orient="vert"/>
          </p:nvPr>
        </p:nvSpPr>
        <p:spPr>
          <a:xfrm>
            <a:off x="6553200" y="457201"/>
            <a:ext cx="2057400" cy="413742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457201"/>
            <a:ext cx="5562600" cy="413742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a:xfrm>
            <a:off x="6553200" y="4686300"/>
            <a:ext cx="2209800" cy="274638"/>
          </a:xfrm>
        </p:spPr>
        <p:txBody>
          <a:bodyPr/>
          <a:lstStyle>
            <a:lvl1pPr>
              <a:defRPr/>
            </a:lvl1pPr>
          </a:lstStyle>
          <a:p>
            <a:pPr>
              <a:defRPr/>
            </a:pPr>
            <a:endParaRPr lang="en-US" altLang="zh-CN"/>
          </a:p>
        </p:txBody>
      </p:sp>
      <p:sp>
        <p:nvSpPr>
          <p:cNvPr id="8" name="页脚占位符 4"/>
          <p:cNvSpPr>
            <a:spLocks noGrp="1"/>
          </p:cNvSpPr>
          <p:nvPr>
            <p:ph type="ftr" sz="quarter" idx="11"/>
          </p:nvPr>
        </p:nvSpPr>
        <p:spPr>
          <a:xfrm>
            <a:off x="457200" y="4686300"/>
            <a:ext cx="5573713" cy="273050"/>
          </a:xfrm>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a:xfrm rot="5400000">
            <a:off x="6056313" y="77787"/>
            <a:ext cx="400050" cy="244475"/>
          </a:xfrm>
        </p:spPr>
        <p:txBody>
          <a:bodyPr/>
          <a:lstStyle>
            <a:lvl1pPr>
              <a:defRPr/>
            </a:lvl1pPr>
          </a:lstStyle>
          <a:p>
            <a:pPr>
              <a:defRPr/>
            </a:pPr>
            <a:fld id="{E6340752-7B18-4713-894F-9BCB014EBA86}" type="slidenum">
              <a:rPr lang="en-US" altLang="zh-CN"/>
              <a:pPr>
                <a:defRPr/>
              </a:pPr>
              <a:t>‹#›</a:t>
            </a:fld>
            <a:endParaRPr lang="en-US" altLang="zh-CN"/>
          </a:p>
        </p:txBody>
      </p:sp>
    </p:spTree>
    <p:extLst>
      <p:ext uri="{BB962C8B-B14F-4D97-AF65-F5344CB8AC3E}">
        <p14:creationId xmlns:p14="http://schemas.microsoft.com/office/powerpoint/2010/main" val="341625382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0D03DA1B-D82D-4F76-9EC1-CD9319002C78}" type="slidenum">
              <a:rPr lang="en-US" altLang="zh-CN"/>
              <a:pPr>
                <a:defRPr/>
              </a:pPr>
              <a:t>‹#›</a:t>
            </a:fld>
            <a:endParaRPr lang="en-US" altLang="zh-CN"/>
          </a:p>
        </p:txBody>
      </p:sp>
    </p:spTree>
    <p:extLst>
      <p:ext uri="{BB962C8B-B14F-4D97-AF65-F5344CB8AC3E}">
        <p14:creationId xmlns:p14="http://schemas.microsoft.com/office/powerpoint/2010/main" val="205115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028701"/>
            <a:ext cx="8153400" cy="35659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3" name="标题 1"/>
          <p:cNvSpPr>
            <a:spLocks noGrp="1"/>
          </p:cNvSpPr>
          <p:nvPr>
            <p:ph type="title" idx="10"/>
          </p:nvPr>
        </p:nvSpPr>
        <p:spPr>
          <a:xfrm>
            <a:off x="1143000" y="57150"/>
            <a:ext cx="8001000" cy="685800"/>
          </a:xfrm>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232882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31436" name="Rectangle 12"/>
          <p:cNvSpPr>
            <a:spLocks noGrp="1" noChangeArrowheads="1"/>
          </p:cNvSpPr>
          <p:nvPr>
            <p:ph type="ctrTitle"/>
          </p:nvPr>
        </p:nvSpPr>
        <p:spPr>
          <a:xfrm>
            <a:off x="685800" y="914401"/>
            <a:ext cx="7772400" cy="1450181"/>
          </a:xfrm>
        </p:spPr>
        <p:txBody>
          <a:bodyPr anchor="b"/>
          <a:lstStyle>
            <a:lvl1pPr algn="r">
              <a:defRPr sz="3300"/>
            </a:lvl1pPr>
          </a:lstStyle>
          <a:p>
            <a:pPr lvl="0"/>
            <a:r>
              <a:rPr lang="zh-CN" altLang="en-US" noProof="0"/>
              <a:t>单击此处编辑母版标题样式</a:t>
            </a:r>
          </a:p>
        </p:txBody>
      </p:sp>
      <p:sp>
        <p:nvSpPr>
          <p:cNvPr id="231437" name="Rectangle 13"/>
          <p:cNvSpPr>
            <a:spLocks noGrp="1" noChangeArrowheads="1"/>
          </p:cNvSpPr>
          <p:nvPr>
            <p:ph type="subTitle" idx="1"/>
          </p:nvPr>
        </p:nvSpPr>
        <p:spPr>
          <a:xfrm>
            <a:off x="2057400" y="2628900"/>
            <a:ext cx="6400800" cy="1314450"/>
          </a:xfrm>
        </p:spPr>
        <p:txBody>
          <a:bodyPr/>
          <a:lstStyle>
            <a:lvl1pPr marL="0" indent="0" algn="r">
              <a:buFont typeface="Wingdings" panose="05000000000000000000" pitchFamily="2" charset="2"/>
              <a:buNone/>
              <a:defRPr/>
            </a:lvl1pPr>
          </a:lstStyle>
          <a:p>
            <a:pPr lvl="0"/>
            <a:r>
              <a:rPr lang="zh-CN" altLang="en-US" noProof="0"/>
              <a:t>单击以编辑母版副标题样式</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6FF8498-7C2D-42B2-9916-40949DB2018A}" type="slidenum">
              <a:rPr lang="en-US" altLang="zh-CN"/>
              <a:pPr>
                <a:defRPr/>
              </a:pPr>
              <a:t>‹#›</a:t>
            </a:fld>
            <a:endParaRPr lang="en-US" altLang="zh-CN"/>
          </a:p>
        </p:txBody>
      </p:sp>
    </p:spTree>
    <p:extLst>
      <p:ext uri="{BB962C8B-B14F-4D97-AF65-F5344CB8AC3E}">
        <p14:creationId xmlns:p14="http://schemas.microsoft.com/office/powerpoint/2010/main" val="3464649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p>
            <a:r>
              <a:rPr lang="zh-CN" altLang="en-US"/>
              <a:t>单击此处编辑母版标题样式</a:t>
            </a:r>
          </a:p>
        </p:txBody>
      </p:sp>
      <p:sp>
        <p:nvSpPr>
          <p:cNvPr id="3" name="图表占位符 2"/>
          <p:cNvSpPr>
            <a:spLocks noGrp="1"/>
          </p:cNvSpPr>
          <p:nvPr>
            <p:ph type="chart" idx="1"/>
          </p:nvPr>
        </p:nvSpPr>
        <p:spPr>
          <a:xfrm>
            <a:off x="457200" y="1200150"/>
            <a:ext cx="8229600" cy="3398044"/>
          </a:xfrm>
        </p:spPr>
        <p:txBody>
          <a:bodyPr/>
          <a:lstStyle/>
          <a:p>
            <a:pPr lvl="0"/>
            <a:r>
              <a:rPr lang="zh-CN" altLang="en-US" noProof="0"/>
              <a:t>单击图标添加图表</a:t>
            </a:r>
          </a:p>
        </p:txBody>
      </p:sp>
      <p:sp>
        <p:nvSpPr>
          <p:cNvPr id="4" name="日期占位符 3"/>
          <p:cNvSpPr>
            <a:spLocks noGrp="1"/>
          </p:cNvSpPr>
          <p:nvPr>
            <p:ph type="dt" sz="half" idx="10"/>
          </p:nvPr>
        </p:nvSpPr>
        <p:spPr>
          <a:xfrm>
            <a:off x="457200" y="4686300"/>
            <a:ext cx="2133600" cy="3429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4686300"/>
            <a:ext cx="2895600" cy="3429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4686300"/>
            <a:ext cx="2133600" cy="342900"/>
          </a:xfrm>
        </p:spPr>
        <p:txBody>
          <a:bodyPr/>
          <a:lstStyle>
            <a:lvl1pPr>
              <a:defRPr/>
            </a:lvl1pPr>
          </a:lstStyle>
          <a:p>
            <a:pPr>
              <a:defRPr/>
            </a:pPr>
            <a:fld id="{6E57BD97-F3DD-4B8E-AB96-CB84DD5FFAFD}" type="slidenum">
              <a:rPr lang="en-US" altLang="zh-CN"/>
              <a:pPr>
                <a:defRPr/>
              </a:pPr>
              <a:t>‹#›</a:t>
            </a:fld>
            <a:endParaRPr lang="en-US" altLang="zh-CN"/>
          </a:p>
        </p:txBody>
      </p:sp>
    </p:spTree>
    <p:extLst>
      <p:ext uri="{BB962C8B-B14F-4D97-AF65-F5344CB8AC3E}">
        <p14:creationId xmlns:p14="http://schemas.microsoft.com/office/powerpoint/2010/main" val="93762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5" name="矩形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6" name="矩形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3" name="文本占位符 2"/>
          <p:cNvSpPr>
            <a:spLocks noGrp="1"/>
          </p:cNvSpPr>
          <p:nvPr>
            <p:ph type="body" idx="1"/>
          </p:nvPr>
        </p:nvSpPr>
        <p:spPr>
          <a:xfrm>
            <a:off x="1371602" y="2057401"/>
            <a:ext cx="7123113" cy="1254919"/>
          </a:xfrm>
        </p:spPr>
        <p:txBody>
          <a:bodyPr/>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编辑母版文本样式</a:t>
            </a:r>
          </a:p>
        </p:txBody>
      </p:sp>
      <p:sp>
        <p:nvSpPr>
          <p:cNvPr id="2" name="标题 1"/>
          <p:cNvSpPr>
            <a:spLocks noGrp="1"/>
          </p:cNvSpPr>
          <p:nvPr>
            <p:ph type="title"/>
          </p:nvPr>
        </p:nvSpPr>
        <p:spPr>
          <a:xfrm>
            <a:off x="1371600" y="1200150"/>
            <a:ext cx="7620000" cy="742950"/>
          </a:xfrm>
        </p:spPr>
        <p:txBody>
          <a:bodyPr/>
          <a:lstStyle>
            <a:lvl1pPr algn="l">
              <a:buNone/>
              <a:defRPr sz="3300" b="0" cap="none">
                <a:solidFill>
                  <a:srgbClr val="FFFFFF"/>
                </a:solidFill>
              </a:defRPr>
            </a:lvl1pPr>
          </a:lstStyle>
          <a:p>
            <a:r>
              <a:rPr lang="zh-CN" altLang="en-US"/>
              <a:t>单击此处编辑母版标题样式</a:t>
            </a:r>
            <a:endParaRPr lang="en-US"/>
          </a:p>
        </p:txBody>
      </p:sp>
      <p:sp>
        <p:nvSpPr>
          <p:cNvPr id="7" name="灯片编号占位符 12"/>
          <p:cNvSpPr>
            <a:spLocks noGrp="1"/>
          </p:cNvSpPr>
          <p:nvPr>
            <p:ph type="sldNum" sz="quarter" idx="10"/>
          </p:nvPr>
        </p:nvSpPr>
        <p:spPr>
          <a:xfrm>
            <a:off x="0" y="1314450"/>
            <a:ext cx="1295400" cy="527050"/>
          </a:xfrm>
        </p:spPr>
        <p:txBody>
          <a:bodyPr>
            <a:noAutofit/>
          </a:bodyPr>
          <a:lstStyle>
            <a:lvl1pPr>
              <a:defRPr sz="1800"/>
            </a:lvl1pPr>
          </a:lstStyle>
          <a:p>
            <a:pPr>
              <a:defRPr/>
            </a:pPr>
            <a:fld id="{FF77933B-196B-4D9F-8FED-482F593D3A6A}" type="slidenum">
              <a:rPr lang="en-US" altLang="zh-CN"/>
              <a:pPr>
                <a:defRPr/>
              </a:pPr>
              <a:t>‹#›</a:t>
            </a:fld>
            <a:endParaRPr lang="en-US" altLang="zh-CN"/>
          </a:p>
        </p:txBody>
      </p:sp>
      <p:sp>
        <p:nvSpPr>
          <p:cNvPr id="8" name="页脚占位符 13"/>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61794499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609600" y="1192175"/>
            <a:ext cx="3886200" cy="3429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844901" y="1192175"/>
            <a:ext cx="3886200" cy="3429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7"/>
          <p:cNvSpPr>
            <a:spLocks noGrp="1"/>
          </p:cNvSpPr>
          <p:nvPr>
            <p:ph type="dt" sz="half" idx="10"/>
          </p:nvPr>
        </p:nvSpPr>
        <p:spPr/>
        <p:txBody>
          <a:bodyPr rtlCol="0"/>
          <a:lstStyle>
            <a:lvl1pPr>
              <a:defRPr/>
            </a:lvl1pPr>
          </a:lstStyle>
          <a:p>
            <a:pPr>
              <a:defRPr/>
            </a:pPr>
            <a:endParaRPr lang="en-US" altLang="zh-CN"/>
          </a:p>
        </p:txBody>
      </p:sp>
      <p:sp>
        <p:nvSpPr>
          <p:cNvPr id="6" name="灯片编号占位符 9"/>
          <p:cNvSpPr>
            <a:spLocks noGrp="1"/>
          </p:cNvSpPr>
          <p:nvPr>
            <p:ph type="sldNum" sz="quarter" idx="11"/>
          </p:nvPr>
        </p:nvSpPr>
        <p:spPr/>
        <p:txBody>
          <a:bodyPr/>
          <a:lstStyle>
            <a:lvl1pPr>
              <a:defRPr/>
            </a:lvl1pPr>
          </a:lstStyle>
          <a:p>
            <a:pPr>
              <a:defRPr/>
            </a:pPr>
            <a:fld id="{ADA4210D-CBE2-40B8-8070-62AB187EE6A8}" type="slidenum">
              <a:rPr lang="en-US" altLang="zh-CN"/>
              <a:pPr>
                <a:defRPr/>
              </a:pPr>
              <a:t>‹#›</a:t>
            </a:fld>
            <a:endParaRPr lang="en-US" altLang="zh-CN"/>
          </a:p>
        </p:txBody>
      </p:sp>
      <p:sp>
        <p:nvSpPr>
          <p:cNvPr id="7" name="页脚占位符 11"/>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428807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04788"/>
            <a:ext cx="8153400" cy="652463"/>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609600" y="1828800"/>
            <a:ext cx="3886200" cy="2686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800600" y="1828800"/>
            <a:ext cx="3886200" cy="2686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文本占位符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1500" b="1">
                <a:solidFill>
                  <a:srgbClr val="FFFFFF"/>
                </a:solidFill>
              </a:defRPr>
            </a:lvl1pPr>
          </a:lstStyle>
          <a:p>
            <a:pPr lvl="0"/>
            <a:r>
              <a:rPr lang="zh-CN" altLang="en-US"/>
              <a:t>编辑母版文本样式</a:t>
            </a:r>
          </a:p>
        </p:txBody>
      </p:sp>
      <p:sp>
        <p:nvSpPr>
          <p:cNvPr id="15" name="文本占位符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1500" b="1">
                <a:solidFill>
                  <a:srgbClr val="FFFFFF"/>
                </a:solidFill>
              </a:defRPr>
            </a:lvl1pPr>
          </a:lstStyle>
          <a:p>
            <a:pPr lvl="0"/>
            <a:r>
              <a:rPr lang="zh-CN" altLang="en-US"/>
              <a:t>编辑母版文本样式</a:t>
            </a:r>
          </a:p>
        </p:txBody>
      </p:sp>
      <p:sp>
        <p:nvSpPr>
          <p:cNvPr id="7" name="日期占位符 9"/>
          <p:cNvSpPr>
            <a:spLocks noGrp="1"/>
          </p:cNvSpPr>
          <p:nvPr>
            <p:ph type="dt" sz="half" idx="10"/>
          </p:nvPr>
        </p:nvSpPr>
        <p:spPr/>
        <p:txBody>
          <a:bodyPr rtlCol="0"/>
          <a:lstStyle>
            <a:lvl1pPr>
              <a:defRPr/>
            </a:lvl1pPr>
          </a:lstStyle>
          <a:p>
            <a:pPr>
              <a:defRPr/>
            </a:pPr>
            <a:endParaRPr lang="en-US" altLang="zh-CN"/>
          </a:p>
        </p:txBody>
      </p:sp>
      <p:sp>
        <p:nvSpPr>
          <p:cNvPr id="8" name="灯片编号占位符 11"/>
          <p:cNvSpPr>
            <a:spLocks noGrp="1"/>
          </p:cNvSpPr>
          <p:nvPr>
            <p:ph type="sldNum" sz="quarter" idx="11"/>
          </p:nvPr>
        </p:nvSpPr>
        <p:spPr/>
        <p:txBody>
          <a:bodyPr/>
          <a:lstStyle>
            <a:lvl1pPr>
              <a:defRPr/>
            </a:lvl1pPr>
          </a:lstStyle>
          <a:p>
            <a:pPr>
              <a:defRPr/>
            </a:pPr>
            <a:fld id="{752D1ED9-1C6D-4014-A8CC-A24B98958221}" type="slidenum">
              <a:rPr lang="en-US" altLang="zh-CN"/>
              <a:pPr>
                <a:defRPr/>
              </a:pPr>
              <a:t>‹#›</a:t>
            </a:fld>
            <a:endParaRPr lang="en-US" altLang="zh-CN"/>
          </a:p>
        </p:txBody>
      </p:sp>
      <p:sp>
        <p:nvSpPr>
          <p:cNvPr id="9" name="页脚占位符 13"/>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207979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17DF898F-7D75-489B-94DD-52EB557A3BFA}" type="slidenum">
              <a:rPr lang="en-US" altLang="zh-CN"/>
              <a:pPr>
                <a:defRPr/>
              </a:pPr>
              <a:t>‹#›</a:t>
            </a:fld>
            <a:endParaRPr lang="en-US" altLang="zh-CN"/>
          </a:p>
        </p:txBody>
      </p:sp>
    </p:spTree>
    <p:extLst>
      <p:ext uri="{BB962C8B-B14F-4D97-AF65-F5344CB8AC3E}">
        <p14:creationId xmlns:p14="http://schemas.microsoft.com/office/powerpoint/2010/main" val="224428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0" y="4686300"/>
            <a:ext cx="533400" cy="285750"/>
          </a:xfrm>
        </p:spPr>
        <p:txBody>
          <a:bodyPr/>
          <a:lstStyle>
            <a:lvl1pPr>
              <a:defRPr>
                <a:solidFill>
                  <a:schemeClr val="tx2"/>
                </a:solidFill>
              </a:defRPr>
            </a:lvl1pPr>
          </a:lstStyle>
          <a:p>
            <a:pPr>
              <a:defRPr/>
            </a:pPr>
            <a:fld id="{4F09F66B-DABD-4FE6-B3E8-CF862A564405}" type="slidenum">
              <a:rPr lang="en-US" altLang="zh-CN"/>
              <a:pPr>
                <a:defRPr/>
              </a:pPr>
              <a:t>‹#›</a:t>
            </a:fld>
            <a:endParaRPr lang="en-US" altLang="zh-CN"/>
          </a:p>
        </p:txBody>
      </p:sp>
    </p:spTree>
    <p:extLst>
      <p:ext uri="{BB962C8B-B14F-4D97-AF65-F5344CB8AC3E}">
        <p14:creationId xmlns:p14="http://schemas.microsoft.com/office/powerpoint/2010/main" val="238992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04788"/>
            <a:ext cx="8077200" cy="652463"/>
          </a:xfrm>
        </p:spPr>
        <p:txBody>
          <a:bodyPr/>
          <a:lstStyle>
            <a:lvl1pPr algn="l">
              <a:buNone/>
              <a:defRPr sz="3300" b="0"/>
            </a:lvl1pPr>
          </a:lstStyle>
          <a:p>
            <a:r>
              <a:rPr lang="zh-CN" altLang="en-US"/>
              <a:t>单击此处编辑母版标题样式</a:t>
            </a:r>
            <a:endParaRPr lang="en-US"/>
          </a:p>
        </p:txBody>
      </p:sp>
      <p:sp>
        <p:nvSpPr>
          <p:cNvPr id="3" name="文本占位符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atin typeface="宋体" panose="02010600030101010101" pitchFamily="2" charset="-122"/>
                <a:ea typeface="宋体" panose="02010600030101010101" pitchFamily="2" charset="-122"/>
              </a:defRPr>
            </a:lvl1pPr>
            <a:lvl2pPr>
              <a:buNone/>
              <a:defRPr sz="900"/>
            </a:lvl2pPr>
            <a:lvl3pPr>
              <a:buNone/>
              <a:defRPr sz="750"/>
            </a:lvl3pPr>
            <a:lvl4pPr>
              <a:buNone/>
              <a:defRPr sz="675"/>
            </a:lvl4pPr>
            <a:lvl5pPr>
              <a:buNone/>
              <a:defRPr sz="675"/>
            </a:lvl5pPr>
          </a:lstStyle>
          <a:p>
            <a:pPr lvl="0"/>
            <a:r>
              <a:rPr lang="zh-CN" altLang="en-US" dirty="0"/>
              <a:t>编辑母版文本样式</a:t>
            </a:r>
          </a:p>
        </p:txBody>
      </p:sp>
      <p:sp>
        <p:nvSpPr>
          <p:cNvPr id="9" name="内容占位符 8"/>
          <p:cNvSpPr>
            <a:spLocks noGrp="1"/>
          </p:cNvSpPr>
          <p:nvPr>
            <p:ph sz="quarter" idx="1"/>
          </p:nvPr>
        </p:nvSpPr>
        <p:spPr>
          <a:xfrm>
            <a:off x="2362200" y="1314450"/>
            <a:ext cx="6400800" cy="33147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948FC0DA-C002-487D-AA2A-D06984E3BA0F}" type="slidenum">
              <a:rPr lang="en-US" altLang="zh-CN"/>
              <a:pPr>
                <a:defRPr/>
              </a:pPr>
              <a:t>‹#›</a:t>
            </a:fld>
            <a:endParaRPr lang="en-US" altLang="zh-CN"/>
          </a:p>
        </p:txBody>
      </p:sp>
    </p:spTree>
    <p:extLst>
      <p:ext uri="{BB962C8B-B14F-4D97-AF65-F5344CB8AC3E}">
        <p14:creationId xmlns:p14="http://schemas.microsoft.com/office/powerpoint/2010/main" val="301833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bwMode="white">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6" name="矩形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7" name="矩形 6"/>
          <p:cNvSpPr/>
          <p:nvPr/>
        </p:nvSpPr>
        <p:spPr>
          <a:xfrm>
            <a:off x="1544638" y="3490913"/>
            <a:ext cx="7599362"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8" name="矩形 7"/>
          <p:cNvSpPr/>
          <p:nvPr/>
        </p:nvSpPr>
        <p:spPr bwMode="white">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4" name="文本占位符 3"/>
          <p:cNvSpPr>
            <a:spLocks noGrp="1"/>
          </p:cNvSpPr>
          <p:nvPr>
            <p:ph type="body" sz="half" idx="2"/>
          </p:nvPr>
        </p:nvSpPr>
        <p:spPr>
          <a:xfrm>
            <a:off x="1600200" y="4114800"/>
            <a:ext cx="7315200" cy="51435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zh-CN" altLang="en-US"/>
              <a:t>编辑母版文本样式</a:t>
            </a:r>
          </a:p>
        </p:txBody>
      </p:sp>
      <p:sp>
        <p:nvSpPr>
          <p:cNvPr id="2" name="标题 1"/>
          <p:cNvSpPr>
            <a:spLocks noGrp="1"/>
          </p:cNvSpPr>
          <p:nvPr>
            <p:ph type="title"/>
          </p:nvPr>
        </p:nvSpPr>
        <p:spPr>
          <a:xfrm>
            <a:off x="1600200" y="3486150"/>
            <a:ext cx="7315200" cy="514350"/>
          </a:xfrm>
        </p:spPr>
        <p:txBody>
          <a:bodyPr/>
          <a:lstStyle>
            <a:lvl1pPr algn="l">
              <a:buNone/>
              <a:defRPr sz="2100" b="0">
                <a:solidFill>
                  <a:srgbClr val="FFFFFF"/>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1560576" y="0"/>
            <a:ext cx="7583424" cy="3426714"/>
          </a:xfrm>
          <a:solidFill>
            <a:schemeClr val="accent1">
              <a:tint val="40000"/>
            </a:schemeClr>
          </a:solidFill>
          <a:ln>
            <a:noFill/>
          </a:ln>
        </p:spPr>
        <p:txBody>
          <a:bodyPr>
            <a:normAutofit/>
          </a:bodyPr>
          <a:lstStyle>
            <a:lvl1pPr marL="0" indent="0">
              <a:buNone/>
              <a:defRPr sz="2400"/>
            </a:lvl1pPr>
          </a:lstStyle>
          <a:p>
            <a:pPr lvl="0"/>
            <a:r>
              <a:rPr lang="zh-CN" altLang="en-US" noProof="0"/>
              <a:t>单击图标添加图片</a:t>
            </a:r>
            <a:endParaRPr lang="en-US" noProof="0" dirty="0"/>
          </a:p>
        </p:txBody>
      </p:sp>
      <p:sp>
        <p:nvSpPr>
          <p:cNvPr id="9" name="日期占位符 11"/>
          <p:cNvSpPr>
            <a:spLocks noGrp="1"/>
          </p:cNvSpPr>
          <p:nvPr>
            <p:ph type="dt" sz="half" idx="10"/>
          </p:nvPr>
        </p:nvSpPr>
        <p:spPr>
          <a:xfrm>
            <a:off x="6248400" y="4686300"/>
            <a:ext cx="2667000" cy="274638"/>
          </a:xfrm>
        </p:spPr>
        <p:txBody>
          <a:bodyPr rtlCol="0"/>
          <a:lstStyle>
            <a:lvl1pPr>
              <a:defRPr/>
            </a:lvl1pPr>
          </a:lstStyle>
          <a:p>
            <a:pPr>
              <a:defRPr/>
            </a:pPr>
            <a:endParaRPr lang="en-US" altLang="zh-CN"/>
          </a:p>
        </p:txBody>
      </p:sp>
      <p:sp>
        <p:nvSpPr>
          <p:cNvPr id="10" name="灯片编号占位符 12"/>
          <p:cNvSpPr>
            <a:spLocks noGrp="1"/>
          </p:cNvSpPr>
          <p:nvPr>
            <p:ph type="sldNum" sz="quarter" idx="11"/>
          </p:nvPr>
        </p:nvSpPr>
        <p:spPr>
          <a:xfrm>
            <a:off x="0" y="3500438"/>
            <a:ext cx="1447800" cy="498475"/>
          </a:xfrm>
        </p:spPr>
        <p:txBody>
          <a:bodyPr/>
          <a:lstStyle>
            <a:lvl1pPr>
              <a:defRPr sz="2100"/>
            </a:lvl1pPr>
          </a:lstStyle>
          <a:p>
            <a:pPr>
              <a:defRPr/>
            </a:pPr>
            <a:fld id="{B75B0773-13B1-4D23-9E08-B4525B33938B}" type="slidenum">
              <a:rPr lang="en-US" altLang="zh-CN"/>
              <a:pPr>
                <a:defRPr/>
              </a:pPr>
              <a:t>‹#›</a:t>
            </a:fld>
            <a:endParaRPr lang="en-US" altLang="zh-CN"/>
          </a:p>
        </p:txBody>
      </p:sp>
      <p:sp>
        <p:nvSpPr>
          <p:cNvPr id="11" name="页脚占位符 13"/>
          <p:cNvSpPr>
            <a:spLocks noGrp="1"/>
          </p:cNvSpPr>
          <p:nvPr>
            <p:ph type="ftr" sz="quarter" idx="12"/>
          </p:nvPr>
        </p:nvSpPr>
        <p:spPr>
          <a:xfrm>
            <a:off x="1600200" y="4686300"/>
            <a:ext cx="4572000" cy="273050"/>
          </a:xfrm>
        </p:spPr>
        <p:txBody>
          <a:bodyPr rtlCol="0"/>
          <a:lstStyle>
            <a:lvl1pPr>
              <a:defRPr/>
            </a:lvl1pPr>
          </a:lstStyle>
          <a:p>
            <a:pPr>
              <a:defRPr/>
            </a:pPr>
            <a:endParaRPr lang="en-US" altLang="zh-CN"/>
          </a:p>
        </p:txBody>
      </p:sp>
    </p:spTree>
    <p:extLst>
      <p:ext uri="{BB962C8B-B14F-4D97-AF65-F5344CB8AC3E}">
        <p14:creationId xmlns:p14="http://schemas.microsoft.com/office/powerpoint/2010/main" val="133351176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5BF96E48-30D9-42E4-B805-4BB5D29B7009}" type="slidenum">
              <a:rPr lang="en-US" altLang="zh-CN"/>
              <a:pPr>
                <a:defRPr/>
              </a:pPr>
              <a:t>‹#›</a:t>
            </a:fld>
            <a:endParaRPr lang="en-US" altLang="zh-CN"/>
          </a:p>
        </p:txBody>
      </p:sp>
    </p:spTree>
    <p:extLst>
      <p:ext uri="{BB962C8B-B14F-4D97-AF65-F5344CB8AC3E}">
        <p14:creationId xmlns:p14="http://schemas.microsoft.com/office/powerpoint/2010/main" val="355535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171450"/>
            <a:ext cx="8153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文本占位符 12"/>
          <p:cNvSpPr>
            <a:spLocks noGrp="1"/>
          </p:cNvSpPr>
          <p:nvPr>
            <p:ph type="body" idx="1"/>
          </p:nvPr>
        </p:nvSpPr>
        <p:spPr bwMode="auto">
          <a:xfrm>
            <a:off x="612775" y="1200150"/>
            <a:ext cx="81534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4" name="日期占位符 13"/>
          <p:cNvSpPr>
            <a:spLocks noGrp="1"/>
          </p:cNvSpPr>
          <p:nvPr>
            <p:ph type="dt" sz="half" idx="2"/>
          </p:nvPr>
        </p:nvSpPr>
        <p:spPr>
          <a:xfrm>
            <a:off x="6096000" y="4686300"/>
            <a:ext cx="2667000" cy="274638"/>
          </a:xfrm>
          <a:prstGeom prst="rect">
            <a:avLst/>
          </a:prstGeom>
        </p:spPr>
        <p:txBody>
          <a:bodyPr vert="horz" anchor="ctr" anchorCtr="0"/>
          <a:lstStyle>
            <a:lvl1pPr algn="l" eaLnBrk="1" latinLnBrk="0" hangingPunct="1">
              <a:defRPr kumimoji="0" sz="1050">
                <a:solidFill>
                  <a:schemeClr val="tx2"/>
                </a:solidFill>
                <a:ea typeface="宋体" charset="-122"/>
              </a:defRPr>
            </a:lvl1pPr>
          </a:lstStyle>
          <a:p>
            <a:pPr>
              <a:defRPr/>
            </a:pPr>
            <a:endParaRPr lang="en-US" altLang="zh-CN"/>
          </a:p>
        </p:txBody>
      </p:sp>
      <p:sp>
        <p:nvSpPr>
          <p:cNvPr id="3" name="页脚占位符 2"/>
          <p:cNvSpPr>
            <a:spLocks noGrp="1"/>
          </p:cNvSpPr>
          <p:nvPr>
            <p:ph type="ftr" sz="quarter" idx="3"/>
          </p:nvPr>
        </p:nvSpPr>
        <p:spPr>
          <a:xfrm>
            <a:off x="609600" y="4686300"/>
            <a:ext cx="5421313" cy="273050"/>
          </a:xfrm>
          <a:prstGeom prst="rect">
            <a:avLst/>
          </a:prstGeom>
        </p:spPr>
        <p:txBody>
          <a:bodyPr vert="horz" anchor="ctr"/>
          <a:lstStyle>
            <a:lvl1pPr algn="r" eaLnBrk="1" latinLnBrk="0" hangingPunct="1">
              <a:defRPr kumimoji="0" sz="1050">
                <a:solidFill>
                  <a:schemeClr val="tx2"/>
                </a:solidFill>
                <a:ea typeface="宋体" charset="-122"/>
              </a:defRPr>
            </a:lvl1pPr>
          </a:lstStyle>
          <a:p>
            <a:pPr>
              <a:defRPr/>
            </a:pPr>
            <a:endParaRPr lang="en-US" altLang="zh-CN"/>
          </a:p>
        </p:txBody>
      </p:sp>
      <p:sp>
        <p:nvSpPr>
          <p:cNvPr id="7" name="矩形 6"/>
          <p:cNvSpPr/>
          <p:nvPr/>
        </p:nvSpPr>
        <p:spPr bwMode="white">
          <a:xfrm>
            <a:off x="0" y="925513"/>
            <a:ext cx="9144000" cy="2397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8" name="矩形 7"/>
          <p:cNvSpPr/>
          <p:nvPr/>
        </p:nvSpPr>
        <p:spPr>
          <a:xfrm>
            <a:off x="0" y="960438"/>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9" name="矩形 8"/>
          <p:cNvSpPr/>
          <p:nvPr/>
        </p:nvSpPr>
        <p:spPr>
          <a:xfrm>
            <a:off x="590550" y="960438"/>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latin typeface="宋体" panose="02010600030101010101" pitchFamily="2" charset="-122"/>
            </a:endParaRPr>
          </a:p>
        </p:txBody>
      </p:sp>
      <p:sp>
        <p:nvSpPr>
          <p:cNvPr id="23" name="灯片编号占位符 22"/>
          <p:cNvSpPr>
            <a:spLocks noGrp="1"/>
          </p:cNvSpPr>
          <p:nvPr>
            <p:ph type="sldNum" sz="quarter" idx="4"/>
          </p:nvPr>
        </p:nvSpPr>
        <p:spPr>
          <a:xfrm>
            <a:off x="0" y="954088"/>
            <a:ext cx="533400" cy="184150"/>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050" b="1">
                <a:solidFill>
                  <a:srgbClr val="FFFFFF"/>
                </a:solidFill>
              </a:defRPr>
            </a:lvl1pPr>
          </a:lstStyle>
          <a:p>
            <a:pPr>
              <a:defRPr/>
            </a:pPr>
            <a:fld id="{501C1888-ACF2-4E37-B8D6-E0FDAADB048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07" r:id="rId5"/>
    <p:sldLayoutId id="2147484315" r:id="rId6"/>
    <p:sldLayoutId id="2147484308" r:id="rId7"/>
    <p:sldLayoutId id="2147484316" r:id="rId8"/>
    <p:sldLayoutId id="2147484309" r:id="rId9"/>
    <p:sldLayoutId id="2147484317" r:id="rId10"/>
    <p:sldLayoutId id="2147484310" r:id="rId11"/>
    <p:sldLayoutId id="2147484318" r:id="rId12"/>
    <p:sldLayoutId id="2147484319" r:id="rId13"/>
    <p:sldLayoutId id="2147484320" r:id="rId14"/>
  </p:sldLayoutIdLst>
  <p:transition spd="slow" advTm="8000">
    <p:zoom/>
  </p:transition>
  <p:txStyles>
    <p:titleStyle>
      <a:lvl1pPr algn="l" rtl="0" eaLnBrk="0" fontAlgn="base" hangingPunct="0">
        <a:spcBef>
          <a:spcPct val="0"/>
        </a:spcBef>
        <a:spcAft>
          <a:spcPct val="0"/>
        </a:spcAft>
        <a:defRPr sz="3300" kern="1200">
          <a:solidFill>
            <a:schemeClr val="tx2"/>
          </a:solidFill>
          <a:latin typeface="宋体" panose="02010600030101010101" pitchFamily="2" charset="-122"/>
          <a:ea typeface="宋体" panose="02010600030101010101" pitchFamily="2" charset="-122"/>
          <a:cs typeface="+mj-cs"/>
        </a:defRPr>
      </a:lvl1pPr>
      <a:lvl2pPr algn="l" rtl="0" eaLnBrk="0" fontAlgn="base" hangingPunct="0">
        <a:spcBef>
          <a:spcPct val="0"/>
        </a:spcBef>
        <a:spcAft>
          <a:spcPct val="0"/>
        </a:spcAft>
        <a:defRPr sz="3300">
          <a:solidFill>
            <a:schemeClr val="tx2"/>
          </a:solidFill>
          <a:latin typeface="Tw Cen MT" pitchFamily="34" charset="0"/>
          <a:ea typeface="华文仿宋" pitchFamily="2" charset="-122"/>
        </a:defRPr>
      </a:lvl2pPr>
      <a:lvl3pPr algn="l" rtl="0" eaLnBrk="0" fontAlgn="base" hangingPunct="0">
        <a:spcBef>
          <a:spcPct val="0"/>
        </a:spcBef>
        <a:spcAft>
          <a:spcPct val="0"/>
        </a:spcAft>
        <a:defRPr sz="3300">
          <a:solidFill>
            <a:schemeClr val="tx2"/>
          </a:solidFill>
          <a:latin typeface="Tw Cen MT" pitchFamily="34" charset="0"/>
          <a:ea typeface="华文仿宋" pitchFamily="2" charset="-122"/>
        </a:defRPr>
      </a:lvl3pPr>
      <a:lvl4pPr algn="l" rtl="0" eaLnBrk="0" fontAlgn="base" hangingPunct="0">
        <a:spcBef>
          <a:spcPct val="0"/>
        </a:spcBef>
        <a:spcAft>
          <a:spcPct val="0"/>
        </a:spcAft>
        <a:defRPr sz="3300">
          <a:solidFill>
            <a:schemeClr val="tx2"/>
          </a:solidFill>
          <a:latin typeface="Tw Cen MT" pitchFamily="34" charset="0"/>
          <a:ea typeface="华文仿宋" pitchFamily="2" charset="-122"/>
        </a:defRPr>
      </a:lvl4pPr>
      <a:lvl5pPr algn="l" rtl="0" eaLnBrk="0" fontAlgn="base" hangingPunct="0">
        <a:spcBef>
          <a:spcPct val="0"/>
        </a:spcBef>
        <a:spcAft>
          <a:spcPct val="0"/>
        </a:spcAft>
        <a:defRPr sz="3300">
          <a:solidFill>
            <a:schemeClr val="tx2"/>
          </a:solidFill>
          <a:latin typeface="Tw Cen MT" pitchFamily="34" charset="0"/>
          <a:ea typeface="华文仿宋" pitchFamily="2" charset="-122"/>
        </a:defRPr>
      </a:lvl5pPr>
      <a:lvl6pPr marL="342900" algn="l" rtl="0" eaLnBrk="1" fontAlgn="base" hangingPunct="1">
        <a:spcBef>
          <a:spcPct val="0"/>
        </a:spcBef>
        <a:spcAft>
          <a:spcPct val="0"/>
        </a:spcAft>
        <a:defRPr sz="3300">
          <a:solidFill>
            <a:schemeClr val="tx2"/>
          </a:solidFill>
          <a:latin typeface="Tw Cen MT" pitchFamily="34" charset="0"/>
          <a:ea typeface="华文仿宋" pitchFamily="2" charset="-122"/>
        </a:defRPr>
      </a:lvl6pPr>
      <a:lvl7pPr marL="685800" algn="l" rtl="0" eaLnBrk="1" fontAlgn="base" hangingPunct="1">
        <a:spcBef>
          <a:spcPct val="0"/>
        </a:spcBef>
        <a:spcAft>
          <a:spcPct val="0"/>
        </a:spcAft>
        <a:defRPr sz="3300">
          <a:solidFill>
            <a:schemeClr val="tx2"/>
          </a:solidFill>
          <a:latin typeface="Tw Cen MT" pitchFamily="34" charset="0"/>
          <a:ea typeface="华文仿宋" pitchFamily="2" charset="-122"/>
        </a:defRPr>
      </a:lvl7pPr>
      <a:lvl8pPr marL="1028700" algn="l" rtl="0" eaLnBrk="1" fontAlgn="base" hangingPunct="1">
        <a:spcBef>
          <a:spcPct val="0"/>
        </a:spcBef>
        <a:spcAft>
          <a:spcPct val="0"/>
        </a:spcAft>
        <a:defRPr sz="3300">
          <a:solidFill>
            <a:schemeClr val="tx2"/>
          </a:solidFill>
          <a:latin typeface="Tw Cen MT" pitchFamily="34" charset="0"/>
          <a:ea typeface="华文仿宋" pitchFamily="2" charset="-122"/>
        </a:defRPr>
      </a:lvl8pPr>
      <a:lvl9pPr marL="1371600" algn="l" rtl="0" eaLnBrk="1" fontAlgn="base" hangingPunct="1">
        <a:spcBef>
          <a:spcPct val="0"/>
        </a:spcBef>
        <a:spcAft>
          <a:spcPct val="0"/>
        </a:spcAft>
        <a:defRPr sz="3300">
          <a:solidFill>
            <a:schemeClr val="tx2"/>
          </a:solidFill>
          <a:latin typeface="Tw Cen MT" pitchFamily="34" charset="0"/>
          <a:ea typeface="华文仿宋" pitchFamily="2" charset="-122"/>
        </a:defRPr>
      </a:lvl9pPr>
    </p:titleStyle>
    <p:bodyStyle>
      <a:lvl1pPr marL="238125" indent="-238125" algn="l" rtl="0" eaLnBrk="0" fontAlgn="base" hangingPunct="0">
        <a:spcBef>
          <a:spcPts val="525"/>
        </a:spcBef>
        <a:spcAft>
          <a:spcPct val="0"/>
        </a:spcAft>
        <a:buClr>
          <a:schemeClr val="accent2"/>
        </a:buClr>
        <a:buSzPct val="60000"/>
        <a:buFont typeface="Wingdings" panose="05000000000000000000" pitchFamily="2" charset="2"/>
        <a:buChar char=""/>
        <a:defRPr sz="2100" kern="1200">
          <a:solidFill>
            <a:schemeClr val="tx1"/>
          </a:solidFill>
          <a:latin typeface="宋体" panose="02010600030101010101" pitchFamily="2" charset="-122"/>
          <a:ea typeface="宋体" panose="02010600030101010101" pitchFamily="2" charset="-122"/>
          <a:cs typeface="+mn-cs"/>
        </a:defRPr>
      </a:lvl1pPr>
      <a:lvl2pPr marL="479425" indent="-204788" algn="l" rtl="0" eaLnBrk="0" fontAlgn="base" hangingPunct="0">
        <a:spcBef>
          <a:spcPts val="413"/>
        </a:spcBef>
        <a:spcAft>
          <a:spcPct val="0"/>
        </a:spcAft>
        <a:buClr>
          <a:schemeClr val="accent1"/>
        </a:buClr>
        <a:buSzPct val="70000"/>
        <a:buFont typeface="Wingdings 2" panose="05020102010507070707" pitchFamily="18" charset="2"/>
        <a:buChar char=""/>
        <a:defRPr sz="1900" kern="1200">
          <a:solidFill>
            <a:schemeClr val="tx1"/>
          </a:solidFill>
          <a:latin typeface="宋体" panose="02010600030101010101" pitchFamily="2" charset="-122"/>
          <a:ea typeface="宋体" panose="02010600030101010101" pitchFamily="2" charset="-122"/>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700" kern="1200">
          <a:solidFill>
            <a:schemeClr val="tx1"/>
          </a:solidFill>
          <a:latin typeface="宋体" panose="02010600030101010101" pitchFamily="2" charset="-122"/>
          <a:ea typeface="宋体" panose="02010600030101010101" pitchFamily="2" charset="-122"/>
          <a:cs typeface="+mn-cs"/>
        </a:defRPr>
      </a:lvl3pPr>
      <a:lvl4pPr marL="1028700" indent="-171450" algn="l" rtl="0" eaLnBrk="0" fontAlgn="base" hangingPunct="0">
        <a:spcBef>
          <a:spcPts val="300"/>
        </a:spcBef>
        <a:spcAft>
          <a:spcPct val="0"/>
        </a:spcAft>
        <a:buClr>
          <a:srgbClr val="A5AB81"/>
        </a:buClr>
        <a:buSzPct val="75000"/>
        <a:buFont typeface="Wingdings" panose="05000000000000000000" pitchFamily="2" charset="2"/>
        <a:buChar char=""/>
        <a:defRPr sz="1500" kern="1200">
          <a:solidFill>
            <a:schemeClr val="tx1"/>
          </a:solidFill>
          <a:latin typeface="宋体" panose="02010600030101010101" pitchFamily="2" charset="-122"/>
          <a:ea typeface="宋体" panose="02010600030101010101" pitchFamily="2" charset="-122"/>
          <a:cs typeface="+mn-cs"/>
        </a:defRPr>
      </a:lvl4pPr>
      <a:lvl5pPr marL="1371600" indent="-171450" algn="l" rtl="0" eaLnBrk="0" fontAlgn="base" hangingPunct="0">
        <a:spcBef>
          <a:spcPts val="300"/>
        </a:spcBef>
        <a:spcAft>
          <a:spcPct val="0"/>
        </a:spcAft>
        <a:buClr>
          <a:srgbClr val="D8B25C"/>
        </a:buClr>
        <a:buSzPct val="65000"/>
        <a:buFont typeface="Wingdings" panose="05000000000000000000" pitchFamily="2" charset="2"/>
        <a:buChar char=""/>
        <a:defRPr sz="1500" kern="1200">
          <a:solidFill>
            <a:schemeClr val="tx1"/>
          </a:solidFill>
          <a:latin typeface="宋体" panose="02010600030101010101" pitchFamily="2" charset="-122"/>
          <a:ea typeface="宋体" panose="02010600030101010101" pitchFamily="2" charset="-122"/>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customXml" Target="../ink/ink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0.png"/></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副标题 2"/>
          <p:cNvSpPr>
            <a:spLocks noGrp="1"/>
          </p:cNvSpPr>
          <p:nvPr>
            <p:ph type="body" idx="1"/>
          </p:nvPr>
        </p:nvSpPr>
        <p:spPr/>
        <p:txBody>
          <a:bodyPr/>
          <a:lstStyle/>
          <a:p>
            <a:pPr algn="ctr" eaLnBrk="1" hangingPunct="1"/>
            <a:r>
              <a:rPr lang="zh-CN" altLang="en-US" dirty="0"/>
              <a:t>杨建林</a:t>
            </a:r>
          </a:p>
        </p:txBody>
      </p:sp>
      <p:sp>
        <p:nvSpPr>
          <p:cNvPr id="13315" name="标题 1"/>
          <p:cNvSpPr>
            <a:spLocks noGrp="1"/>
          </p:cNvSpPr>
          <p:nvPr>
            <p:ph type="title"/>
          </p:nvPr>
        </p:nvSpPr>
        <p:spPr/>
        <p:txBody>
          <a:bodyPr/>
          <a:lstStyle/>
          <a:p>
            <a:pPr algn="ctr" eaLnBrk="1" hangingPunct="1"/>
            <a:r>
              <a:rPr lang="zh-CN" altLang="en-US" dirty="0"/>
              <a:t>第</a:t>
            </a:r>
            <a:r>
              <a:rPr lang="en-US" altLang="zh-CN" dirty="0"/>
              <a:t>7</a:t>
            </a:r>
            <a:r>
              <a:rPr lang="zh-CN" altLang="en-US" dirty="0"/>
              <a:t>章关系</a:t>
            </a:r>
          </a:p>
        </p:txBody>
      </p:sp>
    </p:spTree>
  </p:cSld>
  <p:clrMapOvr>
    <a:masterClrMapping/>
  </p:clrMapOvr>
  <p:transition spd="slow" advTm="8000">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28688" y="171450"/>
            <a:ext cx="7315200" cy="742950"/>
          </a:xfrm>
        </p:spPr>
        <p:txBody>
          <a:bodyPr/>
          <a:lstStyle/>
          <a:p>
            <a:pPr eaLnBrk="1" hangingPunct="1"/>
            <a:r>
              <a:rPr lang="en-US" altLang="zh-CN" sz="4200"/>
              <a:t>7.1	</a:t>
            </a:r>
            <a:r>
              <a:rPr lang="zh-CN" altLang="en-US" sz="4200"/>
              <a:t>有序对与笛卡儿积</a:t>
            </a:r>
          </a:p>
        </p:txBody>
      </p:sp>
      <p:sp>
        <p:nvSpPr>
          <p:cNvPr id="33795" name="Rectangle 3"/>
          <p:cNvSpPr>
            <a:spLocks noGrp="1" noChangeArrowheads="1"/>
          </p:cNvSpPr>
          <p:nvPr>
            <p:ph sz="quarter" idx="1"/>
          </p:nvPr>
        </p:nvSpPr>
        <p:spPr>
          <a:xfrm>
            <a:off x="612775" y="1200150"/>
            <a:ext cx="8153400" cy="3371850"/>
          </a:xfrm>
        </p:spPr>
        <p:txBody>
          <a:bodyPr/>
          <a:lstStyle/>
          <a:p>
            <a:pPr marL="239316" indent="-239316" eaLnBrk="1" hangingPunct="1">
              <a:lnSpc>
                <a:spcPct val="150000"/>
              </a:lnSpc>
              <a:spcBef>
                <a:spcPct val="0"/>
              </a:spcBef>
              <a:defRPr/>
            </a:pPr>
            <a:r>
              <a:rPr lang="zh-CN" altLang="en-US" sz="2800" dirty="0"/>
              <a:t>例：设</a:t>
            </a:r>
            <a:r>
              <a:rPr lang="en-US" altLang="zh-CN" sz="2800" dirty="0"/>
              <a:t>A={1,2}</a:t>
            </a:r>
            <a:r>
              <a:rPr lang="zh-CN" altLang="en-US" sz="2800" dirty="0"/>
              <a:t>，</a:t>
            </a:r>
            <a:r>
              <a:rPr lang="en-US" altLang="zh-CN" sz="2800" dirty="0"/>
              <a:t>B={</a:t>
            </a:r>
            <a:r>
              <a:rPr lang="en-US" altLang="zh-CN" sz="2800" dirty="0" err="1"/>
              <a:t>a,b,c</a:t>
            </a:r>
            <a:r>
              <a:rPr lang="en-US" altLang="zh-CN" sz="2800" dirty="0"/>
              <a:t>},</a:t>
            </a:r>
            <a:r>
              <a:rPr lang="zh-CN" altLang="en-US" sz="2800" dirty="0"/>
              <a:t>则</a:t>
            </a:r>
            <a:r>
              <a:rPr lang="en-US" altLang="zh-CN" sz="2800" dirty="0"/>
              <a:t>A</a:t>
            </a:r>
            <a:r>
              <a:rPr lang="en-US" altLang="zh-CN" sz="2800" dirty="0">
                <a:sym typeface="Symbol" pitchFamily="18" charset="2"/>
              </a:rPr>
              <a:t></a:t>
            </a:r>
            <a:r>
              <a:rPr lang="en-US" altLang="zh-CN" sz="2800" dirty="0"/>
              <a:t>B={&lt;1,a&gt;,&lt;1,b&gt;,&lt;1,c&gt;,&lt;2,a&gt;,&lt;2,b&gt;,&lt;2,c&gt;}</a:t>
            </a:r>
            <a:r>
              <a:rPr lang="zh-CN" altLang="en-US" sz="2800" dirty="0"/>
              <a:t>；</a:t>
            </a:r>
            <a:br>
              <a:rPr lang="zh-CN" altLang="en-US" sz="2800" dirty="0"/>
            </a:br>
            <a:r>
              <a:rPr lang="en-US" altLang="zh-CN" sz="2800" dirty="0"/>
              <a:t>B</a:t>
            </a:r>
            <a:r>
              <a:rPr lang="en-US" altLang="zh-CN" sz="2800" dirty="0">
                <a:sym typeface="Symbol" pitchFamily="18" charset="2"/>
              </a:rPr>
              <a:t></a:t>
            </a:r>
            <a:r>
              <a:rPr lang="en-US" altLang="zh-CN" sz="2800" dirty="0"/>
              <a:t>A={&lt;a,1&gt;,&lt;a,2&gt;,&lt;b,1&gt;,&lt;b,2&gt;,&lt;c,1&gt;,&lt;c,2&gt;}</a:t>
            </a:r>
            <a:r>
              <a:rPr lang="zh-CN" altLang="en-US" sz="2800" dirty="0"/>
              <a:t>；</a:t>
            </a:r>
          </a:p>
        </p:txBody>
      </p:sp>
    </p:spTree>
  </p:cSld>
  <p:clrMapOvr>
    <a:masterClrMapping/>
  </p:clrMapOvr>
  <p:transition spd="slow" advTm="8000">
    <p:zoom/>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28688" y="171450"/>
            <a:ext cx="7315200" cy="742950"/>
          </a:xfrm>
        </p:spPr>
        <p:txBody>
          <a:bodyPr/>
          <a:lstStyle/>
          <a:p>
            <a:pPr eaLnBrk="1" hangingPunct="1"/>
            <a:r>
              <a:rPr lang="zh-CN" altLang="en-US"/>
              <a:t>习题课</a:t>
            </a:r>
          </a:p>
        </p:txBody>
      </p:sp>
      <p:sp>
        <p:nvSpPr>
          <p:cNvPr id="326659" name="Rectangle 3"/>
          <p:cNvSpPr>
            <a:spLocks noGrp="1" noChangeArrowheads="1"/>
          </p:cNvSpPr>
          <p:nvPr>
            <p:ph sz="quarter" idx="1"/>
          </p:nvPr>
        </p:nvSpPr>
        <p:spPr>
          <a:xfrm>
            <a:off x="612775" y="1200150"/>
            <a:ext cx="8153400" cy="3371850"/>
          </a:xfrm>
        </p:spPr>
        <p:txBody>
          <a:bodyPr/>
          <a:lstStyle/>
          <a:p>
            <a:pPr eaLnBrk="1" hangingPunct="1">
              <a:buFont typeface="Wingdings" panose="05000000000000000000" pitchFamily="2" charset="2"/>
              <a:buNone/>
            </a:pPr>
            <a:r>
              <a:rPr lang="zh-CN" altLang="en-US" sz="2800" dirty="0"/>
              <a:t>题型一有序对与笛卡儿积</a:t>
            </a:r>
          </a:p>
          <a:p>
            <a:pPr eaLnBrk="1" hangingPunct="1">
              <a:buFont typeface="Wingdings" panose="05000000000000000000" pitchFamily="2" charset="2"/>
              <a:buNone/>
            </a:pPr>
            <a:r>
              <a:rPr lang="en-US" altLang="zh-CN" sz="2800" dirty="0"/>
              <a:t>1</a:t>
            </a:r>
            <a:r>
              <a:rPr lang="zh-CN" altLang="en-US" sz="2800" dirty="0"/>
              <a:t>．设</a:t>
            </a:r>
            <a:r>
              <a:rPr lang="en-US" altLang="zh-CN" sz="2800" dirty="0"/>
              <a:t>&lt;x,y+5&gt;=&lt;y-1,2x&gt;</a:t>
            </a:r>
            <a:r>
              <a:rPr lang="zh-CN" altLang="en-US" sz="2800" dirty="0"/>
              <a:t>，求</a:t>
            </a:r>
            <a:r>
              <a:rPr lang="en-US" altLang="zh-CN" sz="2800" dirty="0"/>
              <a:t>x</a:t>
            </a:r>
            <a:r>
              <a:rPr lang="zh-CN" altLang="en-US" sz="2800" dirty="0"/>
              <a:t>和</a:t>
            </a:r>
            <a:r>
              <a:rPr lang="en-US" altLang="zh-CN" sz="2800" dirty="0"/>
              <a:t>y</a:t>
            </a:r>
            <a:r>
              <a:rPr lang="zh-CN" altLang="en-US" sz="2800" dirty="0"/>
              <a:t>。</a:t>
            </a:r>
          </a:p>
          <a:p>
            <a:pPr eaLnBrk="1" hangingPunct="1">
              <a:buFont typeface="Wingdings" panose="05000000000000000000" pitchFamily="2" charset="2"/>
              <a:buNone/>
            </a:pPr>
            <a:r>
              <a:rPr lang="zh-CN" altLang="en-US" sz="2800" dirty="0"/>
              <a:t>解：</a:t>
            </a:r>
          </a:p>
          <a:p>
            <a:pPr eaLnBrk="1" hangingPunct="1">
              <a:buFont typeface="Wingdings" panose="05000000000000000000" pitchFamily="2" charset="2"/>
              <a:buNone/>
            </a:pPr>
            <a:r>
              <a:rPr lang="zh-CN" altLang="en-US" sz="2800" dirty="0"/>
              <a:t>由有序对相等的条件得到方程组</a:t>
            </a:r>
          </a:p>
          <a:p>
            <a:pPr eaLnBrk="1" hangingPunct="1"/>
            <a:endParaRPr lang="zh-CN" altLang="en-US" sz="2800" dirty="0"/>
          </a:p>
          <a:p>
            <a:pPr eaLnBrk="1" hangingPunct="1">
              <a:buFont typeface="Wingdings" panose="05000000000000000000" pitchFamily="2" charset="2"/>
              <a:buNone/>
            </a:pPr>
            <a:r>
              <a:rPr lang="zh-CN" altLang="en-US" sz="2800" dirty="0"/>
              <a:t>解得</a:t>
            </a:r>
            <a:r>
              <a:rPr lang="en-US" altLang="zh-CN" sz="2800" dirty="0"/>
              <a:t>x=6,y=7</a:t>
            </a:r>
          </a:p>
        </p:txBody>
      </p:sp>
      <p:sp>
        <p:nvSpPr>
          <p:cNvPr id="91140" name="Rectangle 5"/>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aphicFrame>
        <p:nvGraphicFramePr>
          <p:cNvPr id="326660" name="Object 4"/>
          <p:cNvGraphicFramePr>
            <a:graphicFrameLocks noChangeAspect="1"/>
          </p:cNvGraphicFramePr>
          <p:nvPr/>
        </p:nvGraphicFramePr>
        <p:xfrm>
          <a:off x="3000375" y="3143250"/>
          <a:ext cx="1881188" cy="857250"/>
        </p:xfrm>
        <a:graphic>
          <a:graphicData uri="http://schemas.openxmlformats.org/presentationml/2006/ole">
            <mc:AlternateContent xmlns:mc="http://schemas.openxmlformats.org/markup-compatibility/2006">
              <mc:Choice xmlns:v="urn:schemas-microsoft-com:vml" Requires="v">
                <p:oleObj name="公式" r:id="rId2" imgW="749300" imgH="457200" progId="Equation.3">
                  <p:embed/>
                </p:oleObj>
              </mc:Choice>
              <mc:Fallback>
                <p:oleObj name="公式" r:id="rId2" imgW="749300" imgH="457200" progId="Equation.3">
                  <p:embed/>
                  <p:pic>
                    <p:nvPicPr>
                      <p:cNvPr id="32666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143250"/>
                        <a:ext cx="18811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85842899"/>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 calcmode="lin" valueType="num">
                                      <p:cBhvr additive="base">
                                        <p:cTn id="7" dur="500" fill="hold"/>
                                        <p:tgtEl>
                                          <p:spTgt spid="326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6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6659">
                                            <p:txEl>
                                              <p:pRg st="1" end="1"/>
                                            </p:txEl>
                                          </p:spTgt>
                                        </p:tgtEl>
                                        <p:attrNameLst>
                                          <p:attrName>style.visibility</p:attrName>
                                        </p:attrNameLst>
                                      </p:cBhvr>
                                      <p:to>
                                        <p:strVal val="visible"/>
                                      </p:to>
                                    </p:set>
                                    <p:anim calcmode="lin" valueType="num">
                                      <p:cBhvr additive="base">
                                        <p:cTn id="13" dur="500" fill="hold"/>
                                        <p:tgtEl>
                                          <p:spTgt spid="326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6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6659">
                                            <p:txEl>
                                              <p:pRg st="2" end="2"/>
                                            </p:txEl>
                                          </p:spTgt>
                                        </p:tgtEl>
                                        <p:attrNameLst>
                                          <p:attrName>style.visibility</p:attrName>
                                        </p:attrNameLst>
                                      </p:cBhvr>
                                      <p:to>
                                        <p:strVal val="visible"/>
                                      </p:to>
                                    </p:set>
                                    <p:anim calcmode="lin" valueType="num">
                                      <p:cBhvr additive="base">
                                        <p:cTn id="19" dur="500" fill="hold"/>
                                        <p:tgtEl>
                                          <p:spTgt spid="326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6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6659">
                                            <p:txEl>
                                              <p:pRg st="3" end="3"/>
                                            </p:txEl>
                                          </p:spTgt>
                                        </p:tgtEl>
                                        <p:attrNameLst>
                                          <p:attrName>style.visibility</p:attrName>
                                        </p:attrNameLst>
                                      </p:cBhvr>
                                      <p:to>
                                        <p:strVal val="visible"/>
                                      </p:to>
                                    </p:set>
                                    <p:anim calcmode="lin" valueType="num">
                                      <p:cBhvr additive="base">
                                        <p:cTn id="25" dur="500" fill="hold"/>
                                        <p:tgtEl>
                                          <p:spTgt spid="3266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66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6660"/>
                                        </p:tgtEl>
                                        <p:attrNameLst>
                                          <p:attrName>style.visibility</p:attrName>
                                        </p:attrNameLst>
                                      </p:cBhvr>
                                      <p:to>
                                        <p:strVal val="visible"/>
                                      </p:to>
                                    </p:set>
                                    <p:anim calcmode="lin" valueType="num">
                                      <p:cBhvr additive="base">
                                        <p:cTn id="31" dur="500" fill="hold"/>
                                        <p:tgtEl>
                                          <p:spTgt spid="326660"/>
                                        </p:tgtEl>
                                        <p:attrNameLst>
                                          <p:attrName>ppt_x</p:attrName>
                                        </p:attrNameLst>
                                      </p:cBhvr>
                                      <p:tavLst>
                                        <p:tav tm="0">
                                          <p:val>
                                            <p:strVal val="#ppt_x"/>
                                          </p:val>
                                        </p:tav>
                                        <p:tav tm="100000">
                                          <p:val>
                                            <p:strVal val="#ppt_x"/>
                                          </p:val>
                                        </p:tav>
                                      </p:tavLst>
                                    </p:anim>
                                    <p:anim calcmode="lin" valueType="num">
                                      <p:cBhvr additive="base">
                                        <p:cTn id="32" dur="500" fill="hold"/>
                                        <p:tgtEl>
                                          <p:spTgt spid="3266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6659">
                                            <p:txEl>
                                              <p:pRg st="5" end="5"/>
                                            </p:txEl>
                                          </p:spTgt>
                                        </p:tgtEl>
                                        <p:attrNameLst>
                                          <p:attrName>style.visibility</p:attrName>
                                        </p:attrNameLst>
                                      </p:cBhvr>
                                      <p:to>
                                        <p:strVal val="visible"/>
                                      </p:to>
                                    </p:set>
                                    <p:anim calcmode="lin" valueType="num">
                                      <p:cBhvr additive="base">
                                        <p:cTn id="37" dur="500" fill="hold"/>
                                        <p:tgtEl>
                                          <p:spTgt spid="3266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66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bldLvl="5"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928688" y="171450"/>
            <a:ext cx="7315200" cy="742950"/>
          </a:xfrm>
        </p:spPr>
        <p:txBody>
          <a:bodyPr/>
          <a:lstStyle/>
          <a:p>
            <a:pPr eaLnBrk="1" hangingPunct="1"/>
            <a:r>
              <a:rPr lang="zh-CN" altLang="en-US"/>
              <a:t>习题课</a:t>
            </a:r>
          </a:p>
        </p:txBody>
      </p:sp>
      <p:sp>
        <p:nvSpPr>
          <p:cNvPr id="384003" name="Rectangle 3"/>
          <p:cNvSpPr>
            <a:spLocks noGrp="1" noChangeArrowheads="1"/>
          </p:cNvSpPr>
          <p:nvPr>
            <p:ph sz="quarter" idx="1"/>
          </p:nvPr>
        </p:nvSpPr>
        <p:spPr>
          <a:xfrm>
            <a:off x="612775" y="1200150"/>
            <a:ext cx="8153400" cy="3371850"/>
          </a:xfrm>
        </p:spPr>
        <p:txBody>
          <a:bodyPr/>
          <a:lstStyle/>
          <a:p>
            <a:pPr marL="239316" indent="-239316" eaLnBrk="1" hangingPunct="1">
              <a:buFont typeface="Wingdings" panose="05000000000000000000" pitchFamily="2" charset="2"/>
              <a:buNone/>
              <a:defRPr/>
            </a:pPr>
            <a:r>
              <a:rPr lang="zh-CN" altLang="en-US" sz="2175" dirty="0"/>
              <a:t>题型一有序对与笛卡儿积</a:t>
            </a:r>
          </a:p>
          <a:p>
            <a:pPr marL="239316" indent="-239316" eaLnBrk="1" hangingPunct="1">
              <a:buFont typeface="Wingdings" panose="05000000000000000000" pitchFamily="2" charset="2"/>
              <a:buNone/>
              <a:defRPr/>
            </a:pPr>
            <a:r>
              <a:rPr lang="en-US" altLang="zh-CN" sz="2175" dirty="0"/>
              <a:t>2</a:t>
            </a:r>
            <a:r>
              <a:rPr lang="zh-CN" altLang="en-US" sz="2175" dirty="0"/>
              <a:t>．已知</a:t>
            </a:r>
            <a:r>
              <a:rPr lang="en-US" altLang="zh-CN" sz="2175" dirty="0"/>
              <a:t>A={0,1}</a:t>
            </a:r>
            <a:r>
              <a:rPr lang="zh-CN" altLang="en-US" sz="2175" dirty="0"/>
              <a:t>，</a:t>
            </a:r>
            <a:r>
              <a:rPr lang="en-US" altLang="zh-CN" sz="2175" dirty="0"/>
              <a:t>B={1,2}</a:t>
            </a:r>
            <a:r>
              <a:rPr lang="zh-CN" altLang="en-US" sz="2175" dirty="0"/>
              <a:t>，确定下面的集合。</a:t>
            </a:r>
          </a:p>
          <a:p>
            <a:pPr marL="239316" indent="-239316" eaLnBrk="1" hangingPunct="1">
              <a:buFont typeface="Wingdings" panose="05000000000000000000" pitchFamily="2" charset="2"/>
              <a:buNone/>
              <a:defRPr/>
            </a:pPr>
            <a:r>
              <a:rPr lang="en-US" altLang="zh-CN" sz="2175" dirty="0"/>
              <a:t>(1)A×{1}×B</a:t>
            </a:r>
          </a:p>
        </p:txBody>
      </p:sp>
      <p:sp>
        <p:nvSpPr>
          <p:cNvPr id="92164" name="Rectangle 4"/>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30620032"/>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 calcmode="lin" valueType="num">
                                      <p:cBhvr additive="base">
                                        <p:cTn id="7" dur="500" fill="hold"/>
                                        <p:tgtEl>
                                          <p:spTgt spid="384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4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4003">
                                            <p:txEl>
                                              <p:pRg st="1" end="1"/>
                                            </p:txEl>
                                          </p:spTgt>
                                        </p:tgtEl>
                                        <p:attrNameLst>
                                          <p:attrName>style.visibility</p:attrName>
                                        </p:attrNameLst>
                                      </p:cBhvr>
                                      <p:to>
                                        <p:strVal val="visible"/>
                                      </p:to>
                                    </p:set>
                                    <p:anim calcmode="lin" valueType="num">
                                      <p:cBhvr additive="base">
                                        <p:cTn id="13" dur="500" fill="hold"/>
                                        <p:tgtEl>
                                          <p:spTgt spid="384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4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4003">
                                            <p:txEl>
                                              <p:pRg st="2" end="2"/>
                                            </p:txEl>
                                          </p:spTgt>
                                        </p:tgtEl>
                                        <p:attrNameLst>
                                          <p:attrName>style.visibility</p:attrName>
                                        </p:attrNameLst>
                                      </p:cBhvr>
                                      <p:to>
                                        <p:strVal val="visible"/>
                                      </p:to>
                                    </p:set>
                                    <p:anim calcmode="lin" valueType="num">
                                      <p:cBhvr additive="base">
                                        <p:cTn id="19" dur="500" fill="hold"/>
                                        <p:tgtEl>
                                          <p:spTgt spid="384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40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bldLvl="5"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928688" y="171450"/>
            <a:ext cx="7315200" cy="742950"/>
          </a:xfrm>
        </p:spPr>
        <p:txBody>
          <a:bodyPr/>
          <a:lstStyle/>
          <a:p>
            <a:pPr eaLnBrk="1" hangingPunct="1"/>
            <a:r>
              <a:rPr lang="zh-CN" altLang="en-US"/>
              <a:t>习题课</a:t>
            </a:r>
          </a:p>
        </p:txBody>
      </p:sp>
      <p:sp>
        <p:nvSpPr>
          <p:cNvPr id="385027" name="Rectangle 3"/>
          <p:cNvSpPr>
            <a:spLocks noGrp="1" noChangeArrowheads="1"/>
          </p:cNvSpPr>
          <p:nvPr>
            <p:ph sz="quarter" idx="1"/>
          </p:nvPr>
        </p:nvSpPr>
        <p:spPr>
          <a:xfrm>
            <a:off x="612775" y="1200150"/>
            <a:ext cx="8153400" cy="3371850"/>
          </a:xfrm>
        </p:spPr>
        <p:txBody>
          <a:bodyPr/>
          <a:lstStyle/>
          <a:p>
            <a:pPr marL="239316" indent="-239316" eaLnBrk="1" hangingPunct="1">
              <a:buFont typeface="Wingdings" panose="05000000000000000000" pitchFamily="2" charset="2"/>
              <a:buNone/>
              <a:defRPr/>
            </a:pPr>
            <a:r>
              <a:rPr lang="zh-CN" altLang="en-US" sz="2175" dirty="0"/>
              <a:t>题型二关系的基本概念</a:t>
            </a:r>
          </a:p>
          <a:p>
            <a:pPr marL="239316" indent="-239316" algn="just" eaLnBrk="1" hangingPunct="1">
              <a:buFont typeface="Wingdings" panose="05000000000000000000" pitchFamily="2" charset="2"/>
              <a:buNone/>
              <a:defRPr/>
            </a:pPr>
            <a:r>
              <a:rPr lang="en-US" altLang="zh-CN" sz="2175" dirty="0"/>
              <a:t>1</a:t>
            </a:r>
            <a:r>
              <a:rPr lang="zh-CN" altLang="en-US" sz="2175" dirty="0"/>
              <a:t>．</a:t>
            </a:r>
            <a:r>
              <a:rPr lang="en-US" altLang="zh-CN" sz="2175" dirty="0"/>
              <a:t>R={&lt;</a:t>
            </a:r>
            <a:r>
              <a:rPr lang="en-US" altLang="zh-CN" sz="2175" dirty="0" err="1"/>
              <a:t>x,y</a:t>
            </a:r>
            <a:r>
              <a:rPr lang="en-US" altLang="zh-CN" sz="2175" dirty="0"/>
              <a:t>&gt;|</a:t>
            </a:r>
            <a:r>
              <a:rPr lang="en-US" altLang="zh-CN" sz="2175" dirty="0" err="1"/>
              <a:t>x,y</a:t>
            </a:r>
            <a:r>
              <a:rPr lang="en-US" altLang="zh-CN" sz="2175" dirty="0">
                <a:sym typeface="Symbol" panose="05050102010706020507" pitchFamily="18" charset="2"/>
              </a:rPr>
              <a:t></a:t>
            </a:r>
            <a:r>
              <a:rPr lang="en-US" altLang="zh-CN" sz="2175" dirty="0"/>
              <a:t>{2,3,4,5,6,7,8}</a:t>
            </a:r>
            <a:r>
              <a:rPr lang="en-US" altLang="zh-CN" sz="2175" dirty="0">
                <a:sym typeface="Symbol" panose="05050102010706020507" pitchFamily="18" charset="2"/>
              </a:rPr>
              <a:t></a:t>
            </a:r>
            <a:r>
              <a:rPr lang="en-US" altLang="zh-CN" sz="2175" dirty="0" err="1"/>
              <a:t>x|y</a:t>
            </a:r>
            <a:r>
              <a:rPr lang="en-US" altLang="zh-CN" sz="2175" dirty="0" err="1">
                <a:sym typeface="Symbol" panose="05050102010706020507" pitchFamily="18" charset="2"/>
              </a:rPr>
              <a:t></a:t>
            </a:r>
            <a:r>
              <a:rPr lang="en-US" altLang="zh-CN" sz="2175" dirty="0" err="1"/>
              <a:t>x≠y</a:t>
            </a:r>
            <a:r>
              <a:rPr lang="en-US" altLang="zh-CN" sz="2175" dirty="0"/>
              <a:t>}</a:t>
            </a:r>
            <a:r>
              <a:rPr lang="zh-CN" altLang="en-US" sz="2175" dirty="0"/>
              <a:t>，用列元素法表示关系</a:t>
            </a:r>
            <a:r>
              <a:rPr lang="en-US" altLang="zh-CN" sz="2175" dirty="0"/>
              <a:t>R</a:t>
            </a:r>
            <a:r>
              <a:rPr lang="zh-CN" altLang="en-US" sz="2175" dirty="0"/>
              <a:t>。</a:t>
            </a:r>
          </a:p>
        </p:txBody>
      </p:sp>
      <p:sp>
        <p:nvSpPr>
          <p:cNvPr id="93188" name="Rectangle 4"/>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3189" name="Rectangle 6"/>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3190" name="Rectangle 8"/>
          <p:cNvSpPr>
            <a:spLocks noChangeArrowheads="1"/>
          </p:cNvSpPr>
          <p:nvPr/>
        </p:nvSpPr>
        <p:spPr bwMode="auto">
          <a:xfrm>
            <a:off x="0" y="2311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aphicFrame>
        <p:nvGraphicFramePr>
          <p:cNvPr id="385031" name="Object 7"/>
          <p:cNvGraphicFramePr>
            <a:graphicFrameLocks noChangeAspect="1"/>
          </p:cNvGraphicFramePr>
          <p:nvPr/>
        </p:nvGraphicFramePr>
        <p:xfrm>
          <a:off x="983788" y="2471849"/>
          <a:ext cx="7411373" cy="400866"/>
        </p:xfrm>
        <a:graphic>
          <a:graphicData uri="http://schemas.openxmlformats.org/presentationml/2006/ole">
            <mc:AlternateContent xmlns:mc="http://schemas.openxmlformats.org/markup-compatibility/2006">
              <mc:Choice xmlns:v="urn:schemas-microsoft-com:vml" Requires="v">
                <p:oleObj name="公式" r:id="rId2" imgW="2781300" imgH="203200" progId="Equation.3">
                  <p:embed/>
                </p:oleObj>
              </mc:Choice>
              <mc:Fallback>
                <p:oleObj name="公式" r:id="rId2" imgW="2781300" imgH="203200" progId="Equation.3">
                  <p:embed/>
                  <p:pic>
                    <p:nvPicPr>
                      <p:cNvPr id="38503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88" y="2471849"/>
                        <a:ext cx="7411373" cy="40086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32346616"/>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 calcmode="lin" valueType="num">
                                      <p:cBhvr additive="base">
                                        <p:cTn id="7" dur="500" fill="hold"/>
                                        <p:tgtEl>
                                          <p:spTgt spid="385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5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5027">
                                            <p:txEl>
                                              <p:pRg st="1" end="1"/>
                                            </p:txEl>
                                          </p:spTgt>
                                        </p:tgtEl>
                                        <p:attrNameLst>
                                          <p:attrName>style.visibility</p:attrName>
                                        </p:attrNameLst>
                                      </p:cBhvr>
                                      <p:to>
                                        <p:strVal val="visible"/>
                                      </p:to>
                                    </p:set>
                                    <p:anim calcmode="lin" valueType="num">
                                      <p:cBhvr additive="base">
                                        <p:cTn id="13" dur="500" fill="hold"/>
                                        <p:tgtEl>
                                          <p:spTgt spid="385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5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85031"/>
                                        </p:tgtEl>
                                        <p:attrNameLst>
                                          <p:attrName>style.visibility</p:attrName>
                                        </p:attrNameLst>
                                      </p:cBhvr>
                                      <p:to>
                                        <p:strVal val="visible"/>
                                      </p:to>
                                    </p:set>
                                    <p:anim calcmode="lin" valueType="num">
                                      <p:cBhvr additive="base">
                                        <p:cTn id="19" dur="500" fill="hold"/>
                                        <p:tgtEl>
                                          <p:spTgt spid="385031"/>
                                        </p:tgtEl>
                                        <p:attrNameLst>
                                          <p:attrName>ppt_x</p:attrName>
                                        </p:attrNameLst>
                                      </p:cBhvr>
                                      <p:tavLst>
                                        <p:tav tm="0">
                                          <p:val>
                                            <p:strVal val="#ppt_x"/>
                                          </p:val>
                                        </p:tav>
                                        <p:tav tm="100000">
                                          <p:val>
                                            <p:strVal val="#ppt_x"/>
                                          </p:val>
                                        </p:tav>
                                      </p:tavLst>
                                    </p:anim>
                                    <p:anim calcmode="lin" valueType="num">
                                      <p:cBhvr additive="base">
                                        <p:cTn id="20" dur="500" fill="hold"/>
                                        <p:tgtEl>
                                          <p:spTgt spid="385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bldLvl="5"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928688" y="171450"/>
            <a:ext cx="7315200" cy="742950"/>
          </a:xfrm>
        </p:spPr>
        <p:txBody>
          <a:bodyPr/>
          <a:lstStyle/>
          <a:p>
            <a:pPr eaLnBrk="1" hangingPunct="1"/>
            <a:r>
              <a:rPr lang="zh-CN" altLang="en-US"/>
              <a:t>习题课</a:t>
            </a:r>
          </a:p>
        </p:txBody>
      </p:sp>
      <p:sp>
        <p:nvSpPr>
          <p:cNvPr id="388099" name="Rectangle 3"/>
          <p:cNvSpPr>
            <a:spLocks noGrp="1" noChangeArrowheads="1"/>
          </p:cNvSpPr>
          <p:nvPr>
            <p:ph sz="quarter" idx="1"/>
          </p:nvPr>
        </p:nvSpPr>
        <p:spPr>
          <a:xfrm>
            <a:off x="612775" y="1200150"/>
            <a:ext cx="8153400" cy="3371850"/>
          </a:xfrm>
        </p:spPr>
        <p:txBody>
          <a:bodyPr/>
          <a:lstStyle/>
          <a:p>
            <a:pPr marL="239316" indent="-239316" eaLnBrk="1" hangingPunct="1">
              <a:buFont typeface="Wingdings" panose="05000000000000000000" pitchFamily="2" charset="2"/>
              <a:buNone/>
              <a:defRPr/>
            </a:pPr>
            <a:r>
              <a:rPr lang="zh-CN" altLang="en-US" sz="2175" dirty="0"/>
              <a:t>题型二关系的基本概念</a:t>
            </a:r>
          </a:p>
          <a:p>
            <a:pPr marL="239316" indent="-239316" eaLnBrk="1" hangingPunct="1">
              <a:buFont typeface="Wingdings" panose="05000000000000000000" pitchFamily="2" charset="2"/>
              <a:buNone/>
              <a:defRPr/>
            </a:pPr>
            <a:r>
              <a:rPr lang="en-US" altLang="zh-CN" sz="2175" dirty="0"/>
              <a:t>2</a:t>
            </a:r>
            <a:r>
              <a:rPr lang="zh-CN" altLang="en-US" sz="2175" dirty="0"/>
              <a:t>．</a:t>
            </a:r>
            <a:r>
              <a:rPr lang="en-US" altLang="zh-CN" sz="2175" dirty="0"/>
              <a:t>R</a:t>
            </a:r>
            <a:r>
              <a:rPr lang="zh-CN" altLang="en-US" sz="2175" dirty="0"/>
              <a:t>为</a:t>
            </a:r>
            <a:r>
              <a:rPr lang="en-US" altLang="zh-CN" sz="2175" dirty="0"/>
              <a:t>A×A</a:t>
            </a:r>
            <a:r>
              <a:rPr lang="zh-CN" altLang="en-US" sz="2175" dirty="0"/>
              <a:t>上的关系，其中</a:t>
            </a:r>
            <a:r>
              <a:rPr lang="en-US" altLang="zh-CN" sz="2175" dirty="0"/>
              <a:t>A={1,2,3,4}</a:t>
            </a:r>
            <a:r>
              <a:rPr lang="zh-CN" altLang="en-US" sz="2175" dirty="0"/>
              <a:t>，且</a:t>
            </a:r>
            <a:r>
              <a:rPr lang="en-US" altLang="zh-CN" sz="2175" dirty="0"/>
              <a:t>&lt;</a:t>
            </a:r>
            <a:r>
              <a:rPr lang="en-US" altLang="zh-CN" sz="2175" dirty="0" err="1"/>
              <a:t>x,y</a:t>
            </a:r>
            <a:r>
              <a:rPr lang="en-US" altLang="zh-CN" sz="2175" dirty="0"/>
              <a:t>&gt;R&lt;</a:t>
            </a:r>
            <a:r>
              <a:rPr lang="en-US" altLang="zh-CN" sz="2175" dirty="0" err="1"/>
              <a:t>u,v</a:t>
            </a:r>
            <a:r>
              <a:rPr lang="en-US" altLang="zh-CN" sz="2175" dirty="0"/>
              <a:t>&gt;</a:t>
            </a:r>
            <a:r>
              <a:rPr lang="en-US" altLang="zh-CN" sz="2175" dirty="0">
                <a:sym typeface="Symbol" panose="05050102010706020507" pitchFamily="18" charset="2"/>
              </a:rPr>
              <a:t>xv=</a:t>
            </a:r>
            <a:r>
              <a:rPr lang="en-US" altLang="zh-CN" sz="2175" dirty="0" err="1">
                <a:sym typeface="Symbol" panose="05050102010706020507" pitchFamily="18" charset="2"/>
              </a:rPr>
              <a:t>uy</a:t>
            </a:r>
            <a:r>
              <a:rPr lang="zh-CN" altLang="en-US" sz="2175" dirty="0"/>
              <a:t>，列出</a:t>
            </a:r>
            <a:r>
              <a:rPr lang="en-US" altLang="zh-CN" sz="2175" dirty="0"/>
              <a:t>R</a:t>
            </a:r>
            <a:r>
              <a:rPr lang="zh-CN" altLang="en-US" sz="2175" dirty="0"/>
              <a:t>的元素。</a:t>
            </a:r>
          </a:p>
          <a:p>
            <a:pPr marL="239316" indent="-239316" algn="just" eaLnBrk="1" hangingPunct="1">
              <a:buFont typeface="Wingdings" panose="05000000000000000000" pitchFamily="2" charset="2"/>
              <a:buNone/>
              <a:defRPr/>
            </a:pPr>
            <a:r>
              <a:rPr lang="zh-CN" altLang="en-US" sz="2175" dirty="0"/>
              <a:t>注意到</a:t>
            </a:r>
            <a:r>
              <a:rPr lang="en-US" altLang="zh-CN" sz="2175" dirty="0">
                <a:sym typeface="Symbol" panose="05050102010706020507" pitchFamily="18" charset="2"/>
              </a:rPr>
              <a:t>xv=</a:t>
            </a:r>
            <a:r>
              <a:rPr lang="en-US" altLang="zh-CN" sz="2175" dirty="0" err="1">
                <a:sym typeface="Symbol" panose="05050102010706020507" pitchFamily="18" charset="2"/>
              </a:rPr>
              <a:t>uy</a:t>
            </a:r>
            <a:r>
              <a:rPr lang="en-US" altLang="zh-CN" sz="2175" dirty="0" err="1"/>
              <a:t>x</a:t>
            </a:r>
            <a:r>
              <a:rPr lang="en-US" altLang="zh-CN" sz="2175" dirty="0"/>
              <a:t>/y=u/v</a:t>
            </a:r>
            <a:r>
              <a:rPr lang="zh-CN" altLang="en-US" sz="2175" dirty="0"/>
              <a:t>，</a:t>
            </a:r>
          </a:p>
          <a:p>
            <a:pPr marL="239316" indent="-239316" algn="just" eaLnBrk="1" hangingPunct="1">
              <a:buFont typeface="Wingdings" panose="05000000000000000000" pitchFamily="2" charset="2"/>
              <a:buNone/>
              <a:defRPr/>
            </a:pPr>
            <a:r>
              <a:rPr lang="zh-CN" altLang="en-US" sz="2175" dirty="0"/>
              <a:t>因此第一元素与第二元素的比值相同的有序对具有关系</a:t>
            </a:r>
            <a:r>
              <a:rPr lang="en-US" altLang="zh-CN" sz="2175" dirty="0"/>
              <a:t>R</a:t>
            </a:r>
            <a:r>
              <a:rPr lang="zh-CN" altLang="en-US" sz="2175" dirty="0"/>
              <a:t>。</a:t>
            </a:r>
          </a:p>
        </p:txBody>
      </p:sp>
      <p:sp>
        <p:nvSpPr>
          <p:cNvPr id="94212" name="Rectangle 4"/>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4213" name="Rectangle 5"/>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4214" name="Rectangle 6"/>
          <p:cNvSpPr>
            <a:spLocks noChangeArrowheads="1"/>
          </p:cNvSpPr>
          <p:nvPr/>
        </p:nvSpPr>
        <p:spPr bwMode="auto">
          <a:xfrm>
            <a:off x="0" y="2311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59192465"/>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 calcmode="lin" valueType="num">
                                      <p:cBhvr additive="base">
                                        <p:cTn id="7" dur="500" fill="hold"/>
                                        <p:tgtEl>
                                          <p:spTgt spid="388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8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099">
                                            <p:txEl>
                                              <p:pRg st="1" end="1"/>
                                            </p:txEl>
                                          </p:spTgt>
                                        </p:tgtEl>
                                        <p:attrNameLst>
                                          <p:attrName>style.visibility</p:attrName>
                                        </p:attrNameLst>
                                      </p:cBhvr>
                                      <p:to>
                                        <p:strVal val="visible"/>
                                      </p:to>
                                    </p:set>
                                    <p:anim calcmode="lin" valueType="num">
                                      <p:cBhvr additive="base">
                                        <p:cTn id="13" dur="500" fill="hold"/>
                                        <p:tgtEl>
                                          <p:spTgt spid="388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8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8099">
                                            <p:txEl>
                                              <p:pRg st="2" end="2"/>
                                            </p:txEl>
                                          </p:spTgt>
                                        </p:tgtEl>
                                        <p:attrNameLst>
                                          <p:attrName>style.visibility</p:attrName>
                                        </p:attrNameLst>
                                      </p:cBhvr>
                                      <p:to>
                                        <p:strVal val="visible"/>
                                      </p:to>
                                    </p:set>
                                    <p:anim calcmode="lin" valueType="num">
                                      <p:cBhvr additive="base">
                                        <p:cTn id="19" dur="500" fill="hold"/>
                                        <p:tgtEl>
                                          <p:spTgt spid="388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8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8099">
                                            <p:txEl>
                                              <p:pRg st="3" end="3"/>
                                            </p:txEl>
                                          </p:spTgt>
                                        </p:tgtEl>
                                        <p:attrNameLst>
                                          <p:attrName>style.visibility</p:attrName>
                                        </p:attrNameLst>
                                      </p:cBhvr>
                                      <p:to>
                                        <p:strVal val="visible"/>
                                      </p:to>
                                    </p:set>
                                    <p:anim calcmode="lin" valueType="num">
                                      <p:cBhvr additive="base">
                                        <p:cTn id="25" dur="500" fill="hold"/>
                                        <p:tgtEl>
                                          <p:spTgt spid="388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80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bldLvl="5"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ChangeArrowheads="1"/>
          </p:cNvSpPr>
          <p:nvPr/>
        </p:nvSpPr>
        <p:spPr bwMode="auto">
          <a:xfrm>
            <a:off x="0" y="19685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aphicFrame>
        <p:nvGraphicFramePr>
          <p:cNvPr id="95235" name="Object 4"/>
          <p:cNvGraphicFramePr>
            <a:graphicFrameLocks noChangeAspect="1"/>
          </p:cNvGraphicFramePr>
          <p:nvPr/>
        </p:nvGraphicFramePr>
        <p:xfrm>
          <a:off x="928688" y="1779588"/>
          <a:ext cx="7705725" cy="1884362"/>
        </p:xfrm>
        <a:graphic>
          <a:graphicData uri="http://schemas.openxmlformats.org/presentationml/2006/ole">
            <mc:AlternateContent xmlns:mc="http://schemas.openxmlformats.org/markup-compatibility/2006">
              <mc:Choice xmlns:v="urn:schemas-microsoft-com:vml" Requires="v">
                <p:oleObj name="公式" r:id="rId2" imgW="3594100" imgH="1117600" progId="Equation.3">
                  <p:embed/>
                </p:oleObj>
              </mc:Choice>
              <mc:Fallback>
                <p:oleObj name="公式" r:id="rId2" imgW="3594100" imgH="1117600" progId="Equation.3">
                  <p:embed/>
                  <p:pic>
                    <p:nvPicPr>
                      <p:cNvPr id="9523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779588"/>
                        <a:ext cx="770572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6" name="标题 1"/>
          <p:cNvSpPr>
            <a:spLocks noGrp="1"/>
          </p:cNvSpPr>
          <p:nvPr>
            <p:ph type="title"/>
          </p:nvPr>
        </p:nvSpPr>
        <p:spPr>
          <a:xfrm>
            <a:off x="928688" y="171450"/>
            <a:ext cx="7315200" cy="742950"/>
          </a:xfrm>
        </p:spPr>
        <p:txBody>
          <a:bodyPr/>
          <a:lstStyle/>
          <a:p>
            <a:pPr eaLnBrk="1" hangingPunct="1"/>
            <a:endParaRPr lang="zh-CN" altLang="en-US"/>
          </a:p>
        </p:txBody>
      </p:sp>
      <p:sp>
        <p:nvSpPr>
          <p:cNvPr id="3" name="内容占位符 2"/>
          <p:cNvSpPr>
            <a:spLocks noGrp="1"/>
          </p:cNvSpPr>
          <p:nvPr>
            <p:ph sz="quarter" idx="1"/>
          </p:nvPr>
        </p:nvSpPr>
        <p:spPr>
          <a:xfrm>
            <a:off x="612775" y="1200150"/>
            <a:ext cx="8153400" cy="3371850"/>
          </a:xfrm>
        </p:spPr>
        <p:txBody>
          <a:bodyPr/>
          <a:lstStyle/>
          <a:p>
            <a:pPr marL="239316" indent="-239316" eaLnBrk="1" hangingPunct="1">
              <a:defRPr/>
            </a:pPr>
            <a:endParaRPr lang="zh-CN" altLang="en-US" sz="2175" dirty="0"/>
          </a:p>
        </p:txBody>
      </p:sp>
    </p:spTree>
    <p:extLst>
      <p:ext uri="{BB962C8B-B14F-4D97-AF65-F5344CB8AC3E}">
        <p14:creationId xmlns:p14="http://schemas.microsoft.com/office/powerpoint/2010/main" val="1482847877"/>
      </p:ext>
    </p:extLst>
  </p:cSld>
  <p:clrMapOvr>
    <a:masterClrMapping/>
  </p:clrMapOvr>
  <p:transition spd="slow" advTm="8000">
    <p:zoom/>
  </p:transition>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928688" y="171450"/>
            <a:ext cx="7315200" cy="742950"/>
          </a:xfrm>
        </p:spPr>
        <p:txBody>
          <a:bodyPr/>
          <a:lstStyle/>
          <a:p>
            <a:pPr eaLnBrk="1" hangingPunct="1"/>
            <a:r>
              <a:rPr lang="zh-CN" altLang="en-US"/>
              <a:t>习题课</a:t>
            </a:r>
          </a:p>
        </p:txBody>
      </p:sp>
      <p:sp>
        <p:nvSpPr>
          <p:cNvPr id="389123" name="Rectangle 3"/>
          <p:cNvSpPr>
            <a:spLocks noGrp="1" noChangeArrowheads="1"/>
          </p:cNvSpPr>
          <p:nvPr>
            <p:ph sz="quarter" idx="1"/>
          </p:nvPr>
        </p:nvSpPr>
        <p:spPr>
          <a:xfrm>
            <a:off x="612775" y="1200150"/>
            <a:ext cx="8153400" cy="3371850"/>
          </a:xfrm>
        </p:spPr>
        <p:txBody>
          <a:bodyPr/>
          <a:lstStyle/>
          <a:p>
            <a:pPr marL="239316" indent="-239316" eaLnBrk="1" hangingPunct="1">
              <a:lnSpc>
                <a:spcPct val="90000"/>
              </a:lnSpc>
              <a:buFont typeface="Wingdings" panose="05000000000000000000" pitchFamily="2" charset="2"/>
              <a:buNone/>
              <a:defRPr/>
            </a:pPr>
            <a:r>
              <a:rPr lang="zh-CN" altLang="en-US" sz="2175" dirty="0"/>
              <a:t>题型三关系的三种表示法及关系性质的判断</a:t>
            </a:r>
          </a:p>
          <a:p>
            <a:pPr marL="239316" indent="-239316" eaLnBrk="1" hangingPunct="1">
              <a:lnSpc>
                <a:spcPct val="90000"/>
              </a:lnSpc>
              <a:buFont typeface="Wingdings" panose="05000000000000000000" pitchFamily="2" charset="2"/>
              <a:buNone/>
              <a:defRPr/>
            </a:pPr>
            <a:r>
              <a:rPr lang="en-US" altLang="zh-CN" sz="2175" dirty="0"/>
              <a:t>1</a:t>
            </a:r>
            <a:r>
              <a:rPr lang="zh-CN" altLang="en-US" sz="2175" dirty="0"/>
              <a:t>．设</a:t>
            </a:r>
            <a:r>
              <a:rPr lang="en-US" altLang="zh-CN" sz="2175" dirty="0"/>
              <a:t>R={&lt;</a:t>
            </a:r>
            <a:r>
              <a:rPr lang="en-US" altLang="zh-CN" sz="2175" dirty="0" err="1"/>
              <a:t>x,y</a:t>
            </a:r>
            <a:r>
              <a:rPr lang="en-US" altLang="zh-CN" sz="2175" dirty="0"/>
              <a:t>&gt;|x-y+2&gt;0</a:t>
            </a:r>
            <a:r>
              <a:rPr lang="en-US" altLang="zh-CN" sz="2175" dirty="0">
                <a:sym typeface="Symbol" panose="05050102010706020507" pitchFamily="18" charset="2"/>
              </a:rPr>
              <a:t>,x-y-2&lt;0</a:t>
            </a:r>
            <a:r>
              <a:rPr lang="en-US" altLang="zh-CN" sz="2175" dirty="0"/>
              <a:t>}</a:t>
            </a:r>
            <a:r>
              <a:rPr lang="zh-CN" altLang="en-US" sz="2175" dirty="0"/>
              <a:t>是实数集上的关系，指出</a:t>
            </a:r>
            <a:r>
              <a:rPr lang="en-US" altLang="zh-CN" sz="2175" dirty="0"/>
              <a:t>R</a:t>
            </a:r>
            <a:r>
              <a:rPr lang="zh-CN" altLang="en-US" sz="2175" dirty="0"/>
              <a:t>具有什么性质，并说明理由。</a:t>
            </a:r>
          </a:p>
          <a:p>
            <a:pPr marL="239316" indent="-239316" eaLnBrk="1" hangingPunct="1">
              <a:lnSpc>
                <a:spcPct val="90000"/>
              </a:lnSpc>
              <a:buFont typeface="Wingdings" panose="05000000000000000000" pitchFamily="2" charset="2"/>
              <a:buNone/>
              <a:defRPr/>
            </a:pPr>
            <a:r>
              <a:rPr lang="en-US" altLang="zh-CN" sz="2175" dirty="0"/>
              <a:t>x-y+2&gt;0</a:t>
            </a:r>
            <a:r>
              <a:rPr lang="en-US" altLang="zh-CN" sz="2175" dirty="0">
                <a:sym typeface="Symbol" panose="05050102010706020507" pitchFamily="18" charset="2"/>
              </a:rPr>
              <a:t>x-y-2&lt;0-2&lt;x-y&lt;2</a:t>
            </a:r>
          </a:p>
          <a:p>
            <a:pPr marL="239316" indent="-239316" eaLnBrk="1" hangingPunct="1">
              <a:lnSpc>
                <a:spcPct val="90000"/>
              </a:lnSpc>
              <a:buFont typeface="Wingdings" panose="05000000000000000000" pitchFamily="2" charset="2"/>
              <a:buNone/>
              <a:defRPr/>
            </a:pPr>
            <a:r>
              <a:rPr lang="en-US" altLang="zh-CN" sz="2175" dirty="0"/>
              <a:t>&lt;1,1.5&gt;,&lt;1.5,3&gt;,&lt;1,3&gt;</a:t>
            </a:r>
          </a:p>
          <a:p>
            <a:pPr marL="239316" indent="-239316" eaLnBrk="1" hangingPunct="1">
              <a:lnSpc>
                <a:spcPct val="90000"/>
              </a:lnSpc>
              <a:buFont typeface="Wingdings" panose="05000000000000000000" pitchFamily="2" charset="2"/>
              <a:buNone/>
              <a:defRPr/>
            </a:pPr>
            <a:r>
              <a:rPr lang="zh-CN" altLang="en-US" sz="2175" dirty="0"/>
              <a:t>自反性、对称性、不具有传递性</a:t>
            </a:r>
          </a:p>
        </p:txBody>
      </p:sp>
      <p:sp>
        <p:nvSpPr>
          <p:cNvPr id="96260" name="Rectangle 4"/>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6261" name="Rectangle 5"/>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560868"/>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 calcmode="lin" valueType="num">
                                      <p:cBhvr additive="base">
                                        <p:cTn id="7" dur="500" fill="hold"/>
                                        <p:tgtEl>
                                          <p:spTgt spid="389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23">
                                            <p:txEl>
                                              <p:pRg st="1" end="1"/>
                                            </p:txEl>
                                          </p:spTgt>
                                        </p:tgtEl>
                                        <p:attrNameLst>
                                          <p:attrName>style.visibility</p:attrName>
                                        </p:attrNameLst>
                                      </p:cBhvr>
                                      <p:to>
                                        <p:strVal val="visible"/>
                                      </p:to>
                                    </p:set>
                                    <p:anim calcmode="lin" valueType="num">
                                      <p:cBhvr additive="base">
                                        <p:cTn id="13" dur="500" fill="hold"/>
                                        <p:tgtEl>
                                          <p:spTgt spid="389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23">
                                            <p:txEl>
                                              <p:pRg st="2" end="2"/>
                                            </p:txEl>
                                          </p:spTgt>
                                        </p:tgtEl>
                                        <p:attrNameLst>
                                          <p:attrName>style.visibility</p:attrName>
                                        </p:attrNameLst>
                                      </p:cBhvr>
                                      <p:to>
                                        <p:strVal val="visible"/>
                                      </p:to>
                                    </p:set>
                                    <p:anim calcmode="lin" valueType="num">
                                      <p:cBhvr additive="base">
                                        <p:cTn id="19" dur="500" fill="hold"/>
                                        <p:tgtEl>
                                          <p:spTgt spid="389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23">
                                            <p:txEl>
                                              <p:pRg st="3" end="3"/>
                                            </p:txEl>
                                          </p:spTgt>
                                        </p:tgtEl>
                                        <p:attrNameLst>
                                          <p:attrName>style.visibility</p:attrName>
                                        </p:attrNameLst>
                                      </p:cBhvr>
                                      <p:to>
                                        <p:strVal val="visible"/>
                                      </p:to>
                                    </p:set>
                                    <p:anim calcmode="lin" valueType="num">
                                      <p:cBhvr additive="base">
                                        <p:cTn id="25" dur="500" fill="hold"/>
                                        <p:tgtEl>
                                          <p:spTgt spid="389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23">
                                            <p:txEl>
                                              <p:pRg st="4" end="4"/>
                                            </p:txEl>
                                          </p:spTgt>
                                        </p:tgtEl>
                                        <p:attrNameLst>
                                          <p:attrName>style.visibility</p:attrName>
                                        </p:attrNameLst>
                                      </p:cBhvr>
                                      <p:to>
                                        <p:strVal val="visible"/>
                                      </p:to>
                                    </p:set>
                                    <p:anim calcmode="lin" valueType="num">
                                      <p:cBhvr additive="base">
                                        <p:cTn id="31" dur="500" fill="hold"/>
                                        <p:tgtEl>
                                          <p:spTgt spid="389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91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bldLvl="5"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28688" y="171450"/>
            <a:ext cx="7315200" cy="742950"/>
          </a:xfrm>
        </p:spPr>
        <p:txBody>
          <a:bodyPr/>
          <a:lstStyle/>
          <a:p>
            <a:pPr eaLnBrk="1" hangingPunct="1"/>
            <a:r>
              <a:rPr lang="zh-CN" altLang="en-US"/>
              <a:t>习题课</a:t>
            </a:r>
          </a:p>
        </p:txBody>
      </p:sp>
      <p:sp>
        <p:nvSpPr>
          <p:cNvPr id="391171" name="Rectangle 3"/>
          <p:cNvSpPr>
            <a:spLocks noGrp="1" noChangeArrowheads="1"/>
          </p:cNvSpPr>
          <p:nvPr>
            <p:ph sz="quarter" idx="1"/>
          </p:nvPr>
        </p:nvSpPr>
        <p:spPr>
          <a:xfrm>
            <a:off x="612775" y="1200150"/>
            <a:ext cx="8153400" cy="3371850"/>
          </a:xfrm>
        </p:spPr>
        <p:txBody>
          <a:bodyPr/>
          <a:lstStyle/>
          <a:p>
            <a:pPr algn="just" eaLnBrk="1" hangingPunct="1">
              <a:buFont typeface="Wingdings" panose="05000000000000000000" pitchFamily="2" charset="2"/>
              <a:buNone/>
            </a:pPr>
            <a:r>
              <a:rPr lang="zh-CN" altLang="en-US" sz="2000" dirty="0"/>
              <a:t>题型四关系的基本运算。</a:t>
            </a:r>
          </a:p>
          <a:p>
            <a:pPr eaLnBrk="1" hangingPunct="1">
              <a:buFont typeface="Wingdings" panose="05000000000000000000" pitchFamily="2" charset="2"/>
              <a:buNone/>
            </a:pPr>
            <a:r>
              <a:rPr lang="en-US" altLang="zh-CN" sz="2000" dirty="0"/>
              <a:t>1</a:t>
            </a:r>
            <a:r>
              <a:rPr lang="zh-CN" altLang="en-US" sz="2000" dirty="0"/>
              <a:t>、设</a:t>
            </a:r>
            <a:r>
              <a:rPr lang="en-US" altLang="zh-CN" sz="2000" dirty="0"/>
              <a:t>R={&lt;</a:t>
            </a:r>
            <a:r>
              <a:rPr lang="en-US" altLang="zh-CN" sz="2000" dirty="0" err="1"/>
              <a:t>x,y</a:t>
            </a:r>
            <a:r>
              <a:rPr lang="en-US" altLang="zh-CN" sz="2000" dirty="0"/>
              <a:t>&gt;|</a:t>
            </a:r>
            <a:r>
              <a:rPr lang="en-US" altLang="zh-CN" sz="2000" dirty="0" err="1"/>
              <a:t>x,y</a:t>
            </a:r>
            <a:r>
              <a:rPr lang="en-US" altLang="zh-CN" sz="2000" dirty="0" err="1">
                <a:sym typeface="Symbol" panose="05050102010706020507" pitchFamily="18" charset="2"/>
              </a:rPr>
              <a:t>N</a:t>
            </a:r>
            <a:r>
              <a:rPr lang="zh-CN" altLang="en-US" sz="2000" dirty="0">
                <a:sym typeface="Symbol" panose="05050102010706020507" pitchFamily="18" charset="2"/>
              </a:rPr>
              <a:t>且</a:t>
            </a:r>
            <a:r>
              <a:rPr lang="en-US" altLang="zh-CN" sz="2000" dirty="0">
                <a:sym typeface="Symbol" panose="05050102010706020507" pitchFamily="18" charset="2"/>
              </a:rPr>
              <a:t>x</a:t>
            </a:r>
            <a:r>
              <a:rPr lang="en-US" altLang="zh-CN" sz="2000" dirty="0"/>
              <a:t>+3y=12}</a:t>
            </a:r>
            <a:r>
              <a:rPr lang="zh-CN" altLang="en-US" sz="2000" dirty="0"/>
              <a:t>，</a:t>
            </a:r>
          </a:p>
          <a:p>
            <a:pPr eaLnBrk="1" hangingPunct="1">
              <a:buNone/>
            </a:pPr>
            <a:r>
              <a:rPr lang="zh-CN" altLang="en-US" sz="2000" dirty="0"/>
              <a:t>（</a:t>
            </a:r>
            <a:r>
              <a:rPr lang="en-US" altLang="zh-CN" sz="2000" dirty="0"/>
              <a:t>1</a:t>
            </a:r>
            <a:r>
              <a:rPr lang="zh-CN" altLang="en-US" sz="2000" dirty="0"/>
              <a:t>）求</a:t>
            </a:r>
            <a:r>
              <a:rPr lang="en-US" altLang="zh-CN" sz="2000" dirty="0"/>
              <a:t>R</a:t>
            </a:r>
            <a:r>
              <a:rPr lang="zh-CN" altLang="en-US" sz="2000" dirty="0"/>
              <a:t>的集合表达式；</a:t>
            </a:r>
            <a:endParaRPr lang="en-US" altLang="zh-CN" sz="2000" dirty="0"/>
          </a:p>
          <a:p>
            <a:pPr lvl="1" eaLnBrk="1" hangingPunct="1">
              <a:buNone/>
            </a:pPr>
            <a:r>
              <a:rPr lang="en-US" altLang="zh-CN" sz="1800" dirty="0"/>
              <a:t>(</a:t>
            </a:r>
            <a:r>
              <a:rPr lang="zh-CN" altLang="en-US" sz="1800" dirty="0"/>
              <a:t>答案：</a:t>
            </a:r>
            <a:r>
              <a:rPr lang="en-US" altLang="zh-CN" sz="1800" dirty="0"/>
              <a:t>R={&lt;0,4&gt;,&lt;3,3&gt;,&lt;6,2&gt;,&lt;9,1&gt;,&lt;12,0&gt;})</a:t>
            </a:r>
            <a:endParaRPr lang="zh-CN" altLang="en-US" sz="1800" dirty="0"/>
          </a:p>
          <a:p>
            <a:pPr eaLnBrk="1" hangingPunct="1">
              <a:buFont typeface="Wingdings" panose="05000000000000000000" pitchFamily="2" charset="2"/>
              <a:buNone/>
            </a:pPr>
            <a:r>
              <a:rPr lang="zh-CN" altLang="en-US" sz="2000" dirty="0"/>
              <a:t>（</a:t>
            </a:r>
            <a:r>
              <a:rPr lang="en-US" altLang="zh-CN" sz="2000" dirty="0"/>
              <a:t>2</a:t>
            </a:r>
            <a:r>
              <a:rPr lang="zh-CN" altLang="en-US" sz="2000" dirty="0"/>
              <a:t>）求</a:t>
            </a:r>
            <a:r>
              <a:rPr lang="en-US" altLang="zh-CN" sz="2000" dirty="0" err="1"/>
              <a:t>domR</a:t>
            </a:r>
            <a:r>
              <a:rPr lang="zh-CN" altLang="en-US" sz="2000" dirty="0"/>
              <a:t>，</a:t>
            </a:r>
            <a:r>
              <a:rPr lang="en-US" altLang="zh-CN" sz="2000" dirty="0" err="1"/>
              <a:t>ranR</a:t>
            </a:r>
            <a:r>
              <a:rPr lang="zh-CN" altLang="en-US" sz="2000" dirty="0"/>
              <a:t>；</a:t>
            </a:r>
          </a:p>
          <a:p>
            <a:pPr eaLnBrk="1" hangingPunct="1">
              <a:buNone/>
            </a:pPr>
            <a:r>
              <a:rPr lang="zh-CN" altLang="en-US" sz="2000" dirty="0"/>
              <a:t>（</a:t>
            </a:r>
            <a:r>
              <a:rPr lang="en-US" altLang="zh-CN" sz="2000" dirty="0"/>
              <a:t>3</a:t>
            </a:r>
            <a:r>
              <a:rPr lang="zh-CN" altLang="en-US" sz="2000" dirty="0"/>
              <a:t>）求</a:t>
            </a:r>
            <a:r>
              <a:rPr lang="en-US" altLang="zh-CN" sz="2000" dirty="0"/>
              <a:t>R</a:t>
            </a:r>
            <a:r>
              <a:rPr lang="en-US" altLang="zh-CN" sz="2000" dirty="0">
                <a:sym typeface="Symbol" panose="05050102010706020507" pitchFamily="18" charset="2"/>
              </a:rPr>
              <a:t>⸰</a:t>
            </a:r>
            <a:r>
              <a:rPr lang="en-US" altLang="zh-CN" sz="2000" dirty="0"/>
              <a:t>R</a:t>
            </a:r>
            <a:r>
              <a:rPr lang="zh-CN" altLang="en-US" sz="2000" dirty="0"/>
              <a:t>；</a:t>
            </a:r>
            <a:r>
              <a:rPr lang="en-US" altLang="zh-CN" sz="2000" dirty="0"/>
              <a:t>(</a:t>
            </a:r>
            <a:r>
              <a:rPr lang="zh-CN" altLang="en-US" sz="2000" dirty="0"/>
              <a:t>答案：</a:t>
            </a:r>
            <a:r>
              <a:rPr lang="en-US" altLang="zh-CN" sz="2000" dirty="0"/>
              <a:t> R</a:t>
            </a:r>
            <a:r>
              <a:rPr lang="en-US" altLang="zh-CN" sz="2000" dirty="0">
                <a:sym typeface="Symbol" panose="05050102010706020507" pitchFamily="18" charset="2"/>
              </a:rPr>
              <a:t>⸰</a:t>
            </a:r>
            <a:r>
              <a:rPr lang="en-US" altLang="zh-CN" sz="2000" dirty="0"/>
              <a:t>R ={&lt;3,3&gt;,&lt;12,4&gt;})</a:t>
            </a:r>
            <a:endParaRPr lang="zh-CN" altLang="en-US" sz="2000" dirty="0"/>
          </a:p>
          <a:p>
            <a:pPr eaLnBrk="1" hangingPunct="1">
              <a:buFont typeface="Wingdings" panose="05000000000000000000" pitchFamily="2" charset="2"/>
              <a:buNone/>
            </a:pPr>
            <a:r>
              <a:rPr lang="zh-CN" altLang="en-US" sz="2000" dirty="0"/>
              <a:t>（</a:t>
            </a:r>
            <a:r>
              <a:rPr lang="en-US" altLang="zh-CN" sz="2000" dirty="0"/>
              <a:t>4</a:t>
            </a:r>
            <a:r>
              <a:rPr lang="zh-CN" altLang="en-US" sz="2000" dirty="0"/>
              <a:t>）求</a:t>
            </a:r>
            <a:r>
              <a:rPr lang="en-US" altLang="zh-CN" sz="2000" dirty="0"/>
              <a:t>R</a:t>
            </a:r>
            <a:r>
              <a:rPr lang="en-US" altLang="zh-CN" sz="2000" dirty="0">
                <a:cs typeface="Lucida Sans Unicode" panose="020B0602030504020204" pitchFamily="34" charset="0"/>
              </a:rPr>
              <a:t>↾</a:t>
            </a:r>
            <a:r>
              <a:rPr lang="en-US" altLang="zh-CN" sz="2000" dirty="0"/>
              <a:t>{2,3,4,6}</a:t>
            </a:r>
            <a:r>
              <a:rPr lang="zh-CN" altLang="en-US" sz="2000" dirty="0"/>
              <a:t>；</a:t>
            </a:r>
          </a:p>
          <a:p>
            <a:pPr eaLnBrk="1" hangingPunct="1">
              <a:buFont typeface="Wingdings" panose="05000000000000000000" pitchFamily="2" charset="2"/>
              <a:buNone/>
            </a:pPr>
            <a:r>
              <a:rPr lang="zh-CN" altLang="en-US" sz="2000" dirty="0"/>
              <a:t>（</a:t>
            </a:r>
            <a:r>
              <a:rPr lang="en-US" altLang="zh-CN" sz="2000" dirty="0"/>
              <a:t>5</a:t>
            </a:r>
            <a:r>
              <a:rPr lang="zh-CN" altLang="en-US" sz="2000" dirty="0"/>
              <a:t>）求</a:t>
            </a:r>
            <a:r>
              <a:rPr lang="en-US" altLang="zh-CN" sz="2000" dirty="0"/>
              <a:t>R[{3}]</a:t>
            </a:r>
            <a:r>
              <a:rPr lang="zh-CN" altLang="en-US" sz="2000" dirty="0"/>
              <a:t>；</a:t>
            </a:r>
          </a:p>
          <a:p>
            <a:pPr eaLnBrk="1" hangingPunct="1">
              <a:buFont typeface="Wingdings" panose="05000000000000000000" pitchFamily="2" charset="2"/>
              <a:buNone/>
            </a:pPr>
            <a:r>
              <a:rPr lang="zh-CN" altLang="en-US" sz="2000" dirty="0"/>
              <a:t>（</a:t>
            </a:r>
            <a:r>
              <a:rPr lang="en-US" altLang="zh-CN" sz="2000" dirty="0"/>
              <a:t>6</a:t>
            </a:r>
            <a:r>
              <a:rPr lang="zh-CN" altLang="en-US" sz="2000" dirty="0"/>
              <a:t>）求</a:t>
            </a:r>
            <a:r>
              <a:rPr lang="en-US" altLang="zh-CN" sz="2000" dirty="0"/>
              <a:t>R</a:t>
            </a:r>
            <a:r>
              <a:rPr lang="en-US" altLang="zh-CN" sz="2000" baseline="30000" dirty="0"/>
              <a:t>3</a:t>
            </a:r>
            <a:r>
              <a:rPr lang="zh-CN" altLang="en-US" sz="2000" dirty="0"/>
              <a:t>。</a:t>
            </a:r>
          </a:p>
        </p:txBody>
      </p:sp>
      <p:sp>
        <p:nvSpPr>
          <p:cNvPr id="97284" name="Rectangle 4"/>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7285" name="Rectangle 5"/>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7286" name="Rectangle 6"/>
          <p:cNvSpPr>
            <a:spLocks noChangeArrowheads="1"/>
          </p:cNvSpPr>
          <p:nvPr/>
        </p:nvSpPr>
        <p:spPr bwMode="auto">
          <a:xfrm>
            <a:off x="0" y="2311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7287" name="Rectangle 8"/>
          <p:cNvSpPr>
            <a:spLocks noChangeArrowheads="1"/>
          </p:cNvSpPr>
          <p:nvPr/>
        </p:nvSpPr>
        <p:spPr bwMode="auto">
          <a:xfrm>
            <a:off x="0" y="2311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7289" name="Rectangle 10"/>
          <p:cNvSpPr>
            <a:spLocks noChangeArrowheads="1"/>
          </p:cNvSpPr>
          <p:nvPr/>
        </p:nvSpPr>
        <p:spPr bwMode="auto">
          <a:xfrm>
            <a:off x="0" y="2311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06087923"/>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1">
                                            <p:txEl>
                                              <p:pRg st="1" end="1"/>
                                            </p:txEl>
                                          </p:spTgt>
                                        </p:tgtEl>
                                        <p:attrNameLst>
                                          <p:attrName>style.visibility</p:attrName>
                                        </p:attrNameLst>
                                      </p:cBhvr>
                                      <p:to>
                                        <p:strVal val="visible"/>
                                      </p:to>
                                    </p:set>
                                    <p:anim calcmode="lin" valueType="num">
                                      <p:cBhvr additive="base">
                                        <p:cTn id="13" dur="500" fill="hold"/>
                                        <p:tgtEl>
                                          <p:spTgt spid="391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1">
                                            <p:txEl>
                                              <p:pRg st="2" end="2"/>
                                            </p:txEl>
                                          </p:spTgt>
                                        </p:tgtEl>
                                        <p:attrNameLst>
                                          <p:attrName>style.visibility</p:attrName>
                                        </p:attrNameLst>
                                      </p:cBhvr>
                                      <p:to>
                                        <p:strVal val="visible"/>
                                      </p:to>
                                    </p:set>
                                    <p:anim calcmode="lin" valueType="num">
                                      <p:cBhvr additive="base">
                                        <p:cTn id="19" dur="500" fill="hold"/>
                                        <p:tgtEl>
                                          <p:spTgt spid="391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1171">
                                            <p:txEl>
                                              <p:pRg st="3" end="3"/>
                                            </p:txEl>
                                          </p:spTgt>
                                        </p:tgtEl>
                                        <p:attrNameLst>
                                          <p:attrName>style.visibility</p:attrName>
                                        </p:attrNameLst>
                                      </p:cBhvr>
                                      <p:to>
                                        <p:strVal val="visible"/>
                                      </p:to>
                                    </p:set>
                                    <p:anim calcmode="lin" valueType="num">
                                      <p:cBhvr additive="base">
                                        <p:cTn id="25" dur="500" fill="hold"/>
                                        <p:tgtEl>
                                          <p:spTgt spid="3911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1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1171">
                                            <p:txEl>
                                              <p:pRg st="4" end="4"/>
                                            </p:txEl>
                                          </p:spTgt>
                                        </p:tgtEl>
                                        <p:attrNameLst>
                                          <p:attrName>style.visibility</p:attrName>
                                        </p:attrNameLst>
                                      </p:cBhvr>
                                      <p:to>
                                        <p:strVal val="visible"/>
                                      </p:to>
                                    </p:set>
                                    <p:anim calcmode="lin" valueType="num">
                                      <p:cBhvr additive="base">
                                        <p:cTn id="31" dur="500" fill="hold"/>
                                        <p:tgtEl>
                                          <p:spTgt spid="3911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1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1171">
                                            <p:txEl>
                                              <p:pRg st="5" end="5"/>
                                            </p:txEl>
                                          </p:spTgt>
                                        </p:tgtEl>
                                        <p:attrNameLst>
                                          <p:attrName>style.visibility</p:attrName>
                                        </p:attrNameLst>
                                      </p:cBhvr>
                                      <p:to>
                                        <p:strVal val="visible"/>
                                      </p:to>
                                    </p:set>
                                    <p:anim calcmode="lin" valueType="num">
                                      <p:cBhvr additive="base">
                                        <p:cTn id="37" dur="500" fill="hold"/>
                                        <p:tgtEl>
                                          <p:spTgt spid="3911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11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1171">
                                            <p:txEl>
                                              <p:pRg st="6" end="6"/>
                                            </p:txEl>
                                          </p:spTgt>
                                        </p:tgtEl>
                                        <p:attrNameLst>
                                          <p:attrName>style.visibility</p:attrName>
                                        </p:attrNameLst>
                                      </p:cBhvr>
                                      <p:to>
                                        <p:strVal val="visible"/>
                                      </p:to>
                                    </p:set>
                                    <p:anim calcmode="lin" valueType="num">
                                      <p:cBhvr additive="base">
                                        <p:cTn id="43" dur="500" fill="hold"/>
                                        <p:tgtEl>
                                          <p:spTgt spid="3911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11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1171">
                                            <p:txEl>
                                              <p:pRg st="7" end="7"/>
                                            </p:txEl>
                                          </p:spTgt>
                                        </p:tgtEl>
                                        <p:attrNameLst>
                                          <p:attrName>style.visibility</p:attrName>
                                        </p:attrNameLst>
                                      </p:cBhvr>
                                      <p:to>
                                        <p:strVal val="visible"/>
                                      </p:to>
                                    </p:set>
                                    <p:anim calcmode="lin" valueType="num">
                                      <p:cBhvr additive="base">
                                        <p:cTn id="49" dur="500" fill="hold"/>
                                        <p:tgtEl>
                                          <p:spTgt spid="3911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11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1171">
                                            <p:txEl>
                                              <p:pRg st="8" end="8"/>
                                            </p:txEl>
                                          </p:spTgt>
                                        </p:tgtEl>
                                        <p:attrNameLst>
                                          <p:attrName>style.visibility</p:attrName>
                                        </p:attrNameLst>
                                      </p:cBhvr>
                                      <p:to>
                                        <p:strVal val="visible"/>
                                      </p:to>
                                    </p:set>
                                    <p:anim calcmode="lin" valueType="num">
                                      <p:cBhvr additive="base">
                                        <p:cTn id="55" dur="500" fill="hold"/>
                                        <p:tgtEl>
                                          <p:spTgt spid="39117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9117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bldLvl="5"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作业情况</a:t>
            </a:r>
          </a:p>
        </p:txBody>
      </p:sp>
      <p:sp>
        <p:nvSpPr>
          <p:cNvPr id="3" name="内容占位符 2"/>
          <p:cNvSpPr>
            <a:spLocks noGrp="1"/>
          </p:cNvSpPr>
          <p:nvPr>
            <p:ph sz="quarter" idx="1"/>
          </p:nvPr>
        </p:nvSpPr>
        <p:spPr/>
        <p:txBody>
          <a:bodyPr/>
          <a:lstStyle/>
          <a:p>
            <a:r>
              <a:rPr lang="zh-CN" altLang="en-US" dirty="0"/>
              <a:t>主要问题是第</a:t>
            </a:r>
            <a:r>
              <a:rPr lang="en-US" altLang="zh-CN" dirty="0"/>
              <a:t>2</a:t>
            </a:r>
            <a:r>
              <a:rPr lang="zh-CN" altLang="en-US" dirty="0"/>
              <a:t>、</a:t>
            </a:r>
            <a:r>
              <a:rPr lang="en-US" altLang="zh-CN" dirty="0"/>
              <a:t>3</a:t>
            </a:r>
            <a:r>
              <a:rPr lang="zh-CN" altLang="en-US" dirty="0"/>
              <a:t>题。</a:t>
            </a:r>
            <a:endParaRPr lang="en-US" altLang="zh-CN" dirty="0"/>
          </a:p>
          <a:p>
            <a:pPr marL="179487" indent="-179487">
              <a:lnSpc>
                <a:spcPct val="135000"/>
              </a:lnSpc>
              <a:defRPr/>
            </a:pPr>
            <a:r>
              <a:rPr lang="en-US" altLang="zh-CN" sz="2400" dirty="0">
                <a:sym typeface="Symbol" panose="05050102010706020507" pitchFamily="18" charset="2"/>
              </a:rPr>
              <a:t></a:t>
            </a:r>
            <a:r>
              <a:rPr lang="en-US" altLang="zh-CN" sz="2400" dirty="0" err="1">
                <a:sym typeface="Symbol" panose="05050102010706020507" pitchFamily="18" charset="2"/>
              </a:rPr>
              <a:t>xyz</a:t>
            </a:r>
            <a:r>
              <a:rPr lang="en-US" altLang="zh-CN" sz="2400" dirty="0">
                <a:sym typeface="Symbol" panose="05050102010706020507" pitchFamily="18" charset="2"/>
              </a:rPr>
              <a:t>(&lt;</a:t>
            </a:r>
            <a:r>
              <a:rPr lang="en-US" altLang="zh-CN" sz="2400" dirty="0" err="1">
                <a:sym typeface="Symbol" panose="05050102010706020507" pitchFamily="18" charset="2"/>
              </a:rPr>
              <a:t>x,y</a:t>
            </a:r>
            <a:r>
              <a:rPr lang="en-US" altLang="zh-CN" sz="2400" dirty="0">
                <a:sym typeface="Symbol" panose="05050102010706020507" pitchFamily="18" charset="2"/>
              </a:rPr>
              <a:t>&gt;R</a:t>
            </a:r>
            <a:r>
              <a:rPr lang="zh-CN" altLang="en-US" sz="2400" dirty="0">
                <a:latin typeface="宋体" panose="02010600030101010101" pitchFamily="2" charset="-122"/>
                <a:sym typeface="Symbol" panose="05050102010706020507" pitchFamily="18" charset="2"/>
              </a:rPr>
              <a:t></a:t>
            </a:r>
            <a:r>
              <a:rPr lang="en-US" altLang="zh-CN" sz="2400" dirty="0">
                <a:sym typeface="Symbol" panose="05050102010706020507" pitchFamily="18" charset="2"/>
              </a:rPr>
              <a:t>&lt;</a:t>
            </a:r>
            <a:r>
              <a:rPr lang="en-US" altLang="zh-CN" sz="2400" dirty="0" err="1">
                <a:sym typeface="Symbol" panose="05050102010706020507" pitchFamily="18" charset="2"/>
              </a:rPr>
              <a:t>y,z</a:t>
            </a:r>
            <a:r>
              <a:rPr lang="en-US" altLang="zh-CN" sz="2400" dirty="0">
                <a:sym typeface="Symbol" panose="05050102010706020507" pitchFamily="18" charset="2"/>
              </a:rPr>
              <a:t>&gt;R</a:t>
            </a:r>
            <a:r>
              <a:rPr lang="zh-CN" altLang="en-US" sz="2400" dirty="0">
                <a:latin typeface="宋体" panose="02010600030101010101" pitchFamily="2" charset="-122"/>
                <a:sym typeface="Symbol" panose="05050102010706020507" pitchFamily="18" charset="2"/>
              </a:rPr>
              <a:t></a:t>
            </a:r>
            <a:r>
              <a:rPr lang="en-US" altLang="zh-CN" sz="2400" dirty="0">
                <a:sym typeface="Symbol" panose="05050102010706020507" pitchFamily="18" charset="2"/>
              </a:rPr>
              <a:t>&lt;</a:t>
            </a:r>
            <a:r>
              <a:rPr lang="en-US" altLang="zh-CN" sz="2400" dirty="0" err="1">
                <a:sym typeface="Symbol" panose="05050102010706020507" pitchFamily="18" charset="2"/>
              </a:rPr>
              <a:t>x,z</a:t>
            </a:r>
            <a:r>
              <a:rPr lang="en-US" altLang="zh-CN" sz="2400" dirty="0">
                <a:sym typeface="Symbol" panose="05050102010706020507" pitchFamily="18" charset="2"/>
              </a:rPr>
              <a:t>&gt;R</a:t>
            </a:r>
            <a:r>
              <a:rPr lang="en-US" altLang="zh-CN" sz="2400" dirty="0"/>
              <a:t>)</a:t>
            </a:r>
            <a:r>
              <a:rPr lang="zh-CN" altLang="en-US" sz="2400" dirty="0"/>
              <a:t>具有传递性</a:t>
            </a:r>
            <a:endParaRPr lang="en-US" altLang="zh-CN" sz="2400" dirty="0"/>
          </a:p>
          <a:p>
            <a:pPr marL="179487" indent="-179487">
              <a:lnSpc>
                <a:spcPct val="135000"/>
              </a:lnSpc>
              <a:defRPr/>
            </a:pPr>
            <a:r>
              <a:rPr lang="en-US" altLang="zh-CN" sz="2400" dirty="0">
                <a:sym typeface="Symbol" panose="05050102010706020507" pitchFamily="18" charset="2"/>
              </a:rPr>
              <a:t></a:t>
            </a:r>
            <a:r>
              <a:rPr lang="en-US" altLang="zh-CN" sz="2400" dirty="0" err="1">
                <a:sym typeface="Symbol" panose="05050102010706020507" pitchFamily="18" charset="2"/>
              </a:rPr>
              <a:t>xyz</a:t>
            </a:r>
            <a:r>
              <a:rPr lang="en-US" altLang="zh-CN" sz="2400" dirty="0">
                <a:sym typeface="Symbol" panose="05050102010706020507" pitchFamily="18" charset="2"/>
              </a:rPr>
              <a:t>(&lt;</a:t>
            </a:r>
            <a:r>
              <a:rPr lang="en-US" altLang="zh-CN" sz="2400" dirty="0" err="1">
                <a:sym typeface="Symbol" panose="05050102010706020507" pitchFamily="18" charset="2"/>
              </a:rPr>
              <a:t>x,y</a:t>
            </a:r>
            <a:r>
              <a:rPr lang="en-US" altLang="zh-CN" sz="2400" dirty="0">
                <a:sym typeface="Symbol" panose="05050102010706020507" pitchFamily="18" charset="2"/>
              </a:rPr>
              <a:t>&gt;R</a:t>
            </a:r>
            <a:r>
              <a:rPr lang="zh-CN" altLang="en-US" sz="2400" dirty="0">
                <a:latin typeface="宋体" panose="02010600030101010101" pitchFamily="2" charset="-122"/>
                <a:sym typeface="Symbol" panose="05050102010706020507" pitchFamily="18" charset="2"/>
              </a:rPr>
              <a:t></a:t>
            </a:r>
            <a:r>
              <a:rPr lang="en-US" altLang="zh-CN" sz="2400" dirty="0">
                <a:sym typeface="Symbol" panose="05050102010706020507" pitchFamily="18" charset="2"/>
              </a:rPr>
              <a:t>&lt;</a:t>
            </a:r>
            <a:r>
              <a:rPr lang="en-US" altLang="zh-CN" sz="2400" dirty="0" err="1">
                <a:sym typeface="Symbol" panose="05050102010706020507" pitchFamily="18" charset="2"/>
              </a:rPr>
              <a:t>y,z</a:t>
            </a:r>
            <a:r>
              <a:rPr lang="en-US" altLang="zh-CN" sz="2400" dirty="0">
                <a:sym typeface="Symbol" panose="05050102010706020507" pitchFamily="18" charset="2"/>
              </a:rPr>
              <a:t>&gt;R</a:t>
            </a:r>
            <a:r>
              <a:rPr lang="zh-CN" altLang="en-US" sz="2400" dirty="0">
                <a:latin typeface="宋体" panose="02010600030101010101" pitchFamily="2" charset="-122"/>
                <a:sym typeface="Symbol" panose="05050102010706020507" pitchFamily="18" charset="2"/>
              </a:rPr>
              <a:t></a:t>
            </a:r>
            <a:r>
              <a:rPr lang="en-US" altLang="zh-CN" sz="2400" dirty="0">
                <a:sym typeface="Symbol" panose="05050102010706020507" pitchFamily="18" charset="2"/>
              </a:rPr>
              <a:t>&lt;</a:t>
            </a:r>
            <a:r>
              <a:rPr lang="en-US" altLang="zh-CN" sz="2400" dirty="0" err="1">
                <a:sym typeface="Symbol" panose="05050102010706020507" pitchFamily="18" charset="2"/>
              </a:rPr>
              <a:t>x,z</a:t>
            </a:r>
            <a:r>
              <a:rPr lang="en-US" altLang="zh-CN" sz="2400" dirty="0">
                <a:sym typeface="Symbol" panose="05050102010706020507" pitchFamily="18" charset="2"/>
              </a:rPr>
              <a:t>&gt;R</a:t>
            </a:r>
            <a:r>
              <a:rPr lang="en-US" altLang="zh-CN" sz="2400" dirty="0"/>
              <a:t>)</a:t>
            </a:r>
            <a:r>
              <a:rPr lang="zh-CN" altLang="en-US" sz="2400" dirty="0"/>
              <a:t>不具有传递性</a:t>
            </a:r>
            <a:endParaRPr lang="en-US" altLang="zh-CN" sz="2400" dirty="0"/>
          </a:p>
          <a:p>
            <a:r>
              <a:rPr lang="zh-CN" altLang="en-US" dirty="0"/>
              <a:t>不具有传递性为假就是具有传递性</a:t>
            </a:r>
            <a:endParaRPr lang="en-US" altLang="zh-CN" dirty="0"/>
          </a:p>
          <a:p>
            <a:r>
              <a:rPr lang="zh-CN" altLang="en-US" dirty="0"/>
              <a:t>有人将自反关系看成了相等关系</a:t>
            </a:r>
            <a:endParaRPr lang="en-US" altLang="zh-CN" dirty="0"/>
          </a:p>
          <a:p>
            <a:r>
              <a:rPr lang="zh-CN" altLang="en-US" dirty="0"/>
              <a:t>有人将反自反看成自反的否定</a:t>
            </a:r>
            <a:endParaRPr lang="en-US" altLang="zh-CN" dirty="0"/>
          </a:p>
          <a:p>
            <a:r>
              <a:rPr lang="zh-CN" altLang="en-US" dirty="0"/>
              <a:t>存在既不是自反也不是反自反的关系</a:t>
            </a:r>
          </a:p>
        </p:txBody>
      </p:sp>
    </p:spTree>
    <p:extLst>
      <p:ext uri="{BB962C8B-B14F-4D97-AF65-F5344CB8AC3E}">
        <p14:creationId xmlns:p14="http://schemas.microsoft.com/office/powerpoint/2010/main" val="11148750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作业情况</a:t>
            </a:r>
          </a:p>
        </p:txBody>
      </p:sp>
      <p:sp>
        <p:nvSpPr>
          <p:cNvPr id="3" name="内容占位符 2"/>
          <p:cNvSpPr>
            <a:spLocks noGrp="1"/>
          </p:cNvSpPr>
          <p:nvPr>
            <p:ph sz="quarter" idx="1"/>
          </p:nvPr>
        </p:nvSpPr>
        <p:spPr/>
        <p:txBody>
          <a:bodyPr/>
          <a:lstStyle/>
          <a:p>
            <a:r>
              <a:rPr lang="zh-CN" altLang="en-US" dirty="0"/>
              <a:t>设</a:t>
            </a:r>
            <a:r>
              <a:rPr lang="en-US" altLang="zh-CN" dirty="0"/>
              <a:t>R</a:t>
            </a:r>
            <a:r>
              <a:rPr lang="zh-CN" altLang="en-US" dirty="0"/>
              <a:t>是</a:t>
            </a:r>
            <a:r>
              <a:rPr lang="en-US" altLang="zh-CN" dirty="0"/>
              <a:t>A</a:t>
            </a:r>
            <a:r>
              <a:rPr lang="zh-CN" altLang="en-US" dirty="0"/>
              <a:t>上的关系。若对所有</a:t>
            </a:r>
            <a:r>
              <a:rPr lang="en-US" altLang="zh-CN" dirty="0" err="1"/>
              <a:t>a∈A</a:t>
            </a:r>
            <a:r>
              <a:rPr lang="zh-CN" altLang="en-US" dirty="0"/>
              <a:t>，均有</a:t>
            </a:r>
            <a:r>
              <a:rPr lang="en-US" altLang="zh-CN" dirty="0"/>
              <a:t>&lt;a</a:t>
            </a:r>
            <a:r>
              <a:rPr lang="zh-CN" altLang="en-US" dirty="0"/>
              <a:t>，</a:t>
            </a:r>
            <a:r>
              <a:rPr lang="en-US" altLang="zh-CN" dirty="0"/>
              <a:t>a&gt;∈R</a:t>
            </a:r>
            <a:r>
              <a:rPr lang="zh-CN" altLang="en-US" dirty="0"/>
              <a:t>，则称</a:t>
            </a:r>
            <a:r>
              <a:rPr lang="en-US" altLang="zh-CN" dirty="0"/>
              <a:t>R</a:t>
            </a:r>
            <a:r>
              <a:rPr lang="zh-CN" altLang="en-US" dirty="0"/>
              <a:t>是</a:t>
            </a:r>
            <a:r>
              <a:rPr lang="en-US" altLang="zh-CN" dirty="0"/>
              <a:t>A</a:t>
            </a:r>
            <a:r>
              <a:rPr lang="zh-CN" altLang="en-US" dirty="0"/>
              <a:t>上的一个自反关系，也称</a:t>
            </a:r>
            <a:r>
              <a:rPr lang="en-US" altLang="zh-CN" dirty="0"/>
              <a:t>R</a:t>
            </a:r>
            <a:r>
              <a:rPr lang="zh-CN" altLang="en-US" dirty="0"/>
              <a:t>是自反的或</a:t>
            </a:r>
            <a:r>
              <a:rPr lang="en-US" altLang="zh-CN" dirty="0"/>
              <a:t>R</a:t>
            </a:r>
            <a:r>
              <a:rPr lang="zh-CN" altLang="en-US" dirty="0"/>
              <a:t>具有自反性。</a:t>
            </a:r>
            <a:endParaRPr lang="en-US" altLang="zh-CN" dirty="0"/>
          </a:p>
          <a:p>
            <a:r>
              <a:rPr lang="zh-CN" altLang="en-US" dirty="0"/>
              <a:t>如果</a:t>
            </a:r>
            <a:r>
              <a:rPr lang="en-US" altLang="zh-CN" dirty="0"/>
              <a:t>R</a:t>
            </a:r>
            <a:r>
              <a:rPr lang="zh-CN" altLang="en-US" dirty="0"/>
              <a:t>不是一个</a:t>
            </a:r>
            <a:r>
              <a:rPr lang="en-US" altLang="zh-CN" dirty="0"/>
              <a:t>A</a:t>
            </a:r>
            <a:r>
              <a:rPr lang="zh-CN" altLang="en-US" dirty="0"/>
              <a:t>上的自反关系，则我们称</a:t>
            </a:r>
            <a:r>
              <a:rPr lang="en-US" altLang="zh-CN" dirty="0"/>
              <a:t>R</a:t>
            </a:r>
            <a:r>
              <a:rPr lang="zh-CN" altLang="en-US" dirty="0"/>
              <a:t>为</a:t>
            </a:r>
            <a:r>
              <a:rPr lang="en-US" altLang="zh-CN" dirty="0"/>
              <a:t>A</a:t>
            </a:r>
            <a:r>
              <a:rPr lang="zh-CN" altLang="en-US" dirty="0"/>
              <a:t>上的一个非自反关系（</a:t>
            </a:r>
            <a:r>
              <a:rPr lang="en-US" altLang="zh-CN" dirty="0"/>
              <a:t>Non-reflexive relationship</a:t>
            </a:r>
            <a:r>
              <a:rPr lang="zh-CN" altLang="en-US" dirty="0"/>
              <a:t>），也称</a:t>
            </a:r>
            <a:r>
              <a:rPr lang="en-US" altLang="zh-CN" dirty="0"/>
              <a:t>R</a:t>
            </a:r>
            <a:r>
              <a:rPr lang="zh-CN" altLang="en-US" dirty="0"/>
              <a:t>是非自反的。</a:t>
            </a:r>
            <a:endParaRPr lang="en-US" altLang="zh-CN" dirty="0"/>
          </a:p>
          <a:p>
            <a:r>
              <a:rPr lang="zh-CN" altLang="en-US" dirty="0"/>
              <a:t>反自反关系</a:t>
            </a:r>
            <a:r>
              <a:rPr lang="en-US" altLang="zh-CN" dirty="0"/>
              <a:t>(</a:t>
            </a:r>
            <a:r>
              <a:rPr lang="en-US" altLang="zh-CN" dirty="0" err="1"/>
              <a:t>irreflexive</a:t>
            </a:r>
            <a:r>
              <a:rPr lang="en-US" altLang="zh-CN" dirty="0"/>
              <a:t>)</a:t>
            </a:r>
          </a:p>
        </p:txBody>
      </p:sp>
    </p:spTree>
    <p:extLst>
      <p:ext uri="{BB962C8B-B14F-4D97-AF65-F5344CB8AC3E}">
        <p14:creationId xmlns:p14="http://schemas.microsoft.com/office/powerpoint/2010/main" val="29222429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作业情况</a:t>
            </a:r>
          </a:p>
        </p:txBody>
      </p:sp>
      <p:sp>
        <p:nvSpPr>
          <p:cNvPr id="3" name="内容占位符 2"/>
          <p:cNvSpPr>
            <a:spLocks noGrp="1"/>
          </p:cNvSpPr>
          <p:nvPr>
            <p:ph sz="quarter" idx="1"/>
          </p:nvPr>
        </p:nvSpPr>
        <p:spPr/>
        <p:txBody>
          <a:bodyPr/>
          <a:lstStyle/>
          <a:p>
            <a:r>
              <a:rPr lang="en-US" altLang="zh-CN" sz="1800" dirty="0"/>
              <a:t>2 </a:t>
            </a:r>
            <a:r>
              <a:rPr lang="zh-CN" altLang="zh-CN" sz="1800" dirty="0"/>
              <a:t>确定定义在</a:t>
            </a:r>
            <a:r>
              <a:rPr lang="zh-CN" altLang="zh-CN" sz="1800" dirty="0">
                <a:solidFill>
                  <a:srgbClr val="FF0000"/>
                </a:solidFill>
              </a:rPr>
              <a:t>所有</a:t>
            </a:r>
            <a:r>
              <a:rPr lang="en-US" altLang="zh-CN" sz="1800" dirty="0">
                <a:solidFill>
                  <a:srgbClr val="FF0000"/>
                </a:solidFill>
              </a:rPr>
              <a:t>Web</a:t>
            </a:r>
            <a:r>
              <a:rPr lang="zh-CN" altLang="zh-CN" sz="1800" dirty="0">
                <a:solidFill>
                  <a:srgbClr val="FF0000"/>
                </a:solidFill>
              </a:rPr>
              <a:t>页上的关系</a:t>
            </a:r>
            <a:r>
              <a:rPr lang="en-US" altLang="zh-CN" sz="1800" dirty="0">
                <a:solidFill>
                  <a:srgbClr val="FF0000"/>
                </a:solidFill>
              </a:rPr>
              <a:t>R</a:t>
            </a:r>
            <a:r>
              <a:rPr lang="zh-CN" altLang="zh-CN" sz="1800" dirty="0"/>
              <a:t>是否为自反的、对称的，反对称的和传递的，其中</a:t>
            </a:r>
            <a:r>
              <a:rPr lang="en-US" altLang="zh-CN" sz="1800" dirty="0"/>
              <a:t>&lt;</a:t>
            </a:r>
            <a:r>
              <a:rPr lang="en-US" altLang="zh-CN" sz="1800" dirty="0" err="1"/>
              <a:t>a,b</a:t>
            </a:r>
            <a:r>
              <a:rPr lang="en-US" altLang="zh-CN" sz="1800" dirty="0"/>
              <a:t>&gt;</a:t>
            </a:r>
            <a:r>
              <a:rPr lang="en-US" altLang="zh-CN" sz="1800" dirty="0">
                <a:sym typeface="Symbol" panose="05050102010706020507" pitchFamily="18" charset="2"/>
              </a:rPr>
              <a:t></a:t>
            </a:r>
            <a:r>
              <a:rPr lang="en-US" altLang="zh-CN" sz="1800" dirty="0"/>
              <a:t>R</a:t>
            </a:r>
            <a:r>
              <a:rPr lang="zh-CN" altLang="zh-CN" sz="1800" dirty="0"/>
              <a:t>当且仅当</a:t>
            </a:r>
          </a:p>
          <a:p>
            <a:r>
              <a:rPr lang="zh-CN" altLang="zh-CN" sz="1800" dirty="0"/>
              <a:t>（</a:t>
            </a:r>
            <a:r>
              <a:rPr lang="en-US" altLang="zh-CN" sz="1800" dirty="0"/>
              <a:t>1</a:t>
            </a:r>
            <a:r>
              <a:rPr lang="zh-CN" altLang="zh-CN" sz="1800" dirty="0"/>
              <a:t>）每个访问</a:t>
            </a:r>
            <a:r>
              <a:rPr lang="en-US" altLang="zh-CN" sz="1800" dirty="0"/>
              <a:t>Web</a:t>
            </a:r>
            <a:r>
              <a:rPr lang="zh-CN" altLang="zh-CN" sz="1800" dirty="0"/>
              <a:t>页</a:t>
            </a:r>
            <a:r>
              <a:rPr lang="en-US" altLang="zh-CN" sz="1800" dirty="0"/>
              <a:t>a</a:t>
            </a:r>
            <a:r>
              <a:rPr lang="zh-CN" altLang="zh-CN" sz="1800" dirty="0"/>
              <a:t>的人</a:t>
            </a:r>
            <a:r>
              <a:rPr lang="zh-CN" altLang="zh-CN" sz="1800" dirty="0">
                <a:solidFill>
                  <a:srgbClr val="FF3300"/>
                </a:solidFill>
              </a:rPr>
              <a:t>也</a:t>
            </a:r>
            <a:r>
              <a:rPr lang="zh-CN" altLang="zh-CN" sz="1800" dirty="0"/>
              <a:t>访问了</a:t>
            </a:r>
            <a:r>
              <a:rPr lang="en-US" altLang="zh-CN" sz="1800" dirty="0"/>
              <a:t>Web</a:t>
            </a:r>
            <a:r>
              <a:rPr lang="zh-CN" altLang="zh-CN" sz="1800" dirty="0"/>
              <a:t>页</a:t>
            </a:r>
            <a:r>
              <a:rPr lang="en-US" altLang="zh-CN" sz="1800" dirty="0"/>
              <a:t>b</a:t>
            </a:r>
            <a:r>
              <a:rPr lang="zh-CN" altLang="zh-CN" sz="1800" dirty="0"/>
              <a:t>。</a:t>
            </a:r>
            <a:endParaRPr lang="en-US" altLang="zh-CN" sz="1800" dirty="0"/>
          </a:p>
          <a:p>
            <a:r>
              <a:rPr lang="zh-CN" altLang="en-US" sz="1800" dirty="0"/>
              <a:t>（对于网页</a:t>
            </a:r>
            <a:r>
              <a:rPr lang="en-US" altLang="zh-CN" sz="1800" dirty="0"/>
              <a:t>a</a:t>
            </a:r>
            <a:r>
              <a:rPr lang="zh-CN" altLang="en-US" sz="1800" dirty="0"/>
              <a:t>、</a:t>
            </a:r>
            <a:r>
              <a:rPr lang="en-US" altLang="zh-CN" sz="1800" dirty="0"/>
              <a:t>b,</a:t>
            </a:r>
            <a:r>
              <a:rPr lang="zh-CN" altLang="en-US" sz="1800" dirty="0"/>
              <a:t>人们只要访问</a:t>
            </a:r>
            <a:r>
              <a:rPr lang="en-US" altLang="zh-CN" sz="1800" dirty="0"/>
              <a:t>Web</a:t>
            </a:r>
            <a:r>
              <a:rPr lang="zh-CN" altLang="zh-CN" sz="1800" dirty="0"/>
              <a:t>页</a:t>
            </a:r>
            <a:r>
              <a:rPr lang="en-US" altLang="zh-CN" sz="1800" dirty="0"/>
              <a:t>a</a:t>
            </a:r>
            <a:r>
              <a:rPr lang="zh-CN" altLang="en-US" sz="1800" dirty="0"/>
              <a:t>就会访问</a:t>
            </a:r>
            <a:r>
              <a:rPr lang="en-US" altLang="zh-CN" sz="1800" dirty="0"/>
              <a:t>Web</a:t>
            </a:r>
            <a:r>
              <a:rPr lang="zh-CN" altLang="zh-CN" sz="1800" dirty="0"/>
              <a:t>页</a:t>
            </a:r>
            <a:r>
              <a:rPr lang="en-US" altLang="zh-CN" sz="1800" dirty="0"/>
              <a:t>b</a:t>
            </a:r>
            <a:r>
              <a:rPr lang="zh-CN" altLang="zh-CN" sz="1800" dirty="0"/>
              <a:t>。</a:t>
            </a:r>
            <a:r>
              <a:rPr lang="zh-CN" altLang="en-US" sz="1800" dirty="0"/>
              <a:t>只要表述就具有自反性和传递性，因为不管网页</a:t>
            </a:r>
            <a:r>
              <a:rPr lang="en-US" altLang="zh-CN" sz="1800" dirty="0"/>
              <a:t>a</a:t>
            </a:r>
            <a:r>
              <a:rPr lang="zh-CN" altLang="en-US" sz="1800" dirty="0"/>
              <a:t>是否被人访问，</a:t>
            </a:r>
            <a:r>
              <a:rPr lang="en-US" altLang="zh-CN" sz="1800" dirty="0"/>
              <a:t>&lt;</a:t>
            </a:r>
            <a:r>
              <a:rPr lang="en-US" altLang="zh-CN" sz="1800" dirty="0" err="1"/>
              <a:t>a,a</a:t>
            </a:r>
            <a:r>
              <a:rPr lang="en-US" altLang="zh-CN" sz="1800" dirty="0"/>
              <a:t>&gt;</a:t>
            </a:r>
            <a:r>
              <a:rPr lang="zh-CN" altLang="en-US" sz="1800" dirty="0"/>
              <a:t>均属于关系</a:t>
            </a:r>
            <a:r>
              <a:rPr lang="en-US" altLang="zh-CN" sz="1800" dirty="0"/>
              <a:t>R</a:t>
            </a:r>
            <a:r>
              <a:rPr lang="zh-CN" altLang="en-US" sz="1800" dirty="0"/>
              <a:t>，对于任意一个人而言，访问</a:t>
            </a:r>
            <a:r>
              <a:rPr lang="en-US" altLang="zh-CN" sz="1800" dirty="0"/>
              <a:t>a</a:t>
            </a:r>
            <a:r>
              <a:rPr lang="zh-CN" altLang="en-US" sz="1800" dirty="0"/>
              <a:t>网页</a:t>
            </a:r>
            <a:r>
              <a:rPr lang="zh-CN" altLang="en-US" sz="1800" dirty="0">
                <a:sym typeface="Symbol" panose="05050102010706020507" pitchFamily="18" charset="2"/>
              </a:rPr>
              <a:t></a:t>
            </a:r>
            <a:r>
              <a:rPr lang="zh-CN" altLang="en-US" sz="1800" dirty="0"/>
              <a:t>访问</a:t>
            </a:r>
            <a:r>
              <a:rPr lang="en-US" altLang="zh-CN" sz="1800" dirty="0"/>
              <a:t>a</a:t>
            </a:r>
            <a:r>
              <a:rPr lang="zh-CN" altLang="en-US" sz="1800" dirty="0"/>
              <a:t>网页为真命题。）</a:t>
            </a:r>
            <a:endParaRPr lang="en-US" altLang="zh-CN" sz="1800" dirty="0"/>
          </a:p>
          <a:p>
            <a:r>
              <a:rPr lang="zh-CN" altLang="en-US" sz="1800" dirty="0"/>
              <a:t>答案中将“也”理解为蕴含关系，日常生活中有时表述并列关系，有时表是因果关系</a:t>
            </a:r>
            <a:endParaRPr lang="en-US" altLang="zh-CN" sz="1800" dirty="0"/>
          </a:p>
          <a:p>
            <a:pPr lvl="1"/>
            <a:r>
              <a:rPr lang="zh-CN" altLang="en-US" sz="1600" dirty="0"/>
              <a:t>我是一个老师，他也是一个老师</a:t>
            </a:r>
            <a:endParaRPr lang="en-US" altLang="zh-CN" sz="1600" dirty="0"/>
          </a:p>
          <a:p>
            <a:pPr lvl="1"/>
            <a:r>
              <a:rPr lang="zh-CN" altLang="en-US" sz="1600" dirty="0"/>
              <a:t>我支持小邓，他随我，也支持小邓。</a:t>
            </a:r>
            <a:endParaRPr lang="zh-CN" altLang="zh-CN" sz="1600" dirty="0"/>
          </a:p>
        </p:txBody>
      </p:sp>
    </p:spTree>
    <p:extLst>
      <p:ext uri="{BB962C8B-B14F-4D97-AF65-F5344CB8AC3E}">
        <p14:creationId xmlns:p14="http://schemas.microsoft.com/office/powerpoint/2010/main" val="57710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928688" y="171450"/>
            <a:ext cx="7315200" cy="742950"/>
          </a:xfrm>
        </p:spPr>
        <p:txBody>
          <a:bodyPr/>
          <a:lstStyle/>
          <a:p>
            <a:pPr eaLnBrk="1" hangingPunct="1"/>
            <a:r>
              <a:rPr lang="zh-CN" altLang="en-US" dirty="0"/>
              <a:t>关于笛卡尔乘积的性质的讨论（</a:t>
            </a:r>
            <a:r>
              <a:rPr lang="en-US" altLang="zh-CN" dirty="0"/>
              <a:t>1</a:t>
            </a:r>
            <a:r>
              <a:rPr lang="zh-CN" altLang="en-US" dirty="0"/>
              <a:t>）</a:t>
            </a:r>
          </a:p>
        </p:txBody>
      </p:sp>
      <p:sp>
        <p:nvSpPr>
          <p:cNvPr id="23556" name="Rectangle 4"/>
          <p:cNvSpPr>
            <a:spLocks noGrp="1" noChangeArrowheads="1"/>
          </p:cNvSpPr>
          <p:nvPr>
            <p:ph sz="quarter" idx="1"/>
          </p:nvPr>
        </p:nvSpPr>
        <p:spPr>
          <a:xfrm>
            <a:off x="612775" y="1200150"/>
            <a:ext cx="8153400" cy="3371850"/>
          </a:xfrm>
        </p:spPr>
        <p:txBody>
          <a:bodyPr/>
          <a:lstStyle/>
          <a:p>
            <a:pPr algn="just" eaLnBrk="1" hangingPunct="1">
              <a:lnSpc>
                <a:spcPct val="90000"/>
              </a:lnSpc>
            </a:pPr>
            <a:r>
              <a:rPr lang="en-US" altLang="zh-CN" sz="2400" dirty="0">
                <a:solidFill>
                  <a:srgbClr val="FF0000"/>
                </a:solidFill>
              </a:rPr>
              <a:t>A</a:t>
            </a:r>
            <a:r>
              <a:rPr lang="en-US" altLang="zh-CN" sz="2400" dirty="0">
                <a:solidFill>
                  <a:srgbClr val="FF0000"/>
                </a:solidFill>
                <a:sym typeface="Symbol" panose="05050102010706020507" pitchFamily="18" charset="2"/>
              </a:rPr>
              <a:t></a:t>
            </a:r>
            <a:r>
              <a:rPr lang="en-US" altLang="zh-CN" sz="2400" dirty="0">
                <a:solidFill>
                  <a:srgbClr val="FF0000"/>
                </a:solidFill>
              </a:rPr>
              <a:t>=</a:t>
            </a:r>
            <a:r>
              <a:rPr lang="en-US" altLang="zh-CN" sz="2400" dirty="0">
                <a:solidFill>
                  <a:srgbClr val="FF0000"/>
                </a:solidFill>
                <a:sym typeface="Symbol" panose="05050102010706020507" pitchFamily="18" charset="2"/>
              </a:rPr>
              <a:t></a:t>
            </a:r>
            <a:r>
              <a:rPr lang="en-US" altLang="zh-CN" sz="2400" dirty="0">
                <a:solidFill>
                  <a:srgbClr val="FF0000"/>
                </a:solidFill>
              </a:rPr>
              <a:t>A=</a:t>
            </a:r>
            <a:r>
              <a:rPr lang="en-US" altLang="zh-CN" sz="2400" dirty="0">
                <a:solidFill>
                  <a:srgbClr val="FF0000"/>
                </a:solidFill>
                <a:sym typeface="Symbol" panose="05050102010706020507" pitchFamily="18" charset="2"/>
              </a:rPr>
              <a:t></a:t>
            </a:r>
          </a:p>
          <a:p>
            <a:pPr lvl="1" algn="just" eaLnBrk="1" hangingPunct="1">
              <a:lnSpc>
                <a:spcPct val="90000"/>
              </a:lnSpc>
            </a:pPr>
            <a:r>
              <a:rPr lang="zh-CN" altLang="en-US" sz="2400" dirty="0"/>
              <a:t>注意：</a:t>
            </a:r>
            <a:r>
              <a:rPr lang="en-US" altLang="zh-CN" sz="2400" dirty="0"/>
              <a:t>A</a:t>
            </a:r>
            <a:r>
              <a:rPr lang="en-US" altLang="zh-CN" sz="2400" dirty="0">
                <a:sym typeface="Symbol" panose="05050102010706020507" pitchFamily="18" charset="2"/>
              </a:rPr>
              <a:t></a:t>
            </a:r>
            <a:r>
              <a:rPr lang="en-US" altLang="zh-CN" sz="2400" dirty="0"/>
              <a:t>={&lt;</a:t>
            </a:r>
            <a:r>
              <a:rPr lang="en-US" altLang="zh-CN" sz="2400" dirty="0" err="1"/>
              <a:t>x,y</a:t>
            </a:r>
            <a:r>
              <a:rPr lang="en-US" altLang="zh-CN" sz="2400" dirty="0"/>
              <a:t>&gt;|</a:t>
            </a:r>
            <a:r>
              <a:rPr lang="en-US" altLang="zh-CN" sz="2400" dirty="0" err="1"/>
              <a:t>x</a:t>
            </a:r>
            <a:r>
              <a:rPr lang="en-US" altLang="zh-CN" sz="2400" dirty="0" err="1">
                <a:sym typeface="Symbol" panose="05050102010706020507" pitchFamily="18" charset="2"/>
              </a:rPr>
              <a:t>A</a:t>
            </a:r>
            <a:r>
              <a:rPr lang="zh-CN" altLang="en-US" sz="2400" dirty="0">
                <a:sym typeface="Symbol" panose="05050102010706020507" pitchFamily="18" charset="2"/>
              </a:rPr>
              <a:t>且</a:t>
            </a:r>
            <a:r>
              <a:rPr lang="en-US" altLang="zh-CN" sz="2400" dirty="0">
                <a:sym typeface="Symbol" panose="05050102010706020507" pitchFamily="18" charset="2"/>
              </a:rPr>
              <a:t>y}</a:t>
            </a:r>
            <a:endParaRPr lang="en-US" altLang="zh-CN" sz="2400" dirty="0"/>
          </a:p>
          <a:p>
            <a:pPr algn="just" eaLnBrk="1" hangingPunct="1">
              <a:lnSpc>
                <a:spcPct val="90000"/>
              </a:lnSpc>
            </a:pPr>
            <a:r>
              <a:rPr lang="en-US" altLang="zh-CN" sz="2400" dirty="0">
                <a:solidFill>
                  <a:srgbClr val="FF0000"/>
                </a:solidFill>
              </a:rPr>
              <a:t>A</a:t>
            </a:r>
            <a:r>
              <a:rPr lang="en-US" altLang="zh-CN" sz="2400" dirty="0">
                <a:solidFill>
                  <a:srgbClr val="FF0000"/>
                </a:solidFill>
                <a:sym typeface="Symbol" panose="05050102010706020507" pitchFamily="18" charset="2"/>
              </a:rPr>
              <a:t></a:t>
            </a:r>
            <a:r>
              <a:rPr lang="en-US" altLang="zh-CN" sz="2400" dirty="0">
                <a:solidFill>
                  <a:srgbClr val="FF0000"/>
                </a:solidFill>
              </a:rPr>
              <a:t>B=B</a:t>
            </a:r>
            <a:r>
              <a:rPr lang="en-US" altLang="zh-CN" sz="2400" dirty="0">
                <a:solidFill>
                  <a:srgbClr val="FF0000"/>
                </a:solidFill>
                <a:sym typeface="Symbol" panose="05050102010706020507" pitchFamily="18" charset="2"/>
              </a:rPr>
              <a:t></a:t>
            </a:r>
            <a:r>
              <a:rPr lang="en-US" altLang="zh-CN" sz="2400" dirty="0">
                <a:solidFill>
                  <a:srgbClr val="FF0000"/>
                </a:solidFill>
              </a:rPr>
              <a:t>A</a:t>
            </a:r>
            <a:r>
              <a:rPr lang="en-US" altLang="zh-CN" sz="2400" dirty="0">
                <a:solidFill>
                  <a:srgbClr val="FF0000"/>
                </a:solidFill>
                <a:sym typeface="Symbol" panose="05050102010706020507" pitchFamily="18" charset="2"/>
              </a:rPr>
              <a:t>?</a:t>
            </a:r>
          </a:p>
          <a:p>
            <a:pPr algn="just" eaLnBrk="1" hangingPunct="1">
              <a:lnSpc>
                <a:spcPct val="90000"/>
              </a:lnSpc>
            </a:pPr>
            <a:r>
              <a:rPr lang="en-US" altLang="zh-CN" sz="2400" dirty="0">
                <a:solidFill>
                  <a:srgbClr val="FF0000"/>
                </a:solidFill>
                <a:sym typeface="Symbol" panose="05050102010706020507" pitchFamily="18" charset="2"/>
              </a:rPr>
              <a:t></a:t>
            </a:r>
            <a:r>
              <a:rPr lang="en-US" altLang="zh-CN" sz="2400" dirty="0">
                <a:solidFill>
                  <a:srgbClr val="FF0000"/>
                </a:solidFill>
              </a:rPr>
              <a:t>A=B</a:t>
            </a:r>
            <a:r>
              <a:rPr lang="en-US" altLang="zh-CN" sz="2400" dirty="0">
                <a:solidFill>
                  <a:srgbClr val="FF0000"/>
                </a:solidFill>
                <a:sym typeface="Symbol" panose="05050102010706020507" pitchFamily="18" charset="2"/>
              </a:rPr>
              <a:t></a:t>
            </a:r>
            <a:r>
              <a:rPr lang="en-US" altLang="zh-CN" sz="2400" dirty="0">
                <a:solidFill>
                  <a:srgbClr val="FF0000"/>
                </a:solidFill>
              </a:rPr>
              <a:t>A=</a:t>
            </a:r>
            <a:r>
              <a:rPr lang="en-US" altLang="zh-CN" sz="2400" dirty="0">
                <a:solidFill>
                  <a:srgbClr val="FF0000"/>
                </a:solidFill>
                <a:sym typeface="Symbol" panose="05050102010706020507" pitchFamily="18" charset="2"/>
              </a:rPr>
              <a:t></a:t>
            </a:r>
            <a:r>
              <a:rPr lang="en-US" altLang="zh-CN" sz="2400" dirty="0">
                <a:solidFill>
                  <a:srgbClr val="FF0000"/>
                </a:solidFill>
              </a:rPr>
              <a:t>B=</a:t>
            </a:r>
            <a:r>
              <a:rPr lang="en-US" altLang="zh-CN" sz="2400" dirty="0">
                <a:solidFill>
                  <a:srgbClr val="FF0000"/>
                </a:solidFill>
                <a:sym typeface="Symbol" panose="05050102010706020507" pitchFamily="18" charset="2"/>
              </a:rPr>
              <a:t></a:t>
            </a:r>
            <a:endParaRPr lang="en-US" altLang="zh-CN" sz="2400" dirty="0">
              <a:solidFill>
                <a:srgbClr val="FF0000"/>
              </a:solidFill>
            </a:endParaRPr>
          </a:p>
          <a:p>
            <a:pPr lvl="1" algn="just" eaLnBrk="1" hangingPunct="1">
              <a:lnSpc>
                <a:spcPct val="90000"/>
              </a:lnSpc>
            </a:pPr>
            <a:r>
              <a:rPr lang="en-US" altLang="zh-CN" sz="2400" dirty="0">
                <a:sym typeface="Symbol" panose="05050102010706020507" pitchFamily="18" charset="2"/>
              </a:rPr>
              <a:t></a:t>
            </a:r>
            <a:r>
              <a:rPr lang="zh-CN" altLang="en-US" sz="2400" dirty="0">
                <a:sym typeface="Symbol" panose="05050102010706020507" pitchFamily="18" charset="2"/>
              </a:rPr>
              <a:t>注意：如何证明“</a:t>
            </a:r>
            <a:r>
              <a:rPr lang="en-US" altLang="zh-CN" sz="2400" dirty="0">
                <a:sym typeface="Symbol" panose="05050102010706020507" pitchFamily="18" charset="2"/>
              </a:rPr>
              <a:t>…</a:t>
            </a:r>
            <a:r>
              <a:rPr lang="zh-CN" altLang="en-US" sz="2400" dirty="0">
                <a:sym typeface="Symbol" panose="05050102010706020507" pitchFamily="18" charset="2"/>
              </a:rPr>
              <a:t>或者</a:t>
            </a:r>
            <a:r>
              <a:rPr lang="en-US" altLang="zh-CN" sz="2400" dirty="0">
                <a:sym typeface="Symbol" panose="05050102010706020507" pitchFamily="18" charset="2"/>
              </a:rPr>
              <a:t>…</a:t>
            </a:r>
            <a:r>
              <a:rPr lang="zh-CN" altLang="en-US" sz="2400" dirty="0">
                <a:sym typeface="Symbol" panose="05050102010706020507" pitchFamily="18" charset="2"/>
              </a:rPr>
              <a:t>或者</a:t>
            </a:r>
            <a:r>
              <a:rPr lang="en-US" altLang="zh-CN" sz="2400" dirty="0">
                <a:sym typeface="Symbol" panose="05050102010706020507" pitchFamily="18" charset="2"/>
              </a:rPr>
              <a:t>…”</a:t>
            </a:r>
          </a:p>
          <a:p>
            <a:pPr lvl="1" algn="just" eaLnBrk="1" hangingPunct="1">
              <a:lnSpc>
                <a:spcPct val="90000"/>
              </a:lnSpc>
              <a:buFont typeface="Wingdings" panose="05000000000000000000" pitchFamily="2" charset="2"/>
              <a:buNone/>
            </a:pPr>
            <a:r>
              <a:rPr lang="zh-CN" altLang="en-US" sz="2400" dirty="0"/>
              <a:t>前提：</a:t>
            </a:r>
            <a:r>
              <a:rPr lang="en-US" altLang="zh-CN" sz="2400" dirty="0"/>
              <a:t>A</a:t>
            </a:r>
            <a:r>
              <a:rPr lang="en-US" altLang="zh-CN" sz="2400" dirty="0">
                <a:sym typeface="Symbol" panose="05050102010706020507" pitchFamily="18" charset="2"/>
              </a:rPr>
              <a:t></a:t>
            </a:r>
            <a:r>
              <a:rPr lang="en-US" altLang="zh-CN" sz="2400" dirty="0"/>
              <a:t>B=B</a:t>
            </a:r>
            <a:r>
              <a:rPr lang="en-US" altLang="zh-CN" sz="2400" dirty="0">
                <a:sym typeface="Symbol" panose="05050102010706020507" pitchFamily="18" charset="2"/>
              </a:rPr>
              <a:t></a:t>
            </a:r>
            <a:r>
              <a:rPr lang="en-US" altLang="zh-CN" sz="2400" dirty="0"/>
              <a:t>A</a:t>
            </a:r>
            <a:r>
              <a:rPr lang="zh-CN" altLang="en-US" sz="2400" dirty="0"/>
              <a:t>，额外假设：</a:t>
            </a:r>
            <a:r>
              <a:rPr lang="en-US" altLang="zh-CN" sz="2400" dirty="0"/>
              <a:t>A</a:t>
            </a:r>
            <a:r>
              <a:rPr lang="en-US" altLang="zh-CN" sz="2400" dirty="0">
                <a:sym typeface="Symbol" panose="05050102010706020507" pitchFamily="18" charset="2"/>
              </a:rPr>
              <a:t>B,A  </a:t>
            </a:r>
            <a:r>
              <a:rPr lang="zh-CN" altLang="en-US" sz="2400" dirty="0"/>
              <a:t>证明：</a:t>
            </a:r>
            <a:r>
              <a:rPr lang="en-US" altLang="zh-CN" sz="2400" dirty="0"/>
              <a:t>B=</a:t>
            </a:r>
            <a:r>
              <a:rPr lang="en-US" altLang="zh-CN" sz="2400" dirty="0">
                <a:sym typeface="Symbol" panose="05050102010706020507" pitchFamily="18" charset="2"/>
              </a:rPr>
              <a:t></a:t>
            </a:r>
            <a:endParaRPr lang="en-US" altLang="zh-CN" sz="2400" dirty="0"/>
          </a:p>
          <a:p>
            <a:pPr algn="just" eaLnBrk="1" hangingPunct="1">
              <a:lnSpc>
                <a:spcPct val="90000"/>
              </a:lnSpc>
            </a:pPr>
            <a:r>
              <a:rPr lang="zh-CN" altLang="en-US" sz="2400" dirty="0"/>
              <a:t>不满足结合律</a:t>
            </a:r>
          </a:p>
          <a:p>
            <a:pPr lvl="1" algn="just" eaLnBrk="1" hangingPunct="1">
              <a:lnSpc>
                <a:spcPct val="90000"/>
              </a:lnSpc>
            </a:pPr>
            <a:r>
              <a:rPr lang="en-US" altLang="zh-CN" sz="2400" dirty="0"/>
              <a:t>A</a:t>
            </a:r>
            <a:r>
              <a:rPr lang="en-US" altLang="zh-CN" sz="2400" dirty="0">
                <a:sym typeface="Symbol" panose="05050102010706020507" pitchFamily="18" charset="2"/>
              </a:rPr>
              <a:t>(</a:t>
            </a:r>
            <a:r>
              <a:rPr lang="en-US" altLang="zh-CN" sz="2400" dirty="0"/>
              <a:t>B</a:t>
            </a:r>
            <a:r>
              <a:rPr lang="en-US" altLang="zh-CN" sz="2400" dirty="0">
                <a:sym typeface="Symbol" panose="05050102010706020507" pitchFamily="18" charset="2"/>
              </a:rPr>
              <a:t></a:t>
            </a:r>
            <a:r>
              <a:rPr lang="en-US" altLang="zh-CN" sz="2400" dirty="0"/>
              <a:t>C)</a:t>
            </a:r>
            <a:r>
              <a:rPr lang="zh-CN" altLang="en-US" sz="2400" dirty="0"/>
              <a:t>的元素形如</a:t>
            </a:r>
            <a:r>
              <a:rPr lang="en-US" altLang="zh-CN" sz="2400" dirty="0"/>
              <a:t>&lt;a,&lt;</a:t>
            </a:r>
            <a:r>
              <a:rPr lang="en-US" altLang="zh-CN" sz="2400" dirty="0" err="1"/>
              <a:t>b,c</a:t>
            </a:r>
            <a:r>
              <a:rPr lang="en-US" altLang="zh-CN" sz="2400" dirty="0"/>
              <a:t>&gt;&gt;;</a:t>
            </a:r>
            <a:r>
              <a:rPr lang="zh-CN" altLang="en-US" sz="2400" dirty="0"/>
              <a:t>而</a:t>
            </a:r>
            <a:r>
              <a:rPr lang="en-US" altLang="zh-CN" sz="2400" dirty="0"/>
              <a:t>(A</a:t>
            </a:r>
            <a:r>
              <a:rPr lang="en-US" altLang="zh-CN" sz="2400" dirty="0">
                <a:sym typeface="Symbol" panose="05050102010706020507" pitchFamily="18" charset="2"/>
              </a:rPr>
              <a:t></a:t>
            </a:r>
            <a:r>
              <a:rPr lang="en-US" altLang="zh-CN" sz="2400" dirty="0"/>
              <a:t>B)</a:t>
            </a:r>
            <a:r>
              <a:rPr lang="en-US" altLang="zh-CN" sz="2400" dirty="0">
                <a:sym typeface="Symbol" panose="05050102010706020507" pitchFamily="18" charset="2"/>
              </a:rPr>
              <a:t></a:t>
            </a:r>
            <a:r>
              <a:rPr lang="en-US" altLang="zh-CN" sz="2400" dirty="0"/>
              <a:t>C</a:t>
            </a:r>
            <a:r>
              <a:rPr lang="zh-CN" altLang="en-US" sz="2400" dirty="0"/>
              <a:t>的元素形如</a:t>
            </a:r>
            <a:r>
              <a:rPr lang="en-US" altLang="zh-CN" sz="2400" dirty="0"/>
              <a:t>&lt;&lt;</a:t>
            </a:r>
            <a:r>
              <a:rPr lang="en-US" altLang="zh-CN" sz="2400" dirty="0" err="1"/>
              <a:t>a,b</a:t>
            </a:r>
            <a:r>
              <a:rPr lang="en-US" altLang="zh-CN" sz="2400" dirty="0"/>
              <a:t>&gt;,c&gt;</a:t>
            </a:r>
          </a:p>
        </p:txBody>
      </p:sp>
      <p:sp>
        <p:nvSpPr>
          <p:cNvPr id="23557" name="Text Box 5"/>
          <p:cNvSpPr txBox="1">
            <a:spLocks noChangeArrowheads="1"/>
          </p:cNvSpPr>
          <p:nvPr/>
        </p:nvSpPr>
        <p:spPr bwMode="auto">
          <a:xfrm>
            <a:off x="5609456" y="1235868"/>
            <a:ext cx="190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zh-CN" altLang="en-US" sz="2400" dirty="0">
                <a:latin typeface="Times New Roman" panose="02020603050405020304" pitchFamily="18" charset="0"/>
                <a:ea typeface="华文楷体" panose="02010600040101010101" pitchFamily="2" charset="-122"/>
              </a:rPr>
              <a:t>恒为假</a:t>
            </a:r>
          </a:p>
        </p:txBody>
      </p:sp>
      <p:sp>
        <p:nvSpPr>
          <p:cNvPr id="23558" name="Line 6"/>
          <p:cNvSpPr>
            <a:spLocks noChangeShapeType="1"/>
          </p:cNvSpPr>
          <p:nvPr/>
        </p:nvSpPr>
        <p:spPr bwMode="auto">
          <a:xfrm flipH="1">
            <a:off x="5148064" y="1455912"/>
            <a:ext cx="461392" cy="24191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slow" advTm="8000">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作业情况</a:t>
            </a:r>
          </a:p>
        </p:txBody>
      </p:sp>
      <p:sp>
        <p:nvSpPr>
          <p:cNvPr id="3" name="内容占位符 2"/>
          <p:cNvSpPr>
            <a:spLocks noGrp="1"/>
          </p:cNvSpPr>
          <p:nvPr>
            <p:ph sz="quarter" idx="1"/>
          </p:nvPr>
        </p:nvSpPr>
        <p:spPr/>
        <p:txBody>
          <a:bodyPr/>
          <a:lstStyle/>
          <a:p>
            <a:pPr marL="0" indent="0">
              <a:buNone/>
            </a:pPr>
            <a:r>
              <a:rPr lang="zh-CN" altLang="zh-CN" sz="1800" dirty="0"/>
              <a:t>（</a:t>
            </a:r>
            <a:r>
              <a:rPr lang="en-US" altLang="zh-CN" sz="1800" dirty="0"/>
              <a:t>1</a:t>
            </a:r>
            <a:r>
              <a:rPr lang="zh-CN" altLang="zh-CN" sz="1800" dirty="0"/>
              <a:t>）每个访问</a:t>
            </a:r>
            <a:r>
              <a:rPr lang="en-US" altLang="zh-CN" sz="1800" dirty="0"/>
              <a:t>Web</a:t>
            </a:r>
            <a:r>
              <a:rPr lang="zh-CN" altLang="zh-CN" sz="1800" dirty="0"/>
              <a:t>页</a:t>
            </a:r>
            <a:r>
              <a:rPr lang="en-US" altLang="zh-CN" sz="1800" dirty="0"/>
              <a:t>a</a:t>
            </a:r>
            <a:r>
              <a:rPr lang="zh-CN" altLang="zh-CN" sz="1800" dirty="0"/>
              <a:t>的人</a:t>
            </a:r>
            <a:r>
              <a:rPr lang="zh-CN" altLang="zh-CN" sz="1800" dirty="0">
                <a:solidFill>
                  <a:srgbClr val="FF3300"/>
                </a:solidFill>
              </a:rPr>
              <a:t>也</a:t>
            </a:r>
            <a:r>
              <a:rPr lang="zh-CN" altLang="zh-CN" sz="1800" dirty="0"/>
              <a:t>访问了</a:t>
            </a:r>
            <a:r>
              <a:rPr lang="en-US" altLang="zh-CN" sz="1800" dirty="0"/>
              <a:t>Web</a:t>
            </a:r>
            <a:r>
              <a:rPr lang="zh-CN" altLang="zh-CN" sz="1800" dirty="0"/>
              <a:t>页</a:t>
            </a:r>
            <a:r>
              <a:rPr lang="en-US" altLang="zh-CN" sz="1800" dirty="0"/>
              <a:t>b</a:t>
            </a:r>
            <a:r>
              <a:rPr lang="zh-CN" altLang="zh-CN" sz="1800" dirty="0"/>
              <a:t>。</a:t>
            </a:r>
            <a:endParaRPr lang="en-US" altLang="zh-CN" sz="1800" dirty="0"/>
          </a:p>
          <a:p>
            <a:pPr marL="0" indent="0">
              <a:buNone/>
            </a:pPr>
            <a:r>
              <a:rPr lang="zh-CN" altLang="zh-CN" sz="1800" dirty="0"/>
              <a:t>（</a:t>
            </a:r>
            <a:r>
              <a:rPr lang="en-US" altLang="zh-CN" sz="1800" dirty="0"/>
              <a:t>2</a:t>
            </a:r>
            <a:r>
              <a:rPr lang="zh-CN" altLang="zh-CN" sz="1800" dirty="0"/>
              <a:t>）在</a:t>
            </a:r>
            <a:r>
              <a:rPr lang="en-US" altLang="zh-CN" sz="1800" dirty="0"/>
              <a:t>Web</a:t>
            </a:r>
            <a:r>
              <a:rPr lang="zh-CN" altLang="zh-CN" sz="1800" dirty="0"/>
              <a:t>页</a:t>
            </a:r>
            <a:r>
              <a:rPr lang="en-US" altLang="zh-CN" sz="1800" dirty="0"/>
              <a:t>a</a:t>
            </a:r>
            <a:r>
              <a:rPr lang="zh-CN" altLang="zh-CN" sz="1800" dirty="0"/>
              <a:t>和</a:t>
            </a:r>
            <a:r>
              <a:rPr lang="en-US" altLang="zh-CN" sz="1800" dirty="0"/>
              <a:t>b</a:t>
            </a:r>
            <a:r>
              <a:rPr lang="zh-CN" altLang="zh-CN" sz="1800" dirty="0"/>
              <a:t>上没有公共链接。</a:t>
            </a:r>
            <a:endParaRPr lang="en-US" altLang="zh-CN" sz="1800" dirty="0"/>
          </a:p>
          <a:p>
            <a:pPr marL="0" indent="0">
              <a:buNone/>
            </a:pPr>
            <a:r>
              <a:rPr lang="zh-CN" altLang="zh-CN" sz="1800" dirty="0"/>
              <a:t>（</a:t>
            </a:r>
            <a:r>
              <a:rPr lang="en-US" altLang="zh-CN" sz="1800" dirty="0"/>
              <a:t>3</a:t>
            </a:r>
            <a:r>
              <a:rPr lang="zh-CN" altLang="zh-CN" sz="1800" dirty="0"/>
              <a:t>）在</a:t>
            </a:r>
            <a:r>
              <a:rPr lang="en-US" altLang="zh-CN" sz="1800" dirty="0"/>
              <a:t>Web</a:t>
            </a:r>
            <a:r>
              <a:rPr lang="zh-CN" altLang="zh-CN" sz="1800" dirty="0"/>
              <a:t>页</a:t>
            </a:r>
            <a:r>
              <a:rPr lang="en-US" altLang="zh-CN" sz="1800" dirty="0"/>
              <a:t>a</a:t>
            </a:r>
            <a:r>
              <a:rPr lang="zh-CN" altLang="zh-CN" sz="1800" dirty="0"/>
              <a:t>和</a:t>
            </a:r>
            <a:r>
              <a:rPr lang="en-US" altLang="zh-CN" sz="1800" dirty="0"/>
              <a:t>b</a:t>
            </a:r>
            <a:r>
              <a:rPr lang="zh-CN" altLang="zh-CN" sz="1800" dirty="0"/>
              <a:t>上至少有一条公共</a:t>
            </a:r>
            <a:r>
              <a:rPr lang="zh-CN" altLang="zh-CN" sz="1800" dirty="0">
                <a:solidFill>
                  <a:srgbClr val="FF0000"/>
                </a:solidFill>
              </a:rPr>
              <a:t>链接</a:t>
            </a:r>
            <a:r>
              <a:rPr lang="zh-CN" altLang="zh-CN" sz="1800" dirty="0"/>
              <a:t>。</a:t>
            </a:r>
            <a:endParaRPr lang="en-US" altLang="zh-CN" sz="1800" dirty="0"/>
          </a:p>
          <a:p>
            <a:pPr marL="0" indent="0">
              <a:buNone/>
            </a:pPr>
            <a:r>
              <a:rPr lang="zh-CN" altLang="zh-CN" sz="1800" dirty="0"/>
              <a:t>（</a:t>
            </a:r>
            <a:r>
              <a:rPr lang="en-US" altLang="zh-CN" sz="1800" dirty="0"/>
              <a:t>4</a:t>
            </a:r>
            <a:r>
              <a:rPr lang="zh-CN" altLang="zh-CN" sz="1800" dirty="0"/>
              <a:t>）存在一个</a:t>
            </a:r>
            <a:r>
              <a:rPr lang="en-US" altLang="zh-CN" sz="1800" dirty="0"/>
              <a:t>Web</a:t>
            </a:r>
            <a:r>
              <a:rPr lang="zh-CN" altLang="zh-CN" sz="1800" dirty="0"/>
              <a:t>页，其中包含了到</a:t>
            </a:r>
            <a:r>
              <a:rPr lang="en-US" altLang="zh-CN" sz="1800" dirty="0"/>
              <a:t>Web</a:t>
            </a:r>
            <a:r>
              <a:rPr lang="zh-CN" altLang="zh-CN" sz="1800" dirty="0"/>
              <a:t>页</a:t>
            </a:r>
            <a:r>
              <a:rPr lang="en-US" altLang="zh-CN" sz="1800" dirty="0"/>
              <a:t>a</a:t>
            </a:r>
            <a:r>
              <a:rPr lang="zh-CN" altLang="zh-CN" sz="1800" dirty="0"/>
              <a:t>和</a:t>
            </a:r>
            <a:r>
              <a:rPr lang="en-US" altLang="zh-CN" sz="1800" dirty="0"/>
              <a:t>b</a:t>
            </a:r>
            <a:r>
              <a:rPr lang="zh-CN" altLang="zh-CN" sz="1800" dirty="0"/>
              <a:t>的链接。</a:t>
            </a:r>
          </a:p>
          <a:p>
            <a:r>
              <a:rPr lang="zh-CN" altLang="en-US" sz="1800" dirty="0"/>
              <a:t>答案：</a:t>
            </a:r>
            <a:r>
              <a:rPr lang="zh-CN" altLang="zh-CN" sz="1800" dirty="0"/>
              <a:t>（</a:t>
            </a:r>
            <a:r>
              <a:rPr lang="en-US" altLang="zh-CN" sz="1800" dirty="0"/>
              <a:t>1</a:t>
            </a:r>
            <a:r>
              <a:rPr lang="zh-CN" altLang="zh-CN" sz="1800" dirty="0"/>
              <a:t>）自反的、传递的（</a:t>
            </a:r>
            <a:r>
              <a:rPr lang="en-US" altLang="zh-CN" sz="1800" dirty="0"/>
              <a:t>2</a:t>
            </a:r>
            <a:r>
              <a:rPr lang="zh-CN" altLang="zh-CN" sz="1800" dirty="0"/>
              <a:t>）对称的（</a:t>
            </a:r>
            <a:r>
              <a:rPr lang="en-US" altLang="zh-CN" sz="1800" dirty="0"/>
              <a:t>3</a:t>
            </a:r>
            <a:r>
              <a:rPr lang="zh-CN" altLang="zh-CN" sz="1800" dirty="0"/>
              <a:t>）对称的（</a:t>
            </a:r>
            <a:r>
              <a:rPr lang="en-US" altLang="zh-CN" sz="1800" dirty="0"/>
              <a:t>4</a:t>
            </a:r>
            <a:r>
              <a:rPr lang="zh-CN" altLang="zh-CN" sz="1800" dirty="0"/>
              <a:t>）对称的</a:t>
            </a:r>
            <a:endParaRPr lang="en-US" altLang="zh-CN" sz="1800" dirty="0"/>
          </a:p>
          <a:p>
            <a:r>
              <a:rPr lang="zh-CN" altLang="en-US" sz="1800" dirty="0"/>
              <a:t>利用性质筛选有序对，考察得到的关系是否具有特殊性质</a:t>
            </a:r>
            <a:endParaRPr lang="en-US" altLang="zh-CN" sz="1800" dirty="0"/>
          </a:p>
          <a:p>
            <a:r>
              <a:rPr lang="zh-CN" altLang="en-US" sz="1800" dirty="0">
                <a:solidFill>
                  <a:srgbClr val="FF0000"/>
                </a:solidFill>
              </a:rPr>
              <a:t>有些网页不包含链接，有些网页没别的网页链向它</a:t>
            </a:r>
            <a:r>
              <a:rPr lang="zh-CN" altLang="en-US" sz="1800" dirty="0"/>
              <a:t>（信息孤岛）</a:t>
            </a:r>
            <a:endParaRPr lang="en-US" altLang="zh-CN" sz="1800" dirty="0"/>
          </a:p>
        </p:txBody>
      </p:sp>
    </p:spTree>
    <p:extLst>
      <p:ext uri="{BB962C8B-B14F-4D97-AF65-F5344CB8AC3E}">
        <p14:creationId xmlns:p14="http://schemas.microsoft.com/office/powerpoint/2010/main" val="15615884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问题解答思路：排列组合</a:t>
            </a:r>
          </a:p>
        </p:txBody>
      </p:sp>
      <p:sp>
        <p:nvSpPr>
          <p:cNvPr id="3" name="内容占位符 2"/>
          <p:cNvSpPr>
            <a:spLocks noGrp="1"/>
          </p:cNvSpPr>
          <p:nvPr>
            <p:ph sz="quarter" idx="1"/>
          </p:nvPr>
        </p:nvSpPr>
        <p:spPr/>
        <p:txBody>
          <a:bodyPr/>
          <a:lstStyle/>
          <a:p>
            <a:pPr marL="0" indent="0">
              <a:buNone/>
            </a:pPr>
            <a:r>
              <a:rPr lang="zh-CN" altLang="en-US" sz="1500" dirty="0"/>
              <a:t>集合</a:t>
            </a:r>
            <a:r>
              <a:rPr lang="en-US" altLang="zh-CN" sz="1500" dirty="0"/>
              <a:t>A</a:t>
            </a:r>
            <a:r>
              <a:rPr lang="zh-CN" altLang="en-US" sz="1500" dirty="0"/>
              <a:t>包含</a:t>
            </a:r>
            <a:r>
              <a:rPr lang="en-US" altLang="zh-CN" sz="1500" dirty="0"/>
              <a:t>n</a:t>
            </a:r>
            <a:r>
              <a:rPr lang="zh-CN" altLang="en-US" sz="1500" dirty="0"/>
              <a:t>个元素</a:t>
            </a:r>
            <a:r>
              <a:rPr lang="en-US" altLang="zh-CN" sz="1500" dirty="0"/>
              <a:t>,</a:t>
            </a:r>
            <a:r>
              <a:rPr lang="zh-CN" altLang="en-US" sz="1500" dirty="0"/>
              <a:t>请问</a:t>
            </a:r>
            <a:r>
              <a:rPr lang="en-US" altLang="zh-CN" sz="1500" dirty="0"/>
              <a:t>A</a:t>
            </a:r>
            <a:r>
              <a:rPr lang="zh-CN" altLang="en-US" sz="1500" dirty="0"/>
              <a:t>上有多少个关系是</a:t>
            </a:r>
          </a:p>
          <a:p>
            <a:pPr marL="0" indent="0">
              <a:buNone/>
            </a:pPr>
            <a:r>
              <a:rPr lang="zh-CN" altLang="en-US" sz="1500" dirty="0"/>
              <a:t>（</a:t>
            </a:r>
            <a:r>
              <a:rPr lang="en-US" altLang="zh-CN" sz="1500" dirty="0"/>
              <a:t>1</a:t>
            </a:r>
            <a:r>
              <a:rPr lang="zh-CN" altLang="en-US" sz="1500" dirty="0"/>
              <a:t>）对称的？（</a:t>
            </a:r>
            <a:r>
              <a:rPr lang="en-US" altLang="zh-CN" sz="1500" dirty="0"/>
              <a:t>2</a:t>
            </a:r>
            <a:r>
              <a:rPr lang="zh-CN" altLang="en-US" sz="1500" dirty="0"/>
              <a:t>）反对称的？（</a:t>
            </a:r>
            <a:r>
              <a:rPr lang="en-US" altLang="zh-CN" sz="1500" dirty="0"/>
              <a:t>3</a:t>
            </a:r>
            <a:r>
              <a:rPr lang="zh-CN" altLang="en-US" sz="1500" dirty="0"/>
              <a:t>）非对称的？（</a:t>
            </a:r>
            <a:r>
              <a:rPr lang="en-US" altLang="zh-CN" sz="1500" dirty="0"/>
              <a:t>4</a:t>
            </a:r>
            <a:r>
              <a:rPr lang="zh-CN" altLang="en-US" sz="1500" dirty="0"/>
              <a:t>）反自反的？（</a:t>
            </a:r>
            <a:r>
              <a:rPr lang="en-US" altLang="zh-CN" sz="1500" dirty="0"/>
              <a:t>5</a:t>
            </a:r>
            <a:r>
              <a:rPr lang="zh-CN" altLang="en-US" sz="1500" dirty="0"/>
              <a:t>）自反的和对称的？（</a:t>
            </a:r>
            <a:r>
              <a:rPr lang="en-US" altLang="zh-CN" sz="1500" dirty="0"/>
              <a:t>6</a:t>
            </a:r>
            <a:r>
              <a:rPr lang="zh-CN" altLang="en-US" sz="1500" dirty="0"/>
              <a:t>）既不是自反的也不是反自反的？</a:t>
            </a:r>
            <a:endParaRPr lang="en-US" altLang="zh-CN" sz="1500" dirty="0"/>
          </a:p>
          <a:p>
            <a:pPr marL="0" indent="0">
              <a:buNone/>
            </a:pPr>
            <a:r>
              <a:rPr lang="zh-CN" altLang="en-US" sz="1500" dirty="0"/>
              <a:t>集合</a:t>
            </a:r>
            <a:r>
              <a:rPr lang="en-US" altLang="zh-CN" sz="1500" dirty="0"/>
              <a:t>A</a:t>
            </a:r>
            <a:r>
              <a:rPr lang="zh-CN" altLang="en-US" sz="1500" dirty="0"/>
              <a:t>上的关系有</a:t>
            </a:r>
            <a:r>
              <a:rPr lang="en-US" altLang="zh-CN" sz="1500" dirty="0"/>
              <a:t>2</a:t>
            </a:r>
            <a:r>
              <a:rPr lang="en-US" altLang="zh-CN" sz="1500" baseline="30000" dirty="0"/>
              <a:t>n*n</a:t>
            </a:r>
            <a:r>
              <a:rPr lang="zh-CN" altLang="en-US" sz="1500" dirty="0"/>
              <a:t>个</a:t>
            </a:r>
            <a:r>
              <a:rPr lang="en-US" altLang="zh-CN" sz="1500" dirty="0"/>
              <a:t>,A</a:t>
            </a:r>
            <a:r>
              <a:rPr lang="en-US" altLang="zh-CN" sz="1500" dirty="0">
                <a:sym typeface="Symbol" panose="05050102010706020507" pitchFamily="18" charset="2"/>
              </a:rPr>
              <a:t>A</a:t>
            </a:r>
            <a:r>
              <a:rPr lang="zh-CN" altLang="en-US" sz="1500" dirty="0">
                <a:sym typeface="Symbol" panose="05050102010706020507" pitchFamily="18" charset="2"/>
              </a:rPr>
              <a:t>中有</a:t>
            </a:r>
            <a:r>
              <a:rPr lang="en-US" altLang="zh-CN" sz="1500" dirty="0">
                <a:sym typeface="Symbol" panose="05050102010706020507" pitchFamily="18" charset="2"/>
              </a:rPr>
              <a:t>n*n</a:t>
            </a:r>
            <a:r>
              <a:rPr lang="zh-CN" altLang="en-US" sz="1500" dirty="0">
                <a:sym typeface="Symbol" panose="05050102010706020507" pitchFamily="18" charset="2"/>
              </a:rPr>
              <a:t>个元素，对称关系要求</a:t>
            </a:r>
            <a:r>
              <a:rPr lang="en-US" altLang="zh-CN" sz="1500" dirty="0">
                <a:sym typeface="Symbol" panose="05050102010706020507" pitchFamily="18" charset="2"/>
              </a:rPr>
              <a:t>&lt;</a:t>
            </a:r>
            <a:r>
              <a:rPr lang="en-US" altLang="zh-CN" sz="1500" dirty="0" err="1">
                <a:sym typeface="Symbol" panose="05050102010706020507" pitchFamily="18" charset="2"/>
              </a:rPr>
              <a:t>a,b</a:t>
            </a:r>
            <a:r>
              <a:rPr lang="en-US" altLang="zh-CN" sz="1500" dirty="0">
                <a:sym typeface="Symbol" panose="05050102010706020507" pitchFamily="18" charset="2"/>
              </a:rPr>
              <a:t>&gt;,&lt;</a:t>
            </a:r>
            <a:r>
              <a:rPr lang="en-US" altLang="zh-CN" sz="1500" dirty="0" err="1">
                <a:sym typeface="Symbol" panose="05050102010706020507" pitchFamily="18" charset="2"/>
              </a:rPr>
              <a:t>b,a</a:t>
            </a:r>
            <a:r>
              <a:rPr lang="en-US" altLang="zh-CN" sz="1500" dirty="0">
                <a:sym typeface="Symbol" panose="05050102010706020507" pitchFamily="18" charset="2"/>
              </a:rPr>
              <a:t>&gt;</a:t>
            </a:r>
            <a:r>
              <a:rPr lang="zh-CN" altLang="en-US" sz="1500" dirty="0">
                <a:sym typeface="Symbol" panose="05050102010706020507" pitchFamily="18" charset="2"/>
              </a:rPr>
              <a:t>在关系中成对出现，</a:t>
            </a:r>
            <a:endParaRPr lang="en-US" altLang="zh-CN" sz="1500" dirty="0">
              <a:sym typeface="Symbol" panose="05050102010706020507" pitchFamily="18" charset="2"/>
            </a:endParaRPr>
          </a:p>
          <a:p>
            <a:pPr marL="0" indent="0">
              <a:buNone/>
            </a:pPr>
            <a:r>
              <a:rPr lang="zh-CN" altLang="en-US" sz="1500" dirty="0"/>
              <a:t>（</a:t>
            </a:r>
            <a:r>
              <a:rPr lang="en-US" altLang="zh-CN" sz="1500" dirty="0"/>
              <a:t>1</a:t>
            </a:r>
            <a:r>
              <a:rPr lang="zh-CN" altLang="en-US" sz="1500" dirty="0"/>
              <a:t>）</a:t>
            </a:r>
            <a:r>
              <a:rPr lang="en-US" altLang="zh-CN" sz="1500" dirty="0"/>
              <a:t>A</a:t>
            </a:r>
            <a:r>
              <a:rPr lang="zh-CN" altLang="en-US" sz="1500" dirty="0"/>
              <a:t>上有对称关系</a:t>
            </a:r>
            <a:r>
              <a:rPr lang="zh-CN" altLang="en-US" sz="1500" dirty="0">
                <a:sym typeface="Symbol" panose="05050102010706020507" pitchFamily="18" charset="2"/>
              </a:rPr>
              <a:t>个数</a:t>
            </a:r>
            <a:r>
              <a:rPr lang="en-US" altLang="zh-CN" sz="1500" dirty="0">
                <a:sym typeface="Symbol" panose="05050102010706020507" pitchFamily="18" charset="2"/>
              </a:rPr>
              <a:t>=</a:t>
            </a:r>
            <a:r>
              <a:rPr lang="zh-CN" altLang="en-US" sz="1500" dirty="0">
                <a:sym typeface="Symbol" panose="05050102010706020507" pitchFamily="18" charset="2"/>
              </a:rPr>
              <a:t>含</a:t>
            </a:r>
            <a:r>
              <a:rPr lang="en-US" altLang="zh-CN" sz="1500" dirty="0">
                <a:sym typeface="Symbol" panose="05050102010706020507" pitchFamily="18" charset="2"/>
              </a:rPr>
              <a:t>n*(n+1)/2</a:t>
            </a:r>
            <a:r>
              <a:rPr lang="zh-CN" altLang="en-US" sz="1500" dirty="0">
                <a:sym typeface="Symbol" panose="05050102010706020507" pitchFamily="18" charset="2"/>
              </a:rPr>
              <a:t>个元素的集合的子集个数</a:t>
            </a:r>
            <a:r>
              <a:rPr lang="en-US" altLang="zh-CN" sz="1500" dirty="0">
                <a:sym typeface="Symbol" panose="05050102010706020507" pitchFamily="18" charset="2"/>
              </a:rPr>
              <a:t>=2</a:t>
            </a:r>
            <a:r>
              <a:rPr lang="en-US" altLang="zh-CN" sz="1500" baseline="30000" dirty="0">
                <a:sym typeface="Symbol" panose="05050102010706020507" pitchFamily="18" charset="2"/>
              </a:rPr>
              <a:t>n*(n+1)/2</a:t>
            </a:r>
          </a:p>
          <a:p>
            <a:pPr marL="0" indent="0">
              <a:buNone/>
            </a:pPr>
            <a:r>
              <a:rPr lang="zh-CN" altLang="en-US" sz="1500" dirty="0"/>
              <a:t>（</a:t>
            </a:r>
            <a:r>
              <a:rPr lang="en-US" altLang="zh-CN" sz="1500" dirty="0"/>
              <a:t>2</a:t>
            </a:r>
            <a:r>
              <a:rPr lang="zh-CN" altLang="en-US" sz="1500" dirty="0"/>
              <a:t>）</a:t>
            </a:r>
            <a:r>
              <a:rPr lang="zh-CN" altLang="en-US" sz="1500" dirty="0">
                <a:sym typeface="Symbol" panose="05050102010706020507" pitchFamily="18" charset="2"/>
              </a:rPr>
              <a:t>反对称关系由两步完成</a:t>
            </a:r>
            <a:r>
              <a:rPr lang="zh-CN" altLang="en-US" sz="1500" dirty="0">
                <a:sym typeface="Wingdings" panose="05000000000000000000" pitchFamily="2" charset="2"/>
              </a:rPr>
              <a:t>：从</a:t>
            </a:r>
            <a:r>
              <a:rPr lang="en-US" altLang="zh-CN" sz="1500" dirty="0">
                <a:sym typeface="Symbol" panose="05050102010706020507" pitchFamily="18" charset="2"/>
              </a:rPr>
              <a:t>I</a:t>
            </a:r>
            <a:r>
              <a:rPr lang="en-US" altLang="zh-CN" sz="1500" baseline="-25000" dirty="0">
                <a:sym typeface="Symbol" panose="05050102010706020507" pitchFamily="18" charset="2"/>
              </a:rPr>
              <a:t>A</a:t>
            </a:r>
            <a:r>
              <a:rPr lang="zh-CN" altLang="en-US" sz="1500" dirty="0">
                <a:sym typeface="Symbol" panose="05050102010706020507" pitchFamily="18" charset="2"/>
              </a:rPr>
              <a:t>中取元素；利用关系矩阵的下三角矩阵里取元素（去除对角元素，即</a:t>
            </a:r>
            <a:r>
              <a:rPr lang="en-US" altLang="zh-CN" sz="1500" dirty="0">
                <a:sym typeface="Symbol" panose="05050102010706020507" pitchFamily="18" charset="2"/>
              </a:rPr>
              <a:t>&lt;</a:t>
            </a:r>
            <a:r>
              <a:rPr lang="en-US" altLang="zh-CN" sz="1500" dirty="0" err="1">
                <a:sym typeface="Symbol" panose="05050102010706020507" pitchFamily="18" charset="2"/>
              </a:rPr>
              <a:t>a,a</a:t>
            </a:r>
            <a:r>
              <a:rPr lang="en-US" altLang="zh-CN" sz="1500" dirty="0">
                <a:sym typeface="Symbol" panose="05050102010706020507" pitchFamily="18" charset="2"/>
              </a:rPr>
              <a:t>&gt;</a:t>
            </a:r>
            <a:r>
              <a:rPr lang="zh-CN" altLang="en-US" sz="1500" dirty="0">
                <a:sym typeface="Symbol" panose="05050102010706020507" pitchFamily="18" charset="2"/>
              </a:rPr>
              <a:t>形的元素），共</a:t>
            </a:r>
            <a:r>
              <a:rPr lang="en-US" altLang="zh-CN" sz="1500" dirty="0">
                <a:sym typeface="Symbol" panose="05050102010706020507" pitchFamily="18" charset="2"/>
              </a:rPr>
              <a:t>n*(n-1)/2</a:t>
            </a:r>
            <a:r>
              <a:rPr lang="zh-CN" altLang="en-US" sz="1500" dirty="0">
                <a:sym typeface="Symbol" panose="05050102010706020507" pitchFamily="18" charset="2"/>
              </a:rPr>
              <a:t>个元素，对每个形如</a:t>
            </a:r>
            <a:r>
              <a:rPr lang="en-US" altLang="zh-CN" sz="1500" dirty="0">
                <a:sym typeface="Symbol" panose="05050102010706020507" pitchFamily="18" charset="2"/>
              </a:rPr>
              <a:t>&lt;</a:t>
            </a:r>
            <a:r>
              <a:rPr lang="en-US" altLang="zh-CN" sz="1500" dirty="0" err="1">
                <a:sym typeface="Symbol" panose="05050102010706020507" pitchFamily="18" charset="2"/>
              </a:rPr>
              <a:t>a,b</a:t>
            </a:r>
            <a:r>
              <a:rPr lang="en-US" altLang="zh-CN" sz="1500" dirty="0">
                <a:sym typeface="Symbol" panose="05050102010706020507" pitchFamily="18" charset="2"/>
              </a:rPr>
              <a:t>&gt;</a:t>
            </a:r>
            <a:r>
              <a:rPr lang="zh-CN" altLang="en-US" sz="1500" dirty="0">
                <a:sym typeface="Symbol" panose="05050102010706020507" pitchFamily="18" charset="2"/>
              </a:rPr>
              <a:t>的元素，有</a:t>
            </a:r>
            <a:r>
              <a:rPr lang="en-US" altLang="zh-CN" sz="1500" dirty="0">
                <a:sym typeface="Symbol" panose="05050102010706020507" pitchFamily="18" charset="2"/>
              </a:rPr>
              <a:t>3</a:t>
            </a:r>
            <a:r>
              <a:rPr lang="zh-CN" altLang="en-US" sz="1500" dirty="0">
                <a:sym typeface="Symbol" panose="05050102010706020507" pitchFamily="18" charset="2"/>
              </a:rPr>
              <a:t>种取法：不取，取</a:t>
            </a:r>
            <a:r>
              <a:rPr lang="en-US" altLang="zh-CN" sz="1500" dirty="0">
                <a:sym typeface="Symbol" panose="05050102010706020507" pitchFamily="18" charset="2"/>
              </a:rPr>
              <a:t>&lt;</a:t>
            </a:r>
            <a:r>
              <a:rPr lang="en-US" altLang="zh-CN" sz="1500" dirty="0" err="1">
                <a:sym typeface="Symbol" panose="05050102010706020507" pitchFamily="18" charset="2"/>
              </a:rPr>
              <a:t>a,b</a:t>
            </a:r>
            <a:r>
              <a:rPr lang="en-US" altLang="zh-CN" sz="1500" dirty="0">
                <a:sym typeface="Symbol" panose="05050102010706020507" pitchFamily="18" charset="2"/>
              </a:rPr>
              <a:t>&gt;</a:t>
            </a:r>
            <a:r>
              <a:rPr lang="zh-CN" altLang="en-US" sz="1500" dirty="0">
                <a:sym typeface="Symbol" panose="05050102010706020507" pitchFamily="18" charset="2"/>
              </a:rPr>
              <a:t>，取</a:t>
            </a:r>
            <a:r>
              <a:rPr lang="en-US" altLang="zh-CN" sz="1500" dirty="0">
                <a:sym typeface="Symbol" panose="05050102010706020507" pitchFamily="18" charset="2"/>
              </a:rPr>
              <a:t>&lt;</a:t>
            </a:r>
            <a:r>
              <a:rPr lang="en-US" altLang="zh-CN" sz="1500" dirty="0" err="1">
                <a:sym typeface="Symbol" panose="05050102010706020507" pitchFamily="18" charset="2"/>
              </a:rPr>
              <a:t>b,a</a:t>
            </a:r>
            <a:r>
              <a:rPr lang="en-US" altLang="zh-CN" sz="1500" dirty="0">
                <a:sym typeface="Symbol" panose="05050102010706020507" pitchFamily="18" charset="2"/>
              </a:rPr>
              <a:t>&gt;;</a:t>
            </a:r>
            <a:r>
              <a:rPr lang="zh-CN" altLang="en-US" sz="1500" dirty="0">
                <a:sym typeface="Symbol" panose="05050102010706020507" pitchFamily="18" charset="2"/>
              </a:rPr>
              <a:t>共计</a:t>
            </a:r>
            <a:r>
              <a:rPr lang="en-US" altLang="zh-CN" sz="1500" dirty="0">
                <a:sym typeface="Symbol" panose="05050102010706020507" pitchFamily="18" charset="2"/>
              </a:rPr>
              <a:t>2</a:t>
            </a:r>
            <a:r>
              <a:rPr lang="en-US" altLang="zh-CN" sz="1500" baseline="30000" dirty="0">
                <a:sym typeface="Symbol" panose="05050102010706020507" pitchFamily="18" charset="2"/>
              </a:rPr>
              <a:t>n</a:t>
            </a:r>
            <a:r>
              <a:rPr lang="en-US" altLang="zh-CN" sz="1500" dirty="0">
                <a:sym typeface="Symbol" panose="05050102010706020507" pitchFamily="18" charset="2"/>
              </a:rPr>
              <a:t>3</a:t>
            </a:r>
            <a:r>
              <a:rPr lang="en-US" altLang="zh-CN" sz="1500" baseline="30000" dirty="0">
                <a:sym typeface="Symbol" panose="05050102010706020507" pitchFamily="18" charset="2"/>
              </a:rPr>
              <a:t>n*(n-1)/2</a:t>
            </a:r>
            <a:r>
              <a:rPr lang="zh-CN" altLang="en-US" sz="1500" dirty="0">
                <a:sym typeface="Symbol" panose="05050102010706020507" pitchFamily="18" charset="2"/>
              </a:rPr>
              <a:t>取法</a:t>
            </a:r>
            <a:endParaRPr lang="en-US" altLang="zh-CN" sz="1500" baseline="30000" dirty="0">
              <a:sym typeface="Symbol" panose="05050102010706020507" pitchFamily="18" charset="2"/>
            </a:endParaRPr>
          </a:p>
          <a:p>
            <a:pPr marL="0" indent="0">
              <a:buNone/>
            </a:pPr>
            <a:r>
              <a:rPr lang="zh-CN" altLang="en-US" sz="1500" dirty="0"/>
              <a:t>（</a:t>
            </a:r>
            <a:r>
              <a:rPr lang="en-US" altLang="zh-CN" sz="1500" dirty="0"/>
              <a:t>3</a:t>
            </a:r>
            <a:r>
              <a:rPr lang="zh-CN" altLang="en-US" sz="1500" dirty="0"/>
              <a:t>）非对称关系：（一共</a:t>
            </a:r>
            <a:r>
              <a:rPr lang="en-US" altLang="zh-CN" sz="1500" dirty="0"/>
              <a:t>3</a:t>
            </a:r>
            <a:r>
              <a:rPr lang="en-US" altLang="zh-CN" sz="1500" baseline="30000" dirty="0"/>
              <a:t>n*(n-1)/2</a:t>
            </a:r>
            <a:r>
              <a:rPr lang="zh-CN" altLang="en-US" sz="1500" dirty="0"/>
              <a:t>？）</a:t>
            </a:r>
            <a:endParaRPr lang="en-US" altLang="zh-CN" sz="1500" dirty="0"/>
          </a:p>
          <a:p>
            <a:pPr marL="0" indent="0">
              <a:buNone/>
            </a:pPr>
            <a:r>
              <a:rPr lang="zh-CN" altLang="en-US" sz="1500" dirty="0"/>
              <a:t>（</a:t>
            </a:r>
            <a:r>
              <a:rPr lang="en-US" altLang="zh-CN" sz="1500" dirty="0"/>
              <a:t>4</a:t>
            </a:r>
            <a:r>
              <a:rPr lang="zh-CN" altLang="en-US" sz="1500" dirty="0"/>
              <a:t>）反自反关系：含</a:t>
            </a:r>
            <a:r>
              <a:rPr lang="en-US" altLang="zh-CN" sz="1500" dirty="0"/>
              <a:t>n*(n-1)</a:t>
            </a:r>
            <a:r>
              <a:rPr lang="zh-CN" altLang="en-US" sz="1500" dirty="0"/>
              <a:t>元素的集合取子集（去掉</a:t>
            </a:r>
            <a:r>
              <a:rPr lang="en-US" altLang="zh-CN" sz="1500" dirty="0">
                <a:sym typeface="Symbol" panose="05050102010706020507" pitchFamily="18" charset="2"/>
              </a:rPr>
              <a:t>&lt;</a:t>
            </a:r>
            <a:r>
              <a:rPr lang="en-US" altLang="zh-CN" sz="1500" dirty="0" err="1">
                <a:sym typeface="Symbol" panose="05050102010706020507" pitchFamily="18" charset="2"/>
              </a:rPr>
              <a:t>a,a</a:t>
            </a:r>
            <a:r>
              <a:rPr lang="en-US" altLang="zh-CN" sz="1500" dirty="0">
                <a:sym typeface="Symbol" panose="05050102010706020507" pitchFamily="18" charset="2"/>
              </a:rPr>
              <a:t>&gt;</a:t>
            </a:r>
            <a:r>
              <a:rPr lang="zh-CN" altLang="en-US" sz="1500" dirty="0">
                <a:sym typeface="Symbol" panose="05050102010706020507" pitchFamily="18" charset="2"/>
              </a:rPr>
              <a:t>形的元素</a:t>
            </a:r>
            <a:r>
              <a:rPr lang="zh-CN" altLang="en-US" sz="1500" dirty="0"/>
              <a:t>），一共</a:t>
            </a:r>
            <a:r>
              <a:rPr lang="en-US" altLang="zh-CN" sz="1500" dirty="0"/>
              <a:t>2</a:t>
            </a:r>
            <a:r>
              <a:rPr lang="en-US" altLang="zh-CN" sz="1500" baseline="30000" dirty="0"/>
              <a:t>n*(n-1)</a:t>
            </a:r>
            <a:r>
              <a:rPr lang="zh-CN" altLang="en-US" sz="1500" dirty="0"/>
              <a:t>中取法</a:t>
            </a:r>
            <a:endParaRPr lang="en-US" altLang="zh-CN" sz="1500" dirty="0"/>
          </a:p>
          <a:p>
            <a:pPr marL="0" indent="0">
              <a:buNone/>
            </a:pPr>
            <a:r>
              <a:rPr lang="zh-CN" altLang="en-US" sz="1500" dirty="0"/>
              <a:t>（</a:t>
            </a:r>
            <a:r>
              <a:rPr lang="en-US" altLang="zh-CN" sz="1500" dirty="0"/>
              <a:t>5</a:t>
            </a:r>
            <a:r>
              <a:rPr lang="zh-CN" altLang="en-US" sz="1500" dirty="0"/>
              <a:t>）自反的和对称的关系：包含所有</a:t>
            </a:r>
            <a:r>
              <a:rPr lang="en-US" altLang="zh-CN" sz="1500" dirty="0">
                <a:sym typeface="Symbol" panose="05050102010706020507" pitchFamily="18" charset="2"/>
              </a:rPr>
              <a:t>&lt;</a:t>
            </a:r>
            <a:r>
              <a:rPr lang="en-US" altLang="zh-CN" sz="1500" dirty="0" err="1">
                <a:sym typeface="Symbol" panose="05050102010706020507" pitchFamily="18" charset="2"/>
              </a:rPr>
              <a:t>a,a</a:t>
            </a:r>
            <a:r>
              <a:rPr lang="en-US" altLang="zh-CN" sz="1500" dirty="0">
                <a:sym typeface="Symbol" panose="05050102010706020507" pitchFamily="18" charset="2"/>
              </a:rPr>
              <a:t>&gt;</a:t>
            </a:r>
            <a:r>
              <a:rPr lang="zh-CN" altLang="en-US" sz="1500" dirty="0">
                <a:sym typeface="Symbol" panose="05050102010706020507" pitchFamily="18" charset="2"/>
              </a:rPr>
              <a:t>形的元素，</a:t>
            </a:r>
            <a:r>
              <a:rPr lang="en-US" altLang="zh-CN" sz="1500" dirty="0">
                <a:sym typeface="Symbol" panose="05050102010706020507" pitchFamily="18" charset="2"/>
              </a:rPr>
              <a:t>&lt;</a:t>
            </a:r>
            <a:r>
              <a:rPr lang="en-US" altLang="zh-CN" sz="1500" dirty="0" err="1">
                <a:sym typeface="Symbol" panose="05050102010706020507" pitchFamily="18" charset="2"/>
              </a:rPr>
              <a:t>a,b</a:t>
            </a:r>
            <a:r>
              <a:rPr lang="en-US" altLang="zh-CN" sz="1500" dirty="0">
                <a:sym typeface="Symbol" panose="05050102010706020507" pitchFamily="18" charset="2"/>
              </a:rPr>
              <a:t>&gt;,&lt;</a:t>
            </a:r>
            <a:r>
              <a:rPr lang="en-US" altLang="zh-CN" sz="1500" dirty="0" err="1">
                <a:sym typeface="Symbol" panose="05050102010706020507" pitchFamily="18" charset="2"/>
              </a:rPr>
              <a:t>b,a</a:t>
            </a:r>
            <a:r>
              <a:rPr lang="en-US" altLang="zh-CN" sz="1500" dirty="0">
                <a:sym typeface="Symbol" panose="05050102010706020507" pitchFamily="18" charset="2"/>
              </a:rPr>
              <a:t>&gt;</a:t>
            </a:r>
            <a:r>
              <a:rPr lang="zh-CN" altLang="en-US" sz="1500" dirty="0">
                <a:sym typeface="Symbol" panose="05050102010706020507" pitchFamily="18" charset="2"/>
              </a:rPr>
              <a:t>在关系中成对出现（</a:t>
            </a:r>
            <a:r>
              <a:rPr lang="en-US" altLang="zh-CN" sz="1500" dirty="0">
                <a:sym typeface="Symbol" panose="05050102010706020507" pitchFamily="18" charset="2"/>
              </a:rPr>
              <a:t>a=b</a:t>
            </a:r>
            <a:r>
              <a:rPr lang="zh-CN" altLang="en-US" sz="1500" dirty="0">
                <a:sym typeface="Symbol" panose="05050102010706020507" pitchFamily="18" charset="2"/>
              </a:rPr>
              <a:t>）</a:t>
            </a:r>
            <a:r>
              <a:rPr lang="en-US" altLang="zh-CN" sz="1500" dirty="0">
                <a:sym typeface="Symbol" panose="05050102010706020507" pitchFamily="18" charset="2"/>
              </a:rPr>
              <a:t>,n</a:t>
            </a:r>
            <a:r>
              <a:rPr lang="zh-CN" altLang="en-US" sz="1500" dirty="0">
                <a:sym typeface="Symbol" panose="05050102010706020507" pitchFamily="18" charset="2"/>
              </a:rPr>
              <a:t>*</a:t>
            </a:r>
            <a:r>
              <a:rPr lang="en-US" altLang="zh-CN" sz="1500" dirty="0">
                <a:sym typeface="Symbol" panose="05050102010706020507" pitchFamily="18" charset="2"/>
              </a:rPr>
              <a:t>(n-1)/2</a:t>
            </a:r>
            <a:r>
              <a:rPr lang="zh-CN" altLang="en-US" sz="1500" dirty="0">
                <a:sym typeface="Symbol" panose="05050102010706020507" pitchFamily="18" charset="2"/>
              </a:rPr>
              <a:t>个元素取子集</a:t>
            </a:r>
            <a:r>
              <a:rPr lang="en-US" altLang="zh-CN" sz="1500" dirty="0">
                <a:sym typeface="Symbol" panose="05050102010706020507" pitchFamily="18" charset="2"/>
              </a:rPr>
              <a:t>,</a:t>
            </a:r>
            <a:r>
              <a:rPr lang="zh-CN" altLang="en-US" sz="1500" dirty="0">
                <a:sym typeface="Symbol" panose="05050102010706020507" pitchFamily="18" charset="2"/>
              </a:rPr>
              <a:t>共计</a:t>
            </a:r>
            <a:r>
              <a:rPr lang="en-US" altLang="zh-CN" sz="1500" dirty="0"/>
              <a:t>2</a:t>
            </a:r>
            <a:r>
              <a:rPr lang="en-US" altLang="zh-CN" sz="1500" baseline="30000" dirty="0">
                <a:sym typeface="Symbol" panose="05050102010706020507" pitchFamily="18" charset="2"/>
              </a:rPr>
              <a:t>n</a:t>
            </a:r>
            <a:r>
              <a:rPr lang="zh-CN" altLang="en-US" sz="1500" baseline="30000" dirty="0">
                <a:sym typeface="Symbol" panose="05050102010706020507" pitchFamily="18" charset="2"/>
              </a:rPr>
              <a:t>*</a:t>
            </a:r>
            <a:r>
              <a:rPr lang="en-US" altLang="zh-CN" sz="1500" baseline="30000" dirty="0">
                <a:sym typeface="Symbol" panose="05050102010706020507" pitchFamily="18" charset="2"/>
              </a:rPr>
              <a:t>(n-1)/2</a:t>
            </a:r>
            <a:r>
              <a:rPr lang="zh-CN" altLang="en-US" sz="1500" dirty="0">
                <a:sym typeface="Symbol" panose="05050102010706020507" pitchFamily="18" charset="2"/>
              </a:rPr>
              <a:t>取法</a:t>
            </a:r>
            <a:endParaRPr lang="en-US" altLang="zh-CN" sz="1500" dirty="0">
              <a:sym typeface="Symbol" panose="05050102010706020507" pitchFamily="18" charset="2"/>
            </a:endParaRPr>
          </a:p>
          <a:p>
            <a:pPr marL="0" indent="0">
              <a:buNone/>
            </a:pPr>
            <a:r>
              <a:rPr lang="zh-CN" altLang="en-US" sz="1500" dirty="0">
                <a:sym typeface="Symbol" panose="05050102010706020507" pitchFamily="18" charset="2"/>
              </a:rPr>
              <a:t>（</a:t>
            </a:r>
            <a:r>
              <a:rPr lang="en-US" altLang="zh-CN" sz="1500" dirty="0">
                <a:sym typeface="Symbol" panose="05050102010706020507" pitchFamily="18" charset="2"/>
              </a:rPr>
              <a:t>6</a:t>
            </a:r>
            <a:r>
              <a:rPr lang="zh-CN" altLang="en-US" sz="1500" dirty="0">
                <a:sym typeface="Symbol" panose="05050102010706020507" pitchFamily="18" charset="2"/>
              </a:rPr>
              <a:t>）自反的关系与反自反的关系一样多，所以</a:t>
            </a:r>
            <a:r>
              <a:rPr lang="zh-CN" altLang="en-US" sz="1500" dirty="0"/>
              <a:t>既不是自反的也不是反自反的关系共有</a:t>
            </a:r>
            <a:br>
              <a:rPr lang="en-US" altLang="zh-CN" sz="1500" dirty="0"/>
            </a:br>
            <a:r>
              <a:rPr lang="en-US" altLang="zh-CN" sz="1500" dirty="0"/>
              <a:t>2</a:t>
            </a:r>
            <a:r>
              <a:rPr lang="en-US" altLang="zh-CN" sz="1500" baseline="30000" dirty="0"/>
              <a:t>n*n</a:t>
            </a:r>
            <a:r>
              <a:rPr lang="en-US" altLang="zh-CN" sz="1500" dirty="0"/>
              <a:t>-2</a:t>
            </a:r>
            <a:r>
              <a:rPr lang="zh-CN" altLang="en-US" sz="1500" dirty="0"/>
              <a:t>*</a:t>
            </a:r>
            <a:r>
              <a:rPr lang="en-US" altLang="zh-CN" sz="1500" dirty="0"/>
              <a:t>2</a:t>
            </a:r>
            <a:r>
              <a:rPr lang="en-US" altLang="zh-CN" sz="1500" baseline="30000" dirty="0"/>
              <a:t>n*(n-1</a:t>
            </a:r>
            <a:r>
              <a:rPr lang="zh-CN" altLang="en-US" sz="1500" baseline="30000" dirty="0"/>
              <a:t>）</a:t>
            </a:r>
            <a:endParaRPr lang="en-US" altLang="zh-CN" sz="1500" dirty="0"/>
          </a:p>
        </p:txBody>
      </p:sp>
      <mc:AlternateContent xmlns:mc="http://schemas.openxmlformats.org/markup-compatibility/2006" xmlns:a14="http://schemas.microsoft.com/office/drawing/2010/main">
        <mc:Choice Requires="a14">
          <p:sp>
            <p:nvSpPr>
              <p:cNvPr id="5" name="矩形 4"/>
              <p:cNvSpPr/>
              <p:nvPr/>
            </p:nvSpPr>
            <p:spPr>
              <a:xfrm>
                <a:off x="5940152" y="171450"/>
                <a:ext cx="1944216" cy="8469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e>
                                <m:r>
                                  <a:rPr lang="en-US" altLang="zh-CN" i="1">
                                    <a:latin typeface="Cambria Math" panose="02040503050406030204" pitchFamily="18" charset="0"/>
                                  </a:rPr>
                                  <m:t>⋯</m:t>
                                </m:r>
                              </m:e>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e>
                                <m:r>
                                  <a:rPr lang="en-US" altLang="zh-CN" i="1">
                                    <a:latin typeface="Cambria Math" panose="02040503050406030204" pitchFamily="18" charset="0"/>
                                  </a:rPr>
                                  <m:t>⋯</m:t>
                                </m:r>
                              </m:e>
                              <m:e/>
                            </m:mr>
                          </m:m>
                        </m:e>
                      </m:d>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940152" y="171450"/>
                <a:ext cx="1944216" cy="846963"/>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88969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sz="quarter" idx="1"/>
          </p:nvPr>
        </p:nvSpPr>
        <p:spPr/>
        <p:txBody>
          <a:bodyPr/>
          <a:lstStyle/>
          <a:p>
            <a:r>
              <a:rPr lang="zh-CN" altLang="en-US" dirty="0"/>
              <a:t>有没有既是对称的，又是非对称的关系？</a:t>
            </a:r>
            <a:endParaRPr lang="en-US" altLang="zh-CN" dirty="0"/>
          </a:p>
          <a:p>
            <a:pPr lvl="1"/>
            <a:r>
              <a:rPr lang="zh-CN" altLang="en-US" dirty="0"/>
              <a:t>有，空关系</a:t>
            </a:r>
            <a:endParaRPr lang="en-US" altLang="zh-CN" dirty="0"/>
          </a:p>
          <a:p>
            <a:r>
              <a:rPr lang="zh-CN" altLang="en-US" dirty="0"/>
              <a:t>有没有既是对称的，又是反对称、反自反的关系？</a:t>
            </a:r>
            <a:endParaRPr lang="en-US" altLang="zh-CN" dirty="0"/>
          </a:p>
          <a:p>
            <a:pPr lvl="1"/>
            <a:r>
              <a:rPr lang="zh-CN" altLang="en-US" dirty="0"/>
              <a:t>若</a:t>
            </a:r>
            <a:r>
              <a:rPr lang="en-US" altLang="zh-CN" dirty="0"/>
              <a:t>R</a:t>
            </a:r>
            <a:r>
              <a:rPr lang="zh-CN" altLang="en-US" dirty="0"/>
              <a:t>同时具有对称性、反对称性，则</a:t>
            </a:r>
            <a:r>
              <a:rPr lang="en-US" altLang="zh-CN" dirty="0"/>
              <a:t>R</a:t>
            </a:r>
            <a:r>
              <a:rPr lang="en-US" altLang="zh-CN" dirty="0">
                <a:sym typeface="Symbol" panose="05050102010706020507" pitchFamily="18" charset="2"/>
              </a:rPr>
              <a:t></a:t>
            </a:r>
            <a:r>
              <a:rPr lang="en-US" altLang="zh-CN" dirty="0"/>
              <a:t>I</a:t>
            </a:r>
            <a:r>
              <a:rPr lang="en-US" altLang="zh-CN" baseline="-30000" dirty="0"/>
              <a:t>A</a:t>
            </a:r>
          </a:p>
          <a:p>
            <a:pPr lvl="1"/>
            <a:r>
              <a:rPr lang="zh-CN" altLang="en-US" dirty="0"/>
              <a:t>若</a:t>
            </a:r>
            <a:r>
              <a:rPr lang="en-US" altLang="zh-CN" dirty="0"/>
              <a:t>R</a:t>
            </a:r>
            <a:r>
              <a:rPr lang="zh-CN" altLang="en-US" dirty="0"/>
              <a:t>具有反自反，则</a:t>
            </a:r>
            <a:r>
              <a:rPr lang="en-US" altLang="zh-CN" dirty="0"/>
              <a:t>I</a:t>
            </a:r>
            <a:r>
              <a:rPr lang="en-US" altLang="zh-CN" baseline="-30000" dirty="0"/>
              <a:t>A</a:t>
            </a:r>
            <a:r>
              <a:rPr lang="en-US" altLang="zh-CN" dirty="0">
                <a:latin typeface="宋体" panose="02010600030101010101" pitchFamily="2" charset="-122"/>
                <a:sym typeface="Symbol" panose="05050102010706020507" pitchFamily="18" charset="2"/>
              </a:rPr>
              <a:t>∩</a:t>
            </a:r>
            <a:r>
              <a:rPr lang="en-US" altLang="zh-CN" dirty="0"/>
              <a:t>R=</a:t>
            </a:r>
            <a:r>
              <a:rPr lang="en-US" altLang="zh-CN" dirty="0">
                <a:sym typeface="Symbol" panose="05050102010706020507" pitchFamily="18" charset="2"/>
              </a:rPr>
              <a:t></a:t>
            </a:r>
          </a:p>
          <a:p>
            <a:pPr lvl="1"/>
            <a:r>
              <a:rPr lang="zh-CN" altLang="en-US" dirty="0">
                <a:sym typeface="Symbol" panose="05050102010706020507" pitchFamily="18" charset="2"/>
              </a:rPr>
              <a:t>所以</a:t>
            </a:r>
            <a:r>
              <a:rPr lang="zh-CN" altLang="en-US" dirty="0"/>
              <a:t>既是对称的，又是反对称、反自反的关系是空关系</a:t>
            </a:r>
            <a:endParaRPr lang="en-US" altLang="zh-CN" dirty="0"/>
          </a:p>
          <a:p>
            <a:r>
              <a:rPr lang="zh-CN" altLang="en-US" sz="2400" dirty="0">
                <a:sym typeface="Symbol" panose="05050102010706020507" pitchFamily="18" charset="2"/>
              </a:rPr>
              <a:t>既不对称又不非对称的关系：</a:t>
            </a:r>
            <a:r>
              <a:rPr lang="en-US" altLang="zh-CN" sz="2400" dirty="0">
                <a:sym typeface="Symbol" panose="05050102010706020507" pitchFamily="18" charset="2"/>
              </a:rPr>
              <a:t>2</a:t>
            </a:r>
            <a:r>
              <a:rPr lang="en-US" altLang="zh-CN" sz="2400" baseline="30000" dirty="0">
                <a:sym typeface="Symbol" panose="05050102010706020507" pitchFamily="18" charset="2"/>
              </a:rPr>
              <a:t>n*n</a:t>
            </a:r>
            <a:r>
              <a:rPr lang="en-US" altLang="zh-CN" sz="2400" dirty="0">
                <a:sym typeface="Symbol" panose="05050102010706020507" pitchFamily="18" charset="2"/>
              </a:rPr>
              <a:t>-</a:t>
            </a:r>
            <a:r>
              <a:rPr lang="en-US" altLang="zh-CN" sz="2000" dirty="0">
                <a:sym typeface="Symbol" panose="05050102010706020507" pitchFamily="18" charset="2"/>
              </a:rPr>
              <a:t>2</a:t>
            </a:r>
            <a:r>
              <a:rPr lang="en-US" altLang="zh-CN" sz="2000" baseline="30000" dirty="0">
                <a:sym typeface="Symbol" panose="05050102010706020507" pitchFamily="18" charset="2"/>
              </a:rPr>
              <a:t>n*(n+1)/2</a:t>
            </a:r>
            <a:r>
              <a:rPr lang="en-US" altLang="zh-CN" sz="2000" dirty="0">
                <a:sym typeface="Symbol" panose="05050102010706020507" pitchFamily="18" charset="2"/>
              </a:rPr>
              <a:t>-</a:t>
            </a:r>
            <a:r>
              <a:rPr lang="en-US" altLang="zh-CN" sz="2000" dirty="0"/>
              <a:t>3</a:t>
            </a:r>
            <a:r>
              <a:rPr lang="en-US" altLang="zh-CN" sz="2000" baseline="30000" dirty="0"/>
              <a:t>n*(n-1)/2</a:t>
            </a:r>
            <a:r>
              <a:rPr lang="en-US" altLang="zh-CN" sz="2000" dirty="0"/>
              <a:t>+1</a:t>
            </a:r>
            <a:endParaRPr lang="zh-CN" altLang="en-US" sz="2000" dirty="0"/>
          </a:p>
        </p:txBody>
      </p:sp>
    </p:spTree>
    <p:extLst>
      <p:ext uri="{BB962C8B-B14F-4D97-AF65-F5344CB8AC3E}">
        <p14:creationId xmlns:p14="http://schemas.microsoft.com/office/powerpoint/2010/main" val="34642400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a:xfrm>
            <a:off x="928688" y="171450"/>
            <a:ext cx="7315200" cy="742950"/>
          </a:xfrm>
        </p:spPr>
        <p:txBody>
          <a:bodyPr/>
          <a:lstStyle/>
          <a:p>
            <a:pPr eaLnBrk="1" hangingPunct="1"/>
            <a:r>
              <a:rPr lang="en-US" altLang="zh-CN" sz="4200" dirty="0"/>
              <a:t>7.6 </a:t>
            </a:r>
            <a:r>
              <a:rPr lang="zh-CN" altLang="en-US" sz="4200" dirty="0">
                <a:latin typeface="宋体" panose="02010600030101010101" pitchFamily="2" charset="-122"/>
              </a:rPr>
              <a:t>等价关系与划分</a:t>
            </a:r>
            <a:endParaRPr lang="zh-CN" altLang="en-US" sz="4200" dirty="0"/>
          </a:p>
        </p:txBody>
      </p:sp>
      <p:sp>
        <p:nvSpPr>
          <p:cNvPr id="138243" name="Rectangle 1027"/>
          <p:cNvSpPr>
            <a:spLocks noGrp="1" noChangeArrowheads="1"/>
          </p:cNvSpPr>
          <p:nvPr>
            <p:ph sz="quarter" idx="1"/>
          </p:nvPr>
        </p:nvSpPr>
        <p:spPr>
          <a:xfrm>
            <a:off x="612775" y="1200150"/>
            <a:ext cx="8153400" cy="3371850"/>
          </a:xfrm>
        </p:spPr>
        <p:txBody>
          <a:bodyPr/>
          <a:lstStyle/>
          <a:p>
            <a:pPr eaLnBrk="1" hangingPunct="1">
              <a:tabLst>
                <a:tab pos="1816100" algn="l"/>
              </a:tabLst>
            </a:pPr>
            <a:r>
              <a:rPr lang="zh-CN" altLang="en-US" sz="2400" dirty="0">
                <a:solidFill>
                  <a:schemeClr val="tx2"/>
                </a:solidFill>
              </a:rPr>
              <a:t>定义</a:t>
            </a:r>
            <a:r>
              <a:rPr lang="zh-CN" altLang="en-US" sz="2400" dirty="0"/>
              <a:t>　设</a:t>
            </a:r>
            <a:r>
              <a:rPr lang="en-US" altLang="zh-CN" sz="2400" dirty="0"/>
              <a:t>A</a:t>
            </a:r>
            <a:r>
              <a:rPr lang="zh-CN" altLang="en-US" sz="2400" dirty="0"/>
              <a:t>是一个</a:t>
            </a:r>
            <a:r>
              <a:rPr lang="zh-CN" altLang="en-US" sz="2400" u="sng" dirty="0"/>
              <a:t>非空</a:t>
            </a:r>
            <a:r>
              <a:rPr lang="zh-CN" altLang="en-US" sz="2400" dirty="0"/>
              <a:t>集合，</a:t>
            </a:r>
            <a:r>
              <a:rPr lang="en-US" altLang="zh-CN" sz="2400" dirty="0">
                <a:sym typeface="Symbol" panose="05050102010706020507" pitchFamily="18" charset="2"/>
              </a:rPr>
              <a:t>R</a:t>
            </a:r>
            <a:r>
              <a:rPr lang="zh-CN" altLang="en-US" sz="2400" dirty="0"/>
              <a:t>是</a:t>
            </a:r>
            <a:r>
              <a:rPr lang="en-US" altLang="zh-CN" sz="2400" dirty="0"/>
              <a:t>A</a:t>
            </a:r>
            <a:r>
              <a:rPr lang="zh-CN" altLang="en-US" sz="2400" dirty="0"/>
              <a:t>上一个关系。如果</a:t>
            </a:r>
            <a:r>
              <a:rPr lang="en-US" altLang="zh-CN" sz="2400" dirty="0">
                <a:sym typeface="Symbol" panose="05050102010706020507" pitchFamily="18" charset="2"/>
              </a:rPr>
              <a:t>R</a:t>
            </a:r>
            <a:r>
              <a:rPr lang="zh-CN" altLang="en-US" sz="2400" dirty="0"/>
              <a:t>具有自反性，对称性，传递性，则称</a:t>
            </a:r>
            <a:r>
              <a:rPr lang="en-US" altLang="zh-CN" sz="2400" dirty="0">
                <a:sym typeface="Symbol" panose="05050102010706020507" pitchFamily="18" charset="2"/>
              </a:rPr>
              <a:t>R</a:t>
            </a:r>
            <a:r>
              <a:rPr lang="zh-CN" altLang="en-US" sz="2400" dirty="0"/>
              <a:t>是一个等价关系。</a:t>
            </a:r>
          </a:p>
          <a:p>
            <a:pPr eaLnBrk="1" hangingPunct="1">
              <a:tabLst>
                <a:tab pos="1816100" algn="l"/>
              </a:tabLst>
            </a:pPr>
            <a:r>
              <a:rPr lang="zh-CN" altLang="en-US" sz="2400" dirty="0"/>
              <a:t>通常，用“</a:t>
            </a:r>
            <a:r>
              <a:rPr lang="zh-CN" altLang="en-US" sz="2400" dirty="0">
                <a:sym typeface="Symbol" panose="05050102010706020507" pitchFamily="18" charset="2"/>
              </a:rPr>
              <a:t></a:t>
            </a:r>
            <a:r>
              <a:rPr lang="zh-CN" altLang="en-US" sz="2400" dirty="0"/>
              <a:t>”表示等价关系</a:t>
            </a:r>
            <a:r>
              <a:rPr lang="en-US" altLang="zh-CN" sz="2400" dirty="0"/>
              <a:t>(</a:t>
            </a:r>
            <a:r>
              <a:rPr lang="en-US" altLang="zh-CN" sz="2400" i="1" dirty="0"/>
              <a:t>equivalence relation</a:t>
            </a:r>
            <a:r>
              <a:rPr lang="en-US" altLang="zh-CN" sz="2400" dirty="0"/>
              <a:t>)</a:t>
            </a:r>
            <a:r>
              <a:rPr lang="zh-CN" altLang="en-US" sz="2400" dirty="0"/>
              <a:t>。</a:t>
            </a:r>
          </a:p>
          <a:p>
            <a:pPr eaLnBrk="1" hangingPunct="1">
              <a:tabLst>
                <a:tab pos="1816100" algn="l"/>
              </a:tabLst>
            </a:pPr>
            <a:r>
              <a:rPr lang="zh-CN" altLang="en-US" sz="2400" dirty="0"/>
              <a:t>例：整数的同余关系，人群中的同姓关系、同龄关系等。</a:t>
            </a:r>
          </a:p>
        </p:txBody>
      </p:sp>
    </p:spTree>
  </p:cSld>
  <p:clrMapOvr>
    <a:masterClrMapping/>
  </p:clrMapOvr>
  <p:transition spd="slow" advTm="8000">
    <p:zo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2"/>
          <p:cNvSpPr>
            <a:spLocks noGrp="1"/>
          </p:cNvSpPr>
          <p:nvPr>
            <p:ph type="title"/>
          </p:nvPr>
        </p:nvSpPr>
        <p:spPr>
          <a:xfrm>
            <a:off x="928688" y="171450"/>
            <a:ext cx="7315200" cy="742950"/>
          </a:xfrm>
        </p:spPr>
        <p:txBody>
          <a:bodyPr/>
          <a:lstStyle/>
          <a:p>
            <a:pPr eaLnBrk="1" hangingPunct="1"/>
            <a:endParaRPr lang="zh-CN" altLang="en-US"/>
          </a:p>
        </p:txBody>
      </p:sp>
      <p:sp>
        <p:nvSpPr>
          <p:cNvPr id="139267" name="Rectangle 3"/>
          <p:cNvSpPr>
            <a:spLocks noGrp="1" noChangeArrowheads="1"/>
          </p:cNvSpPr>
          <p:nvPr>
            <p:ph sz="quarter" idx="1"/>
          </p:nvPr>
        </p:nvSpPr>
        <p:spPr>
          <a:xfrm>
            <a:off x="612775" y="1200150"/>
            <a:ext cx="8153400" cy="3371850"/>
          </a:xfrm>
        </p:spPr>
        <p:txBody>
          <a:bodyPr/>
          <a:lstStyle/>
          <a:p>
            <a:pPr eaLnBrk="1" hangingPunct="1">
              <a:lnSpc>
                <a:spcPct val="90000"/>
              </a:lnSpc>
              <a:buClr>
                <a:schemeClr val="hlink"/>
              </a:buClr>
              <a:buFont typeface="Wingdings" panose="05000000000000000000" pitchFamily="2" charset="2"/>
              <a:buNone/>
              <a:tabLst>
                <a:tab pos="1816100" algn="l"/>
              </a:tabLst>
            </a:pPr>
            <a:r>
              <a:rPr lang="zh-CN" altLang="en-US" sz="2400" dirty="0"/>
              <a:t>例：设集合</a:t>
            </a:r>
            <a:r>
              <a:rPr lang="en-US" altLang="zh-CN" sz="2400" dirty="0"/>
              <a:t>A={1,2,3,</a:t>
            </a:r>
            <a:r>
              <a:rPr lang="en-US" altLang="zh-CN" sz="2400" dirty="0">
                <a:sym typeface="Symbol" panose="05050102010706020507" pitchFamily="18" charset="2"/>
              </a:rPr>
              <a:t>,7,8,9}</a:t>
            </a:r>
            <a:r>
              <a:rPr lang="zh-CN" altLang="en-US" sz="2400" dirty="0">
                <a:sym typeface="Symbol" panose="05050102010706020507" pitchFamily="18" charset="2"/>
              </a:rPr>
              <a:t>，在模</a:t>
            </a:r>
            <a:r>
              <a:rPr lang="en-US" altLang="zh-CN" sz="2400" dirty="0">
                <a:sym typeface="Symbol" panose="05050102010706020507" pitchFamily="18" charset="2"/>
              </a:rPr>
              <a:t>3</a:t>
            </a:r>
            <a:r>
              <a:rPr lang="zh-CN" altLang="en-US" sz="2400" dirty="0"/>
              <a:t>同余关系下，可以将</a:t>
            </a:r>
            <a:r>
              <a:rPr lang="en-US" altLang="zh-CN" sz="2400" dirty="0"/>
              <a:t>A</a:t>
            </a:r>
            <a:r>
              <a:rPr lang="zh-CN" altLang="en-US" sz="2400" dirty="0"/>
              <a:t>分成以下</a:t>
            </a:r>
            <a:r>
              <a:rPr lang="en-US" altLang="zh-CN" sz="2400" dirty="0"/>
              <a:t>3</a:t>
            </a:r>
            <a:r>
              <a:rPr lang="zh-CN" altLang="en-US" sz="2400" dirty="0"/>
              <a:t>个组：</a:t>
            </a:r>
          </a:p>
          <a:p>
            <a:pPr algn="ctr" eaLnBrk="1" hangingPunct="1">
              <a:lnSpc>
                <a:spcPct val="90000"/>
              </a:lnSpc>
              <a:buClr>
                <a:schemeClr val="hlink"/>
              </a:buClr>
              <a:buFont typeface="Wingdings" panose="05000000000000000000" pitchFamily="2" charset="2"/>
              <a:buNone/>
              <a:tabLst>
                <a:tab pos="1816100" algn="l"/>
              </a:tabLst>
            </a:pPr>
            <a:r>
              <a:rPr lang="en-US" altLang="zh-CN" sz="2400" dirty="0"/>
              <a:t>{3,6,9}</a:t>
            </a:r>
          </a:p>
          <a:p>
            <a:pPr algn="ctr" eaLnBrk="1" hangingPunct="1">
              <a:lnSpc>
                <a:spcPct val="90000"/>
              </a:lnSpc>
              <a:buClr>
                <a:schemeClr val="hlink"/>
              </a:buClr>
              <a:buFont typeface="Wingdings" panose="05000000000000000000" pitchFamily="2" charset="2"/>
              <a:buNone/>
              <a:tabLst>
                <a:tab pos="1816100" algn="l"/>
              </a:tabLst>
            </a:pPr>
            <a:r>
              <a:rPr lang="en-US" altLang="zh-CN" sz="2400" dirty="0"/>
              <a:t>{1,4,7}</a:t>
            </a:r>
          </a:p>
          <a:p>
            <a:pPr algn="ctr" eaLnBrk="1" hangingPunct="1">
              <a:lnSpc>
                <a:spcPct val="90000"/>
              </a:lnSpc>
              <a:buClr>
                <a:schemeClr val="hlink"/>
              </a:buClr>
              <a:buFont typeface="Wingdings" panose="05000000000000000000" pitchFamily="2" charset="2"/>
              <a:buNone/>
              <a:tabLst>
                <a:tab pos="1816100" algn="l"/>
              </a:tabLst>
            </a:pPr>
            <a:r>
              <a:rPr lang="en-US" altLang="zh-CN" sz="2400" dirty="0"/>
              <a:t>{2,5,8}</a:t>
            </a:r>
          </a:p>
          <a:p>
            <a:pPr eaLnBrk="1" hangingPunct="1">
              <a:lnSpc>
                <a:spcPct val="90000"/>
              </a:lnSpc>
              <a:buClr>
                <a:schemeClr val="hlink"/>
              </a:buClr>
              <a:buFont typeface="Wingdings" panose="05000000000000000000" pitchFamily="2" charset="2"/>
              <a:buNone/>
              <a:tabLst>
                <a:tab pos="1816100" algn="l"/>
              </a:tabLst>
            </a:pPr>
            <a:r>
              <a:rPr lang="zh-CN" altLang="en-US" sz="2400" dirty="0"/>
              <a:t>观察三个组的特点</a:t>
            </a:r>
            <a:r>
              <a:rPr lang="en-US" altLang="zh-CN" sz="2400" dirty="0"/>
              <a:t>:</a:t>
            </a:r>
          </a:p>
          <a:p>
            <a:pPr lvl="1" eaLnBrk="1" hangingPunct="1">
              <a:lnSpc>
                <a:spcPct val="90000"/>
              </a:lnSpc>
              <a:buClr>
                <a:schemeClr val="hlink"/>
              </a:buClr>
              <a:buFont typeface="Wingdings" panose="05000000000000000000" pitchFamily="2" charset="2"/>
              <a:buNone/>
              <a:tabLst>
                <a:tab pos="1816100" algn="l"/>
              </a:tabLst>
            </a:pPr>
            <a:r>
              <a:rPr lang="zh-CN" altLang="en-US" sz="2400" dirty="0"/>
              <a:t>交集</a:t>
            </a:r>
          </a:p>
          <a:p>
            <a:pPr lvl="1" eaLnBrk="1" hangingPunct="1">
              <a:lnSpc>
                <a:spcPct val="90000"/>
              </a:lnSpc>
              <a:buClr>
                <a:schemeClr val="hlink"/>
              </a:buClr>
              <a:buFont typeface="Wingdings" panose="05000000000000000000" pitchFamily="2" charset="2"/>
              <a:buNone/>
              <a:tabLst>
                <a:tab pos="1816100" algn="l"/>
              </a:tabLst>
            </a:pPr>
            <a:r>
              <a:rPr lang="zh-CN" altLang="en-US" sz="2400" dirty="0"/>
              <a:t>并集</a:t>
            </a:r>
          </a:p>
        </p:txBody>
      </p:sp>
    </p:spTree>
  </p:cSld>
  <p:clrMapOvr>
    <a:masterClrMapping/>
  </p:clrMapOvr>
  <p:transition spd="slow" advTm="8000">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928688" y="171450"/>
            <a:ext cx="7315200" cy="742950"/>
          </a:xfrm>
        </p:spPr>
        <p:txBody>
          <a:bodyPr/>
          <a:lstStyle/>
          <a:p>
            <a:pPr eaLnBrk="1" hangingPunct="1"/>
            <a:r>
              <a:rPr lang="zh-CN" altLang="en-US" sz="3000" dirty="0"/>
              <a:t>定义等价类</a:t>
            </a:r>
            <a:endParaRPr lang="en-US" altLang="zh-CN" sz="3000" dirty="0"/>
          </a:p>
        </p:txBody>
      </p:sp>
      <p:sp>
        <p:nvSpPr>
          <p:cNvPr id="132099" name="Rectangle 3"/>
          <p:cNvSpPr>
            <a:spLocks noGrp="1" noChangeArrowheads="1"/>
          </p:cNvSpPr>
          <p:nvPr>
            <p:ph sz="quarter" idx="1"/>
          </p:nvPr>
        </p:nvSpPr>
        <p:spPr>
          <a:xfrm>
            <a:off x="612775" y="1200150"/>
            <a:ext cx="8153400" cy="3371850"/>
          </a:xfrm>
        </p:spPr>
        <p:txBody>
          <a:bodyPr/>
          <a:lstStyle/>
          <a:p>
            <a:pPr marL="0" indent="0" eaLnBrk="1" hangingPunct="1">
              <a:defRPr/>
            </a:pPr>
            <a:r>
              <a:rPr lang="zh-CN" altLang="en-US" sz="2175" dirty="0"/>
              <a:t>设</a:t>
            </a:r>
            <a:r>
              <a:rPr lang="en-US" altLang="zh-CN" sz="2175" dirty="0"/>
              <a:t>A</a:t>
            </a:r>
            <a:r>
              <a:rPr lang="zh-CN" altLang="en-US" sz="2175" dirty="0"/>
              <a:t>是一个</a:t>
            </a:r>
            <a:r>
              <a:rPr lang="zh-CN" altLang="en-US" sz="2175" u="sng" dirty="0"/>
              <a:t>非空</a:t>
            </a:r>
            <a:r>
              <a:rPr lang="zh-CN" altLang="en-US" sz="2175" dirty="0"/>
              <a:t>集合，</a:t>
            </a:r>
            <a:r>
              <a:rPr lang="en-US" altLang="zh-CN" sz="2175" dirty="0"/>
              <a:t>R</a:t>
            </a:r>
            <a:r>
              <a:rPr lang="zh-CN" altLang="en-US" sz="2175" dirty="0"/>
              <a:t>是</a:t>
            </a:r>
            <a:r>
              <a:rPr lang="en-US" altLang="zh-CN" sz="2175" dirty="0"/>
              <a:t>A</a:t>
            </a:r>
            <a:r>
              <a:rPr lang="zh-CN" altLang="en-US" sz="2175" dirty="0"/>
              <a:t>上的等价关系。对任意</a:t>
            </a:r>
            <a:r>
              <a:rPr lang="en-US" altLang="zh-CN" sz="2175" dirty="0" err="1"/>
              <a:t>x</a:t>
            </a:r>
            <a:r>
              <a:rPr lang="en-US" altLang="zh-CN" sz="2175" dirty="0" err="1">
                <a:sym typeface="Symbol" panose="05050102010706020507" pitchFamily="18" charset="2"/>
              </a:rPr>
              <a:t></a:t>
            </a:r>
            <a:r>
              <a:rPr lang="en-US" altLang="zh-CN" sz="2175" dirty="0" err="1"/>
              <a:t>A</a:t>
            </a:r>
            <a:r>
              <a:rPr lang="en-US" altLang="zh-CN" sz="2175" dirty="0"/>
              <a:t>,</a:t>
            </a:r>
            <a:r>
              <a:rPr lang="zh-CN" altLang="en-US" sz="2175" dirty="0">
                <a:sym typeface="Symbol" panose="05050102010706020507" pitchFamily="18" charset="2"/>
              </a:rPr>
              <a:t>则称</a:t>
            </a:r>
            <a:r>
              <a:rPr lang="en-US" altLang="zh-CN" sz="2175" dirty="0"/>
              <a:t>{y|&lt;</a:t>
            </a:r>
            <a:r>
              <a:rPr lang="en-US" altLang="zh-CN" sz="2175" dirty="0" err="1"/>
              <a:t>x,y</a:t>
            </a:r>
            <a:r>
              <a:rPr lang="en-US" altLang="zh-CN" sz="2175" dirty="0"/>
              <a:t>&gt;</a:t>
            </a:r>
            <a:r>
              <a:rPr lang="en-US" altLang="zh-CN" sz="2175" dirty="0">
                <a:sym typeface="Symbol" panose="05050102010706020507" pitchFamily="18" charset="2"/>
              </a:rPr>
              <a:t></a:t>
            </a:r>
            <a:r>
              <a:rPr lang="en-US" altLang="zh-CN" sz="2175" dirty="0" err="1">
                <a:sym typeface="Symbol" panose="05050102010706020507" pitchFamily="18" charset="2"/>
              </a:rPr>
              <a:t>R</a:t>
            </a:r>
            <a:r>
              <a:rPr lang="en-US" altLang="zh-CN" sz="2175" dirty="0" err="1"/>
              <a:t>y</a:t>
            </a:r>
            <a:r>
              <a:rPr lang="en-US" altLang="zh-CN" sz="2175" dirty="0" err="1">
                <a:sym typeface="Symbol" panose="05050102010706020507" pitchFamily="18" charset="2"/>
              </a:rPr>
              <a:t></a:t>
            </a:r>
            <a:r>
              <a:rPr lang="en-US" altLang="zh-CN" sz="2175" dirty="0" err="1"/>
              <a:t>A</a:t>
            </a:r>
            <a:r>
              <a:rPr lang="en-US" altLang="zh-CN" sz="2175" dirty="0">
                <a:sym typeface="Symbol" panose="05050102010706020507" pitchFamily="18" charset="2"/>
              </a:rPr>
              <a:t>}</a:t>
            </a:r>
            <a:r>
              <a:rPr lang="zh-CN" altLang="en-US" sz="2175" dirty="0">
                <a:sym typeface="Symbol" panose="05050102010706020507" pitchFamily="18" charset="2"/>
              </a:rPr>
              <a:t>为</a:t>
            </a:r>
            <a:r>
              <a:rPr lang="en-US" altLang="zh-CN" sz="2175" dirty="0">
                <a:sym typeface="Symbol" panose="05050102010706020507" pitchFamily="18" charset="2"/>
              </a:rPr>
              <a:t>x</a:t>
            </a:r>
            <a:r>
              <a:rPr lang="zh-CN" altLang="en-US" sz="2175" dirty="0">
                <a:sym typeface="Symbol" panose="05050102010706020507" pitchFamily="18" charset="2"/>
              </a:rPr>
              <a:t>关于</a:t>
            </a:r>
            <a:r>
              <a:rPr lang="en-US" altLang="zh-CN" sz="2175" dirty="0">
                <a:sym typeface="Symbol" panose="05050102010706020507" pitchFamily="18" charset="2"/>
              </a:rPr>
              <a:t>R</a:t>
            </a:r>
            <a:r>
              <a:rPr lang="zh-CN" altLang="en-US" sz="2175" dirty="0">
                <a:sym typeface="Symbol" panose="05050102010706020507" pitchFamily="18" charset="2"/>
              </a:rPr>
              <a:t>的</a:t>
            </a:r>
            <a:r>
              <a:rPr lang="zh-CN" altLang="en-US" sz="2175" dirty="0"/>
              <a:t>等价类。</a:t>
            </a:r>
          </a:p>
          <a:p>
            <a:pPr marL="0" indent="0" eaLnBrk="1" hangingPunct="1">
              <a:defRPr/>
            </a:pPr>
            <a:r>
              <a:rPr lang="zh-CN" altLang="en-US" sz="2175" dirty="0"/>
              <a:t>通常用</a:t>
            </a:r>
            <a:r>
              <a:rPr lang="en-US" altLang="zh-CN" sz="2175" dirty="0"/>
              <a:t>[a]</a:t>
            </a:r>
            <a:r>
              <a:rPr lang="en-US" altLang="zh-CN" sz="2175" baseline="-25000" dirty="0"/>
              <a:t>R</a:t>
            </a:r>
            <a:r>
              <a:rPr lang="zh-CN" altLang="en-US" sz="2175" dirty="0"/>
              <a:t>表示包含元素</a:t>
            </a:r>
            <a:r>
              <a:rPr lang="en-US" altLang="zh-CN" sz="2175" dirty="0"/>
              <a:t>a</a:t>
            </a:r>
            <a:r>
              <a:rPr lang="zh-CN" altLang="en-US" sz="2175" dirty="0"/>
              <a:t>的等价类</a:t>
            </a:r>
            <a:r>
              <a:rPr lang="en-US" altLang="zh-CN" sz="2175" dirty="0"/>
              <a:t>,a</a:t>
            </a:r>
            <a:r>
              <a:rPr lang="zh-CN" altLang="en-US" sz="2175" dirty="0">
                <a:sym typeface="Symbol" panose="05050102010706020507" pitchFamily="18" charset="2"/>
              </a:rPr>
              <a:t>称为该</a:t>
            </a:r>
            <a:r>
              <a:rPr lang="zh-CN" altLang="en-US" sz="2175" dirty="0"/>
              <a:t>等价类的</a:t>
            </a:r>
            <a:r>
              <a:rPr lang="zh-CN" altLang="en-US" sz="2175" dirty="0">
                <a:sym typeface="Symbol" panose="05050102010706020507" pitchFamily="18" charset="2"/>
              </a:rPr>
              <a:t>代表元。</a:t>
            </a:r>
          </a:p>
        </p:txBody>
      </p:sp>
      <p:sp>
        <p:nvSpPr>
          <p:cNvPr id="141316" name="Line 6"/>
          <p:cNvSpPr>
            <a:spLocks noChangeShapeType="1"/>
          </p:cNvSpPr>
          <p:nvPr/>
        </p:nvSpPr>
        <p:spPr bwMode="auto">
          <a:xfrm>
            <a:off x="3886200" y="2343150"/>
            <a:ext cx="1524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317" name="Line 7"/>
          <p:cNvSpPr>
            <a:spLocks noChangeShapeType="1"/>
          </p:cNvSpPr>
          <p:nvPr/>
        </p:nvSpPr>
        <p:spPr bwMode="auto">
          <a:xfrm>
            <a:off x="5562600" y="2286000"/>
            <a:ext cx="3048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318" name="Line 8"/>
          <p:cNvSpPr>
            <a:spLocks noChangeShapeType="1"/>
          </p:cNvSpPr>
          <p:nvPr/>
        </p:nvSpPr>
        <p:spPr bwMode="auto">
          <a:xfrm>
            <a:off x="3886200" y="2343150"/>
            <a:ext cx="76200" cy="2857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319" name="Line 9"/>
          <p:cNvSpPr>
            <a:spLocks noChangeShapeType="1"/>
          </p:cNvSpPr>
          <p:nvPr/>
        </p:nvSpPr>
        <p:spPr bwMode="auto">
          <a:xfrm>
            <a:off x="5486400" y="2228850"/>
            <a:ext cx="381000" cy="400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advTm="8000">
    <p:zoom/>
  </p:transition>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28688" y="171450"/>
            <a:ext cx="7315200" cy="742950"/>
          </a:xfrm>
        </p:spPr>
        <p:txBody>
          <a:bodyPr/>
          <a:lstStyle/>
          <a:p>
            <a:pPr eaLnBrk="1" hangingPunct="1"/>
            <a:r>
              <a:rPr lang="zh-CN" altLang="en-US" sz="4200"/>
              <a:t>例：</a:t>
            </a:r>
          </a:p>
        </p:txBody>
      </p:sp>
      <p:sp>
        <p:nvSpPr>
          <p:cNvPr id="61443" name="Rectangle 3"/>
          <p:cNvSpPr>
            <a:spLocks noGrp="1" noChangeArrowheads="1"/>
          </p:cNvSpPr>
          <p:nvPr>
            <p:ph sz="quarter" idx="1"/>
          </p:nvPr>
        </p:nvSpPr>
        <p:spPr>
          <a:xfrm>
            <a:off x="612775" y="1200150"/>
            <a:ext cx="8153400" cy="3371850"/>
          </a:xfrm>
        </p:spPr>
        <p:txBody>
          <a:bodyPr/>
          <a:lstStyle/>
          <a:p>
            <a:pPr marL="0" indent="0" eaLnBrk="1" hangingPunct="1"/>
            <a:r>
              <a:rPr lang="zh-CN" altLang="en-US" sz="2400" dirty="0"/>
              <a:t>设集合</a:t>
            </a:r>
            <a:r>
              <a:rPr lang="en-US" altLang="zh-CN" sz="2400" dirty="0"/>
              <a:t>A={1,2,3,</a:t>
            </a:r>
            <a:r>
              <a:rPr lang="en-US" altLang="zh-CN" sz="2400" dirty="0">
                <a:sym typeface="Symbol" panose="05050102010706020507" pitchFamily="18" charset="2"/>
              </a:rPr>
              <a:t>,7,8,9}</a:t>
            </a:r>
            <a:r>
              <a:rPr lang="zh-CN" altLang="en-US" sz="2400" dirty="0">
                <a:sym typeface="Symbol" panose="05050102010706020507" pitchFamily="18" charset="2"/>
              </a:rPr>
              <a:t>，</a:t>
            </a:r>
            <a:r>
              <a:rPr lang="en-US" altLang="zh-CN" sz="2400" dirty="0">
                <a:sym typeface="Symbol" panose="05050102010706020507" pitchFamily="18" charset="2"/>
              </a:rPr>
              <a:t>R</a:t>
            </a:r>
            <a:r>
              <a:rPr lang="zh-CN" altLang="en-US" sz="2400" dirty="0">
                <a:sym typeface="Symbol" panose="05050102010706020507" pitchFamily="18" charset="2"/>
              </a:rPr>
              <a:t>是模</a:t>
            </a:r>
            <a:r>
              <a:rPr lang="en-US" altLang="zh-CN" sz="2400" dirty="0">
                <a:sym typeface="Symbol" panose="05050102010706020507" pitchFamily="18" charset="2"/>
              </a:rPr>
              <a:t>3</a:t>
            </a:r>
            <a:r>
              <a:rPr lang="zh-CN" altLang="en-US" sz="2400" dirty="0"/>
              <a:t>同余关系，则：</a:t>
            </a:r>
          </a:p>
          <a:p>
            <a:pPr marL="0" indent="0" eaLnBrk="1" hangingPunct="1">
              <a:buClr>
                <a:schemeClr val="hlink"/>
              </a:buClr>
              <a:buFont typeface="Wingdings" panose="05000000000000000000" pitchFamily="2" charset="2"/>
              <a:buNone/>
            </a:pPr>
            <a:r>
              <a:rPr lang="en-US" altLang="zh-CN" sz="2400" dirty="0"/>
              <a:t>[1]</a:t>
            </a:r>
            <a:r>
              <a:rPr lang="en-US" altLang="zh-CN" sz="2400" baseline="-25000" dirty="0"/>
              <a:t>R</a:t>
            </a:r>
            <a:r>
              <a:rPr lang="en-US" altLang="zh-CN" sz="2400" dirty="0"/>
              <a:t>=[4]</a:t>
            </a:r>
            <a:r>
              <a:rPr lang="en-US" altLang="zh-CN" sz="2400" baseline="-25000" dirty="0"/>
              <a:t>R</a:t>
            </a:r>
            <a:r>
              <a:rPr lang="en-US" altLang="zh-CN" sz="2400" dirty="0"/>
              <a:t>=[7]</a:t>
            </a:r>
            <a:r>
              <a:rPr lang="en-US" altLang="zh-CN" sz="2400" baseline="-25000" dirty="0"/>
              <a:t>R</a:t>
            </a:r>
            <a:r>
              <a:rPr lang="en-US" altLang="zh-CN" sz="2400" dirty="0"/>
              <a:t>={1,4,7},</a:t>
            </a:r>
          </a:p>
          <a:p>
            <a:pPr marL="0" indent="0" eaLnBrk="1" hangingPunct="1">
              <a:buClr>
                <a:schemeClr val="hlink"/>
              </a:buClr>
              <a:buFont typeface="Wingdings" panose="05000000000000000000" pitchFamily="2" charset="2"/>
              <a:buNone/>
            </a:pPr>
            <a:r>
              <a:rPr lang="en-US" altLang="zh-CN" sz="2400" dirty="0"/>
              <a:t>[2]</a:t>
            </a:r>
            <a:r>
              <a:rPr lang="en-US" altLang="zh-CN" sz="2400" baseline="-25000" dirty="0"/>
              <a:t>R</a:t>
            </a:r>
            <a:r>
              <a:rPr lang="en-US" altLang="zh-CN" sz="2400" dirty="0"/>
              <a:t>=[5]</a:t>
            </a:r>
            <a:r>
              <a:rPr lang="en-US" altLang="zh-CN" sz="2400" baseline="-25000" dirty="0"/>
              <a:t>R</a:t>
            </a:r>
            <a:r>
              <a:rPr lang="en-US" altLang="zh-CN" sz="2400" dirty="0"/>
              <a:t>=[8]</a:t>
            </a:r>
            <a:r>
              <a:rPr lang="en-US" altLang="zh-CN" sz="2400" baseline="-25000" dirty="0"/>
              <a:t>R</a:t>
            </a:r>
            <a:r>
              <a:rPr lang="en-US" altLang="zh-CN" sz="2400" dirty="0"/>
              <a:t>={2,5,8}</a:t>
            </a:r>
            <a:r>
              <a:rPr lang="zh-CN" altLang="en-US" sz="2400" dirty="0"/>
              <a:t>。</a:t>
            </a:r>
          </a:p>
          <a:p>
            <a:pPr marL="0" indent="0" eaLnBrk="1" hangingPunct="1">
              <a:buClr>
                <a:schemeClr val="hlink"/>
              </a:buClr>
              <a:buFont typeface="Wingdings" panose="05000000000000000000" pitchFamily="2" charset="2"/>
              <a:buNone/>
            </a:pPr>
            <a:r>
              <a:rPr lang="en-US" altLang="zh-CN" sz="2400" dirty="0"/>
              <a:t>[3]</a:t>
            </a:r>
            <a:r>
              <a:rPr lang="en-US" altLang="zh-CN" sz="2400" baseline="-25000" dirty="0"/>
              <a:t>R</a:t>
            </a:r>
            <a:r>
              <a:rPr lang="en-US" altLang="zh-CN" sz="2400" dirty="0"/>
              <a:t>=[6]</a:t>
            </a:r>
            <a:r>
              <a:rPr lang="en-US" altLang="zh-CN" sz="2400" baseline="-25000" dirty="0"/>
              <a:t>R</a:t>
            </a:r>
            <a:r>
              <a:rPr lang="en-US" altLang="zh-CN" sz="2400" dirty="0"/>
              <a:t>=[9]</a:t>
            </a:r>
            <a:r>
              <a:rPr lang="en-US" altLang="zh-CN" sz="2400" baseline="-25000" dirty="0"/>
              <a:t>R</a:t>
            </a:r>
            <a:r>
              <a:rPr lang="en-US" altLang="zh-CN" sz="2400" dirty="0"/>
              <a:t>={3,6,9},</a:t>
            </a:r>
          </a:p>
          <a:p>
            <a:pPr marL="0" indent="0" eaLnBrk="1" hangingPunct="1">
              <a:buClr>
                <a:schemeClr val="hlink"/>
              </a:buClr>
              <a:buFont typeface="Wingdings" panose="05000000000000000000" pitchFamily="2" charset="2"/>
              <a:buNone/>
            </a:pPr>
            <a:r>
              <a:rPr lang="zh-CN" altLang="en-US" sz="2400" dirty="0"/>
              <a:t>它们都是等价类</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wipe(left)">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wipe(left)">
                                      <p:cBhvr>
                                        <p:cTn id="17" dur="500"/>
                                        <p:tgtEl>
                                          <p:spTgt spid="61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wipe(left)">
                                      <p:cBhvr>
                                        <p:cTn id="22" dur="500"/>
                                        <p:tgtEl>
                                          <p:spTgt spid="614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wipe(left)">
                                      <p:cBhvr>
                                        <p:cTn id="27" dur="500"/>
                                        <p:tgtEl>
                                          <p:spTgt spid="61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r>
              <a:rPr lang="en-US" altLang="zh-CN" sz="4200"/>
              <a:t>7.6</a:t>
            </a:r>
          </a:p>
        </p:txBody>
      </p:sp>
      <p:sp>
        <p:nvSpPr>
          <p:cNvPr id="63491" name="Rectangle 3"/>
          <p:cNvSpPr>
            <a:spLocks noGrp="1" noChangeArrowheads="1"/>
          </p:cNvSpPr>
          <p:nvPr>
            <p:ph sz="quarter" idx="1"/>
          </p:nvPr>
        </p:nvSpPr>
        <p:spPr>
          <a:xfrm>
            <a:off x="612775" y="1200150"/>
            <a:ext cx="8153400" cy="3371850"/>
          </a:xfrm>
        </p:spPr>
        <p:txBody>
          <a:bodyPr/>
          <a:lstStyle/>
          <a:p>
            <a:pPr marL="0" indent="0" eaLnBrk="1" hangingPunct="1"/>
            <a:r>
              <a:rPr lang="zh-CN" altLang="en-US" sz="2400" dirty="0"/>
              <a:t>设</a:t>
            </a:r>
            <a:r>
              <a:rPr lang="en-US" altLang="zh-CN" sz="2400" dirty="0">
                <a:sym typeface="Symbol" panose="05050102010706020507" pitchFamily="18" charset="2"/>
              </a:rPr>
              <a:t>R</a:t>
            </a:r>
            <a:r>
              <a:rPr lang="zh-CN" altLang="en-US" sz="2400" dirty="0"/>
              <a:t>是非空集合</a:t>
            </a:r>
            <a:r>
              <a:rPr lang="en-US" altLang="zh-CN" sz="2400" dirty="0"/>
              <a:t>A</a:t>
            </a:r>
            <a:r>
              <a:rPr lang="zh-CN" altLang="en-US" sz="2400" dirty="0"/>
              <a:t>上的等价关系，则等价类是存在的。</a:t>
            </a:r>
          </a:p>
          <a:p>
            <a:pPr marL="0" indent="0" eaLnBrk="1" hangingPunct="1"/>
            <a:r>
              <a:rPr lang="zh-CN" altLang="en-US" sz="2400" dirty="0">
                <a:solidFill>
                  <a:schemeClr val="tx2"/>
                </a:solidFill>
              </a:rPr>
              <a:t>证明</a:t>
            </a:r>
            <a:r>
              <a:rPr lang="en-US" altLang="zh-CN" sz="2400" dirty="0">
                <a:solidFill>
                  <a:schemeClr val="tx2"/>
                </a:solidFill>
                <a:sym typeface="Wingdings" panose="05000000000000000000" pitchFamily="2" charset="2"/>
              </a:rPr>
              <a:t>:</a:t>
            </a:r>
            <a:r>
              <a:rPr lang="zh-CN" altLang="en-US" sz="2400" dirty="0"/>
              <a:t>任取</a:t>
            </a:r>
            <a:r>
              <a:rPr lang="en-US" altLang="zh-CN" sz="2400" dirty="0" err="1"/>
              <a:t>a</a:t>
            </a:r>
            <a:r>
              <a:rPr lang="en-US" altLang="zh-CN" sz="2400" dirty="0" err="1">
                <a:sym typeface="Symbol" panose="05050102010706020507" pitchFamily="18" charset="2"/>
              </a:rPr>
              <a:t></a:t>
            </a:r>
            <a:r>
              <a:rPr lang="en-US" altLang="zh-CN" sz="2400" dirty="0" err="1"/>
              <a:t>A</a:t>
            </a:r>
            <a:r>
              <a:rPr lang="zh-CN" altLang="en-US" sz="2400" dirty="0"/>
              <a:t>，令</a:t>
            </a:r>
            <a:r>
              <a:rPr lang="en-US" altLang="zh-CN" sz="2400" dirty="0"/>
              <a:t>M</a:t>
            </a:r>
            <a:r>
              <a:rPr lang="zh-CN" altLang="en-US" sz="2400" dirty="0"/>
              <a:t>＝</a:t>
            </a:r>
            <a:r>
              <a:rPr lang="zh-CN" altLang="en-US" sz="2400" dirty="0">
                <a:sym typeface="Symbol" panose="05050102010706020507" pitchFamily="18" charset="2"/>
              </a:rPr>
              <a:t></a:t>
            </a:r>
            <a:r>
              <a:rPr lang="en-US" altLang="zh-CN" sz="2400" dirty="0" err="1"/>
              <a:t>x|x</a:t>
            </a:r>
            <a:r>
              <a:rPr lang="en-US" altLang="zh-CN" sz="2400" dirty="0" err="1">
                <a:sym typeface="Symbol" panose="05050102010706020507" pitchFamily="18" charset="2"/>
              </a:rPr>
              <a:t></a:t>
            </a:r>
            <a:r>
              <a:rPr lang="en-US" altLang="zh-CN" sz="2400" dirty="0" err="1"/>
              <a:t>A</a:t>
            </a:r>
            <a:r>
              <a:rPr lang="zh-CN" altLang="en-US" sz="2400" dirty="0"/>
              <a:t>并且</a:t>
            </a:r>
            <a:r>
              <a:rPr lang="en-US" altLang="zh-CN" sz="2400" dirty="0" err="1"/>
              <a:t>a</a:t>
            </a:r>
            <a:r>
              <a:rPr lang="en-US" altLang="zh-CN" sz="2400" dirty="0" err="1">
                <a:sym typeface="Symbol" panose="05050102010706020507" pitchFamily="18" charset="2"/>
              </a:rPr>
              <a:t>R</a:t>
            </a:r>
            <a:r>
              <a:rPr lang="en-US" altLang="zh-CN" sz="2400" dirty="0" err="1"/>
              <a:t>x</a:t>
            </a:r>
            <a:r>
              <a:rPr lang="en-US" altLang="zh-CN" sz="2400" dirty="0">
                <a:sym typeface="Symbol" panose="05050102010706020507" pitchFamily="18" charset="2"/>
              </a:rPr>
              <a:t></a:t>
            </a:r>
            <a:r>
              <a:rPr lang="zh-CN" altLang="en-US" sz="2400" dirty="0"/>
              <a:t>，显然，</a:t>
            </a:r>
            <a:r>
              <a:rPr lang="en-US" altLang="zh-CN" sz="2400" dirty="0"/>
              <a:t>M</a:t>
            </a:r>
            <a:r>
              <a:rPr lang="zh-CN" altLang="en-US" sz="2400" dirty="0"/>
              <a:t>非空，且</a:t>
            </a:r>
            <a:r>
              <a:rPr lang="en-US" altLang="zh-CN" sz="2400" dirty="0"/>
              <a:t>M</a:t>
            </a:r>
            <a:r>
              <a:rPr lang="zh-CN" altLang="en-US" sz="2400" dirty="0"/>
              <a:t>是一个等价类。</a:t>
            </a:r>
            <a:endParaRPr lang="zh-CN" altLang="en-US" sz="2400" dirty="0">
              <a:solidFill>
                <a:schemeClr val="tx2"/>
              </a:solidFill>
            </a:endParaRP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left)">
                                      <p:cBhvr>
                                        <p:cTn id="12" dur="500"/>
                                        <p:tgtEl>
                                          <p:spTgt spid="63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r>
              <a:rPr lang="en-US" altLang="zh-CN" sz="4200"/>
              <a:t>7.7</a:t>
            </a:r>
          </a:p>
        </p:txBody>
      </p:sp>
      <p:sp>
        <p:nvSpPr>
          <p:cNvPr id="65539" name="Rectangle 3"/>
          <p:cNvSpPr>
            <a:spLocks noGrp="1" noChangeArrowheads="1"/>
          </p:cNvSpPr>
          <p:nvPr>
            <p:ph sz="quarter" idx="1"/>
          </p:nvPr>
        </p:nvSpPr>
        <p:spPr>
          <a:xfrm>
            <a:off x="612775" y="1200150"/>
            <a:ext cx="8153400" cy="3371850"/>
          </a:xfrm>
        </p:spPr>
        <p:txBody>
          <a:bodyPr/>
          <a:lstStyle/>
          <a:p>
            <a:pPr marL="0" indent="0" eaLnBrk="1" hangingPunct="1"/>
            <a:r>
              <a:rPr lang="zh-CN" altLang="en-US" sz="2800" dirty="0"/>
              <a:t>设</a:t>
            </a:r>
            <a:r>
              <a:rPr lang="en-US" altLang="zh-CN" sz="2800" dirty="0">
                <a:sym typeface="Symbol" panose="05050102010706020507" pitchFamily="18" charset="2"/>
              </a:rPr>
              <a:t>R</a:t>
            </a:r>
            <a:r>
              <a:rPr lang="zh-CN" altLang="en-US" sz="2800" dirty="0"/>
              <a:t>是集合</a:t>
            </a:r>
            <a:r>
              <a:rPr lang="en-US" altLang="zh-CN" sz="2800" dirty="0"/>
              <a:t>A</a:t>
            </a:r>
            <a:r>
              <a:rPr lang="zh-CN" altLang="en-US" sz="2800" dirty="0"/>
              <a:t>上的等价关系，</a:t>
            </a:r>
            <a:r>
              <a:rPr lang="en-US" altLang="zh-CN" sz="2800" dirty="0"/>
              <a:t>M</a:t>
            </a:r>
            <a:r>
              <a:rPr lang="en-US" altLang="zh-CN" sz="2800" baseline="-30000" dirty="0"/>
              <a:t>1</a:t>
            </a:r>
            <a:r>
              <a:rPr lang="en-US" altLang="zh-CN" sz="2800" dirty="0"/>
              <a:t>,M</a:t>
            </a:r>
            <a:r>
              <a:rPr lang="en-US" altLang="zh-CN" sz="2800" baseline="-30000" dirty="0"/>
              <a:t>2</a:t>
            </a:r>
            <a:r>
              <a:rPr lang="en-US" altLang="zh-CN" sz="2800" dirty="0"/>
              <a:t>,…</a:t>
            </a:r>
            <a:r>
              <a:rPr lang="zh-CN" altLang="en-US" sz="2800" dirty="0"/>
              <a:t>，是</a:t>
            </a:r>
            <a:r>
              <a:rPr lang="en-US" altLang="zh-CN" sz="2800" dirty="0"/>
              <a:t>A</a:t>
            </a:r>
            <a:r>
              <a:rPr lang="zh-CN" altLang="en-US" sz="2800" dirty="0"/>
              <a:t>中关于</a:t>
            </a:r>
            <a:r>
              <a:rPr lang="en-US" altLang="zh-CN" sz="2800" dirty="0">
                <a:sym typeface="Symbol" panose="05050102010706020507" pitchFamily="18" charset="2"/>
              </a:rPr>
              <a:t>R</a:t>
            </a:r>
            <a:r>
              <a:rPr lang="zh-CN" altLang="en-US" sz="2800" dirty="0">
                <a:sym typeface="Symbol" panose="05050102010706020507" pitchFamily="18" charset="2"/>
              </a:rPr>
              <a:t>的</a:t>
            </a:r>
            <a:r>
              <a:rPr lang="zh-CN" altLang="en-US" sz="2800" dirty="0"/>
              <a:t>所有等价类。于是</a:t>
            </a:r>
            <a:br>
              <a:rPr lang="zh-CN" altLang="en-US" sz="2800" dirty="0"/>
            </a:br>
            <a:r>
              <a:rPr lang="zh-CN" altLang="en-US" sz="2800" dirty="0"/>
              <a:t>		</a:t>
            </a:r>
            <a:r>
              <a:rPr lang="en-US" altLang="zh-CN" sz="2800" dirty="0"/>
              <a:t>A</a:t>
            </a:r>
            <a:r>
              <a:rPr lang="zh-CN" altLang="en-US" sz="2800" dirty="0"/>
              <a:t>＝</a:t>
            </a:r>
            <a:r>
              <a:rPr lang="en-US" altLang="zh-CN" sz="2800" dirty="0"/>
              <a:t>M</a:t>
            </a:r>
            <a:r>
              <a:rPr lang="en-US" altLang="zh-CN" sz="2800" baseline="-30000" dirty="0"/>
              <a:t>1</a:t>
            </a:r>
            <a:r>
              <a:rPr lang="en-US" altLang="zh-CN" sz="2800" dirty="0">
                <a:latin typeface="宋体" panose="02010600030101010101" pitchFamily="2" charset="-122"/>
                <a:sym typeface="Symbol" panose="05050102010706020507" pitchFamily="18" charset="2"/>
              </a:rPr>
              <a:t>∪</a:t>
            </a:r>
            <a:r>
              <a:rPr lang="en-US" altLang="zh-CN" sz="2800" dirty="0"/>
              <a:t>M</a:t>
            </a:r>
            <a:r>
              <a:rPr lang="en-US" altLang="zh-CN" sz="2800" baseline="-30000" dirty="0"/>
              <a:t>2</a:t>
            </a:r>
            <a:r>
              <a:rPr lang="en-US" altLang="zh-CN" sz="2800" dirty="0">
                <a:latin typeface="宋体" panose="02010600030101010101" pitchFamily="2" charset="-122"/>
                <a:sym typeface="Symbol" panose="05050102010706020507" pitchFamily="18" charset="2"/>
              </a:rPr>
              <a:t>∪</a:t>
            </a:r>
            <a:r>
              <a:rPr lang="en-US" altLang="zh-CN" sz="2800" dirty="0"/>
              <a:t>…</a:t>
            </a:r>
            <a:br>
              <a:rPr lang="en-US" altLang="zh-CN" sz="2800" dirty="0"/>
            </a:br>
            <a:r>
              <a:rPr lang="zh-CN" altLang="en-US" sz="2800" dirty="0">
                <a:latin typeface="宋体" panose="02010600030101010101" pitchFamily="2" charset="-122"/>
              </a:rPr>
              <a:t>并且</a:t>
            </a:r>
            <a:r>
              <a:rPr lang="en-US" altLang="zh-CN" sz="2800" dirty="0" err="1"/>
              <a:t>M</a:t>
            </a:r>
            <a:r>
              <a:rPr lang="en-US" altLang="zh-CN" sz="2800" baseline="-30000" dirty="0" err="1"/>
              <a:t>i</a:t>
            </a:r>
            <a:r>
              <a:rPr lang="en-US" altLang="zh-CN" sz="2800" dirty="0" err="1">
                <a:latin typeface="宋体" panose="02010600030101010101" pitchFamily="2" charset="-122"/>
                <a:sym typeface="Symbol" panose="05050102010706020507" pitchFamily="18" charset="2"/>
              </a:rPr>
              <a:t>∩</a:t>
            </a:r>
            <a:r>
              <a:rPr lang="en-US" altLang="zh-CN" sz="2800" dirty="0" err="1"/>
              <a:t>M</a:t>
            </a:r>
            <a:r>
              <a:rPr lang="en-US" altLang="zh-CN" sz="2800" baseline="-30000" dirty="0" err="1"/>
              <a:t>j</a:t>
            </a:r>
            <a:r>
              <a:rPr lang="en-US" altLang="zh-CN" sz="2800" dirty="0"/>
              <a:t>=</a:t>
            </a:r>
            <a:r>
              <a:rPr lang="en-US" altLang="zh-CN" sz="2800" dirty="0">
                <a:sym typeface="Symbol" panose="05050102010706020507" pitchFamily="18" charset="2"/>
              </a:rPr>
              <a:t></a:t>
            </a:r>
            <a:r>
              <a:rPr lang="en-US" altLang="zh-CN" sz="2800" dirty="0"/>
              <a:t>(</a:t>
            </a:r>
            <a:r>
              <a:rPr lang="en-US" altLang="zh-CN" sz="2800" dirty="0" err="1"/>
              <a:t>i</a:t>
            </a:r>
            <a:r>
              <a:rPr lang="en-US" altLang="zh-CN" sz="2800" dirty="0" err="1">
                <a:sym typeface="Symbol" panose="05050102010706020507" pitchFamily="18" charset="2"/>
              </a:rPr>
              <a:t></a:t>
            </a:r>
            <a:r>
              <a:rPr lang="en-US" altLang="zh-CN" sz="2800" dirty="0" err="1"/>
              <a:t>j</a:t>
            </a:r>
            <a:r>
              <a:rPr lang="en-US" altLang="zh-CN" sz="2800" dirty="0"/>
              <a:t>)</a:t>
            </a:r>
            <a:r>
              <a:rPr lang="zh-CN" altLang="en-US" sz="2800" dirty="0"/>
              <a:t>，</a:t>
            </a:r>
            <a:r>
              <a:rPr lang="zh-CN" altLang="en-US" sz="2800" dirty="0">
                <a:latin typeface="宋体" panose="02010600030101010101" pitchFamily="2" charset="-122"/>
              </a:rPr>
              <a:t>亦即，</a:t>
            </a:r>
            <a:r>
              <a:rPr lang="zh-CN" altLang="en-US" sz="2800" dirty="0">
                <a:solidFill>
                  <a:srgbClr val="FF0000"/>
                </a:solidFill>
                <a:latin typeface="宋体" panose="02010600030101010101" pitchFamily="2" charset="-122"/>
              </a:rPr>
              <a:t>集合</a:t>
            </a:r>
            <a:r>
              <a:rPr lang="en-US" altLang="zh-CN" sz="2800" dirty="0">
                <a:solidFill>
                  <a:srgbClr val="FF0000"/>
                </a:solidFill>
              </a:rPr>
              <a:t>A</a:t>
            </a:r>
            <a:r>
              <a:rPr lang="zh-CN" altLang="en-US" sz="2800" dirty="0">
                <a:solidFill>
                  <a:srgbClr val="FF0000"/>
                </a:solidFill>
                <a:latin typeface="宋体" panose="02010600030101010101" pitchFamily="2" charset="-122"/>
              </a:rPr>
              <a:t>上的等价关系把</a:t>
            </a:r>
            <a:r>
              <a:rPr lang="en-US" altLang="zh-CN" sz="2800" dirty="0">
                <a:solidFill>
                  <a:srgbClr val="FF0000"/>
                </a:solidFill>
              </a:rPr>
              <a:t>A</a:t>
            </a:r>
            <a:r>
              <a:rPr lang="zh-CN" altLang="en-US" sz="2800" dirty="0">
                <a:solidFill>
                  <a:srgbClr val="FF0000"/>
                </a:solidFill>
                <a:latin typeface="宋体" panose="02010600030101010101" pitchFamily="2" charset="-122"/>
              </a:rPr>
              <a:t>分成了互不相交的等价类</a:t>
            </a:r>
            <a:r>
              <a:rPr lang="zh-CN" altLang="en-US" sz="2800" dirty="0">
                <a:latin typeface="宋体" panose="02010600030101010101" pitchFamily="2" charset="-122"/>
              </a:rPr>
              <a:t>。</a:t>
            </a:r>
            <a:endParaRPr lang="zh-CN" altLang="en-US" sz="2800" dirty="0"/>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left)">
                                      <p:cBhvr>
                                        <p:cTn id="7" dur="500"/>
                                        <p:tgtEl>
                                          <p:spTgt spid="655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5"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证明：</a:t>
            </a:r>
          </a:p>
        </p:txBody>
      </p:sp>
      <p:sp>
        <p:nvSpPr>
          <p:cNvPr id="67587" name="Rectangle 3"/>
          <p:cNvSpPr>
            <a:spLocks noGrp="1" noChangeArrowheads="1"/>
          </p:cNvSpPr>
          <p:nvPr>
            <p:ph sz="quarter" idx="1"/>
          </p:nvPr>
        </p:nvSpPr>
        <p:spPr>
          <a:xfrm>
            <a:off x="612775" y="1200150"/>
            <a:ext cx="8153400" cy="3371850"/>
          </a:xfrm>
        </p:spPr>
        <p:txBody>
          <a:bodyPr/>
          <a:lstStyle/>
          <a:p>
            <a:pPr marL="0" indent="0" eaLnBrk="1" hangingPunct="1">
              <a:lnSpc>
                <a:spcPct val="110000"/>
              </a:lnSpc>
            </a:pPr>
            <a:r>
              <a:rPr lang="zh-CN" altLang="en-US" sz="2400" dirty="0"/>
              <a:t>任取</a:t>
            </a:r>
            <a:r>
              <a:rPr lang="en-US" altLang="zh-CN" sz="2400" dirty="0" err="1"/>
              <a:t>M</a:t>
            </a:r>
            <a:r>
              <a:rPr lang="en-US" altLang="zh-CN" sz="2400" baseline="-30000" dirty="0" err="1"/>
              <a:t>i</a:t>
            </a:r>
            <a:r>
              <a:rPr lang="zh-CN" altLang="en-US" sz="2400" baseline="-30000" dirty="0"/>
              <a:t>，</a:t>
            </a:r>
            <a:r>
              <a:rPr lang="en-US" altLang="zh-CN" sz="2400" dirty="0" err="1"/>
              <a:t>M</a:t>
            </a:r>
            <a:r>
              <a:rPr lang="en-US" altLang="zh-CN" sz="2400" baseline="-30000" dirty="0" err="1"/>
              <a:t>j</a:t>
            </a:r>
            <a:r>
              <a:rPr lang="zh-CN" altLang="en-US" sz="2400" dirty="0"/>
              <a:t>，</a:t>
            </a:r>
            <a:r>
              <a:rPr lang="en-US" altLang="zh-CN" sz="2400" dirty="0" err="1"/>
              <a:t>i</a:t>
            </a:r>
            <a:r>
              <a:rPr lang="en-US" altLang="zh-CN" sz="2400" dirty="0" err="1">
                <a:sym typeface="Symbol" panose="05050102010706020507" pitchFamily="18" charset="2"/>
              </a:rPr>
              <a:t></a:t>
            </a:r>
            <a:r>
              <a:rPr lang="en-US" altLang="zh-CN" sz="2400" dirty="0" err="1"/>
              <a:t>j</a:t>
            </a:r>
            <a:r>
              <a:rPr lang="zh-CN" altLang="en-US" sz="2400" dirty="0"/>
              <a:t>。假设</a:t>
            </a:r>
            <a:r>
              <a:rPr lang="en-US" altLang="zh-CN" sz="2400" dirty="0" err="1"/>
              <a:t>M</a:t>
            </a:r>
            <a:r>
              <a:rPr lang="en-US" altLang="zh-CN" sz="2400" baseline="-30000" dirty="0" err="1"/>
              <a:t>i</a:t>
            </a:r>
            <a:r>
              <a:rPr lang="en-US" altLang="zh-CN" sz="2400" dirty="0" err="1">
                <a:latin typeface="宋体" panose="02010600030101010101" pitchFamily="2" charset="-122"/>
                <a:sym typeface="Symbol" panose="05050102010706020507" pitchFamily="18" charset="2"/>
              </a:rPr>
              <a:t>∩</a:t>
            </a:r>
            <a:r>
              <a:rPr lang="en-US" altLang="zh-CN" sz="2400" dirty="0" err="1"/>
              <a:t>M</a:t>
            </a:r>
            <a:r>
              <a:rPr lang="en-US" altLang="zh-CN" sz="2400" baseline="-30000" dirty="0" err="1"/>
              <a:t>j</a:t>
            </a:r>
            <a:r>
              <a:rPr lang="en-US" altLang="zh-CN" sz="2400" dirty="0">
                <a:sym typeface="Symbol" panose="05050102010706020507" pitchFamily="18" charset="2"/>
              </a:rPr>
              <a:t></a:t>
            </a:r>
            <a:r>
              <a:rPr lang="zh-CN" altLang="en-US" sz="2400" dirty="0">
                <a:sym typeface="Symbol" panose="05050102010706020507" pitchFamily="18" charset="2"/>
              </a:rPr>
              <a:t>，则必存在</a:t>
            </a:r>
            <a:r>
              <a:rPr lang="en-US" altLang="zh-CN" sz="2400" dirty="0" err="1"/>
              <a:t>x</a:t>
            </a:r>
            <a:r>
              <a:rPr lang="en-US" altLang="zh-CN" sz="2400" dirty="0" err="1">
                <a:sym typeface="Symbol" panose="05050102010706020507" pitchFamily="18" charset="2"/>
              </a:rPr>
              <a:t></a:t>
            </a:r>
            <a:r>
              <a:rPr lang="en-US" altLang="zh-CN" sz="2400" dirty="0" err="1"/>
              <a:t>M</a:t>
            </a:r>
            <a:r>
              <a:rPr lang="en-US" altLang="zh-CN" sz="2400" baseline="-30000" dirty="0" err="1"/>
              <a:t>i</a:t>
            </a:r>
            <a:r>
              <a:rPr lang="en-US" altLang="zh-CN" sz="2400" dirty="0" err="1">
                <a:latin typeface="宋体" panose="02010600030101010101" pitchFamily="2" charset="-122"/>
                <a:sym typeface="Symbol" panose="05050102010706020507" pitchFamily="18" charset="2"/>
              </a:rPr>
              <a:t>∩</a:t>
            </a:r>
            <a:r>
              <a:rPr lang="en-US" altLang="zh-CN" sz="2400" dirty="0" err="1"/>
              <a:t>M</a:t>
            </a:r>
            <a:r>
              <a:rPr lang="en-US" altLang="zh-CN" sz="2400" baseline="-30000" dirty="0" err="1"/>
              <a:t>j</a:t>
            </a:r>
            <a:r>
              <a:rPr lang="zh-CN" altLang="en-US" sz="2400" dirty="0"/>
              <a:t>，则任取</a:t>
            </a:r>
            <a:r>
              <a:rPr lang="en-US" altLang="zh-CN" sz="2400" dirty="0" err="1"/>
              <a:t>a</a:t>
            </a:r>
            <a:r>
              <a:rPr lang="en-US" altLang="zh-CN" sz="2400" dirty="0" err="1">
                <a:sym typeface="Symbol" panose="05050102010706020507" pitchFamily="18" charset="2"/>
              </a:rPr>
              <a:t></a:t>
            </a:r>
            <a:r>
              <a:rPr lang="en-US" altLang="zh-CN" sz="2400" dirty="0" err="1"/>
              <a:t>M</a:t>
            </a:r>
            <a:r>
              <a:rPr lang="en-US" altLang="zh-CN" sz="2400" baseline="-30000" dirty="0" err="1"/>
              <a:t>i</a:t>
            </a:r>
            <a:r>
              <a:rPr lang="zh-CN" altLang="en-US" sz="2400" dirty="0"/>
              <a:t>，</a:t>
            </a:r>
            <a:r>
              <a:rPr lang="en-US" altLang="zh-CN" sz="2400" dirty="0" err="1"/>
              <a:t>b</a:t>
            </a:r>
            <a:r>
              <a:rPr lang="en-US" altLang="zh-CN" sz="2400" dirty="0" err="1">
                <a:sym typeface="Symbol" panose="05050102010706020507" pitchFamily="18" charset="2"/>
              </a:rPr>
              <a:t></a:t>
            </a:r>
            <a:r>
              <a:rPr lang="en-US" altLang="zh-CN" sz="2400" dirty="0" err="1"/>
              <a:t>M</a:t>
            </a:r>
            <a:r>
              <a:rPr lang="en-US" altLang="zh-CN" sz="2400" baseline="-30000" dirty="0" err="1"/>
              <a:t>j</a:t>
            </a:r>
            <a:r>
              <a:rPr lang="zh-CN" altLang="en-US" sz="2400" dirty="0"/>
              <a:t>，都有</a:t>
            </a:r>
            <a:r>
              <a:rPr lang="en-US" altLang="zh-CN" sz="2400" dirty="0" err="1"/>
              <a:t>a</a:t>
            </a:r>
            <a:r>
              <a:rPr lang="en-US" altLang="zh-CN" sz="2400" dirty="0" err="1">
                <a:sym typeface="Symbol" panose="05050102010706020507" pitchFamily="18" charset="2"/>
              </a:rPr>
              <a:t>R</a:t>
            </a:r>
            <a:r>
              <a:rPr lang="en-US" altLang="zh-CN" sz="2400" dirty="0" err="1"/>
              <a:t>x</a:t>
            </a:r>
            <a:r>
              <a:rPr lang="zh-CN" altLang="en-US" sz="2400" dirty="0"/>
              <a:t>，</a:t>
            </a:r>
            <a:r>
              <a:rPr lang="en-US" altLang="zh-CN" sz="2400" dirty="0" err="1"/>
              <a:t>b</a:t>
            </a:r>
            <a:r>
              <a:rPr lang="en-US" altLang="zh-CN" sz="2400" dirty="0" err="1">
                <a:sym typeface="Symbol" panose="05050102010706020507" pitchFamily="18" charset="2"/>
              </a:rPr>
              <a:t>R</a:t>
            </a:r>
            <a:r>
              <a:rPr lang="en-US" altLang="zh-CN" sz="2400" dirty="0" err="1"/>
              <a:t>x</a:t>
            </a:r>
            <a:r>
              <a:rPr lang="zh-CN" altLang="en-US" sz="2400" dirty="0"/>
              <a:t>，所以</a:t>
            </a:r>
            <a:r>
              <a:rPr lang="en-US" altLang="zh-CN" sz="2400" dirty="0" err="1"/>
              <a:t>a</a:t>
            </a:r>
            <a:r>
              <a:rPr lang="en-US" altLang="zh-CN" sz="2400" dirty="0" err="1">
                <a:sym typeface="Symbol" panose="05050102010706020507" pitchFamily="18" charset="2"/>
              </a:rPr>
              <a:t>R</a:t>
            </a:r>
            <a:r>
              <a:rPr lang="en-US" altLang="zh-CN" sz="2400" dirty="0" err="1"/>
              <a:t>b</a:t>
            </a:r>
            <a:r>
              <a:rPr lang="en-US" altLang="zh-CN" sz="2400" dirty="0"/>
              <a:t>,</a:t>
            </a:r>
            <a:r>
              <a:rPr lang="zh-CN" altLang="en-US" sz="2400" dirty="0"/>
              <a:t>则有</a:t>
            </a:r>
            <a:r>
              <a:rPr lang="en-US" altLang="zh-CN" sz="2400" dirty="0" err="1"/>
              <a:t>b</a:t>
            </a:r>
            <a:r>
              <a:rPr lang="en-US" altLang="zh-CN" sz="2400" dirty="0" err="1">
                <a:sym typeface="Symbol" panose="05050102010706020507" pitchFamily="18" charset="2"/>
              </a:rPr>
              <a:t></a:t>
            </a:r>
            <a:r>
              <a:rPr lang="en-US" altLang="zh-CN" sz="2400" dirty="0" err="1"/>
              <a:t>M</a:t>
            </a:r>
            <a:r>
              <a:rPr lang="en-US" altLang="zh-CN" sz="2400" baseline="-30000" dirty="0" err="1"/>
              <a:t>i</a:t>
            </a:r>
            <a:r>
              <a:rPr lang="zh-CN" altLang="en-US" sz="2400" dirty="0"/>
              <a:t>，</a:t>
            </a:r>
            <a:r>
              <a:rPr lang="en-US" altLang="zh-CN" sz="2400" dirty="0" err="1"/>
              <a:t>a</a:t>
            </a:r>
            <a:r>
              <a:rPr lang="en-US" altLang="zh-CN" sz="2400" dirty="0" err="1">
                <a:sym typeface="Symbol" panose="05050102010706020507" pitchFamily="18" charset="2"/>
              </a:rPr>
              <a:t></a:t>
            </a:r>
            <a:r>
              <a:rPr lang="en-US" altLang="zh-CN" sz="2400" dirty="0" err="1"/>
              <a:t>M</a:t>
            </a:r>
            <a:r>
              <a:rPr lang="en-US" altLang="zh-CN" sz="2400" baseline="-25000" dirty="0" err="1"/>
              <a:t>j</a:t>
            </a:r>
            <a:r>
              <a:rPr lang="zh-CN" altLang="en-US" sz="2400" dirty="0"/>
              <a:t>，所以</a:t>
            </a:r>
            <a:r>
              <a:rPr lang="en-US" altLang="zh-CN" sz="2400" dirty="0" err="1"/>
              <a:t>M</a:t>
            </a:r>
            <a:r>
              <a:rPr lang="en-US" altLang="zh-CN" sz="2400" baseline="-30000" dirty="0" err="1"/>
              <a:t>j</a:t>
            </a:r>
            <a:r>
              <a:rPr lang="en-US" altLang="zh-CN" sz="2400" dirty="0" err="1">
                <a:sym typeface="Symbol" panose="05050102010706020507" pitchFamily="18" charset="2"/>
              </a:rPr>
              <a:t></a:t>
            </a:r>
            <a:r>
              <a:rPr lang="en-US" altLang="zh-CN" sz="2400" dirty="0" err="1"/>
              <a:t>M</a:t>
            </a:r>
            <a:r>
              <a:rPr lang="en-US" altLang="zh-CN" sz="2400" baseline="-30000" dirty="0" err="1"/>
              <a:t>i</a:t>
            </a:r>
            <a:r>
              <a:rPr lang="zh-CN" altLang="en-US" sz="2400" dirty="0"/>
              <a:t>，</a:t>
            </a:r>
            <a:r>
              <a:rPr lang="en-US" altLang="zh-CN" sz="2400" dirty="0" err="1"/>
              <a:t>M</a:t>
            </a:r>
            <a:r>
              <a:rPr lang="en-US" altLang="zh-CN" sz="2400" baseline="-30000" dirty="0" err="1"/>
              <a:t>i</a:t>
            </a:r>
            <a:r>
              <a:rPr lang="en-US" altLang="zh-CN" sz="2400" dirty="0" err="1">
                <a:sym typeface="Symbol" panose="05050102010706020507" pitchFamily="18" charset="2"/>
              </a:rPr>
              <a:t></a:t>
            </a:r>
            <a:r>
              <a:rPr lang="en-US" altLang="zh-CN" sz="2400" dirty="0" err="1"/>
              <a:t>M</a:t>
            </a:r>
            <a:r>
              <a:rPr lang="en-US" altLang="zh-CN" sz="2400" baseline="-30000" dirty="0" err="1"/>
              <a:t>j</a:t>
            </a:r>
            <a:r>
              <a:rPr lang="zh-CN" altLang="en-US" sz="2400" dirty="0"/>
              <a:t>，故</a:t>
            </a:r>
            <a:r>
              <a:rPr lang="en-US" altLang="zh-CN" sz="2400" dirty="0" err="1"/>
              <a:t>M</a:t>
            </a:r>
            <a:r>
              <a:rPr lang="en-US" altLang="zh-CN" sz="2400" baseline="-30000" dirty="0" err="1"/>
              <a:t>i</a:t>
            </a:r>
            <a:r>
              <a:rPr lang="en-US" altLang="zh-CN" sz="2400" dirty="0" err="1">
                <a:sym typeface="Symbol" panose="05050102010706020507" pitchFamily="18" charset="2"/>
              </a:rPr>
              <a:t></a:t>
            </a:r>
            <a:r>
              <a:rPr lang="en-US" altLang="zh-CN" sz="2400" dirty="0" err="1"/>
              <a:t>M</a:t>
            </a:r>
            <a:r>
              <a:rPr lang="en-US" altLang="zh-CN" sz="2400" baseline="-30000" dirty="0" err="1"/>
              <a:t>j</a:t>
            </a:r>
            <a:r>
              <a:rPr lang="zh-CN" altLang="en-US" sz="2400" dirty="0"/>
              <a:t>，矛盾。</a:t>
            </a:r>
          </a:p>
          <a:p>
            <a:pPr marL="0" indent="0" eaLnBrk="1" hangingPunct="1">
              <a:lnSpc>
                <a:spcPct val="110000"/>
              </a:lnSpc>
            </a:pPr>
            <a:r>
              <a:rPr lang="zh-CN" altLang="en-US" sz="2400" dirty="0"/>
              <a:t>任取</a:t>
            </a:r>
            <a:r>
              <a:rPr lang="en-US" altLang="zh-CN" sz="2400" dirty="0" err="1"/>
              <a:t>a</a:t>
            </a:r>
            <a:r>
              <a:rPr lang="en-US" altLang="zh-CN" sz="2400" dirty="0" err="1">
                <a:sym typeface="Symbol" panose="05050102010706020507" pitchFamily="18" charset="2"/>
              </a:rPr>
              <a:t></a:t>
            </a:r>
            <a:r>
              <a:rPr lang="en-US" altLang="zh-CN" sz="2400" dirty="0" err="1"/>
              <a:t>A</a:t>
            </a:r>
            <a:r>
              <a:rPr lang="zh-CN" altLang="en-US" sz="2400" dirty="0"/>
              <a:t>，令</a:t>
            </a:r>
            <a:r>
              <a:rPr lang="en-US" altLang="zh-CN" sz="2400" dirty="0"/>
              <a:t>M</a:t>
            </a:r>
            <a:r>
              <a:rPr lang="zh-CN" altLang="en-US" sz="2400" dirty="0"/>
              <a:t>＝</a:t>
            </a:r>
            <a:r>
              <a:rPr lang="zh-CN" altLang="en-US" sz="2400" dirty="0">
                <a:sym typeface="Symbol" panose="05050102010706020507" pitchFamily="18" charset="2"/>
              </a:rPr>
              <a:t></a:t>
            </a:r>
            <a:r>
              <a:rPr lang="en-US" altLang="zh-CN" sz="2400" dirty="0" err="1"/>
              <a:t>x</a:t>
            </a:r>
            <a:r>
              <a:rPr lang="en-US" altLang="zh-CN" sz="2400" dirty="0" err="1">
                <a:sym typeface="Symbol" panose="05050102010706020507" pitchFamily="18" charset="2"/>
              </a:rPr>
              <a:t></a:t>
            </a:r>
            <a:r>
              <a:rPr lang="en-US" altLang="zh-CN" sz="2400" dirty="0" err="1"/>
              <a:t>x</a:t>
            </a:r>
            <a:r>
              <a:rPr lang="en-US" altLang="zh-CN" sz="2400" dirty="0" err="1">
                <a:sym typeface="Symbol" panose="05050102010706020507" pitchFamily="18" charset="2"/>
              </a:rPr>
              <a:t></a:t>
            </a:r>
            <a:r>
              <a:rPr lang="en-US" altLang="zh-CN" sz="2400" dirty="0" err="1"/>
              <a:t>A</a:t>
            </a:r>
            <a:r>
              <a:rPr lang="zh-CN" altLang="en-US" sz="2400" dirty="0"/>
              <a:t>并且</a:t>
            </a:r>
            <a:r>
              <a:rPr lang="en-US" altLang="zh-CN" sz="2400" dirty="0" err="1"/>
              <a:t>a</a:t>
            </a:r>
            <a:r>
              <a:rPr lang="en-US" altLang="zh-CN" sz="2400" dirty="0" err="1">
                <a:sym typeface="Symbol" panose="05050102010706020507" pitchFamily="18" charset="2"/>
              </a:rPr>
              <a:t>R</a:t>
            </a:r>
            <a:r>
              <a:rPr lang="en-US" altLang="zh-CN" sz="2400" dirty="0" err="1"/>
              <a:t>x</a:t>
            </a:r>
            <a:r>
              <a:rPr lang="en-US" altLang="zh-CN" sz="2400" dirty="0">
                <a:sym typeface="Symbol" panose="05050102010706020507" pitchFamily="18" charset="2"/>
              </a:rPr>
              <a:t></a:t>
            </a:r>
            <a:r>
              <a:rPr lang="zh-CN" altLang="en-US" sz="2400" dirty="0">
                <a:sym typeface="Symbol" panose="05050102010706020507" pitchFamily="18" charset="2"/>
              </a:rPr>
              <a:t>，</a:t>
            </a:r>
            <a:r>
              <a:rPr lang="zh-CN" altLang="en-US" sz="2400" dirty="0"/>
              <a:t>由定理</a:t>
            </a:r>
            <a:r>
              <a:rPr lang="en-US" altLang="zh-CN" sz="2400" dirty="0"/>
              <a:t>7.6</a:t>
            </a:r>
            <a:r>
              <a:rPr lang="zh-CN" altLang="en-US" sz="2400" dirty="0"/>
              <a:t>知，</a:t>
            </a:r>
            <a:r>
              <a:rPr lang="en-US" altLang="zh-CN" sz="2400" dirty="0"/>
              <a:t>M</a:t>
            </a:r>
            <a:r>
              <a:rPr lang="zh-CN" altLang="en-US" sz="2400" dirty="0"/>
              <a:t>是等价类，故有</a:t>
            </a:r>
            <a:r>
              <a:rPr lang="en-US" altLang="zh-CN" sz="2400" dirty="0"/>
              <a:t>k</a:t>
            </a:r>
            <a:r>
              <a:rPr lang="zh-CN" altLang="en-US" sz="2400" dirty="0"/>
              <a:t>，使得</a:t>
            </a:r>
            <a:r>
              <a:rPr lang="en-US" altLang="zh-CN" sz="2400" dirty="0"/>
              <a:t>M</a:t>
            </a:r>
            <a:r>
              <a:rPr lang="zh-CN" altLang="en-US" sz="2400" dirty="0"/>
              <a:t>＝</a:t>
            </a:r>
            <a:r>
              <a:rPr lang="en-US" altLang="zh-CN" sz="2400" dirty="0"/>
              <a:t>M</a:t>
            </a:r>
            <a:r>
              <a:rPr lang="en-US" altLang="zh-CN" sz="2400" baseline="-30000" dirty="0"/>
              <a:t>k</a:t>
            </a:r>
            <a:r>
              <a:rPr lang="zh-CN" altLang="en-US" sz="2400" dirty="0"/>
              <a:t>，因为</a:t>
            </a:r>
            <a:r>
              <a:rPr lang="en-US" altLang="zh-CN" sz="2400" dirty="0" err="1"/>
              <a:t>a</a:t>
            </a:r>
            <a:r>
              <a:rPr lang="en-US" altLang="zh-CN" sz="2400" dirty="0" err="1">
                <a:sym typeface="Symbol" panose="05050102010706020507" pitchFamily="18" charset="2"/>
              </a:rPr>
              <a:t></a:t>
            </a:r>
            <a:r>
              <a:rPr lang="en-US" altLang="zh-CN" sz="2400" dirty="0" err="1"/>
              <a:t>M</a:t>
            </a:r>
            <a:r>
              <a:rPr lang="zh-CN" altLang="en-US" sz="2400" dirty="0"/>
              <a:t>，所以，</a:t>
            </a:r>
            <a:r>
              <a:rPr lang="en-US" altLang="zh-CN" sz="2400" dirty="0"/>
              <a:t>a</a:t>
            </a:r>
            <a:r>
              <a:rPr lang="en-US" altLang="zh-CN" sz="2400" dirty="0">
                <a:sym typeface="Symbol" panose="05050102010706020507" pitchFamily="18" charset="2"/>
              </a:rPr>
              <a:t></a:t>
            </a:r>
            <a:r>
              <a:rPr lang="en-US" altLang="zh-CN" sz="2400" dirty="0"/>
              <a:t>M</a:t>
            </a:r>
            <a:r>
              <a:rPr lang="en-US" altLang="zh-CN" sz="2400" baseline="-30000" dirty="0"/>
              <a:t>1</a:t>
            </a:r>
            <a:r>
              <a:rPr lang="en-US" altLang="zh-CN" sz="2400" dirty="0">
                <a:latin typeface="宋体" panose="02010600030101010101" pitchFamily="2" charset="-122"/>
                <a:sym typeface="Symbol" panose="05050102010706020507" pitchFamily="18" charset="2"/>
              </a:rPr>
              <a:t>∪</a:t>
            </a:r>
            <a:r>
              <a:rPr lang="en-US" altLang="zh-CN" sz="2400" dirty="0"/>
              <a:t>M</a:t>
            </a:r>
            <a:r>
              <a:rPr lang="en-US" altLang="zh-CN" sz="2400" baseline="-30000" dirty="0"/>
              <a:t>2</a:t>
            </a:r>
            <a:r>
              <a:rPr lang="en-US" altLang="zh-CN" sz="2400" dirty="0">
                <a:latin typeface="宋体" panose="02010600030101010101" pitchFamily="2" charset="-122"/>
                <a:sym typeface="Symbol" panose="05050102010706020507" pitchFamily="18" charset="2"/>
              </a:rPr>
              <a:t>∪</a:t>
            </a:r>
            <a:r>
              <a:rPr lang="en-US" altLang="zh-CN" sz="2400" dirty="0"/>
              <a:t>…</a:t>
            </a:r>
            <a:r>
              <a:rPr lang="en-US" altLang="zh-CN" sz="2400" dirty="0">
                <a:latin typeface="宋体" panose="02010600030101010101" pitchFamily="2" charset="-122"/>
                <a:sym typeface="Symbol" panose="05050102010706020507" pitchFamily="18" charset="2"/>
              </a:rPr>
              <a:t>∪</a:t>
            </a:r>
            <a:r>
              <a:rPr lang="en-US" altLang="zh-CN" sz="2400" dirty="0"/>
              <a:t>M</a:t>
            </a:r>
            <a:r>
              <a:rPr lang="en-US" altLang="zh-CN" sz="2400" baseline="-30000" dirty="0"/>
              <a:t>k</a:t>
            </a:r>
            <a:r>
              <a:rPr lang="en-US" altLang="zh-CN" sz="2400" dirty="0">
                <a:latin typeface="宋体" panose="02010600030101010101" pitchFamily="2" charset="-122"/>
                <a:sym typeface="Symbol" panose="05050102010706020507" pitchFamily="18" charset="2"/>
              </a:rPr>
              <a:t>∪</a:t>
            </a:r>
            <a:r>
              <a:rPr lang="en-US" altLang="zh-CN" sz="2400" dirty="0"/>
              <a:t>…</a:t>
            </a:r>
            <a:r>
              <a:rPr lang="zh-CN" altLang="en-US" sz="2400" dirty="0"/>
              <a:t>。</a:t>
            </a:r>
          </a:p>
          <a:p>
            <a:pPr marL="0" indent="0" eaLnBrk="1" hangingPunct="1">
              <a:lnSpc>
                <a:spcPct val="110000"/>
              </a:lnSpc>
            </a:pPr>
            <a:r>
              <a:rPr lang="zh-CN" altLang="en-US" sz="2400" dirty="0"/>
              <a:t>显然有</a:t>
            </a:r>
            <a:r>
              <a:rPr lang="en-US" altLang="zh-CN" sz="2400" dirty="0"/>
              <a:t>M</a:t>
            </a:r>
            <a:r>
              <a:rPr lang="en-US" altLang="zh-CN" sz="2400" baseline="-30000" dirty="0"/>
              <a:t>1</a:t>
            </a:r>
            <a:r>
              <a:rPr lang="en-US" altLang="zh-CN" sz="2400" dirty="0">
                <a:latin typeface="宋体" panose="02010600030101010101" pitchFamily="2" charset="-122"/>
                <a:sym typeface="Symbol" panose="05050102010706020507" pitchFamily="18" charset="2"/>
              </a:rPr>
              <a:t>∪</a:t>
            </a:r>
            <a:r>
              <a:rPr lang="en-US" altLang="zh-CN" sz="2400" dirty="0"/>
              <a:t>M</a:t>
            </a:r>
            <a:r>
              <a:rPr lang="en-US" altLang="zh-CN" sz="2400" baseline="-30000" dirty="0"/>
              <a:t>2</a:t>
            </a:r>
            <a:r>
              <a:rPr lang="en-US" altLang="zh-CN" sz="2400" dirty="0">
                <a:latin typeface="宋体" panose="02010600030101010101" pitchFamily="2" charset="-122"/>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a:t>A</a:t>
            </a:r>
            <a:r>
              <a:rPr lang="zh-CN" altLang="en-US" sz="2400" dirty="0"/>
              <a:t>。</a:t>
            </a:r>
          </a:p>
          <a:p>
            <a:pPr marL="0" indent="0" eaLnBrk="1" hangingPunct="1">
              <a:lnSpc>
                <a:spcPct val="110000"/>
              </a:lnSpc>
            </a:pPr>
            <a:r>
              <a:rPr lang="zh-CN" altLang="en-US" sz="2400" dirty="0">
                <a:latin typeface="宋体" panose="02010600030101010101" pitchFamily="2" charset="-122"/>
              </a:rPr>
              <a:t>故</a:t>
            </a:r>
            <a:r>
              <a:rPr lang="en-US" altLang="zh-CN" sz="2400" dirty="0"/>
              <a:t>A</a:t>
            </a:r>
            <a:r>
              <a:rPr lang="zh-CN" altLang="en-US" sz="2400" dirty="0">
                <a:latin typeface="宋体" panose="02010600030101010101" pitchFamily="2" charset="-122"/>
              </a:rPr>
              <a:t>＝</a:t>
            </a:r>
            <a:r>
              <a:rPr lang="en-US" altLang="zh-CN" sz="2400" dirty="0"/>
              <a:t>M</a:t>
            </a:r>
            <a:r>
              <a:rPr lang="en-US" altLang="zh-CN" sz="2400" baseline="-30000" dirty="0"/>
              <a:t>1</a:t>
            </a:r>
            <a:r>
              <a:rPr lang="en-US" altLang="zh-CN" sz="2400" dirty="0">
                <a:latin typeface="宋体" panose="02010600030101010101" pitchFamily="2" charset="-122"/>
                <a:sym typeface="Symbol" panose="05050102010706020507" pitchFamily="18" charset="2"/>
              </a:rPr>
              <a:t>∪</a:t>
            </a:r>
            <a:r>
              <a:rPr lang="en-US" altLang="zh-CN" sz="2400" dirty="0"/>
              <a:t>M</a:t>
            </a:r>
            <a:r>
              <a:rPr lang="en-US" altLang="zh-CN" sz="2400" baseline="-30000" dirty="0"/>
              <a:t>2</a:t>
            </a:r>
            <a:r>
              <a:rPr lang="en-US" altLang="zh-CN" sz="2400" dirty="0">
                <a:latin typeface="宋体" panose="02010600030101010101" pitchFamily="2" charset="-122"/>
                <a:sym typeface="Symbol" panose="05050102010706020507" pitchFamily="18" charset="2"/>
              </a:rPr>
              <a:t>∪</a:t>
            </a:r>
            <a:r>
              <a:rPr lang="en-US" altLang="zh-CN" sz="2400" dirty="0"/>
              <a:t>…</a:t>
            </a:r>
            <a:r>
              <a:rPr lang="zh-CN" altLang="en-US" sz="2400" dirty="0">
                <a:latin typeface="宋体" panose="02010600030101010101" pitchFamily="2" charset="-122"/>
              </a:rPr>
              <a:t>。</a:t>
            </a:r>
            <a:endParaRPr lang="zh-CN" altLang="en-US" sz="2400" dirty="0"/>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left)">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wipe(left)">
                                      <p:cBhvr>
                                        <p:cTn id="12" dur="500"/>
                                        <p:tgtEl>
                                          <p:spTgt spid="67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wipe(left)">
                                      <p:cBhvr>
                                        <p:cTn id="17" dur="500"/>
                                        <p:tgtEl>
                                          <p:spTgt spid="675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wipe(left)">
                                      <p:cBhvr>
                                        <p:cTn id="22" dur="5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928688" y="171450"/>
            <a:ext cx="7315200" cy="742950"/>
          </a:xfrm>
        </p:spPr>
        <p:txBody>
          <a:bodyPr/>
          <a:lstStyle/>
          <a:p>
            <a:pPr eaLnBrk="1" hangingPunct="1"/>
            <a:r>
              <a:rPr lang="zh-CN" altLang="en-US" dirty="0"/>
              <a:t>关于笛卡尔乘积的性质的讨论（</a:t>
            </a:r>
            <a:r>
              <a:rPr lang="en-US" altLang="zh-CN" dirty="0"/>
              <a:t>2</a:t>
            </a:r>
            <a:r>
              <a:rPr lang="zh-CN" altLang="en-US" dirty="0"/>
              <a:t>）</a:t>
            </a:r>
          </a:p>
        </p:txBody>
      </p:sp>
      <p:sp>
        <p:nvSpPr>
          <p:cNvPr id="15364" name="Rectangle 4"/>
          <p:cNvSpPr>
            <a:spLocks noGrp="1" noChangeArrowheads="1"/>
          </p:cNvSpPr>
          <p:nvPr>
            <p:ph sz="quarter" idx="1"/>
          </p:nvPr>
        </p:nvSpPr>
        <p:spPr>
          <a:xfrm>
            <a:off x="612775" y="1200150"/>
            <a:ext cx="8153400" cy="3371850"/>
          </a:xfrm>
        </p:spPr>
        <p:txBody>
          <a:bodyPr/>
          <a:lstStyle/>
          <a:p>
            <a:pPr marL="239316" indent="-239316" algn="just" eaLnBrk="1" hangingPunct="1">
              <a:defRPr/>
            </a:pPr>
            <a:r>
              <a:rPr lang="zh-CN" altLang="en-US" sz="2175" dirty="0"/>
              <a:t>对集合交、并满足第一和第二分配律</a:t>
            </a:r>
          </a:p>
          <a:p>
            <a:pPr marL="239316" indent="-239316" algn="ctr" eaLnBrk="1" hangingPunct="1">
              <a:buFont typeface="Wingdings" panose="05000000000000000000" pitchFamily="2" charset="2"/>
              <a:buNone/>
              <a:defRPr/>
            </a:pPr>
            <a:r>
              <a:rPr lang="en-US" altLang="zh-CN" sz="2175" dirty="0"/>
              <a:t>A</a:t>
            </a:r>
            <a:r>
              <a:rPr lang="en-US" altLang="zh-CN" sz="2175" dirty="0">
                <a:sym typeface="Symbol" panose="05050102010706020507" pitchFamily="18" charset="2"/>
              </a:rPr>
              <a:t>(BC)=(AB)(AC)</a:t>
            </a:r>
          </a:p>
          <a:p>
            <a:pPr marL="239316" indent="-239316" algn="ctr" eaLnBrk="1" hangingPunct="1">
              <a:buFont typeface="Wingdings" panose="05000000000000000000" pitchFamily="2" charset="2"/>
              <a:buNone/>
              <a:defRPr/>
            </a:pPr>
            <a:r>
              <a:rPr lang="en-US" altLang="zh-CN" sz="2175" dirty="0"/>
              <a:t>A</a:t>
            </a:r>
            <a:r>
              <a:rPr lang="en-US" altLang="zh-CN" sz="2175" dirty="0">
                <a:sym typeface="Symbol" panose="05050102010706020507" pitchFamily="18" charset="2"/>
              </a:rPr>
              <a:t>(BC)=(AB)(AC)</a:t>
            </a:r>
            <a:endParaRPr lang="en-US" altLang="zh-CN" sz="2175" dirty="0"/>
          </a:p>
          <a:p>
            <a:pPr marL="239316" indent="-239316" algn="ctr" eaLnBrk="1" hangingPunct="1">
              <a:buFont typeface="Wingdings" panose="05000000000000000000" pitchFamily="2" charset="2"/>
              <a:buNone/>
              <a:defRPr/>
            </a:pPr>
            <a:endParaRPr lang="en-US" altLang="zh-CN" sz="2175" dirty="0"/>
          </a:p>
        </p:txBody>
      </p:sp>
      <p:sp>
        <p:nvSpPr>
          <p:cNvPr id="24581" name="Text Box 5"/>
          <p:cNvSpPr txBox="1">
            <a:spLocks noChangeArrowheads="1"/>
          </p:cNvSpPr>
          <p:nvPr/>
        </p:nvSpPr>
        <p:spPr bwMode="auto">
          <a:xfrm>
            <a:off x="990600" y="245745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zh-CN" altLang="en-US" sz="1800">
                <a:latin typeface="Times New Roman" panose="02020603050405020304" pitchFamily="18" charset="0"/>
                <a:ea typeface="宋体" panose="02010600030101010101" pitchFamily="2" charset="-122"/>
              </a:rPr>
              <a:t>第一分配律</a:t>
            </a:r>
          </a:p>
        </p:txBody>
      </p:sp>
      <p:graphicFrame>
        <p:nvGraphicFramePr>
          <p:cNvPr id="207878" name="Object 6"/>
          <p:cNvGraphicFramePr>
            <a:graphicFrameLocks noChangeAspect="1"/>
          </p:cNvGraphicFramePr>
          <p:nvPr>
            <p:extLst>
              <p:ext uri="{D42A27DB-BD31-4B8C-83A1-F6EECF244321}">
                <p14:modId xmlns:p14="http://schemas.microsoft.com/office/powerpoint/2010/main" val="986638210"/>
              </p:ext>
            </p:extLst>
          </p:nvPr>
        </p:nvGraphicFramePr>
        <p:xfrm>
          <a:off x="467544" y="3147814"/>
          <a:ext cx="8378694" cy="1424186"/>
        </p:xfrm>
        <a:graphic>
          <a:graphicData uri="http://schemas.openxmlformats.org/presentationml/2006/ole">
            <mc:AlternateContent xmlns:mc="http://schemas.openxmlformats.org/markup-compatibility/2006">
              <mc:Choice xmlns:v="urn:schemas-microsoft-com:vml" Requires="v">
                <p:oleObj name="公式" r:id="rId2" imgW="4635500" imgH="889000" progId="Equation.3">
                  <p:embed/>
                </p:oleObj>
              </mc:Choice>
              <mc:Fallback>
                <p:oleObj name="公式" r:id="rId2" imgW="4635500" imgH="8890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147814"/>
                        <a:ext cx="8378694" cy="1424186"/>
                      </a:xfrm>
                      <a:prstGeom prst="rect">
                        <a:avLst/>
                      </a:prstGeom>
                      <a:noFill/>
                      <a:ln>
                        <a:noFill/>
                      </a:ln>
                      <a:effectLst/>
                    </p:spPr>
                  </p:pic>
                </p:oleObj>
              </mc:Fallback>
            </mc:AlternateContent>
          </a:graphicData>
        </a:graphic>
      </p:graphicFrame>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7878"/>
                                        </p:tgtEl>
                                        <p:attrNameLst>
                                          <p:attrName>style.visibility</p:attrName>
                                        </p:attrNameLst>
                                      </p:cBhvr>
                                      <p:to>
                                        <p:strVal val="visible"/>
                                      </p:to>
                                    </p:set>
                                    <p:animEffect transition="in" filter="blinds(horizontal)">
                                      <p:cBhvr>
                                        <p:cTn id="7" dur="500"/>
                                        <p:tgtEl>
                                          <p:spTgt spid="20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928688" y="171450"/>
            <a:ext cx="7315200" cy="742950"/>
          </a:xfrm>
        </p:spPr>
        <p:txBody>
          <a:bodyPr/>
          <a:lstStyle/>
          <a:p>
            <a:pPr eaLnBrk="1" hangingPunct="1"/>
            <a:r>
              <a:rPr lang="zh-CN" altLang="en-US"/>
              <a:t>等价关系的一个例子</a:t>
            </a:r>
          </a:p>
        </p:txBody>
      </p:sp>
      <p:sp>
        <p:nvSpPr>
          <p:cNvPr id="151555" name="Rectangle 3"/>
          <p:cNvSpPr>
            <a:spLocks noGrp="1" noChangeArrowheads="1"/>
          </p:cNvSpPr>
          <p:nvPr>
            <p:ph sz="quarter" idx="1"/>
          </p:nvPr>
        </p:nvSpPr>
        <p:spPr>
          <a:xfrm>
            <a:off x="612775" y="1200150"/>
            <a:ext cx="8153400" cy="3371850"/>
          </a:xfrm>
        </p:spPr>
        <p:txBody>
          <a:bodyPr/>
          <a:lstStyle/>
          <a:p>
            <a:pPr eaLnBrk="1" hangingPunct="1">
              <a:lnSpc>
                <a:spcPct val="110000"/>
              </a:lnSpc>
            </a:pPr>
            <a:r>
              <a:rPr lang="en-US" altLang="zh-CN" sz="2800" i="1" dirty="0"/>
              <a:t>R</a:t>
            </a:r>
            <a:r>
              <a:rPr lang="en-US" altLang="zh-CN" sz="2800" baseline="-25000" dirty="0"/>
              <a:t>1</a:t>
            </a:r>
            <a:r>
              <a:rPr lang="en-US" altLang="zh-CN" sz="2800" dirty="0"/>
              <a:t>,</a:t>
            </a:r>
            <a:r>
              <a:rPr lang="en-US" altLang="zh-CN" sz="2800" i="1" dirty="0"/>
              <a:t>R</a:t>
            </a:r>
            <a:r>
              <a:rPr lang="en-US" altLang="zh-CN" sz="2800" baseline="-25000" dirty="0"/>
              <a:t>2</a:t>
            </a:r>
            <a:r>
              <a:rPr lang="zh-CN" altLang="en-US" sz="2800" dirty="0"/>
              <a:t>分别是集合</a:t>
            </a:r>
            <a:r>
              <a:rPr lang="en-US" altLang="zh-CN" sz="2800" i="1" dirty="0"/>
              <a:t>X</a:t>
            </a:r>
            <a:r>
              <a:rPr lang="en-US" altLang="zh-CN" sz="2800" baseline="-25000" dirty="0"/>
              <a:t>1</a:t>
            </a:r>
            <a:r>
              <a:rPr lang="en-US" altLang="zh-CN" sz="2800" dirty="0"/>
              <a:t>,</a:t>
            </a:r>
            <a:r>
              <a:rPr lang="en-US" altLang="zh-CN" sz="2800" i="1" dirty="0"/>
              <a:t>X</a:t>
            </a:r>
            <a:r>
              <a:rPr lang="en-US" altLang="zh-CN" sz="2800" baseline="-25000" dirty="0"/>
              <a:t>2</a:t>
            </a:r>
            <a:r>
              <a:rPr lang="zh-CN" altLang="en-US" sz="2800" dirty="0"/>
              <a:t>上的等价关系。定义</a:t>
            </a:r>
            <a:r>
              <a:rPr lang="en-US" altLang="zh-CN" sz="2800" i="1" dirty="0"/>
              <a:t>X</a:t>
            </a:r>
            <a:r>
              <a:rPr lang="en-US" altLang="zh-CN" sz="2800" baseline="-25000" dirty="0"/>
              <a:t>1</a:t>
            </a:r>
            <a:r>
              <a:rPr lang="en-US" altLang="zh-CN" sz="2800" dirty="0">
                <a:sym typeface="Symbol" panose="05050102010706020507" pitchFamily="18" charset="2"/>
              </a:rPr>
              <a:t></a:t>
            </a:r>
            <a:r>
              <a:rPr lang="en-US" altLang="zh-CN" sz="2800" i="1" dirty="0">
                <a:sym typeface="Symbol" panose="05050102010706020507" pitchFamily="18" charset="2"/>
              </a:rPr>
              <a:t>X</a:t>
            </a:r>
            <a:r>
              <a:rPr lang="en-US" altLang="zh-CN" sz="2800" baseline="-25000" dirty="0">
                <a:sym typeface="Symbol" panose="05050102010706020507" pitchFamily="18" charset="2"/>
              </a:rPr>
              <a:t>2</a:t>
            </a:r>
            <a:r>
              <a:rPr lang="zh-CN" altLang="en-US" sz="2800" dirty="0">
                <a:sym typeface="Symbol" panose="05050102010706020507" pitchFamily="18" charset="2"/>
              </a:rPr>
              <a:t>上的关系</a:t>
            </a:r>
            <a:r>
              <a:rPr lang="en-US" altLang="zh-CN" sz="2800" i="1" dirty="0">
                <a:sym typeface="Symbol" panose="05050102010706020507" pitchFamily="18" charset="2"/>
              </a:rPr>
              <a:t>S</a:t>
            </a:r>
            <a:r>
              <a:rPr lang="zh-CN" altLang="en-US" sz="2800" dirty="0">
                <a:sym typeface="Symbol" panose="05050102010706020507" pitchFamily="18" charset="2"/>
              </a:rPr>
              <a:t>如下：</a:t>
            </a:r>
            <a:r>
              <a:rPr lang="en-US" altLang="zh-CN" sz="2800" i="1" dirty="0"/>
              <a:t>&lt;x</a:t>
            </a:r>
            <a:r>
              <a:rPr lang="en-US" altLang="zh-CN" sz="2800" baseline="-25000" dirty="0"/>
              <a:t>1</a:t>
            </a:r>
            <a:r>
              <a:rPr lang="en-US" altLang="zh-CN" sz="2800" dirty="0"/>
              <a:t>,</a:t>
            </a:r>
            <a:r>
              <a:rPr lang="en-US" altLang="zh-CN" sz="2800" i="1" dirty="0"/>
              <a:t>x</a:t>
            </a:r>
            <a:r>
              <a:rPr lang="en-US" altLang="zh-CN" sz="2800" baseline="-25000" dirty="0"/>
              <a:t>2</a:t>
            </a:r>
            <a:r>
              <a:rPr lang="en-US" altLang="zh-CN" sz="2800" dirty="0"/>
              <a:t>&gt;</a:t>
            </a:r>
            <a:r>
              <a:rPr lang="en-US" altLang="zh-CN" sz="2800" i="1" dirty="0"/>
              <a:t>S</a:t>
            </a:r>
            <a:r>
              <a:rPr lang="en-US" altLang="zh-CN" sz="2800" dirty="0"/>
              <a:t>&lt;</a:t>
            </a:r>
            <a:r>
              <a:rPr lang="en-US" altLang="zh-CN" sz="2800" i="1" dirty="0"/>
              <a:t>y</a:t>
            </a:r>
            <a:r>
              <a:rPr lang="en-US" altLang="zh-CN" sz="2800" baseline="-25000" dirty="0"/>
              <a:t>1</a:t>
            </a:r>
            <a:r>
              <a:rPr lang="en-US" altLang="zh-CN" sz="2800" dirty="0"/>
              <a:t>,</a:t>
            </a:r>
            <a:r>
              <a:rPr lang="en-US" altLang="zh-CN" sz="2800" i="1" dirty="0"/>
              <a:t>y</a:t>
            </a:r>
            <a:r>
              <a:rPr lang="en-US" altLang="zh-CN" sz="2800" baseline="-25000" dirty="0"/>
              <a:t>2</a:t>
            </a:r>
            <a:r>
              <a:rPr lang="en-US" altLang="zh-CN" sz="2800" dirty="0"/>
              <a:t>&gt;</a:t>
            </a:r>
            <a:r>
              <a:rPr lang="zh-CN" altLang="en-US" sz="2800" dirty="0"/>
              <a:t>当且仅当</a:t>
            </a:r>
            <a:r>
              <a:rPr lang="en-US" altLang="zh-CN" sz="2800" i="1" dirty="0"/>
              <a:t>x</a:t>
            </a:r>
            <a:r>
              <a:rPr lang="en-US" altLang="zh-CN" sz="2800" baseline="-25000" dirty="0"/>
              <a:t>1</a:t>
            </a:r>
            <a:r>
              <a:rPr lang="en-US" altLang="zh-CN" sz="2800" i="1" dirty="0"/>
              <a:t>R</a:t>
            </a:r>
            <a:r>
              <a:rPr lang="en-US" altLang="zh-CN" sz="2800" baseline="-25000" dirty="0"/>
              <a:t>1</a:t>
            </a:r>
            <a:r>
              <a:rPr lang="en-US" altLang="zh-CN" sz="2800" i="1" dirty="0"/>
              <a:t>y</a:t>
            </a:r>
            <a:r>
              <a:rPr lang="en-US" altLang="zh-CN" sz="2800" baseline="-25000" dirty="0"/>
              <a:t>1</a:t>
            </a:r>
            <a:r>
              <a:rPr lang="zh-CN" altLang="en-US" sz="2800" dirty="0"/>
              <a:t>且</a:t>
            </a:r>
            <a:r>
              <a:rPr lang="en-US" altLang="zh-CN" sz="2800" i="1" dirty="0"/>
              <a:t>x</a:t>
            </a:r>
            <a:r>
              <a:rPr lang="en-US" altLang="zh-CN" sz="2800" baseline="-25000" dirty="0"/>
              <a:t>2</a:t>
            </a:r>
            <a:r>
              <a:rPr lang="en-US" altLang="zh-CN" sz="2800" i="1" dirty="0"/>
              <a:t>R</a:t>
            </a:r>
            <a:r>
              <a:rPr lang="en-US" altLang="zh-CN" sz="2800" baseline="-25000" dirty="0"/>
              <a:t>2</a:t>
            </a:r>
            <a:r>
              <a:rPr lang="en-US" altLang="zh-CN" sz="2800" i="1" dirty="0"/>
              <a:t>y</a:t>
            </a:r>
            <a:r>
              <a:rPr lang="en-US" altLang="zh-CN" sz="2800" baseline="-25000" dirty="0"/>
              <a:t>2</a:t>
            </a:r>
            <a:endParaRPr lang="en-US" altLang="zh-CN" sz="2800" dirty="0"/>
          </a:p>
        </p:txBody>
      </p:sp>
    </p:spTree>
  </p:cSld>
  <p:clrMapOvr>
    <a:masterClrMapping/>
  </p:clrMapOvr>
  <p:transition spd="slow" advTm="8000">
    <p:zo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28688" y="171450"/>
            <a:ext cx="7315200" cy="742950"/>
          </a:xfrm>
        </p:spPr>
        <p:txBody>
          <a:bodyPr/>
          <a:lstStyle/>
          <a:p>
            <a:pPr eaLnBrk="1" hangingPunct="1"/>
            <a:r>
              <a:rPr lang="zh-CN" altLang="en-US"/>
              <a:t>等价关系的一个例子</a:t>
            </a:r>
          </a:p>
        </p:txBody>
      </p:sp>
      <p:sp>
        <p:nvSpPr>
          <p:cNvPr id="152579" name="Rectangle 3"/>
          <p:cNvSpPr>
            <a:spLocks noGrp="1" noChangeArrowheads="1"/>
          </p:cNvSpPr>
          <p:nvPr>
            <p:ph sz="quarter" idx="1"/>
          </p:nvPr>
        </p:nvSpPr>
        <p:spPr>
          <a:xfrm>
            <a:off x="612775" y="1200150"/>
            <a:ext cx="8153400" cy="3371850"/>
          </a:xfrm>
        </p:spPr>
        <p:txBody>
          <a:bodyPr/>
          <a:lstStyle/>
          <a:p>
            <a:pPr eaLnBrk="1" hangingPunct="1">
              <a:lnSpc>
                <a:spcPct val="110000"/>
              </a:lnSpc>
            </a:pPr>
            <a:r>
              <a:rPr lang="zh-CN" altLang="en-US" sz="2400" dirty="0"/>
              <a:t>证明：</a:t>
            </a:r>
            <a:r>
              <a:rPr lang="en-US" altLang="zh-CN" sz="2400" i="1" dirty="0"/>
              <a:t>S</a:t>
            </a:r>
            <a:r>
              <a:rPr lang="zh-CN" altLang="en-US" sz="2400" dirty="0"/>
              <a:t>是</a:t>
            </a:r>
            <a:r>
              <a:rPr lang="en-US" altLang="zh-CN" sz="2400" i="1" dirty="0"/>
              <a:t>X</a:t>
            </a:r>
            <a:r>
              <a:rPr lang="en-US" altLang="zh-CN" sz="2400" baseline="-25000" dirty="0"/>
              <a:t>1</a:t>
            </a:r>
            <a:r>
              <a:rPr lang="en-US" altLang="zh-CN" sz="2400" dirty="0">
                <a:sym typeface="Symbol" panose="05050102010706020507" pitchFamily="18" charset="2"/>
              </a:rPr>
              <a:t></a:t>
            </a:r>
            <a:r>
              <a:rPr lang="en-US" altLang="zh-CN" sz="2400" i="1" dirty="0">
                <a:sym typeface="Symbol" panose="05050102010706020507" pitchFamily="18" charset="2"/>
              </a:rPr>
              <a:t>X</a:t>
            </a:r>
            <a:r>
              <a:rPr lang="en-US" altLang="zh-CN" sz="2400" baseline="-25000" dirty="0">
                <a:sym typeface="Symbol" panose="05050102010706020507" pitchFamily="18" charset="2"/>
              </a:rPr>
              <a:t>2</a:t>
            </a:r>
            <a:r>
              <a:rPr lang="zh-CN" altLang="en-US" sz="2400" dirty="0">
                <a:sym typeface="Symbol" panose="05050102010706020507" pitchFamily="18" charset="2"/>
              </a:rPr>
              <a:t>上的等价关系</a:t>
            </a:r>
          </a:p>
          <a:p>
            <a:pPr lvl="1" eaLnBrk="1" hangingPunct="1">
              <a:lnSpc>
                <a:spcPct val="110000"/>
              </a:lnSpc>
            </a:pPr>
            <a:r>
              <a:rPr lang="zh-CN" altLang="en-US" sz="2300" dirty="0">
                <a:sym typeface="Symbol" panose="05050102010706020507" pitchFamily="18" charset="2"/>
              </a:rPr>
              <a:t>对任意</a:t>
            </a:r>
            <a:r>
              <a:rPr lang="en-US" altLang="zh-CN" sz="2300" dirty="0">
                <a:sym typeface="Symbol" panose="05050102010706020507" pitchFamily="18" charset="2"/>
              </a:rPr>
              <a:t>&lt;</a:t>
            </a:r>
            <a:r>
              <a:rPr lang="en-US" altLang="zh-CN" sz="2300" i="1" dirty="0" err="1">
                <a:sym typeface="Symbol" panose="05050102010706020507" pitchFamily="18" charset="2"/>
              </a:rPr>
              <a:t>x</a:t>
            </a:r>
            <a:r>
              <a:rPr lang="en-US" altLang="zh-CN" sz="2300" dirty="0" err="1">
                <a:sym typeface="Symbol" panose="05050102010706020507" pitchFamily="18" charset="2"/>
              </a:rPr>
              <a:t>,</a:t>
            </a:r>
            <a:r>
              <a:rPr lang="en-US" altLang="zh-CN" sz="2300" i="1" dirty="0" err="1">
                <a:sym typeface="Symbol" panose="05050102010706020507" pitchFamily="18" charset="2"/>
              </a:rPr>
              <a:t>y</a:t>
            </a:r>
            <a:r>
              <a:rPr lang="en-US" altLang="zh-CN" sz="2300" dirty="0">
                <a:sym typeface="Symbol" panose="05050102010706020507" pitchFamily="18" charset="2"/>
              </a:rPr>
              <a:t>&gt;</a:t>
            </a:r>
            <a:r>
              <a:rPr lang="en-US" altLang="zh-CN" sz="2300" i="1" dirty="0"/>
              <a:t>X</a:t>
            </a:r>
            <a:r>
              <a:rPr lang="en-US" altLang="zh-CN" sz="2300" baseline="-25000" dirty="0"/>
              <a:t>1</a:t>
            </a:r>
            <a:r>
              <a:rPr lang="en-US" altLang="zh-CN" sz="2300" dirty="0">
                <a:sym typeface="Symbol" panose="05050102010706020507" pitchFamily="18" charset="2"/>
              </a:rPr>
              <a:t></a:t>
            </a:r>
            <a:r>
              <a:rPr lang="en-US" altLang="zh-CN" sz="2300" i="1" dirty="0">
                <a:sym typeface="Symbol" panose="05050102010706020507" pitchFamily="18" charset="2"/>
              </a:rPr>
              <a:t>X</a:t>
            </a:r>
            <a:r>
              <a:rPr lang="en-US" altLang="zh-CN" sz="2300" baseline="-25000" dirty="0">
                <a:sym typeface="Symbol" panose="05050102010706020507" pitchFamily="18" charset="2"/>
              </a:rPr>
              <a:t>2</a:t>
            </a:r>
            <a:r>
              <a:rPr lang="en-US" altLang="zh-CN" sz="2300" dirty="0">
                <a:sym typeface="Symbol" panose="05050102010706020507" pitchFamily="18" charset="2"/>
              </a:rPr>
              <a:t>,</a:t>
            </a:r>
            <a:r>
              <a:rPr lang="zh-CN" altLang="en-US" sz="2300" dirty="0">
                <a:sym typeface="Symbol" panose="05050102010706020507" pitchFamily="18" charset="2"/>
              </a:rPr>
              <a:t>由</a:t>
            </a:r>
            <a:r>
              <a:rPr lang="en-US" altLang="zh-CN" sz="2300" i="1" dirty="0">
                <a:sym typeface="Symbol" panose="05050102010706020507" pitchFamily="18" charset="2"/>
              </a:rPr>
              <a:t>R</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R</a:t>
            </a:r>
            <a:r>
              <a:rPr lang="en-US" altLang="zh-CN" sz="2300" baseline="-25000" dirty="0">
                <a:sym typeface="Symbol" panose="05050102010706020507" pitchFamily="18" charset="2"/>
              </a:rPr>
              <a:t>2</a:t>
            </a:r>
            <a:r>
              <a:rPr lang="zh-CN" altLang="en-US" sz="2300" dirty="0">
                <a:sym typeface="Symbol" panose="05050102010706020507" pitchFamily="18" charset="2"/>
              </a:rPr>
              <a:t>满足自反性可知，</a:t>
            </a:r>
            <a:r>
              <a:rPr lang="en-US" altLang="zh-CN" sz="2300" dirty="0">
                <a:sym typeface="Symbol" panose="05050102010706020507" pitchFamily="18" charset="2"/>
              </a:rPr>
              <a:t>&lt;</a:t>
            </a:r>
            <a:r>
              <a:rPr lang="en-US" altLang="zh-CN" sz="2300" i="1" dirty="0" err="1">
                <a:sym typeface="Symbol" panose="05050102010706020507" pitchFamily="18" charset="2"/>
              </a:rPr>
              <a:t>x</a:t>
            </a:r>
            <a:r>
              <a:rPr lang="en-US" altLang="zh-CN" sz="2300" dirty="0" err="1">
                <a:sym typeface="Symbol" panose="05050102010706020507" pitchFamily="18" charset="2"/>
              </a:rPr>
              <a:t>,</a:t>
            </a:r>
            <a:r>
              <a:rPr lang="en-US" altLang="zh-CN" sz="2300" i="1" dirty="0" err="1">
                <a:sym typeface="Symbol" panose="05050102010706020507" pitchFamily="18" charset="2"/>
              </a:rPr>
              <a:t>x</a:t>
            </a:r>
            <a:r>
              <a:rPr lang="en-US" altLang="zh-CN" sz="2300" dirty="0">
                <a:sym typeface="Symbol" panose="05050102010706020507" pitchFamily="18" charset="2"/>
              </a:rPr>
              <a:t>&gt;</a:t>
            </a:r>
            <a:r>
              <a:rPr lang="en-US" altLang="zh-CN" sz="2300" i="1" dirty="0"/>
              <a:t>R</a:t>
            </a:r>
            <a:r>
              <a:rPr lang="en-US" altLang="zh-CN" sz="2300" baseline="-25000" dirty="0"/>
              <a:t>1</a:t>
            </a:r>
            <a:r>
              <a:rPr lang="en-US" altLang="zh-CN" sz="2300" dirty="0">
                <a:sym typeface="Symbol" panose="05050102010706020507" pitchFamily="18" charset="2"/>
              </a:rPr>
              <a:t>,&lt;</a:t>
            </a:r>
            <a:r>
              <a:rPr lang="en-US" altLang="zh-CN" sz="2300" i="1" dirty="0" err="1">
                <a:sym typeface="Symbol" panose="05050102010706020507" pitchFamily="18" charset="2"/>
              </a:rPr>
              <a:t>y</a:t>
            </a:r>
            <a:r>
              <a:rPr lang="en-US" altLang="zh-CN" sz="2300" dirty="0" err="1">
                <a:sym typeface="Symbol" panose="05050102010706020507" pitchFamily="18" charset="2"/>
              </a:rPr>
              <a:t>,</a:t>
            </a:r>
            <a:r>
              <a:rPr lang="en-US" altLang="zh-CN" sz="2300" i="1" dirty="0" err="1">
                <a:sym typeface="Symbol" panose="05050102010706020507" pitchFamily="18" charset="2"/>
              </a:rPr>
              <a:t>y</a:t>
            </a:r>
            <a:r>
              <a:rPr lang="en-US" altLang="zh-CN" sz="2300" dirty="0">
                <a:sym typeface="Symbol" panose="05050102010706020507" pitchFamily="18" charset="2"/>
              </a:rPr>
              <a:t>&gt;</a:t>
            </a:r>
            <a:r>
              <a:rPr lang="en-US" altLang="zh-CN" sz="2300" i="1" dirty="0"/>
              <a:t>R</a:t>
            </a:r>
            <a:r>
              <a:rPr lang="en-US" altLang="zh-CN" sz="2300" baseline="-25000" dirty="0"/>
              <a:t>2</a:t>
            </a:r>
            <a:r>
              <a:rPr lang="en-US" altLang="zh-CN" sz="2300" dirty="0">
                <a:sym typeface="Symbol" panose="05050102010706020507" pitchFamily="18" charset="2"/>
              </a:rPr>
              <a:t>;&lt;</a:t>
            </a:r>
            <a:r>
              <a:rPr lang="en-US" altLang="zh-CN" sz="2300" i="1" dirty="0" err="1">
                <a:sym typeface="Symbol" panose="05050102010706020507" pitchFamily="18" charset="2"/>
              </a:rPr>
              <a:t>x</a:t>
            </a:r>
            <a:r>
              <a:rPr lang="en-US" altLang="zh-CN" sz="2300" dirty="0" err="1">
                <a:sym typeface="Symbol" panose="05050102010706020507" pitchFamily="18" charset="2"/>
              </a:rPr>
              <a:t>,</a:t>
            </a:r>
            <a:r>
              <a:rPr lang="en-US" altLang="zh-CN" sz="2300" i="1" dirty="0" err="1">
                <a:sym typeface="Symbol" panose="05050102010706020507" pitchFamily="18" charset="2"/>
              </a:rPr>
              <a:t>y</a:t>
            </a:r>
            <a:r>
              <a:rPr lang="en-US" altLang="zh-CN" sz="2300" i="1" dirty="0">
                <a:sym typeface="Symbol" panose="05050102010706020507" pitchFamily="18" charset="2"/>
              </a:rPr>
              <a:t>&gt;S</a:t>
            </a:r>
            <a:r>
              <a:rPr lang="en-US" altLang="zh-CN" sz="2300" dirty="0">
                <a:sym typeface="Symbol" panose="05050102010706020507" pitchFamily="18" charset="2"/>
              </a:rPr>
              <a:t>&lt;</a:t>
            </a:r>
            <a:r>
              <a:rPr lang="en-US" altLang="zh-CN" sz="2300" i="1" dirty="0" err="1">
                <a:sym typeface="Symbol" panose="05050102010706020507" pitchFamily="18" charset="2"/>
              </a:rPr>
              <a:t>x</a:t>
            </a:r>
            <a:r>
              <a:rPr lang="en-US" altLang="zh-CN" sz="2300" dirty="0" err="1">
                <a:sym typeface="Symbol" panose="05050102010706020507" pitchFamily="18" charset="2"/>
              </a:rPr>
              <a:t>,</a:t>
            </a:r>
            <a:r>
              <a:rPr lang="en-US" altLang="zh-CN" sz="2300" i="1" dirty="0" err="1">
                <a:sym typeface="Symbol" panose="05050102010706020507" pitchFamily="18" charset="2"/>
              </a:rPr>
              <a:t>y</a:t>
            </a:r>
            <a:r>
              <a:rPr lang="en-US" altLang="zh-CN" sz="2300" dirty="0">
                <a:sym typeface="Symbol" panose="05050102010706020507" pitchFamily="18" charset="2"/>
              </a:rPr>
              <a:t>&gt;;</a:t>
            </a:r>
            <a:r>
              <a:rPr lang="en-US" altLang="zh-CN" sz="2300" i="1" dirty="0">
                <a:sym typeface="Symbol" panose="05050102010706020507" pitchFamily="18" charset="2"/>
              </a:rPr>
              <a:t>S</a:t>
            </a:r>
            <a:r>
              <a:rPr lang="zh-CN" altLang="en-US" sz="2300" dirty="0">
                <a:sym typeface="Symbol" panose="05050102010706020507" pitchFamily="18" charset="2"/>
              </a:rPr>
              <a:t>自反。</a:t>
            </a:r>
          </a:p>
          <a:p>
            <a:pPr lvl="1" eaLnBrk="1" hangingPunct="1">
              <a:lnSpc>
                <a:spcPct val="110000"/>
              </a:lnSpc>
            </a:pPr>
            <a:r>
              <a:rPr lang="zh-CN" altLang="en-US" sz="2300" dirty="0">
                <a:sym typeface="Symbol" panose="05050102010706020507" pitchFamily="18" charset="2"/>
              </a:rPr>
              <a:t>假设</a:t>
            </a:r>
            <a:r>
              <a:rPr lang="en-US" altLang="zh-CN" sz="2300" dirty="0">
                <a:sym typeface="Symbol" panose="05050102010706020507" pitchFamily="18" charset="2"/>
              </a:rPr>
              <a:t>&lt;</a:t>
            </a:r>
            <a:r>
              <a:rPr lang="en-US" altLang="zh-CN" sz="2300" i="1" dirty="0">
                <a:sym typeface="Symbol" panose="05050102010706020507" pitchFamily="18" charset="2"/>
              </a:rPr>
              <a:t>x</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x</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en-US" altLang="zh-CN" sz="2300" i="1" dirty="0">
                <a:sym typeface="Symbol" panose="05050102010706020507" pitchFamily="18" charset="2"/>
              </a:rPr>
              <a:t>S</a:t>
            </a:r>
            <a:r>
              <a:rPr lang="en-US" altLang="zh-CN" sz="2300" dirty="0">
                <a:sym typeface="Symbol" panose="05050102010706020507" pitchFamily="18" charset="2"/>
              </a:rPr>
              <a:t>&lt;</a:t>
            </a:r>
            <a:r>
              <a:rPr lang="en-US" altLang="zh-CN" sz="2300" i="1" dirty="0">
                <a:sym typeface="Symbol" panose="05050102010706020507" pitchFamily="18" charset="2"/>
              </a:rPr>
              <a:t>y</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y</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zh-CN" altLang="en-US" sz="2300" dirty="0">
                <a:sym typeface="Symbol" panose="05050102010706020507" pitchFamily="18" charset="2"/>
              </a:rPr>
              <a:t>由</a:t>
            </a:r>
            <a:r>
              <a:rPr lang="en-US" altLang="zh-CN" sz="2300" i="1" dirty="0">
                <a:sym typeface="Symbol" panose="05050102010706020507" pitchFamily="18" charset="2"/>
              </a:rPr>
              <a:t>S</a:t>
            </a:r>
            <a:r>
              <a:rPr lang="zh-CN" altLang="en-US" sz="2300" dirty="0">
                <a:sym typeface="Symbol" panose="05050102010706020507" pitchFamily="18" charset="2"/>
              </a:rPr>
              <a:t>的定义以及</a:t>
            </a:r>
            <a:r>
              <a:rPr lang="en-US" altLang="zh-CN" sz="2300" i="1" dirty="0">
                <a:sym typeface="Symbol" panose="05050102010706020507" pitchFamily="18" charset="2"/>
              </a:rPr>
              <a:t>R</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R</a:t>
            </a:r>
            <a:r>
              <a:rPr lang="en-US" altLang="zh-CN" sz="2300" baseline="-25000" dirty="0">
                <a:sym typeface="Symbol" panose="05050102010706020507" pitchFamily="18" charset="2"/>
              </a:rPr>
              <a:t>2</a:t>
            </a:r>
            <a:r>
              <a:rPr lang="zh-CN" altLang="en-US" sz="2300" dirty="0">
                <a:sym typeface="Symbol" panose="05050102010706020507" pitchFamily="18" charset="2"/>
              </a:rPr>
              <a:t>满足对称性可知：</a:t>
            </a:r>
            <a:r>
              <a:rPr lang="en-US" altLang="zh-CN" sz="2300" dirty="0">
                <a:sym typeface="Symbol" panose="05050102010706020507" pitchFamily="18" charset="2"/>
              </a:rPr>
              <a:t>&lt;</a:t>
            </a:r>
            <a:r>
              <a:rPr lang="en-US" altLang="zh-CN" sz="2300" i="1" dirty="0">
                <a:sym typeface="Symbol" panose="05050102010706020507" pitchFamily="18" charset="2"/>
              </a:rPr>
              <a:t>y</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y</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en-US" altLang="zh-CN" sz="2300" i="1" dirty="0">
                <a:sym typeface="Symbol" panose="05050102010706020507" pitchFamily="18" charset="2"/>
              </a:rPr>
              <a:t>S</a:t>
            </a:r>
            <a:r>
              <a:rPr lang="en-US" altLang="zh-CN" sz="2300" dirty="0">
                <a:sym typeface="Symbol" panose="05050102010706020507" pitchFamily="18" charset="2"/>
              </a:rPr>
              <a:t>&lt;</a:t>
            </a:r>
            <a:r>
              <a:rPr lang="en-US" altLang="zh-CN" sz="2300" i="1" dirty="0">
                <a:sym typeface="Symbol" panose="05050102010706020507" pitchFamily="18" charset="2"/>
              </a:rPr>
              <a:t>x</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x</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en-US" altLang="zh-CN" sz="2300" i="1" dirty="0">
                <a:sym typeface="Symbol" panose="05050102010706020507" pitchFamily="18" charset="2"/>
              </a:rPr>
              <a:t>S</a:t>
            </a:r>
            <a:r>
              <a:rPr lang="zh-CN" altLang="en-US" sz="2300" dirty="0">
                <a:sym typeface="Symbol" panose="05050102010706020507" pitchFamily="18" charset="2"/>
              </a:rPr>
              <a:t>对称。</a:t>
            </a:r>
          </a:p>
          <a:p>
            <a:pPr lvl="1" eaLnBrk="1" hangingPunct="1">
              <a:lnSpc>
                <a:spcPct val="110000"/>
              </a:lnSpc>
            </a:pPr>
            <a:r>
              <a:rPr lang="zh-CN" altLang="en-US" sz="2300" dirty="0">
                <a:sym typeface="Symbol" panose="05050102010706020507" pitchFamily="18" charset="2"/>
              </a:rPr>
              <a:t>假设</a:t>
            </a:r>
            <a:r>
              <a:rPr lang="en-US" altLang="zh-CN" sz="2300" dirty="0">
                <a:sym typeface="Symbol" panose="05050102010706020507" pitchFamily="18" charset="2"/>
              </a:rPr>
              <a:t>&lt;</a:t>
            </a:r>
            <a:r>
              <a:rPr lang="en-US" altLang="zh-CN" sz="2300" i="1" dirty="0">
                <a:sym typeface="Symbol" panose="05050102010706020507" pitchFamily="18" charset="2"/>
              </a:rPr>
              <a:t>x</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x</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en-US" altLang="zh-CN" sz="2300" i="1" dirty="0">
                <a:sym typeface="Symbol" panose="05050102010706020507" pitchFamily="18" charset="2"/>
              </a:rPr>
              <a:t>S</a:t>
            </a:r>
            <a:r>
              <a:rPr lang="en-US" altLang="zh-CN" sz="2300" dirty="0">
                <a:sym typeface="Symbol" panose="05050102010706020507" pitchFamily="18" charset="2"/>
              </a:rPr>
              <a:t>&lt;</a:t>
            </a:r>
            <a:r>
              <a:rPr lang="en-US" altLang="zh-CN" sz="2300" i="1" dirty="0">
                <a:sym typeface="Symbol" panose="05050102010706020507" pitchFamily="18" charset="2"/>
              </a:rPr>
              <a:t>y</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y</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zh-CN" altLang="en-US" sz="2300" dirty="0">
                <a:sym typeface="Symbol" panose="05050102010706020507" pitchFamily="18" charset="2"/>
              </a:rPr>
              <a:t>且</a:t>
            </a:r>
            <a:r>
              <a:rPr lang="en-US" altLang="zh-CN" sz="2300" dirty="0">
                <a:sym typeface="Symbol" panose="05050102010706020507" pitchFamily="18" charset="2"/>
              </a:rPr>
              <a:t>&lt;</a:t>
            </a:r>
            <a:r>
              <a:rPr lang="en-US" altLang="zh-CN" sz="2300" i="1" dirty="0">
                <a:sym typeface="Symbol" panose="05050102010706020507" pitchFamily="18" charset="2"/>
              </a:rPr>
              <a:t>y</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y</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en-US" altLang="zh-CN" sz="2300" i="1" dirty="0">
                <a:sym typeface="Symbol" panose="05050102010706020507" pitchFamily="18" charset="2"/>
              </a:rPr>
              <a:t>S</a:t>
            </a:r>
            <a:r>
              <a:rPr lang="en-US" altLang="zh-CN" sz="2300" dirty="0">
                <a:sym typeface="Symbol" panose="05050102010706020507" pitchFamily="18" charset="2"/>
              </a:rPr>
              <a:t>&lt;</a:t>
            </a:r>
            <a:r>
              <a:rPr lang="en-US" altLang="zh-CN" sz="2300" i="1" dirty="0">
                <a:sym typeface="Symbol" panose="05050102010706020507" pitchFamily="18" charset="2"/>
              </a:rPr>
              <a:t>z</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z</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zh-CN" altLang="en-US" sz="2300" dirty="0">
                <a:sym typeface="Symbol" panose="05050102010706020507" pitchFamily="18" charset="2"/>
              </a:rPr>
              <a:t>则</a:t>
            </a:r>
            <a:r>
              <a:rPr lang="en-US" altLang="zh-CN" sz="2300" i="1" dirty="0">
                <a:sym typeface="Symbol" panose="05050102010706020507" pitchFamily="18" charset="2"/>
              </a:rPr>
              <a:t>x</a:t>
            </a:r>
            <a:r>
              <a:rPr lang="en-US" altLang="zh-CN" sz="2300" baseline="-25000" dirty="0">
                <a:sym typeface="Symbol" panose="05050102010706020507" pitchFamily="18" charset="2"/>
              </a:rPr>
              <a:t>1</a:t>
            </a:r>
            <a:r>
              <a:rPr lang="en-US" altLang="zh-CN" sz="2300" i="1" dirty="0">
                <a:sym typeface="Symbol" panose="05050102010706020507" pitchFamily="18" charset="2"/>
              </a:rPr>
              <a:t>R</a:t>
            </a:r>
            <a:r>
              <a:rPr lang="en-US" altLang="zh-CN" sz="2300" baseline="-25000" dirty="0">
                <a:sym typeface="Symbol" panose="05050102010706020507" pitchFamily="18" charset="2"/>
              </a:rPr>
              <a:t>1</a:t>
            </a:r>
            <a:r>
              <a:rPr lang="en-US" altLang="zh-CN" sz="2300" i="1" dirty="0">
                <a:sym typeface="Symbol" panose="05050102010706020507" pitchFamily="18" charset="2"/>
              </a:rPr>
              <a:t>y</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y</a:t>
            </a:r>
            <a:r>
              <a:rPr lang="en-US" altLang="zh-CN" sz="2300" baseline="-25000" dirty="0">
                <a:sym typeface="Symbol" panose="05050102010706020507" pitchFamily="18" charset="2"/>
              </a:rPr>
              <a:t>1</a:t>
            </a:r>
            <a:r>
              <a:rPr lang="en-US" altLang="zh-CN" sz="2300" i="1" dirty="0">
                <a:sym typeface="Symbol" panose="05050102010706020507" pitchFamily="18" charset="2"/>
              </a:rPr>
              <a:t>R</a:t>
            </a:r>
            <a:r>
              <a:rPr lang="en-US" altLang="zh-CN" sz="2300" baseline="-25000" dirty="0">
                <a:sym typeface="Symbol" panose="05050102010706020507" pitchFamily="18" charset="2"/>
              </a:rPr>
              <a:t>1</a:t>
            </a:r>
            <a:r>
              <a:rPr lang="en-US" altLang="zh-CN" sz="2300" i="1" dirty="0">
                <a:sym typeface="Symbol" panose="05050102010706020507" pitchFamily="18" charset="2"/>
              </a:rPr>
              <a:t>z</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x</a:t>
            </a:r>
            <a:r>
              <a:rPr lang="en-US" altLang="zh-CN" sz="2300" baseline="-25000" dirty="0">
                <a:sym typeface="Symbol" panose="05050102010706020507" pitchFamily="18" charset="2"/>
              </a:rPr>
              <a:t>2</a:t>
            </a:r>
            <a:r>
              <a:rPr lang="en-US" altLang="zh-CN" sz="2300" i="1" dirty="0">
                <a:sym typeface="Symbol" panose="05050102010706020507" pitchFamily="18" charset="2"/>
              </a:rPr>
              <a:t>R</a:t>
            </a:r>
            <a:r>
              <a:rPr lang="en-US" altLang="zh-CN" sz="2300" baseline="-25000" dirty="0">
                <a:sym typeface="Symbol" panose="05050102010706020507" pitchFamily="18" charset="2"/>
              </a:rPr>
              <a:t>2</a:t>
            </a:r>
            <a:r>
              <a:rPr lang="en-US" altLang="zh-CN" sz="2300" i="1" dirty="0">
                <a:sym typeface="Symbol" panose="05050102010706020507" pitchFamily="18" charset="2"/>
              </a:rPr>
              <a:t>y</a:t>
            </a:r>
            <a:r>
              <a:rPr lang="en-US" altLang="zh-CN" sz="2300" baseline="-25000" dirty="0">
                <a:sym typeface="Symbol" panose="05050102010706020507" pitchFamily="18" charset="2"/>
              </a:rPr>
              <a:t>2</a:t>
            </a:r>
            <a:r>
              <a:rPr lang="en-US" altLang="zh-CN" sz="2300" dirty="0">
                <a:sym typeface="Symbol" panose="05050102010706020507" pitchFamily="18" charset="2"/>
              </a:rPr>
              <a:t>,</a:t>
            </a:r>
            <a:r>
              <a:rPr lang="en-US" altLang="zh-CN" sz="2300" i="1" dirty="0">
                <a:sym typeface="Symbol" panose="05050102010706020507" pitchFamily="18" charset="2"/>
              </a:rPr>
              <a:t>y</a:t>
            </a:r>
            <a:r>
              <a:rPr lang="en-US" altLang="zh-CN" sz="2300" baseline="-25000" dirty="0">
                <a:sym typeface="Symbol" panose="05050102010706020507" pitchFamily="18" charset="2"/>
              </a:rPr>
              <a:t>2</a:t>
            </a:r>
            <a:r>
              <a:rPr lang="en-US" altLang="zh-CN" sz="2300" i="1" dirty="0">
                <a:sym typeface="Symbol" panose="05050102010706020507" pitchFamily="18" charset="2"/>
              </a:rPr>
              <a:t>R</a:t>
            </a:r>
            <a:r>
              <a:rPr lang="en-US" altLang="zh-CN" sz="2300" baseline="-25000" dirty="0">
                <a:sym typeface="Symbol" panose="05050102010706020507" pitchFamily="18" charset="2"/>
              </a:rPr>
              <a:t>2</a:t>
            </a:r>
            <a:r>
              <a:rPr lang="en-US" altLang="zh-CN" sz="2300" i="1" dirty="0">
                <a:sym typeface="Symbol" panose="05050102010706020507" pitchFamily="18" charset="2"/>
              </a:rPr>
              <a:t>z</a:t>
            </a:r>
            <a:r>
              <a:rPr lang="en-US" altLang="zh-CN" sz="2300" baseline="-25000" dirty="0">
                <a:sym typeface="Symbol" panose="05050102010706020507" pitchFamily="18" charset="2"/>
              </a:rPr>
              <a:t>2</a:t>
            </a:r>
            <a:r>
              <a:rPr lang="en-US" altLang="zh-CN" sz="2300" dirty="0">
                <a:sym typeface="Symbol" panose="05050102010706020507" pitchFamily="18" charset="2"/>
              </a:rPr>
              <a:t>,</a:t>
            </a:r>
            <a:r>
              <a:rPr lang="zh-CN" altLang="en-US" sz="2300" dirty="0">
                <a:sym typeface="Symbol" panose="05050102010706020507" pitchFamily="18" charset="2"/>
              </a:rPr>
              <a:t>由</a:t>
            </a:r>
            <a:r>
              <a:rPr lang="en-US" altLang="zh-CN" sz="2300" i="1" dirty="0">
                <a:sym typeface="Symbol" panose="05050102010706020507" pitchFamily="18" charset="2"/>
              </a:rPr>
              <a:t>R</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R</a:t>
            </a:r>
            <a:r>
              <a:rPr lang="en-US" altLang="zh-CN" sz="2300" baseline="-25000" dirty="0">
                <a:sym typeface="Symbol" panose="05050102010706020507" pitchFamily="18" charset="2"/>
              </a:rPr>
              <a:t>2</a:t>
            </a:r>
            <a:r>
              <a:rPr lang="zh-CN" altLang="en-US" sz="2300" dirty="0">
                <a:sym typeface="Symbol" panose="05050102010706020507" pitchFamily="18" charset="2"/>
              </a:rPr>
              <a:t>满足传递性可知：</a:t>
            </a:r>
            <a:r>
              <a:rPr lang="en-US" altLang="zh-CN" sz="2300" i="1" dirty="0">
                <a:sym typeface="Symbol" panose="05050102010706020507" pitchFamily="18" charset="2"/>
              </a:rPr>
              <a:t>x</a:t>
            </a:r>
            <a:r>
              <a:rPr lang="en-US" altLang="zh-CN" sz="2300" baseline="-25000" dirty="0">
                <a:sym typeface="Symbol" panose="05050102010706020507" pitchFamily="18" charset="2"/>
              </a:rPr>
              <a:t>1</a:t>
            </a:r>
            <a:r>
              <a:rPr lang="en-US" altLang="zh-CN" sz="2300" i="1" dirty="0">
                <a:sym typeface="Symbol" panose="05050102010706020507" pitchFamily="18" charset="2"/>
              </a:rPr>
              <a:t>R</a:t>
            </a:r>
            <a:r>
              <a:rPr lang="en-US" altLang="zh-CN" sz="2300" baseline="-25000" dirty="0">
                <a:sym typeface="Symbol" panose="05050102010706020507" pitchFamily="18" charset="2"/>
              </a:rPr>
              <a:t>1</a:t>
            </a:r>
            <a:r>
              <a:rPr lang="en-US" altLang="zh-CN" sz="2300" i="1" dirty="0">
                <a:sym typeface="Symbol" panose="05050102010706020507" pitchFamily="18" charset="2"/>
              </a:rPr>
              <a:t>z</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zh-CN" altLang="en-US" sz="2300" dirty="0">
                <a:sym typeface="Symbol" panose="05050102010706020507" pitchFamily="18" charset="2"/>
              </a:rPr>
              <a:t>且</a:t>
            </a:r>
            <a:r>
              <a:rPr lang="en-US" altLang="zh-CN" sz="2300" i="1" dirty="0">
                <a:sym typeface="Symbol" panose="05050102010706020507" pitchFamily="18" charset="2"/>
              </a:rPr>
              <a:t>x</a:t>
            </a:r>
            <a:r>
              <a:rPr lang="en-US" altLang="zh-CN" sz="2300" baseline="-25000" dirty="0">
                <a:sym typeface="Symbol" panose="05050102010706020507" pitchFamily="18" charset="2"/>
              </a:rPr>
              <a:t>2</a:t>
            </a:r>
            <a:r>
              <a:rPr lang="en-US" altLang="zh-CN" sz="2300" i="1" dirty="0">
                <a:sym typeface="Symbol" panose="05050102010706020507" pitchFamily="18" charset="2"/>
              </a:rPr>
              <a:t>R</a:t>
            </a:r>
            <a:r>
              <a:rPr lang="en-US" altLang="zh-CN" sz="2300" baseline="-25000" dirty="0">
                <a:sym typeface="Symbol" panose="05050102010706020507" pitchFamily="18" charset="2"/>
              </a:rPr>
              <a:t>2</a:t>
            </a:r>
            <a:r>
              <a:rPr lang="en-US" altLang="zh-CN" sz="2300" i="1" dirty="0">
                <a:sym typeface="Symbol" panose="05050102010706020507" pitchFamily="18" charset="2"/>
              </a:rPr>
              <a:t>z</a:t>
            </a:r>
            <a:r>
              <a:rPr lang="en-US" altLang="zh-CN" sz="2300" baseline="-25000" dirty="0">
                <a:sym typeface="Symbol" panose="05050102010706020507" pitchFamily="18" charset="2"/>
              </a:rPr>
              <a:t>2</a:t>
            </a:r>
            <a:r>
              <a:rPr lang="en-US" altLang="zh-CN" sz="2300" dirty="0">
                <a:sym typeface="Symbol" panose="05050102010706020507" pitchFamily="18" charset="2"/>
              </a:rPr>
              <a:t>,</a:t>
            </a:r>
            <a:r>
              <a:rPr lang="zh-CN" altLang="en-US" sz="2300" dirty="0">
                <a:sym typeface="Symbol" panose="05050102010706020507" pitchFamily="18" charset="2"/>
              </a:rPr>
              <a:t>于是：</a:t>
            </a:r>
            <a:r>
              <a:rPr lang="en-US" altLang="zh-CN" sz="2300" dirty="0">
                <a:sym typeface="Symbol" panose="05050102010706020507" pitchFamily="18" charset="2"/>
              </a:rPr>
              <a:t>&lt;</a:t>
            </a:r>
            <a:r>
              <a:rPr lang="en-US" altLang="zh-CN" sz="2300" i="1" dirty="0">
                <a:sym typeface="Symbol" panose="05050102010706020507" pitchFamily="18" charset="2"/>
              </a:rPr>
              <a:t>x</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x</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en-US" altLang="zh-CN" sz="2300" i="1" dirty="0">
                <a:sym typeface="Symbol" panose="05050102010706020507" pitchFamily="18" charset="2"/>
              </a:rPr>
              <a:t>S</a:t>
            </a:r>
            <a:r>
              <a:rPr lang="en-US" altLang="zh-CN" sz="2300" dirty="0">
                <a:sym typeface="Symbol" panose="05050102010706020507" pitchFamily="18" charset="2"/>
              </a:rPr>
              <a:t>&lt;</a:t>
            </a:r>
            <a:r>
              <a:rPr lang="en-US" altLang="zh-CN" sz="2300" i="1" dirty="0">
                <a:sym typeface="Symbol" panose="05050102010706020507" pitchFamily="18" charset="2"/>
              </a:rPr>
              <a:t>z</a:t>
            </a:r>
            <a:r>
              <a:rPr lang="en-US" altLang="zh-CN" sz="2300" baseline="-25000" dirty="0">
                <a:sym typeface="Symbol" panose="05050102010706020507" pitchFamily="18" charset="2"/>
              </a:rPr>
              <a:t>1</a:t>
            </a:r>
            <a:r>
              <a:rPr lang="en-US" altLang="zh-CN" sz="2300" dirty="0">
                <a:sym typeface="Symbol" panose="05050102010706020507" pitchFamily="18" charset="2"/>
              </a:rPr>
              <a:t>,</a:t>
            </a:r>
            <a:r>
              <a:rPr lang="en-US" altLang="zh-CN" sz="2300" i="1" dirty="0">
                <a:sym typeface="Symbol" panose="05050102010706020507" pitchFamily="18" charset="2"/>
              </a:rPr>
              <a:t>z</a:t>
            </a:r>
            <a:r>
              <a:rPr lang="en-US" altLang="zh-CN" sz="2300" baseline="-25000" dirty="0">
                <a:sym typeface="Symbol" panose="05050102010706020507" pitchFamily="18" charset="2"/>
              </a:rPr>
              <a:t>2</a:t>
            </a:r>
            <a:r>
              <a:rPr lang="en-US" altLang="zh-CN" sz="2300" dirty="0">
                <a:sym typeface="Symbol" panose="05050102010706020507" pitchFamily="18" charset="2"/>
              </a:rPr>
              <a:t>&gt;;</a:t>
            </a:r>
            <a:r>
              <a:rPr lang="en-US" altLang="zh-CN" sz="2300" i="1" dirty="0">
                <a:sym typeface="Symbol" panose="05050102010706020507" pitchFamily="18" charset="2"/>
              </a:rPr>
              <a:t>S</a:t>
            </a:r>
            <a:r>
              <a:rPr lang="zh-CN" altLang="en-US" sz="2300" dirty="0">
                <a:sym typeface="Symbol" panose="05050102010706020507" pitchFamily="18" charset="2"/>
              </a:rPr>
              <a:t>传递。</a:t>
            </a:r>
          </a:p>
        </p:txBody>
      </p:sp>
    </p:spTree>
  </p:cSld>
  <p:clrMapOvr>
    <a:masterClrMapping/>
  </p:clrMapOvr>
  <p:transition spd="slow" advTm="8000">
    <p:zo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26"/>
          <p:cNvSpPr>
            <a:spLocks noGrp="1" noChangeArrowheads="1"/>
          </p:cNvSpPr>
          <p:nvPr>
            <p:ph type="title"/>
          </p:nvPr>
        </p:nvSpPr>
        <p:spPr>
          <a:xfrm>
            <a:off x="928688" y="171450"/>
            <a:ext cx="7315200" cy="742950"/>
          </a:xfrm>
        </p:spPr>
        <p:txBody>
          <a:bodyPr/>
          <a:lstStyle/>
          <a:p>
            <a:pPr eaLnBrk="1" hangingPunct="1"/>
            <a:r>
              <a:rPr lang="zh-CN" altLang="en-US"/>
              <a:t>等价关系与集合运算</a:t>
            </a:r>
          </a:p>
        </p:txBody>
      </p:sp>
      <p:sp>
        <p:nvSpPr>
          <p:cNvPr id="144387" name="Rectangle 1027"/>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175" dirty="0"/>
              <a:t>假设</a:t>
            </a:r>
            <a:r>
              <a:rPr lang="en-US" altLang="zh-CN" sz="2175" i="1" dirty="0"/>
              <a:t>R</a:t>
            </a:r>
            <a:r>
              <a:rPr lang="en-US" altLang="zh-CN" sz="2175" baseline="-25000" dirty="0"/>
              <a:t>1</a:t>
            </a:r>
            <a:r>
              <a:rPr lang="en-US" altLang="zh-CN" sz="2175" dirty="0"/>
              <a:t>,</a:t>
            </a:r>
            <a:r>
              <a:rPr lang="en-US" altLang="zh-CN" sz="2175" i="1" dirty="0"/>
              <a:t>R</a:t>
            </a:r>
            <a:r>
              <a:rPr lang="en-US" altLang="zh-CN" sz="2175" baseline="-25000" dirty="0"/>
              <a:t>2</a:t>
            </a:r>
            <a:r>
              <a:rPr lang="zh-CN" altLang="en-US" sz="2175" dirty="0"/>
              <a:t>均为集合</a:t>
            </a:r>
            <a:r>
              <a:rPr lang="en-US" altLang="zh-CN" sz="2175" i="1" dirty="0"/>
              <a:t>X</a:t>
            </a:r>
            <a:r>
              <a:rPr lang="zh-CN" altLang="en-US" sz="2175" dirty="0"/>
              <a:t>上的等价关系，回答下列问题：</a:t>
            </a:r>
          </a:p>
          <a:p>
            <a:pPr marL="479822" lvl="1" eaLnBrk="1" hangingPunct="1">
              <a:defRPr/>
            </a:pPr>
            <a:r>
              <a:rPr lang="en-US" altLang="zh-CN" sz="1950" i="1" dirty="0"/>
              <a:t>R</a:t>
            </a:r>
            <a:r>
              <a:rPr lang="en-US" altLang="zh-CN" sz="1950" baseline="-25000" dirty="0"/>
              <a:t>1</a:t>
            </a:r>
            <a:r>
              <a:rPr lang="en-US" altLang="zh-CN" sz="1950" dirty="0">
                <a:sym typeface="Symbol" panose="05050102010706020507" pitchFamily="18" charset="2"/>
              </a:rPr>
              <a:t></a:t>
            </a:r>
            <a:r>
              <a:rPr lang="en-US" altLang="zh-CN" sz="1950" i="1" dirty="0"/>
              <a:t>R</a:t>
            </a:r>
            <a:r>
              <a:rPr lang="en-US" altLang="zh-CN" sz="1950" baseline="-25000" dirty="0"/>
              <a:t>2</a:t>
            </a:r>
            <a:r>
              <a:rPr lang="zh-CN" altLang="en-US" sz="1950" dirty="0"/>
              <a:t>是否仍为等价关系？</a:t>
            </a:r>
          </a:p>
          <a:p>
            <a:pPr marL="479822" lvl="1" eaLnBrk="1" hangingPunct="1">
              <a:defRPr/>
            </a:pPr>
            <a:r>
              <a:rPr lang="en-US" altLang="zh-CN" sz="1950" i="1" dirty="0"/>
              <a:t>R</a:t>
            </a:r>
            <a:r>
              <a:rPr lang="en-US" altLang="zh-CN" sz="1950" baseline="-25000" dirty="0"/>
              <a:t>1</a:t>
            </a:r>
            <a:r>
              <a:rPr lang="en-US" altLang="zh-CN" sz="1950" dirty="0">
                <a:sym typeface="Symbol" panose="05050102010706020507" pitchFamily="18" charset="2"/>
              </a:rPr>
              <a:t></a:t>
            </a:r>
            <a:r>
              <a:rPr lang="en-US" altLang="zh-CN" sz="1950" i="1" dirty="0"/>
              <a:t>R</a:t>
            </a:r>
            <a:r>
              <a:rPr lang="en-US" altLang="zh-CN" sz="1950" baseline="-25000" dirty="0"/>
              <a:t>2</a:t>
            </a:r>
            <a:r>
              <a:rPr lang="zh-CN" altLang="en-US" sz="1950" dirty="0"/>
              <a:t>是否仍为等价关系？</a:t>
            </a:r>
          </a:p>
          <a:p>
            <a:pPr lvl="2" eaLnBrk="1" hangingPunct="1">
              <a:defRPr/>
            </a:pPr>
            <a:r>
              <a:rPr kumimoji="1" lang="zh-CN" altLang="en-US" sz="1725" dirty="0">
                <a:solidFill>
                  <a:srgbClr val="FF0000"/>
                </a:solidFill>
                <a:sym typeface="Wingdings 2" panose="05020102010507070707" pitchFamily="18" charset="2"/>
              </a:rPr>
              <a:t></a:t>
            </a:r>
            <a:r>
              <a:rPr kumimoji="1" lang="zh-CN" altLang="en-US" sz="1725" dirty="0">
                <a:solidFill>
                  <a:srgbClr val="996633"/>
                </a:solidFill>
              </a:rPr>
              <a:t>传递性不能保持</a:t>
            </a:r>
            <a:endParaRPr lang="zh-CN" altLang="en-US" sz="1725" dirty="0"/>
          </a:p>
          <a:p>
            <a:pPr marL="479822" lvl="1" eaLnBrk="1" hangingPunct="1">
              <a:defRPr/>
            </a:pPr>
            <a:endParaRPr lang="zh-CN" altLang="en-US" sz="1950" dirty="0"/>
          </a:p>
          <a:p>
            <a:pPr marL="479822" lvl="1" eaLnBrk="1" hangingPunct="1">
              <a:defRPr/>
            </a:pPr>
            <a:r>
              <a:rPr lang="en-US" altLang="zh-CN" sz="2300" i="1" dirty="0"/>
              <a:t>X</a:t>
            </a:r>
            <a:r>
              <a:rPr lang="en-US" altLang="zh-CN" sz="2300" dirty="0">
                <a:sym typeface="Symbol" panose="05050102010706020507" pitchFamily="18" charset="2"/>
              </a:rPr>
              <a:t></a:t>
            </a:r>
            <a:r>
              <a:rPr lang="en-US" altLang="zh-CN" sz="2300" i="1" dirty="0">
                <a:sym typeface="Symbol" panose="05050102010706020507" pitchFamily="18" charset="2"/>
              </a:rPr>
              <a:t>X</a:t>
            </a:r>
            <a:r>
              <a:rPr lang="en-US" altLang="zh-CN" sz="1950" dirty="0"/>
              <a:t>-</a:t>
            </a:r>
            <a:r>
              <a:rPr lang="en-US" altLang="zh-CN" sz="1950" i="1" dirty="0"/>
              <a:t>R</a:t>
            </a:r>
            <a:r>
              <a:rPr lang="en-US" altLang="zh-CN" sz="1950" baseline="-25000" dirty="0"/>
              <a:t>1</a:t>
            </a:r>
            <a:r>
              <a:rPr lang="zh-CN" altLang="en-US" sz="1950" dirty="0"/>
              <a:t>是否仍为等价关系？</a:t>
            </a:r>
          </a:p>
          <a:p>
            <a:pPr lvl="2" eaLnBrk="1" hangingPunct="1">
              <a:defRPr/>
            </a:pPr>
            <a:r>
              <a:rPr kumimoji="1" lang="zh-CN" altLang="en-US" sz="1725" dirty="0">
                <a:solidFill>
                  <a:srgbClr val="FF0000"/>
                </a:solidFill>
                <a:sym typeface="Wingdings 2" panose="05020102010507070707" pitchFamily="18" charset="2"/>
              </a:rPr>
              <a:t></a:t>
            </a:r>
            <a:r>
              <a:rPr kumimoji="1" lang="zh-CN" altLang="en-US" sz="1725" dirty="0">
                <a:solidFill>
                  <a:srgbClr val="996633"/>
                </a:solidFill>
              </a:rPr>
              <a:t>自反性不能保持</a:t>
            </a:r>
          </a:p>
        </p:txBody>
      </p:sp>
    </p:spTree>
  </p:cSld>
  <p:clrMapOvr>
    <a:masterClrMapping/>
  </p:clrMapOvr>
  <p:transition spd="slow" advTm="8000">
    <p:zo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928688" y="171450"/>
            <a:ext cx="7315200" cy="742950"/>
          </a:xfrm>
        </p:spPr>
        <p:txBody>
          <a:bodyPr/>
          <a:lstStyle/>
          <a:p>
            <a:pPr eaLnBrk="1" hangingPunct="1"/>
            <a:r>
              <a:rPr lang="zh-CN" altLang="en-US" sz="4200"/>
              <a:t>关系性质保持的总结</a:t>
            </a:r>
          </a:p>
        </p:txBody>
      </p:sp>
      <p:graphicFrame>
        <p:nvGraphicFramePr>
          <p:cNvPr id="445443" name="Group 3"/>
          <p:cNvGraphicFramePr>
            <a:graphicFrameLocks noGrp="1"/>
          </p:cNvGraphicFramePr>
          <p:nvPr>
            <p:ph sz="quarter" idx="1"/>
          </p:nvPr>
        </p:nvGraphicFramePr>
        <p:xfrm>
          <a:off x="612775" y="1200150"/>
          <a:ext cx="8153399" cy="3124202"/>
        </p:xfrm>
        <a:graphic>
          <a:graphicData uri="http://schemas.openxmlformats.org/drawingml/2006/table">
            <a:tbl>
              <a:tblPr/>
              <a:tblGrid>
                <a:gridCol w="1359434">
                  <a:extLst>
                    <a:ext uri="{9D8B030D-6E8A-4147-A177-3AD203B41FA5}">
                      <a16:colId xmlns:a16="http://schemas.microsoft.com/office/drawing/2014/main" val="20000"/>
                    </a:ext>
                  </a:extLst>
                </a:gridCol>
                <a:gridCol w="1357832">
                  <a:extLst>
                    <a:ext uri="{9D8B030D-6E8A-4147-A177-3AD203B41FA5}">
                      <a16:colId xmlns:a16="http://schemas.microsoft.com/office/drawing/2014/main" val="20001"/>
                    </a:ext>
                  </a:extLst>
                </a:gridCol>
                <a:gridCol w="1359434">
                  <a:extLst>
                    <a:ext uri="{9D8B030D-6E8A-4147-A177-3AD203B41FA5}">
                      <a16:colId xmlns:a16="http://schemas.microsoft.com/office/drawing/2014/main" val="20002"/>
                    </a:ext>
                  </a:extLst>
                </a:gridCol>
                <a:gridCol w="1359434">
                  <a:extLst>
                    <a:ext uri="{9D8B030D-6E8A-4147-A177-3AD203B41FA5}">
                      <a16:colId xmlns:a16="http://schemas.microsoft.com/office/drawing/2014/main" val="20003"/>
                    </a:ext>
                  </a:extLst>
                </a:gridCol>
                <a:gridCol w="1357831">
                  <a:extLst>
                    <a:ext uri="{9D8B030D-6E8A-4147-A177-3AD203B41FA5}">
                      <a16:colId xmlns:a16="http://schemas.microsoft.com/office/drawing/2014/main" val="20004"/>
                    </a:ext>
                  </a:extLst>
                </a:gridCol>
                <a:gridCol w="1359434">
                  <a:extLst>
                    <a:ext uri="{9D8B030D-6E8A-4147-A177-3AD203B41FA5}">
                      <a16:colId xmlns:a16="http://schemas.microsoft.com/office/drawing/2014/main" val="20005"/>
                    </a:ext>
                  </a:extLst>
                </a:gridCol>
              </a:tblGrid>
              <a:tr h="63698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100" b="0" i="0" u="none" strike="noStrike" cap="none" normalizeH="0" baseline="0" dirty="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自反</a:t>
                      </a:r>
                    </a:p>
                  </a:txBody>
                  <a:tcPr marL="92339" marR="92339" marT="14287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5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反自反</a:t>
                      </a:r>
                    </a:p>
                  </a:txBody>
                  <a:tcPr marL="92339" marR="92339" marT="14287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5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对称</a:t>
                      </a:r>
                    </a:p>
                  </a:txBody>
                  <a:tcPr marL="92339" marR="92339" marT="14287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5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反对称</a:t>
                      </a:r>
                    </a:p>
                  </a:txBody>
                  <a:tcPr marL="92339" marR="92339" marT="14287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5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传递</a:t>
                      </a:r>
                    </a:p>
                  </a:txBody>
                  <a:tcPr marL="92339" marR="92339" marT="142875"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266">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100" b="0" i="1" u="none" strike="noStrike" cap="none" normalizeH="0" baseline="0">
                          <a:ln>
                            <a:noFill/>
                          </a:ln>
                          <a:solidFill>
                            <a:schemeClr val="tx1"/>
                          </a:solidFill>
                          <a:effectLst/>
                          <a:latin typeface="Arial" charset="0"/>
                          <a:ea typeface="宋体" pitchFamily="2" charset="-122"/>
                        </a:rPr>
                        <a:t>R</a:t>
                      </a:r>
                      <a:r>
                        <a:rPr kumimoji="0" lang="en-US" altLang="zh-CN" sz="2100" b="0" i="0" u="none" strike="noStrike" cap="none" normalizeH="0" baseline="-30000">
                          <a:ln>
                            <a:noFill/>
                          </a:ln>
                          <a:solidFill>
                            <a:schemeClr val="tx1"/>
                          </a:solidFill>
                          <a:effectLst/>
                          <a:latin typeface="Arial" charset="0"/>
                          <a:ea typeface="宋体" pitchFamily="2" charset="-122"/>
                        </a:rPr>
                        <a:t>1</a:t>
                      </a:r>
                      <a:r>
                        <a:rPr kumimoji="0" lang="en-US" altLang="zh-CN" sz="2100" b="0" i="0" u="none" strike="noStrike" cap="none" normalizeH="0" baseline="30000">
                          <a:ln>
                            <a:noFill/>
                          </a:ln>
                          <a:solidFill>
                            <a:schemeClr val="tx1"/>
                          </a:solidFill>
                          <a:effectLst/>
                          <a:latin typeface="Arial" charset="0"/>
                          <a:ea typeface="宋体" pitchFamily="2" charset="-122"/>
                        </a:rPr>
                        <a:t>-1</a:t>
                      </a:r>
                      <a:endParaRPr kumimoji="0" lang="en-US" altLang="zh-CN" sz="2100" b="0" i="0" u="none" strike="noStrike" cap="none" normalizeH="0" baseline="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endParaRPr kumimoji="0" lang="en-US" altLang="zh-CN" sz="2700" b="1" i="0" u="none" strike="noStrike" cap="none" normalizeH="0" baseline="0">
                        <a:ln>
                          <a:noFill/>
                        </a:ln>
                        <a:solidFill>
                          <a:srgbClr val="006600"/>
                        </a:solidFill>
                        <a:effectLst/>
                        <a:latin typeface="Arial" charset="0"/>
                        <a:ea typeface="宋体" pitchFamily="2" charset="-122"/>
                      </a:endParaRP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266">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1</a:t>
                      </a:r>
                      <a:r>
                        <a:rPr kumimoji="0" lang="en-US" altLang="zh-CN" sz="2100" b="0"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2</a:t>
                      </a:r>
                      <a:endParaRPr kumimoji="0" lang="en-US" altLang="zh-CN" sz="2100" b="0" i="0" u="none" strike="noStrike" cap="none" normalizeH="0" baseline="0" dirty="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endParaRPr kumimoji="0" lang="en-US" altLang="zh-CN" sz="2100" b="0" i="0" u="none" strike="noStrike" cap="none" normalizeH="0" baseline="0">
                        <a:ln>
                          <a:noFill/>
                        </a:ln>
                        <a:solidFill>
                          <a:srgbClr val="006600"/>
                        </a:solidFill>
                        <a:effectLst/>
                        <a:latin typeface="Arial" charset="0"/>
                        <a:ea typeface="宋体" pitchFamily="2" charset="-122"/>
                      </a:endParaRP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98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1</a:t>
                      </a:r>
                      <a:r>
                        <a:rPr kumimoji="0" lang="en-US" altLang="zh-CN" sz="2100" b="0"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2</a:t>
                      </a:r>
                      <a:endParaRPr kumimoji="0" lang="en-US" altLang="zh-CN" sz="2100" b="0" i="0" u="none" strike="noStrike" cap="none" normalizeH="0" baseline="0" dirty="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1</a:t>
                      </a:r>
                      <a:r>
                        <a:rPr kumimoji="0" lang="en-US" altLang="zh-CN" sz="2100" b="0"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2</a:t>
                      </a:r>
                      <a:endParaRPr kumimoji="0" lang="en-US" altLang="zh-CN" sz="2100" b="0" i="0" u="none" strike="noStrike" cap="none" normalizeH="0" baseline="0" dirty="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endParaRPr kumimoji="0" lang="en-US" altLang="zh-CN" sz="3000" b="1" i="0" u="none" strike="noStrike" cap="none" normalizeH="0" baseline="0" dirty="0">
                        <a:ln>
                          <a:noFill/>
                        </a:ln>
                        <a:solidFill>
                          <a:srgbClr val="FF0000"/>
                        </a:solidFill>
                        <a:effectLst/>
                        <a:latin typeface="Arial" charset="0"/>
                        <a:ea typeface="宋体" pitchFamily="2" charset="-122"/>
                      </a:endParaRP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advTm="8000">
    <p:zo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928688" y="171450"/>
            <a:ext cx="7315200" cy="742950"/>
          </a:xfrm>
        </p:spPr>
        <p:txBody>
          <a:bodyPr/>
          <a:lstStyle/>
          <a:p>
            <a:pPr eaLnBrk="1" hangingPunct="1"/>
            <a:r>
              <a:rPr lang="zh-CN" altLang="en-US" sz="4200" dirty="0"/>
              <a:t>定义划分</a:t>
            </a:r>
            <a:r>
              <a:rPr lang="en-US" altLang="zh-CN" sz="4200" dirty="0"/>
              <a:t>(</a:t>
            </a:r>
            <a:r>
              <a:rPr lang="en-US" altLang="zh-CN" sz="4200" i="1" dirty="0"/>
              <a:t>partition</a:t>
            </a:r>
            <a:r>
              <a:rPr lang="en-US" altLang="zh-CN" sz="4200" dirty="0"/>
              <a:t>)</a:t>
            </a:r>
          </a:p>
        </p:txBody>
      </p:sp>
      <mc:AlternateContent xmlns:mc="http://schemas.openxmlformats.org/markup-compatibility/2006">
        <mc:Choice xmlns:a14="http://schemas.microsoft.com/office/drawing/2010/main" Requires="a14">
          <p:sp>
            <p:nvSpPr>
              <p:cNvPr id="155651" name="Rectangle 3"/>
              <p:cNvSpPr>
                <a:spLocks noGrp="1" noChangeArrowheads="1"/>
              </p:cNvSpPr>
              <p:nvPr>
                <p:ph sz="quarter" idx="1"/>
              </p:nvPr>
            </p:nvSpPr>
            <p:spPr>
              <a:xfrm>
                <a:off x="612775" y="1200150"/>
                <a:ext cx="8153400" cy="3371850"/>
              </a:xfrm>
            </p:spPr>
            <p:txBody>
              <a:bodyPr/>
              <a:lstStyle/>
              <a:p>
                <a:pPr marL="0" indent="0" eaLnBrk="1" hangingPunct="1">
                  <a:lnSpc>
                    <a:spcPct val="120000"/>
                  </a:lnSpc>
                  <a:buClr>
                    <a:schemeClr val="tx2"/>
                  </a:buClr>
                  <a:buNone/>
                </a:pPr>
                <a:r>
                  <a:rPr lang="zh-CN" altLang="en-US" sz="2800" dirty="0"/>
                  <a:t>称集合</a:t>
                </a:r>
                <a:r>
                  <a:rPr lang="en-US" altLang="zh-CN" sz="2800" dirty="0"/>
                  <a:t>A</a:t>
                </a:r>
                <a:r>
                  <a:rPr lang="zh-CN" altLang="en-US" sz="2800" dirty="0"/>
                  <a:t>的子集族</a:t>
                </a:r>
                <a:r>
                  <a:rPr lang="en-US" altLang="zh-CN" sz="2800" dirty="0"/>
                  <a:t>C</a:t>
                </a:r>
                <a:r>
                  <a:rPr lang="zh-CN" altLang="en-US" sz="2800" dirty="0"/>
                  <a:t>为</a:t>
                </a:r>
                <a:r>
                  <a:rPr lang="en-US" altLang="zh-CN" sz="2800" dirty="0"/>
                  <a:t>A</a:t>
                </a:r>
                <a:r>
                  <a:rPr lang="zh-CN" altLang="en-US" sz="2800" dirty="0"/>
                  <a:t>的划分，如果：</a:t>
                </a:r>
                <a:br>
                  <a:rPr lang="zh-CN" altLang="en-US" sz="2800" dirty="0"/>
                </a:br>
                <a:r>
                  <a:rPr lang="zh-CN" altLang="en-US" sz="2800" dirty="0"/>
                  <a:t>（</a:t>
                </a:r>
                <a:r>
                  <a:rPr lang="en-US" altLang="zh-CN" sz="2800" dirty="0"/>
                  <a:t>1</a:t>
                </a:r>
                <a:r>
                  <a:rPr lang="zh-CN" altLang="en-US" sz="2800" dirty="0"/>
                  <a:t>）若</a:t>
                </a:r>
                <a:r>
                  <a:rPr lang="en-US" altLang="zh-CN" sz="2800" dirty="0"/>
                  <a:t>B</a:t>
                </a:r>
                <a:r>
                  <a:rPr lang="en-US" altLang="zh-CN" sz="2800" dirty="0">
                    <a:sym typeface="Symbol" panose="05050102010706020507" pitchFamily="18" charset="2"/>
                  </a:rPr>
                  <a:t></a:t>
                </a:r>
                <a:r>
                  <a:rPr lang="en-US" altLang="zh-CN" sz="2800" dirty="0"/>
                  <a:t>C</a:t>
                </a:r>
                <a:r>
                  <a:rPr lang="zh-CN" altLang="en-US" sz="2800" dirty="0"/>
                  <a:t>，则</a:t>
                </a:r>
                <a:r>
                  <a:rPr lang="en-US" altLang="zh-CN" sz="2800" dirty="0"/>
                  <a:t>B</a:t>
                </a:r>
                <a:r>
                  <a:rPr lang="en-US" altLang="zh-CN" sz="2800" dirty="0">
                    <a:sym typeface="Symbol" panose="05050102010706020507" pitchFamily="18" charset="2"/>
                  </a:rPr>
                  <a:t></a:t>
                </a:r>
                <a:r>
                  <a:rPr lang="zh-CN" altLang="en-US" sz="2800" dirty="0"/>
                  <a:t>；</a:t>
                </a:r>
                <a:br>
                  <a:rPr lang="zh-CN" altLang="en-US" sz="2800" dirty="0"/>
                </a:br>
                <a:r>
                  <a:rPr lang="zh-CN" altLang="en-US" sz="2800" dirty="0"/>
                  <a:t>（</a:t>
                </a:r>
                <a:r>
                  <a:rPr lang="en-US" altLang="zh-CN" sz="2800" dirty="0"/>
                  <a:t>2</a:t>
                </a:r>
                <a:r>
                  <a:rPr lang="zh-CN" altLang="en-US" sz="2800" dirty="0"/>
                  <a:t>）</a:t>
                </a:r>
                <a14:m>
                  <m:oMath xmlns:m="http://schemas.openxmlformats.org/officeDocument/2006/math">
                    <m:nary>
                      <m:naryPr>
                        <m:chr m:val="⋃"/>
                        <m:supHide m:val="on"/>
                        <m:ctrlPr>
                          <a:rPr lang="zh-CN" altLang="en-US" sz="2800" i="1">
                            <a:latin typeface="Cambria Math" panose="02040503050406030204" pitchFamily="18" charset="0"/>
                          </a:rPr>
                        </m:ctrlPr>
                      </m:naryPr>
                      <m:sub>
                        <m:r>
                          <m:rPr>
                            <m:brk m:alnAt="7"/>
                          </m:rPr>
                          <a:rPr lang="en-US" altLang="zh-CN" sz="2800" i="1">
                            <a:latin typeface="Cambria Math" panose="02040503050406030204" pitchFamily="18" charset="0"/>
                          </a:rPr>
                          <m:t>𝑩</m:t>
                        </m:r>
                        <m:r>
                          <a:rPr lang="zh-CN" altLang="en-US" sz="2800" i="1">
                            <a:latin typeface="Cambria Math" panose="02040503050406030204" pitchFamily="18" charset="0"/>
                          </a:rPr>
                          <m:t>𝝐</m:t>
                        </m:r>
                        <m:r>
                          <a:rPr lang="en-US" altLang="zh-CN" sz="2800" i="1">
                            <a:latin typeface="Cambria Math" panose="02040503050406030204" pitchFamily="18" charset="0"/>
                          </a:rPr>
                          <m:t>𝑪</m:t>
                        </m:r>
                      </m:sub>
                      <m:sup/>
                      <m:e>
                        <m:r>
                          <a:rPr lang="en-US" altLang="zh-CN" sz="2800" i="1">
                            <a:latin typeface="Cambria Math" panose="02040503050406030204" pitchFamily="18" charset="0"/>
                          </a:rPr>
                          <m:t>𝑩</m:t>
                        </m:r>
                        <m:r>
                          <a:rPr lang="en-US" altLang="zh-CN" sz="2800" i="1">
                            <a:latin typeface="Cambria Math" panose="02040503050406030204" pitchFamily="18" charset="0"/>
                          </a:rPr>
                          <m:t>=</m:t>
                        </m:r>
                        <m:r>
                          <a:rPr lang="en-US" altLang="zh-CN" sz="2800" i="1">
                            <a:latin typeface="Cambria Math" panose="02040503050406030204" pitchFamily="18" charset="0"/>
                          </a:rPr>
                          <m:t>𝑨</m:t>
                        </m:r>
                      </m:e>
                    </m:nary>
                  </m:oMath>
                </a14:m>
                <a:br>
                  <a:rPr lang="zh-CN" altLang="en-US" sz="2800" dirty="0"/>
                </a:br>
                <a:r>
                  <a:rPr lang="zh-CN" altLang="en-US" sz="2800" dirty="0"/>
                  <a:t>（</a:t>
                </a:r>
                <a:r>
                  <a:rPr lang="en-US" altLang="zh-CN" sz="2800" dirty="0"/>
                  <a:t>3</a:t>
                </a:r>
                <a:r>
                  <a:rPr lang="zh-CN" altLang="en-US" sz="2800" dirty="0"/>
                  <a:t>）对任意的</a:t>
                </a:r>
                <a:r>
                  <a:rPr lang="en-US" altLang="zh-CN" sz="2800" dirty="0"/>
                  <a:t>B</a:t>
                </a:r>
                <a:r>
                  <a:rPr lang="zh-CN" altLang="en-US" sz="2800" dirty="0"/>
                  <a:t>，</a:t>
                </a:r>
                <a:r>
                  <a:rPr lang="en-US" altLang="zh-CN" sz="2800" dirty="0"/>
                  <a:t>B</a:t>
                </a:r>
                <a:r>
                  <a:rPr lang="en-US" altLang="zh-CN" sz="2800" dirty="0">
                    <a:sym typeface="Symbol" panose="05050102010706020507" pitchFamily="18" charset="2"/>
                  </a:rPr>
                  <a:t></a:t>
                </a:r>
                <a:r>
                  <a:rPr lang="en-US" altLang="zh-CN" sz="2800" dirty="0"/>
                  <a:t>C</a:t>
                </a:r>
                <a:r>
                  <a:rPr lang="zh-CN" altLang="en-US" sz="2800" dirty="0"/>
                  <a:t>，若</a:t>
                </a:r>
                <a:r>
                  <a:rPr lang="en-US" altLang="zh-CN" sz="2800" dirty="0"/>
                  <a:t>B</a:t>
                </a:r>
                <a:r>
                  <a:rPr lang="en-US" altLang="zh-CN" sz="2800" dirty="0">
                    <a:sym typeface="Symbol" panose="05050102010706020507" pitchFamily="18" charset="2"/>
                  </a:rPr>
                  <a:t></a:t>
                </a:r>
                <a:r>
                  <a:rPr lang="en-US" altLang="zh-CN" sz="2800" dirty="0"/>
                  <a:t>B</a:t>
                </a:r>
                <a:r>
                  <a:rPr lang="en-US" altLang="zh-CN" sz="2800" dirty="0">
                    <a:sym typeface="Symbol" panose="05050102010706020507" pitchFamily="18" charset="2"/>
                  </a:rPr>
                  <a:t></a:t>
                </a:r>
                <a:r>
                  <a:rPr lang="zh-CN" altLang="en-US" sz="2800" dirty="0"/>
                  <a:t>，则</a:t>
                </a:r>
                <a:r>
                  <a:rPr lang="en-US" altLang="zh-CN" sz="2800" dirty="0"/>
                  <a:t>B</a:t>
                </a:r>
                <a:r>
                  <a:rPr lang="en-US" altLang="zh-CN" sz="2800" dirty="0">
                    <a:latin typeface="宋体" panose="02010600030101010101" pitchFamily="2" charset="-122"/>
                    <a:sym typeface="Symbol" panose="05050102010706020507" pitchFamily="18" charset="2"/>
                  </a:rPr>
                  <a:t>∩</a:t>
                </a:r>
                <a:r>
                  <a:rPr lang="en-US" altLang="zh-CN" sz="2800" dirty="0"/>
                  <a:t>B</a:t>
                </a:r>
                <a:r>
                  <a:rPr lang="en-US" altLang="zh-CN" sz="2800" dirty="0">
                    <a:sym typeface="Symbol" panose="05050102010706020507" pitchFamily="18" charset="2"/>
                  </a:rPr>
                  <a:t></a:t>
                </a:r>
                <a:r>
                  <a:rPr lang="en-US" altLang="zh-CN" sz="2800" dirty="0"/>
                  <a:t>=</a:t>
                </a:r>
                <a:r>
                  <a:rPr lang="en-US" altLang="zh-CN" sz="2800" dirty="0">
                    <a:sym typeface="Symbol" panose="05050102010706020507" pitchFamily="18" charset="2"/>
                  </a:rPr>
                  <a:t></a:t>
                </a:r>
                <a:r>
                  <a:rPr lang="zh-CN" altLang="en-US" sz="2800" dirty="0"/>
                  <a:t>。</a:t>
                </a:r>
                <a:br>
                  <a:rPr lang="zh-CN" altLang="en-US" sz="2800" dirty="0"/>
                </a:br>
                <a:r>
                  <a:rPr lang="zh-CN" altLang="en-US" sz="2800" dirty="0">
                    <a:latin typeface="宋体" panose="02010600030101010101" pitchFamily="2" charset="-122"/>
                  </a:rPr>
                  <a:t>称</a:t>
                </a:r>
                <a:r>
                  <a:rPr lang="en-US" altLang="zh-CN" sz="2800" dirty="0"/>
                  <a:t>C</a:t>
                </a:r>
                <a:r>
                  <a:rPr lang="zh-CN" altLang="en-US" sz="2800" dirty="0">
                    <a:latin typeface="宋体" panose="02010600030101010101" pitchFamily="2" charset="-122"/>
                  </a:rPr>
                  <a:t>中元素为划分的单元，或划分块。</a:t>
                </a:r>
              </a:p>
              <a:p>
                <a:pPr marL="0" indent="0" eaLnBrk="1" hangingPunct="1">
                  <a:lnSpc>
                    <a:spcPct val="120000"/>
                  </a:lnSpc>
                </a:pPr>
                <a:r>
                  <a:rPr lang="zh-CN" altLang="en-US" sz="2800" dirty="0">
                    <a:latin typeface="宋体" panose="02010600030101010101" pitchFamily="2" charset="-122"/>
                  </a:rPr>
                  <a:t>规定，</a:t>
                </a:r>
                <a:r>
                  <a:rPr lang="en-US" altLang="zh-CN" sz="2800" dirty="0">
                    <a:solidFill>
                      <a:srgbClr val="FF0000"/>
                    </a:solidFill>
                    <a:highlight>
                      <a:srgbClr val="FFFF00"/>
                    </a:highlight>
                  </a:rPr>
                  <a:t>A=</a:t>
                </a:r>
                <a:r>
                  <a:rPr lang="en-US" altLang="zh-CN" sz="2800" dirty="0">
                    <a:solidFill>
                      <a:srgbClr val="FF0000"/>
                    </a:solidFill>
                    <a:highlight>
                      <a:srgbClr val="FFFF00"/>
                    </a:highlight>
                    <a:sym typeface="Symbol" panose="05050102010706020507" pitchFamily="18" charset="2"/>
                  </a:rPr>
                  <a:t></a:t>
                </a:r>
                <a:r>
                  <a:rPr lang="zh-CN" altLang="en-US" sz="2800" dirty="0">
                    <a:solidFill>
                      <a:srgbClr val="FF0000"/>
                    </a:solidFill>
                    <a:highlight>
                      <a:srgbClr val="FFFF00"/>
                    </a:highlight>
                    <a:latin typeface="宋体" panose="02010600030101010101" pitchFamily="2" charset="-122"/>
                  </a:rPr>
                  <a:t>时只有划分</a:t>
                </a:r>
                <a:r>
                  <a:rPr lang="zh-CN" altLang="en-US" sz="2800" dirty="0">
                    <a:solidFill>
                      <a:srgbClr val="FF0000"/>
                    </a:solidFill>
                    <a:highlight>
                      <a:srgbClr val="FFFF00"/>
                    </a:highlight>
                    <a:sym typeface="Symbol" panose="05050102010706020507" pitchFamily="18" charset="2"/>
                  </a:rPr>
                  <a:t></a:t>
                </a:r>
                <a:endParaRPr lang="zh-CN" altLang="en-US" sz="2800" dirty="0">
                  <a:solidFill>
                    <a:srgbClr val="FF0000"/>
                  </a:solidFill>
                  <a:highlight>
                    <a:srgbClr val="FFFF00"/>
                  </a:highlight>
                  <a:latin typeface="宋体" panose="02010600030101010101" pitchFamily="2" charset="-122"/>
                </a:endParaRPr>
              </a:p>
            </p:txBody>
          </p:sp>
        </mc:Choice>
        <mc:Fallback>
          <p:sp>
            <p:nvSpPr>
              <p:cNvPr id="155651"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1571" t="-1447"/>
                </a:stretch>
              </a:blipFill>
            </p:spPr>
            <p:txBody>
              <a:bodyPr/>
              <a:lstStyle/>
              <a:p>
                <a:r>
                  <a:rPr lang="zh-CN" altLang="en-US">
                    <a:noFill/>
                  </a:rPr>
                  <a:t> </a:t>
                </a:r>
              </a:p>
            </p:txBody>
          </p:sp>
        </mc:Fallback>
      </mc:AlternateContent>
    </p:spTree>
  </p:cSld>
  <p:clrMapOvr>
    <a:masterClrMapping/>
  </p:clrMapOvr>
  <p:transition spd="slow" advTm="8000">
    <p:zoom/>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28688" y="171450"/>
            <a:ext cx="7315200" cy="742950"/>
          </a:xfrm>
        </p:spPr>
        <p:txBody>
          <a:bodyPr/>
          <a:lstStyle/>
          <a:p>
            <a:pPr eaLnBrk="1" hangingPunct="1"/>
            <a:r>
              <a:rPr lang="zh-CN" altLang="en-US" sz="4200" dirty="0"/>
              <a:t>定义商集</a:t>
            </a:r>
            <a:endParaRPr lang="en-US" altLang="zh-CN" sz="4200" dirty="0"/>
          </a:p>
        </p:txBody>
      </p:sp>
      <p:sp>
        <p:nvSpPr>
          <p:cNvPr id="71683" name="Rectangle 3"/>
          <p:cNvSpPr>
            <a:spLocks noGrp="1" noChangeArrowheads="1"/>
          </p:cNvSpPr>
          <p:nvPr>
            <p:ph sz="quarter" idx="1"/>
          </p:nvPr>
        </p:nvSpPr>
        <p:spPr>
          <a:xfrm>
            <a:off x="612775" y="1200150"/>
            <a:ext cx="8153400" cy="3371850"/>
          </a:xfrm>
        </p:spPr>
        <p:txBody>
          <a:bodyPr/>
          <a:lstStyle/>
          <a:p>
            <a:pPr marL="0" indent="0" eaLnBrk="1" hangingPunct="1">
              <a:lnSpc>
                <a:spcPct val="120000"/>
              </a:lnSpc>
              <a:defRPr/>
            </a:pPr>
            <a:r>
              <a:rPr lang="zh-CN" altLang="en-US" sz="2400" dirty="0"/>
              <a:t>设</a:t>
            </a:r>
            <a:r>
              <a:rPr lang="en-US" altLang="zh-CN" sz="2400" dirty="0"/>
              <a:t>R</a:t>
            </a:r>
            <a:r>
              <a:rPr lang="zh-CN" altLang="en-US" sz="2400" dirty="0"/>
              <a:t>是非空集合</a:t>
            </a:r>
            <a:r>
              <a:rPr lang="en-US" altLang="zh-CN" sz="2400" dirty="0"/>
              <a:t>A</a:t>
            </a:r>
            <a:r>
              <a:rPr lang="zh-CN" altLang="en-US" sz="2400" dirty="0"/>
              <a:t>上的等价关系，</a:t>
            </a:r>
            <a:r>
              <a:rPr lang="zh-CN" altLang="en-US" sz="2400" dirty="0">
                <a:solidFill>
                  <a:srgbClr val="FF0000"/>
                </a:solidFill>
              </a:rPr>
              <a:t>以</a:t>
            </a:r>
            <a:r>
              <a:rPr lang="en-US" altLang="zh-CN" sz="2400" dirty="0">
                <a:solidFill>
                  <a:srgbClr val="FF0000"/>
                </a:solidFill>
              </a:rPr>
              <a:t>R</a:t>
            </a:r>
            <a:r>
              <a:rPr lang="zh-CN" altLang="en-US" sz="2400" dirty="0">
                <a:solidFill>
                  <a:srgbClr val="FF0000"/>
                </a:solidFill>
              </a:rPr>
              <a:t>的所有不同等价类为元素作成的集合称为</a:t>
            </a:r>
            <a:r>
              <a:rPr lang="en-US" altLang="zh-CN" sz="2400" dirty="0">
                <a:solidFill>
                  <a:srgbClr val="FF0000"/>
                </a:solidFill>
              </a:rPr>
              <a:t>A</a:t>
            </a:r>
            <a:r>
              <a:rPr lang="zh-CN" altLang="en-US" sz="2400" dirty="0">
                <a:solidFill>
                  <a:srgbClr val="FF0000"/>
                </a:solidFill>
              </a:rPr>
              <a:t>的商集</a:t>
            </a:r>
            <a:r>
              <a:rPr lang="zh-CN" altLang="en-US" sz="2400" dirty="0"/>
              <a:t>，简称</a:t>
            </a:r>
            <a:r>
              <a:rPr lang="en-US" altLang="zh-CN" sz="2400" dirty="0"/>
              <a:t>A</a:t>
            </a:r>
            <a:r>
              <a:rPr lang="zh-CN" altLang="en-US" sz="2400" dirty="0"/>
              <a:t>的商集，记作</a:t>
            </a:r>
            <a:r>
              <a:rPr lang="en-US" altLang="zh-CN" sz="2400" dirty="0"/>
              <a:t>A/R</a:t>
            </a:r>
            <a:r>
              <a:rPr lang="zh-CN" altLang="en-US" sz="2400" dirty="0"/>
              <a:t>。</a:t>
            </a:r>
          </a:p>
          <a:p>
            <a:pPr marL="0" indent="0" eaLnBrk="1" hangingPunct="1">
              <a:lnSpc>
                <a:spcPct val="120000"/>
              </a:lnSpc>
              <a:defRPr/>
            </a:pPr>
            <a:r>
              <a:rPr lang="en-US" altLang="zh-CN" sz="2400" dirty="0">
                <a:solidFill>
                  <a:srgbClr val="FF0000"/>
                </a:solidFill>
                <a:highlight>
                  <a:srgbClr val="FFFF00"/>
                </a:highlight>
              </a:rPr>
              <a:t>A/R</a:t>
            </a:r>
            <a:r>
              <a:rPr lang="zh-CN" altLang="en-US" sz="2400" dirty="0">
                <a:solidFill>
                  <a:srgbClr val="FF0000"/>
                </a:solidFill>
                <a:highlight>
                  <a:srgbClr val="FFFF00"/>
                </a:highlight>
              </a:rPr>
              <a:t>恰是集合Ａ的一个划分</a:t>
            </a:r>
            <a:r>
              <a:rPr lang="zh-CN" altLang="en-US" sz="2400" dirty="0"/>
              <a:t>。</a:t>
            </a:r>
          </a:p>
          <a:p>
            <a:pPr marL="0" indent="0" eaLnBrk="1" hangingPunct="1">
              <a:lnSpc>
                <a:spcPct val="120000"/>
              </a:lnSpc>
              <a:defRPr/>
            </a:pPr>
            <a:r>
              <a:rPr lang="zh-CN" altLang="en-US" sz="2400" dirty="0"/>
              <a:t>设集合</a:t>
            </a:r>
            <a:r>
              <a:rPr lang="en-US" altLang="zh-CN" sz="2400" dirty="0"/>
              <a:t>A={1,2,3,</a:t>
            </a:r>
            <a:r>
              <a:rPr lang="en-US" altLang="zh-CN" sz="2400" dirty="0">
                <a:sym typeface="Symbol" panose="05050102010706020507" pitchFamily="18" charset="2"/>
              </a:rPr>
              <a:t>4,5,6,7,8,9}</a:t>
            </a:r>
            <a:r>
              <a:rPr lang="zh-CN" altLang="en-US" sz="2400" dirty="0">
                <a:sym typeface="Symbol" panose="05050102010706020507" pitchFamily="18" charset="2"/>
              </a:rPr>
              <a:t>，</a:t>
            </a:r>
            <a:r>
              <a:rPr lang="en-US" altLang="zh-CN" sz="2400" dirty="0">
                <a:sym typeface="Symbol" panose="05050102010706020507" pitchFamily="18" charset="2"/>
              </a:rPr>
              <a:t>R</a:t>
            </a:r>
            <a:r>
              <a:rPr lang="zh-CN" altLang="en-US" sz="2400" dirty="0">
                <a:sym typeface="Symbol" panose="05050102010706020507" pitchFamily="18" charset="2"/>
              </a:rPr>
              <a:t>是模</a:t>
            </a:r>
            <a:r>
              <a:rPr lang="en-US" altLang="zh-CN" sz="2400" dirty="0">
                <a:sym typeface="Symbol" panose="05050102010706020507" pitchFamily="18" charset="2"/>
              </a:rPr>
              <a:t>3</a:t>
            </a:r>
            <a:r>
              <a:rPr lang="zh-CN" altLang="en-US" sz="2400" dirty="0"/>
              <a:t>同余关系，则</a:t>
            </a:r>
            <a:r>
              <a:rPr lang="en-US" altLang="zh-CN" sz="2400" dirty="0"/>
              <a:t>A/R</a:t>
            </a:r>
            <a:r>
              <a:rPr lang="zh-CN" altLang="en-US" sz="2400" dirty="0"/>
              <a:t>＝</a:t>
            </a:r>
            <a:r>
              <a:rPr lang="en-US" altLang="zh-CN" sz="2400" dirty="0"/>
              <a:t>{[1]</a:t>
            </a:r>
            <a:r>
              <a:rPr lang="en-US" altLang="zh-CN" sz="2400" baseline="-25000" dirty="0"/>
              <a:t>R</a:t>
            </a:r>
            <a:r>
              <a:rPr lang="zh-CN" altLang="en-US" sz="2400" dirty="0"/>
              <a:t>，</a:t>
            </a:r>
            <a:r>
              <a:rPr lang="en-US" altLang="zh-CN" sz="2400" dirty="0"/>
              <a:t>[2]</a:t>
            </a:r>
            <a:r>
              <a:rPr lang="en-US" altLang="zh-CN" sz="2400" baseline="-25000" dirty="0"/>
              <a:t>R</a:t>
            </a:r>
            <a:r>
              <a:rPr lang="zh-CN" altLang="en-US" sz="2400" dirty="0"/>
              <a:t>，</a:t>
            </a:r>
            <a:r>
              <a:rPr lang="en-US" altLang="zh-CN" sz="2400" dirty="0"/>
              <a:t>[3]</a:t>
            </a:r>
            <a:r>
              <a:rPr lang="en-US" altLang="zh-CN" sz="2400" baseline="-25000" dirty="0"/>
              <a:t>R</a:t>
            </a:r>
            <a:r>
              <a:rPr lang="en-US" altLang="zh-CN" sz="2400" dirty="0"/>
              <a:t>}</a:t>
            </a:r>
            <a:r>
              <a:rPr lang="zh-CN" altLang="en-US" sz="2400" dirty="0"/>
              <a:t>，这里</a:t>
            </a:r>
            <a:r>
              <a:rPr lang="en-US" altLang="zh-CN" sz="2400" dirty="0"/>
              <a:t>[1]</a:t>
            </a:r>
            <a:r>
              <a:rPr lang="en-US" altLang="zh-CN" sz="2400" baseline="-25000" dirty="0"/>
              <a:t>R</a:t>
            </a:r>
            <a:r>
              <a:rPr lang="en-US" altLang="zh-CN" sz="2400" dirty="0"/>
              <a:t>={1,4,7},[2]</a:t>
            </a:r>
            <a:r>
              <a:rPr lang="en-US" altLang="zh-CN" sz="2400" baseline="-25000" dirty="0"/>
              <a:t>R</a:t>
            </a:r>
            <a:r>
              <a:rPr lang="en-US" altLang="zh-CN" sz="2400" dirty="0"/>
              <a:t>={2,5,8},[3]</a:t>
            </a:r>
            <a:r>
              <a:rPr lang="en-US" altLang="zh-CN" sz="2400" baseline="-25000" dirty="0"/>
              <a:t>R</a:t>
            </a:r>
            <a:r>
              <a:rPr lang="en-US" altLang="zh-CN" sz="2400" dirty="0"/>
              <a:t>={3,6,9</a:t>
            </a:r>
            <a:r>
              <a:rPr lang="en-US" altLang="zh-CN" sz="2175" dirty="0"/>
              <a:t>}</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left)">
                                      <p:cBhvr>
                                        <p:cTn id="12" dur="5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left)">
                                      <p:cBhvr>
                                        <p:cTn id="17" dur="500"/>
                                        <p:tgtEl>
                                          <p:spTgt spid="7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r>
              <a:rPr lang="en-US" altLang="zh-CN" sz="4200">
                <a:latin typeface="宋体" panose="02010600030101010101" pitchFamily="2" charset="-122"/>
              </a:rPr>
              <a:t>7.8</a:t>
            </a:r>
          </a:p>
        </p:txBody>
      </p:sp>
      <p:sp>
        <p:nvSpPr>
          <p:cNvPr id="79875" name="Rectangle 3"/>
          <p:cNvSpPr>
            <a:spLocks noGrp="1" noChangeArrowheads="1"/>
          </p:cNvSpPr>
          <p:nvPr>
            <p:ph sz="quarter" idx="1"/>
          </p:nvPr>
        </p:nvSpPr>
        <p:spPr>
          <a:xfrm>
            <a:off x="612775" y="1200150"/>
            <a:ext cx="8153400" cy="3371850"/>
          </a:xfrm>
        </p:spPr>
        <p:txBody>
          <a:bodyPr/>
          <a:lstStyle/>
          <a:p>
            <a:pPr marL="0" indent="0" eaLnBrk="1" hangingPunct="1">
              <a:lnSpc>
                <a:spcPct val="130000"/>
              </a:lnSpc>
              <a:buClr>
                <a:schemeClr val="tx2"/>
              </a:buClr>
              <a:buFont typeface="Wingdings" panose="05000000000000000000" pitchFamily="2" charset="2"/>
              <a:buNone/>
            </a:pPr>
            <a:r>
              <a:rPr lang="zh-CN" altLang="en-US" sz="2400" dirty="0"/>
              <a:t>设</a:t>
            </a:r>
            <a:r>
              <a:rPr lang="en-US" altLang="zh-CN" sz="2400" dirty="0"/>
              <a:t>A</a:t>
            </a:r>
            <a:r>
              <a:rPr lang="zh-CN" altLang="en-US" sz="2400" dirty="0"/>
              <a:t>为一个非空集合。</a:t>
            </a:r>
            <a:br>
              <a:rPr lang="zh-CN" altLang="en-US" sz="2400" dirty="0"/>
            </a:br>
            <a:r>
              <a:rPr lang="en-US" altLang="zh-CN" sz="2400" dirty="0"/>
              <a:t>(1)</a:t>
            </a:r>
            <a:r>
              <a:rPr lang="zh-CN" altLang="en-US" sz="2400" dirty="0"/>
              <a:t>设</a:t>
            </a:r>
            <a:r>
              <a:rPr lang="en-US" altLang="zh-CN" sz="2400" dirty="0"/>
              <a:t>R</a:t>
            </a:r>
            <a:r>
              <a:rPr lang="zh-CN" altLang="en-US" sz="2400" dirty="0"/>
              <a:t>为</a:t>
            </a:r>
            <a:r>
              <a:rPr lang="en-US" altLang="zh-CN" sz="2400" dirty="0"/>
              <a:t>A</a:t>
            </a:r>
            <a:r>
              <a:rPr lang="zh-CN" altLang="en-US" sz="2400" dirty="0"/>
              <a:t>上的任意一个等价关系，则对应</a:t>
            </a:r>
            <a:r>
              <a:rPr lang="en-US" altLang="zh-CN" sz="2400" dirty="0"/>
              <a:t>R</a:t>
            </a:r>
            <a:r>
              <a:rPr lang="zh-CN" altLang="en-US" sz="2400" dirty="0"/>
              <a:t>的商集</a:t>
            </a:r>
            <a:r>
              <a:rPr lang="en-US" altLang="zh-CN" sz="2400" dirty="0"/>
              <a:t>A/R</a:t>
            </a:r>
            <a:r>
              <a:rPr lang="zh-CN" altLang="en-US" sz="2400" dirty="0"/>
              <a:t>为</a:t>
            </a:r>
            <a:r>
              <a:rPr lang="en-US" altLang="zh-CN" sz="2400" dirty="0"/>
              <a:t>A</a:t>
            </a:r>
            <a:r>
              <a:rPr lang="zh-CN" altLang="en-US" sz="2400" dirty="0"/>
              <a:t>的一个划分。</a:t>
            </a:r>
            <a:br>
              <a:rPr lang="zh-CN" altLang="en-US" sz="2400" dirty="0"/>
            </a:br>
            <a:r>
              <a:rPr lang="en-US" altLang="zh-CN" sz="2400" dirty="0"/>
              <a:t>(2)</a:t>
            </a:r>
            <a:r>
              <a:rPr lang="zh-CN" altLang="en-US" sz="2400" dirty="0"/>
              <a:t>设</a:t>
            </a:r>
            <a:r>
              <a:rPr lang="en-US" altLang="zh-CN" sz="2400" dirty="0"/>
              <a:t>C</a:t>
            </a:r>
            <a:r>
              <a:rPr lang="zh-CN" altLang="en-US" sz="2400" dirty="0"/>
              <a:t>为</a:t>
            </a:r>
            <a:r>
              <a:rPr lang="en-US" altLang="zh-CN" sz="2400" dirty="0"/>
              <a:t>A</a:t>
            </a:r>
            <a:r>
              <a:rPr lang="zh-CN" altLang="en-US" sz="2400" dirty="0"/>
              <a:t>的任一个划分，令</a:t>
            </a:r>
            <a:r>
              <a:rPr lang="en-US" altLang="zh-CN" sz="2400" dirty="0"/>
              <a:t>R</a:t>
            </a:r>
            <a:r>
              <a:rPr lang="en-US" altLang="zh-CN" sz="2400" baseline="-30000" dirty="0"/>
              <a:t>C</a:t>
            </a:r>
            <a:r>
              <a:rPr lang="en-US" altLang="zh-CN" sz="2400" dirty="0"/>
              <a:t>={&lt;</a:t>
            </a:r>
            <a:r>
              <a:rPr lang="en-US" altLang="zh-CN" sz="2400" dirty="0" err="1"/>
              <a:t>x,y</a:t>
            </a:r>
            <a:r>
              <a:rPr lang="en-US" altLang="zh-CN" sz="2400" dirty="0"/>
              <a:t>&gt;|</a:t>
            </a:r>
            <a:r>
              <a:rPr lang="en-US" altLang="zh-CN" sz="2400" dirty="0" err="1"/>
              <a:t>x,y</a:t>
            </a:r>
            <a:r>
              <a:rPr lang="en-US" altLang="zh-CN" sz="2400" dirty="0" err="1">
                <a:sym typeface="Symbol" panose="05050102010706020507" pitchFamily="18" charset="2"/>
              </a:rPr>
              <a:t></a:t>
            </a:r>
            <a:r>
              <a:rPr lang="en-US" altLang="zh-CN" sz="2400" dirty="0" err="1"/>
              <a:t>A</a:t>
            </a:r>
            <a:r>
              <a:rPr lang="zh-CN" altLang="en-US" sz="2400" dirty="0"/>
              <a:t>并且</a:t>
            </a:r>
            <a:r>
              <a:rPr lang="en-US" altLang="zh-CN" sz="2400" dirty="0" err="1"/>
              <a:t>x,y</a:t>
            </a:r>
            <a:r>
              <a:rPr lang="zh-CN" altLang="en-US" sz="2400" dirty="0"/>
              <a:t>属于</a:t>
            </a:r>
            <a:r>
              <a:rPr lang="en-US" altLang="zh-CN" sz="2400" dirty="0"/>
              <a:t>C</a:t>
            </a:r>
            <a:r>
              <a:rPr lang="zh-CN" altLang="en-US" sz="2400" dirty="0"/>
              <a:t>的同一划分块</a:t>
            </a:r>
            <a:r>
              <a:rPr lang="en-US" altLang="zh-CN" sz="2400" dirty="0"/>
              <a:t>}</a:t>
            </a:r>
            <a:r>
              <a:rPr lang="zh-CN" altLang="en-US" sz="2400" dirty="0"/>
              <a:t>，则</a:t>
            </a:r>
            <a:r>
              <a:rPr lang="en-US" altLang="zh-CN" sz="2400" dirty="0"/>
              <a:t>R</a:t>
            </a:r>
            <a:r>
              <a:rPr lang="en-US" altLang="zh-CN" sz="2400" baseline="-30000" dirty="0"/>
              <a:t>C</a:t>
            </a:r>
            <a:r>
              <a:rPr lang="zh-CN" altLang="en-US" sz="2400" dirty="0"/>
              <a:t>为</a:t>
            </a:r>
            <a:r>
              <a:rPr lang="en-US" altLang="zh-CN" sz="2400" dirty="0"/>
              <a:t>A</a:t>
            </a:r>
            <a:r>
              <a:rPr lang="zh-CN" altLang="en-US" sz="2400" dirty="0"/>
              <a:t>上的等价关系。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wipe(left)">
                                      <p:cBhvr>
                                        <p:cTn id="7" dur="500"/>
                                        <p:tgtEl>
                                          <p:spTgt spid="798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928688" y="171450"/>
            <a:ext cx="7315200" cy="742950"/>
          </a:xfrm>
        </p:spPr>
        <p:txBody>
          <a:bodyPr/>
          <a:lstStyle/>
          <a:p>
            <a:pPr eaLnBrk="1" hangingPunct="1"/>
            <a:r>
              <a:rPr lang="en-US" altLang="zh-CN" sz="4200"/>
              <a:t>(1)</a:t>
            </a:r>
            <a:r>
              <a:rPr lang="zh-CN" altLang="en-US" sz="4200">
                <a:latin typeface="宋体" panose="02010600030101010101" pitchFamily="2" charset="-122"/>
              </a:rPr>
              <a:t>证明：</a:t>
            </a:r>
            <a:r>
              <a:rPr lang="en-US" altLang="zh-CN" sz="4200"/>
              <a:t>A/R</a:t>
            </a:r>
            <a:r>
              <a:rPr lang="zh-CN" altLang="en-US" sz="4200"/>
              <a:t>是</a:t>
            </a:r>
            <a:r>
              <a:rPr lang="en-US" altLang="zh-CN" sz="4200"/>
              <a:t>A</a:t>
            </a:r>
            <a:r>
              <a:rPr lang="zh-CN" altLang="en-US" sz="4200"/>
              <a:t>的一个划分</a:t>
            </a:r>
          </a:p>
        </p:txBody>
      </p:sp>
      <p:sp>
        <p:nvSpPr>
          <p:cNvPr id="81923" name="Rectangle 3"/>
          <p:cNvSpPr>
            <a:spLocks noGrp="1" noChangeArrowheads="1"/>
          </p:cNvSpPr>
          <p:nvPr>
            <p:ph sz="quarter" idx="1"/>
          </p:nvPr>
        </p:nvSpPr>
        <p:spPr>
          <a:xfrm>
            <a:off x="612775" y="1200150"/>
            <a:ext cx="8153400" cy="3371850"/>
          </a:xfrm>
        </p:spPr>
        <p:txBody>
          <a:bodyPr/>
          <a:lstStyle/>
          <a:p>
            <a:pPr marL="0" indent="0" eaLnBrk="1" hangingPunct="1">
              <a:lnSpc>
                <a:spcPct val="130000"/>
              </a:lnSpc>
              <a:buClr>
                <a:schemeClr val="tx2"/>
              </a:buClr>
              <a:buFont typeface="Wingdings" panose="05000000000000000000" pitchFamily="2" charset="2"/>
              <a:buNone/>
            </a:pPr>
            <a:r>
              <a:rPr lang="zh-CN" altLang="en-US" sz="2800" dirty="0"/>
              <a:t>设商集</a:t>
            </a:r>
            <a:r>
              <a:rPr lang="en-US" altLang="zh-CN" sz="2800" dirty="0"/>
              <a:t>A/R</a:t>
            </a:r>
            <a:r>
              <a:rPr lang="zh-CN" altLang="en-US" sz="2800" dirty="0"/>
              <a:t>＝</a:t>
            </a:r>
            <a:r>
              <a:rPr lang="en-US" altLang="zh-CN" sz="2800" dirty="0"/>
              <a:t>{M</a:t>
            </a:r>
            <a:r>
              <a:rPr lang="en-US" altLang="zh-CN" sz="2800" baseline="-30000" dirty="0"/>
              <a:t>1</a:t>
            </a:r>
            <a:r>
              <a:rPr lang="en-US" altLang="zh-CN" sz="2800" dirty="0"/>
              <a:t>,M</a:t>
            </a:r>
            <a:r>
              <a:rPr lang="en-US" altLang="zh-CN" sz="2800" baseline="-30000" dirty="0"/>
              <a:t>2</a:t>
            </a:r>
            <a:r>
              <a:rPr lang="en-US" altLang="zh-CN" sz="2800" dirty="0"/>
              <a:t>,…}</a:t>
            </a:r>
            <a:r>
              <a:rPr lang="zh-CN" altLang="en-US" sz="2800" dirty="0"/>
              <a:t>，则Ｍ</a:t>
            </a:r>
            <a:r>
              <a:rPr lang="en-US" altLang="zh-CN" sz="2800" baseline="-25000" dirty="0" err="1"/>
              <a:t>i</a:t>
            </a:r>
            <a:r>
              <a:rPr lang="en-US" altLang="zh-CN" sz="2800" dirty="0"/>
              <a:t>(</a:t>
            </a:r>
            <a:r>
              <a:rPr lang="en-US" altLang="zh-CN" sz="2800" dirty="0" err="1"/>
              <a:t>i</a:t>
            </a:r>
            <a:r>
              <a:rPr lang="en-US" altLang="zh-CN" sz="2800" dirty="0"/>
              <a:t>=1,2,…)</a:t>
            </a:r>
            <a:r>
              <a:rPr lang="zh-CN" altLang="en-US" sz="2800" dirty="0"/>
              <a:t>是</a:t>
            </a:r>
            <a:r>
              <a:rPr lang="en-US" altLang="zh-CN" sz="2800" dirty="0"/>
              <a:t>A</a:t>
            </a:r>
            <a:r>
              <a:rPr lang="zh-CN" altLang="en-US" sz="2800" dirty="0"/>
              <a:t>关于</a:t>
            </a:r>
            <a:r>
              <a:rPr lang="en-US" altLang="zh-CN" sz="2800" dirty="0"/>
              <a:t>R</a:t>
            </a:r>
            <a:r>
              <a:rPr lang="zh-CN" altLang="en-US" sz="2800" dirty="0">
                <a:sym typeface="Symbol" panose="05050102010706020507" pitchFamily="18" charset="2"/>
              </a:rPr>
              <a:t>的</a:t>
            </a:r>
            <a:r>
              <a:rPr lang="zh-CN" altLang="en-US" sz="2800" dirty="0"/>
              <a:t>等价类，根据等价类的定义知，Ｍ</a:t>
            </a:r>
            <a:r>
              <a:rPr lang="en-US" altLang="zh-CN" sz="2800" baseline="-25000" dirty="0" err="1"/>
              <a:t>i</a:t>
            </a:r>
            <a:r>
              <a:rPr lang="en-US" altLang="zh-CN" sz="2800" dirty="0">
                <a:sym typeface="Symbol" panose="05050102010706020507" pitchFamily="18" charset="2"/>
              </a:rPr>
              <a:t></a:t>
            </a:r>
            <a:r>
              <a:rPr lang="en-US" altLang="zh-CN" sz="2800" dirty="0"/>
              <a:t>(</a:t>
            </a:r>
            <a:r>
              <a:rPr lang="en-US" altLang="zh-CN" sz="2800" dirty="0" err="1"/>
              <a:t>i</a:t>
            </a:r>
            <a:r>
              <a:rPr lang="en-US" altLang="zh-CN" sz="2800" dirty="0"/>
              <a:t>=1,2,3,…);</a:t>
            </a:r>
            <a:r>
              <a:rPr lang="zh-CN" altLang="en-US" sz="2800" dirty="0"/>
              <a:t>又根据</a:t>
            </a:r>
            <a:r>
              <a:rPr lang="zh-CN" altLang="en-US" sz="2800" dirty="0">
                <a:latin typeface="宋体" panose="02010600030101010101" pitchFamily="2" charset="-122"/>
              </a:rPr>
              <a:t>定理</a:t>
            </a:r>
            <a:r>
              <a:rPr lang="en-US" altLang="zh-CN" sz="2800" dirty="0"/>
              <a:t>7.7</a:t>
            </a:r>
            <a:r>
              <a:rPr lang="zh-CN" altLang="en-US" sz="2800" dirty="0"/>
              <a:t>知，</a:t>
            </a:r>
            <a:r>
              <a:rPr lang="en-US" altLang="zh-CN" sz="2800" dirty="0"/>
              <a:t>A</a:t>
            </a:r>
            <a:r>
              <a:rPr lang="zh-CN" altLang="en-US" sz="2800" dirty="0"/>
              <a:t>＝</a:t>
            </a:r>
            <a:r>
              <a:rPr lang="en-US" altLang="zh-CN" sz="2800" dirty="0"/>
              <a:t>M</a:t>
            </a:r>
            <a:r>
              <a:rPr lang="en-US" altLang="zh-CN" sz="2800" baseline="-30000" dirty="0"/>
              <a:t>1</a:t>
            </a:r>
            <a:r>
              <a:rPr lang="en-US" altLang="zh-CN" sz="2800" dirty="0">
                <a:latin typeface="宋体" panose="02010600030101010101" pitchFamily="2" charset="-122"/>
                <a:sym typeface="Symbol" panose="05050102010706020507" pitchFamily="18" charset="2"/>
              </a:rPr>
              <a:t>∪</a:t>
            </a:r>
            <a:r>
              <a:rPr lang="en-US" altLang="zh-CN" sz="2800" dirty="0"/>
              <a:t>M</a:t>
            </a:r>
            <a:r>
              <a:rPr lang="en-US" altLang="zh-CN" sz="2800" baseline="-30000" dirty="0"/>
              <a:t>2</a:t>
            </a:r>
            <a:r>
              <a:rPr lang="en-US" altLang="zh-CN" sz="2800" dirty="0">
                <a:latin typeface="宋体" panose="02010600030101010101" pitchFamily="2" charset="-122"/>
                <a:sym typeface="Symbol" panose="05050102010706020507" pitchFamily="18" charset="2"/>
              </a:rPr>
              <a:t>∪</a:t>
            </a:r>
            <a:r>
              <a:rPr lang="en-US" altLang="zh-CN" sz="2800" dirty="0"/>
              <a:t>…</a:t>
            </a:r>
            <a:r>
              <a:rPr lang="zh-CN" altLang="en-US" sz="2800" dirty="0"/>
              <a:t>，并</a:t>
            </a:r>
            <a:r>
              <a:rPr lang="zh-CN" altLang="en-US" sz="2800" dirty="0">
                <a:latin typeface="宋体" panose="02010600030101010101" pitchFamily="2" charset="-122"/>
              </a:rPr>
              <a:t>且</a:t>
            </a:r>
            <a:r>
              <a:rPr lang="en-US" altLang="zh-CN" sz="2800" dirty="0" err="1"/>
              <a:t>M</a:t>
            </a:r>
            <a:r>
              <a:rPr lang="en-US" altLang="zh-CN" sz="2800" baseline="-30000" dirty="0" err="1"/>
              <a:t>i</a:t>
            </a:r>
            <a:r>
              <a:rPr lang="en-US" altLang="zh-CN" sz="2800" dirty="0" err="1">
                <a:latin typeface="宋体" panose="02010600030101010101" pitchFamily="2" charset="-122"/>
                <a:sym typeface="Symbol" panose="05050102010706020507" pitchFamily="18" charset="2"/>
              </a:rPr>
              <a:t>∩</a:t>
            </a:r>
            <a:r>
              <a:rPr lang="en-US" altLang="zh-CN" sz="2800" dirty="0" err="1"/>
              <a:t>M</a:t>
            </a:r>
            <a:r>
              <a:rPr lang="en-US" altLang="zh-CN" sz="2800" baseline="-30000" dirty="0" err="1"/>
              <a:t>j</a:t>
            </a:r>
            <a:r>
              <a:rPr lang="en-US" altLang="zh-CN" sz="2800" dirty="0"/>
              <a:t>=</a:t>
            </a:r>
            <a:r>
              <a:rPr lang="en-US" altLang="zh-CN" sz="2800" dirty="0">
                <a:sym typeface="Symbol" panose="05050102010706020507" pitchFamily="18" charset="2"/>
              </a:rPr>
              <a:t></a:t>
            </a:r>
            <a:r>
              <a:rPr lang="en-US" altLang="zh-CN" sz="2800" dirty="0"/>
              <a:t>(</a:t>
            </a:r>
            <a:r>
              <a:rPr lang="en-US" altLang="zh-CN" sz="2800" dirty="0" err="1"/>
              <a:t>i</a:t>
            </a:r>
            <a:r>
              <a:rPr lang="en-US" altLang="zh-CN" sz="2800" dirty="0" err="1">
                <a:sym typeface="Symbol" panose="05050102010706020507" pitchFamily="18" charset="2"/>
              </a:rPr>
              <a:t></a:t>
            </a:r>
            <a:r>
              <a:rPr lang="en-US" altLang="zh-CN" sz="2800" dirty="0" err="1"/>
              <a:t>j</a:t>
            </a:r>
            <a:r>
              <a:rPr lang="en-US" altLang="zh-CN" sz="2800" dirty="0"/>
              <a:t>)</a:t>
            </a:r>
            <a:r>
              <a:rPr lang="zh-CN" altLang="en-US" sz="2800" dirty="0"/>
              <a:t>，所以，</a:t>
            </a:r>
            <a:r>
              <a:rPr lang="en-US" altLang="zh-CN" sz="2800" dirty="0"/>
              <a:t>A/R</a:t>
            </a:r>
            <a:r>
              <a:rPr lang="zh-CN" altLang="en-US" sz="2800" dirty="0"/>
              <a:t>是</a:t>
            </a:r>
            <a:r>
              <a:rPr lang="en-US" altLang="zh-CN" sz="2800" dirty="0"/>
              <a:t>A</a:t>
            </a:r>
            <a:r>
              <a:rPr lang="zh-CN" altLang="en-US" sz="2800" dirty="0"/>
              <a:t>的一个划分。</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500"/>
                                        <p:tgtEl>
                                          <p:spTgt spid="81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928688" y="171450"/>
            <a:ext cx="7315200" cy="742950"/>
          </a:xfrm>
        </p:spPr>
        <p:txBody>
          <a:bodyPr/>
          <a:lstStyle/>
          <a:p>
            <a:pPr eaLnBrk="1" hangingPunct="1"/>
            <a:r>
              <a:rPr lang="en-US" altLang="zh-CN" sz="4200"/>
              <a:t>(2)</a:t>
            </a:r>
            <a:r>
              <a:rPr lang="zh-CN" altLang="en-US" sz="4200">
                <a:latin typeface="宋体" panose="02010600030101010101" pitchFamily="2" charset="-122"/>
              </a:rPr>
              <a:t>证明：</a:t>
            </a:r>
            <a:r>
              <a:rPr lang="en-US" altLang="zh-CN" sz="4200"/>
              <a:t>R</a:t>
            </a:r>
            <a:r>
              <a:rPr lang="en-US" altLang="zh-CN" sz="4200" baseline="-30000"/>
              <a:t>C</a:t>
            </a:r>
            <a:r>
              <a:rPr lang="zh-CN" altLang="en-US" sz="4200">
                <a:latin typeface="宋体" panose="02010600030101010101" pitchFamily="2" charset="-122"/>
              </a:rPr>
              <a:t>为</a:t>
            </a:r>
            <a:r>
              <a:rPr lang="en-US" altLang="zh-CN" sz="4200"/>
              <a:t>A</a:t>
            </a:r>
            <a:r>
              <a:rPr lang="zh-CN" altLang="en-US" sz="4200">
                <a:latin typeface="宋体" panose="02010600030101010101" pitchFamily="2" charset="-122"/>
              </a:rPr>
              <a:t>上的等价关系</a:t>
            </a:r>
          </a:p>
        </p:txBody>
      </p:sp>
      <p:sp>
        <p:nvSpPr>
          <p:cNvPr id="134147" name="Rectangle 3"/>
          <p:cNvSpPr>
            <a:spLocks noGrp="1" noChangeArrowheads="1"/>
          </p:cNvSpPr>
          <p:nvPr>
            <p:ph sz="quarter" idx="1"/>
          </p:nvPr>
        </p:nvSpPr>
        <p:spPr>
          <a:xfrm>
            <a:off x="612775" y="1200150"/>
            <a:ext cx="8153400" cy="3371850"/>
          </a:xfrm>
        </p:spPr>
        <p:txBody>
          <a:bodyPr/>
          <a:lstStyle/>
          <a:p>
            <a:pPr marL="0" indent="0" eaLnBrk="1" hangingPunct="1">
              <a:spcBef>
                <a:spcPct val="10000"/>
              </a:spcBef>
              <a:buClr>
                <a:schemeClr val="tx2"/>
              </a:buClr>
              <a:buFont typeface="Wingdings" panose="05000000000000000000" pitchFamily="2" charset="2"/>
              <a:buNone/>
            </a:pPr>
            <a:r>
              <a:rPr lang="en-US" altLang="zh-CN" sz="2800" dirty="0">
                <a:solidFill>
                  <a:schemeClr val="tx2"/>
                </a:solidFill>
                <a:latin typeface="宋体" panose="02010600030101010101" pitchFamily="2" charset="-122"/>
              </a:rPr>
              <a:t>①</a:t>
            </a:r>
            <a:r>
              <a:rPr lang="zh-CN" altLang="en-US" sz="2800" dirty="0">
                <a:solidFill>
                  <a:schemeClr val="tx2"/>
                </a:solidFill>
              </a:rPr>
              <a:t>自反性；</a:t>
            </a:r>
            <a:r>
              <a:rPr lang="zh-CN" altLang="en-US" sz="2800" dirty="0"/>
              <a:t>对任意的</a:t>
            </a:r>
            <a:r>
              <a:rPr lang="en-US" altLang="zh-CN" sz="2800" dirty="0" err="1"/>
              <a:t>x</a:t>
            </a:r>
            <a:r>
              <a:rPr lang="en-US" altLang="zh-CN" sz="2800" dirty="0" err="1">
                <a:sym typeface="Symbol" panose="05050102010706020507" pitchFamily="18" charset="2"/>
              </a:rPr>
              <a:t></a:t>
            </a:r>
            <a:r>
              <a:rPr lang="en-US" altLang="zh-CN" sz="2800" dirty="0" err="1"/>
              <a:t>A</a:t>
            </a:r>
            <a:r>
              <a:rPr lang="zh-CN" altLang="en-US" sz="2800" dirty="0"/>
              <a:t>，有</a:t>
            </a:r>
            <a:r>
              <a:rPr lang="en-US" altLang="zh-CN" sz="2800" dirty="0"/>
              <a:t>x</a:t>
            </a:r>
            <a:r>
              <a:rPr lang="zh-CN" altLang="en-US" sz="2800" dirty="0"/>
              <a:t>和</a:t>
            </a:r>
            <a:r>
              <a:rPr lang="en-US" altLang="zh-CN" sz="2800" dirty="0"/>
              <a:t>x</a:t>
            </a:r>
            <a:r>
              <a:rPr lang="zh-CN" altLang="en-US" sz="2800" dirty="0">
                <a:latin typeface="宋体" panose="02010600030101010101" pitchFamily="2" charset="-122"/>
              </a:rPr>
              <a:t>属于</a:t>
            </a:r>
            <a:r>
              <a:rPr lang="en-US" altLang="zh-CN" sz="2800" dirty="0"/>
              <a:t>C</a:t>
            </a:r>
            <a:r>
              <a:rPr lang="zh-CN" altLang="en-US" sz="2800" dirty="0">
                <a:latin typeface="宋体" panose="02010600030101010101" pitchFamily="2" charset="-122"/>
              </a:rPr>
              <a:t>的同一划分块，所以</a:t>
            </a:r>
            <a:r>
              <a:rPr lang="en-US" altLang="zh-CN" sz="2800" dirty="0">
                <a:latin typeface="宋体" panose="02010600030101010101" pitchFamily="2" charset="-122"/>
              </a:rPr>
              <a:t>&lt;</a:t>
            </a:r>
            <a:r>
              <a:rPr lang="en-US" altLang="zh-CN" sz="2800" dirty="0" err="1">
                <a:latin typeface="宋体" panose="02010600030101010101" pitchFamily="2" charset="-122"/>
              </a:rPr>
              <a:t>x,x</a:t>
            </a:r>
            <a:r>
              <a:rPr lang="en-US" altLang="zh-CN" sz="2800" dirty="0">
                <a:latin typeface="宋体" panose="02010600030101010101" pitchFamily="2" charset="-122"/>
              </a:rPr>
              <a:t>&gt;</a:t>
            </a:r>
            <a:r>
              <a:rPr lang="en-US" altLang="zh-CN" sz="2800" dirty="0">
                <a:sym typeface="Symbol" panose="05050102010706020507" pitchFamily="18" charset="2"/>
              </a:rPr>
              <a:t></a:t>
            </a:r>
            <a:r>
              <a:rPr lang="en-US" altLang="zh-CN" sz="2800" dirty="0"/>
              <a:t>R</a:t>
            </a:r>
            <a:r>
              <a:rPr lang="en-US" altLang="zh-CN" sz="2800" baseline="-30000" dirty="0"/>
              <a:t>C</a:t>
            </a:r>
            <a:r>
              <a:rPr lang="zh-CN" altLang="en-US" sz="2800" dirty="0"/>
              <a:t>，则</a:t>
            </a:r>
            <a:r>
              <a:rPr lang="en-US" altLang="zh-CN" sz="2800" dirty="0"/>
              <a:t>R</a:t>
            </a:r>
            <a:r>
              <a:rPr lang="en-US" altLang="zh-CN" sz="2800" baseline="-30000" dirty="0"/>
              <a:t>C</a:t>
            </a:r>
            <a:r>
              <a:rPr lang="zh-CN" altLang="en-US" sz="2800" dirty="0"/>
              <a:t>具有自反性；</a:t>
            </a:r>
          </a:p>
          <a:p>
            <a:pPr marL="0" indent="0" eaLnBrk="1" hangingPunct="1">
              <a:spcBef>
                <a:spcPct val="40000"/>
              </a:spcBef>
              <a:buClr>
                <a:schemeClr val="tx2"/>
              </a:buClr>
              <a:buFont typeface="Wingdings" panose="05000000000000000000" pitchFamily="2" charset="2"/>
              <a:buNone/>
            </a:pPr>
            <a:r>
              <a:rPr lang="zh-CN" altLang="en-US" sz="2800" dirty="0">
                <a:solidFill>
                  <a:schemeClr val="tx2"/>
                </a:solidFill>
                <a:latin typeface="宋体" panose="02010600030101010101" pitchFamily="2" charset="-122"/>
              </a:rPr>
              <a:t>②</a:t>
            </a:r>
            <a:r>
              <a:rPr lang="zh-CN" altLang="en-US" sz="2800" dirty="0">
                <a:solidFill>
                  <a:schemeClr val="tx2"/>
                </a:solidFill>
              </a:rPr>
              <a:t>对称性；</a:t>
            </a:r>
            <a:r>
              <a:rPr lang="zh-CN" altLang="en-US" sz="2800" dirty="0"/>
              <a:t>对任意的</a:t>
            </a:r>
            <a:r>
              <a:rPr lang="en-US" altLang="zh-CN" sz="2800" dirty="0" err="1"/>
              <a:t>x,y</a:t>
            </a:r>
            <a:r>
              <a:rPr lang="en-US" altLang="zh-CN" sz="2800" dirty="0" err="1">
                <a:sym typeface="Symbol" panose="05050102010706020507" pitchFamily="18" charset="2"/>
              </a:rPr>
              <a:t></a:t>
            </a:r>
            <a:r>
              <a:rPr lang="en-US" altLang="zh-CN" sz="2800" dirty="0" err="1"/>
              <a:t>A</a:t>
            </a:r>
            <a:r>
              <a:rPr lang="zh-CN" altLang="en-US" sz="2800" dirty="0"/>
              <a:t>，若</a:t>
            </a:r>
            <a:r>
              <a:rPr lang="en-US" altLang="zh-CN" sz="2800" dirty="0"/>
              <a:t>&lt;</a:t>
            </a:r>
            <a:r>
              <a:rPr lang="en-US" altLang="zh-CN" sz="2800" dirty="0" err="1"/>
              <a:t>x,y</a:t>
            </a:r>
            <a:r>
              <a:rPr lang="en-US" altLang="zh-CN" sz="2800" dirty="0"/>
              <a:t>&gt;</a:t>
            </a:r>
            <a:r>
              <a:rPr lang="en-US" altLang="zh-CN" sz="2800" dirty="0">
                <a:sym typeface="Symbol" panose="05050102010706020507" pitchFamily="18" charset="2"/>
              </a:rPr>
              <a:t></a:t>
            </a:r>
            <a:r>
              <a:rPr lang="en-US" altLang="zh-CN" sz="2800" dirty="0"/>
              <a:t>R</a:t>
            </a:r>
            <a:r>
              <a:rPr lang="en-US" altLang="zh-CN" sz="2800" baseline="-30000" dirty="0"/>
              <a:t>C</a:t>
            </a:r>
            <a:r>
              <a:rPr lang="zh-CN" altLang="en-US" sz="2800" dirty="0"/>
              <a:t>，即</a:t>
            </a:r>
            <a:r>
              <a:rPr lang="en-US" altLang="zh-CN" sz="2800" dirty="0" err="1"/>
              <a:t>x,y</a:t>
            </a:r>
            <a:r>
              <a:rPr lang="zh-CN" altLang="en-US" sz="2800" dirty="0">
                <a:latin typeface="宋体" panose="02010600030101010101" pitchFamily="2" charset="-122"/>
              </a:rPr>
              <a:t>属于</a:t>
            </a:r>
            <a:r>
              <a:rPr lang="en-US" altLang="zh-CN" sz="2800" dirty="0"/>
              <a:t>C</a:t>
            </a:r>
            <a:r>
              <a:rPr lang="zh-CN" altLang="en-US" sz="2800" dirty="0">
                <a:latin typeface="宋体" panose="02010600030101010101" pitchFamily="2" charset="-122"/>
              </a:rPr>
              <a:t>的同一划分块，亦即</a:t>
            </a:r>
            <a:r>
              <a:rPr lang="en-US" altLang="zh-CN" sz="2800" dirty="0" err="1"/>
              <a:t>y,x</a:t>
            </a:r>
            <a:r>
              <a:rPr lang="zh-CN" altLang="en-US" sz="2800" dirty="0">
                <a:latin typeface="宋体" panose="02010600030101010101" pitchFamily="2" charset="-122"/>
              </a:rPr>
              <a:t>属于</a:t>
            </a:r>
            <a:r>
              <a:rPr lang="en-US" altLang="zh-CN" sz="2800" dirty="0"/>
              <a:t>C</a:t>
            </a:r>
            <a:r>
              <a:rPr lang="zh-CN" altLang="en-US" sz="2800" dirty="0">
                <a:latin typeface="宋体" panose="02010600030101010101" pitchFamily="2" charset="-122"/>
              </a:rPr>
              <a:t>的同一划分块，所以</a:t>
            </a:r>
            <a:r>
              <a:rPr lang="en-US" altLang="zh-CN" sz="2800" dirty="0">
                <a:latin typeface="宋体" panose="02010600030101010101" pitchFamily="2" charset="-122"/>
              </a:rPr>
              <a:t>&lt;</a:t>
            </a:r>
            <a:r>
              <a:rPr lang="en-US" altLang="zh-CN" sz="2800" dirty="0" err="1">
                <a:latin typeface="宋体" panose="02010600030101010101" pitchFamily="2" charset="-122"/>
              </a:rPr>
              <a:t>y,x</a:t>
            </a:r>
            <a:r>
              <a:rPr lang="en-US" altLang="zh-CN" sz="2800" dirty="0">
                <a:latin typeface="宋体" panose="02010600030101010101" pitchFamily="2" charset="-122"/>
              </a:rPr>
              <a:t>&gt;</a:t>
            </a:r>
            <a:r>
              <a:rPr lang="en-US" altLang="zh-CN" sz="2800" dirty="0">
                <a:sym typeface="Symbol" panose="05050102010706020507" pitchFamily="18" charset="2"/>
              </a:rPr>
              <a:t></a:t>
            </a:r>
            <a:r>
              <a:rPr lang="en-US" altLang="zh-CN" sz="2800" dirty="0"/>
              <a:t>R</a:t>
            </a:r>
            <a:r>
              <a:rPr lang="en-US" altLang="zh-CN" sz="2800" baseline="-30000" dirty="0"/>
              <a:t>C</a:t>
            </a:r>
            <a:r>
              <a:rPr lang="zh-CN" altLang="en-US" sz="2800" dirty="0"/>
              <a:t>，则</a:t>
            </a:r>
            <a:r>
              <a:rPr lang="en-US" altLang="zh-CN" sz="2800" dirty="0"/>
              <a:t>R</a:t>
            </a:r>
            <a:r>
              <a:rPr lang="en-US" altLang="zh-CN" sz="2800" baseline="-30000" dirty="0"/>
              <a:t>C</a:t>
            </a:r>
            <a:r>
              <a:rPr lang="zh-CN" altLang="en-US" sz="2800" dirty="0"/>
              <a:t>具有对称性；</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wipe(left)">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wipe(left)">
                                      <p:cBhvr>
                                        <p:cTn id="12" dur="500"/>
                                        <p:tgtEl>
                                          <p:spTgt spid="134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928688" y="171450"/>
            <a:ext cx="7315200" cy="742950"/>
          </a:xfrm>
        </p:spPr>
        <p:txBody>
          <a:bodyPr/>
          <a:lstStyle/>
          <a:p>
            <a:pPr eaLnBrk="1" hangingPunct="1"/>
            <a:r>
              <a:rPr lang="en-US" altLang="zh-CN" sz="4200"/>
              <a:t>(2)</a:t>
            </a:r>
            <a:r>
              <a:rPr lang="zh-CN" altLang="en-US" sz="4200">
                <a:latin typeface="宋体" panose="02010600030101010101" pitchFamily="2" charset="-122"/>
              </a:rPr>
              <a:t>证明：</a:t>
            </a:r>
            <a:r>
              <a:rPr lang="en-US" altLang="zh-CN" sz="4200"/>
              <a:t>R</a:t>
            </a:r>
            <a:r>
              <a:rPr lang="en-US" altLang="zh-CN" sz="4200" baseline="-30000"/>
              <a:t>C</a:t>
            </a:r>
            <a:r>
              <a:rPr lang="zh-CN" altLang="en-US" sz="4200">
                <a:latin typeface="宋体" panose="02010600030101010101" pitchFamily="2" charset="-122"/>
              </a:rPr>
              <a:t>为</a:t>
            </a:r>
            <a:r>
              <a:rPr lang="en-US" altLang="zh-CN" sz="4200"/>
              <a:t>A</a:t>
            </a:r>
            <a:r>
              <a:rPr lang="zh-CN" altLang="en-US" sz="4200">
                <a:latin typeface="宋体" panose="02010600030101010101" pitchFamily="2" charset="-122"/>
              </a:rPr>
              <a:t>上的等价关系</a:t>
            </a:r>
          </a:p>
        </p:txBody>
      </p:sp>
      <p:sp>
        <p:nvSpPr>
          <p:cNvPr id="83971" name="Rectangle 3"/>
          <p:cNvSpPr>
            <a:spLocks noGrp="1" noChangeArrowheads="1"/>
          </p:cNvSpPr>
          <p:nvPr>
            <p:ph sz="quarter" idx="1"/>
          </p:nvPr>
        </p:nvSpPr>
        <p:spPr>
          <a:xfrm>
            <a:off x="612775" y="1200150"/>
            <a:ext cx="8153400" cy="3371850"/>
          </a:xfrm>
        </p:spPr>
        <p:txBody>
          <a:bodyPr/>
          <a:lstStyle/>
          <a:p>
            <a:pPr marL="0" indent="0" eaLnBrk="1" hangingPunct="1">
              <a:spcBef>
                <a:spcPct val="10000"/>
              </a:spcBef>
              <a:buClr>
                <a:schemeClr val="tx2"/>
              </a:buClr>
              <a:buFont typeface="Wingdings" panose="05000000000000000000" pitchFamily="2" charset="2"/>
              <a:buNone/>
            </a:pPr>
            <a:r>
              <a:rPr lang="en-US" altLang="zh-CN" sz="2800" dirty="0">
                <a:solidFill>
                  <a:schemeClr val="tx2"/>
                </a:solidFill>
                <a:latin typeface="宋体" panose="02010600030101010101" pitchFamily="2" charset="-122"/>
              </a:rPr>
              <a:t>③</a:t>
            </a:r>
            <a:r>
              <a:rPr lang="zh-CN" altLang="en-US" sz="2800" dirty="0">
                <a:solidFill>
                  <a:schemeClr val="tx2"/>
                </a:solidFill>
              </a:rPr>
              <a:t>传递性</a:t>
            </a:r>
            <a:r>
              <a:rPr lang="zh-CN" altLang="en-US" sz="2800" dirty="0"/>
              <a:t>；对任意的</a:t>
            </a:r>
            <a:r>
              <a:rPr lang="en-US" altLang="zh-CN" sz="2800" dirty="0" err="1"/>
              <a:t>x,y,z</a:t>
            </a:r>
            <a:r>
              <a:rPr lang="en-US" altLang="zh-CN" sz="2800" dirty="0" err="1">
                <a:sym typeface="Symbol" panose="05050102010706020507" pitchFamily="18" charset="2"/>
              </a:rPr>
              <a:t></a:t>
            </a:r>
            <a:r>
              <a:rPr lang="en-US" altLang="zh-CN" sz="2800" dirty="0" err="1"/>
              <a:t>A</a:t>
            </a:r>
            <a:r>
              <a:rPr lang="zh-CN" altLang="en-US" sz="2800" dirty="0"/>
              <a:t>，</a:t>
            </a:r>
            <a:br>
              <a:rPr lang="zh-CN" altLang="en-US" sz="2800" dirty="0"/>
            </a:br>
            <a:r>
              <a:rPr lang="zh-CN" altLang="en-US" sz="2800" dirty="0"/>
              <a:t>若</a:t>
            </a:r>
            <a:r>
              <a:rPr lang="en-US" altLang="zh-CN" sz="2800" dirty="0"/>
              <a:t>&lt;</a:t>
            </a:r>
            <a:r>
              <a:rPr lang="en-US" altLang="zh-CN" sz="2800" dirty="0" err="1"/>
              <a:t>x,y</a:t>
            </a:r>
            <a:r>
              <a:rPr lang="en-US" altLang="zh-CN" sz="2800" dirty="0"/>
              <a:t>&gt;</a:t>
            </a:r>
            <a:r>
              <a:rPr lang="en-US" altLang="zh-CN" sz="2800" dirty="0">
                <a:sym typeface="Symbol" panose="05050102010706020507" pitchFamily="18" charset="2"/>
              </a:rPr>
              <a:t></a:t>
            </a:r>
            <a:r>
              <a:rPr lang="en-US" altLang="zh-CN" sz="2800" dirty="0"/>
              <a:t>R</a:t>
            </a:r>
            <a:r>
              <a:rPr lang="en-US" altLang="zh-CN" sz="2800" baseline="-30000" dirty="0"/>
              <a:t>C</a:t>
            </a:r>
            <a:r>
              <a:rPr lang="zh-CN" altLang="en-US" sz="2800" dirty="0"/>
              <a:t>，</a:t>
            </a:r>
            <a:r>
              <a:rPr lang="en-US" altLang="zh-CN" sz="2800" dirty="0"/>
              <a:t>&lt;</a:t>
            </a:r>
            <a:r>
              <a:rPr lang="en-US" altLang="zh-CN" sz="2800" dirty="0" err="1"/>
              <a:t>y,z</a:t>
            </a:r>
            <a:r>
              <a:rPr lang="en-US" altLang="zh-CN" sz="2800" dirty="0"/>
              <a:t>&gt;</a:t>
            </a:r>
            <a:r>
              <a:rPr lang="en-US" altLang="zh-CN" sz="2800" dirty="0">
                <a:sym typeface="Symbol" panose="05050102010706020507" pitchFamily="18" charset="2"/>
              </a:rPr>
              <a:t></a:t>
            </a:r>
            <a:r>
              <a:rPr lang="en-US" altLang="zh-CN" sz="2800" dirty="0"/>
              <a:t>R</a:t>
            </a:r>
            <a:r>
              <a:rPr lang="en-US" altLang="zh-CN" sz="2800" baseline="-30000" dirty="0"/>
              <a:t>C</a:t>
            </a:r>
            <a:r>
              <a:rPr lang="zh-CN" altLang="en-US" sz="2800" dirty="0"/>
              <a:t>，即</a:t>
            </a:r>
            <a:r>
              <a:rPr lang="en-US" altLang="zh-CN" sz="2800" dirty="0"/>
              <a:t>x</a:t>
            </a:r>
            <a:r>
              <a:rPr lang="zh-CN" altLang="en-US" sz="2800" dirty="0"/>
              <a:t>与</a:t>
            </a:r>
            <a:r>
              <a:rPr lang="en-US" altLang="zh-CN" sz="2800" dirty="0"/>
              <a:t>y</a:t>
            </a:r>
            <a:r>
              <a:rPr lang="zh-CN" altLang="en-US" sz="2800" dirty="0">
                <a:latin typeface="宋体" panose="02010600030101010101" pitchFamily="2" charset="-122"/>
              </a:rPr>
              <a:t>属于同一划分块，</a:t>
            </a:r>
            <a:r>
              <a:rPr lang="en-US" altLang="zh-CN" sz="2800" dirty="0"/>
              <a:t>y</a:t>
            </a:r>
            <a:r>
              <a:rPr lang="zh-CN" altLang="en-US" sz="2800" dirty="0"/>
              <a:t>与</a:t>
            </a:r>
            <a:r>
              <a:rPr lang="en-US" altLang="zh-CN" sz="2800" dirty="0"/>
              <a:t>z</a:t>
            </a:r>
            <a:r>
              <a:rPr lang="zh-CN" altLang="en-US" sz="2800" dirty="0">
                <a:latin typeface="宋体" panose="02010600030101010101" pitchFamily="2" charset="-122"/>
              </a:rPr>
              <a:t>属于同一划分块，则</a:t>
            </a:r>
            <a:r>
              <a:rPr lang="en-US" altLang="zh-CN" sz="2800" dirty="0"/>
              <a:t>x</a:t>
            </a:r>
            <a:r>
              <a:rPr lang="zh-CN" altLang="en-US" sz="2800" dirty="0"/>
              <a:t>与</a:t>
            </a:r>
            <a:r>
              <a:rPr lang="en-US" altLang="zh-CN" sz="2800" dirty="0"/>
              <a:t>z</a:t>
            </a:r>
            <a:r>
              <a:rPr lang="zh-CN" altLang="en-US" sz="2800" dirty="0"/>
              <a:t>也</a:t>
            </a:r>
            <a:r>
              <a:rPr lang="zh-CN" altLang="en-US" sz="2800" dirty="0">
                <a:latin typeface="宋体" panose="02010600030101010101" pitchFamily="2" charset="-122"/>
              </a:rPr>
              <a:t>属于同一划分块，所以</a:t>
            </a:r>
            <a:r>
              <a:rPr lang="en-US" altLang="zh-CN" sz="2800" dirty="0">
                <a:latin typeface="宋体" panose="02010600030101010101" pitchFamily="2" charset="-122"/>
              </a:rPr>
              <a:t>&lt;</a:t>
            </a:r>
            <a:r>
              <a:rPr lang="en-US" altLang="zh-CN" sz="2800" dirty="0" err="1">
                <a:latin typeface="宋体" panose="02010600030101010101" pitchFamily="2" charset="-122"/>
              </a:rPr>
              <a:t>x,z</a:t>
            </a:r>
            <a:r>
              <a:rPr lang="en-US" altLang="zh-CN" sz="2800" dirty="0">
                <a:latin typeface="宋体" panose="02010600030101010101" pitchFamily="2" charset="-122"/>
              </a:rPr>
              <a:t>&gt;</a:t>
            </a:r>
            <a:r>
              <a:rPr lang="en-US" altLang="zh-CN" sz="2800" dirty="0">
                <a:sym typeface="Symbol" panose="05050102010706020507" pitchFamily="18" charset="2"/>
              </a:rPr>
              <a:t></a:t>
            </a:r>
            <a:r>
              <a:rPr lang="en-US" altLang="zh-CN" sz="2800" dirty="0"/>
              <a:t>R</a:t>
            </a:r>
            <a:r>
              <a:rPr lang="en-US" altLang="zh-CN" sz="2800" baseline="-30000" dirty="0"/>
              <a:t>C</a:t>
            </a:r>
            <a:r>
              <a:rPr lang="zh-CN" altLang="en-US" sz="2800" dirty="0"/>
              <a:t>，则</a:t>
            </a:r>
            <a:r>
              <a:rPr lang="en-US" altLang="zh-CN" sz="2800" dirty="0"/>
              <a:t>R</a:t>
            </a:r>
            <a:r>
              <a:rPr lang="en-US" altLang="zh-CN" sz="2800" baseline="-30000" dirty="0"/>
              <a:t>C</a:t>
            </a:r>
            <a:r>
              <a:rPr lang="zh-CN" altLang="en-US" sz="2800" dirty="0"/>
              <a:t>具有传递性；</a:t>
            </a:r>
          </a:p>
          <a:p>
            <a:pPr marL="0" indent="0" eaLnBrk="1" hangingPunct="1">
              <a:spcBef>
                <a:spcPct val="10000"/>
              </a:spcBef>
              <a:buClr>
                <a:schemeClr val="tx2"/>
              </a:buClr>
              <a:buFont typeface="Wingdings" panose="05000000000000000000" pitchFamily="2" charset="2"/>
              <a:buNone/>
            </a:pPr>
            <a:endParaRPr lang="zh-CN" altLang="en-US" sz="2800" dirty="0"/>
          </a:p>
          <a:p>
            <a:pPr marL="0" indent="0" eaLnBrk="1" hangingPunct="1">
              <a:spcBef>
                <a:spcPct val="10000"/>
              </a:spcBef>
              <a:buClr>
                <a:schemeClr val="tx2"/>
              </a:buClr>
              <a:buFont typeface="Wingdings" panose="05000000000000000000" pitchFamily="2" charset="2"/>
              <a:buNone/>
            </a:pPr>
            <a:r>
              <a:rPr lang="zh-CN" altLang="en-US" sz="2800" dirty="0"/>
              <a:t>因此，</a:t>
            </a:r>
            <a:r>
              <a:rPr lang="en-US" altLang="zh-CN" sz="2800" dirty="0"/>
              <a:t>R</a:t>
            </a:r>
            <a:r>
              <a:rPr lang="en-US" altLang="zh-CN" sz="2800" baseline="-30000" dirty="0"/>
              <a:t>C</a:t>
            </a:r>
            <a:r>
              <a:rPr lang="zh-CN" altLang="en-US" sz="2800" dirty="0">
                <a:latin typeface="宋体" panose="02010600030101010101" pitchFamily="2" charset="-122"/>
              </a:rPr>
              <a:t>为</a:t>
            </a:r>
            <a:r>
              <a:rPr lang="en-US" altLang="zh-CN" sz="2800" dirty="0"/>
              <a:t>A</a:t>
            </a:r>
            <a:r>
              <a:rPr lang="zh-CN" altLang="en-US" sz="2800" dirty="0">
                <a:latin typeface="宋体" panose="02010600030101010101" pitchFamily="2" charset="-122"/>
              </a:rPr>
              <a:t>上的等价关系。证毕。</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2" end="2"/>
                                            </p:txEl>
                                          </p:spTgt>
                                        </p:tgtEl>
                                        <p:attrNameLst>
                                          <p:attrName>style.visibility</p:attrName>
                                        </p:attrNameLst>
                                      </p:cBhvr>
                                      <p:to>
                                        <p:strVal val="visible"/>
                                      </p:to>
                                    </p:set>
                                    <p:animEffect transition="in" filter="wipe(left)">
                                      <p:cBhvr>
                                        <p:cTn id="12" dur="5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28688" y="171450"/>
            <a:ext cx="7315200" cy="742950"/>
          </a:xfrm>
        </p:spPr>
        <p:txBody>
          <a:bodyPr/>
          <a:lstStyle/>
          <a:p>
            <a:pPr eaLnBrk="1" hangingPunct="1"/>
            <a:r>
              <a:rPr lang="zh-CN" altLang="en-US" dirty="0"/>
              <a:t>关于笛卡尔乘积的性质的讨论（</a:t>
            </a:r>
            <a:r>
              <a:rPr lang="en-US" altLang="zh-CN" dirty="0"/>
              <a:t>3</a:t>
            </a:r>
            <a:r>
              <a:rPr lang="zh-CN" altLang="en-US" dirty="0"/>
              <a:t>）</a:t>
            </a:r>
          </a:p>
        </p:txBody>
      </p:sp>
      <p:sp>
        <p:nvSpPr>
          <p:cNvPr id="16387" name="Rectangle 3"/>
          <p:cNvSpPr>
            <a:spLocks noGrp="1" noChangeArrowheads="1"/>
          </p:cNvSpPr>
          <p:nvPr>
            <p:ph sz="quarter" idx="1"/>
          </p:nvPr>
        </p:nvSpPr>
        <p:spPr>
          <a:xfrm>
            <a:off x="612775" y="1200150"/>
            <a:ext cx="8153400" cy="3371850"/>
          </a:xfrm>
        </p:spPr>
        <p:txBody>
          <a:bodyPr/>
          <a:lstStyle/>
          <a:p>
            <a:pPr marL="239316" indent="-239316" algn="just" eaLnBrk="1" hangingPunct="1">
              <a:defRPr/>
            </a:pPr>
            <a:r>
              <a:rPr lang="en-US" altLang="zh-CN" sz="2175" dirty="0"/>
              <a:t>A</a:t>
            </a:r>
            <a:r>
              <a:rPr lang="en-US" altLang="zh-CN" sz="2175" dirty="0">
                <a:sym typeface="Symbol" panose="05050102010706020507" pitchFamily="18" charset="2"/>
              </a:rPr>
              <a:t></a:t>
            </a:r>
            <a:r>
              <a:rPr lang="en-US" altLang="zh-CN" sz="2175" dirty="0"/>
              <a:t>C</a:t>
            </a:r>
            <a:r>
              <a:rPr lang="en-US" altLang="zh-CN" sz="2175" dirty="0">
                <a:sym typeface="Symbol" panose="05050102010706020507" pitchFamily="18" charset="2"/>
              </a:rPr>
              <a:t></a:t>
            </a:r>
            <a:r>
              <a:rPr lang="en-US" altLang="zh-CN" sz="2175" dirty="0"/>
              <a:t>B</a:t>
            </a:r>
            <a:r>
              <a:rPr lang="en-US" altLang="zh-CN" sz="2175" dirty="0">
                <a:sym typeface="Symbol" panose="05050102010706020507" pitchFamily="18" charset="2"/>
              </a:rPr>
              <a:t></a:t>
            </a:r>
            <a:r>
              <a:rPr lang="en-US" altLang="zh-CN" sz="2175" dirty="0"/>
              <a:t>D</a:t>
            </a:r>
            <a:r>
              <a:rPr lang="en-US" altLang="zh-CN" sz="2175" dirty="0">
                <a:sym typeface="Symbol" panose="05050102010706020507" pitchFamily="18" charset="2"/>
              </a:rPr>
              <a:t></a:t>
            </a:r>
            <a:r>
              <a:rPr lang="en-US" altLang="zh-CN" sz="2175" dirty="0"/>
              <a:t>A</a:t>
            </a:r>
            <a:r>
              <a:rPr lang="en-US" altLang="zh-CN" sz="2175" dirty="0">
                <a:sym typeface="Symbol" panose="05050102010706020507" pitchFamily="18" charset="2"/>
              </a:rPr>
              <a:t></a:t>
            </a:r>
            <a:r>
              <a:rPr lang="en-US" altLang="zh-CN" sz="2175" dirty="0"/>
              <a:t>B</a:t>
            </a:r>
            <a:r>
              <a:rPr lang="en-US" altLang="zh-CN" sz="2175" dirty="0">
                <a:sym typeface="Symbol" panose="05050102010706020507" pitchFamily="18" charset="2"/>
              </a:rPr>
              <a:t></a:t>
            </a:r>
            <a:r>
              <a:rPr lang="en-US" altLang="zh-CN" sz="2175" dirty="0"/>
              <a:t>C</a:t>
            </a:r>
            <a:r>
              <a:rPr lang="en-US" altLang="zh-CN" sz="2175" dirty="0">
                <a:sym typeface="Symbol" panose="05050102010706020507" pitchFamily="18" charset="2"/>
              </a:rPr>
              <a:t></a:t>
            </a:r>
            <a:r>
              <a:rPr lang="en-US" altLang="zh-CN" sz="2175" dirty="0"/>
              <a:t>D</a:t>
            </a:r>
            <a:r>
              <a:rPr lang="zh-CN" altLang="en-US" sz="2175" dirty="0"/>
              <a:t>。</a:t>
            </a:r>
          </a:p>
          <a:p>
            <a:pPr marL="479822" lvl="1" algn="just" eaLnBrk="1" hangingPunct="1">
              <a:defRPr/>
            </a:pPr>
            <a:r>
              <a:rPr lang="zh-CN" altLang="en-US" sz="2800" dirty="0"/>
              <a:t>对任意的</a:t>
            </a:r>
            <a:r>
              <a:rPr lang="en-US" altLang="zh-CN" sz="2800" dirty="0"/>
              <a:t>&lt;</a:t>
            </a:r>
            <a:r>
              <a:rPr lang="en-US" altLang="zh-CN" sz="2800" dirty="0" err="1"/>
              <a:t>x,y</a:t>
            </a:r>
            <a:r>
              <a:rPr lang="en-US" altLang="zh-CN" sz="2800" dirty="0"/>
              <a:t>&gt;</a:t>
            </a:r>
            <a:r>
              <a:rPr lang="en-US" altLang="zh-CN" sz="2800" dirty="0">
                <a:sym typeface="Symbol" panose="05050102010706020507" pitchFamily="18" charset="2"/>
              </a:rPr>
              <a:t>AB,</a:t>
            </a:r>
            <a:r>
              <a:rPr lang="zh-CN" altLang="en-US" sz="2800" dirty="0">
                <a:sym typeface="Symbol" panose="05050102010706020507" pitchFamily="18" charset="2"/>
              </a:rPr>
              <a:t>必有：</a:t>
            </a:r>
            <a:r>
              <a:rPr lang="en-US" altLang="zh-CN" sz="2800" dirty="0" err="1">
                <a:sym typeface="Symbol" panose="05050102010706020507" pitchFamily="18" charset="2"/>
              </a:rPr>
              <a:t>xA,yB</a:t>
            </a:r>
            <a:r>
              <a:rPr lang="en-US" altLang="zh-CN" sz="2800" dirty="0">
                <a:sym typeface="Symbol" panose="05050102010706020507" pitchFamily="18" charset="2"/>
              </a:rPr>
              <a:t>;</a:t>
            </a:r>
            <a:r>
              <a:rPr lang="zh-CN" altLang="en-US" sz="2800" dirty="0">
                <a:sym typeface="Symbol" panose="05050102010706020507" pitchFamily="18" charset="2"/>
              </a:rPr>
              <a:t>由已知条件可得：</a:t>
            </a:r>
            <a:r>
              <a:rPr lang="en-US" altLang="zh-CN" sz="2800" dirty="0" err="1">
                <a:sym typeface="Symbol" panose="05050102010706020507" pitchFamily="18" charset="2"/>
              </a:rPr>
              <a:t>xC,yD</a:t>
            </a:r>
            <a:r>
              <a:rPr lang="zh-CN" altLang="en-US" sz="2800" dirty="0">
                <a:sym typeface="Symbol" panose="05050102010706020507" pitchFamily="18" charset="2"/>
              </a:rPr>
              <a:t>。</a:t>
            </a:r>
            <a:r>
              <a:rPr lang="en-US" altLang="zh-CN" sz="2800" dirty="0">
                <a:sym typeface="Symbol" panose="05050102010706020507" pitchFamily="18" charset="2"/>
              </a:rPr>
              <a:t>&lt;</a:t>
            </a:r>
            <a:r>
              <a:rPr lang="en-US" altLang="zh-CN" sz="2800" dirty="0" err="1">
                <a:sym typeface="Symbol" panose="05050102010706020507" pitchFamily="18" charset="2"/>
              </a:rPr>
              <a:t>x,y</a:t>
            </a:r>
            <a:r>
              <a:rPr lang="en-US" altLang="zh-CN" sz="2800" dirty="0">
                <a:sym typeface="Symbol" panose="05050102010706020507" pitchFamily="18" charset="2"/>
              </a:rPr>
              <a:t>&gt;CD</a:t>
            </a:r>
            <a:endParaRPr lang="en-US" altLang="zh-CN" sz="2800" dirty="0"/>
          </a:p>
          <a:p>
            <a:pPr marL="239316" indent="-239316" algn="just" eaLnBrk="1" hangingPunct="1">
              <a:defRPr/>
            </a:pPr>
            <a:endParaRPr lang="en-US" altLang="zh-CN" sz="2175" dirty="0"/>
          </a:p>
          <a:p>
            <a:pPr marL="479822" lvl="1" algn="just" eaLnBrk="1" hangingPunct="1">
              <a:defRPr/>
            </a:pPr>
            <a:r>
              <a:rPr lang="en-US" altLang="zh-CN" sz="2800" dirty="0">
                <a:sym typeface="Symbol" panose="05050102010706020507" pitchFamily="18" charset="2"/>
              </a:rPr>
              <a:t>“”</a:t>
            </a:r>
            <a:r>
              <a:rPr lang="zh-CN" altLang="en-US" sz="2800" dirty="0">
                <a:sym typeface="Symbol" panose="05050102010706020507" pitchFamily="18" charset="2"/>
              </a:rPr>
              <a:t>是否成立？</a:t>
            </a:r>
          </a:p>
          <a:p>
            <a:pPr marL="479822" lvl="1" algn="just" eaLnBrk="1" hangingPunct="1">
              <a:defRPr/>
            </a:pPr>
            <a:r>
              <a:rPr lang="zh-CN" altLang="en-US" sz="2800" dirty="0">
                <a:sym typeface="Symbol" panose="05050102010706020507" pitchFamily="18" charset="2"/>
              </a:rPr>
              <a:t>不成立，如</a:t>
            </a:r>
            <a:r>
              <a:rPr lang="en-US" altLang="zh-CN" sz="2800" dirty="0">
                <a:sym typeface="Symbol" panose="05050102010706020507" pitchFamily="18" charset="2"/>
              </a:rPr>
              <a:t>B</a:t>
            </a:r>
            <a:r>
              <a:rPr lang="zh-CN" altLang="en-US" sz="2800" dirty="0">
                <a:sym typeface="Symbol" panose="05050102010706020507" pitchFamily="18" charset="2"/>
              </a:rPr>
              <a:t>为空集时</a:t>
            </a:r>
          </a:p>
          <a:p>
            <a:pPr marL="239316" indent="-239316" algn="just" eaLnBrk="1" hangingPunct="1">
              <a:defRPr/>
            </a:pPr>
            <a:r>
              <a:rPr lang="zh-CN" altLang="en-US" sz="2175" dirty="0">
                <a:sym typeface="Symbol" panose="05050102010706020507" pitchFamily="18" charset="2"/>
              </a:rPr>
              <a:t>若</a:t>
            </a:r>
            <a:r>
              <a:rPr lang="en-US" altLang="zh-CN" sz="2175" dirty="0">
                <a:sym typeface="Symbol" panose="05050102010706020507" pitchFamily="18" charset="2"/>
              </a:rPr>
              <a:t>A</a:t>
            </a:r>
            <a:r>
              <a:rPr lang="zh-CN" altLang="en-US" sz="2175" dirty="0">
                <a:sym typeface="Symbol" panose="05050102010706020507" pitchFamily="18" charset="2"/>
              </a:rPr>
              <a:t>，</a:t>
            </a:r>
            <a:r>
              <a:rPr lang="en-US" altLang="zh-CN" sz="2175" dirty="0">
                <a:sym typeface="Symbol" panose="05050102010706020507" pitchFamily="18" charset="2"/>
              </a:rPr>
              <a:t>B</a:t>
            </a:r>
            <a:r>
              <a:rPr lang="zh-CN" altLang="en-US" sz="2175" dirty="0">
                <a:sym typeface="Symbol" panose="05050102010706020507" pitchFamily="18" charset="2"/>
              </a:rPr>
              <a:t>是有限集合，</a:t>
            </a:r>
            <a:r>
              <a:rPr lang="en-US" altLang="zh-CN" sz="2175" dirty="0">
                <a:sym typeface="Symbol" panose="05050102010706020507" pitchFamily="18" charset="2"/>
              </a:rPr>
              <a:t>|</a:t>
            </a:r>
            <a:r>
              <a:rPr lang="en-US" altLang="zh-CN" sz="2175" dirty="0"/>
              <a:t>A</a:t>
            </a:r>
            <a:r>
              <a:rPr lang="en-US" altLang="zh-CN" sz="2175" dirty="0">
                <a:sym typeface="Symbol" panose="05050102010706020507" pitchFamily="18" charset="2"/>
              </a:rPr>
              <a:t>B|=|</a:t>
            </a:r>
            <a:r>
              <a:rPr lang="en-US" altLang="zh-CN" sz="2175" dirty="0"/>
              <a:t>A|</a:t>
            </a:r>
            <a:r>
              <a:rPr lang="en-US" altLang="zh-CN" sz="2175" dirty="0">
                <a:sym typeface="Symbol" panose="05050102010706020507" pitchFamily="18" charset="2"/>
              </a:rPr>
              <a:t>|B|</a:t>
            </a:r>
            <a:endParaRPr lang="en-US" altLang="zh-CN" sz="2175" dirty="0"/>
          </a:p>
        </p:txBody>
      </p:sp>
    </p:spTree>
  </p:cSld>
  <p:clrMapOvr>
    <a:masterClrMapping/>
  </p:clrMapOvr>
  <p:transition spd="slow" advTm="8000">
    <p:zoom/>
  </p:transition>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928688" y="171450"/>
            <a:ext cx="7315200" cy="742950"/>
          </a:xfrm>
        </p:spPr>
        <p:txBody>
          <a:bodyPr/>
          <a:lstStyle/>
          <a:p>
            <a:pPr eaLnBrk="1" hangingPunct="1"/>
            <a:r>
              <a:rPr lang="zh-CN" altLang="en-US" sz="4200"/>
              <a:t>例</a:t>
            </a:r>
          </a:p>
        </p:txBody>
      </p:sp>
      <p:sp>
        <p:nvSpPr>
          <p:cNvPr id="398339" name="Rectangle 3"/>
          <p:cNvSpPr>
            <a:spLocks noGrp="1" noChangeArrowheads="1"/>
          </p:cNvSpPr>
          <p:nvPr>
            <p:ph sz="quarter" idx="1"/>
          </p:nvPr>
        </p:nvSpPr>
        <p:spPr>
          <a:xfrm>
            <a:off x="612775" y="1200150"/>
            <a:ext cx="8153400" cy="3371850"/>
          </a:xfrm>
        </p:spPr>
        <p:txBody>
          <a:bodyPr/>
          <a:lstStyle/>
          <a:p>
            <a:pPr marL="0" indent="0" eaLnBrk="1" hangingPunct="1">
              <a:buClr>
                <a:schemeClr val="tx2"/>
              </a:buClr>
              <a:buFont typeface="Wingdings" panose="05000000000000000000" pitchFamily="2" charset="2"/>
              <a:buNone/>
            </a:pPr>
            <a:r>
              <a:rPr lang="zh-CN" altLang="en-US" sz="2800" dirty="0"/>
              <a:t>设</a:t>
            </a:r>
            <a:r>
              <a:rPr lang="en-US" altLang="zh-CN" sz="2800" dirty="0"/>
              <a:t>A={a</a:t>
            </a:r>
            <a:r>
              <a:rPr lang="en-US" altLang="zh-CN" sz="2800" baseline="-30000" dirty="0"/>
              <a:t>1</a:t>
            </a:r>
            <a:r>
              <a:rPr lang="en-US" altLang="zh-CN" sz="2800" dirty="0"/>
              <a:t>,a</a:t>
            </a:r>
            <a:r>
              <a:rPr lang="en-US" altLang="zh-CN" sz="2800" baseline="-30000" dirty="0"/>
              <a:t>2</a:t>
            </a:r>
            <a:r>
              <a:rPr lang="en-US" altLang="zh-CN" sz="2800" dirty="0"/>
              <a:t>,…,a</a:t>
            </a:r>
            <a:r>
              <a:rPr lang="en-US" altLang="zh-CN" sz="2800" baseline="-30000" dirty="0"/>
              <a:t>n</a:t>
            </a:r>
            <a:r>
              <a:rPr lang="en-US" altLang="zh-CN" sz="2800" dirty="0"/>
              <a:t>}</a:t>
            </a:r>
            <a:r>
              <a:rPr lang="zh-CN" altLang="en-US" sz="2800" dirty="0"/>
              <a:t>，</a:t>
            </a:r>
            <a:r>
              <a:rPr lang="en-US" altLang="zh-CN" sz="2800" dirty="0"/>
              <a:t>n</a:t>
            </a:r>
            <a:r>
              <a:rPr lang="en-US" altLang="zh-CN" sz="2800" dirty="0">
                <a:sym typeface="Symbol" panose="05050102010706020507" pitchFamily="18" charset="2"/>
              </a:rPr>
              <a:t></a:t>
            </a:r>
            <a:r>
              <a:rPr lang="en-US" altLang="zh-CN" sz="2800" dirty="0"/>
              <a:t>1</a:t>
            </a:r>
            <a:r>
              <a:rPr lang="zh-CN" altLang="en-US" sz="2800" dirty="0"/>
              <a:t>。</a:t>
            </a:r>
          </a:p>
          <a:p>
            <a:pPr marL="0" indent="0" eaLnBrk="1" hangingPunct="1">
              <a:buClr>
                <a:schemeClr val="hlink"/>
              </a:buClr>
              <a:buFont typeface="Wingdings" panose="05000000000000000000" pitchFamily="2" charset="2"/>
              <a:buNone/>
            </a:pPr>
            <a:r>
              <a:rPr lang="en-US" altLang="zh-CN" sz="2800" dirty="0"/>
              <a:t>(1)</a:t>
            </a:r>
            <a:r>
              <a:rPr lang="zh-CN" altLang="en-US" sz="2800" dirty="0"/>
              <a:t>验证</a:t>
            </a:r>
            <a:r>
              <a:rPr lang="en-US" altLang="zh-CN" sz="2800" dirty="0"/>
              <a:t>E</a:t>
            </a:r>
            <a:r>
              <a:rPr lang="en-US" altLang="zh-CN" sz="2800" baseline="-30000" dirty="0"/>
              <a:t>A</a:t>
            </a:r>
            <a:r>
              <a:rPr lang="zh-CN" altLang="en-US" sz="2800" dirty="0"/>
              <a:t>，</a:t>
            </a:r>
            <a:r>
              <a:rPr lang="en-US" altLang="zh-CN" sz="2800" dirty="0"/>
              <a:t>I</a:t>
            </a:r>
            <a:r>
              <a:rPr lang="en-US" altLang="zh-CN" sz="2800" baseline="-30000" dirty="0"/>
              <a:t>A</a:t>
            </a:r>
            <a:r>
              <a:rPr lang="zh-CN" altLang="en-US" sz="2800" dirty="0"/>
              <a:t>，</a:t>
            </a:r>
            <a:r>
              <a:rPr lang="en-US" altLang="zh-CN" sz="2800" dirty="0" err="1"/>
              <a:t>R</a:t>
            </a:r>
            <a:r>
              <a:rPr lang="en-US" altLang="zh-CN" sz="2800" baseline="-30000" dirty="0" err="1"/>
              <a:t>ij</a:t>
            </a:r>
            <a:r>
              <a:rPr lang="en-US" altLang="zh-CN" sz="2800" dirty="0"/>
              <a:t>=I</a:t>
            </a:r>
            <a:r>
              <a:rPr lang="en-US" altLang="zh-CN" sz="2800" baseline="-30000" dirty="0"/>
              <a:t>A</a:t>
            </a:r>
            <a:r>
              <a:rPr lang="en-US" altLang="zh-CN" sz="2800" dirty="0"/>
              <a:t>∪{&lt;</a:t>
            </a:r>
            <a:r>
              <a:rPr lang="en-US" altLang="zh-CN" sz="2800" dirty="0" err="1"/>
              <a:t>a</a:t>
            </a:r>
            <a:r>
              <a:rPr lang="en-US" altLang="zh-CN" sz="2800" baseline="-30000" dirty="0" err="1"/>
              <a:t>i</a:t>
            </a:r>
            <a:r>
              <a:rPr lang="zh-CN" altLang="en-US" sz="2800" dirty="0"/>
              <a:t>，</a:t>
            </a:r>
            <a:r>
              <a:rPr lang="en-US" altLang="zh-CN" sz="2800" dirty="0" err="1"/>
              <a:t>a</a:t>
            </a:r>
            <a:r>
              <a:rPr lang="en-US" altLang="zh-CN" sz="2800" baseline="-30000" dirty="0" err="1"/>
              <a:t>j</a:t>
            </a:r>
            <a:r>
              <a:rPr lang="en-US" altLang="zh-CN" sz="2800" dirty="0"/>
              <a:t>&gt;</a:t>
            </a:r>
            <a:r>
              <a:rPr lang="zh-CN" altLang="en-US" sz="2800" dirty="0"/>
              <a:t>，</a:t>
            </a:r>
            <a:r>
              <a:rPr lang="en-US" altLang="zh-CN" sz="2800" dirty="0"/>
              <a:t>&lt;</a:t>
            </a:r>
            <a:r>
              <a:rPr lang="en-US" altLang="zh-CN" sz="2800" dirty="0" err="1"/>
              <a:t>a</a:t>
            </a:r>
            <a:r>
              <a:rPr lang="en-US" altLang="zh-CN" sz="2800" baseline="-30000" dirty="0" err="1"/>
              <a:t>j</a:t>
            </a:r>
            <a:r>
              <a:rPr lang="zh-CN" altLang="en-US" sz="2800" dirty="0"/>
              <a:t>，</a:t>
            </a:r>
            <a:r>
              <a:rPr lang="en-US" altLang="zh-CN" sz="2800" dirty="0" err="1"/>
              <a:t>a</a:t>
            </a:r>
            <a:r>
              <a:rPr lang="en-US" altLang="zh-CN" sz="2800" baseline="-30000" dirty="0" err="1"/>
              <a:t>i</a:t>
            </a:r>
            <a:r>
              <a:rPr lang="en-US" altLang="zh-CN" sz="2800" dirty="0"/>
              <a:t>&gt;}</a:t>
            </a:r>
            <a:r>
              <a:rPr lang="zh-CN" altLang="en-US" sz="2800" dirty="0"/>
              <a:t>都是</a:t>
            </a:r>
            <a:r>
              <a:rPr lang="en-US" altLang="zh-CN" sz="2800" dirty="0"/>
              <a:t>A</a:t>
            </a:r>
            <a:r>
              <a:rPr lang="zh-CN" altLang="en-US" sz="2800" dirty="0"/>
              <a:t>上的等价关系，并求它们对应的商集，其中</a:t>
            </a:r>
            <a:r>
              <a:rPr lang="en-US" altLang="zh-CN" sz="2800" dirty="0" err="1"/>
              <a:t>a</a:t>
            </a:r>
            <a:r>
              <a:rPr lang="en-US" altLang="zh-CN" sz="2800" baseline="-30000" dirty="0" err="1"/>
              <a:t>i</a:t>
            </a:r>
            <a:r>
              <a:rPr lang="zh-CN" altLang="en-US" sz="2800" dirty="0"/>
              <a:t>，</a:t>
            </a:r>
            <a:r>
              <a:rPr lang="en-US" altLang="zh-CN" sz="2800" dirty="0" err="1"/>
              <a:t>a</a:t>
            </a:r>
            <a:r>
              <a:rPr lang="en-US" altLang="zh-CN" sz="2800" baseline="-30000" dirty="0" err="1"/>
              <a:t>j</a:t>
            </a:r>
            <a:r>
              <a:rPr lang="en-US" altLang="zh-CN" sz="2800" dirty="0" err="1">
                <a:sym typeface="Symbol" panose="05050102010706020507" pitchFamily="18" charset="2"/>
              </a:rPr>
              <a:t></a:t>
            </a:r>
            <a:r>
              <a:rPr lang="en-US" altLang="zh-CN" sz="2800" dirty="0" err="1"/>
              <a:t>A</a:t>
            </a:r>
            <a:r>
              <a:rPr lang="zh-CN" altLang="en-US" sz="2800" dirty="0"/>
              <a:t>，且</a:t>
            </a:r>
            <a:r>
              <a:rPr lang="en-US" altLang="zh-CN" sz="2800" dirty="0" err="1"/>
              <a:t>i</a:t>
            </a:r>
            <a:r>
              <a:rPr lang="en-US" altLang="zh-CN" sz="2800" dirty="0" err="1">
                <a:sym typeface="Symbol" panose="05050102010706020507" pitchFamily="18" charset="2"/>
              </a:rPr>
              <a:t></a:t>
            </a:r>
            <a:r>
              <a:rPr lang="en-US" altLang="zh-CN" sz="2800" dirty="0" err="1"/>
              <a:t>j</a:t>
            </a:r>
            <a:r>
              <a:rPr lang="zh-CN" altLang="en-US" sz="2800" dirty="0"/>
              <a:t>。</a:t>
            </a:r>
          </a:p>
          <a:p>
            <a:pPr marL="0" indent="0" eaLnBrk="1" hangingPunct="1">
              <a:buClr>
                <a:schemeClr val="hlink"/>
              </a:buClr>
              <a:buFont typeface="Wingdings" panose="05000000000000000000" pitchFamily="2" charset="2"/>
              <a:buNone/>
            </a:pPr>
            <a:r>
              <a:rPr lang="en-US" altLang="zh-CN" sz="2800" dirty="0"/>
              <a:t>(2)A={</a:t>
            </a:r>
            <a:r>
              <a:rPr lang="en-US" altLang="zh-CN" sz="2800" dirty="0" err="1"/>
              <a:t>a,b,c</a:t>
            </a:r>
            <a:r>
              <a:rPr lang="en-US" altLang="zh-CN" sz="2800" dirty="0"/>
              <a:t>}</a:t>
            </a:r>
            <a:r>
              <a:rPr lang="zh-CN" altLang="en-US" sz="2800" dirty="0"/>
              <a:t>，试求出</a:t>
            </a:r>
            <a:r>
              <a:rPr lang="en-US" altLang="zh-CN" sz="2800" dirty="0"/>
              <a:t>A</a:t>
            </a:r>
            <a:r>
              <a:rPr lang="zh-CN" altLang="en-US" sz="2800" dirty="0"/>
              <a:t>上的全体等价关系及其对应的商集。</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8339"/>
                                        </p:tgtEl>
                                        <p:attrNameLst>
                                          <p:attrName>style.visibility</p:attrName>
                                        </p:attrNameLst>
                                      </p:cBhvr>
                                      <p:to>
                                        <p:strVal val="visible"/>
                                      </p:to>
                                    </p:set>
                                    <p:animEffect transition="in" filter="wipe(left)">
                                      <p:cBhvr>
                                        <p:cTn id="7" dur="500"/>
                                        <p:tgtEl>
                                          <p:spTgt spid="398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928688" y="171450"/>
            <a:ext cx="7315200" cy="742950"/>
          </a:xfrm>
        </p:spPr>
        <p:txBody>
          <a:bodyPr/>
          <a:lstStyle/>
          <a:p>
            <a:pPr eaLnBrk="1" hangingPunct="1"/>
            <a:r>
              <a:rPr lang="zh-CN" altLang="en-US" sz="4200"/>
              <a:t>解：</a:t>
            </a:r>
          </a:p>
        </p:txBody>
      </p:sp>
      <mc:AlternateContent xmlns:mc="http://schemas.openxmlformats.org/markup-compatibility/2006" xmlns:a14="http://schemas.microsoft.com/office/drawing/2010/main">
        <mc:Choice Requires="a14">
          <p:sp>
            <p:nvSpPr>
              <p:cNvPr id="400387" name="Rectangle 3"/>
              <p:cNvSpPr>
                <a:spLocks noGrp="1" noChangeArrowheads="1"/>
              </p:cNvSpPr>
              <p:nvPr>
                <p:ph sz="quarter" idx="1"/>
              </p:nvPr>
            </p:nvSpPr>
            <p:spPr>
              <a:xfrm>
                <a:off x="612775" y="1200150"/>
                <a:ext cx="8153400" cy="3371850"/>
              </a:xfrm>
            </p:spPr>
            <p:txBody>
              <a:bodyPr/>
              <a:lstStyle/>
              <a:p>
                <a:pPr marL="0" indent="0" eaLnBrk="1" hangingPunct="1">
                  <a:lnSpc>
                    <a:spcPct val="130000"/>
                  </a:lnSpc>
                  <a:buClr>
                    <a:schemeClr val="tx2"/>
                  </a:buClr>
                  <a:buFont typeface="Wingdings" panose="05000000000000000000" pitchFamily="2" charset="2"/>
                  <a:buNone/>
                </a:pPr>
                <a:r>
                  <a:rPr lang="en-US" altLang="zh-CN" sz="2800" dirty="0">
                    <a:solidFill>
                      <a:schemeClr val="tx2"/>
                    </a:solidFill>
                  </a:rPr>
                  <a:t>(1)</a:t>
                </a:r>
                <a:r>
                  <a:rPr lang="en-US" altLang="zh-CN" sz="2800" dirty="0"/>
                  <a:t>E</a:t>
                </a:r>
                <a:r>
                  <a:rPr lang="en-US" altLang="zh-CN" sz="2800" baseline="-30000" dirty="0"/>
                  <a:t>A</a:t>
                </a:r>
                <a:r>
                  <a:rPr lang="zh-CN" altLang="en-US" sz="2800" dirty="0"/>
                  <a:t>，</a:t>
                </a:r>
                <a:r>
                  <a:rPr lang="en-US" altLang="zh-CN" sz="2800" dirty="0"/>
                  <a:t>I</a:t>
                </a:r>
                <a:r>
                  <a:rPr lang="en-US" altLang="zh-CN" sz="2800" baseline="-30000" dirty="0"/>
                  <a:t>A</a:t>
                </a:r>
                <a:r>
                  <a:rPr lang="zh-CN" altLang="en-US" sz="2800" dirty="0"/>
                  <a:t>，</a:t>
                </a:r>
                <a:r>
                  <a:rPr lang="en-US" altLang="zh-CN" sz="2800" dirty="0" err="1"/>
                  <a:t>R</a:t>
                </a:r>
                <a:r>
                  <a:rPr lang="en-US" altLang="zh-CN" sz="2800" baseline="-30000" dirty="0" err="1"/>
                  <a:t>ij</a:t>
                </a:r>
                <a:r>
                  <a:rPr lang="zh-CN" altLang="en-US" sz="2800" dirty="0"/>
                  <a:t>是等价关系</a:t>
                </a:r>
                <a:r>
                  <a:rPr lang="en-US" altLang="zh-CN" sz="2800" dirty="0"/>
                  <a:t>(</a:t>
                </a:r>
                <a:r>
                  <a:rPr lang="zh-CN" altLang="en-US" sz="2800" dirty="0"/>
                  <a:t>证明略</a:t>
                </a:r>
                <a:r>
                  <a:rPr lang="en-US" altLang="zh-CN" sz="2800" dirty="0"/>
                  <a:t>)</a:t>
                </a:r>
                <a:r>
                  <a:rPr lang="zh-CN" altLang="en-US" sz="2800" dirty="0"/>
                  <a:t>。</a:t>
                </a:r>
                <a:r>
                  <a:rPr lang="en-US" altLang="zh-CN" sz="2800" dirty="0"/>
                  <a:t>A/I</a:t>
                </a:r>
                <a:r>
                  <a:rPr lang="en-US" altLang="zh-CN" sz="2800" baseline="-30000" dirty="0"/>
                  <a:t>A</a:t>
                </a:r>
                <a:r>
                  <a:rPr lang="en-US" altLang="zh-CN" sz="2800" dirty="0"/>
                  <a:t>={{a</a:t>
                </a:r>
                <a:r>
                  <a:rPr lang="en-US" altLang="zh-CN" sz="2800" baseline="-30000" dirty="0"/>
                  <a:t>1</a:t>
                </a:r>
                <a:r>
                  <a:rPr lang="en-US" altLang="zh-CN" sz="2800" dirty="0"/>
                  <a:t>},{a</a:t>
                </a:r>
                <a:r>
                  <a:rPr lang="en-US" altLang="zh-CN" sz="2800" baseline="-30000" dirty="0"/>
                  <a:t>2</a:t>
                </a:r>
                <a:r>
                  <a:rPr lang="en-US" altLang="zh-CN" sz="2800" dirty="0"/>
                  <a:t>},…,{a</a:t>
                </a:r>
                <a:r>
                  <a:rPr lang="en-US" altLang="zh-CN" sz="2800" baseline="-30000" dirty="0"/>
                  <a:t>n</a:t>
                </a:r>
                <a:r>
                  <a:rPr lang="en-US" altLang="zh-CN" sz="2800" dirty="0"/>
                  <a:t>}}</a:t>
                </a:r>
                <a:r>
                  <a:rPr lang="zh-CN" altLang="en-US" sz="2800" dirty="0"/>
                  <a:t>；</a:t>
                </a:r>
                <a:br>
                  <a:rPr lang="zh-CN" altLang="en-US" sz="2800" dirty="0"/>
                </a:br>
                <a:r>
                  <a:rPr lang="en-US" altLang="zh-CN" sz="2800" dirty="0"/>
                  <a:t>A/E</a:t>
                </a:r>
                <a:r>
                  <a:rPr lang="en-US" altLang="zh-CN" sz="2800" baseline="-30000" dirty="0"/>
                  <a:t>A</a:t>
                </a:r>
                <a:r>
                  <a:rPr lang="en-US" altLang="zh-CN" sz="2800" dirty="0"/>
                  <a:t>={{a</a:t>
                </a:r>
                <a:r>
                  <a:rPr lang="en-US" altLang="zh-CN" sz="2800" baseline="-30000" dirty="0"/>
                  <a:t>1</a:t>
                </a:r>
                <a:r>
                  <a:rPr lang="en-US" altLang="zh-CN" sz="2800" dirty="0"/>
                  <a:t>,a</a:t>
                </a:r>
                <a:r>
                  <a:rPr lang="en-US" altLang="zh-CN" sz="2800" baseline="-30000" dirty="0"/>
                  <a:t>2</a:t>
                </a:r>
                <a:r>
                  <a:rPr lang="en-US" altLang="zh-CN" sz="2800" dirty="0"/>
                  <a:t>,…,a</a:t>
                </a:r>
                <a:r>
                  <a:rPr lang="en-US" altLang="zh-CN" sz="2800" baseline="-30000" dirty="0"/>
                  <a:t>n</a:t>
                </a:r>
                <a:r>
                  <a:rPr lang="en-US" altLang="zh-CN" sz="2800" dirty="0"/>
                  <a:t>}}</a:t>
                </a:r>
                <a:r>
                  <a:rPr lang="zh-CN" altLang="en-US" sz="2800" dirty="0"/>
                  <a:t>；</a:t>
                </a:r>
                <a:r>
                  <a:rPr lang="en-US" altLang="zh-CN" sz="2800" dirty="0"/>
                  <a:t>A/</a:t>
                </a:r>
                <a:r>
                  <a:rPr lang="en-US" altLang="zh-CN" sz="2800" dirty="0" err="1"/>
                  <a:t>R</a:t>
                </a:r>
                <a:r>
                  <a:rPr lang="en-US" altLang="zh-CN" sz="2800" baseline="-30000" dirty="0" err="1"/>
                  <a:t>ij</a:t>
                </a:r>
                <a:r>
                  <a:rPr lang="en-US" altLang="zh-CN" sz="2800" dirty="0"/>
                  <a:t>={{</a:t>
                </a:r>
                <a:r>
                  <a:rPr lang="en-US" altLang="zh-CN" sz="2800" dirty="0" err="1"/>
                  <a:t>a</a:t>
                </a:r>
                <a:r>
                  <a:rPr lang="en-US" altLang="zh-CN" sz="2800" baseline="-30000" dirty="0" err="1"/>
                  <a:t>i</a:t>
                </a:r>
                <a:r>
                  <a:rPr lang="en-US" altLang="zh-CN" sz="2800" dirty="0" err="1"/>
                  <a:t>,a</a:t>
                </a:r>
                <a:r>
                  <a:rPr lang="en-US" altLang="zh-CN" sz="2800" baseline="-30000" dirty="0" err="1"/>
                  <a:t>j</a:t>
                </a:r>
                <a:r>
                  <a:rPr lang="en-US" altLang="zh-CN" sz="2800" dirty="0"/>
                  <a:t>},{a</a:t>
                </a:r>
                <a:r>
                  <a:rPr lang="en-US" altLang="zh-CN" sz="2800" baseline="-30000" dirty="0"/>
                  <a:t>k1</a:t>
                </a:r>
                <a:r>
                  <a:rPr lang="en-US" altLang="zh-CN" sz="2800" dirty="0"/>
                  <a:t>},{a</a:t>
                </a:r>
                <a:r>
                  <a:rPr lang="en-US" altLang="zh-CN" sz="2800" baseline="-30000" dirty="0"/>
                  <a:t>k2</a:t>
                </a:r>
                <a:r>
                  <a:rPr lang="en-US" altLang="zh-CN" sz="2800" dirty="0"/>
                  <a:t>},…,{a</a:t>
                </a:r>
                <a:r>
                  <a:rPr lang="en-US" altLang="zh-CN" sz="2800" baseline="-30000" dirty="0"/>
                  <a:t>kn-2</a:t>
                </a:r>
                <a:r>
                  <a:rPr lang="en-US" altLang="zh-CN" sz="2800" dirty="0"/>
                  <a:t>}}</a:t>
                </a:r>
                <a:r>
                  <a:rPr lang="zh-CN" altLang="en-US" sz="2800" dirty="0"/>
                  <a:t>，其中</a:t>
                </a:r>
                <a:r>
                  <a:rPr lang="en-US" altLang="zh-CN" sz="2800" dirty="0"/>
                  <a:t>k</a:t>
                </a:r>
                <a:r>
                  <a:rPr lang="en-US" altLang="zh-CN" sz="2800" baseline="-30000" dirty="0"/>
                  <a:t>1</a:t>
                </a:r>
                <a:r>
                  <a:rPr lang="en-US" altLang="zh-CN" sz="2800" dirty="0"/>
                  <a:t>,k</a:t>
                </a:r>
                <a:r>
                  <a:rPr lang="en-US" altLang="zh-CN" sz="2800" baseline="-30000" dirty="0"/>
                  <a:t>2</a:t>
                </a:r>
                <a:r>
                  <a:rPr lang="en-US" altLang="zh-CN" sz="2800" dirty="0"/>
                  <a:t>,…,k</a:t>
                </a:r>
                <a:r>
                  <a:rPr lang="en-US" altLang="zh-CN" sz="2800" baseline="-30000" dirty="0"/>
                  <a:t>n-2</a:t>
                </a:r>
                <a:r>
                  <a:rPr lang="zh-CN" altLang="en-US" sz="2800" dirty="0"/>
                  <a:t>均不等于</a:t>
                </a:r>
                <a:r>
                  <a:rPr lang="en-US" altLang="zh-CN" sz="2800" dirty="0" err="1"/>
                  <a:t>i</a:t>
                </a:r>
                <a:r>
                  <a:rPr lang="zh-CN" altLang="en-US" sz="2800" dirty="0"/>
                  <a:t>或</a:t>
                </a:r>
                <a:r>
                  <a:rPr lang="en-US" altLang="zh-CN" sz="2800" dirty="0"/>
                  <a:t>j</a:t>
                </a:r>
                <a:r>
                  <a:rPr lang="zh-CN" altLang="en-US" sz="2800" dirty="0"/>
                  <a:t>，共有</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b="1" i="1" smtClean="0">
                            <a:latin typeface="Cambria Math" panose="02040503050406030204" pitchFamily="18" charset="0"/>
                          </a:rPr>
                          <m:t>𝑪</m:t>
                        </m:r>
                      </m:e>
                      <m:sub>
                        <m:r>
                          <m:rPr>
                            <m:sty m:val="p"/>
                          </m:rPr>
                          <a:rPr lang="en-US" altLang="zh-CN" sz="2800" i="1">
                            <a:latin typeface="Cambria Math" panose="02040503050406030204" pitchFamily="18" charset="0"/>
                          </a:rPr>
                          <m:t>n</m:t>
                        </m:r>
                      </m:sub>
                      <m:sup>
                        <m:r>
                          <a:rPr lang="en-US" altLang="zh-CN" sz="2800" b="1" i="1" smtClean="0">
                            <a:latin typeface="Cambria Math" panose="02040503050406030204" pitchFamily="18" charset="0"/>
                          </a:rPr>
                          <m:t>𝟐</m:t>
                        </m:r>
                      </m:sup>
                    </m:sSubSup>
                  </m:oMath>
                </a14:m>
                <a:r>
                  <a:rPr lang="zh-CN" altLang="en-US" sz="2800" dirty="0"/>
                  <a:t>个</a:t>
                </a:r>
              </a:p>
              <a:p>
                <a:pPr marL="0" indent="0" eaLnBrk="1" hangingPunct="1">
                  <a:lnSpc>
                    <a:spcPct val="130000"/>
                  </a:lnSpc>
                  <a:buClr>
                    <a:schemeClr val="tx2"/>
                  </a:buClr>
                  <a:buFont typeface="Wingdings" panose="05000000000000000000" pitchFamily="2" charset="2"/>
                  <a:buNone/>
                </a:pPr>
                <a:r>
                  <a:rPr lang="en-US" altLang="zh-CN" sz="2800" dirty="0"/>
                  <a:t>(n*(n-1)/2)</a:t>
                </a:r>
              </a:p>
            </p:txBody>
          </p:sp>
        </mc:Choice>
        <mc:Fallback xmlns="">
          <p:sp>
            <p:nvSpPr>
              <p:cNvPr id="400387"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1571" r="-150" b="-7414"/>
                </a:stretch>
              </a:blipFill>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gtEl>
                                        <p:attrNameLst>
                                          <p:attrName>style.visibility</p:attrName>
                                        </p:attrNameLst>
                                      </p:cBhvr>
                                      <p:to>
                                        <p:strVal val="visible"/>
                                      </p:to>
                                    </p:set>
                                    <p:animEffect transition="in" filter="wipe(left)">
                                      <p:cBhvr>
                                        <p:cTn id="7" dur="500"/>
                                        <p:tgtEl>
                                          <p:spTgt spid="400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标题 2"/>
          <p:cNvSpPr>
            <a:spLocks noGrp="1"/>
          </p:cNvSpPr>
          <p:nvPr>
            <p:ph type="title"/>
          </p:nvPr>
        </p:nvSpPr>
        <p:spPr>
          <a:xfrm>
            <a:off x="928688" y="171450"/>
            <a:ext cx="7315200" cy="742950"/>
          </a:xfrm>
        </p:spPr>
        <p:txBody>
          <a:bodyPr/>
          <a:lstStyle/>
          <a:p>
            <a:pPr eaLnBrk="1" hangingPunct="1"/>
            <a:endParaRPr lang="zh-CN" altLang="en-US"/>
          </a:p>
        </p:txBody>
      </p:sp>
      <p:sp>
        <p:nvSpPr>
          <p:cNvPr id="172035" name="Rectangle 2"/>
          <p:cNvSpPr>
            <a:spLocks noGrp="1" noChangeArrowheads="1"/>
          </p:cNvSpPr>
          <p:nvPr>
            <p:ph sz="quarter" idx="1"/>
          </p:nvPr>
        </p:nvSpPr>
        <p:spPr>
          <a:xfrm>
            <a:off x="612775" y="1200150"/>
            <a:ext cx="8153400" cy="3371850"/>
          </a:xfrm>
        </p:spPr>
        <p:txBody>
          <a:bodyPr/>
          <a:lstStyle/>
          <a:p>
            <a:pPr marL="0" indent="0" algn="just" eaLnBrk="1" hangingPunct="1">
              <a:lnSpc>
                <a:spcPct val="130000"/>
              </a:lnSpc>
              <a:buClr>
                <a:schemeClr val="tx2"/>
              </a:buClr>
              <a:buFont typeface="Wingdings" panose="05000000000000000000" pitchFamily="2" charset="2"/>
              <a:buNone/>
            </a:pPr>
            <a:r>
              <a:rPr lang="en-US" altLang="zh-CN" sz="2400" dirty="0">
                <a:solidFill>
                  <a:schemeClr val="tx2"/>
                </a:solidFill>
              </a:rPr>
              <a:t>(2)</a:t>
            </a:r>
            <a:r>
              <a:rPr lang="zh-CN" altLang="en-US" sz="2400" dirty="0"/>
              <a:t>按</a:t>
            </a:r>
            <a:r>
              <a:rPr lang="en-US" altLang="zh-CN" sz="2400" dirty="0"/>
              <a:t>(1)</a:t>
            </a:r>
            <a:r>
              <a:rPr lang="zh-CN" altLang="en-US" sz="2400" dirty="0"/>
              <a:t>中</a:t>
            </a:r>
            <a:r>
              <a:rPr lang="en-US" altLang="zh-CN" sz="2400" dirty="0"/>
              <a:t>n=3</a:t>
            </a:r>
            <a:r>
              <a:rPr lang="zh-CN" altLang="en-US" sz="2400" dirty="0"/>
              <a:t>的情况，</a:t>
            </a:r>
            <a:r>
              <a:rPr lang="en-US" altLang="zh-CN" sz="2400" dirty="0"/>
              <a:t>A={</a:t>
            </a:r>
            <a:r>
              <a:rPr lang="en-US" altLang="zh-CN" sz="2400" dirty="0" err="1"/>
              <a:t>a,b,c</a:t>
            </a:r>
            <a:r>
              <a:rPr lang="en-US" altLang="zh-CN" sz="2400" dirty="0"/>
              <a:t>}</a:t>
            </a:r>
            <a:r>
              <a:rPr lang="zh-CN" altLang="en-US" sz="2400" dirty="0"/>
              <a:t>上有</a:t>
            </a:r>
            <a:r>
              <a:rPr lang="en-US" altLang="zh-CN" sz="2400" dirty="0"/>
              <a:t>5</a:t>
            </a:r>
            <a:r>
              <a:rPr lang="zh-CN" altLang="en-US" sz="2400" dirty="0"/>
              <a:t>种不同的等价关系：</a:t>
            </a:r>
          </a:p>
          <a:p>
            <a:pPr marL="0" indent="0" algn="just" eaLnBrk="1" hangingPunct="1">
              <a:lnSpc>
                <a:spcPct val="130000"/>
              </a:lnSpc>
              <a:buClr>
                <a:schemeClr val="tx2"/>
              </a:buClr>
              <a:buFont typeface="Wingdings" panose="05000000000000000000" pitchFamily="2" charset="2"/>
              <a:buNone/>
            </a:pPr>
            <a:r>
              <a:rPr lang="en-US" altLang="zh-CN" sz="2400" dirty="0"/>
              <a:t>E</a:t>
            </a:r>
            <a:r>
              <a:rPr lang="en-US" altLang="zh-CN" sz="2400" baseline="-30000" dirty="0"/>
              <a:t>A</a:t>
            </a:r>
            <a:r>
              <a:rPr lang="zh-CN" altLang="en-US" sz="2400" dirty="0"/>
              <a:t>，其商集为</a:t>
            </a:r>
            <a:r>
              <a:rPr lang="en-US" altLang="zh-CN" sz="2400" dirty="0"/>
              <a:t>A/E</a:t>
            </a:r>
            <a:r>
              <a:rPr lang="en-US" altLang="zh-CN" sz="2400" baseline="-30000" dirty="0"/>
              <a:t>A</a:t>
            </a:r>
            <a:r>
              <a:rPr lang="en-US" altLang="zh-CN" sz="2400" dirty="0"/>
              <a:t>={{</a:t>
            </a:r>
            <a:r>
              <a:rPr lang="en-US" altLang="zh-CN" sz="2400" dirty="0" err="1"/>
              <a:t>a,b,c</a:t>
            </a:r>
            <a:r>
              <a:rPr lang="en-US" altLang="zh-CN" sz="2400" dirty="0"/>
              <a:t>}}</a:t>
            </a:r>
            <a:r>
              <a:rPr lang="zh-CN" altLang="en-US" sz="2400" dirty="0"/>
              <a:t>；</a:t>
            </a:r>
          </a:p>
          <a:p>
            <a:pPr marL="0" indent="0" algn="just" eaLnBrk="1" hangingPunct="1">
              <a:lnSpc>
                <a:spcPct val="130000"/>
              </a:lnSpc>
              <a:buClr>
                <a:schemeClr val="hlink"/>
              </a:buClr>
              <a:buFont typeface="Wingdings" panose="05000000000000000000" pitchFamily="2" charset="2"/>
              <a:buNone/>
            </a:pPr>
            <a:r>
              <a:rPr lang="en-US" altLang="zh-CN" sz="2400" dirty="0"/>
              <a:t>I</a:t>
            </a:r>
            <a:r>
              <a:rPr lang="en-US" altLang="zh-CN" sz="2400" baseline="-30000" dirty="0"/>
              <a:t>A</a:t>
            </a:r>
            <a:r>
              <a:rPr lang="zh-CN" altLang="en-US" sz="2400" dirty="0"/>
              <a:t>，其商集为</a:t>
            </a:r>
            <a:r>
              <a:rPr lang="en-US" altLang="zh-CN" sz="2400" dirty="0"/>
              <a:t>A/I</a:t>
            </a:r>
            <a:r>
              <a:rPr lang="en-US" altLang="zh-CN" sz="2400" baseline="-30000" dirty="0"/>
              <a:t>A</a:t>
            </a:r>
            <a:r>
              <a:rPr lang="en-US" altLang="zh-CN" sz="2400" dirty="0"/>
              <a:t>={{a},{b},{c}}</a:t>
            </a:r>
            <a:r>
              <a:rPr lang="zh-CN" altLang="en-US" sz="2400" dirty="0"/>
              <a:t>；</a:t>
            </a:r>
          </a:p>
          <a:p>
            <a:pPr marL="0" indent="0" algn="just" eaLnBrk="1" hangingPunct="1">
              <a:lnSpc>
                <a:spcPct val="130000"/>
              </a:lnSpc>
              <a:buClr>
                <a:schemeClr val="hlink"/>
              </a:buClr>
              <a:buFont typeface="Wingdings" panose="05000000000000000000" pitchFamily="2" charset="2"/>
              <a:buNone/>
            </a:pPr>
            <a:r>
              <a:rPr lang="en-US" altLang="zh-CN" sz="2400" dirty="0"/>
              <a:t>R</a:t>
            </a:r>
            <a:r>
              <a:rPr lang="en-US" altLang="zh-CN" sz="2400" baseline="-30000" dirty="0"/>
              <a:t>12</a:t>
            </a:r>
            <a:r>
              <a:rPr lang="en-US" altLang="zh-CN" sz="2400" dirty="0"/>
              <a:t>=I</a:t>
            </a:r>
            <a:r>
              <a:rPr lang="en-US" altLang="zh-CN" sz="2400" baseline="-30000" dirty="0"/>
              <a:t>A</a:t>
            </a:r>
            <a:r>
              <a:rPr lang="en-US" altLang="zh-CN" sz="2400" dirty="0"/>
              <a:t>∪{&lt;</a:t>
            </a:r>
            <a:r>
              <a:rPr lang="en-US" altLang="zh-CN" sz="2400" dirty="0" err="1"/>
              <a:t>a,b</a:t>
            </a:r>
            <a:r>
              <a:rPr lang="en-US" altLang="zh-CN" sz="2400" dirty="0"/>
              <a:t>&gt;,&lt;</a:t>
            </a:r>
            <a:r>
              <a:rPr lang="en-US" altLang="zh-CN" sz="2400" dirty="0" err="1"/>
              <a:t>b,a</a:t>
            </a:r>
            <a:r>
              <a:rPr lang="en-US" altLang="zh-CN" sz="2400" dirty="0"/>
              <a:t>&gt;}</a:t>
            </a:r>
            <a:r>
              <a:rPr lang="zh-CN" altLang="en-US" sz="2400" dirty="0"/>
              <a:t>，</a:t>
            </a:r>
            <a:r>
              <a:rPr lang="en-US" altLang="zh-CN" sz="2400" dirty="0"/>
              <a:t>A/R</a:t>
            </a:r>
            <a:r>
              <a:rPr lang="en-US" altLang="zh-CN" sz="2400" baseline="-30000" dirty="0"/>
              <a:t>12</a:t>
            </a:r>
            <a:r>
              <a:rPr lang="en-US" altLang="zh-CN" sz="2400" dirty="0"/>
              <a:t>={{</a:t>
            </a:r>
            <a:r>
              <a:rPr lang="en-US" altLang="zh-CN" sz="2400" dirty="0" err="1"/>
              <a:t>a,b</a:t>
            </a:r>
            <a:r>
              <a:rPr lang="en-US" altLang="zh-CN" sz="2400" dirty="0"/>
              <a:t>},{c}}</a:t>
            </a:r>
            <a:r>
              <a:rPr lang="zh-CN" altLang="en-US" sz="2400" dirty="0"/>
              <a:t>；</a:t>
            </a:r>
          </a:p>
          <a:p>
            <a:pPr marL="0" indent="0" algn="just" eaLnBrk="1" hangingPunct="1">
              <a:lnSpc>
                <a:spcPct val="130000"/>
              </a:lnSpc>
              <a:buClr>
                <a:schemeClr val="hlink"/>
              </a:buClr>
              <a:buFont typeface="Wingdings" panose="05000000000000000000" pitchFamily="2" charset="2"/>
              <a:buNone/>
            </a:pPr>
            <a:r>
              <a:rPr lang="en-US" altLang="zh-CN" sz="2400" dirty="0"/>
              <a:t>R</a:t>
            </a:r>
            <a:r>
              <a:rPr lang="en-US" altLang="zh-CN" sz="2400" baseline="-25000" dirty="0"/>
              <a:t>13</a:t>
            </a:r>
            <a:r>
              <a:rPr lang="en-US" altLang="zh-CN" sz="2400" dirty="0"/>
              <a:t>=I</a:t>
            </a:r>
            <a:r>
              <a:rPr lang="en-US" altLang="zh-CN" sz="2400" baseline="-30000" dirty="0"/>
              <a:t>A</a:t>
            </a:r>
            <a:r>
              <a:rPr lang="en-US" altLang="zh-CN" sz="2400" dirty="0"/>
              <a:t>∪{&lt;</a:t>
            </a:r>
            <a:r>
              <a:rPr lang="en-US" altLang="zh-CN" sz="2400" dirty="0" err="1"/>
              <a:t>a,c</a:t>
            </a:r>
            <a:r>
              <a:rPr lang="en-US" altLang="zh-CN" sz="2400" dirty="0"/>
              <a:t>&gt;,&lt;</a:t>
            </a:r>
            <a:r>
              <a:rPr lang="en-US" altLang="zh-CN" sz="2400" dirty="0" err="1"/>
              <a:t>c,a</a:t>
            </a:r>
            <a:r>
              <a:rPr lang="en-US" altLang="zh-CN" sz="2400" dirty="0"/>
              <a:t>&gt;}</a:t>
            </a:r>
            <a:r>
              <a:rPr lang="zh-CN" altLang="en-US" sz="2400" dirty="0"/>
              <a:t>，</a:t>
            </a:r>
            <a:r>
              <a:rPr lang="en-US" altLang="zh-CN" sz="2400" dirty="0"/>
              <a:t>A/R</a:t>
            </a:r>
            <a:r>
              <a:rPr lang="en-US" altLang="zh-CN" sz="2400" baseline="-25000" dirty="0"/>
              <a:t>13</a:t>
            </a:r>
            <a:r>
              <a:rPr lang="en-US" altLang="zh-CN" sz="2400" dirty="0"/>
              <a:t>={{</a:t>
            </a:r>
            <a:r>
              <a:rPr lang="en-US" altLang="zh-CN" sz="2400" dirty="0" err="1"/>
              <a:t>a,c</a:t>
            </a:r>
            <a:r>
              <a:rPr lang="en-US" altLang="zh-CN" sz="2400" dirty="0"/>
              <a:t>},{b}}</a:t>
            </a:r>
            <a:r>
              <a:rPr lang="zh-CN" altLang="en-US" sz="2400" dirty="0"/>
              <a:t>；</a:t>
            </a:r>
          </a:p>
          <a:p>
            <a:pPr marL="0" indent="0" eaLnBrk="1" hangingPunct="1">
              <a:lnSpc>
                <a:spcPct val="130000"/>
              </a:lnSpc>
              <a:buClr>
                <a:schemeClr val="hlink"/>
              </a:buClr>
              <a:buFont typeface="Wingdings" panose="05000000000000000000" pitchFamily="2" charset="2"/>
              <a:buNone/>
            </a:pPr>
            <a:r>
              <a:rPr lang="en-US" altLang="zh-CN" sz="2400" dirty="0"/>
              <a:t>R</a:t>
            </a:r>
            <a:r>
              <a:rPr lang="en-US" altLang="zh-CN" sz="2400" baseline="-25000" dirty="0"/>
              <a:t>23</a:t>
            </a:r>
            <a:r>
              <a:rPr lang="en-US" altLang="zh-CN" sz="2400" dirty="0"/>
              <a:t>=I</a:t>
            </a:r>
            <a:r>
              <a:rPr lang="en-US" altLang="zh-CN" sz="2400" baseline="-30000" dirty="0"/>
              <a:t>A</a:t>
            </a:r>
            <a:r>
              <a:rPr lang="en-US" altLang="zh-CN" sz="2400" dirty="0"/>
              <a:t>∪{&lt;</a:t>
            </a:r>
            <a:r>
              <a:rPr lang="en-US" altLang="zh-CN" sz="2400" dirty="0" err="1"/>
              <a:t>b,c</a:t>
            </a:r>
            <a:r>
              <a:rPr lang="en-US" altLang="zh-CN" sz="2400" dirty="0"/>
              <a:t>&gt;,&lt;</a:t>
            </a:r>
            <a:r>
              <a:rPr lang="en-US" altLang="zh-CN" sz="2400" dirty="0" err="1"/>
              <a:t>c,b</a:t>
            </a:r>
            <a:r>
              <a:rPr lang="en-US" altLang="zh-CN" sz="2400" dirty="0"/>
              <a:t>&gt;}</a:t>
            </a:r>
            <a:r>
              <a:rPr lang="zh-CN" altLang="en-US" sz="2400" dirty="0">
                <a:latin typeface="宋体" panose="02010600030101010101" pitchFamily="2" charset="-122"/>
              </a:rPr>
              <a:t>，</a:t>
            </a:r>
            <a:r>
              <a:rPr lang="en-US" altLang="zh-CN" sz="2400" dirty="0"/>
              <a:t>A/R</a:t>
            </a:r>
            <a:r>
              <a:rPr lang="en-US" altLang="zh-CN" sz="2400" baseline="-25000" dirty="0"/>
              <a:t>23</a:t>
            </a:r>
            <a:r>
              <a:rPr lang="en-US" altLang="zh-CN" sz="2400" dirty="0"/>
              <a:t>={{</a:t>
            </a:r>
            <a:r>
              <a:rPr lang="en-US" altLang="zh-CN" sz="2400" dirty="0" err="1"/>
              <a:t>b,c</a:t>
            </a:r>
            <a:r>
              <a:rPr lang="en-US" altLang="zh-CN" sz="2400" dirty="0"/>
              <a:t>},{a}}</a:t>
            </a:r>
            <a:r>
              <a:rPr lang="zh-CN" altLang="en-US" sz="2400" dirty="0">
                <a:latin typeface="宋体" panose="02010600030101010101" pitchFamily="2" charset="-122"/>
              </a:rPr>
              <a:t>；</a:t>
            </a:r>
            <a:endParaRPr lang="zh-CN" altLang="en-US" sz="2400" dirty="0"/>
          </a:p>
        </p:txBody>
      </p:sp>
    </p:spTree>
  </p:cSld>
  <p:clrMapOvr>
    <a:masterClrMapping/>
  </p:clrMapOvr>
  <p:transition spd="slow" advTm="8000">
    <p:zoom/>
  </p:transition>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例</a:t>
            </a:r>
            <a:endParaRPr lang="zh-CN" altLang="en-US" sz="4200"/>
          </a:p>
        </p:txBody>
      </p:sp>
      <mc:AlternateContent xmlns:mc="http://schemas.openxmlformats.org/markup-compatibility/2006" xmlns:a14="http://schemas.microsoft.com/office/drawing/2010/main">
        <mc:Choice Requires="a14">
          <p:sp>
            <p:nvSpPr>
              <p:cNvPr id="90115" name="Rectangle 3"/>
              <p:cNvSpPr>
                <a:spLocks noGrp="1" noChangeArrowheads="1"/>
              </p:cNvSpPr>
              <p:nvPr>
                <p:ph sz="quarter" idx="1"/>
              </p:nvPr>
            </p:nvSpPr>
            <p:spPr>
              <a:xfrm>
                <a:off x="612775" y="1200150"/>
                <a:ext cx="8153400" cy="3371850"/>
              </a:xfrm>
            </p:spPr>
            <p:txBody>
              <a:bodyPr/>
              <a:lstStyle/>
              <a:p>
                <a:pPr marL="0" indent="0" algn="just" eaLnBrk="1" hangingPunct="1">
                  <a:lnSpc>
                    <a:spcPct val="110000"/>
                  </a:lnSpc>
                  <a:buClr>
                    <a:schemeClr val="tx2"/>
                  </a:buClr>
                  <a:buFont typeface="Wingdings" panose="05000000000000000000" pitchFamily="2" charset="2"/>
                  <a:buNone/>
                </a:pPr>
                <a:r>
                  <a:rPr lang="zh-CN" altLang="en-US" sz="2000" dirty="0"/>
                  <a:t>集合</a:t>
                </a:r>
                <a:r>
                  <a:rPr lang="en-US" altLang="zh-CN" sz="2000" dirty="0"/>
                  <a:t>A={a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d}</a:t>
                </a:r>
                <a:r>
                  <a:rPr lang="zh-CN" altLang="en-US" sz="2000" dirty="0"/>
                  <a:t>上有多少不同的等价关系？</a:t>
                </a:r>
              </a:p>
              <a:p>
                <a:pPr marL="0" indent="0" eaLnBrk="1" hangingPunct="1">
                  <a:lnSpc>
                    <a:spcPct val="110000"/>
                  </a:lnSpc>
                  <a:buClr>
                    <a:schemeClr val="tx2"/>
                  </a:buClr>
                  <a:buNone/>
                </a:pPr>
                <a:r>
                  <a:rPr lang="zh-CN" altLang="en-US" sz="2000" dirty="0"/>
                  <a:t>解：不同的划分个数为</a:t>
                </a:r>
                <a:r>
                  <a:rPr lang="en-US" altLang="zh-CN" sz="2000" dirty="0"/>
                  <a:t>:</a:t>
                </a:r>
                <a:br>
                  <a:rPr lang="en-US" altLang="zh-CN" sz="2000" dirty="0"/>
                </a:br>
                <a14:m>
                  <m:oMath xmlns:m="http://schemas.openxmlformats.org/officeDocument/2006/math">
                    <m:d>
                      <m:dPr>
                        <m:ctrlPr>
                          <a:rPr lang="en-US" altLang="zh-CN" sz="2000" i="1" smtClean="0">
                            <a:latin typeface="Cambria Math" panose="02040503050406030204" pitchFamily="18" charset="0"/>
                          </a:rPr>
                        </m:ctrlPr>
                      </m:dPr>
                      <m:e>
                        <m:m>
                          <m:mPr>
                            <m:mcs>
                              <m:mc>
                                <m:mcPr>
                                  <m:count m:val="1"/>
                                  <m:mcJc m:val="center"/>
                                </m:mcPr>
                              </m:mc>
                            </m:mcs>
                            <m:ctrlPr>
                              <a:rPr lang="en-US" altLang="zh-CN" sz="2000" i="1" smtClean="0">
                                <a:latin typeface="Cambria Math" panose="02040503050406030204" pitchFamily="18" charset="0"/>
                              </a:rPr>
                            </m:ctrlPr>
                          </m:mPr>
                          <m:mr>
                            <m:e>
                              <m:r>
                                <m:rPr>
                                  <m:brk m:alnAt="7"/>
                                </m:rPr>
                                <a:rPr lang="en-US" altLang="zh-CN" sz="2000" b="1" i="1" smtClean="0">
                                  <a:latin typeface="Cambria Math" panose="02040503050406030204" pitchFamily="18" charset="0"/>
                                </a:rPr>
                                <m:t>𝟒</m:t>
                              </m:r>
                            </m:e>
                          </m:mr>
                          <m:mr>
                            <m:e>
                              <m:r>
                                <a:rPr lang="en-US" altLang="zh-CN" sz="2000" b="1" i="1" smtClean="0">
                                  <a:latin typeface="Cambria Math" panose="02040503050406030204" pitchFamily="18" charset="0"/>
                                </a:rPr>
                                <m:t>𝟏</m:t>
                              </m:r>
                            </m:e>
                          </m:mr>
                        </m:m>
                      </m:e>
                    </m:d>
                  </m:oMath>
                </a14:m>
                <a:r>
                  <a:rPr lang="en-US" altLang="zh-CN" sz="2000" dirty="0"/>
                  <a:t>+</a:t>
                </a:r>
                <a14:m>
                  <m:oMath xmlns:m="http://schemas.openxmlformats.org/officeDocument/2006/math">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𝟒</m:t>
                              </m:r>
                            </m:e>
                          </m:mr>
                          <m:mr>
                            <m:e>
                              <m:r>
                                <a:rPr lang="en-US" altLang="zh-CN" sz="2000" b="1" i="1" smtClean="0">
                                  <a:latin typeface="Cambria Math" panose="02040503050406030204" pitchFamily="18" charset="0"/>
                                </a:rPr>
                                <m:t>𝟐</m:t>
                              </m:r>
                            </m:e>
                          </m:mr>
                        </m:m>
                      </m:e>
                    </m:d>
                  </m:oMath>
                </a14:m>
                <a:r>
                  <a:rPr lang="en-US" altLang="zh-CN" sz="2000" dirty="0"/>
                  <a:t>+</a:t>
                </a:r>
                <a14:m>
                  <m:oMath xmlns:m="http://schemas.openxmlformats.org/officeDocument/2006/math">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𝟒</m:t>
                              </m:r>
                            </m:e>
                          </m:mr>
                          <m:mr>
                            <m:e>
                              <m:r>
                                <a:rPr lang="en-US" altLang="zh-CN" sz="2000" b="1" i="1" smtClean="0">
                                  <a:latin typeface="Cambria Math" panose="02040503050406030204" pitchFamily="18" charset="0"/>
                                </a:rPr>
                                <m:t>𝟑</m:t>
                              </m:r>
                            </m:e>
                          </m:mr>
                        </m:m>
                      </m:e>
                    </m:d>
                  </m:oMath>
                </a14:m>
                <a:r>
                  <a:rPr lang="en-US" altLang="zh-CN" sz="2000" dirty="0"/>
                  <a:t>+</a:t>
                </a:r>
                <a14:m>
                  <m:oMath xmlns:m="http://schemas.openxmlformats.org/officeDocument/2006/math">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𝟒</m:t>
                              </m:r>
                            </m:e>
                          </m:mr>
                          <m:mr>
                            <m:e>
                              <m:r>
                                <a:rPr lang="en-US" altLang="zh-CN" sz="2000" b="1" i="1" smtClean="0">
                                  <a:latin typeface="Cambria Math" panose="02040503050406030204" pitchFamily="18" charset="0"/>
                                </a:rPr>
                                <m:t>𝟒</m:t>
                              </m:r>
                            </m:e>
                          </m:mr>
                        </m:m>
                      </m:e>
                    </m:d>
                  </m:oMath>
                </a14:m>
                <a:r>
                  <a:rPr lang="en-US" altLang="zh-CN" sz="2000" dirty="0"/>
                  <a:t>=1+</a:t>
                </a:r>
                <a:r>
                  <a:rPr lang="zh-CN" altLang="en-US" sz="2000" dirty="0"/>
                  <a:t>（</a:t>
                </a:r>
                <a14:m>
                  <m:oMath xmlns:m="http://schemas.openxmlformats.org/officeDocument/2006/math">
                    <m:f>
                      <m:fPr>
                        <m:ctrlPr>
                          <a:rPr lang="en-US" altLang="zh-CN" sz="2000" b="1" i="1" smtClean="0">
                            <a:latin typeface="Cambria Math" panose="02040503050406030204" pitchFamily="18" charset="0"/>
                          </a:rPr>
                        </m:ctrlPr>
                      </m:fPr>
                      <m:num>
                        <m:sSubSup>
                          <m:sSubSupPr>
                            <m:ctrlPr>
                              <a:rPr lang="en-US" altLang="zh-CN" sz="2000" i="1" smtClean="0">
                                <a:latin typeface="Cambria Math" panose="02040503050406030204" pitchFamily="18" charset="0"/>
                              </a:rPr>
                            </m:ctrlPr>
                          </m:sSubSupPr>
                          <m:e>
                            <m:r>
                              <m:rPr>
                                <m:sty m:val="p"/>
                              </m:rPr>
                              <a:rPr lang="en-US" altLang="zh-CN" sz="2000" i="1">
                                <a:latin typeface="Cambria Math" panose="02040503050406030204" pitchFamily="18" charset="0"/>
                              </a:rPr>
                              <m:t>C</m:t>
                            </m:r>
                          </m:e>
                          <m:sub>
                            <m:r>
                              <a:rPr lang="en-US" altLang="zh-CN" sz="2000" b="1" i="1" smtClean="0">
                                <a:latin typeface="Cambria Math" panose="02040503050406030204" pitchFamily="18" charset="0"/>
                              </a:rPr>
                              <m:t>𝟒</m:t>
                            </m:r>
                          </m:sub>
                          <m:sup>
                            <m:r>
                              <a:rPr lang="en-US" altLang="zh-CN" sz="2000" b="1" i="1" smtClean="0">
                                <a:latin typeface="Cambria Math" panose="02040503050406030204" pitchFamily="18" charset="0"/>
                              </a:rPr>
                              <m:t>𝟐</m:t>
                            </m:r>
                          </m:sup>
                        </m:sSubSup>
                      </m:num>
                      <m:den>
                        <m:r>
                          <a:rPr lang="en-US" altLang="zh-CN" sz="2000" b="1" i="0" smtClean="0">
                            <a:latin typeface="Cambria Math" panose="02040503050406030204" pitchFamily="18" charset="0"/>
                          </a:rPr>
                          <m:t>𝟐</m:t>
                        </m:r>
                      </m:den>
                    </m:f>
                    <m:r>
                      <a:rPr lang="en-US" altLang="zh-CN" sz="2000" b="1" i="0" smtClean="0">
                        <a:latin typeface="Cambria Math" panose="02040503050406030204" pitchFamily="18" charset="0"/>
                      </a:rPr>
                      <m:t>+</m:t>
                    </m:r>
                    <m:sSubSup>
                      <m:sSubSupPr>
                        <m:ctrlPr>
                          <a:rPr lang="en-US" altLang="zh-CN" sz="2000" i="1">
                            <a:latin typeface="Cambria Math" panose="02040503050406030204" pitchFamily="18" charset="0"/>
                          </a:rPr>
                        </m:ctrlPr>
                      </m:sSubSupPr>
                      <m:e>
                        <m:r>
                          <m:rPr>
                            <m:sty m:val="p"/>
                          </m:rPr>
                          <a:rPr lang="en-US" altLang="zh-CN" sz="2000" i="1">
                            <a:latin typeface="Cambria Math" panose="02040503050406030204" pitchFamily="18" charset="0"/>
                          </a:rPr>
                          <m:t>C</m:t>
                        </m:r>
                      </m:e>
                      <m:sub>
                        <m:r>
                          <a:rPr lang="en-US" altLang="zh-CN" sz="2000" i="1">
                            <a:latin typeface="Cambria Math" panose="02040503050406030204" pitchFamily="18" charset="0"/>
                          </a:rPr>
                          <m:t>𝟒</m:t>
                        </m:r>
                      </m:sub>
                      <m:sup>
                        <m:r>
                          <a:rPr lang="en-US" altLang="zh-CN" sz="2000" b="1" i="1" smtClean="0">
                            <a:latin typeface="Cambria Math" panose="02040503050406030204" pitchFamily="18" charset="0"/>
                          </a:rPr>
                          <m:t>𝟏</m:t>
                        </m:r>
                      </m:sup>
                    </m:sSubSup>
                  </m:oMath>
                </a14:m>
                <a:r>
                  <a:rPr lang="zh-CN" altLang="en-US" sz="2000" dirty="0"/>
                  <a:t>）</a:t>
                </a:r>
                <a:r>
                  <a:rPr lang="en-US" altLang="zh-CN" sz="2000" dirty="0"/>
                  <a:t>+</a:t>
                </a:r>
                <a14:m>
                  <m:oMath xmlns:m="http://schemas.openxmlformats.org/officeDocument/2006/math">
                    <m:sSubSup>
                      <m:sSubSupPr>
                        <m:ctrlPr>
                          <a:rPr lang="en-US" altLang="zh-CN" sz="2000" i="1">
                            <a:latin typeface="Cambria Math" panose="02040503050406030204" pitchFamily="18" charset="0"/>
                          </a:rPr>
                        </m:ctrlPr>
                      </m:sSubSupPr>
                      <m:e>
                        <m:r>
                          <m:rPr>
                            <m:sty m:val="p"/>
                          </m:rPr>
                          <a:rPr lang="en-US" altLang="zh-CN" sz="2000" i="1">
                            <a:latin typeface="Cambria Math" panose="02040503050406030204" pitchFamily="18" charset="0"/>
                          </a:rPr>
                          <m:t>C</m:t>
                        </m:r>
                      </m:e>
                      <m:sub>
                        <m:r>
                          <a:rPr lang="en-US" altLang="zh-CN" sz="2000" i="1">
                            <a:latin typeface="Cambria Math" panose="02040503050406030204" pitchFamily="18" charset="0"/>
                          </a:rPr>
                          <m:t>𝟒</m:t>
                        </m:r>
                      </m:sub>
                      <m:sup>
                        <m:r>
                          <a:rPr lang="en-US" altLang="zh-CN" sz="2000" i="1">
                            <a:latin typeface="Cambria Math" panose="02040503050406030204" pitchFamily="18" charset="0"/>
                          </a:rPr>
                          <m:t>𝟐</m:t>
                        </m:r>
                      </m:sup>
                    </m:sSubSup>
                  </m:oMath>
                </a14:m>
                <a:r>
                  <a:rPr lang="en-US" altLang="zh-CN" sz="2000" dirty="0"/>
                  <a:t>+1=15</a:t>
                </a:r>
                <a:br>
                  <a:rPr lang="en-US" altLang="zh-CN" sz="2000" dirty="0"/>
                </a:br>
                <a:endParaRPr lang="en-US" altLang="zh-CN" sz="2000" dirty="0"/>
              </a:p>
              <a:p>
                <a:pPr marL="0" indent="0" eaLnBrk="1" hangingPunct="1">
                  <a:lnSpc>
                    <a:spcPct val="110000"/>
                  </a:lnSpc>
                  <a:buClr>
                    <a:schemeClr val="tx2"/>
                  </a:buClr>
                  <a:buNone/>
                </a:pPr>
                <a:r>
                  <a:rPr lang="zh-CN" altLang="en-US" sz="2000" dirty="0"/>
                  <a:t>不同的等价关系个数等于不同的划分个数，所以不同的等价关系个数为</a:t>
                </a:r>
                <a:r>
                  <a:rPr lang="en-US" altLang="zh-CN" sz="2000" dirty="0"/>
                  <a:t>15</a:t>
                </a:r>
                <a:r>
                  <a:rPr lang="zh-CN" altLang="en-US" sz="2000" dirty="0"/>
                  <a:t>。</a:t>
                </a:r>
                <a:endParaRPr lang="en-US" altLang="zh-CN" sz="2000" dirty="0"/>
              </a:p>
              <a:p>
                <a:pPr marL="0" indent="0" eaLnBrk="1" hangingPunct="1">
                  <a:lnSpc>
                    <a:spcPct val="110000"/>
                  </a:lnSpc>
                  <a:buClr>
                    <a:schemeClr val="tx2"/>
                  </a:buClr>
                  <a:buNone/>
                </a:pPr>
                <a:r>
                  <a:rPr lang="zh-CN" altLang="en-US" sz="2000" dirty="0"/>
                  <a:t>追问：分别有多少个不同的自反、对称、传递、反自反、反对称关系？同时具有两种性质呢（自反、对称）？</a:t>
                </a:r>
              </a:p>
            </p:txBody>
          </p:sp>
        </mc:Choice>
        <mc:Fallback xmlns="">
          <p:sp>
            <p:nvSpPr>
              <p:cNvPr id="90115"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823" t="-1447" r="-449"/>
                </a:stretch>
              </a:blipFill>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wipe(left)">
                                      <p:cBhvr>
                                        <p:cTn id="12" dur="500"/>
                                        <p:tgtEl>
                                          <p:spTgt spid="9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wipe(left)">
                                      <p:cBhvr>
                                        <p:cTn id="17" dur="500"/>
                                        <p:tgtEl>
                                          <p:spTgt spid="90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wipe(left)">
                                      <p:cBhvr>
                                        <p:cTn id="22" dur="500"/>
                                        <p:tgtEl>
                                          <p:spTgt spid="90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28688" y="171450"/>
            <a:ext cx="7315200" cy="742950"/>
          </a:xfrm>
        </p:spPr>
        <p:txBody>
          <a:bodyPr/>
          <a:lstStyle/>
          <a:p>
            <a:pPr eaLnBrk="1" hangingPunct="1"/>
            <a:r>
              <a:rPr lang="zh-CN" altLang="en-US" sz="4200" dirty="0"/>
              <a:t>利用等价类解题</a:t>
            </a:r>
          </a:p>
        </p:txBody>
      </p:sp>
      <p:sp>
        <p:nvSpPr>
          <p:cNvPr id="176131" name="Rectangle 3"/>
          <p:cNvSpPr>
            <a:spLocks noGrp="1" noChangeArrowheads="1"/>
          </p:cNvSpPr>
          <p:nvPr>
            <p:ph sz="quarter" idx="1"/>
          </p:nvPr>
        </p:nvSpPr>
        <p:spPr>
          <a:xfrm>
            <a:off x="612775" y="1200150"/>
            <a:ext cx="8153400" cy="3371850"/>
          </a:xfrm>
        </p:spPr>
        <p:txBody>
          <a:bodyPr/>
          <a:lstStyle/>
          <a:p>
            <a:pPr algn="just" eaLnBrk="1" hangingPunct="1"/>
            <a:r>
              <a:rPr lang="zh-CN" altLang="en-US" sz="2400" dirty="0"/>
              <a:t>证明：从</a:t>
            </a:r>
            <a:r>
              <a:rPr lang="en-US" altLang="zh-CN" sz="2400" dirty="0"/>
              <a:t>1,2,...,2000</a:t>
            </a:r>
            <a:r>
              <a:rPr lang="zh-CN" altLang="en-US" sz="2400" dirty="0"/>
              <a:t>中任取</a:t>
            </a:r>
            <a:r>
              <a:rPr lang="en-US" altLang="zh-CN" sz="2400" dirty="0"/>
              <a:t>1001</a:t>
            </a:r>
            <a:r>
              <a:rPr lang="zh-CN" altLang="en-US" sz="2400" dirty="0"/>
              <a:t>个数，其中必有两个数</a:t>
            </a:r>
            <a:r>
              <a:rPr lang="en-US" altLang="zh-CN" sz="2400" dirty="0" err="1"/>
              <a:t>x,y</a:t>
            </a:r>
            <a:r>
              <a:rPr lang="zh-CN" altLang="en-US" sz="2400" dirty="0"/>
              <a:t>，满足</a:t>
            </a:r>
            <a:r>
              <a:rPr lang="en-US" altLang="zh-CN" sz="2400" dirty="0"/>
              <a:t>x/y=2</a:t>
            </a:r>
            <a:r>
              <a:rPr lang="en-US" altLang="zh-CN" sz="2400" baseline="30000" dirty="0"/>
              <a:t>k</a:t>
            </a:r>
            <a:r>
              <a:rPr lang="zh-CN" altLang="en-US" sz="2400" dirty="0"/>
              <a:t>。</a:t>
            </a:r>
            <a:r>
              <a:rPr lang="en-US" altLang="zh-CN" sz="2400" dirty="0">
                <a:solidFill>
                  <a:srgbClr val="CC6600"/>
                </a:solidFill>
              </a:rPr>
              <a:t>(k</a:t>
            </a:r>
            <a:r>
              <a:rPr lang="zh-CN" altLang="en-US" sz="2400" dirty="0">
                <a:solidFill>
                  <a:srgbClr val="CC6600"/>
                </a:solidFill>
              </a:rPr>
              <a:t>为整数</a:t>
            </a:r>
            <a:r>
              <a:rPr lang="en-US" altLang="zh-CN" sz="2400" dirty="0">
                <a:solidFill>
                  <a:srgbClr val="CC6600"/>
                </a:solidFill>
              </a:rPr>
              <a:t>)</a:t>
            </a:r>
            <a:r>
              <a:rPr lang="zh-CN" altLang="en-US" sz="2400" dirty="0"/>
              <a:t>。</a:t>
            </a:r>
            <a:endParaRPr lang="en-US" altLang="zh-CN" sz="2400" dirty="0"/>
          </a:p>
          <a:p>
            <a:pPr algn="just" eaLnBrk="1" hangingPunct="1"/>
            <a:r>
              <a:rPr lang="en-US" altLang="zh-CN" sz="2400" dirty="0"/>
              <a:t>{&lt;</a:t>
            </a:r>
            <a:r>
              <a:rPr lang="en-US" altLang="zh-CN" sz="2400" dirty="0" err="1"/>
              <a:t>x,y</a:t>
            </a:r>
            <a:r>
              <a:rPr lang="en-US" altLang="zh-CN" sz="2400" dirty="0"/>
              <a:t>&gt;| x/y=2</a:t>
            </a:r>
            <a:r>
              <a:rPr lang="en-US" altLang="zh-CN" sz="2400" baseline="30000" dirty="0"/>
              <a:t>k</a:t>
            </a:r>
            <a:r>
              <a:rPr lang="zh-CN" altLang="en-US" sz="2400" dirty="0"/>
              <a:t>，</a:t>
            </a:r>
            <a:r>
              <a:rPr lang="en-US" altLang="zh-CN" sz="2400" dirty="0"/>
              <a:t>x</a:t>
            </a:r>
            <a:r>
              <a:rPr lang="zh-CN" altLang="en-US" sz="2400" dirty="0"/>
              <a:t>与</a:t>
            </a:r>
            <a:r>
              <a:rPr lang="en-US" altLang="zh-CN" sz="2400" dirty="0"/>
              <a:t>y</a:t>
            </a:r>
            <a:r>
              <a:rPr lang="zh-CN" altLang="en-US" sz="2400" dirty="0"/>
              <a:t>是</a:t>
            </a:r>
            <a:r>
              <a:rPr lang="en-US" altLang="zh-CN" sz="2400" dirty="0"/>
              <a:t>1</a:t>
            </a:r>
            <a:r>
              <a:rPr lang="zh-CN" altLang="en-US" sz="2400" dirty="0"/>
              <a:t>至</a:t>
            </a:r>
            <a:r>
              <a:rPr lang="en-US" altLang="zh-CN" sz="2400" dirty="0"/>
              <a:t>2000</a:t>
            </a:r>
            <a:r>
              <a:rPr lang="zh-CN" altLang="en-US" sz="2400" dirty="0"/>
              <a:t>的自然数</a:t>
            </a:r>
            <a:r>
              <a:rPr lang="en-US" altLang="zh-CN" sz="2400" dirty="0"/>
              <a:t>}</a:t>
            </a:r>
          </a:p>
          <a:p>
            <a:pPr algn="just" eaLnBrk="1" hangingPunct="1"/>
            <a:r>
              <a:rPr lang="zh-CN" altLang="en-US" sz="2400" dirty="0"/>
              <a:t>抽屉原则</a:t>
            </a:r>
          </a:p>
        </p:txBody>
      </p:sp>
    </p:spTree>
  </p:cSld>
  <p:clrMapOvr>
    <a:masterClrMapping/>
  </p:clrMapOvr>
  <p:transition spd="slow" advTm="8000">
    <p:zoom/>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928688" y="171450"/>
            <a:ext cx="7315200" cy="742950"/>
          </a:xfrm>
        </p:spPr>
        <p:txBody>
          <a:bodyPr/>
          <a:lstStyle/>
          <a:p>
            <a:pPr eaLnBrk="1" hangingPunct="1"/>
            <a:r>
              <a:rPr lang="zh-CN" altLang="en-US" sz="4200"/>
              <a:t>利用等价类解题</a:t>
            </a:r>
          </a:p>
        </p:txBody>
      </p:sp>
      <p:sp>
        <p:nvSpPr>
          <p:cNvPr id="167939" name="Rectangle 3"/>
          <p:cNvSpPr>
            <a:spLocks noGrp="1" noChangeArrowheads="1"/>
          </p:cNvSpPr>
          <p:nvPr>
            <p:ph sz="quarter" idx="1"/>
          </p:nvPr>
        </p:nvSpPr>
        <p:spPr>
          <a:xfrm>
            <a:off x="612775" y="1200150"/>
            <a:ext cx="8153400" cy="3371850"/>
          </a:xfrm>
        </p:spPr>
        <p:txBody>
          <a:bodyPr/>
          <a:lstStyle/>
          <a:p>
            <a:pPr marL="239316" indent="-239316" algn="just" eaLnBrk="1" hangingPunct="1">
              <a:defRPr/>
            </a:pPr>
            <a:r>
              <a:rPr lang="zh-CN" altLang="en-US" sz="2175" dirty="0"/>
              <a:t>定义集合</a:t>
            </a:r>
            <a:r>
              <a:rPr lang="en-US" altLang="zh-CN" sz="2175" dirty="0"/>
              <a:t>{1,2,3,...,2000}</a:t>
            </a:r>
            <a:r>
              <a:rPr lang="zh-CN" altLang="en-US" sz="2175" dirty="0"/>
              <a:t>上的一个关系</a:t>
            </a:r>
            <a:r>
              <a:rPr lang="en-US" altLang="zh-CN" sz="2175" i="1" dirty="0"/>
              <a:t>R</a:t>
            </a:r>
            <a:r>
              <a:rPr lang="zh-CN" altLang="en-US" sz="2175" dirty="0"/>
              <a:t>，任意</a:t>
            </a:r>
            <a:r>
              <a:rPr lang="en-US" altLang="zh-CN" sz="2175" dirty="0" err="1"/>
              <a:t>x,y</a:t>
            </a:r>
            <a:r>
              <a:rPr lang="zh-CN" altLang="en-US" sz="2175" dirty="0"/>
              <a:t>，</a:t>
            </a:r>
            <a:r>
              <a:rPr lang="en-US" altLang="zh-CN" sz="2175" dirty="0"/>
              <a:t>&lt;</a:t>
            </a:r>
            <a:r>
              <a:rPr lang="en-US" altLang="zh-CN" sz="2175" dirty="0" err="1"/>
              <a:t>x,y</a:t>
            </a:r>
            <a:r>
              <a:rPr lang="en-US" altLang="zh-CN" sz="2175" dirty="0"/>
              <a:t>&gt;</a:t>
            </a:r>
            <a:r>
              <a:rPr lang="en-US" altLang="zh-CN" sz="2175" dirty="0">
                <a:sym typeface="Symbol" panose="05050102010706020507" pitchFamily="18" charset="2"/>
              </a:rPr>
              <a:t>R</a:t>
            </a:r>
            <a:r>
              <a:rPr lang="zh-CN" altLang="en-US" sz="2175" dirty="0"/>
              <a:t>当且仅当</a:t>
            </a:r>
            <a:r>
              <a:rPr lang="en-US" altLang="zh-CN" sz="2175" dirty="0"/>
              <a:t>x/y=2</a:t>
            </a:r>
            <a:r>
              <a:rPr lang="en-US" altLang="zh-CN" sz="2175" baseline="30000" dirty="0"/>
              <a:t>k</a:t>
            </a:r>
            <a:r>
              <a:rPr lang="zh-CN" altLang="en-US" sz="2175" dirty="0"/>
              <a:t>。</a:t>
            </a:r>
          </a:p>
          <a:p>
            <a:pPr marL="239316" indent="-239316" algn="just" eaLnBrk="1" hangingPunct="1">
              <a:defRPr/>
            </a:pPr>
            <a:r>
              <a:rPr lang="zh-CN" altLang="en-US" sz="2175" dirty="0"/>
              <a:t>易证这是一个等价关系</a:t>
            </a:r>
            <a:r>
              <a:rPr lang="en-US" altLang="zh-CN" sz="2175" dirty="0"/>
              <a:t>,</a:t>
            </a:r>
            <a:r>
              <a:rPr lang="zh-CN" altLang="en-US" sz="2175" dirty="0"/>
              <a:t>其商集是</a:t>
            </a:r>
            <a:r>
              <a:rPr lang="en-US" altLang="zh-CN" sz="2175" dirty="0"/>
              <a:t>{1,2,3,...,2000}</a:t>
            </a:r>
            <a:r>
              <a:rPr lang="zh-CN" altLang="en-US" sz="2175" dirty="0"/>
              <a:t>的一个划分。</a:t>
            </a:r>
            <a:endParaRPr lang="en-US" altLang="zh-CN" sz="2175" dirty="0"/>
          </a:p>
          <a:p>
            <a:pPr marL="239316" indent="-239316" algn="just" eaLnBrk="1" hangingPunct="1">
              <a:defRPr/>
            </a:pPr>
            <a:r>
              <a:rPr lang="zh-CN" altLang="en-US" sz="2175" i="1" dirty="0"/>
              <a:t>思路：似乎要使用到抽屉原则，等价类有</a:t>
            </a:r>
            <a:r>
              <a:rPr lang="en-US" altLang="zh-CN" sz="2175" i="1" dirty="0"/>
              <a:t>1000</a:t>
            </a:r>
            <a:r>
              <a:rPr lang="zh-CN" altLang="en-US" sz="2175" i="1" dirty="0"/>
              <a:t>个？</a:t>
            </a:r>
            <a:endParaRPr lang="en-US" altLang="zh-CN" sz="2175" i="1" dirty="0"/>
          </a:p>
          <a:p>
            <a:pPr marL="239316" indent="-239316" algn="just" eaLnBrk="1" hangingPunct="1">
              <a:defRPr/>
            </a:pPr>
            <a:r>
              <a:rPr lang="en-US" altLang="zh-CN" sz="2175" dirty="0"/>
              <a:t>[1]</a:t>
            </a:r>
            <a:r>
              <a:rPr lang="en-US" altLang="zh-CN" sz="2175" i="1" baseline="-25000" dirty="0"/>
              <a:t>R</a:t>
            </a:r>
            <a:r>
              <a:rPr lang="en-US" altLang="zh-CN" sz="2175" i="1" dirty="0"/>
              <a:t>={1,2,4,8,……}</a:t>
            </a:r>
          </a:p>
          <a:p>
            <a:pPr marL="239316" indent="-239316" algn="just" eaLnBrk="1" hangingPunct="1">
              <a:defRPr/>
            </a:pPr>
            <a:r>
              <a:rPr lang="en-US" altLang="zh-CN" sz="2175" dirty="0"/>
              <a:t>[2]</a:t>
            </a:r>
            <a:r>
              <a:rPr lang="en-US" altLang="zh-CN" sz="2175" i="1" baseline="-25000" dirty="0"/>
              <a:t>R</a:t>
            </a:r>
            <a:r>
              <a:rPr lang="en-US" altLang="zh-CN" sz="2175" i="1" dirty="0"/>
              <a:t>={1,2,4,8,……}</a:t>
            </a:r>
          </a:p>
          <a:p>
            <a:pPr marL="239316" indent="-239316" algn="just" eaLnBrk="1" hangingPunct="1">
              <a:defRPr/>
            </a:pPr>
            <a:r>
              <a:rPr lang="en-US" altLang="zh-CN" sz="2175" dirty="0"/>
              <a:t>[3]</a:t>
            </a:r>
            <a:r>
              <a:rPr lang="en-US" altLang="zh-CN" sz="2175" i="1" baseline="-25000" dirty="0"/>
              <a:t>R</a:t>
            </a:r>
            <a:r>
              <a:rPr lang="en-US" altLang="zh-CN" sz="2175" i="1" dirty="0"/>
              <a:t>={3,3*2,3*4,……},……</a:t>
            </a:r>
          </a:p>
          <a:p>
            <a:pPr marL="239316" indent="-239316" algn="just" eaLnBrk="1" hangingPunct="1">
              <a:defRPr/>
            </a:pPr>
            <a:r>
              <a:rPr lang="zh-CN" altLang="en-US" sz="2175" i="1" dirty="0"/>
              <a:t>如何证明等价类的个数是</a:t>
            </a:r>
            <a:r>
              <a:rPr lang="en-US" altLang="zh-CN" sz="2175" i="1" dirty="0"/>
              <a:t>1000</a:t>
            </a:r>
            <a:r>
              <a:rPr lang="zh-CN" altLang="en-US" sz="2175" i="1" dirty="0"/>
              <a:t>？</a:t>
            </a:r>
            <a:r>
              <a:rPr lang="zh-CN" altLang="en-US" sz="2400" dirty="0"/>
              <a:t>如何选不同等价类的代表元</a:t>
            </a:r>
            <a:endParaRPr lang="en-US" altLang="zh-CN" sz="2400" dirty="0"/>
          </a:p>
          <a:p>
            <a:pPr marL="239316" indent="-239316" algn="just" eaLnBrk="1" hangingPunct="1">
              <a:defRPr/>
            </a:pPr>
            <a:r>
              <a:rPr lang="en-US" altLang="zh-CN" sz="2400" dirty="0"/>
              <a:t>x/y=2</a:t>
            </a:r>
            <a:r>
              <a:rPr lang="en-US" altLang="zh-CN" sz="2400" baseline="30000" dirty="0"/>
              <a:t>k </a:t>
            </a:r>
            <a:r>
              <a:rPr lang="en-US" altLang="zh-CN" sz="2400" dirty="0"/>
              <a:t>x=y*2</a:t>
            </a:r>
            <a:r>
              <a:rPr lang="en-US" altLang="zh-CN" sz="2400" baseline="30000" dirty="0"/>
              <a:t>k</a:t>
            </a:r>
            <a:r>
              <a:rPr lang="zh-CN" altLang="en-US" sz="2400" dirty="0"/>
              <a:t>，取等价类中的最小的数为代表元</a:t>
            </a:r>
            <a:endParaRPr lang="en-US" altLang="zh-CN" sz="2400" dirty="0"/>
          </a:p>
        </p:txBody>
      </p:sp>
    </p:spTree>
  </p:cSld>
  <p:clrMapOvr>
    <a:masterClrMapping/>
  </p:clrMapOvr>
  <p:transition spd="slow" advTm="8000">
    <p:zoom/>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928688" y="171450"/>
            <a:ext cx="7315200" cy="742950"/>
          </a:xfrm>
        </p:spPr>
        <p:txBody>
          <a:bodyPr/>
          <a:lstStyle/>
          <a:p>
            <a:pPr eaLnBrk="1" hangingPunct="1"/>
            <a:r>
              <a:rPr lang="zh-CN" altLang="en-US" sz="4200"/>
              <a:t>利用等价类解题</a:t>
            </a:r>
          </a:p>
        </p:txBody>
      </p:sp>
      <p:sp>
        <p:nvSpPr>
          <p:cNvPr id="178179" name="Rectangle 3"/>
          <p:cNvSpPr>
            <a:spLocks noGrp="1" noChangeArrowheads="1"/>
          </p:cNvSpPr>
          <p:nvPr>
            <p:ph sz="quarter" idx="1"/>
          </p:nvPr>
        </p:nvSpPr>
        <p:spPr>
          <a:xfrm>
            <a:off x="612775" y="1200150"/>
            <a:ext cx="8153400" cy="3371850"/>
          </a:xfrm>
        </p:spPr>
        <p:txBody>
          <a:bodyPr/>
          <a:lstStyle/>
          <a:p>
            <a:pPr algn="just" eaLnBrk="1" hangingPunct="1">
              <a:lnSpc>
                <a:spcPct val="90000"/>
              </a:lnSpc>
            </a:pPr>
            <a:r>
              <a:rPr lang="zh-CN" altLang="en-US" sz="2400" dirty="0"/>
              <a:t>建立</a:t>
            </a:r>
            <a:r>
              <a:rPr lang="en-US" altLang="zh-CN" sz="2400" dirty="0"/>
              <a:t>1000</a:t>
            </a:r>
            <a:r>
              <a:rPr lang="zh-CN" altLang="en-US" sz="2400" dirty="0"/>
              <a:t>个集合</a:t>
            </a:r>
            <a:r>
              <a:rPr lang="en-US" altLang="zh-CN" sz="2400" dirty="0"/>
              <a:t>,</a:t>
            </a:r>
            <a:r>
              <a:rPr lang="zh-CN" altLang="en-US" sz="2400" dirty="0"/>
              <a:t>每个集合包括</a:t>
            </a:r>
            <a:r>
              <a:rPr lang="en-US" altLang="zh-CN" sz="2400" dirty="0"/>
              <a:t>1</a:t>
            </a:r>
            <a:r>
              <a:rPr lang="zh-CN" altLang="en-US" sz="2400" dirty="0"/>
              <a:t>至</a:t>
            </a:r>
            <a:r>
              <a:rPr lang="en-US" altLang="zh-CN" sz="2400" dirty="0"/>
              <a:t>2000</a:t>
            </a:r>
            <a:r>
              <a:rPr lang="zh-CN" altLang="en-US" sz="2400" dirty="0"/>
              <a:t>之间的一个奇数以及该奇数与</a:t>
            </a:r>
            <a:r>
              <a:rPr lang="en-US" altLang="zh-CN" sz="2400" dirty="0"/>
              <a:t>2</a:t>
            </a:r>
            <a:r>
              <a:rPr lang="zh-CN" altLang="en-US" sz="2400" dirty="0"/>
              <a:t>的</a:t>
            </a:r>
            <a:r>
              <a:rPr lang="en-US" altLang="zh-CN" sz="2400" dirty="0"/>
              <a:t>k</a:t>
            </a:r>
            <a:r>
              <a:rPr lang="zh-CN" altLang="en-US" sz="2400" dirty="0"/>
              <a:t>次幂的乘积</a:t>
            </a:r>
            <a:r>
              <a:rPr lang="en-US" altLang="zh-CN" sz="2400" dirty="0"/>
              <a:t>,</a:t>
            </a:r>
            <a:r>
              <a:rPr lang="zh-CN" altLang="en-US" sz="2400" dirty="0"/>
              <a:t>但最大不超过</a:t>
            </a:r>
            <a:r>
              <a:rPr lang="en-US" altLang="zh-CN" sz="2400" dirty="0"/>
              <a:t>2000</a:t>
            </a:r>
            <a:r>
              <a:rPr lang="zh-CN" altLang="en-US" sz="2400" dirty="0"/>
              <a:t>。</a:t>
            </a:r>
          </a:p>
          <a:p>
            <a:pPr algn="just" eaLnBrk="1" hangingPunct="1">
              <a:lnSpc>
                <a:spcPct val="90000"/>
              </a:lnSpc>
            </a:pPr>
            <a:r>
              <a:rPr lang="zh-CN" altLang="en-US" sz="2400" dirty="0"/>
              <a:t>这</a:t>
            </a:r>
            <a:r>
              <a:rPr lang="en-US" altLang="zh-CN" sz="2400" dirty="0"/>
              <a:t>1000</a:t>
            </a:r>
            <a:r>
              <a:rPr lang="zh-CN" altLang="en-US" sz="2400" dirty="0"/>
              <a:t>个集合的集合是集合</a:t>
            </a:r>
            <a:r>
              <a:rPr lang="en-US" altLang="zh-CN" sz="2400" dirty="0"/>
              <a:t>{1,2,3,...,2000}</a:t>
            </a:r>
            <a:r>
              <a:rPr lang="zh-CN" altLang="en-US" sz="2400" dirty="0"/>
              <a:t>上的一个划分。</a:t>
            </a:r>
          </a:p>
          <a:p>
            <a:pPr algn="just" eaLnBrk="1" hangingPunct="1">
              <a:lnSpc>
                <a:spcPct val="90000"/>
              </a:lnSpc>
            </a:pPr>
            <a:r>
              <a:rPr lang="zh-CN" altLang="en-US" sz="2400" dirty="0"/>
              <a:t>任意两个</a:t>
            </a:r>
            <a:r>
              <a:rPr lang="en-US" altLang="zh-CN" sz="2400" dirty="0"/>
              <a:t>1</a:t>
            </a:r>
            <a:r>
              <a:rPr lang="zh-CN" altLang="en-US" sz="2400" dirty="0"/>
              <a:t>到</a:t>
            </a:r>
            <a:r>
              <a:rPr lang="en-US" altLang="zh-CN" sz="2400" dirty="0"/>
              <a:t>2000</a:t>
            </a:r>
            <a:r>
              <a:rPr lang="zh-CN" altLang="en-US" sz="2400" dirty="0"/>
              <a:t>之间的正整数</a:t>
            </a:r>
            <a:r>
              <a:rPr lang="en-US" altLang="zh-CN" sz="2400" dirty="0" err="1"/>
              <a:t>x,y</a:t>
            </a:r>
            <a:r>
              <a:rPr lang="zh-CN" altLang="en-US" sz="2400" dirty="0"/>
              <a:t>在同一划分块中当且仅当</a:t>
            </a:r>
            <a:r>
              <a:rPr lang="en-US" altLang="zh-CN" sz="2400" dirty="0"/>
              <a:t>x/y=2</a:t>
            </a:r>
            <a:r>
              <a:rPr lang="en-US" altLang="zh-CN" sz="2400" baseline="30000" dirty="0"/>
              <a:t>k</a:t>
            </a:r>
            <a:r>
              <a:rPr lang="zh-CN" altLang="en-US" sz="2400" dirty="0"/>
              <a:t>。</a:t>
            </a:r>
            <a:r>
              <a:rPr lang="en-US" altLang="zh-CN" sz="2400" dirty="0"/>
              <a:t>(k</a:t>
            </a:r>
            <a:r>
              <a:rPr lang="zh-CN" altLang="en-US" sz="2400" dirty="0"/>
              <a:t>为整数</a:t>
            </a:r>
            <a:r>
              <a:rPr lang="en-US" altLang="zh-CN" sz="2400" dirty="0"/>
              <a:t>)</a:t>
            </a:r>
            <a:r>
              <a:rPr lang="zh-CN" altLang="en-US" sz="2400" dirty="0"/>
              <a:t>。</a:t>
            </a:r>
          </a:p>
        </p:txBody>
      </p:sp>
    </p:spTree>
  </p:cSld>
  <p:clrMapOvr>
    <a:masterClrMapping/>
  </p:clrMapOvr>
  <p:transition spd="slow" advTm="8000">
    <p:zoom/>
  </p:transition>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928688" y="171450"/>
            <a:ext cx="7315200" cy="742950"/>
          </a:xfrm>
        </p:spPr>
        <p:txBody>
          <a:bodyPr/>
          <a:lstStyle/>
          <a:p>
            <a:pPr eaLnBrk="1" hangingPunct="1"/>
            <a:r>
              <a:rPr lang="zh-CN" altLang="en-US" sz="4200" dirty="0"/>
              <a:t>定义划分的加细</a:t>
            </a:r>
          </a:p>
        </p:txBody>
      </p:sp>
      <p:sp>
        <p:nvSpPr>
          <p:cNvPr id="92163" name="Rectangle 3"/>
          <p:cNvSpPr>
            <a:spLocks noGrp="1" noChangeArrowheads="1"/>
          </p:cNvSpPr>
          <p:nvPr>
            <p:ph sz="quarter" idx="1"/>
          </p:nvPr>
        </p:nvSpPr>
        <p:spPr>
          <a:xfrm>
            <a:off x="612775" y="1200150"/>
            <a:ext cx="8153400" cy="3371850"/>
          </a:xfrm>
        </p:spPr>
        <p:txBody>
          <a:bodyPr/>
          <a:lstStyle/>
          <a:p>
            <a:pPr marL="0" indent="0" algn="just" eaLnBrk="1" hangingPunct="1">
              <a:lnSpc>
                <a:spcPct val="120000"/>
              </a:lnSpc>
            </a:pPr>
            <a:r>
              <a:rPr lang="zh-CN" altLang="en-US" sz="2400" dirty="0"/>
              <a:t>设</a:t>
            </a:r>
            <a:r>
              <a:rPr lang="en-US" altLang="zh-CN" sz="2400" dirty="0"/>
              <a:t>C</a:t>
            </a:r>
            <a:r>
              <a:rPr lang="zh-CN" altLang="en-US" sz="2400" dirty="0"/>
              <a:t>和</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t>都是集合</a:t>
            </a:r>
            <a:r>
              <a:rPr lang="en-US" altLang="zh-CN" sz="2400" dirty="0"/>
              <a:t>A</a:t>
            </a:r>
            <a:r>
              <a:rPr lang="zh-CN" altLang="en-US" sz="2400" dirty="0"/>
              <a:t>的划分，若</a:t>
            </a:r>
            <a:r>
              <a:rPr lang="en-US" altLang="zh-CN" sz="2400" dirty="0"/>
              <a:t>C</a:t>
            </a:r>
            <a:r>
              <a:rPr lang="zh-CN" altLang="en-US" sz="2400" dirty="0"/>
              <a:t>的每个划分</a:t>
            </a:r>
            <a:r>
              <a:rPr lang="zh-CN" altLang="en-US" sz="2400"/>
              <a:t>块都包含</a:t>
            </a:r>
            <a:r>
              <a:rPr lang="zh-CN" altLang="en-US" sz="2400" dirty="0"/>
              <a:t>于</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t>的某个划分块中，则称</a:t>
            </a:r>
            <a:r>
              <a:rPr lang="en-US" altLang="zh-CN" sz="2400" dirty="0"/>
              <a:t>C</a:t>
            </a:r>
            <a:r>
              <a:rPr lang="zh-CN" altLang="en-US" sz="2400" dirty="0"/>
              <a:t>是</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t>的加细。</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wipe(left)">
                                      <p:cBhvr>
                                        <p:cTn id="7" dur="500"/>
                                        <p:tgtEl>
                                          <p:spTgt spid="92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928688" y="171450"/>
            <a:ext cx="7315200" cy="742950"/>
          </a:xfrm>
        </p:spPr>
        <p:txBody>
          <a:bodyPr/>
          <a:lstStyle/>
          <a:p>
            <a:pPr eaLnBrk="1" hangingPunct="1"/>
            <a:r>
              <a:rPr lang="zh-CN" altLang="en-US" sz="4200"/>
              <a:t>定理</a:t>
            </a:r>
            <a:r>
              <a:rPr lang="en-US" altLang="zh-CN"/>
              <a:t>7.9</a:t>
            </a:r>
          </a:p>
        </p:txBody>
      </p:sp>
      <p:sp>
        <p:nvSpPr>
          <p:cNvPr id="94211" name="Rectangle 3"/>
          <p:cNvSpPr>
            <a:spLocks noGrp="1" noChangeArrowheads="1"/>
          </p:cNvSpPr>
          <p:nvPr>
            <p:ph sz="quarter" idx="1"/>
          </p:nvPr>
        </p:nvSpPr>
        <p:spPr>
          <a:xfrm>
            <a:off x="612775" y="1200150"/>
            <a:ext cx="8153400" cy="3371850"/>
          </a:xfrm>
        </p:spPr>
        <p:txBody>
          <a:bodyPr/>
          <a:lstStyle/>
          <a:p>
            <a:pPr marL="0" indent="0" eaLnBrk="1" hangingPunct="1">
              <a:lnSpc>
                <a:spcPct val="120000"/>
              </a:lnSpc>
              <a:buClr>
                <a:schemeClr val="tx2"/>
              </a:buClr>
              <a:buFont typeface="Wingdings" panose="05000000000000000000" pitchFamily="2" charset="2"/>
              <a:buNone/>
            </a:pPr>
            <a:r>
              <a:rPr lang="en-US" altLang="zh-CN" sz="2400" dirty="0"/>
              <a:t>C</a:t>
            </a:r>
            <a:r>
              <a:rPr lang="zh-CN" altLang="en-US" sz="2400" dirty="0">
                <a:latin typeface="宋体" panose="02010600030101010101" pitchFamily="2" charset="-122"/>
              </a:rPr>
              <a:t>是</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latin typeface="宋体" panose="02010600030101010101" pitchFamily="2" charset="-122"/>
              </a:rPr>
              <a:t>的加细当且仅当</a:t>
            </a:r>
            <a:r>
              <a:rPr lang="en-US" altLang="zh-CN" sz="2400" dirty="0"/>
              <a:t>R</a:t>
            </a:r>
            <a:r>
              <a:rPr lang="en-US" altLang="zh-CN" sz="2400" baseline="-30000" dirty="0"/>
              <a:t>C</a:t>
            </a:r>
            <a:r>
              <a:rPr lang="en-US" altLang="zh-CN" sz="2400" dirty="0">
                <a:sym typeface="Symbol" panose="05050102010706020507" pitchFamily="18" charset="2"/>
              </a:rPr>
              <a:t></a:t>
            </a:r>
            <a:r>
              <a:rPr lang="en-US" altLang="zh-CN" sz="2400" dirty="0"/>
              <a:t>R</a:t>
            </a:r>
            <a:r>
              <a:rPr lang="en-US" altLang="zh-CN" sz="2400" baseline="-30000" dirty="0"/>
              <a:t>C</a:t>
            </a:r>
            <a:r>
              <a:rPr lang="en-US" altLang="zh-CN" sz="2400" baseline="-25000" dirty="0">
                <a:cs typeface="Times New Roman" panose="02020603050405020304" pitchFamily="18" charset="0"/>
                <a:sym typeface="Symbol" panose="05050102010706020507" pitchFamily="18" charset="2"/>
              </a:rPr>
              <a:t></a:t>
            </a:r>
            <a:endParaRPr lang="en-US" altLang="zh-CN" sz="2400" baseline="-25000" dirty="0"/>
          </a:p>
          <a:p>
            <a:pPr marL="0" indent="0" eaLnBrk="1" hangingPunct="1">
              <a:lnSpc>
                <a:spcPct val="120000"/>
              </a:lnSpc>
              <a:buClr>
                <a:schemeClr val="tx2"/>
              </a:buClr>
              <a:buFont typeface="Wingdings" panose="05000000000000000000" pitchFamily="2" charset="2"/>
              <a:buNone/>
            </a:pPr>
            <a:r>
              <a:rPr lang="zh-CN" altLang="en-US" sz="2400" dirty="0"/>
              <a:t>证明：</a:t>
            </a:r>
          </a:p>
          <a:p>
            <a:pPr marL="0" indent="0" eaLnBrk="1" hangingPunct="1">
              <a:lnSpc>
                <a:spcPct val="120000"/>
              </a:lnSpc>
              <a:buClr>
                <a:schemeClr val="tx2"/>
              </a:buClr>
              <a:buFont typeface="Wingdings" panose="05000000000000000000" pitchFamily="2" charset="2"/>
              <a:buNone/>
            </a:pPr>
            <a:r>
              <a:rPr lang="zh-CN" altLang="en-US" sz="2400" dirty="0"/>
              <a:t>充分性，任取</a:t>
            </a:r>
            <a:r>
              <a:rPr lang="en-US" altLang="zh-CN" sz="2400" dirty="0"/>
              <a:t>M</a:t>
            </a:r>
            <a:r>
              <a:rPr lang="en-US" altLang="zh-CN" sz="2400" dirty="0">
                <a:sym typeface="Symbol" panose="05050102010706020507" pitchFamily="18" charset="2"/>
              </a:rPr>
              <a:t></a:t>
            </a:r>
            <a:r>
              <a:rPr lang="en-US" altLang="zh-CN" sz="2400" dirty="0"/>
              <a:t>C,</a:t>
            </a:r>
            <a:r>
              <a:rPr lang="zh-CN" altLang="en-US" sz="2400" dirty="0"/>
              <a:t>显然</a:t>
            </a:r>
            <a:r>
              <a:rPr lang="en-US" altLang="zh-CN" sz="2400" dirty="0"/>
              <a:t>M</a:t>
            </a:r>
            <a:r>
              <a:rPr lang="en-US" altLang="zh-CN" sz="2400" dirty="0">
                <a:sym typeface="Symbol" panose="05050102010706020507" pitchFamily="18" charset="2"/>
              </a:rPr>
              <a:t>,</a:t>
            </a:r>
            <a:r>
              <a:rPr lang="zh-CN" altLang="en-US" sz="2400" dirty="0">
                <a:sym typeface="Symbol" panose="05050102010706020507" pitchFamily="18" charset="2"/>
              </a:rPr>
              <a:t>不妨设</a:t>
            </a:r>
            <a:r>
              <a:rPr lang="en-US" altLang="zh-CN" sz="2400" dirty="0" err="1">
                <a:sym typeface="Symbol" panose="05050102010706020507" pitchFamily="18" charset="2"/>
              </a:rPr>
              <a:t>a</a:t>
            </a:r>
            <a:r>
              <a:rPr lang="en-US" altLang="zh-CN" sz="2400" dirty="0" err="1"/>
              <a:t>M</a:t>
            </a:r>
            <a:r>
              <a:rPr lang="en-US" altLang="zh-CN" sz="2400" dirty="0"/>
              <a:t>,</a:t>
            </a:r>
            <a:r>
              <a:rPr lang="zh-CN" altLang="en-US" sz="2400" dirty="0"/>
              <a:t>对于任意的</a:t>
            </a:r>
            <a:r>
              <a:rPr lang="en-US" altLang="zh-CN" sz="2400" dirty="0" err="1"/>
              <a:t>x</a:t>
            </a:r>
            <a:r>
              <a:rPr lang="en-US" altLang="zh-CN" sz="2400" dirty="0" err="1">
                <a:sym typeface="Symbol" panose="05050102010706020507" pitchFamily="18" charset="2"/>
              </a:rPr>
              <a:t></a:t>
            </a:r>
            <a:r>
              <a:rPr lang="en-US" altLang="zh-CN" sz="2400" dirty="0" err="1"/>
              <a:t>M</a:t>
            </a:r>
            <a:r>
              <a:rPr lang="en-US" altLang="zh-CN" sz="2400" dirty="0"/>
              <a:t>,</a:t>
            </a:r>
            <a:r>
              <a:rPr lang="zh-CN" altLang="en-US" sz="2400" dirty="0"/>
              <a:t>根据定理</a:t>
            </a:r>
            <a:r>
              <a:rPr lang="en-US" altLang="zh-CN" sz="2400" dirty="0"/>
              <a:t>7.8</a:t>
            </a:r>
            <a:r>
              <a:rPr lang="zh-CN" altLang="en-US" sz="2400" dirty="0"/>
              <a:t>，有</a:t>
            </a:r>
            <a:r>
              <a:rPr lang="en-US" altLang="zh-CN" sz="2400" dirty="0"/>
              <a:t>&lt;</a:t>
            </a:r>
            <a:r>
              <a:rPr lang="en-US" altLang="zh-CN" sz="2400" dirty="0" err="1"/>
              <a:t>x,a</a:t>
            </a:r>
            <a:r>
              <a:rPr lang="en-US" altLang="zh-CN" sz="2400" dirty="0"/>
              <a:t>&gt;</a:t>
            </a:r>
            <a:r>
              <a:rPr lang="en-US" altLang="zh-CN" sz="2400" dirty="0">
                <a:sym typeface="Symbol" panose="05050102010706020507" pitchFamily="18" charset="2"/>
              </a:rPr>
              <a:t></a:t>
            </a:r>
            <a:r>
              <a:rPr lang="en-US" altLang="zh-CN" sz="2400" dirty="0"/>
              <a:t>R</a:t>
            </a:r>
            <a:r>
              <a:rPr lang="en-US" altLang="zh-CN" sz="2400" baseline="-30000" dirty="0"/>
              <a:t>C</a:t>
            </a:r>
            <a:r>
              <a:rPr lang="en-US" altLang="zh-CN" sz="2400" dirty="0"/>
              <a:t>,</a:t>
            </a:r>
            <a:r>
              <a:rPr lang="zh-CN" altLang="en-US" sz="2400" dirty="0"/>
              <a:t>又</a:t>
            </a:r>
            <a:r>
              <a:rPr lang="en-US" altLang="zh-CN" sz="2400" dirty="0"/>
              <a:t>R</a:t>
            </a:r>
            <a:r>
              <a:rPr lang="en-US" altLang="zh-CN" sz="2400" baseline="-30000" dirty="0"/>
              <a:t>C</a:t>
            </a:r>
            <a:r>
              <a:rPr lang="en-US" altLang="zh-CN" sz="2400" dirty="0">
                <a:sym typeface="Symbol" panose="05050102010706020507" pitchFamily="18" charset="2"/>
              </a:rPr>
              <a:t></a:t>
            </a:r>
            <a:r>
              <a:rPr lang="en-US" altLang="zh-CN" sz="2400" dirty="0"/>
              <a:t>R</a:t>
            </a:r>
            <a:r>
              <a:rPr lang="en-US" altLang="zh-CN" sz="2400" baseline="-30000" dirty="0"/>
              <a:t>C</a:t>
            </a:r>
            <a:r>
              <a:rPr lang="en-US" altLang="zh-CN" sz="2400" baseline="-25000" dirty="0">
                <a:cs typeface="Times New Roman" panose="02020603050405020304" pitchFamily="18" charset="0"/>
                <a:sym typeface="Symbol" panose="05050102010706020507" pitchFamily="18" charset="2"/>
              </a:rPr>
              <a:t></a:t>
            </a:r>
            <a:r>
              <a:rPr lang="zh-CN" altLang="en-US" sz="2400" dirty="0"/>
              <a:t>，则</a:t>
            </a:r>
            <a:r>
              <a:rPr lang="en-US" altLang="zh-CN" sz="2400" dirty="0"/>
              <a:t>&lt;</a:t>
            </a:r>
            <a:r>
              <a:rPr lang="en-US" altLang="zh-CN" sz="2400" dirty="0" err="1"/>
              <a:t>x,a</a:t>
            </a:r>
            <a:r>
              <a:rPr lang="en-US" altLang="zh-CN" sz="2400" dirty="0"/>
              <a:t>&gt;</a:t>
            </a:r>
            <a:r>
              <a:rPr lang="en-US" altLang="zh-CN" sz="2400" dirty="0">
                <a:sym typeface="Symbol" panose="05050102010706020507" pitchFamily="18" charset="2"/>
              </a:rPr>
              <a:t></a:t>
            </a:r>
            <a:r>
              <a:rPr lang="en-US" altLang="zh-CN" sz="2400" dirty="0"/>
              <a:t>R</a:t>
            </a:r>
            <a:r>
              <a:rPr lang="en-US" altLang="zh-CN" sz="2400" baseline="-30000" dirty="0"/>
              <a:t>C</a:t>
            </a:r>
            <a:r>
              <a:rPr lang="en-US" altLang="zh-CN" sz="2400" baseline="-250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a:t>
            </a:r>
            <a:r>
              <a:rPr lang="zh-CN" altLang="en-US" sz="2400" dirty="0"/>
              <a:t>根据定理</a:t>
            </a:r>
            <a:r>
              <a:rPr lang="en-US" altLang="zh-CN" sz="2400" dirty="0"/>
              <a:t>7.8</a:t>
            </a:r>
            <a:r>
              <a:rPr lang="zh-CN" altLang="en-US" sz="2400" dirty="0"/>
              <a:t>，</a:t>
            </a:r>
            <a:r>
              <a:rPr lang="en-US" altLang="zh-CN" sz="2400" dirty="0"/>
              <a:t>x</a:t>
            </a:r>
            <a:r>
              <a:rPr lang="zh-CN" altLang="en-US" sz="2400" dirty="0"/>
              <a:t>和</a:t>
            </a:r>
            <a:r>
              <a:rPr lang="en-US" altLang="zh-CN" sz="2400" dirty="0"/>
              <a:t>a</a:t>
            </a:r>
            <a:r>
              <a:rPr lang="zh-CN" altLang="en-US" sz="2400" dirty="0"/>
              <a:t>一定同时属于</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的</a:t>
            </a:r>
            <a:r>
              <a:rPr lang="zh-CN" altLang="en-US" sz="2400" dirty="0"/>
              <a:t>某</a:t>
            </a:r>
            <a:r>
              <a:rPr lang="zh-CN" altLang="en-US" sz="2400" dirty="0">
                <a:sym typeface="Symbol" panose="05050102010706020507" pitchFamily="18" charset="2"/>
              </a:rPr>
              <a:t>一划分块，不妨设为</a:t>
            </a:r>
            <a:r>
              <a:rPr lang="en-US" altLang="zh-CN" sz="2400" dirty="0"/>
              <a:t>M</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即有</a:t>
            </a:r>
            <a:r>
              <a:rPr lang="en-US" altLang="zh-CN" sz="2400" dirty="0" err="1"/>
              <a:t>x</a:t>
            </a:r>
            <a:r>
              <a:rPr lang="en-US" altLang="zh-CN" sz="2400" dirty="0" err="1">
                <a:sym typeface="Symbol" panose="05050102010706020507" pitchFamily="18" charset="2"/>
              </a:rPr>
              <a:t></a:t>
            </a:r>
            <a:r>
              <a:rPr lang="en-US" altLang="zh-CN" sz="2400" dirty="0" err="1"/>
              <a:t>M</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，所以</a:t>
            </a:r>
            <a:r>
              <a:rPr lang="en-US" altLang="zh-CN" sz="2400" dirty="0"/>
              <a:t>M</a:t>
            </a:r>
            <a:r>
              <a:rPr lang="en-US" altLang="zh-CN" sz="2400" dirty="0">
                <a:sym typeface="Symbol" panose="05050102010706020507" pitchFamily="18" charset="2"/>
              </a:rPr>
              <a:t></a:t>
            </a:r>
            <a:r>
              <a:rPr lang="en-US" altLang="zh-CN" sz="2400" dirty="0"/>
              <a:t>M</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，因此，</a:t>
            </a:r>
            <a:r>
              <a:rPr lang="en-US" altLang="zh-CN" sz="2400" dirty="0"/>
              <a:t>C</a:t>
            </a:r>
            <a:r>
              <a:rPr lang="zh-CN" altLang="en-US" sz="2400" dirty="0">
                <a:latin typeface="宋体" panose="02010600030101010101" pitchFamily="2" charset="-122"/>
              </a:rPr>
              <a:t>是</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latin typeface="宋体" panose="02010600030101010101" pitchFamily="2" charset="-122"/>
              </a:rPr>
              <a:t>的加细。</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wipe(left)">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wipe(left)">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wipe(left)">
                                      <p:cBhvr>
                                        <p:cTn id="17" dur="500"/>
                                        <p:tgtEl>
                                          <p:spTgt spid="94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928688" y="171450"/>
            <a:ext cx="7315200" cy="742950"/>
          </a:xfrm>
        </p:spPr>
        <p:txBody>
          <a:bodyPr/>
          <a:lstStyle/>
          <a:p>
            <a:pPr eaLnBrk="1" hangingPunct="1"/>
            <a:r>
              <a:rPr lang="zh-CN" altLang="en-US" sz="4200"/>
              <a:t>续</a:t>
            </a:r>
          </a:p>
        </p:txBody>
      </p:sp>
      <p:sp>
        <p:nvSpPr>
          <p:cNvPr id="96259" name="Rectangle 3"/>
          <p:cNvSpPr>
            <a:spLocks noGrp="1" noChangeArrowheads="1"/>
          </p:cNvSpPr>
          <p:nvPr>
            <p:ph sz="quarter" idx="1"/>
          </p:nvPr>
        </p:nvSpPr>
        <p:spPr>
          <a:xfrm>
            <a:off x="612775" y="1200150"/>
            <a:ext cx="8153400" cy="3371850"/>
          </a:xfrm>
        </p:spPr>
        <p:txBody>
          <a:bodyPr/>
          <a:lstStyle/>
          <a:p>
            <a:pPr marL="0" indent="0" eaLnBrk="1" hangingPunct="1">
              <a:lnSpc>
                <a:spcPct val="120000"/>
              </a:lnSpc>
              <a:buClr>
                <a:schemeClr val="tx2"/>
              </a:buClr>
              <a:buFont typeface="Wingdings" panose="05000000000000000000" pitchFamily="2" charset="2"/>
              <a:buNone/>
            </a:pPr>
            <a:r>
              <a:rPr lang="zh-CN" altLang="en-US" sz="2400" dirty="0"/>
              <a:t>必要性，任取</a:t>
            </a:r>
            <a:r>
              <a:rPr lang="en-US" altLang="zh-CN" sz="2400" dirty="0"/>
              <a:t>&lt;</a:t>
            </a:r>
            <a:r>
              <a:rPr lang="en-US" altLang="zh-CN" sz="2400" dirty="0" err="1"/>
              <a:t>x,y</a:t>
            </a:r>
            <a:r>
              <a:rPr lang="en-US" altLang="zh-CN" sz="2400" dirty="0"/>
              <a:t>&gt;</a:t>
            </a:r>
            <a:r>
              <a:rPr lang="en-US" altLang="zh-CN" sz="2400" dirty="0">
                <a:sym typeface="Symbol" panose="05050102010706020507" pitchFamily="18" charset="2"/>
              </a:rPr>
              <a:t></a:t>
            </a:r>
            <a:r>
              <a:rPr lang="en-US" altLang="zh-CN" sz="2400" dirty="0"/>
              <a:t>R</a:t>
            </a:r>
            <a:r>
              <a:rPr lang="en-US" altLang="zh-CN" sz="2400" baseline="-30000" dirty="0"/>
              <a:t>C</a:t>
            </a:r>
            <a:r>
              <a:rPr lang="en-US" altLang="zh-CN" sz="2400" dirty="0"/>
              <a:t>,</a:t>
            </a:r>
            <a:r>
              <a:rPr lang="zh-CN" altLang="en-US" sz="2400" dirty="0"/>
              <a:t>根据定理</a:t>
            </a:r>
            <a:r>
              <a:rPr lang="en-US" altLang="zh-CN" sz="2400" dirty="0"/>
              <a:t>7.8</a:t>
            </a:r>
            <a:r>
              <a:rPr lang="zh-CN" altLang="en-US" sz="2400" dirty="0"/>
              <a:t>，</a:t>
            </a:r>
            <a:r>
              <a:rPr lang="en-US" altLang="zh-CN" sz="2400" dirty="0"/>
              <a:t>x</a:t>
            </a:r>
            <a:r>
              <a:rPr lang="zh-CN" altLang="en-US" sz="2400" dirty="0"/>
              <a:t>和</a:t>
            </a:r>
            <a:r>
              <a:rPr lang="en-US" altLang="zh-CN" sz="2400" dirty="0"/>
              <a:t>y</a:t>
            </a:r>
            <a:r>
              <a:rPr lang="zh-CN" altLang="en-US" sz="2400" dirty="0"/>
              <a:t>一定同时属于</a:t>
            </a:r>
            <a:r>
              <a:rPr lang="en-US" altLang="zh-CN" sz="2400" dirty="0"/>
              <a:t>C</a:t>
            </a:r>
            <a:r>
              <a:rPr lang="zh-CN" altLang="en-US" sz="2400" dirty="0">
                <a:sym typeface="Symbol" panose="05050102010706020507" pitchFamily="18" charset="2"/>
              </a:rPr>
              <a:t>的</a:t>
            </a:r>
            <a:r>
              <a:rPr lang="zh-CN" altLang="en-US" sz="2400" dirty="0"/>
              <a:t>某</a:t>
            </a:r>
            <a:r>
              <a:rPr lang="zh-CN" altLang="en-US" sz="2400" dirty="0">
                <a:sym typeface="Symbol" panose="05050102010706020507" pitchFamily="18" charset="2"/>
              </a:rPr>
              <a:t>一划分块，不妨设为</a:t>
            </a:r>
            <a:r>
              <a:rPr lang="en-US" altLang="zh-CN" sz="2400" dirty="0"/>
              <a:t>M</a:t>
            </a:r>
            <a:r>
              <a:rPr lang="zh-CN" altLang="en-US" sz="2400" dirty="0"/>
              <a:t>，即</a:t>
            </a:r>
            <a:r>
              <a:rPr lang="en-US" altLang="zh-CN" sz="2400" dirty="0" err="1"/>
              <a:t>x</a:t>
            </a:r>
            <a:r>
              <a:rPr lang="en-US" altLang="zh-CN" sz="2400" dirty="0" err="1">
                <a:sym typeface="Symbol" panose="05050102010706020507" pitchFamily="18" charset="2"/>
              </a:rPr>
              <a:t></a:t>
            </a:r>
            <a:r>
              <a:rPr lang="en-US" altLang="zh-CN" sz="2400" dirty="0" err="1"/>
              <a:t>M,y</a:t>
            </a:r>
            <a:r>
              <a:rPr lang="en-US" altLang="zh-CN" sz="2400" dirty="0" err="1">
                <a:sym typeface="Symbol" panose="05050102010706020507" pitchFamily="18" charset="2"/>
              </a:rPr>
              <a:t></a:t>
            </a:r>
            <a:r>
              <a:rPr lang="en-US" altLang="zh-CN" sz="2400" dirty="0" err="1"/>
              <a:t>M</a:t>
            </a:r>
            <a:r>
              <a:rPr lang="zh-CN" altLang="en-US" sz="2400" dirty="0"/>
              <a:t>，因为</a:t>
            </a:r>
            <a:r>
              <a:rPr lang="en-US" altLang="zh-CN" sz="2400" dirty="0"/>
              <a:t>C</a:t>
            </a:r>
            <a:r>
              <a:rPr lang="zh-CN" altLang="en-US" sz="2400" dirty="0">
                <a:latin typeface="宋体" panose="02010600030101010101" pitchFamily="2" charset="-122"/>
              </a:rPr>
              <a:t>是</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latin typeface="宋体" panose="02010600030101010101" pitchFamily="2" charset="-122"/>
              </a:rPr>
              <a:t>的加细</a:t>
            </a:r>
            <a:r>
              <a:rPr lang="en-US" altLang="zh-CN" sz="2400" dirty="0">
                <a:latin typeface="宋体" panose="02010600030101010101" pitchFamily="2" charset="-122"/>
              </a:rPr>
              <a:t>,</a:t>
            </a:r>
            <a:r>
              <a:rPr lang="zh-CN" altLang="en-US" sz="2400" dirty="0">
                <a:latin typeface="宋体" panose="02010600030101010101" pitchFamily="2" charset="-122"/>
              </a:rPr>
              <a:t>所以在</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中存在某个划分块</a:t>
            </a:r>
            <a:r>
              <a:rPr lang="en-US" altLang="zh-CN" sz="2400" dirty="0"/>
              <a:t>M</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使得</a:t>
            </a:r>
            <a:r>
              <a:rPr lang="en-US" altLang="zh-CN" sz="2400" dirty="0"/>
              <a:t>M</a:t>
            </a:r>
            <a:r>
              <a:rPr lang="en-US" altLang="zh-CN" sz="2400" dirty="0">
                <a:sym typeface="Symbol" panose="05050102010706020507" pitchFamily="18" charset="2"/>
              </a:rPr>
              <a:t></a:t>
            </a:r>
            <a:r>
              <a:rPr lang="en-US" altLang="zh-CN" sz="2400" dirty="0"/>
              <a:t>M</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，因此有</a:t>
            </a:r>
            <a:r>
              <a:rPr lang="en-US" altLang="zh-CN" sz="2400" dirty="0" err="1"/>
              <a:t>x</a:t>
            </a:r>
            <a:r>
              <a:rPr lang="en-US" altLang="zh-CN" sz="2400" dirty="0" err="1">
                <a:sym typeface="Symbol" panose="05050102010706020507" pitchFamily="18" charset="2"/>
              </a:rPr>
              <a:t></a:t>
            </a:r>
            <a:r>
              <a:rPr lang="en-US" altLang="zh-CN" sz="2400" dirty="0" err="1"/>
              <a:t>M</a:t>
            </a:r>
            <a:r>
              <a:rPr lang="en-US" altLang="zh-CN" sz="2400" dirty="0">
                <a:cs typeface="Times New Roman" panose="02020603050405020304" pitchFamily="18" charset="0"/>
                <a:sym typeface="Symbol" panose="05050102010706020507" pitchFamily="18" charset="2"/>
              </a:rPr>
              <a:t></a:t>
            </a:r>
            <a:r>
              <a:rPr lang="en-US" altLang="zh-CN" sz="2400" dirty="0"/>
              <a:t>,</a:t>
            </a:r>
            <a:r>
              <a:rPr lang="en-US" altLang="zh-CN" sz="2400" dirty="0" err="1"/>
              <a:t>y</a:t>
            </a:r>
            <a:r>
              <a:rPr lang="en-US" altLang="zh-CN" sz="2400" dirty="0" err="1">
                <a:sym typeface="Symbol" panose="05050102010706020507" pitchFamily="18" charset="2"/>
              </a:rPr>
              <a:t></a:t>
            </a:r>
            <a:r>
              <a:rPr lang="en-US" altLang="zh-CN" sz="2400" dirty="0" err="1"/>
              <a:t>M</a:t>
            </a:r>
            <a:r>
              <a:rPr lang="en-US" altLang="zh-CN" sz="2400" dirty="0">
                <a:cs typeface="Times New Roman" panose="02020603050405020304" pitchFamily="18" charset="0"/>
                <a:sym typeface="Symbol" panose="05050102010706020507" pitchFamily="18" charset="2"/>
              </a:rPr>
              <a:t></a:t>
            </a:r>
            <a:r>
              <a:rPr lang="zh-CN" altLang="en-US" sz="2400" dirty="0"/>
              <a:t>，即</a:t>
            </a:r>
            <a:r>
              <a:rPr lang="en-US" altLang="zh-CN" sz="2400" dirty="0"/>
              <a:t>x</a:t>
            </a:r>
            <a:r>
              <a:rPr lang="zh-CN" altLang="en-US" sz="2400" dirty="0"/>
              <a:t>、</a:t>
            </a:r>
            <a:r>
              <a:rPr lang="en-US" altLang="zh-CN" sz="2400" dirty="0"/>
              <a:t>y</a:t>
            </a:r>
            <a:r>
              <a:rPr lang="zh-CN" altLang="en-US" sz="2400" dirty="0"/>
              <a:t>属于</a:t>
            </a:r>
            <a:r>
              <a:rPr lang="en-US" altLang="zh-CN" sz="2400" dirty="0"/>
              <a:t>C</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的</a:t>
            </a:r>
            <a:r>
              <a:rPr lang="zh-CN" altLang="en-US" sz="2400" dirty="0"/>
              <a:t>同</a:t>
            </a:r>
            <a:r>
              <a:rPr lang="zh-CN" altLang="en-US" sz="2400" dirty="0">
                <a:sym typeface="Symbol" panose="05050102010706020507" pitchFamily="18" charset="2"/>
              </a:rPr>
              <a:t>一划分块</a:t>
            </a:r>
            <a:r>
              <a:rPr lang="en-US" altLang="zh-CN" sz="2400" dirty="0"/>
              <a:t>M</a:t>
            </a:r>
            <a:r>
              <a:rPr lang="en-US" altLang="zh-CN" sz="24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a:t>
            </a:r>
            <a:r>
              <a:rPr lang="zh-CN" altLang="en-US" sz="2400" dirty="0"/>
              <a:t>根据定理</a:t>
            </a:r>
            <a:r>
              <a:rPr lang="en-US" altLang="zh-CN" sz="2400" dirty="0"/>
              <a:t>7.8</a:t>
            </a:r>
            <a:r>
              <a:rPr lang="zh-CN" altLang="en-US" sz="2400" dirty="0"/>
              <a:t>有</a:t>
            </a:r>
            <a:r>
              <a:rPr lang="en-US" altLang="zh-CN" sz="2400" dirty="0"/>
              <a:t>&lt;</a:t>
            </a:r>
            <a:r>
              <a:rPr lang="en-US" altLang="zh-CN" sz="2400" dirty="0" err="1"/>
              <a:t>x,y</a:t>
            </a:r>
            <a:r>
              <a:rPr lang="en-US" altLang="zh-CN" sz="2400" dirty="0"/>
              <a:t>&gt;</a:t>
            </a:r>
            <a:r>
              <a:rPr lang="en-US" altLang="zh-CN" sz="2400" dirty="0">
                <a:sym typeface="Symbol" panose="05050102010706020507" pitchFamily="18" charset="2"/>
              </a:rPr>
              <a:t></a:t>
            </a:r>
            <a:r>
              <a:rPr lang="en-US" altLang="zh-CN" sz="2400" dirty="0"/>
              <a:t>R</a:t>
            </a:r>
            <a:r>
              <a:rPr lang="en-US" altLang="zh-CN" sz="2400" baseline="-30000" dirty="0"/>
              <a:t>C</a:t>
            </a:r>
            <a:r>
              <a:rPr lang="en-US" altLang="zh-CN" sz="2400" baseline="-250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，所以</a:t>
            </a:r>
            <a:r>
              <a:rPr lang="en-US" altLang="zh-CN" sz="2400" dirty="0"/>
              <a:t>R</a:t>
            </a:r>
            <a:r>
              <a:rPr lang="en-US" altLang="zh-CN" sz="2400" baseline="-30000" dirty="0"/>
              <a:t>C</a:t>
            </a:r>
            <a:r>
              <a:rPr lang="en-US" altLang="zh-CN" sz="2400" dirty="0">
                <a:sym typeface="Symbol" panose="05050102010706020507" pitchFamily="18" charset="2"/>
              </a:rPr>
              <a:t></a:t>
            </a:r>
            <a:r>
              <a:rPr lang="en-US" altLang="zh-CN" sz="2400" dirty="0"/>
              <a:t>R</a:t>
            </a:r>
            <a:r>
              <a:rPr lang="en-US" altLang="zh-CN" sz="2400" baseline="-30000" dirty="0"/>
              <a:t>C</a:t>
            </a:r>
            <a:r>
              <a:rPr lang="en-US" altLang="zh-CN" sz="2400" baseline="-25000" dirty="0">
                <a:cs typeface="Times New Roman" panose="02020603050405020304" pitchFamily="18" charset="0"/>
                <a:sym typeface="Symbol" panose="05050102010706020507" pitchFamily="18" charset="2"/>
              </a:rPr>
              <a:t></a:t>
            </a:r>
            <a:r>
              <a:rPr lang="zh-CN" altLang="en-US" sz="2400" dirty="0">
                <a:sym typeface="Symbol" panose="05050102010706020507" pitchFamily="18" charset="2"/>
              </a:rPr>
              <a:t>。</a:t>
            </a:r>
            <a:endParaRPr lang="en-US" altLang="zh-CN" sz="2400" dirty="0">
              <a:sym typeface="Symbol" panose="05050102010706020507" pitchFamily="18" charset="2"/>
            </a:endParaRPr>
          </a:p>
          <a:p>
            <a:pPr marL="0" indent="0" eaLnBrk="1" hangingPunct="1">
              <a:lnSpc>
                <a:spcPct val="120000"/>
              </a:lnSpc>
              <a:buClr>
                <a:schemeClr val="tx2"/>
              </a:buClr>
              <a:buFont typeface="Wingdings" panose="05000000000000000000" pitchFamily="2" charset="2"/>
              <a:buNone/>
            </a:pPr>
            <a:r>
              <a:rPr lang="zh-CN" altLang="en-US" sz="2400" dirty="0">
                <a:latin typeface="宋体" panose="02010600030101010101" pitchFamily="2" charset="-122"/>
                <a:sym typeface="Symbol" panose="05050102010706020507" pitchFamily="18" charset="2"/>
              </a:rPr>
              <a:t>聚类分析中的分裂法与凝聚法</a:t>
            </a:r>
            <a:endParaRPr lang="zh-CN" altLang="en-US" sz="2400" dirty="0">
              <a:latin typeface="宋体" panose="02010600030101010101" pitchFamily="2" charset="-122"/>
            </a:endParaRP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重要结论</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endParaRPr lang="en-US" altLang="zh-CN" sz="1800" dirty="0">
                  <a:solidFill>
                    <a:srgbClr val="FF0000"/>
                  </a:solidFill>
                  <a:sym typeface="Symbol" panose="05050102010706020507" pitchFamily="18" charset="2"/>
                </a:endParaRPr>
              </a:p>
              <a:p>
                <a14:m>
                  <m:oMath xmlns:m="http://schemas.openxmlformats.org/officeDocument/2006/math">
                    <m:acc>
                      <m:accPr>
                        <m:chr m:val="̅"/>
                        <m:ctrlPr>
                          <a:rPr lang="en-US" altLang="zh-CN" sz="1800" i="1">
                            <a:solidFill>
                              <a:srgbClr val="FF0000"/>
                            </a:solidFill>
                            <a:latin typeface="Cambria Math" panose="02040503050406030204" pitchFamily="18" charset="0"/>
                            <a:sym typeface="Symbol" panose="05050102010706020507" pitchFamily="18" charset="2"/>
                          </a:rPr>
                        </m:ctrlPr>
                      </m:accPr>
                      <m:e>
                        <m:r>
                          <m:rPr>
                            <m:nor/>
                          </m:rPr>
                          <a:rPr lang="en-US" altLang="zh-CN" sz="1800" dirty="0">
                            <a:solidFill>
                              <a:srgbClr val="FF0000"/>
                            </a:solidFill>
                          </a:rPr>
                          <m:t>A</m:t>
                        </m:r>
                        <m:r>
                          <m:rPr>
                            <m:nor/>
                          </m:rPr>
                          <a:rPr lang="en-US" altLang="zh-CN" sz="1800" dirty="0">
                            <a:solidFill>
                              <a:srgbClr val="FF0000"/>
                            </a:solidFill>
                            <a:sym typeface="Symbol" panose="05050102010706020507" pitchFamily="18" charset="2"/>
                          </a:rPr>
                          <m:t></m:t>
                        </m:r>
                        <m:r>
                          <m:rPr>
                            <m:nor/>
                          </m:rPr>
                          <a:rPr lang="en-US" altLang="zh-CN" sz="1800" dirty="0">
                            <a:solidFill>
                              <a:srgbClr val="FF0000"/>
                            </a:solidFill>
                            <a:sym typeface="Symbol" panose="05050102010706020507" pitchFamily="18" charset="2"/>
                          </a:rPr>
                          <m:t>B</m:t>
                        </m:r>
                      </m:e>
                    </m:acc>
                  </m:oMath>
                </a14:m>
                <a:r>
                  <a:rPr lang="en-US" altLang="zh-CN" sz="1800" dirty="0">
                    <a:solidFill>
                      <a:srgbClr val="FF0000"/>
                    </a:solidFill>
                    <a:sym typeface="Symbol" panose="05050102010706020507" pitchFamily="18" charset="2"/>
                  </a:rPr>
                  <a:t>=</a:t>
                </a:r>
                <a14:m>
                  <m:oMath xmlns:m="http://schemas.openxmlformats.org/officeDocument/2006/math">
                    <m:acc>
                      <m:accPr>
                        <m:chr m:val="̅"/>
                        <m:ctrlPr>
                          <a:rPr lang="en-US" altLang="zh-CN" sz="1800" i="1">
                            <a:solidFill>
                              <a:srgbClr val="FF0000"/>
                            </a:solidFill>
                            <a:latin typeface="Cambria Math" panose="02040503050406030204" pitchFamily="18" charset="0"/>
                            <a:sym typeface="Symbol" panose="05050102010706020507" pitchFamily="18" charset="2"/>
                          </a:rPr>
                        </m:ctrlPr>
                      </m:accPr>
                      <m:e>
                        <m:r>
                          <m:rPr>
                            <m:nor/>
                          </m:rPr>
                          <a:rPr lang="en-US" altLang="zh-CN" sz="1800" dirty="0">
                            <a:solidFill>
                              <a:srgbClr val="FF0000"/>
                            </a:solidFill>
                          </a:rPr>
                          <m:t>A</m:t>
                        </m:r>
                      </m:e>
                    </m:acc>
                  </m:oMath>
                </a14:m>
                <a:r>
                  <a:rPr lang="en-US" altLang="zh-CN" sz="1800" dirty="0">
                    <a:solidFill>
                      <a:srgbClr val="FF0000"/>
                    </a:solidFill>
                    <a:sym typeface="Symbol" panose="05050102010706020507" pitchFamily="18" charset="2"/>
                  </a:rPr>
                  <a:t>B</a:t>
                </a:r>
                <a:r>
                  <a:rPr lang="en-US" altLang="zh-CN" sz="1800" dirty="0">
                    <a:solidFill>
                      <a:srgbClr val="FF0000"/>
                    </a:solidFill>
                  </a:rPr>
                  <a:t>A</a:t>
                </a:r>
                <a:r>
                  <a:rPr lang="en-US" altLang="zh-CN" sz="1800" dirty="0">
                    <a:solidFill>
                      <a:srgbClr val="FF0000"/>
                    </a:solidFill>
                    <a:sym typeface="Symbol" panose="05050102010706020507" pitchFamily="18" charset="2"/>
                  </a:rPr>
                  <a:t></a:t>
                </a:r>
                <a14:m>
                  <m:oMath xmlns:m="http://schemas.openxmlformats.org/officeDocument/2006/math">
                    <m:acc>
                      <m:accPr>
                        <m:chr m:val="̅"/>
                        <m:ctrlPr>
                          <a:rPr lang="en-US" altLang="zh-CN" sz="1800" i="1">
                            <a:solidFill>
                              <a:srgbClr val="FF0000"/>
                            </a:solidFill>
                            <a:latin typeface="Cambria Math" panose="02040503050406030204" pitchFamily="18" charset="0"/>
                            <a:sym typeface="Symbol" panose="05050102010706020507" pitchFamily="18" charset="2"/>
                          </a:rPr>
                        </m:ctrlPr>
                      </m:accPr>
                      <m:e>
                        <m:r>
                          <m:rPr>
                            <m:nor/>
                          </m:rPr>
                          <a:rPr lang="en-US" altLang="zh-CN" sz="1800" dirty="0">
                            <a:solidFill>
                              <a:srgbClr val="FF0000"/>
                            </a:solidFill>
                            <a:sym typeface="Symbol" panose="05050102010706020507" pitchFamily="18" charset="2"/>
                          </a:rPr>
                          <m:t>B</m:t>
                        </m:r>
                      </m:e>
                    </m:acc>
                  </m:oMath>
                </a14:m>
                <a:r>
                  <a:rPr lang="en-US" altLang="zh-CN" sz="1800" dirty="0">
                    <a:solidFill>
                      <a:srgbClr val="FF0000"/>
                    </a:solidFill>
                    <a:sym typeface="Symbol" panose="05050102010706020507" pitchFamily="18" charset="2"/>
                  </a:rPr>
                  <a:t></a:t>
                </a:r>
                <a14:m>
                  <m:oMath xmlns:m="http://schemas.openxmlformats.org/officeDocument/2006/math">
                    <m:acc>
                      <m:accPr>
                        <m:chr m:val="̅"/>
                        <m:ctrlPr>
                          <a:rPr lang="en-US" altLang="zh-CN" sz="1800" i="1">
                            <a:solidFill>
                              <a:srgbClr val="FF0000"/>
                            </a:solidFill>
                            <a:latin typeface="Cambria Math" panose="02040503050406030204" pitchFamily="18" charset="0"/>
                            <a:sym typeface="Symbol" panose="05050102010706020507" pitchFamily="18" charset="2"/>
                          </a:rPr>
                        </m:ctrlPr>
                      </m:accPr>
                      <m:e>
                        <m:r>
                          <m:rPr>
                            <m:nor/>
                          </m:rPr>
                          <a:rPr lang="en-US" altLang="zh-CN" sz="1800">
                            <a:solidFill>
                              <a:srgbClr val="FF0000"/>
                            </a:solidFill>
                            <a:latin typeface="Cambria Math" panose="02040503050406030204" pitchFamily="18" charset="0"/>
                            <a:sym typeface="Symbol" panose="05050102010706020507" pitchFamily="18" charset="2"/>
                          </a:rPr>
                          <m:t>A</m:t>
                        </m:r>
                      </m:e>
                    </m:acc>
                  </m:oMath>
                </a14:m>
                <a:r>
                  <a:rPr lang="en-US" altLang="zh-CN" sz="1800" dirty="0">
                    <a:solidFill>
                      <a:srgbClr val="FF0000"/>
                    </a:solidFill>
                    <a:sym typeface="Symbol" panose="05050102010706020507" pitchFamily="18" charset="2"/>
                  </a:rPr>
                  <a:t></a:t>
                </a:r>
                <a14:m>
                  <m:oMath xmlns:m="http://schemas.openxmlformats.org/officeDocument/2006/math">
                    <m:acc>
                      <m:accPr>
                        <m:chr m:val="̅"/>
                        <m:ctrlPr>
                          <a:rPr lang="en-US" altLang="zh-CN" sz="1800" i="1">
                            <a:solidFill>
                              <a:srgbClr val="FF0000"/>
                            </a:solidFill>
                            <a:latin typeface="Cambria Math" panose="02040503050406030204" pitchFamily="18" charset="0"/>
                            <a:sym typeface="Symbol" panose="05050102010706020507" pitchFamily="18" charset="2"/>
                          </a:rPr>
                        </m:ctrlPr>
                      </m:accPr>
                      <m:e>
                        <m:r>
                          <m:rPr>
                            <m:nor/>
                          </m:rPr>
                          <a:rPr lang="en-US" altLang="zh-CN" sz="1800" dirty="0">
                            <a:solidFill>
                              <a:srgbClr val="FF0000"/>
                            </a:solidFill>
                            <a:sym typeface="Symbol" panose="05050102010706020507" pitchFamily="18" charset="2"/>
                          </a:rPr>
                          <m:t>B</m:t>
                        </m:r>
                      </m:e>
                    </m:acc>
                  </m:oMath>
                </a14:m>
                <a:endParaRPr lang="en-US" altLang="zh-CN" sz="1800" dirty="0">
                  <a:sym typeface="Symbol" panose="05050102010706020507" pitchFamily="18" charset="2"/>
                </a:endParaRPr>
              </a:p>
              <a:p>
                <a:r>
                  <a:rPr lang="en-US" altLang="zh-CN" sz="1800" dirty="0">
                    <a:sym typeface="Symbol" panose="05050102010706020507" pitchFamily="18" charset="2"/>
                  </a:rPr>
                  <a:t>&lt;</a:t>
                </a:r>
                <a:r>
                  <a:rPr lang="en-US" altLang="zh-CN" sz="1800" dirty="0" err="1">
                    <a:sym typeface="Symbol" panose="05050102010706020507" pitchFamily="18" charset="2"/>
                  </a:rPr>
                  <a:t>x,y</a:t>
                </a:r>
                <a:r>
                  <a:rPr lang="en-US" altLang="zh-CN" sz="1800" dirty="0">
                    <a:sym typeface="Symbol" panose="05050102010706020507" pitchFamily="18" charset="2"/>
                  </a:rPr>
                  <a:t>&gt;</a:t>
                </a:r>
                <a14:m>
                  <m:oMath xmlns:m="http://schemas.openxmlformats.org/officeDocument/2006/math">
                    <m:acc>
                      <m:accPr>
                        <m:chr m:val="̅"/>
                        <m:ctrlPr>
                          <a:rPr lang="en-US" altLang="zh-CN" sz="1800" i="1">
                            <a:solidFill>
                              <a:srgbClr val="FF0000"/>
                            </a:solidFill>
                            <a:latin typeface="Cambria Math" panose="02040503050406030204" pitchFamily="18" charset="0"/>
                            <a:sym typeface="Symbol" panose="05050102010706020507" pitchFamily="18" charset="2"/>
                          </a:rPr>
                        </m:ctrlPr>
                      </m:accPr>
                      <m:e>
                        <m:r>
                          <m:rPr>
                            <m:nor/>
                          </m:rPr>
                          <a:rPr lang="en-US" altLang="zh-CN" sz="1800" dirty="0"/>
                          <m:t>A</m:t>
                        </m:r>
                        <m:r>
                          <m:rPr>
                            <m:nor/>
                          </m:rPr>
                          <a:rPr lang="en-US" altLang="zh-CN" sz="1800" dirty="0">
                            <a:sym typeface="Symbol" panose="05050102010706020507" pitchFamily="18" charset="2"/>
                          </a:rPr>
                          <m:t></m:t>
                        </m:r>
                        <m:r>
                          <m:rPr>
                            <m:nor/>
                          </m:rPr>
                          <a:rPr lang="en-US" altLang="zh-CN" sz="1800" dirty="0">
                            <a:sym typeface="Symbol" panose="05050102010706020507" pitchFamily="18" charset="2"/>
                          </a:rPr>
                          <m:t>B</m:t>
                        </m:r>
                      </m:e>
                    </m:acc>
                  </m:oMath>
                </a14:m>
                <a:endParaRPr lang="en-US" altLang="zh-CN" sz="1800" dirty="0">
                  <a:sym typeface="Symbol" panose="05050102010706020507" pitchFamily="18" charset="2"/>
                </a:endParaRPr>
              </a:p>
              <a:p>
                <a:r>
                  <a:rPr lang="en-US" altLang="zh-CN" sz="1800" dirty="0">
                    <a:sym typeface="Symbol" panose="05050102010706020507" pitchFamily="18" charset="2"/>
                  </a:rPr>
                  <a:t>&lt;</a:t>
                </a:r>
                <a:r>
                  <a:rPr lang="en-US" altLang="zh-CN" sz="1800" dirty="0" err="1">
                    <a:sym typeface="Symbol" panose="05050102010706020507" pitchFamily="18" charset="2"/>
                  </a:rPr>
                  <a:t>x,y</a:t>
                </a:r>
                <a:r>
                  <a:rPr lang="en-US" altLang="zh-CN" sz="1800" dirty="0">
                    <a:sym typeface="Symbol" panose="05050102010706020507" pitchFamily="18" charset="2"/>
                  </a:rPr>
                  <a:t>&gt;(</a:t>
                </a:r>
                <a:r>
                  <a:rPr lang="en-US" altLang="zh-CN" sz="1800" dirty="0"/>
                  <a:t>A</a:t>
                </a:r>
                <a:r>
                  <a:rPr lang="en-US" altLang="zh-CN" sz="1800" dirty="0">
                    <a:sym typeface="Symbol" panose="05050102010706020507" pitchFamily="18" charset="2"/>
                  </a:rPr>
                  <a:t>B)</a:t>
                </a:r>
              </a:p>
              <a:p>
                <a:r>
                  <a:rPr lang="en-US" altLang="zh-CN" sz="1800" dirty="0">
                    <a:sym typeface="Symbol" panose="05050102010706020507" pitchFamily="18" charset="2"/>
                  </a:rPr>
                  <a:t>(</a:t>
                </a:r>
                <a:r>
                  <a:rPr lang="en-US" altLang="zh-CN" sz="1800" dirty="0" err="1">
                    <a:sym typeface="Symbol" panose="05050102010706020507" pitchFamily="18" charset="2"/>
                  </a:rPr>
                  <a:t>x</a:t>
                </a:r>
                <a:r>
                  <a:rPr lang="en-US" altLang="zh-CN" sz="1800" dirty="0" err="1"/>
                  <a:t>A</a:t>
                </a:r>
                <a:r>
                  <a:rPr lang="en-US" altLang="zh-CN" sz="1800" dirty="0" err="1">
                    <a:sym typeface="Symbol" panose="05050102010706020507" pitchFamily="18" charset="2"/>
                  </a:rPr>
                  <a:t>yB</a:t>
                </a:r>
                <a:r>
                  <a:rPr lang="en-US" altLang="zh-CN" sz="1800" dirty="0">
                    <a:sym typeface="Symbol" panose="05050102010706020507" pitchFamily="18" charset="2"/>
                  </a:rPr>
                  <a:t>)</a:t>
                </a:r>
              </a:p>
              <a:p>
                <a:r>
                  <a:rPr lang="en-US" altLang="zh-CN" sz="1800" dirty="0">
                    <a:sym typeface="Symbol" panose="05050102010706020507" pitchFamily="18" charset="2"/>
                  </a:rPr>
                  <a:t></a:t>
                </a:r>
                <a:r>
                  <a:rPr lang="en-US" altLang="zh-CN" sz="1800" dirty="0" err="1">
                    <a:sym typeface="Symbol" panose="05050102010706020507" pitchFamily="18" charset="2"/>
                  </a:rPr>
                  <a:t>x</a:t>
                </a:r>
                <a:r>
                  <a:rPr lang="en-US" altLang="zh-CN" sz="1800" dirty="0" err="1"/>
                  <a:t>A</a:t>
                </a:r>
                <a:r>
                  <a:rPr lang="en-US" altLang="zh-CN" sz="1800" dirty="0">
                    <a:sym typeface="Symbol" panose="05050102010706020507" pitchFamily="18" charset="2"/>
                  </a:rPr>
                  <a:t></a:t>
                </a:r>
                <a:r>
                  <a:rPr lang="en-US" altLang="zh-CN" sz="1800" dirty="0" err="1">
                    <a:sym typeface="Symbol" panose="05050102010706020507" pitchFamily="18" charset="2"/>
                  </a:rPr>
                  <a:t>yB</a:t>
                </a:r>
                <a:r>
                  <a:rPr lang="en-US" altLang="zh-CN" sz="1800" dirty="0">
                    <a:sym typeface="Symbol" panose="05050102010706020507" pitchFamily="18" charset="2"/>
                  </a:rPr>
                  <a:t>)</a:t>
                </a:r>
              </a:p>
              <a:p>
                <a:r>
                  <a:rPr lang="en-US" altLang="zh-CN" sz="1800" dirty="0">
                    <a:sym typeface="Symbol" panose="05050102010706020507" pitchFamily="18" charset="2"/>
                  </a:rPr>
                  <a:t>(</a:t>
                </a:r>
                <a:r>
                  <a:rPr lang="en-US" altLang="zh-CN" sz="1800" dirty="0" err="1">
                    <a:sym typeface="Symbol" panose="05050102010706020507" pitchFamily="18" charset="2"/>
                  </a:rPr>
                  <a:t>x</a:t>
                </a:r>
                <a:r>
                  <a:rPr lang="en-US" altLang="zh-CN" sz="1800" dirty="0" err="1"/>
                  <a:t>A</a:t>
                </a:r>
                <a:r>
                  <a:rPr lang="en-US" altLang="zh-CN" sz="1800" dirty="0">
                    <a:sym typeface="Symbol" panose="05050102010706020507" pitchFamily="18" charset="2"/>
                  </a:rPr>
                  <a:t>(</a:t>
                </a:r>
                <a:r>
                  <a:rPr lang="en-US" altLang="zh-CN" sz="1800" dirty="0" err="1">
                    <a:sym typeface="Symbol" panose="05050102010706020507" pitchFamily="18" charset="2"/>
                  </a:rPr>
                  <a:t>yB</a:t>
                </a:r>
                <a:r>
                  <a:rPr lang="en-US" altLang="zh-CN" sz="1800" dirty="0">
                    <a:sym typeface="Symbol" panose="05050102010706020507" pitchFamily="18" charset="2"/>
                  </a:rPr>
                  <a:t></a:t>
                </a:r>
                <a:r>
                  <a:rPr lang="en-US" altLang="zh-CN" sz="1800" dirty="0" err="1">
                    <a:sym typeface="Symbol" panose="05050102010706020507" pitchFamily="18" charset="2"/>
                  </a:rPr>
                  <a:t>yB</a:t>
                </a:r>
                <a:r>
                  <a:rPr lang="en-US" altLang="zh-CN" sz="1800" dirty="0">
                    <a:sym typeface="Symbol" panose="05050102010706020507" pitchFamily="18" charset="2"/>
                  </a:rPr>
                  <a:t>))((</a:t>
                </a:r>
                <a:r>
                  <a:rPr lang="en-US" altLang="zh-CN" sz="1800" dirty="0" err="1">
                    <a:sym typeface="Symbol" panose="05050102010706020507" pitchFamily="18" charset="2"/>
                  </a:rPr>
                  <a:t>xA</a:t>
                </a:r>
                <a:r>
                  <a:rPr lang="en-US" altLang="zh-CN" sz="1800" dirty="0">
                    <a:sym typeface="Symbol" panose="05050102010706020507" pitchFamily="18" charset="2"/>
                  </a:rPr>
                  <a:t></a:t>
                </a:r>
                <a:r>
                  <a:rPr lang="en-US" altLang="zh-CN" sz="1800" dirty="0" err="1">
                    <a:sym typeface="Symbol" panose="05050102010706020507" pitchFamily="18" charset="2"/>
                  </a:rPr>
                  <a:t>xA</a:t>
                </a:r>
                <a:r>
                  <a:rPr lang="en-US" altLang="zh-CN" sz="1800" dirty="0">
                    <a:sym typeface="Symbol" panose="05050102010706020507" pitchFamily="18" charset="2"/>
                  </a:rPr>
                  <a:t>)</a:t>
                </a:r>
                <a:r>
                  <a:rPr lang="en-US" altLang="zh-CN" sz="1800" dirty="0" err="1">
                    <a:sym typeface="Symbol" panose="05050102010706020507" pitchFamily="18" charset="2"/>
                  </a:rPr>
                  <a:t>yB</a:t>
                </a:r>
                <a:r>
                  <a:rPr lang="en-US" altLang="zh-CN" sz="1800" dirty="0">
                    <a:sym typeface="Symbol" panose="05050102010706020507" pitchFamily="18" charset="2"/>
                  </a:rPr>
                  <a:t>)</a:t>
                </a:r>
              </a:p>
              <a:p>
                <a:r>
                  <a:rPr lang="en-US" altLang="zh-CN" sz="1800" dirty="0">
                    <a:sym typeface="Symbol" panose="05050102010706020507" pitchFamily="18" charset="2"/>
                  </a:rPr>
                  <a:t>(x</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a:t>
                </a:r>
                <a:r>
                  <a:rPr lang="en-US" altLang="zh-CN" sz="1800" dirty="0" err="1">
                    <a:sym typeface="Symbol" panose="05050102010706020507" pitchFamily="18" charset="2"/>
                  </a:rPr>
                  <a:t>yBy</a:t>
                </a:r>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a:t>
                </a:r>
                <a:r>
                  <a:rPr lang="en-US" altLang="zh-CN" sz="1800" dirty="0" err="1">
                    <a:sym typeface="Symbol" panose="05050102010706020507" pitchFamily="18" charset="2"/>
                  </a:rPr>
                  <a:t>xAx</a:t>
                </a:r>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)y</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a:t>
                </a:r>
              </a:p>
              <a:p>
                <a:r>
                  <a:rPr lang="en-US" altLang="zh-CN" sz="1800" dirty="0">
                    <a:sym typeface="Symbol" panose="05050102010706020507" pitchFamily="18" charset="2"/>
                  </a:rPr>
                  <a:t>((x</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a:t>
                </a:r>
                <a:r>
                  <a:rPr lang="en-US" altLang="zh-CN" sz="1800" dirty="0" err="1">
                    <a:sym typeface="Symbol" panose="05050102010706020507" pitchFamily="18" charset="2"/>
                  </a:rPr>
                  <a:t>yB</a:t>
                </a:r>
                <a:r>
                  <a:rPr lang="en-US" altLang="zh-CN" sz="1800" dirty="0">
                    <a:sym typeface="Symbol" panose="05050102010706020507" pitchFamily="18" charset="2"/>
                  </a:rPr>
                  <a:t>)(x</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y</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a:t>
                </a:r>
                <a:r>
                  <a:rPr lang="en-US" altLang="zh-CN" sz="1800" dirty="0" err="1">
                    <a:sym typeface="Symbol" panose="05050102010706020507" pitchFamily="18" charset="2"/>
                  </a:rPr>
                  <a:t>xAy</a:t>
                </a:r>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)(x</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y</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a:t>
                </a:r>
              </a:p>
              <a:p>
                <a:r>
                  <a:rPr lang="en-US" altLang="zh-CN" sz="1800" dirty="0">
                    <a:sym typeface="Symbol" panose="05050102010706020507" pitchFamily="18" charset="2"/>
                  </a:rPr>
                  <a:t>&lt;</a:t>
                </a:r>
                <a:r>
                  <a:rPr lang="en-US" altLang="zh-CN" sz="1800" dirty="0" err="1">
                    <a:sym typeface="Symbol" panose="05050102010706020507" pitchFamily="18" charset="2"/>
                  </a:rPr>
                  <a:t>x,y</a:t>
                </a:r>
                <a:r>
                  <a:rPr lang="en-US" altLang="zh-CN" sz="1800" dirty="0">
                    <a:sym typeface="Symbol" panose="05050102010706020507" pitchFamily="18" charset="2"/>
                  </a:rPr>
                  <a:t>&gt;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B&lt;</a:t>
                </a:r>
                <a:r>
                  <a:rPr lang="en-US" altLang="zh-CN" sz="1800" dirty="0" err="1">
                    <a:sym typeface="Symbol" panose="05050102010706020507" pitchFamily="18" charset="2"/>
                  </a:rPr>
                  <a:t>x,y</a:t>
                </a:r>
                <a:r>
                  <a:rPr lang="en-US" altLang="zh-CN" sz="1800" dirty="0">
                    <a:sym typeface="Symbol" panose="05050102010706020507" pitchFamily="18" charset="2"/>
                  </a:rPr>
                  <a:t>&gt;</a:t>
                </a:r>
                <a:r>
                  <a:rPr lang="en-US" altLang="zh-CN" sz="1800" dirty="0"/>
                  <a:t>A</a:t>
                </a:r>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&lt;</a:t>
                </a:r>
                <a:r>
                  <a:rPr lang="en-US" altLang="zh-CN" sz="1800" dirty="0" err="1">
                    <a:sym typeface="Symbol" panose="05050102010706020507" pitchFamily="18" charset="2"/>
                  </a:rPr>
                  <a:t>x,y</a:t>
                </a:r>
                <a:r>
                  <a:rPr lang="en-US" altLang="zh-CN" sz="1800" dirty="0">
                    <a:sym typeface="Symbol" panose="05050102010706020507" pitchFamily="18" charset="2"/>
                  </a:rPr>
                  <a:t>&gt;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&lt;</a:t>
                </a:r>
                <a:r>
                  <a:rPr lang="en-US" altLang="zh-CN" sz="1800" dirty="0" err="1">
                    <a:sym typeface="Symbol" panose="05050102010706020507" pitchFamily="18" charset="2"/>
                  </a:rPr>
                  <a:t>x,y</a:t>
                </a:r>
                <a:r>
                  <a:rPr lang="en-US" altLang="zh-CN" sz="1800" dirty="0">
                    <a:sym typeface="Symbol" panose="05050102010706020507" pitchFamily="18" charset="2"/>
                  </a:rPr>
                  <a:t>&gt;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B</a:t>
                </a:r>
                <a:r>
                  <a:rPr lang="en-US" altLang="zh-CN" sz="1800" dirty="0"/>
                  <a:t>A</a:t>
                </a:r>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A</m:t>
                        </m:r>
                      </m:e>
                    </m:acc>
                  </m:oMath>
                </a14:m>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endParaRPr lang="en-US" altLang="zh-CN" sz="1800" dirty="0">
                  <a:sym typeface="Symbol" panose="05050102010706020507" pitchFamily="18" charset="2"/>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b="-50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7246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例题</a:t>
            </a:r>
            <a:endParaRPr lang="zh-CN" altLang="en-US" sz="4200" dirty="0"/>
          </a:p>
        </p:txBody>
      </p:sp>
      <p:sp>
        <p:nvSpPr>
          <p:cNvPr id="90115" name="Rectangle 3"/>
          <p:cNvSpPr>
            <a:spLocks noGrp="1" noChangeArrowheads="1"/>
          </p:cNvSpPr>
          <p:nvPr>
            <p:ph sz="quarter" idx="1"/>
          </p:nvPr>
        </p:nvSpPr>
        <p:spPr>
          <a:xfrm>
            <a:off x="612775" y="1200150"/>
            <a:ext cx="8153400" cy="3371850"/>
          </a:xfrm>
        </p:spPr>
        <p:txBody>
          <a:bodyPr/>
          <a:lstStyle/>
          <a:p>
            <a:pPr marL="0" indent="0" algn="just" eaLnBrk="1" hangingPunct="1">
              <a:lnSpc>
                <a:spcPct val="110000"/>
              </a:lnSpc>
              <a:buClr>
                <a:schemeClr val="tx2"/>
              </a:buClr>
              <a:buFont typeface="Wingdings" panose="05000000000000000000" pitchFamily="2" charset="2"/>
              <a:buNone/>
            </a:pPr>
            <a:r>
              <a:rPr lang="en-US" altLang="zh-CN" sz="2400" dirty="0">
                <a:latin typeface="宋体" panose="02010600030101010101" pitchFamily="2" charset="-122"/>
              </a:rPr>
              <a:t>1.</a:t>
            </a:r>
            <a:r>
              <a:rPr lang="zh-CN" altLang="en-US" sz="2400" dirty="0">
                <a:latin typeface="宋体" panose="02010600030101010101" pitchFamily="2" charset="-122"/>
              </a:rPr>
              <a:t>集合</a:t>
            </a:r>
            <a:r>
              <a:rPr lang="en-US" altLang="zh-CN" sz="2400" dirty="0"/>
              <a:t>A={a</a:t>
            </a:r>
            <a:r>
              <a:rPr lang="zh-CN" altLang="en-US" sz="2400" dirty="0">
                <a:latin typeface="宋体" panose="02010600030101010101" pitchFamily="2" charset="-122"/>
              </a:rPr>
              <a:t>，</a:t>
            </a:r>
            <a:r>
              <a:rPr lang="en-US" altLang="zh-CN" sz="2400" dirty="0"/>
              <a:t>b</a:t>
            </a:r>
            <a:r>
              <a:rPr lang="zh-CN" altLang="en-US" sz="2400" dirty="0">
                <a:latin typeface="宋体" panose="02010600030101010101" pitchFamily="2" charset="-122"/>
              </a:rPr>
              <a:t>，</a:t>
            </a:r>
            <a:r>
              <a:rPr lang="en-US" altLang="zh-CN" sz="2400" dirty="0"/>
              <a:t>c</a:t>
            </a:r>
            <a:r>
              <a:rPr lang="zh-CN" altLang="en-US" sz="2400" dirty="0">
                <a:latin typeface="宋体" panose="02010600030101010101" pitchFamily="2" charset="-122"/>
              </a:rPr>
              <a:t>，</a:t>
            </a:r>
            <a:r>
              <a:rPr lang="en-US" altLang="zh-CN" sz="2400" dirty="0"/>
              <a:t>d}</a:t>
            </a:r>
            <a:r>
              <a:rPr lang="zh-CN" altLang="en-US" sz="2400" dirty="0">
                <a:latin typeface="宋体" panose="02010600030101010101" pitchFamily="2" charset="-122"/>
              </a:rPr>
              <a:t>上有多少个包含</a:t>
            </a:r>
            <a:r>
              <a:rPr lang="en-US" altLang="zh-CN" sz="2400" dirty="0">
                <a:latin typeface="宋体" panose="02010600030101010101" pitchFamily="2" charset="-122"/>
              </a:rPr>
              <a:t>&lt;</a:t>
            </a:r>
            <a:r>
              <a:rPr lang="en-US" altLang="zh-CN" sz="2400" dirty="0" err="1">
                <a:latin typeface="宋体" panose="02010600030101010101" pitchFamily="2" charset="-122"/>
              </a:rPr>
              <a:t>a,b</a:t>
            </a:r>
            <a:r>
              <a:rPr lang="en-US" altLang="zh-CN" sz="2400" dirty="0">
                <a:latin typeface="宋体" panose="02010600030101010101" pitchFamily="2" charset="-122"/>
              </a:rPr>
              <a:t>&gt;</a:t>
            </a:r>
            <a:r>
              <a:rPr lang="zh-CN" altLang="en-US" sz="2400" dirty="0">
                <a:latin typeface="宋体" panose="02010600030101010101" pitchFamily="2" charset="-122"/>
              </a:rPr>
              <a:t>的不同的等价关系？</a:t>
            </a:r>
            <a:endParaRPr lang="en-US" altLang="zh-CN" sz="2400" dirty="0">
              <a:latin typeface="宋体" panose="02010600030101010101" pitchFamily="2" charset="-122"/>
            </a:endParaRPr>
          </a:p>
          <a:p>
            <a:pPr marL="0" indent="0" algn="just" eaLnBrk="1" hangingPunct="1">
              <a:lnSpc>
                <a:spcPct val="110000"/>
              </a:lnSpc>
              <a:buClr>
                <a:schemeClr val="tx2"/>
              </a:buClr>
              <a:buFont typeface="Wingdings" panose="05000000000000000000" pitchFamily="2" charset="2"/>
              <a:buNone/>
            </a:pPr>
            <a:r>
              <a:rPr lang="en-US" altLang="zh-CN" sz="2400" dirty="0"/>
              <a:t>2.R</a:t>
            </a:r>
            <a:r>
              <a:rPr lang="zh-CN" altLang="en-US" sz="2400" dirty="0"/>
              <a:t>为集合</a:t>
            </a:r>
            <a:r>
              <a:rPr lang="en-US" altLang="zh-CN" sz="2400" dirty="0"/>
              <a:t>X</a:t>
            </a:r>
            <a:r>
              <a:rPr lang="zh-CN" altLang="en-US" sz="2400" dirty="0"/>
              <a:t>上的二元关系，</a:t>
            </a:r>
            <a:r>
              <a:rPr lang="en-US" altLang="zh-CN" sz="2400" dirty="0"/>
              <a:t>X={1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r>
              <a:rPr lang="en-US" altLang="zh-CN" sz="2400" dirty="0"/>
              <a:t>5</a:t>
            </a:r>
            <a:r>
              <a:rPr lang="zh-CN" altLang="en-US" sz="2400" dirty="0"/>
              <a:t>，</a:t>
            </a:r>
            <a:r>
              <a:rPr lang="en-US" altLang="zh-CN" sz="2400" dirty="0"/>
              <a:t>6</a:t>
            </a:r>
            <a:r>
              <a:rPr lang="zh-CN" altLang="en-US" sz="2400" dirty="0"/>
              <a:t>，</a:t>
            </a:r>
            <a:r>
              <a:rPr lang="en-US" altLang="zh-CN" sz="2400" dirty="0"/>
              <a:t>7}</a:t>
            </a:r>
            <a:r>
              <a:rPr lang="zh-CN" altLang="en-US" sz="2400" dirty="0"/>
              <a:t>，</a:t>
            </a:r>
            <a:r>
              <a:rPr lang="en-US" altLang="zh-CN" sz="2400" dirty="0"/>
              <a:t>R={&lt;1,1&gt;,&lt;1,2&gt;,&lt;2,4&gt;,&lt;6,3&gt;,&lt;6,6&gt;,&lt;7,1&gt;},</a:t>
            </a:r>
            <a:r>
              <a:rPr lang="zh-CN" altLang="en-US" sz="2400" dirty="0"/>
              <a:t>求：</a:t>
            </a:r>
            <a:endParaRPr lang="en-US" altLang="zh-CN" sz="2400" dirty="0"/>
          </a:p>
          <a:p>
            <a:pPr marL="0" indent="0" algn="just" eaLnBrk="1" hangingPunct="1">
              <a:lnSpc>
                <a:spcPct val="110000"/>
              </a:lnSpc>
              <a:buClr>
                <a:schemeClr val="tx2"/>
              </a:buClr>
              <a:buFont typeface="Wingdings" panose="05000000000000000000" pitchFamily="2" charset="2"/>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a:t>
            </a:r>
            <a:r>
              <a:rPr lang="en-US" altLang="zh-CN" sz="2400" dirty="0">
                <a:latin typeface="宋体" panose="02010600030101010101" pitchFamily="2" charset="-122"/>
              </a:rPr>
              <a:t>R</a:t>
            </a:r>
            <a:r>
              <a:rPr lang="zh-CN" altLang="en-US" sz="2400" dirty="0">
                <a:latin typeface="宋体" panose="02010600030101010101" pitchFamily="2" charset="-122"/>
              </a:rPr>
              <a:t>的等价闭包</a:t>
            </a:r>
            <a:r>
              <a:rPr lang="en-US" altLang="zh-CN" sz="2400" dirty="0">
                <a:latin typeface="宋体" panose="02010600030101010101" pitchFamily="2" charset="-122"/>
              </a:rPr>
              <a:t>R</a:t>
            </a:r>
            <a:r>
              <a:rPr lang="en-US" altLang="zh-CN" sz="2400" baseline="30000" dirty="0">
                <a:latin typeface="宋体" panose="02010600030101010101" pitchFamily="2" charset="-122"/>
              </a:rPr>
              <a:t>*</a:t>
            </a:r>
            <a:r>
              <a:rPr lang="zh-CN" altLang="en-US" sz="2400" dirty="0">
                <a:latin typeface="宋体" panose="02010600030101010101" pitchFamily="2" charset="-122"/>
              </a:rPr>
              <a:t>（即包含</a:t>
            </a:r>
            <a:r>
              <a:rPr lang="en-US" altLang="zh-CN" sz="2400" dirty="0">
                <a:latin typeface="宋体" panose="02010600030101010101" pitchFamily="2" charset="-122"/>
              </a:rPr>
              <a:t>R</a:t>
            </a:r>
            <a:r>
              <a:rPr lang="zh-CN" altLang="en-US" sz="2400" dirty="0"/>
              <a:t>的最小等价关系）；</a:t>
            </a:r>
            <a:endParaRPr lang="en-US" altLang="zh-CN" sz="2400" dirty="0"/>
          </a:p>
          <a:p>
            <a:pPr marL="0" indent="0" algn="just" eaLnBrk="1" hangingPunct="1">
              <a:lnSpc>
                <a:spcPct val="110000"/>
              </a:lnSpc>
              <a:buClr>
                <a:schemeClr val="tx2"/>
              </a:buClr>
              <a:buNone/>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）求</a:t>
            </a:r>
            <a:r>
              <a:rPr lang="en-US" altLang="zh-CN" sz="2400" dirty="0">
                <a:latin typeface="宋体" panose="02010600030101010101" pitchFamily="2" charset="-122"/>
              </a:rPr>
              <a:t>X/</a:t>
            </a:r>
            <a:r>
              <a:rPr lang="en-US" altLang="zh-CN" sz="2400" dirty="0"/>
              <a:t>R</a:t>
            </a:r>
            <a:r>
              <a:rPr lang="en-US" altLang="zh-CN" sz="2400" baseline="30000" dirty="0"/>
              <a:t>* </a:t>
            </a:r>
            <a:r>
              <a:rPr lang="zh-CN" altLang="en-US" sz="2400" dirty="0">
                <a:latin typeface="宋体" panose="02010600030101010101" pitchFamily="2" charset="-122"/>
              </a:rPr>
              <a:t>。</a:t>
            </a:r>
            <a:endParaRPr lang="en-US" altLang="zh-CN" sz="2400" dirty="0">
              <a:latin typeface="宋体" panose="02010600030101010101" pitchFamily="2" charset="-122"/>
            </a:endParaRPr>
          </a:p>
        </p:txBody>
      </p:sp>
    </p:spTree>
    <p:extLst>
      <p:ext uri="{BB962C8B-B14F-4D97-AF65-F5344CB8AC3E}">
        <p14:creationId xmlns:p14="http://schemas.microsoft.com/office/powerpoint/2010/main" val="987649360"/>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wipe(left)">
                                      <p:cBhvr>
                                        <p:cTn id="12" dur="500"/>
                                        <p:tgtEl>
                                          <p:spTgt spid="9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wipe(left)">
                                      <p:cBhvr>
                                        <p:cTn id="17" dur="500"/>
                                        <p:tgtEl>
                                          <p:spTgt spid="90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wipe(left)">
                                      <p:cBhvr>
                                        <p:cTn id="22" dur="500"/>
                                        <p:tgtEl>
                                          <p:spTgt spid="90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928688" y="171450"/>
            <a:ext cx="7315200" cy="742950"/>
          </a:xfrm>
        </p:spPr>
        <p:txBody>
          <a:bodyPr/>
          <a:lstStyle/>
          <a:p>
            <a:pPr eaLnBrk="1" hangingPunct="1"/>
            <a:r>
              <a:rPr lang="zh-CN" altLang="en-US" sz="4200" dirty="0"/>
              <a:t>例题</a:t>
            </a:r>
          </a:p>
        </p:txBody>
      </p:sp>
      <mc:AlternateContent xmlns:mc="http://schemas.openxmlformats.org/markup-compatibility/2006" xmlns:a14="http://schemas.microsoft.com/office/drawing/2010/main">
        <mc:Choice Requires="a14">
          <p:sp>
            <p:nvSpPr>
              <p:cNvPr id="90115" name="Rectangle 3"/>
              <p:cNvSpPr>
                <a:spLocks noGrp="1" noChangeArrowheads="1"/>
              </p:cNvSpPr>
              <p:nvPr>
                <p:ph sz="quarter" idx="1"/>
              </p:nvPr>
            </p:nvSpPr>
            <p:spPr>
              <a:xfrm>
                <a:off x="467544" y="1200150"/>
                <a:ext cx="8298631" cy="3371850"/>
              </a:xfrm>
            </p:spPr>
            <p:txBody>
              <a:bodyPr/>
              <a:lstStyle/>
              <a:p>
                <a:pPr marL="0" indent="0" eaLnBrk="1" hangingPunct="1">
                  <a:lnSpc>
                    <a:spcPct val="110000"/>
                  </a:lnSpc>
                  <a:buClr>
                    <a:schemeClr val="tx2"/>
                  </a:buClr>
                  <a:buNone/>
                </a:pPr>
                <a:r>
                  <a:rPr lang="en-US" altLang="zh-CN" sz="2000" dirty="0"/>
                  <a:t>3.</a:t>
                </a:r>
                <a:r>
                  <a:rPr lang="zh-CN" altLang="en-US" sz="2000" dirty="0"/>
                  <a:t>设</a:t>
                </a:r>
                <a:r>
                  <a:rPr lang="en-US" altLang="zh-CN" sz="2000" dirty="0"/>
                  <a:t>R</a:t>
                </a:r>
                <a:r>
                  <a:rPr lang="zh-CN" altLang="en-US" sz="2000" dirty="0"/>
                  <a:t>和</a:t>
                </a:r>
                <a:r>
                  <a:rPr lang="en-US" altLang="zh-CN" sz="2000" dirty="0"/>
                  <a:t>S</a:t>
                </a:r>
                <a:r>
                  <a:rPr lang="zh-CN" altLang="en-US" sz="2000" dirty="0"/>
                  <a:t>是集合</a:t>
                </a:r>
                <a:r>
                  <a:rPr lang="en-US" altLang="zh-CN" sz="2000" dirty="0"/>
                  <a:t>A</a:t>
                </a:r>
                <a:r>
                  <a:rPr lang="zh-CN" altLang="en-US" sz="2000" dirty="0"/>
                  <a:t>上的关系，证明：</a:t>
                </a:r>
                <a:br>
                  <a:rPr lang="zh-CN" altLang="en-US" sz="2000" dirty="0"/>
                </a:br>
                <a:r>
                  <a:rPr lang="zh-CN" altLang="en-US" sz="2000" dirty="0"/>
                  <a:t>若</a:t>
                </a:r>
                <a:r>
                  <a:rPr lang="en-US" altLang="zh-CN" sz="2000" dirty="0"/>
                  <a:t>R</a:t>
                </a:r>
                <a:r>
                  <a:rPr lang="zh-CN" altLang="en-US" sz="2000" dirty="0"/>
                  <a:t>，</a:t>
                </a:r>
                <a:r>
                  <a:rPr lang="en-US" altLang="zh-CN" sz="2000" dirty="0"/>
                  <a:t>S</a:t>
                </a:r>
                <a:r>
                  <a:rPr lang="zh-CN" altLang="en-US" sz="2000" dirty="0"/>
                  <a:t>是对称的，则</a:t>
                </a:r>
                <a:r>
                  <a:rPr lang="en-US" altLang="zh-CN" sz="2000" dirty="0"/>
                  <a:t>R</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dirty="0"/>
                  <a:t>S</a:t>
                </a:r>
                <a:r>
                  <a:rPr lang="zh-CN" altLang="en-US" sz="2000" dirty="0"/>
                  <a:t>是对称的充分必要条件是</a:t>
                </a:r>
                <a:r>
                  <a:rPr lang="en-US" altLang="zh-CN" sz="2000" dirty="0"/>
                  <a:t>R</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dirty="0"/>
                  <a:t>S=S</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dirty="0"/>
                  <a:t>R</a:t>
                </a:r>
                <a:r>
                  <a:rPr lang="zh-CN" altLang="en-US" sz="2000" dirty="0"/>
                  <a:t>；</a:t>
                </a:r>
                <a:br>
                  <a:rPr lang="zh-CN" altLang="en-US" sz="2000" dirty="0"/>
                </a:br>
                <a:r>
                  <a:rPr lang="zh-CN" altLang="en-US" sz="2000" dirty="0"/>
                  <a:t>证明：</a:t>
                </a:r>
              </a:p>
              <a:p>
                <a:pPr marL="0" indent="0" eaLnBrk="1" hangingPunct="1">
                  <a:lnSpc>
                    <a:spcPct val="110000"/>
                  </a:lnSpc>
                  <a:buClr>
                    <a:schemeClr val="tx2"/>
                  </a:buClr>
                  <a:buNone/>
                </a:pPr>
                <a:r>
                  <a:rPr lang="zh-CN" altLang="en-US" sz="2000" dirty="0"/>
                  <a:t>①证明充分性：若</a:t>
                </a:r>
                <a:r>
                  <a:rPr lang="en-US" altLang="zh-CN" sz="2000" dirty="0"/>
                  <a:t>R⸰S=S⸰R</a:t>
                </a:r>
                <a:r>
                  <a:rPr lang="zh-CN" altLang="en-US" sz="2000" dirty="0"/>
                  <a:t>，则</a:t>
                </a:r>
                <a:r>
                  <a:rPr lang="en-US" altLang="zh-CN" sz="2000" dirty="0"/>
                  <a:t>R⸰S</a:t>
                </a:r>
                <a:r>
                  <a:rPr lang="zh-CN" altLang="en-US" sz="2000" dirty="0"/>
                  <a:t>具有对称性。</a:t>
                </a:r>
              </a:p>
              <a:p>
                <a:pPr marL="0" indent="0" eaLnBrk="1" hangingPunct="1">
                  <a:lnSpc>
                    <a:spcPct val="110000"/>
                  </a:lnSpc>
                  <a:buClr>
                    <a:schemeClr val="tx2"/>
                  </a:buClr>
                  <a:buNone/>
                </a:pPr>
                <a:r>
                  <a:rPr lang="zh-CN" altLang="en-US" sz="2000" dirty="0"/>
                  <a:t>对于任意的</a:t>
                </a:r>
                <a:r>
                  <a:rPr lang="en-US" altLang="zh-CN" sz="2000" dirty="0"/>
                  <a:t>x</a:t>
                </a:r>
                <a:r>
                  <a:rPr lang="zh-CN" altLang="en-US" sz="2000" dirty="0"/>
                  <a:t>，</a:t>
                </a:r>
                <a:r>
                  <a:rPr lang="en-US" altLang="zh-CN" sz="2000" dirty="0" err="1"/>
                  <a:t>y∈A</a:t>
                </a:r>
                <a:r>
                  <a:rPr lang="zh-CN" altLang="en-US" sz="2000" dirty="0"/>
                  <a:t>，若</a:t>
                </a:r>
                <a:r>
                  <a:rPr lang="en-US" altLang="zh-CN" sz="2000" dirty="0"/>
                  <a:t>&lt;x</a:t>
                </a:r>
                <a:r>
                  <a:rPr lang="zh-CN" altLang="en-US" sz="2000" dirty="0"/>
                  <a:t>，</a:t>
                </a:r>
                <a:r>
                  <a:rPr lang="en-US" altLang="zh-CN" sz="2000" dirty="0"/>
                  <a:t>y&gt;∈R⸰S</a:t>
                </a:r>
                <a:r>
                  <a:rPr lang="zh-CN" altLang="en-US" sz="2000" dirty="0"/>
                  <a:t>，则存在</a:t>
                </a:r>
                <a:r>
                  <a:rPr lang="en-US" altLang="zh-CN" sz="2000" dirty="0" err="1"/>
                  <a:t>a∈A</a:t>
                </a:r>
                <a:r>
                  <a:rPr lang="zh-CN" altLang="en-US" sz="2000" dirty="0"/>
                  <a:t>，满足</a:t>
                </a:r>
                <a:r>
                  <a:rPr lang="en-US" altLang="zh-CN" sz="2000" dirty="0"/>
                  <a:t>&lt;x</a:t>
                </a:r>
                <a:r>
                  <a:rPr lang="zh-CN" altLang="en-US" sz="2000" dirty="0"/>
                  <a:t>，</a:t>
                </a:r>
                <a:r>
                  <a:rPr lang="en-US" altLang="zh-CN" sz="2000" dirty="0"/>
                  <a:t>a&gt;∈R</a:t>
                </a:r>
                <a:r>
                  <a:rPr lang="zh-CN" altLang="en-US" sz="2000" dirty="0"/>
                  <a:t>，</a:t>
                </a:r>
                <a:r>
                  <a:rPr lang="en-US" altLang="zh-CN" sz="2000" dirty="0"/>
                  <a:t>&lt;a</a:t>
                </a:r>
                <a:r>
                  <a:rPr lang="zh-CN" altLang="en-US" sz="2000" dirty="0"/>
                  <a:t>，</a:t>
                </a:r>
                <a:r>
                  <a:rPr lang="en-US" altLang="zh-CN" sz="2000" dirty="0"/>
                  <a:t>y&gt;∈S</a:t>
                </a:r>
                <a:r>
                  <a:rPr lang="zh-CN" altLang="en-US" sz="2000" dirty="0"/>
                  <a:t>，又</a:t>
                </a:r>
                <a:r>
                  <a:rPr lang="en-US" altLang="zh-CN" sz="2000" dirty="0"/>
                  <a:t>R</a:t>
                </a:r>
                <a:r>
                  <a:rPr lang="zh-CN" altLang="en-US" sz="2000" dirty="0"/>
                  <a:t>，</a:t>
                </a:r>
                <a:r>
                  <a:rPr lang="en-US" altLang="zh-CN" sz="2000" dirty="0"/>
                  <a:t>S</a:t>
                </a:r>
                <a:r>
                  <a:rPr lang="zh-CN" altLang="en-US" sz="2000" dirty="0"/>
                  <a:t>具有对称性，所以有</a:t>
                </a:r>
                <a:r>
                  <a:rPr lang="en-US" altLang="zh-CN" sz="2000" dirty="0"/>
                  <a:t>&lt;y</a:t>
                </a:r>
                <a:r>
                  <a:rPr lang="zh-CN" altLang="en-US" sz="2000" dirty="0"/>
                  <a:t>，</a:t>
                </a:r>
                <a:r>
                  <a:rPr lang="en-US" altLang="zh-CN" sz="2000" dirty="0"/>
                  <a:t>a&gt;∈S</a:t>
                </a:r>
                <a:r>
                  <a:rPr lang="zh-CN" altLang="en-US" sz="2000" dirty="0"/>
                  <a:t>，</a:t>
                </a:r>
                <a:r>
                  <a:rPr lang="en-US" altLang="zh-CN" sz="2000" dirty="0"/>
                  <a:t>&lt;a</a:t>
                </a:r>
                <a:r>
                  <a:rPr lang="zh-CN" altLang="en-US" sz="2000" dirty="0"/>
                  <a:t>，</a:t>
                </a:r>
                <a:r>
                  <a:rPr lang="en-US" altLang="zh-CN" sz="2000" dirty="0"/>
                  <a:t>x&gt;∈R</a:t>
                </a:r>
                <a:r>
                  <a:rPr lang="zh-CN" altLang="en-US" sz="2000" dirty="0"/>
                  <a:t>，所以</a:t>
                </a:r>
                <a:r>
                  <a:rPr lang="en-US" altLang="zh-CN" sz="2000" dirty="0"/>
                  <a:t>&lt;y</a:t>
                </a:r>
                <a:r>
                  <a:rPr lang="zh-CN" altLang="en-US" sz="2000" dirty="0"/>
                  <a:t>，</a:t>
                </a:r>
                <a:r>
                  <a:rPr lang="en-US" altLang="zh-CN" sz="2000" dirty="0"/>
                  <a:t>x&gt;∈S⸰R</a:t>
                </a:r>
                <a:r>
                  <a:rPr lang="zh-CN" altLang="en-US" sz="2000" dirty="0"/>
                  <a:t>，又</a:t>
                </a:r>
                <a:r>
                  <a:rPr lang="en-US" altLang="zh-CN" sz="2000" dirty="0"/>
                  <a:t>S⸰R=R⸰S</a:t>
                </a:r>
                <a:r>
                  <a:rPr lang="zh-CN" altLang="en-US" sz="2000" dirty="0"/>
                  <a:t>，故</a:t>
                </a:r>
                <a:r>
                  <a:rPr lang="en-US" altLang="zh-CN" sz="2000" dirty="0"/>
                  <a:t>&lt;y</a:t>
                </a:r>
                <a:r>
                  <a:rPr lang="zh-CN" altLang="en-US" sz="2000" dirty="0"/>
                  <a:t>，</a:t>
                </a:r>
                <a:r>
                  <a:rPr lang="en-US" altLang="zh-CN" sz="2000" dirty="0"/>
                  <a:t>x&gt;∈R⸰S</a:t>
                </a:r>
                <a:r>
                  <a:rPr lang="zh-CN" altLang="en-US" sz="2000" dirty="0"/>
                  <a:t>，因此</a:t>
                </a:r>
                <a:r>
                  <a:rPr lang="en-US" altLang="zh-CN" sz="2000" dirty="0"/>
                  <a:t>R⸰S</a:t>
                </a:r>
                <a:r>
                  <a:rPr lang="zh-CN" altLang="en-US" sz="2000" dirty="0"/>
                  <a:t>具有对称性。</a:t>
                </a:r>
              </a:p>
            </p:txBody>
          </p:sp>
        </mc:Choice>
        <mc:Fallback xmlns="">
          <p:sp>
            <p:nvSpPr>
              <p:cNvPr id="90115" name="Rectangle 3"/>
              <p:cNvSpPr>
                <a:spLocks noGrp="1" noRot="1" noChangeAspect="1" noMove="1" noResize="1" noEditPoints="1" noAdjustHandles="1" noChangeArrowheads="1" noChangeShapeType="1" noTextEdit="1"/>
              </p:cNvSpPr>
              <p:nvPr>
                <p:ph sz="quarter" idx="1"/>
              </p:nvPr>
            </p:nvSpPr>
            <p:spPr>
              <a:xfrm>
                <a:off x="467544" y="1200150"/>
                <a:ext cx="8298631" cy="3371850"/>
              </a:xfrm>
              <a:blipFill>
                <a:blip r:embed="rId3"/>
                <a:stretch>
                  <a:fillRect l="-808" t="-1447" r="-27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4191607"/>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wipe(left)">
                                      <p:cBhvr>
                                        <p:cTn id="12" dur="500"/>
                                        <p:tgtEl>
                                          <p:spTgt spid="9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wipe(left)">
                                      <p:cBhvr>
                                        <p:cTn id="17" dur="500"/>
                                        <p:tgtEl>
                                          <p:spTgt spid="9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②证明必要性：若</a:t>
            </a:r>
            <a:r>
              <a:rPr lang="en-US" altLang="zh-CN" dirty="0"/>
              <a:t>R⸰S</a:t>
            </a:r>
            <a:r>
              <a:rPr lang="zh-CN" altLang="en-US" dirty="0"/>
              <a:t>具有对称性，则</a:t>
            </a:r>
            <a:r>
              <a:rPr lang="en-US" altLang="zh-CN" dirty="0"/>
              <a:t>R⸰S=S⸰R</a:t>
            </a:r>
            <a:r>
              <a:rPr lang="zh-CN" altLang="en-US" dirty="0"/>
              <a:t>。</a:t>
            </a:r>
          </a:p>
          <a:p>
            <a:r>
              <a:rPr lang="zh-CN" altLang="en-US" dirty="0"/>
              <a:t>先证</a:t>
            </a:r>
            <a:r>
              <a:rPr lang="en-US" altLang="zh-CN" dirty="0"/>
              <a:t>R⸰S⊆S⸰R</a:t>
            </a:r>
            <a:r>
              <a:rPr lang="zh-CN" altLang="en-US" dirty="0"/>
              <a:t>：对于任意的</a:t>
            </a:r>
            <a:r>
              <a:rPr lang="en-US" altLang="zh-CN" dirty="0"/>
              <a:t>&lt;x</a:t>
            </a:r>
            <a:r>
              <a:rPr lang="zh-CN" altLang="en-US" dirty="0"/>
              <a:t>，</a:t>
            </a:r>
            <a:r>
              <a:rPr lang="en-US" altLang="zh-CN" dirty="0"/>
              <a:t>y&gt;∈R⸰S</a:t>
            </a:r>
            <a:r>
              <a:rPr lang="zh-CN" altLang="en-US" dirty="0"/>
              <a:t>，因为</a:t>
            </a:r>
            <a:r>
              <a:rPr lang="en-US" altLang="zh-CN" dirty="0"/>
              <a:t>R⸰S</a:t>
            </a:r>
            <a:r>
              <a:rPr lang="zh-CN" altLang="en-US" dirty="0"/>
              <a:t>具有对称性，则有</a:t>
            </a:r>
            <a:r>
              <a:rPr lang="en-US" altLang="zh-CN" dirty="0"/>
              <a:t>&lt;y</a:t>
            </a:r>
            <a:r>
              <a:rPr lang="zh-CN" altLang="en-US" dirty="0"/>
              <a:t>，</a:t>
            </a:r>
            <a:r>
              <a:rPr lang="en-US" altLang="zh-CN" dirty="0"/>
              <a:t>x&gt;∈R⸰S</a:t>
            </a:r>
            <a:r>
              <a:rPr lang="zh-CN" altLang="en-US" dirty="0"/>
              <a:t>，则存在</a:t>
            </a:r>
            <a:r>
              <a:rPr lang="en-US" altLang="zh-CN" dirty="0" err="1"/>
              <a:t>a∈A</a:t>
            </a:r>
            <a:r>
              <a:rPr lang="zh-CN" altLang="en-US" dirty="0"/>
              <a:t>，满足</a:t>
            </a:r>
            <a:r>
              <a:rPr lang="en-US" altLang="zh-CN" dirty="0"/>
              <a:t>&lt;y</a:t>
            </a:r>
            <a:r>
              <a:rPr lang="zh-CN" altLang="en-US" dirty="0"/>
              <a:t>，</a:t>
            </a:r>
            <a:r>
              <a:rPr lang="en-US" altLang="zh-CN" dirty="0"/>
              <a:t>a&gt;∈R</a:t>
            </a:r>
            <a:r>
              <a:rPr lang="zh-CN" altLang="en-US" dirty="0"/>
              <a:t>，</a:t>
            </a:r>
            <a:r>
              <a:rPr lang="en-US" altLang="zh-CN" dirty="0"/>
              <a:t>&lt;a</a:t>
            </a:r>
            <a:r>
              <a:rPr lang="zh-CN" altLang="en-US" dirty="0"/>
              <a:t>，</a:t>
            </a:r>
            <a:r>
              <a:rPr lang="en-US" altLang="zh-CN" dirty="0"/>
              <a:t>x&gt;∈S</a:t>
            </a:r>
            <a:r>
              <a:rPr lang="zh-CN" altLang="en-US" dirty="0"/>
              <a:t>，又</a:t>
            </a:r>
            <a:r>
              <a:rPr lang="en-US" altLang="zh-CN" dirty="0"/>
              <a:t>R</a:t>
            </a:r>
            <a:r>
              <a:rPr lang="zh-CN" altLang="en-US" dirty="0"/>
              <a:t>，</a:t>
            </a:r>
            <a:r>
              <a:rPr lang="en-US" altLang="zh-CN" dirty="0"/>
              <a:t>S</a:t>
            </a:r>
            <a:r>
              <a:rPr lang="zh-CN" altLang="en-US" dirty="0"/>
              <a:t>具有对称性，所以有</a:t>
            </a:r>
            <a:r>
              <a:rPr lang="en-US" altLang="zh-CN" dirty="0"/>
              <a:t>&lt;x</a:t>
            </a:r>
            <a:r>
              <a:rPr lang="zh-CN" altLang="en-US" dirty="0"/>
              <a:t>，</a:t>
            </a:r>
            <a:r>
              <a:rPr lang="en-US" altLang="zh-CN" dirty="0"/>
              <a:t>a&gt;∈S</a:t>
            </a:r>
            <a:r>
              <a:rPr lang="zh-CN" altLang="en-US" dirty="0"/>
              <a:t>，</a:t>
            </a:r>
            <a:r>
              <a:rPr lang="en-US" altLang="zh-CN" dirty="0"/>
              <a:t>&lt;a</a:t>
            </a:r>
            <a:r>
              <a:rPr lang="zh-CN" altLang="en-US" dirty="0"/>
              <a:t>，</a:t>
            </a:r>
            <a:r>
              <a:rPr lang="en-US" altLang="zh-CN" dirty="0"/>
              <a:t>y&gt;∈R</a:t>
            </a:r>
            <a:r>
              <a:rPr lang="zh-CN" altLang="en-US" dirty="0"/>
              <a:t>，所以</a:t>
            </a:r>
            <a:r>
              <a:rPr lang="en-US" altLang="zh-CN" dirty="0"/>
              <a:t>&lt;x</a:t>
            </a:r>
            <a:r>
              <a:rPr lang="zh-CN" altLang="en-US" dirty="0"/>
              <a:t>，</a:t>
            </a:r>
            <a:r>
              <a:rPr lang="en-US" altLang="zh-CN" dirty="0"/>
              <a:t>y&gt;∈S⸰R</a:t>
            </a:r>
            <a:r>
              <a:rPr lang="zh-CN" altLang="en-US" dirty="0"/>
              <a:t>，故</a:t>
            </a:r>
            <a:r>
              <a:rPr lang="en-US" altLang="zh-CN" dirty="0"/>
              <a:t>R⸰S⊆S⸰R</a:t>
            </a:r>
            <a:r>
              <a:rPr lang="zh-CN" altLang="en-US" dirty="0"/>
              <a:t>。</a:t>
            </a:r>
          </a:p>
          <a:p>
            <a:r>
              <a:rPr lang="zh-CN" altLang="en-US" dirty="0"/>
              <a:t>再证</a:t>
            </a:r>
            <a:r>
              <a:rPr lang="en-US" altLang="zh-CN" dirty="0"/>
              <a:t>S⸰R⊆R⸰S</a:t>
            </a:r>
            <a:r>
              <a:rPr lang="zh-CN" altLang="en-US" dirty="0"/>
              <a:t>：对于任意的</a:t>
            </a:r>
            <a:r>
              <a:rPr lang="en-US" altLang="zh-CN" dirty="0"/>
              <a:t>&lt;x</a:t>
            </a:r>
            <a:r>
              <a:rPr lang="zh-CN" altLang="en-US" dirty="0"/>
              <a:t>，</a:t>
            </a:r>
            <a:r>
              <a:rPr lang="en-US" altLang="zh-CN" dirty="0"/>
              <a:t>y&gt;∈S⸰R</a:t>
            </a:r>
            <a:r>
              <a:rPr lang="zh-CN" altLang="en-US" dirty="0"/>
              <a:t>，则存在</a:t>
            </a:r>
            <a:r>
              <a:rPr lang="en-US" altLang="zh-CN" dirty="0" err="1"/>
              <a:t>a∈A</a:t>
            </a:r>
            <a:r>
              <a:rPr lang="zh-CN" altLang="en-US" dirty="0"/>
              <a:t>，满足</a:t>
            </a:r>
            <a:r>
              <a:rPr lang="en-US" altLang="zh-CN" dirty="0"/>
              <a:t>&lt;x</a:t>
            </a:r>
            <a:r>
              <a:rPr lang="zh-CN" altLang="en-US" dirty="0"/>
              <a:t>，</a:t>
            </a:r>
            <a:r>
              <a:rPr lang="en-US" altLang="zh-CN" dirty="0"/>
              <a:t>a&gt;∈S</a:t>
            </a:r>
            <a:r>
              <a:rPr lang="zh-CN" altLang="en-US" dirty="0"/>
              <a:t>，</a:t>
            </a:r>
            <a:r>
              <a:rPr lang="en-US" altLang="zh-CN" dirty="0"/>
              <a:t>&lt;a</a:t>
            </a:r>
            <a:r>
              <a:rPr lang="zh-CN" altLang="en-US" dirty="0"/>
              <a:t>，</a:t>
            </a:r>
            <a:r>
              <a:rPr lang="en-US" altLang="zh-CN" dirty="0"/>
              <a:t>y&gt;∈R</a:t>
            </a:r>
            <a:r>
              <a:rPr lang="zh-CN" altLang="en-US" dirty="0"/>
              <a:t>，又</a:t>
            </a:r>
            <a:r>
              <a:rPr lang="en-US" altLang="zh-CN" dirty="0"/>
              <a:t>R</a:t>
            </a:r>
            <a:r>
              <a:rPr lang="zh-CN" altLang="en-US" dirty="0"/>
              <a:t>，</a:t>
            </a:r>
            <a:r>
              <a:rPr lang="en-US" altLang="zh-CN" dirty="0"/>
              <a:t>S</a:t>
            </a:r>
            <a:r>
              <a:rPr lang="zh-CN" altLang="en-US" dirty="0"/>
              <a:t>具有对称性，所以有</a:t>
            </a:r>
            <a:r>
              <a:rPr lang="en-US" altLang="zh-CN" dirty="0"/>
              <a:t>&lt;y</a:t>
            </a:r>
            <a:r>
              <a:rPr lang="zh-CN" altLang="en-US" dirty="0"/>
              <a:t>，</a:t>
            </a:r>
            <a:r>
              <a:rPr lang="en-US" altLang="zh-CN" dirty="0"/>
              <a:t>a&gt;∈R</a:t>
            </a:r>
            <a:r>
              <a:rPr lang="zh-CN" altLang="en-US" dirty="0"/>
              <a:t>，</a:t>
            </a:r>
            <a:r>
              <a:rPr lang="en-US" altLang="zh-CN" dirty="0"/>
              <a:t>&lt;a</a:t>
            </a:r>
            <a:r>
              <a:rPr lang="zh-CN" altLang="en-US" dirty="0"/>
              <a:t>，</a:t>
            </a:r>
            <a:r>
              <a:rPr lang="en-US" altLang="zh-CN" dirty="0"/>
              <a:t>x&gt;∈S</a:t>
            </a:r>
            <a:r>
              <a:rPr lang="zh-CN" altLang="en-US" dirty="0"/>
              <a:t>，故</a:t>
            </a:r>
            <a:r>
              <a:rPr lang="en-US" altLang="zh-CN" dirty="0"/>
              <a:t>&lt;y</a:t>
            </a:r>
            <a:r>
              <a:rPr lang="zh-CN" altLang="en-US" dirty="0"/>
              <a:t>，</a:t>
            </a:r>
            <a:r>
              <a:rPr lang="en-US" altLang="zh-CN" dirty="0"/>
              <a:t>x&gt;∈R⸰S</a:t>
            </a:r>
            <a:r>
              <a:rPr lang="zh-CN" altLang="en-US" dirty="0"/>
              <a:t>，因为</a:t>
            </a:r>
            <a:r>
              <a:rPr lang="en-US" altLang="zh-CN" dirty="0"/>
              <a:t>R⸰S</a:t>
            </a:r>
            <a:r>
              <a:rPr lang="zh-CN" altLang="en-US" dirty="0"/>
              <a:t>具有对称性，所以</a:t>
            </a:r>
            <a:r>
              <a:rPr lang="en-US" altLang="zh-CN" dirty="0"/>
              <a:t>&lt;x</a:t>
            </a:r>
            <a:r>
              <a:rPr lang="zh-CN" altLang="en-US" dirty="0"/>
              <a:t>，</a:t>
            </a:r>
            <a:r>
              <a:rPr lang="en-US" altLang="zh-CN" dirty="0"/>
              <a:t>y&gt;∈R⸰S</a:t>
            </a:r>
            <a:r>
              <a:rPr lang="zh-CN" altLang="en-US" dirty="0"/>
              <a:t>，故</a:t>
            </a:r>
            <a:r>
              <a:rPr lang="en-US" altLang="zh-CN" dirty="0"/>
              <a:t>S⸰R⊆R⸰S</a:t>
            </a:r>
            <a:r>
              <a:rPr lang="zh-CN" altLang="en-US" dirty="0"/>
              <a:t>。</a:t>
            </a:r>
          </a:p>
          <a:p>
            <a:r>
              <a:rPr lang="zh-CN" altLang="en-US" dirty="0"/>
              <a:t>因此，</a:t>
            </a:r>
            <a:r>
              <a:rPr lang="en-US" altLang="zh-CN" dirty="0"/>
              <a:t>R⸰S</a:t>
            </a:r>
            <a:r>
              <a:rPr lang="zh-CN" altLang="en-US" dirty="0"/>
              <a:t>具有对称性的充要条件为</a:t>
            </a:r>
            <a:r>
              <a:rPr lang="en-US" altLang="zh-CN" dirty="0"/>
              <a:t>R⸰S=S⸰R</a:t>
            </a:r>
            <a:r>
              <a:rPr lang="zh-CN" altLang="en-US" dirty="0"/>
              <a:t>。</a:t>
            </a:r>
          </a:p>
        </p:txBody>
      </p:sp>
    </p:spTree>
    <p:extLst>
      <p:ext uri="{BB962C8B-B14F-4D97-AF65-F5344CB8AC3E}">
        <p14:creationId xmlns:p14="http://schemas.microsoft.com/office/powerpoint/2010/main" val="225466089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928688" y="171450"/>
            <a:ext cx="7315200" cy="742950"/>
          </a:xfrm>
        </p:spPr>
        <p:txBody>
          <a:bodyPr/>
          <a:lstStyle/>
          <a:p>
            <a:pPr eaLnBrk="1" hangingPunct="1"/>
            <a:r>
              <a:rPr lang="zh-CN" altLang="en-US" sz="4200" dirty="0"/>
              <a:t>例题</a:t>
            </a:r>
          </a:p>
        </p:txBody>
      </p:sp>
      <mc:AlternateContent xmlns:mc="http://schemas.openxmlformats.org/markup-compatibility/2006" xmlns:a14="http://schemas.microsoft.com/office/drawing/2010/main">
        <mc:Choice Requires="a14">
          <p:sp>
            <p:nvSpPr>
              <p:cNvPr id="90115" name="Rectangle 3"/>
              <p:cNvSpPr>
                <a:spLocks noGrp="1" noChangeArrowheads="1"/>
              </p:cNvSpPr>
              <p:nvPr>
                <p:ph sz="quarter" idx="1"/>
              </p:nvPr>
            </p:nvSpPr>
            <p:spPr>
              <a:xfrm>
                <a:off x="467544" y="1200150"/>
                <a:ext cx="8298631" cy="3371850"/>
              </a:xfrm>
            </p:spPr>
            <p:txBody>
              <a:bodyPr/>
              <a:lstStyle/>
              <a:p>
                <a:pPr marL="0" indent="0" eaLnBrk="1" hangingPunct="1">
                  <a:lnSpc>
                    <a:spcPct val="110000"/>
                  </a:lnSpc>
                  <a:buClr>
                    <a:schemeClr val="tx2"/>
                  </a:buClr>
                  <a:buNone/>
                </a:pPr>
                <a:r>
                  <a:rPr lang="en-US" altLang="zh-CN" sz="2000" dirty="0"/>
                  <a:t>4.</a:t>
                </a:r>
                <a:r>
                  <a:rPr lang="zh-CN" altLang="en-US" sz="2000" dirty="0"/>
                  <a:t>设</a:t>
                </a:r>
                <a:r>
                  <a:rPr lang="en-US" altLang="zh-CN" sz="2000" dirty="0"/>
                  <a:t>R</a:t>
                </a:r>
                <a:r>
                  <a:rPr lang="zh-CN" altLang="en-US" sz="2000" dirty="0"/>
                  <a:t>和</a:t>
                </a:r>
                <a:r>
                  <a:rPr lang="en-US" altLang="zh-CN" sz="2000" dirty="0"/>
                  <a:t>S</a:t>
                </a:r>
                <a:r>
                  <a:rPr lang="zh-CN" altLang="en-US" sz="2000" dirty="0"/>
                  <a:t>是集合</a:t>
                </a:r>
                <a:r>
                  <a:rPr lang="en-US" altLang="zh-CN" sz="2000" dirty="0"/>
                  <a:t>A</a:t>
                </a:r>
                <a:r>
                  <a:rPr lang="zh-CN" altLang="en-US" sz="2000" dirty="0"/>
                  <a:t>上的关系，证明或否定下面结论：</a:t>
                </a:r>
                <a:br>
                  <a:rPr lang="zh-CN" altLang="en-US" sz="2000" dirty="0"/>
                </a:br>
                <a:r>
                  <a:rPr lang="zh-CN" altLang="en-US" sz="2000" dirty="0"/>
                  <a:t>若</a:t>
                </a:r>
                <a:r>
                  <a:rPr lang="en-US" altLang="zh-CN" sz="2000" dirty="0"/>
                  <a:t>R</a:t>
                </a:r>
                <a:r>
                  <a:rPr lang="zh-CN" altLang="en-US" sz="2000" dirty="0"/>
                  <a:t>，</a:t>
                </a:r>
                <a:r>
                  <a:rPr lang="en-US" altLang="zh-CN" sz="2000" dirty="0"/>
                  <a:t>S</a:t>
                </a:r>
                <a:r>
                  <a:rPr lang="zh-CN" altLang="en-US" sz="2000" dirty="0"/>
                  <a:t>是传递的，则</a:t>
                </a:r>
                <a:r>
                  <a:rPr lang="en-US" altLang="zh-CN" sz="2000" dirty="0"/>
                  <a:t>R</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dirty="0"/>
                  <a:t>S</a:t>
                </a:r>
                <a:r>
                  <a:rPr lang="zh-CN" altLang="en-US" sz="2000" dirty="0"/>
                  <a:t>是传递的充分必要条件是</a:t>
                </a:r>
                <a:r>
                  <a:rPr lang="en-US" altLang="zh-CN" sz="2000" dirty="0"/>
                  <a:t>R</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dirty="0"/>
                  <a:t>S=S</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dirty="0"/>
                  <a:t>R</a:t>
                </a:r>
                <a:r>
                  <a:rPr lang="zh-CN" altLang="en-US" sz="2000" dirty="0"/>
                  <a:t>；</a:t>
                </a:r>
                <a:br>
                  <a:rPr lang="zh-CN" altLang="en-US" sz="2000" dirty="0"/>
                </a:br>
                <a:r>
                  <a:rPr lang="zh-CN" altLang="en-US" sz="2000" dirty="0"/>
                  <a:t>解</a:t>
                </a:r>
                <a:r>
                  <a:rPr lang="en-US" altLang="zh-CN" sz="2000" dirty="0"/>
                  <a:t>:R={&lt;</a:t>
                </a:r>
                <a:r>
                  <a:rPr lang="en-US" altLang="zh-CN" sz="2000" dirty="0" err="1"/>
                  <a:t>x,y</a:t>
                </a:r>
                <a:r>
                  <a:rPr lang="en-US" altLang="zh-CN" sz="2000" dirty="0"/>
                  <a:t>&gt;},S={&lt;</a:t>
                </a:r>
                <a:r>
                  <a:rPr lang="en-US" altLang="zh-CN" sz="2000" dirty="0" err="1"/>
                  <a:t>y,z</a:t>
                </a:r>
                <a:r>
                  <a:rPr lang="en-US" altLang="zh-CN" sz="2000" dirty="0"/>
                  <a:t>&gt;},R</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S={&lt;x,z&gt;}, R</a:t>
                </a:r>
                <a:r>
                  <a:rPr lang="zh-CN" altLang="en-US" sz="2000" dirty="0"/>
                  <a:t>、</a:t>
                </a:r>
                <a:r>
                  <a:rPr lang="en-US" altLang="zh-CN" sz="2000" dirty="0"/>
                  <a:t>S</a:t>
                </a:r>
                <a:r>
                  <a:rPr lang="zh-CN" altLang="en-US" sz="2000" dirty="0"/>
                  <a:t>、</a:t>
                </a:r>
                <a:r>
                  <a:rPr lang="en-US" altLang="zh-CN" sz="2000" dirty="0"/>
                  <a:t>R</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S</a:t>
                </a:r>
                <a:r>
                  <a:rPr lang="zh-CN" altLang="en-US" sz="2000" dirty="0"/>
                  <a:t>是传递的，但是</a:t>
                </a:r>
                <a:r>
                  <a:rPr lang="en-US" altLang="zh-CN" sz="2000" dirty="0"/>
                  <a:t>R</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S=S</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R</a:t>
                </a:r>
                <a:r>
                  <a:rPr lang="zh-CN" altLang="en-US" sz="2000" dirty="0"/>
                  <a:t>为假。</a:t>
                </a:r>
                <a:endParaRPr lang="en-US" altLang="zh-CN" sz="2000" dirty="0"/>
              </a:p>
              <a:p>
                <a:pPr marL="0" indent="0" eaLnBrk="1" hangingPunct="1">
                  <a:lnSpc>
                    <a:spcPct val="110000"/>
                  </a:lnSpc>
                  <a:buClr>
                    <a:schemeClr val="tx2"/>
                  </a:buClr>
                  <a:buNone/>
                </a:pPr>
                <a:r>
                  <a:rPr lang="en-US" altLang="zh-CN" sz="2000" dirty="0"/>
                  <a:t>5.</a:t>
                </a:r>
                <a:r>
                  <a:rPr lang="zh-CN" altLang="en-US" sz="2000" dirty="0"/>
                  <a:t>已知</a:t>
                </a:r>
                <a:r>
                  <a:rPr lang="en-US" altLang="zh-CN" sz="2000" dirty="0"/>
                  <a:t>A={</a:t>
                </a:r>
                <a:r>
                  <a:rPr lang="en-US" altLang="zh-CN" sz="2000" dirty="0" err="1"/>
                  <a:t>x,y,z,s</a:t>
                </a:r>
                <a:r>
                  <a:rPr lang="en-US" altLang="zh-CN" sz="2000" dirty="0"/>
                  <a:t>},R={&lt;</a:t>
                </a:r>
                <a:r>
                  <a:rPr lang="en-US" altLang="zh-CN" sz="2000" dirty="0" err="1"/>
                  <a:t>x,y</a:t>
                </a:r>
                <a:r>
                  <a:rPr lang="en-US" altLang="zh-CN" sz="2000" dirty="0"/>
                  <a:t>&gt;,&lt;</a:t>
                </a:r>
                <a:r>
                  <a:rPr lang="en-US" altLang="zh-CN" sz="2000" dirty="0" err="1"/>
                  <a:t>y,x</a:t>
                </a:r>
                <a:r>
                  <a:rPr lang="en-US" altLang="zh-CN" sz="2000" dirty="0"/>
                  <a:t>&gt;}</a:t>
                </a:r>
                <a:r>
                  <a:rPr lang="en-US" altLang="zh-CN" sz="2000" dirty="0">
                    <a:sym typeface="Symbol" panose="05050102010706020507" pitchFamily="18" charset="2"/>
                  </a:rPr>
                  <a:t></a:t>
                </a:r>
                <a:r>
                  <a:rPr lang="en-US" altLang="zh-CN" sz="2000" dirty="0"/>
                  <a:t>I</a:t>
                </a:r>
                <a:r>
                  <a:rPr lang="en-US" altLang="zh-CN" sz="2000" baseline="-30000" dirty="0"/>
                  <a:t>A</a:t>
                </a:r>
                <a:r>
                  <a:rPr lang="en-US" altLang="zh-CN" sz="2000" dirty="0"/>
                  <a:t>,S={&lt;</a:t>
                </a:r>
                <a:r>
                  <a:rPr lang="en-US" altLang="zh-CN" sz="2000" dirty="0" err="1"/>
                  <a:t>z,s</a:t>
                </a:r>
                <a:r>
                  <a:rPr lang="en-US" altLang="zh-CN" sz="2000" dirty="0"/>
                  <a:t>&gt;,&lt;</a:t>
                </a:r>
                <a:r>
                  <a:rPr lang="en-US" altLang="zh-CN" sz="2000" dirty="0" err="1"/>
                  <a:t>s,z</a:t>
                </a:r>
                <a:r>
                  <a:rPr lang="en-US" altLang="zh-CN" sz="2000" dirty="0"/>
                  <a:t>&gt;}</a:t>
                </a:r>
                <a:r>
                  <a:rPr lang="en-US" altLang="zh-CN" sz="2000" dirty="0">
                    <a:sym typeface="Symbol" panose="05050102010706020507" pitchFamily="18" charset="2"/>
                  </a:rPr>
                  <a:t></a:t>
                </a:r>
                <a:r>
                  <a:rPr lang="en-US" altLang="zh-CN" sz="2000" dirty="0"/>
                  <a:t>I</a:t>
                </a:r>
                <a:r>
                  <a:rPr lang="en-US" altLang="zh-CN" sz="2000" baseline="-30000" dirty="0"/>
                  <a:t>A</a:t>
                </a:r>
                <a:r>
                  <a:rPr lang="en-US" altLang="zh-CN" sz="2000" dirty="0"/>
                  <a:t>, </a:t>
                </a:r>
                <a:r>
                  <a:rPr lang="zh-CN" altLang="en-US" sz="2000" dirty="0"/>
                  <a:t>求解</a:t>
                </a:r>
                <a:r>
                  <a:rPr lang="en-US" altLang="zh-CN" sz="2000" dirty="0"/>
                  <a:t>R</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S</a:t>
                </a:r>
                <a:r>
                  <a:rPr lang="zh-CN" altLang="en-US" sz="2000" dirty="0"/>
                  <a:t>、</a:t>
                </a:r>
                <a:r>
                  <a:rPr lang="en-US" altLang="zh-CN" sz="2000" dirty="0"/>
                  <a:t>S</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R</a:t>
                </a:r>
                <a:r>
                  <a:rPr lang="zh-CN" altLang="en-US" sz="2000" dirty="0"/>
                  <a:t>。</a:t>
                </a:r>
                <a:endParaRPr lang="en-US" altLang="zh-CN" sz="2000" dirty="0"/>
              </a:p>
              <a:p>
                <a:pPr marL="0" indent="0" eaLnBrk="1" hangingPunct="1">
                  <a:lnSpc>
                    <a:spcPct val="110000"/>
                  </a:lnSpc>
                  <a:buClr>
                    <a:schemeClr val="tx2"/>
                  </a:buClr>
                  <a:buNone/>
                </a:pPr>
                <a:endParaRPr lang="en-US" altLang="zh-CN" sz="2000" dirty="0"/>
              </a:p>
              <a:p>
                <a:pPr eaLnBrk="1" hangingPunct="1"/>
                <a:endParaRPr lang="en-US" altLang="zh-CN" sz="2000" dirty="0"/>
              </a:p>
              <a:p>
                <a:pPr eaLnBrk="1" hangingPunct="1"/>
                <a:endParaRPr lang="en-US" altLang="zh-CN" sz="2000" dirty="0"/>
              </a:p>
            </p:txBody>
          </p:sp>
        </mc:Choice>
        <mc:Fallback xmlns="">
          <p:sp>
            <p:nvSpPr>
              <p:cNvPr id="90115" name="Rectangle 3"/>
              <p:cNvSpPr>
                <a:spLocks noGrp="1" noRot="1" noChangeAspect="1" noMove="1" noResize="1" noEditPoints="1" noAdjustHandles="1" noChangeArrowheads="1" noChangeShapeType="1" noTextEdit="1"/>
              </p:cNvSpPr>
              <p:nvPr>
                <p:ph sz="quarter" idx="1"/>
              </p:nvPr>
            </p:nvSpPr>
            <p:spPr>
              <a:xfrm>
                <a:off x="467544" y="1200150"/>
                <a:ext cx="8298631" cy="3371850"/>
              </a:xfrm>
              <a:blipFill>
                <a:blip r:embed="rId3"/>
                <a:stretch>
                  <a:fillRect l="-808" t="-14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4296035"/>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wipe(left)">
                                      <p:cBhvr>
                                        <p:cTn id="12" dur="500"/>
                                        <p:tgtEl>
                                          <p:spTgt spid="90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
          <p:cNvSpPr>
            <a:spLocks noGrp="1"/>
          </p:cNvSpPr>
          <p:nvPr>
            <p:ph type="title"/>
          </p:nvPr>
        </p:nvSpPr>
        <p:spPr>
          <a:xfrm>
            <a:off x="928688" y="171450"/>
            <a:ext cx="7315200" cy="742950"/>
          </a:xfrm>
        </p:spPr>
        <p:txBody>
          <a:bodyPr/>
          <a:lstStyle/>
          <a:p>
            <a:pPr eaLnBrk="1" hangingPunct="1"/>
            <a:r>
              <a:rPr lang="zh-CN" altLang="en-US" dirty="0"/>
              <a:t>作业</a:t>
            </a:r>
          </a:p>
        </p:txBody>
      </p:sp>
      <p:sp>
        <p:nvSpPr>
          <p:cNvPr id="185347" name="内容占位符 2"/>
          <p:cNvSpPr>
            <a:spLocks noGrp="1"/>
          </p:cNvSpPr>
          <p:nvPr>
            <p:ph sz="quarter" idx="1"/>
          </p:nvPr>
        </p:nvSpPr>
        <p:spPr>
          <a:xfrm>
            <a:off x="612775" y="1200150"/>
            <a:ext cx="8153400" cy="3371850"/>
          </a:xfrm>
        </p:spPr>
        <p:txBody>
          <a:bodyPr/>
          <a:lstStyle/>
          <a:p>
            <a:pPr eaLnBrk="1" hangingPunct="1"/>
            <a:r>
              <a:rPr lang="en-US" altLang="zh-CN" sz="2000" dirty="0"/>
              <a:t>1</a:t>
            </a:r>
            <a:r>
              <a:rPr lang="zh-CN" altLang="en-US" sz="2000" dirty="0"/>
              <a:t>、设</a:t>
            </a:r>
            <a:r>
              <a:rPr lang="en-US" altLang="zh-CN" sz="2000" dirty="0"/>
              <a:t>A={1,2,3,4},R</a:t>
            </a:r>
            <a:r>
              <a:rPr lang="zh-CN" altLang="en-US" sz="2000" dirty="0"/>
              <a:t>是</a:t>
            </a:r>
            <a:r>
              <a:rPr lang="en-US" altLang="zh-CN" sz="2000" dirty="0"/>
              <a:t>A</a:t>
            </a:r>
            <a:r>
              <a:rPr lang="zh-CN" altLang="en-US" sz="2000" dirty="0"/>
              <a:t>上的等价关系，且</a:t>
            </a:r>
            <a:r>
              <a:rPr lang="en-US" altLang="zh-CN" sz="2000" dirty="0"/>
              <a:t>R</a:t>
            </a:r>
            <a:r>
              <a:rPr lang="zh-CN" altLang="en-US" sz="2000" dirty="0"/>
              <a:t>在</a:t>
            </a:r>
            <a:r>
              <a:rPr lang="en-US" altLang="zh-CN" sz="2000" dirty="0"/>
              <a:t>A</a:t>
            </a:r>
            <a:r>
              <a:rPr lang="zh-CN" altLang="en-US" sz="2000" dirty="0"/>
              <a:t>上所构成的等价类是</a:t>
            </a:r>
            <a:r>
              <a:rPr lang="en-US" altLang="zh-CN" sz="2000" dirty="0"/>
              <a:t>{1}</a:t>
            </a:r>
            <a:r>
              <a:rPr lang="zh-CN" altLang="en-US" sz="2000" dirty="0"/>
              <a:t>，</a:t>
            </a:r>
            <a:r>
              <a:rPr lang="en-US" altLang="zh-CN" sz="2000" dirty="0"/>
              <a:t>{2,3,4}</a:t>
            </a:r>
            <a:r>
              <a:rPr lang="zh-CN" altLang="en-US" sz="2000" dirty="0"/>
              <a:t>。</a:t>
            </a:r>
            <a:endParaRPr lang="en-US" altLang="zh-CN" sz="2000" dirty="0"/>
          </a:p>
          <a:p>
            <a:pPr eaLnBrk="1" hangingPunct="1"/>
            <a:r>
              <a:rPr lang="en-US" altLang="zh-CN" sz="2000" dirty="0"/>
              <a:t>(1)</a:t>
            </a:r>
            <a:r>
              <a:rPr lang="zh-CN" altLang="en-US" sz="2000" dirty="0"/>
              <a:t>求</a:t>
            </a:r>
            <a:r>
              <a:rPr lang="en-US" altLang="zh-CN" sz="2000" dirty="0"/>
              <a:t>R;</a:t>
            </a:r>
          </a:p>
          <a:p>
            <a:pPr eaLnBrk="1" hangingPunct="1"/>
            <a:r>
              <a:rPr lang="en-US" altLang="zh-CN" sz="2000" dirty="0"/>
              <a:t>(2)</a:t>
            </a:r>
            <a:r>
              <a:rPr lang="zh-CN" altLang="en-US" sz="2000" dirty="0"/>
              <a:t>求</a:t>
            </a:r>
            <a:r>
              <a:rPr lang="en-US" altLang="zh-CN" sz="2000" dirty="0"/>
              <a:t>R</a:t>
            </a:r>
            <a:r>
              <a:rPr lang="en-US" altLang="zh-CN" sz="2000" baseline="30000" dirty="0"/>
              <a:t>o</a:t>
            </a:r>
            <a:r>
              <a:rPr lang="en-US" altLang="zh-CN" sz="2000" dirty="0"/>
              <a:t>R</a:t>
            </a:r>
            <a:r>
              <a:rPr lang="en-US" altLang="zh-CN" sz="2000" baseline="30000" dirty="0"/>
              <a:t>-1</a:t>
            </a:r>
            <a:r>
              <a:rPr lang="en-US" altLang="zh-CN" sz="2000" dirty="0"/>
              <a:t>;</a:t>
            </a:r>
            <a:endParaRPr lang="en-US" altLang="zh-CN" sz="2000" baseline="30000" dirty="0"/>
          </a:p>
          <a:p>
            <a:pPr eaLnBrk="1" hangingPunct="1"/>
            <a:r>
              <a:rPr lang="en-US" altLang="zh-CN" sz="2000" dirty="0"/>
              <a:t>(3)</a:t>
            </a:r>
            <a:r>
              <a:rPr lang="zh-CN" altLang="en-US" sz="2000" dirty="0"/>
              <a:t>求</a:t>
            </a:r>
            <a:r>
              <a:rPr lang="en-US" altLang="zh-CN" sz="2000" dirty="0"/>
              <a:t>R</a:t>
            </a:r>
            <a:r>
              <a:rPr lang="zh-CN" altLang="en-US" sz="2000" dirty="0"/>
              <a:t>的传递闭包。</a:t>
            </a:r>
            <a:endParaRPr lang="en-US" altLang="zh-CN" sz="2000" dirty="0"/>
          </a:p>
          <a:p>
            <a:pPr eaLnBrk="1" hangingPunct="1"/>
            <a:r>
              <a:rPr lang="en-US" altLang="zh-CN" sz="2000" dirty="0"/>
              <a:t>2</a:t>
            </a:r>
            <a:r>
              <a:rPr lang="zh-CN" altLang="en-US" sz="2000" dirty="0"/>
              <a:t>、设</a:t>
            </a:r>
            <a:r>
              <a:rPr lang="en-US" altLang="zh-CN" sz="2000" dirty="0"/>
              <a:t>A={1,2,3,4,5,6},R={&lt;1,5&gt;,&lt;2,5&gt;,&lt;3,1&gt;,&lt;4,5&gt;,&lt;3,3&gt;},</a:t>
            </a:r>
            <a:r>
              <a:rPr lang="zh-CN" altLang="en-US" sz="2000" dirty="0"/>
              <a:t>求</a:t>
            </a:r>
            <a:r>
              <a:rPr lang="en-US" altLang="zh-CN" sz="2000" dirty="0"/>
              <a:t>r(R)</a:t>
            </a:r>
            <a:r>
              <a:rPr lang="zh-CN" altLang="en-US" sz="2000" dirty="0"/>
              <a:t>、</a:t>
            </a:r>
            <a:r>
              <a:rPr lang="en-US" altLang="zh-CN" sz="2000" dirty="0"/>
              <a:t>s(R)</a:t>
            </a:r>
            <a:r>
              <a:rPr lang="zh-CN" altLang="en-US" sz="2000" dirty="0"/>
              <a:t>、</a:t>
            </a:r>
            <a:r>
              <a:rPr lang="en-US" altLang="zh-CN" sz="2000" dirty="0"/>
              <a:t>t(R)</a:t>
            </a:r>
            <a:r>
              <a:rPr lang="zh-CN" altLang="en-US" sz="2000" dirty="0"/>
              <a:t>的集合表达式。</a:t>
            </a:r>
            <a:endParaRPr lang="en-US" altLang="zh-CN" sz="2000" dirty="0"/>
          </a:p>
          <a:p>
            <a:pPr eaLnBrk="1" hangingPunct="1"/>
            <a:r>
              <a:rPr lang="en-US" altLang="zh-CN" sz="2000" dirty="0"/>
              <a:t>3</a:t>
            </a:r>
            <a:r>
              <a:rPr lang="zh-CN" altLang="en-US" sz="2000" dirty="0"/>
              <a:t>、设</a:t>
            </a:r>
            <a:r>
              <a:rPr lang="en-US" altLang="zh-CN" sz="2000" dirty="0"/>
              <a:t>R</a:t>
            </a:r>
            <a:r>
              <a:rPr lang="zh-CN" altLang="en-US" sz="2000" dirty="0"/>
              <a:t>设</a:t>
            </a:r>
            <a:r>
              <a:rPr lang="en-US" altLang="zh-CN" sz="2000" dirty="0"/>
              <a:t>A</a:t>
            </a:r>
            <a:r>
              <a:rPr lang="zh-CN" altLang="en-US" sz="2000" dirty="0"/>
              <a:t>上的自反关系，证明</a:t>
            </a:r>
            <a:r>
              <a:rPr lang="en-US" altLang="zh-CN" sz="2000" dirty="0"/>
              <a:t>R</a:t>
            </a:r>
            <a:r>
              <a:rPr lang="zh-CN" altLang="en-US" sz="2000" dirty="0"/>
              <a:t>是</a:t>
            </a:r>
            <a:r>
              <a:rPr lang="en-US" altLang="zh-CN" sz="2000" dirty="0"/>
              <a:t>A</a:t>
            </a:r>
            <a:r>
              <a:rPr lang="zh-CN" altLang="en-US" sz="2000" dirty="0"/>
              <a:t>上的等价关系的充分必要条件是：若</a:t>
            </a:r>
            <a:r>
              <a:rPr lang="en-US" altLang="zh-CN" sz="2000" dirty="0"/>
              <a:t>&lt;</a:t>
            </a:r>
            <a:r>
              <a:rPr lang="en-US" altLang="zh-CN" sz="2000" dirty="0" err="1"/>
              <a:t>a,b</a:t>
            </a:r>
            <a:r>
              <a:rPr lang="en-US" altLang="zh-CN" sz="2000" dirty="0"/>
              <a:t>&gt;</a:t>
            </a:r>
            <a:r>
              <a:rPr lang="en-US" altLang="zh-CN" sz="2000" dirty="0">
                <a:sym typeface="Symbol" panose="05050102010706020507" pitchFamily="18" charset="2"/>
              </a:rPr>
              <a:t></a:t>
            </a:r>
            <a:r>
              <a:rPr lang="en-US" altLang="zh-CN" sz="2000" dirty="0"/>
              <a:t>R,</a:t>
            </a:r>
            <a:r>
              <a:rPr lang="zh-CN" altLang="en-US" sz="2000" dirty="0"/>
              <a:t>且</a:t>
            </a:r>
            <a:r>
              <a:rPr lang="en-US" altLang="zh-CN" sz="2000" dirty="0"/>
              <a:t>&lt;</a:t>
            </a:r>
            <a:r>
              <a:rPr lang="en-US" altLang="zh-CN" sz="2000" dirty="0" err="1"/>
              <a:t>a,c</a:t>
            </a:r>
            <a:r>
              <a:rPr lang="en-US" altLang="zh-CN" sz="2000" dirty="0"/>
              <a:t>&gt;</a:t>
            </a:r>
            <a:r>
              <a:rPr lang="en-US" altLang="zh-CN" sz="2000" dirty="0">
                <a:sym typeface="Symbol" panose="05050102010706020507" pitchFamily="18" charset="2"/>
              </a:rPr>
              <a:t></a:t>
            </a:r>
            <a:r>
              <a:rPr lang="en-US" altLang="zh-CN" sz="2000" dirty="0"/>
              <a:t>R,</a:t>
            </a:r>
            <a:r>
              <a:rPr lang="zh-CN" altLang="en-US" sz="2000" dirty="0"/>
              <a:t>则有</a:t>
            </a:r>
            <a:r>
              <a:rPr lang="en-US" altLang="zh-CN" sz="2000" dirty="0"/>
              <a:t>&lt;</a:t>
            </a:r>
            <a:r>
              <a:rPr lang="en-US" altLang="zh-CN" sz="2000" dirty="0" err="1"/>
              <a:t>b,c</a:t>
            </a:r>
            <a:r>
              <a:rPr lang="en-US" altLang="zh-CN" sz="2000" dirty="0"/>
              <a:t>&gt;</a:t>
            </a:r>
            <a:r>
              <a:rPr lang="en-US" altLang="zh-CN" sz="2000" dirty="0">
                <a:sym typeface="Symbol" panose="05050102010706020507" pitchFamily="18" charset="2"/>
              </a:rPr>
              <a:t></a:t>
            </a:r>
            <a:r>
              <a:rPr lang="en-US" altLang="zh-CN" sz="2000" dirty="0"/>
              <a:t>R</a:t>
            </a:r>
            <a:r>
              <a:rPr lang="zh-CN" altLang="en-US" sz="2000" dirty="0"/>
              <a:t>。</a:t>
            </a:r>
          </a:p>
        </p:txBody>
      </p:sp>
    </p:spTree>
  </p:cSld>
  <p:clrMapOvr>
    <a:masterClrMapping/>
  </p:clrMapOvr>
  <p:transition spd="slow" advTm="8000">
    <p:zoom/>
  </p:transition>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928688" y="171450"/>
            <a:ext cx="7315200" cy="742950"/>
          </a:xfrm>
        </p:spPr>
        <p:txBody>
          <a:bodyPr/>
          <a:lstStyle/>
          <a:p>
            <a:pPr eaLnBrk="1" hangingPunct="1"/>
            <a:r>
              <a:rPr lang="en-US" altLang="zh-CN" dirty="0"/>
              <a:t>7.7 </a:t>
            </a:r>
            <a:r>
              <a:rPr lang="zh-CN" altLang="en-US" dirty="0">
                <a:latin typeface="宋体" panose="02010600030101010101" pitchFamily="2" charset="-122"/>
              </a:rPr>
              <a:t>偏序关系</a:t>
            </a:r>
            <a:endParaRPr lang="en-US" altLang="zh-CN" dirty="0"/>
          </a:p>
        </p:txBody>
      </p:sp>
      <p:sp>
        <p:nvSpPr>
          <p:cNvPr id="102403" name="Rectangle 3"/>
          <p:cNvSpPr>
            <a:spLocks noGrp="1" noChangeArrowheads="1"/>
          </p:cNvSpPr>
          <p:nvPr>
            <p:ph sz="quarter" idx="1"/>
          </p:nvPr>
        </p:nvSpPr>
        <p:spPr>
          <a:xfrm>
            <a:off x="612775" y="1200150"/>
            <a:ext cx="8153400" cy="3371850"/>
          </a:xfrm>
        </p:spPr>
        <p:txBody>
          <a:bodyPr/>
          <a:lstStyle/>
          <a:p>
            <a:pPr eaLnBrk="1" hangingPunct="1">
              <a:tabLst>
                <a:tab pos="1816100" algn="l"/>
              </a:tabLst>
            </a:pPr>
            <a:r>
              <a:rPr lang="zh-CN" altLang="en-US" sz="2400" dirty="0">
                <a:solidFill>
                  <a:schemeClr val="tx2"/>
                </a:solidFill>
                <a:latin typeface="宋体" panose="02010600030101010101" pitchFamily="2" charset="-122"/>
              </a:rPr>
              <a:t>定义</a:t>
            </a:r>
            <a:endParaRPr lang="zh-CN" altLang="en-US" sz="2400" dirty="0">
              <a:solidFill>
                <a:schemeClr val="tx2"/>
              </a:solidFill>
            </a:endParaRPr>
          </a:p>
          <a:p>
            <a:pPr lvl="1" eaLnBrk="1" hangingPunct="1">
              <a:buFont typeface="Wingdings" panose="05000000000000000000" pitchFamily="2" charset="2"/>
              <a:buChar char="l"/>
              <a:tabLst>
                <a:tab pos="1816100" algn="l"/>
              </a:tabLst>
            </a:pPr>
            <a:r>
              <a:rPr lang="zh-CN" altLang="en-US" sz="2000" dirty="0"/>
              <a:t>设</a:t>
            </a:r>
            <a:r>
              <a:rPr lang="en-US" altLang="zh-CN" sz="2000" dirty="0"/>
              <a:t>R</a:t>
            </a:r>
            <a:r>
              <a:rPr lang="zh-CN" altLang="en-US" sz="2000" dirty="0"/>
              <a:t>是集合</a:t>
            </a:r>
            <a:r>
              <a:rPr lang="en-US" altLang="zh-CN" sz="2000" dirty="0"/>
              <a:t>A</a:t>
            </a:r>
            <a:r>
              <a:rPr lang="zh-CN" altLang="en-US" sz="2000" dirty="0"/>
              <a:t>上的一个关系。如果</a:t>
            </a:r>
            <a:r>
              <a:rPr lang="en-US" altLang="zh-CN" sz="2000" dirty="0"/>
              <a:t>R</a:t>
            </a:r>
            <a:r>
              <a:rPr lang="zh-CN" altLang="en-US" sz="2000" dirty="0"/>
              <a:t>具有自反性，反对称性，传递性，则称</a:t>
            </a:r>
            <a:r>
              <a:rPr lang="en-US" altLang="zh-CN" sz="2000" dirty="0"/>
              <a:t>R</a:t>
            </a:r>
            <a:r>
              <a:rPr lang="zh-CN" altLang="en-US" sz="2000" dirty="0"/>
              <a:t>为一个偏序关系</a:t>
            </a:r>
            <a:r>
              <a:rPr lang="en-US" altLang="zh-CN" sz="2000" dirty="0"/>
              <a:t>(</a:t>
            </a:r>
            <a:r>
              <a:rPr lang="zh-CN" altLang="en-US" sz="2000" dirty="0"/>
              <a:t>半序关系、部分关系</a:t>
            </a:r>
            <a:r>
              <a:rPr lang="en-US" altLang="zh-CN" sz="2000" dirty="0"/>
              <a:t>)</a:t>
            </a:r>
            <a:r>
              <a:rPr lang="zh-CN" altLang="en-US" sz="2000" dirty="0"/>
              <a:t>。</a:t>
            </a:r>
          </a:p>
          <a:p>
            <a:pPr lvl="1" eaLnBrk="1" hangingPunct="1">
              <a:buFont typeface="Wingdings" panose="05000000000000000000" pitchFamily="2" charset="2"/>
              <a:buChar char="l"/>
              <a:tabLst>
                <a:tab pos="1816100" algn="l"/>
              </a:tabLst>
            </a:pPr>
            <a:r>
              <a:rPr lang="zh-CN" altLang="en-US" sz="2000" dirty="0"/>
              <a:t>集合</a:t>
            </a:r>
            <a:r>
              <a:rPr lang="en-US" altLang="zh-CN" sz="2000" dirty="0"/>
              <a:t>A</a:t>
            </a:r>
            <a:r>
              <a:rPr lang="zh-CN" altLang="en-US" sz="2000" dirty="0">
                <a:solidFill>
                  <a:srgbClr val="FF0000"/>
                </a:solidFill>
              </a:rPr>
              <a:t>在偏序关系</a:t>
            </a:r>
            <a:r>
              <a:rPr lang="en-US" altLang="zh-CN" sz="2000" dirty="0">
                <a:solidFill>
                  <a:srgbClr val="FF0000"/>
                </a:solidFill>
              </a:rPr>
              <a:t>R</a:t>
            </a:r>
            <a:r>
              <a:rPr lang="zh-CN" altLang="en-US" sz="2000" dirty="0">
                <a:solidFill>
                  <a:srgbClr val="FF0000"/>
                </a:solidFill>
              </a:rPr>
              <a:t>下</a:t>
            </a:r>
            <a:r>
              <a:rPr lang="zh-CN" altLang="en-US" sz="2000" dirty="0"/>
              <a:t>成为一个偏序集</a:t>
            </a:r>
            <a:r>
              <a:rPr lang="en-US" altLang="zh-CN" sz="2000" dirty="0"/>
              <a:t>(</a:t>
            </a:r>
            <a:r>
              <a:rPr lang="zh-CN" altLang="en-US" sz="2000" dirty="0"/>
              <a:t>半序集、部分序集</a:t>
            </a:r>
            <a:r>
              <a:rPr lang="en-US" altLang="zh-CN" sz="2000" dirty="0"/>
              <a:t>)</a:t>
            </a:r>
            <a:r>
              <a:rPr lang="zh-CN" altLang="en-US" sz="2000" dirty="0"/>
              <a:t>。记作</a:t>
            </a:r>
            <a:r>
              <a:rPr lang="en-US" altLang="zh-CN" sz="2000" dirty="0"/>
              <a:t>&lt;A</a:t>
            </a:r>
            <a:r>
              <a:rPr lang="zh-CN" altLang="en-US" sz="2000" dirty="0"/>
              <a:t>，</a:t>
            </a:r>
            <a:r>
              <a:rPr lang="en-US" altLang="zh-CN" sz="2000" dirty="0"/>
              <a:t>R&gt;</a:t>
            </a:r>
            <a:r>
              <a:rPr lang="zh-CN" altLang="en-US" sz="2000" dirty="0"/>
              <a:t>。</a:t>
            </a:r>
          </a:p>
          <a:p>
            <a:pPr eaLnBrk="1" hangingPunct="1">
              <a:tabLst>
                <a:tab pos="1816100" algn="l"/>
              </a:tabLst>
            </a:pPr>
            <a:r>
              <a:rPr lang="zh-CN" altLang="en-US" sz="2400" dirty="0">
                <a:latin typeface="宋体" panose="02010600030101010101" pitchFamily="2" charset="-122"/>
              </a:rPr>
              <a:t>通常将偏序关系</a:t>
            </a:r>
            <a:r>
              <a:rPr lang="en-US" altLang="zh-CN" sz="2400" dirty="0"/>
              <a:t>R</a:t>
            </a:r>
            <a:r>
              <a:rPr lang="zh-CN" altLang="en-US" sz="2400" dirty="0">
                <a:latin typeface="宋体" panose="02010600030101010101" pitchFamily="2" charset="-122"/>
              </a:rPr>
              <a:t>写做</a:t>
            </a:r>
            <a:r>
              <a:rPr lang="zh-CN" altLang="en-US" sz="2400" dirty="0"/>
              <a:t>“</a:t>
            </a:r>
            <a:r>
              <a:rPr lang="zh-CN" altLang="en-US" sz="2400" dirty="0">
                <a:latin typeface="宋体" panose="02010600030101010101" pitchFamily="2" charset="-122"/>
              </a:rPr>
              <a:t>≤</a:t>
            </a:r>
            <a:r>
              <a:rPr lang="zh-CN" altLang="en-US" sz="2400" dirty="0"/>
              <a:t>”</a:t>
            </a:r>
            <a:r>
              <a:rPr lang="zh-CN" altLang="en-US" sz="2400" dirty="0">
                <a:latin typeface="宋体" panose="02010600030101010101" pitchFamily="2" charset="-122"/>
              </a:rPr>
              <a:t>，读做</a:t>
            </a:r>
            <a:r>
              <a:rPr lang="zh-CN" altLang="en-US" sz="2400" dirty="0"/>
              <a:t>“</a:t>
            </a:r>
            <a:r>
              <a:rPr lang="zh-CN" altLang="en-US" sz="2400" dirty="0">
                <a:latin typeface="宋体" panose="02010600030101010101" pitchFamily="2" charset="-122"/>
              </a:rPr>
              <a:t>小于或等于</a:t>
            </a:r>
            <a:r>
              <a:rPr lang="zh-CN" altLang="en-US" sz="2400" dirty="0"/>
              <a:t>”</a:t>
            </a:r>
            <a:r>
              <a:rPr lang="zh-CN" altLang="en-US" sz="2400" dirty="0">
                <a:latin typeface="宋体" panose="02010600030101010101" pitchFamily="2" charset="-122"/>
              </a:rPr>
              <a:t>。</a:t>
            </a:r>
            <a:endParaRPr lang="zh-CN" altLang="en-US" sz="2400" dirty="0"/>
          </a:p>
          <a:p>
            <a:pPr eaLnBrk="1" hangingPunct="1">
              <a:tabLst>
                <a:tab pos="1816100" algn="l"/>
              </a:tabLst>
            </a:pPr>
            <a:r>
              <a:rPr lang="zh-CN" altLang="en-US" sz="2400" dirty="0">
                <a:solidFill>
                  <a:srgbClr val="FF3300"/>
                </a:solidFill>
              </a:rPr>
              <a:t>结论：</a:t>
            </a:r>
            <a:r>
              <a:rPr lang="zh-CN" altLang="en-US" sz="2400" dirty="0">
                <a:solidFill>
                  <a:srgbClr val="FF3300"/>
                </a:solidFill>
                <a:latin typeface="宋体" panose="02010600030101010101" pitchFamily="2" charset="-122"/>
              </a:rPr>
              <a:t>一个偏序集的子集仍为偏序集。</a:t>
            </a:r>
          </a:p>
          <a:p>
            <a:pPr lvl="1" eaLnBrk="1" hangingPunct="1">
              <a:buFont typeface="Wingdings" panose="05000000000000000000" pitchFamily="2" charset="2"/>
              <a:buChar char="l"/>
              <a:tabLst>
                <a:tab pos="1816100" algn="l"/>
              </a:tabLst>
            </a:pPr>
            <a:r>
              <a:rPr lang="zh-CN" altLang="en-US" sz="2000" dirty="0"/>
              <a:t>关系</a:t>
            </a:r>
            <a:r>
              <a:rPr lang="en-US" altLang="zh-CN" sz="2000" dirty="0"/>
              <a:t>:R</a:t>
            </a:r>
            <a:r>
              <a:rPr lang="en-US" altLang="zh-CN" sz="2000" dirty="0">
                <a:cs typeface="Lucida Sans Unicode" panose="020B0602030504020204" pitchFamily="34" charset="0"/>
              </a:rPr>
              <a:t>↾</a:t>
            </a:r>
            <a:r>
              <a:rPr lang="en-US" altLang="zh-CN" sz="2000" dirty="0"/>
              <a:t>B,B</a:t>
            </a:r>
            <a:r>
              <a:rPr lang="en-US" altLang="zh-CN" sz="2000" dirty="0">
                <a:sym typeface="Symbol" panose="05050102010706020507" pitchFamily="18" charset="2"/>
              </a:rPr>
              <a:t>A</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2403">
                                            <p:txEl>
                                              <p:pRg st="1" end="1"/>
                                            </p:txEl>
                                          </p:spTgt>
                                        </p:tgtEl>
                                        <p:attrNameLst>
                                          <p:attrName>style.visibility</p:attrName>
                                        </p:attrNameLst>
                                      </p:cBhvr>
                                      <p:to>
                                        <p:strVal val="visible"/>
                                      </p:to>
                                    </p:set>
                                    <p:animEffect transition="in" filter="wipe(left)">
                                      <p:cBhvr>
                                        <p:cTn id="10" dur="500"/>
                                        <p:tgtEl>
                                          <p:spTgt spid="1024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Effect transition="in" filter="wipe(left)">
                                      <p:cBhvr>
                                        <p:cTn id="13" dur="500"/>
                                        <p:tgtEl>
                                          <p:spTgt spid="1024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2403">
                                            <p:txEl>
                                              <p:pRg st="3" end="3"/>
                                            </p:txEl>
                                          </p:spTgt>
                                        </p:tgtEl>
                                        <p:attrNameLst>
                                          <p:attrName>style.visibility</p:attrName>
                                        </p:attrNameLst>
                                      </p:cBhvr>
                                      <p:to>
                                        <p:strVal val="visible"/>
                                      </p:to>
                                    </p:set>
                                    <p:animEffect transition="in" filter="wipe(left)">
                                      <p:cBhvr>
                                        <p:cTn id="18" dur="500"/>
                                        <p:tgtEl>
                                          <p:spTgt spid="1024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2403">
                                            <p:txEl>
                                              <p:pRg st="4" end="4"/>
                                            </p:txEl>
                                          </p:spTgt>
                                        </p:tgtEl>
                                        <p:attrNameLst>
                                          <p:attrName>style.visibility</p:attrName>
                                        </p:attrNameLst>
                                      </p:cBhvr>
                                      <p:to>
                                        <p:strVal val="visible"/>
                                      </p:to>
                                    </p:set>
                                    <p:animEffect transition="in" filter="wipe(left)">
                                      <p:cBhvr>
                                        <p:cTn id="23" dur="500"/>
                                        <p:tgtEl>
                                          <p:spTgt spid="10240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2403">
                                            <p:txEl>
                                              <p:pRg st="5" end="5"/>
                                            </p:txEl>
                                          </p:spTgt>
                                        </p:tgtEl>
                                        <p:attrNameLst>
                                          <p:attrName>style.visibility</p:attrName>
                                        </p:attrNameLst>
                                      </p:cBhvr>
                                      <p:to>
                                        <p:strVal val="visible"/>
                                      </p:to>
                                    </p:set>
                                    <p:animEffect transition="in" filter="wipe(left)">
                                      <p:cBhvr>
                                        <p:cTn id="26" dur="500"/>
                                        <p:tgtEl>
                                          <p:spTgt spid="102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全序集</a:t>
            </a:r>
            <a:endParaRPr lang="en-US" altLang="zh-CN" sz="4200"/>
          </a:p>
        </p:txBody>
      </p:sp>
      <p:sp>
        <p:nvSpPr>
          <p:cNvPr id="106499" name="Rectangle 3"/>
          <p:cNvSpPr>
            <a:spLocks noGrp="1" noChangeArrowheads="1"/>
          </p:cNvSpPr>
          <p:nvPr>
            <p:ph sz="quarter" idx="1"/>
          </p:nvPr>
        </p:nvSpPr>
        <p:spPr>
          <a:xfrm>
            <a:off x="612775" y="1200150"/>
            <a:ext cx="8153400" cy="3371850"/>
          </a:xfrm>
        </p:spPr>
        <p:txBody>
          <a:bodyPr/>
          <a:lstStyle/>
          <a:p>
            <a:pPr algn="just" eaLnBrk="1" hangingPunct="1">
              <a:lnSpc>
                <a:spcPct val="90000"/>
              </a:lnSpc>
              <a:tabLst>
                <a:tab pos="1816100" algn="l"/>
              </a:tabLst>
            </a:pPr>
            <a:r>
              <a:rPr lang="zh-CN" altLang="en-US" sz="2400" dirty="0"/>
              <a:t>一个偏序集</a:t>
            </a:r>
            <a:r>
              <a:rPr lang="en-US" altLang="zh-CN" sz="2400" dirty="0"/>
              <a:t>&lt;A,≤&gt;</a:t>
            </a:r>
            <a:r>
              <a:rPr lang="zh-CN" altLang="en-US" sz="2400" dirty="0"/>
              <a:t>说是一个全序集，如果对</a:t>
            </a:r>
            <a:r>
              <a:rPr lang="en-US" altLang="zh-CN" sz="2400" dirty="0"/>
              <a:t>A</a:t>
            </a:r>
            <a:r>
              <a:rPr lang="zh-CN" altLang="en-US" sz="2400" dirty="0"/>
              <a:t>中任意两个元素</a:t>
            </a:r>
            <a:r>
              <a:rPr lang="en-US" altLang="zh-CN" sz="2400" dirty="0"/>
              <a:t>a</a:t>
            </a:r>
            <a:r>
              <a:rPr lang="zh-CN" altLang="en-US" sz="2400" dirty="0"/>
              <a:t>，</a:t>
            </a:r>
            <a:r>
              <a:rPr lang="en-US" altLang="zh-CN" sz="2400" dirty="0"/>
              <a:t>b</a:t>
            </a:r>
            <a:r>
              <a:rPr lang="zh-CN" altLang="en-US" sz="2400" dirty="0"/>
              <a:t>，必有</a:t>
            </a:r>
            <a:r>
              <a:rPr lang="en-US" altLang="zh-CN" sz="2400" dirty="0" err="1"/>
              <a:t>a≤b</a:t>
            </a:r>
            <a:r>
              <a:rPr lang="zh-CN" altLang="en-US" sz="2400" dirty="0"/>
              <a:t>，或者</a:t>
            </a:r>
            <a:r>
              <a:rPr lang="en-US" altLang="zh-CN" sz="2400" dirty="0" err="1"/>
              <a:t>b≤a</a:t>
            </a:r>
            <a:r>
              <a:rPr lang="en-US" altLang="zh-CN" sz="2400" dirty="0"/>
              <a:t>(</a:t>
            </a:r>
            <a:r>
              <a:rPr lang="zh-CN" altLang="en-US" sz="2400" dirty="0"/>
              <a:t>即</a:t>
            </a:r>
            <a:r>
              <a:rPr lang="en-US" altLang="zh-CN" sz="2400" dirty="0"/>
              <a:t>a</a:t>
            </a:r>
            <a:r>
              <a:rPr lang="zh-CN" altLang="en-US" sz="2400" dirty="0"/>
              <a:t>、</a:t>
            </a:r>
            <a:r>
              <a:rPr lang="en-US" altLang="zh-CN" sz="2400" dirty="0"/>
              <a:t>b</a:t>
            </a:r>
            <a:r>
              <a:rPr lang="zh-CN" altLang="en-US" sz="2400" dirty="0"/>
              <a:t>是可比的</a:t>
            </a:r>
            <a:r>
              <a:rPr lang="en-US" altLang="zh-CN" sz="2400" dirty="0"/>
              <a:t>).</a:t>
            </a:r>
          </a:p>
          <a:p>
            <a:pPr algn="just" eaLnBrk="1" hangingPunct="1">
              <a:lnSpc>
                <a:spcPct val="90000"/>
              </a:lnSpc>
              <a:tabLst>
                <a:tab pos="1816100" algn="l"/>
              </a:tabLst>
            </a:pPr>
            <a:r>
              <a:rPr lang="zh-CN" altLang="en-US" sz="2400" dirty="0"/>
              <a:t>全序集</a:t>
            </a:r>
            <a:r>
              <a:rPr lang="zh-CN" altLang="en-US" sz="2400" dirty="0">
                <a:solidFill>
                  <a:srgbClr val="FF0000"/>
                </a:solidFill>
              </a:rPr>
              <a:t>有时</a:t>
            </a:r>
            <a:r>
              <a:rPr lang="zh-CN" altLang="en-US" sz="2400" dirty="0"/>
              <a:t>也称为链（哈斯图的视角）。</a:t>
            </a:r>
          </a:p>
          <a:p>
            <a:pPr eaLnBrk="1" hangingPunct="1">
              <a:lnSpc>
                <a:spcPct val="90000"/>
              </a:lnSpc>
              <a:tabLst>
                <a:tab pos="1816100" algn="l"/>
              </a:tabLst>
            </a:pPr>
            <a:r>
              <a:rPr lang="zh-CN" altLang="en-US" sz="2400" dirty="0"/>
              <a:t>例：数的集合在数的大小关系下做成一个全序集。</a:t>
            </a:r>
          </a:p>
          <a:p>
            <a:pPr algn="just" eaLnBrk="1" hangingPunct="1">
              <a:lnSpc>
                <a:spcPct val="90000"/>
              </a:lnSpc>
              <a:tabLst>
                <a:tab pos="1816100" algn="l"/>
              </a:tabLst>
            </a:pPr>
            <a:r>
              <a:rPr lang="zh-CN" altLang="en-US" sz="2400" dirty="0"/>
              <a:t>结论：全序集的子集仍为全序集。</a:t>
            </a:r>
          </a:p>
          <a:p>
            <a:pPr lvl="1" algn="just" eaLnBrk="1" hangingPunct="1">
              <a:lnSpc>
                <a:spcPct val="90000"/>
              </a:lnSpc>
              <a:buFont typeface="Wingdings" panose="05000000000000000000" pitchFamily="2" charset="2"/>
              <a:buChar char="l"/>
              <a:tabLst>
                <a:tab pos="1816100" algn="l"/>
              </a:tabLst>
            </a:pPr>
            <a:r>
              <a:rPr lang="zh-CN" altLang="en-US" sz="2400" dirty="0"/>
              <a:t>关系</a:t>
            </a:r>
            <a:r>
              <a:rPr lang="en-US" altLang="zh-CN" sz="2400" dirty="0"/>
              <a:t>:R</a:t>
            </a:r>
            <a:r>
              <a:rPr lang="en-US" altLang="zh-CN" sz="2400" dirty="0">
                <a:cs typeface="Lucida Sans Unicode" panose="020B0602030504020204" pitchFamily="34" charset="0"/>
              </a:rPr>
              <a:t>↾</a:t>
            </a:r>
            <a:r>
              <a:rPr lang="en-US" altLang="zh-CN" sz="2400" dirty="0"/>
              <a:t>B,B</a:t>
            </a:r>
            <a:r>
              <a:rPr lang="en-US" altLang="zh-CN" sz="2400" dirty="0">
                <a:sym typeface="Symbol" panose="05050102010706020507" pitchFamily="18" charset="2"/>
              </a:rPr>
              <a:t>A</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left)">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wipe(left)">
                                      <p:cBhvr>
                                        <p:cTn id="12" dur="500"/>
                                        <p:tgtEl>
                                          <p:spTgt spid="106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wipe(left)">
                                      <p:cBhvr>
                                        <p:cTn id="17" dur="500"/>
                                        <p:tgtEl>
                                          <p:spTgt spid="1064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499">
                                            <p:txEl>
                                              <p:pRg st="3" end="3"/>
                                            </p:txEl>
                                          </p:spTgt>
                                        </p:tgtEl>
                                        <p:attrNameLst>
                                          <p:attrName>style.visibility</p:attrName>
                                        </p:attrNameLst>
                                      </p:cBhvr>
                                      <p:to>
                                        <p:strVal val="visible"/>
                                      </p:to>
                                    </p:set>
                                    <p:animEffect transition="in" filter="wipe(left)">
                                      <p:cBhvr>
                                        <p:cTn id="22" dur="500"/>
                                        <p:tgtEl>
                                          <p:spTgt spid="10649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6499">
                                            <p:txEl>
                                              <p:pRg st="4" end="4"/>
                                            </p:txEl>
                                          </p:spTgt>
                                        </p:tgtEl>
                                        <p:attrNameLst>
                                          <p:attrName>style.visibility</p:attrName>
                                        </p:attrNameLst>
                                      </p:cBhvr>
                                      <p:to>
                                        <p:strVal val="visible"/>
                                      </p:to>
                                    </p:set>
                                    <p:animEffect transition="in" filter="wipe(left)">
                                      <p:cBhvr>
                                        <p:cTn id="25" dur="500"/>
                                        <p:tgtEl>
                                          <p:spTgt spid="106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928688" y="171450"/>
            <a:ext cx="7315200" cy="742950"/>
          </a:xfrm>
        </p:spPr>
        <p:txBody>
          <a:bodyPr/>
          <a:lstStyle/>
          <a:p>
            <a:pPr eaLnBrk="1" hangingPunct="1"/>
            <a:r>
              <a:rPr lang="zh-CN" altLang="en-US" sz="4600">
                <a:latin typeface="宋体" panose="02010600030101010101" pitchFamily="2" charset="-122"/>
              </a:rPr>
              <a:t>拟序关系</a:t>
            </a:r>
          </a:p>
        </p:txBody>
      </p:sp>
      <p:sp>
        <p:nvSpPr>
          <p:cNvPr id="104451" name="Rectangle 3"/>
          <p:cNvSpPr>
            <a:spLocks noGrp="1" noChangeArrowheads="1"/>
          </p:cNvSpPr>
          <p:nvPr>
            <p:ph sz="quarter" idx="1"/>
          </p:nvPr>
        </p:nvSpPr>
        <p:spPr>
          <a:xfrm>
            <a:off x="612775" y="1200150"/>
            <a:ext cx="8153400" cy="3371850"/>
          </a:xfrm>
        </p:spPr>
        <p:txBody>
          <a:bodyPr/>
          <a:lstStyle/>
          <a:p>
            <a:pPr algn="just" eaLnBrk="1" hangingPunct="1">
              <a:lnSpc>
                <a:spcPct val="90000"/>
              </a:lnSpc>
              <a:tabLst>
                <a:tab pos="1816100" algn="l"/>
              </a:tabLst>
            </a:pPr>
            <a:r>
              <a:rPr lang="zh-CN" altLang="en-US" sz="2400" dirty="0"/>
              <a:t>设</a:t>
            </a:r>
            <a:r>
              <a:rPr lang="en-US" altLang="zh-CN" sz="2400" dirty="0"/>
              <a:t>R</a:t>
            </a:r>
            <a:r>
              <a:rPr lang="zh-CN" altLang="en-US" sz="2400" dirty="0"/>
              <a:t>是集合</a:t>
            </a:r>
            <a:r>
              <a:rPr lang="en-US" altLang="zh-CN" sz="2400" dirty="0"/>
              <a:t>A</a:t>
            </a:r>
            <a:r>
              <a:rPr lang="zh-CN" altLang="en-US" sz="2400" dirty="0"/>
              <a:t>上的一个关系。如果</a:t>
            </a:r>
            <a:r>
              <a:rPr lang="en-US" altLang="zh-CN" sz="2400" dirty="0"/>
              <a:t>R</a:t>
            </a:r>
            <a:r>
              <a:rPr lang="zh-CN" altLang="en-US" sz="2400" dirty="0"/>
              <a:t>具有反自反性，传递性，则称</a:t>
            </a:r>
            <a:r>
              <a:rPr lang="en-US" altLang="zh-CN" sz="2400" dirty="0"/>
              <a:t>R</a:t>
            </a:r>
            <a:r>
              <a:rPr lang="zh-CN" altLang="en-US" sz="2400" dirty="0"/>
              <a:t>为一个拟序关系。记为＜，读做“小于”。</a:t>
            </a:r>
          </a:p>
          <a:p>
            <a:pPr algn="just" eaLnBrk="1" hangingPunct="1">
              <a:lnSpc>
                <a:spcPct val="90000"/>
              </a:lnSpc>
              <a:tabLst>
                <a:tab pos="1816100" algn="l"/>
              </a:tabLst>
            </a:pPr>
            <a:r>
              <a:rPr lang="zh-CN" altLang="en-US" sz="2400" dirty="0"/>
              <a:t>例：</a:t>
            </a:r>
          </a:p>
          <a:p>
            <a:pPr lvl="1" algn="just" eaLnBrk="1" hangingPunct="1">
              <a:lnSpc>
                <a:spcPct val="90000"/>
              </a:lnSpc>
              <a:buFont typeface="Wingdings" panose="05000000000000000000" pitchFamily="2" charset="2"/>
              <a:buChar char="l"/>
              <a:tabLst>
                <a:tab pos="1816100" algn="l"/>
              </a:tabLst>
            </a:pPr>
            <a:r>
              <a:rPr lang="zh-CN" altLang="en-US" sz="2400" dirty="0"/>
              <a:t>数间的小于（“＜”）关系；</a:t>
            </a:r>
          </a:p>
          <a:p>
            <a:pPr lvl="1" algn="just" eaLnBrk="1" hangingPunct="1">
              <a:lnSpc>
                <a:spcPct val="90000"/>
              </a:lnSpc>
              <a:buFont typeface="Wingdings" panose="05000000000000000000" pitchFamily="2" charset="2"/>
              <a:buChar char="l"/>
              <a:tabLst>
                <a:tab pos="1816100" algn="l"/>
              </a:tabLst>
            </a:pPr>
            <a:r>
              <a:rPr lang="zh-CN" altLang="en-US" sz="2400" dirty="0"/>
              <a:t>集合间的真包含（“</a:t>
            </a:r>
            <a:r>
              <a:rPr lang="zh-CN" altLang="en-US" sz="2400" dirty="0">
                <a:sym typeface="Symbol" panose="05050102010706020507" pitchFamily="18" charset="2"/>
              </a:rPr>
              <a:t></a:t>
            </a:r>
            <a:r>
              <a:rPr lang="zh-CN" altLang="en-US" sz="2400" dirty="0"/>
              <a:t>”）关系。</a:t>
            </a:r>
          </a:p>
        </p:txBody>
      </p:sp>
    </p:spTree>
  </p:cSld>
  <p:clrMapOvr>
    <a:masterClrMapping/>
  </p:clrMapOvr>
  <p:transition spd="slow" advTm="8000">
    <p:zoom/>
  </p:transition>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928688" y="171450"/>
            <a:ext cx="7315200" cy="742950"/>
          </a:xfrm>
        </p:spPr>
        <p:txBody>
          <a:bodyPr/>
          <a:lstStyle/>
          <a:p>
            <a:pPr eaLnBrk="1" hangingPunct="1"/>
            <a:r>
              <a:rPr lang="zh-CN" altLang="en-US" sz="4600">
                <a:latin typeface="宋体" panose="02010600030101010101" pitchFamily="2" charset="-122"/>
              </a:rPr>
              <a:t>拟序关系</a:t>
            </a:r>
          </a:p>
        </p:txBody>
      </p:sp>
      <p:sp>
        <p:nvSpPr>
          <p:cNvPr id="303107" name="Rectangle 3"/>
          <p:cNvSpPr>
            <a:spLocks noGrp="1" noChangeArrowheads="1"/>
          </p:cNvSpPr>
          <p:nvPr>
            <p:ph sz="quarter" idx="1"/>
          </p:nvPr>
        </p:nvSpPr>
        <p:spPr>
          <a:xfrm>
            <a:off x="612775" y="1200150"/>
            <a:ext cx="8153400" cy="3371850"/>
          </a:xfrm>
        </p:spPr>
        <p:txBody>
          <a:bodyPr/>
          <a:lstStyle/>
          <a:p>
            <a:pPr marL="239316" indent="-239316" algn="just" eaLnBrk="1" hangingPunct="1">
              <a:tabLst>
                <a:tab pos="1816100" algn="l"/>
              </a:tabLst>
              <a:defRPr/>
            </a:pPr>
            <a:r>
              <a:rPr lang="zh-CN" altLang="en-US" sz="2400" dirty="0"/>
              <a:t>拟序满足反对称性</a:t>
            </a:r>
          </a:p>
          <a:p>
            <a:pPr marL="479822" lvl="1" algn="just" eaLnBrk="1" hangingPunct="1">
              <a:tabLst>
                <a:tab pos="1816100" algn="l"/>
              </a:tabLst>
              <a:defRPr/>
            </a:pPr>
            <a:r>
              <a:rPr lang="zh-CN" altLang="en-US" sz="2400" dirty="0"/>
              <a:t>注意：实际上</a:t>
            </a:r>
            <a:r>
              <a:rPr lang="en-US" altLang="zh-CN" sz="2400" dirty="0"/>
              <a:t>&lt;</a:t>
            </a:r>
            <a:r>
              <a:rPr lang="en-US" altLang="zh-CN" sz="2400" dirty="0" err="1"/>
              <a:t>x,y</a:t>
            </a:r>
            <a:r>
              <a:rPr lang="en-US" altLang="zh-CN" sz="2400" dirty="0"/>
              <a:t>&gt;,&lt;</a:t>
            </a:r>
            <a:r>
              <a:rPr lang="en-US" altLang="zh-CN" sz="2400" dirty="0" err="1"/>
              <a:t>y,x</a:t>
            </a:r>
            <a:r>
              <a:rPr lang="en-US" altLang="zh-CN" sz="2400" dirty="0"/>
              <a:t>&gt;</a:t>
            </a:r>
            <a:r>
              <a:rPr lang="zh-CN" altLang="en-US" sz="2400" dirty="0"/>
              <a:t>不会同时出现</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wipe(left)">
                                      <p:cBhvr>
                                        <p:cTn id="7" dur="500"/>
                                        <p:tgtEl>
                                          <p:spTgt spid="30310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3107">
                                            <p:txEl>
                                              <p:pRg st="1" end="1"/>
                                            </p:txEl>
                                          </p:spTgt>
                                        </p:tgtEl>
                                        <p:attrNameLst>
                                          <p:attrName>style.visibility</p:attrName>
                                        </p:attrNameLst>
                                      </p:cBhvr>
                                      <p:to>
                                        <p:strVal val="visible"/>
                                      </p:to>
                                    </p:set>
                                    <p:animEffect transition="in" filter="wipe(left)">
                                      <p:cBhvr>
                                        <p:cTn id="10" dur="500"/>
                                        <p:tgtEl>
                                          <p:spTgt spid="303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928688" y="171450"/>
            <a:ext cx="7315200" cy="742950"/>
          </a:xfrm>
        </p:spPr>
        <p:txBody>
          <a:bodyPr/>
          <a:lstStyle/>
          <a:p>
            <a:pPr eaLnBrk="1" hangingPunct="1"/>
            <a:r>
              <a:rPr lang="zh-CN" altLang="en-US" sz="4600"/>
              <a:t>最大</a:t>
            </a:r>
            <a:r>
              <a:rPr lang="en-US" altLang="zh-CN" sz="4600"/>
              <a:t>(</a:t>
            </a:r>
            <a:r>
              <a:rPr lang="zh-CN" altLang="en-US" sz="4600"/>
              <a:t>小</a:t>
            </a:r>
            <a:r>
              <a:rPr lang="en-US" altLang="zh-CN" sz="4600"/>
              <a:t>)</a:t>
            </a:r>
            <a:r>
              <a:rPr lang="zh-CN" altLang="en-US" sz="4600"/>
              <a:t>元、</a:t>
            </a:r>
            <a:r>
              <a:rPr lang="zh-CN" altLang="en-US" sz="4600">
                <a:latin typeface="宋体" panose="02010600030101010101" pitchFamily="2" charset="-122"/>
              </a:rPr>
              <a:t>极大</a:t>
            </a:r>
            <a:r>
              <a:rPr lang="en-US" altLang="zh-CN" sz="4600">
                <a:latin typeface="宋体" panose="02010600030101010101" pitchFamily="2" charset="-122"/>
              </a:rPr>
              <a:t>(</a:t>
            </a:r>
            <a:r>
              <a:rPr lang="zh-CN" altLang="en-US" sz="4600">
                <a:latin typeface="宋体" panose="02010600030101010101" pitchFamily="2" charset="-122"/>
              </a:rPr>
              <a:t>小</a:t>
            </a:r>
            <a:r>
              <a:rPr lang="en-US" altLang="zh-CN" sz="4600">
                <a:latin typeface="宋体" panose="02010600030101010101" pitchFamily="2" charset="-122"/>
              </a:rPr>
              <a:t>)</a:t>
            </a:r>
            <a:r>
              <a:rPr lang="zh-CN" altLang="en-US" sz="4600">
                <a:latin typeface="宋体" panose="02010600030101010101" pitchFamily="2" charset="-122"/>
              </a:rPr>
              <a:t>元</a:t>
            </a:r>
            <a:r>
              <a:rPr lang="zh-CN" altLang="en-US" sz="4200"/>
              <a:t>　</a:t>
            </a:r>
          </a:p>
        </p:txBody>
      </p:sp>
      <p:sp>
        <p:nvSpPr>
          <p:cNvPr id="108547" name="Rectangle 3"/>
          <p:cNvSpPr>
            <a:spLocks noGrp="1" noChangeArrowheads="1"/>
          </p:cNvSpPr>
          <p:nvPr>
            <p:ph sz="quarter" idx="1"/>
          </p:nvPr>
        </p:nvSpPr>
        <p:spPr>
          <a:xfrm>
            <a:off x="612775" y="1200150"/>
            <a:ext cx="8153400" cy="3371850"/>
          </a:xfrm>
        </p:spPr>
        <p:txBody>
          <a:bodyPr/>
          <a:lstStyle/>
          <a:p>
            <a:pPr marL="0" indent="0" eaLnBrk="1" hangingPunct="1">
              <a:buNone/>
            </a:pPr>
            <a:r>
              <a:rPr lang="zh-CN" altLang="en-US" sz="2400" dirty="0"/>
              <a:t>设</a:t>
            </a:r>
            <a:r>
              <a:rPr lang="en-US" altLang="zh-CN" sz="2400" dirty="0"/>
              <a:t>&lt;A,≤&gt;</a:t>
            </a:r>
            <a:r>
              <a:rPr lang="zh-CN" altLang="en-US" sz="2400" dirty="0"/>
              <a:t>是一个偏序集，</a:t>
            </a:r>
            <a:br>
              <a:rPr lang="zh-CN" altLang="en-US" sz="2400" dirty="0"/>
            </a:br>
            <a:r>
              <a:rPr lang="en-US" altLang="zh-CN" sz="2400" dirty="0">
                <a:solidFill>
                  <a:schemeClr val="tx2"/>
                </a:solidFill>
              </a:rPr>
              <a:t>(1)</a:t>
            </a:r>
            <a:r>
              <a:rPr lang="zh-CN" altLang="en-US" sz="2400" dirty="0"/>
              <a:t>如果</a:t>
            </a:r>
            <a:r>
              <a:rPr lang="en-US" altLang="zh-CN" sz="2400" dirty="0"/>
              <a:t>A</a:t>
            </a:r>
            <a:r>
              <a:rPr lang="zh-CN" altLang="en-US" sz="2400" dirty="0"/>
              <a:t>中有一个元素</a:t>
            </a:r>
            <a:r>
              <a:rPr lang="en-US" altLang="zh-CN" sz="2400" dirty="0"/>
              <a:t>a</a:t>
            </a:r>
            <a:r>
              <a:rPr lang="zh-CN" altLang="en-US" sz="2400" dirty="0"/>
              <a:t>，对于所有的</a:t>
            </a:r>
            <a:r>
              <a:rPr lang="en-US" altLang="zh-CN" sz="2400" dirty="0" err="1"/>
              <a:t>x</a:t>
            </a:r>
            <a:r>
              <a:rPr lang="en-US" altLang="zh-CN" sz="2400" dirty="0" err="1">
                <a:sym typeface="Symbol" panose="05050102010706020507" pitchFamily="18" charset="2"/>
              </a:rPr>
              <a:t></a:t>
            </a:r>
            <a:r>
              <a:rPr lang="en-US" altLang="zh-CN" sz="2400" dirty="0" err="1"/>
              <a:t>A</a:t>
            </a:r>
            <a:r>
              <a:rPr lang="zh-CN" altLang="en-US" sz="2400" dirty="0"/>
              <a:t>，都</a:t>
            </a:r>
            <a:r>
              <a:rPr lang="zh-CN" altLang="en-US" sz="2400"/>
              <a:t>有</a:t>
            </a:r>
            <a:r>
              <a:rPr lang="en-US" altLang="zh-CN" sz="2400"/>
              <a:t>x(</a:t>
            </a:r>
            <a:r>
              <a:rPr lang="zh-CN" altLang="en-US" sz="2400"/>
              <a:t>偏序</a:t>
            </a:r>
            <a:r>
              <a:rPr lang="en-US" altLang="zh-CN" sz="2400"/>
              <a:t>)a</a:t>
            </a:r>
            <a:r>
              <a:rPr lang="zh-CN" altLang="en-US" sz="2400" dirty="0"/>
              <a:t>，则称</a:t>
            </a:r>
            <a:r>
              <a:rPr lang="en-US" altLang="zh-CN" sz="2400" dirty="0"/>
              <a:t>a</a:t>
            </a:r>
            <a:r>
              <a:rPr lang="zh-CN" altLang="en-US" sz="2400" dirty="0"/>
              <a:t>为集合</a:t>
            </a:r>
            <a:r>
              <a:rPr lang="en-US" altLang="zh-CN" sz="2400" dirty="0"/>
              <a:t>A</a:t>
            </a:r>
            <a:r>
              <a:rPr lang="zh-CN" altLang="en-US" sz="2400" dirty="0"/>
              <a:t>的</a:t>
            </a:r>
            <a:r>
              <a:rPr lang="zh-CN" altLang="en-US" sz="2400" dirty="0">
                <a:solidFill>
                  <a:srgbClr val="FF0000"/>
                </a:solidFill>
              </a:rPr>
              <a:t>最大</a:t>
            </a:r>
            <a:r>
              <a:rPr lang="zh-CN" altLang="en-US" sz="2400" dirty="0"/>
              <a:t>元；如果</a:t>
            </a:r>
            <a:r>
              <a:rPr lang="en-US" altLang="zh-CN" sz="2400" dirty="0"/>
              <a:t>A</a:t>
            </a:r>
            <a:r>
              <a:rPr lang="zh-CN" altLang="en-US" sz="2400" dirty="0"/>
              <a:t>中有一个元素</a:t>
            </a:r>
            <a:r>
              <a:rPr lang="en-US" altLang="zh-CN" sz="2400" dirty="0"/>
              <a:t>a</a:t>
            </a:r>
            <a:r>
              <a:rPr lang="zh-CN" altLang="en-US" sz="2400" dirty="0"/>
              <a:t>，对于所有的</a:t>
            </a:r>
            <a:r>
              <a:rPr lang="en-US" altLang="zh-CN" sz="2400" dirty="0" err="1"/>
              <a:t>x</a:t>
            </a:r>
            <a:r>
              <a:rPr lang="en-US" altLang="zh-CN" sz="2400" dirty="0" err="1">
                <a:sym typeface="Symbol" panose="05050102010706020507" pitchFamily="18" charset="2"/>
              </a:rPr>
              <a:t></a:t>
            </a:r>
            <a:r>
              <a:rPr lang="en-US" altLang="zh-CN" sz="2400" dirty="0" err="1"/>
              <a:t>A</a:t>
            </a:r>
            <a:r>
              <a:rPr lang="zh-CN" altLang="en-US" sz="2400" dirty="0"/>
              <a:t>，都有</a:t>
            </a:r>
            <a:r>
              <a:rPr lang="en-US" altLang="zh-CN" sz="2400" dirty="0" err="1">
                <a:solidFill>
                  <a:srgbClr val="FF0000"/>
                </a:solidFill>
              </a:rPr>
              <a:t>a≤x</a:t>
            </a:r>
            <a:r>
              <a:rPr lang="zh-CN" altLang="en-US" sz="2400" dirty="0"/>
              <a:t>，则称</a:t>
            </a:r>
            <a:r>
              <a:rPr lang="en-US" altLang="zh-CN" sz="2400" dirty="0"/>
              <a:t>a</a:t>
            </a:r>
            <a:r>
              <a:rPr lang="zh-CN" altLang="en-US" sz="2400" dirty="0"/>
              <a:t>为集合</a:t>
            </a:r>
            <a:r>
              <a:rPr lang="en-US" altLang="zh-CN" sz="2400" dirty="0"/>
              <a:t>A</a:t>
            </a:r>
            <a:r>
              <a:rPr lang="zh-CN" altLang="en-US" sz="2400" dirty="0"/>
              <a:t>的</a:t>
            </a:r>
            <a:r>
              <a:rPr lang="zh-CN" altLang="en-US" sz="2400" dirty="0">
                <a:solidFill>
                  <a:srgbClr val="FF0000"/>
                </a:solidFill>
              </a:rPr>
              <a:t>最小</a:t>
            </a:r>
            <a:r>
              <a:rPr lang="zh-CN" altLang="en-US" sz="2400" dirty="0"/>
              <a:t>元。</a:t>
            </a:r>
            <a:endParaRPr lang="zh-CN" altLang="en-US" sz="2400" i="1" dirty="0"/>
          </a:p>
          <a:p>
            <a:pPr marL="0" indent="0" eaLnBrk="1" hangingPunct="1">
              <a:buNone/>
            </a:pPr>
            <a:r>
              <a:rPr lang="en-US" altLang="zh-CN" sz="2400" dirty="0">
                <a:solidFill>
                  <a:schemeClr val="tx2"/>
                </a:solidFill>
              </a:rPr>
              <a:t>(2)</a:t>
            </a:r>
            <a:r>
              <a:rPr lang="zh-CN" altLang="en-US" sz="2400" dirty="0"/>
              <a:t>如果</a:t>
            </a:r>
            <a:r>
              <a:rPr lang="en-US" altLang="zh-CN" sz="2400" dirty="0"/>
              <a:t>A</a:t>
            </a:r>
            <a:r>
              <a:rPr lang="zh-CN" altLang="en-US" sz="2400" dirty="0"/>
              <a:t>中有一个元素</a:t>
            </a:r>
            <a:r>
              <a:rPr lang="en-US" altLang="zh-CN" sz="2400" dirty="0"/>
              <a:t>a</a:t>
            </a:r>
            <a:r>
              <a:rPr lang="zh-CN" altLang="en-US" sz="2400" dirty="0"/>
              <a:t>，除</a:t>
            </a:r>
            <a:r>
              <a:rPr lang="en-US" altLang="zh-CN" sz="2400" dirty="0"/>
              <a:t>a</a:t>
            </a:r>
            <a:r>
              <a:rPr lang="zh-CN" altLang="en-US" sz="2400" dirty="0"/>
              <a:t>之外，</a:t>
            </a:r>
            <a:r>
              <a:rPr lang="en-US" altLang="zh-CN" sz="2400" dirty="0"/>
              <a:t>A</a:t>
            </a:r>
            <a:r>
              <a:rPr lang="zh-CN" altLang="en-US" sz="2400" dirty="0"/>
              <a:t>中没有元素</a:t>
            </a:r>
            <a:r>
              <a:rPr lang="en-US" altLang="zh-CN" sz="2400" dirty="0"/>
              <a:t>x</a:t>
            </a:r>
            <a:r>
              <a:rPr lang="zh-CN" altLang="en-US" sz="2400" dirty="0"/>
              <a:t>，</a:t>
            </a:r>
            <a:r>
              <a:rPr lang="zh-CN" altLang="en-US" sz="2400"/>
              <a:t>使得</a:t>
            </a:r>
            <a:r>
              <a:rPr lang="en-US" altLang="zh-CN" sz="2400"/>
              <a:t>a(</a:t>
            </a:r>
            <a:r>
              <a:rPr lang="zh-CN" altLang="en-US" sz="2400"/>
              <a:t>偏序</a:t>
            </a:r>
            <a:r>
              <a:rPr lang="en-US" altLang="zh-CN" sz="2400"/>
              <a:t>)x</a:t>
            </a:r>
            <a:r>
              <a:rPr lang="zh-CN" altLang="en-US" sz="2400" dirty="0"/>
              <a:t>，则称</a:t>
            </a:r>
            <a:r>
              <a:rPr lang="en-US" altLang="zh-CN" sz="2400" dirty="0"/>
              <a:t>a</a:t>
            </a:r>
            <a:r>
              <a:rPr lang="zh-CN" altLang="en-US" sz="2400" dirty="0"/>
              <a:t>为集合</a:t>
            </a:r>
            <a:r>
              <a:rPr lang="en-US" altLang="zh-CN" sz="2400" dirty="0"/>
              <a:t>A</a:t>
            </a:r>
            <a:r>
              <a:rPr lang="zh-CN" altLang="en-US" sz="2400" dirty="0"/>
              <a:t>的一个</a:t>
            </a:r>
            <a:r>
              <a:rPr lang="zh-CN" altLang="en-US" sz="2400" dirty="0">
                <a:solidFill>
                  <a:srgbClr val="FF0000"/>
                </a:solidFill>
              </a:rPr>
              <a:t>极大</a:t>
            </a:r>
            <a:r>
              <a:rPr lang="zh-CN" altLang="en-US" sz="2400" dirty="0"/>
              <a:t>元；如果</a:t>
            </a:r>
            <a:r>
              <a:rPr lang="en-US" altLang="zh-CN" sz="2400" dirty="0"/>
              <a:t>A</a:t>
            </a:r>
            <a:r>
              <a:rPr lang="zh-CN" altLang="en-US" sz="2400" dirty="0"/>
              <a:t>中有一个元素</a:t>
            </a:r>
            <a:r>
              <a:rPr lang="en-US" altLang="zh-CN" sz="2400" dirty="0"/>
              <a:t>a</a:t>
            </a:r>
            <a:r>
              <a:rPr lang="zh-CN" altLang="en-US" sz="2400" dirty="0"/>
              <a:t>，除</a:t>
            </a:r>
            <a:r>
              <a:rPr lang="en-US" altLang="zh-CN" sz="2400" dirty="0"/>
              <a:t>a</a:t>
            </a:r>
            <a:r>
              <a:rPr lang="zh-CN" altLang="en-US" sz="2400" dirty="0"/>
              <a:t>之外，</a:t>
            </a:r>
            <a:r>
              <a:rPr lang="en-US" altLang="zh-CN" sz="2400" dirty="0"/>
              <a:t>A</a:t>
            </a:r>
            <a:r>
              <a:rPr lang="zh-CN" altLang="en-US" sz="2400" dirty="0"/>
              <a:t>中没有元素</a:t>
            </a:r>
            <a:r>
              <a:rPr lang="en-US" altLang="zh-CN" sz="2400" dirty="0"/>
              <a:t>x</a:t>
            </a:r>
            <a:r>
              <a:rPr lang="zh-CN" altLang="en-US" sz="2400" dirty="0"/>
              <a:t>，使得</a:t>
            </a:r>
            <a:r>
              <a:rPr lang="en-US" altLang="zh-CN" sz="2400" dirty="0" err="1">
                <a:solidFill>
                  <a:srgbClr val="FF0000"/>
                </a:solidFill>
              </a:rPr>
              <a:t>x≤a</a:t>
            </a:r>
            <a:r>
              <a:rPr lang="en-US" altLang="zh-CN" sz="2400" dirty="0">
                <a:solidFill>
                  <a:schemeClr val="tx2"/>
                </a:solidFill>
              </a:rPr>
              <a:t>,</a:t>
            </a:r>
            <a:r>
              <a:rPr lang="zh-CN" altLang="en-US" sz="2400" dirty="0"/>
              <a:t>则称</a:t>
            </a:r>
            <a:r>
              <a:rPr lang="en-US" altLang="zh-CN" sz="2400" dirty="0"/>
              <a:t>a</a:t>
            </a:r>
            <a:r>
              <a:rPr lang="zh-CN" altLang="en-US" sz="2400" dirty="0"/>
              <a:t>为集合</a:t>
            </a:r>
            <a:r>
              <a:rPr lang="en-US" altLang="zh-CN" sz="2400" dirty="0"/>
              <a:t>A</a:t>
            </a:r>
            <a:r>
              <a:rPr lang="zh-CN" altLang="en-US" sz="2400" dirty="0"/>
              <a:t>的一个</a:t>
            </a:r>
            <a:r>
              <a:rPr lang="zh-CN" altLang="en-US" sz="2400" dirty="0">
                <a:solidFill>
                  <a:srgbClr val="FF0000"/>
                </a:solidFill>
              </a:rPr>
              <a:t>极小</a:t>
            </a:r>
            <a:r>
              <a:rPr lang="zh-CN" altLang="en-US" sz="2400" dirty="0"/>
              <a:t>元。</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left)">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wipe(left)">
                                      <p:cBhvr>
                                        <p:cTn id="12" dur="500"/>
                                        <p:tgtEl>
                                          <p:spTgt spid="108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重要结论</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sz="1800" dirty="0">
                    <a:solidFill>
                      <a:srgbClr val="FF0000"/>
                    </a:solidFill>
                    <a:sym typeface="Symbol" panose="05050102010706020507" pitchFamily="18" charset="2"/>
                  </a:rPr>
                  <a:t>(</a:t>
                </a:r>
                <a:r>
                  <a:rPr lang="en-US" altLang="zh-CN" sz="1800" dirty="0">
                    <a:solidFill>
                      <a:srgbClr val="FF0000"/>
                    </a:solidFill>
                  </a:rPr>
                  <a:t>A</a:t>
                </a:r>
                <a:r>
                  <a:rPr lang="en-US" altLang="zh-CN" sz="1800" dirty="0">
                    <a:solidFill>
                      <a:srgbClr val="FF0000"/>
                    </a:solidFill>
                    <a:sym typeface="Symbol" panose="05050102010706020507" pitchFamily="18" charset="2"/>
                  </a:rPr>
                  <a:t>-B)C=AC-BC</a:t>
                </a:r>
              </a:p>
              <a:p>
                <a:r>
                  <a:rPr lang="en-US" altLang="zh-CN" sz="1800" dirty="0">
                    <a:sym typeface="Symbol" panose="05050102010706020507" pitchFamily="18" charset="2"/>
                  </a:rPr>
                  <a:t>(</a:t>
                </a:r>
                <a:r>
                  <a:rPr lang="en-US" altLang="zh-CN" sz="1800" dirty="0"/>
                  <a:t>A</a:t>
                </a:r>
                <a:r>
                  <a:rPr lang="en-US" altLang="zh-CN" sz="1800" dirty="0">
                    <a:sym typeface="Symbol" panose="05050102010706020507" pitchFamily="18" charset="2"/>
                  </a:rPr>
                  <a:t>-B)C=(A</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)C=AC</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C</a:t>
                </a:r>
              </a:p>
              <a:p>
                <a:pPr marL="0" indent="0">
                  <a:buNone/>
                </a:pPr>
                <a:r>
                  <a:rPr lang="en-US" altLang="zh-CN" sz="1800" dirty="0">
                    <a:sym typeface="Symbol" panose="05050102010706020507" pitchFamily="18" charset="2"/>
                  </a:rPr>
                  <a:t>AC-BC</a:t>
                </a:r>
              </a:p>
              <a:p>
                <a:pPr marL="0" indent="0">
                  <a:buNone/>
                </a:pPr>
                <a:r>
                  <a:rPr lang="en-US" altLang="zh-CN" sz="1800" dirty="0">
                    <a:sym typeface="Symbol" panose="05050102010706020507" pitchFamily="18" charset="2"/>
                  </a:rPr>
                  <a:t>=AC</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a:latin typeface="Cambria Math" panose="02040503050406030204" pitchFamily="18" charset="0"/>
                            <a:sym typeface="Symbol" panose="05050102010706020507" pitchFamily="18" charset="2"/>
                          </a:rPr>
                          <m:t>B</m:t>
                        </m:r>
                        <m:r>
                          <a:rPr lang="en-US" altLang="zh-CN" sz="1800" i="1">
                            <a:latin typeface="Cambria Math" panose="02040503050406030204" pitchFamily="18" charset="0"/>
                            <a:sym typeface="Symbol" panose="05050102010706020507" pitchFamily="18" charset="2"/>
                          </a:rPr>
                          <m:t></m:t>
                        </m:r>
                        <m:r>
                          <m:rPr>
                            <m:nor/>
                          </m:rPr>
                          <a:rPr lang="en-US" altLang="zh-CN" sz="1800" dirty="0"/>
                          <m:t>C</m:t>
                        </m:r>
                      </m:e>
                    </m:acc>
                  </m:oMath>
                </a14:m>
                <a:r>
                  <a:rPr lang="en-US" altLang="zh-CN" sz="1800" dirty="0">
                    <a:sym typeface="Symbol" panose="05050102010706020507" pitchFamily="18" charset="2"/>
                  </a:rPr>
                  <a:t>=AC((</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C)</a:t>
                </a:r>
                <a:r>
                  <a:rPr lang="en-US" altLang="zh-CN" sz="1800" dirty="0"/>
                  <a:t>(B</a:t>
                </a:r>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C</m:t>
                        </m:r>
                      </m:e>
                    </m:acc>
                  </m:oMath>
                </a14:m>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C</m:t>
                        </m:r>
                      </m:e>
                    </m:acc>
                  </m:oMath>
                </a14:m>
                <a:r>
                  <a:rPr lang="en-US" altLang="zh-CN" sz="1800" dirty="0">
                    <a:sym typeface="Symbol" panose="05050102010706020507" pitchFamily="18" charset="2"/>
                  </a:rPr>
                  <a:t>)</a:t>
                </a:r>
              </a:p>
              <a:p>
                <a:pPr marL="0" indent="0">
                  <a:buNone/>
                </a:pPr>
                <a:r>
                  <a:rPr lang="en-US" altLang="zh-CN" sz="1800" dirty="0">
                    <a:sym typeface="Symbol" panose="05050102010706020507" pitchFamily="18" charset="2"/>
                  </a:rPr>
                  <a:t>=(AC</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C)(ACB</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C</m:t>
                        </m:r>
                      </m:e>
                    </m:acc>
                  </m:oMath>
                </a14:m>
                <a:r>
                  <a:rPr lang="en-US" altLang="zh-CN" sz="1800" dirty="0">
                    <a:sym typeface="Symbol" panose="05050102010706020507" pitchFamily="18" charset="2"/>
                  </a:rPr>
                  <a:t>)(AC</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C</m:t>
                        </m:r>
                      </m:e>
                    </m:acc>
                  </m:oMath>
                </a14:m>
                <a:r>
                  <a:rPr lang="en-US" altLang="zh-CN" sz="1800" dirty="0">
                    <a:sym typeface="Symbol" panose="05050102010706020507" pitchFamily="18" charset="2"/>
                  </a:rPr>
                  <a:t>)</a:t>
                </a:r>
              </a:p>
              <a:p>
                <a:pPr marL="0" indent="0">
                  <a:buNone/>
                </a:pPr>
                <a:r>
                  <a:rPr lang="en-US" altLang="zh-CN" sz="1800" dirty="0">
                    <a:sym typeface="Symbol" panose="05050102010706020507" pitchFamily="18" charset="2"/>
                  </a:rPr>
                  <a:t>=(AC</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C)</a:t>
                </a:r>
              </a:p>
              <a:p>
                <a:pPr marL="0" indent="0">
                  <a:buNone/>
                </a:pPr>
                <a:r>
                  <a:rPr lang="en-US" altLang="zh-CN" sz="1800" dirty="0">
                    <a:sym typeface="Symbol" panose="05050102010706020507" pitchFamily="18" charset="2"/>
                  </a:rPr>
                  <a:t>=AC</a:t>
                </a:r>
                <a14:m>
                  <m:oMath xmlns:m="http://schemas.openxmlformats.org/officeDocument/2006/math">
                    <m:acc>
                      <m:accPr>
                        <m:chr m:val="̅"/>
                        <m:ctrlPr>
                          <a:rPr lang="en-US" altLang="zh-CN" sz="1800" i="1">
                            <a:latin typeface="Cambria Math" panose="02040503050406030204" pitchFamily="18" charset="0"/>
                            <a:sym typeface="Symbol" panose="05050102010706020507" pitchFamily="18" charset="2"/>
                          </a:rPr>
                        </m:ctrlPr>
                      </m:accPr>
                      <m:e>
                        <m:r>
                          <m:rPr>
                            <m:nor/>
                          </m:rPr>
                          <a:rPr lang="en-US" altLang="zh-CN" sz="1800" dirty="0"/>
                          <m:t>B</m:t>
                        </m:r>
                      </m:e>
                    </m:acc>
                  </m:oMath>
                </a14:m>
                <a:r>
                  <a:rPr lang="en-US" altLang="zh-CN" sz="1800" dirty="0">
                    <a:sym typeface="Symbol" panose="05050102010706020507" pitchFamily="18" charset="2"/>
                  </a:rPr>
                  <a:t>C</a:t>
                </a:r>
              </a:p>
              <a:p>
                <a:r>
                  <a:rPr lang="en-US" altLang="zh-CN" sz="1800" dirty="0">
                    <a:solidFill>
                      <a:srgbClr val="FF0000"/>
                    </a:solidFill>
                  </a:rPr>
                  <a:t>A</a:t>
                </a:r>
                <a:r>
                  <a:rPr lang="en-US" altLang="zh-CN" sz="1800" dirty="0">
                    <a:solidFill>
                      <a:srgbClr val="FF0000"/>
                    </a:solidFill>
                    <a:sym typeface="Symbol" panose="05050102010706020507" pitchFamily="18" charset="2"/>
                  </a:rPr>
                  <a:t>(B-C)=C=AB-AC</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673" t="-14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09687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928688" y="171450"/>
            <a:ext cx="7315200" cy="742950"/>
          </a:xfrm>
        </p:spPr>
        <p:txBody>
          <a:bodyPr/>
          <a:lstStyle/>
          <a:p>
            <a:pPr eaLnBrk="1" hangingPunct="1"/>
            <a:r>
              <a:rPr lang="zh-CN" altLang="en-US" sz="4600" dirty="0"/>
              <a:t>上界</a:t>
            </a:r>
            <a:r>
              <a:rPr lang="en-US" altLang="zh-CN" sz="4600" dirty="0"/>
              <a:t>(</a:t>
            </a:r>
            <a:r>
              <a:rPr lang="zh-CN" altLang="en-US" sz="4600" dirty="0"/>
              <a:t>下界</a:t>
            </a:r>
            <a:r>
              <a:rPr lang="en-US" altLang="zh-CN" sz="4600" dirty="0"/>
              <a:t>)</a:t>
            </a:r>
            <a:r>
              <a:rPr lang="zh-CN" altLang="en-US" sz="4200" dirty="0"/>
              <a:t>　</a:t>
            </a:r>
          </a:p>
        </p:txBody>
      </p:sp>
      <p:sp>
        <p:nvSpPr>
          <p:cNvPr id="112643" name="Rectangle 3"/>
          <p:cNvSpPr>
            <a:spLocks noGrp="1" noChangeArrowheads="1"/>
          </p:cNvSpPr>
          <p:nvPr>
            <p:ph sz="quarter" idx="1"/>
          </p:nvPr>
        </p:nvSpPr>
        <p:spPr>
          <a:xfrm>
            <a:off x="612775" y="1200150"/>
            <a:ext cx="8153400" cy="3371850"/>
          </a:xfrm>
        </p:spPr>
        <p:txBody>
          <a:bodyPr/>
          <a:lstStyle/>
          <a:p>
            <a:pPr marL="0" indent="0" eaLnBrk="1" hangingPunct="1">
              <a:buClr>
                <a:schemeClr val="tx2"/>
              </a:buClr>
              <a:buFont typeface="Wingdings" panose="05000000000000000000" pitchFamily="2" charset="2"/>
              <a:buNone/>
            </a:pPr>
            <a:r>
              <a:rPr lang="zh-CN" altLang="en-US" sz="2000" dirty="0"/>
              <a:t>设</a:t>
            </a:r>
            <a:r>
              <a:rPr lang="en-US" altLang="zh-CN" sz="2000" dirty="0"/>
              <a:t>&lt;A,≤&gt;</a:t>
            </a:r>
            <a:r>
              <a:rPr lang="zh-CN" altLang="en-US" sz="2000" dirty="0"/>
              <a:t>是一个偏序集，</a:t>
            </a:r>
            <a:endParaRPr lang="zh-CN" altLang="en-US" sz="2000" dirty="0">
              <a:solidFill>
                <a:schemeClr val="tx2"/>
              </a:solidFill>
            </a:endParaRPr>
          </a:p>
          <a:p>
            <a:pPr marL="0" indent="0" eaLnBrk="1" hangingPunct="1">
              <a:buClr>
                <a:schemeClr val="tx2"/>
              </a:buClr>
              <a:buNone/>
            </a:pPr>
            <a:r>
              <a:rPr lang="zh-CN" altLang="en-US" sz="2000" dirty="0"/>
              <a:t>对于</a:t>
            </a:r>
            <a:r>
              <a:rPr lang="en-US" altLang="zh-CN" sz="2000" dirty="0"/>
              <a:t>A</a:t>
            </a:r>
            <a:r>
              <a:rPr lang="zh-CN" altLang="en-US" sz="2000" dirty="0"/>
              <a:t>中的</a:t>
            </a:r>
            <a:r>
              <a:rPr lang="zh-CN" altLang="en-US" sz="2000" i="1" dirty="0"/>
              <a:t>子集</a:t>
            </a:r>
            <a:r>
              <a:rPr lang="en-US" altLang="zh-CN" sz="2000" i="1" dirty="0"/>
              <a:t>M</a:t>
            </a:r>
            <a:r>
              <a:rPr lang="zh-CN" altLang="en-US" sz="2000" dirty="0"/>
              <a:t>，如果对</a:t>
            </a:r>
            <a:r>
              <a:rPr lang="en-US" altLang="zh-CN" sz="2000" dirty="0">
                <a:solidFill>
                  <a:srgbClr val="FF3300"/>
                </a:solidFill>
              </a:rPr>
              <a:t>M</a:t>
            </a:r>
            <a:r>
              <a:rPr lang="zh-CN" altLang="en-US" sz="2000" dirty="0">
                <a:solidFill>
                  <a:srgbClr val="FF3300"/>
                </a:solidFill>
              </a:rPr>
              <a:t>中</a:t>
            </a:r>
            <a:r>
              <a:rPr lang="zh-CN" altLang="en-US" sz="2000" dirty="0"/>
              <a:t>任意元素</a:t>
            </a:r>
            <a:r>
              <a:rPr lang="en-US" altLang="zh-CN" sz="2000" dirty="0"/>
              <a:t>m</a:t>
            </a:r>
            <a:r>
              <a:rPr lang="zh-CN" altLang="en-US" sz="2000" dirty="0"/>
              <a:t>，都有</a:t>
            </a:r>
            <a:r>
              <a:rPr lang="en-US" altLang="zh-CN" sz="2000" dirty="0" err="1"/>
              <a:t>m≤a</a:t>
            </a:r>
            <a:r>
              <a:rPr lang="zh-CN" altLang="en-US" sz="2000" dirty="0"/>
              <a:t>，则</a:t>
            </a:r>
            <a:r>
              <a:rPr lang="en-US" altLang="zh-CN" sz="2000" dirty="0">
                <a:solidFill>
                  <a:srgbClr val="FF3300"/>
                </a:solidFill>
              </a:rPr>
              <a:t>A</a:t>
            </a:r>
            <a:r>
              <a:rPr lang="zh-CN" altLang="en-US" sz="2000" dirty="0">
                <a:solidFill>
                  <a:srgbClr val="FF3300"/>
                </a:solidFill>
              </a:rPr>
              <a:t>中</a:t>
            </a:r>
            <a:r>
              <a:rPr lang="zh-CN" altLang="en-US" sz="2000" dirty="0"/>
              <a:t>元素</a:t>
            </a:r>
            <a:r>
              <a:rPr lang="en-US" altLang="zh-CN" sz="2000" dirty="0"/>
              <a:t>a</a:t>
            </a:r>
            <a:r>
              <a:rPr lang="zh-CN" altLang="en-US" sz="2000" dirty="0"/>
              <a:t>称为子集</a:t>
            </a:r>
            <a:r>
              <a:rPr lang="en-US" altLang="zh-CN" sz="2000" dirty="0"/>
              <a:t>M</a:t>
            </a:r>
            <a:r>
              <a:rPr lang="zh-CN" altLang="en-US" sz="2000" dirty="0"/>
              <a:t>的一个上界；如果对</a:t>
            </a:r>
            <a:r>
              <a:rPr lang="en-US" altLang="zh-CN" sz="2000" dirty="0">
                <a:solidFill>
                  <a:srgbClr val="FF3300"/>
                </a:solidFill>
              </a:rPr>
              <a:t>M</a:t>
            </a:r>
            <a:r>
              <a:rPr lang="zh-CN" altLang="en-US" sz="2000" dirty="0">
                <a:solidFill>
                  <a:srgbClr val="FF3300"/>
                </a:solidFill>
              </a:rPr>
              <a:t>中</a:t>
            </a:r>
            <a:r>
              <a:rPr lang="zh-CN" altLang="en-US" sz="2000" dirty="0"/>
              <a:t>任意元素</a:t>
            </a:r>
            <a:r>
              <a:rPr lang="en-US" altLang="zh-CN" sz="2000" dirty="0"/>
              <a:t>m</a:t>
            </a:r>
            <a:r>
              <a:rPr lang="zh-CN" altLang="en-US" sz="2000" dirty="0"/>
              <a:t>，都有</a:t>
            </a:r>
            <a:r>
              <a:rPr lang="en-US" altLang="zh-CN" sz="2000" dirty="0" err="1"/>
              <a:t>a≤m</a:t>
            </a:r>
            <a:r>
              <a:rPr lang="zh-CN" altLang="en-US" sz="2000" dirty="0"/>
              <a:t>，则</a:t>
            </a:r>
            <a:r>
              <a:rPr lang="en-US" altLang="zh-CN" sz="2000" dirty="0">
                <a:solidFill>
                  <a:srgbClr val="FF3300"/>
                </a:solidFill>
              </a:rPr>
              <a:t>A</a:t>
            </a:r>
            <a:r>
              <a:rPr lang="zh-CN" altLang="en-US" sz="2000" dirty="0">
                <a:solidFill>
                  <a:srgbClr val="FF3300"/>
                </a:solidFill>
              </a:rPr>
              <a:t>中</a:t>
            </a:r>
            <a:r>
              <a:rPr lang="zh-CN" altLang="en-US" sz="2000" dirty="0"/>
              <a:t>元素</a:t>
            </a:r>
            <a:r>
              <a:rPr lang="en-US" altLang="zh-CN" sz="2000" dirty="0"/>
              <a:t>a</a:t>
            </a:r>
            <a:r>
              <a:rPr lang="zh-CN" altLang="en-US" sz="2000" dirty="0"/>
              <a:t>称为子集</a:t>
            </a:r>
            <a:r>
              <a:rPr lang="en-US" altLang="zh-CN" sz="2000" dirty="0"/>
              <a:t>M</a:t>
            </a:r>
            <a:r>
              <a:rPr lang="zh-CN" altLang="en-US" sz="2000" dirty="0"/>
              <a:t>的一个下界。</a:t>
            </a:r>
          </a:p>
          <a:p>
            <a:pPr marL="0" indent="0" eaLnBrk="1" hangingPunct="1">
              <a:buClr>
                <a:schemeClr val="tx2"/>
              </a:buClr>
              <a:buFont typeface="Wingdings" panose="05000000000000000000" pitchFamily="2" charset="2"/>
              <a:buNone/>
            </a:pPr>
            <a:r>
              <a:rPr lang="en-US" altLang="zh-CN" sz="2000" dirty="0"/>
              <a:t>(2)</a:t>
            </a:r>
            <a:r>
              <a:rPr lang="zh-CN" altLang="en-US" sz="2000" dirty="0"/>
              <a:t>对于</a:t>
            </a:r>
            <a:r>
              <a:rPr lang="en-US" altLang="zh-CN" sz="2000" dirty="0"/>
              <a:t>A</a:t>
            </a:r>
            <a:r>
              <a:rPr lang="zh-CN" altLang="en-US" sz="2000" dirty="0"/>
              <a:t>中的子集</a:t>
            </a:r>
            <a:r>
              <a:rPr lang="en-US" altLang="zh-CN" sz="2000" dirty="0"/>
              <a:t>M</a:t>
            </a:r>
            <a:r>
              <a:rPr lang="zh-CN" altLang="en-US" sz="2000" dirty="0"/>
              <a:t>，如果</a:t>
            </a:r>
            <a:r>
              <a:rPr lang="en-US" altLang="zh-CN" sz="2000" dirty="0"/>
              <a:t>a</a:t>
            </a:r>
            <a:r>
              <a:rPr lang="zh-CN" altLang="en-US" sz="2000" dirty="0"/>
              <a:t>是</a:t>
            </a:r>
            <a:r>
              <a:rPr lang="en-US" altLang="zh-CN" sz="2000" dirty="0"/>
              <a:t>M</a:t>
            </a:r>
            <a:r>
              <a:rPr lang="zh-CN" altLang="en-US" sz="2000" dirty="0"/>
              <a:t>的一个上界，并且对</a:t>
            </a:r>
            <a:r>
              <a:rPr lang="en-US" altLang="zh-CN" sz="2000" dirty="0"/>
              <a:t>M</a:t>
            </a:r>
            <a:r>
              <a:rPr lang="zh-CN" altLang="en-US" sz="2000" dirty="0"/>
              <a:t>的任意一个上界</a:t>
            </a:r>
            <a:r>
              <a:rPr lang="en-US" altLang="zh-CN" sz="2000" dirty="0"/>
              <a:t>x</a:t>
            </a:r>
            <a:r>
              <a:rPr lang="zh-CN" altLang="en-US" sz="2000" dirty="0"/>
              <a:t>，都有</a:t>
            </a:r>
            <a:r>
              <a:rPr lang="en-US" altLang="zh-CN" sz="2000" dirty="0" err="1"/>
              <a:t>a≤x</a:t>
            </a:r>
            <a:r>
              <a:rPr lang="zh-CN" altLang="en-US" sz="2000" dirty="0"/>
              <a:t>，则</a:t>
            </a:r>
            <a:r>
              <a:rPr lang="en-US" altLang="zh-CN" sz="2000" dirty="0"/>
              <a:t>A</a:t>
            </a:r>
            <a:r>
              <a:rPr lang="zh-CN" altLang="en-US" sz="2000" dirty="0"/>
              <a:t>中元素</a:t>
            </a:r>
            <a:r>
              <a:rPr lang="en-US" altLang="zh-CN" sz="2000" dirty="0"/>
              <a:t>a</a:t>
            </a:r>
            <a:r>
              <a:rPr lang="zh-CN" altLang="en-US" sz="2000" dirty="0"/>
              <a:t>称为</a:t>
            </a:r>
            <a:r>
              <a:rPr lang="en-US" altLang="zh-CN" sz="2000" dirty="0"/>
              <a:t>M</a:t>
            </a:r>
            <a:r>
              <a:rPr lang="zh-CN" altLang="en-US" sz="2000" dirty="0"/>
              <a:t>的</a:t>
            </a:r>
            <a:r>
              <a:rPr lang="zh-CN" altLang="en-US" sz="2000"/>
              <a:t>一个上确界。</a:t>
            </a:r>
            <a:endParaRPr lang="zh-CN" altLang="en-US" sz="2000" dirty="0"/>
          </a:p>
          <a:p>
            <a:pPr marL="0" indent="0" eaLnBrk="1" hangingPunct="1">
              <a:buClr>
                <a:schemeClr val="tx2"/>
              </a:buClr>
              <a:buFont typeface="Wingdings" panose="05000000000000000000" pitchFamily="2" charset="2"/>
              <a:buNone/>
            </a:pPr>
            <a:r>
              <a:rPr lang="en-US" altLang="zh-CN" sz="2000" dirty="0">
                <a:solidFill>
                  <a:schemeClr val="tx2"/>
                </a:solidFill>
              </a:rPr>
              <a:t>(3)</a:t>
            </a:r>
            <a:r>
              <a:rPr lang="zh-CN" altLang="en-US" sz="2000" dirty="0"/>
              <a:t>对于</a:t>
            </a:r>
            <a:r>
              <a:rPr lang="en-US" altLang="zh-CN" sz="2000" dirty="0"/>
              <a:t>A</a:t>
            </a:r>
            <a:r>
              <a:rPr lang="zh-CN" altLang="en-US" sz="2000" dirty="0"/>
              <a:t>中的子集</a:t>
            </a:r>
            <a:r>
              <a:rPr lang="en-US" altLang="zh-CN" sz="2000" dirty="0"/>
              <a:t>M</a:t>
            </a:r>
            <a:r>
              <a:rPr lang="zh-CN" altLang="en-US" sz="2000" dirty="0"/>
              <a:t>，如果</a:t>
            </a:r>
            <a:r>
              <a:rPr lang="en-US" altLang="zh-CN" sz="2000" dirty="0"/>
              <a:t>a</a:t>
            </a:r>
            <a:r>
              <a:rPr lang="zh-CN" altLang="en-US" sz="2000" dirty="0"/>
              <a:t>是</a:t>
            </a:r>
            <a:r>
              <a:rPr lang="en-US" altLang="zh-CN" sz="2000" dirty="0"/>
              <a:t>M</a:t>
            </a:r>
            <a:r>
              <a:rPr lang="zh-CN" altLang="en-US" sz="2000" dirty="0"/>
              <a:t>的一个下界，并且对</a:t>
            </a:r>
            <a:r>
              <a:rPr lang="en-US" altLang="zh-CN" sz="2000" dirty="0"/>
              <a:t>M</a:t>
            </a:r>
            <a:r>
              <a:rPr lang="zh-CN" altLang="en-US" sz="2000" dirty="0"/>
              <a:t>的任意一个下界</a:t>
            </a:r>
            <a:r>
              <a:rPr lang="en-US" altLang="zh-CN" sz="2000" dirty="0"/>
              <a:t>x</a:t>
            </a:r>
            <a:r>
              <a:rPr lang="zh-CN" altLang="en-US" sz="2000" dirty="0"/>
              <a:t>，都有</a:t>
            </a:r>
            <a:r>
              <a:rPr lang="en-US" altLang="zh-CN" sz="2000" dirty="0" err="1"/>
              <a:t>x≤a</a:t>
            </a:r>
            <a:r>
              <a:rPr lang="zh-CN" altLang="en-US" sz="2000" dirty="0"/>
              <a:t>，则</a:t>
            </a:r>
            <a:r>
              <a:rPr lang="en-US" altLang="zh-CN" sz="2000" dirty="0"/>
              <a:t>A</a:t>
            </a:r>
            <a:r>
              <a:rPr lang="zh-CN" altLang="en-US" sz="2000" dirty="0"/>
              <a:t>中元素</a:t>
            </a:r>
            <a:r>
              <a:rPr lang="en-US" altLang="zh-CN" sz="2000" dirty="0"/>
              <a:t>a</a:t>
            </a:r>
            <a:r>
              <a:rPr lang="zh-CN" altLang="en-US" sz="2000" dirty="0"/>
              <a:t>称为</a:t>
            </a:r>
            <a:r>
              <a:rPr lang="en-US" altLang="zh-CN" sz="2000" dirty="0"/>
              <a:t>M</a:t>
            </a:r>
            <a:r>
              <a:rPr lang="zh-CN" altLang="en-US" sz="2000" dirty="0"/>
              <a:t>的</a:t>
            </a:r>
            <a:r>
              <a:rPr lang="zh-CN" altLang="en-US" sz="2000"/>
              <a:t>一个下确界。</a:t>
            </a:r>
            <a:endParaRPr lang="zh-CN" altLang="en-US" sz="2000" dirty="0"/>
          </a:p>
        </p:txBody>
      </p:sp>
      <p:pic>
        <p:nvPicPr>
          <p:cNvPr id="2" name="图片 1"/>
          <p:cNvPicPr>
            <a:picLocks noChangeAspect="1"/>
          </p:cNvPicPr>
          <p:nvPr/>
        </p:nvPicPr>
        <p:blipFill>
          <a:blip r:embed="rId3"/>
          <a:stretch>
            <a:fillRect/>
          </a:stretch>
        </p:blipFill>
        <p:spPr>
          <a:xfrm>
            <a:off x="5507293" y="-24751"/>
            <a:ext cx="2738723" cy="1733328"/>
          </a:xfrm>
          <a:prstGeom prst="rect">
            <a:avLst/>
          </a:prstGeom>
        </p:spPr>
      </p:pic>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left)">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left)">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wipe(left)">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wipe(left)">
                                      <p:cBhvr>
                                        <p:cTn id="22" dur="500"/>
                                        <p:tgtEl>
                                          <p:spTgt spid="112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定理</a:t>
            </a:r>
            <a:r>
              <a:rPr lang="en-US" altLang="zh-CN" sz="4200" dirty="0"/>
              <a:t>7.</a:t>
            </a:r>
            <a:r>
              <a:rPr lang="zh-CN" altLang="en-US" sz="4200" dirty="0"/>
              <a:t>　</a:t>
            </a:r>
          </a:p>
        </p:txBody>
      </p:sp>
      <p:sp>
        <p:nvSpPr>
          <p:cNvPr id="114691" name="Rectangle 3"/>
          <p:cNvSpPr>
            <a:spLocks noGrp="1" noChangeArrowheads="1"/>
          </p:cNvSpPr>
          <p:nvPr>
            <p:ph sz="quarter" idx="1"/>
          </p:nvPr>
        </p:nvSpPr>
        <p:spPr>
          <a:xfrm>
            <a:off x="612775" y="1200150"/>
            <a:ext cx="8153400" cy="3371850"/>
          </a:xfrm>
        </p:spPr>
        <p:txBody>
          <a:bodyPr/>
          <a:lstStyle/>
          <a:p>
            <a:pPr marL="0" indent="0" eaLnBrk="1" hangingPunct="1">
              <a:lnSpc>
                <a:spcPct val="115000"/>
              </a:lnSpc>
              <a:buClr>
                <a:schemeClr val="tx2"/>
              </a:buClr>
              <a:buNone/>
            </a:pPr>
            <a:r>
              <a:rPr lang="zh-CN" altLang="en-US" sz="2000" dirty="0"/>
              <a:t>设</a:t>
            </a:r>
            <a:r>
              <a:rPr lang="en-US" altLang="zh-CN" sz="2000" dirty="0"/>
              <a:t>&lt;A,≤&gt;</a:t>
            </a:r>
            <a:r>
              <a:rPr lang="zh-CN" altLang="en-US" sz="2000" dirty="0"/>
              <a:t>是一个偏序集，</a:t>
            </a:r>
            <a:r>
              <a:rPr lang="en-US" altLang="zh-CN" sz="2000" dirty="0"/>
              <a:t>B</a:t>
            </a:r>
            <a:r>
              <a:rPr lang="en-US" altLang="zh-CN" sz="2000" dirty="0">
                <a:sym typeface="Symbol" panose="05050102010706020507" pitchFamily="18" charset="2"/>
              </a:rPr>
              <a:t></a:t>
            </a:r>
            <a:r>
              <a:rPr lang="en-US" altLang="zh-CN" sz="2000" dirty="0"/>
              <a:t>A</a:t>
            </a:r>
            <a:r>
              <a:rPr lang="zh-CN" altLang="en-US" sz="2000" dirty="0"/>
              <a:t>。</a:t>
            </a:r>
          </a:p>
          <a:p>
            <a:pPr marL="0" indent="0" eaLnBrk="1" hangingPunct="1">
              <a:lnSpc>
                <a:spcPct val="115000"/>
              </a:lnSpc>
              <a:buClr>
                <a:schemeClr val="tx2"/>
              </a:buClr>
              <a:buNone/>
            </a:pPr>
            <a:r>
              <a:rPr lang="zh-CN" altLang="en-US" sz="2000" dirty="0"/>
              <a:t>（</a:t>
            </a:r>
            <a:r>
              <a:rPr lang="en-US" altLang="zh-CN" sz="2000" dirty="0"/>
              <a:t>1</a:t>
            </a:r>
            <a:r>
              <a:rPr lang="zh-CN" altLang="en-US" sz="2000" dirty="0"/>
              <a:t>）若</a:t>
            </a:r>
            <a:r>
              <a:rPr lang="en-US" altLang="zh-CN" sz="2000" dirty="0"/>
              <a:t>b</a:t>
            </a:r>
            <a:r>
              <a:rPr lang="zh-CN" altLang="en-US" sz="2000" dirty="0"/>
              <a:t>是</a:t>
            </a:r>
            <a:r>
              <a:rPr lang="en-US" altLang="zh-CN" sz="2000" dirty="0"/>
              <a:t>B</a:t>
            </a:r>
            <a:r>
              <a:rPr lang="zh-CN" altLang="en-US" sz="2000" dirty="0"/>
              <a:t>的最大元，则</a:t>
            </a:r>
            <a:r>
              <a:rPr lang="en-US" altLang="zh-CN" sz="2000" dirty="0"/>
              <a:t>b</a:t>
            </a:r>
            <a:r>
              <a:rPr lang="zh-CN" altLang="en-US" sz="2000" dirty="0"/>
              <a:t>必为</a:t>
            </a:r>
            <a:r>
              <a:rPr lang="en-US" altLang="zh-CN" sz="2000"/>
              <a:t>B</a:t>
            </a:r>
            <a:r>
              <a:rPr lang="zh-CN" altLang="en-US" sz="2000"/>
              <a:t>的上确界</a:t>
            </a:r>
            <a:r>
              <a:rPr lang="zh-CN" altLang="en-US" sz="2000" dirty="0"/>
              <a:t>；若</a:t>
            </a:r>
            <a:r>
              <a:rPr lang="en-US" altLang="zh-CN" sz="2000" dirty="0"/>
              <a:t>b</a:t>
            </a:r>
            <a:r>
              <a:rPr lang="zh-CN" altLang="en-US" sz="2000" dirty="0"/>
              <a:t>是</a:t>
            </a:r>
            <a:r>
              <a:rPr lang="en-US" altLang="zh-CN" sz="2000" dirty="0"/>
              <a:t>B</a:t>
            </a:r>
            <a:r>
              <a:rPr lang="zh-CN" altLang="en-US" sz="2000" dirty="0"/>
              <a:t>的最小元，则</a:t>
            </a:r>
            <a:r>
              <a:rPr lang="en-US" altLang="zh-CN" sz="2000" dirty="0"/>
              <a:t>b</a:t>
            </a:r>
            <a:r>
              <a:rPr lang="zh-CN" altLang="en-US" sz="2000" dirty="0"/>
              <a:t>必为</a:t>
            </a:r>
            <a:r>
              <a:rPr lang="en-US" altLang="zh-CN" sz="2000"/>
              <a:t>B</a:t>
            </a:r>
            <a:r>
              <a:rPr lang="zh-CN" altLang="en-US" sz="2000"/>
              <a:t>的下确界；</a:t>
            </a:r>
            <a:endParaRPr lang="en-US" altLang="zh-CN" sz="2000" dirty="0"/>
          </a:p>
          <a:p>
            <a:pPr marL="241300" lvl="1" indent="0" eaLnBrk="1" hangingPunct="1">
              <a:lnSpc>
                <a:spcPct val="115000"/>
              </a:lnSpc>
              <a:buClr>
                <a:schemeClr val="tx2"/>
              </a:buClr>
              <a:buNone/>
            </a:pPr>
            <a:r>
              <a:rPr lang="zh-CN" altLang="en-US" sz="1800" dirty="0"/>
              <a:t>（反证：假设存在</a:t>
            </a:r>
            <a:r>
              <a:rPr lang="en-US" altLang="zh-CN" sz="1800" dirty="0"/>
              <a:t>y</a:t>
            </a:r>
            <a:r>
              <a:rPr lang="zh-CN" altLang="en-US" sz="1800" dirty="0"/>
              <a:t>，使得</a:t>
            </a:r>
            <a:r>
              <a:rPr lang="zh-CN" altLang="en-US" sz="1800" dirty="0">
                <a:sym typeface="Symbol" panose="05050102010706020507" pitchFamily="18" charset="2"/>
              </a:rPr>
              <a:t></a:t>
            </a:r>
            <a:r>
              <a:rPr lang="en-US" altLang="zh-CN" sz="1800" dirty="0">
                <a:sym typeface="Symbol" panose="05050102010706020507" pitchFamily="18" charset="2"/>
              </a:rPr>
              <a:t>x(</a:t>
            </a:r>
            <a:r>
              <a:rPr lang="en-US" altLang="zh-CN" sz="1800" dirty="0" err="1">
                <a:solidFill>
                  <a:srgbClr val="FF0000"/>
                </a:solidFill>
                <a:sym typeface="Symbol" panose="05050102010706020507" pitchFamily="18" charset="2"/>
              </a:rPr>
              <a:t>xB</a:t>
            </a:r>
            <a:r>
              <a:rPr lang="en-US" altLang="zh-CN" sz="1800" dirty="0" err="1">
                <a:solidFill>
                  <a:srgbClr val="FF0000"/>
                </a:solidFill>
              </a:rPr>
              <a:t>x</a:t>
            </a:r>
            <a:r>
              <a:rPr lang="en-US" altLang="zh-CN" sz="1800" dirty="0">
                <a:solidFill>
                  <a:srgbClr val="FF0000"/>
                </a:solidFill>
              </a:rPr>
              <a:t>&lt;=</a:t>
            </a:r>
            <a:r>
              <a:rPr lang="en-US" altLang="zh-CN" sz="1800" dirty="0" err="1">
                <a:solidFill>
                  <a:srgbClr val="FF0000"/>
                </a:solidFill>
              </a:rPr>
              <a:t>y</a:t>
            </a:r>
            <a:r>
              <a:rPr lang="en-US" altLang="zh-CN" sz="1800" dirty="0" err="1">
                <a:sym typeface="Symbol" panose="05050102010706020507" pitchFamily="18" charset="2"/>
              </a:rPr>
              <a:t></a:t>
            </a:r>
            <a:r>
              <a:rPr lang="en-US" altLang="zh-CN" sz="1800" dirty="0" err="1"/>
              <a:t>y</a:t>
            </a:r>
            <a:r>
              <a:rPr lang="en-US" altLang="zh-CN" sz="1800" dirty="0"/>
              <a:t>&lt;=b</a:t>
            </a:r>
            <a:r>
              <a:rPr lang="en-US" altLang="zh-CN" sz="1800" dirty="0">
                <a:sym typeface="Symbol" panose="05050102010706020507" pitchFamily="18" charset="2"/>
              </a:rPr>
              <a:t>)</a:t>
            </a:r>
            <a:r>
              <a:rPr lang="zh-CN" altLang="en-US" sz="1800" dirty="0"/>
              <a:t>，由</a:t>
            </a:r>
            <a:r>
              <a:rPr lang="en-US" altLang="zh-CN" sz="1800" dirty="0"/>
              <a:t>b</a:t>
            </a:r>
            <a:r>
              <a:rPr lang="zh-CN" altLang="en-US" sz="1800" dirty="0"/>
              <a:t>是</a:t>
            </a:r>
            <a:r>
              <a:rPr lang="en-US" altLang="zh-CN" sz="1800" dirty="0"/>
              <a:t>B</a:t>
            </a:r>
            <a:r>
              <a:rPr lang="zh-CN" altLang="en-US" sz="1800" dirty="0"/>
              <a:t>的最大元可知，</a:t>
            </a:r>
            <a:r>
              <a:rPr lang="en-US" altLang="zh-CN" sz="1800" dirty="0" err="1">
                <a:sym typeface="Symbol" panose="05050102010706020507" pitchFamily="18" charset="2"/>
              </a:rPr>
              <a:t>xB</a:t>
            </a:r>
            <a:r>
              <a:rPr lang="zh-CN" altLang="en-US" sz="1800" dirty="0">
                <a:sym typeface="Symbol" panose="05050102010706020507" pitchFamily="18" charset="2"/>
              </a:rPr>
              <a:t>，从而</a:t>
            </a:r>
            <a:r>
              <a:rPr lang="en-US" altLang="zh-CN" sz="1800" dirty="0"/>
              <a:t>b&lt;=y</a:t>
            </a:r>
            <a:r>
              <a:rPr lang="zh-CN" altLang="en-US" sz="1800" dirty="0"/>
              <a:t>。进而推知</a:t>
            </a:r>
            <a:r>
              <a:rPr lang="en-US" altLang="zh-CN" sz="1800" dirty="0"/>
              <a:t>y&lt;=</a:t>
            </a:r>
            <a:r>
              <a:rPr lang="en-US" altLang="zh-CN" sz="1800" dirty="0" err="1"/>
              <a:t>b</a:t>
            </a:r>
            <a:r>
              <a:rPr lang="en-US" altLang="zh-CN" sz="1800" dirty="0" err="1">
                <a:sym typeface="Symbol" panose="05050102010706020507" pitchFamily="18" charset="2"/>
              </a:rPr>
              <a:t></a:t>
            </a:r>
            <a:r>
              <a:rPr lang="en-US" altLang="zh-CN" sz="1800" dirty="0" err="1"/>
              <a:t>b</a:t>
            </a:r>
            <a:r>
              <a:rPr lang="en-US" altLang="zh-CN" sz="1800" dirty="0"/>
              <a:t>&lt;=y</a:t>
            </a:r>
            <a:r>
              <a:rPr lang="zh-CN" altLang="en-US" sz="1800" dirty="0"/>
              <a:t>。所以，</a:t>
            </a:r>
            <a:r>
              <a:rPr lang="en-US" altLang="zh-CN" sz="1800" dirty="0"/>
              <a:t>b=y</a:t>
            </a:r>
            <a:r>
              <a:rPr lang="zh-CN" altLang="en-US" sz="1800" dirty="0"/>
              <a:t>。）</a:t>
            </a:r>
          </a:p>
          <a:p>
            <a:pPr marL="0" indent="0" eaLnBrk="1" hangingPunct="1">
              <a:lnSpc>
                <a:spcPct val="115000"/>
              </a:lnSpc>
              <a:buClr>
                <a:schemeClr val="tx2"/>
              </a:buClr>
              <a:buNone/>
            </a:pPr>
            <a:r>
              <a:rPr lang="zh-CN" altLang="en-US" sz="2000" dirty="0"/>
              <a:t>（</a:t>
            </a:r>
            <a:r>
              <a:rPr lang="en-US" altLang="zh-CN" sz="2000" dirty="0"/>
              <a:t>2</a:t>
            </a:r>
            <a:r>
              <a:rPr lang="zh-CN" altLang="en-US" sz="2000" dirty="0"/>
              <a:t>）若</a:t>
            </a:r>
            <a:r>
              <a:rPr lang="en-US" altLang="zh-CN" sz="2000" dirty="0"/>
              <a:t>b</a:t>
            </a:r>
            <a:r>
              <a:rPr lang="zh-CN" altLang="en-US" sz="2000" dirty="0"/>
              <a:t>为</a:t>
            </a:r>
            <a:r>
              <a:rPr lang="en-US" altLang="zh-CN" sz="2000" dirty="0"/>
              <a:t>B</a:t>
            </a:r>
            <a:r>
              <a:rPr lang="zh-CN" altLang="en-US" sz="2000" dirty="0"/>
              <a:t>的上界，且</a:t>
            </a:r>
            <a:r>
              <a:rPr lang="en-US" altLang="zh-CN" sz="2000" dirty="0" err="1"/>
              <a:t>b</a:t>
            </a:r>
            <a:r>
              <a:rPr lang="en-US" altLang="zh-CN" sz="2000" dirty="0" err="1">
                <a:sym typeface="Symbol" panose="05050102010706020507" pitchFamily="18" charset="2"/>
              </a:rPr>
              <a:t></a:t>
            </a:r>
            <a:r>
              <a:rPr lang="en-US" altLang="zh-CN" sz="2000" dirty="0" err="1"/>
              <a:t>B</a:t>
            </a:r>
            <a:r>
              <a:rPr lang="zh-CN" altLang="en-US" sz="2000" dirty="0"/>
              <a:t>，则</a:t>
            </a:r>
            <a:r>
              <a:rPr lang="en-US" altLang="zh-CN" sz="2000" dirty="0"/>
              <a:t>b</a:t>
            </a:r>
            <a:r>
              <a:rPr lang="zh-CN" altLang="en-US" sz="2000" dirty="0"/>
              <a:t>必为</a:t>
            </a:r>
            <a:r>
              <a:rPr lang="en-US" altLang="zh-CN" sz="2000" dirty="0">
                <a:solidFill>
                  <a:srgbClr val="FF0000"/>
                </a:solidFill>
              </a:rPr>
              <a:t>B</a:t>
            </a:r>
            <a:r>
              <a:rPr lang="zh-CN" altLang="en-US" sz="2000" dirty="0">
                <a:solidFill>
                  <a:srgbClr val="FF0000"/>
                </a:solidFill>
              </a:rPr>
              <a:t>的</a:t>
            </a:r>
            <a:r>
              <a:rPr lang="zh-CN" altLang="en-US" sz="2000" dirty="0"/>
              <a:t>最大元；若</a:t>
            </a:r>
            <a:r>
              <a:rPr lang="en-US" altLang="zh-CN" sz="2000" dirty="0"/>
              <a:t>b</a:t>
            </a:r>
            <a:r>
              <a:rPr lang="zh-CN" altLang="en-US" sz="2000" dirty="0"/>
              <a:t>为</a:t>
            </a:r>
            <a:r>
              <a:rPr lang="en-US" altLang="zh-CN" sz="2000" dirty="0"/>
              <a:t>B</a:t>
            </a:r>
            <a:r>
              <a:rPr lang="zh-CN" altLang="en-US" sz="2000" dirty="0"/>
              <a:t>的下界，且</a:t>
            </a:r>
            <a:r>
              <a:rPr lang="en-US" altLang="zh-CN" sz="2000" dirty="0" err="1"/>
              <a:t>b</a:t>
            </a:r>
            <a:r>
              <a:rPr lang="en-US" altLang="zh-CN" sz="2000" dirty="0" err="1">
                <a:sym typeface="Symbol" panose="05050102010706020507" pitchFamily="18" charset="2"/>
              </a:rPr>
              <a:t></a:t>
            </a:r>
            <a:r>
              <a:rPr lang="en-US" altLang="zh-CN" sz="2000" dirty="0" err="1"/>
              <a:t>B</a:t>
            </a:r>
            <a:r>
              <a:rPr lang="zh-CN" altLang="en-US" sz="2000" dirty="0"/>
              <a:t>，则</a:t>
            </a:r>
            <a:r>
              <a:rPr lang="en-US" altLang="zh-CN" sz="2000" dirty="0"/>
              <a:t>b</a:t>
            </a:r>
            <a:r>
              <a:rPr lang="zh-CN" altLang="en-US" sz="2000" dirty="0"/>
              <a:t>必为</a:t>
            </a:r>
            <a:r>
              <a:rPr lang="en-US" altLang="zh-CN" sz="2000" dirty="0">
                <a:solidFill>
                  <a:srgbClr val="FF0000"/>
                </a:solidFill>
              </a:rPr>
              <a:t>B</a:t>
            </a:r>
            <a:r>
              <a:rPr lang="zh-CN" altLang="en-US" sz="2000" dirty="0">
                <a:solidFill>
                  <a:srgbClr val="FF0000"/>
                </a:solidFill>
              </a:rPr>
              <a:t>的</a:t>
            </a:r>
            <a:r>
              <a:rPr lang="zh-CN" altLang="en-US" sz="2000" dirty="0"/>
              <a:t>最小元；</a:t>
            </a:r>
          </a:p>
          <a:p>
            <a:pPr marL="0" indent="0" eaLnBrk="1" hangingPunct="1">
              <a:lnSpc>
                <a:spcPct val="115000"/>
              </a:lnSpc>
              <a:buClr>
                <a:schemeClr val="tx2"/>
              </a:buClr>
              <a:buNone/>
            </a:pPr>
            <a:r>
              <a:rPr lang="zh-CN" altLang="en-US" sz="2000" dirty="0"/>
              <a:t>（</a:t>
            </a:r>
            <a:r>
              <a:rPr lang="en-US" altLang="zh-CN" sz="2000" dirty="0"/>
              <a:t>3</a:t>
            </a:r>
            <a:r>
              <a:rPr lang="zh-CN" altLang="en-US" sz="2000" dirty="0"/>
              <a:t>）若</a:t>
            </a:r>
            <a:r>
              <a:rPr lang="en-US" altLang="zh-CN" sz="2000" dirty="0"/>
              <a:t>B</a:t>
            </a:r>
            <a:r>
              <a:rPr lang="zh-CN" altLang="en-US" sz="2000" dirty="0"/>
              <a:t>有最大下界，则最大下界唯一；若</a:t>
            </a:r>
            <a:r>
              <a:rPr lang="en-US" altLang="zh-CN" sz="2000" dirty="0"/>
              <a:t>B</a:t>
            </a:r>
            <a:r>
              <a:rPr lang="zh-CN" altLang="en-US" sz="2000" dirty="0"/>
              <a:t>有最小上界，则最小上界唯一。</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1000">
                                          <p:stCondLst>
                                            <p:cond delay="0"/>
                                          </p:stCondLst>
                                        </p:cTn>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fade">
                                      <p:cBhvr>
                                        <p:cTn id="12" dur="1000">
                                          <p:stCondLst>
                                            <p:cond delay="0"/>
                                          </p:stCondLst>
                                        </p:cTn>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fade">
                                      <p:cBhvr>
                                        <p:cTn id="17" dur="1000">
                                          <p:stCondLst>
                                            <p:cond delay="0"/>
                                          </p:stCondLst>
                                        </p:cTn>
                                        <p:tgtEl>
                                          <p:spTgt spid="114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animEffect transition="in" filter="fade">
                                      <p:cBhvr>
                                        <p:cTn id="22" dur="1000">
                                          <p:stCondLst>
                                            <p:cond delay="0"/>
                                          </p:stCondLst>
                                        </p:cTn>
                                        <p:tgtEl>
                                          <p:spTgt spid="1146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4691">
                                            <p:txEl>
                                              <p:pRg st="4" end="4"/>
                                            </p:txEl>
                                          </p:spTgt>
                                        </p:tgtEl>
                                        <p:attrNameLst>
                                          <p:attrName>style.visibility</p:attrName>
                                        </p:attrNameLst>
                                      </p:cBhvr>
                                      <p:to>
                                        <p:strVal val="visible"/>
                                      </p:to>
                                    </p:set>
                                    <p:animEffect transition="in" filter="fade">
                                      <p:cBhvr>
                                        <p:cTn id="27" dur="1000">
                                          <p:stCondLst>
                                            <p:cond delay="0"/>
                                          </p:stCondLst>
                                        </p:cTn>
                                        <p:tgtEl>
                                          <p:spTgt spid="114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bldLvl="5"/>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928688" y="171450"/>
            <a:ext cx="7315200" cy="742950"/>
          </a:xfrm>
        </p:spPr>
        <p:txBody>
          <a:bodyPr/>
          <a:lstStyle/>
          <a:p>
            <a:pPr eaLnBrk="1" hangingPunct="1"/>
            <a:r>
              <a:rPr lang="zh-CN" altLang="en-US" sz="4200"/>
              <a:t>哈斯</a:t>
            </a:r>
            <a:r>
              <a:rPr lang="zh-CN" altLang="en-US" sz="4200">
                <a:latin typeface="宋体" panose="02010600030101010101" pitchFamily="2" charset="-122"/>
              </a:rPr>
              <a:t>图</a:t>
            </a:r>
            <a:endParaRPr lang="en-US" altLang="zh-CN" sz="4200"/>
          </a:p>
        </p:txBody>
      </p:sp>
      <p:sp>
        <p:nvSpPr>
          <p:cNvPr id="117763" name="Rectangle 3"/>
          <p:cNvSpPr>
            <a:spLocks noGrp="1" noChangeArrowheads="1"/>
          </p:cNvSpPr>
          <p:nvPr>
            <p:ph sz="quarter" idx="1"/>
          </p:nvPr>
        </p:nvSpPr>
        <p:spPr>
          <a:xfrm>
            <a:off x="612775" y="1200150"/>
            <a:ext cx="8153400" cy="3371850"/>
          </a:xfrm>
        </p:spPr>
        <p:txBody>
          <a:bodyPr/>
          <a:lstStyle/>
          <a:p>
            <a:pPr marL="0" indent="0" algn="just" eaLnBrk="1" hangingPunct="1">
              <a:defRPr/>
            </a:pPr>
            <a:r>
              <a:rPr lang="zh-CN" altLang="en-US" sz="2400" dirty="0"/>
              <a:t>利用特定性质简化</a:t>
            </a:r>
            <a:r>
              <a:rPr lang="zh-CN" altLang="en-US" sz="2400" u="sng" dirty="0"/>
              <a:t>偏序关系</a:t>
            </a:r>
            <a:r>
              <a:rPr lang="zh-CN" altLang="en-US" sz="2400" dirty="0"/>
              <a:t>的图示方法</a:t>
            </a:r>
          </a:p>
          <a:p>
            <a:pPr marL="758825" lvl="1" algn="just" eaLnBrk="1" hangingPunct="1">
              <a:defRPr/>
            </a:pPr>
            <a:r>
              <a:rPr lang="zh-CN" altLang="en-US" sz="2400" dirty="0"/>
              <a:t>利用自反性省略环</a:t>
            </a:r>
          </a:p>
          <a:p>
            <a:pPr marL="758825" lvl="1" algn="just" eaLnBrk="1" hangingPunct="1">
              <a:defRPr/>
            </a:pPr>
            <a:r>
              <a:rPr lang="zh-CN" altLang="en-US" sz="2400" dirty="0"/>
              <a:t>利用反对称性省略箭头</a:t>
            </a:r>
          </a:p>
          <a:p>
            <a:pPr marL="758825" lvl="1" algn="just" eaLnBrk="1" hangingPunct="1">
              <a:defRPr/>
            </a:pPr>
            <a:r>
              <a:rPr lang="zh-CN" altLang="en-US" sz="2400" dirty="0"/>
              <a:t>利用传递性省略部分连线</a:t>
            </a:r>
          </a:p>
        </p:txBody>
      </p:sp>
    </p:spTree>
  </p:cSld>
  <p:clrMapOvr>
    <a:masterClrMapping/>
  </p:clrMapOvr>
  <p:transition spd="slow" advTm="8000">
    <p:zoom/>
  </p:transition>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928688" y="171450"/>
            <a:ext cx="7315200" cy="742950"/>
          </a:xfrm>
        </p:spPr>
        <p:txBody>
          <a:bodyPr/>
          <a:lstStyle/>
          <a:p>
            <a:pPr eaLnBrk="1" hangingPunct="1"/>
            <a:r>
              <a:rPr lang="zh-CN" altLang="en-US" sz="4200" dirty="0"/>
              <a:t>哈斯</a:t>
            </a:r>
            <a:r>
              <a:rPr lang="zh-CN" altLang="en-US" sz="4200" dirty="0">
                <a:latin typeface="宋体" panose="02010600030101010101" pitchFamily="2" charset="-122"/>
              </a:rPr>
              <a:t>图</a:t>
            </a:r>
            <a:r>
              <a:rPr lang="en-US" altLang="zh-CN" sz="4200" dirty="0"/>
              <a:t>(</a:t>
            </a:r>
            <a:r>
              <a:rPr lang="en-US" altLang="zh-CN" i="1" dirty="0" err="1"/>
              <a:t>Hassediagram</a:t>
            </a:r>
            <a:r>
              <a:rPr lang="en-US" altLang="zh-CN" sz="4200" dirty="0"/>
              <a:t>)</a:t>
            </a:r>
          </a:p>
        </p:txBody>
      </p:sp>
      <p:sp>
        <p:nvSpPr>
          <p:cNvPr id="305155" name="Rectangle 3"/>
          <p:cNvSpPr>
            <a:spLocks noGrp="1" noChangeArrowheads="1"/>
          </p:cNvSpPr>
          <p:nvPr>
            <p:ph sz="quarter" idx="1"/>
          </p:nvPr>
        </p:nvSpPr>
        <p:spPr>
          <a:xfrm>
            <a:off x="612775" y="1200150"/>
            <a:ext cx="8153400" cy="3371850"/>
          </a:xfrm>
        </p:spPr>
        <p:txBody>
          <a:bodyPr/>
          <a:lstStyle/>
          <a:p>
            <a:pPr marL="0" indent="0" algn="just" eaLnBrk="1" hangingPunct="1">
              <a:lnSpc>
                <a:spcPct val="90000"/>
              </a:lnSpc>
              <a:buClr>
                <a:schemeClr val="tx2"/>
              </a:buClr>
              <a:buFont typeface="Wingdings" panose="05000000000000000000" pitchFamily="2" charset="2"/>
              <a:buNone/>
            </a:pPr>
            <a:r>
              <a:rPr lang="zh-CN" altLang="en-US" sz="2400" dirty="0"/>
              <a:t>以平面上的点代表偏序集中的元素。</a:t>
            </a:r>
          </a:p>
          <a:p>
            <a:pPr marL="0" indent="0" algn="just" eaLnBrk="1" hangingPunct="1">
              <a:lnSpc>
                <a:spcPct val="90000"/>
              </a:lnSpc>
              <a:buClr>
                <a:schemeClr val="tx2"/>
              </a:buClr>
              <a:buFont typeface="Wingdings" panose="05000000000000000000" pitchFamily="2" charset="2"/>
              <a:buNone/>
            </a:pPr>
            <a:r>
              <a:rPr lang="en-US" altLang="zh-CN" sz="2400" dirty="0">
                <a:solidFill>
                  <a:schemeClr val="tx2"/>
                </a:solidFill>
              </a:rPr>
              <a:t>1</a:t>
            </a:r>
            <a:r>
              <a:rPr lang="zh-CN" altLang="en-US" sz="2400" dirty="0">
                <a:solidFill>
                  <a:schemeClr val="tx2"/>
                </a:solidFill>
              </a:rPr>
              <a:t>）</a:t>
            </a:r>
            <a:r>
              <a:rPr lang="zh-CN" altLang="en-US" sz="2400" dirty="0"/>
              <a:t>若</a:t>
            </a:r>
            <a:r>
              <a:rPr lang="en-US" altLang="zh-CN" sz="2400" dirty="0" err="1"/>
              <a:t>x≤y</a:t>
            </a:r>
            <a:r>
              <a:rPr lang="zh-CN" altLang="en-US" sz="2400" dirty="0"/>
              <a:t>，且</a:t>
            </a:r>
            <a:r>
              <a:rPr lang="en-US" altLang="zh-CN" sz="2400" dirty="0" err="1"/>
              <a:t>x≠y</a:t>
            </a:r>
            <a:r>
              <a:rPr lang="zh-CN" altLang="en-US" sz="2400" dirty="0"/>
              <a:t>，则将</a:t>
            </a:r>
            <a:r>
              <a:rPr lang="en-US" altLang="zh-CN" sz="2400" dirty="0"/>
              <a:t>x</a:t>
            </a:r>
            <a:r>
              <a:rPr lang="zh-CN" altLang="en-US" sz="2400" dirty="0"/>
              <a:t>画在</a:t>
            </a:r>
            <a:r>
              <a:rPr lang="en-US" altLang="zh-CN" sz="2400" dirty="0"/>
              <a:t>y</a:t>
            </a:r>
            <a:r>
              <a:rPr lang="zh-CN" altLang="en-US" sz="2400" dirty="0"/>
              <a:t>的下面。</a:t>
            </a:r>
          </a:p>
          <a:p>
            <a:pPr marL="0" indent="0" eaLnBrk="1" hangingPunct="1">
              <a:lnSpc>
                <a:spcPct val="90000"/>
              </a:lnSpc>
              <a:buClr>
                <a:schemeClr val="tx2"/>
              </a:buClr>
              <a:buFont typeface="Wingdings" panose="05000000000000000000" pitchFamily="2" charset="2"/>
              <a:buNone/>
            </a:pPr>
            <a:r>
              <a:rPr lang="en-US" altLang="zh-CN" sz="2400" dirty="0">
                <a:solidFill>
                  <a:schemeClr val="tx2"/>
                </a:solidFill>
              </a:rPr>
              <a:t>2</a:t>
            </a:r>
            <a:r>
              <a:rPr lang="zh-CN" altLang="en-US" sz="2400" dirty="0">
                <a:solidFill>
                  <a:schemeClr val="tx2"/>
                </a:solidFill>
              </a:rPr>
              <a:t>）</a:t>
            </a:r>
            <a:r>
              <a:rPr lang="zh-CN" altLang="en-US" sz="2400" dirty="0"/>
              <a:t>若</a:t>
            </a:r>
            <a:r>
              <a:rPr lang="en-US" altLang="zh-CN" sz="2400" dirty="0" err="1"/>
              <a:t>x≤y</a:t>
            </a:r>
            <a:r>
              <a:rPr lang="zh-CN" altLang="en-US" sz="2400" dirty="0"/>
              <a:t>，</a:t>
            </a:r>
            <a:r>
              <a:rPr lang="en-US" altLang="zh-CN" sz="2400" dirty="0" err="1"/>
              <a:t>x≠y</a:t>
            </a:r>
            <a:r>
              <a:rPr lang="zh-CN" altLang="en-US" sz="2400" dirty="0"/>
              <a:t>，并且没有不同于</a:t>
            </a:r>
            <a:r>
              <a:rPr lang="en-US" altLang="zh-CN" sz="2400" dirty="0"/>
              <a:t>x</a:t>
            </a:r>
            <a:r>
              <a:rPr lang="zh-CN" altLang="en-US" sz="2400" dirty="0"/>
              <a:t>，</a:t>
            </a:r>
            <a:r>
              <a:rPr lang="en-US" altLang="zh-CN" sz="2400" dirty="0"/>
              <a:t>y</a:t>
            </a:r>
            <a:r>
              <a:rPr lang="zh-CN" altLang="en-US" sz="2400" dirty="0"/>
              <a:t>的</a:t>
            </a:r>
            <a:r>
              <a:rPr lang="en-US" altLang="zh-CN" sz="2400" dirty="0"/>
              <a:t>z</a:t>
            </a:r>
            <a:r>
              <a:rPr lang="zh-CN" altLang="en-US" sz="2400" dirty="0"/>
              <a:t>，使得</a:t>
            </a:r>
            <a:r>
              <a:rPr lang="en-US" altLang="zh-CN" sz="2400" dirty="0" err="1"/>
              <a:t>x≤z≤y</a:t>
            </a:r>
            <a:r>
              <a:rPr lang="zh-CN" altLang="en-US" sz="2400" dirty="0"/>
              <a:t>，则在</a:t>
            </a:r>
            <a:r>
              <a:rPr lang="en-US" altLang="zh-CN" sz="2400" dirty="0"/>
              <a:t>x</a:t>
            </a:r>
            <a:r>
              <a:rPr lang="zh-CN" altLang="en-US" sz="2400" dirty="0"/>
              <a:t>，</a:t>
            </a:r>
            <a:r>
              <a:rPr lang="en-US" altLang="zh-CN" sz="2400" dirty="0"/>
              <a:t>y</a:t>
            </a:r>
            <a:r>
              <a:rPr lang="zh-CN" altLang="en-US" sz="2400" dirty="0"/>
              <a:t>之间用直线连结。</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left)">
                                      <p:cBhvr>
                                        <p:cTn id="7" dur="500"/>
                                        <p:tgtEl>
                                          <p:spTgt spid="305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wipe(left)">
                                      <p:cBhvr>
                                        <p:cTn id="12" dur="500"/>
                                        <p:tgtEl>
                                          <p:spTgt spid="305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wipe(left)">
                                      <p:cBhvr>
                                        <p:cTn id="17" dur="500"/>
                                        <p:tgtEl>
                                          <p:spTgt spid="305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928688" y="171450"/>
            <a:ext cx="7315200" cy="742950"/>
          </a:xfrm>
        </p:spPr>
        <p:txBody>
          <a:bodyPr/>
          <a:lstStyle/>
          <a:p>
            <a:pPr eaLnBrk="1" hangingPunct="1"/>
            <a:r>
              <a:rPr lang="zh-CN" altLang="en-US" sz="4600"/>
              <a:t>例</a:t>
            </a:r>
            <a:r>
              <a:rPr lang="en-US" altLang="zh-CN" sz="4600"/>
              <a:t>:</a:t>
            </a:r>
            <a:endParaRPr lang="en-US" altLang="zh-CN" sz="4200"/>
          </a:p>
        </p:txBody>
      </p:sp>
      <p:sp>
        <p:nvSpPr>
          <p:cNvPr id="119811" name="Rectangle 3"/>
          <p:cNvSpPr>
            <a:spLocks noGrp="1" noChangeArrowheads="1"/>
          </p:cNvSpPr>
          <p:nvPr>
            <p:ph sz="quarter" idx="1"/>
          </p:nvPr>
        </p:nvSpPr>
        <p:spPr>
          <a:xfrm>
            <a:off x="612775" y="1200150"/>
            <a:ext cx="8153400" cy="3371850"/>
          </a:xfrm>
        </p:spPr>
        <p:txBody>
          <a:bodyPr/>
          <a:lstStyle/>
          <a:p>
            <a:pPr marL="0" indent="0" eaLnBrk="1" hangingPunct="1">
              <a:buClr>
                <a:schemeClr val="tx2"/>
              </a:buClr>
              <a:buFont typeface="Wingdings" panose="05000000000000000000" pitchFamily="2" charset="2"/>
              <a:buNone/>
            </a:pPr>
            <a:r>
              <a:rPr lang="zh-CN" altLang="en-US" sz="2400" dirty="0"/>
              <a:t>设</a:t>
            </a:r>
            <a:r>
              <a:rPr lang="en-US" altLang="zh-CN" sz="2400" dirty="0"/>
              <a:t>A</a:t>
            </a:r>
            <a:r>
              <a:rPr lang="zh-CN" altLang="en-US" sz="2400" dirty="0"/>
              <a:t>＝</a:t>
            </a:r>
            <a:r>
              <a:rPr lang="zh-CN" altLang="en-US" sz="2400" dirty="0">
                <a:sym typeface="Symbol" panose="05050102010706020507" pitchFamily="18" charset="2"/>
              </a:rPr>
              <a:t></a:t>
            </a:r>
            <a:r>
              <a:rPr lang="en-US" altLang="zh-CN" sz="2400" dirty="0"/>
              <a:t>a</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a:t>b</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err="1"/>
              <a:t>a,b</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err="1"/>
              <a:t>a,b,c</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err="1"/>
              <a:t>a,b,c,d</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err="1"/>
              <a:t>a,b,c,e</a:t>
            </a:r>
            <a:r>
              <a:rPr lang="en-US" altLang="zh-CN" sz="2400" dirty="0">
                <a:sym typeface="Symbol" panose="05050102010706020507" pitchFamily="18" charset="2"/>
              </a:rPr>
              <a:t></a:t>
            </a:r>
            <a:r>
              <a:rPr lang="zh-CN" altLang="en-US" sz="2400" dirty="0">
                <a:sym typeface="Symbol" panose="05050102010706020507" pitchFamily="18" charset="2"/>
              </a:rPr>
              <a:t>，</a:t>
            </a:r>
          </a:p>
          <a:p>
            <a:pPr marL="0" indent="0" eaLnBrk="1" hangingPunct="1">
              <a:buClr>
                <a:schemeClr val="tx2"/>
              </a:buClr>
              <a:buFont typeface="Wingdings" panose="05000000000000000000" pitchFamily="2" charset="2"/>
              <a:buNone/>
            </a:pPr>
            <a:r>
              <a:rPr lang="zh-CN" altLang="en-US" sz="2400" dirty="0">
                <a:sym typeface="Symbol" panose="05050102010706020507" pitchFamily="18" charset="2"/>
              </a:rPr>
              <a:t>则</a:t>
            </a:r>
            <a:r>
              <a:rPr lang="en-US" altLang="zh-CN" sz="2400" dirty="0"/>
              <a:t>&lt;A,</a:t>
            </a:r>
            <a:r>
              <a:rPr lang="en-US" altLang="zh-CN" sz="2400" dirty="0">
                <a:sym typeface="Symbol" panose="05050102010706020507" pitchFamily="18" charset="2"/>
              </a:rPr>
              <a:t>&gt;</a:t>
            </a:r>
            <a:r>
              <a:rPr lang="zh-CN" altLang="en-US" sz="2400" dirty="0"/>
              <a:t>是一个偏序集。</a:t>
            </a:r>
          </a:p>
        </p:txBody>
      </p:sp>
      <p:grpSp>
        <p:nvGrpSpPr>
          <p:cNvPr id="2" name="Group 25"/>
          <p:cNvGrpSpPr>
            <a:grpSpLocks/>
          </p:cNvGrpSpPr>
          <p:nvPr/>
        </p:nvGrpSpPr>
        <p:grpSpPr bwMode="auto">
          <a:xfrm>
            <a:off x="4429125" y="1928813"/>
            <a:ext cx="3291911" cy="2710305"/>
            <a:chOff x="2702" y="672"/>
            <a:chExt cx="2984" cy="2976"/>
          </a:xfrm>
        </p:grpSpPr>
        <p:grpSp>
          <p:nvGrpSpPr>
            <p:cNvPr id="205829" name="Group 23"/>
            <p:cNvGrpSpPr>
              <a:grpSpLocks/>
            </p:cNvGrpSpPr>
            <p:nvPr/>
          </p:nvGrpSpPr>
          <p:grpSpPr bwMode="auto">
            <a:xfrm>
              <a:off x="2702" y="672"/>
              <a:ext cx="2984" cy="2969"/>
              <a:chOff x="2702" y="672"/>
              <a:chExt cx="2984" cy="2969"/>
            </a:xfrm>
          </p:grpSpPr>
          <p:sp>
            <p:nvSpPr>
              <p:cNvPr id="142343" name="Oval 4"/>
              <p:cNvSpPr>
                <a:spLocks noChangeArrowheads="1"/>
              </p:cNvSpPr>
              <p:nvPr/>
            </p:nvSpPr>
            <p:spPr bwMode="auto">
              <a:xfrm>
                <a:off x="4223" y="1680"/>
                <a:ext cx="95" cy="96"/>
              </a:xfrm>
              <a:prstGeom prst="ellipse">
                <a:avLst/>
              </a:prstGeom>
              <a:solidFill>
                <a:schemeClr val="accent1"/>
              </a:solidFill>
              <a:ln w="9525">
                <a:noFill/>
                <a:round/>
                <a:headEnd/>
                <a:tailEnd/>
              </a:ln>
            </p:spPr>
            <p:txBody>
              <a:bodyPr wrap="none" anchor="ctr"/>
              <a:lstStyle/>
              <a:p>
                <a:pPr eaLnBrk="1" hangingPunct="1">
                  <a:defRPr/>
                </a:pPr>
                <a:endParaRPr lang="zh-CN" altLang="en-US" sz="2800" dirty="0">
                  <a:latin typeface="宋体" panose="02010600030101010101" pitchFamily="2" charset="-122"/>
                </a:endParaRPr>
              </a:p>
            </p:txBody>
          </p:sp>
          <p:sp>
            <p:nvSpPr>
              <p:cNvPr id="142344" name="Oval 5"/>
              <p:cNvSpPr>
                <a:spLocks noChangeArrowheads="1"/>
              </p:cNvSpPr>
              <p:nvPr/>
            </p:nvSpPr>
            <p:spPr bwMode="auto">
              <a:xfrm>
                <a:off x="4223" y="2448"/>
                <a:ext cx="95" cy="96"/>
              </a:xfrm>
              <a:prstGeom prst="ellipse">
                <a:avLst/>
              </a:prstGeom>
              <a:solidFill>
                <a:schemeClr val="accent1"/>
              </a:solidFill>
              <a:ln w="9525">
                <a:noFill/>
                <a:round/>
                <a:headEnd/>
                <a:tailEnd/>
              </a:ln>
            </p:spPr>
            <p:txBody>
              <a:bodyPr wrap="none" anchor="ctr"/>
              <a:lstStyle/>
              <a:p>
                <a:pPr eaLnBrk="1" hangingPunct="1">
                  <a:defRPr/>
                </a:pPr>
                <a:endParaRPr lang="zh-CN" altLang="en-US" sz="2800" dirty="0">
                  <a:latin typeface="宋体" panose="02010600030101010101" pitchFamily="2" charset="-122"/>
                </a:endParaRPr>
              </a:p>
            </p:txBody>
          </p:sp>
          <p:sp>
            <p:nvSpPr>
              <p:cNvPr id="142345" name="Oval 6"/>
              <p:cNvSpPr>
                <a:spLocks noChangeArrowheads="1"/>
              </p:cNvSpPr>
              <p:nvPr/>
            </p:nvSpPr>
            <p:spPr bwMode="auto">
              <a:xfrm>
                <a:off x="3552" y="1200"/>
                <a:ext cx="95" cy="96"/>
              </a:xfrm>
              <a:prstGeom prst="ellipse">
                <a:avLst/>
              </a:prstGeom>
              <a:solidFill>
                <a:schemeClr val="accent1"/>
              </a:solidFill>
              <a:ln w="9525">
                <a:noFill/>
                <a:round/>
                <a:headEnd/>
                <a:tailEnd/>
              </a:ln>
            </p:spPr>
            <p:txBody>
              <a:bodyPr wrap="none" anchor="ctr"/>
              <a:lstStyle/>
              <a:p>
                <a:pPr eaLnBrk="1" hangingPunct="1">
                  <a:defRPr/>
                </a:pPr>
                <a:endParaRPr lang="zh-CN" altLang="en-US" sz="2800" dirty="0">
                  <a:latin typeface="宋体" panose="02010600030101010101" pitchFamily="2" charset="-122"/>
                </a:endParaRPr>
              </a:p>
            </p:txBody>
          </p:sp>
          <p:sp>
            <p:nvSpPr>
              <p:cNvPr id="142346" name="Oval 7"/>
              <p:cNvSpPr>
                <a:spLocks noChangeArrowheads="1"/>
              </p:cNvSpPr>
              <p:nvPr/>
            </p:nvSpPr>
            <p:spPr bwMode="auto">
              <a:xfrm>
                <a:off x="4848" y="1200"/>
                <a:ext cx="96" cy="96"/>
              </a:xfrm>
              <a:prstGeom prst="ellipse">
                <a:avLst/>
              </a:prstGeom>
              <a:solidFill>
                <a:schemeClr val="accent1"/>
              </a:solidFill>
              <a:ln w="9525">
                <a:noFill/>
                <a:round/>
                <a:headEnd/>
                <a:tailEnd/>
              </a:ln>
            </p:spPr>
            <p:txBody>
              <a:bodyPr wrap="none" anchor="ctr"/>
              <a:lstStyle/>
              <a:p>
                <a:pPr eaLnBrk="1" hangingPunct="1">
                  <a:defRPr/>
                </a:pPr>
                <a:endParaRPr lang="zh-CN" altLang="en-US" sz="2800" dirty="0">
                  <a:latin typeface="宋体" panose="02010600030101010101" pitchFamily="2" charset="-122"/>
                </a:endParaRPr>
              </a:p>
            </p:txBody>
          </p:sp>
          <p:sp>
            <p:nvSpPr>
              <p:cNvPr id="142347" name="Oval 8"/>
              <p:cNvSpPr>
                <a:spLocks noChangeArrowheads="1"/>
              </p:cNvSpPr>
              <p:nvPr/>
            </p:nvSpPr>
            <p:spPr bwMode="auto">
              <a:xfrm>
                <a:off x="3552" y="3072"/>
                <a:ext cx="95" cy="96"/>
              </a:xfrm>
              <a:prstGeom prst="ellipse">
                <a:avLst/>
              </a:prstGeom>
              <a:solidFill>
                <a:schemeClr val="accent1"/>
              </a:solidFill>
              <a:ln w="9525">
                <a:noFill/>
                <a:round/>
                <a:headEnd/>
                <a:tailEnd/>
              </a:ln>
            </p:spPr>
            <p:txBody>
              <a:bodyPr wrap="none" anchor="ctr"/>
              <a:lstStyle/>
              <a:p>
                <a:pPr eaLnBrk="1" hangingPunct="1">
                  <a:defRPr/>
                </a:pPr>
                <a:endParaRPr lang="zh-CN" altLang="en-US" sz="2800" dirty="0">
                  <a:latin typeface="宋体" panose="02010600030101010101" pitchFamily="2" charset="-122"/>
                </a:endParaRPr>
              </a:p>
            </p:txBody>
          </p:sp>
          <p:sp>
            <p:nvSpPr>
              <p:cNvPr id="142348" name="Oval 9"/>
              <p:cNvSpPr>
                <a:spLocks noChangeArrowheads="1"/>
              </p:cNvSpPr>
              <p:nvPr/>
            </p:nvSpPr>
            <p:spPr bwMode="auto">
              <a:xfrm>
                <a:off x="4848" y="3072"/>
                <a:ext cx="96" cy="96"/>
              </a:xfrm>
              <a:prstGeom prst="ellipse">
                <a:avLst/>
              </a:prstGeom>
              <a:solidFill>
                <a:schemeClr val="accent1"/>
              </a:solidFill>
              <a:ln w="9525">
                <a:noFill/>
                <a:round/>
                <a:headEnd/>
                <a:tailEnd/>
              </a:ln>
            </p:spPr>
            <p:txBody>
              <a:bodyPr wrap="none" anchor="ctr"/>
              <a:lstStyle/>
              <a:p>
                <a:pPr eaLnBrk="1" hangingPunct="1">
                  <a:defRPr/>
                </a:pPr>
                <a:endParaRPr lang="zh-CN" altLang="en-US" sz="2800" dirty="0">
                  <a:latin typeface="宋体" panose="02010600030101010101" pitchFamily="2" charset="-122"/>
                </a:endParaRPr>
              </a:p>
            </p:txBody>
          </p:sp>
          <p:sp>
            <p:nvSpPr>
              <p:cNvPr id="142349" name="Line 10"/>
              <p:cNvSpPr>
                <a:spLocks noChangeShapeType="1"/>
              </p:cNvSpPr>
              <p:nvPr/>
            </p:nvSpPr>
            <p:spPr bwMode="auto">
              <a:xfrm>
                <a:off x="4272" y="1775"/>
                <a:ext cx="0" cy="673"/>
              </a:xfrm>
              <a:prstGeom prst="line">
                <a:avLst/>
              </a:prstGeom>
              <a:noFill/>
              <a:ln w="38100">
                <a:solidFill>
                  <a:schemeClr val="tx1"/>
                </a:solidFill>
                <a:round/>
                <a:headEnd/>
                <a:tailEnd/>
              </a:ln>
            </p:spPr>
            <p:txBody>
              <a:bodyPr/>
              <a:lstStyle/>
              <a:p>
                <a:pPr eaLnBrk="1" hangingPunct="1">
                  <a:defRPr/>
                </a:pPr>
                <a:endParaRPr lang="zh-CN" altLang="en-US" sz="2800" dirty="0">
                  <a:latin typeface="宋体" panose="02010600030101010101" pitchFamily="2" charset="-122"/>
                </a:endParaRPr>
              </a:p>
            </p:txBody>
          </p:sp>
          <p:sp>
            <p:nvSpPr>
              <p:cNvPr id="142350" name="Line 11"/>
              <p:cNvSpPr>
                <a:spLocks noChangeShapeType="1"/>
              </p:cNvSpPr>
              <p:nvPr/>
            </p:nvSpPr>
            <p:spPr bwMode="auto">
              <a:xfrm>
                <a:off x="3600" y="1296"/>
                <a:ext cx="623" cy="432"/>
              </a:xfrm>
              <a:prstGeom prst="line">
                <a:avLst/>
              </a:prstGeom>
              <a:noFill/>
              <a:ln w="38100">
                <a:solidFill>
                  <a:schemeClr val="tx1"/>
                </a:solidFill>
                <a:round/>
                <a:headEnd/>
                <a:tailEnd/>
              </a:ln>
            </p:spPr>
            <p:txBody>
              <a:bodyPr/>
              <a:lstStyle/>
              <a:p>
                <a:pPr eaLnBrk="1" hangingPunct="1">
                  <a:defRPr/>
                </a:pPr>
                <a:endParaRPr lang="zh-CN" altLang="en-US" sz="2800" dirty="0">
                  <a:latin typeface="宋体" panose="02010600030101010101" pitchFamily="2" charset="-122"/>
                </a:endParaRPr>
              </a:p>
            </p:txBody>
          </p:sp>
          <p:sp>
            <p:nvSpPr>
              <p:cNvPr id="142351" name="Line 12"/>
              <p:cNvSpPr>
                <a:spLocks noChangeShapeType="1"/>
              </p:cNvSpPr>
              <p:nvPr/>
            </p:nvSpPr>
            <p:spPr bwMode="auto">
              <a:xfrm flipH="1">
                <a:off x="4318" y="1296"/>
                <a:ext cx="577" cy="432"/>
              </a:xfrm>
              <a:prstGeom prst="line">
                <a:avLst/>
              </a:prstGeom>
              <a:noFill/>
              <a:ln w="38100">
                <a:solidFill>
                  <a:schemeClr val="tx1"/>
                </a:solidFill>
                <a:round/>
                <a:headEnd/>
                <a:tailEnd/>
              </a:ln>
            </p:spPr>
            <p:txBody>
              <a:bodyPr/>
              <a:lstStyle/>
              <a:p>
                <a:pPr eaLnBrk="1" hangingPunct="1">
                  <a:defRPr/>
                </a:pPr>
                <a:endParaRPr lang="zh-CN" altLang="en-US" sz="2800" dirty="0">
                  <a:latin typeface="宋体" panose="02010600030101010101" pitchFamily="2" charset="-122"/>
                </a:endParaRPr>
              </a:p>
            </p:txBody>
          </p:sp>
          <p:sp>
            <p:nvSpPr>
              <p:cNvPr id="142352" name="Line 13"/>
              <p:cNvSpPr>
                <a:spLocks noChangeShapeType="1"/>
              </p:cNvSpPr>
              <p:nvPr/>
            </p:nvSpPr>
            <p:spPr bwMode="auto">
              <a:xfrm flipH="1">
                <a:off x="3647" y="2544"/>
                <a:ext cx="625" cy="528"/>
              </a:xfrm>
              <a:prstGeom prst="line">
                <a:avLst/>
              </a:prstGeom>
              <a:noFill/>
              <a:ln w="38100">
                <a:solidFill>
                  <a:schemeClr val="tx1"/>
                </a:solidFill>
                <a:round/>
                <a:headEnd/>
                <a:tailEnd/>
              </a:ln>
            </p:spPr>
            <p:txBody>
              <a:bodyPr/>
              <a:lstStyle/>
              <a:p>
                <a:pPr eaLnBrk="1" hangingPunct="1">
                  <a:defRPr/>
                </a:pPr>
                <a:endParaRPr lang="zh-CN" altLang="en-US" sz="2800" dirty="0">
                  <a:latin typeface="宋体" panose="02010600030101010101" pitchFamily="2" charset="-122"/>
                </a:endParaRPr>
              </a:p>
            </p:txBody>
          </p:sp>
          <p:sp>
            <p:nvSpPr>
              <p:cNvPr id="142353" name="Line 14"/>
              <p:cNvSpPr>
                <a:spLocks noChangeShapeType="1"/>
              </p:cNvSpPr>
              <p:nvPr/>
            </p:nvSpPr>
            <p:spPr bwMode="auto">
              <a:xfrm>
                <a:off x="4272" y="2544"/>
                <a:ext cx="576" cy="528"/>
              </a:xfrm>
              <a:prstGeom prst="line">
                <a:avLst/>
              </a:prstGeom>
              <a:noFill/>
              <a:ln w="38100">
                <a:solidFill>
                  <a:schemeClr val="tx1"/>
                </a:solidFill>
                <a:round/>
                <a:headEnd/>
                <a:tailEnd/>
              </a:ln>
            </p:spPr>
            <p:txBody>
              <a:bodyPr/>
              <a:lstStyle/>
              <a:p>
                <a:pPr eaLnBrk="1" hangingPunct="1">
                  <a:defRPr/>
                </a:pPr>
                <a:endParaRPr lang="zh-CN" altLang="en-US" sz="2800" dirty="0">
                  <a:latin typeface="宋体" panose="02010600030101010101" pitchFamily="2" charset="-122"/>
                </a:endParaRPr>
              </a:p>
            </p:txBody>
          </p:sp>
          <p:sp>
            <p:nvSpPr>
              <p:cNvPr id="142354" name="Rectangle 15"/>
              <p:cNvSpPr>
                <a:spLocks noChangeArrowheads="1"/>
              </p:cNvSpPr>
              <p:nvPr/>
            </p:nvSpPr>
            <p:spPr bwMode="auto">
              <a:xfrm>
                <a:off x="2800" y="3023"/>
                <a:ext cx="644" cy="609"/>
              </a:xfrm>
              <a:prstGeom prst="rect">
                <a:avLst/>
              </a:prstGeom>
              <a:noFill/>
              <a:ln w="9525">
                <a:noFill/>
                <a:miter lim="800000"/>
                <a:headEnd/>
                <a:tailEnd/>
              </a:ln>
            </p:spPr>
            <p:txBody>
              <a:bodyPr wrap="none">
                <a:spAutoFit/>
              </a:bodyPr>
              <a:lstStyle/>
              <a:p>
                <a:pPr eaLnBrk="1" hangingPunct="1">
                  <a:lnSpc>
                    <a:spcPct val="120000"/>
                  </a:lnSpc>
                  <a:spcBef>
                    <a:spcPct val="10000"/>
                  </a:spcBef>
                  <a:buClr>
                    <a:schemeClr val="tx2"/>
                  </a:buClr>
                  <a:buSzPct val="85000"/>
                  <a:buFont typeface="Wingdings" pitchFamily="2" charset="2"/>
                  <a:buNone/>
                  <a:defRPr/>
                </a:pPr>
                <a:r>
                  <a:rPr kumimoji="1" lang="en-US" altLang="zh-CN" sz="2800" dirty="0">
                    <a:latin typeface="宋体" panose="02010600030101010101" pitchFamily="2" charset="-122"/>
                    <a:sym typeface="Symbol" pitchFamily="18" charset="2"/>
                  </a:rPr>
                  <a:t></a:t>
                </a:r>
                <a:r>
                  <a:rPr kumimoji="1" lang="en-US" altLang="zh-CN" sz="2800" dirty="0">
                    <a:latin typeface="宋体" panose="02010600030101010101" pitchFamily="2" charset="-122"/>
                  </a:rPr>
                  <a:t>a</a:t>
                </a:r>
                <a:r>
                  <a:rPr kumimoji="1" lang="en-US" altLang="zh-CN" sz="2800" dirty="0">
                    <a:latin typeface="宋体" panose="02010600030101010101" pitchFamily="2" charset="-122"/>
                    <a:sym typeface="Symbol" pitchFamily="18" charset="2"/>
                  </a:rPr>
                  <a:t></a:t>
                </a:r>
              </a:p>
            </p:txBody>
          </p:sp>
          <p:sp>
            <p:nvSpPr>
              <p:cNvPr id="142355" name="Rectangle 17"/>
              <p:cNvSpPr>
                <a:spLocks noChangeArrowheads="1"/>
              </p:cNvSpPr>
              <p:nvPr/>
            </p:nvSpPr>
            <p:spPr bwMode="auto">
              <a:xfrm>
                <a:off x="4750" y="3032"/>
                <a:ext cx="644" cy="609"/>
              </a:xfrm>
              <a:prstGeom prst="rect">
                <a:avLst/>
              </a:prstGeom>
              <a:noFill/>
              <a:ln w="9525">
                <a:noFill/>
                <a:miter lim="800000"/>
                <a:headEnd/>
                <a:tailEnd/>
              </a:ln>
            </p:spPr>
            <p:txBody>
              <a:bodyPr wrap="none">
                <a:spAutoFit/>
              </a:bodyPr>
              <a:lstStyle/>
              <a:p>
                <a:pPr eaLnBrk="1" hangingPunct="1">
                  <a:lnSpc>
                    <a:spcPct val="120000"/>
                  </a:lnSpc>
                  <a:spcBef>
                    <a:spcPct val="10000"/>
                  </a:spcBef>
                  <a:buClr>
                    <a:schemeClr val="tx2"/>
                  </a:buClr>
                  <a:buSzPct val="85000"/>
                  <a:buFont typeface="Wingdings" pitchFamily="2" charset="2"/>
                  <a:buNone/>
                  <a:defRPr/>
                </a:pPr>
                <a:r>
                  <a:rPr kumimoji="1" lang="en-US" altLang="zh-CN" sz="2800" dirty="0">
                    <a:latin typeface="宋体" panose="02010600030101010101" pitchFamily="2" charset="-122"/>
                    <a:sym typeface="Symbol" pitchFamily="18" charset="2"/>
                  </a:rPr>
                  <a:t></a:t>
                </a:r>
                <a:r>
                  <a:rPr kumimoji="1" lang="en-US" altLang="zh-CN" sz="2800" dirty="0">
                    <a:latin typeface="宋体" panose="02010600030101010101" pitchFamily="2" charset="-122"/>
                  </a:rPr>
                  <a:t>b</a:t>
                </a:r>
                <a:r>
                  <a:rPr kumimoji="1" lang="en-US" altLang="zh-CN" sz="2800" dirty="0">
                    <a:latin typeface="宋体" panose="02010600030101010101" pitchFamily="2" charset="-122"/>
                    <a:sym typeface="Symbol" pitchFamily="18" charset="2"/>
                  </a:rPr>
                  <a:t></a:t>
                </a:r>
              </a:p>
            </p:txBody>
          </p:sp>
          <p:sp>
            <p:nvSpPr>
              <p:cNvPr id="142356" name="Rectangle 18"/>
              <p:cNvSpPr>
                <a:spLocks noChangeArrowheads="1"/>
              </p:cNvSpPr>
              <p:nvPr/>
            </p:nvSpPr>
            <p:spPr bwMode="auto">
              <a:xfrm>
                <a:off x="3216" y="2112"/>
                <a:ext cx="969" cy="609"/>
              </a:xfrm>
              <a:prstGeom prst="rect">
                <a:avLst/>
              </a:prstGeom>
              <a:noFill/>
              <a:ln w="9525">
                <a:noFill/>
                <a:miter lim="800000"/>
                <a:headEnd/>
                <a:tailEnd/>
              </a:ln>
            </p:spPr>
            <p:txBody>
              <a:bodyPr wrap="none">
                <a:spAutoFit/>
              </a:bodyPr>
              <a:lstStyle/>
              <a:p>
                <a:pPr eaLnBrk="1" hangingPunct="1">
                  <a:lnSpc>
                    <a:spcPct val="120000"/>
                  </a:lnSpc>
                  <a:spcBef>
                    <a:spcPct val="10000"/>
                  </a:spcBef>
                  <a:buClr>
                    <a:schemeClr val="tx2"/>
                  </a:buClr>
                  <a:buSzPct val="85000"/>
                  <a:buFont typeface="Wingdings" pitchFamily="2" charset="2"/>
                  <a:buNone/>
                  <a:defRPr/>
                </a:pPr>
                <a:r>
                  <a:rPr kumimoji="1" lang="en-US" altLang="zh-CN" sz="2800" dirty="0">
                    <a:latin typeface="宋体" panose="02010600030101010101" pitchFamily="2" charset="-122"/>
                    <a:sym typeface="Symbol" pitchFamily="18" charset="2"/>
                  </a:rPr>
                  <a:t></a:t>
                </a:r>
                <a:r>
                  <a:rPr kumimoji="1" lang="en-US" altLang="zh-CN" sz="2800" dirty="0" err="1">
                    <a:latin typeface="宋体" panose="02010600030101010101" pitchFamily="2" charset="-122"/>
                  </a:rPr>
                  <a:t>a,b</a:t>
                </a:r>
                <a:r>
                  <a:rPr kumimoji="1" lang="en-US" altLang="zh-CN" sz="2800" dirty="0">
                    <a:latin typeface="宋体" panose="02010600030101010101" pitchFamily="2" charset="-122"/>
                    <a:sym typeface="Symbol" pitchFamily="18" charset="2"/>
                  </a:rPr>
                  <a:t></a:t>
                </a:r>
              </a:p>
            </p:txBody>
          </p:sp>
          <p:sp>
            <p:nvSpPr>
              <p:cNvPr id="142357" name="Rectangle 19"/>
              <p:cNvSpPr>
                <a:spLocks noChangeArrowheads="1"/>
              </p:cNvSpPr>
              <p:nvPr/>
            </p:nvSpPr>
            <p:spPr bwMode="auto">
              <a:xfrm>
                <a:off x="4096" y="1584"/>
                <a:ext cx="1295" cy="609"/>
              </a:xfrm>
              <a:prstGeom prst="rect">
                <a:avLst/>
              </a:prstGeom>
              <a:noFill/>
              <a:ln w="9525">
                <a:noFill/>
                <a:miter lim="800000"/>
                <a:headEnd/>
                <a:tailEnd/>
              </a:ln>
            </p:spPr>
            <p:txBody>
              <a:bodyPr wrap="none">
                <a:spAutoFit/>
              </a:bodyPr>
              <a:lstStyle/>
              <a:p>
                <a:pPr eaLnBrk="1" hangingPunct="1">
                  <a:lnSpc>
                    <a:spcPct val="120000"/>
                  </a:lnSpc>
                  <a:spcBef>
                    <a:spcPct val="10000"/>
                  </a:spcBef>
                  <a:buClr>
                    <a:schemeClr val="tx2"/>
                  </a:buClr>
                  <a:buSzPct val="85000"/>
                  <a:buFont typeface="Wingdings" pitchFamily="2" charset="2"/>
                  <a:buNone/>
                  <a:defRPr/>
                </a:pPr>
                <a:r>
                  <a:rPr kumimoji="1" lang="en-US" altLang="zh-CN" sz="2800" dirty="0">
                    <a:latin typeface="宋体" panose="02010600030101010101" pitchFamily="2" charset="-122"/>
                    <a:sym typeface="Symbol" pitchFamily="18" charset="2"/>
                  </a:rPr>
                  <a:t></a:t>
                </a:r>
                <a:r>
                  <a:rPr kumimoji="1" lang="en-US" altLang="zh-CN" sz="2800" dirty="0" err="1">
                    <a:latin typeface="宋体" panose="02010600030101010101" pitchFamily="2" charset="-122"/>
                  </a:rPr>
                  <a:t>a,b,c</a:t>
                </a:r>
                <a:r>
                  <a:rPr kumimoji="1" lang="en-US" altLang="zh-CN" sz="2800" dirty="0">
                    <a:latin typeface="宋体" panose="02010600030101010101" pitchFamily="2" charset="-122"/>
                    <a:sym typeface="Symbol" pitchFamily="18" charset="2"/>
                  </a:rPr>
                  <a:t></a:t>
                </a:r>
              </a:p>
            </p:txBody>
          </p:sp>
          <p:sp>
            <p:nvSpPr>
              <p:cNvPr id="142358" name="Rectangle 20"/>
              <p:cNvSpPr>
                <a:spLocks noChangeArrowheads="1"/>
              </p:cNvSpPr>
              <p:nvPr/>
            </p:nvSpPr>
            <p:spPr bwMode="auto">
              <a:xfrm>
                <a:off x="2702" y="672"/>
                <a:ext cx="1620" cy="609"/>
              </a:xfrm>
              <a:prstGeom prst="rect">
                <a:avLst/>
              </a:prstGeom>
              <a:noFill/>
              <a:ln w="9525">
                <a:noFill/>
                <a:miter lim="800000"/>
                <a:headEnd/>
                <a:tailEnd/>
              </a:ln>
            </p:spPr>
            <p:txBody>
              <a:bodyPr wrap="none">
                <a:spAutoFit/>
              </a:bodyPr>
              <a:lstStyle/>
              <a:p>
                <a:pPr eaLnBrk="1" hangingPunct="1">
                  <a:lnSpc>
                    <a:spcPct val="120000"/>
                  </a:lnSpc>
                  <a:spcBef>
                    <a:spcPct val="10000"/>
                  </a:spcBef>
                  <a:buClr>
                    <a:schemeClr val="tx2"/>
                  </a:buClr>
                  <a:buSzPct val="85000"/>
                  <a:buFont typeface="Wingdings" pitchFamily="2" charset="2"/>
                  <a:buNone/>
                  <a:defRPr/>
                </a:pPr>
                <a:r>
                  <a:rPr kumimoji="1" lang="en-US" altLang="zh-CN" sz="2800" dirty="0">
                    <a:latin typeface="宋体" panose="02010600030101010101" pitchFamily="2" charset="-122"/>
                    <a:sym typeface="Symbol" pitchFamily="18" charset="2"/>
                  </a:rPr>
                  <a:t></a:t>
                </a:r>
                <a:r>
                  <a:rPr kumimoji="1" lang="en-US" altLang="zh-CN" sz="2800" dirty="0" err="1">
                    <a:latin typeface="宋体" panose="02010600030101010101" pitchFamily="2" charset="-122"/>
                  </a:rPr>
                  <a:t>a,b,c,d</a:t>
                </a:r>
                <a:r>
                  <a:rPr kumimoji="1" lang="en-US" altLang="zh-CN" sz="2800" dirty="0">
                    <a:latin typeface="宋体" panose="02010600030101010101" pitchFamily="2" charset="-122"/>
                    <a:sym typeface="Symbol" pitchFamily="18" charset="2"/>
                  </a:rPr>
                  <a:t></a:t>
                </a:r>
              </a:p>
            </p:txBody>
          </p:sp>
          <p:sp>
            <p:nvSpPr>
              <p:cNvPr id="142359" name="Rectangle 21"/>
              <p:cNvSpPr>
                <a:spLocks noChangeArrowheads="1"/>
              </p:cNvSpPr>
              <p:nvPr/>
            </p:nvSpPr>
            <p:spPr bwMode="auto">
              <a:xfrm>
                <a:off x="4066" y="681"/>
                <a:ext cx="1620" cy="609"/>
              </a:xfrm>
              <a:prstGeom prst="rect">
                <a:avLst/>
              </a:prstGeom>
              <a:noFill/>
              <a:ln w="9525">
                <a:noFill/>
                <a:miter lim="800000"/>
                <a:headEnd/>
                <a:tailEnd/>
              </a:ln>
            </p:spPr>
            <p:txBody>
              <a:bodyPr wrap="none">
                <a:spAutoFit/>
              </a:bodyPr>
              <a:lstStyle/>
              <a:p>
                <a:pPr eaLnBrk="1" hangingPunct="1">
                  <a:lnSpc>
                    <a:spcPct val="120000"/>
                  </a:lnSpc>
                  <a:spcBef>
                    <a:spcPct val="10000"/>
                  </a:spcBef>
                  <a:buClr>
                    <a:schemeClr val="tx2"/>
                  </a:buClr>
                  <a:buSzPct val="85000"/>
                  <a:buFont typeface="Wingdings" pitchFamily="2" charset="2"/>
                  <a:buNone/>
                  <a:defRPr/>
                </a:pPr>
                <a:r>
                  <a:rPr kumimoji="1" lang="en-US" altLang="zh-CN" sz="2800" dirty="0">
                    <a:latin typeface="宋体" panose="02010600030101010101" pitchFamily="2" charset="-122"/>
                    <a:sym typeface="Symbol" pitchFamily="18" charset="2"/>
                  </a:rPr>
                  <a:t></a:t>
                </a:r>
                <a:r>
                  <a:rPr kumimoji="1" lang="en-US" altLang="zh-CN" sz="2800" dirty="0" err="1">
                    <a:latin typeface="宋体" panose="02010600030101010101" pitchFamily="2" charset="-122"/>
                  </a:rPr>
                  <a:t>a,b,c,e</a:t>
                </a:r>
                <a:r>
                  <a:rPr kumimoji="1" lang="en-US" altLang="zh-CN" sz="2800" dirty="0">
                    <a:latin typeface="宋体" panose="02010600030101010101" pitchFamily="2" charset="-122"/>
                    <a:sym typeface="Symbol" pitchFamily="18" charset="2"/>
                  </a:rPr>
                  <a:t></a:t>
                </a:r>
              </a:p>
            </p:txBody>
          </p:sp>
        </p:grpSp>
        <p:sp>
          <p:nvSpPr>
            <p:cNvPr id="142342" name="Rectangle 24"/>
            <p:cNvSpPr>
              <a:spLocks noChangeArrowheads="1"/>
            </p:cNvSpPr>
            <p:nvPr/>
          </p:nvSpPr>
          <p:spPr bwMode="auto">
            <a:xfrm>
              <a:off x="2737" y="2208"/>
              <a:ext cx="2879" cy="1440"/>
            </a:xfrm>
            <a:prstGeom prst="rect">
              <a:avLst/>
            </a:prstGeom>
            <a:noFill/>
            <a:ln w="28575">
              <a:solidFill>
                <a:schemeClr val="tx2"/>
              </a:solidFill>
              <a:prstDash val="dashDot"/>
              <a:miter lim="800000"/>
              <a:headEnd/>
              <a:tailEnd/>
            </a:ln>
          </p:spPr>
          <p:txBody>
            <a:bodyPr wrap="none" anchor="ctr"/>
            <a:lstStyle/>
            <a:p>
              <a:pPr eaLnBrk="1" hangingPunct="1">
                <a:defRPr/>
              </a:pPr>
              <a:endParaRPr lang="zh-CN" altLang="en-US" sz="2800" dirty="0">
                <a:latin typeface="宋体" panose="02010600030101010101" pitchFamily="2" charset="-122"/>
              </a:endParaRPr>
            </a:p>
          </p:txBody>
        </p:sp>
      </p:gr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wipe(up)">
                                      <p:cBhvr>
                                        <p:cTn id="7" dur="500"/>
                                        <p:tgtEl>
                                          <p:spTgt spid="11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wipe(up)">
                                      <p:cBhvr>
                                        <p:cTn id="12" dur="500"/>
                                        <p:tgtEl>
                                          <p:spTgt spid="11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3"/>
          <p:cNvSpPr txBox="1">
            <a:spLocks noChangeArrowheads="1"/>
          </p:cNvSpPr>
          <p:nvPr/>
        </p:nvSpPr>
        <p:spPr bwMode="auto">
          <a:xfrm>
            <a:off x="990600" y="871538"/>
            <a:ext cx="3962400" cy="461962"/>
          </a:xfrm>
          <a:prstGeom prst="rect">
            <a:avLst/>
          </a:prstGeom>
          <a:noFill/>
          <a:ln w="3175">
            <a:solidFill>
              <a:srgbClr val="99CC00"/>
            </a:solidFill>
            <a:miter lim="800000"/>
            <a:headEnd/>
            <a:tailEnd/>
          </a:ln>
          <a:effectLst>
            <a:outerShdw dist="107763" dir="13500000" algn="ctr" rotWithShape="0">
              <a:schemeClr val="bg1"/>
            </a:outerShdw>
          </a:effectLst>
          <a:extLst>
            <a:ext uri="{909E8E84-426E-40DD-AFC4-6F175D3DCCD1}">
              <a14:hiddenFill xmlns:a14="http://schemas.microsoft.com/office/drawing/2010/main">
                <a:solidFill>
                  <a:srgbClr val="FFFFFF"/>
                </a:solidFill>
              </a14:hiddenFill>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ctr" eaLnBrk="1" hangingPunct="1">
              <a:spcBef>
                <a:spcPct val="50000"/>
              </a:spcBef>
              <a:buClrTx/>
              <a:buSzTx/>
              <a:buFontTx/>
              <a:buNone/>
            </a:pPr>
            <a:r>
              <a:rPr lang="en-US" altLang="zh-CN" sz="2400" b="1">
                <a:solidFill>
                  <a:srgbClr val="030409"/>
                </a:solidFill>
                <a:latin typeface="Times New Roman" panose="02020603050405020304" pitchFamily="18" charset="0"/>
                <a:ea typeface="宋体" panose="02010600030101010101" pitchFamily="2" charset="-122"/>
                <a:sym typeface="Symbol" panose="05050102010706020507" pitchFamily="18" charset="2"/>
              </a:rPr>
              <a:t>P({a,b,c})</a:t>
            </a:r>
            <a:r>
              <a:rPr lang="zh-CN" altLang="en-US" sz="2400" b="1">
                <a:solidFill>
                  <a:srgbClr val="030409"/>
                </a:solidFill>
                <a:latin typeface="Times New Roman" panose="02020603050405020304" pitchFamily="18" charset="0"/>
                <a:ea typeface="宋体" panose="02010600030101010101" pitchFamily="2" charset="-122"/>
                <a:sym typeface="Symbol" panose="05050102010706020507" pitchFamily="18" charset="2"/>
              </a:rPr>
              <a:t>上的包含关系</a:t>
            </a:r>
            <a:endParaRPr lang="zh-CN" altLang="en-US" sz="2400" b="1">
              <a:solidFill>
                <a:srgbClr val="030409"/>
              </a:solidFill>
              <a:latin typeface="Times New Roman" panose="02020603050405020304" pitchFamily="18" charset="0"/>
              <a:ea typeface="宋体" panose="02010600030101010101" pitchFamily="2" charset="-122"/>
            </a:endParaRPr>
          </a:p>
        </p:txBody>
      </p:sp>
      <p:grpSp>
        <p:nvGrpSpPr>
          <p:cNvPr id="2" name="Group 27"/>
          <p:cNvGrpSpPr>
            <a:grpSpLocks/>
          </p:cNvGrpSpPr>
          <p:nvPr/>
        </p:nvGrpSpPr>
        <p:grpSpPr bwMode="auto">
          <a:xfrm>
            <a:off x="2133600" y="1371600"/>
            <a:ext cx="4943475" cy="3433763"/>
            <a:chOff x="1344" y="1152"/>
            <a:chExt cx="3114" cy="2884"/>
          </a:xfrm>
        </p:grpSpPr>
        <p:sp>
          <p:nvSpPr>
            <p:cNvPr id="207876" name="Text Box 18"/>
            <p:cNvSpPr txBox="1">
              <a:spLocks noChangeArrowheads="1"/>
            </p:cNvSpPr>
            <p:nvPr/>
          </p:nvSpPr>
          <p:spPr bwMode="auto">
            <a:xfrm>
              <a:off x="2832" y="1152"/>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b="1">
                  <a:solidFill>
                    <a:srgbClr val="030409"/>
                  </a:solidFill>
                  <a:latin typeface="Times New Roman" panose="02020603050405020304" pitchFamily="18" charset="0"/>
                  <a:ea typeface="宋体" panose="02010600030101010101" pitchFamily="2" charset="-122"/>
                </a:rPr>
                <a:t>{a,b,c}</a:t>
              </a:r>
            </a:p>
          </p:txBody>
        </p:sp>
        <p:sp>
          <p:nvSpPr>
            <p:cNvPr id="207877" name="Text Box 19"/>
            <p:cNvSpPr txBox="1">
              <a:spLocks noChangeArrowheads="1"/>
            </p:cNvSpPr>
            <p:nvPr/>
          </p:nvSpPr>
          <p:spPr bwMode="auto">
            <a:xfrm>
              <a:off x="2880" y="3648"/>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b="1">
                  <a:solidFill>
                    <a:srgbClr val="030409"/>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a:solidFill>
                  <a:srgbClr val="030409"/>
                </a:solidFill>
                <a:latin typeface="Times New Roman" panose="02020603050405020304" pitchFamily="18" charset="0"/>
                <a:ea typeface="宋体" panose="02010600030101010101" pitchFamily="2" charset="-122"/>
              </a:endParaRPr>
            </a:p>
          </p:txBody>
        </p:sp>
        <p:sp>
          <p:nvSpPr>
            <p:cNvPr id="207878" name="Text Box 22"/>
            <p:cNvSpPr txBox="1">
              <a:spLocks noChangeArrowheads="1"/>
            </p:cNvSpPr>
            <p:nvPr/>
          </p:nvSpPr>
          <p:spPr bwMode="auto">
            <a:xfrm>
              <a:off x="1440" y="2640"/>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b="1">
                  <a:solidFill>
                    <a:srgbClr val="030409"/>
                  </a:solidFill>
                  <a:latin typeface="Times New Roman" panose="02020603050405020304" pitchFamily="18" charset="0"/>
                  <a:ea typeface="宋体" panose="02010600030101010101" pitchFamily="2" charset="-122"/>
                </a:rPr>
                <a:t>{a}</a:t>
              </a:r>
            </a:p>
          </p:txBody>
        </p:sp>
        <p:grpSp>
          <p:nvGrpSpPr>
            <p:cNvPr id="207879" name="Group 26"/>
            <p:cNvGrpSpPr>
              <a:grpSpLocks/>
            </p:cNvGrpSpPr>
            <p:nvPr/>
          </p:nvGrpSpPr>
          <p:grpSpPr bwMode="auto">
            <a:xfrm>
              <a:off x="1776" y="1248"/>
              <a:ext cx="2682" cy="2515"/>
              <a:chOff x="1782" y="1269"/>
              <a:chExt cx="2682" cy="2515"/>
            </a:xfrm>
          </p:grpSpPr>
          <p:sp>
            <p:nvSpPr>
              <p:cNvPr id="207881" name="AutoShape 4"/>
              <p:cNvSpPr>
                <a:spLocks noChangeArrowheads="1"/>
              </p:cNvSpPr>
              <p:nvPr/>
            </p:nvSpPr>
            <p:spPr bwMode="auto">
              <a:xfrm>
                <a:off x="1824" y="1344"/>
                <a:ext cx="1920" cy="163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82" name="AutoShape 5"/>
              <p:cNvSpPr>
                <a:spLocks noChangeArrowheads="1"/>
              </p:cNvSpPr>
              <p:nvPr/>
            </p:nvSpPr>
            <p:spPr bwMode="auto">
              <a:xfrm>
                <a:off x="1824" y="2112"/>
                <a:ext cx="1920" cy="163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83" name="Oval 6"/>
              <p:cNvSpPr>
                <a:spLocks noChangeArrowheads="1"/>
              </p:cNvSpPr>
              <p:nvPr/>
            </p:nvSpPr>
            <p:spPr bwMode="auto">
              <a:xfrm>
                <a:off x="2718" y="3648"/>
                <a:ext cx="136" cy="136"/>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84" name="Oval 7"/>
              <p:cNvSpPr>
                <a:spLocks noChangeArrowheads="1"/>
              </p:cNvSpPr>
              <p:nvPr/>
            </p:nvSpPr>
            <p:spPr bwMode="auto">
              <a:xfrm>
                <a:off x="3669" y="2853"/>
                <a:ext cx="136" cy="136"/>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85" name="Oval 8"/>
              <p:cNvSpPr>
                <a:spLocks noChangeArrowheads="1"/>
              </p:cNvSpPr>
              <p:nvPr/>
            </p:nvSpPr>
            <p:spPr bwMode="auto">
              <a:xfrm>
                <a:off x="2721" y="2913"/>
                <a:ext cx="136" cy="136"/>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86" name="Oval 9"/>
              <p:cNvSpPr>
                <a:spLocks noChangeArrowheads="1"/>
              </p:cNvSpPr>
              <p:nvPr/>
            </p:nvSpPr>
            <p:spPr bwMode="auto">
              <a:xfrm>
                <a:off x="1782" y="2874"/>
                <a:ext cx="136" cy="136"/>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87" name="Oval 10"/>
              <p:cNvSpPr>
                <a:spLocks noChangeArrowheads="1"/>
              </p:cNvSpPr>
              <p:nvPr/>
            </p:nvSpPr>
            <p:spPr bwMode="auto">
              <a:xfrm>
                <a:off x="3651" y="2097"/>
                <a:ext cx="136" cy="136"/>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88" name="Oval 11"/>
              <p:cNvSpPr>
                <a:spLocks noChangeArrowheads="1"/>
              </p:cNvSpPr>
              <p:nvPr/>
            </p:nvSpPr>
            <p:spPr bwMode="auto">
              <a:xfrm>
                <a:off x="2721" y="2040"/>
                <a:ext cx="136" cy="136"/>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89" name="Oval 12"/>
              <p:cNvSpPr>
                <a:spLocks noChangeArrowheads="1"/>
              </p:cNvSpPr>
              <p:nvPr/>
            </p:nvSpPr>
            <p:spPr bwMode="auto">
              <a:xfrm>
                <a:off x="1782" y="2082"/>
                <a:ext cx="136" cy="136"/>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90" name="Oval 13"/>
              <p:cNvSpPr>
                <a:spLocks noChangeArrowheads="1"/>
              </p:cNvSpPr>
              <p:nvPr/>
            </p:nvSpPr>
            <p:spPr bwMode="auto">
              <a:xfrm>
                <a:off x="2706" y="1269"/>
                <a:ext cx="136" cy="136"/>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7891" name="Line 14"/>
              <p:cNvSpPr>
                <a:spLocks noChangeShapeType="1"/>
              </p:cNvSpPr>
              <p:nvPr/>
            </p:nvSpPr>
            <p:spPr bwMode="auto">
              <a:xfrm>
                <a:off x="1845" y="2223"/>
                <a:ext cx="0" cy="6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7892" name="Line 15"/>
              <p:cNvSpPr>
                <a:spLocks noChangeShapeType="1"/>
              </p:cNvSpPr>
              <p:nvPr/>
            </p:nvSpPr>
            <p:spPr bwMode="auto">
              <a:xfrm>
                <a:off x="3726" y="2232"/>
                <a:ext cx="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7893" name="Line 16"/>
              <p:cNvSpPr>
                <a:spLocks noChangeShapeType="1"/>
              </p:cNvSpPr>
              <p:nvPr/>
            </p:nvSpPr>
            <p:spPr bwMode="auto">
              <a:xfrm>
                <a:off x="2790" y="3051"/>
                <a:ext cx="3" cy="5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7894" name="Line 17"/>
              <p:cNvSpPr>
                <a:spLocks noChangeShapeType="1"/>
              </p:cNvSpPr>
              <p:nvPr/>
            </p:nvSpPr>
            <p:spPr bwMode="auto">
              <a:xfrm>
                <a:off x="2790" y="1404"/>
                <a:ext cx="0" cy="6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7895" name="Text Box 20"/>
              <p:cNvSpPr txBox="1">
                <a:spLocks noChangeArrowheads="1"/>
              </p:cNvSpPr>
              <p:nvPr/>
            </p:nvSpPr>
            <p:spPr bwMode="auto">
              <a:xfrm>
                <a:off x="3792" y="2688"/>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b="1">
                    <a:solidFill>
                      <a:srgbClr val="030409"/>
                    </a:solidFill>
                    <a:latin typeface="Times New Roman" panose="02020603050405020304" pitchFamily="18" charset="0"/>
                    <a:ea typeface="宋体" panose="02010600030101010101" pitchFamily="2" charset="-122"/>
                  </a:rPr>
                  <a:t>{c}</a:t>
                </a:r>
              </a:p>
            </p:txBody>
          </p:sp>
          <p:sp>
            <p:nvSpPr>
              <p:cNvPr id="207896" name="Text Box 21"/>
              <p:cNvSpPr txBox="1">
                <a:spLocks noChangeArrowheads="1"/>
              </p:cNvSpPr>
              <p:nvPr/>
            </p:nvSpPr>
            <p:spPr bwMode="auto">
              <a:xfrm>
                <a:off x="2352" y="2928"/>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b="1">
                    <a:solidFill>
                      <a:srgbClr val="030409"/>
                    </a:solidFill>
                    <a:latin typeface="Times New Roman" panose="02020603050405020304" pitchFamily="18" charset="0"/>
                    <a:ea typeface="宋体" panose="02010600030101010101" pitchFamily="2" charset="-122"/>
                  </a:rPr>
                  <a:t>{b}</a:t>
                </a:r>
              </a:p>
            </p:txBody>
          </p:sp>
          <p:sp>
            <p:nvSpPr>
              <p:cNvPr id="207897" name="Text Box 23"/>
              <p:cNvSpPr txBox="1">
                <a:spLocks noChangeArrowheads="1"/>
              </p:cNvSpPr>
              <p:nvPr/>
            </p:nvSpPr>
            <p:spPr bwMode="auto">
              <a:xfrm>
                <a:off x="3744" y="1920"/>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b="1">
                    <a:solidFill>
                      <a:srgbClr val="030409"/>
                    </a:solidFill>
                    <a:latin typeface="Times New Roman" panose="02020603050405020304" pitchFamily="18" charset="0"/>
                    <a:ea typeface="宋体" panose="02010600030101010101" pitchFamily="2" charset="-122"/>
                  </a:rPr>
                  <a:t>{b,c}</a:t>
                </a:r>
              </a:p>
            </p:txBody>
          </p:sp>
          <p:sp>
            <p:nvSpPr>
              <p:cNvPr id="207898" name="Text Box 24"/>
              <p:cNvSpPr txBox="1">
                <a:spLocks noChangeArrowheads="1"/>
              </p:cNvSpPr>
              <p:nvPr/>
            </p:nvSpPr>
            <p:spPr bwMode="auto">
              <a:xfrm>
                <a:off x="2256" y="1824"/>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b="1">
                    <a:solidFill>
                      <a:srgbClr val="030409"/>
                    </a:solidFill>
                    <a:latin typeface="Times New Roman" panose="02020603050405020304" pitchFamily="18" charset="0"/>
                    <a:ea typeface="宋体" panose="02010600030101010101" pitchFamily="2" charset="-122"/>
                  </a:rPr>
                  <a:t>{a,c}</a:t>
                </a:r>
              </a:p>
            </p:txBody>
          </p:sp>
        </p:grpSp>
        <p:sp>
          <p:nvSpPr>
            <p:cNvPr id="207880" name="Text Box 25"/>
            <p:cNvSpPr txBox="1">
              <a:spLocks noChangeArrowheads="1"/>
            </p:cNvSpPr>
            <p:nvPr/>
          </p:nvSpPr>
          <p:spPr bwMode="auto">
            <a:xfrm>
              <a:off x="1344" y="1872"/>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b="1">
                  <a:solidFill>
                    <a:srgbClr val="030409"/>
                  </a:solidFill>
                  <a:latin typeface="Times New Roman" panose="02020603050405020304" pitchFamily="18" charset="0"/>
                  <a:ea typeface="宋体" panose="02010600030101010101" pitchFamily="2" charset="-122"/>
                </a:rPr>
                <a:t>{a,b}</a:t>
              </a:r>
            </a:p>
          </p:txBody>
        </p:sp>
      </p:gr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38"/>
          <p:cNvSpPr txBox="1">
            <a:spLocks noChangeArrowheads="1"/>
          </p:cNvSpPr>
          <p:nvPr/>
        </p:nvSpPr>
        <p:spPr bwMode="auto">
          <a:xfrm>
            <a:off x="1295400" y="742950"/>
            <a:ext cx="6491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lang="en-US" altLang="zh-CN" sz="2400" b="1">
                <a:solidFill>
                  <a:srgbClr val="030409"/>
                </a:solidFill>
                <a:latin typeface="Times New Roman" panose="02020603050405020304" pitchFamily="18" charset="0"/>
                <a:ea typeface="宋体" panose="02010600030101010101" pitchFamily="2" charset="-122"/>
              </a:rPr>
              <a:t>{1,2,...,12}</a:t>
            </a:r>
            <a:r>
              <a:rPr lang="zh-CN" altLang="en-US" sz="2400" b="1">
                <a:solidFill>
                  <a:srgbClr val="030409"/>
                </a:solidFill>
                <a:latin typeface="Times New Roman" panose="02020603050405020304" pitchFamily="18" charset="0"/>
                <a:ea typeface="宋体" panose="02010600030101010101" pitchFamily="2" charset="-122"/>
              </a:rPr>
              <a:t>上的整除关系</a:t>
            </a:r>
            <a:r>
              <a:rPr lang="en-US" altLang="zh-CN" sz="2400" b="1">
                <a:solidFill>
                  <a:srgbClr val="030409"/>
                </a:solidFill>
                <a:latin typeface="Times New Roman" panose="02020603050405020304" pitchFamily="18" charset="0"/>
                <a:ea typeface="宋体" panose="02010600030101010101" pitchFamily="2" charset="-122"/>
              </a:rPr>
              <a:t>(</a:t>
            </a:r>
            <a:r>
              <a:rPr lang="zh-CN" altLang="en-US" sz="2400" b="1">
                <a:solidFill>
                  <a:srgbClr val="030409"/>
                </a:solidFill>
                <a:latin typeface="Times New Roman" panose="02020603050405020304" pitchFamily="18" charset="0"/>
                <a:ea typeface="宋体" panose="02010600030101010101" pitchFamily="2" charset="-122"/>
              </a:rPr>
              <a:t>自下而上，逐层构图</a:t>
            </a:r>
            <a:r>
              <a:rPr lang="en-US" altLang="zh-CN" sz="2400" b="1">
                <a:solidFill>
                  <a:srgbClr val="030409"/>
                </a:solidFill>
                <a:latin typeface="Times New Roman" panose="02020603050405020304" pitchFamily="18" charset="0"/>
                <a:ea typeface="宋体" panose="02010600030101010101" pitchFamily="2" charset="-122"/>
              </a:rPr>
              <a:t>)</a:t>
            </a:r>
            <a:endParaRPr lang="zh-CN" altLang="en-US" sz="2400" b="1">
              <a:solidFill>
                <a:srgbClr val="030409"/>
              </a:solidFill>
              <a:latin typeface="Times New Roman" panose="02020603050405020304" pitchFamily="18" charset="0"/>
              <a:ea typeface="宋体" panose="02010600030101010101" pitchFamily="2" charset="-122"/>
            </a:endParaRPr>
          </a:p>
        </p:txBody>
      </p:sp>
      <p:grpSp>
        <p:nvGrpSpPr>
          <p:cNvPr id="2" name="Group 46"/>
          <p:cNvGrpSpPr>
            <a:grpSpLocks/>
          </p:cNvGrpSpPr>
          <p:nvPr/>
        </p:nvGrpSpPr>
        <p:grpSpPr bwMode="auto">
          <a:xfrm>
            <a:off x="1371600" y="1257300"/>
            <a:ext cx="6889750" cy="3590925"/>
            <a:chOff x="864" y="1056"/>
            <a:chExt cx="4340" cy="3016"/>
          </a:xfrm>
        </p:grpSpPr>
        <p:sp>
          <p:nvSpPr>
            <p:cNvPr id="208900" name="Oval 3"/>
            <p:cNvSpPr>
              <a:spLocks noChangeArrowheads="1"/>
            </p:cNvSpPr>
            <p:nvPr/>
          </p:nvSpPr>
          <p:spPr bwMode="auto">
            <a:xfrm>
              <a:off x="1069" y="1222"/>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01" name="Oval 4"/>
            <p:cNvSpPr>
              <a:spLocks noChangeArrowheads="1"/>
            </p:cNvSpPr>
            <p:nvPr/>
          </p:nvSpPr>
          <p:spPr bwMode="auto">
            <a:xfrm>
              <a:off x="1848" y="1222"/>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02" name="Oval 5"/>
            <p:cNvSpPr>
              <a:spLocks noChangeArrowheads="1"/>
            </p:cNvSpPr>
            <p:nvPr/>
          </p:nvSpPr>
          <p:spPr bwMode="auto">
            <a:xfrm>
              <a:off x="2627" y="1222"/>
              <a:ext cx="123" cy="145"/>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03" name="Oval 6"/>
            <p:cNvSpPr>
              <a:spLocks noChangeArrowheads="1"/>
            </p:cNvSpPr>
            <p:nvPr/>
          </p:nvSpPr>
          <p:spPr bwMode="auto">
            <a:xfrm>
              <a:off x="3407" y="1222"/>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04" name="Oval 7"/>
            <p:cNvSpPr>
              <a:spLocks noChangeArrowheads="1"/>
            </p:cNvSpPr>
            <p:nvPr/>
          </p:nvSpPr>
          <p:spPr bwMode="auto">
            <a:xfrm>
              <a:off x="4186" y="1222"/>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05" name="Oval 8"/>
            <p:cNvSpPr>
              <a:spLocks noChangeArrowheads="1"/>
            </p:cNvSpPr>
            <p:nvPr/>
          </p:nvSpPr>
          <p:spPr bwMode="auto">
            <a:xfrm>
              <a:off x="4965" y="1222"/>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06" name="Text Box 9"/>
            <p:cNvSpPr txBox="1">
              <a:spLocks noChangeArrowheads="1"/>
            </p:cNvSpPr>
            <p:nvPr/>
          </p:nvSpPr>
          <p:spPr bwMode="auto">
            <a:xfrm>
              <a:off x="912" y="1104"/>
              <a:ext cx="25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9</a:t>
              </a:r>
            </a:p>
          </p:txBody>
        </p:sp>
        <p:sp>
          <p:nvSpPr>
            <p:cNvPr id="208907" name="Text Box 10"/>
            <p:cNvSpPr txBox="1">
              <a:spLocks noChangeArrowheads="1"/>
            </p:cNvSpPr>
            <p:nvPr/>
          </p:nvSpPr>
          <p:spPr bwMode="auto">
            <a:xfrm>
              <a:off x="1626" y="1077"/>
              <a:ext cx="29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12</a:t>
              </a:r>
            </a:p>
          </p:txBody>
        </p:sp>
        <p:sp>
          <p:nvSpPr>
            <p:cNvPr id="208908" name="Text Box 11"/>
            <p:cNvSpPr txBox="1">
              <a:spLocks noChangeArrowheads="1"/>
            </p:cNvSpPr>
            <p:nvPr/>
          </p:nvSpPr>
          <p:spPr bwMode="auto">
            <a:xfrm>
              <a:off x="2478" y="1077"/>
              <a:ext cx="48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8</a:t>
              </a:r>
            </a:p>
          </p:txBody>
        </p:sp>
        <p:sp>
          <p:nvSpPr>
            <p:cNvPr id="208909" name="Text Box 12"/>
            <p:cNvSpPr txBox="1">
              <a:spLocks noChangeArrowheads="1"/>
            </p:cNvSpPr>
            <p:nvPr/>
          </p:nvSpPr>
          <p:spPr bwMode="auto">
            <a:xfrm>
              <a:off x="3171" y="1086"/>
              <a:ext cx="28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10</a:t>
              </a:r>
            </a:p>
          </p:txBody>
        </p:sp>
        <p:sp>
          <p:nvSpPr>
            <p:cNvPr id="208910" name="Text Box 13"/>
            <p:cNvSpPr txBox="1">
              <a:spLocks noChangeArrowheads="1"/>
            </p:cNvSpPr>
            <p:nvPr/>
          </p:nvSpPr>
          <p:spPr bwMode="auto">
            <a:xfrm>
              <a:off x="3936" y="1056"/>
              <a:ext cx="3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11</a:t>
              </a:r>
            </a:p>
          </p:txBody>
        </p:sp>
        <p:sp>
          <p:nvSpPr>
            <p:cNvPr id="208911" name="Oval 14"/>
            <p:cNvSpPr>
              <a:spLocks noChangeArrowheads="1"/>
            </p:cNvSpPr>
            <p:nvPr/>
          </p:nvSpPr>
          <p:spPr bwMode="auto">
            <a:xfrm>
              <a:off x="1078" y="2908"/>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12" name="Oval 15"/>
            <p:cNvSpPr>
              <a:spLocks noChangeArrowheads="1"/>
            </p:cNvSpPr>
            <p:nvPr/>
          </p:nvSpPr>
          <p:spPr bwMode="auto">
            <a:xfrm>
              <a:off x="2637" y="2074"/>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13" name="Oval 16"/>
            <p:cNvSpPr>
              <a:spLocks noChangeArrowheads="1"/>
            </p:cNvSpPr>
            <p:nvPr/>
          </p:nvSpPr>
          <p:spPr bwMode="auto">
            <a:xfrm>
              <a:off x="1848" y="2074"/>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14" name="Oval 17"/>
            <p:cNvSpPr>
              <a:spLocks noChangeArrowheads="1"/>
            </p:cNvSpPr>
            <p:nvPr/>
          </p:nvSpPr>
          <p:spPr bwMode="auto">
            <a:xfrm>
              <a:off x="2245" y="2898"/>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15" name="Oval 18"/>
            <p:cNvSpPr>
              <a:spLocks noChangeArrowheads="1"/>
            </p:cNvSpPr>
            <p:nvPr/>
          </p:nvSpPr>
          <p:spPr bwMode="auto">
            <a:xfrm>
              <a:off x="3422" y="2074"/>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16" name="Oval 19"/>
            <p:cNvSpPr>
              <a:spLocks noChangeArrowheads="1"/>
            </p:cNvSpPr>
            <p:nvPr/>
          </p:nvSpPr>
          <p:spPr bwMode="auto">
            <a:xfrm>
              <a:off x="2833" y="3778"/>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8917" name="Line 20"/>
            <p:cNvSpPr>
              <a:spLocks noChangeShapeType="1"/>
            </p:cNvSpPr>
            <p:nvPr/>
          </p:nvSpPr>
          <p:spPr bwMode="auto">
            <a:xfrm>
              <a:off x="1147" y="1366"/>
              <a:ext cx="0" cy="1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18" name="Line 21"/>
            <p:cNvSpPr>
              <a:spLocks noChangeShapeType="1"/>
            </p:cNvSpPr>
            <p:nvPr/>
          </p:nvSpPr>
          <p:spPr bwMode="auto">
            <a:xfrm>
              <a:off x="1909" y="1367"/>
              <a:ext cx="0" cy="7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19" name="Line 22"/>
            <p:cNvSpPr>
              <a:spLocks noChangeShapeType="1"/>
            </p:cNvSpPr>
            <p:nvPr/>
          </p:nvSpPr>
          <p:spPr bwMode="auto">
            <a:xfrm>
              <a:off x="1951" y="2200"/>
              <a:ext cx="306" cy="6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0" name="Line 23"/>
            <p:cNvSpPr>
              <a:spLocks noChangeShapeType="1"/>
            </p:cNvSpPr>
            <p:nvPr/>
          </p:nvSpPr>
          <p:spPr bwMode="auto">
            <a:xfrm flipV="1">
              <a:off x="1198" y="2188"/>
              <a:ext cx="655" cy="7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1" name="Line 24"/>
            <p:cNvSpPr>
              <a:spLocks noChangeShapeType="1"/>
            </p:cNvSpPr>
            <p:nvPr/>
          </p:nvSpPr>
          <p:spPr bwMode="auto">
            <a:xfrm flipV="1">
              <a:off x="2356" y="2216"/>
              <a:ext cx="330" cy="6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2" name="Line 25"/>
            <p:cNvSpPr>
              <a:spLocks noChangeShapeType="1"/>
            </p:cNvSpPr>
            <p:nvPr/>
          </p:nvSpPr>
          <p:spPr bwMode="auto">
            <a:xfrm>
              <a:off x="2690" y="1366"/>
              <a:ext cx="0" cy="7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3" name="Line 26"/>
            <p:cNvSpPr>
              <a:spLocks noChangeShapeType="1"/>
            </p:cNvSpPr>
            <p:nvPr/>
          </p:nvSpPr>
          <p:spPr bwMode="auto">
            <a:xfrm>
              <a:off x="3480" y="1367"/>
              <a:ext cx="0" cy="7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4" name="Line 27"/>
            <p:cNvSpPr>
              <a:spLocks noChangeShapeType="1"/>
            </p:cNvSpPr>
            <p:nvPr/>
          </p:nvSpPr>
          <p:spPr bwMode="auto">
            <a:xfrm>
              <a:off x="1218" y="3023"/>
              <a:ext cx="1624" cy="7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5" name="Line 28"/>
            <p:cNvSpPr>
              <a:spLocks noChangeShapeType="1"/>
            </p:cNvSpPr>
            <p:nvPr/>
          </p:nvSpPr>
          <p:spPr bwMode="auto">
            <a:xfrm>
              <a:off x="2359" y="3023"/>
              <a:ext cx="499" cy="7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6" name="Line 29"/>
            <p:cNvSpPr>
              <a:spLocks noChangeShapeType="1"/>
            </p:cNvSpPr>
            <p:nvPr/>
          </p:nvSpPr>
          <p:spPr bwMode="auto">
            <a:xfrm flipH="1">
              <a:off x="2886" y="2209"/>
              <a:ext cx="576" cy="1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7" name="Line 30"/>
            <p:cNvSpPr>
              <a:spLocks noChangeShapeType="1"/>
            </p:cNvSpPr>
            <p:nvPr/>
          </p:nvSpPr>
          <p:spPr bwMode="auto">
            <a:xfrm flipH="1">
              <a:off x="2925" y="1348"/>
              <a:ext cx="1314" cy="2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8" name="Line 31"/>
            <p:cNvSpPr>
              <a:spLocks noChangeShapeType="1"/>
            </p:cNvSpPr>
            <p:nvPr/>
          </p:nvSpPr>
          <p:spPr bwMode="auto">
            <a:xfrm flipH="1">
              <a:off x="2961" y="1339"/>
              <a:ext cx="2035" cy="24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9" name="Text Box 32"/>
            <p:cNvSpPr txBox="1">
              <a:spLocks noChangeArrowheads="1"/>
            </p:cNvSpPr>
            <p:nvPr/>
          </p:nvSpPr>
          <p:spPr bwMode="auto">
            <a:xfrm>
              <a:off x="3264" y="1968"/>
              <a:ext cx="452"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5</a:t>
              </a:r>
            </a:p>
          </p:txBody>
        </p:sp>
        <p:sp>
          <p:nvSpPr>
            <p:cNvPr id="208930" name="Text Box 33"/>
            <p:cNvSpPr txBox="1">
              <a:spLocks noChangeArrowheads="1"/>
            </p:cNvSpPr>
            <p:nvPr/>
          </p:nvSpPr>
          <p:spPr bwMode="auto">
            <a:xfrm>
              <a:off x="1680" y="1968"/>
              <a:ext cx="443"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6</a:t>
              </a:r>
            </a:p>
          </p:txBody>
        </p:sp>
        <p:sp>
          <p:nvSpPr>
            <p:cNvPr id="208931" name="Text Box 34"/>
            <p:cNvSpPr txBox="1">
              <a:spLocks noChangeArrowheads="1"/>
            </p:cNvSpPr>
            <p:nvPr/>
          </p:nvSpPr>
          <p:spPr bwMode="auto">
            <a:xfrm>
              <a:off x="2496" y="1920"/>
              <a:ext cx="36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4</a:t>
              </a:r>
            </a:p>
          </p:txBody>
        </p:sp>
        <p:sp>
          <p:nvSpPr>
            <p:cNvPr id="208932" name="Text Box 35"/>
            <p:cNvSpPr txBox="1">
              <a:spLocks noChangeArrowheads="1"/>
            </p:cNvSpPr>
            <p:nvPr/>
          </p:nvSpPr>
          <p:spPr bwMode="auto">
            <a:xfrm>
              <a:off x="864" y="2784"/>
              <a:ext cx="27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3</a:t>
              </a:r>
            </a:p>
          </p:txBody>
        </p:sp>
        <p:sp>
          <p:nvSpPr>
            <p:cNvPr id="208933" name="Text Box 36"/>
            <p:cNvSpPr txBox="1">
              <a:spLocks noChangeArrowheads="1"/>
            </p:cNvSpPr>
            <p:nvPr/>
          </p:nvSpPr>
          <p:spPr bwMode="auto">
            <a:xfrm>
              <a:off x="2064" y="2813"/>
              <a:ext cx="2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2</a:t>
              </a:r>
            </a:p>
          </p:txBody>
        </p:sp>
        <p:sp>
          <p:nvSpPr>
            <p:cNvPr id="208934" name="Text Box 37"/>
            <p:cNvSpPr txBox="1">
              <a:spLocks noChangeArrowheads="1"/>
            </p:cNvSpPr>
            <p:nvPr/>
          </p:nvSpPr>
          <p:spPr bwMode="auto">
            <a:xfrm>
              <a:off x="2640" y="3792"/>
              <a:ext cx="38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1</a:t>
              </a:r>
            </a:p>
          </p:txBody>
        </p:sp>
        <p:sp>
          <p:nvSpPr>
            <p:cNvPr id="208935" name="Text Box 39"/>
            <p:cNvSpPr txBox="1">
              <a:spLocks noChangeArrowheads="1"/>
            </p:cNvSpPr>
            <p:nvPr/>
          </p:nvSpPr>
          <p:spPr bwMode="auto">
            <a:xfrm>
              <a:off x="4752" y="1104"/>
              <a:ext cx="452"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7</a:t>
              </a:r>
            </a:p>
          </p:txBody>
        </p:sp>
        <p:sp>
          <p:nvSpPr>
            <p:cNvPr id="208936" name="Line 44"/>
            <p:cNvSpPr>
              <a:spLocks noChangeShapeType="1"/>
            </p:cNvSpPr>
            <p:nvPr/>
          </p:nvSpPr>
          <p:spPr bwMode="auto">
            <a:xfrm flipV="1">
              <a:off x="2352" y="1344"/>
              <a:ext cx="1104" cy="15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8937" name="Line 45"/>
            <p:cNvSpPr>
              <a:spLocks noChangeShapeType="1"/>
            </p:cNvSpPr>
            <p:nvPr/>
          </p:nvSpPr>
          <p:spPr bwMode="auto">
            <a:xfrm flipH="1" flipV="1">
              <a:off x="1968" y="1344"/>
              <a:ext cx="720" cy="7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2971800" y="1200150"/>
            <a:ext cx="3609975" cy="3429000"/>
            <a:chOff x="1872" y="1008"/>
            <a:chExt cx="2274" cy="2880"/>
          </a:xfrm>
        </p:grpSpPr>
        <p:sp>
          <p:nvSpPr>
            <p:cNvPr id="209924" name="Text Box 14"/>
            <p:cNvSpPr txBox="1">
              <a:spLocks noChangeArrowheads="1"/>
            </p:cNvSpPr>
            <p:nvPr/>
          </p:nvSpPr>
          <p:spPr bwMode="auto">
            <a:xfrm>
              <a:off x="3504" y="2304"/>
              <a:ext cx="44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6</a:t>
              </a:r>
            </a:p>
          </p:txBody>
        </p:sp>
        <p:sp>
          <p:nvSpPr>
            <p:cNvPr id="209925" name="Text Box 16"/>
            <p:cNvSpPr txBox="1">
              <a:spLocks noChangeArrowheads="1"/>
            </p:cNvSpPr>
            <p:nvPr/>
          </p:nvSpPr>
          <p:spPr bwMode="auto">
            <a:xfrm>
              <a:off x="3426" y="2844"/>
              <a:ext cx="72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3</a:t>
              </a:r>
            </a:p>
          </p:txBody>
        </p:sp>
        <p:grpSp>
          <p:nvGrpSpPr>
            <p:cNvPr id="209926" name="Group 30"/>
            <p:cNvGrpSpPr>
              <a:grpSpLocks/>
            </p:cNvGrpSpPr>
            <p:nvPr/>
          </p:nvGrpSpPr>
          <p:grpSpPr bwMode="auto">
            <a:xfrm>
              <a:off x="1872" y="1008"/>
              <a:ext cx="1593" cy="2731"/>
              <a:chOff x="1872" y="1008"/>
              <a:chExt cx="1593" cy="2731"/>
            </a:xfrm>
          </p:grpSpPr>
          <p:sp>
            <p:nvSpPr>
              <p:cNvPr id="209929" name="Oval 3"/>
              <p:cNvSpPr>
                <a:spLocks noChangeArrowheads="1"/>
              </p:cNvSpPr>
              <p:nvPr/>
            </p:nvSpPr>
            <p:spPr bwMode="auto">
              <a:xfrm>
                <a:off x="2695" y="1192"/>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9930" name="Oval 4"/>
              <p:cNvSpPr>
                <a:spLocks noChangeArrowheads="1"/>
              </p:cNvSpPr>
              <p:nvPr/>
            </p:nvSpPr>
            <p:spPr bwMode="auto">
              <a:xfrm>
                <a:off x="2088" y="1815"/>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9931" name="Oval 5"/>
              <p:cNvSpPr>
                <a:spLocks noChangeArrowheads="1"/>
              </p:cNvSpPr>
              <p:nvPr/>
            </p:nvSpPr>
            <p:spPr bwMode="auto">
              <a:xfrm>
                <a:off x="3329" y="1815"/>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9932" name="Oval 6"/>
              <p:cNvSpPr>
                <a:spLocks noChangeArrowheads="1"/>
              </p:cNvSpPr>
              <p:nvPr/>
            </p:nvSpPr>
            <p:spPr bwMode="auto">
              <a:xfrm>
                <a:off x="3329" y="2425"/>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9933" name="Oval 7"/>
              <p:cNvSpPr>
                <a:spLocks noChangeArrowheads="1"/>
              </p:cNvSpPr>
              <p:nvPr/>
            </p:nvSpPr>
            <p:spPr bwMode="auto">
              <a:xfrm>
                <a:off x="2088" y="2425"/>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9934" name="Oval 8"/>
              <p:cNvSpPr>
                <a:spLocks noChangeArrowheads="1"/>
              </p:cNvSpPr>
              <p:nvPr/>
            </p:nvSpPr>
            <p:spPr bwMode="auto">
              <a:xfrm>
                <a:off x="3329" y="3034"/>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9935" name="Oval 9"/>
              <p:cNvSpPr>
                <a:spLocks noChangeArrowheads="1"/>
              </p:cNvSpPr>
              <p:nvPr/>
            </p:nvSpPr>
            <p:spPr bwMode="auto">
              <a:xfrm>
                <a:off x="2088" y="3034"/>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9936" name="Oval 10"/>
              <p:cNvSpPr>
                <a:spLocks noChangeArrowheads="1"/>
              </p:cNvSpPr>
              <p:nvPr/>
            </p:nvSpPr>
            <p:spPr bwMode="auto">
              <a:xfrm>
                <a:off x="2695" y="3603"/>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09937" name="Text Box 11"/>
              <p:cNvSpPr txBox="1">
                <a:spLocks noChangeArrowheads="1"/>
              </p:cNvSpPr>
              <p:nvPr/>
            </p:nvSpPr>
            <p:spPr bwMode="auto">
              <a:xfrm>
                <a:off x="2448" y="1008"/>
                <a:ext cx="605"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24</a:t>
                </a:r>
              </a:p>
            </p:txBody>
          </p:sp>
          <p:sp>
            <p:nvSpPr>
              <p:cNvPr id="209938" name="Text Box 12"/>
              <p:cNvSpPr txBox="1">
                <a:spLocks noChangeArrowheads="1"/>
              </p:cNvSpPr>
              <p:nvPr/>
            </p:nvSpPr>
            <p:spPr bwMode="auto">
              <a:xfrm>
                <a:off x="1872" y="1632"/>
                <a:ext cx="47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8</a:t>
                </a:r>
              </a:p>
            </p:txBody>
          </p:sp>
          <p:sp>
            <p:nvSpPr>
              <p:cNvPr id="209939" name="Text Box 13"/>
              <p:cNvSpPr txBox="1">
                <a:spLocks noChangeArrowheads="1"/>
              </p:cNvSpPr>
              <p:nvPr/>
            </p:nvSpPr>
            <p:spPr bwMode="auto">
              <a:xfrm>
                <a:off x="1905" y="2289"/>
                <a:ext cx="677"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4</a:t>
                </a:r>
              </a:p>
            </p:txBody>
          </p:sp>
          <p:sp>
            <p:nvSpPr>
              <p:cNvPr id="209940" name="Text Box 15"/>
              <p:cNvSpPr txBox="1">
                <a:spLocks noChangeArrowheads="1"/>
              </p:cNvSpPr>
              <p:nvPr/>
            </p:nvSpPr>
            <p:spPr bwMode="auto">
              <a:xfrm>
                <a:off x="1920" y="2880"/>
                <a:ext cx="50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just">
                  <a:spcBef>
                    <a:spcPct val="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2</a:t>
                </a:r>
              </a:p>
            </p:txBody>
          </p:sp>
          <p:sp>
            <p:nvSpPr>
              <p:cNvPr id="209941" name="Line 17"/>
              <p:cNvSpPr>
                <a:spLocks noChangeShapeType="1"/>
              </p:cNvSpPr>
              <p:nvPr/>
            </p:nvSpPr>
            <p:spPr bwMode="auto">
              <a:xfrm>
                <a:off x="2817" y="1320"/>
                <a:ext cx="522" cy="5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42" name="Line 18"/>
              <p:cNvSpPr>
                <a:spLocks noChangeShapeType="1"/>
              </p:cNvSpPr>
              <p:nvPr/>
            </p:nvSpPr>
            <p:spPr bwMode="auto">
              <a:xfrm flipH="1">
                <a:off x="2187" y="1323"/>
                <a:ext cx="51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43" name="Line 19"/>
              <p:cNvSpPr>
                <a:spLocks noChangeShapeType="1"/>
              </p:cNvSpPr>
              <p:nvPr/>
            </p:nvSpPr>
            <p:spPr bwMode="auto">
              <a:xfrm>
                <a:off x="2148" y="1965"/>
                <a:ext cx="0"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44" name="Line 20"/>
              <p:cNvSpPr>
                <a:spLocks noChangeShapeType="1"/>
              </p:cNvSpPr>
              <p:nvPr/>
            </p:nvSpPr>
            <p:spPr bwMode="auto">
              <a:xfrm>
                <a:off x="3396" y="1956"/>
                <a:ext cx="1"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45" name="Line 21"/>
              <p:cNvSpPr>
                <a:spLocks noChangeShapeType="1"/>
              </p:cNvSpPr>
              <p:nvPr/>
            </p:nvSpPr>
            <p:spPr bwMode="auto">
              <a:xfrm>
                <a:off x="2157" y="2586"/>
                <a:ext cx="1"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46" name="Line 22"/>
              <p:cNvSpPr>
                <a:spLocks noChangeShapeType="1"/>
              </p:cNvSpPr>
              <p:nvPr/>
            </p:nvSpPr>
            <p:spPr bwMode="auto">
              <a:xfrm>
                <a:off x="3405" y="2571"/>
                <a:ext cx="1"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47" name="Line 23"/>
              <p:cNvSpPr>
                <a:spLocks noChangeShapeType="1"/>
              </p:cNvSpPr>
              <p:nvPr/>
            </p:nvSpPr>
            <p:spPr bwMode="auto">
              <a:xfrm>
                <a:off x="2196" y="3138"/>
                <a:ext cx="528"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48" name="Line 24"/>
              <p:cNvSpPr>
                <a:spLocks noChangeShapeType="1"/>
              </p:cNvSpPr>
              <p:nvPr/>
            </p:nvSpPr>
            <p:spPr bwMode="auto">
              <a:xfrm flipH="1">
                <a:off x="2820" y="3159"/>
                <a:ext cx="509"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49" name="Line 25"/>
              <p:cNvSpPr>
                <a:spLocks noChangeShapeType="1"/>
              </p:cNvSpPr>
              <p:nvPr/>
            </p:nvSpPr>
            <p:spPr bwMode="auto">
              <a:xfrm flipV="1">
                <a:off x="2229" y="2550"/>
                <a:ext cx="1110" cy="5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50" name="Line 26"/>
              <p:cNvSpPr>
                <a:spLocks noChangeShapeType="1"/>
              </p:cNvSpPr>
              <p:nvPr/>
            </p:nvSpPr>
            <p:spPr bwMode="auto">
              <a:xfrm flipV="1">
                <a:off x="2229" y="1935"/>
                <a:ext cx="1092" cy="5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9927" name="Text Box 27"/>
            <p:cNvSpPr txBox="1">
              <a:spLocks noChangeArrowheads="1"/>
            </p:cNvSpPr>
            <p:nvPr/>
          </p:nvSpPr>
          <p:spPr bwMode="auto">
            <a:xfrm>
              <a:off x="3408" y="168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12</a:t>
              </a:r>
            </a:p>
          </p:txBody>
        </p:sp>
        <p:sp>
          <p:nvSpPr>
            <p:cNvPr id="209928" name="Text Box 28"/>
            <p:cNvSpPr txBox="1">
              <a:spLocks noChangeArrowheads="1"/>
            </p:cNvSpPr>
            <p:nvPr/>
          </p:nvSpPr>
          <p:spPr bwMode="auto">
            <a:xfrm>
              <a:off x="2880" y="355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lang="en-US" altLang="zh-CN" sz="2000" b="1">
                  <a:solidFill>
                    <a:srgbClr val="030409"/>
                  </a:solidFill>
                  <a:latin typeface="Times New Roman" panose="02020603050405020304" pitchFamily="18" charset="0"/>
                  <a:ea typeface="宋体" panose="02010600030101010101" pitchFamily="2" charset="-122"/>
                </a:rPr>
                <a:t>1</a:t>
              </a:r>
            </a:p>
          </p:txBody>
        </p:sp>
      </p:grpSp>
      <p:sp>
        <p:nvSpPr>
          <p:cNvPr id="209923" name="Text Box 29"/>
          <p:cNvSpPr txBox="1">
            <a:spLocks noChangeArrowheads="1"/>
          </p:cNvSpPr>
          <p:nvPr/>
        </p:nvSpPr>
        <p:spPr bwMode="auto">
          <a:xfrm>
            <a:off x="5943600" y="4057650"/>
            <a:ext cx="2590800" cy="830263"/>
          </a:xfrm>
          <a:prstGeom prst="rect">
            <a:avLst/>
          </a:prstGeom>
          <a:solidFill>
            <a:srgbClr val="CCFFCC"/>
          </a:solidFill>
          <a:ln w="57150" cmpd="thickThin">
            <a:solidFill>
              <a:srgbClr val="99CC00"/>
            </a:solidFill>
            <a:miter lim="800000"/>
            <a:headEnd/>
            <a:tailEnd/>
          </a:ln>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algn="ctr" eaLnBrk="1" hangingPunct="1">
              <a:spcBef>
                <a:spcPct val="50000"/>
              </a:spcBef>
              <a:buClrTx/>
              <a:buSzTx/>
              <a:buFontTx/>
              <a:buNone/>
            </a:pPr>
            <a:r>
              <a:rPr lang="en-US" altLang="zh-CN" sz="2400" b="1">
                <a:solidFill>
                  <a:srgbClr val="030409"/>
                </a:solidFill>
                <a:latin typeface="Times New Roman" panose="02020603050405020304" pitchFamily="18" charset="0"/>
                <a:ea typeface="宋体" panose="02010600030101010101" pitchFamily="2" charset="-122"/>
              </a:rPr>
              <a:t>{1,2,3,4,6,8,12,24}</a:t>
            </a:r>
            <a:r>
              <a:rPr lang="zh-CN" altLang="en-US" sz="2400" b="1">
                <a:solidFill>
                  <a:srgbClr val="030409"/>
                </a:solidFill>
                <a:latin typeface="Times New Roman" panose="02020603050405020304" pitchFamily="18" charset="0"/>
                <a:ea typeface="宋体" panose="02010600030101010101" pitchFamily="2" charset="-122"/>
              </a:rPr>
              <a:t>上的整除关系</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title"/>
          </p:nvPr>
        </p:nvSpPr>
        <p:spPr/>
        <p:txBody>
          <a:bodyPr/>
          <a:lstStyle/>
          <a:p>
            <a:pPr eaLnBrk="1" hangingPunct="1"/>
            <a:r>
              <a:rPr lang="zh-CN" altLang="en-US" sz="4200"/>
              <a:t>从哈斯图看特殊元素</a:t>
            </a:r>
          </a:p>
        </p:txBody>
      </p:sp>
      <p:grpSp>
        <p:nvGrpSpPr>
          <p:cNvPr id="210947" name="Group 28"/>
          <p:cNvGrpSpPr>
            <a:grpSpLocks/>
          </p:cNvGrpSpPr>
          <p:nvPr/>
        </p:nvGrpSpPr>
        <p:grpSpPr bwMode="auto">
          <a:xfrm>
            <a:off x="2438400" y="1885950"/>
            <a:ext cx="5105400" cy="3086100"/>
            <a:chOff x="1536" y="1584"/>
            <a:chExt cx="3216" cy="2592"/>
          </a:xfrm>
        </p:grpSpPr>
        <p:sp>
          <p:nvSpPr>
            <p:cNvPr id="210948" name="Oval 2" descr="蓝色砂纸"/>
            <p:cNvSpPr>
              <a:spLocks noChangeArrowheads="1"/>
            </p:cNvSpPr>
            <p:nvPr/>
          </p:nvSpPr>
          <p:spPr bwMode="auto">
            <a:xfrm>
              <a:off x="1536" y="2832"/>
              <a:ext cx="2496" cy="672"/>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49" name="Oval 4"/>
            <p:cNvSpPr>
              <a:spLocks noChangeArrowheads="1"/>
            </p:cNvSpPr>
            <p:nvPr/>
          </p:nvSpPr>
          <p:spPr bwMode="auto">
            <a:xfrm>
              <a:off x="2647" y="1816"/>
              <a:ext cx="136" cy="136"/>
            </a:xfrm>
            <a:prstGeom prst="ellipse">
              <a:avLst/>
            </a:prstGeom>
            <a:solidFill>
              <a:srgbClr val="FF0000"/>
            </a:solidFill>
            <a:ln w="2857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50" name="Oval 5"/>
            <p:cNvSpPr>
              <a:spLocks noChangeArrowheads="1"/>
            </p:cNvSpPr>
            <p:nvPr/>
          </p:nvSpPr>
          <p:spPr bwMode="auto">
            <a:xfrm>
              <a:off x="2040" y="2439"/>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51" name="Oval 6"/>
            <p:cNvSpPr>
              <a:spLocks noChangeArrowheads="1"/>
            </p:cNvSpPr>
            <p:nvPr/>
          </p:nvSpPr>
          <p:spPr bwMode="auto">
            <a:xfrm>
              <a:off x="3281" y="2439"/>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52" name="Oval 7"/>
            <p:cNvSpPr>
              <a:spLocks noChangeArrowheads="1"/>
            </p:cNvSpPr>
            <p:nvPr/>
          </p:nvSpPr>
          <p:spPr bwMode="auto">
            <a:xfrm>
              <a:off x="3281" y="3049"/>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53" name="Oval 8"/>
            <p:cNvSpPr>
              <a:spLocks noChangeArrowheads="1"/>
            </p:cNvSpPr>
            <p:nvPr/>
          </p:nvSpPr>
          <p:spPr bwMode="auto">
            <a:xfrm>
              <a:off x="2040" y="3049"/>
              <a:ext cx="136" cy="136"/>
            </a:xfrm>
            <a:prstGeom prst="ellipse">
              <a:avLst/>
            </a:prstGeom>
            <a:solidFill>
              <a:srgbClr val="FFFFFF"/>
            </a:solidFill>
            <a:ln w="9525">
              <a:solidFill>
                <a:srgbClr val="0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54" name="Oval 9"/>
            <p:cNvSpPr>
              <a:spLocks noChangeArrowheads="1"/>
            </p:cNvSpPr>
            <p:nvPr/>
          </p:nvSpPr>
          <p:spPr bwMode="auto">
            <a:xfrm>
              <a:off x="3281" y="3658"/>
              <a:ext cx="136" cy="136"/>
            </a:xfrm>
            <a:prstGeom prst="ellipse">
              <a:avLst/>
            </a:prstGeom>
            <a:solidFill>
              <a:srgbClr val="0000FF"/>
            </a:solidFill>
            <a:ln w="19050">
              <a:solidFill>
                <a:srgbClr val="8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55" name="Oval 10"/>
            <p:cNvSpPr>
              <a:spLocks noChangeArrowheads="1"/>
            </p:cNvSpPr>
            <p:nvPr/>
          </p:nvSpPr>
          <p:spPr bwMode="auto">
            <a:xfrm>
              <a:off x="2040" y="3658"/>
              <a:ext cx="136" cy="136"/>
            </a:xfrm>
            <a:prstGeom prst="ellipse">
              <a:avLst/>
            </a:prstGeom>
            <a:solidFill>
              <a:srgbClr val="0000FF"/>
            </a:solidFill>
            <a:ln w="19050">
              <a:solidFill>
                <a:srgbClr val="800000"/>
              </a:solidFill>
              <a:round/>
              <a:headEnd/>
              <a:tailEnd/>
            </a:ln>
          </p:spPr>
          <p:txBody>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56" name="Line 11"/>
            <p:cNvSpPr>
              <a:spLocks noChangeShapeType="1"/>
            </p:cNvSpPr>
            <p:nvPr/>
          </p:nvSpPr>
          <p:spPr bwMode="auto">
            <a:xfrm>
              <a:off x="2769" y="1944"/>
              <a:ext cx="522" cy="5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57" name="Line 12"/>
            <p:cNvSpPr>
              <a:spLocks noChangeShapeType="1"/>
            </p:cNvSpPr>
            <p:nvPr/>
          </p:nvSpPr>
          <p:spPr bwMode="auto">
            <a:xfrm flipH="1">
              <a:off x="2139" y="1947"/>
              <a:ext cx="51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58" name="Line 13"/>
            <p:cNvSpPr>
              <a:spLocks noChangeShapeType="1"/>
            </p:cNvSpPr>
            <p:nvPr/>
          </p:nvSpPr>
          <p:spPr bwMode="auto">
            <a:xfrm>
              <a:off x="2100" y="2589"/>
              <a:ext cx="0"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59" name="Line 14"/>
            <p:cNvSpPr>
              <a:spLocks noChangeShapeType="1"/>
            </p:cNvSpPr>
            <p:nvPr/>
          </p:nvSpPr>
          <p:spPr bwMode="auto">
            <a:xfrm>
              <a:off x="3348" y="2580"/>
              <a:ext cx="1"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0" name="Line 15"/>
            <p:cNvSpPr>
              <a:spLocks noChangeShapeType="1"/>
            </p:cNvSpPr>
            <p:nvPr/>
          </p:nvSpPr>
          <p:spPr bwMode="auto">
            <a:xfrm>
              <a:off x="2109" y="3210"/>
              <a:ext cx="1"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1" name="Line 16"/>
            <p:cNvSpPr>
              <a:spLocks noChangeShapeType="1"/>
            </p:cNvSpPr>
            <p:nvPr/>
          </p:nvSpPr>
          <p:spPr bwMode="auto">
            <a:xfrm>
              <a:off x="3357" y="3195"/>
              <a:ext cx="1"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2" name="Line 17"/>
            <p:cNvSpPr>
              <a:spLocks noChangeShapeType="1"/>
            </p:cNvSpPr>
            <p:nvPr/>
          </p:nvSpPr>
          <p:spPr bwMode="auto">
            <a:xfrm flipV="1">
              <a:off x="2181" y="3174"/>
              <a:ext cx="1110" cy="5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3" name="Line 18"/>
            <p:cNvSpPr>
              <a:spLocks noChangeShapeType="1"/>
            </p:cNvSpPr>
            <p:nvPr/>
          </p:nvSpPr>
          <p:spPr bwMode="auto">
            <a:xfrm flipV="1">
              <a:off x="2181" y="2559"/>
              <a:ext cx="1092" cy="5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4" name="Line 19"/>
            <p:cNvSpPr>
              <a:spLocks noChangeShapeType="1"/>
            </p:cNvSpPr>
            <p:nvPr/>
          </p:nvSpPr>
          <p:spPr bwMode="auto">
            <a:xfrm>
              <a:off x="2157" y="3165"/>
              <a:ext cx="1143" cy="5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0965" name="Text Box 20"/>
            <p:cNvSpPr txBox="1">
              <a:spLocks noChangeArrowheads="1"/>
            </p:cNvSpPr>
            <p:nvPr/>
          </p:nvSpPr>
          <p:spPr bwMode="auto">
            <a:xfrm>
              <a:off x="2880" y="1584"/>
              <a:ext cx="15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zh-CN" altLang="en-US" sz="2000" b="1">
                  <a:solidFill>
                    <a:srgbClr val="030409"/>
                  </a:solidFill>
                  <a:latin typeface="Times New Roman" panose="02020603050405020304" pitchFamily="18" charset="0"/>
                  <a:ea typeface="宋体" panose="02010600030101010101" pitchFamily="2" charset="-122"/>
                </a:rPr>
                <a:t>最大</a:t>
              </a:r>
              <a:r>
                <a:rPr kumimoji="1" lang="en-US" altLang="zh-CN" sz="2000" b="1">
                  <a:solidFill>
                    <a:srgbClr val="030409"/>
                  </a:solidFill>
                  <a:latin typeface="Times New Roman" panose="02020603050405020304" pitchFamily="18" charset="0"/>
                  <a:ea typeface="宋体" panose="02010600030101010101" pitchFamily="2" charset="-122"/>
                </a:rPr>
                <a:t>/</a:t>
              </a:r>
              <a:r>
                <a:rPr kumimoji="1" lang="zh-CN" altLang="en-US" sz="2000" b="1">
                  <a:solidFill>
                    <a:srgbClr val="030409"/>
                  </a:solidFill>
                  <a:latin typeface="Times New Roman" panose="02020603050405020304" pitchFamily="18" charset="0"/>
                  <a:ea typeface="宋体" panose="02010600030101010101" pitchFamily="2" charset="-122"/>
                </a:rPr>
                <a:t>极大</a:t>
              </a:r>
            </a:p>
          </p:txBody>
        </p:sp>
        <p:sp>
          <p:nvSpPr>
            <p:cNvPr id="210966" name="Text Box 21"/>
            <p:cNvSpPr txBox="1">
              <a:spLocks noChangeArrowheads="1"/>
            </p:cNvSpPr>
            <p:nvPr/>
          </p:nvSpPr>
          <p:spPr bwMode="auto">
            <a:xfrm>
              <a:off x="1632" y="384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zh-CN" altLang="en-US" sz="2000" b="1">
                  <a:solidFill>
                    <a:srgbClr val="030409"/>
                  </a:solidFill>
                  <a:latin typeface="Times New Roman" panose="02020603050405020304" pitchFamily="18" charset="0"/>
                  <a:ea typeface="宋体" panose="02010600030101010101" pitchFamily="2" charset="-122"/>
                </a:rPr>
                <a:t>极小</a:t>
              </a:r>
            </a:p>
          </p:txBody>
        </p:sp>
        <p:sp>
          <p:nvSpPr>
            <p:cNvPr id="210967" name="Text Box 22"/>
            <p:cNvSpPr txBox="1">
              <a:spLocks noChangeArrowheads="1"/>
            </p:cNvSpPr>
            <p:nvPr/>
          </p:nvSpPr>
          <p:spPr bwMode="auto">
            <a:xfrm>
              <a:off x="3312" y="384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zh-CN" altLang="en-US" sz="2000" b="1">
                  <a:solidFill>
                    <a:srgbClr val="030409"/>
                  </a:solidFill>
                  <a:latin typeface="Times New Roman" panose="02020603050405020304" pitchFamily="18" charset="0"/>
                  <a:ea typeface="宋体" panose="02010600030101010101" pitchFamily="2" charset="-122"/>
                </a:rPr>
                <a:t>极小</a:t>
              </a:r>
            </a:p>
          </p:txBody>
        </p:sp>
        <p:sp>
          <p:nvSpPr>
            <p:cNvPr id="210968" name="Oval 23"/>
            <p:cNvSpPr>
              <a:spLocks noChangeArrowheads="1"/>
            </p:cNvSpPr>
            <p:nvPr/>
          </p:nvSpPr>
          <p:spPr bwMode="auto">
            <a:xfrm rot="2236984">
              <a:off x="2256" y="1920"/>
              <a:ext cx="1488" cy="576"/>
            </a:xfrm>
            <a:prstGeom prst="ellipse">
              <a:avLst/>
            </a:prstGeom>
            <a:noFill/>
            <a:ln w="57150" cmpd="thickThin">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210969" name="Text Box 24"/>
            <p:cNvSpPr txBox="1">
              <a:spLocks noChangeArrowheads="1"/>
            </p:cNvSpPr>
            <p:nvPr/>
          </p:nvSpPr>
          <p:spPr bwMode="auto">
            <a:xfrm>
              <a:off x="3648" y="3216"/>
              <a:ext cx="11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zh-CN" altLang="en-US" sz="2000" b="1">
                  <a:solidFill>
                    <a:srgbClr val="030409"/>
                  </a:solidFill>
                  <a:latin typeface="Times New Roman" panose="02020603050405020304" pitchFamily="18" charset="0"/>
                  <a:ea typeface="宋体" panose="02010600030101010101" pitchFamily="2" charset="-122"/>
                </a:rPr>
                <a:t>子集</a:t>
              </a:r>
              <a:r>
                <a:rPr kumimoji="1" lang="en-US" altLang="zh-CN" sz="2000" b="1">
                  <a:solidFill>
                    <a:srgbClr val="030409"/>
                  </a:solidFill>
                  <a:latin typeface="Times New Roman" panose="02020603050405020304" pitchFamily="18" charset="0"/>
                  <a:ea typeface="宋体" panose="02010600030101010101" pitchFamily="2" charset="-122"/>
                </a:rPr>
                <a:t>S</a:t>
              </a:r>
            </a:p>
          </p:txBody>
        </p:sp>
        <p:sp>
          <p:nvSpPr>
            <p:cNvPr id="210970" name="Text Box 25"/>
            <p:cNvSpPr txBox="1">
              <a:spLocks noChangeArrowheads="1"/>
            </p:cNvSpPr>
            <p:nvPr/>
          </p:nvSpPr>
          <p:spPr bwMode="auto">
            <a:xfrm>
              <a:off x="3312" y="2016"/>
              <a:ext cx="13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b="1">
                  <a:solidFill>
                    <a:srgbClr val="030409"/>
                  </a:solidFill>
                  <a:latin typeface="Times New Roman" panose="02020603050405020304" pitchFamily="18" charset="0"/>
                  <a:ea typeface="宋体" panose="02010600030101010101" pitchFamily="2" charset="-122"/>
                </a:rPr>
                <a:t>S</a:t>
              </a:r>
              <a:r>
                <a:rPr kumimoji="1" lang="zh-CN" altLang="en-US" sz="2000" b="1">
                  <a:solidFill>
                    <a:srgbClr val="030409"/>
                  </a:solidFill>
                  <a:latin typeface="Times New Roman" panose="02020603050405020304" pitchFamily="18" charset="0"/>
                  <a:ea typeface="宋体" panose="02010600030101010101" pitchFamily="2" charset="-122"/>
                </a:rPr>
                <a:t>的上界的集合</a:t>
              </a:r>
            </a:p>
          </p:txBody>
        </p:sp>
        <p:sp>
          <p:nvSpPr>
            <p:cNvPr id="210971" name="Text Box 26"/>
            <p:cNvSpPr txBox="1">
              <a:spLocks noChangeArrowheads="1"/>
            </p:cNvSpPr>
            <p:nvPr/>
          </p:nvSpPr>
          <p:spPr bwMode="auto">
            <a:xfrm>
              <a:off x="3888" y="2592"/>
              <a:ext cx="7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zh-CN" altLang="en-US" sz="2000" b="1">
                  <a:solidFill>
                    <a:srgbClr val="030409"/>
                  </a:solidFill>
                  <a:latin typeface="Times New Roman" panose="02020603050405020304" pitchFamily="18" charset="0"/>
                  <a:ea typeface="华文行楷" panose="02010800040101010101" pitchFamily="2" charset="-122"/>
                </a:rPr>
                <a:t>上确界</a:t>
              </a:r>
            </a:p>
          </p:txBody>
        </p:sp>
        <p:sp>
          <p:nvSpPr>
            <p:cNvPr id="210972" name="Line 27"/>
            <p:cNvSpPr>
              <a:spLocks noChangeShapeType="1"/>
            </p:cNvSpPr>
            <p:nvPr/>
          </p:nvSpPr>
          <p:spPr bwMode="auto">
            <a:xfrm flipH="1" flipV="1">
              <a:off x="3435" y="2535"/>
              <a:ext cx="501" cy="153"/>
            </a:xfrm>
            <a:prstGeom prst="line">
              <a:avLst/>
            </a:prstGeom>
            <a:noFill/>
            <a:ln w="9525">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slow" advTm="8000">
    <p:zoom/>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p>
        </p:txBody>
      </p:sp>
      <p:sp>
        <p:nvSpPr>
          <p:cNvPr id="3" name="内容占位符 2"/>
          <p:cNvSpPr>
            <a:spLocks noGrp="1"/>
          </p:cNvSpPr>
          <p:nvPr>
            <p:ph sz="quarter" idx="1"/>
          </p:nvPr>
        </p:nvSpPr>
        <p:spPr/>
        <p:txBody>
          <a:bodyPr/>
          <a:lstStyle/>
          <a:p>
            <a:r>
              <a:rPr lang="zh-CN" altLang="en-US" dirty="0"/>
              <a:t>最大元，最小元未必存在，如果存在必唯一；</a:t>
            </a:r>
            <a:endParaRPr lang="en-US" altLang="zh-CN" dirty="0"/>
          </a:p>
          <a:p>
            <a:r>
              <a:rPr lang="zh-CN" altLang="en-US" dirty="0"/>
              <a:t>极大元，极小元对有限偏序集必存在，但未必唯一。</a:t>
            </a:r>
            <a:endParaRPr lang="en-US" altLang="zh-CN" dirty="0"/>
          </a:p>
          <a:p>
            <a:r>
              <a:rPr lang="zh-CN" altLang="en-US" dirty="0"/>
              <a:t>上下界未必存在，存在时又未必唯一，即使有上下界时，最小上界和最大下界也未必存在。</a:t>
            </a:r>
          </a:p>
        </p:txBody>
      </p:sp>
    </p:spTree>
    <p:extLst>
      <p:ext uri="{BB962C8B-B14F-4D97-AF65-F5344CB8AC3E}">
        <p14:creationId xmlns:p14="http://schemas.microsoft.com/office/powerpoint/2010/main" val="424110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重要结论</a:t>
            </a:r>
          </a:p>
        </p:txBody>
      </p:sp>
      <p:sp>
        <p:nvSpPr>
          <p:cNvPr id="3" name="内容占位符 2"/>
          <p:cNvSpPr>
            <a:spLocks noGrp="1"/>
          </p:cNvSpPr>
          <p:nvPr>
            <p:ph sz="quarter" idx="1"/>
          </p:nvPr>
        </p:nvSpPr>
        <p:spPr/>
        <p:txBody>
          <a:bodyPr/>
          <a:lstStyle/>
          <a:p>
            <a:r>
              <a:rPr lang="en-US" altLang="zh-CN" sz="2400" dirty="0">
                <a:solidFill>
                  <a:srgbClr val="FF0000"/>
                </a:solidFill>
                <a:sym typeface="Symbol" panose="05050102010706020507" pitchFamily="18" charset="2"/>
              </a:rPr>
              <a:t>(</a:t>
            </a:r>
            <a:r>
              <a:rPr lang="en-US" altLang="zh-CN" sz="2400" dirty="0">
                <a:solidFill>
                  <a:srgbClr val="FF0000"/>
                </a:solidFill>
              </a:rPr>
              <a:t>A</a:t>
            </a:r>
            <a:r>
              <a:rPr lang="en-US" altLang="zh-CN" sz="2400" dirty="0">
                <a:solidFill>
                  <a:srgbClr val="FF0000"/>
                </a:solidFill>
                <a:sym typeface="Symbol" panose="05050102010706020507" pitchFamily="18" charset="2"/>
              </a:rPr>
              <a:t>B)C=ACBC</a:t>
            </a:r>
          </a:p>
          <a:p>
            <a:pPr marL="0" indent="0">
              <a:buNone/>
            </a:pPr>
            <a:r>
              <a:rPr lang="en-US" altLang="zh-CN" sz="2400" dirty="0">
                <a:sym typeface="Symbol" panose="05050102010706020507" pitchFamily="18" charset="2"/>
              </a:rPr>
              <a:t>(</a:t>
            </a:r>
            <a:r>
              <a:rPr lang="en-US" altLang="zh-CN" sz="2400" dirty="0"/>
              <a:t>A</a:t>
            </a:r>
            <a:r>
              <a:rPr lang="en-US" altLang="zh-CN" sz="2400" dirty="0">
                <a:sym typeface="Symbol" panose="05050102010706020507" pitchFamily="18" charset="2"/>
              </a:rPr>
              <a:t>B)C</a:t>
            </a:r>
          </a:p>
          <a:p>
            <a:pPr marL="0" indent="0">
              <a:buNone/>
            </a:pPr>
            <a:r>
              <a:rPr lang="en-US" altLang="zh-CN" sz="2400" dirty="0">
                <a:sym typeface="Symbol" panose="05050102010706020507" pitchFamily="18" charset="2"/>
              </a:rPr>
              <a:t>=((A-B)(B-A))C</a:t>
            </a:r>
          </a:p>
          <a:p>
            <a:pPr marL="0" indent="0">
              <a:buNone/>
            </a:pPr>
            <a:r>
              <a:rPr lang="en-US" altLang="zh-CN" sz="2400" dirty="0">
                <a:sym typeface="Symbol" panose="05050102010706020507" pitchFamily="18" charset="2"/>
              </a:rPr>
              <a:t>=(A-B)C(B-A)C</a:t>
            </a:r>
          </a:p>
          <a:p>
            <a:pPr marL="0" indent="0">
              <a:buNone/>
            </a:pPr>
            <a:r>
              <a:rPr lang="en-US" altLang="zh-CN" sz="2400" dirty="0">
                <a:sym typeface="Symbol" panose="05050102010706020507" pitchFamily="18" charset="2"/>
              </a:rPr>
              <a:t>=(AC-BC)(BC-AC)</a:t>
            </a:r>
          </a:p>
          <a:p>
            <a:pPr marL="0" indent="0">
              <a:buNone/>
            </a:pPr>
            <a:r>
              <a:rPr lang="en-US" altLang="zh-CN" sz="2400" dirty="0">
                <a:sym typeface="Symbol" panose="05050102010706020507" pitchFamily="18" charset="2"/>
              </a:rPr>
              <a:t>=ACBC</a:t>
            </a:r>
          </a:p>
        </p:txBody>
      </p:sp>
    </p:spTree>
    <p:extLst>
      <p:ext uri="{BB962C8B-B14F-4D97-AF65-F5344CB8AC3E}">
        <p14:creationId xmlns:p14="http://schemas.microsoft.com/office/powerpoint/2010/main" val="240676081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928688" y="171450"/>
            <a:ext cx="7315200" cy="742950"/>
          </a:xfrm>
        </p:spPr>
        <p:txBody>
          <a:bodyPr/>
          <a:lstStyle/>
          <a:p>
            <a:pPr eaLnBrk="1" hangingPunct="1"/>
            <a:r>
              <a:rPr lang="zh-CN" altLang="en-US"/>
              <a:t>链与反链</a:t>
            </a:r>
          </a:p>
        </p:txBody>
      </p:sp>
      <p:sp>
        <p:nvSpPr>
          <p:cNvPr id="309251" name="Rectangle 3"/>
          <p:cNvSpPr>
            <a:spLocks noGrp="1" noChangeArrowheads="1"/>
          </p:cNvSpPr>
          <p:nvPr>
            <p:ph sz="quarter" idx="1"/>
          </p:nvPr>
        </p:nvSpPr>
        <p:spPr>
          <a:xfrm>
            <a:off x="612775" y="1200150"/>
            <a:ext cx="8153400" cy="3371850"/>
          </a:xfrm>
        </p:spPr>
        <p:txBody>
          <a:bodyPr/>
          <a:lstStyle/>
          <a:p>
            <a:pPr marL="0" indent="0" algn="just" eaLnBrk="1" hangingPunct="1"/>
            <a:r>
              <a:rPr lang="zh-CN" altLang="en-US" sz="2400" dirty="0"/>
              <a:t>链与反链</a:t>
            </a:r>
          </a:p>
          <a:p>
            <a:pPr marL="758825" lvl="1" algn="just" eaLnBrk="1" hangingPunct="1"/>
            <a:r>
              <a:rPr lang="zh-CN" altLang="en-US" sz="2400" dirty="0"/>
              <a:t>设</a:t>
            </a:r>
            <a:r>
              <a:rPr lang="en-US" altLang="zh-CN" sz="2400" dirty="0"/>
              <a:t>B</a:t>
            </a:r>
            <a:r>
              <a:rPr lang="zh-CN" altLang="en-US" sz="2400" dirty="0"/>
              <a:t>是偏序集</a:t>
            </a:r>
            <a:r>
              <a:rPr lang="en-US" altLang="zh-CN" sz="2400" dirty="0">
                <a:latin typeface="宋体" panose="02010600030101010101" pitchFamily="2" charset="-122"/>
              </a:rPr>
              <a:t>&lt;A,</a:t>
            </a:r>
            <a:r>
              <a:rPr lang="en-US" altLang="zh-CN" sz="2400" dirty="0"/>
              <a:t>≤</a:t>
            </a:r>
            <a:r>
              <a:rPr lang="en-US" altLang="zh-CN" sz="2400" dirty="0">
                <a:latin typeface="宋体" panose="02010600030101010101" pitchFamily="2" charset="-122"/>
              </a:rPr>
              <a:t>&gt;</a:t>
            </a:r>
            <a:r>
              <a:rPr lang="zh-CN" altLang="en-US" sz="2400" dirty="0"/>
              <a:t>的一个子集</a:t>
            </a:r>
          </a:p>
          <a:p>
            <a:pPr marL="758825" lvl="1" algn="just" eaLnBrk="1" hangingPunct="1"/>
            <a:r>
              <a:rPr lang="zh-CN" altLang="en-US" sz="2400" dirty="0"/>
              <a:t>假设</a:t>
            </a:r>
            <a:r>
              <a:rPr lang="en-US" altLang="zh-CN" sz="2400" dirty="0"/>
              <a:t>B</a:t>
            </a:r>
            <a:r>
              <a:rPr lang="zh-CN" altLang="en-US" sz="2400" dirty="0"/>
              <a:t>中任何两个元素均可比，则</a:t>
            </a:r>
            <a:r>
              <a:rPr lang="en-US" altLang="zh-CN" sz="2400" dirty="0"/>
              <a:t>B</a:t>
            </a:r>
            <a:r>
              <a:rPr lang="zh-CN" altLang="en-US" sz="2400" dirty="0"/>
              <a:t>构成一个链</a:t>
            </a:r>
          </a:p>
          <a:p>
            <a:pPr marL="758825" lvl="1" algn="just" eaLnBrk="1" hangingPunct="1"/>
            <a:r>
              <a:rPr lang="zh-CN" altLang="en-US" sz="2400" dirty="0"/>
              <a:t>假设</a:t>
            </a:r>
            <a:r>
              <a:rPr lang="en-US" altLang="zh-CN" sz="2400" dirty="0"/>
              <a:t>B</a:t>
            </a:r>
            <a:r>
              <a:rPr lang="zh-CN" altLang="en-US" sz="2400" dirty="0"/>
              <a:t>中任何两个元素均不可比，则</a:t>
            </a:r>
            <a:r>
              <a:rPr lang="en-US" altLang="zh-CN" sz="2400" dirty="0"/>
              <a:t>B</a:t>
            </a:r>
            <a:r>
              <a:rPr lang="zh-CN" altLang="en-US" sz="2400" dirty="0"/>
              <a:t>构成一个反链</a:t>
            </a:r>
          </a:p>
          <a:p>
            <a:pPr marL="0" indent="0" algn="just" eaLnBrk="1" hangingPunct="1"/>
            <a:r>
              <a:rPr lang="zh-CN" altLang="en-US" sz="2400" dirty="0"/>
              <a:t>注意：所有链的集合或者所有反链的集合与集合包含关系也构成一个偏序集，因此可以讨论极大</a:t>
            </a:r>
            <a:r>
              <a:rPr lang="en-US" altLang="zh-CN" sz="2400" dirty="0"/>
              <a:t>/</a:t>
            </a:r>
            <a:r>
              <a:rPr lang="zh-CN" altLang="en-US" sz="2400" dirty="0"/>
              <a:t>极小、最大</a:t>
            </a:r>
            <a:r>
              <a:rPr lang="en-US" altLang="zh-CN" sz="2400" dirty="0"/>
              <a:t>/</a:t>
            </a:r>
            <a:r>
              <a:rPr lang="zh-CN" altLang="en-US" sz="2400" dirty="0"/>
              <a:t>最小链</a:t>
            </a:r>
            <a:r>
              <a:rPr lang="en-US" altLang="zh-CN" sz="2400" dirty="0"/>
              <a:t>(</a:t>
            </a:r>
            <a:r>
              <a:rPr lang="zh-CN" altLang="en-US" sz="2400" dirty="0"/>
              <a:t>或反链</a:t>
            </a:r>
            <a:r>
              <a:rPr lang="en-US" altLang="zh-CN" sz="2400" dirty="0"/>
              <a:t>)</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wipe(left)">
                                      <p:cBhvr>
                                        <p:cTn id="7" dur="500"/>
                                        <p:tgtEl>
                                          <p:spTgt spid="3092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9251">
                                            <p:txEl>
                                              <p:pRg st="1" end="1"/>
                                            </p:txEl>
                                          </p:spTgt>
                                        </p:tgtEl>
                                        <p:attrNameLst>
                                          <p:attrName>style.visibility</p:attrName>
                                        </p:attrNameLst>
                                      </p:cBhvr>
                                      <p:to>
                                        <p:strVal val="visible"/>
                                      </p:to>
                                    </p:set>
                                    <p:animEffect transition="in" filter="wipe(left)">
                                      <p:cBhvr>
                                        <p:cTn id="10" dur="500"/>
                                        <p:tgtEl>
                                          <p:spTgt spid="30925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9251">
                                            <p:txEl>
                                              <p:pRg st="2" end="2"/>
                                            </p:txEl>
                                          </p:spTgt>
                                        </p:tgtEl>
                                        <p:attrNameLst>
                                          <p:attrName>style.visibility</p:attrName>
                                        </p:attrNameLst>
                                      </p:cBhvr>
                                      <p:to>
                                        <p:strVal val="visible"/>
                                      </p:to>
                                    </p:set>
                                    <p:animEffect transition="in" filter="wipe(left)">
                                      <p:cBhvr>
                                        <p:cTn id="13" dur="500"/>
                                        <p:tgtEl>
                                          <p:spTgt spid="30925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9251">
                                            <p:txEl>
                                              <p:pRg st="3" end="3"/>
                                            </p:txEl>
                                          </p:spTgt>
                                        </p:tgtEl>
                                        <p:attrNameLst>
                                          <p:attrName>style.visibility</p:attrName>
                                        </p:attrNameLst>
                                      </p:cBhvr>
                                      <p:to>
                                        <p:strVal val="visible"/>
                                      </p:to>
                                    </p:set>
                                    <p:animEffect transition="in" filter="wipe(left)">
                                      <p:cBhvr>
                                        <p:cTn id="16" dur="500"/>
                                        <p:tgtEl>
                                          <p:spTgt spid="3092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9251">
                                            <p:txEl>
                                              <p:pRg st="4" end="4"/>
                                            </p:txEl>
                                          </p:spTgt>
                                        </p:tgtEl>
                                        <p:attrNameLst>
                                          <p:attrName>style.visibility</p:attrName>
                                        </p:attrNameLst>
                                      </p:cBhvr>
                                      <p:to>
                                        <p:strVal val="visible"/>
                                      </p:to>
                                    </p:set>
                                    <p:animEffect transition="in" filter="wipe(left)">
                                      <p:cBhvr>
                                        <p:cTn id="21" dur="500"/>
                                        <p:tgtEl>
                                          <p:spTgt spid="309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928688" y="171450"/>
            <a:ext cx="7315200" cy="742950"/>
          </a:xfrm>
        </p:spPr>
        <p:txBody>
          <a:bodyPr/>
          <a:lstStyle/>
          <a:p>
            <a:pPr eaLnBrk="1" hangingPunct="1"/>
            <a:r>
              <a:rPr lang="zh-CN" altLang="en-US"/>
              <a:t>思考</a:t>
            </a:r>
          </a:p>
        </p:txBody>
      </p:sp>
      <mc:AlternateContent xmlns:mc="http://schemas.openxmlformats.org/markup-compatibility/2006" xmlns:a14="http://schemas.microsoft.com/office/drawing/2010/main">
        <mc:Choice Requires="a14">
          <p:sp>
            <p:nvSpPr>
              <p:cNvPr id="434179" name="Rectangle 3"/>
              <p:cNvSpPr>
                <a:spLocks noGrp="1" noChangeArrowheads="1"/>
              </p:cNvSpPr>
              <p:nvPr>
                <p:ph sz="quarter" idx="1"/>
              </p:nvPr>
            </p:nvSpPr>
            <p:spPr>
              <a:xfrm>
                <a:off x="612775" y="1200150"/>
                <a:ext cx="8153400" cy="3371850"/>
              </a:xfrm>
            </p:spPr>
            <p:txBody>
              <a:bodyPr/>
              <a:lstStyle/>
              <a:p>
                <a:pPr marL="239316" indent="-239316" algn="just" eaLnBrk="1" hangingPunct="1">
                  <a:lnSpc>
                    <a:spcPct val="90000"/>
                  </a:lnSpc>
                  <a:spcBef>
                    <a:spcPct val="80000"/>
                  </a:spcBef>
                  <a:defRPr/>
                </a:pPr>
                <a:r>
                  <a:rPr lang="zh-CN" altLang="en-US" sz="1600" dirty="0"/>
                  <a:t>找出在集合</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上包含</a:t>
                </a:r>
                <a:r>
                  <a:rPr lang="en-US" altLang="zh-CN" sz="1600" dirty="0"/>
                  <a:t>&lt;1,3&gt;</a:t>
                </a:r>
                <a:r>
                  <a:rPr lang="zh-CN" altLang="en-US" sz="1600" dirty="0"/>
                  <a:t>和</a:t>
                </a:r>
                <a:r>
                  <a:rPr lang="en-US" altLang="zh-CN" sz="1600" dirty="0"/>
                  <a:t>&lt;1,2&gt;</a:t>
                </a:r>
                <a:r>
                  <a:rPr lang="zh-CN" altLang="en-US" sz="1600" dirty="0"/>
                  <a:t>的所有全序关系</a:t>
                </a:r>
                <a:endParaRPr lang="en-US" altLang="zh-CN" sz="1600" dirty="0"/>
              </a:p>
              <a:p>
                <a:pPr marL="480616" lvl="1" indent="-239316" algn="just" eaLnBrk="1" hangingPunct="1">
                  <a:lnSpc>
                    <a:spcPct val="90000"/>
                  </a:lnSpc>
                  <a:spcBef>
                    <a:spcPct val="80000"/>
                  </a:spcBef>
                  <a:defRPr/>
                </a:pPr>
                <a14:m>
                  <m:oMath xmlns:m="http://schemas.openxmlformats.org/officeDocument/2006/math">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𝑪</m:t>
                        </m:r>
                      </m:e>
                      <m:sub>
                        <m:r>
                          <a:rPr lang="en-US" altLang="zh-CN" sz="1600" b="1" i="1" smtClean="0">
                            <a:latin typeface="Cambria Math" panose="02040503050406030204" pitchFamily="18" charset="0"/>
                          </a:rPr>
                          <m:t>𝟒</m:t>
                        </m:r>
                      </m:sub>
                      <m:sup>
                        <m:r>
                          <a:rPr lang="en-US" altLang="zh-CN" sz="1600" i="1">
                            <a:latin typeface="Cambria Math" panose="02040503050406030204" pitchFamily="18" charset="0"/>
                          </a:rPr>
                          <m:t>𝟏</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𝑪</m:t>
                        </m:r>
                      </m:e>
                      <m:sub>
                        <m:r>
                          <a:rPr lang="en-US" altLang="zh-CN" sz="1600" b="1" i="1" smtClean="0">
                            <a:latin typeface="Cambria Math" panose="02040503050406030204" pitchFamily="18" charset="0"/>
                          </a:rPr>
                          <m:t>𝟒</m:t>
                        </m:r>
                      </m:sub>
                      <m:sup>
                        <m:r>
                          <a:rPr lang="en-US" altLang="zh-CN" sz="1600" b="1" i="1" smtClean="0">
                            <a:latin typeface="Cambria Math" panose="02040503050406030204" pitchFamily="18" charset="0"/>
                          </a:rPr>
                          <m:t>𝟏</m:t>
                        </m:r>
                      </m:sup>
                    </m:sSubSup>
                  </m:oMath>
                </a14:m>
                <a:endParaRPr lang="zh-CN" altLang="en-US" sz="1600" dirty="0"/>
              </a:p>
              <a:p>
                <a:pPr marL="239316" indent="-239316" algn="just" eaLnBrk="1" hangingPunct="1">
                  <a:lnSpc>
                    <a:spcPct val="90000"/>
                  </a:lnSpc>
                  <a:spcBef>
                    <a:spcPct val="80000"/>
                  </a:spcBef>
                  <a:defRPr/>
                </a:pPr>
                <a:r>
                  <a:rPr lang="zh-CN" altLang="en-US" sz="1600" dirty="0"/>
                  <a:t>找出在集合</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上包含</a:t>
                </a:r>
                <a:r>
                  <a:rPr lang="en-US" altLang="zh-CN" sz="1600" dirty="0"/>
                  <a:t>&lt;1,3&gt;</a:t>
                </a:r>
                <a:r>
                  <a:rPr lang="zh-CN" altLang="en-US" sz="1600" dirty="0"/>
                  <a:t>的所有全序关系</a:t>
                </a:r>
                <a:endParaRPr lang="en-US" altLang="zh-CN" sz="1600" dirty="0"/>
              </a:p>
              <a:p>
                <a:pPr marL="480616" lvl="1" indent="-239316" algn="just" eaLnBrk="1" hangingPunct="1">
                  <a:lnSpc>
                    <a:spcPct val="90000"/>
                  </a:lnSpc>
                  <a:spcBef>
                    <a:spcPct val="80000"/>
                  </a:spcBef>
                  <a:defRPr/>
                </a:pPr>
                <a:r>
                  <a:rPr lang="zh-CN" altLang="en-US" sz="1600" dirty="0"/>
                  <a:t>处理</a:t>
                </a:r>
                <a:r>
                  <a:rPr lang="en-US" altLang="zh-CN" sz="1600" dirty="0"/>
                  <a:t>2</a:t>
                </a:r>
                <a:r>
                  <a:rPr lang="zh-CN" altLang="en-US" sz="1600" dirty="0"/>
                  <a:t>和</a:t>
                </a:r>
                <a:r>
                  <a:rPr lang="en-US" altLang="zh-CN" sz="1600" dirty="0"/>
                  <a:t>4</a:t>
                </a:r>
                <a:r>
                  <a:rPr lang="zh-CN" altLang="en-US" sz="1600" dirty="0"/>
                  <a:t>，</a:t>
                </a:r>
                <a:r>
                  <a:rPr lang="en-US" altLang="zh-CN" sz="1600" dirty="0"/>
                  <a:t>3</a:t>
                </a:r>
                <a:r>
                  <a:rPr lang="zh-CN" altLang="en-US" sz="1600" dirty="0"/>
                  <a:t>个位置，选</a:t>
                </a:r>
                <a:r>
                  <a:rPr lang="en-US" altLang="zh-CN" sz="1600" dirty="0"/>
                  <a:t>1</a:t>
                </a:r>
                <a:r>
                  <a:rPr lang="zh-CN" altLang="en-US" sz="1600" dirty="0"/>
                  <a:t>个或</a:t>
                </a:r>
                <a:r>
                  <a:rPr lang="en-US" altLang="zh-CN" sz="1600" dirty="0"/>
                  <a:t>2</a:t>
                </a:r>
                <a:r>
                  <a:rPr lang="zh-CN" altLang="en-US" sz="1600" dirty="0"/>
                  <a:t>个位置对</a:t>
                </a:r>
                <a:r>
                  <a:rPr lang="en-US" altLang="zh-CN" sz="1600" dirty="0"/>
                  <a:t>2</a:t>
                </a:r>
                <a:r>
                  <a:rPr lang="zh-CN" altLang="en-US" sz="1600" dirty="0"/>
                  <a:t>和</a:t>
                </a:r>
                <a:r>
                  <a:rPr lang="en-US" altLang="zh-CN" sz="1600" dirty="0"/>
                  <a:t>4</a:t>
                </a:r>
                <a:r>
                  <a:rPr lang="zh-CN" altLang="en-US" sz="1600" dirty="0"/>
                  <a:t>进行全排</a:t>
                </a:r>
              </a:p>
              <a:p>
                <a:pPr marL="480616" lvl="1" indent="-239316" algn="just" eaLnBrk="1" hangingPunct="1">
                  <a:lnSpc>
                    <a:spcPct val="90000"/>
                  </a:lnSpc>
                  <a:spcBef>
                    <a:spcPct val="80000"/>
                  </a:spcBef>
                  <a:defRPr/>
                </a:pPr>
                <a14:m>
                  <m:oMath xmlns:m="http://schemas.openxmlformats.org/officeDocument/2006/math">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𝑪</m:t>
                        </m:r>
                      </m:e>
                      <m:sub>
                        <m:r>
                          <a:rPr lang="en-US" altLang="zh-CN" sz="1600" i="1">
                            <a:latin typeface="Cambria Math" panose="02040503050406030204" pitchFamily="18" charset="0"/>
                          </a:rPr>
                          <m:t>𝟑</m:t>
                        </m:r>
                      </m:sub>
                      <m:sup>
                        <m:r>
                          <a:rPr lang="en-US" altLang="zh-CN" sz="1600" i="1">
                            <a:latin typeface="Cambria Math" panose="02040503050406030204" pitchFamily="18" charset="0"/>
                          </a:rPr>
                          <m:t>𝟏</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𝑷</m:t>
                        </m:r>
                      </m:e>
                      <m:sub>
                        <m:r>
                          <a:rPr lang="en-US" altLang="zh-CN" sz="1600" b="1" i="1" smtClean="0">
                            <a:latin typeface="Cambria Math" panose="02040503050406030204" pitchFamily="18" charset="0"/>
                          </a:rPr>
                          <m:t>𝟐</m:t>
                        </m:r>
                      </m:sub>
                      <m:sup>
                        <m:r>
                          <a:rPr lang="en-US" altLang="zh-CN" sz="1600" b="1" i="1" smtClean="0">
                            <a:latin typeface="Cambria Math" panose="02040503050406030204" pitchFamily="18" charset="0"/>
                          </a:rPr>
                          <m:t>𝟐</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𝑪</m:t>
                        </m:r>
                      </m:e>
                      <m:sub>
                        <m:r>
                          <a:rPr lang="en-US" altLang="zh-CN" sz="1600" i="1">
                            <a:latin typeface="Cambria Math" panose="02040503050406030204" pitchFamily="18" charset="0"/>
                          </a:rPr>
                          <m:t>𝟑</m:t>
                        </m:r>
                      </m:sub>
                      <m:sup>
                        <m:r>
                          <a:rPr lang="en-US" altLang="zh-CN" sz="1600" i="1">
                            <a:latin typeface="Cambria Math" panose="02040503050406030204" pitchFamily="18" charset="0"/>
                          </a:rPr>
                          <m:t>𝟐</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𝑷</m:t>
                        </m:r>
                      </m:e>
                      <m:sub>
                        <m:r>
                          <a:rPr lang="en-US" altLang="zh-CN" sz="1600" b="1" i="1" smtClean="0">
                            <a:latin typeface="Cambria Math" panose="02040503050406030204" pitchFamily="18" charset="0"/>
                          </a:rPr>
                          <m:t>𝟐</m:t>
                        </m:r>
                      </m:sub>
                      <m:sup>
                        <m:r>
                          <a:rPr lang="en-US" altLang="zh-CN" sz="1600" b="1" i="1" smtClean="0">
                            <a:latin typeface="Cambria Math" panose="02040503050406030204" pitchFamily="18" charset="0"/>
                          </a:rPr>
                          <m:t>𝟐</m:t>
                        </m:r>
                      </m:sup>
                    </m:sSubSup>
                  </m:oMath>
                </a14:m>
                <a:endParaRPr lang="en-US" altLang="zh-CN" sz="1600" dirty="0"/>
              </a:p>
              <a:p>
                <a:pPr marL="239316" indent="-239316" algn="just" eaLnBrk="1" hangingPunct="1">
                  <a:lnSpc>
                    <a:spcPct val="90000"/>
                  </a:lnSpc>
                  <a:spcBef>
                    <a:spcPct val="80000"/>
                  </a:spcBef>
                  <a:defRPr/>
                </a:pPr>
                <a:r>
                  <a:rPr lang="zh-CN" altLang="en-US" sz="1600" dirty="0"/>
                  <a:t>找出在集合</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上包含</a:t>
                </a:r>
                <a:r>
                  <a:rPr lang="en-US" altLang="zh-CN" sz="1600" dirty="0"/>
                  <a:t>&lt;1,3&gt;</a:t>
                </a:r>
                <a:r>
                  <a:rPr lang="zh-CN" altLang="en-US" sz="1600" dirty="0"/>
                  <a:t>的所有全序关系</a:t>
                </a:r>
                <a:endParaRPr lang="en-US" altLang="zh-CN" sz="1600" dirty="0"/>
              </a:p>
              <a:p>
                <a:pPr marL="480616" lvl="1" indent="-239316" algn="just" eaLnBrk="1" hangingPunct="1">
                  <a:lnSpc>
                    <a:spcPct val="90000"/>
                  </a:lnSpc>
                  <a:spcBef>
                    <a:spcPct val="80000"/>
                  </a:spcBef>
                  <a:defRPr/>
                </a:pPr>
                <a:r>
                  <a:rPr lang="zh-CN" altLang="en-US" sz="1600" dirty="0"/>
                  <a:t>处理</a:t>
                </a:r>
                <a:r>
                  <a:rPr lang="en-US" altLang="zh-CN" sz="1600" dirty="0"/>
                  <a:t>2</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3</a:t>
                </a:r>
                <a:r>
                  <a:rPr lang="zh-CN" altLang="en-US" sz="1600" dirty="0"/>
                  <a:t>个位置，选</a:t>
                </a:r>
                <a:r>
                  <a:rPr lang="en-US" altLang="zh-CN" sz="1600" dirty="0"/>
                  <a:t>1</a:t>
                </a:r>
                <a:r>
                  <a:rPr lang="zh-CN" altLang="en-US" sz="1600" dirty="0"/>
                  <a:t>个或</a:t>
                </a:r>
                <a:r>
                  <a:rPr lang="en-US" altLang="zh-CN" sz="1600" dirty="0"/>
                  <a:t>2</a:t>
                </a:r>
                <a:r>
                  <a:rPr lang="zh-CN" altLang="en-US" sz="1600" dirty="0"/>
                  <a:t>个或</a:t>
                </a:r>
                <a:r>
                  <a:rPr lang="en-US" altLang="zh-CN" sz="1600" dirty="0"/>
                  <a:t>3</a:t>
                </a:r>
                <a:r>
                  <a:rPr lang="zh-CN" altLang="en-US" sz="1600" dirty="0"/>
                  <a:t>个位置对</a:t>
                </a:r>
                <a:r>
                  <a:rPr lang="en-US" altLang="zh-CN" sz="1600" dirty="0"/>
                  <a:t>2</a:t>
                </a:r>
                <a:r>
                  <a:rPr lang="zh-CN" altLang="en-US" sz="1600" dirty="0"/>
                  <a:t>、</a:t>
                </a:r>
                <a:r>
                  <a:rPr lang="en-US" altLang="zh-CN" sz="1600" dirty="0"/>
                  <a:t>4</a:t>
                </a:r>
                <a:r>
                  <a:rPr lang="zh-CN" altLang="en-US" sz="1600" dirty="0"/>
                  <a:t>、</a:t>
                </a:r>
                <a:r>
                  <a:rPr lang="en-US" altLang="zh-CN" sz="1600" dirty="0"/>
                  <a:t>5</a:t>
                </a:r>
                <a:r>
                  <a:rPr lang="zh-CN" altLang="en-US" sz="1600" dirty="0"/>
                  <a:t>进行全排</a:t>
                </a:r>
              </a:p>
              <a:p>
                <a:pPr marL="480616" lvl="1" indent="-239316" algn="just" eaLnBrk="1" hangingPunct="1">
                  <a:lnSpc>
                    <a:spcPct val="90000"/>
                  </a:lnSpc>
                  <a:spcBef>
                    <a:spcPct val="80000"/>
                  </a:spcBef>
                  <a:defRPr/>
                </a:pPr>
                <a14:m>
                  <m:oMath xmlns:m="http://schemas.openxmlformats.org/officeDocument/2006/math">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𝑪</m:t>
                        </m:r>
                      </m:e>
                      <m:sub>
                        <m:r>
                          <a:rPr lang="en-US" altLang="zh-CN" sz="1600" i="1">
                            <a:latin typeface="Cambria Math" panose="02040503050406030204" pitchFamily="18" charset="0"/>
                          </a:rPr>
                          <m:t>𝟑</m:t>
                        </m:r>
                      </m:sub>
                      <m:sup>
                        <m:r>
                          <a:rPr lang="en-US" altLang="zh-CN" sz="1600" i="1">
                            <a:latin typeface="Cambria Math" panose="02040503050406030204" pitchFamily="18" charset="0"/>
                          </a:rPr>
                          <m:t>𝟏</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𝑷</m:t>
                        </m:r>
                      </m:e>
                      <m:sub>
                        <m:r>
                          <a:rPr lang="en-US" altLang="zh-CN" sz="1600" b="1" i="1" smtClean="0">
                            <a:latin typeface="Cambria Math" panose="02040503050406030204" pitchFamily="18" charset="0"/>
                          </a:rPr>
                          <m:t>𝟑</m:t>
                        </m:r>
                      </m:sub>
                      <m:sup>
                        <m:r>
                          <a:rPr lang="en-US" altLang="zh-CN" sz="1600" b="1" i="1" smtClean="0">
                            <a:latin typeface="Cambria Math" panose="02040503050406030204" pitchFamily="18" charset="0"/>
                          </a:rPr>
                          <m:t>𝟑</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𝑪</m:t>
                        </m:r>
                      </m:e>
                      <m:sub>
                        <m:r>
                          <a:rPr lang="en-US" altLang="zh-CN" sz="1600" i="1">
                            <a:latin typeface="Cambria Math" panose="02040503050406030204" pitchFamily="18" charset="0"/>
                          </a:rPr>
                          <m:t>𝟑</m:t>
                        </m:r>
                      </m:sub>
                      <m:sup>
                        <m:r>
                          <a:rPr lang="en-US" altLang="zh-CN" sz="1600" i="1">
                            <a:latin typeface="Cambria Math" panose="02040503050406030204" pitchFamily="18" charset="0"/>
                          </a:rPr>
                          <m:t>𝟐</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𝑷</m:t>
                        </m:r>
                      </m:e>
                      <m:sub>
                        <m:r>
                          <a:rPr lang="en-US" altLang="zh-CN" sz="1600" b="1" i="1" smtClean="0">
                            <a:latin typeface="Cambria Math" panose="02040503050406030204" pitchFamily="18" charset="0"/>
                          </a:rPr>
                          <m:t>𝟑</m:t>
                        </m:r>
                      </m:sub>
                      <m:sup>
                        <m:r>
                          <a:rPr lang="en-US" altLang="zh-CN" sz="1600" b="1" i="1" smtClean="0">
                            <a:latin typeface="Cambria Math" panose="02040503050406030204" pitchFamily="18" charset="0"/>
                          </a:rPr>
                          <m:t>𝟑</m:t>
                        </m:r>
                      </m:sup>
                    </m:sSubSup>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𝟐</m:t>
                    </m:r>
                    <m:r>
                      <a:rPr lang="en-US" altLang="zh-CN" sz="1600" b="1"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𝑪</m:t>
                        </m:r>
                      </m:e>
                      <m:sub>
                        <m:r>
                          <a:rPr lang="en-US" altLang="zh-CN" sz="1600" i="1">
                            <a:latin typeface="Cambria Math" panose="02040503050406030204" pitchFamily="18" charset="0"/>
                          </a:rPr>
                          <m:t>𝟑</m:t>
                        </m:r>
                      </m:sub>
                      <m:sup>
                        <m:r>
                          <a:rPr lang="en-US" altLang="zh-CN" sz="1600" b="1" i="1" smtClean="0">
                            <a:latin typeface="Cambria Math" panose="02040503050406030204" pitchFamily="18" charset="0"/>
                          </a:rPr>
                          <m:t>𝟑</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𝑷</m:t>
                        </m:r>
                      </m:e>
                      <m:sub>
                        <m:r>
                          <a:rPr lang="en-US" altLang="zh-CN" sz="1600" i="1">
                            <a:latin typeface="Cambria Math" panose="02040503050406030204" pitchFamily="18" charset="0"/>
                          </a:rPr>
                          <m:t>𝟑</m:t>
                        </m:r>
                      </m:sub>
                      <m:sup>
                        <m:r>
                          <a:rPr lang="en-US" altLang="zh-CN" sz="1600" i="1">
                            <a:latin typeface="Cambria Math" panose="02040503050406030204" pitchFamily="18" charset="0"/>
                          </a:rPr>
                          <m:t>𝟑</m:t>
                        </m:r>
                      </m:sup>
                    </m:sSubSup>
                  </m:oMath>
                </a14:m>
                <a:r>
                  <a:rPr lang="en-US" altLang="zh-CN" sz="1600" dirty="0"/>
                  <a:t>=18+18*2+6=60   1+2 </a:t>
                </a:r>
                <a:r>
                  <a:rPr lang="zh-CN" altLang="en-US" sz="1600" dirty="0"/>
                  <a:t>或</a:t>
                </a:r>
                <a:r>
                  <a:rPr lang="en-US" altLang="zh-CN" sz="1600" dirty="0"/>
                  <a:t>2+1</a:t>
                </a:r>
                <a:r>
                  <a:rPr lang="zh-CN" altLang="en-US" sz="1600" dirty="0"/>
                  <a:t>（两种分割的方法）</a:t>
                </a:r>
                <a:endParaRPr lang="en-US" altLang="zh-CN" sz="1600" dirty="0"/>
              </a:p>
            </p:txBody>
          </p:sp>
        </mc:Choice>
        <mc:Fallback xmlns="">
          <p:sp>
            <p:nvSpPr>
              <p:cNvPr id="434179"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2"/>
                <a:stretch>
                  <a:fillRect t="-1266"/>
                </a:stretch>
              </a:blipFill>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 calcmode="lin" valueType="num">
                                      <p:cBhvr additive="base">
                                        <p:cTn id="7" dur="500" fill="hold"/>
                                        <p:tgtEl>
                                          <p:spTgt spid="434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4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4179">
                                            <p:txEl>
                                              <p:pRg st="1" end="1"/>
                                            </p:txEl>
                                          </p:spTgt>
                                        </p:tgtEl>
                                        <p:attrNameLst>
                                          <p:attrName>style.visibility</p:attrName>
                                        </p:attrNameLst>
                                      </p:cBhvr>
                                      <p:to>
                                        <p:strVal val="visible"/>
                                      </p:to>
                                    </p:set>
                                    <p:anim calcmode="lin" valueType="num">
                                      <p:cBhvr additive="base">
                                        <p:cTn id="13" dur="500" fill="hold"/>
                                        <p:tgtEl>
                                          <p:spTgt spid="434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4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4179">
                                            <p:txEl>
                                              <p:pRg st="2" end="2"/>
                                            </p:txEl>
                                          </p:spTgt>
                                        </p:tgtEl>
                                        <p:attrNameLst>
                                          <p:attrName>style.visibility</p:attrName>
                                        </p:attrNameLst>
                                      </p:cBhvr>
                                      <p:to>
                                        <p:strVal val="visible"/>
                                      </p:to>
                                    </p:set>
                                    <p:anim calcmode="lin" valueType="num">
                                      <p:cBhvr additive="base">
                                        <p:cTn id="19" dur="500" fill="hold"/>
                                        <p:tgtEl>
                                          <p:spTgt spid="434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4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4179">
                                            <p:txEl>
                                              <p:pRg st="3" end="3"/>
                                            </p:txEl>
                                          </p:spTgt>
                                        </p:tgtEl>
                                        <p:attrNameLst>
                                          <p:attrName>style.visibility</p:attrName>
                                        </p:attrNameLst>
                                      </p:cBhvr>
                                      <p:to>
                                        <p:strVal val="visible"/>
                                      </p:to>
                                    </p:set>
                                    <p:anim calcmode="lin" valueType="num">
                                      <p:cBhvr additive="base">
                                        <p:cTn id="25" dur="500" fill="hold"/>
                                        <p:tgtEl>
                                          <p:spTgt spid="434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4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4179">
                                            <p:txEl>
                                              <p:pRg st="4" end="4"/>
                                            </p:txEl>
                                          </p:spTgt>
                                        </p:tgtEl>
                                        <p:attrNameLst>
                                          <p:attrName>style.visibility</p:attrName>
                                        </p:attrNameLst>
                                      </p:cBhvr>
                                      <p:to>
                                        <p:strVal val="visible"/>
                                      </p:to>
                                    </p:set>
                                    <p:anim calcmode="lin" valueType="num">
                                      <p:cBhvr additive="base">
                                        <p:cTn id="31" dur="500" fill="hold"/>
                                        <p:tgtEl>
                                          <p:spTgt spid="434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4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4179">
                                            <p:txEl>
                                              <p:pRg st="5" end="5"/>
                                            </p:txEl>
                                          </p:spTgt>
                                        </p:tgtEl>
                                        <p:attrNameLst>
                                          <p:attrName>style.visibility</p:attrName>
                                        </p:attrNameLst>
                                      </p:cBhvr>
                                      <p:to>
                                        <p:strVal val="visible"/>
                                      </p:to>
                                    </p:set>
                                    <p:anim calcmode="lin" valueType="num">
                                      <p:cBhvr additive="base">
                                        <p:cTn id="37" dur="500" fill="hold"/>
                                        <p:tgtEl>
                                          <p:spTgt spid="4341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4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34179">
                                            <p:txEl>
                                              <p:pRg st="6" end="6"/>
                                            </p:txEl>
                                          </p:spTgt>
                                        </p:tgtEl>
                                        <p:attrNameLst>
                                          <p:attrName>style.visibility</p:attrName>
                                        </p:attrNameLst>
                                      </p:cBhvr>
                                      <p:to>
                                        <p:strVal val="visible"/>
                                      </p:to>
                                    </p:set>
                                    <p:anim calcmode="lin" valueType="num">
                                      <p:cBhvr additive="base">
                                        <p:cTn id="43" dur="500" fill="hold"/>
                                        <p:tgtEl>
                                          <p:spTgt spid="4341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4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4179">
                                            <p:txEl>
                                              <p:pRg st="7" end="7"/>
                                            </p:txEl>
                                          </p:spTgt>
                                        </p:tgtEl>
                                        <p:attrNameLst>
                                          <p:attrName>style.visibility</p:attrName>
                                        </p:attrNameLst>
                                      </p:cBhvr>
                                      <p:to>
                                        <p:strVal val="visible"/>
                                      </p:to>
                                    </p:set>
                                    <p:anim calcmode="lin" valueType="num">
                                      <p:cBhvr additive="base">
                                        <p:cTn id="49" dur="500" fill="hold"/>
                                        <p:tgtEl>
                                          <p:spTgt spid="4341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41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bldLvl="5"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928688" y="171450"/>
            <a:ext cx="7315200" cy="742950"/>
          </a:xfrm>
        </p:spPr>
        <p:txBody>
          <a:bodyPr/>
          <a:lstStyle/>
          <a:p>
            <a:pPr eaLnBrk="1" hangingPunct="1"/>
            <a:r>
              <a:rPr lang="zh-CN" altLang="en-US"/>
              <a:t>思考</a:t>
            </a:r>
          </a:p>
        </p:txBody>
      </p:sp>
      <p:sp>
        <p:nvSpPr>
          <p:cNvPr id="2" name="内容占位符 1"/>
          <p:cNvSpPr>
            <a:spLocks noGrp="1"/>
          </p:cNvSpPr>
          <p:nvPr>
            <p:ph sz="quarter" idx="1"/>
          </p:nvPr>
        </p:nvSpPr>
        <p:spPr/>
        <p:txBody>
          <a:bodyPr/>
          <a:lstStyle/>
          <a:p>
            <a:r>
              <a:rPr lang="en-US" altLang="zh-CN" dirty="0"/>
              <a:t>A={0</a:t>
            </a:r>
            <a:r>
              <a:rPr lang="zh-CN" altLang="en-US" dirty="0"/>
              <a:t>，</a:t>
            </a:r>
            <a:r>
              <a:rPr lang="en-US" altLang="zh-CN" dirty="0"/>
              <a:t>1</a:t>
            </a:r>
            <a:r>
              <a:rPr lang="zh-CN" altLang="en-US" dirty="0"/>
              <a:t>，</a:t>
            </a:r>
            <a:r>
              <a:rPr lang="en-US" altLang="zh-CN" dirty="0"/>
              <a:t>2}</a:t>
            </a:r>
            <a:r>
              <a:rPr lang="zh-CN" altLang="en-US" dirty="0"/>
              <a:t>上的所有偏序关系的哈斯图一共</a:t>
            </a:r>
            <a:r>
              <a:rPr lang="en-US" altLang="zh-CN" dirty="0"/>
              <a:t>19</a:t>
            </a:r>
            <a:r>
              <a:rPr lang="zh-CN" altLang="en-US" dirty="0"/>
              <a:t>种</a:t>
            </a:r>
          </a:p>
          <a:p>
            <a:pPr lvl="1"/>
            <a:r>
              <a:rPr lang="zh-CN" altLang="en-US" dirty="0"/>
              <a:t>两两不可以比较大小、（一组、两组、三组</a:t>
            </a:r>
            <a:r>
              <a:rPr lang="en-US" altLang="zh-CN" dirty="0"/>
              <a:t>)</a:t>
            </a:r>
            <a:r>
              <a:rPr lang="zh-CN" altLang="en-US" dirty="0"/>
              <a:t>可以比较大小</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085017"/>
            <a:ext cx="6715125"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171450"/>
            <a:ext cx="7315200" cy="742950"/>
          </a:xfrm>
        </p:spPr>
        <p:txBody>
          <a:bodyPr/>
          <a:lstStyle/>
          <a:p>
            <a:pPr eaLnBrk="1" hangingPunct="1"/>
            <a:r>
              <a:rPr lang="zh-CN" altLang="en-US"/>
              <a:t>偏序关系与等价关系</a:t>
            </a:r>
          </a:p>
        </p:txBody>
      </p:sp>
      <p:sp>
        <p:nvSpPr>
          <p:cNvPr id="436227" name="Rectangle 3"/>
          <p:cNvSpPr>
            <a:spLocks noGrp="1" noChangeArrowheads="1"/>
          </p:cNvSpPr>
          <p:nvPr>
            <p:ph sz="quarter" idx="1"/>
          </p:nvPr>
        </p:nvSpPr>
        <p:spPr>
          <a:xfrm>
            <a:off x="612775" y="1200150"/>
            <a:ext cx="8153400" cy="3371850"/>
          </a:xfrm>
        </p:spPr>
        <p:txBody>
          <a:bodyPr/>
          <a:lstStyle/>
          <a:p>
            <a:pPr eaLnBrk="1" hangingPunct="1"/>
            <a:r>
              <a:rPr lang="zh-CN" altLang="en-US" sz="2800" dirty="0"/>
              <a:t>是否有可能一个关系既是偏序，又是等价关系？</a:t>
            </a:r>
          </a:p>
          <a:p>
            <a:pPr eaLnBrk="1" hangingPunct="1"/>
            <a:r>
              <a:rPr lang="zh-CN" altLang="en-US" sz="2800" dirty="0"/>
              <a:t>任意非空集合</a:t>
            </a:r>
            <a:r>
              <a:rPr lang="en-US" altLang="zh-CN" sz="2800" i="1" dirty="0"/>
              <a:t>A</a:t>
            </a:r>
            <a:r>
              <a:rPr lang="zh-CN" altLang="en-US" sz="2800" dirty="0"/>
              <a:t>上的相等关系</a:t>
            </a:r>
          </a:p>
          <a:p>
            <a:pPr lvl="1" eaLnBrk="1" hangingPunct="1"/>
            <a:r>
              <a:rPr lang="en-US" altLang="zh-CN" sz="2300" i="1" dirty="0"/>
              <a:t>I</a:t>
            </a:r>
            <a:r>
              <a:rPr lang="en-US" altLang="zh-CN" sz="2300" i="1" baseline="-25000" dirty="0"/>
              <a:t>A</a:t>
            </a:r>
            <a:r>
              <a:rPr lang="en-US" altLang="zh-CN" sz="2300" dirty="0"/>
              <a:t>={&lt;</a:t>
            </a:r>
            <a:r>
              <a:rPr lang="en-US" altLang="zh-CN" sz="2300" i="1" dirty="0" err="1"/>
              <a:t>a</a:t>
            </a:r>
            <a:r>
              <a:rPr lang="en-US" altLang="zh-CN" sz="2300" dirty="0" err="1"/>
              <a:t>,</a:t>
            </a:r>
            <a:r>
              <a:rPr lang="en-US" altLang="zh-CN" sz="2300" i="1" dirty="0" err="1"/>
              <a:t>a</a:t>
            </a:r>
            <a:r>
              <a:rPr lang="en-US" altLang="zh-CN" sz="2300" dirty="0"/>
              <a:t>&gt;|</a:t>
            </a:r>
            <a:r>
              <a:rPr lang="en-US" altLang="zh-CN" sz="2300" i="1" dirty="0" err="1"/>
              <a:t>a</a:t>
            </a:r>
            <a:r>
              <a:rPr lang="en-US" altLang="zh-CN" sz="2300" dirty="0" err="1">
                <a:sym typeface="Symbol" panose="05050102010706020507" pitchFamily="18" charset="2"/>
              </a:rPr>
              <a:t></a:t>
            </a:r>
            <a:r>
              <a:rPr lang="en-US" altLang="zh-CN" sz="2300" i="1" dirty="0" err="1">
                <a:sym typeface="Symbol" panose="05050102010706020507" pitchFamily="18" charset="2"/>
              </a:rPr>
              <a:t>A</a:t>
            </a:r>
            <a:r>
              <a:rPr lang="en-US" altLang="zh-CN" sz="2300" dirty="0">
                <a:sym typeface="Symbol" panose="05050102010706020507" pitchFamily="18" charset="2"/>
              </a:rPr>
              <a:t>}</a:t>
            </a:r>
          </a:p>
          <a:p>
            <a:pPr eaLnBrk="1" hangingPunct="1"/>
            <a:r>
              <a:rPr lang="zh-CN" altLang="en-US" sz="2800" dirty="0"/>
              <a:t>显然，</a:t>
            </a:r>
            <a:r>
              <a:rPr lang="en-US" altLang="zh-CN" sz="2800" i="1" dirty="0"/>
              <a:t>I</a:t>
            </a:r>
            <a:r>
              <a:rPr lang="en-US" altLang="zh-CN" sz="2800" i="1" baseline="-25000" dirty="0"/>
              <a:t>A</a:t>
            </a:r>
            <a:r>
              <a:rPr lang="zh-CN" altLang="en-US" sz="2800" dirty="0"/>
              <a:t>满足自反性、对称性、反对称性、传递性，因此它是偏序，也是等价关系</a:t>
            </a:r>
          </a:p>
          <a:p>
            <a:pPr lvl="1" eaLnBrk="1" hangingPunct="1"/>
            <a:r>
              <a:rPr lang="zh-CN" altLang="en-US" sz="2300" dirty="0"/>
              <a:t>作为等价关系，其商集是</a:t>
            </a:r>
            <a:r>
              <a:rPr lang="en-US" altLang="zh-CN" sz="2300" dirty="0"/>
              <a:t>{{</a:t>
            </a:r>
            <a:r>
              <a:rPr lang="en-US" altLang="zh-CN" sz="2300" i="1" dirty="0"/>
              <a:t>a</a:t>
            </a:r>
            <a:r>
              <a:rPr lang="en-US" altLang="zh-CN" sz="2300" dirty="0"/>
              <a:t>}|</a:t>
            </a:r>
            <a:r>
              <a:rPr lang="en-US" altLang="zh-CN" sz="2300" i="1" dirty="0" err="1"/>
              <a:t>a</a:t>
            </a:r>
            <a:r>
              <a:rPr lang="en-US" altLang="zh-CN" sz="2300" dirty="0" err="1">
                <a:sym typeface="Symbol" panose="05050102010706020507" pitchFamily="18" charset="2"/>
              </a:rPr>
              <a:t></a:t>
            </a:r>
            <a:r>
              <a:rPr lang="en-US" altLang="zh-CN" sz="2300" i="1" dirty="0" err="1">
                <a:sym typeface="Symbol" panose="05050102010706020507" pitchFamily="18" charset="2"/>
              </a:rPr>
              <a:t>A</a:t>
            </a:r>
            <a:r>
              <a:rPr lang="en-US" altLang="zh-CN" sz="2300" dirty="0">
                <a:sym typeface="Symbol" panose="05050102010706020507" pitchFamily="18" charset="2"/>
              </a:rPr>
              <a:t>}</a:t>
            </a:r>
          </a:p>
          <a:p>
            <a:pPr lvl="1" eaLnBrk="1" hangingPunct="1"/>
            <a:r>
              <a:rPr lang="zh-CN" altLang="en-US" sz="2300" dirty="0">
                <a:sym typeface="Symbol" panose="05050102010706020507" pitchFamily="18" charset="2"/>
              </a:rPr>
              <a:t>作为偏序，它的任一链只含一个元素，而其最大反链即</a:t>
            </a:r>
            <a:r>
              <a:rPr lang="en-US" altLang="zh-CN" sz="2300" i="1" dirty="0">
                <a:sym typeface="Symbol" panose="05050102010706020507" pitchFamily="18" charset="2"/>
              </a:rPr>
              <a:t>A</a:t>
            </a:r>
            <a:r>
              <a:rPr lang="zh-CN" altLang="en-US" sz="2300" dirty="0">
                <a:sym typeface="Symbol" panose="05050102010706020507" pitchFamily="18" charset="2"/>
              </a:rPr>
              <a:t>本身</a:t>
            </a:r>
            <a:endParaRPr lang="zh-CN" altLang="en-US" sz="2300" i="1" dirty="0">
              <a:sym typeface="Symbol" panose="05050102010706020507" pitchFamily="18" charset="2"/>
            </a:endParaRP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 calcmode="lin" valueType="num">
                                      <p:cBhvr additive="base">
                                        <p:cTn id="7" dur="500" fill="hold"/>
                                        <p:tgtEl>
                                          <p:spTgt spid="436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6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6227">
                                            <p:txEl>
                                              <p:pRg st="1" end="1"/>
                                            </p:txEl>
                                          </p:spTgt>
                                        </p:tgtEl>
                                        <p:attrNameLst>
                                          <p:attrName>style.visibility</p:attrName>
                                        </p:attrNameLst>
                                      </p:cBhvr>
                                      <p:to>
                                        <p:strVal val="visible"/>
                                      </p:to>
                                    </p:set>
                                    <p:anim calcmode="lin" valueType="num">
                                      <p:cBhvr additive="base">
                                        <p:cTn id="13" dur="500" fill="hold"/>
                                        <p:tgtEl>
                                          <p:spTgt spid="436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622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6227">
                                            <p:txEl>
                                              <p:pRg st="2" end="2"/>
                                            </p:txEl>
                                          </p:spTgt>
                                        </p:tgtEl>
                                        <p:attrNameLst>
                                          <p:attrName>style.visibility</p:attrName>
                                        </p:attrNameLst>
                                      </p:cBhvr>
                                      <p:to>
                                        <p:strVal val="visible"/>
                                      </p:to>
                                    </p:set>
                                    <p:anim calcmode="lin" valueType="num">
                                      <p:cBhvr additive="base">
                                        <p:cTn id="17" dur="500" fill="hold"/>
                                        <p:tgtEl>
                                          <p:spTgt spid="4362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6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27">
                                            <p:txEl>
                                              <p:pRg st="3" end="3"/>
                                            </p:txEl>
                                          </p:spTgt>
                                        </p:tgtEl>
                                        <p:attrNameLst>
                                          <p:attrName>style.visibility</p:attrName>
                                        </p:attrNameLst>
                                      </p:cBhvr>
                                      <p:to>
                                        <p:strVal val="visible"/>
                                      </p:to>
                                    </p:set>
                                    <p:anim calcmode="lin" valueType="num">
                                      <p:cBhvr additive="base">
                                        <p:cTn id="23" dur="500" fill="hold"/>
                                        <p:tgtEl>
                                          <p:spTgt spid="43622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622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36227">
                                            <p:txEl>
                                              <p:pRg st="4" end="4"/>
                                            </p:txEl>
                                          </p:spTgt>
                                        </p:tgtEl>
                                        <p:attrNameLst>
                                          <p:attrName>style.visibility</p:attrName>
                                        </p:attrNameLst>
                                      </p:cBhvr>
                                      <p:to>
                                        <p:strVal val="visible"/>
                                      </p:to>
                                    </p:set>
                                    <p:anim calcmode="lin" valueType="num">
                                      <p:cBhvr additive="base">
                                        <p:cTn id="27" dur="500" fill="hold"/>
                                        <p:tgtEl>
                                          <p:spTgt spid="43622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622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6227">
                                            <p:txEl>
                                              <p:pRg st="5" end="5"/>
                                            </p:txEl>
                                          </p:spTgt>
                                        </p:tgtEl>
                                        <p:attrNameLst>
                                          <p:attrName>style.visibility</p:attrName>
                                        </p:attrNameLst>
                                      </p:cBhvr>
                                      <p:to>
                                        <p:strVal val="visible"/>
                                      </p:to>
                                    </p:set>
                                    <p:anim calcmode="lin" valueType="num">
                                      <p:cBhvr additive="base">
                                        <p:cTn id="31" dur="500" fill="hold"/>
                                        <p:tgtEl>
                                          <p:spTgt spid="4362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6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928688" y="171450"/>
            <a:ext cx="7315200" cy="742950"/>
          </a:xfrm>
        </p:spPr>
        <p:txBody>
          <a:bodyPr/>
          <a:lstStyle/>
          <a:p>
            <a:pPr eaLnBrk="1" hangingPunct="1"/>
            <a:r>
              <a:rPr lang="zh-CN" altLang="en-US" sz="4600">
                <a:latin typeface="宋体" panose="02010600030101010101" pitchFamily="2" charset="-122"/>
              </a:rPr>
              <a:t>良序集</a:t>
            </a:r>
          </a:p>
        </p:txBody>
      </p:sp>
      <p:sp>
        <p:nvSpPr>
          <p:cNvPr id="121859" name="Rectangle 3"/>
          <p:cNvSpPr>
            <a:spLocks noGrp="1" noChangeArrowheads="1"/>
          </p:cNvSpPr>
          <p:nvPr>
            <p:ph sz="quarter" idx="1"/>
          </p:nvPr>
        </p:nvSpPr>
        <p:spPr>
          <a:xfrm>
            <a:off x="612775" y="1200150"/>
            <a:ext cx="8153400" cy="3371850"/>
          </a:xfrm>
        </p:spPr>
        <p:txBody>
          <a:bodyPr/>
          <a:lstStyle/>
          <a:p>
            <a:pPr marL="0" indent="0" eaLnBrk="1" hangingPunct="1"/>
            <a:r>
              <a:rPr lang="zh-CN" altLang="en-US" sz="2800" dirty="0"/>
              <a:t>设</a:t>
            </a:r>
            <a:r>
              <a:rPr lang="en-US" altLang="zh-CN" sz="2800" dirty="0"/>
              <a:t>&lt;A,</a:t>
            </a:r>
            <a:r>
              <a:rPr lang="en-US" altLang="zh-CN" sz="2800" dirty="0">
                <a:sym typeface="Symbol" panose="05050102010706020507" pitchFamily="18" charset="2"/>
              </a:rPr>
              <a:t>&gt;</a:t>
            </a:r>
            <a:r>
              <a:rPr lang="zh-CN" altLang="en-US" sz="2800" dirty="0"/>
              <a:t>是一个偏序集。如果</a:t>
            </a:r>
            <a:r>
              <a:rPr lang="en-US" altLang="zh-CN" sz="2800" dirty="0"/>
              <a:t>A</a:t>
            </a:r>
            <a:r>
              <a:rPr lang="zh-CN" altLang="en-US" sz="2800" dirty="0"/>
              <a:t>的任意非空子集都有关于</a:t>
            </a:r>
            <a:r>
              <a:rPr lang="zh-CN" altLang="en-US" sz="2800" dirty="0">
                <a:sym typeface="Symbol" panose="05050102010706020507" pitchFamily="18" charset="2"/>
              </a:rPr>
              <a:t></a:t>
            </a:r>
            <a:r>
              <a:rPr lang="zh-CN" altLang="en-US" sz="2800" dirty="0"/>
              <a:t>的最小元，则称</a:t>
            </a:r>
            <a:r>
              <a:rPr lang="en-US" altLang="zh-CN" sz="2800" dirty="0"/>
              <a:t>&lt;A,≤&gt;</a:t>
            </a:r>
            <a:r>
              <a:rPr lang="zh-CN" altLang="en-US" sz="2800" dirty="0"/>
              <a:t>是</a:t>
            </a:r>
            <a:r>
              <a:rPr lang="zh-CN" altLang="en-US" sz="2800" i="1" dirty="0">
                <a:latin typeface="宋体" panose="02010600030101010101" pitchFamily="2" charset="-122"/>
              </a:rPr>
              <a:t>良序集</a:t>
            </a:r>
            <a:r>
              <a:rPr lang="en-US" altLang="zh-CN" sz="2800" i="1" dirty="0">
                <a:latin typeface="宋体" panose="02010600030101010101" pitchFamily="2" charset="-122"/>
              </a:rPr>
              <a:t>(</a:t>
            </a:r>
            <a:r>
              <a:rPr lang="en-US" altLang="zh-CN" sz="2800" i="1" dirty="0"/>
              <a:t>well-ordered set</a:t>
            </a:r>
            <a:r>
              <a:rPr lang="en-US" altLang="zh-CN" sz="2800" i="1" dirty="0">
                <a:latin typeface="宋体" panose="02010600030101010101" pitchFamily="2" charset="-122"/>
              </a:rPr>
              <a:t>)</a:t>
            </a:r>
            <a:r>
              <a:rPr lang="zh-CN" altLang="en-US" sz="2800" dirty="0">
                <a:latin typeface="宋体" panose="02010600030101010101" pitchFamily="2" charset="-122"/>
              </a:rPr>
              <a:t>。</a:t>
            </a:r>
            <a:endParaRPr lang="zh-CN" altLang="en-US" sz="2800" dirty="0"/>
          </a:p>
          <a:p>
            <a:pPr marL="0" indent="0" eaLnBrk="1" hangingPunct="1"/>
            <a:r>
              <a:rPr lang="zh-CN" altLang="en-US" sz="2800" dirty="0"/>
              <a:t>例如：</a:t>
            </a:r>
            <a:r>
              <a:rPr lang="en-US" altLang="zh-CN" sz="2800" dirty="0"/>
              <a:t>A</a:t>
            </a:r>
            <a:r>
              <a:rPr lang="zh-CN" altLang="en-US" sz="2800" dirty="0"/>
              <a:t>＝</a:t>
            </a:r>
            <a:r>
              <a:rPr lang="en-US" altLang="zh-CN" sz="2800" dirty="0"/>
              <a:t>{</a:t>
            </a:r>
            <a:r>
              <a:rPr lang="en-US" altLang="zh-CN" sz="2800" dirty="0" err="1"/>
              <a:t>x|x</a:t>
            </a:r>
            <a:r>
              <a:rPr lang="zh-CN" altLang="en-US" sz="2800" dirty="0"/>
              <a:t>是整数，</a:t>
            </a:r>
            <a:r>
              <a:rPr lang="en-US" altLang="zh-CN" sz="2800" dirty="0"/>
              <a:t>0&lt;x&lt;70},</a:t>
            </a:r>
            <a:r>
              <a:rPr lang="zh-CN" altLang="en-US" sz="2800" dirty="0"/>
              <a:t>在“</a:t>
            </a:r>
            <a:r>
              <a:rPr lang="en-US" altLang="zh-CN" sz="2800" dirty="0"/>
              <a:t>&lt;=”</a:t>
            </a:r>
            <a:r>
              <a:rPr lang="zh-CN" altLang="en-US" sz="2800" dirty="0"/>
              <a:t>关系下，组成的偏序集是</a:t>
            </a:r>
            <a:r>
              <a:rPr lang="zh-CN" altLang="en-US" sz="2800" dirty="0">
                <a:latin typeface="宋体" panose="02010600030101010101" pitchFamily="2" charset="-122"/>
              </a:rPr>
              <a:t>良序集。</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left)">
                                      <p:cBhvr>
                                        <p:cTn id="7" dur="500"/>
                                        <p:tgtEl>
                                          <p:spTgt spid="12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wipe(left)">
                                      <p:cBhvr>
                                        <p:cTn id="12" dur="500"/>
                                        <p:tgtEl>
                                          <p:spTgt spid="1218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定理</a:t>
            </a:r>
            <a:r>
              <a:rPr lang="en-US" altLang="zh-CN" sz="4200" dirty="0"/>
              <a:t>7.</a:t>
            </a:r>
            <a:r>
              <a:rPr lang="zh-CN" altLang="en-US" sz="4200" dirty="0"/>
              <a:t>　</a:t>
            </a:r>
          </a:p>
        </p:txBody>
      </p:sp>
      <p:sp>
        <p:nvSpPr>
          <p:cNvPr id="123907" name="Rectangle 3"/>
          <p:cNvSpPr>
            <a:spLocks noGrp="1" noChangeArrowheads="1"/>
          </p:cNvSpPr>
          <p:nvPr>
            <p:ph sz="quarter" idx="1"/>
          </p:nvPr>
        </p:nvSpPr>
        <p:spPr>
          <a:xfrm>
            <a:off x="612775" y="1200150"/>
            <a:ext cx="8153400" cy="3371850"/>
          </a:xfrm>
        </p:spPr>
        <p:txBody>
          <a:bodyPr/>
          <a:lstStyle/>
          <a:p>
            <a:pPr marL="0" indent="0" algn="just" eaLnBrk="1" hangingPunct="1">
              <a:defRPr/>
            </a:pPr>
            <a:r>
              <a:rPr lang="zh-CN" altLang="en-US" sz="2800" dirty="0"/>
              <a:t>设</a:t>
            </a:r>
            <a:r>
              <a:rPr lang="en-US" altLang="zh-CN" sz="2800" dirty="0"/>
              <a:t>&lt;A,</a:t>
            </a:r>
            <a:r>
              <a:rPr lang="en-US" altLang="zh-CN" sz="2800" dirty="0">
                <a:sym typeface="Symbol" pitchFamily="18" charset="2"/>
              </a:rPr>
              <a:t>&gt;</a:t>
            </a:r>
            <a:r>
              <a:rPr lang="zh-CN" altLang="en-US" sz="2800" dirty="0"/>
              <a:t>是有穷的</a:t>
            </a:r>
            <a:r>
              <a:rPr lang="zh-CN" altLang="en-US" sz="2800" u="sng" dirty="0"/>
              <a:t>全序集</a:t>
            </a:r>
            <a:r>
              <a:rPr lang="zh-CN" altLang="en-US" sz="2800" dirty="0"/>
              <a:t>，那么它一定是良序集。</a:t>
            </a:r>
          </a:p>
        </p:txBody>
      </p:sp>
    </p:spTree>
  </p:cSld>
  <p:clrMapOvr>
    <a:masterClrMapping/>
  </p:clrMapOvr>
  <p:transition spd="slow" advTm="8000">
    <p:zoom/>
  </p:transition>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定理</a:t>
            </a:r>
            <a:r>
              <a:rPr lang="en-US" altLang="zh-CN" sz="4200" dirty="0"/>
              <a:t>8.</a:t>
            </a:r>
            <a:r>
              <a:rPr lang="zh-CN" altLang="en-US" sz="4200" dirty="0"/>
              <a:t>　</a:t>
            </a:r>
          </a:p>
        </p:txBody>
      </p:sp>
      <p:sp>
        <p:nvSpPr>
          <p:cNvPr id="145411" name="Rectangle 3"/>
          <p:cNvSpPr>
            <a:spLocks noGrp="1" noChangeArrowheads="1"/>
          </p:cNvSpPr>
          <p:nvPr>
            <p:ph sz="quarter" idx="1"/>
          </p:nvPr>
        </p:nvSpPr>
        <p:spPr>
          <a:xfrm>
            <a:off x="612775" y="1200150"/>
            <a:ext cx="8153400" cy="3371850"/>
          </a:xfrm>
        </p:spPr>
        <p:txBody>
          <a:bodyPr/>
          <a:lstStyle/>
          <a:p>
            <a:pPr marL="0" indent="0" algn="just" eaLnBrk="1" hangingPunct="1">
              <a:defRPr/>
            </a:pPr>
            <a:r>
              <a:rPr lang="zh-CN" altLang="en-US" sz="2800" dirty="0"/>
              <a:t>良序集一定是全序集</a:t>
            </a:r>
            <a:r>
              <a:rPr lang="en-US" altLang="zh-CN" sz="2800" dirty="0"/>
              <a:t>.</a:t>
            </a:r>
          </a:p>
          <a:p>
            <a:pPr marL="0" indent="0" algn="just" eaLnBrk="1" hangingPunct="1">
              <a:defRPr/>
            </a:pPr>
            <a:r>
              <a:rPr lang="zh-CN" altLang="en-US" sz="2800" dirty="0"/>
              <a:t>证明：设</a:t>
            </a:r>
            <a:r>
              <a:rPr lang="en-US" altLang="zh-CN" sz="2800" dirty="0"/>
              <a:t>&lt;A,≤&gt;</a:t>
            </a:r>
            <a:r>
              <a:rPr lang="zh-CN" altLang="en-US" sz="2800" dirty="0"/>
              <a:t>是良序集。对任意的</a:t>
            </a:r>
            <a:r>
              <a:rPr lang="en-US" altLang="zh-CN" sz="2800" dirty="0" err="1"/>
              <a:t>x,y∈A</a:t>
            </a:r>
            <a:r>
              <a:rPr lang="zh-CN" altLang="en-US" sz="2800" dirty="0"/>
              <a:t>，可构成</a:t>
            </a:r>
            <a:r>
              <a:rPr lang="en-US" altLang="zh-CN" sz="2800" dirty="0"/>
              <a:t>{</a:t>
            </a:r>
            <a:r>
              <a:rPr lang="en-US" altLang="zh-CN" sz="2800" dirty="0" err="1"/>
              <a:t>x,y</a:t>
            </a:r>
            <a:r>
              <a:rPr lang="en-US" altLang="zh-CN" sz="2800" dirty="0"/>
              <a:t>}</a:t>
            </a:r>
            <a:r>
              <a:rPr lang="en-US" altLang="zh-CN" sz="2800" dirty="0">
                <a:sym typeface="Symbol" pitchFamily="18" charset="2"/>
              </a:rPr>
              <a:t>A,</a:t>
            </a:r>
            <a:r>
              <a:rPr lang="zh-CN" altLang="en-US" sz="2800" dirty="0">
                <a:sym typeface="Symbol" pitchFamily="18" charset="2"/>
              </a:rPr>
              <a:t>它有最小元，该最小元或为</a:t>
            </a:r>
            <a:r>
              <a:rPr lang="en-US" altLang="zh-CN" sz="2800" dirty="0">
                <a:sym typeface="Symbol" pitchFamily="18" charset="2"/>
              </a:rPr>
              <a:t>x</a:t>
            </a:r>
            <a:r>
              <a:rPr lang="zh-CN" altLang="en-US" sz="2800" dirty="0">
                <a:sym typeface="Symbol" pitchFamily="18" charset="2"/>
              </a:rPr>
              <a:t>或为</a:t>
            </a:r>
            <a:r>
              <a:rPr lang="en-US" altLang="zh-CN" sz="2800" dirty="0">
                <a:sym typeface="Symbol" pitchFamily="18" charset="2"/>
              </a:rPr>
              <a:t>y,</a:t>
            </a:r>
            <a:r>
              <a:rPr lang="zh-CN" altLang="en-US" sz="2800" dirty="0">
                <a:sym typeface="Symbol" pitchFamily="18" charset="2"/>
              </a:rPr>
              <a:t>则</a:t>
            </a:r>
            <a:r>
              <a:rPr lang="en-US" altLang="zh-CN" sz="2800" dirty="0" err="1">
                <a:sym typeface="Symbol" pitchFamily="18" charset="2"/>
              </a:rPr>
              <a:t>x</a:t>
            </a:r>
            <a:r>
              <a:rPr lang="en-US" altLang="zh-CN" sz="2800" dirty="0" err="1"/>
              <a:t>≤</a:t>
            </a:r>
            <a:r>
              <a:rPr lang="en-US" altLang="zh-CN" sz="2800" dirty="0" err="1">
                <a:sym typeface="Symbol" pitchFamily="18" charset="2"/>
              </a:rPr>
              <a:t>y</a:t>
            </a:r>
            <a:r>
              <a:rPr lang="zh-CN" altLang="en-US" sz="2800" dirty="0">
                <a:sym typeface="Symbol" pitchFamily="18" charset="2"/>
              </a:rPr>
              <a:t>或</a:t>
            </a:r>
            <a:r>
              <a:rPr lang="en-US" altLang="zh-CN" sz="2800" dirty="0" err="1">
                <a:sym typeface="Symbol" pitchFamily="18" charset="2"/>
              </a:rPr>
              <a:t>y</a:t>
            </a:r>
            <a:r>
              <a:rPr lang="en-US" altLang="zh-CN" sz="2800" dirty="0" err="1"/>
              <a:t>≤x</a:t>
            </a:r>
            <a:r>
              <a:rPr lang="zh-CN" altLang="en-US" sz="2800" dirty="0"/>
              <a:t>。所以，</a:t>
            </a:r>
            <a:r>
              <a:rPr lang="en-US" altLang="zh-CN" sz="2800" dirty="0"/>
              <a:t>&lt;A,≤&gt;</a:t>
            </a:r>
            <a:r>
              <a:rPr lang="zh-CN" altLang="en-US" sz="2800" dirty="0"/>
              <a:t>是全序集</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left)">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wipe(left)">
                                      <p:cBhvr>
                                        <p:cTn id="12" dur="500"/>
                                        <p:tgtEl>
                                          <p:spTgt spid="145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928688" y="171450"/>
            <a:ext cx="7315200" cy="742950"/>
          </a:xfrm>
        </p:spPr>
        <p:txBody>
          <a:bodyPr/>
          <a:lstStyle/>
          <a:p>
            <a:pPr eaLnBrk="1" hangingPunct="1"/>
            <a:r>
              <a:rPr lang="zh-CN" altLang="en-US" sz="4600"/>
              <a:t>引理</a:t>
            </a:r>
            <a:r>
              <a:rPr lang="zh-CN" altLang="en-US" sz="4200"/>
              <a:t>　</a:t>
            </a:r>
          </a:p>
        </p:txBody>
      </p:sp>
      <p:sp>
        <p:nvSpPr>
          <p:cNvPr id="130051" name="Rectangle 3"/>
          <p:cNvSpPr>
            <a:spLocks noGrp="1" noChangeArrowheads="1"/>
          </p:cNvSpPr>
          <p:nvPr>
            <p:ph sz="quarter" idx="1"/>
          </p:nvPr>
        </p:nvSpPr>
        <p:spPr>
          <a:xfrm>
            <a:off x="612775" y="1200150"/>
            <a:ext cx="8153400" cy="3371850"/>
          </a:xfrm>
        </p:spPr>
        <p:txBody>
          <a:bodyPr/>
          <a:lstStyle/>
          <a:p>
            <a:pPr marL="0" indent="0" eaLnBrk="1" hangingPunct="1">
              <a:lnSpc>
                <a:spcPct val="90000"/>
              </a:lnSpc>
            </a:pPr>
            <a:r>
              <a:rPr lang="zh-CN" altLang="en-US" sz="2800" dirty="0"/>
              <a:t>每一个</a:t>
            </a:r>
            <a:r>
              <a:rPr lang="zh-CN" altLang="en-US" sz="2800" dirty="0">
                <a:solidFill>
                  <a:srgbClr val="FF0000"/>
                </a:solidFill>
              </a:rPr>
              <a:t>非空有穷</a:t>
            </a:r>
            <a:r>
              <a:rPr lang="zh-CN" altLang="en-US" sz="2800" dirty="0"/>
              <a:t>偏序集</a:t>
            </a:r>
            <a:r>
              <a:rPr lang="en-US" altLang="zh-CN" sz="2800" dirty="0"/>
              <a:t>&lt;A,</a:t>
            </a:r>
            <a:r>
              <a:rPr lang="en-US" altLang="zh-CN" sz="2800" dirty="0">
                <a:sym typeface="Symbol" panose="05050102010706020507" pitchFamily="18" charset="2"/>
              </a:rPr>
              <a:t>&gt;</a:t>
            </a:r>
            <a:r>
              <a:rPr lang="zh-CN" altLang="en-US" sz="2800" dirty="0"/>
              <a:t>都有极小元素。</a:t>
            </a:r>
          </a:p>
          <a:p>
            <a:pPr marL="0" indent="0" eaLnBrk="1" hangingPunct="1">
              <a:lnSpc>
                <a:spcPct val="90000"/>
              </a:lnSpc>
            </a:pPr>
            <a:r>
              <a:rPr lang="zh-CN" altLang="en-US" sz="2800" dirty="0">
                <a:solidFill>
                  <a:schemeClr val="tx2"/>
                </a:solidFill>
                <a:latin typeface="宋体" panose="02010600030101010101" pitchFamily="2" charset="-122"/>
              </a:rPr>
              <a:t>证明：</a:t>
            </a:r>
            <a:r>
              <a:rPr lang="zh-CN" altLang="en-US" sz="2800" dirty="0">
                <a:latin typeface="宋体" panose="02010600030101010101" pitchFamily="2" charset="-122"/>
              </a:rPr>
              <a:t>选择</a:t>
            </a:r>
            <a:r>
              <a:rPr lang="en-US" altLang="zh-CN" sz="2800" dirty="0"/>
              <a:t>A</a:t>
            </a:r>
            <a:r>
              <a:rPr lang="zh-CN" altLang="en-US" sz="2800" dirty="0">
                <a:latin typeface="宋体" panose="02010600030101010101" pitchFamily="2" charset="-122"/>
              </a:rPr>
              <a:t>的一个元素</a:t>
            </a:r>
            <a:r>
              <a:rPr lang="en-US" altLang="zh-CN" sz="2800" dirty="0"/>
              <a:t>a</a:t>
            </a:r>
            <a:r>
              <a:rPr lang="en-US" altLang="zh-CN" sz="2800" baseline="-30000" dirty="0"/>
              <a:t>0</a:t>
            </a:r>
            <a:r>
              <a:rPr lang="zh-CN" altLang="en-US" sz="2800" dirty="0">
                <a:latin typeface="宋体" panose="02010600030101010101" pitchFamily="2" charset="-122"/>
              </a:rPr>
              <a:t>，如果它不是极小元素，那么存在元素</a:t>
            </a:r>
            <a:r>
              <a:rPr lang="en-US" altLang="zh-CN" sz="2800" dirty="0"/>
              <a:t>a</a:t>
            </a:r>
            <a:r>
              <a:rPr lang="en-US" altLang="zh-CN" sz="2800" baseline="-30000" dirty="0"/>
              <a:t>1</a:t>
            </a:r>
            <a:r>
              <a:rPr lang="zh-CN" altLang="en-US" sz="2800" dirty="0">
                <a:latin typeface="宋体" panose="02010600030101010101" pitchFamily="2" charset="-122"/>
              </a:rPr>
              <a:t>满足</a:t>
            </a:r>
            <a:r>
              <a:rPr lang="en-US" altLang="zh-CN" sz="2800" dirty="0"/>
              <a:t>a</a:t>
            </a:r>
            <a:r>
              <a:rPr lang="en-US" altLang="zh-CN" sz="2800" baseline="-30000" dirty="0"/>
              <a:t>1</a:t>
            </a:r>
            <a:r>
              <a:rPr lang="en-US" altLang="zh-CN" sz="2800" dirty="0">
                <a:sym typeface="Symbol" panose="05050102010706020507" pitchFamily="18" charset="2"/>
              </a:rPr>
              <a:t></a:t>
            </a:r>
            <a:r>
              <a:rPr lang="en-US" altLang="zh-CN" sz="2800" dirty="0"/>
              <a:t>a</a:t>
            </a:r>
            <a:r>
              <a:rPr lang="en-US" altLang="zh-CN" sz="2800" baseline="-30000" dirty="0"/>
              <a:t>0</a:t>
            </a:r>
            <a:r>
              <a:rPr lang="zh-CN" altLang="en-US" sz="2800" dirty="0">
                <a:latin typeface="宋体" panose="02010600030101010101" pitchFamily="2" charset="-122"/>
              </a:rPr>
              <a:t>。如果</a:t>
            </a:r>
            <a:r>
              <a:rPr lang="en-US" altLang="zh-CN" sz="2800" dirty="0"/>
              <a:t>a</a:t>
            </a:r>
            <a:r>
              <a:rPr lang="en-US" altLang="zh-CN" sz="2800" baseline="-30000" dirty="0"/>
              <a:t>1</a:t>
            </a:r>
            <a:r>
              <a:rPr lang="zh-CN" altLang="en-US" sz="2800" dirty="0">
                <a:latin typeface="宋体" panose="02010600030101010101" pitchFamily="2" charset="-122"/>
              </a:rPr>
              <a:t>不是极小元素，那么存在元素</a:t>
            </a:r>
            <a:r>
              <a:rPr lang="en-US" altLang="zh-CN" sz="2800" dirty="0"/>
              <a:t>a</a:t>
            </a:r>
            <a:r>
              <a:rPr lang="en-US" altLang="zh-CN" sz="2800" baseline="-30000" dirty="0"/>
              <a:t>2</a:t>
            </a:r>
            <a:r>
              <a:rPr lang="zh-CN" altLang="en-US" sz="2800" dirty="0">
                <a:latin typeface="宋体" panose="02010600030101010101" pitchFamily="2" charset="-122"/>
              </a:rPr>
              <a:t>满足</a:t>
            </a:r>
            <a:r>
              <a:rPr lang="en-US" altLang="zh-CN" sz="2800" dirty="0"/>
              <a:t>a</a:t>
            </a:r>
            <a:r>
              <a:rPr lang="en-US" altLang="zh-CN" sz="2800" baseline="-30000" dirty="0"/>
              <a:t>2</a:t>
            </a:r>
            <a:r>
              <a:rPr lang="en-US" altLang="zh-CN" sz="2800" dirty="0">
                <a:sym typeface="Symbol" panose="05050102010706020507" pitchFamily="18" charset="2"/>
              </a:rPr>
              <a:t></a:t>
            </a:r>
            <a:r>
              <a:rPr lang="en-US" altLang="zh-CN" sz="2800" dirty="0"/>
              <a:t>a</a:t>
            </a:r>
            <a:r>
              <a:rPr lang="en-US" altLang="zh-CN" sz="2800" baseline="-30000" dirty="0"/>
              <a:t>1</a:t>
            </a:r>
            <a:r>
              <a:rPr lang="zh-CN" altLang="en-US" sz="2800" dirty="0">
                <a:latin typeface="宋体" panose="02010600030101010101" pitchFamily="2" charset="-122"/>
              </a:rPr>
              <a:t>。如此下去，使得如果</a:t>
            </a:r>
            <a:r>
              <a:rPr lang="en-US" altLang="zh-CN" sz="2800" dirty="0"/>
              <a:t>a</a:t>
            </a:r>
            <a:r>
              <a:rPr lang="en-US" altLang="zh-CN" sz="2800" baseline="-30000" dirty="0"/>
              <a:t>n</a:t>
            </a:r>
            <a:r>
              <a:rPr lang="zh-CN" altLang="en-US" sz="2800" dirty="0">
                <a:latin typeface="宋体" panose="02010600030101010101" pitchFamily="2" charset="-122"/>
              </a:rPr>
              <a:t>不是极小元素，那么又存在元素</a:t>
            </a:r>
            <a:r>
              <a:rPr lang="en-US" altLang="zh-CN" sz="2800" dirty="0"/>
              <a:t>a</a:t>
            </a:r>
            <a:r>
              <a:rPr lang="en-US" altLang="zh-CN" sz="2800" baseline="-30000" dirty="0"/>
              <a:t>n+1</a:t>
            </a:r>
            <a:r>
              <a:rPr lang="zh-CN" altLang="en-US" sz="2800" dirty="0">
                <a:latin typeface="宋体" panose="02010600030101010101" pitchFamily="2" charset="-122"/>
              </a:rPr>
              <a:t>满足</a:t>
            </a:r>
            <a:r>
              <a:rPr lang="en-US" altLang="zh-CN" sz="2800" dirty="0"/>
              <a:t>a</a:t>
            </a:r>
            <a:r>
              <a:rPr lang="en-US" altLang="zh-CN" sz="2800" baseline="-30000" dirty="0"/>
              <a:t>n+1</a:t>
            </a:r>
            <a:r>
              <a:rPr lang="en-US" altLang="zh-CN" sz="2800" dirty="0">
                <a:sym typeface="Symbol" panose="05050102010706020507" pitchFamily="18" charset="2"/>
              </a:rPr>
              <a:t></a:t>
            </a:r>
            <a:r>
              <a:rPr lang="en-US" altLang="zh-CN" sz="2800" dirty="0"/>
              <a:t>a</a:t>
            </a:r>
            <a:r>
              <a:rPr lang="en-US" altLang="zh-CN" sz="2800" baseline="-30000" dirty="0"/>
              <a:t>n</a:t>
            </a:r>
            <a:r>
              <a:rPr lang="zh-CN" altLang="en-US" sz="2800" dirty="0">
                <a:latin typeface="宋体" panose="02010600030101010101" pitchFamily="2" charset="-122"/>
              </a:rPr>
              <a:t>。由于此偏序集是有穷的，此过程一定结束，并且具有极小元素</a:t>
            </a:r>
            <a:r>
              <a:rPr lang="en-US" altLang="zh-CN" sz="2800" dirty="0"/>
              <a:t>a</a:t>
            </a:r>
            <a:r>
              <a:rPr lang="en-US" altLang="zh-CN" sz="2800" baseline="-30000" dirty="0"/>
              <a:t>n</a:t>
            </a:r>
            <a:r>
              <a:rPr lang="zh-CN" altLang="en-US" sz="2800" dirty="0">
                <a:latin typeface="宋体" panose="02010600030101010101" pitchFamily="2" charset="-122"/>
              </a:rPr>
              <a:t>。</a:t>
            </a:r>
            <a:endParaRPr lang="zh-CN" altLang="en-US" sz="2800" dirty="0"/>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wipe(left)">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wipe(left)">
                                      <p:cBhvr>
                                        <p:cTn id="12" dur="500"/>
                                        <p:tgtEl>
                                          <p:spTgt spid="130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偏序集改造为全序集的算法</a:t>
            </a:r>
            <a:endParaRPr lang="zh-CN" altLang="en-US" sz="4200"/>
          </a:p>
        </p:txBody>
      </p:sp>
      <p:sp>
        <p:nvSpPr>
          <p:cNvPr id="225283" name="Rectangle 3"/>
          <p:cNvSpPr>
            <a:spLocks noGrp="1" noChangeArrowheads="1"/>
          </p:cNvSpPr>
          <p:nvPr>
            <p:ph sz="quarter" idx="1"/>
          </p:nvPr>
        </p:nvSpPr>
        <p:spPr>
          <a:xfrm>
            <a:off x="612775" y="1200150"/>
            <a:ext cx="8153400" cy="3371850"/>
          </a:xfrm>
        </p:spPr>
        <p:txBody>
          <a:bodyPr/>
          <a:lstStyle/>
          <a:p>
            <a:pPr marL="0" indent="0" eaLnBrk="1" hangingPunct="1">
              <a:lnSpc>
                <a:spcPct val="90000"/>
              </a:lnSpc>
              <a:spcBef>
                <a:spcPct val="0"/>
              </a:spcBef>
              <a:buClr>
                <a:schemeClr val="tx2"/>
              </a:buClr>
              <a:buFont typeface="Wingdings" panose="05000000000000000000" pitchFamily="2" charset="2"/>
              <a:buNone/>
            </a:pPr>
            <a:r>
              <a:rPr lang="zh-CN" altLang="en-US" sz="2400" dirty="0"/>
              <a:t>设</a:t>
            </a:r>
            <a:r>
              <a:rPr lang="en-US" altLang="zh-CN" sz="2400" dirty="0"/>
              <a:t>&lt;A,</a:t>
            </a:r>
            <a:r>
              <a:rPr lang="en-US" altLang="zh-CN" sz="2400" dirty="0">
                <a:sym typeface="Symbol" panose="05050102010706020507" pitchFamily="18" charset="2"/>
              </a:rPr>
              <a:t>&gt;</a:t>
            </a:r>
            <a:r>
              <a:rPr lang="zh-CN" altLang="en-US" sz="2400" dirty="0"/>
              <a:t>为一非空有穷偏序集，如下构造</a:t>
            </a:r>
            <a:r>
              <a:rPr lang="en-US" altLang="zh-CN" sz="2400" dirty="0"/>
              <a:t>&lt;A,</a:t>
            </a:r>
            <a:r>
              <a:rPr lang="en-US" altLang="zh-CN" sz="2400" dirty="0">
                <a:sym typeface="Symbol" panose="05050102010706020507" pitchFamily="18" charset="2"/>
              </a:rPr>
              <a:t></a:t>
            </a:r>
            <a:r>
              <a:rPr lang="en-US" altLang="zh-CN" sz="2400" dirty="0">
                <a:cs typeface="Times New Roman" panose="02020603050405020304" pitchFamily="18" charset="0"/>
                <a:sym typeface="Symbol" panose="05050102010706020507" pitchFamily="18" charset="2"/>
              </a:rPr>
              <a:t></a:t>
            </a:r>
            <a:r>
              <a:rPr lang="en-US" altLang="zh-CN" sz="2400" dirty="0">
                <a:sym typeface="Symbol" panose="05050102010706020507" pitchFamily="18" charset="2"/>
              </a:rPr>
              <a:t>&gt;</a:t>
            </a:r>
            <a:r>
              <a:rPr lang="zh-CN" altLang="en-US" sz="2400" dirty="0"/>
              <a:t>使之为全序集，且保持对任何</a:t>
            </a:r>
            <a:r>
              <a:rPr lang="en-US" altLang="zh-CN" sz="2400" dirty="0" err="1"/>
              <a:t>a,b</a:t>
            </a:r>
            <a:r>
              <a:rPr lang="en-US" altLang="zh-CN" sz="2400" dirty="0" err="1">
                <a:sym typeface="Symbol" panose="05050102010706020507" pitchFamily="18" charset="2"/>
              </a:rPr>
              <a:t></a:t>
            </a:r>
            <a:r>
              <a:rPr lang="en-US" altLang="zh-CN" sz="2400" dirty="0" err="1"/>
              <a:t>A</a:t>
            </a:r>
            <a:r>
              <a:rPr lang="zh-CN" altLang="en-US" sz="2400" dirty="0"/>
              <a:t>有，若</a:t>
            </a:r>
            <a:r>
              <a:rPr lang="en-US" altLang="zh-CN" sz="2400" dirty="0" err="1"/>
              <a:t>a</a:t>
            </a:r>
            <a:r>
              <a:rPr lang="en-US" altLang="zh-CN" sz="2400" dirty="0" err="1">
                <a:sym typeface="Symbol" panose="05050102010706020507" pitchFamily="18" charset="2"/>
              </a:rPr>
              <a:t></a:t>
            </a:r>
            <a:r>
              <a:rPr lang="en-US" altLang="zh-CN" sz="2400" dirty="0" err="1"/>
              <a:t>b</a:t>
            </a:r>
            <a:r>
              <a:rPr lang="zh-CN" altLang="en-US" sz="2400" dirty="0"/>
              <a:t>，则</a:t>
            </a:r>
            <a:r>
              <a:rPr lang="en-US" altLang="zh-CN" sz="2400" dirty="0"/>
              <a:t>a</a:t>
            </a:r>
            <a:r>
              <a:rPr lang="en-US" altLang="zh-CN" sz="2400" dirty="0">
                <a:sym typeface="Symbol" panose="05050102010706020507" pitchFamily="18" charset="2"/>
              </a:rPr>
              <a:t></a:t>
            </a:r>
            <a:r>
              <a:rPr lang="en-US" altLang="zh-CN" sz="2400" dirty="0"/>
              <a:t>b</a:t>
            </a:r>
            <a:r>
              <a:rPr lang="zh-CN" altLang="en-US" sz="2400" dirty="0"/>
              <a:t>。</a:t>
            </a:r>
          </a:p>
          <a:p>
            <a:pPr marL="0" indent="0" eaLnBrk="1" hangingPunct="1">
              <a:lnSpc>
                <a:spcPct val="90000"/>
              </a:lnSpc>
              <a:spcBef>
                <a:spcPct val="0"/>
              </a:spcBef>
              <a:buClr>
                <a:schemeClr val="tx2"/>
              </a:buClr>
              <a:buFont typeface="Wingdings" panose="05000000000000000000" pitchFamily="2" charset="2"/>
              <a:buNone/>
            </a:pPr>
            <a:r>
              <a:rPr lang="zh-CN" altLang="en-US" sz="2400" dirty="0"/>
              <a:t>（</a:t>
            </a:r>
            <a:r>
              <a:rPr lang="en-US" altLang="zh-CN" sz="2400" dirty="0"/>
              <a:t>1</a:t>
            </a:r>
            <a:r>
              <a:rPr lang="zh-CN" altLang="en-US" sz="2400" dirty="0"/>
              <a:t>）置</a:t>
            </a:r>
            <a:r>
              <a:rPr lang="en-US" altLang="zh-CN" sz="2400" dirty="0"/>
              <a:t>B</a:t>
            </a:r>
            <a:r>
              <a:rPr lang="zh-CN" altLang="en-US" sz="2400" dirty="0"/>
              <a:t>为</a:t>
            </a:r>
            <a:r>
              <a:rPr lang="en-US" altLang="zh-CN" sz="2400" dirty="0"/>
              <a:t>A</a:t>
            </a:r>
            <a:r>
              <a:rPr lang="zh-CN" altLang="en-US" sz="2400" dirty="0"/>
              <a:t>，置</a:t>
            </a:r>
            <a:r>
              <a:rPr lang="en-US" altLang="zh-CN" sz="2400" dirty="0"/>
              <a:t>A</a:t>
            </a:r>
            <a:r>
              <a:rPr lang="zh-CN" altLang="en-US" sz="2400" dirty="0"/>
              <a:t>为</a:t>
            </a:r>
            <a:r>
              <a:rPr lang="zh-CN" altLang="en-US" sz="2400" dirty="0">
                <a:sym typeface="Symbol" panose="05050102010706020507" pitchFamily="18" charset="2"/>
              </a:rPr>
              <a:t></a:t>
            </a:r>
            <a:r>
              <a:rPr lang="zh-CN" altLang="en-US" sz="2400" dirty="0"/>
              <a:t>。</a:t>
            </a:r>
          </a:p>
          <a:p>
            <a:pPr marL="0" indent="0" eaLnBrk="1" hangingPunct="1">
              <a:lnSpc>
                <a:spcPct val="90000"/>
              </a:lnSpc>
              <a:spcBef>
                <a:spcPct val="0"/>
              </a:spcBef>
              <a:buClr>
                <a:schemeClr val="tx2"/>
              </a:buClr>
              <a:buFont typeface="Wingdings" panose="05000000000000000000" pitchFamily="2" charset="2"/>
              <a:buNone/>
            </a:pPr>
            <a:r>
              <a:rPr lang="zh-CN" altLang="en-US" sz="2400" dirty="0"/>
              <a:t>（</a:t>
            </a:r>
            <a:r>
              <a:rPr lang="en-US" altLang="zh-CN" sz="2400" dirty="0"/>
              <a:t>2</a:t>
            </a:r>
            <a:r>
              <a:rPr lang="zh-CN" altLang="en-US" sz="2400" dirty="0"/>
              <a:t>）取</a:t>
            </a:r>
            <a:r>
              <a:rPr lang="en-US" altLang="zh-CN" sz="2400" dirty="0"/>
              <a:t>B</a:t>
            </a:r>
            <a:r>
              <a:rPr lang="zh-CN" altLang="en-US" sz="2400" dirty="0"/>
              <a:t>中任一极小元</a:t>
            </a:r>
            <a:r>
              <a:rPr lang="en-US" altLang="zh-CN" sz="2400" dirty="0"/>
              <a:t>x</a:t>
            </a:r>
            <a:r>
              <a:rPr lang="zh-CN" altLang="en-US" sz="2400" dirty="0"/>
              <a:t>（</a:t>
            </a:r>
            <a:r>
              <a:rPr lang="en-US" altLang="zh-CN" sz="2400" dirty="0"/>
              <a:t>B</a:t>
            </a:r>
            <a:r>
              <a:rPr lang="en-US" altLang="zh-CN" sz="2400" dirty="0">
                <a:sym typeface="Symbol" panose="05050102010706020507" pitchFamily="18" charset="2"/>
              </a:rPr>
              <a:t></a:t>
            </a:r>
            <a:r>
              <a:rPr lang="zh-CN" altLang="en-US" sz="2400" dirty="0"/>
              <a:t>时总存在）作为</a:t>
            </a:r>
            <a:r>
              <a:rPr lang="en-US" altLang="zh-CN" sz="2400" dirty="0"/>
              <a:t>A</a:t>
            </a:r>
            <a:r>
              <a:rPr lang="zh-CN" altLang="en-US" sz="2400" dirty="0"/>
              <a:t>的一个元素，即置</a:t>
            </a:r>
            <a:r>
              <a:rPr lang="en-US" altLang="zh-CN" sz="2400" dirty="0"/>
              <a:t>B</a:t>
            </a:r>
            <a:r>
              <a:rPr lang="zh-CN" altLang="en-US" sz="2400" dirty="0"/>
              <a:t>为</a:t>
            </a:r>
            <a:r>
              <a:rPr lang="en-US" altLang="zh-CN" sz="2400" dirty="0"/>
              <a:t>B-{x}</a:t>
            </a:r>
            <a:r>
              <a:rPr lang="zh-CN" altLang="en-US" sz="2400" dirty="0"/>
              <a:t>，置</a:t>
            </a:r>
            <a:r>
              <a:rPr lang="en-US" altLang="zh-CN" sz="2400" dirty="0"/>
              <a:t>A</a:t>
            </a:r>
            <a:r>
              <a:rPr lang="zh-CN" altLang="en-US" sz="2400" dirty="0"/>
              <a:t>为</a:t>
            </a:r>
            <a:r>
              <a:rPr lang="en-US" altLang="zh-CN" sz="2400" dirty="0"/>
              <a:t>A</a:t>
            </a:r>
            <a:r>
              <a:rPr lang="en-US" altLang="zh-CN" sz="2400" dirty="0">
                <a:latin typeface="宋体" panose="02010600030101010101" pitchFamily="2" charset="-122"/>
                <a:sym typeface="Symbol" panose="05050102010706020507" pitchFamily="18" charset="2"/>
              </a:rPr>
              <a:t>∪</a:t>
            </a:r>
            <a:r>
              <a:rPr lang="en-US" altLang="zh-CN" sz="2400" dirty="0"/>
              <a:t>{x}</a:t>
            </a:r>
            <a:r>
              <a:rPr lang="zh-CN" altLang="en-US" sz="2400" dirty="0"/>
              <a:t>。</a:t>
            </a:r>
          </a:p>
          <a:p>
            <a:pPr marL="0" indent="0" eaLnBrk="1" hangingPunct="1">
              <a:lnSpc>
                <a:spcPct val="90000"/>
              </a:lnSpc>
              <a:spcBef>
                <a:spcPct val="0"/>
              </a:spcBef>
              <a:buClr>
                <a:schemeClr val="tx2"/>
              </a:buClr>
              <a:buFont typeface="Wingdings" panose="05000000000000000000" pitchFamily="2" charset="2"/>
              <a:buNone/>
            </a:pPr>
            <a:r>
              <a:rPr lang="zh-CN" altLang="en-US" sz="2400" dirty="0"/>
              <a:t>（</a:t>
            </a:r>
            <a:r>
              <a:rPr lang="en-US" altLang="zh-CN" sz="2400" dirty="0"/>
              <a:t>3</a:t>
            </a:r>
            <a:r>
              <a:rPr lang="zh-CN" altLang="en-US" sz="2400" dirty="0"/>
              <a:t>）若</a:t>
            </a:r>
            <a:r>
              <a:rPr lang="en-US" altLang="zh-CN" sz="2400" dirty="0"/>
              <a:t>B</a:t>
            </a:r>
            <a:r>
              <a:rPr lang="en-US" altLang="zh-CN" sz="2400" dirty="0">
                <a:sym typeface="Symbol" panose="05050102010706020507" pitchFamily="18" charset="2"/>
              </a:rPr>
              <a:t></a:t>
            </a:r>
            <a:r>
              <a:rPr lang="zh-CN" altLang="en-US" sz="2400" dirty="0"/>
              <a:t>，转到（</a:t>
            </a:r>
            <a:r>
              <a:rPr lang="en-US" altLang="zh-CN" sz="2400" dirty="0"/>
              <a:t>2</a:t>
            </a:r>
            <a:r>
              <a:rPr lang="zh-CN" altLang="en-US" sz="2400" dirty="0"/>
              <a:t>），否则停止。</a:t>
            </a:r>
          </a:p>
          <a:p>
            <a:pPr marL="0" indent="0" eaLnBrk="1" hangingPunct="1">
              <a:lnSpc>
                <a:spcPct val="90000"/>
              </a:lnSpc>
              <a:spcBef>
                <a:spcPct val="0"/>
              </a:spcBef>
              <a:buClr>
                <a:schemeClr val="tx2"/>
              </a:buClr>
              <a:buFont typeface="Wingdings" panose="05000000000000000000" pitchFamily="2" charset="2"/>
              <a:buNone/>
            </a:pPr>
            <a:r>
              <a:rPr lang="zh-CN" altLang="en-US" sz="2400" dirty="0">
                <a:latin typeface="宋体" panose="02010600030101010101" pitchFamily="2" charset="-122"/>
              </a:rPr>
              <a:t>依</a:t>
            </a:r>
            <a:r>
              <a:rPr lang="en-US" altLang="zh-CN" sz="2400" dirty="0"/>
              <a:t>A</a:t>
            </a:r>
            <a:r>
              <a:rPr lang="zh-CN" altLang="en-US" sz="2400" dirty="0">
                <a:latin typeface="宋体" panose="02010600030101010101" pitchFamily="2" charset="-122"/>
              </a:rPr>
              <a:t>中元素进入先后定义偏序关系</a:t>
            </a:r>
            <a:r>
              <a:rPr lang="zh-CN" altLang="en-US" sz="2400" dirty="0">
                <a:sym typeface="Symbol" panose="05050102010706020507" pitchFamily="18" charset="2"/>
              </a:rPr>
              <a:t></a:t>
            </a:r>
            <a:r>
              <a:rPr lang="zh-CN" altLang="en-US" sz="2400" dirty="0">
                <a:latin typeface="宋体" panose="02010600030101010101" pitchFamily="2" charset="-122"/>
              </a:rPr>
              <a:t>，即</a:t>
            </a:r>
            <a:r>
              <a:rPr lang="en-US" altLang="zh-CN" sz="2400" dirty="0"/>
              <a:t>a</a:t>
            </a:r>
            <a:r>
              <a:rPr lang="en-US" altLang="zh-CN" sz="2400" dirty="0">
                <a:sym typeface="Symbol" panose="05050102010706020507" pitchFamily="18" charset="2"/>
              </a:rPr>
              <a:t></a:t>
            </a:r>
            <a:r>
              <a:rPr lang="en-US" altLang="zh-CN" sz="2400" dirty="0"/>
              <a:t>b</a:t>
            </a:r>
            <a:r>
              <a:rPr lang="zh-CN" altLang="en-US" sz="2400" dirty="0">
                <a:latin typeface="宋体" panose="02010600030101010101" pitchFamily="2" charset="-122"/>
              </a:rPr>
              <a:t>当且仅当</a:t>
            </a:r>
            <a:r>
              <a:rPr lang="en-US" altLang="zh-CN" sz="2400" dirty="0"/>
              <a:t>a</a:t>
            </a:r>
            <a:r>
              <a:rPr lang="zh-CN" altLang="en-US" sz="2400" dirty="0">
                <a:latin typeface="宋体" panose="02010600030101010101" pitchFamily="2" charset="-122"/>
              </a:rPr>
              <a:t>先于</a:t>
            </a:r>
            <a:r>
              <a:rPr lang="en-US" altLang="zh-CN" sz="2400" dirty="0"/>
              <a:t>b</a:t>
            </a:r>
            <a:r>
              <a:rPr lang="zh-CN" altLang="en-US" sz="2400" dirty="0">
                <a:latin typeface="宋体" panose="02010600030101010101" pitchFamily="2" charset="-122"/>
              </a:rPr>
              <a:t>进入</a:t>
            </a:r>
            <a:r>
              <a:rPr lang="en-US" altLang="zh-CN" sz="2400" dirty="0"/>
              <a:t>A</a:t>
            </a:r>
            <a:r>
              <a:rPr lang="zh-CN" altLang="en-US" sz="2400" dirty="0">
                <a:latin typeface="宋体" panose="02010600030101010101" pitchFamily="2" charset="-122"/>
              </a:rPr>
              <a:t>，或</a:t>
            </a:r>
            <a:r>
              <a:rPr lang="en-US" altLang="zh-CN" sz="2400" dirty="0"/>
              <a:t>a=b</a:t>
            </a:r>
            <a:r>
              <a:rPr lang="zh-CN" altLang="en-US" sz="2400" dirty="0">
                <a:latin typeface="宋体" panose="02010600030101010101" pitchFamily="2" charset="-122"/>
              </a:rPr>
              <a:t>。</a:t>
            </a:r>
            <a:endParaRPr lang="zh-CN" altLang="en-US" sz="2400" dirty="0"/>
          </a:p>
        </p:txBody>
      </p:sp>
    </p:spTree>
  </p:cSld>
  <p:clrMapOvr>
    <a:masterClrMapping/>
  </p:clrMapOvr>
  <p:transition spd="slow" advTm="8000">
    <p:zoom/>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0" y="206375"/>
            <a:ext cx="8229600" cy="857250"/>
          </a:xfrm>
        </p:spPr>
        <p:txBody>
          <a:bodyPr/>
          <a:lstStyle/>
          <a:p>
            <a:pPr eaLnBrk="1" hangingPunct="1"/>
            <a:r>
              <a:rPr lang="zh-CN" altLang="en-US" sz="4600"/>
              <a:t>例</a:t>
            </a:r>
            <a:r>
              <a:rPr lang="en-US" altLang="zh-CN" sz="4600"/>
              <a:t>:</a:t>
            </a:r>
            <a:endParaRPr lang="en-US" altLang="zh-CN" sz="4200"/>
          </a:p>
        </p:txBody>
      </p:sp>
      <p:grpSp>
        <p:nvGrpSpPr>
          <p:cNvPr id="227331" name="Group 4"/>
          <p:cNvGrpSpPr>
            <a:grpSpLocks/>
          </p:cNvGrpSpPr>
          <p:nvPr/>
        </p:nvGrpSpPr>
        <p:grpSpPr bwMode="auto">
          <a:xfrm>
            <a:off x="381000" y="1200150"/>
            <a:ext cx="4625975" cy="3543300"/>
            <a:chOff x="2702" y="672"/>
            <a:chExt cx="2914" cy="2976"/>
          </a:xfrm>
        </p:grpSpPr>
        <p:grpSp>
          <p:nvGrpSpPr>
            <p:cNvPr id="227346" name="Group 5"/>
            <p:cNvGrpSpPr>
              <a:grpSpLocks/>
            </p:cNvGrpSpPr>
            <p:nvPr/>
          </p:nvGrpSpPr>
          <p:grpSpPr bwMode="auto">
            <a:xfrm>
              <a:off x="2702" y="672"/>
              <a:ext cx="2509" cy="2834"/>
              <a:chOff x="2702" y="672"/>
              <a:chExt cx="2509" cy="2834"/>
            </a:xfrm>
          </p:grpSpPr>
          <p:sp>
            <p:nvSpPr>
              <p:cNvPr id="227348" name="Oval 6"/>
              <p:cNvSpPr>
                <a:spLocks noChangeArrowheads="1"/>
              </p:cNvSpPr>
              <p:nvPr/>
            </p:nvSpPr>
            <p:spPr bwMode="auto">
              <a:xfrm>
                <a:off x="4224" y="1680"/>
                <a:ext cx="96" cy="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sp>
            <p:nvSpPr>
              <p:cNvPr id="227349" name="Oval 7"/>
              <p:cNvSpPr>
                <a:spLocks noChangeArrowheads="1"/>
              </p:cNvSpPr>
              <p:nvPr/>
            </p:nvSpPr>
            <p:spPr bwMode="auto">
              <a:xfrm>
                <a:off x="4224" y="2448"/>
                <a:ext cx="96" cy="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sp>
            <p:nvSpPr>
              <p:cNvPr id="227350" name="Oval 8"/>
              <p:cNvSpPr>
                <a:spLocks noChangeArrowheads="1"/>
              </p:cNvSpPr>
              <p:nvPr/>
            </p:nvSpPr>
            <p:spPr bwMode="auto">
              <a:xfrm>
                <a:off x="3552" y="1200"/>
                <a:ext cx="96" cy="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sp>
            <p:nvSpPr>
              <p:cNvPr id="227351" name="Oval 9"/>
              <p:cNvSpPr>
                <a:spLocks noChangeArrowheads="1"/>
              </p:cNvSpPr>
              <p:nvPr/>
            </p:nvSpPr>
            <p:spPr bwMode="auto">
              <a:xfrm>
                <a:off x="4848" y="1200"/>
                <a:ext cx="96" cy="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sp>
            <p:nvSpPr>
              <p:cNvPr id="227352" name="Oval 10"/>
              <p:cNvSpPr>
                <a:spLocks noChangeArrowheads="1"/>
              </p:cNvSpPr>
              <p:nvPr/>
            </p:nvSpPr>
            <p:spPr bwMode="auto">
              <a:xfrm>
                <a:off x="3552" y="3072"/>
                <a:ext cx="96" cy="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sp>
            <p:nvSpPr>
              <p:cNvPr id="227353" name="Oval 11"/>
              <p:cNvSpPr>
                <a:spLocks noChangeArrowheads="1"/>
              </p:cNvSpPr>
              <p:nvPr/>
            </p:nvSpPr>
            <p:spPr bwMode="auto">
              <a:xfrm>
                <a:off x="4848" y="3072"/>
                <a:ext cx="96" cy="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sp>
            <p:nvSpPr>
              <p:cNvPr id="227354" name="Line 12"/>
              <p:cNvSpPr>
                <a:spLocks noChangeShapeType="1"/>
              </p:cNvSpPr>
              <p:nvPr/>
            </p:nvSpPr>
            <p:spPr bwMode="auto">
              <a:xfrm>
                <a:off x="4272" y="1776"/>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55" name="Line 13"/>
              <p:cNvSpPr>
                <a:spLocks noChangeShapeType="1"/>
              </p:cNvSpPr>
              <p:nvPr/>
            </p:nvSpPr>
            <p:spPr bwMode="auto">
              <a:xfrm>
                <a:off x="3600" y="1296"/>
                <a:ext cx="624"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56" name="Line 14"/>
              <p:cNvSpPr>
                <a:spLocks noChangeShapeType="1"/>
              </p:cNvSpPr>
              <p:nvPr/>
            </p:nvSpPr>
            <p:spPr bwMode="auto">
              <a:xfrm flipH="1">
                <a:off x="4320" y="1296"/>
                <a:ext cx="57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57" name="Line 15"/>
              <p:cNvSpPr>
                <a:spLocks noChangeShapeType="1"/>
              </p:cNvSpPr>
              <p:nvPr/>
            </p:nvSpPr>
            <p:spPr bwMode="auto">
              <a:xfrm flipH="1">
                <a:off x="3648" y="2544"/>
                <a:ext cx="624"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58" name="Line 16"/>
              <p:cNvSpPr>
                <a:spLocks noChangeShapeType="1"/>
              </p:cNvSpPr>
              <p:nvPr/>
            </p:nvSpPr>
            <p:spPr bwMode="auto">
              <a:xfrm>
                <a:off x="4272" y="2544"/>
                <a:ext cx="576"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59" name="Rectangle 17"/>
              <p:cNvSpPr>
                <a:spLocks noChangeArrowheads="1"/>
              </p:cNvSpPr>
              <p:nvPr/>
            </p:nvSpPr>
            <p:spPr bwMode="auto">
              <a:xfrm>
                <a:off x="2800" y="3024"/>
                <a:ext cx="448"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a</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27360" name="Rectangle 18"/>
              <p:cNvSpPr>
                <a:spLocks noChangeArrowheads="1"/>
              </p:cNvSpPr>
              <p:nvPr/>
            </p:nvSpPr>
            <p:spPr bwMode="auto">
              <a:xfrm>
                <a:off x="4750" y="3033"/>
                <a:ext cx="461"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b</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27361" name="Rectangle 19"/>
              <p:cNvSpPr>
                <a:spLocks noChangeArrowheads="1"/>
              </p:cNvSpPr>
              <p:nvPr/>
            </p:nvSpPr>
            <p:spPr bwMode="auto">
              <a:xfrm>
                <a:off x="3216" y="2112"/>
                <a:ext cx="630"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a,b</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27362" name="Rectangle 20"/>
              <p:cNvSpPr>
                <a:spLocks noChangeArrowheads="1"/>
              </p:cNvSpPr>
              <p:nvPr/>
            </p:nvSpPr>
            <p:spPr bwMode="auto">
              <a:xfrm>
                <a:off x="4096" y="1584"/>
                <a:ext cx="78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dirty="0" err="1">
                    <a:latin typeface="Times New Roman" panose="02020603050405020304" pitchFamily="18" charset="0"/>
                    <a:ea typeface="宋体" panose="02010600030101010101" pitchFamily="2" charset="-122"/>
                  </a:rPr>
                  <a:t>a,b,c</a:t>
                </a:r>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p>
            </p:txBody>
          </p:sp>
          <p:sp>
            <p:nvSpPr>
              <p:cNvPr id="227363" name="Rectangle 21"/>
              <p:cNvSpPr>
                <a:spLocks noChangeArrowheads="1"/>
              </p:cNvSpPr>
              <p:nvPr/>
            </p:nvSpPr>
            <p:spPr bwMode="auto">
              <a:xfrm>
                <a:off x="2702" y="672"/>
                <a:ext cx="970"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a,b,c,d</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27364" name="Rectangle 22"/>
              <p:cNvSpPr>
                <a:spLocks noChangeArrowheads="1"/>
              </p:cNvSpPr>
              <p:nvPr/>
            </p:nvSpPr>
            <p:spPr bwMode="auto">
              <a:xfrm>
                <a:off x="4066" y="681"/>
                <a:ext cx="94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a,b,c,e</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grpSp>
        <p:sp>
          <p:nvSpPr>
            <p:cNvPr id="227347" name="Rectangle 23"/>
            <p:cNvSpPr>
              <a:spLocks noChangeArrowheads="1"/>
            </p:cNvSpPr>
            <p:nvPr/>
          </p:nvSpPr>
          <p:spPr bwMode="auto">
            <a:xfrm>
              <a:off x="2736" y="2208"/>
              <a:ext cx="2880" cy="1440"/>
            </a:xfrm>
            <a:prstGeom prst="rect">
              <a:avLst/>
            </a:prstGeom>
            <a:noFill/>
            <a:ln w="28575">
              <a:solidFill>
                <a:schemeClr val="tx2"/>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grpSp>
      <p:grpSp>
        <p:nvGrpSpPr>
          <p:cNvPr id="227332" name="Group 46"/>
          <p:cNvGrpSpPr>
            <a:grpSpLocks/>
          </p:cNvGrpSpPr>
          <p:nvPr/>
        </p:nvGrpSpPr>
        <p:grpSpPr bwMode="auto">
          <a:xfrm>
            <a:off x="5786438" y="214313"/>
            <a:ext cx="1671637" cy="4427537"/>
            <a:chOff x="3744" y="384"/>
            <a:chExt cx="1082" cy="3867"/>
          </a:xfrm>
        </p:grpSpPr>
        <p:sp>
          <p:nvSpPr>
            <p:cNvPr id="227333" name="Oval 28"/>
            <p:cNvSpPr>
              <a:spLocks noChangeArrowheads="1"/>
            </p:cNvSpPr>
            <p:nvPr/>
          </p:nvSpPr>
          <p:spPr bwMode="auto">
            <a:xfrm>
              <a:off x="4357" y="2016"/>
              <a:ext cx="96" cy="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sp>
          <p:nvSpPr>
            <p:cNvPr id="227334" name="Oval 32"/>
            <p:cNvSpPr>
              <a:spLocks noChangeArrowheads="1"/>
            </p:cNvSpPr>
            <p:nvPr/>
          </p:nvSpPr>
          <p:spPr bwMode="auto">
            <a:xfrm>
              <a:off x="4357" y="3408"/>
              <a:ext cx="96" cy="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2800">
                <a:latin typeface="Arial" panose="020B0604020202020204" pitchFamily="34" charset="0"/>
                <a:ea typeface="宋体" panose="02010600030101010101" pitchFamily="2" charset="-122"/>
              </a:endParaRPr>
            </a:p>
          </p:txBody>
        </p:sp>
        <p:sp>
          <p:nvSpPr>
            <p:cNvPr id="227335" name="Line 34"/>
            <p:cNvSpPr>
              <a:spLocks noChangeShapeType="1"/>
            </p:cNvSpPr>
            <p:nvPr/>
          </p:nvSpPr>
          <p:spPr bwMode="auto">
            <a:xfrm>
              <a:off x="4405" y="2160"/>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6" name="Line 35"/>
            <p:cNvSpPr>
              <a:spLocks noChangeShapeType="1"/>
            </p:cNvSpPr>
            <p:nvPr/>
          </p:nvSpPr>
          <p:spPr bwMode="auto">
            <a:xfrm flipH="1">
              <a:off x="4405" y="15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7" name="Line 36"/>
            <p:cNvSpPr>
              <a:spLocks noChangeShapeType="1"/>
            </p:cNvSpPr>
            <p:nvPr/>
          </p:nvSpPr>
          <p:spPr bwMode="auto">
            <a:xfrm flipH="1">
              <a:off x="4405" y="9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8" name="Line 37"/>
            <p:cNvSpPr>
              <a:spLocks noChangeShapeType="1"/>
            </p:cNvSpPr>
            <p:nvPr/>
          </p:nvSpPr>
          <p:spPr bwMode="auto">
            <a:xfrm flipH="1">
              <a:off x="4405" y="3648"/>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9" name="Line 38"/>
            <p:cNvSpPr>
              <a:spLocks noChangeShapeType="1"/>
            </p:cNvSpPr>
            <p:nvPr/>
          </p:nvSpPr>
          <p:spPr bwMode="auto">
            <a:xfrm flipH="1">
              <a:off x="4405" y="2880"/>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 name="Rectangle 39"/>
            <p:cNvSpPr>
              <a:spLocks noChangeArrowheads="1"/>
            </p:cNvSpPr>
            <p:nvPr/>
          </p:nvSpPr>
          <p:spPr bwMode="auto">
            <a:xfrm>
              <a:off x="4113" y="3840"/>
              <a:ext cx="584"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a</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27341" name="Rectangle 40"/>
            <p:cNvSpPr>
              <a:spLocks noChangeArrowheads="1"/>
            </p:cNvSpPr>
            <p:nvPr/>
          </p:nvSpPr>
          <p:spPr bwMode="auto">
            <a:xfrm>
              <a:off x="4104" y="3120"/>
              <a:ext cx="473"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b</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27342" name="Rectangle 41"/>
            <p:cNvSpPr>
              <a:spLocks noChangeArrowheads="1"/>
            </p:cNvSpPr>
            <p:nvPr/>
          </p:nvSpPr>
          <p:spPr bwMode="auto">
            <a:xfrm>
              <a:off x="3984" y="2400"/>
              <a:ext cx="84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a,b</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27343" name="Rectangle 42"/>
            <p:cNvSpPr>
              <a:spLocks noChangeArrowheads="1"/>
            </p:cNvSpPr>
            <p:nvPr/>
          </p:nvSpPr>
          <p:spPr bwMode="auto">
            <a:xfrm>
              <a:off x="3793" y="1728"/>
              <a:ext cx="808"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dirty="0" err="1">
                  <a:latin typeface="Times New Roman" panose="02020603050405020304" pitchFamily="18" charset="0"/>
                  <a:ea typeface="宋体" panose="02010600030101010101" pitchFamily="2" charset="-122"/>
                </a:rPr>
                <a:t>a,b,c</a:t>
              </a:r>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p>
          </p:txBody>
        </p:sp>
        <p:sp>
          <p:nvSpPr>
            <p:cNvPr id="227344" name="Rectangle 43"/>
            <p:cNvSpPr>
              <a:spLocks noChangeArrowheads="1"/>
            </p:cNvSpPr>
            <p:nvPr/>
          </p:nvSpPr>
          <p:spPr bwMode="auto">
            <a:xfrm>
              <a:off x="3744" y="1008"/>
              <a:ext cx="99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a,b,c,d</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27345" name="Rectangle 44"/>
            <p:cNvSpPr>
              <a:spLocks noChangeArrowheads="1"/>
            </p:cNvSpPr>
            <p:nvPr/>
          </p:nvSpPr>
          <p:spPr bwMode="auto">
            <a:xfrm>
              <a:off x="3762" y="384"/>
              <a:ext cx="969"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10000"/>
                </a:spcBef>
                <a:buClr>
                  <a:schemeClr val="tx2"/>
                </a:buClr>
                <a:buSzPct val="85000"/>
                <a:buFont typeface="Wingdings" panose="05000000000000000000" pitchFamily="2" charset="2"/>
                <a:buNone/>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a:latin typeface="Times New Roman" panose="02020603050405020304" pitchFamily="18" charset="0"/>
                  <a:ea typeface="宋体" panose="02010600030101010101" pitchFamily="2" charset="-122"/>
                </a:rPr>
                <a:t>a,b,c,e</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grpSp>
    </p:spTree>
  </p:cSld>
  <p:clrMapOvr>
    <a:masterClrMapping/>
  </p:clrMapOvr>
  <p:transition spd="slow" advTm="8000">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928688" y="171450"/>
            <a:ext cx="7315200" cy="742950"/>
          </a:xfrm>
        </p:spPr>
        <p:txBody>
          <a:bodyPr/>
          <a:lstStyle/>
          <a:p>
            <a:pPr eaLnBrk="1" hangingPunct="1"/>
            <a:r>
              <a:rPr lang="en-US" altLang="zh-CN" sz="4200" dirty="0"/>
              <a:t>7.2 </a:t>
            </a:r>
            <a:r>
              <a:rPr lang="zh-CN" altLang="en-US" sz="4200" dirty="0"/>
              <a:t>二元关系</a:t>
            </a:r>
          </a:p>
        </p:txBody>
      </p:sp>
      <p:sp>
        <p:nvSpPr>
          <p:cNvPr id="26627" name="Rectangle 1027"/>
          <p:cNvSpPr>
            <a:spLocks noGrp="1" noChangeArrowheads="1"/>
          </p:cNvSpPr>
          <p:nvPr>
            <p:ph sz="quarter" idx="1"/>
          </p:nvPr>
        </p:nvSpPr>
        <p:spPr>
          <a:xfrm>
            <a:off x="612775" y="1200150"/>
            <a:ext cx="8153400" cy="3371850"/>
          </a:xfrm>
        </p:spPr>
        <p:txBody>
          <a:bodyPr/>
          <a:lstStyle/>
          <a:p>
            <a:pPr eaLnBrk="1" hangingPunct="1"/>
            <a:r>
              <a:rPr lang="zh-CN" altLang="en-US" sz="2400" dirty="0">
                <a:solidFill>
                  <a:schemeClr val="tx2"/>
                </a:solidFill>
              </a:rPr>
              <a:t>定义</a:t>
            </a:r>
            <a:r>
              <a:rPr lang="en-US" altLang="zh-CN" sz="2400" dirty="0">
                <a:solidFill>
                  <a:schemeClr val="tx2"/>
                </a:solidFill>
              </a:rPr>
              <a:t>7.3 </a:t>
            </a:r>
            <a:r>
              <a:rPr lang="zh-CN" altLang="en-US" sz="2400" dirty="0">
                <a:latin typeface="宋体" panose="02010600030101010101" pitchFamily="2" charset="-122"/>
              </a:rPr>
              <a:t>设</a:t>
            </a:r>
            <a:r>
              <a:rPr lang="en-US" altLang="zh-CN" sz="2400" dirty="0"/>
              <a:t>A</a:t>
            </a:r>
            <a:r>
              <a:rPr lang="en-US" altLang="zh-CN" sz="2400" baseline="-30000" dirty="0"/>
              <a:t>1</a:t>
            </a:r>
            <a:r>
              <a:rPr lang="en-US" altLang="zh-CN" sz="2400" dirty="0">
                <a:latin typeface="宋体" panose="02010600030101010101" pitchFamily="2" charset="-122"/>
              </a:rPr>
              <a:t>,</a:t>
            </a:r>
            <a:r>
              <a:rPr lang="en-US" altLang="zh-CN" sz="2400" dirty="0"/>
              <a:t>A</a:t>
            </a:r>
            <a:r>
              <a:rPr lang="en-US" altLang="zh-CN" sz="2400" baseline="-30000" dirty="0"/>
              <a:t>2</a:t>
            </a:r>
            <a:r>
              <a:rPr lang="en-US" altLang="zh-CN" sz="2400" dirty="0">
                <a:latin typeface="宋体" panose="02010600030101010101" pitchFamily="2" charset="-122"/>
              </a:rPr>
              <a:t>,</a:t>
            </a:r>
            <a:r>
              <a:rPr lang="en-US" altLang="zh-CN" sz="2400" dirty="0">
                <a:sym typeface="Symbol" panose="05050102010706020507" pitchFamily="18" charset="2"/>
              </a:rPr>
              <a:t></a:t>
            </a:r>
            <a:r>
              <a:rPr lang="en-US" altLang="zh-CN" sz="2400" dirty="0">
                <a:latin typeface="宋体" panose="02010600030101010101" pitchFamily="2" charset="-122"/>
              </a:rPr>
              <a:t>,</a:t>
            </a:r>
            <a:r>
              <a:rPr lang="en-US" altLang="zh-CN" sz="2400" dirty="0"/>
              <a:t>A</a:t>
            </a:r>
            <a:r>
              <a:rPr lang="en-US" altLang="zh-CN" sz="2400" baseline="-30000" dirty="0"/>
              <a:t>n</a:t>
            </a:r>
            <a:r>
              <a:rPr lang="zh-CN" altLang="en-US" sz="2400" dirty="0">
                <a:latin typeface="宋体" panose="02010600030101010101" pitchFamily="2" charset="-122"/>
              </a:rPr>
              <a:t>是</a:t>
            </a:r>
            <a:r>
              <a:rPr lang="en-US" altLang="zh-CN" sz="2400" dirty="0"/>
              <a:t>n</a:t>
            </a:r>
            <a:r>
              <a:rPr lang="zh-CN" altLang="en-US" sz="2400" dirty="0">
                <a:latin typeface="宋体" panose="02010600030101010101" pitchFamily="2" charset="-122"/>
              </a:rPr>
              <a:t>个集合，集合</a:t>
            </a:r>
            <a:r>
              <a:rPr lang="en-US" altLang="zh-CN" sz="2400" dirty="0"/>
              <a:t>A</a:t>
            </a:r>
            <a:r>
              <a:rPr lang="en-US" altLang="zh-CN" sz="2400" baseline="-30000" dirty="0"/>
              <a:t>1</a:t>
            </a:r>
            <a:r>
              <a:rPr lang="en-US" altLang="zh-CN" sz="2400" dirty="0">
                <a:sym typeface="Symbol" panose="05050102010706020507" pitchFamily="18" charset="2"/>
              </a:rPr>
              <a:t></a:t>
            </a:r>
            <a:r>
              <a:rPr lang="en-US" altLang="zh-CN" sz="2400" dirty="0"/>
              <a:t>A</a:t>
            </a:r>
            <a:r>
              <a:rPr lang="en-US" altLang="zh-CN" sz="2400" baseline="-30000" dirty="0"/>
              <a:t>2</a:t>
            </a:r>
            <a:r>
              <a:rPr lang="en-US" altLang="zh-CN" sz="2400" dirty="0">
                <a:sym typeface="Symbol" panose="05050102010706020507" pitchFamily="18" charset="2"/>
              </a:rPr>
              <a:t></a:t>
            </a:r>
            <a:r>
              <a:rPr lang="en-US" altLang="zh-CN" sz="2400" dirty="0"/>
              <a:t>A</a:t>
            </a:r>
            <a:r>
              <a:rPr lang="en-US" altLang="zh-CN" sz="2400" baseline="-30000" dirty="0"/>
              <a:t>n</a:t>
            </a:r>
            <a:r>
              <a:rPr lang="zh-CN" altLang="en-US" sz="2400" dirty="0">
                <a:latin typeface="宋体" panose="02010600030101010101" pitchFamily="2" charset="-122"/>
              </a:rPr>
              <a:t>的一个子集</a:t>
            </a:r>
            <a:r>
              <a:rPr lang="en-US" altLang="zh-CN" sz="2400" dirty="0"/>
              <a:t>F</a:t>
            </a:r>
            <a:r>
              <a:rPr lang="zh-CN" altLang="en-US" sz="2400" dirty="0">
                <a:latin typeface="宋体" panose="02010600030101010101" pitchFamily="2" charset="-122"/>
              </a:rPr>
              <a:t>称为</a:t>
            </a:r>
            <a:r>
              <a:rPr lang="en-US" altLang="zh-CN" sz="2400" dirty="0"/>
              <a:t>A</a:t>
            </a:r>
            <a:r>
              <a:rPr lang="en-US" altLang="zh-CN" sz="2400" baseline="-30000" dirty="0"/>
              <a:t>1</a:t>
            </a:r>
            <a:r>
              <a:rPr lang="en-US" altLang="zh-CN" sz="2400" dirty="0">
                <a:latin typeface="宋体" panose="02010600030101010101" pitchFamily="2" charset="-122"/>
              </a:rPr>
              <a:t>,</a:t>
            </a:r>
            <a:r>
              <a:rPr lang="en-US" altLang="zh-CN" sz="2400" dirty="0"/>
              <a:t>A</a:t>
            </a:r>
            <a:r>
              <a:rPr lang="en-US" altLang="zh-CN" sz="2400" baseline="-30000" dirty="0"/>
              <a:t>2</a:t>
            </a:r>
            <a:r>
              <a:rPr lang="en-US" altLang="zh-CN" sz="2400" dirty="0">
                <a:latin typeface="宋体" panose="02010600030101010101" pitchFamily="2" charset="-122"/>
              </a:rPr>
              <a:t>,</a:t>
            </a:r>
            <a:r>
              <a:rPr lang="en-US" altLang="zh-CN" sz="2400" dirty="0">
                <a:sym typeface="Symbol" panose="05050102010706020507" pitchFamily="18" charset="2"/>
              </a:rPr>
              <a:t></a:t>
            </a:r>
            <a:r>
              <a:rPr lang="en-US" altLang="zh-CN" sz="2400" dirty="0">
                <a:latin typeface="宋体" panose="02010600030101010101" pitchFamily="2" charset="-122"/>
              </a:rPr>
              <a:t>,</a:t>
            </a:r>
            <a:r>
              <a:rPr lang="en-US" altLang="zh-CN" sz="2400" dirty="0"/>
              <a:t>A</a:t>
            </a:r>
            <a:r>
              <a:rPr lang="en-US" altLang="zh-CN" sz="2400" baseline="-30000" dirty="0"/>
              <a:t>n</a:t>
            </a:r>
            <a:r>
              <a:rPr lang="zh-CN" altLang="en-US" sz="2400" dirty="0">
                <a:latin typeface="宋体" panose="02010600030101010101" pitchFamily="2" charset="-122"/>
              </a:rPr>
              <a:t>上的一个</a:t>
            </a:r>
            <a:r>
              <a:rPr lang="en-US" altLang="zh-CN" sz="2400" dirty="0"/>
              <a:t>n</a:t>
            </a:r>
            <a:r>
              <a:rPr lang="zh-CN" altLang="en-US" sz="2400" dirty="0">
                <a:latin typeface="宋体" panose="02010600030101010101" pitchFamily="2" charset="-122"/>
              </a:rPr>
              <a:t>元关系。特别地，</a:t>
            </a:r>
            <a:r>
              <a:rPr lang="zh-CN" altLang="en-US" sz="2400" dirty="0">
                <a:solidFill>
                  <a:srgbClr val="FF0000"/>
                </a:solidFill>
                <a:highlight>
                  <a:srgbClr val="FFFF00"/>
                </a:highlight>
                <a:latin typeface="宋体" panose="02010600030101010101" pitchFamily="2" charset="-122"/>
              </a:rPr>
              <a:t>集合</a:t>
            </a:r>
            <a:r>
              <a:rPr lang="en-US" altLang="zh-CN" sz="2400" dirty="0">
                <a:solidFill>
                  <a:srgbClr val="FF0000"/>
                </a:solidFill>
                <a:highlight>
                  <a:srgbClr val="FFFF00"/>
                </a:highlight>
              </a:rPr>
              <a:t>A</a:t>
            </a:r>
            <a:r>
              <a:rPr lang="en-US" altLang="zh-CN" sz="2400" dirty="0">
                <a:solidFill>
                  <a:srgbClr val="FF0000"/>
                </a:solidFill>
                <a:highlight>
                  <a:srgbClr val="FFFF00"/>
                </a:highlight>
                <a:sym typeface="Symbol" panose="05050102010706020507" pitchFamily="18" charset="2"/>
              </a:rPr>
              <a:t></a:t>
            </a:r>
            <a:r>
              <a:rPr lang="en-US" altLang="zh-CN" sz="2400" dirty="0">
                <a:solidFill>
                  <a:srgbClr val="FF0000"/>
                </a:solidFill>
                <a:highlight>
                  <a:srgbClr val="FFFF00"/>
                </a:highlight>
              </a:rPr>
              <a:t>B</a:t>
            </a:r>
            <a:r>
              <a:rPr lang="zh-CN" altLang="en-US" sz="2400" dirty="0">
                <a:solidFill>
                  <a:srgbClr val="FF0000"/>
                </a:solidFill>
                <a:highlight>
                  <a:srgbClr val="FFFF00"/>
                </a:highlight>
                <a:latin typeface="宋体" panose="02010600030101010101" pitchFamily="2" charset="-122"/>
              </a:rPr>
              <a:t>中的一个子集</a:t>
            </a:r>
            <a:r>
              <a:rPr lang="en-US" altLang="zh-CN" sz="2400" dirty="0">
                <a:solidFill>
                  <a:srgbClr val="FF0000"/>
                </a:solidFill>
                <a:highlight>
                  <a:srgbClr val="FFFF00"/>
                </a:highlight>
              </a:rPr>
              <a:t>R</a:t>
            </a:r>
            <a:r>
              <a:rPr lang="zh-CN" altLang="en-US" sz="2400" dirty="0">
                <a:solidFill>
                  <a:srgbClr val="FF0000"/>
                </a:solidFill>
                <a:highlight>
                  <a:srgbClr val="FFFF00"/>
                </a:highlight>
                <a:latin typeface="宋体" panose="02010600030101010101" pitchFamily="2" charset="-122"/>
              </a:rPr>
              <a:t>称为从</a:t>
            </a:r>
            <a:r>
              <a:rPr lang="en-US" altLang="zh-CN" sz="2400" dirty="0">
                <a:solidFill>
                  <a:srgbClr val="FF0000"/>
                </a:solidFill>
                <a:highlight>
                  <a:srgbClr val="FFFF00"/>
                </a:highlight>
              </a:rPr>
              <a:t>A</a:t>
            </a:r>
            <a:r>
              <a:rPr lang="zh-CN" altLang="en-US" sz="2400" dirty="0">
                <a:solidFill>
                  <a:srgbClr val="FF0000"/>
                </a:solidFill>
                <a:highlight>
                  <a:srgbClr val="FFFF00"/>
                </a:highlight>
                <a:latin typeface="宋体" panose="02010600030101010101" pitchFamily="2" charset="-122"/>
              </a:rPr>
              <a:t>到</a:t>
            </a:r>
            <a:r>
              <a:rPr lang="en-US" altLang="zh-CN" sz="2400" dirty="0">
                <a:solidFill>
                  <a:srgbClr val="FF0000"/>
                </a:solidFill>
                <a:highlight>
                  <a:srgbClr val="FFFF00"/>
                </a:highlight>
              </a:rPr>
              <a:t>B</a:t>
            </a:r>
            <a:r>
              <a:rPr lang="zh-CN" altLang="en-US" sz="2400" dirty="0">
                <a:solidFill>
                  <a:srgbClr val="FF0000"/>
                </a:solidFill>
                <a:highlight>
                  <a:srgbClr val="FFFF00"/>
                </a:highlight>
                <a:latin typeface="宋体" panose="02010600030101010101" pitchFamily="2" charset="-122"/>
              </a:rPr>
              <a:t>的一个二元关系</a:t>
            </a:r>
            <a:r>
              <a:rPr lang="en-US" altLang="zh-CN" sz="2400" dirty="0">
                <a:latin typeface="宋体" panose="02010600030101010101" pitchFamily="2" charset="-122"/>
              </a:rPr>
              <a:t>(</a:t>
            </a:r>
            <a:r>
              <a:rPr lang="en-US" altLang="zh-CN" sz="2400" i="1" dirty="0">
                <a:latin typeface="宋体" panose="02010600030101010101" pitchFamily="2" charset="-122"/>
              </a:rPr>
              <a:t>binary relation</a:t>
            </a:r>
            <a:r>
              <a:rPr lang="en-US" altLang="zh-CN" sz="2400" dirty="0">
                <a:latin typeface="宋体" panose="02010600030101010101" pitchFamily="2" charset="-122"/>
              </a:rPr>
              <a:t>)</a:t>
            </a:r>
            <a:r>
              <a:rPr lang="zh-CN" altLang="en-US" sz="2400" dirty="0">
                <a:latin typeface="宋体" panose="02010600030101010101" pitchFamily="2" charset="-122"/>
              </a:rPr>
              <a:t>，简称为关系。</a:t>
            </a:r>
          </a:p>
          <a:p>
            <a:pPr eaLnBrk="1" hangingPunct="1"/>
            <a:r>
              <a:rPr lang="zh-CN" altLang="en-US" sz="2400" dirty="0">
                <a:latin typeface="宋体" panose="02010600030101010101" pitchFamily="2" charset="-122"/>
              </a:rPr>
              <a:t>若</a:t>
            </a:r>
            <a:r>
              <a:rPr lang="en-US" altLang="zh-CN" sz="2400" dirty="0"/>
              <a:t>B=A</a:t>
            </a:r>
            <a:r>
              <a:rPr lang="zh-CN" altLang="en-US" sz="2400" dirty="0">
                <a:latin typeface="宋体" panose="02010600030101010101" pitchFamily="2" charset="-122"/>
              </a:rPr>
              <a:t>，则</a:t>
            </a:r>
            <a:r>
              <a:rPr lang="en-US" altLang="zh-CN" sz="2400" dirty="0"/>
              <a:t>R</a:t>
            </a:r>
            <a:r>
              <a:rPr lang="zh-CN" altLang="en-US" sz="2400" dirty="0">
                <a:latin typeface="宋体" panose="02010600030101010101" pitchFamily="2" charset="-122"/>
              </a:rPr>
              <a:t>称为</a:t>
            </a:r>
            <a:r>
              <a:rPr lang="en-US" altLang="zh-CN" sz="2400" dirty="0"/>
              <a:t>A</a:t>
            </a:r>
            <a:r>
              <a:rPr lang="zh-CN" altLang="en-US" sz="2400" dirty="0">
                <a:latin typeface="宋体" panose="02010600030101010101" pitchFamily="2" charset="-122"/>
              </a:rPr>
              <a:t>上的二元关系。</a:t>
            </a:r>
            <a:endParaRPr lang="zh-CN" altLang="en-US" sz="2400" dirty="0"/>
          </a:p>
          <a:p>
            <a:pPr eaLnBrk="1" hangingPunct="1"/>
            <a:r>
              <a:rPr lang="zh-CN" altLang="en-US" sz="2400" dirty="0">
                <a:latin typeface="宋体" panose="02010600030101010101" pitchFamily="2" charset="-122"/>
              </a:rPr>
              <a:t>对于</a:t>
            </a:r>
            <a:r>
              <a:rPr lang="en-US" altLang="zh-CN" sz="2400" dirty="0" err="1"/>
              <a:t>x</a:t>
            </a:r>
            <a:r>
              <a:rPr lang="en-US" altLang="zh-CN" sz="2400" dirty="0" err="1">
                <a:sym typeface="Symbol" panose="05050102010706020507" pitchFamily="18" charset="2"/>
              </a:rPr>
              <a:t></a:t>
            </a:r>
            <a:r>
              <a:rPr lang="en-US" altLang="zh-CN" sz="2400" dirty="0" err="1"/>
              <a:t>A</a:t>
            </a:r>
            <a:r>
              <a:rPr lang="zh-CN" altLang="en-US" sz="2400" dirty="0">
                <a:latin typeface="宋体" panose="02010600030101010101" pitchFamily="2" charset="-122"/>
              </a:rPr>
              <a:t>，</a:t>
            </a:r>
            <a:r>
              <a:rPr lang="en-US" altLang="zh-CN" sz="2400" dirty="0" err="1"/>
              <a:t>y</a:t>
            </a:r>
            <a:r>
              <a:rPr lang="en-US" altLang="zh-CN" sz="2400" dirty="0" err="1">
                <a:sym typeface="Symbol" panose="05050102010706020507" pitchFamily="18" charset="2"/>
              </a:rPr>
              <a:t></a:t>
            </a:r>
            <a:r>
              <a:rPr lang="en-US" altLang="zh-CN" sz="2400" dirty="0" err="1"/>
              <a:t>B</a:t>
            </a:r>
            <a:r>
              <a:rPr lang="zh-CN" altLang="en-US" sz="2400" dirty="0">
                <a:latin typeface="宋体" panose="02010600030101010101" pitchFamily="2" charset="-122"/>
              </a:rPr>
              <a:t>，若</a:t>
            </a:r>
            <a:r>
              <a:rPr lang="en-US" altLang="zh-CN" sz="2400" dirty="0"/>
              <a:t>&lt;</a:t>
            </a:r>
            <a:r>
              <a:rPr lang="en-US" altLang="zh-CN" sz="2400" dirty="0" err="1"/>
              <a:t>x</a:t>
            </a:r>
            <a:r>
              <a:rPr lang="en-US" altLang="zh-CN" sz="2400" dirty="0" err="1">
                <a:latin typeface="宋体" panose="02010600030101010101" pitchFamily="2" charset="-122"/>
              </a:rPr>
              <a:t>,</a:t>
            </a:r>
            <a:r>
              <a:rPr lang="en-US" altLang="zh-CN" sz="2400" dirty="0" err="1"/>
              <a:t>y</a:t>
            </a:r>
            <a:r>
              <a:rPr lang="en-US" altLang="zh-CN" sz="2400" dirty="0"/>
              <a:t>&gt;</a:t>
            </a:r>
            <a:r>
              <a:rPr lang="en-US" altLang="zh-CN" sz="2400" dirty="0">
                <a:sym typeface="Symbol" panose="05050102010706020507" pitchFamily="18" charset="2"/>
              </a:rPr>
              <a:t></a:t>
            </a:r>
            <a:r>
              <a:rPr lang="en-US" altLang="zh-CN" sz="2400" dirty="0"/>
              <a:t>R</a:t>
            </a:r>
            <a:r>
              <a:rPr lang="zh-CN" altLang="en-US" sz="2400" dirty="0"/>
              <a:t>，</a:t>
            </a:r>
            <a:r>
              <a:rPr lang="zh-CN" altLang="en-US" sz="2400" dirty="0">
                <a:latin typeface="宋体" panose="02010600030101010101" pitchFamily="2" charset="-122"/>
              </a:rPr>
              <a:t>则称</a:t>
            </a:r>
            <a:r>
              <a:rPr lang="en-US" altLang="zh-CN" sz="2400" dirty="0"/>
              <a:t>x</a:t>
            </a:r>
            <a:r>
              <a:rPr lang="zh-CN" altLang="en-US" sz="2400" dirty="0">
                <a:latin typeface="宋体" panose="02010600030101010101" pitchFamily="2" charset="-122"/>
              </a:rPr>
              <a:t>，</a:t>
            </a:r>
            <a:r>
              <a:rPr lang="en-US" altLang="zh-CN" sz="2400" dirty="0"/>
              <a:t>y</a:t>
            </a:r>
            <a:r>
              <a:rPr lang="zh-CN" altLang="en-US" sz="2400" dirty="0">
                <a:latin typeface="宋体" panose="02010600030101010101" pitchFamily="2" charset="-122"/>
              </a:rPr>
              <a:t>有关系</a:t>
            </a:r>
            <a:r>
              <a:rPr lang="en-US" altLang="zh-CN" sz="2400" dirty="0"/>
              <a:t>R</a:t>
            </a:r>
            <a:r>
              <a:rPr lang="zh-CN" altLang="en-US" sz="2400" dirty="0">
                <a:latin typeface="宋体" panose="02010600030101010101" pitchFamily="2" charset="-122"/>
              </a:rPr>
              <a:t>，记为</a:t>
            </a:r>
            <a:r>
              <a:rPr lang="en-US" altLang="zh-CN" sz="2400" dirty="0" err="1"/>
              <a:t>xRy</a:t>
            </a:r>
            <a:r>
              <a:rPr lang="zh-CN" altLang="en-US" sz="2400" dirty="0">
                <a:latin typeface="宋体" panose="02010600030101010101" pitchFamily="2" charset="-122"/>
              </a:rPr>
              <a:t>；若</a:t>
            </a:r>
            <a:r>
              <a:rPr lang="en-US" altLang="zh-CN" sz="2400" dirty="0"/>
              <a:t>&lt;</a:t>
            </a:r>
            <a:r>
              <a:rPr lang="en-US" altLang="zh-CN" sz="2400" dirty="0" err="1"/>
              <a:t>x</a:t>
            </a:r>
            <a:r>
              <a:rPr lang="en-US" altLang="zh-CN" sz="2400" dirty="0" err="1">
                <a:latin typeface="宋体" panose="02010600030101010101" pitchFamily="2" charset="-122"/>
              </a:rPr>
              <a:t>,</a:t>
            </a:r>
            <a:r>
              <a:rPr lang="en-US" altLang="zh-CN" sz="2400" dirty="0" err="1"/>
              <a:t>y</a:t>
            </a:r>
            <a:r>
              <a:rPr lang="en-US" altLang="zh-CN" sz="2400" dirty="0"/>
              <a:t>&gt;</a:t>
            </a:r>
            <a:r>
              <a:rPr lang="en-US" altLang="zh-CN" sz="2400" dirty="0">
                <a:sym typeface="Symbol" panose="05050102010706020507" pitchFamily="18" charset="2"/>
              </a:rPr>
              <a:t></a:t>
            </a:r>
            <a:r>
              <a:rPr lang="en-US" altLang="zh-CN" sz="2400" dirty="0"/>
              <a:t>R</a:t>
            </a:r>
            <a:r>
              <a:rPr lang="zh-CN" altLang="en-US" sz="2400" dirty="0">
                <a:latin typeface="宋体" panose="02010600030101010101" pitchFamily="2" charset="-122"/>
              </a:rPr>
              <a:t>，则称</a:t>
            </a:r>
            <a:r>
              <a:rPr lang="en-US" altLang="zh-CN" sz="2400" dirty="0"/>
              <a:t>x</a:t>
            </a:r>
            <a:r>
              <a:rPr lang="zh-CN" altLang="en-US" sz="2400" dirty="0">
                <a:latin typeface="宋体" panose="02010600030101010101" pitchFamily="2" charset="-122"/>
              </a:rPr>
              <a:t>，</a:t>
            </a:r>
            <a:r>
              <a:rPr lang="en-US" altLang="zh-CN" sz="2400" dirty="0"/>
              <a:t>y</a:t>
            </a:r>
            <a:r>
              <a:rPr lang="zh-CN" altLang="en-US" sz="2400" dirty="0">
                <a:latin typeface="宋体" panose="02010600030101010101" pitchFamily="2" charset="-122"/>
              </a:rPr>
              <a:t>没有关系</a:t>
            </a:r>
            <a:r>
              <a:rPr lang="en-US" altLang="zh-CN" sz="2400" dirty="0"/>
              <a:t>R</a:t>
            </a:r>
            <a:r>
              <a:rPr lang="zh-CN" altLang="en-US" sz="2400" dirty="0">
                <a:latin typeface="宋体" panose="02010600030101010101" pitchFamily="2" charset="-122"/>
              </a:rPr>
              <a:t>，记为</a:t>
            </a:r>
            <a:endParaRPr lang="en-US" altLang="zh-CN" sz="2400" dirty="0">
              <a:latin typeface="宋体" panose="02010600030101010101" pitchFamily="2" charset="-122"/>
            </a:endParaRPr>
          </a:p>
          <a:p>
            <a:pPr eaLnBrk="1" hangingPunct="1"/>
            <a:endParaRPr lang="en-US" altLang="zh-CN" sz="2400" dirty="0">
              <a:latin typeface="宋体" panose="02010600030101010101" pitchFamily="2" charset="-122"/>
            </a:endParaRPr>
          </a:p>
        </p:txBody>
      </p:sp>
      <p:grpSp>
        <p:nvGrpSpPr>
          <p:cNvPr id="26628" name="组合 5"/>
          <p:cNvGrpSpPr>
            <a:grpSpLocks/>
          </p:cNvGrpSpPr>
          <p:nvPr/>
        </p:nvGrpSpPr>
        <p:grpSpPr bwMode="auto">
          <a:xfrm>
            <a:off x="5220072" y="4011910"/>
            <a:ext cx="714375" cy="496888"/>
            <a:chOff x="6572263" y="3916335"/>
            <a:chExt cx="714380" cy="496961"/>
          </a:xfrm>
        </p:grpSpPr>
        <p:sp>
          <p:nvSpPr>
            <p:cNvPr id="26629" name="Line 1028"/>
            <p:cNvSpPr>
              <a:spLocks noChangeShapeType="1"/>
            </p:cNvSpPr>
            <p:nvPr/>
          </p:nvSpPr>
          <p:spPr bwMode="auto">
            <a:xfrm flipH="1">
              <a:off x="6715140" y="4071948"/>
              <a:ext cx="428628" cy="1857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6630" name="Object 5"/>
            <p:cNvGraphicFramePr>
              <a:graphicFrameLocks noChangeAspect="1"/>
            </p:cNvGraphicFramePr>
            <p:nvPr>
              <p:extLst>
                <p:ext uri="{D42A27DB-BD31-4B8C-83A1-F6EECF244321}">
                  <p14:modId xmlns:p14="http://schemas.microsoft.com/office/powerpoint/2010/main" val="3898344387"/>
                </p:ext>
              </p:extLst>
            </p:nvPr>
          </p:nvGraphicFramePr>
          <p:xfrm>
            <a:off x="6572263" y="3916335"/>
            <a:ext cx="714380" cy="496961"/>
          </p:xfrm>
          <a:graphic>
            <a:graphicData uri="http://schemas.openxmlformats.org/presentationml/2006/ole">
              <mc:AlternateContent xmlns:mc="http://schemas.openxmlformats.org/markup-compatibility/2006">
                <mc:Choice xmlns:v="urn:schemas-microsoft-com:vml" Requires="v">
                  <p:oleObj name="公式" r:id="rId2" imgW="291973" imgH="203112" progId="Equation.3">
                    <p:embed/>
                  </p:oleObj>
                </mc:Choice>
                <mc:Fallback>
                  <p:oleObj name="公式" r:id="rId2" imgW="291973" imgH="203112"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63" y="3916335"/>
                          <a:ext cx="714380" cy="496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928688" y="171450"/>
            <a:ext cx="7315200" cy="742950"/>
          </a:xfrm>
        </p:spPr>
        <p:txBody>
          <a:bodyPr/>
          <a:lstStyle/>
          <a:p>
            <a:pPr eaLnBrk="1" hangingPunct="1"/>
            <a:r>
              <a:rPr lang="zh-CN" altLang="en-US"/>
              <a:t>关于次序关系的进一步讨论</a:t>
            </a:r>
          </a:p>
        </p:txBody>
      </p:sp>
      <p:sp>
        <p:nvSpPr>
          <p:cNvPr id="307203" name="Rectangle 3"/>
          <p:cNvSpPr>
            <a:spLocks noGrp="1" noChangeArrowheads="1"/>
          </p:cNvSpPr>
          <p:nvPr>
            <p:ph sz="quarter" idx="1"/>
          </p:nvPr>
        </p:nvSpPr>
        <p:spPr>
          <a:xfrm>
            <a:off x="612775" y="1200150"/>
            <a:ext cx="8153400" cy="3371850"/>
          </a:xfrm>
        </p:spPr>
        <p:txBody>
          <a:bodyPr/>
          <a:lstStyle/>
          <a:p>
            <a:pPr marL="239316" indent="-239316" algn="just" eaLnBrk="1" hangingPunct="1">
              <a:defRPr/>
            </a:pPr>
            <a:r>
              <a:rPr lang="zh-CN" altLang="en-US" sz="2175" dirty="0"/>
              <a:t>全序是否一定是良序？</a:t>
            </a:r>
          </a:p>
          <a:p>
            <a:pPr marL="479822" lvl="1" algn="just" eaLnBrk="1" hangingPunct="1">
              <a:defRPr/>
            </a:pPr>
            <a:r>
              <a:rPr lang="zh-CN" altLang="en-US" sz="1950" dirty="0"/>
              <a:t>当</a:t>
            </a:r>
            <a:r>
              <a:rPr lang="en-US" altLang="zh-CN" sz="1950" i="1" dirty="0"/>
              <a:t>A</a:t>
            </a:r>
            <a:r>
              <a:rPr lang="zh-CN" altLang="en-US" sz="1950" dirty="0"/>
              <a:t>是无穷集合时，全序不一定是良序</a:t>
            </a:r>
          </a:p>
          <a:p>
            <a:pPr marL="479822" lvl="1" algn="just" eaLnBrk="1" hangingPunct="1">
              <a:defRPr/>
            </a:pPr>
            <a:r>
              <a:rPr lang="zh-CN" altLang="en-US" sz="1950" dirty="0"/>
              <a:t>例如：</a:t>
            </a:r>
            <a:r>
              <a:rPr lang="en-US" altLang="zh-CN" sz="1950" dirty="0"/>
              <a:t>&lt;</a:t>
            </a:r>
            <a:r>
              <a:rPr lang="zh-CN" altLang="en-US" sz="1950" dirty="0"/>
              <a:t>实数集，大于关系</a:t>
            </a:r>
            <a:r>
              <a:rPr lang="en-US" altLang="zh-CN" sz="1950" dirty="0"/>
              <a:t>&gt;,</a:t>
            </a:r>
            <a:r>
              <a:rPr lang="zh-CN" altLang="en-US" sz="1950" dirty="0"/>
              <a:t>任何开区间上没有最小元素</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7203">
                                            <p:txEl>
                                              <p:pRg st="1" end="1"/>
                                            </p:txEl>
                                          </p:spTgt>
                                        </p:tgtEl>
                                        <p:attrNameLst>
                                          <p:attrName>style.visibility</p:attrName>
                                        </p:attrNameLst>
                                      </p:cBhvr>
                                      <p:to>
                                        <p:strVal val="visible"/>
                                      </p:to>
                                    </p:set>
                                    <p:anim calcmode="lin" valueType="num">
                                      <p:cBhvr additive="base">
                                        <p:cTn id="11" dur="500" fill="hold"/>
                                        <p:tgtEl>
                                          <p:spTgt spid="3072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7203">
                                            <p:txEl>
                                              <p:pRg st="2" end="2"/>
                                            </p:txEl>
                                          </p:spTgt>
                                        </p:tgtEl>
                                        <p:attrNameLst>
                                          <p:attrName>style.visibility</p:attrName>
                                        </p:attrNameLst>
                                      </p:cBhvr>
                                      <p:to>
                                        <p:strVal val="visible"/>
                                      </p:to>
                                    </p:set>
                                    <p:anim calcmode="lin" valueType="num">
                                      <p:cBhvr additive="base">
                                        <p:cTn id="15" dur="500" fill="hold"/>
                                        <p:tgtEl>
                                          <p:spTgt spid="3072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928688" y="171450"/>
            <a:ext cx="7315200" cy="742950"/>
          </a:xfrm>
        </p:spPr>
        <p:txBody>
          <a:bodyPr/>
          <a:lstStyle/>
          <a:p>
            <a:pPr eaLnBrk="1" hangingPunct="1"/>
            <a:r>
              <a:rPr lang="zh-CN" altLang="en-US"/>
              <a:t>关于次序关系的进一步讨论</a:t>
            </a:r>
          </a:p>
        </p:txBody>
      </p:sp>
      <p:sp>
        <p:nvSpPr>
          <p:cNvPr id="318467" name="Rectangle 3"/>
          <p:cNvSpPr>
            <a:spLocks noGrp="1" noChangeArrowheads="1"/>
          </p:cNvSpPr>
          <p:nvPr>
            <p:ph sz="quarter" idx="1"/>
          </p:nvPr>
        </p:nvSpPr>
        <p:spPr>
          <a:xfrm>
            <a:off x="612775" y="1200150"/>
            <a:ext cx="8153400" cy="3371850"/>
          </a:xfrm>
        </p:spPr>
        <p:txBody>
          <a:bodyPr/>
          <a:lstStyle/>
          <a:p>
            <a:pPr marL="239316" indent="-239316" algn="just" eaLnBrk="1" hangingPunct="1">
              <a:spcBef>
                <a:spcPct val="80000"/>
              </a:spcBef>
              <a:defRPr/>
            </a:pPr>
            <a:r>
              <a:rPr lang="zh-CN" altLang="en-US" sz="2175" dirty="0"/>
              <a:t>偏序、全序、良序的逆关系是否仍为偏序、全序和良序？</a:t>
            </a:r>
          </a:p>
          <a:p>
            <a:pPr marL="479822" lvl="1" algn="just" eaLnBrk="1" hangingPunct="1">
              <a:defRPr/>
            </a:pPr>
            <a:r>
              <a:rPr lang="zh-CN" altLang="en-US" sz="1950" dirty="0"/>
              <a:t>良序不一定保持</a:t>
            </a:r>
            <a:r>
              <a:rPr lang="en-US" altLang="zh-CN" sz="1950" dirty="0"/>
              <a:t>(</a:t>
            </a:r>
            <a:r>
              <a:rPr lang="zh-CN" altLang="en-US" sz="1950" dirty="0"/>
              <a:t>可能存在子集没有最小元</a:t>
            </a:r>
            <a:r>
              <a:rPr lang="en-US" altLang="zh-CN" sz="1950" dirty="0"/>
              <a:t>)</a:t>
            </a:r>
          </a:p>
          <a:p>
            <a:pPr marL="479822" lvl="1" algn="just" eaLnBrk="1" hangingPunct="1">
              <a:defRPr/>
            </a:pPr>
            <a:r>
              <a:rPr lang="zh-CN" altLang="en-US" sz="1950" i="1" dirty="0"/>
              <a:t>例如</a:t>
            </a:r>
            <a:r>
              <a:rPr lang="en-US" altLang="zh-CN" sz="1950" i="1" dirty="0"/>
              <a:t>&lt;</a:t>
            </a:r>
            <a:r>
              <a:rPr lang="zh-CN" altLang="en-US" sz="1950" i="1" dirty="0"/>
              <a:t>自然数集，小于关系</a:t>
            </a:r>
            <a:r>
              <a:rPr lang="en-US" altLang="zh-CN" sz="1950" i="1" dirty="0"/>
              <a:t>&gt;</a:t>
            </a:r>
          </a:p>
          <a:p>
            <a:pPr marL="479822" lvl="1" algn="just" eaLnBrk="1" hangingPunct="1">
              <a:defRPr/>
            </a:pPr>
            <a:r>
              <a:rPr lang="zh-CN" altLang="en-US" sz="1950" i="1" dirty="0"/>
              <a:t>逆关系为：</a:t>
            </a:r>
            <a:r>
              <a:rPr lang="en-US" altLang="zh-CN" sz="1950" i="1" dirty="0"/>
              <a:t>&lt;</a:t>
            </a:r>
            <a:r>
              <a:rPr lang="zh-CN" altLang="en-US" sz="1950" i="1" dirty="0"/>
              <a:t>自然数集，大于关系</a:t>
            </a:r>
            <a:r>
              <a:rPr lang="en-US" altLang="zh-CN" sz="1950" i="1" dirty="0"/>
              <a:t>&gt;B={X|X</a:t>
            </a:r>
            <a:r>
              <a:rPr lang="en-US" altLang="zh-CN" sz="1950" i="1" dirty="0">
                <a:sym typeface="Symbol" panose="05050102010706020507" pitchFamily="18" charset="2"/>
              </a:rPr>
              <a:t>N,X&gt;=4}</a:t>
            </a:r>
          </a:p>
          <a:p>
            <a:pPr marL="479822" lvl="1" algn="just" eaLnBrk="1" hangingPunct="1">
              <a:defRPr/>
            </a:pPr>
            <a:r>
              <a:rPr lang="zh-CN" altLang="en-US" sz="1950" i="1" dirty="0">
                <a:sym typeface="Symbol" panose="05050102010706020507" pitchFamily="18" charset="2"/>
              </a:rPr>
              <a:t>在该关系下，</a:t>
            </a:r>
            <a:r>
              <a:rPr lang="en-US" altLang="zh-CN" sz="1950" i="1" dirty="0">
                <a:sym typeface="Symbol" panose="05050102010706020507" pitchFamily="18" charset="2"/>
              </a:rPr>
              <a:t>4</a:t>
            </a:r>
            <a:r>
              <a:rPr lang="zh-CN" altLang="en-US" sz="1950" i="1" dirty="0">
                <a:sym typeface="Symbol" panose="05050102010706020507" pitchFamily="18" charset="2"/>
              </a:rPr>
              <a:t>比</a:t>
            </a:r>
            <a:r>
              <a:rPr lang="en-US" altLang="zh-CN" sz="1950" i="1" dirty="0">
                <a:sym typeface="Symbol" panose="05050102010706020507" pitchFamily="18" charset="2"/>
              </a:rPr>
              <a:t>5“</a:t>
            </a:r>
            <a:r>
              <a:rPr lang="zh-CN" altLang="en-US" sz="1950" i="1" dirty="0">
                <a:sym typeface="Symbol" panose="05050102010706020507" pitchFamily="18" charset="2"/>
              </a:rPr>
              <a:t>大”</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anim calcmode="lin" valueType="num">
                                      <p:cBhvr additive="base">
                                        <p:cTn id="11" dur="500" fill="hold"/>
                                        <p:tgtEl>
                                          <p:spTgt spid="3184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84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anim calcmode="lin" valueType="num">
                                      <p:cBhvr additive="base">
                                        <p:cTn id="15" dur="500" fill="hold"/>
                                        <p:tgtEl>
                                          <p:spTgt spid="3184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84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8467">
                                            <p:txEl>
                                              <p:pRg st="3" end="3"/>
                                            </p:txEl>
                                          </p:spTgt>
                                        </p:tgtEl>
                                        <p:attrNameLst>
                                          <p:attrName>style.visibility</p:attrName>
                                        </p:attrNameLst>
                                      </p:cBhvr>
                                      <p:to>
                                        <p:strVal val="visible"/>
                                      </p:to>
                                    </p:set>
                                    <p:anim calcmode="lin" valueType="num">
                                      <p:cBhvr additive="base">
                                        <p:cTn id="19" dur="500" fill="hold"/>
                                        <p:tgtEl>
                                          <p:spTgt spid="318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84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8467">
                                            <p:txEl>
                                              <p:pRg st="4" end="4"/>
                                            </p:txEl>
                                          </p:spTgt>
                                        </p:tgtEl>
                                        <p:attrNameLst>
                                          <p:attrName>style.visibility</p:attrName>
                                        </p:attrNameLst>
                                      </p:cBhvr>
                                      <p:to>
                                        <p:strVal val="visible"/>
                                      </p:to>
                                    </p:set>
                                    <p:anim calcmode="lin" valueType="num">
                                      <p:cBhvr additive="base">
                                        <p:cTn id="23" dur="500" fill="hold"/>
                                        <p:tgtEl>
                                          <p:spTgt spid="3184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8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928688" y="171450"/>
            <a:ext cx="7315200" cy="742950"/>
          </a:xfrm>
        </p:spPr>
        <p:txBody>
          <a:bodyPr/>
          <a:lstStyle/>
          <a:p>
            <a:pPr eaLnBrk="1" hangingPunct="1"/>
            <a:r>
              <a:rPr lang="zh-CN" altLang="en-US" sz="3400" dirty="0"/>
              <a:t>作业</a:t>
            </a:r>
          </a:p>
        </p:txBody>
      </p:sp>
      <p:sp>
        <p:nvSpPr>
          <p:cNvPr id="222211"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en-US" altLang="zh-CN" sz="2175"/>
              <a:t>1</a:t>
            </a:r>
            <a:r>
              <a:rPr lang="zh-CN" altLang="en-US" sz="2175"/>
              <a:t>、针对下图中的每个哈斯图，写出集合以及偏序关系的表达式。</a:t>
            </a:r>
            <a:endParaRPr lang="en-US" altLang="zh-CN" sz="2175"/>
          </a:p>
        </p:txBody>
      </p:sp>
      <p:pic>
        <p:nvPicPr>
          <p:cNvPr id="231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286000"/>
            <a:ext cx="747077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8000">
    <p:zoom/>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928688" y="171450"/>
            <a:ext cx="7315200" cy="742950"/>
          </a:xfrm>
        </p:spPr>
        <p:txBody>
          <a:bodyPr/>
          <a:lstStyle/>
          <a:p>
            <a:pPr eaLnBrk="1" hangingPunct="1"/>
            <a:r>
              <a:rPr lang="zh-CN" altLang="en-US" sz="3400" dirty="0"/>
              <a:t>作业</a:t>
            </a:r>
          </a:p>
        </p:txBody>
      </p:sp>
      <p:sp>
        <p:nvSpPr>
          <p:cNvPr id="223235"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en-US" altLang="zh-CN" sz="2175" dirty="0"/>
              <a:t>2</a:t>
            </a:r>
            <a:r>
              <a:rPr lang="zh-CN" altLang="en-US" sz="2175" dirty="0"/>
              <a:t>、分别写出下列各偏序集</a:t>
            </a:r>
            <a:r>
              <a:rPr lang="en-US" altLang="zh-CN" sz="2175" dirty="0"/>
              <a:t>&lt;A,R</a:t>
            </a:r>
            <a:r>
              <a:rPr lang="zh-CN" altLang="en-US" sz="2175" baseline="-25000" dirty="0">
                <a:sym typeface="Symbol" panose="05050102010706020507" pitchFamily="18" charset="2"/>
              </a:rPr>
              <a:t></a:t>
            </a:r>
            <a:r>
              <a:rPr lang="en-US" altLang="zh-CN" sz="2175" dirty="0"/>
              <a:t>&gt;</a:t>
            </a:r>
            <a:r>
              <a:rPr lang="zh-CN" altLang="en-US" sz="2175" dirty="0"/>
              <a:t>的哈斯图，并找出</a:t>
            </a:r>
            <a:r>
              <a:rPr lang="en-US" altLang="zh-CN" sz="2175" dirty="0"/>
              <a:t>A</a:t>
            </a:r>
            <a:r>
              <a:rPr lang="zh-CN" altLang="en-US" sz="2175" dirty="0"/>
              <a:t>极大元、极小元、最大元和最小元。</a:t>
            </a:r>
            <a:endParaRPr lang="en-US" altLang="zh-CN" sz="2175" dirty="0"/>
          </a:p>
          <a:p>
            <a:pPr marL="239316" indent="-239316" eaLnBrk="1" hangingPunct="1">
              <a:defRPr/>
            </a:pPr>
            <a:r>
              <a:rPr lang="en-US" altLang="zh-CN" sz="2175" u="sng" dirty="0"/>
              <a:t>(1)A={</a:t>
            </a:r>
            <a:r>
              <a:rPr lang="en-US" altLang="zh-CN" sz="2175" u="sng" dirty="0" err="1"/>
              <a:t>a,b,c,d,e</a:t>
            </a:r>
            <a:r>
              <a:rPr lang="en-US" altLang="zh-CN" sz="2175" u="sng" dirty="0"/>
              <a:t>},R</a:t>
            </a:r>
            <a:r>
              <a:rPr lang="zh-CN" altLang="en-US" sz="2175" u="sng" baseline="-25000" dirty="0">
                <a:sym typeface="Symbol" panose="05050102010706020507" pitchFamily="18" charset="2"/>
              </a:rPr>
              <a:t></a:t>
            </a:r>
            <a:r>
              <a:rPr lang="en-US" altLang="zh-CN" sz="2175" u="sng" dirty="0"/>
              <a:t>={&lt;</a:t>
            </a:r>
            <a:r>
              <a:rPr lang="en-US" altLang="zh-CN" sz="2175" u="sng" dirty="0" err="1"/>
              <a:t>a,d</a:t>
            </a:r>
            <a:r>
              <a:rPr lang="en-US" altLang="zh-CN" sz="2175" u="sng" dirty="0"/>
              <a:t>&gt;,&lt;</a:t>
            </a:r>
            <a:r>
              <a:rPr lang="en-US" altLang="zh-CN" sz="2175" u="sng" dirty="0" err="1"/>
              <a:t>a,c</a:t>
            </a:r>
            <a:r>
              <a:rPr lang="en-US" altLang="zh-CN" sz="2175" u="sng" dirty="0"/>
              <a:t>&gt;,&lt;</a:t>
            </a:r>
            <a:r>
              <a:rPr lang="en-US" altLang="zh-CN" sz="2175" u="sng" dirty="0" err="1"/>
              <a:t>a,b</a:t>
            </a:r>
            <a:r>
              <a:rPr lang="en-US" altLang="zh-CN" sz="2175" u="sng" dirty="0"/>
              <a:t>&gt;,</a:t>
            </a:r>
            <a:br>
              <a:rPr lang="en-US" altLang="zh-CN" sz="2175" u="sng" dirty="0"/>
            </a:br>
            <a:r>
              <a:rPr lang="en-US" altLang="zh-CN" sz="2175" u="sng" dirty="0"/>
              <a:t>&lt;</a:t>
            </a:r>
            <a:r>
              <a:rPr lang="en-US" altLang="zh-CN" sz="2175" u="sng" dirty="0" err="1"/>
              <a:t>a,e</a:t>
            </a:r>
            <a:r>
              <a:rPr lang="en-US" altLang="zh-CN" sz="2175" u="sng" dirty="0"/>
              <a:t>&gt;,&lt;</a:t>
            </a:r>
            <a:r>
              <a:rPr lang="en-US" altLang="zh-CN" sz="2175" u="sng" dirty="0" err="1"/>
              <a:t>c,e</a:t>
            </a:r>
            <a:r>
              <a:rPr lang="en-US" altLang="zh-CN" sz="2175" u="sng" dirty="0"/>
              <a:t>&gt;,&lt;</a:t>
            </a:r>
            <a:r>
              <a:rPr lang="en-US" altLang="zh-CN" sz="2175" u="sng" dirty="0" err="1"/>
              <a:t>d,e</a:t>
            </a:r>
            <a:r>
              <a:rPr lang="en-US" altLang="zh-CN" sz="2175" u="sng" dirty="0"/>
              <a:t>&gt;}</a:t>
            </a:r>
            <a:r>
              <a:rPr lang="en-US" altLang="zh-CN" sz="2175" u="sng" dirty="0">
                <a:sym typeface="Symbol" panose="05050102010706020507" pitchFamily="18" charset="2"/>
              </a:rPr>
              <a:t></a:t>
            </a:r>
            <a:r>
              <a:rPr lang="en-US" altLang="zh-CN" sz="2175" u="sng" dirty="0"/>
              <a:t>I</a:t>
            </a:r>
            <a:r>
              <a:rPr lang="en-US" altLang="zh-CN" sz="2175" u="sng" baseline="-25000" dirty="0"/>
              <a:t>A</a:t>
            </a:r>
          </a:p>
          <a:p>
            <a:pPr marL="239316" indent="-239316" eaLnBrk="1" hangingPunct="1">
              <a:defRPr/>
            </a:pPr>
            <a:r>
              <a:rPr lang="en-US" altLang="zh-CN" sz="2175" dirty="0"/>
              <a:t>(2)A={</a:t>
            </a:r>
            <a:r>
              <a:rPr lang="en-US" altLang="zh-CN" sz="2175" dirty="0" err="1"/>
              <a:t>a,b,c,d,e</a:t>
            </a:r>
            <a:r>
              <a:rPr lang="en-US" altLang="zh-CN" sz="2175" dirty="0"/>
              <a:t>},R</a:t>
            </a:r>
            <a:r>
              <a:rPr lang="zh-CN" altLang="en-US" sz="2175" baseline="-25000" dirty="0">
                <a:sym typeface="Symbol" panose="05050102010706020507" pitchFamily="18" charset="2"/>
              </a:rPr>
              <a:t></a:t>
            </a:r>
            <a:r>
              <a:rPr lang="en-US" altLang="zh-CN" sz="2175" dirty="0"/>
              <a:t>={&lt;</a:t>
            </a:r>
            <a:r>
              <a:rPr lang="en-US" altLang="zh-CN" sz="2175" dirty="0" err="1"/>
              <a:t>c,d</a:t>
            </a:r>
            <a:r>
              <a:rPr lang="en-US" altLang="zh-CN" sz="2175" dirty="0"/>
              <a:t>&gt;}</a:t>
            </a:r>
            <a:r>
              <a:rPr lang="en-US" altLang="zh-CN" sz="2175" dirty="0">
                <a:sym typeface="Symbol" panose="05050102010706020507" pitchFamily="18" charset="2"/>
              </a:rPr>
              <a:t></a:t>
            </a:r>
            <a:r>
              <a:rPr lang="en-US" altLang="zh-CN" sz="2175" dirty="0"/>
              <a:t>I</a:t>
            </a:r>
            <a:r>
              <a:rPr lang="en-US" altLang="zh-CN" sz="2175" baseline="-25000" dirty="0"/>
              <a:t>A</a:t>
            </a:r>
            <a:endParaRPr lang="en-US" altLang="zh-CN" sz="2175" dirty="0"/>
          </a:p>
        </p:txBody>
      </p:sp>
    </p:spTree>
  </p:cSld>
  <p:clrMapOvr>
    <a:masterClrMapping/>
  </p:clrMapOvr>
  <p:transition spd="slow" advTm="8000">
    <p:zoom/>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928688" y="171450"/>
            <a:ext cx="7315200" cy="742950"/>
          </a:xfrm>
        </p:spPr>
        <p:txBody>
          <a:bodyPr/>
          <a:lstStyle/>
          <a:p>
            <a:pPr eaLnBrk="1" hangingPunct="1"/>
            <a:r>
              <a:rPr lang="zh-CN" altLang="en-US" sz="3400" dirty="0"/>
              <a:t>作业</a:t>
            </a:r>
          </a:p>
        </p:txBody>
      </p:sp>
      <p:sp>
        <p:nvSpPr>
          <p:cNvPr id="224259"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en-US" altLang="zh-CN" sz="2175"/>
              <a:t>3</a:t>
            </a:r>
            <a:r>
              <a:rPr lang="zh-CN" altLang="en-US" sz="2175"/>
              <a:t>、下图是两个偏序集</a:t>
            </a:r>
            <a:r>
              <a:rPr lang="en-US" altLang="zh-CN" sz="2175"/>
              <a:t>&lt;A,R</a:t>
            </a:r>
            <a:r>
              <a:rPr lang="zh-CN" altLang="en-US" sz="2175" baseline="-25000">
                <a:sym typeface="Symbol" panose="05050102010706020507" pitchFamily="18" charset="2"/>
              </a:rPr>
              <a:t></a:t>
            </a:r>
            <a:r>
              <a:rPr lang="en-US" altLang="zh-CN" sz="2175"/>
              <a:t>&gt;</a:t>
            </a:r>
            <a:r>
              <a:rPr lang="zh-CN" altLang="en-US" sz="2175"/>
              <a:t>哈斯图，分别写出集合</a:t>
            </a:r>
            <a:r>
              <a:rPr lang="en-US" altLang="zh-CN" sz="2175"/>
              <a:t>A</a:t>
            </a:r>
            <a:r>
              <a:rPr lang="zh-CN" altLang="en-US" sz="2175"/>
              <a:t>以及偏序关系</a:t>
            </a:r>
            <a:r>
              <a:rPr lang="en-US" altLang="zh-CN" sz="2175"/>
              <a:t>R</a:t>
            </a:r>
            <a:r>
              <a:rPr lang="zh-CN" altLang="en-US" sz="2175" baseline="-25000">
                <a:sym typeface="Symbol" panose="05050102010706020507" pitchFamily="18" charset="2"/>
              </a:rPr>
              <a:t></a:t>
            </a:r>
            <a:r>
              <a:rPr lang="zh-CN" altLang="en-US" sz="2175"/>
              <a:t>的集合表达式。</a:t>
            </a:r>
            <a:endParaRPr lang="en-US" altLang="zh-CN" sz="2175"/>
          </a:p>
        </p:txBody>
      </p:sp>
      <p:pic>
        <p:nvPicPr>
          <p:cNvPr id="2334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306638"/>
            <a:ext cx="47434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8000">
    <p:zoom/>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zh-CN" altLang="en-US" sz="4200" dirty="0">
                <a:latin typeface="宋体" panose="02010600030101010101" pitchFamily="2" charset="-122"/>
              </a:rPr>
              <a:t>希腊字母的读音</a:t>
            </a:r>
          </a:p>
        </p:txBody>
      </p:sp>
      <p:pic>
        <p:nvPicPr>
          <p:cNvPr id="2" name="图片 1"/>
          <p:cNvPicPr>
            <a:picLocks noChangeAspect="1"/>
          </p:cNvPicPr>
          <p:nvPr/>
        </p:nvPicPr>
        <p:blipFill>
          <a:blip r:embed="rId3"/>
          <a:stretch>
            <a:fillRect/>
          </a:stretch>
        </p:blipFill>
        <p:spPr>
          <a:xfrm>
            <a:off x="844221" y="146680"/>
            <a:ext cx="7400187" cy="5036026"/>
          </a:xfrm>
          <a:prstGeom prst="rect">
            <a:avLst/>
          </a:prstGeom>
        </p:spPr>
      </p:pic>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928688" y="171450"/>
            <a:ext cx="7315200" cy="742950"/>
          </a:xfrm>
        </p:spPr>
        <p:txBody>
          <a:bodyPr/>
          <a:lstStyle/>
          <a:p>
            <a:pPr eaLnBrk="1" hangingPunct="1"/>
            <a:r>
              <a:rPr lang="en-US" altLang="zh-CN" sz="4200" dirty="0"/>
              <a:t>7.2</a:t>
            </a:r>
            <a:r>
              <a:rPr lang="zh-CN" altLang="en-US" sz="4200" dirty="0"/>
              <a:t>二元关系</a:t>
            </a:r>
          </a:p>
        </p:txBody>
      </p:sp>
      <p:sp>
        <p:nvSpPr>
          <p:cNvPr id="18435" name="Rectangle 1027"/>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800" dirty="0"/>
              <a:t>二元关系的定义</a:t>
            </a:r>
          </a:p>
          <a:p>
            <a:pPr marL="479822" lvl="1" eaLnBrk="1" hangingPunct="1">
              <a:defRPr/>
            </a:pPr>
            <a:r>
              <a:rPr lang="zh-CN" altLang="en-US" sz="2800" dirty="0"/>
              <a:t>关系是集合或者是空集合</a:t>
            </a:r>
          </a:p>
          <a:p>
            <a:pPr marL="479822" lvl="1" eaLnBrk="1" hangingPunct="1">
              <a:defRPr/>
            </a:pPr>
            <a:r>
              <a:rPr lang="zh-CN" altLang="en-US" sz="2800" dirty="0"/>
              <a:t>关系的元素是有序对</a:t>
            </a:r>
          </a:p>
          <a:p>
            <a:pPr marL="479822" lvl="1" eaLnBrk="1" hangingPunct="1">
              <a:defRPr/>
            </a:pPr>
            <a:r>
              <a:rPr lang="zh-CN" altLang="en-US" sz="2800" dirty="0">
                <a:solidFill>
                  <a:srgbClr val="FF0000"/>
                </a:solidFill>
              </a:rPr>
              <a:t>关系是笛卡尔乘积的子集</a:t>
            </a:r>
          </a:p>
          <a:p>
            <a:pPr lvl="2" eaLnBrk="1" hangingPunct="1">
              <a:defRPr/>
            </a:pPr>
            <a:r>
              <a:rPr lang="zh-CN" altLang="en-US" sz="2800" dirty="0"/>
              <a:t>“从</a:t>
            </a:r>
            <a:r>
              <a:rPr lang="en-US" altLang="zh-CN" sz="2800" dirty="0"/>
              <a:t>A</a:t>
            </a:r>
            <a:r>
              <a:rPr lang="zh-CN" altLang="en-US" sz="2800" dirty="0"/>
              <a:t>到</a:t>
            </a:r>
            <a:r>
              <a:rPr lang="en-US" altLang="zh-CN" sz="2800" dirty="0"/>
              <a:t>B</a:t>
            </a:r>
            <a:r>
              <a:rPr lang="zh-CN" altLang="en-US" sz="2800" dirty="0"/>
              <a:t>的关系”</a:t>
            </a:r>
            <a:r>
              <a:rPr lang="en-US" altLang="zh-CN" sz="2800" dirty="0"/>
              <a:t>R</a:t>
            </a:r>
            <a:r>
              <a:rPr lang="zh-CN" altLang="en-US" sz="2800" dirty="0"/>
              <a:t>；</a:t>
            </a:r>
            <a:r>
              <a:rPr lang="en-US" altLang="zh-CN" sz="2800" dirty="0"/>
              <a:t>R</a:t>
            </a:r>
            <a:r>
              <a:rPr lang="en-US" altLang="zh-CN" sz="2800" dirty="0">
                <a:sym typeface="Symbol" panose="05050102010706020507" pitchFamily="18" charset="2"/>
              </a:rPr>
              <a:t>AB</a:t>
            </a:r>
          </a:p>
          <a:p>
            <a:pPr lvl="2" eaLnBrk="1" hangingPunct="1">
              <a:defRPr/>
            </a:pPr>
            <a:r>
              <a:rPr lang="zh-CN" altLang="en-US" sz="2800" dirty="0">
                <a:sym typeface="Symbol" panose="05050102010706020507" pitchFamily="18" charset="2"/>
              </a:rPr>
              <a:t>可以有</a:t>
            </a:r>
            <a:r>
              <a:rPr lang="en-US" altLang="zh-CN" sz="2800" dirty="0">
                <a:sym typeface="Symbol" panose="05050102010706020507" pitchFamily="18" charset="2"/>
              </a:rPr>
              <a:t>A=B</a:t>
            </a:r>
            <a:r>
              <a:rPr lang="zh-CN" altLang="en-US" sz="2800" dirty="0">
                <a:sym typeface="Symbol" panose="05050102010706020507" pitchFamily="18" charset="2"/>
              </a:rPr>
              <a:t>：“集合</a:t>
            </a:r>
            <a:r>
              <a:rPr lang="en-US" altLang="zh-CN" sz="2800" dirty="0">
                <a:sym typeface="Symbol" panose="05050102010706020507" pitchFamily="18" charset="2"/>
              </a:rPr>
              <a:t>A</a:t>
            </a:r>
            <a:r>
              <a:rPr lang="zh-CN" altLang="en-US" sz="2800" dirty="0">
                <a:sym typeface="Symbol" panose="05050102010706020507" pitchFamily="18" charset="2"/>
              </a:rPr>
              <a:t>上的二元关系”</a:t>
            </a:r>
            <a:endParaRPr lang="zh-CN" altLang="en-US" sz="2800" dirty="0"/>
          </a:p>
        </p:txBody>
      </p:sp>
    </p:spTree>
  </p:cSld>
  <p:clrMapOvr>
    <a:masterClrMapping/>
  </p:clrMapOvr>
  <p:transition spd="slow" advTm="8000">
    <p:zoom/>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28688" y="171450"/>
            <a:ext cx="7315200" cy="742950"/>
          </a:xfrm>
        </p:spPr>
        <p:txBody>
          <a:bodyPr/>
          <a:lstStyle/>
          <a:p>
            <a:pPr eaLnBrk="1" hangingPunct="1"/>
            <a:r>
              <a:rPr lang="zh-CN" altLang="en-US" sz="4200"/>
              <a:t>关系的特点</a:t>
            </a:r>
          </a:p>
        </p:txBody>
      </p:sp>
      <mc:AlternateContent xmlns:mc="http://schemas.openxmlformats.org/markup-compatibility/2006" xmlns:a14="http://schemas.microsoft.com/office/drawing/2010/main">
        <mc:Choice Requires="a14">
          <p:sp>
            <p:nvSpPr>
              <p:cNvPr id="2052" name="Rectangle 3"/>
              <p:cNvSpPr>
                <a:spLocks noGrp="1" noChangeArrowheads="1"/>
              </p:cNvSpPr>
              <p:nvPr>
                <p:ph sz="quarter" idx="1"/>
              </p:nvPr>
            </p:nvSpPr>
            <p:spPr>
              <a:xfrm>
                <a:off x="342900" y="1200150"/>
                <a:ext cx="8229600" cy="3398838"/>
              </a:xfrm>
            </p:spPr>
            <p:txBody>
              <a:bodyPr/>
              <a:lstStyle/>
              <a:p>
                <a:pPr eaLnBrk="1" hangingPunct="1">
                  <a:buClr>
                    <a:schemeClr val="tx2"/>
                  </a:buClr>
                  <a:defRPr/>
                </a:pPr>
                <a:r>
                  <a:rPr lang="en-US" altLang="zh-CN" sz="2800" dirty="0"/>
                  <a:t>A</a:t>
                </a:r>
                <a:r>
                  <a:rPr lang="en-US" altLang="zh-CN" sz="2800" dirty="0">
                    <a:sym typeface="Symbol" panose="05050102010706020507" pitchFamily="18" charset="2"/>
                  </a:rPr>
                  <a:t></a:t>
                </a:r>
                <a:r>
                  <a:rPr lang="en-US" altLang="zh-CN" sz="2800" dirty="0"/>
                  <a:t>A</a:t>
                </a:r>
                <a:r>
                  <a:rPr lang="zh-CN" altLang="en-US" sz="2800" dirty="0"/>
                  <a:t>上的任一子集都是</a:t>
                </a:r>
                <a:r>
                  <a:rPr lang="en-US" altLang="zh-CN" sz="2800" dirty="0"/>
                  <a:t>A</a:t>
                </a:r>
                <a:r>
                  <a:rPr lang="zh-CN" altLang="en-US" sz="2800" dirty="0"/>
                  <a:t>上的一个关系；</a:t>
                </a:r>
              </a:p>
              <a:p>
                <a:pPr eaLnBrk="1" hangingPunct="1">
                  <a:buClr>
                    <a:schemeClr val="tx2"/>
                  </a:buClr>
                  <a:defRPr/>
                </a:pPr>
                <a:r>
                  <a:rPr lang="zh-CN" altLang="en-US" sz="2800" dirty="0"/>
                  <a:t>若</a:t>
                </a:r>
                <a:r>
                  <a:rPr lang="zh-CN" altLang="en-US" sz="2800" dirty="0">
                    <a:sym typeface="Symbol" panose="05050102010706020507" pitchFamily="18" charset="2"/>
                  </a:rPr>
                  <a:t></a:t>
                </a:r>
                <a:r>
                  <a:rPr lang="en-US" altLang="zh-CN" sz="2800" dirty="0"/>
                  <a:t>A</a:t>
                </a:r>
                <a:r>
                  <a:rPr lang="en-US" altLang="zh-CN" sz="2800" dirty="0">
                    <a:sym typeface="Symbol" panose="05050102010706020507" pitchFamily="18" charset="2"/>
                  </a:rPr>
                  <a:t></a:t>
                </a:r>
                <a:r>
                  <a:rPr lang="en-US" altLang="zh-CN" sz="2800" dirty="0"/>
                  <a:t>=n</a:t>
                </a:r>
                <a:r>
                  <a:rPr lang="zh-CN" altLang="en-US" sz="2800" dirty="0"/>
                  <a:t>，则</a:t>
                </a:r>
                <a:r>
                  <a:rPr lang="en-US" altLang="zh-CN" sz="2800" dirty="0">
                    <a:solidFill>
                      <a:srgbClr val="FF0000"/>
                    </a:solidFill>
                  </a:rPr>
                  <a:t>A</a:t>
                </a:r>
                <a:r>
                  <a:rPr lang="zh-CN" altLang="en-US" sz="2800" dirty="0">
                    <a:solidFill>
                      <a:srgbClr val="FF0000"/>
                    </a:solidFill>
                  </a:rPr>
                  <a:t>上的关系有</a:t>
                </a:r>
                <a14:m>
                  <m:oMath xmlns:m="http://schemas.openxmlformats.org/officeDocument/2006/math">
                    <m:sSup>
                      <m:sSupPr>
                        <m:ctrlPr>
                          <a:rPr lang="en-US" altLang="zh-CN" sz="2800" i="1" smtClean="0">
                            <a:solidFill>
                              <a:srgbClr val="FF0000"/>
                            </a:solidFill>
                            <a:latin typeface="Cambria Math" panose="02040503050406030204" pitchFamily="18" charset="0"/>
                          </a:rPr>
                        </m:ctrlPr>
                      </m:sSupPr>
                      <m:e>
                        <m:r>
                          <a:rPr lang="en-US" altLang="zh-CN" sz="2800" b="1" i="1" smtClean="0">
                            <a:solidFill>
                              <a:srgbClr val="FF0000"/>
                            </a:solidFill>
                            <a:latin typeface="Cambria Math" panose="02040503050406030204" pitchFamily="18" charset="0"/>
                          </a:rPr>
                          <m:t>𝟐</m:t>
                        </m:r>
                      </m:e>
                      <m:sup>
                        <m:sSup>
                          <m:sSupPr>
                            <m:ctrlPr>
                              <a:rPr lang="en-US" altLang="zh-CN" sz="2800" i="1" smtClean="0">
                                <a:solidFill>
                                  <a:srgbClr val="FF0000"/>
                                </a:solidFill>
                                <a:latin typeface="Cambria Math" panose="02040503050406030204" pitchFamily="18" charset="0"/>
                              </a:rPr>
                            </m:ctrlPr>
                          </m:sSupPr>
                          <m:e>
                            <m:r>
                              <m:rPr>
                                <m:sty m:val="p"/>
                              </m:rPr>
                              <a:rPr lang="en-US" altLang="zh-CN" sz="2800" i="1">
                                <a:solidFill>
                                  <a:srgbClr val="FF0000"/>
                                </a:solidFill>
                                <a:latin typeface="Cambria Math" panose="02040503050406030204" pitchFamily="18" charset="0"/>
                              </a:rPr>
                              <m:t>n</m:t>
                            </m:r>
                          </m:e>
                          <m:sup>
                            <m:r>
                              <a:rPr lang="en-US" altLang="zh-CN" sz="2800" b="1" i="1" smtClean="0">
                                <a:solidFill>
                                  <a:srgbClr val="FF0000"/>
                                </a:solidFill>
                                <a:latin typeface="Cambria Math" panose="02040503050406030204" pitchFamily="18" charset="0"/>
                              </a:rPr>
                              <m:t>𝟐</m:t>
                            </m:r>
                          </m:sup>
                        </m:sSup>
                      </m:sup>
                    </m:sSup>
                  </m:oMath>
                </a14:m>
                <a:r>
                  <a:rPr lang="zh-CN" altLang="en-US" sz="2800" dirty="0">
                    <a:solidFill>
                      <a:srgbClr val="FF0000"/>
                    </a:solidFill>
                  </a:rPr>
                  <a:t>个</a:t>
                </a:r>
                <a:r>
                  <a:rPr lang="zh-CN" altLang="en-US" sz="2800" dirty="0"/>
                  <a:t>。</a:t>
                </a:r>
              </a:p>
              <a:p>
                <a:pPr eaLnBrk="1" hangingPunct="1">
                  <a:buClr>
                    <a:schemeClr val="tx2"/>
                  </a:buClr>
                  <a:defRPr/>
                </a:pPr>
                <a:r>
                  <a:rPr lang="en-US" altLang="zh-CN" sz="2800" dirty="0"/>
                  <a:t>A</a:t>
                </a:r>
                <a:r>
                  <a:rPr lang="zh-CN" altLang="en-US" sz="2800" dirty="0"/>
                  <a:t>上的三个特殊关系，即</a:t>
                </a:r>
              </a:p>
              <a:p>
                <a:pPr marL="990600" lvl="1" indent="-533400" eaLnBrk="1" hangingPunct="1">
                  <a:buFont typeface="Wingdings" panose="05000000000000000000" pitchFamily="2" charset="2"/>
                  <a:buNone/>
                  <a:defRPr/>
                </a:pPr>
                <a:r>
                  <a:rPr lang="zh-CN" altLang="en-US" sz="2500" dirty="0">
                    <a:solidFill>
                      <a:srgbClr val="FF0000"/>
                    </a:solidFill>
                  </a:rPr>
                  <a:t>空关系</a:t>
                </a:r>
                <a:r>
                  <a:rPr lang="zh-CN" altLang="en-US" sz="2500" dirty="0">
                    <a:solidFill>
                      <a:srgbClr val="FF0000"/>
                    </a:solidFill>
                    <a:sym typeface="Symbol" panose="05050102010706020507" pitchFamily="18" charset="2"/>
                  </a:rPr>
                  <a:t></a:t>
                </a:r>
                <a:r>
                  <a:rPr lang="zh-CN" altLang="en-US" sz="2500" dirty="0">
                    <a:solidFill>
                      <a:srgbClr val="FF0000"/>
                    </a:solidFill>
                  </a:rPr>
                  <a:t>；全域关系</a:t>
                </a:r>
                <a:r>
                  <a:rPr lang="en-US" altLang="zh-CN" sz="2500" dirty="0">
                    <a:solidFill>
                      <a:srgbClr val="FF0000"/>
                    </a:solidFill>
                  </a:rPr>
                  <a:t>E</a:t>
                </a:r>
                <a:r>
                  <a:rPr lang="en-US" altLang="zh-CN" sz="2500" baseline="-30000" dirty="0">
                    <a:solidFill>
                      <a:srgbClr val="FF0000"/>
                    </a:solidFill>
                  </a:rPr>
                  <a:t>A</a:t>
                </a:r>
                <a:r>
                  <a:rPr lang="en-US" altLang="zh-CN" sz="2500" dirty="0">
                    <a:solidFill>
                      <a:srgbClr val="FF0000"/>
                    </a:solidFill>
                  </a:rPr>
                  <a:t>=A</a:t>
                </a:r>
                <a:r>
                  <a:rPr lang="en-US" altLang="zh-CN" sz="2500" dirty="0">
                    <a:solidFill>
                      <a:srgbClr val="FF0000"/>
                    </a:solidFill>
                    <a:sym typeface="Symbol" panose="05050102010706020507" pitchFamily="18" charset="2"/>
                  </a:rPr>
                  <a:t></a:t>
                </a:r>
                <a:r>
                  <a:rPr lang="en-US" altLang="zh-CN" sz="2500" dirty="0">
                    <a:solidFill>
                      <a:srgbClr val="FF0000"/>
                    </a:solidFill>
                  </a:rPr>
                  <a:t>A</a:t>
                </a:r>
                <a:r>
                  <a:rPr lang="zh-CN" altLang="en-US" sz="2500" dirty="0">
                    <a:solidFill>
                      <a:srgbClr val="FF0000"/>
                    </a:solidFill>
                  </a:rPr>
                  <a:t>；相等关系</a:t>
                </a:r>
                <a:r>
                  <a:rPr lang="en-US" altLang="zh-CN" sz="2500" dirty="0">
                    <a:solidFill>
                      <a:srgbClr val="FF0000"/>
                    </a:solidFill>
                  </a:rPr>
                  <a:t>I</a:t>
                </a:r>
                <a:r>
                  <a:rPr lang="en-US" altLang="zh-CN" sz="2500" baseline="-30000" dirty="0">
                    <a:solidFill>
                      <a:srgbClr val="FF0000"/>
                    </a:solidFill>
                  </a:rPr>
                  <a:t>A</a:t>
                </a:r>
                <a:r>
                  <a:rPr lang="en-US" altLang="zh-CN" sz="2500" dirty="0">
                    <a:solidFill>
                      <a:srgbClr val="FF0000"/>
                    </a:solidFill>
                  </a:rPr>
                  <a:t>={&lt;</a:t>
                </a:r>
                <a:r>
                  <a:rPr lang="en-US" altLang="zh-CN" sz="2500" dirty="0" err="1">
                    <a:solidFill>
                      <a:srgbClr val="FF0000"/>
                    </a:solidFill>
                  </a:rPr>
                  <a:t>x,x</a:t>
                </a:r>
                <a:r>
                  <a:rPr lang="en-US" altLang="zh-CN" sz="2500" dirty="0">
                    <a:solidFill>
                      <a:srgbClr val="FF0000"/>
                    </a:solidFill>
                  </a:rPr>
                  <a:t>&gt;</a:t>
                </a:r>
                <a:r>
                  <a:rPr lang="en-US" altLang="zh-CN" sz="2500" dirty="0">
                    <a:solidFill>
                      <a:srgbClr val="FF0000"/>
                    </a:solidFill>
                    <a:sym typeface="Symbol" panose="05050102010706020507" pitchFamily="18" charset="2"/>
                  </a:rPr>
                  <a:t></a:t>
                </a:r>
                <a:r>
                  <a:rPr lang="en-US" altLang="zh-CN" sz="2500" dirty="0" err="1">
                    <a:solidFill>
                      <a:srgbClr val="FF0000"/>
                    </a:solidFill>
                  </a:rPr>
                  <a:t>x</a:t>
                </a:r>
                <a:r>
                  <a:rPr lang="en-US" altLang="zh-CN" sz="2500" dirty="0" err="1">
                    <a:solidFill>
                      <a:srgbClr val="FF0000"/>
                    </a:solidFill>
                    <a:sym typeface="Symbol" panose="05050102010706020507" pitchFamily="18" charset="2"/>
                  </a:rPr>
                  <a:t></a:t>
                </a:r>
                <a:r>
                  <a:rPr lang="en-US" altLang="zh-CN" sz="2500" dirty="0" err="1">
                    <a:solidFill>
                      <a:srgbClr val="FF0000"/>
                    </a:solidFill>
                  </a:rPr>
                  <a:t>A</a:t>
                </a:r>
                <a:r>
                  <a:rPr lang="en-US" altLang="zh-CN" sz="2500" dirty="0">
                    <a:solidFill>
                      <a:srgbClr val="FF0000"/>
                    </a:solidFill>
                  </a:rPr>
                  <a:t>}</a:t>
                </a:r>
                <a:r>
                  <a:rPr lang="zh-CN" altLang="en-US" sz="2500" dirty="0"/>
                  <a:t>。</a:t>
                </a:r>
              </a:p>
              <a:p>
                <a:pPr eaLnBrk="1" hangingPunct="1">
                  <a:buClr>
                    <a:schemeClr val="tx2"/>
                  </a:buClr>
                  <a:defRPr/>
                </a:pPr>
                <a14:m>
                  <m:oMath xmlns:m="http://schemas.openxmlformats.org/officeDocument/2006/math">
                    <m:acc>
                      <m:accPr>
                        <m:chr m:val="̅"/>
                        <m:ctrlPr>
                          <a:rPr lang="zh-CN" altLang="en-US" sz="2800" i="1" smtClean="0">
                            <a:latin typeface="Cambria Math" panose="02040503050406030204" pitchFamily="18" charset="0"/>
                          </a:rPr>
                        </m:ctrlPr>
                      </m:accPr>
                      <m:e>
                        <m:r>
                          <m:rPr>
                            <m:sty m:val="p"/>
                          </m:rPr>
                          <a:rPr lang="en-US" altLang="zh-CN" sz="2800" i="1">
                            <a:latin typeface="Cambria Math" panose="02040503050406030204" pitchFamily="18" charset="0"/>
                          </a:rPr>
                          <m:t>R</m:t>
                        </m:r>
                      </m:e>
                    </m:acc>
                  </m:oMath>
                </a14:m>
                <a:r>
                  <a:rPr lang="en-US" altLang="zh-CN" sz="2800" dirty="0"/>
                  <a:t>=E</a:t>
                </a:r>
                <a:r>
                  <a:rPr lang="en-US" altLang="zh-CN" sz="2800" baseline="-30000" dirty="0"/>
                  <a:t>A</a:t>
                </a:r>
                <a:r>
                  <a:rPr lang="en-US" altLang="zh-CN" sz="2800" dirty="0"/>
                  <a:t>-R=A</a:t>
                </a:r>
                <a:r>
                  <a:rPr lang="en-US" altLang="zh-CN" sz="2800" dirty="0">
                    <a:sym typeface="Symbol" panose="05050102010706020507" pitchFamily="18" charset="2"/>
                  </a:rPr>
                  <a:t></a:t>
                </a:r>
                <a:r>
                  <a:rPr lang="en-US" altLang="zh-CN" sz="2800" dirty="0"/>
                  <a:t>A-R</a:t>
                </a:r>
              </a:p>
            </p:txBody>
          </p:sp>
        </mc:Choice>
        <mc:Fallback xmlns="">
          <p:sp>
            <p:nvSpPr>
              <p:cNvPr id="2052" name="Rectangle 3"/>
              <p:cNvSpPr>
                <a:spLocks noGrp="1" noRot="1" noChangeAspect="1" noMove="1" noResize="1" noEditPoints="1" noAdjustHandles="1" noChangeArrowheads="1" noChangeShapeType="1" noTextEdit="1"/>
              </p:cNvSpPr>
              <p:nvPr>
                <p:ph sz="quarter" idx="1"/>
              </p:nvPr>
            </p:nvSpPr>
            <p:spPr>
              <a:xfrm>
                <a:off x="342900" y="1200150"/>
                <a:ext cx="8229600" cy="3398838"/>
              </a:xfrm>
              <a:blipFill>
                <a:blip r:embed="rId3"/>
                <a:stretch>
                  <a:fillRect l="-296" t="-2334" r="-2815"/>
                </a:stretch>
              </a:blipFill>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 calcmode="lin" valueType="num">
                                      <p:cBhvr additive="base">
                                        <p:cTn id="7" dur="500" fill="hold"/>
                                        <p:tgtEl>
                                          <p:spTgt spid="20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2">
                                            <p:txEl>
                                              <p:pRg st="1" end="1"/>
                                            </p:txEl>
                                          </p:spTgt>
                                        </p:tgtEl>
                                        <p:attrNameLst>
                                          <p:attrName>style.visibility</p:attrName>
                                        </p:attrNameLst>
                                      </p:cBhvr>
                                      <p:to>
                                        <p:strVal val="visible"/>
                                      </p:to>
                                    </p:set>
                                    <p:anim calcmode="lin" valueType="num">
                                      <p:cBhvr additive="base">
                                        <p:cTn id="13" dur="500" fill="hold"/>
                                        <p:tgtEl>
                                          <p:spTgt spid="205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2">
                                            <p:txEl>
                                              <p:pRg st="2" end="2"/>
                                            </p:txEl>
                                          </p:spTgt>
                                        </p:tgtEl>
                                        <p:attrNameLst>
                                          <p:attrName>style.visibility</p:attrName>
                                        </p:attrNameLst>
                                      </p:cBhvr>
                                      <p:to>
                                        <p:strVal val="visible"/>
                                      </p:to>
                                    </p:set>
                                    <p:anim calcmode="lin" valueType="num">
                                      <p:cBhvr additive="base">
                                        <p:cTn id="19" dur="500" fill="hold"/>
                                        <p:tgtEl>
                                          <p:spTgt spid="205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2">
                                            <p:txEl>
                                              <p:pRg st="3" end="3"/>
                                            </p:txEl>
                                          </p:spTgt>
                                        </p:tgtEl>
                                        <p:attrNameLst>
                                          <p:attrName>style.visibility</p:attrName>
                                        </p:attrNameLst>
                                      </p:cBhvr>
                                      <p:to>
                                        <p:strVal val="visible"/>
                                      </p:to>
                                    </p:set>
                                    <p:anim calcmode="lin" valueType="num">
                                      <p:cBhvr additive="base">
                                        <p:cTn id="25" dur="500" fill="hold"/>
                                        <p:tgtEl>
                                          <p:spTgt spid="205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5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52">
                                            <p:txEl>
                                              <p:pRg st="4" end="4"/>
                                            </p:txEl>
                                          </p:spTgt>
                                        </p:tgtEl>
                                        <p:attrNameLst>
                                          <p:attrName>style.visibility</p:attrName>
                                        </p:attrNameLst>
                                      </p:cBhvr>
                                      <p:to>
                                        <p:strVal val="visible"/>
                                      </p:to>
                                    </p:set>
                                    <p:anim calcmode="lin" valueType="num">
                                      <p:cBhvr additive="base">
                                        <p:cTn id="31" dur="500" fill="hold"/>
                                        <p:tgtEl>
                                          <p:spTgt spid="205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5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bldLvl="5"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什么是关系？</a:t>
            </a:r>
          </a:p>
        </p:txBody>
      </p:sp>
      <p:sp>
        <p:nvSpPr>
          <p:cNvPr id="3" name="内容占位符 2"/>
          <p:cNvSpPr>
            <a:spLocks noGrp="1"/>
          </p:cNvSpPr>
          <p:nvPr>
            <p:ph sz="quarter" idx="1"/>
          </p:nvPr>
        </p:nvSpPr>
        <p:spPr/>
        <p:txBody>
          <a:bodyPr/>
          <a:lstStyle/>
          <a:p>
            <a:r>
              <a:rPr lang="zh-CN" altLang="en-US" sz="2400" dirty="0"/>
              <a:t>关系是指人与人之间，人与事物之间，事物与事物之间的相互联系。（基本含义，百度百科）</a:t>
            </a:r>
            <a:endParaRPr lang="en-US" altLang="zh-CN" sz="2400" dirty="0"/>
          </a:p>
          <a:p>
            <a:r>
              <a:rPr lang="zh-CN" altLang="en-US" sz="2400" dirty="0"/>
              <a:t>关系泛指原因、条件等</a:t>
            </a:r>
            <a:r>
              <a:rPr lang="en-US" altLang="zh-CN" sz="2400" dirty="0"/>
              <a:t>… (</a:t>
            </a:r>
            <a:r>
              <a:rPr lang="zh-CN" altLang="en-US" sz="2400" dirty="0"/>
              <a:t>其他含义，基本含义的引申</a:t>
            </a:r>
            <a:r>
              <a:rPr lang="en-US" altLang="zh-CN" sz="2400" dirty="0"/>
              <a:t>)</a:t>
            </a:r>
          </a:p>
          <a:p>
            <a:r>
              <a:rPr lang="zh-CN" altLang="en-US" sz="2400" dirty="0"/>
              <a:t>本章内容是从集合论的视角讨论“关系”，揭示“关系”的数学性质</a:t>
            </a:r>
            <a:endParaRPr lang="en-US" altLang="zh-CN" sz="2400" dirty="0"/>
          </a:p>
          <a:p>
            <a:pPr lvl="1"/>
            <a:r>
              <a:rPr lang="zh-CN" altLang="en-US" sz="2400" dirty="0"/>
              <a:t>关系是集合</a:t>
            </a:r>
            <a:endParaRPr lang="en-US" altLang="zh-CN" sz="2400" dirty="0"/>
          </a:p>
          <a:p>
            <a:pPr lvl="1"/>
            <a:r>
              <a:rPr lang="zh-CN" altLang="en-US" sz="2400" dirty="0"/>
              <a:t>关系的元素描述了两个或多个对象之间的某种联系</a:t>
            </a:r>
            <a:endParaRPr lang="en-US" altLang="zh-CN" sz="2400" dirty="0"/>
          </a:p>
          <a:p>
            <a:pPr lvl="1"/>
            <a:r>
              <a:rPr lang="zh-CN" altLang="en-US" sz="2400" dirty="0"/>
              <a:t>关系的全部元素反映出集合的共性，如等价、偏序等</a:t>
            </a:r>
          </a:p>
        </p:txBody>
      </p:sp>
    </p:spTree>
    <p:extLst>
      <p:ext uri="{BB962C8B-B14F-4D97-AF65-F5344CB8AC3E}">
        <p14:creationId xmlns:p14="http://schemas.microsoft.com/office/powerpoint/2010/main" val="3180444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28688" y="171450"/>
            <a:ext cx="7315200" cy="742950"/>
          </a:xfrm>
        </p:spPr>
        <p:txBody>
          <a:bodyPr/>
          <a:lstStyle/>
          <a:p>
            <a:pPr eaLnBrk="1" hangingPunct="1"/>
            <a:r>
              <a:rPr lang="zh-CN" altLang="en-US" sz="4200"/>
              <a:t>例</a:t>
            </a:r>
          </a:p>
        </p:txBody>
      </p:sp>
      <p:sp>
        <p:nvSpPr>
          <p:cNvPr id="29699" name="Rectangle 3"/>
          <p:cNvSpPr>
            <a:spLocks noGrp="1" noChangeArrowheads="1"/>
          </p:cNvSpPr>
          <p:nvPr>
            <p:ph sz="quarter" idx="1"/>
          </p:nvPr>
        </p:nvSpPr>
        <p:spPr>
          <a:xfrm>
            <a:off x="612775" y="1200150"/>
            <a:ext cx="8153400" cy="3371850"/>
          </a:xfrm>
        </p:spPr>
        <p:txBody>
          <a:bodyPr/>
          <a:lstStyle/>
          <a:p>
            <a:pPr eaLnBrk="1" hangingPunct="1">
              <a:lnSpc>
                <a:spcPct val="90000"/>
              </a:lnSpc>
            </a:pPr>
            <a:r>
              <a:rPr lang="zh-CN" altLang="en-US" sz="2800"/>
              <a:t>设</a:t>
            </a:r>
            <a:r>
              <a:rPr lang="en-US" altLang="zh-CN" sz="2800"/>
              <a:t>A={a,b,c,d,e,f}</a:t>
            </a:r>
            <a:r>
              <a:rPr lang="zh-CN" altLang="en-US" sz="2800"/>
              <a:t>为学生集合，</a:t>
            </a:r>
            <a:r>
              <a:rPr lang="en-US" altLang="zh-CN" sz="2800"/>
              <a:t>B={</a:t>
            </a:r>
            <a:r>
              <a:rPr lang="en-US" altLang="zh-CN" sz="2800">
                <a:sym typeface="Symbol" panose="05050102010706020507" pitchFamily="18" charset="2"/>
              </a:rPr>
              <a:t></a:t>
            </a:r>
            <a:r>
              <a:rPr lang="en-US" altLang="zh-CN" sz="2800"/>
              <a:t>,</a:t>
            </a:r>
            <a:r>
              <a:rPr lang="en-US" altLang="zh-CN" sz="2800">
                <a:sym typeface="Symbol" panose="05050102010706020507" pitchFamily="18" charset="2"/>
              </a:rPr>
              <a:t>,,</a:t>
            </a:r>
            <a:r>
              <a:rPr lang="en-US" altLang="zh-CN" sz="2800"/>
              <a:t>}</a:t>
            </a:r>
            <a:r>
              <a:rPr lang="zh-CN" altLang="en-US" sz="2800">
                <a:sym typeface="Symbol" panose="05050102010706020507" pitchFamily="18" charset="2"/>
              </a:rPr>
              <a:t>为选修课程集合，</a:t>
            </a:r>
            <a:r>
              <a:rPr lang="en-US" altLang="zh-CN" sz="2800">
                <a:sym typeface="Symbol" panose="05050102010706020507" pitchFamily="18" charset="2"/>
              </a:rPr>
              <a:t>C={2,3,4,5}</a:t>
            </a:r>
            <a:r>
              <a:rPr lang="zh-CN" altLang="en-US" sz="2800">
                <a:sym typeface="Symbol" panose="05050102010706020507" pitchFamily="18" charset="2"/>
              </a:rPr>
              <a:t>为学习成绩集合</a:t>
            </a:r>
          </a:p>
          <a:p>
            <a:pPr eaLnBrk="1" hangingPunct="1">
              <a:lnSpc>
                <a:spcPct val="90000"/>
              </a:lnSpc>
            </a:pPr>
            <a:r>
              <a:rPr lang="zh-CN" altLang="en-US" sz="2800">
                <a:sym typeface="Symbol" panose="05050102010706020507" pitchFamily="18" charset="2"/>
              </a:rPr>
              <a:t>学生与课程之间存在着一种关系即“选修关系”；</a:t>
            </a:r>
          </a:p>
          <a:p>
            <a:pPr eaLnBrk="1" hangingPunct="1">
              <a:lnSpc>
                <a:spcPct val="90000"/>
              </a:lnSpc>
            </a:pPr>
            <a:r>
              <a:rPr lang="zh-CN" altLang="en-US" sz="2800">
                <a:sym typeface="Symbol" panose="05050102010706020507" pitchFamily="18" charset="2"/>
              </a:rPr>
              <a:t>学生、课程和成绩之间也存在着一种叫做“学习成绩关系”</a:t>
            </a:r>
            <a:r>
              <a:rPr lang="zh-CN" altLang="en-US" sz="3600">
                <a:sym typeface="Symbol" panose="05050102010706020507" pitchFamily="18" charset="2"/>
              </a:rPr>
              <a:t>。</a:t>
            </a:r>
          </a:p>
        </p:txBody>
      </p:sp>
    </p:spTree>
  </p:cSld>
  <p:clrMapOvr>
    <a:masterClrMapping/>
  </p:clrMapOvr>
  <p:transition spd="slow" advTm="8000">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28688" y="171450"/>
            <a:ext cx="7315200" cy="742950"/>
          </a:xfrm>
        </p:spPr>
        <p:txBody>
          <a:bodyPr/>
          <a:lstStyle/>
          <a:p>
            <a:pPr eaLnBrk="1" hangingPunct="1"/>
            <a:r>
              <a:rPr lang="zh-CN" altLang="en-US" sz="4200"/>
              <a:t>例</a:t>
            </a:r>
          </a:p>
        </p:txBody>
      </p:sp>
      <p:sp>
        <p:nvSpPr>
          <p:cNvPr id="30723" name="Rectangle 3"/>
          <p:cNvSpPr>
            <a:spLocks noGrp="1" noChangeArrowheads="1"/>
          </p:cNvSpPr>
          <p:nvPr>
            <p:ph sz="quarter" idx="1"/>
          </p:nvPr>
        </p:nvSpPr>
        <p:spPr>
          <a:xfrm>
            <a:off x="612775" y="1200150"/>
            <a:ext cx="8153400" cy="3371850"/>
          </a:xfrm>
        </p:spPr>
        <p:txBody>
          <a:bodyPr/>
          <a:lstStyle/>
          <a:p>
            <a:pPr eaLnBrk="1" hangingPunct="1"/>
            <a:r>
              <a:rPr lang="zh-CN" altLang="en-US" sz="2800" dirty="0">
                <a:sym typeface="Symbol" panose="05050102010706020507" pitchFamily="18" charset="2"/>
              </a:rPr>
              <a:t>设用</a:t>
            </a:r>
            <a:r>
              <a:rPr lang="en-US" altLang="zh-CN" sz="2800" dirty="0">
                <a:sym typeface="Symbol" panose="05050102010706020507" pitchFamily="18" charset="2"/>
              </a:rPr>
              <a:t>R</a:t>
            </a:r>
            <a:r>
              <a:rPr lang="zh-CN" altLang="en-US" sz="2800" dirty="0">
                <a:sym typeface="Symbol" panose="05050102010706020507" pitchFamily="18" charset="2"/>
              </a:rPr>
              <a:t>表示选修关系，</a:t>
            </a:r>
            <a:r>
              <a:rPr lang="en-US" altLang="zh-CN" sz="2800" dirty="0">
                <a:sym typeface="Symbol" panose="05050102010706020507" pitchFamily="18" charset="2"/>
              </a:rPr>
              <a:t>S</a:t>
            </a:r>
            <a:r>
              <a:rPr lang="zh-CN" altLang="en-US" sz="2800" dirty="0">
                <a:sym typeface="Symbol" panose="05050102010706020507" pitchFamily="18" charset="2"/>
              </a:rPr>
              <a:t>表示学习成绩关系，那么</a:t>
            </a:r>
            <a:r>
              <a:rPr lang="en-US" altLang="zh-CN" sz="2800" dirty="0">
                <a:sym typeface="Symbol" panose="05050102010706020507" pitchFamily="18" charset="2"/>
              </a:rPr>
              <a:t>R</a:t>
            </a:r>
            <a:r>
              <a:rPr lang="zh-CN" altLang="en-US" sz="2800" dirty="0">
                <a:sym typeface="Symbol" panose="05050102010706020507" pitchFamily="18" charset="2"/>
              </a:rPr>
              <a:t>为</a:t>
            </a:r>
            <a:r>
              <a:rPr lang="en-US" altLang="zh-CN" sz="2800" dirty="0">
                <a:sym typeface="Symbol" panose="05050102010706020507" pitchFamily="18" charset="2"/>
              </a:rPr>
              <a:t>A</a:t>
            </a:r>
            <a:r>
              <a:rPr lang="zh-CN" altLang="en-US" sz="2800" dirty="0">
                <a:sym typeface="Symbol" panose="05050102010706020507" pitchFamily="18" charset="2"/>
              </a:rPr>
              <a:t>与</a:t>
            </a:r>
            <a:r>
              <a:rPr lang="en-US" altLang="zh-CN" sz="2800" dirty="0">
                <a:sym typeface="Symbol" panose="05050102010706020507" pitchFamily="18" charset="2"/>
              </a:rPr>
              <a:t>B</a:t>
            </a:r>
            <a:r>
              <a:rPr lang="zh-CN" altLang="en-US" sz="2800" dirty="0">
                <a:sym typeface="Symbol" panose="05050102010706020507" pitchFamily="18" charset="2"/>
              </a:rPr>
              <a:t>上的二元关系，</a:t>
            </a:r>
            <a:r>
              <a:rPr lang="en-US" altLang="zh-CN" sz="2800" dirty="0">
                <a:sym typeface="Symbol" panose="05050102010706020507" pitchFamily="18" charset="2"/>
              </a:rPr>
              <a:t>S</a:t>
            </a:r>
            <a:r>
              <a:rPr lang="zh-CN" altLang="en-US" sz="2800" dirty="0">
                <a:sym typeface="Symbol" panose="05050102010706020507" pitchFamily="18" charset="2"/>
              </a:rPr>
              <a:t>为</a:t>
            </a:r>
            <a:r>
              <a:rPr lang="en-US" altLang="zh-CN" sz="2800" dirty="0">
                <a:sym typeface="Symbol" panose="05050102010706020507" pitchFamily="18" charset="2"/>
              </a:rPr>
              <a:t>A</a:t>
            </a:r>
            <a:r>
              <a:rPr lang="zh-CN" altLang="en-US" sz="2800" dirty="0">
                <a:sym typeface="Symbol" panose="05050102010706020507" pitchFamily="18" charset="2"/>
              </a:rPr>
              <a:t>，</a:t>
            </a:r>
            <a:r>
              <a:rPr lang="en-US" altLang="zh-CN" sz="2800" dirty="0">
                <a:sym typeface="Symbol" panose="05050102010706020507" pitchFamily="18" charset="2"/>
              </a:rPr>
              <a:t>B</a:t>
            </a:r>
            <a:r>
              <a:rPr lang="zh-CN" altLang="en-US" sz="2800" dirty="0">
                <a:sym typeface="Symbol" panose="05050102010706020507" pitchFamily="18" charset="2"/>
              </a:rPr>
              <a:t>和</a:t>
            </a:r>
            <a:r>
              <a:rPr lang="en-US" altLang="zh-CN" sz="2800" dirty="0">
                <a:sym typeface="Symbol" panose="05050102010706020507" pitchFamily="18" charset="2"/>
              </a:rPr>
              <a:t>C</a:t>
            </a:r>
            <a:r>
              <a:rPr lang="zh-CN" altLang="en-US" sz="2800" dirty="0">
                <a:sym typeface="Symbol" panose="05050102010706020507" pitchFamily="18" charset="2"/>
              </a:rPr>
              <a:t>上的三元关系。</a:t>
            </a:r>
          </a:p>
        </p:txBody>
      </p:sp>
    </p:spTree>
  </p:cSld>
  <p:clrMapOvr>
    <a:masterClrMapping/>
  </p:clrMapOvr>
  <p:transition spd="slow" advTm="8000">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928688" y="171450"/>
            <a:ext cx="7315200" cy="742950"/>
          </a:xfrm>
        </p:spPr>
        <p:txBody>
          <a:bodyPr/>
          <a:lstStyle/>
          <a:p>
            <a:pPr eaLnBrk="1" hangingPunct="1"/>
            <a:r>
              <a:rPr lang="zh-CN" altLang="en-US" sz="4200"/>
              <a:t>例</a:t>
            </a:r>
          </a:p>
        </p:txBody>
      </p:sp>
      <p:sp>
        <p:nvSpPr>
          <p:cNvPr id="22531" name="Rectangle 1027"/>
          <p:cNvSpPr>
            <a:spLocks noGrp="1" noChangeArrowheads="1"/>
          </p:cNvSpPr>
          <p:nvPr>
            <p:ph sz="quarter" idx="1"/>
          </p:nvPr>
        </p:nvSpPr>
        <p:spPr>
          <a:xfrm>
            <a:off x="612775" y="1200150"/>
            <a:ext cx="8153400" cy="3371850"/>
          </a:xfrm>
        </p:spPr>
        <p:txBody>
          <a:bodyPr/>
          <a:lstStyle/>
          <a:p>
            <a:pPr marL="239316" indent="-239316" eaLnBrk="1" hangingPunct="1">
              <a:lnSpc>
                <a:spcPct val="90000"/>
              </a:lnSpc>
              <a:defRPr/>
            </a:pPr>
            <a:r>
              <a:rPr lang="en-US" altLang="zh-CN" sz="2800" dirty="0">
                <a:sym typeface="Symbol" panose="05050102010706020507" pitchFamily="18" charset="2"/>
              </a:rPr>
              <a:t>R={&lt;a,&gt;,&lt;a,&gt;,&lt;b,&gt;,&lt;b,&gt;,&lt;c,&gt;,&lt;c,&gt;,&lt;e,&gt;,&lt;f,&gt;}</a:t>
            </a:r>
            <a:r>
              <a:rPr lang="zh-CN" altLang="en-US" sz="2800" dirty="0">
                <a:sym typeface="Symbol" panose="05050102010706020507" pitchFamily="18" charset="2"/>
              </a:rPr>
              <a:t>表示：</a:t>
            </a:r>
          </a:p>
          <a:p>
            <a:pPr marL="479822" lvl="1" eaLnBrk="1" hangingPunct="1">
              <a:lnSpc>
                <a:spcPct val="90000"/>
              </a:lnSpc>
              <a:defRPr/>
            </a:pPr>
            <a:r>
              <a:rPr lang="zh-CN" altLang="en-US" sz="2800" dirty="0">
                <a:sym typeface="Symbol" panose="05050102010706020507" pitchFamily="18" charset="2"/>
              </a:rPr>
              <a:t>学生</a:t>
            </a:r>
            <a:r>
              <a:rPr lang="en-US" altLang="zh-CN" sz="2800" dirty="0">
                <a:sym typeface="Symbol" panose="05050102010706020507" pitchFamily="18" charset="2"/>
              </a:rPr>
              <a:t>a</a:t>
            </a:r>
            <a:r>
              <a:rPr lang="zh-CN" altLang="en-US" sz="2800" dirty="0">
                <a:sym typeface="Symbol" panose="05050102010706020507" pitchFamily="18" charset="2"/>
              </a:rPr>
              <a:t>选修课程，；</a:t>
            </a:r>
          </a:p>
          <a:p>
            <a:pPr marL="479822" lvl="1" eaLnBrk="1" hangingPunct="1">
              <a:lnSpc>
                <a:spcPct val="90000"/>
              </a:lnSpc>
              <a:defRPr/>
            </a:pPr>
            <a:r>
              <a:rPr lang="zh-CN" altLang="en-US" sz="2800" dirty="0">
                <a:sym typeface="Symbol" panose="05050102010706020507" pitchFamily="18" charset="2"/>
              </a:rPr>
              <a:t>学生</a:t>
            </a:r>
            <a:r>
              <a:rPr lang="en-US" altLang="zh-CN" sz="2800" dirty="0">
                <a:sym typeface="Symbol" panose="05050102010706020507" pitchFamily="18" charset="2"/>
              </a:rPr>
              <a:t>b</a:t>
            </a:r>
            <a:r>
              <a:rPr lang="zh-CN" altLang="en-US" sz="2800" dirty="0">
                <a:sym typeface="Symbol" panose="05050102010706020507" pitchFamily="18" charset="2"/>
              </a:rPr>
              <a:t>选修课程，；</a:t>
            </a:r>
          </a:p>
          <a:p>
            <a:pPr marL="479822" lvl="1" eaLnBrk="1" hangingPunct="1">
              <a:lnSpc>
                <a:spcPct val="90000"/>
              </a:lnSpc>
              <a:defRPr/>
            </a:pPr>
            <a:r>
              <a:rPr lang="zh-CN" altLang="en-US" sz="2800" dirty="0">
                <a:sym typeface="Symbol" panose="05050102010706020507" pitchFamily="18" charset="2"/>
              </a:rPr>
              <a:t>学生</a:t>
            </a:r>
            <a:r>
              <a:rPr lang="en-US" altLang="zh-CN" sz="2800" dirty="0">
                <a:sym typeface="Symbol" panose="05050102010706020507" pitchFamily="18" charset="2"/>
              </a:rPr>
              <a:t>c</a:t>
            </a:r>
            <a:r>
              <a:rPr lang="zh-CN" altLang="en-US" sz="2800" dirty="0">
                <a:sym typeface="Symbol" panose="05050102010706020507" pitchFamily="18" charset="2"/>
              </a:rPr>
              <a:t>选修课程，；</a:t>
            </a:r>
          </a:p>
          <a:p>
            <a:pPr marL="479822" lvl="1" eaLnBrk="1" hangingPunct="1">
              <a:lnSpc>
                <a:spcPct val="90000"/>
              </a:lnSpc>
              <a:defRPr/>
            </a:pPr>
            <a:r>
              <a:rPr lang="zh-CN" altLang="en-US" sz="2800" dirty="0">
                <a:sym typeface="Symbol" panose="05050102010706020507" pitchFamily="18" charset="2"/>
              </a:rPr>
              <a:t>学生</a:t>
            </a:r>
            <a:r>
              <a:rPr lang="en-US" altLang="zh-CN" sz="2800" dirty="0">
                <a:sym typeface="Symbol" panose="05050102010706020507" pitchFamily="18" charset="2"/>
              </a:rPr>
              <a:t>e</a:t>
            </a:r>
            <a:r>
              <a:rPr lang="zh-CN" altLang="en-US" sz="2800" dirty="0">
                <a:sym typeface="Symbol" panose="05050102010706020507" pitchFamily="18" charset="2"/>
              </a:rPr>
              <a:t>选修课程；</a:t>
            </a:r>
          </a:p>
          <a:p>
            <a:pPr marL="479822" lvl="1" eaLnBrk="1" hangingPunct="1">
              <a:lnSpc>
                <a:spcPct val="90000"/>
              </a:lnSpc>
              <a:defRPr/>
            </a:pPr>
            <a:r>
              <a:rPr lang="zh-CN" altLang="en-US" sz="2800" dirty="0">
                <a:sym typeface="Symbol" panose="05050102010706020507" pitchFamily="18" charset="2"/>
              </a:rPr>
              <a:t>学生</a:t>
            </a:r>
            <a:r>
              <a:rPr lang="en-US" altLang="zh-CN" sz="2800" dirty="0">
                <a:sym typeface="Symbol" panose="05050102010706020507" pitchFamily="18" charset="2"/>
              </a:rPr>
              <a:t>f</a:t>
            </a:r>
            <a:r>
              <a:rPr lang="zh-CN" altLang="en-US" sz="2800" dirty="0">
                <a:sym typeface="Symbol" panose="05050102010706020507" pitchFamily="18" charset="2"/>
              </a:rPr>
              <a:t>选修课程；</a:t>
            </a:r>
          </a:p>
          <a:p>
            <a:pPr marL="479822" lvl="1" eaLnBrk="1" hangingPunct="1">
              <a:lnSpc>
                <a:spcPct val="90000"/>
              </a:lnSpc>
              <a:defRPr/>
            </a:pPr>
            <a:r>
              <a:rPr lang="zh-CN" altLang="en-US" sz="2800" dirty="0">
                <a:sym typeface="Symbol" panose="05050102010706020507" pitchFamily="18" charset="2"/>
              </a:rPr>
              <a:t>学生</a:t>
            </a:r>
            <a:r>
              <a:rPr lang="en-US" altLang="zh-CN" sz="2800" dirty="0">
                <a:sym typeface="Symbol" panose="05050102010706020507" pitchFamily="18" charset="2"/>
              </a:rPr>
              <a:t>d</a:t>
            </a:r>
            <a:r>
              <a:rPr lang="zh-CN" altLang="en-US" sz="2800" dirty="0">
                <a:sym typeface="Symbol" panose="05050102010706020507" pitchFamily="18" charset="2"/>
              </a:rPr>
              <a:t>没有选修任何课程。</a:t>
            </a:r>
          </a:p>
        </p:txBody>
      </p:sp>
    </p:spTree>
  </p:cSld>
  <p:clrMapOvr>
    <a:masterClrMapping/>
  </p:clrMapOvr>
  <p:transition spd="slow" advTm="8000">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28688" y="171450"/>
            <a:ext cx="7315200" cy="742950"/>
          </a:xfrm>
        </p:spPr>
        <p:txBody>
          <a:bodyPr/>
          <a:lstStyle/>
          <a:p>
            <a:pPr eaLnBrk="1" hangingPunct="1"/>
            <a:r>
              <a:rPr lang="zh-CN" altLang="en-US" sz="4200"/>
              <a:t>例</a:t>
            </a:r>
          </a:p>
        </p:txBody>
      </p:sp>
      <p:sp>
        <p:nvSpPr>
          <p:cNvPr id="32771" name="Rectangle 3"/>
          <p:cNvSpPr>
            <a:spLocks noGrp="1" noChangeArrowheads="1"/>
          </p:cNvSpPr>
          <p:nvPr>
            <p:ph sz="quarter" idx="1"/>
          </p:nvPr>
        </p:nvSpPr>
        <p:spPr>
          <a:xfrm>
            <a:off x="612775" y="1200150"/>
            <a:ext cx="8153400" cy="3371850"/>
          </a:xfrm>
        </p:spPr>
        <p:txBody>
          <a:bodyPr/>
          <a:lstStyle/>
          <a:p>
            <a:pPr eaLnBrk="1" hangingPunct="1"/>
            <a:r>
              <a:rPr lang="en-US" altLang="zh-CN" sz="2800" dirty="0">
                <a:sym typeface="Symbol" panose="05050102010706020507" pitchFamily="18" charset="2"/>
              </a:rPr>
              <a:t>S={&lt;a,,5&gt;,&lt;a,,5&gt;,&lt;b,,3&gt;,&lt;c,,4&gt;,&lt;f,,2&gt;}</a:t>
            </a:r>
            <a:r>
              <a:rPr lang="zh-CN" altLang="en-US" sz="2800" dirty="0">
                <a:latin typeface="宋体" panose="02010600030101010101" pitchFamily="2" charset="-122"/>
                <a:sym typeface="Symbol" panose="05050102010706020507" pitchFamily="18" charset="2"/>
              </a:rPr>
              <a:t>表示</a:t>
            </a:r>
          </a:p>
          <a:p>
            <a:pPr lvl="1" eaLnBrk="1" hangingPunct="1"/>
            <a:r>
              <a:rPr lang="zh-CN" altLang="en-US" sz="2400" dirty="0">
                <a:latin typeface="宋体" panose="02010600030101010101" pitchFamily="2" charset="-122"/>
                <a:sym typeface="Symbol" panose="05050102010706020507" pitchFamily="18" charset="2"/>
              </a:rPr>
              <a:t>学生</a:t>
            </a:r>
            <a:r>
              <a:rPr lang="en-US" altLang="zh-CN" sz="2400" dirty="0">
                <a:sym typeface="Symbol" panose="05050102010706020507" pitchFamily="18" charset="2"/>
              </a:rPr>
              <a:t>a</a:t>
            </a:r>
            <a:r>
              <a:rPr lang="zh-CN" altLang="en-US" sz="2400" dirty="0">
                <a:latin typeface="宋体" panose="02010600030101010101" pitchFamily="2" charset="-122"/>
                <a:sym typeface="Symbol" panose="05050102010706020507" pitchFamily="18" charset="2"/>
              </a:rPr>
              <a:t>所选的两门课程成绩都是</a:t>
            </a:r>
            <a:r>
              <a:rPr lang="en-US" altLang="zh-CN" sz="2400" dirty="0">
                <a:sym typeface="Symbol" panose="05050102010706020507" pitchFamily="18" charset="2"/>
              </a:rPr>
              <a:t>5</a:t>
            </a:r>
            <a:r>
              <a:rPr lang="zh-CN" altLang="en-US" sz="2400" dirty="0">
                <a:latin typeface="宋体" panose="02010600030101010101" pitchFamily="2" charset="-122"/>
                <a:sym typeface="Symbol" panose="05050102010706020507" pitchFamily="18" charset="2"/>
              </a:rPr>
              <a:t>分；</a:t>
            </a:r>
          </a:p>
          <a:p>
            <a:pPr lvl="1" eaLnBrk="1" hangingPunct="1"/>
            <a:r>
              <a:rPr lang="zh-CN" altLang="en-US" sz="2400" dirty="0">
                <a:latin typeface="宋体" panose="02010600030101010101" pitchFamily="2" charset="-122"/>
                <a:sym typeface="Symbol" panose="05050102010706020507" pitchFamily="18" charset="2"/>
              </a:rPr>
              <a:t>学生</a:t>
            </a:r>
            <a:r>
              <a:rPr lang="en-US" altLang="zh-CN" sz="2400" dirty="0">
                <a:sym typeface="Symbol" panose="05050102010706020507" pitchFamily="18" charset="2"/>
              </a:rPr>
              <a:t>b</a:t>
            </a:r>
            <a:r>
              <a:rPr lang="zh-CN" altLang="en-US" sz="2400" dirty="0">
                <a:latin typeface="宋体" panose="02010600030101010101" pitchFamily="2" charset="-122"/>
                <a:sym typeface="Symbol" panose="05050102010706020507" pitchFamily="18" charset="2"/>
              </a:rPr>
              <a:t>所选</a:t>
            </a:r>
            <a:r>
              <a:rPr lang="zh-CN" altLang="en-US" sz="2400" dirty="0">
                <a:sym typeface="Symbol" panose="05050102010706020507" pitchFamily="18" charset="2"/>
              </a:rPr>
              <a:t></a:t>
            </a:r>
            <a:r>
              <a:rPr lang="zh-CN" altLang="en-US" sz="2400" dirty="0">
                <a:latin typeface="宋体" panose="02010600030101010101" pitchFamily="2" charset="-122"/>
                <a:sym typeface="Symbol" panose="05050102010706020507" pitchFamily="18" charset="2"/>
              </a:rPr>
              <a:t>课程的成绩是</a:t>
            </a:r>
            <a:r>
              <a:rPr lang="en-US" altLang="zh-CN" sz="2400" dirty="0">
                <a:sym typeface="Symbol" panose="05050102010706020507" pitchFamily="18" charset="2"/>
              </a:rPr>
              <a:t>3</a:t>
            </a:r>
            <a:r>
              <a:rPr lang="zh-CN" altLang="en-US" sz="2400" dirty="0">
                <a:latin typeface="宋体" panose="02010600030101010101" pitchFamily="2" charset="-122"/>
                <a:sym typeface="Symbol" panose="05050102010706020507" pitchFamily="18" charset="2"/>
              </a:rPr>
              <a:t>分；</a:t>
            </a:r>
          </a:p>
          <a:p>
            <a:pPr lvl="1" eaLnBrk="1" hangingPunct="1"/>
            <a:r>
              <a:rPr lang="zh-CN" altLang="en-US" sz="2400" dirty="0">
                <a:latin typeface="宋体" panose="02010600030101010101" pitchFamily="2" charset="-122"/>
                <a:sym typeface="Symbol" panose="05050102010706020507" pitchFamily="18" charset="2"/>
              </a:rPr>
              <a:t>学生</a:t>
            </a:r>
            <a:r>
              <a:rPr lang="en-US" altLang="zh-CN" sz="2400" dirty="0">
                <a:sym typeface="Symbol" panose="05050102010706020507" pitchFamily="18" charset="2"/>
              </a:rPr>
              <a:t>c</a:t>
            </a:r>
            <a:r>
              <a:rPr lang="zh-CN" altLang="en-US" sz="2400" dirty="0">
                <a:latin typeface="宋体" panose="02010600030101010101" pitchFamily="2" charset="-122"/>
                <a:sym typeface="Symbol" panose="05050102010706020507" pitchFamily="18" charset="2"/>
              </a:rPr>
              <a:t>所选</a:t>
            </a:r>
            <a:r>
              <a:rPr lang="zh-CN" altLang="en-US" sz="2400" dirty="0">
                <a:sym typeface="Symbol" panose="05050102010706020507" pitchFamily="18" charset="2"/>
              </a:rPr>
              <a:t></a:t>
            </a:r>
            <a:r>
              <a:rPr lang="zh-CN" altLang="en-US" sz="2400" dirty="0">
                <a:latin typeface="宋体" panose="02010600030101010101" pitchFamily="2" charset="-122"/>
                <a:sym typeface="Symbol" panose="05050102010706020507" pitchFamily="18" charset="2"/>
              </a:rPr>
              <a:t>课程的成绩是</a:t>
            </a:r>
            <a:r>
              <a:rPr lang="en-US" altLang="zh-CN" sz="2400" dirty="0">
                <a:sym typeface="Symbol" panose="05050102010706020507" pitchFamily="18" charset="2"/>
              </a:rPr>
              <a:t>4</a:t>
            </a:r>
            <a:r>
              <a:rPr lang="zh-CN" altLang="en-US" sz="2400" dirty="0">
                <a:latin typeface="宋体" panose="02010600030101010101" pitchFamily="2" charset="-122"/>
                <a:sym typeface="Symbol" panose="05050102010706020507" pitchFamily="18" charset="2"/>
              </a:rPr>
              <a:t>分；</a:t>
            </a:r>
          </a:p>
          <a:p>
            <a:pPr lvl="1" eaLnBrk="1" hangingPunct="1"/>
            <a:r>
              <a:rPr lang="zh-CN" altLang="en-US" sz="2400" dirty="0">
                <a:latin typeface="宋体" panose="02010600030101010101" pitchFamily="2" charset="-122"/>
                <a:sym typeface="Symbol" panose="05050102010706020507" pitchFamily="18" charset="2"/>
              </a:rPr>
              <a:t>学生</a:t>
            </a:r>
            <a:r>
              <a:rPr lang="en-US" altLang="zh-CN" sz="2400" dirty="0">
                <a:sym typeface="Symbol" panose="05050102010706020507" pitchFamily="18" charset="2"/>
              </a:rPr>
              <a:t>f</a:t>
            </a:r>
            <a:r>
              <a:rPr lang="zh-CN" altLang="en-US" sz="2400" dirty="0">
                <a:latin typeface="宋体" panose="02010600030101010101" pitchFamily="2" charset="-122"/>
                <a:sym typeface="Symbol" panose="05050102010706020507" pitchFamily="18" charset="2"/>
              </a:rPr>
              <a:t>所选</a:t>
            </a:r>
            <a:r>
              <a:rPr lang="zh-CN" altLang="en-US" sz="2400" dirty="0">
                <a:sym typeface="Symbol" panose="05050102010706020507" pitchFamily="18" charset="2"/>
              </a:rPr>
              <a:t></a:t>
            </a:r>
            <a:r>
              <a:rPr lang="zh-CN" altLang="en-US" sz="2400" dirty="0">
                <a:latin typeface="宋体" panose="02010600030101010101" pitchFamily="2" charset="-122"/>
                <a:sym typeface="Symbol" panose="05050102010706020507" pitchFamily="18" charset="2"/>
              </a:rPr>
              <a:t>课程的成绩是</a:t>
            </a:r>
            <a:r>
              <a:rPr lang="en-US" altLang="zh-CN" sz="2400" dirty="0">
                <a:sym typeface="Symbol" panose="05050102010706020507" pitchFamily="18" charset="2"/>
              </a:rPr>
              <a:t>2</a:t>
            </a:r>
            <a:r>
              <a:rPr lang="zh-CN" altLang="en-US" sz="2400" dirty="0">
                <a:latin typeface="宋体" panose="02010600030101010101" pitchFamily="2" charset="-122"/>
                <a:sym typeface="Symbol" panose="05050102010706020507" pitchFamily="18" charset="2"/>
              </a:rPr>
              <a:t>分。</a:t>
            </a:r>
            <a:endParaRPr lang="zh-CN" altLang="en-US" sz="2400" dirty="0"/>
          </a:p>
        </p:txBody>
      </p:sp>
    </p:spTree>
  </p:cSld>
  <p:clrMapOvr>
    <a:masterClrMapping/>
  </p:clrMapOvr>
  <p:transition spd="slow" advTm="8000">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28688" y="171450"/>
            <a:ext cx="7315200" cy="742950"/>
          </a:xfrm>
        </p:spPr>
        <p:txBody>
          <a:bodyPr/>
          <a:lstStyle/>
          <a:p>
            <a:pPr eaLnBrk="1" hangingPunct="1"/>
            <a:r>
              <a:rPr lang="zh-CN" altLang="en-US" sz="4200"/>
              <a:t>例</a:t>
            </a:r>
          </a:p>
        </p:txBody>
      </p:sp>
      <p:sp>
        <p:nvSpPr>
          <p:cNvPr id="43011" name="Rectangle 3"/>
          <p:cNvSpPr>
            <a:spLocks noGrp="1" noChangeArrowheads="1"/>
          </p:cNvSpPr>
          <p:nvPr>
            <p:ph sz="quarter" idx="1"/>
          </p:nvPr>
        </p:nvSpPr>
        <p:spPr>
          <a:xfrm>
            <a:off x="612775" y="1200150"/>
            <a:ext cx="8153400" cy="3371850"/>
          </a:xfrm>
        </p:spPr>
        <p:txBody>
          <a:bodyPr/>
          <a:lstStyle/>
          <a:p>
            <a:pPr eaLnBrk="1" hangingPunct="1">
              <a:defRPr/>
            </a:pPr>
            <a:r>
              <a:rPr lang="zh-CN" altLang="en-US" sz="2800" dirty="0">
                <a:sym typeface="Symbol" pitchFamily="18" charset="2"/>
              </a:rPr>
              <a:t>常用的数学关系：不大于、整除、集合包含等</a:t>
            </a:r>
            <a:endParaRPr lang="en-US" altLang="zh-CN" sz="2800" dirty="0">
              <a:sym typeface="Symbol" pitchFamily="18" charset="2"/>
            </a:endParaRPr>
          </a:p>
          <a:p>
            <a:pPr eaLnBrk="1" hangingPunct="1">
              <a:defRPr/>
            </a:pPr>
            <a:r>
              <a:rPr lang="zh-CN" altLang="en-US" sz="2800" dirty="0">
                <a:sym typeface="Symbol" pitchFamily="18" charset="2"/>
              </a:rPr>
              <a:t>例：</a:t>
            </a:r>
            <a:r>
              <a:rPr lang="en-US" altLang="zh-CN" sz="2800" dirty="0">
                <a:sym typeface="Symbol" pitchFamily="18" charset="2"/>
              </a:rPr>
              <a:t>A={1,2,3,4}</a:t>
            </a:r>
            <a:r>
              <a:rPr lang="zh-CN" altLang="en-US" sz="2800" dirty="0">
                <a:sym typeface="Symbol" pitchFamily="18" charset="2"/>
              </a:rPr>
              <a:t>，可定义</a:t>
            </a:r>
            <a:r>
              <a:rPr lang="en-US" altLang="zh-CN" sz="2800" dirty="0">
                <a:sym typeface="Symbol" pitchFamily="18" charset="2"/>
              </a:rPr>
              <a:t>A</a:t>
            </a:r>
            <a:r>
              <a:rPr lang="zh-CN" altLang="en-US" sz="2800" dirty="0">
                <a:sym typeface="Symbol" pitchFamily="18" charset="2"/>
              </a:rPr>
              <a:t>上的关系：</a:t>
            </a:r>
            <a:endParaRPr lang="en-US" altLang="zh-CN" sz="2800" dirty="0">
              <a:sym typeface="Symbol" pitchFamily="18" charset="2"/>
            </a:endParaRPr>
          </a:p>
          <a:p>
            <a:pPr marL="617934" lvl="1" indent="-342900" eaLnBrk="1" hangingPunct="1">
              <a:defRPr/>
            </a:pPr>
            <a:r>
              <a:rPr lang="zh-CN" altLang="en-US" sz="2800" dirty="0">
                <a:sym typeface="Symbol" pitchFamily="18" charset="2"/>
              </a:rPr>
              <a:t>“倍数”、“</a:t>
            </a:r>
            <a:r>
              <a:rPr lang="en-US" altLang="zh-CN" sz="2800" dirty="0">
                <a:sym typeface="Symbol" pitchFamily="18" charset="2"/>
              </a:rPr>
              <a:t>(x-y)</a:t>
            </a:r>
            <a:r>
              <a:rPr lang="en-US" altLang="zh-CN" sz="2800" baseline="30000" dirty="0">
                <a:sym typeface="Symbol" pitchFamily="18" charset="2"/>
              </a:rPr>
              <a:t>2</a:t>
            </a:r>
            <a:r>
              <a:rPr lang="en-US" altLang="zh-CN" sz="2800" dirty="0">
                <a:sym typeface="Symbol" pitchFamily="18" charset="2"/>
              </a:rPr>
              <a:t>A”</a:t>
            </a:r>
            <a:r>
              <a:rPr lang="zh-CN" altLang="en-US" sz="2800" dirty="0">
                <a:sym typeface="Symbol" pitchFamily="18" charset="2"/>
              </a:rPr>
              <a:t>、“</a:t>
            </a:r>
            <a:r>
              <a:rPr lang="en-US" altLang="zh-CN" sz="2800" dirty="0">
                <a:sym typeface="Symbol" pitchFamily="18" charset="2"/>
              </a:rPr>
              <a:t>x/y</a:t>
            </a:r>
            <a:r>
              <a:rPr lang="zh-CN" altLang="en-US" sz="2800" dirty="0">
                <a:sym typeface="Symbol" pitchFamily="18" charset="2"/>
              </a:rPr>
              <a:t>是素数”</a:t>
            </a:r>
            <a:r>
              <a:rPr lang="zh-CN" altLang="en-US" sz="1950" dirty="0">
                <a:sym typeface="Symbol" pitchFamily="18" charset="2"/>
              </a:rPr>
              <a:t>、</a:t>
            </a:r>
            <a:r>
              <a:rPr lang="zh-CN" altLang="en-US" sz="2800" dirty="0">
                <a:sym typeface="Symbol" pitchFamily="18" charset="2"/>
              </a:rPr>
              <a:t>不等于</a:t>
            </a:r>
          </a:p>
        </p:txBody>
      </p:sp>
    </p:spTree>
  </p:cSld>
  <p:clrMapOvr>
    <a:masterClrMapping/>
  </p:clrMapOvr>
  <p:transition spd="slow" advTm="8000">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a:xfrm>
            <a:off x="928688" y="171450"/>
            <a:ext cx="7315200" cy="742950"/>
          </a:xfrm>
        </p:spPr>
        <p:txBody>
          <a:bodyPr/>
          <a:lstStyle/>
          <a:p>
            <a:pPr eaLnBrk="1" hangingPunct="1"/>
            <a:r>
              <a:rPr lang="zh-CN" altLang="en-US"/>
              <a:t>关系的表示</a:t>
            </a:r>
            <a:r>
              <a:rPr lang="en-US" altLang="zh-CN"/>
              <a:t>(3</a:t>
            </a:r>
            <a:r>
              <a:rPr lang="zh-CN" altLang="en-US"/>
              <a:t>种</a:t>
            </a:r>
            <a:r>
              <a:rPr lang="en-US" altLang="zh-CN"/>
              <a:t>)</a:t>
            </a:r>
          </a:p>
        </p:txBody>
      </p:sp>
      <p:sp>
        <p:nvSpPr>
          <p:cNvPr id="25603" name="Rectangle 6"/>
          <p:cNvSpPr>
            <a:spLocks noGrp="1" noChangeArrowheads="1"/>
          </p:cNvSpPr>
          <p:nvPr>
            <p:ph sz="quarter" idx="1"/>
          </p:nvPr>
        </p:nvSpPr>
        <p:spPr>
          <a:xfrm>
            <a:off x="612775" y="1200150"/>
            <a:ext cx="8153400" cy="3371850"/>
          </a:xfrm>
        </p:spPr>
        <p:txBody>
          <a:bodyPr/>
          <a:lstStyle/>
          <a:p>
            <a:pPr marL="239316" indent="-239316" algn="just" eaLnBrk="1" hangingPunct="1">
              <a:buFont typeface="Wingdings" panose="05000000000000000000" pitchFamily="2" charset="2"/>
              <a:buNone/>
              <a:defRPr/>
            </a:pPr>
            <a:r>
              <a:rPr lang="en-US" altLang="zh-CN" sz="2800" dirty="0"/>
              <a:t>(</a:t>
            </a:r>
            <a:r>
              <a:rPr lang="zh-CN" altLang="en-US" sz="2800" dirty="0"/>
              <a:t>假设</a:t>
            </a:r>
            <a:r>
              <a:rPr lang="en-US" altLang="zh-CN" sz="2800" dirty="0"/>
              <a:t>A={</a:t>
            </a:r>
            <a:r>
              <a:rPr lang="en-US" altLang="zh-CN" sz="2800" dirty="0" err="1"/>
              <a:t>a,b,c,d</a:t>
            </a:r>
            <a:r>
              <a:rPr lang="en-US" altLang="zh-CN" sz="2800" dirty="0"/>
              <a:t>},B={</a:t>
            </a:r>
            <a:r>
              <a:rPr lang="en-US" altLang="zh-CN" sz="2800" dirty="0">
                <a:cs typeface="Times New Roman" panose="02020603050405020304" pitchFamily="18" charset="0"/>
              </a:rPr>
              <a:t>α</a:t>
            </a:r>
            <a:r>
              <a:rPr lang="en-US" altLang="zh-CN" sz="2800" dirty="0"/>
              <a:t>,</a:t>
            </a:r>
            <a:r>
              <a:rPr lang="en-US" altLang="zh-CN" sz="2800" dirty="0">
                <a:cs typeface="Times New Roman" panose="02020603050405020304" pitchFamily="18" charset="0"/>
              </a:rPr>
              <a:t>β,γ</a:t>
            </a:r>
            <a:r>
              <a:rPr lang="en-US" altLang="zh-CN" sz="2800" dirty="0"/>
              <a:t>})</a:t>
            </a:r>
          </a:p>
          <a:p>
            <a:pPr marL="239316" indent="-239316" algn="just" eaLnBrk="1" hangingPunct="1">
              <a:spcBef>
                <a:spcPct val="50000"/>
              </a:spcBef>
              <a:defRPr/>
            </a:pPr>
            <a:r>
              <a:rPr lang="en-US" altLang="zh-CN" sz="2800" dirty="0"/>
              <a:t>1</a:t>
            </a:r>
            <a:r>
              <a:rPr lang="zh-CN" altLang="en-US" sz="2800" dirty="0"/>
              <a:t>、集合表示</a:t>
            </a:r>
            <a:r>
              <a:rPr lang="en-US" altLang="zh-CN" sz="2800" dirty="0"/>
              <a:t>:R</a:t>
            </a:r>
            <a:r>
              <a:rPr lang="en-US" altLang="zh-CN" sz="2800" baseline="-25000" dirty="0"/>
              <a:t>1</a:t>
            </a:r>
            <a:r>
              <a:rPr lang="en-US" altLang="zh-CN" sz="2800" dirty="0"/>
              <a:t>={&lt;a,</a:t>
            </a:r>
            <a:r>
              <a:rPr lang="en-US" altLang="zh-CN" sz="2800" dirty="0">
                <a:cs typeface="Times New Roman" panose="02020603050405020304" pitchFamily="18" charset="0"/>
              </a:rPr>
              <a:t>β</a:t>
            </a:r>
            <a:r>
              <a:rPr lang="en-US" altLang="zh-CN" sz="2800" dirty="0"/>
              <a:t>&gt;,&lt;b,</a:t>
            </a:r>
            <a:r>
              <a:rPr lang="en-US" altLang="zh-CN" sz="2800" dirty="0">
                <a:cs typeface="Times New Roman" panose="02020603050405020304" pitchFamily="18" charset="0"/>
              </a:rPr>
              <a:t>α</a:t>
            </a:r>
            <a:r>
              <a:rPr lang="en-US" altLang="zh-CN" sz="2800" dirty="0"/>
              <a:t>&gt;,&lt;c,</a:t>
            </a:r>
            <a:r>
              <a:rPr lang="en-US" altLang="zh-CN" sz="2800" dirty="0">
                <a:cs typeface="Times New Roman" panose="02020603050405020304" pitchFamily="18" charset="0"/>
              </a:rPr>
              <a:t>α</a:t>
            </a:r>
            <a:r>
              <a:rPr lang="en-US" altLang="zh-CN" sz="2800" dirty="0"/>
              <a:t>&gt;,&lt;</a:t>
            </a:r>
            <a:r>
              <a:rPr lang="en-US" altLang="zh-CN" sz="2800" dirty="0" err="1"/>
              <a:t>c,</a:t>
            </a:r>
            <a:r>
              <a:rPr lang="en-US" altLang="zh-CN" sz="2800" dirty="0" err="1">
                <a:cs typeface="Times New Roman" panose="02020603050405020304" pitchFamily="18" charset="0"/>
              </a:rPr>
              <a:t>γ</a:t>
            </a:r>
            <a:r>
              <a:rPr lang="en-US" altLang="zh-CN" sz="2800" dirty="0"/>
              <a:t>&gt;}</a:t>
            </a:r>
          </a:p>
          <a:p>
            <a:pPr marL="239316" indent="-239316" algn="just" eaLnBrk="1" hangingPunct="1">
              <a:defRPr/>
            </a:pPr>
            <a:r>
              <a:rPr lang="en-US" altLang="zh-CN" sz="2800" dirty="0"/>
              <a:t>2</a:t>
            </a:r>
            <a:r>
              <a:rPr lang="zh-CN" altLang="en-US" sz="2800" dirty="0"/>
              <a:t>、关系矩阵     </a:t>
            </a:r>
            <a:r>
              <a:rPr lang="en-US" altLang="zh-CN" sz="2800" dirty="0"/>
              <a:t>3</a:t>
            </a:r>
            <a:r>
              <a:rPr lang="zh-CN" altLang="en-US" sz="2800" dirty="0"/>
              <a:t>、关系图（有向图）</a:t>
            </a:r>
          </a:p>
          <a:p>
            <a:pPr marL="239316" indent="-239316" eaLnBrk="1" hangingPunct="1">
              <a:buFont typeface="Wingdings" panose="05000000000000000000" pitchFamily="2" charset="2"/>
              <a:buNone/>
              <a:defRPr/>
            </a:pPr>
            <a:endParaRPr lang="en-US" altLang="zh-CN" sz="2175" dirty="0"/>
          </a:p>
        </p:txBody>
      </p:sp>
      <p:grpSp>
        <p:nvGrpSpPr>
          <p:cNvPr id="34820" name="组合 29"/>
          <p:cNvGrpSpPr>
            <a:grpSpLocks/>
          </p:cNvGrpSpPr>
          <p:nvPr/>
        </p:nvGrpSpPr>
        <p:grpSpPr bwMode="auto">
          <a:xfrm>
            <a:off x="1219200" y="2809875"/>
            <a:ext cx="6477000" cy="2119313"/>
            <a:chOff x="1219200" y="2809891"/>
            <a:chExt cx="6477000" cy="2119313"/>
          </a:xfrm>
        </p:grpSpPr>
        <p:sp>
          <p:nvSpPr>
            <p:cNvPr id="34821" name="Oval 2"/>
            <p:cNvSpPr>
              <a:spLocks noChangeArrowheads="1"/>
            </p:cNvSpPr>
            <p:nvPr/>
          </p:nvSpPr>
          <p:spPr bwMode="auto">
            <a:xfrm>
              <a:off x="6324600" y="3095641"/>
              <a:ext cx="1143000" cy="1371600"/>
            </a:xfrm>
            <a:prstGeom prst="ellipse">
              <a:avLst/>
            </a:prstGeom>
            <a:solidFill>
              <a:srgbClr val="99CCFF"/>
            </a:solidFill>
            <a:ln w="9525">
              <a:solidFill>
                <a:srgbClr val="33CCCC"/>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22" name="Oval 3"/>
            <p:cNvSpPr>
              <a:spLocks noChangeArrowheads="1"/>
            </p:cNvSpPr>
            <p:nvPr/>
          </p:nvSpPr>
          <p:spPr bwMode="auto">
            <a:xfrm>
              <a:off x="4419600" y="2924191"/>
              <a:ext cx="990600" cy="1700213"/>
            </a:xfrm>
            <a:prstGeom prst="ellipse">
              <a:avLst/>
            </a:prstGeom>
            <a:solidFill>
              <a:srgbClr val="CCFFCC"/>
            </a:solidFill>
            <a:ln w="9525">
              <a:solidFill>
                <a:srgbClr val="00FF00"/>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23" name="Oval 4" descr="信纸"/>
            <p:cNvSpPr>
              <a:spLocks noChangeArrowheads="1"/>
            </p:cNvSpPr>
            <p:nvPr/>
          </p:nvSpPr>
          <p:spPr bwMode="auto">
            <a:xfrm>
              <a:off x="1219200" y="2809891"/>
              <a:ext cx="2438400" cy="2057400"/>
            </a:xfrm>
            <a:prstGeom prst="ellipse">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aphicFrame>
          <p:nvGraphicFramePr>
            <p:cNvPr id="34824" name="Object 7"/>
            <p:cNvGraphicFramePr>
              <a:graphicFrameLocks noChangeAspect="1"/>
            </p:cNvGraphicFramePr>
            <p:nvPr/>
          </p:nvGraphicFramePr>
          <p:xfrm>
            <a:off x="1905000" y="3381391"/>
            <a:ext cx="1295400" cy="1200150"/>
          </p:xfrm>
          <a:graphic>
            <a:graphicData uri="http://schemas.openxmlformats.org/presentationml/2006/ole">
              <mc:AlternateContent xmlns:mc="http://schemas.openxmlformats.org/markup-compatibility/2006">
                <mc:Choice xmlns:v="urn:schemas-microsoft-com:vml" Requires="v">
                  <p:oleObj name="Equation" r:id="rId4" imgW="685800" imgH="914400" progId="Equation.3">
                    <p:embed/>
                  </p:oleObj>
                </mc:Choice>
                <mc:Fallback>
                  <p:oleObj name="Equation" r:id="rId4" imgW="685800" imgH="914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381391"/>
                          <a:ext cx="12954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8"/>
            <p:cNvSpPr txBox="1">
              <a:spLocks noChangeArrowheads="1"/>
            </p:cNvSpPr>
            <p:nvPr/>
          </p:nvSpPr>
          <p:spPr bwMode="auto">
            <a:xfrm>
              <a:off x="1600200" y="3222641"/>
              <a:ext cx="45720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20000"/>
                </a:spcBef>
                <a:buClrTx/>
                <a:buSzTx/>
                <a:buFontTx/>
                <a:buNone/>
              </a:pPr>
              <a:r>
                <a:rPr kumimoji="1" lang="en-US" altLang="zh-CN" sz="1800" dirty="0">
                  <a:latin typeface="Times New Roman" panose="02020603050405020304" pitchFamily="18" charset="0"/>
                  <a:ea typeface="宋体" panose="02010600030101010101" pitchFamily="2" charset="-122"/>
                </a:rPr>
                <a:t>a</a:t>
              </a:r>
            </a:p>
            <a:p>
              <a:pPr eaLnBrk="1" hangingPunct="1">
                <a:spcBef>
                  <a:spcPct val="20000"/>
                </a:spcBef>
                <a:buClrTx/>
                <a:buSzTx/>
                <a:buFontTx/>
                <a:buNone/>
              </a:pPr>
              <a:r>
                <a:rPr kumimoji="1" lang="en-US" altLang="zh-CN" sz="1800" dirty="0">
                  <a:latin typeface="Times New Roman" panose="02020603050405020304" pitchFamily="18" charset="0"/>
                  <a:ea typeface="宋体" panose="02010600030101010101" pitchFamily="2" charset="-122"/>
                </a:rPr>
                <a:t>b</a:t>
              </a:r>
            </a:p>
            <a:p>
              <a:pPr eaLnBrk="1" hangingPunct="1">
                <a:spcBef>
                  <a:spcPct val="20000"/>
                </a:spcBef>
                <a:buClrTx/>
                <a:buSzTx/>
                <a:buFontTx/>
                <a:buNone/>
              </a:pPr>
              <a:r>
                <a:rPr kumimoji="1" lang="en-US" altLang="zh-CN" sz="1800" dirty="0">
                  <a:latin typeface="Times New Roman" panose="02020603050405020304" pitchFamily="18" charset="0"/>
                  <a:ea typeface="宋体" panose="02010600030101010101" pitchFamily="2" charset="-122"/>
                </a:rPr>
                <a:t>c</a:t>
              </a:r>
            </a:p>
            <a:p>
              <a:pPr eaLnBrk="1" hangingPunct="1">
                <a:spcBef>
                  <a:spcPct val="20000"/>
                </a:spcBef>
                <a:buClrTx/>
                <a:buSzTx/>
                <a:buFontTx/>
                <a:buNone/>
              </a:pPr>
              <a:r>
                <a:rPr kumimoji="1" lang="en-US" altLang="zh-CN" sz="1800" dirty="0">
                  <a:latin typeface="Times New Roman" panose="02020603050405020304" pitchFamily="18" charset="0"/>
                  <a:ea typeface="宋体" panose="02010600030101010101" pitchFamily="2" charset="-122"/>
                </a:rPr>
                <a:t>d</a:t>
              </a:r>
            </a:p>
          </p:txBody>
        </p:sp>
        <p:sp>
          <p:nvSpPr>
            <p:cNvPr id="34826" name="Text Box 9"/>
            <p:cNvSpPr txBox="1">
              <a:spLocks noChangeArrowheads="1"/>
            </p:cNvSpPr>
            <p:nvPr/>
          </p:nvSpPr>
          <p:spPr bwMode="auto">
            <a:xfrm>
              <a:off x="1978025" y="3022616"/>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b="1" dirty="0">
                  <a:latin typeface="Times New Roman" panose="02020603050405020304" pitchFamily="18" charset="0"/>
                  <a:ea typeface="宋体" panose="02010600030101010101" pitchFamily="2" charset="-122"/>
                  <a:sym typeface="Symbol" panose="05050102010706020507" pitchFamily="18" charset="2"/>
                </a:rPr>
                <a:t>        </a:t>
              </a:r>
              <a:endParaRPr kumimoji="1" lang="en-US" altLang="zh-CN" sz="2000" b="1" dirty="0">
                <a:latin typeface="Times New Roman" panose="02020603050405020304" pitchFamily="18" charset="0"/>
                <a:ea typeface="宋体" panose="02010600030101010101" pitchFamily="2" charset="-122"/>
              </a:endParaRPr>
            </a:p>
          </p:txBody>
        </p:sp>
        <p:sp>
          <p:nvSpPr>
            <p:cNvPr id="34827" name="Oval 10"/>
            <p:cNvSpPr>
              <a:spLocks noChangeArrowheads="1"/>
            </p:cNvSpPr>
            <p:nvPr/>
          </p:nvSpPr>
          <p:spPr bwMode="auto">
            <a:xfrm>
              <a:off x="4953000" y="3152791"/>
              <a:ext cx="107950" cy="80963"/>
            </a:xfrm>
            <a:prstGeom prst="ellipse">
              <a:avLst/>
            </a:prstGeom>
            <a:solidFill>
              <a:srgbClr val="FFCC00"/>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28" name="Oval 11"/>
            <p:cNvSpPr>
              <a:spLocks noChangeArrowheads="1"/>
            </p:cNvSpPr>
            <p:nvPr/>
          </p:nvSpPr>
          <p:spPr bwMode="auto">
            <a:xfrm>
              <a:off x="4724400" y="3381391"/>
              <a:ext cx="107950" cy="80963"/>
            </a:xfrm>
            <a:prstGeom prst="ellipse">
              <a:avLst/>
            </a:prstGeom>
            <a:solidFill>
              <a:srgbClr val="FFCC00"/>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29" name="Oval 12"/>
            <p:cNvSpPr>
              <a:spLocks noChangeArrowheads="1"/>
            </p:cNvSpPr>
            <p:nvPr/>
          </p:nvSpPr>
          <p:spPr bwMode="auto">
            <a:xfrm>
              <a:off x="4876800" y="4295791"/>
              <a:ext cx="107950" cy="80963"/>
            </a:xfrm>
            <a:prstGeom prst="ellipse">
              <a:avLst/>
            </a:prstGeom>
            <a:solidFill>
              <a:srgbClr val="FFCC00"/>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30" name="Oval 13"/>
            <p:cNvSpPr>
              <a:spLocks noChangeArrowheads="1"/>
            </p:cNvSpPr>
            <p:nvPr/>
          </p:nvSpPr>
          <p:spPr bwMode="auto">
            <a:xfrm>
              <a:off x="4800600" y="3895741"/>
              <a:ext cx="107950" cy="80963"/>
            </a:xfrm>
            <a:prstGeom prst="ellipse">
              <a:avLst/>
            </a:prstGeom>
            <a:solidFill>
              <a:srgbClr val="FFCC00"/>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31" name="Oval 14"/>
            <p:cNvSpPr>
              <a:spLocks noChangeArrowheads="1"/>
            </p:cNvSpPr>
            <p:nvPr/>
          </p:nvSpPr>
          <p:spPr bwMode="auto">
            <a:xfrm>
              <a:off x="6934200" y="3324241"/>
              <a:ext cx="107950" cy="80963"/>
            </a:xfrm>
            <a:prstGeom prst="ellipse">
              <a:avLst/>
            </a:prstGeom>
            <a:solidFill>
              <a:srgbClr val="FFCC00"/>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32" name="Oval 15"/>
            <p:cNvSpPr>
              <a:spLocks noChangeArrowheads="1"/>
            </p:cNvSpPr>
            <p:nvPr/>
          </p:nvSpPr>
          <p:spPr bwMode="auto">
            <a:xfrm>
              <a:off x="6477000" y="3781441"/>
              <a:ext cx="107950" cy="80963"/>
            </a:xfrm>
            <a:prstGeom prst="ellipse">
              <a:avLst/>
            </a:prstGeom>
            <a:solidFill>
              <a:srgbClr val="FFCC00"/>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33" name="Oval 16"/>
            <p:cNvSpPr>
              <a:spLocks noChangeArrowheads="1"/>
            </p:cNvSpPr>
            <p:nvPr/>
          </p:nvSpPr>
          <p:spPr bwMode="auto">
            <a:xfrm>
              <a:off x="6934200" y="4124341"/>
              <a:ext cx="107950" cy="80963"/>
            </a:xfrm>
            <a:prstGeom prst="ellipse">
              <a:avLst/>
            </a:prstGeom>
            <a:solidFill>
              <a:srgbClr val="FFCC00"/>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4834" name="Text Box 17"/>
            <p:cNvSpPr txBox="1">
              <a:spLocks noChangeArrowheads="1"/>
            </p:cNvSpPr>
            <p:nvPr/>
          </p:nvSpPr>
          <p:spPr bwMode="auto">
            <a:xfrm>
              <a:off x="4724400" y="292419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宋体" panose="02010600030101010101" pitchFamily="2" charset="-122"/>
                </a:rPr>
                <a:t>a</a:t>
              </a:r>
            </a:p>
          </p:txBody>
        </p:sp>
        <p:sp>
          <p:nvSpPr>
            <p:cNvPr id="34835" name="Text Box 18"/>
            <p:cNvSpPr txBox="1">
              <a:spLocks noChangeArrowheads="1"/>
            </p:cNvSpPr>
            <p:nvPr/>
          </p:nvSpPr>
          <p:spPr bwMode="auto">
            <a:xfrm>
              <a:off x="4648200" y="429579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宋体" panose="02010600030101010101" pitchFamily="2" charset="-122"/>
                </a:rPr>
                <a:t>d</a:t>
              </a:r>
            </a:p>
          </p:txBody>
        </p:sp>
        <p:sp>
          <p:nvSpPr>
            <p:cNvPr id="34836" name="Text Box 19"/>
            <p:cNvSpPr txBox="1">
              <a:spLocks noChangeArrowheads="1"/>
            </p:cNvSpPr>
            <p:nvPr/>
          </p:nvSpPr>
          <p:spPr bwMode="auto">
            <a:xfrm>
              <a:off x="4572000" y="383859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宋体" panose="02010600030101010101" pitchFamily="2" charset="-122"/>
                </a:rPr>
                <a:t>c</a:t>
              </a:r>
            </a:p>
          </p:txBody>
        </p:sp>
        <p:sp>
          <p:nvSpPr>
            <p:cNvPr id="34837" name="Text Box 20"/>
            <p:cNvSpPr txBox="1">
              <a:spLocks noChangeArrowheads="1"/>
            </p:cNvSpPr>
            <p:nvPr/>
          </p:nvSpPr>
          <p:spPr bwMode="auto">
            <a:xfrm>
              <a:off x="4572000" y="338139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ea typeface="宋体" panose="02010600030101010101" pitchFamily="2" charset="-122"/>
                </a:rPr>
                <a:t>b</a:t>
              </a:r>
            </a:p>
          </p:txBody>
        </p:sp>
        <p:sp>
          <p:nvSpPr>
            <p:cNvPr id="34838" name="Text Box 21"/>
            <p:cNvSpPr txBox="1">
              <a:spLocks noChangeArrowheads="1"/>
            </p:cNvSpPr>
            <p:nvPr/>
          </p:nvSpPr>
          <p:spPr bwMode="auto">
            <a:xfrm>
              <a:off x="7010400" y="326709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000" b="1">
                <a:latin typeface="Times New Roman" panose="02020603050405020304" pitchFamily="18" charset="0"/>
                <a:ea typeface="宋体" panose="02010600030101010101" pitchFamily="2" charset="-122"/>
              </a:endParaRPr>
            </a:p>
          </p:txBody>
        </p:sp>
        <p:sp>
          <p:nvSpPr>
            <p:cNvPr id="34839" name="Text Box 22"/>
            <p:cNvSpPr txBox="1">
              <a:spLocks noChangeArrowheads="1"/>
            </p:cNvSpPr>
            <p:nvPr/>
          </p:nvSpPr>
          <p:spPr bwMode="auto">
            <a:xfrm>
              <a:off x="6553200" y="366714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000" b="1">
                <a:latin typeface="Times New Roman" panose="02020603050405020304" pitchFamily="18" charset="0"/>
                <a:ea typeface="宋体" panose="02010600030101010101" pitchFamily="2" charset="-122"/>
              </a:endParaRPr>
            </a:p>
          </p:txBody>
        </p:sp>
        <p:sp>
          <p:nvSpPr>
            <p:cNvPr id="34840" name="Text Box 23"/>
            <p:cNvSpPr txBox="1">
              <a:spLocks noChangeArrowheads="1"/>
            </p:cNvSpPr>
            <p:nvPr/>
          </p:nvSpPr>
          <p:spPr bwMode="auto">
            <a:xfrm>
              <a:off x="6858000" y="4124341"/>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0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000" b="1">
                <a:latin typeface="Times New Roman" panose="02020603050405020304" pitchFamily="18" charset="0"/>
                <a:ea typeface="宋体" panose="02010600030101010101" pitchFamily="2" charset="-122"/>
              </a:endParaRPr>
            </a:p>
          </p:txBody>
        </p:sp>
        <p:sp>
          <p:nvSpPr>
            <p:cNvPr id="34841" name="Line 24"/>
            <p:cNvSpPr>
              <a:spLocks noChangeShapeType="1"/>
            </p:cNvSpPr>
            <p:nvPr/>
          </p:nvSpPr>
          <p:spPr bwMode="auto">
            <a:xfrm>
              <a:off x="5029200" y="3209941"/>
              <a:ext cx="144780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2" name="Line 25"/>
            <p:cNvSpPr>
              <a:spLocks noChangeShapeType="1"/>
            </p:cNvSpPr>
            <p:nvPr/>
          </p:nvSpPr>
          <p:spPr bwMode="auto">
            <a:xfrm flipV="1">
              <a:off x="4829175" y="3378216"/>
              <a:ext cx="2100263" cy="42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3" name="Line 26"/>
            <p:cNvSpPr>
              <a:spLocks noChangeShapeType="1"/>
            </p:cNvSpPr>
            <p:nvPr/>
          </p:nvSpPr>
          <p:spPr bwMode="auto">
            <a:xfrm flipV="1">
              <a:off x="4914900" y="3409966"/>
              <a:ext cx="2057400" cy="525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4" name="Line 27"/>
            <p:cNvSpPr>
              <a:spLocks noChangeShapeType="1"/>
            </p:cNvSpPr>
            <p:nvPr/>
          </p:nvSpPr>
          <p:spPr bwMode="auto">
            <a:xfrm>
              <a:off x="4914900" y="3946541"/>
              <a:ext cx="2014538"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5" name="Text Box 28"/>
            <p:cNvSpPr txBox="1">
              <a:spLocks noChangeArrowheads="1"/>
            </p:cNvSpPr>
            <p:nvPr/>
          </p:nvSpPr>
          <p:spPr bwMode="auto">
            <a:xfrm>
              <a:off x="5181600" y="4467241"/>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A</a:t>
              </a:r>
            </a:p>
          </p:txBody>
        </p:sp>
        <p:sp>
          <p:nvSpPr>
            <p:cNvPr id="34846" name="Text Box 29"/>
            <p:cNvSpPr txBox="1">
              <a:spLocks noChangeArrowheads="1"/>
            </p:cNvSpPr>
            <p:nvPr/>
          </p:nvSpPr>
          <p:spPr bwMode="auto">
            <a:xfrm>
              <a:off x="7162800" y="4410091"/>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B</a:t>
              </a:r>
            </a:p>
          </p:txBody>
        </p:sp>
      </p:grpSp>
    </p:spTree>
  </p:cSld>
  <p:clrMapOvr>
    <a:masterClrMapping/>
  </p:clrMapOvr>
  <p:transition spd="slow" advTm="8000">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1"/>
          <p:cNvSpPr>
            <a:spLocks noGrp="1"/>
          </p:cNvSpPr>
          <p:nvPr>
            <p:ph type="body" idx="1"/>
          </p:nvPr>
        </p:nvSpPr>
        <p:spPr>
          <a:xfrm>
            <a:off x="1371600" y="2057400"/>
            <a:ext cx="7123113" cy="1255713"/>
          </a:xfrm>
        </p:spPr>
        <p:txBody>
          <a:bodyPr/>
          <a:lstStyle/>
          <a:p>
            <a:pPr algn="ctr" eaLnBrk="1" hangingPunct="1"/>
            <a:endParaRPr lang="zh-CN" altLang="en-US" dirty="0"/>
          </a:p>
        </p:txBody>
      </p:sp>
      <p:sp>
        <p:nvSpPr>
          <p:cNvPr id="35843" name="Rectangle 2"/>
          <p:cNvSpPr>
            <a:spLocks noGrp="1" noChangeArrowheads="1"/>
          </p:cNvSpPr>
          <p:nvPr>
            <p:ph type="title"/>
          </p:nvPr>
        </p:nvSpPr>
        <p:spPr/>
        <p:txBody>
          <a:bodyPr/>
          <a:lstStyle/>
          <a:p>
            <a:pPr algn="ctr" eaLnBrk="1" hangingPunct="1"/>
            <a:r>
              <a:rPr lang="en-US" altLang="zh-CN" dirty="0"/>
              <a:t>7.3 </a:t>
            </a:r>
            <a:r>
              <a:rPr lang="zh-CN" altLang="en-US" dirty="0"/>
              <a:t>关系的运算</a:t>
            </a:r>
          </a:p>
        </p:txBody>
      </p:sp>
    </p:spTree>
  </p:cSld>
  <p:clrMapOvr>
    <a:masterClrMapping/>
  </p:clrMapOvr>
  <p:transition spd="slow" advTm="8000">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28688" y="171450"/>
            <a:ext cx="7315200" cy="742950"/>
          </a:xfrm>
        </p:spPr>
        <p:txBody>
          <a:bodyPr/>
          <a:lstStyle/>
          <a:p>
            <a:pPr eaLnBrk="1" hangingPunct="1"/>
            <a:r>
              <a:rPr lang="zh-CN" altLang="en-US" dirty="0"/>
              <a:t>关系的运算</a:t>
            </a:r>
            <a:r>
              <a:rPr lang="en-US" altLang="zh-CN" dirty="0">
                <a:cs typeface="Times New Roman" panose="02020603050405020304" pitchFamily="18" charset="0"/>
              </a:rPr>
              <a:t>:(1)</a:t>
            </a:r>
          </a:p>
        </p:txBody>
      </p:sp>
      <mc:AlternateContent xmlns:mc="http://schemas.openxmlformats.org/markup-compatibility/2006" xmlns:a14="http://schemas.microsoft.com/office/drawing/2010/main">
        <mc:Choice Requires="a14">
          <p:sp>
            <p:nvSpPr>
              <p:cNvPr id="27651" name="Rectangle 3"/>
              <p:cNvSpPr>
                <a:spLocks noGrp="1" noChangeArrowheads="1"/>
              </p:cNvSpPr>
              <p:nvPr>
                <p:ph sz="quarter" idx="1"/>
              </p:nvPr>
            </p:nvSpPr>
            <p:spPr>
              <a:xfrm>
                <a:off x="612775" y="1200150"/>
                <a:ext cx="8153400" cy="3371850"/>
              </a:xfrm>
            </p:spPr>
            <p:txBody>
              <a:bodyPr/>
              <a:lstStyle/>
              <a:p>
                <a:pPr marL="239316" indent="-239316" eaLnBrk="1" hangingPunct="1">
                  <a:lnSpc>
                    <a:spcPct val="120000"/>
                  </a:lnSpc>
                  <a:spcBef>
                    <a:spcPct val="0"/>
                  </a:spcBef>
                  <a:defRPr/>
                </a:pPr>
                <a:r>
                  <a:rPr lang="zh-CN" altLang="en-US" sz="2400" dirty="0">
                    <a:sym typeface="Symbol" panose="05050102010706020507" pitchFamily="18" charset="2"/>
                  </a:rPr>
                  <a:t>关系是集合，因此集合的方法对关系都是有效的。因而有子关系，关系的并、交、差、余等运算。</a:t>
                </a:r>
              </a:p>
              <a:p>
                <a:pPr marL="479822" lvl="1" eaLnBrk="1" hangingPunct="1">
                  <a:lnSpc>
                    <a:spcPct val="120000"/>
                  </a:lnSpc>
                  <a:spcBef>
                    <a:spcPct val="0"/>
                  </a:spcBef>
                  <a:defRPr/>
                </a:pPr>
                <a:r>
                  <a:rPr lang="en-US" altLang="zh-CN" sz="2400" dirty="0">
                    <a:sym typeface="Symbol" panose="05050102010706020507" pitchFamily="18" charset="2"/>
                  </a:rPr>
                  <a:t>R</a:t>
                </a:r>
                <a:r>
                  <a:rPr lang="zh-CN" altLang="en-US" sz="2400" dirty="0">
                    <a:sym typeface="Symbol" panose="05050102010706020507" pitchFamily="18" charset="2"/>
                  </a:rPr>
                  <a:t>、</a:t>
                </a:r>
                <a:r>
                  <a:rPr lang="en-US" altLang="zh-CN" sz="2400" dirty="0">
                    <a:sym typeface="Symbol" panose="05050102010706020507" pitchFamily="18" charset="2"/>
                  </a:rPr>
                  <a:t>S</a:t>
                </a:r>
                <a:r>
                  <a:rPr lang="zh-CN" altLang="en-US" sz="2400" dirty="0">
                    <a:sym typeface="Symbol" panose="05050102010706020507" pitchFamily="18" charset="2"/>
                  </a:rPr>
                  <a:t>是集合</a:t>
                </a:r>
                <a:r>
                  <a:rPr lang="en-US" altLang="zh-CN" sz="2400" dirty="0">
                    <a:sym typeface="Symbol" panose="05050102010706020507" pitchFamily="18" charset="2"/>
                  </a:rPr>
                  <a:t>A</a:t>
                </a:r>
                <a:r>
                  <a:rPr lang="zh-CN" altLang="en-US" sz="2400" dirty="0">
                    <a:sym typeface="Symbol" panose="05050102010706020507" pitchFamily="18" charset="2"/>
                  </a:rPr>
                  <a:t>上的两个关系，若</a:t>
                </a:r>
                <a:r>
                  <a:rPr lang="en-US" altLang="zh-CN" sz="2400" dirty="0">
                    <a:sym typeface="Symbol" panose="05050102010706020507" pitchFamily="18" charset="2"/>
                  </a:rPr>
                  <a:t>RS</a:t>
                </a:r>
                <a:r>
                  <a:rPr lang="zh-CN" altLang="en-US" sz="2400" dirty="0">
                    <a:sym typeface="Symbol" panose="05050102010706020507" pitchFamily="18" charset="2"/>
                  </a:rPr>
                  <a:t>，则称</a:t>
                </a:r>
                <a:r>
                  <a:rPr lang="en-US" altLang="zh-CN" sz="2400" dirty="0">
                    <a:sym typeface="Symbol" panose="05050102010706020507" pitchFamily="18" charset="2"/>
                  </a:rPr>
                  <a:t>R</a:t>
                </a:r>
                <a:r>
                  <a:rPr lang="zh-CN" altLang="en-US" sz="2400" dirty="0">
                    <a:sym typeface="Symbol" panose="05050102010706020507" pitchFamily="18" charset="2"/>
                  </a:rPr>
                  <a:t>为</a:t>
                </a:r>
                <a:r>
                  <a:rPr lang="en-US" altLang="zh-CN" sz="2400" dirty="0">
                    <a:sym typeface="Symbol" panose="05050102010706020507" pitchFamily="18" charset="2"/>
                  </a:rPr>
                  <a:t>S</a:t>
                </a:r>
                <a:r>
                  <a:rPr lang="zh-CN" altLang="en-US" sz="2400" dirty="0">
                    <a:sym typeface="Symbol" panose="05050102010706020507" pitchFamily="18" charset="2"/>
                  </a:rPr>
                  <a:t>的子关系；</a:t>
                </a:r>
              </a:p>
              <a:p>
                <a:pPr marL="479822" lvl="1" eaLnBrk="1" hangingPunct="1">
                  <a:lnSpc>
                    <a:spcPct val="120000"/>
                  </a:lnSpc>
                  <a:spcBef>
                    <a:spcPct val="0"/>
                  </a:spcBef>
                  <a:defRPr/>
                </a:pPr>
                <a:r>
                  <a:rPr lang="zh-CN" altLang="en-US" sz="2400" dirty="0">
                    <a:sym typeface="Symbol" panose="05050102010706020507" pitchFamily="18" charset="2"/>
                  </a:rPr>
                  <a:t>对任意</a:t>
                </a:r>
                <a:r>
                  <a:rPr lang="en-US" altLang="zh-CN" sz="2400" dirty="0">
                    <a:sym typeface="Symbol" panose="05050102010706020507" pitchFamily="18" charset="2"/>
                  </a:rPr>
                  <a:t>x</a:t>
                </a:r>
                <a:r>
                  <a:rPr lang="zh-CN" altLang="en-US" sz="2400" dirty="0">
                    <a:sym typeface="Symbol" panose="05050102010706020507" pitchFamily="18" charset="2"/>
                  </a:rPr>
                  <a:t>，</a:t>
                </a:r>
                <a:r>
                  <a:rPr lang="en-US" altLang="zh-CN" sz="2400" dirty="0" err="1">
                    <a:sym typeface="Symbol" panose="05050102010706020507" pitchFamily="18" charset="2"/>
                  </a:rPr>
                  <a:t>yA</a:t>
                </a:r>
                <a:r>
                  <a:rPr lang="zh-CN" altLang="en-US" sz="2400" dirty="0">
                    <a:sym typeface="Symbol" panose="05050102010706020507" pitchFamily="18" charset="2"/>
                  </a:rPr>
                  <a:t>，有</a:t>
                </a:r>
              </a:p>
              <a:p>
                <a:pPr lvl="2" eaLnBrk="1" hangingPunct="1">
                  <a:lnSpc>
                    <a:spcPct val="120000"/>
                  </a:lnSpc>
                  <a:spcBef>
                    <a:spcPct val="0"/>
                  </a:spcBef>
                  <a:buClr>
                    <a:schemeClr val="tx2"/>
                  </a:buClr>
                  <a:defRPr/>
                </a:pPr>
                <a:r>
                  <a:rPr lang="en-US" altLang="zh-CN" sz="2400" dirty="0">
                    <a:sym typeface="Symbol" panose="05050102010706020507" pitchFamily="18" charset="2"/>
                  </a:rPr>
                  <a:t>x(R</a:t>
                </a:r>
                <a:r>
                  <a:rPr lang="en-US" altLang="zh-CN" sz="2400" dirty="0">
                    <a:latin typeface="宋体" panose="02010600030101010101" pitchFamily="2" charset="-122"/>
                    <a:sym typeface="Symbol" panose="05050102010706020507" pitchFamily="18" charset="2"/>
                  </a:rPr>
                  <a:t>∪</a:t>
                </a:r>
                <a:r>
                  <a:rPr lang="en-US" altLang="zh-CN" sz="2400" dirty="0">
                    <a:sym typeface="Symbol" panose="05050102010706020507" pitchFamily="18" charset="2"/>
                  </a:rPr>
                  <a:t>S)y</a:t>
                </a:r>
                <a:r>
                  <a:rPr lang="zh-CN" altLang="en-US" sz="2400" dirty="0">
                    <a:sym typeface="Symbol" panose="05050102010706020507" pitchFamily="18" charset="2"/>
                  </a:rPr>
                  <a:t>当且仅当</a:t>
                </a:r>
                <a:r>
                  <a:rPr lang="en-US" altLang="zh-CN" sz="2400" dirty="0" err="1">
                    <a:sym typeface="Symbol" panose="05050102010706020507" pitchFamily="18" charset="2"/>
                  </a:rPr>
                  <a:t>xRy</a:t>
                </a:r>
                <a:r>
                  <a:rPr lang="zh-CN" altLang="en-US" sz="2400" dirty="0">
                    <a:sym typeface="Symbol" panose="05050102010706020507" pitchFamily="18" charset="2"/>
                  </a:rPr>
                  <a:t>或者</a:t>
                </a:r>
                <a:r>
                  <a:rPr lang="en-US" altLang="zh-CN" sz="2400" dirty="0" err="1">
                    <a:sym typeface="Symbol" panose="05050102010706020507" pitchFamily="18" charset="2"/>
                  </a:rPr>
                  <a:t>xSy</a:t>
                </a:r>
                <a:endParaRPr lang="en-US" altLang="zh-CN" sz="2400" dirty="0">
                  <a:sym typeface="Symbol" panose="05050102010706020507" pitchFamily="18" charset="2"/>
                </a:endParaRPr>
              </a:p>
              <a:p>
                <a:pPr lvl="2" eaLnBrk="1" hangingPunct="1">
                  <a:lnSpc>
                    <a:spcPct val="120000"/>
                  </a:lnSpc>
                  <a:spcBef>
                    <a:spcPct val="0"/>
                  </a:spcBef>
                  <a:buClr>
                    <a:schemeClr val="tx2"/>
                  </a:buClr>
                  <a:defRPr/>
                </a:pPr>
                <a:r>
                  <a:rPr lang="en-US" altLang="zh-CN" sz="2400" dirty="0">
                    <a:sym typeface="Symbol" panose="05050102010706020507" pitchFamily="18" charset="2"/>
                  </a:rPr>
                  <a:t>x(R</a:t>
                </a:r>
                <a:r>
                  <a:rPr lang="en-US" altLang="zh-CN" sz="2400" dirty="0">
                    <a:latin typeface="宋体" panose="02010600030101010101" pitchFamily="2" charset="-122"/>
                    <a:sym typeface="Symbol" panose="05050102010706020507" pitchFamily="18" charset="2"/>
                  </a:rPr>
                  <a:t>∩</a:t>
                </a:r>
                <a:r>
                  <a:rPr lang="en-US" altLang="zh-CN" sz="2400" dirty="0">
                    <a:sym typeface="Symbol" panose="05050102010706020507" pitchFamily="18" charset="2"/>
                  </a:rPr>
                  <a:t>S)y</a:t>
                </a:r>
                <a:r>
                  <a:rPr lang="zh-CN" altLang="en-US" sz="2400" dirty="0">
                    <a:sym typeface="Symbol" panose="05050102010706020507" pitchFamily="18" charset="2"/>
                  </a:rPr>
                  <a:t>当且仅当</a:t>
                </a:r>
                <a:r>
                  <a:rPr lang="en-US" altLang="zh-CN" sz="2400" dirty="0" err="1">
                    <a:sym typeface="Symbol" panose="05050102010706020507" pitchFamily="18" charset="2"/>
                  </a:rPr>
                  <a:t>xRy</a:t>
                </a:r>
                <a:r>
                  <a:rPr lang="zh-CN" altLang="en-US" sz="2400" dirty="0">
                    <a:sym typeface="Symbol" panose="05050102010706020507" pitchFamily="18" charset="2"/>
                  </a:rPr>
                  <a:t>并且</a:t>
                </a:r>
                <a:r>
                  <a:rPr lang="en-US" altLang="zh-CN" sz="2400" dirty="0" err="1">
                    <a:sym typeface="Symbol" panose="05050102010706020507" pitchFamily="18" charset="2"/>
                  </a:rPr>
                  <a:t>xSy</a:t>
                </a:r>
                <a:endParaRPr lang="en-US" altLang="zh-CN" sz="2400" dirty="0">
                  <a:sym typeface="Symbol" panose="05050102010706020507" pitchFamily="18" charset="2"/>
                </a:endParaRPr>
              </a:p>
              <a:p>
                <a:pPr lvl="2" eaLnBrk="1" hangingPunct="1">
                  <a:lnSpc>
                    <a:spcPct val="120000"/>
                  </a:lnSpc>
                  <a:spcBef>
                    <a:spcPct val="0"/>
                  </a:spcBef>
                  <a:buClr>
                    <a:schemeClr val="tx2"/>
                  </a:buClr>
                  <a:defRPr/>
                </a:pPr>
                <a:r>
                  <a:rPr lang="en-US" altLang="zh-CN" sz="2400" dirty="0">
                    <a:sym typeface="Symbol" panose="05050102010706020507" pitchFamily="18" charset="2"/>
                  </a:rPr>
                  <a:t>x(R-S)y</a:t>
                </a:r>
                <a:r>
                  <a:rPr lang="zh-CN" altLang="en-US" sz="2400" dirty="0">
                    <a:sym typeface="Symbol" panose="05050102010706020507" pitchFamily="18" charset="2"/>
                  </a:rPr>
                  <a:t>当且仅当</a:t>
                </a:r>
                <a:r>
                  <a:rPr lang="en-US" altLang="zh-CN" sz="2400" dirty="0" err="1">
                    <a:sym typeface="Symbol" panose="05050102010706020507" pitchFamily="18" charset="2"/>
                  </a:rPr>
                  <a:t>xRy</a:t>
                </a:r>
                <a:r>
                  <a:rPr lang="zh-CN" altLang="en-US" sz="2400" dirty="0">
                    <a:sym typeface="Symbol" panose="05050102010706020507" pitchFamily="18" charset="2"/>
                  </a:rPr>
                  <a:t>并且</a:t>
                </a:r>
                <a:r>
                  <a:rPr lang="en-US" altLang="zh-CN" sz="2400" dirty="0" err="1">
                    <a:sym typeface="Symbol" panose="05050102010706020507" pitchFamily="18" charset="2"/>
                  </a:rPr>
                  <a:t>xSy</a:t>
                </a:r>
                <a:endParaRPr lang="en-US" altLang="zh-CN" sz="2400" dirty="0">
                  <a:sym typeface="Symbol" panose="05050102010706020507" pitchFamily="18" charset="2"/>
                </a:endParaRPr>
              </a:p>
              <a:p>
                <a:pPr lvl="2" eaLnBrk="1" hangingPunct="1">
                  <a:lnSpc>
                    <a:spcPct val="120000"/>
                  </a:lnSpc>
                  <a:spcBef>
                    <a:spcPct val="0"/>
                  </a:spcBef>
                  <a:buClr>
                    <a:schemeClr val="tx2"/>
                  </a:buClr>
                  <a:defRPr/>
                </a:pPr>
                <a:r>
                  <a:rPr lang="en-US" altLang="zh-CN" sz="2400" dirty="0">
                    <a:sym typeface="Symbol" panose="05050102010706020507" pitchFamily="18" charset="2"/>
                  </a:rPr>
                  <a:t>x</a:t>
                </a:r>
                <a14:m>
                  <m:oMath xmlns:m="http://schemas.openxmlformats.org/officeDocument/2006/math">
                    <m:acc>
                      <m:accPr>
                        <m:chr m:val="̅"/>
                        <m:ctrlPr>
                          <a:rPr lang="en-US" altLang="zh-CN" sz="2400" i="1" smtClean="0">
                            <a:latin typeface="Cambria Math" panose="02040503050406030204" pitchFamily="18" charset="0"/>
                            <a:sym typeface="Symbol" panose="05050102010706020507" pitchFamily="18" charset="2"/>
                          </a:rPr>
                        </m:ctrlPr>
                      </m:accPr>
                      <m:e>
                        <m:r>
                          <m:rPr>
                            <m:sty m:val="p"/>
                          </m:rPr>
                          <a:rPr lang="en-US" altLang="zh-CN" sz="2400" i="1">
                            <a:latin typeface="Cambria Math" panose="02040503050406030204" pitchFamily="18" charset="0"/>
                            <a:sym typeface="Symbol" panose="05050102010706020507" pitchFamily="18" charset="2"/>
                          </a:rPr>
                          <m:t>R</m:t>
                        </m:r>
                      </m:e>
                    </m:acc>
                  </m:oMath>
                </a14:m>
                <a:r>
                  <a:rPr lang="en-US" altLang="zh-CN" sz="2400" dirty="0">
                    <a:sym typeface="Symbol" panose="05050102010706020507" pitchFamily="18" charset="2"/>
                  </a:rPr>
                  <a:t>y</a:t>
                </a:r>
                <a:r>
                  <a:rPr lang="zh-CN" altLang="en-US" sz="2400" dirty="0">
                    <a:sym typeface="Symbol" panose="05050102010706020507" pitchFamily="18" charset="2"/>
                  </a:rPr>
                  <a:t>当且仅当</a:t>
                </a:r>
                <a:r>
                  <a:rPr lang="en-US" altLang="zh-CN" sz="2400" dirty="0" err="1">
                    <a:sym typeface="Symbol" panose="05050102010706020507" pitchFamily="18" charset="2"/>
                  </a:rPr>
                  <a:t>xRy</a:t>
                </a:r>
                <a:endParaRPr lang="en-US" altLang="zh-CN" sz="2400" dirty="0">
                  <a:sym typeface="Symbol" panose="05050102010706020507" pitchFamily="18" charset="2"/>
                </a:endParaRPr>
              </a:p>
            </p:txBody>
          </p:sp>
        </mc:Choice>
        <mc:Fallback xmlns="">
          <p:sp>
            <p:nvSpPr>
              <p:cNvPr id="27651"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2"/>
                <a:stretch>
                  <a:fillRect l="-150" t="-1085" r="-4114" b="-9765"/>
                </a:stretch>
              </a:blipFill>
            </p:spPr>
            <p:txBody>
              <a:bodyPr/>
              <a:lstStyle/>
              <a:p>
                <a:r>
                  <a:rPr lang="zh-CN" altLang="en-US">
                    <a:noFill/>
                  </a:rPr>
                  <a:t> </a:t>
                </a:r>
              </a:p>
            </p:txBody>
          </p:sp>
        </mc:Fallback>
      </mc:AlternateContent>
    </p:spTree>
  </p:cSld>
  <p:clrMapOvr>
    <a:masterClrMapping/>
  </p:clrMapOvr>
  <p:transition spd="slow" advTm="8000">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28688" y="171450"/>
            <a:ext cx="7315200" cy="742950"/>
          </a:xfrm>
        </p:spPr>
        <p:txBody>
          <a:bodyPr/>
          <a:lstStyle/>
          <a:p>
            <a:pPr eaLnBrk="1" hangingPunct="1"/>
            <a:r>
              <a:rPr lang="zh-CN" altLang="en-US" dirty="0"/>
              <a:t>关系的运算</a:t>
            </a:r>
            <a:r>
              <a:rPr lang="en-US" altLang="zh-CN" dirty="0">
                <a:cs typeface="Times New Roman" panose="02020603050405020304" pitchFamily="18" charset="0"/>
              </a:rPr>
              <a:t>:(1)</a:t>
            </a:r>
          </a:p>
        </p:txBody>
      </p:sp>
      <p:sp>
        <p:nvSpPr>
          <p:cNvPr id="28675"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400" dirty="0"/>
              <a:t>例子</a:t>
            </a:r>
            <a:r>
              <a:rPr lang="en-US" altLang="zh-CN" sz="2400" dirty="0"/>
              <a:t>:</a:t>
            </a:r>
          </a:p>
          <a:p>
            <a:pPr marL="479822" lvl="1" eaLnBrk="1" hangingPunct="1">
              <a:defRPr/>
            </a:pPr>
            <a:r>
              <a:rPr lang="zh-CN" altLang="en-US" sz="2400" dirty="0"/>
              <a:t>自然数集合上</a:t>
            </a:r>
            <a:r>
              <a:rPr lang="en-US" altLang="zh-CN" sz="2400" dirty="0"/>
              <a:t>:“&lt;”</a:t>
            </a:r>
            <a:r>
              <a:rPr lang="en-US" altLang="zh-CN" sz="2400" dirty="0">
                <a:sym typeface="Symbol" panose="05050102010706020507" pitchFamily="18" charset="2"/>
              </a:rPr>
              <a:t>“=”=“”</a:t>
            </a:r>
          </a:p>
          <a:p>
            <a:pPr marL="479822" lvl="1" eaLnBrk="1" hangingPunct="1">
              <a:defRPr/>
            </a:pPr>
            <a:r>
              <a:rPr lang="zh-CN" altLang="en-US" sz="2400" dirty="0">
                <a:sym typeface="Symbol" panose="05050102010706020507" pitchFamily="18" charset="2"/>
              </a:rPr>
              <a:t>自然数集合上</a:t>
            </a:r>
            <a:r>
              <a:rPr lang="en-US" altLang="zh-CN" sz="2400" dirty="0">
                <a:sym typeface="Symbol" panose="05050102010706020507" pitchFamily="18" charset="2"/>
              </a:rPr>
              <a:t>:“”“”=“=”</a:t>
            </a:r>
          </a:p>
          <a:p>
            <a:pPr marL="479822" lvl="1" eaLnBrk="1" hangingPunct="1">
              <a:defRPr/>
            </a:pPr>
            <a:r>
              <a:rPr lang="zh-CN" altLang="en-US" sz="2400" dirty="0">
                <a:sym typeface="Symbol" panose="05050102010706020507" pitchFamily="18" charset="2"/>
              </a:rPr>
              <a:t>自然数集合上</a:t>
            </a:r>
            <a:r>
              <a:rPr lang="en-US" altLang="zh-CN" sz="2400" dirty="0">
                <a:sym typeface="Symbol" panose="05050102010706020507" pitchFamily="18" charset="2"/>
              </a:rPr>
              <a:t>:“&lt;”“&gt;”=</a:t>
            </a:r>
          </a:p>
        </p:txBody>
      </p:sp>
    </p:spTree>
  </p:cSld>
  <p:clrMapOvr>
    <a:masterClrMapping/>
  </p:clrMapOvr>
  <p:transition spd="slow" advTm="8000">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28688" y="171450"/>
            <a:ext cx="7315200" cy="742950"/>
          </a:xfrm>
        </p:spPr>
        <p:txBody>
          <a:bodyPr/>
          <a:lstStyle/>
          <a:p>
            <a:pPr eaLnBrk="1" hangingPunct="1"/>
            <a:r>
              <a:rPr lang="zh-CN" altLang="en-US" dirty="0"/>
              <a:t>关系的运算</a:t>
            </a:r>
            <a:r>
              <a:rPr lang="en-US" altLang="zh-CN" dirty="0"/>
              <a:t>(2)</a:t>
            </a:r>
          </a:p>
        </p:txBody>
      </p:sp>
      <p:sp>
        <p:nvSpPr>
          <p:cNvPr id="46083" name="Rectangle 3"/>
          <p:cNvSpPr>
            <a:spLocks noGrp="1" noChangeArrowheads="1"/>
          </p:cNvSpPr>
          <p:nvPr>
            <p:ph sz="quarter" idx="1"/>
          </p:nvPr>
        </p:nvSpPr>
        <p:spPr>
          <a:xfrm>
            <a:off x="612775" y="1200150"/>
            <a:ext cx="8153400" cy="3371850"/>
          </a:xfrm>
        </p:spPr>
        <p:txBody>
          <a:bodyPr/>
          <a:lstStyle/>
          <a:p>
            <a:pPr marL="239316" indent="-239316" algn="just" eaLnBrk="1" hangingPunct="1">
              <a:lnSpc>
                <a:spcPct val="90000"/>
              </a:lnSpc>
              <a:defRPr/>
            </a:pPr>
            <a:r>
              <a:rPr lang="zh-CN" altLang="en-US" sz="2800" dirty="0"/>
              <a:t>与定义域、值域、域有关的运算</a:t>
            </a:r>
            <a:endParaRPr lang="zh-CN" altLang="en-US" sz="2800" dirty="0">
              <a:cs typeface="Arial" charset="0"/>
            </a:endParaRPr>
          </a:p>
          <a:p>
            <a:pPr marL="479822" lvl="1" algn="just" eaLnBrk="1" hangingPunct="1">
              <a:lnSpc>
                <a:spcPct val="90000"/>
              </a:lnSpc>
              <a:defRPr/>
            </a:pPr>
            <a:r>
              <a:rPr lang="en-US" altLang="zh-CN" sz="2300" dirty="0" err="1"/>
              <a:t>dom</a:t>
            </a:r>
            <a:r>
              <a:rPr lang="en-US" altLang="zh-CN" sz="2300" i="1" dirty="0" err="1"/>
              <a:t>R</a:t>
            </a:r>
            <a:r>
              <a:rPr lang="en-US" altLang="zh-CN" sz="2300" dirty="0"/>
              <a:t>={</a:t>
            </a:r>
            <a:r>
              <a:rPr lang="en-US" altLang="zh-CN" sz="2300" i="1" dirty="0"/>
              <a:t>x</a:t>
            </a:r>
            <a:r>
              <a:rPr lang="en-US" altLang="zh-CN" sz="2300" dirty="0"/>
              <a:t>|</a:t>
            </a:r>
            <a:r>
              <a:rPr lang="en-US" altLang="zh-CN" sz="2300" dirty="0">
                <a:sym typeface="Symbol" pitchFamily="18" charset="2"/>
              </a:rPr>
              <a:t></a:t>
            </a:r>
            <a:r>
              <a:rPr lang="en-US" altLang="zh-CN" sz="2300" i="1" dirty="0"/>
              <a:t>y</a:t>
            </a:r>
            <a:r>
              <a:rPr lang="en-US" altLang="zh-CN" sz="2300" dirty="0"/>
              <a:t>(&lt;</a:t>
            </a:r>
            <a:r>
              <a:rPr lang="en-US" altLang="zh-CN" sz="2300" i="1" dirty="0" err="1"/>
              <a:t>x</a:t>
            </a:r>
            <a:r>
              <a:rPr lang="en-US" altLang="zh-CN" sz="2300" dirty="0" err="1"/>
              <a:t>,</a:t>
            </a:r>
            <a:r>
              <a:rPr lang="en-US" altLang="zh-CN" sz="2300" i="1" dirty="0" err="1"/>
              <a:t>y</a:t>
            </a:r>
            <a:r>
              <a:rPr lang="en-US" altLang="zh-CN" sz="2300" dirty="0"/>
              <a:t>&gt;</a:t>
            </a:r>
            <a:r>
              <a:rPr lang="en-US" altLang="zh-CN" sz="2300" dirty="0">
                <a:sym typeface="Symbol" pitchFamily="18" charset="2"/>
              </a:rPr>
              <a:t></a:t>
            </a:r>
            <a:r>
              <a:rPr lang="en-US" altLang="zh-CN" sz="2300" i="1" dirty="0"/>
              <a:t>R</a:t>
            </a:r>
            <a:r>
              <a:rPr lang="en-US" altLang="zh-CN" sz="2300" dirty="0"/>
              <a:t>)}</a:t>
            </a:r>
          </a:p>
          <a:p>
            <a:pPr marL="479822" lvl="1" algn="just" eaLnBrk="1" hangingPunct="1">
              <a:lnSpc>
                <a:spcPct val="90000"/>
              </a:lnSpc>
              <a:defRPr/>
            </a:pPr>
            <a:r>
              <a:rPr lang="en-US" altLang="zh-CN" sz="2300" dirty="0" err="1"/>
              <a:t>ran</a:t>
            </a:r>
            <a:r>
              <a:rPr lang="en-US" altLang="zh-CN" sz="2300" i="1" dirty="0" err="1"/>
              <a:t>R</a:t>
            </a:r>
            <a:r>
              <a:rPr lang="en-US" altLang="zh-CN" sz="2300" dirty="0"/>
              <a:t>={</a:t>
            </a:r>
            <a:r>
              <a:rPr lang="en-US" altLang="zh-CN" sz="2300" i="1" dirty="0"/>
              <a:t>y</a:t>
            </a:r>
            <a:r>
              <a:rPr lang="en-US" altLang="zh-CN" sz="2300" dirty="0"/>
              <a:t>|</a:t>
            </a:r>
            <a:r>
              <a:rPr lang="en-US" altLang="zh-CN" sz="2300" dirty="0">
                <a:sym typeface="Symbol" pitchFamily="18" charset="2"/>
              </a:rPr>
              <a:t></a:t>
            </a:r>
            <a:r>
              <a:rPr lang="en-US" altLang="zh-CN" sz="2300" i="1" dirty="0"/>
              <a:t>x</a:t>
            </a:r>
            <a:r>
              <a:rPr lang="en-US" altLang="zh-CN" sz="2300" dirty="0"/>
              <a:t>(&lt;</a:t>
            </a:r>
            <a:r>
              <a:rPr lang="en-US" altLang="zh-CN" sz="2300" i="1" dirty="0" err="1"/>
              <a:t>x</a:t>
            </a:r>
            <a:r>
              <a:rPr lang="en-US" altLang="zh-CN" sz="2300" dirty="0" err="1"/>
              <a:t>,</a:t>
            </a:r>
            <a:r>
              <a:rPr lang="en-US" altLang="zh-CN" sz="2300" i="1" dirty="0" err="1"/>
              <a:t>y</a:t>
            </a:r>
            <a:r>
              <a:rPr lang="en-US" altLang="zh-CN" sz="2300" dirty="0"/>
              <a:t>&gt;</a:t>
            </a:r>
            <a:r>
              <a:rPr lang="en-US" altLang="zh-CN" sz="2300" dirty="0">
                <a:sym typeface="Symbol" pitchFamily="18" charset="2"/>
              </a:rPr>
              <a:t></a:t>
            </a:r>
            <a:r>
              <a:rPr lang="en-US" altLang="zh-CN" sz="2300" i="1" dirty="0"/>
              <a:t>R</a:t>
            </a:r>
            <a:r>
              <a:rPr lang="en-US" altLang="zh-CN" sz="2300" dirty="0"/>
              <a:t>)}</a:t>
            </a:r>
          </a:p>
          <a:p>
            <a:pPr marL="479822" lvl="1" algn="just" eaLnBrk="1" hangingPunct="1">
              <a:lnSpc>
                <a:spcPct val="90000"/>
              </a:lnSpc>
              <a:defRPr/>
            </a:pPr>
            <a:r>
              <a:rPr lang="en-US" altLang="zh-CN" sz="2300" dirty="0" err="1"/>
              <a:t>Fld</a:t>
            </a:r>
            <a:r>
              <a:rPr lang="en-US" altLang="zh-CN" sz="2300" i="1" dirty="0" err="1"/>
              <a:t>R</a:t>
            </a:r>
            <a:r>
              <a:rPr lang="en-US" altLang="zh-CN" sz="2300" dirty="0"/>
              <a:t>=</a:t>
            </a:r>
            <a:r>
              <a:rPr lang="en-US" altLang="zh-CN" sz="2300" dirty="0" err="1"/>
              <a:t>dom</a:t>
            </a:r>
            <a:r>
              <a:rPr lang="en-US" altLang="zh-CN" sz="2300" i="1" dirty="0" err="1"/>
              <a:t>R</a:t>
            </a:r>
            <a:r>
              <a:rPr lang="en-US" altLang="zh-CN" sz="2300" dirty="0" err="1">
                <a:sym typeface="Symbol" pitchFamily="18" charset="2"/>
              </a:rPr>
              <a:t></a:t>
            </a:r>
            <a:r>
              <a:rPr lang="en-US" altLang="zh-CN" sz="2300" dirty="0" err="1"/>
              <a:t>ran</a:t>
            </a:r>
            <a:r>
              <a:rPr lang="en-US" altLang="zh-CN" sz="2300" i="1" dirty="0" err="1"/>
              <a:t>R</a:t>
            </a:r>
            <a:endParaRPr lang="en-US" altLang="zh-CN" sz="2300" dirty="0"/>
          </a:p>
          <a:p>
            <a:pPr marL="479822" lvl="1" algn="just" eaLnBrk="1" hangingPunct="1">
              <a:lnSpc>
                <a:spcPct val="90000"/>
              </a:lnSpc>
              <a:defRPr/>
            </a:pPr>
            <a:r>
              <a:rPr lang="en-US" altLang="zh-CN" sz="2300" i="1" dirty="0"/>
              <a:t>R</a:t>
            </a:r>
            <a:r>
              <a:rPr lang="en-US" altLang="zh-CN" sz="2400" dirty="0">
                <a:cs typeface="Lucida Sans Unicode" panose="020B0602030504020204" pitchFamily="34" charset="0"/>
              </a:rPr>
              <a:t>↾</a:t>
            </a:r>
            <a:r>
              <a:rPr lang="en-US" altLang="zh-CN" sz="2300" i="1" dirty="0"/>
              <a:t>A</a:t>
            </a:r>
            <a:r>
              <a:rPr lang="en-US" altLang="zh-CN" sz="2300" dirty="0"/>
              <a:t>={&lt;</a:t>
            </a:r>
            <a:r>
              <a:rPr lang="en-US" altLang="zh-CN" sz="2300" i="1" dirty="0" err="1"/>
              <a:t>x</a:t>
            </a:r>
            <a:r>
              <a:rPr lang="en-US" altLang="zh-CN" sz="2300" dirty="0" err="1"/>
              <a:t>,</a:t>
            </a:r>
            <a:r>
              <a:rPr lang="en-US" altLang="zh-CN" sz="2300" i="1" dirty="0" err="1"/>
              <a:t>y</a:t>
            </a:r>
            <a:r>
              <a:rPr lang="en-US" altLang="zh-CN" sz="2300" dirty="0"/>
              <a:t>&gt;|</a:t>
            </a:r>
            <a:r>
              <a:rPr lang="en-US" altLang="zh-CN" sz="2300" i="1" dirty="0" err="1"/>
              <a:t>xRy</a:t>
            </a:r>
            <a:r>
              <a:rPr lang="en-US" altLang="zh-CN" sz="2300" dirty="0" err="1">
                <a:sym typeface="Symbol" pitchFamily="18" charset="2"/>
              </a:rPr>
              <a:t></a:t>
            </a:r>
            <a:r>
              <a:rPr lang="en-US" altLang="zh-CN" sz="2300" i="1" dirty="0" err="1"/>
              <a:t>x</a:t>
            </a:r>
            <a:r>
              <a:rPr lang="en-US" altLang="zh-CN" sz="2300" dirty="0" err="1">
                <a:sym typeface="Symbol" pitchFamily="18" charset="2"/>
              </a:rPr>
              <a:t></a:t>
            </a:r>
            <a:r>
              <a:rPr lang="en-US" altLang="zh-CN" sz="2300" i="1" dirty="0" err="1"/>
              <a:t>A</a:t>
            </a:r>
            <a:r>
              <a:rPr lang="en-US" altLang="zh-CN" sz="2300" dirty="0"/>
              <a:t>}</a:t>
            </a:r>
            <a:r>
              <a:rPr lang="en-US" altLang="zh-CN" sz="2300" dirty="0">
                <a:sym typeface="Symbol" pitchFamily="18" charset="2"/>
              </a:rPr>
              <a:t></a:t>
            </a:r>
            <a:r>
              <a:rPr lang="en-US" altLang="zh-CN" sz="2300" i="1" dirty="0"/>
              <a:t>R</a:t>
            </a:r>
          </a:p>
          <a:p>
            <a:pPr lvl="2" algn="just" eaLnBrk="1" hangingPunct="1">
              <a:lnSpc>
                <a:spcPct val="90000"/>
              </a:lnSpc>
              <a:defRPr/>
            </a:pPr>
            <a:r>
              <a:rPr lang="en-US" altLang="zh-CN" sz="2100" i="1" dirty="0"/>
              <a:t>R</a:t>
            </a:r>
            <a:r>
              <a:rPr lang="zh-CN" altLang="en-US" sz="2100" dirty="0">
                <a:sym typeface="Symbol" pitchFamily="18" charset="2"/>
              </a:rPr>
              <a:t>在</a:t>
            </a:r>
            <a:r>
              <a:rPr lang="en-US" altLang="zh-CN" sz="2100" i="1" dirty="0"/>
              <a:t>A</a:t>
            </a:r>
            <a:r>
              <a:rPr lang="zh-CN" altLang="en-US" sz="2100" i="1" dirty="0"/>
              <a:t>上的限制</a:t>
            </a:r>
            <a:endParaRPr lang="zh-CN" altLang="en-US" sz="2100" dirty="0"/>
          </a:p>
          <a:p>
            <a:pPr marL="479822" lvl="1" algn="just" eaLnBrk="1" hangingPunct="1">
              <a:lnSpc>
                <a:spcPct val="90000"/>
              </a:lnSpc>
              <a:defRPr/>
            </a:pPr>
            <a:r>
              <a:rPr lang="en-US" altLang="zh-CN" sz="2300" i="1" dirty="0"/>
              <a:t>R</a:t>
            </a:r>
            <a:r>
              <a:rPr lang="en-US" altLang="zh-CN" sz="2300" dirty="0"/>
              <a:t>[</a:t>
            </a:r>
            <a:r>
              <a:rPr lang="en-US" altLang="zh-CN" sz="2300" i="1" dirty="0"/>
              <a:t>A</a:t>
            </a:r>
            <a:r>
              <a:rPr lang="en-US" altLang="zh-CN" sz="2300" dirty="0"/>
              <a:t>]={</a:t>
            </a:r>
            <a:r>
              <a:rPr lang="en-US" altLang="zh-CN" sz="2300" i="1" dirty="0"/>
              <a:t>y</a:t>
            </a:r>
            <a:r>
              <a:rPr lang="en-US" altLang="zh-CN" sz="2300" dirty="0"/>
              <a:t>|</a:t>
            </a:r>
            <a:r>
              <a:rPr lang="en-US" altLang="zh-CN" sz="2300" dirty="0">
                <a:sym typeface="Symbol" pitchFamily="18" charset="2"/>
              </a:rPr>
              <a:t></a:t>
            </a:r>
            <a:r>
              <a:rPr lang="en-US" altLang="zh-CN" sz="2300" i="1" dirty="0"/>
              <a:t>x</a:t>
            </a:r>
            <a:r>
              <a:rPr lang="en-US" altLang="zh-CN" sz="2300" dirty="0"/>
              <a:t>(</a:t>
            </a:r>
            <a:r>
              <a:rPr lang="en-US" altLang="zh-CN" sz="2300" i="1" dirty="0" err="1"/>
              <a:t>x</a:t>
            </a:r>
            <a:r>
              <a:rPr lang="en-US" altLang="zh-CN" sz="2300" dirty="0" err="1">
                <a:sym typeface="Symbol" pitchFamily="18" charset="2"/>
              </a:rPr>
              <a:t></a:t>
            </a:r>
            <a:r>
              <a:rPr lang="en-US" altLang="zh-CN" sz="2300" i="1" dirty="0" err="1"/>
              <a:t>A</a:t>
            </a:r>
            <a:r>
              <a:rPr lang="en-US" altLang="zh-CN" sz="2300" dirty="0">
                <a:sym typeface="Symbol" pitchFamily="18" charset="2"/>
              </a:rPr>
              <a:t></a:t>
            </a:r>
            <a:r>
              <a:rPr lang="en-US" altLang="zh-CN" sz="2300" dirty="0"/>
              <a:t>&lt;</a:t>
            </a:r>
            <a:r>
              <a:rPr lang="en-US" altLang="zh-CN" sz="2300" i="1" dirty="0" err="1"/>
              <a:t>x</a:t>
            </a:r>
            <a:r>
              <a:rPr lang="en-US" altLang="zh-CN" sz="2300" dirty="0" err="1"/>
              <a:t>,</a:t>
            </a:r>
            <a:r>
              <a:rPr lang="en-US" altLang="zh-CN" sz="2300" i="1" dirty="0" err="1"/>
              <a:t>y</a:t>
            </a:r>
            <a:r>
              <a:rPr lang="en-US" altLang="zh-CN" sz="2300" dirty="0"/>
              <a:t>&gt;</a:t>
            </a:r>
            <a:r>
              <a:rPr lang="en-US" altLang="zh-CN" sz="2300" dirty="0">
                <a:sym typeface="Symbol" pitchFamily="18" charset="2"/>
              </a:rPr>
              <a:t></a:t>
            </a:r>
            <a:r>
              <a:rPr lang="en-US" altLang="zh-CN" sz="2300" i="1" dirty="0"/>
              <a:t>R</a:t>
            </a:r>
            <a:r>
              <a:rPr lang="en-US" altLang="zh-CN" sz="2300" dirty="0"/>
              <a:t>)}=ran(</a:t>
            </a:r>
            <a:r>
              <a:rPr lang="en-US" altLang="zh-CN" sz="2300" i="1" dirty="0"/>
              <a:t>R</a:t>
            </a:r>
            <a:r>
              <a:rPr lang="en-US" altLang="zh-CN" sz="2400" dirty="0">
                <a:cs typeface="Lucida Sans Unicode" panose="020B0602030504020204" pitchFamily="34" charset="0"/>
              </a:rPr>
              <a:t>↾</a:t>
            </a:r>
            <a:r>
              <a:rPr lang="en-US" altLang="zh-CN" sz="2300" i="1" dirty="0"/>
              <a:t>A</a:t>
            </a:r>
            <a:r>
              <a:rPr lang="en-US" altLang="zh-CN" sz="2300" dirty="0"/>
              <a:t>)</a:t>
            </a:r>
            <a:r>
              <a:rPr lang="en-US" altLang="zh-CN" sz="2300" dirty="0">
                <a:sym typeface="Symbol" pitchFamily="18" charset="2"/>
              </a:rPr>
              <a:t></a:t>
            </a:r>
            <a:r>
              <a:rPr lang="en-US" altLang="zh-CN" sz="2300" dirty="0" err="1"/>
              <a:t>ran</a:t>
            </a:r>
            <a:r>
              <a:rPr lang="en-US" altLang="zh-CN" sz="2300" i="1" dirty="0" err="1"/>
              <a:t>R</a:t>
            </a:r>
            <a:endParaRPr lang="en-US" altLang="zh-CN" sz="2300" i="1" dirty="0"/>
          </a:p>
          <a:p>
            <a:pPr lvl="2" algn="just" eaLnBrk="1" hangingPunct="1">
              <a:lnSpc>
                <a:spcPct val="90000"/>
              </a:lnSpc>
              <a:defRPr/>
            </a:pPr>
            <a:r>
              <a:rPr lang="en-US" altLang="zh-CN" sz="2100" i="1" dirty="0"/>
              <a:t>A</a:t>
            </a:r>
            <a:r>
              <a:rPr lang="zh-CN" altLang="en-US" sz="2100" dirty="0">
                <a:sym typeface="Symbol" pitchFamily="18" charset="2"/>
              </a:rPr>
              <a:t>在</a:t>
            </a:r>
            <a:r>
              <a:rPr lang="en-US" altLang="zh-CN" sz="2100" i="1" dirty="0"/>
              <a:t>R</a:t>
            </a:r>
            <a:r>
              <a:rPr lang="zh-CN" altLang="en-US" sz="2100" i="1" dirty="0"/>
              <a:t>上的象</a:t>
            </a:r>
          </a:p>
        </p:txBody>
      </p:sp>
    </p:spTree>
  </p:cSld>
  <p:clrMapOvr>
    <a:masterClrMapping/>
  </p:clrMapOvr>
  <p:transition spd="slow" advTm="8000">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4200" dirty="0"/>
              <a:t>本章内容</a:t>
            </a:r>
          </a:p>
        </p:txBody>
      </p:sp>
      <p:sp>
        <p:nvSpPr>
          <p:cNvPr id="14339" name="Rectangle 3"/>
          <p:cNvSpPr>
            <a:spLocks noGrp="1" noChangeArrowheads="1"/>
          </p:cNvSpPr>
          <p:nvPr>
            <p:ph sz="quarter" idx="1"/>
          </p:nvPr>
        </p:nvSpPr>
        <p:spPr/>
        <p:txBody>
          <a:bodyPr/>
          <a:lstStyle/>
          <a:p>
            <a:pPr eaLnBrk="1" hangingPunct="1">
              <a:buClr>
                <a:schemeClr val="hlink"/>
              </a:buClr>
              <a:buFont typeface="Wingdings" panose="05000000000000000000" pitchFamily="2" charset="2"/>
              <a:buNone/>
            </a:pPr>
            <a:r>
              <a:rPr lang="en-US" altLang="zh-CN" sz="2400" dirty="0"/>
              <a:t>7.1	</a:t>
            </a:r>
            <a:r>
              <a:rPr lang="zh-CN" altLang="en-US" sz="2400" dirty="0"/>
              <a:t>有序对与笛卡儿积</a:t>
            </a:r>
          </a:p>
          <a:p>
            <a:pPr eaLnBrk="1" hangingPunct="1">
              <a:buClr>
                <a:schemeClr val="hlink"/>
              </a:buClr>
              <a:buFont typeface="Wingdings" panose="05000000000000000000" pitchFamily="2" charset="2"/>
              <a:buNone/>
            </a:pPr>
            <a:r>
              <a:rPr lang="en-US" altLang="zh-CN" sz="2400" dirty="0"/>
              <a:t>7.2	</a:t>
            </a:r>
            <a:r>
              <a:rPr lang="zh-CN" altLang="en-US" sz="2400" dirty="0"/>
              <a:t>二元关系</a:t>
            </a:r>
          </a:p>
          <a:p>
            <a:pPr eaLnBrk="1" hangingPunct="1">
              <a:buClr>
                <a:schemeClr val="hlink"/>
              </a:buClr>
              <a:buFont typeface="Wingdings" panose="05000000000000000000" pitchFamily="2" charset="2"/>
              <a:buNone/>
            </a:pPr>
            <a:r>
              <a:rPr lang="en-US" altLang="zh-CN" sz="2400" dirty="0"/>
              <a:t>7.3	</a:t>
            </a:r>
            <a:r>
              <a:rPr lang="zh-CN" altLang="en-US" sz="2400" dirty="0"/>
              <a:t>关系运算</a:t>
            </a:r>
          </a:p>
          <a:p>
            <a:pPr eaLnBrk="1" hangingPunct="1">
              <a:buClr>
                <a:schemeClr val="hlink"/>
              </a:buClr>
              <a:buFont typeface="Wingdings" panose="05000000000000000000" pitchFamily="2" charset="2"/>
              <a:buNone/>
            </a:pPr>
            <a:r>
              <a:rPr lang="en-US" altLang="zh-CN" sz="2400" dirty="0"/>
              <a:t>7.4	</a:t>
            </a:r>
            <a:r>
              <a:rPr lang="zh-CN" altLang="en-US" sz="2400" dirty="0"/>
              <a:t>关系的性质</a:t>
            </a:r>
          </a:p>
          <a:p>
            <a:pPr eaLnBrk="1" hangingPunct="1">
              <a:buClr>
                <a:schemeClr val="hlink"/>
              </a:buClr>
              <a:buFont typeface="Wingdings" panose="05000000000000000000" pitchFamily="2" charset="2"/>
              <a:buNone/>
            </a:pPr>
            <a:r>
              <a:rPr lang="en-US" altLang="zh-CN" sz="2400" dirty="0"/>
              <a:t>7.5	</a:t>
            </a:r>
            <a:r>
              <a:rPr lang="zh-CN" altLang="en-US" sz="2400" dirty="0"/>
              <a:t>关系的闭包</a:t>
            </a:r>
          </a:p>
          <a:p>
            <a:pPr eaLnBrk="1" hangingPunct="1">
              <a:buClr>
                <a:schemeClr val="hlink"/>
              </a:buClr>
              <a:buFont typeface="Wingdings" panose="05000000000000000000" pitchFamily="2" charset="2"/>
              <a:buNone/>
            </a:pPr>
            <a:r>
              <a:rPr lang="en-US" altLang="zh-CN" sz="2400" dirty="0"/>
              <a:t>7.6	</a:t>
            </a:r>
            <a:r>
              <a:rPr lang="zh-CN" altLang="en-US" sz="2400" dirty="0"/>
              <a:t>等价关系与划分</a:t>
            </a:r>
          </a:p>
          <a:p>
            <a:pPr eaLnBrk="1" hangingPunct="1">
              <a:buClr>
                <a:schemeClr val="hlink"/>
              </a:buClr>
              <a:buFont typeface="Wingdings" panose="05000000000000000000" pitchFamily="2" charset="2"/>
              <a:buNone/>
            </a:pPr>
            <a:r>
              <a:rPr lang="en-US" altLang="zh-CN" sz="2400" dirty="0"/>
              <a:t>7.7	</a:t>
            </a:r>
            <a:r>
              <a:rPr lang="zh-CN" altLang="en-US" sz="2400" dirty="0"/>
              <a:t>偏序关系</a:t>
            </a:r>
          </a:p>
        </p:txBody>
      </p:sp>
    </p:spTree>
  </p:cSld>
  <p:clrMapOvr>
    <a:masterClrMapping/>
  </p:clrMapOvr>
  <p:transition spd="slow" advTm="8000">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28688" y="171450"/>
            <a:ext cx="7315200" cy="742950"/>
          </a:xfrm>
        </p:spPr>
        <p:txBody>
          <a:bodyPr/>
          <a:lstStyle/>
          <a:p>
            <a:pPr eaLnBrk="1" hangingPunct="1"/>
            <a:r>
              <a:rPr lang="zh-CN" altLang="en-US" dirty="0"/>
              <a:t>关系的运算</a:t>
            </a:r>
            <a:r>
              <a:rPr lang="en-US" altLang="zh-CN" dirty="0"/>
              <a:t>(2)</a:t>
            </a:r>
          </a:p>
        </p:txBody>
      </p:sp>
      <p:sp>
        <p:nvSpPr>
          <p:cNvPr id="30723" name="Rectangle 3"/>
          <p:cNvSpPr>
            <a:spLocks noGrp="1" noChangeArrowheads="1"/>
          </p:cNvSpPr>
          <p:nvPr>
            <p:ph sz="quarter" idx="1"/>
          </p:nvPr>
        </p:nvSpPr>
        <p:spPr>
          <a:xfrm>
            <a:off x="612775" y="1200150"/>
            <a:ext cx="8153400" cy="3371850"/>
          </a:xfrm>
        </p:spPr>
        <p:txBody>
          <a:bodyPr/>
          <a:lstStyle/>
          <a:p>
            <a:pPr marL="239316" indent="-239316" algn="just" eaLnBrk="1" hangingPunct="1">
              <a:defRPr/>
            </a:pPr>
            <a:r>
              <a:rPr lang="zh-CN" altLang="en-US" sz="2175" dirty="0"/>
              <a:t>定理</a:t>
            </a:r>
            <a:r>
              <a:rPr lang="en-US" altLang="zh-CN" sz="2175" dirty="0"/>
              <a:t>7.5</a:t>
            </a:r>
            <a:r>
              <a:rPr lang="zh-CN" altLang="en-US" sz="2175" dirty="0"/>
              <a:t>设</a:t>
            </a:r>
            <a:r>
              <a:rPr lang="en-US" altLang="zh-CN" sz="2175" dirty="0"/>
              <a:t>R</a:t>
            </a:r>
            <a:r>
              <a:rPr lang="zh-CN" altLang="en-US" sz="2175" dirty="0"/>
              <a:t>为关系</a:t>
            </a:r>
            <a:r>
              <a:rPr lang="en-US" altLang="zh-CN" sz="2175" dirty="0"/>
              <a:t>,A</a:t>
            </a:r>
            <a:r>
              <a:rPr lang="zh-CN" altLang="en-US" sz="2175" dirty="0"/>
              <a:t>、</a:t>
            </a:r>
            <a:r>
              <a:rPr lang="en-US" altLang="zh-CN" sz="2175" dirty="0"/>
              <a:t>B</a:t>
            </a:r>
            <a:r>
              <a:rPr lang="zh-CN" altLang="en-US" sz="2175" dirty="0"/>
              <a:t>为集合，则</a:t>
            </a:r>
          </a:p>
          <a:p>
            <a:pPr marL="479822" lvl="1" algn="just" eaLnBrk="1" hangingPunct="1">
              <a:defRPr/>
            </a:pPr>
            <a:r>
              <a:rPr lang="en-US" altLang="zh-CN" sz="2000" dirty="0"/>
              <a:t>R</a:t>
            </a:r>
            <a:r>
              <a:rPr lang="en-US" altLang="zh-CN" sz="2000" dirty="0">
                <a:cs typeface="Lucida Sans Unicode" panose="020B0602030504020204" pitchFamily="34" charset="0"/>
              </a:rPr>
              <a:t>↾</a:t>
            </a:r>
            <a:r>
              <a:rPr lang="en-US" altLang="zh-CN" sz="2000" dirty="0">
                <a:sym typeface="Symbol" panose="05050102010706020507" pitchFamily="18" charset="2"/>
              </a:rPr>
              <a:t>(</a:t>
            </a:r>
            <a:r>
              <a:rPr lang="en-US" altLang="zh-CN" sz="2000" dirty="0"/>
              <a:t>A</a:t>
            </a:r>
            <a:r>
              <a:rPr lang="en-US" altLang="zh-CN" sz="2000" dirty="0">
                <a:sym typeface="Symbol" panose="05050102010706020507" pitchFamily="18" charset="2"/>
              </a:rPr>
              <a:t></a:t>
            </a:r>
            <a:r>
              <a:rPr lang="en-US" altLang="zh-CN" sz="2000" dirty="0"/>
              <a:t>B)=R</a:t>
            </a:r>
            <a:r>
              <a:rPr lang="en-US" altLang="zh-CN" sz="2000" dirty="0">
                <a:cs typeface="Lucida Sans Unicode" panose="020B0602030504020204" pitchFamily="34" charset="0"/>
              </a:rPr>
              <a:t>↾</a:t>
            </a:r>
            <a:r>
              <a:rPr lang="en-US" altLang="zh-CN" sz="2000" dirty="0"/>
              <a:t>A</a:t>
            </a:r>
            <a:r>
              <a:rPr lang="en-US" altLang="zh-CN" sz="2000" dirty="0">
                <a:sym typeface="Symbol" panose="05050102010706020507" pitchFamily="18" charset="2"/>
              </a:rPr>
              <a:t></a:t>
            </a:r>
            <a:r>
              <a:rPr lang="en-US" altLang="zh-CN" sz="2000" dirty="0"/>
              <a:t>R</a:t>
            </a:r>
            <a:r>
              <a:rPr lang="en-US" altLang="zh-CN" sz="2000" dirty="0">
                <a:cs typeface="Lucida Sans Unicode" panose="020B0602030504020204" pitchFamily="34" charset="0"/>
              </a:rPr>
              <a:t>↾</a:t>
            </a:r>
            <a:r>
              <a:rPr lang="en-US" altLang="zh-CN" sz="2000" dirty="0"/>
              <a:t>B</a:t>
            </a:r>
          </a:p>
          <a:p>
            <a:pPr marL="686197" lvl="2" algn="just" eaLnBrk="1" hangingPunct="1">
              <a:defRPr/>
            </a:pPr>
            <a:r>
              <a:rPr lang="zh-CN" altLang="en-US" sz="1800" dirty="0"/>
              <a:t>利用关系在集合上的限制的定义</a:t>
            </a:r>
            <a:r>
              <a:rPr lang="zh-CN" altLang="en-US" sz="1800" i="1" dirty="0"/>
              <a:t>：</a:t>
            </a:r>
            <a:r>
              <a:rPr lang="en-US" altLang="zh-CN" sz="1800" i="1" dirty="0"/>
              <a:t>R</a:t>
            </a:r>
            <a:r>
              <a:rPr lang="en-US" altLang="zh-CN" sz="1800" dirty="0">
                <a:cs typeface="Lucida Sans Unicode" panose="020B0602030504020204" pitchFamily="34" charset="0"/>
              </a:rPr>
              <a:t>↾</a:t>
            </a:r>
            <a:r>
              <a:rPr lang="en-US" altLang="zh-CN" sz="1800" i="1" dirty="0"/>
              <a:t>A</a:t>
            </a:r>
            <a:r>
              <a:rPr lang="en-US" altLang="zh-CN" sz="1800" dirty="0"/>
              <a:t>={&lt;</a:t>
            </a:r>
            <a:r>
              <a:rPr lang="en-US" altLang="zh-CN" sz="1800" i="1" dirty="0" err="1"/>
              <a:t>x</a:t>
            </a:r>
            <a:r>
              <a:rPr lang="en-US" altLang="zh-CN" sz="1800" dirty="0" err="1"/>
              <a:t>,</a:t>
            </a:r>
            <a:r>
              <a:rPr lang="en-US" altLang="zh-CN" sz="1800" i="1" dirty="0" err="1"/>
              <a:t>y</a:t>
            </a:r>
            <a:r>
              <a:rPr lang="en-US" altLang="zh-CN" sz="1800" dirty="0"/>
              <a:t>&gt;|</a:t>
            </a:r>
            <a:r>
              <a:rPr lang="en-US" altLang="zh-CN" sz="1800" i="1" dirty="0"/>
              <a:t>(&lt;</a:t>
            </a:r>
            <a:r>
              <a:rPr lang="en-US" altLang="zh-CN" sz="1800" i="1" dirty="0" err="1"/>
              <a:t>x,y</a:t>
            </a:r>
            <a:r>
              <a:rPr lang="en-US" altLang="zh-CN" sz="1800" i="1" dirty="0"/>
              <a:t>&gt;</a:t>
            </a:r>
            <a:r>
              <a:rPr lang="en-US" altLang="zh-CN" sz="1800" i="1" dirty="0">
                <a:sym typeface="Symbol" panose="05050102010706020507" pitchFamily="18" charset="2"/>
              </a:rPr>
              <a:t></a:t>
            </a:r>
            <a:r>
              <a:rPr lang="en-US" altLang="zh-CN" sz="1800" i="1" dirty="0" err="1"/>
              <a:t>R</a:t>
            </a:r>
            <a:r>
              <a:rPr lang="en-US" altLang="zh-CN" sz="1800" dirty="0" err="1">
                <a:sym typeface="Symbol" pitchFamily="18" charset="2"/>
              </a:rPr>
              <a:t></a:t>
            </a:r>
            <a:r>
              <a:rPr lang="en-US" altLang="zh-CN" sz="1800" i="1" dirty="0" err="1"/>
              <a:t>x</a:t>
            </a:r>
            <a:r>
              <a:rPr lang="en-US" altLang="zh-CN" sz="1800" dirty="0" err="1">
                <a:sym typeface="Symbol" pitchFamily="18" charset="2"/>
              </a:rPr>
              <a:t></a:t>
            </a:r>
            <a:r>
              <a:rPr lang="en-US" altLang="zh-CN" sz="1800" i="1" dirty="0" err="1"/>
              <a:t>A</a:t>
            </a:r>
            <a:r>
              <a:rPr lang="en-US" altLang="zh-CN" sz="1800" dirty="0"/>
              <a:t>}</a:t>
            </a:r>
          </a:p>
          <a:p>
            <a:pPr marL="479822" lvl="1" algn="just" eaLnBrk="1" hangingPunct="1">
              <a:defRPr/>
            </a:pPr>
            <a:r>
              <a:rPr lang="en-US" altLang="zh-CN" sz="2000" dirty="0"/>
              <a:t>R</a:t>
            </a:r>
            <a:r>
              <a:rPr lang="en-US" altLang="zh-CN" sz="2000" dirty="0">
                <a:sym typeface="Symbol" panose="05050102010706020507" pitchFamily="18" charset="2"/>
              </a:rPr>
              <a:t>[</a:t>
            </a:r>
            <a:r>
              <a:rPr lang="en-US" altLang="zh-CN" sz="2000" dirty="0"/>
              <a:t>A</a:t>
            </a:r>
            <a:r>
              <a:rPr lang="en-US" altLang="zh-CN" sz="2000" dirty="0">
                <a:sym typeface="Symbol" panose="05050102010706020507" pitchFamily="18" charset="2"/>
              </a:rPr>
              <a:t></a:t>
            </a:r>
            <a:r>
              <a:rPr lang="en-US" altLang="zh-CN" sz="2000" dirty="0"/>
              <a:t>B]=R</a:t>
            </a:r>
            <a:r>
              <a:rPr lang="en-US" altLang="zh-CN" sz="2000" dirty="0">
                <a:sym typeface="Symbol" panose="05050102010706020507" pitchFamily="18" charset="2"/>
              </a:rPr>
              <a:t>[</a:t>
            </a:r>
            <a:r>
              <a:rPr lang="en-US" altLang="zh-CN" sz="2000" dirty="0"/>
              <a:t>A]</a:t>
            </a:r>
            <a:r>
              <a:rPr lang="en-US" altLang="zh-CN" sz="2000" dirty="0">
                <a:sym typeface="Symbol" panose="05050102010706020507" pitchFamily="18" charset="2"/>
              </a:rPr>
              <a:t></a:t>
            </a:r>
            <a:r>
              <a:rPr lang="en-US" altLang="zh-CN" sz="2000" dirty="0"/>
              <a:t>R</a:t>
            </a:r>
            <a:r>
              <a:rPr lang="en-US" altLang="zh-CN" sz="2000" dirty="0">
                <a:sym typeface="Symbol" panose="05050102010706020507" pitchFamily="18" charset="2"/>
              </a:rPr>
              <a:t>[</a:t>
            </a:r>
            <a:r>
              <a:rPr lang="en-US" altLang="zh-CN" sz="2000" dirty="0"/>
              <a:t>B]</a:t>
            </a:r>
          </a:p>
          <a:p>
            <a:pPr marL="479822" lvl="1" algn="just" eaLnBrk="1" hangingPunct="1">
              <a:defRPr/>
            </a:pPr>
            <a:r>
              <a:rPr lang="en-US" altLang="zh-CN" sz="2000" dirty="0"/>
              <a:t>R</a:t>
            </a:r>
            <a:r>
              <a:rPr lang="en-US" altLang="zh-CN" sz="2000" dirty="0">
                <a:cs typeface="Lucida Sans Unicode" panose="020B0602030504020204" pitchFamily="34" charset="0"/>
              </a:rPr>
              <a:t>↾</a:t>
            </a:r>
            <a:r>
              <a:rPr lang="en-US" altLang="zh-CN" sz="2000" dirty="0">
                <a:sym typeface="Symbol" panose="05050102010706020507" pitchFamily="18" charset="2"/>
              </a:rPr>
              <a:t>(</a:t>
            </a:r>
            <a:r>
              <a:rPr lang="en-US" altLang="zh-CN" sz="2000" dirty="0"/>
              <a:t>A</a:t>
            </a:r>
            <a:r>
              <a:rPr lang="en-US" altLang="zh-CN" sz="2000" dirty="0">
                <a:sym typeface="Symbol" panose="05050102010706020507" pitchFamily="18" charset="2"/>
              </a:rPr>
              <a:t></a:t>
            </a:r>
            <a:r>
              <a:rPr lang="en-US" altLang="zh-CN" sz="2000" dirty="0"/>
              <a:t>B)=R</a:t>
            </a:r>
            <a:r>
              <a:rPr lang="en-US" altLang="zh-CN" sz="2000" dirty="0">
                <a:cs typeface="Lucida Sans Unicode" panose="020B0602030504020204" pitchFamily="34" charset="0"/>
              </a:rPr>
              <a:t>↾</a:t>
            </a:r>
            <a:r>
              <a:rPr lang="en-US" altLang="zh-CN" sz="2000" dirty="0"/>
              <a:t>A</a:t>
            </a:r>
            <a:r>
              <a:rPr lang="en-US" altLang="zh-CN" sz="2000" dirty="0">
                <a:sym typeface="Symbol" panose="05050102010706020507" pitchFamily="18" charset="2"/>
              </a:rPr>
              <a:t></a:t>
            </a:r>
            <a:r>
              <a:rPr lang="en-US" altLang="zh-CN" sz="2000" dirty="0"/>
              <a:t>R</a:t>
            </a:r>
            <a:r>
              <a:rPr lang="en-US" altLang="zh-CN" sz="2000" dirty="0">
                <a:cs typeface="Lucida Sans Unicode" panose="020B0602030504020204" pitchFamily="34" charset="0"/>
              </a:rPr>
              <a:t>↾</a:t>
            </a:r>
            <a:r>
              <a:rPr lang="en-US" altLang="zh-CN" sz="2000" dirty="0"/>
              <a:t>B</a:t>
            </a:r>
          </a:p>
          <a:p>
            <a:pPr marL="479822" lvl="1" algn="just" eaLnBrk="1" hangingPunct="1">
              <a:defRPr/>
            </a:pPr>
            <a:r>
              <a:rPr lang="en-US" altLang="zh-CN" sz="2000" dirty="0">
                <a:solidFill>
                  <a:srgbClr val="FF3300"/>
                </a:solidFill>
              </a:rPr>
              <a:t>R</a:t>
            </a:r>
            <a:r>
              <a:rPr lang="en-US" altLang="zh-CN" sz="2000" dirty="0">
                <a:solidFill>
                  <a:srgbClr val="FF3300"/>
                </a:solidFill>
                <a:sym typeface="Symbol" panose="05050102010706020507" pitchFamily="18" charset="2"/>
              </a:rPr>
              <a:t>[</a:t>
            </a:r>
            <a:r>
              <a:rPr lang="en-US" altLang="zh-CN" sz="2000" dirty="0">
                <a:solidFill>
                  <a:srgbClr val="FF3300"/>
                </a:solidFill>
              </a:rPr>
              <a:t>A</a:t>
            </a:r>
            <a:r>
              <a:rPr lang="en-US" altLang="zh-CN" sz="2000" dirty="0">
                <a:solidFill>
                  <a:srgbClr val="FF3300"/>
                </a:solidFill>
                <a:sym typeface="Symbol" panose="05050102010706020507" pitchFamily="18" charset="2"/>
              </a:rPr>
              <a:t></a:t>
            </a:r>
            <a:r>
              <a:rPr lang="en-US" altLang="zh-CN" sz="2000" dirty="0">
                <a:solidFill>
                  <a:srgbClr val="FF3300"/>
                </a:solidFill>
              </a:rPr>
              <a:t>B]</a:t>
            </a:r>
            <a:r>
              <a:rPr lang="en-US" altLang="zh-CN" sz="2000" dirty="0">
                <a:solidFill>
                  <a:srgbClr val="FF3300"/>
                </a:solidFill>
                <a:sym typeface="Symbol" panose="05050102010706020507" pitchFamily="18" charset="2"/>
              </a:rPr>
              <a:t></a:t>
            </a:r>
            <a:r>
              <a:rPr lang="en-US" altLang="zh-CN" sz="2000" dirty="0">
                <a:solidFill>
                  <a:srgbClr val="FF3300"/>
                </a:solidFill>
              </a:rPr>
              <a:t>R</a:t>
            </a:r>
            <a:r>
              <a:rPr lang="en-US" altLang="zh-CN" sz="2000" dirty="0">
                <a:solidFill>
                  <a:srgbClr val="FF3300"/>
                </a:solidFill>
                <a:sym typeface="Symbol" panose="05050102010706020507" pitchFamily="18" charset="2"/>
              </a:rPr>
              <a:t>[</a:t>
            </a:r>
            <a:r>
              <a:rPr lang="en-US" altLang="zh-CN" sz="2000" dirty="0">
                <a:solidFill>
                  <a:srgbClr val="FF3300"/>
                </a:solidFill>
              </a:rPr>
              <a:t>A]</a:t>
            </a:r>
            <a:r>
              <a:rPr lang="en-US" altLang="zh-CN" sz="2000" dirty="0">
                <a:solidFill>
                  <a:srgbClr val="FF3300"/>
                </a:solidFill>
                <a:sym typeface="Symbol" panose="05050102010706020507" pitchFamily="18" charset="2"/>
              </a:rPr>
              <a:t></a:t>
            </a:r>
            <a:r>
              <a:rPr lang="en-US" altLang="zh-CN" sz="2000" dirty="0">
                <a:solidFill>
                  <a:srgbClr val="FF3300"/>
                </a:solidFill>
              </a:rPr>
              <a:t>R</a:t>
            </a:r>
            <a:r>
              <a:rPr lang="en-US" altLang="zh-CN" sz="2000" dirty="0">
                <a:solidFill>
                  <a:srgbClr val="FF3300"/>
                </a:solidFill>
                <a:sym typeface="Symbol" panose="05050102010706020507" pitchFamily="18" charset="2"/>
              </a:rPr>
              <a:t>[</a:t>
            </a:r>
            <a:r>
              <a:rPr lang="en-US" altLang="zh-CN" sz="2000" dirty="0">
                <a:solidFill>
                  <a:srgbClr val="FF3300"/>
                </a:solidFill>
              </a:rPr>
              <a:t>B]</a:t>
            </a:r>
          </a:p>
          <a:p>
            <a:pPr marL="479822" lvl="1" algn="just" eaLnBrk="1" hangingPunct="1">
              <a:defRPr/>
            </a:pPr>
            <a:r>
              <a:rPr lang="zh-CN" altLang="en-US" sz="2000" dirty="0"/>
              <a:t>举例：</a:t>
            </a:r>
          </a:p>
          <a:p>
            <a:pPr lvl="2" algn="just" eaLnBrk="1" hangingPunct="1">
              <a:defRPr/>
            </a:pPr>
            <a:r>
              <a:rPr lang="en-US" altLang="zh-CN" sz="2000" dirty="0"/>
              <a:t>A={1}</a:t>
            </a:r>
            <a:r>
              <a:rPr lang="zh-CN" altLang="en-US" sz="2000" dirty="0"/>
              <a:t>，</a:t>
            </a:r>
            <a:r>
              <a:rPr lang="en-US" altLang="zh-CN" sz="2000" dirty="0"/>
              <a:t>B={2}</a:t>
            </a:r>
            <a:r>
              <a:rPr lang="zh-CN" altLang="en-US" sz="2000" dirty="0"/>
              <a:t>，</a:t>
            </a:r>
            <a:r>
              <a:rPr lang="en-US" altLang="zh-CN" sz="2000" dirty="0"/>
              <a:t>R={&lt;1,3&gt;,&lt;2,3&gt;,&lt;3,3&gt;}</a:t>
            </a:r>
          </a:p>
        </p:txBody>
      </p:sp>
    </p:spTree>
  </p:cSld>
  <p:clrMapOvr>
    <a:masterClrMapping/>
  </p:clrMapOvr>
  <p:transition spd="slow" advTm="8000">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28688" y="171450"/>
            <a:ext cx="7315200" cy="742950"/>
          </a:xfrm>
        </p:spPr>
        <p:txBody>
          <a:bodyPr/>
          <a:lstStyle/>
          <a:p>
            <a:pPr eaLnBrk="1" hangingPunct="1"/>
            <a:r>
              <a:rPr lang="zh-CN" altLang="en-US" sz="4200"/>
              <a:t>逆运算（</a:t>
            </a:r>
            <a:r>
              <a:rPr lang="en-US" altLang="zh-CN" sz="4200"/>
              <a:t>3</a:t>
            </a:r>
            <a:r>
              <a:rPr lang="zh-CN" altLang="en-US" sz="4200"/>
              <a:t>）</a:t>
            </a:r>
          </a:p>
        </p:txBody>
      </p:sp>
      <p:sp>
        <p:nvSpPr>
          <p:cNvPr id="31747" name="Rectangle 3"/>
          <p:cNvSpPr>
            <a:spLocks noGrp="1" noChangeArrowheads="1"/>
          </p:cNvSpPr>
          <p:nvPr>
            <p:ph sz="quarter" idx="1"/>
          </p:nvPr>
        </p:nvSpPr>
        <p:spPr>
          <a:xfrm>
            <a:off x="612775" y="1200150"/>
            <a:ext cx="8153400" cy="3371850"/>
          </a:xfrm>
        </p:spPr>
        <p:txBody>
          <a:bodyPr/>
          <a:lstStyle/>
          <a:p>
            <a:pPr marL="239316" indent="-239316" eaLnBrk="1" hangingPunct="1">
              <a:lnSpc>
                <a:spcPct val="110000"/>
              </a:lnSpc>
              <a:defRPr/>
            </a:pPr>
            <a:r>
              <a:rPr lang="zh-CN" altLang="en-US" sz="2800" dirty="0"/>
              <a:t>设</a:t>
            </a:r>
            <a:r>
              <a:rPr lang="en-US" altLang="zh-CN" sz="2800" dirty="0"/>
              <a:t>R</a:t>
            </a:r>
            <a:r>
              <a:rPr lang="zh-CN" altLang="en-US" sz="2800" dirty="0"/>
              <a:t>是集合</a:t>
            </a:r>
            <a:r>
              <a:rPr lang="en-US" altLang="zh-CN" sz="2800" dirty="0"/>
              <a:t>A</a:t>
            </a:r>
            <a:r>
              <a:rPr lang="zh-CN" altLang="en-US" sz="2800" dirty="0"/>
              <a:t>上的一个关系。</a:t>
            </a:r>
            <a:br>
              <a:rPr lang="zh-CN" altLang="en-US" sz="2800" dirty="0"/>
            </a:br>
            <a:r>
              <a:rPr lang="zh-CN" altLang="en-US" sz="2800" dirty="0"/>
              <a:t>令</a:t>
            </a:r>
            <a:r>
              <a:rPr lang="en-US" altLang="zh-CN" sz="2800" dirty="0"/>
              <a:t>R</a:t>
            </a:r>
            <a:r>
              <a:rPr lang="en-US" altLang="zh-CN" sz="2800" baseline="30000" dirty="0"/>
              <a:t>-1</a:t>
            </a:r>
            <a:r>
              <a:rPr lang="en-US" altLang="zh-CN" sz="2800" dirty="0"/>
              <a:t>={&lt;</a:t>
            </a:r>
            <a:r>
              <a:rPr lang="en-US" altLang="zh-CN" sz="2800" dirty="0" err="1"/>
              <a:t>y,x</a:t>
            </a:r>
            <a:r>
              <a:rPr lang="en-US" altLang="zh-CN" sz="2800" dirty="0"/>
              <a:t>&gt;</a:t>
            </a:r>
            <a:r>
              <a:rPr lang="en-US" altLang="zh-CN" sz="2800" dirty="0">
                <a:sym typeface="Symbol" panose="05050102010706020507" pitchFamily="18" charset="2"/>
              </a:rPr>
              <a:t></a:t>
            </a:r>
            <a:r>
              <a:rPr lang="en-US" altLang="zh-CN" sz="2800" dirty="0" err="1"/>
              <a:t>x</a:t>
            </a:r>
            <a:r>
              <a:rPr lang="en-US" altLang="zh-CN" sz="2800" dirty="0" err="1">
                <a:sym typeface="Symbol" panose="05050102010706020507" pitchFamily="18" charset="2"/>
              </a:rPr>
              <a:t></a:t>
            </a:r>
            <a:r>
              <a:rPr lang="en-US" altLang="zh-CN" sz="2800" dirty="0" err="1"/>
              <a:t>A,y</a:t>
            </a:r>
            <a:r>
              <a:rPr lang="en-US" altLang="zh-CN" sz="2800" err="1">
                <a:sym typeface="Symbol" panose="05050102010706020507" pitchFamily="18" charset="2"/>
              </a:rPr>
              <a:t></a:t>
            </a:r>
            <a:r>
              <a:rPr lang="en-US" altLang="zh-CN" sz="2800"/>
              <a:t>A},</a:t>
            </a:r>
            <a:r>
              <a:rPr lang="zh-CN" altLang="en-US" sz="2800" dirty="0"/>
              <a:t>并且有</a:t>
            </a:r>
            <a:r>
              <a:rPr lang="en-US" altLang="zh-CN" sz="2800" dirty="0"/>
              <a:t>&lt;</a:t>
            </a:r>
            <a:r>
              <a:rPr lang="en-US" altLang="zh-CN" sz="2800" i="1" dirty="0" err="1"/>
              <a:t>x</a:t>
            </a:r>
            <a:r>
              <a:rPr lang="en-US" altLang="zh-CN" sz="2800" dirty="0" err="1"/>
              <a:t>,</a:t>
            </a:r>
            <a:r>
              <a:rPr lang="en-US" altLang="zh-CN" sz="2800" i="1" dirty="0" err="1"/>
              <a:t>y</a:t>
            </a:r>
            <a:r>
              <a:rPr lang="en-US" altLang="zh-CN" sz="2800" dirty="0"/>
              <a:t>&gt;</a:t>
            </a:r>
            <a:r>
              <a:rPr lang="en-US" altLang="zh-CN" sz="2800" dirty="0">
                <a:sym typeface="Symbol" pitchFamily="18" charset="2"/>
              </a:rPr>
              <a:t></a:t>
            </a:r>
            <a:r>
              <a:rPr lang="en-US" altLang="zh-CN" sz="2800" i="1" dirty="0"/>
              <a:t>R</a:t>
            </a:r>
            <a:r>
              <a:rPr lang="zh-CN" altLang="en-US" sz="2800" dirty="0"/>
              <a:t>，则称关系</a:t>
            </a:r>
            <a:r>
              <a:rPr lang="en-US" altLang="zh-CN" sz="2800" dirty="0"/>
              <a:t>R</a:t>
            </a:r>
            <a:r>
              <a:rPr lang="en-US" altLang="zh-CN" sz="2800" baseline="30000" dirty="0"/>
              <a:t>-1</a:t>
            </a:r>
            <a:r>
              <a:rPr lang="zh-CN" altLang="en-US" sz="2800" dirty="0"/>
              <a:t>为关系</a:t>
            </a:r>
            <a:r>
              <a:rPr lang="en-US" altLang="zh-CN" sz="2800" dirty="0"/>
              <a:t>R</a:t>
            </a:r>
            <a:r>
              <a:rPr lang="zh-CN" altLang="en-US" sz="2800" dirty="0"/>
              <a:t>的逆。</a:t>
            </a:r>
          </a:p>
          <a:p>
            <a:pPr marL="239316" indent="-239316" eaLnBrk="1" hangingPunct="1">
              <a:lnSpc>
                <a:spcPct val="110000"/>
              </a:lnSpc>
              <a:defRPr/>
            </a:pPr>
            <a:r>
              <a:rPr lang="zh-CN" altLang="en-US" sz="2800" dirty="0"/>
              <a:t>例如</a:t>
            </a:r>
          </a:p>
          <a:p>
            <a:pPr marL="479822" lvl="1" eaLnBrk="1" hangingPunct="1">
              <a:lnSpc>
                <a:spcPct val="110000"/>
              </a:lnSpc>
              <a:buFont typeface="Wingdings" panose="05000000000000000000" pitchFamily="2" charset="2"/>
              <a:buChar char="l"/>
              <a:defRPr/>
            </a:pPr>
            <a:r>
              <a:rPr lang="zh-CN" altLang="en-US" sz="1950" dirty="0"/>
              <a:t>小于关系的逆关系是大于关系</a:t>
            </a:r>
          </a:p>
          <a:p>
            <a:pPr marL="479822" lvl="1" eaLnBrk="1" hangingPunct="1">
              <a:lnSpc>
                <a:spcPct val="110000"/>
              </a:lnSpc>
              <a:buFont typeface="Wingdings" panose="05000000000000000000" pitchFamily="2" charset="2"/>
              <a:buChar char="l"/>
              <a:defRPr/>
            </a:pPr>
            <a:r>
              <a:rPr lang="zh-CN" altLang="en-US" sz="1950" dirty="0"/>
              <a:t>大于关系的逆关系是小于关系</a:t>
            </a:r>
          </a:p>
          <a:p>
            <a:pPr marL="479822" lvl="1" eaLnBrk="1" hangingPunct="1">
              <a:lnSpc>
                <a:spcPct val="110000"/>
              </a:lnSpc>
              <a:buFont typeface="Wingdings" panose="05000000000000000000" pitchFamily="2" charset="2"/>
              <a:buChar char="l"/>
              <a:defRPr/>
            </a:pPr>
            <a:r>
              <a:rPr lang="zh-CN" altLang="en-US" sz="1950" dirty="0"/>
              <a:t>相等关系的逆关系仍是相等关系。</a:t>
            </a:r>
          </a:p>
        </p:txBody>
      </p:sp>
    </p:spTree>
  </p:cSld>
  <p:clrMapOvr>
    <a:masterClrMapping/>
  </p:clrMapOvr>
  <p:transition spd="slow" advTm="8000">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28688" y="171450"/>
            <a:ext cx="7315200" cy="742950"/>
          </a:xfrm>
        </p:spPr>
        <p:txBody>
          <a:bodyPr/>
          <a:lstStyle/>
          <a:p>
            <a:pPr eaLnBrk="1" hangingPunct="1"/>
            <a:r>
              <a:rPr lang="zh-CN" altLang="en-US" sz="4200"/>
              <a:t>逆运算（</a:t>
            </a:r>
            <a:r>
              <a:rPr lang="en-US" altLang="zh-CN" sz="4200"/>
              <a:t>3</a:t>
            </a:r>
            <a:r>
              <a:rPr lang="zh-CN" altLang="en-US" sz="4200"/>
              <a:t>）</a:t>
            </a:r>
          </a:p>
        </p:txBody>
      </p:sp>
      <p:sp>
        <p:nvSpPr>
          <p:cNvPr id="32771"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en-US" altLang="zh-CN" sz="2400" dirty="0"/>
              <a:t>(R</a:t>
            </a:r>
            <a:r>
              <a:rPr lang="en-US" altLang="zh-CN" sz="2400" baseline="30000" dirty="0"/>
              <a:t>-1</a:t>
            </a:r>
            <a:r>
              <a:rPr lang="en-US" altLang="zh-CN" sz="2400" dirty="0"/>
              <a:t>)</a:t>
            </a:r>
            <a:r>
              <a:rPr lang="en-US" altLang="zh-CN" sz="2400" baseline="30000" dirty="0"/>
              <a:t>-1</a:t>
            </a:r>
            <a:r>
              <a:rPr lang="en-US" altLang="zh-CN" sz="2400" dirty="0"/>
              <a:t>=R</a:t>
            </a:r>
          </a:p>
          <a:p>
            <a:pPr marL="239316" indent="-239316" eaLnBrk="1" hangingPunct="1">
              <a:defRPr/>
            </a:pPr>
            <a:r>
              <a:rPr lang="en-US" altLang="zh-CN" sz="2400" dirty="0"/>
              <a:t>domR</a:t>
            </a:r>
            <a:r>
              <a:rPr lang="en-US" altLang="zh-CN" sz="2400" baseline="30000" dirty="0"/>
              <a:t>-1</a:t>
            </a:r>
            <a:r>
              <a:rPr lang="en-US" altLang="zh-CN" sz="2400" dirty="0"/>
              <a:t>=</a:t>
            </a:r>
            <a:r>
              <a:rPr lang="en-US" altLang="zh-CN" sz="2400" dirty="0" err="1"/>
              <a:t>ranR,domR</a:t>
            </a:r>
            <a:r>
              <a:rPr lang="en-US" altLang="zh-CN" sz="2400" dirty="0"/>
              <a:t>=ranR</a:t>
            </a:r>
            <a:r>
              <a:rPr lang="en-US" altLang="zh-CN" sz="2400" baseline="30000" dirty="0"/>
              <a:t>-1</a:t>
            </a:r>
            <a:r>
              <a:rPr lang="en-US" altLang="zh-CN" sz="2400" dirty="0"/>
              <a:t>,</a:t>
            </a:r>
          </a:p>
          <a:p>
            <a:pPr marL="239316" indent="-239316" eaLnBrk="1" hangingPunct="1">
              <a:defRPr/>
            </a:pPr>
            <a:r>
              <a:rPr lang="en-US" altLang="zh-CN" sz="2400" dirty="0">
                <a:solidFill>
                  <a:srgbClr val="FF0000"/>
                </a:solidFill>
                <a:cs typeface="Times New Roman" panose="02020603050405020304" pitchFamily="18" charset="0"/>
              </a:rPr>
              <a:t>(</a:t>
            </a:r>
            <a:r>
              <a:rPr lang="en-US" altLang="zh-CN" sz="2400" i="1" dirty="0">
                <a:solidFill>
                  <a:srgbClr val="FF0000"/>
                </a:solidFill>
                <a:cs typeface="Times New Roman" panose="02020603050405020304" pitchFamily="18" charset="0"/>
              </a:rPr>
              <a:t>R</a:t>
            </a:r>
            <a:r>
              <a:rPr lang="en-US" altLang="zh-CN" sz="2400" baseline="-30000" dirty="0">
                <a:solidFill>
                  <a:srgbClr val="FF0000"/>
                </a:solidFill>
                <a:cs typeface="Times New Roman" panose="02020603050405020304" pitchFamily="18" charset="0"/>
              </a:rPr>
              <a:t>1</a:t>
            </a:r>
            <a:r>
              <a:rPr lang="en-US" altLang="zh-CN" sz="2400" dirty="0">
                <a:solidFill>
                  <a:srgbClr val="FF0000"/>
                </a:solidFill>
                <a:sym typeface="Symbol" panose="05050102010706020507" pitchFamily="18" charset="2"/>
              </a:rPr>
              <a:t></a:t>
            </a:r>
            <a:r>
              <a:rPr lang="en-US" altLang="zh-CN" sz="2400" i="1" dirty="0">
                <a:solidFill>
                  <a:srgbClr val="FF0000"/>
                </a:solidFill>
                <a:cs typeface="Times New Roman" panose="02020603050405020304" pitchFamily="18" charset="0"/>
              </a:rPr>
              <a:t>R</a:t>
            </a:r>
            <a:r>
              <a:rPr lang="en-US" altLang="zh-CN" sz="2400" baseline="-30000" dirty="0">
                <a:solidFill>
                  <a:srgbClr val="FF0000"/>
                </a:solidFill>
                <a:cs typeface="Times New Roman" panose="02020603050405020304" pitchFamily="18" charset="0"/>
              </a:rPr>
              <a:t>2</a:t>
            </a:r>
            <a:r>
              <a:rPr lang="en-US" altLang="zh-CN" sz="2400" dirty="0">
                <a:solidFill>
                  <a:srgbClr val="FF0000"/>
                </a:solidFill>
                <a:cs typeface="Times New Roman" panose="02020603050405020304" pitchFamily="18" charset="0"/>
              </a:rPr>
              <a:t>)</a:t>
            </a:r>
            <a:r>
              <a:rPr lang="en-US" altLang="zh-CN" sz="2400" baseline="30000" dirty="0">
                <a:solidFill>
                  <a:srgbClr val="FF0000"/>
                </a:solidFill>
                <a:cs typeface="Times New Roman" panose="02020603050405020304" pitchFamily="18" charset="0"/>
              </a:rPr>
              <a:t>-1</a:t>
            </a:r>
            <a:r>
              <a:rPr lang="en-US" altLang="zh-CN" sz="2400" dirty="0">
                <a:solidFill>
                  <a:srgbClr val="FF0000"/>
                </a:solidFill>
                <a:cs typeface="Times New Roman" panose="02020603050405020304" pitchFamily="18" charset="0"/>
              </a:rPr>
              <a:t>=</a:t>
            </a:r>
            <a:r>
              <a:rPr lang="en-US" altLang="zh-CN" sz="2400" i="1" dirty="0">
                <a:solidFill>
                  <a:srgbClr val="FF0000"/>
                </a:solidFill>
                <a:cs typeface="Times New Roman" panose="02020603050405020304" pitchFamily="18" charset="0"/>
              </a:rPr>
              <a:t>R</a:t>
            </a:r>
            <a:r>
              <a:rPr lang="en-US" altLang="zh-CN" sz="2400" baseline="-30000" dirty="0">
                <a:solidFill>
                  <a:srgbClr val="FF0000"/>
                </a:solidFill>
                <a:cs typeface="Times New Roman" panose="02020603050405020304" pitchFamily="18" charset="0"/>
              </a:rPr>
              <a:t>1</a:t>
            </a:r>
            <a:r>
              <a:rPr lang="en-US" altLang="zh-CN" sz="2400" baseline="30000" dirty="0">
                <a:solidFill>
                  <a:srgbClr val="FF0000"/>
                </a:solidFill>
                <a:cs typeface="Times New Roman" panose="02020603050405020304" pitchFamily="18" charset="0"/>
              </a:rPr>
              <a:t>-1</a:t>
            </a:r>
            <a:r>
              <a:rPr lang="en-US" altLang="zh-CN" sz="2400" dirty="0">
                <a:solidFill>
                  <a:srgbClr val="FF0000"/>
                </a:solidFill>
                <a:sym typeface="Symbol" panose="05050102010706020507" pitchFamily="18" charset="2"/>
              </a:rPr>
              <a:t></a:t>
            </a:r>
            <a:r>
              <a:rPr lang="en-US" altLang="zh-CN" sz="2400" i="1" dirty="0">
                <a:solidFill>
                  <a:srgbClr val="FF0000"/>
                </a:solidFill>
                <a:cs typeface="Times New Roman" panose="02020603050405020304" pitchFamily="18" charset="0"/>
              </a:rPr>
              <a:t>R</a:t>
            </a:r>
            <a:r>
              <a:rPr lang="en-US" altLang="zh-CN" sz="2400" baseline="-30000" dirty="0">
                <a:solidFill>
                  <a:srgbClr val="FF0000"/>
                </a:solidFill>
                <a:cs typeface="Times New Roman" panose="02020603050405020304" pitchFamily="18" charset="0"/>
              </a:rPr>
              <a:t>2</a:t>
            </a:r>
            <a:r>
              <a:rPr lang="en-US" altLang="zh-CN" sz="2400" baseline="30000" dirty="0">
                <a:solidFill>
                  <a:srgbClr val="FF0000"/>
                </a:solidFill>
                <a:cs typeface="Times New Roman" panose="02020603050405020304" pitchFamily="18" charset="0"/>
              </a:rPr>
              <a:t>-1</a:t>
            </a:r>
            <a:endParaRPr lang="en-US" altLang="zh-CN" sz="2400" dirty="0">
              <a:solidFill>
                <a:srgbClr val="FF0000"/>
              </a:solidFill>
            </a:endParaRPr>
          </a:p>
          <a:p>
            <a:pPr lvl="2" eaLnBrk="1" hangingPunct="1">
              <a:lnSpc>
                <a:spcPct val="110000"/>
              </a:lnSpc>
              <a:defRPr/>
            </a:pPr>
            <a:r>
              <a:rPr lang="en-US" altLang="zh-CN" sz="2400" dirty="0"/>
              <a:t>&lt;</a:t>
            </a:r>
            <a:r>
              <a:rPr lang="en-US" altLang="zh-CN" sz="2400" dirty="0" err="1"/>
              <a:t>x,y</a:t>
            </a:r>
            <a:r>
              <a:rPr lang="en-US" altLang="zh-CN" sz="2400" dirty="0"/>
              <a:t>&gt;</a:t>
            </a:r>
            <a:r>
              <a:rPr lang="en-US" altLang="zh-CN" sz="2400" dirty="0">
                <a:sym typeface="Symbol" panose="05050102010706020507" pitchFamily="18" charset="2"/>
              </a:rPr>
              <a:t></a:t>
            </a:r>
            <a:r>
              <a:rPr lang="en-US" altLang="zh-CN" sz="2400" dirty="0">
                <a:cs typeface="Times New Roman" panose="02020603050405020304" pitchFamily="18" charset="0"/>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1</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2</a:t>
            </a:r>
            <a:r>
              <a:rPr lang="en-US" altLang="zh-CN" sz="2400" dirty="0">
                <a:cs typeface="Times New Roman" panose="02020603050405020304" pitchFamily="18" charset="0"/>
              </a:rPr>
              <a:t>)</a:t>
            </a:r>
            <a:r>
              <a:rPr lang="en-US" altLang="zh-CN" sz="2400" baseline="30000" dirty="0">
                <a:cs typeface="Times New Roman" panose="02020603050405020304" pitchFamily="18" charset="0"/>
              </a:rPr>
              <a:t>-1</a:t>
            </a:r>
            <a:r>
              <a:rPr lang="en-US" altLang="zh-CN" sz="2400" dirty="0">
                <a:cs typeface="Times New Roman" panose="02020603050405020304" pitchFamily="18" charset="0"/>
                <a:sym typeface="Symbol" panose="05050102010706020507" pitchFamily="18" charset="2"/>
              </a:rPr>
              <a:t>&lt;</a:t>
            </a:r>
            <a:r>
              <a:rPr lang="en-US" altLang="zh-CN" sz="2400" dirty="0" err="1">
                <a:cs typeface="Times New Roman" panose="02020603050405020304" pitchFamily="18" charset="0"/>
                <a:sym typeface="Symbol" panose="05050102010706020507" pitchFamily="18" charset="2"/>
              </a:rPr>
              <a:t>y,x</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dirty="0">
                <a:cs typeface="Times New Roman" panose="02020603050405020304" pitchFamily="18" charset="0"/>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1</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2</a:t>
            </a:r>
            <a:r>
              <a:rPr lang="en-US" altLang="zh-CN" sz="2400" dirty="0">
                <a:cs typeface="Times New Roman" panose="02020603050405020304" pitchFamily="18" charset="0"/>
              </a:rPr>
              <a:t>)</a:t>
            </a:r>
            <a:r>
              <a:rPr lang="en-US" altLang="zh-CN" sz="2400" dirty="0">
                <a:cs typeface="Times New Roman" panose="02020603050405020304" pitchFamily="18" charset="0"/>
                <a:sym typeface="Symbol" panose="05050102010706020507" pitchFamily="18" charset="2"/>
              </a:rPr>
              <a:t>&lt;</a:t>
            </a:r>
            <a:r>
              <a:rPr lang="en-US" altLang="zh-CN" sz="2400" dirty="0" err="1">
                <a:cs typeface="Times New Roman" panose="02020603050405020304" pitchFamily="18" charset="0"/>
                <a:sym typeface="Symbol" panose="05050102010706020507" pitchFamily="18" charset="2"/>
              </a:rPr>
              <a:t>y,x</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1</a:t>
            </a:r>
            <a:r>
              <a:rPr lang="zh-CN" altLang="en-US" sz="2400" dirty="0"/>
              <a:t>或者</a:t>
            </a:r>
            <a:r>
              <a:rPr lang="en-US" altLang="zh-CN" sz="2400" dirty="0">
                <a:cs typeface="Times New Roman" panose="02020603050405020304" pitchFamily="18" charset="0"/>
                <a:sym typeface="Symbol" panose="05050102010706020507" pitchFamily="18" charset="2"/>
              </a:rPr>
              <a:t>&lt;</a:t>
            </a:r>
            <a:r>
              <a:rPr lang="en-US" altLang="zh-CN" sz="2400" dirty="0" err="1">
                <a:cs typeface="Times New Roman" panose="02020603050405020304" pitchFamily="18" charset="0"/>
                <a:sym typeface="Symbol" panose="05050102010706020507" pitchFamily="18" charset="2"/>
              </a:rPr>
              <a:t>y,x</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2</a:t>
            </a:r>
            <a:r>
              <a:rPr lang="en-US" altLang="zh-CN" sz="2400" dirty="0">
                <a:cs typeface="Times New Roman" panose="02020603050405020304" pitchFamily="18" charset="0"/>
                <a:sym typeface="Symbol" panose="05050102010706020507" pitchFamily="18" charset="2"/>
              </a:rPr>
              <a:t>&lt;</a:t>
            </a:r>
            <a:r>
              <a:rPr lang="en-US" altLang="zh-CN" sz="2400" dirty="0" err="1">
                <a:cs typeface="Times New Roman" panose="02020603050405020304" pitchFamily="18" charset="0"/>
                <a:sym typeface="Symbol" panose="05050102010706020507" pitchFamily="18" charset="2"/>
              </a:rPr>
              <a:t>x,y</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1</a:t>
            </a:r>
            <a:r>
              <a:rPr lang="en-US" altLang="zh-CN" sz="2400" baseline="30000" dirty="0">
                <a:cs typeface="Times New Roman" panose="02020603050405020304" pitchFamily="18" charset="0"/>
              </a:rPr>
              <a:t>-1</a:t>
            </a:r>
            <a:r>
              <a:rPr lang="zh-CN" altLang="en-US" sz="2400" dirty="0"/>
              <a:t>或者</a:t>
            </a:r>
            <a:r>
              <a:rPr lang="en-US" altLang="zh-CN" sz="2400" dirty="0">
                <a:cs typeface="Times New Roman" panose="02020603050405020304" pitchFamily="18" charset="0"/>
                <a:sym typeface="Symbol" panose="05050102010706020507" pitchFamily="18" charset="2"/>
              </a:rPr>
              <a:t>&lt;</a:t>
            </a:r>
            <a:r>
              <a:rPr lang="en-US" altLang="zh-CN" sz="2400" dirty="0" err="1">
                <a:cs typeface="Times New Roman" panose="02020603050405020304" pitchFamily="18" charset="0"/>
                <a:sym typeface="Symbol" panose="05050102010706020507" pitchFamily="18" charset="2"/>
              </a:rPr>
              <a:t>x,y</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2</a:t>
            </a:r>
            <a:r>
              <a:rPr lang="en-US" altLang="zh-CN" sz="2400" baseline="30000" dirty="0">
                <a:cs typeface="Times New Roman" panose="02020603050405020304" pitchFamily="18" charset="0"/>
              </a:rPr>
              <a:t>-1</a:t>
            </a:r>
            <a:r>
              <a:rPr lang="en-US" altLang="zh-CN" sz="2400" dirty="0">
                <a:cs typeface="Times New Roman" panose="02020603050405020304" pitchFamily="18" charset="0"/>
                <a:sym typeface="Symbol" panose="05050102010706020507" pitchFamily="18" charset="2"/>
              </a:rPr>
              <a:t>&lt;</a:t>
            </a:r>
            <a:r>
              <a:rPr lang="en-US" altLang="zh-CN" sz="2400" dirty="0" err="1">
                <a:cs typeface="Times New Roman" panose="02020603050405020304" pitchFamily="18" charset="0"/>
                <a:sym typeface="Symbol" panose="05050102010706020507" pitchFamily="18" charset="2"/>
              </a:rPr>
              <a:t>x,y</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1</a:t>
            </a:r>
            <a:r>
              <a:rPr lang="en-US" altLang="zh-CN" sz="2400" baseline="30000" dirty="0">
                <a:cs typeface="Times New Roman" panose="02020603050405020304" pitchFamily="18" charset="0"/>
              </a:rPr>
              <a:t>-1</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2</a:t>
            </a:r>
            <a:r>
              <a:rPr lang="en-US" altLang="zh-CN" sz="2400" baseline="30000" dirty="0">
                <a:cs typeface="Times New Roman" panose="02020603050405020304" pitchFamily="18" charset="0"/>
              </a:rPr>
              <a:t>-1</a:t>
            </a:r>
          </a:p>
          <a:p>
            <a:pPr lvl="1" eaLnBrk="1" hangingPunct="1">
              <a:lnSpc>
                <a:spcPct val="110000"/>
              </a:lnSpc>
              <a:defRPr/>
            </a:pPr>
            <a:r>
              <a:rPr lang="en-US" altLang="zh-CN" sz="2800" dirty="0">
                <a:solidFill>
                  <a:srgbClr val="FF0000"/>
                </a:solidFill>
                <a:cs typeface="Times New Roman" panose="02020603050405020304" pitchFamily="18" charset="0"/>
              </a:rPr>
              <a:t>(</a:t>
            </a:r>
            <a:r>
              <a:rPr lang="en-US" altLang="zh-CN" sz="2800" i="1" dirty="0">
                <a:solidFill>
                  <a:srgbClr val="FF0000"/>
                </a:solidFill>
                <a:cs typeface="Times New Roman" panose="02020603050405020304" pitchFamily="18" charset="0"/>
              </a:rPr>
              <a:t>R</a:t>
            </a:r>
            <a:r>
              <a:rPr lang="en-US" altLang="zh-CN" sz="2800" baseline="-30000" dirty="0">
                <a:solidFill>
                  <a:srgbClr val="FF0000"/>
                </a:solidFill>
                <a:cs typeface="Times New Roman" panose="02020603050405020304" pitchFamily="18" charset="0"/>
              </a:rPr>
              <a:t>1</a:t>
            </a:r>
            <a:r>
              <a:rPr lang="en-US" altLang="zh-CN" sz="2800" dirty="0">
                <a:solidFill>
                  <a:srgbClr val="FF0000"/>
                </a:solidFill>
                <a:sym typeface="Symbol" panose="05050102010706020507" pitchFamily="18" charset="2"/>
              </a:rPr>
              <a:t></a:t>
            </a:r>
            <a:r>
              <a:rPr lang="en-US" altLang="zh-CN" sz="2800" i="1" dirty="0">
                <a:solidFill>
                  <a:srgbClr val="FF0000"/>
                </a:solidFill>
                <a:cs typeface="Times New Roman" panose="02020603050405020304" pitchFamily="18" charset="0"/>
              </a:rPr>
              <a:t>R</a:t>
            </a:r>
            <a:r>
              <a:rPr lang="en-US" altLang="zh-CN" sz="2800" baseline="-30000" dirty="0">
                <a:solidFill>
                  <a:srgbClr val="FF0000"/>
                </a:solidFill>
                <a:cs typeface="Times New Roman" panose="02020603050405020304" pitchFamily="18" charset="0"/>
              </a:rPr>
              <a:t>2</a:t>
            </a:r>
            <a:r>
              <a:rPr lang="en-US" altLang="zh-CN" sz="2800" dirty="0">
                <a:solidFill>
                  <a:srgbClr val="FF0000"/>
                </a:solidFill>
                <a:cs typeface="Times New Roman" panose="02020603050405020304" pitchFamily="18" charset="0"/>
              </a:rPr>
              <a:t>)</a:t>
            </a:r>
            <a:r>
              <a:rPr lang="en-US" altLang="zh-CN" sz="2800" baseline="30000" dirty="0">
                <a:solidFill>
                  <a:srgbClr val="FF0000"/>
                </a:solidFill>
                <a:cs typeface="Times New Roman" panose="02020603050405020304" pitchFamily="18" charset="0"/>
              </a:rPr>
              <a:t>-1</a:t>
            </a:r>
            <a:r>
              <a:rPr lang="en-US" altLang="zh-CN" sz="2800" dirty="0">
                <a:solidFill>
                  <a:srgbClr val="FF0000"/>
                </a:solidFill>
                <a:cs typeface="Times New Roman" panose="02020603050405020304" pitchFamily="18" charset="0"/>
              </a:rPr>
              <a:t>=</a:t>
            </a:r>
            <a:r>
              <a:rPr lang="en-US" altLang="zh-CN" sz="2800" i="1" dirty="0">
                <a:solidFill>
                  <a:srgbClr val="FF0000"/>
                </a:solidFill>
                <a:cs typeface="Times New Roman" panose="02020603050405020304" pitchFamily="18" charset="0"/>
              </a:rPr>
              <a:t>R</a:t>
            </a:r>
            <a:r>
              <a:rPr lang="en-US" altLang="zh-CN" sz="2800" baseline="-30000" dirty="0">
                <a:solidFill>
                  <a:srgbClr val="FF0000"/>
                </a:solidFill>
                <a:cs typeface="Times New Roman" panose="02020603050405020304" pitchFamily="18" charset="0"/>
              </a:rPr>
              <a:t>1</a:t>
            </a:r>
            <a:r>
              <a:rPr lang="en-US" altLang="zh-CN" sz="2800" baseline="30000" dirty="0">
                <a:solidFill>
                  <a:srgbClr val="FF0000"/>
                </a:solidFill>
                <a:cs typeface="Times New Roman" panose="02020603050405020304" pitchFamily="18" charset="0"/>
              </a:rPr>
              <a:t>-1</a:t>
            </a:r>
            <a:r>
              <a:rPr lang="en-US" altLang="zh-CN" sz="2800" dirty="0">
                <a:solidFill>
                  <a:srgbClr val="FF0000"/>
                </a:solidFill>
                <a:sym typeface="Symbol" panose="05050102010706020507" pitchFamily="18" charset="2"/>
              </a:rPr>
              <a:t></a:t>
            </a:r>
            <a:r>
              <a:rPr lang="en-US" altLang="zh-CN" sz="2800" i="1" dirty="0">
                <a:solidFill>
                  <a:srgbClr val="FF0000"/>
                </a:solidFill>
                <a:cs typeface="Times New Roman" panose="02020603050405020304" pitchFamily="18" charset="0"/>
              </a:rPr>
              <a:t>R</a:t>
            </a:r>
            <a:r>
              <a:rPr lang="en-US" altLang="zh-CN" sz="2800" baseline="-30000" dirty="0">
                <a:solidFill>
                  <a:srgbClr val="FF0000"/>
                </a:solidFill>
                <a:cs typeface="Times New Roman" panose="02020603050405020304" pitchFamily="18" charset="0"/>
              </a:rPr>
              <a:t>2</a:t>
            </a:r>
            <a:r>
              <a:rPr lang="en-US" altLang="zh-CN" sz="2800" baseline="30000" dirty="0">
                <a:solidFill>
                  <a:srgbClr val="FF0000"/>
                </a:solidFill>
                <a:cs typeface="Times New Roman" panose="02020603050405020304" pitchFamily="18" charset="0"/>
              </a:rPr>
              <a:t>-1</a:t>
            </a:r>
            <a:endParaRPr lang="en-US" altLang="zh-CN" sz="2800" dirty="0">
              <a:solidFill>
                <a:srgbClr val="FF0000"/>
              </a:solidFill>
            </a:endParaRPr>
          </a:p>
        </p:txBody>
      </p:sp>
    </p:spTree>
  </p:cSld>
  <p:clrMapOvr>
    <a:masterClrMapping/>
  </p:clrMapOvr>
  <p:transition spd="slow" advTm="8000">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28688" y="171450"/>
            <a:ext cx="7315200" cy="742950"/>
          </a:xfrm>
        </p:spPr>
        <p:txBody>
          <a:bodyPr/>
          <a:lstStyle/>
          <a:p>
            <a:pPr eaLnBrk="1" hangingPunct="1"/>
            <a:r>
              <a:rPr lang="zh-CN" altLang="en-US" dirty="0"/>
              <a:t>关系的运算</a:t>
            </a:r>
            <a:r>
              <a:rPr lang="en-US" altLang="zh-CN" dirty="0"/>
              <a:t>(4)</a:t>
            </a:r>
          </a:p>
        </p:txBody>
      </p:sp>
      <p:sp>
        <p:nvSpPr>
          <p:cNvPr id="43011" name="Rectangle 4"/>
          <p:cNvSpPr>
            <a:spLocks noGrp="1" noChangeArrowheads="1"/>
          </p:cNvSpPr>
          <p:nvPr>
            <p:ph sz="quarter" idx="1"/>
          </p:nvPr>
        </p:nvSpPr>
        <p:spPr>
          <a:xfrm>
            <a:off x="612775" y="1200150"/>
            <a:ext cx="8153400" cy="3371850"/>
          </a:xfrm>
        </p:spPr>
        <p:txBody>
          <a:bodyPr/>
          <a:lstStyle/>
          <a:p>
            <a:pPr eaLnBrk="1" hangingPunct="1">
              <a:lnSpc>
                <a:spcPct val="120000"/>
              </a:lnSpc>
            </a:pPr>
            <a:r>
              <a:rPr lang="zh-CN" altLang="en-US" sz="2000" dirty="0"/>
              <a:t>关系的复合运算</a:t>
            </a:r>
          </a:p>
          <a:p>
            <a:pPr lvl="1" eaLnBrk="1" hangingPunct="1">
              <a:lnSpc>
                <a:spcPct val="120000"/>
              </a:lnSpc>
            </a:pPr>
            <a:r>
              <a:rPr lang="zh-CN" altLang="en-US" sz="2000" dirty="0"/>
              <a:t>运算法则：</a:t>
            </a:r>
          </a:p>
          <a:p>
            <a:pPr lvl="1" eaLnBrk="1" hangingPunct="1">
              <a:lnSpc>
                <a:spcPct val="120000"/>
              </a:lnSpc>
              <a:buFont typeface="Wingdings" panose="05000000000000000000" pitchFamily="2" charset="2"/>
              <a:buNone/>
            </a:pPr>
            <a:r>
              <a:rPr lang="zh-CN" altLang="en-US" sz="2000" dirty="0"/>
              <a:t>如果</a:t>
            </a:r>
            <a:r>
              <a:rPr lang="en-US" altLang="zh-CN" sz="2000" dirty="0"/>
              <a:t>R</a:t>
            </a:r>
            <a:r>
              <a:rPr lang="en-US" altLang="zh-CN" sz="2000" baseline="-25000" dirty="0"/>
              <a:t>1</a:t>
            </a:r>
            <a:r>
              <a:rPr lang="en-US" altLang="zh-CN" sz="2000" dirty="0">
                <a:sym typeface="Symbol" panose="05050102010706020507" pitchFamily="18" charset="2"/>
              </a:rPr>
              <a:t>AB,</a:t>
            </a:r>
            <a:r>
              <a:rPr lang="en-US" altLang="zh-CN" sz="2000" dirty="0"/>
              <a:t>R</a:t>
            </a:r>
            <a:r>
              <a:rPr lang="en-US" altLang="zh-CN" sz="2000" baseline="-25000" dirty="0"/>
              <a:t>2</a:t>
            </a:r>
            <a:r>
              <a:rPr lang="en-US" altLang="zh-CN" sz="2000" dirty="0">
                <a:sym typeface="Symbol" panose="05050102010706020507" pitchFamily="18" charset="2"/>
              </a:rPr>
              <a:t>BC,</a:t>
            </a:r>
          </a:p>
          <a:p>
            <a:pPr lvl="1" eaLnBrk="1" hangingPunct="1">
              <a:lnSpc>
                <a:spcPct val="120000"/>
              </a:lnSpc>
              <a:buFont typeface="Wingdings" panose="05000000000000000000" pitchFamily="2" charset="2"/>
              <a:buNone/>
            </a:pPr>
            <a:r>
              <a:rPr lang="zh-CN" altLang="en-US" sz="2000" dirty="0">
                <a:sym typeface="Symbol" panose="05050102010706020507" pitchFamily="18" charset="2"/>
              </a:rPr>
              <a:t>则</a:t>
            </a:r>
            <a:r>
              <a:rPr lang="zh-CN" altLang="en-US" sz="2000" dirty="0">
                <a:solidFill>
                  <a:srgbClr val="FF0000"/>
                </a:solidFill>
                <a:sym typeface="Symbol" panose="05050102010706020507" pitchFamily="18" charset="2"/>
              </a:rPr>
              <a:t>：</a:t>
            </a:r>
            <a:r>
              <a:rPr lang="en-US" altLang="zh-CN" sz="2000" dirty="0">
                <a:solidFill>
                  <a:srgbClr val="FF0000"/>
                </a:solidFill>
              </a:rPr>
              <a:t>R</a:t>
            </a:r>
            <a:r>
              <a:rPr lang="en-US" altLang="zh-CN" sz="2000" baseline="-25000" dirty="0">
                <a:solidFill>
                  <a:srgbClr val="FF0000"/>
                </a:solidFill>
              </a:rPr>
              <a:t>1</a:t>
            </a:r>
            <a:r>
              <a:rPr lang="zh-CN" altLang="en-US" sz="2000" dirty="0">
                <a:solidFill>
                  <a:srgbClr val="FF0000"/>
                </a:solidFill>
                <a:sym typeface="Symbol" panose="05050102010706020507" pitchFamily="18" charset="2"/>
              </a:rPr>
              <a:t>与</a:t>
            </a:r>
            <a:r>
              <a:rPr lang="en-US" altLang="zh-CN" sz="2000" dirty="0">
                <a:solidFill>
                  <a:srgbClr val="FF0000"/>
                </a:solidFill>
              </a:rPr>
              <a:t>R</a:t>
            </a:r>
            <a:r>
              <a:rPr lang="en-US" altLang="zh-CN" sz="2000" baseline="-25000" dirty="0">
                <a:solidFill>
                  <a:srgbClr val="FF0000"/>
                </a:solidFill>
              </a:rPr>
              <a:t>2</a:t>
            </a:r>
            <a:r>
              <a:rPr lang="zh-CN" altLang="en-US" sz="2000" dirty="0">
                <a:solidFill>
                  <a:srgbClr val="FF0000"/>
                </a:solidFill>
                <a:sym typeface="Symbol" panose="05050102010706020507" pitchFamily="18" charset="2"/>
              </a:rPr>
              <a:t>的复合关系</a:t>
            </a:r>
            <a:r>
              <a:rPr lang="en-US" altLang="zh-CN" sz="2000" dirty="0">
                <a:solidFill>
                  <a:srgbClr val="FF0000"/>
                </a:solidFill>
              </a:rPr>
              <a:t>R</a:t>
            </a:r>
            <a:r>
              <a:rPr lang="en-US" altLang="zh-CN" sz="2000" baseline="-25000" dirty="0">
                <a:solidFill>
                  <a:srgbClr val="FF0000"/>
                </a:solidFill>
              </a:rPr>
              <a:t>1</a:t>
            </a:r>
            <a:r>
              <a:rPr kumimoji="1" lang="en-US" altLang="zh-CN" sz="2000" dirty="0">
                <a:solidFill>
                  <a:srgbClr val="030409"/>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dirty="0">
                <a:solidFill>
                  <a:srgbClr val="FF0000"/>
                </a:solidFill>
              </a:rPr>
              <a:t>R</a:t>
            </a:r>
            <a:r>
              <a:rPr lang="en-US" altLang="zh-CN" sz="2000" baseline="-25000" dirty="0">
                <a:solidFill>
                  <a:srgbClr val="FF0000"/>
                </a:solidFill>
              </a:rPr>
              <a:t>2</a:t>
            </a:r>
            <a:r>
              <a:rPr lang="en-US" altLang="zh-CN" sz="2000" dirty="0">
                <a:solidFill>
                  <a:srgbClr val="FF0000"/>
                </a:solidFill>
                <a:sym typeface="Symbol" panose="05050102010706020507" pitchFamily="18" charset="2"/>
              </a:rPr>
              <a:t>AC</a:t>
            </a:r>
          </a:p>
          <a:p>
            <a:pPr lvl="1" eaLnBrk="1" hangingPunct="1">
              <a:lnSpc>
                <a:spcPct val="120000"/>
              </a:lnSpc>
              <a:buFont typeface="Wingdings" panose="05000000000000000000" pitchFamily="2" charset="2"/>
              <a:buNone/>
            </a:pPr>
            <a:r>
              <a:rPr lang="en-US" altLang="zh-CN" sz="2000" dirty="0">
                <a:solidFill>
                  <a:srgbClr val="FF0000"/>
                </a:solidFill>
                <a:sym typeface="Symbol" panose="05050102010706020507" pitchFamily="18" charset="2"/>
              </a:rPr>
              <a:t>		</a:t>
            </a:r>
            <a:r>
              <a:rPr lang="zh-CN" altLang="en-US" sz="2000" dirty="0">
                <a:solidFill>
                  <a:srgbClr val="FF0000"/>
                </a:solidFill>
                <a:sym typeface="Symbol" panose="05050102010706020507" pitchFamily="18" charset="2"/>
              </a:rPr>
              <a:t>且：</a:t>
            </a:r>
            <a:r>
              <a:rPr lang="en-US" altLang="zh-CN" sz="2000" dirty="0">
                <a:solidFill>
                  <a:srgbClr val="FF0000"/>
                </a:solidFill>
              </a:rPr>
              <a:t>R</a:t>
            </a:r>
            <a:r>
              <a:rPr lang="en-US" altLang="zh-CN" sz="2000" baseline="-25000" dirty="0">
                <a:solidFill>
                  <a:srgbClr val="FF0000"/>
                </a:solidFill>
              </a:rPr>
              <a:t>1</a:t>
            </a:r>
            <a:r>
              <a:rPr lang="en-US" altLang="zh-CN" sz="2000" dirty="0">
                <a:solidFill>
                  <a:srgbClr val="FF0000"/>
                </a:solidFill>
                <a:sym typeface="Symbol" panose="05050102010706020507" pitchFamily="18" charset="2"/>
              </a:rPr>
              <a:t>⸰</a:t>
            </a:r>
            <a:r>
              <a:rPr lang="en-US" altLang="zh-CN" sz="2000" dirty="0">
                <a:solidFill>
                  <a:srgbClr val="FF0000"/>
                </a:solidFill>
              </a:rPr>
              <a:t>R</a:t>
            </a:r>
            <a:r>
              <a:rPr lang="en-US" altLang="zh-CN" sz="2000" baseline="-25000" dirty="0">
                <a:solidFill>
                  <a:srgbClr val="FF0000"/>
                </a:solidFill>
              </a:rPr>
              <a:t>2</a:t>
            </a:r>
            <a:r>
              <a:rPr lang="en-US" altLang="zh-CN" sz="2000" dirty="0">
                <a:solidFill>
                  <a:srgbClr val="FF0000"/>
                </a:solidFill>
                <a:sym typeface="Symbol" panose="05050102010706020507" pitchFamily="18" charset="2"/>
              </a:rPr>
              <a:t>={&lt;</a:t>
            </a:r>
            <a:r>
              <a:rPr lang="en-US" altLang="zh-CN" sz="2000" dirty="0" err="1">
                <a:solidFill>
                  <a:srgbClr val="FF0000"/>
                </a:solidFill>
                <a:sym typeface="Symbol" panose="05050102010706020507" pitchFamily="18" charset="2"/>
              </a:rPr>
              <a:t>x,z</a:t>
            </a:r>
            <a:r>
              <a:rPr lang="en-US" altLang="zh-CN" sz="2000" dirty="0">
                <a:solidFill>
                  <a:srgbClr val="FF0000"/>
                </a:solidFill>
                <a:sym typeface="Symbol" panose="05050102010706020507" pitchFamily="18" charset="2"/>
              </a:rPr>
              <a:t>&gt;|</a:t>
            </a:r>
            <a:r>
              <a:rPr lang="en-US" altLang="zh-CN" sz="2000" dirty="0" err="1">
                <a:solidFill>
                  <a:srgbClr val="FF0000"/>
                </a:solidFill>
                <a:sym typeface="Symbol" panose="05050102010706020507" pitchFamily="18" charset="2"/>
              </a:rPr>
              <a:t>xA,zC</a:t>
            </a:r>
            <a:r>
              <a:rPr lang="en-US" altLang="zh-CN" sz="2000" dirty="0">
                <a:solidFill>
                  <a:srgbClr val="FF0000"/>
                </a:solidFill>
                <a:sym typeface="Symbol" panose="05050102010706020507" pitchFamily="18" charset="2"/>
              </a:rPr>
              <a:t>,</a:t>
            </a:r>
            <a:r>
              <a:rPr lang="zh-CN" altLang="en-US" sz="2000" dirty="0">
                <a:solidFill>
                  <a:srgbClr val="FF0000"/>
                </a:solidFill>
                <a:sym typeface="Symbol" panose="05050102010706020507" pitchFamily="18" charset="2"/>
              </a:rPr>
              <a:t>且存在</a:t>
            </a:r>
            <a:r>
              <a:rPr lang="en-US" altLang="zh-CN" sz="2000" dirty="0" err="1">
                <a:solidFill>
                  <a:srgbClr val="FF0000"/>
                </a:solidFill>
                <a:sym typeface="Symbol" panose="05050102010706020507" pitchFamily="18" charset="2"/>
              </a:rPr>
              <a:t>yB</a:t>
            </a:r>
            <a:r>
              <a:rPr lang="zh-CN" altLang="en-US" sz="2000" dirty="0">
                <a:solidFill>
                  <a:srgbClr val="FF0000"/>
                </a:solidFill>
                <a:sym typeface="Symbol" panose="05050102010706020507" pitchFamily="18" charset="2"/>
              </a:rPr>
              <a:t>，使得</a:t>
            </a:r>
            <a:r>
              <a:rPr lang="en-US" altLang="zh-CN" sz="2000" dirty="0">
                <a:solidFill>
                  <a:srgbClr val="FF0000"/>
                </a:solidFill>
                <a:sym typeface="Symbol" panose="05050102010706020507" pitchFamily="18" charset="2"/>
              </a:rPr>
              <a:t>&lt;</a:t>
            </a:r>
            <a:r>
              <a:rPr lang="en-US" altLang="zh-CN" sz="2000" dirty="0" err="1">
                <a:solidFill>
                  <a:srgbClr val="FF0000"/>
                </a:solidFill>
                <a:sym typeface="Symbol" panose="05050102010706020507" pitchFamily="18" charset="2"/>
              </a:rPr>
              <a:t>x,y</a:t>
            </a:r>
            <a:r>
              <a:rPr lang="en-US" altLang="zh-CN" sz="2000" dirty="0">
                <a:solidFill>
                  <a:srgbClr val="FF0000"/>
                </a:solidFill>
                <a:sym typeface="Symbol" panose="05050102010706020507" pitchFamily="18" charset="2"/>
              </a:rPr>
              <a:t>&gt;</a:t>
            </a:r>
            <a:r>
              <a:rPr lang="en-US" altLang="zh-CN" sz="2000" dirty="0">
                <a:solidFill>
                  <a:srgbClr val="FF0000"/>
                </a:solidFill>
              </a:rPr>
              <a:t>R</a:t>
            </a:r>
            <a:r>
              <a:rPr lang="en-US" altLang="zh-CN" sz="2000" baseline="-25000" dirty="0">
                <a:solidFill>
                  <a:srgbClr val="FF0000"/>
                </a:solidFill>
              </a:rPr>
              <a:t>1</a:t>
            </a:r>
            <a:r>
              <a:rPr lang="en-US" altLang="zh-CN" sz="2000" dirty="0">
                <a:solidFill>
                  <a:srgbClr val="FF0000"/>
                </a:solidFill>
                <a:sym typeface="Symbol" panose="05050102010706020507" pitchFamily="18" charset="2"/>
              </a:rPr>
              <a:t>,&lt;</a:t>
            </a:r>
            <a:r>
              <a:rPr lang="en-US" altLang="zh-CN" sz="2000" dirty="0" err="1">
                <a:solidFill>
                  <a:srgbClr val="FF0000"/>
                </a:solidFill>
                <a:sym typeface="Symbol" panose="05050102010706020507" pitchFamily="18" charset="2"/>
              </a:rPr>
              <a:t>y,z</a:t>
            </a:r>
            <a:r>
              <a:rPr lang="en-US" altLang="zh-CN" sz="2000" dirty="0">
                <a:solidFill>
                  <a:srgbClr val="FF0000"/>
                </a:solidFill>
                <a:sym typeface="Symbol" panose="05050102010706020507" pitchFamily="18" charset="2"/>
              </a:rPr>
              <a:t>&gt;</a:t>
            </a:r>
            <a:r>
              <a:rPr lang="en-US" altLang="zh-CN" sz="2000" dirty="0">
                <a:solidFill>
                  <a:srgbClr val="FF0000"/>
                </a:solidFill>
              </a:rPr>
              <a:t>R</a:t>
            </a:r>
            <a:r>
              <a:rPr lang="en-US" altLang="zh-CN" sz="2000" baseline="-25000" dirty="0">
                <a:solidFill>
                  <a:srgbClr val="FF0000"/>
                </a:solidFill>
              </a:rPr>
              <a:t>2</a:t>
            </a:r>
            <a:r>
              <a:rPr lang="en-US" altLang="zh-CN" sz="2000" dirty="0">
                <a:solidFill>
                  <a:srgbClr val="FF0000"/>
                </a:solidFill>
                <a:sym typeface="Symbol" panose="05050102010706020507" pitchFamily="18" charset="2"/>
              </a:rPr>
              <a:t>}</a:t>
            </a:r>
          </a:p>
          <a:p>
            <a:pPr lvl="1" eaLnBrk="1" hangingPunct="1">
              <a:lnSpc>
                <a:spcPct val="120000"/>
              </a:lnSpc>
            </a:pPr>
            <a:r>
              <a:rPr lang="zh-CN" altLang="en-US" sz="2000" dirty="0">
                <a:solidFill>
                  <a:srgbClr val="FF0000"/>
                </a:solidFill>
              </a:rPr>
              <a:t>也称为</a:t>
            </a:r>
            <a:r>
              <a:rPr lang="en-US" altLang="zh-CN" sz="2000" dirty="0">
                <a:solidFill>
                  <a:srgbClr val="FF0000"/>
                </a:solidFill>
              </a:rPr>
              <a:t>R</a:t>
            </a:r>
            <a:r>
              <a:rPr lang="en-US" altLang="zh-CN" sz="2000" baseline="-25000" dirty="0">
                <a:solidFill>
                  <a:srgbClr val="FF0000"/>
                </a:solidFill>
              </a:rPr>
              <a:t>2</a:t>
            </a:r>
            <a:r>
              <a:rPr lang="zh-CN" altLang="en-US" sz="2000" dirty="0">
                <a:solidFill>
                  <a:srgbClr val="FF0000"/>
                </a:solidFill>
              </a:rPr>
              <a:t>对</a:t>
            </a:r>
            <a:r>
              <a:rPr lang="en-US" altLang="zh-CN" sz="2000" dirty="0">
                <a:solidFill>
                  <a:srgbClr val="FF0000"/>
                </a:solidFill>
              </a:rPr>
              <a:t>R</a:t>
            </a:r>
            <a:r>
              <a:rPr lang="en-US" altLang="zh-CN" sz="2000" baseline="-25000" dirty="0">
                <a:solidFill>
                  <a:srgbClr val="FF0000"/>
                </a:solidFill>
              </a:rPr>
              <a:t>1</a:t>
            </a:r>
            <a:r>
              <a:rPr lang="zh-CN" altLang="en-US" sz="2000" dirty="0">
                <a:solidFill>
                  <a:srgbClr val="FF0000"/>
                </a:solidFill>
                <a:sym typeface="Symbol" panose="05050102010706020507" pitchFamily="18" charset="2"/>
              </a:rPr>
              <a:t>的右复合；写成函数形式 </a:t>
            </a:r>
            <a:r>
              <a:rPr lang="en-US" altLang="zh-CN" sz="2000" dirty="0">
                <a:solidFill>
                  <a:srgbClr val="00B0F0"/>
                </a:solidFill>
                <a:sym typeface="Symbol" panose="05050102010706020507" pitchFamily="18" charset="2"/>
              </a:rPr>
              <a:t>z=R</a:t>
            </a:r>
            <a:r>
              <a:rPr lang="en-US" altLang="zh-CN" sz="2000" baseline="-25000" dirty="0">
                <a:solidFill>
                  <a:srgbClr val="00B0F0"/>
                </a:solidFill>
              </a:rPr>
              <a:t>2</a:t>
            </a:r>
            <a:r>
              <a:rPr lang="en-US" altLang="zh-CN" sz="2000" dirty="0">
                <a:solidFill>
                  <a:srgbClr val="00B0F0"/>
                </a:solidFill>
                <a:sym typeface="Symbol" panose="05050102010706020507" pitchFamily="18" charset="2"/>
              </a:rPr>
              <a:t>(R</a:t>
            </a:r>
            <a:r>
              <a:rPr lang="en-US" altLang="zh-CN" sz="2000" baseline="-25000" dirty="0">
                <a:solidFill>
                  <a:srgbClr val="00B0F0"/>
                </a:solidFill>
              </a:rPr>
              <a:t>1</a:t>
            </a:r>
            <a:r>
              <a:rPr lang="en-US" altLang="zh-CN" sz="2000" dirty="0">
                <a:solidFill>
                  <a:srgbClr val="00B0F0"/>
                </a:solidFill>
                <a:sym typeface="Symbol" panose="05050102010706020507" pitchFamily="18" charset="2"/>
              </a:rPr>
              <a:t>(x))=</a:t>
            </a:r>
            <a:r>
              <a:rPr lang="en-US" altLang="zh-CN" sz="2000" dirty="0">
                <a:solidFill>
                  <a:srgbClr val="00B0F0"/>
                </a:solidFill>
              </a:rPr>
              <a:t>R</a:t>
            </a:r>
            <a:r>
              <a:rPr lang="en-US" altLang="zh-CN" sz="2000" baseline="-25000" dirty="0">
                <a:solidFill>
                  <a:srgbClr val="00B0F0"/>
                </a:solidFill>
              </a:rPr>
              <a:t>1</a:t>
            </a:r>
            <a:r>
              <a:rPr lang="en-US" altLang="zh-CN" sz="2000" dirty="0">
                <a:solidFill>
                  <a:srgbClr val="00B0F0"/>
                </a:solidFill>
                <a:sym typeface="Symbol" panose="05050102010706020507" pitchFamily="18" charset="2"/>
              </a:rPr>
              <a:t>⸰</a:t>
            </a:r>
            <a:r>
              <a:rPr lang="en-US" altLang="zh-CN" sz="2000" dirty="0">
                <a:solidFill>
                  <a:srgbClr val="00B0F0"/>
                </a:solidFill>
              </a:rPr>
              <a:t>R</a:t>
            </a:r>
            <a:r>
              <a:rPr lang="en-US" altLang="zh-CN" sz="2000" baseline="-25000" dirty="0">
                <a:solidFill>
                  <a:srgbClr val="00B0F0"/>
                </a:solidFill>
              </a:rPr>
              <a:t>2</a:t>
            </a:r>
            <a:r>
              <a:rPr lang="en-US" altLang="zh-CN" sz="2000" dirty="0">
                <a:solidFill>
                  <a:srgbClr val="00B0F0"/>
                </a:solidFill>
                <a:sym typeface="Symbol" panose="05050102010706020507" pitchFamily="18" charset="2"/>
              </a:rPr>
              <a:t>(x)</a:t>
            </a:r>
          </a:p>
          <a:p>
            <a:pPr lvl="1" eaLnBrk="1" hangingPunct="1">
              <a:lnSpc>
                <a:spcPct val="120000"/>
              </a:lnSpc>
            </a:pPr>
            <a:r>
              <a:rPr lang="zh-CN" altLang="en-US" sz="2000" dirty="0">
                <a:sym typeface="Symbol" panose="05050102010706020507" pitchFamily="18" charset="2"/>
              </a:rPr>
              <a:t>有的书上定义</a:t>
            </a:r>
            <a:r>
              <a:rPr lang="zh-CN" altLang="en-US" sz="2000" dirty="0"/>
              <a:t>左</a:t>
            </a:r>
            <a:r>
              <a:rPr lang="zh-CN" altLang="en-US" sz="2000" dirty="0">
                <a:sym typeface="Symbol" panose="05050102010706020507" pitchFamily="18" charset="2"/>
              </a:rPr>
              <a:t>复合（将上述求解复合结果的过程记为</a:t>
            </a:r>
            <a:r>
              <a:rPr lang="en-US" altLang="zh-CN" sz="2000" dirty="0"/>
              <a:t>R</a:t>
            </a:r>
            <a:r>
              <a:rPr lang="en-US" altLang="zh-CN" sz="2000" baseline="-25000" dirty="0"/>
              <a:t>2</a:t>
            </a:r>
            <a:r>
              <a:rPr lang="en-US" altLang="zh-CN" sz="2000" dirty="0">
                <a:sym typeface="Symbol" panose="05050102010706020507" pitchFamily="18" charset="2"/>
              </a:rPr>
              <a:t>⸰</a:t>
            </a:r>
            <a:r>
              <a:rPr lang="en-US" altLang="zh-CN" sz="2000" dirty="0"/>
              <a:t>R</a:t>
            </a:r>
            <a:r>
              <a:rPr lang="en-US" altLang="zh-CN" sz="2000" baseline="-25000" dirty="0"/>
              <a:t>1</a:t>
            </a:r>
            <a:r>
              <a:rPr lang="zh-CN" altLang="en-US" sz="2000" dirty="0">
                <a:sym typeface="Symbol" panose="05050102010706020507" pitchFamily="18" charset="2"/>
              </a:rPr>
              <a:t>）</a:t>
            </a:r>
            <a:endParaRPr lang="zh-CN" altLang="en-US" sz="2000" dirty="0"/>
          </a:p>
        </p:txBody>
      </p:sp>
    </p:spTree>
  </p:cSld>
  <p:clrMapOvr>
    <a:masterClrMapping/>
  </p:clrMapOvr>
  <p:transition spd="slow" advTm="8000">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28688" y="171450"/>
            <a:ext cx="7315200" cy="742950"/>
          </a:xfrm>
        </p:spPr>
        <p:txBody>
          <a:bodyPr/>
          <a:lstStyle/>
          <a:p>
            <a:pPr eaLnBrk="1" hangingPunct="1"/>
            <a:r>
              <a:rPr lang="zh-CN" altLang="en-US"/>
              <a:t>复合关系的图示</a:t>
            </a:r>
          </a:p>
        </p:txBody>
      </p:sp>
      <p:sp>
        <p:nvSpPr>
          <p:cNvPr id="34819"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en-US" altLang="zh-CN" sz="2175" dirty="0"/>
              <a:t>&lt;</a:t>
            </a:r>
            <a:r>
              <a:rPr lang="en-US" altLang="zh-CN" sz="2175" dirty="0" err="1"/>
              <a:t>x,z</a:t>
            </a:r>
            <a:r>
              <a:rPr lang="en-US" altLang="zh-CN" sz="2175" dirty="0"/>
              <a:t>&gt;</a:t>
            </a:r>
            <a:r>
              <a:rPr lang="en-US" altLang="zh-CN" sz="2175" dirty="0">
                <a:sym typeface="Symbol" panose="05050102010706020507" pitchFamily="18" charset="2"/>
              </a:rPr>
              <a:t></a:t>
            </a:r>
            <a:r>
              <a:rPr lang="en-US" altLang="zh-CN" sz="2175" dirty="0"/>
              <a:t>R</a:t>
            </a:r>
            <a:r>
              <a:rPr lang="en-US" altLang="zh-CN" sz="2175" baseline="-25000" dirty="0"/>
              <a:t>1</a:t>
            </a:r>
            <a:r>
              <a:rPr lang="en-US" altLang="zh-CN" sz="2175" dirty="0">
                <a:sym typeface="Symbol" panose="05050102010706020507" pitchFamily="18" charset="2"/>
              </a:rPr>
              <a:t>⸰</a:t>
            </a:r>
            <a:r>
              <a:rPr lang="en-US" altLang="zh-CN" sz="2175" dirty="0"/>
              <a:t>R</a:t>
            </a:r>
            <a:r>
              <a:rPr lang="en-US" altLang="zh-CN" sz="2175" baseline="-25000" dirty="0"/>
              <a:t>2</a:t>
            </a:r>
            <a:r>
              <a:rPr lang="zh-CN" altLang="en-US" sz="2175" dirty="0">
                <a:sym typeface="Symbol" panose="05050102010706020507" pitchFamily="18" charset="2"/>
              </a:rPr>
              <a:t>当且仅当</a:t>
            </a:r>
            <a:r>
              <a:rPr lang="en-US" altLang="zh-CN" sz="2175" dirty="0" err="1">
                <a:sym typeface="Symbol" panose="05050102010706020507" pitchFamily="18" charset="2"/>
              </a:rPr>
              <a:t>xA,zC</a:t>
            </a:r>
            <a:r>
              <a:rPr lang="en-US" altLang="zh-CN" sz="2175" dirty="0">
                <a:sym typeface="Symbol" panose="05050102010706020507" pitchFamily="18" charset="2"/>
              </a:rPr>
              <a:t>,</a:t>
            </a:r>
            <a:r>
              <a:rPr lang="zh-CN" altLang="en-US" sz="2175" dirty="0">
                <a:sym typeface="Symbol" panose="05050102010706020507" pitchFamily="18" charset="2"/>
              </a:rPr>
              <a:t>且存在</a:t>
            </a:r>
            <a:r>
              <a:rPr lang="en-US" altLang="zh-CN" sz="2175" dirty="0" err="1">
                <a:sym typeface="Symbol" panose="05050102010706020507" pitchFamily="18" charset="2"/>
              </a:rPr>
              <a:t>tB</a:t>
            </a:r>
            <a:r>
              <a:rPr lang="zh-CN" altLang="en-US" sz="2175" dirty="0">
                <a:sym typeface="Symbol" panose="05050102010706020507" pitchFamily="18" charset="2"/>
              </a:rPr>
              <a:t>，使得</a:t>
            </a:r>
            <a:r>
              <a:rPr lang="en-US" altLang="zh-CN" sz="2175" dirty="0">
                <a:sym typeface="Symbol" panose="05050102010706020507" pitchFamily="18" charset="2"/>
              </a:rPr>
              <a:t>&lt;</a:t>
            </a:r>
            <a:r>
              <a:rPr lang="en-US" altLang="zh-CN" sz="2175" dirty="0" err="1">
                <a:sym typeface="Symbol" panose="05050102010706020507" pitchFamily="18" charset="2"/>
              </a:rPr>
              <a:t>x,t</a:t>
            </a:r>
            <a:r>
              <a:rPr lang="en-US" altLang="zh-CN" sz="2175" dirty="0">
                <a:sym typeface="Symbol" panose="05050102010706020507" pitchFamily="18" charset="2"/>
              </a:rPr>
              <a:t>&gt;</a:t>
            </a:r>
            <a:r>
              <a:rPr lang="en-US" altLang="zh-CN" sz="2175" dirty="0"/>
              <a:t>R</a:t>
            </a:r>
            <a:r>
              <a:rPr lang="en-US" altLang="zh-CN" sz="2175" baseline="-25000" dirty="0"/>
              <a:t>1</a:t>
            </a:r>
            <a:r>
              <a:rPr lang="en-US" altLang="zh-CN" sz="2175" dirty="0">
                <a:sym typeface="Symbol" panose="05050102010706020507" pitchFamily="18" charset="2"/>
              </a:rPr>
              <a:t>,&lt;</a:t>
            </a:r>
            <a:r>
              <a:rPr lang="en-US" altLang="zh-CN" sz="2175" dirty="0" err="1">
                <a:sym typeface="Symbol" panose="05050102010706020507" pitchFamily="18" charset="2"/>
              </a:rPr>
              <a:t>t,z</a:t>
            </a:r>
            <a:r>
              <a:rPr lang="en-US" altLang="zh-CN" sz="2175" dirty="0">
                <a:sym typeface="Symbol" panose="05050102010706020507" pitchFamily="18" charset="2"/>
              </a:rPr>
              <a:t>&gt;</a:t>
            </a:r>
            <a:r>
              <a:rPr lang="en-US" altLang="zh-CN" sz="2175" dirty="0"/>
              <a:t>R</a:t>
            </a:r>
            <a:r>
              <a:rPr lang="en-US" altLang="zh-CN" sz="2175" baseline="-25000" dirty="0"/>
              <a:t>2</a:t>
            </a:r>
          </a:p>
        </p:txBody>
      </p:sp>
      <p:sp>
        <p:nvSpPr>
          <p:cNvPr id="44036" name="Oval 4"/>
          <p:cNvSpPr>
            <a:spLocks noChangeArrowheads="1"/>
          </p:cNvSpPr>
          <p:nvPr/>
        </p:nvSpPr>
        <p:spPr bwMode="auto">
          <a:xfrm>
            <a:off x="1905000" y="2628900"/>
            <a:ext cx="1371600" cy="1714500"/>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4037" name="Oval 5"/>
          <p:cNvSpPr>
            <a:spLocks noChangeArrowheads="1"/>
          </p:cNvSpPr>
          <p:nvPr/>
        </p:nvSpPr>
        <p:spPr bwMode="auto">
          <a:xfrm>
            <a:off x="3962400" y="2686050"/>
            <a:ext cx="1371600" cy="1657350"/>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4038" name="Oval 6"/>
          <p:cNvSpPr>
            <a:spLocks noChangeArrowheads="1"/>
          </p:cNvSpPr>
          <p:nvPr/>
        </p:nvSpPr>
        <p:spPr bwMode="auto">
          <a:xfrm>
            <a:off x="6096000" y="2686050"/>
            <a:ext cx="1371600" cy="1657350"/>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4039" name="Oval 7"/>
          <p:cNvSpPr>
            <a:spLocks noChangeArrowheads="1"/>
          </p:cNvSpPr>
          <p:nvPr/>
        </p:nvSpPr>
        <p:spPr bwMode="auto">
          <a:xfrm>
            <a:off x="2362200" y="3371850"/>
            <a:ext cx="76200" cy="57150"/>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4040" name="Text Box 8"/>
          <p:cNvSpPr txBox="1">
            <a:spLocks noChangeArrowheads="1"/>
          </p:cNvSpPr>
          <p:nvPr/>
        </p:nvSpPr>
        <p:spPr bwMode="auto">
          <a:xfrm>
            <a:off x="2057400" y="34290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x</a:t>
            </a:r>
          </a:p>
        </p:txBody>
      </p:sp>
      <p:sp>
        <p:nvSpPr>
          <p:cNvPr id="44041" name="Oval 9"/>
          <p:cNvSpPr>
            <a:spLocks noChangeArrowheads="1"/>
          </p:cNvSpPr>
          <p:nvPr/>
        </p:nvSpPr>
        <p:spPr bwMode="auto">
          <a:xfrm>
            <a:off x="4495800" y="3371850"/>
            <a:ext cx="76200" cy="57150"/>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4042" name="Text Box 10"/>
          <p:cNvSpPr txBox="1">
            <a:spLocks noChangeArrowheads="1"/>
          </p:cNvSpPr>
          <p:nvPr/>
        </p:nvSpPr>
        <p:spPr bwMode="auto">
          <a:xfrm>
            <a:off x="4191000" y="33718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t</a:t>
            </a:r>
          </a:p>
        </p:txBody>
      </p:sp>
      <p:sp>
        <p:nvSpPr>
          <p:cNvPr id="44043" name="Oval 11"/>
          <p:cNvSpPr>
            <a:spLocks noChangeArrowheads="1"/>
          </p:cNvSpPr>
          <p:nvPr/>
        </p:nvSpPr>
        <p:spPr bwMode="auto">
          <a:xfrm>
            <a:off x="6629400" y="3429000"/>
            <a:ext cx="76200" cy="57150"/>
          </a:xfrm>
          <a:prstGeom prst="ellipse">
            <a:avLst/>
          </a:prstGeom>
          <a:solidFill>
            <a:schemeClr val="accent1"/>
          </a:solidFill>
          <a:ln w="9525">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44044" name="Text Box 12"/>
          <p:cNvSpPr txBox="1">
            <a:spLocks noChangeArrowheads="1"/>
          </p:cNvSpPr>
          <p:nvPr/>
        </p:nvSpPr>
        <p:spPr bwMode="auto">
          <a:xfrm>
            <a:off x="6477000" y="34290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z</a:t>
            </a:r>
          </a:p>
        </p:txBody>
      </p:sp>
      <p:sp>
        <p:nvSpPr>
          <p:cNvPr id="44045" name="Line 13"/>
          <p:cNvSpPr>
            <a:spLocks noChangeShapeType="1"/>
          </p:cNvSpPr>
          <p:nvPr/>
        </p:nvSpPr>
        <p:spPr bwMode="auto">
          <a:xfrm>
            <a:off x="2452688" y="3417888"/>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046" name="Line 14"/>
          <p:cNvSpPr>
            <a:spLocks noChangeShapeType="1"/>
          </p:cNvSpPr>
          <p:nvPr/>
        </p:nvSpPr>
        <p:spPr bwMode="auto">
          <a:xfrm>
            <a:off x="4643438" y="3414713"/>
            <a:ext cx="1985962"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047" name="Text Box 15"/>
          <p:cNvSpPr txBox="1">
            <a:spLocks noChangeArrowheads="1"/>
          </p:cNvSpPr>
          <p:nvPr/>
        </p:nvSpPr>
        <p:spPr bwMode="auto">
          <a:xfrm>
            <a:off x="3352800" y="3714750"/>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R</a:t>
            </a:r>
            <a:r>
              <a:rPr kumimoji="1" lang="en-US" altLang="zh-CN" sz="2400" baseline="-250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sp>
        <p:nvSpPr>
          <p:cNvPr id="44048" name="Text Box 16"/>
          <p:cNvSpPr txBox="1">
            <a:spLocks noChangeArrowheads="1"/>
          </p:cNvSpPr>
          <p:nvPr/>
        </p:nvSpPr>
        <p:spPr bwMode="auto">
          <a:xfrm>
            <a:off x="5486400" y="37719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a:latin typeface="Times New Roman" panose="02020603050405020304" pitchFamily="18" charset="0"/>
                <a:ea typeface="宋体" panose="02010600030101010101" pitchFamily="2" charset="-122"/>
              </a:rPr>
              <a:t>R</a:t>
            </a:r>
            <a:r>
              <a:rPr kumimoji="1" lang="en-US" altLang="zh-CN" sz="2400" baseline="-250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44049" name="Freeform 17"/>
          <p:cNvSpPr>
            <a:spLocks/>
          </p:cNvSpPr>
          <p:nvPr/>
        </p:nvSpPr>
        <p:spPr bwMode="auto">
          <a:xfrm>
            <a:off x="2424113" y="2851150"/>
            <a:ext cx="4167187" cy="503238"/>
          </a:xfrm>
          <a:custGeom>
            <a:avLst/>
            <a:gdLst>
              <a:gd name="T0" fmla="*/ 0 w 2640"/>
              <a:gd name="T1" fmla="*/ 2147483646 h 440"/>
              <a:gd name="T2" fmla="*/ 2147483646 w 2640"/>
              <a:gd name="T3" fmla="*/ 2147483646 h 440"/>
              <a:gd name="T4" fmla="*/ 2147483646 w 2640"/>
              <a:gd name="T5" fmla="*/ 2147483646 h 440"/>
              <a:gd name="T6" fmla="*/ 0 60000 65536"/>
              <a:gd name="T7" fmla="*/ 0 60000 65536"/>
              <a:gd name="T8" fmla="*/ 0 60000 65536"/>
              <a:gd name="T9" fmla="*/ 0 w 2640"/>
              <a:gd name="T10" fmla="*/ 0 h 440"/>
              <a:gd name="T11" fmla="*/ 2640 w 2640"/>
              <a:gd name="T12" fmla="*/ 440 h 440"/>
            </a:gdLst>
            <a:ahLst/>
            <a:cxnLst>
              <a:cxn ang="T6">
                <a:pos x="T0" y="T1"/>
              </a:cxn>
              <a:cxn ang="T7">
                <a:pos x="T2" y="T3"/>
              </a:cxn>
              <a:cxn ang="T8">
                <a:pos x="T4" y="T5"/>
              </a:cxn>
            </a:cxnLst>
            <a:rect l="T9" t="T10" r="T11" b="T12"/>
            <a:pathLst>
              <a:path w="2640" h="440">
                <a:moveTo>
                  <a:pt x="0" y="392"/>
                </a:moveTo>
                <a:cubicBezTo>
                  <a:pt x="116" y="196"/>
                  <a:pt x="232" y="0"/>
                  <a:pt x="672" y="8"/>
                </a:cubicBezTo>
                <a:cubicBezTo>
                  <a:pt x="1112" y="16"/>
                  <a:pt x="2312" y="368"/>
                  <a:pt x="2640" y="440"/>
                </a:cubicBezTo>
              </a:path>
            </a:pathLst>
          </a:custGeom>
          <a:noFill/>
          <a:ln w="25400">
            <a:solidFill>
              <a:srgbClr val="FF6600"/>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spd="slow" advTm="8000">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例：</a:t>
            </a:r>
          </a:p>
        </p:txBody>
      </p:sp>
      <p:sp>
        <p:nvSpPr>
          <p:cNvPr id="45059" name="Rectangle 3"/>
          <p:cNvSpPr>
            <a:spLocks noGrp="1" noChangeArrowheads="1"/>
          </p:cNvSpPr>
          <p:nvPr>
            <p:ph sz="quarter" idx="1"/>
          </p:nvPr>
        </p:nvSpPr>
        <p:spPr>
          <a:xfrm>
            <a:off x="612775" y="1200150"/>
            <a:ext cx="8153400" cy="3371850"/>
          </a:xfrm>
        </p:spPr>
        <p:txBody>
          <a:bodyPr/>
          <a:lstStyle/>
          <a:p>
            <a:pPr eaLnBrk="1" hangingPunct="1"/>
            <a:r>
              <a:rPr lang="zh-CN" altLang="en-US" sz="2800" dirty="0">
                <a:latin typeface="宋体" panose="02010600030101010101" pitchFamily="2" charset="-122"/>
              </a:rPr>
              <a:t>兄弟关系和父子关系的复合是叔侄关系</a:t>
            </a:r>
            <a:endParaRPr lang="en-US" altLang="zh-CN" sz="2800" dirty="0">
              <a:latin typeface="宋体" panose="02010600030101010101" pitchFamily="2" charset="-122"/>
            </a:endParaRPr>
          </a:p>
          <a:p>
            <a:pPr eaLnBrk="1" hangingPunct="1"/>
            <a:r>
              <a:rPr lang="zh-CN" altLang="en-US" sz="2800" dirty="0">
                <a:latin typeface="宋体" panose="02010600030101010101" pitchFamily="2" charset="-122"/>
              </a:rPr>
              <a:t>姐妹关系和母子关系</a:t>
            </a:r>
            <a:r>
              <a:rPr lang="zh-CN" altLang="en-US" sz="2800" dirty="0"/>
              <a:t>的复合是</a:t>
            </a:r>
            <a:r>
              <a:rPr lang="zh-CN" altLang="en-US" sz="2800" dirty="0">
                <a:latin typeface="宋体" panose="02010600030101010101" pitchFamily="2" charset="-122"/>
              </a:rPr>
              <a:t>姨甥关系</a:t>
            </a:r>
            <a:endParaRPr lang="zh-CN" altLang="en-US" sz="2800" dirty="0"/>
          </a:p>
        </p:txBody>
      </p:sp>
    </p:spTree>
  </p:cSld>
  <p:clrMapOvr>
    <a:masterClrMapping/>
  </p:clrMapOvr>
  <p:transition spd="slow" advTm="8000">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28688" y="171450"/>
            <a:ext cx="7315200" cy="742950"/>
          </a:xfrm>
        </p:spPr>
        <p:txBody>
          <a:bodyPr/>
          <a:lstStyle/>
          <a:p>
            <a:pPr eaLnBrk="1" hangingPunct="1"/>
            <a:r>
              <a:rPr lang="zh-CN" altLang="en-US"/>
              <a:t>关系的复合运算：例子</a:t>
            </a:r>
          </a:p>
        </p:txBody>
      </p:sp>
      <p:sp>
        <p:nvSpPr>
          <p:cNvPr id="36867" name="Rectangle 3"/>
          <p:cNvSpPr>
            <a:spLocks noGrp="1" noChangeArrowheads="1"/>
          </p:cNvSpPr>
          <p:nvPr>
            <p:ph sz="quarter" idx="1"/>
          </p:nvPr>
        </p:nvSpPr>
        <p:spPr>
          <a:xfrm>
            <a:off x="612775" y="1200150"/>
            <a:ext cx="8153400" cy="3371850"/>
          </a:xfrm>
        </p:spPr>
        <p:txBody>
          <a:bodyPr/>
          <a:lstStyle/>
          <a:p>
            <a:pPr marL="239316" indent="-239316" algn="just" eaLnBrk="1" hangingPunct="1">
              <a:lnSpc>
                <a:spcPct val="90000"/>
              </a:lnSpc>
              <a:defRPr/>
            </a:pPr>
            <a:r>
              <a:rPr lang="zh-CN" altLang="en-US" sz="2800" dirty="0"/>
              <a:t>设</a:t>
            </a:r>
            <a:r>
              <a:rPr lang="en-US" altLang="zh-CN" sz="2800" i="1" dirty="0"/>
              <a:t>A</a:t>
            </a:r>
            <a:r>
              <a:rPr lang="en-US" altLang="zh-CN" sz="2800" dirty="0"/>
              <a:t>={</a:t>
            </a:r>
            <a:r>
              <a:rPr lang="en-US" altLang="zh-CN" sz="2800" i="1" dirty="0" err="1"/>
              <a:t>a</a:t>
            </a:r>
            <a:r>
              <a:rPr lang="en-US" altLang="zh-CN" sz="2800" dirty="0" err="1"/>
              <a:t>,</a:t>
            </a:r>
            <a:r>
              <a:rPr lang="en-US" altLang="zh-CN" sz="2800" i="1" dirty="0" err="1"/>
              <a:t>b</a:t>
            </a:r>
            <a:r>
              <a:rPr lang="en-US" altLang="zh-CN" sz="2800" dirty="0" err="1"/>
              <a:t>,</a:t>
            </a:r>
            <a:r>
              <a:rPr lang="en-US" altLang="zh-CN" sz="2800" i="1" dirty="0" err="1"/>
              <a:t>c</a:t>
            </a:r>
            <a:r>
              <a:rPr lang="en-US" altLang="zh-CN" sz="2800" dirty="0" err="1"/>
              <a:t>,</a:t>
            </a:r>
            <a:r>
              <a:rPr lang="en-US" altLang="zh-CN" sz="2800" i="1" dirty="0" err="1"/>
              <a:t>d</a:t>
            </a:r>
            <a:r>
              <a:rPr lang="en-US" altLang="zh-CN" sz="2800" dirty="0"/>
              <a:t>},</a:t>
            </a:r>
            <a:r>
              <a:rPr lang="en-US" altLang="zh-CN" sz="2800" i="1" dirty="0"/>
              <a:t>R</a:t>
            </a:r>
            <a:r>
              <a:rPr lang="en-US" altLang="zh-CN" sz="2800" i="1" baseline="-30000" dirty="0"/>
              <a:t>1</a:t>
            </a:r>
            <a:r>
              <a:rPr lang="en-US" altLang="zh-CN" sz="2800" dirty="0"/>
              <a:t>,</a:t>
            </a:r>
            <a:r>
              <a:rPr lang="en-US" altLang="zh-CN" sz="2800" i="1" dirty="0"/>
              <a:t>R</a:t>
            </a:r>
            <a:r>
              <a:rPr lang="en-US" altLang="zh-CN" sz="2800" i="1" baseline="-30000" dirty="0"/>
              <a:t>2</a:t>
            </a:r>
            <a:r>
              <a:rPr lang="zh-CN" altLang="en-US" sz="2800" dirty="0"/>
              <a:t>为</a:t>
            </a:r>
            <a:r>
              <a:rPr lang="en-US" altLang="zh-CN" sz="2800" i="1" dirty="0"/>
              <a:t>A</a:t>
            </a:r>
            <a:r>
              <a:rPr lang="zh-CN" altLang="en-US" sz="2800" dirty="0"/>
              <a:t>上的关系，其中：</a:t>
            </a:r>
          </a:p>
          <a:p>
            <a:pPr marL="479822" lvl="1" algn="just" eaLnBrk="1" hangingPunct="1">
              <a:lnSpc>
                <a:spcPct val="90000"/>
              </a:lnSpc>
              <a:buFont typeface="Wingdings" panose="05000000000000000000" pitchFamily="2" charset="2"/>
              <a:buNone/>
              <a:defRPr/>
            </a:pPr>
            <a:r>
              <a:rPr lang="en-US" altLang="zh-CN" sz="2400" i="1" dirty="0"/>
              <a:t>R</a:t>
            </a:r>
            <a:r>
              <a:rPr lang="en-US" altLang="zh-CN" sz="2400" i="1" baseline="-30000" dirty="0"/>
              <a:t>1</a:t>
            </a:r>
            <a:r>
              <a:rPr lang="en-US" altLang="zh-CN" sz="2400" dirty="0"/>
              <a:t>={&lt;</a:t>
            </a:r>
            <a:r>
              <a:rPr lang="en-US" altLang="zh-CN" sz="2400" i="1" dirty="0" err="1"/>
              <a:t>a</a:t>
            </a:r>
            <a:r>
              <a:rPr lang="en-US" altLang="zh-CN" sz="2400" dirty="0" err="1"/>
              <a:t>,</a:t>
            </a:r>
            <a:r>
              <a:rPr lang="en-US" altLang="zh-CN" sz="2400" i="1" dirty="0" err="1"/>
              <a:t>a</a:t>
            </a:r>
            <a:r>
              <a:rPr lang="en-US" altLang="zh-CN" sz="2400" dirty="0"/>
              <a:t>&gt;,&lt;</a:t>
            </a:r>
            <a:r>
              <a:rPr lang="en-US" altLang="zh-CN" sz="2400" i="1" dirty="0" err="1"/>
              <a:t>a</a:t>
            </a:r>
            <a:r>
              <a:rPr lang="en-US" altLang="zh-CN" sz="2400" dirty="0" err="1"/>
              <a:t>,</a:t>
            </a:r>
            <a:r>
              <a:rPr lang="en-US" altLang="zh-CN" sz="2400" i="1" dirty="0" err="1"/>
              <a:t>b</a:t>
            </a:r>
            <a:r>
              <a:rPr lang="en-US" altLang="zh-CN" sz="2400" dirty="0"/>
              <a:t>&gt;,&lt;</a:t>
            </a:r>
            <a:r>
              <a:rPr lang="en-US" altLang="zh-CN" sz="2400" i="1" dirty="0" err="1"/>
              <a:t>b</a:t>
            </a:r>
            <a:r>
              <a:rPr lang="en-US" altLang="zh-CN" sz="2400" dirty="0" err="1"/>
              <a:t>,</a:t>
            </a:r>
            <a:r>
              <a:rPr lang="en-US" altLang="zh-CN" sz="2400" i="1" dirty="0" err="1"/>
              <a:t>d</a:t>
            </a:r>
            <a:r>
              <a:rPr lang="en-US" altLang="zh-CN" sz="2400" dirty="0"/>
              <a:t>&gt;}</a:t>
            </a:r>
          </a:p>
          <a:p>
            <a:pPr marL="479822" lvl="1" algn="just" eaLnBrk="1" hangingPunct="1">
              <a:lnSpc>
                <a:spcPct val="90000"/>
              </a:lnSpc>
              <a:buFont typeface="Wingdings" panose="05000000000000000000" pitchFamily="2" charset="2"/>
              <a:buNone/>
              <a:defRPr/>
            </a:pPr>
            <a:r>
              <a:rPr lang="en-US" altLang="zh-CN" sz="2400" i="1" dirty="0"/>
              <a:t>R</a:t>
            </a:r>
            <a:r>
              <a:rPr lang="en-US" altLang="zh-CN" sz="2400" i="1" baseline="-30000" dirty="0"/>
              <a:t>2</a:t>
            </a:r>
            <a:r>
              <a:rPr lang="en-US" altLang="zh-CN" sz="2400" dirty="0"/>
              <a:t>={&lt;</a:t>
            </a:r>
            <a:r>
              <a:rPr lang="en-US" altLang="zh-CN" sz="2400" i="1" dirty="0" err="1"/>
              <a:t>a</a:t>
            </a:r>
            <a:r>
              <a:rPr lang="en-US" altLang="zh-CN" sz="2400" dirty="0" err="1"/>
              <a:t>,</a:t>
            </a:r>
            <a:r>
              <a:rPr lang="en-US" altLang="zh-CN" sz="2400" i="1" dirty="0" err="1"/>
              <a:t>d</a:t>
            </a:r>
            <a:r>
              <a:rPr lang="en-US" altLang="zh-CN" sz="2400" dirty="0"/>
              <a:t>&gt;,&lt;</a:t>
            </a:r>
            <a:r>
              <a:rPr lang="en-US" altLang="zh-CN" sz="2400" i="1" dirty="0" err="1"/>
              <a:t>b</a:t>
            </a:r>
            <a:r>
              <a:rPr lang="en-US" altLang="zh-CN" sz="2400" dirty="0" err="1"/>
              <a:t>,</a:t>
            </a:r>
            <a:r>
              <a:rPr lang="en-US" altLang="zh-CN" sz="2400" i="1" dirty="0" err="1"/>
              <a:t>c</a:t>
            </a:r>
            <a:r>
              <a:rPr lang="en-US" altLang="zh-CN" sz="2400" dirty="0"/>
              <a:t>&gt;,&lt;</a:t>
            </a:r>
            <a:r>
              <a:rPr lang="en-US" altLang="zh-CN" sz="2400" i="1" dirty="0" err="1"/>
              <a:t>b</a:t>
            </a:r>
            <a:r>
              <a:rPr lang="en-US" altLang="zh-CN" sz="2400" dirty="0" err="1"/>
              <a:t>,</a:t>
            </a:r>
            <a:r>
              <a:rPr lang="en-US" altLang="zh-CN" sz="2400" i="1" dirty="0" err="1"/>
              <a:t>d</a:t>
            </a:r>
            <a:r>
              <a:rPr lang="en-US" altLang="zh-CN" sz="2400" dirty="0"/>
              <a:t>&gt;,&lt;</a:t>
            </a:r>
            <a:r>
              <a:rPr lang="en-US" altLang="zh-CN" sz="2400" i="1" dirty="0" err="1"/>
              <a:t>c</a:t>
            </a:r>
            <a:r>
              <a:rPr lang="en-US" altLang="zh-CN" sz="2400" dirty="0" err="1"/>
              <a:t>,</a:t>
            </a:r>
            <a:r>
              <a:rPr lang="en-US" altLang="zh-CN" sz="2400" i="1" dirty="0" err="1"/>
              <a:t>b</a:t>
            </a:r>
            <a:r>
              <a:rPr lang="en-US" altLang="zh-CN" sz="2400" dirty="0"/>
              <a:t>&gt;}</a:t>
            </a:r>
          </a:p>
          <a:p>
            <a:pPr marL="479822" lvl="1" algn="just" eaLnBrk="1" hangingPunct="1">
              <a:lnSpc>
                <a:spcPct val="90000"/>
              </a:lnSpc>
              <a:buFont typeface="Wingdings" panose="05000000000000000000" pitchFamily="2" charset="2"/>
              <a:buNone/>
              <a:defRPr/>
            </a:pPr>
            <a:r>
              <a:rPr lang="zh-CN" altLang="en-US" sz="2400" dirty="0"/>
              <a:t>则：</a:t>
            </a:r>
          </a:p>
          <a:p>
            <a:pPr marL="479822" lvl="1" algn="just" eaLnBrk="1" hangingPunct="1">
              <a:lnSpc>
                <a:spcPct val="90000"/>
              </a:lnSpc>
              <a:buFont typeface="Wingdings" panose="05000000000000000000" pitchFamily="2" charset="2"/>
              <a:buNone/>
              <a:defRPr/>
            </a:pPr>
            <a:r>
              <a:rPr lang="en-US" altLang="zh-CN" sz="2400" i="1" dirty="0"/>
              <a:t>R</a:t>
            </a:r>
            <a:r>
              <a:rPr lang="en-US" altLang="zh-CN" sz="2400" i="1" baseline="-30000" dirty="0"/>
              <a:t>1</a:t>
            </a:r>
            <a:r>
              <a:rPr lang="en-US" altLang="zh-CN" sz="2400" dirty="0">
                <a:sym typeface="Symbol" panose="05050102010706020507" pitchFamily="18" charset="2"/>
              </a:rPr>
              <a:t>⸰</a:t>
            </a:r>
            <a:r>
              <a:rPr lang="en-US" altLang="zh-CN" sz="2400" i="1" dirty="0"/>
              <a:t>R</a:t>
            </a:r>
            <a:r>
              <a:rPr lang="en-US" altLang="zh-CN" sz="2400" i="1" baseline="-30000" dirty="0"/>
              <a:t>2</a:t>
            </a:r>
            <a:r>
              <a:rPr lang="en-US" altLang="zh-CN" sz="2400" dirty="0"/>
              <a:t>={&lt;</a:t>
            </a:r>
            <a:r>
              <a:rPr lang="en-US" altLang="zh-CN" sz="2400" i="1" dirty="0" err="1"/>
              <a:t>a</a:t>
            </a:r>
            <a:r>
              <a:rPr lang="en-US" altLang="zh-CN" sz="2400" dirty="0" err="1"/>
              <a:t>,</a:t>
            </a:r>
            <a:r>
              <a:rPr lang="en-US" altLang="zh-CN" sz="2400" i="1" dirty="0" err="1"/>
              <a:t>d</a:t>
            </a:r>
            <a:r>
              <a:rPr lang="en-US" altLang="zh-CN" sz="2400" dirty="0"/>
              <a:t>&gt;,&lt;</a:t>
            </a:r>
            <a:r>
              <a:rPr lang="en-US" altLang="zh-CN" sz="2400" i="1" dirty="0" err="1"/>
              <a:t>a</a:t>
            </a:r>
            <a:r>
              <a:rPr lang="en-US" altLang="zh-CN" sz="2400" dirty="0" err="1"/>
              <a:t>,</a:t>
            </a:r>
            <a:r>
              <a:rPr lang="en-US" altLang="zh-CN" sz="2400" i="1" dirty="0" err="1"/>
              <a:t>c</a:t>
            </a:r>
            <a:r>
              <a:rPr lang="en-US" altLang="zh-CN" sz="2400" dirty="0"/>
              <a:t>&gt;,}</a:t>
            </a:r>
          </a:p>
          <a:p>
            <a:pPr marL="479822" lvl="1" algn="just" eaLnBrk="1" hangingPunct="1">
              <a:lnSpc>
                <a:spcPct val="90000"/>
              </a:lnSpc>
              <a:buFont typeface="Wingdings" panose="05000000000000000000" pitchFamily="2" charset="2"/>
              <a:buNone/>
              <a:defRPr/>
            </a:pPr>
            <a:r>
              <a:rPr lang="en-US" altLang="zh-CN" sz="2400" i="1" dirty="0"/>
              <a:t>R</a:t>
            </a:r>
            <a:r>
              <a:rPr lang="en-US" altLang="zh-CN" sz="2400" i="1" baseline="-30000" dirty="0"/>
              <a:t>2</a:t>
            </a:r>
            <a:r>
              <a:rPr lang="en-US" altLang="zh-CN" sz="2400" dirty="0">
                <a:sym typeface="Symbol" panose="05050102010706020507" pitchFamily="18" charset="2"/>
              </a:rPr>
              <a:t>⸰</a:t>
            </a:r>
            <a:r>
              <a:rPr lang="en-US" altLang="zh-CN" sz="2400" i="1" dirty="0"/>
              <a:t>R</a:t>
            </a:r>
            <a:r>
              <a:rPr lang="en-US" altLang="zh-CN" sz="2400" i="1" baseline="-30000" dirty="0"/>
              <a:t>1</a:t>
            </a:r>
            <a:r>
              <a:rPr lang="en-US" altLang="zh-CN" sz="2400" dirty="0"/>
              <a:t>,={&lt;</a:t>
            </a:r>
            <a:r>
              <a:rPr lang="en-US" altLang="zh-CN" sz="2400" i="1" dirty="0" err="1"/>
              <a:t>c</a:t>
            </a:r>
            <a:r>
              <a:rPr lang="en-US" altLang="zh-CN" sz="2400" dirty="0" err="1"/>
              <a:t>,</a:t>
            </a:r>
            <a:r>
              <a:rPr lang="en-US" altLang="zh-CN" sz="2400" i="1" dirty="0" err="1"/>
              <a:t>d</a:t>
            </a:r>
            <a:r>
              <a:rPr lang="en-US" altLang="zh-CN" sz="2400" dirty="0"/>
              <a:t>&gt;}</a:t>
            </a:r>
          </a:p>
          <a:p>
            <a:pPr marL="479822" lvl="1" algn="just" eaLnBrk="1" hangingPunct="1">
              <a:lnSpc>
                <a:spcPct val="90000"/>
              </a:lnSpc>
              <a:buFont typeface="Wingdings" panose="05000000000000000000" pitchFamily="2" charset="2"/>
              <a:buNone/>
              <a:defRPr/>
            </a:pPr>
            <a:r>
              <a:rPr lang="en-US" altLang="zh-CN" sz="2400" i="1" dirty="0"/>
              <a:t>R</a:t>
            </a:r>
            <a:r>
              <a:rPr lang="en-US" altLang="zh-CN" sz="2400" i="1" baseline="-30000" dirty="0"/>
              <a:t>1</a:t>
            </a:r>
            <a:r>
              <a:rPr lang="en-US" altLang="zh-CN" sz="2400" baseline="30000" dirty="0"/>
              <a:t>2</a:t>
            </a:r>
            <a:r>
              <a:rPr lang="en-US" altLang="zh-CN" sz="2400" dirty="0"/>
              <a:t>={&lt;</a:t>
            </a:r>
            <a:r>
              <a:rPr lang="en-US" altLang="zh-CN" sz="2400" i="1" dirty="0" err="1"/>
              <a:t>a</a:t>
            </a:r>
            <a:r>
              <a:rPr lang="en-US" altLang="zh-CN" sz="2400" dirty="0" err="1"/>
              <a:t>,</a:t>
            </a:r>
            <a:r>
              <a:rPr lang="en-US" altLang="zh-CN" sz="2400" i="1" dirty="0" err="1"/>
              <a:t>a</a:t>
            </a:r>
            <a:r>
              <a:rPr lang="en-US" altLang="zh-CN" sz="2400" dirty="0"/>
              <a:t>&gt;,&lt;</a:t>
            </a:r>
            <a:r>
              <a:rPr lang="en-US" altLang="zh-CN" sz="2400" i="1" dirty="0" err="1"/>
              <a:t>a</a:t>
            </a:r>
            <a:r>
              <a:rPr lang="en-US" altLang="zh-CN" sz="2400" dirty="0" err="1"/>
              <a:t>,</a:t>
            </a:r>
            <a:r>
              <a:rPr lang="en-US" altLang="zh-CN" sz="2400" i="1" dirty="0" err="1"/>
              <a:t>b</a:t>
            </a:r>
            <a:r>
              <a:rPr lang="en-US" altLang="zh-CN" sz="2400" dirty="0"/>
              <a:t>&gt;,&lt;</a:t>
            </a:r>
            <a:r>
              <a:rPr lang="en-US" altLang="zh-CN" sz="2400" i="1" dirty="0" err="1"/>
              <a:t>a</a:t>
            </a:r>
            <a:r>
              <a:rPr lang="en-US" altLang="zh-CN" sz="2400" dirty="0" err="1"/>
              <a:t>,</a:t>
            </a:r>
            <a:r>
              <a:rPr lang="en-US" altLang="zh-CN" sz="2400" i="1" dirty="0" err="1"/>
              <a:t>d</a:t>
            </a:r>
            <a:r>
              <a:rPr lang="en-US" altLang="zh-CN" sz="2400" dirty="0"/>
              <a:t>&gt;}</a:t>
            </a:r>
          </a:p>
          <a:p>
            <a:pPr marL="479822" lvl="1" algn="just" eaLnBrk="1" hangingPunct="1">
              <a:lnSpc>
                <a:spcPct val="90000"/>
              </a:lnSpc>
              <a:buFont typeface="Wingdings" panose="05000000000000000000" pitchFamily="2" charset="2"/>
              <a:buNone/>
              <a:defRPr/>
            </a:pPr>
            <a:r>
              <a:rPr lang="en-US" altLang="zh-CN" sz="2400" i="1" dirty="0"/>
              <a:t>R</a:t>
            </a:r>
            <a:r>
              <a:rPr lang="en-US" altLang="zh-CN" sz="2400" i="1" baseline="-30000" dirty="0"/>
              <a:t>2</a:t>
            </a:r>
            <a:r>
              <a:rPr lang="en-US" altLang="zh-CN" sz="2400" baseline="30000" dirty="0"/>
              <a:t>3</a:t>
            </a:r>
            <a:r>
              <a:rPr lang="en-US" altLang="zh-CN" sz="2400" dirty="0"/>
              <a:t>={&lt;</a:t>
            </a:r>
            <a:r>
              <a:rPr lang="en-US" altLang="zh-CN" sz="2400" i="1" dirty="0" err="1"/>
              <a:t>b</a:t>
            </a:r>
            <a:r>
              <a:rPr lang="en-US" altLang="zh-CN" sz="2400" dirty="0" err="1"/>
              <a:t>,</a:t>
            </a:r>
            <a:r>
              <a:rPr lang="en-US" altLang="zh-CN" sz="2400" i="1" dirty="0" err="1"/>
              <a:t>a</a:t>
            </a:r>
            <a:r>
              <a:rPr lang="en-US" altLang="zh-CN" sz="2400" dirty="0"/>
              <a:t>&gt;,&lt;</a:t>
            </a:r>
            <a:r>
              <a:rPr lang="en-US" altLang="zh-CN" sz="2400" i="1" dirty="0" err="1"/>
              <a:t>c</a:t>
            </a:r>
            <a:r>
              <a:rPr lang="en-US" altLang="zh-CN" sz="2400" dirty="0" err="1"/>
              <a:t>,</a:t>
            </a:r>
            <a:r>
              <a:rPr lang="en-US" altLang="zh-CN" sz="2400" i="1" dirty="0" err="1"/>
              <a:t>c</a:t>
            </a:r>
            <a:r>
              <a:rPr lang="en-US" altLang="zh-CN" sz="2400" dirty="0"/>
              <a:t>&gt;,&lt;</a:t>
            </a:r>
            <a:r>
              <a:rPr lang="en-US" altLang="zh-CN" sz="2400" i="1" dirty="0" err="1"/>
              <a:t>b</a:t>
            </a:r>
            <a:r>
              <a:rPr lang="en-US" altLang="zh-CN" sz="2400" dirty="0" err="1"/>
              <a:t>,</a:t>
            </a:r>
            <a:r>
              <a:rPr lang="en-US" altLang="zh-CN" sz="2400" i="1" dirty="0" err="1"/>
              <a:t>c</a:t>
            </a:r>
            <a:r>
              <a:rPr lang="en-US" altLang="zh-CN" sz="2400" dirty="0"/>
              <a:t>&gt;,&lt;</a:t>
            </a:r>
            <a:r>
              <a:rPr lang="en-US" altLang="zh-CN" sz="2400" i="1" dirty="0" err="1"/>
              <a:t>b</a:t>
            </a:r>
            <a:r>
              <a:rPr lang="en-US" altLang="zh-CN" sz="2400" dirty="0" err="1"/>
              <a:t>,</a:t>
            </a:r>
            <a:r>
              <a:rPr lang="en-US" altLang="zh-CN" sz="2400" i="1" dirty="0" err="1"/>
              <a:t>d</a:t>
            </a:r>
            <a:r>
              <a:rPr lang="en-US" altLang="zh-CN" sz="2400" dirty="0"/>
              <a:t>&gt;,&lt;</a:t>
            </a:r>
            <a:r>
              <a:rPr lang="en-US" altLang="zh-CN" sz="2400" i="1" dirty="0" err="1"/>
              <a:t>c</a:t>
            </a:r>
            <a:r>
              <a:rPr lang="en-US" altLang="zh-CN" sz="2400" dirty="0" err="1"/>
              <a:t>,</a:t>
            </a:r>
            <a:r>
              <a:rPr lang="en-US" altLang="zh-CN" sz="2400" i="1" dirty="0" err="1"/>
              <a:t>b</a:t>
            </a:r>
            <a:r>
              <a:rPr lang="en-US" altLang="zh-CN" sz="2400" dirty="0"/>
              <a:t>&gt;}</a:t>
            </a:r>
          </a:p>
        </p:txBody>
      </p:sp>
    </p:spTree>
  </p:cSld>
  <p:clrMapOvr>
    <a:masterClrMapping/>
  </p:clrMapOvr>
  <p:transition spd="slow" advTm="8000">
    <p:zoom/>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28688" y="171450"/>
            <a:ext cx="7315200" cy="742950"/>
          </a:xfrm>
        </p:spPr>
        <p:txBody>
          <a:bodyPr/>
          <a:lstStyle/>
          <a:p>
            <a:pPr eaLnBrk="1" hangingPunct="1"/>
            <a:r>
              <a:rPr lang="zh-CN" altLang="en-US"/>
              <a:t>关系矩阵的乘法与关系复合</a:t>
            </a:r>
          </a:p>
        </p:txBody>
      </p:sp>
      <mc:AlternateContent xmlns:mc="http://schemas.openxmlformats.org/markup-compatibility/2006" xmlns:a14="http://schemas.microsoft.com/office/drawing/2010/main">
        <mc:Choice Requires="a14">
          <p:sp>
            <p:nvSpPr>
              <p:cNvPr id="240643" name="Rectangle 3"/>
              <p:cNvSpPr>
                <a:spLocks noGrp="1" noChangeArrowheads="1"/>
              </p:cNvSpPr>
              <p:nvPr>
                <p:ph sz="quarter" idx="1"/>
              </p:nvPr>
            </p:nvSpPr>
            <p:spPr>
              <a:xfrm>
                <a:off x="612775" y="1200150"/>
                <a:ext cx="8153400" cy="3371850"/>
              </a:xfrm>
            </p:spPr>
            <p:txBody>
              <a:bodyPr/>
              <a:lstStyle/>
              <a:p>
                <a:pPr marL="0" indent="0" eaLnBrk="1" hangingPunct="1">
                  <a:buClr>
                    <a:schemeClr val="tx2"/>
                  </a:buClr>
                  <a:buFont typeface="Wingdings" panose="05000000000000000000" pitchFamily="2" charset="2"/>
                  <a:buNone/>
                  <a:defRPr/>
                </a:pPr>
                <a:r>
                  <a:rPr lang="zh-CN" altLang="en-US" sz="2175" dirty="0"/>
                  <a:t>例：</a:t>
                </a:r>
                <a:r>
                  <a:rPr lang="en-US" altLang="zh-CN" sz="2175" dirty="0"/>
                  <a:t>A={</a:t>
                </a:r>
                <a:r>
                  <a:rPr lang="en-US" altLang="zh-CN" sz="2175" dirty="0" err="1"/>
                  <a:t>a,b,c</a:t>
                </a:r>
                <a:r>
                  <a:rPr lang="en-US" altLang="zh-CN" sz="2175" dirty="0"/>
                  <a:t>},A</a:t>
                </a:r>
                <a:r>
                  <a:rPr lang="zh-CN" altLang="en-US" sz="2175" dirty="0"/>
                  <a:t>上的关系，</a:t>
                </a:r>
                <a:r>
                  <a:rPr lang="en-US" altLang="zh-CN" sz="2175" dirty="0"/>
                  <a:t>R={&lt;</a:t>
                </a:r>
                <a:r>
                  <a:rPr lang="en-US" altLang="zh-CN" sz="2175" dirty="0" err="1"/>
                  <a:t>a,b</a:t>
                </a:r>
                <a:r>
                  <a:rPr lang="en-US" altLang="zh-CN" sz="2175" dirty="0"/>
                  <a:t>&gt;,&lt;</a:t>
                </a:r>
                <a:r>
                  <a:rPr lang="en-US" altLang="zh-CN" sz="2175" dirty="0" err="1"/>
                  <a:t>b,c</a:t>
                </a:r>
                <a:r>
                  <a:rPr lang="en-US" altLang="zh-CN" sz="2175" dirty="0"/>
                  <a:t>&gt;,&lt;</a:t>
                </a:r>
                <a:r>
                  <a:rPr lang="en-US" altLang="zh-CN" sz="2175" dirty="0" err="1"/>
                  <a:t>c,a</a:t>
                </a:r>
                <a:r>
                  <a:rPr lang="en-US" altLang="zh-CN" sz="2175" dirty="0"/>
                  <a:t>&gt;}</a:t>
                </a:r>
              </a:p>
              <a:p>
                <a:pPr marL="0" indent="0" eaLnBrk="1" hangingPunct="1">
                  <a:buClr>
                    <a:schemeClr val="tx2"/>
                  </a:buClr>
                  <a:buNone/>
                  <a:defRPr/>
                </a:pPr>
                <a:endParaRPr lang="en-US" altLang="zh-CN" sz="2175" i="1" dirty="0">
                  <a:latin typeface="Cambria Math" panose="02040503050406030204" pitchFamily="18" charset="0"/>
                </a:endParaRPr>
              </a:p>
              <a:p>
                <a:pPr marL="0" indent="0" eaLnBrk="1" hangingPunct="1">
                  <a:buClr>
                    <a:schemeClr val="tx2"/>
                  </a:buClr>
                  <a:buNone/>
                  <a:defRPr/>
                </a:pPr>
                <a14:m>
                  <m:oMathPara xmlns:m="http://schemas.openxmlformats.org/officeDocument/2006/math">
                    <m:oMathParaPr>
                      <m:jc m:val="left"/>
                    </m:oMathParaPr>
                    <m:oMath xmlns:m="http://schemas.openxmlformats.org/officeDocument/2006/math">
                      <m:r>
                        <m:rPr>
                          <m:sty m:val="p"/>
                        </m:rPr>
                        <a:rPr lang="en-US" altLang="zh-CN" sz="2175" i="1" dirty="0">
                          <a:latin typeface="Cambria Math" panose="02040503050406030204" pitchFamily="18" charset="0"/>
                        </a:rPr>
                        <m:t>M</m:t>
                      </m:r>
                      <m:d>
                        <m:dPr>
                          <m:ctrlPr>
                            <a:rPr lang="en-US" altLang="zh-CN" sz="2175" b="1" i="1" dirty="0" smtClean="0">
                              <a:latin typeface="Cambria Math" panose="02040503050406030204" pitchFamily="18" charset="0"/>
                            </a:rPr>
                          </m:ctrlPr>
                        </m:dPr>
                        <m:e>
                          <m:r>
                            <a:rPr lang="en-US" altLang="zh-CN" sz="2175" b="1" i="0" dirty="0" smtClean="0">
                              <a:latin typeface="Cambria Math" panose="02040503050406030204" pitchFamily="18" charset="0"/>
                            </a:rPr>
                            <m:t>𝐑</m:t>
                          </m:r>
                        </m:e>
                      </m:d>
                      <m:r>
                        <a:rPr lang="en-US" altLang="zh-CN" sz="2175" b="1" i="1" dirty="0" smtClean="0">
                          <a:latin typeface="Cambria Math" panose="02040503050406030204" pitchFamily="18" charset="0"/>
                        </a:rPr>
                        <m:t>=</m:t>
                      </m:r>
                      <m:d>
                        <m:dPr>
                          <m:ctrlPr>
                            <a:rPr lang="en-US" altLang="zh-CN" sz="2175" b="1" i="1" dirty="0" smtClean="0">
                              <a:latin typeface="Cambria Math" panose="02040503050406030204" pitchFamily="18" charset="0"/>
                            </a:rPr>
                          </m:ctrlPr>
                        </m:dPr>
                        <m:e>
                          <m:m>
                            <m:mPr>
                              <m:mcs>
                                <m:mc>
                                  <m:mcPr>
                                    <m:count m:val="3"/>
                                    <m:mcJc m:val="center"/>
                                  </m:mcPr>
                                </m:mc>
                              </m:mcs>
                              <m:ctrlPr>
                                <a:rPr lang="en-US" altLang="zh-CN" sz="2175" i="1" dirty="0">
                                  <a:latin typeface="Cambria Math" panose="02040503050406030204" pitchFamily="18" charset="0"/>
                                </a:rPr>
                              </m:ctrlPr>
                            </m:mPr>
                            <m:mr>
                              <m:e>
                                <m:r>
                                  <m:rPr>
                                    <m:brk m:alnAt="7"/>
                                  </m:rPr>
                                  <a:rPr lang="en-US" altLang="zh-CN" sz="2175" b="1" i="1" dirty="0" smtClean="0">
                                    <a:latin typeface="Cambria Math" panose="02040503050406030204" pitchFamily="18" charset="0"/>
                                  </a:rPr>
                                  <m:t>𝟎</m:t>
                                </m:r>
                              </m:e>
                              <m:e>
                                <m:r>
                                  <a:rPr lang="en-US" altLang="zh-CN" sz="2175" b="1" i="1" dirty="0" smtClean="0">
                                    <a:latin typeface="Cambria Math" panose="02040503050406030204" pitchFamily="18" charset="0"/>
                                  </a:rPr>
                                  <m:t>𝟏</m:t>
                                </m:r>
                              </m:e>
                              <m:e>
                                <m:r>
                                  <a:rPr lang="en-US" altLang="zh-CN" sz="2175" b="1" i="1" dirty="0" smtClean="0">
                                    <a:latin typeface="Cambria Math" panose="02040503050406030204" pitchFamily="18" charset="0"/>
                                  </a:rPr>
                                  <m:t>𝟎</m:t>
                                </m:r>
                              </m:e>
                            </m:mr>
                            <m:mr>
                              <m:e>
                                <m:r>
                                  <a:rPr lang="en-US" altLang="zh-CN" sz="2175" b="1" i="1" dirty="0" smtClean="0">
                                    <a:latin typeface="Cambria Math" panose="02040503050406030204" pitchFamily="18" charset="0"/>
                                  </a:rPr>
                                  <m:t>𝟎</m:t>
                                </m:r>
                              </m:e>
                              <m:e>
                                <m:r>
                                  <a:rPr lang="en-US" altLang="zh-CN" sz="2175" b="1" i="1" dirty="0" smtClean="0">
                                    <a:latin typeface="Cambria Math" panose="02040503050406030204" pitchFamily="18" charset="0"/>
                                  </a:rPr>
                                  <m:t>𝟎</m:t>
                                </m:r>
                              </m:e>
                              <m:e>
                                <m:r>
                                  <a:rPr lang="en-US" altLang="zh-CN" sz="2175" b="1" i="1" dirty="0" smtClean="0">
                                    <a:latin typeface="Cambria Math" panose="02040503050406030204" pitchFamily="18" charset="0"/>
                                  </a:rPr>
                                  <m:t>𝟏</m:t>
                                </m:r>
                              </m:e>
                            </m:mr>
                            <m:mr>
                              <m:e>
                                <m:r>
                                  <a:rPr lang="en-US" altLang="zh-CN" sz="2175" b="1" i="1" dirty="0" smtClean="0">
                                    <a:latin typeface="Cambria Math" panose="02040503050406030204" pitchFamily="18" charset="0"/>
                                  </a:rPr>
                                  <m:t>𝟏</m:t>
                                </m:r>
                              </m:e>
                              <m:e>
                                <m:r>
                                  <a:rPr lang="en-US" altLang="zh-CN" sz="2175" b="1" i="1" dirty="0" smtClean="0">
                                    <a:latin typeface="Cambria Math" panose="02040503050406030204" pitchFamily="18" charset="0"/>
                                  </a:rPr>
                                  <m:t>𝟎</m:t>
                                </m:r>
                              </m:e>
                              <m:e>
                                <m:r>
                                  <a:rPr lang="en-US" altLang="zh-CN" sz="2175" b="1" i="1" dirty="0" smtClean="0">
                                    <a:latin typeface="Cambria Math" panose="02040503050406030204" pitchFamily="18" charset="0"/>
                                  </a:rPr>
                                  <m:t>𝟎</m:t>
                                </m:r>
                              </m:e>
                            </m:mr>
                          </m:m>
                        </m:e>
                      </m:d>
                      <m:r>
                        <m:rPr>
                          <m:sty m:val="p"/>
                        </m:rPr>
                        <a:rPr lang="en-US" altLang="zh-CN" sz="2175" i="1" dirty="0">
                          <a:latin typeface="Cambria Math" panose="02040503050406030204" pitchFamily="18" charset="0"/>
                        </a:rPr>
                        <m:t>M</m:t>
                      </m:r>
                      <m:d>
                        <m:dPr>
                          <m:ctrlPr>
                            <a:rPr lang="en-US" altLang="zh-CN" sz="2175" i="1" dirty="0">
                              <a:latin typeface="Cambria Math" panose="02040503050406030204" pitchFamily="18" charset="0"/>
                            </a:rPr>
                          </m:ctrlPr>
                        </m:dPr>
                        <m:e>
                          <m:sSup>
                            <m:sSupPr>
                              <m:ctrlPr>
                                <a:rPr lang="en-US" altLang="zh-CN" sz="2175" i="1" dirty="0" smtClean="0">
                                  <a:latin typeface="Cambria Math" panose="02040503050406030204" pitchFamily="18" charset="0"/>
                                </a:rPr>
                              </m:ctrlPr>
                            </m:sSupPr>
                            <m:e>
                              <m:r>
                                <a:rPr lang="en-US" altLang="zh-CN" sz="2175" b="1" i="0" dirty="0" smtClean="0">
                                  <a:latin typeface="Cambria Math" panose="02040503050406030204" pitchFamily="18" charset="0"/>
                                </a:rPr>
                                <m:t>𝐑</m:t>
                              </m:r>
                            </m:e>
                            <m:sup>
                              <m:r>
                                <a:rPr lang="en-US" altLang="zh-CN" sz="2175" b="1" i="1" dirty="0" smtClean="0">
                                  <a:latin typeface="Cambria Math" panose="02040503050406030204" pitchFamily="18" charset="0"/>
                                </a:rPr>
                                <m:t>𝟐</m:t>
                              </m:r>
                            </m:sup>
                          </m:sSup>
                        </m:e>
                      </m:d>
                      <m:r>
                        <a:rPr lang="en-US" altLang="zh-CN" sz="2175" b="1" i="1" dirty="0" smtClean="0">
                          <a:latin typeface="Cambria Math" panose="02040503050406030204" pitchFamily="18" charset="0"/>
                        </a:rPr>
                        <m:t>=</m:t>
                      </m:r>
                      <m:d>
                        <m:dPr>
                          <m:ctrlPr>
                            <a:rPr lang="en-US" altLang="zh-CN" sz="2175" i="1" dirty="0">
                              <a:latin typeface="Cambria Math" panose="02040503050406030204" pitchFamily="18" charset="0"/>
                            </a:rPr>
                          </m:ctrlPr>
                        </m:dPr>
                        <m:e>
                          <m:m>
                            <m:mPr>
                              <m:mcs>
                                <m:mc>
                                  <m:mcPr>
                                    <m:count m:val="3"/>
                                    <m:mcJc m:val="center"/>
                                  </m:mcPr>
                                </m:mc>
                              </m:mcs>
                              <m:ctrlPr>
                                <a:rPr lang="en-US" altLang="zh-CN" sz="2175" i="1" dirty="0">
                                  <a:latin typeface="Cambria Math" panose="02040503050406030204" pitchFamily="18" charset="0"/>
                                </a:rPr>
                              </m:ctrlPr>
                            </m:mPr>
                            <m:mr>
                              <m:e>
                                <m:r>
                                  <m:rPr>
                                    <m:brk m:alnAt="7"/>
                                  </m:rPr>
                                  <a:rPr lang="en-US" altLang="zh-CN" sz="2175" i="1" dirty="0">
                                    <a:latin typeface="Cambria Math" panose="02040503050406030204" pitchFamily="18" charset="0"/>
                                  </a:rPr>
                                  <m:t>𝟎</m:t>
                                </m:r>
                              </m:e>
                              <m:e>
                                <m:r>
                                  <a:rPr lang="en-US" altLang="zh-CN" sz="2175" b="1" i="1" dirty="0" smtClean="0">
                                    <a:latin typeface="Cambria Math" panose="02040503050406030204" pitchFamily="18" charset="0"/>
                                  </a:rPr>
                                  <m:t>𝟎</m:t>
                                </m:r>
                              </m:e>
                              <m:e>
                                <m:r>
                                  <a:rPr lang="en-US" altLang="zh-CN" sz="2175" b="1" i="1" dirty="0" smtClean="0">
                                    <a:latin typeface="Cambria Math" panose="02040503050406030204" pitchFamily="18" charset="0"/>
                                  </a:rPr>
                                  <m:t>𝟏</m:t>
                                </m:r>
                              </m:e>
                            </m:mr>
                            <m:mr>
                              <m:e>
                                <m:r>
                                  <a:rPr lang="en-US" altLang="zh-CN" sz="2175" b="1" i="1" dirty="0" smtClean="0">
                                    <a:latin typeface="Cambria Math" panose="02040503050406030204" pitchFamily="18" charset="0"/>
                                  </a:rPr>
                                  <m:t>𝟏</m:t>
                                </m:r>
                              </m:e>
                              <m:e>
                                <m:r>
                                  <a:rPr lang="en-US" altLang="zh-CN" sz="2175" i="1" dirty="0">
                                    <a:latin typeface="Cambria Math" panose="02040503050406030204" pitchFamily="18" charset="0"/>
                                  </a:rPr>
                                  <m:t>𝟎</m:t>
                                </m:r>
                              </m:e>
                              <m:e>
                                <m:r>
                                  <a:rPr lang="en-US" altLang="zh-CN" sz="2175" b="1" i="1" dirty="0" smtClean="0">
                                    <a:latin typeface="Cambria Math" panose="02040503050406030204" pitchFamily="18" charset="0"/>
                                  </a:rPr>
                                  <m:t>𝟎</m:t>
                                </m:r>
                              </m:e>
                            </m:mr>
                            <m:mr>
                              <m:e>
                                <m:r>
                                  <a:rPr lang="en-US" altLang="zh-CN" sz="2175" b="1" i="1" dirty="0" smtClean="0">
                                    <a:latin typeface="Cambria Math" panose="02040503050406030204" pitchFamily="18" charset="0"/>
                                  </a:rPr>
                                  <m:t>𝟎</m:t>
                                </m:r>
                              </m:e>
                              <m:e>
                                <m:r>
                                  <a:rPr lang="en-US" altLang="zh-CN" sz="2175" b="1" i="1" dirty="0" smtClean="0">
                                    <a:latin typeface="Cambria Math" panose="02040503050406030204" pitchFamily="18" charset="0"/>
                                  </a:rPr>
                                  <m:t>𝟏</m:t>
                                </m:r>
                              </m:e>
                              <m:e>
                                <m:r>
                                  <a:rPr lang="en-US" altLang="zh-CN" sz="2175" i="1" dirty="0">
                                    <a:latin typeface="Cambria Math" panose="02040503050406030204" pitchFamily="18" charset="0"/>
                                  </a:rPr>
                                  <m:t>𝟎</m:t>
                                </m:r>
                              </m:e>
                            </m:mr>
                          </m:m>
                        </m:e>
                      </m:d>
                      <m:r>
                        <m:rPr>
                          <m:sty m:val="p"/>
                        </m:rPr>
                        <a:rPr lang="en-US" altLang="zh-CN" sz="2175" i="1" dirty="0">
                          <a:latin typeface="Cambria Math" panose="02040503050406030204" pitchFamily="18" charset="0"/>
                        </a:rPr>
                        <m:t>M</m:t>
                      </m:r>
                      <m:d>
                        <m:dPr>
                          <m:ctrlPr>
                            <a:rPr lang="en-US" altLang="zh-CN" sz="2175" i="1" dirty="0">
                              <a:latin typeface="Cambria Math" panose="02040503050406030204" pitchFamily="18" charset="0"/>
                            </a:rPr>
                          </m:ctrlPr>
                        </m:dPr>
                        <m:e>
                          <m:sSup>
                            <m:sSupPr>
                              <m:ctrlPr>
                                <a:rPr lang="en-US" altLang="zh-CN" sz="2175" i="1" dirty="0">
                                  <a:latin typeface="Cambria Math" panose="02040503050406030204" pitchFamily="18" charset="0"/>
                                </a:rPr>
                              </m:ctrlPr>
                            </m:sSupPr>
                            <m:e>
                              <m:r>
                                <a:rPr lang="en-US" altLang="zh-CN" sz="2175" dirty="0">
                                  <a:latin typeface="Cambria Math" panose="02040503050406030204" pitchFamily="18" charset="0"/>
                                </a:rPr>
                                <m:t>𝐑</m:t>
                              </m:r>
                            </m:e>
                            <m:sup>
                              <m:r>
                                <a:rPr lang="en-US" altLang="zh-CN" sz="2175" b="1" i="1" dirty="0" smtClean="0">
                                  <a:latin typeface="Cambria Math" panose="02040503050406030204" pitchFamily="18" charset="0"/>
                                </a:rPr>
                                <m:t>𝟑</m:t>
                              </m:r>
                            </m:sup>
                          </m:sSup>
                        </m:e>
                      </m:d>
                      <m:r>
                        <a:rPr lang="en-US" altLang="zh-CN" sz="2175" i="1" dirty="0">
                          <a:latin typeface="Cambria Math" panose="02040503050406030204" pitchFamily="18" charset="0"/>
                        </a:rPr>
                        <m:t>=</m:t>
                      </m:r>
                      <m:d>
                        <m:dPr>
                          <m:ctrlPr>
                            <a:rPr lang="en-US" altLang="zh-CN" sz="2175" i="1" dirty="0">
                              <a:latin typeface="Cambria Math" panose="02040503050406030204" pitchFamily="18" charset="0"/>
                            </a:rPr>
                          </m:ctrlPr>
                        </m:dPr>
                        <m:e>
                          <m:m>
                            <m:mPr>
                              <m:mcs>
                                <m:mc>
                                  <m:mcPr>
                                    <m:count m:val="3"/>
                                    <m:mcJc m:val="center"/>
                                  </m:mcPr>
                                </m:mc>
                              </m:mcs>
                              <m:ctrlPr>
                                <a:rPr lang="en-US" altLang="zh-CN" sz="2175" i="1" dirty="0">
                                  <a:latin typeface="Cambria Math" panose="02040503050406030204" pitchFamily="18" charset="0"/>
                                </a:rPr>
                              </m:ctrlPr>
                            </m:mPr>
                            <m:mr>
                              <m:e>
                                <m:r>
                                  <a:rPr lang="en-US" altLang="zh-CN" sz="2175" b="1" i="1" dirty="0" smtClean="0">
                                    <a:latin typeface="Cambria Math" panose="02040503050406030204" pitchFamily="18" charset="0"/>
                                  </a:rPr>
                                  <m:t>𝟏</m:t>
                                </m:r>
                              </m:e>
                              <m:e>
                                <m:r>
                                  <a:rPr lang="en-US" altLang="zh-CN" sz="2175" i="1" dirty="0">
                                    <a:latin typeface="Cambria Math" panose="02040503050406030204" pitchFamily="18" charset="0"/>
                                  </a:rPr>
                                  <m:t>𝟎</m:t>
                                </m:r>
                              </m:e>
                              <m:e>
                                <m:r>
                                  <a:rPr lang="en-US" altLang="zh-CN" sz="2175" b="1" i="1" dirty="0" smtClean="0">
                                    <a:latin typeface="Cambria Math" panose="02040503050406030204" pitchFamily="18" charset="0"/>
                                  </a:rPr>
                                  <m:t>𝟎</m:t>
                                </m:r>
                              </m:e>
                            </m:mr>
                            <m:mr>
                              <m:e>
                                <m:r>
                                  <a:rPr lang="en-US" altLang="zh-CN" sz="2175" b="1" i="1" dirty="0" smtClean="0">
                                    <a:latin typeface="Cambria Math" panose="02040503050406030204" pitchFamily="18" charset="0"/>
                                  </a:rPr>
                                  <m:t>𝟎</m:t>
                                </m:r>
                              </m:e>
                              <m:e>
                                <m:r>
                                  <a:rPr lang="en-US" altLang="zh-CN" sz="2175" b="1" i="1" dirty="0" smtClean="0">
                                    <a:latin typeface="Cambria Math" panose="02040503050406030204" pitchFamily="18" charset="0"/>
                                  </a:rPr>
                                  <m:t>𝟏</m:t>
                                </m:r>
                              </m:e>
                              <m:e>
                                <m:r>
                                  <a:rPr lang="en-US" altLang="zh-CN" sz="2175" i="1" dirty="0">
                                    <a:latin typeface="Cambria Math" panose="02040503050406030204" pitchFamily="18" charset="0"/>
                                  </a:rPr>
                                  <m:t>𝟎</m:t>
                                </m:r>
                              </m:e>
                            </m:mr>
                            <m:mr>
                              <m:e>
                                <m:r>
                                  <a:rPr lang="en-US" altLang="zh-CN" sz="2175" i="1" dirty="0">
                                    <a:latin typeface="Cambria Math" panose="02040503050406030204" pitchFamily="18" charset="0"/>
                                  </a:rPr>
                                  <m:t>𝟎</m:t>
                                </m:r>
                              </m:e>
                              <m:e>
                                <m:r>
                                  <a:rPr lang="en-US" altLang="zh-CN" sz="2175" b="1" i="1" dirty="0" smtClean="0">
                                    <a:latin typeface="Cambria Math" panose="02040503050406030204" pitchFamily="18" charset="0"/>
                                  </a:rPr>
                                  <m:t>𝟎</m:t>
                                </m:r>
                              </m:e>
                              <m:e>
                                <m:r>
                                  <a:rPr lang="en-US" altLang="zh-CN" sz="2175" b="1" i="1" dirty="0" smtClean="0">
                                    <a:latin typeface="Cambria Math" panose="02040503050406030204" pitchFamily="18" charset="0"/>
                                  </a:rPr>
                                  <m:t>𝟏</m:t>
                                </m:r>
                              </m:e>
                            </m:mr>
                          </m:m>
                        </m:e>
                      </m:d>
                    </m:oMath>
                  </m:oMathPara>
                </a14:m>
                <a:endParaRPr lang="en-US" altLang="zh-CN" sz="2175" dirty="0"/>
              </a:p>
              <a:p>
                <a:pPr marL="0" indent="0" eaLnBrk="1" hangingPunct="1">
                  <a:buClr>
                    <a:schemeClr val="tx2"/>
                  </a:buClr>
                  <a:buNone/>
                  <a:defRPr/>
                </a:pPr>
                <a:endParaRPr lang="en-US" altLang="zh-CN" sz="2175" i="1" dirty="0">
                  <a:latin typeface="Cambria Math" panose="02040503050406030204" pitchFamily="18" charset="0"/>
                </a:endParaRPr>
              </a:p>
              <a:p>
                <a:pPr marL="0" indent="0" eaLnBrk="1" hangingPunct="1">
                  <a:buClr>
                    <a:schemeClr val="tx2"/>
                  </a:buClr>
                  <a:buNone/>
                  <a:defRPr/>
                </a:pPr>
                <a14:m>
                  <m:oMathPara xmlns:m="http://schemas.openxmlformats.org/officeDocument/2006/math">
                    <m:oMathParaPr>
                      <m:jc m:val="left"/>
                    </m:oMathParaPr>
                    <m:oMath xmlns:m="http://schemas.openxmlformats.org/officeDocument/2006/math">
                      <m:r>
                        <m:rPr>
                          <m:sty m:val="p"/>
                        </m:rPr>
                        <a:rPr lang="en-US" altLang="zh-CN" sz="2175" i="1" dirty="0">
                          <a:latin typeface="Cambria Math" panose="02040503050406030204" pitchFamily="18" charset="0"/>
                        </a:rPr>
                        <m:t>M</m:t>
                      </m:r>
                      <m:d>
                        <m:dPr>
                          <m:ctrlPr>
                            <a:rPr lang="en-US" altLang="zh-CN" sz="2175" i="1" dirty="0">
                              <a:latin typeface="Cambria Math" panose="02040503050406030204" pitchFamily="18" charset="0"/>
                            </a:rPr>
                          </m:ctrlPr>
                        </m:dPr>
                        <m:e>
                          <m:sSub>
                            <m:sSubPr>
                              <m:ctrlPr>
                                <a:rPr lang="en-US" altLang="zh-CN" sz="2175" i="1" dirty="0" smtClean="0">
                                  <a:latin typeface="Cambria Math" panose="02040503050406030204" pitchFamily="18" charset="0"/>
                                </a:rPr>
                              </m:ctrlPr>
                            </m:sSubPr>
                            <m:e>
                              <m:r>
                                <a:rPr lang="en-US" altLang="zh-CN" sz="2175" b="1" i="1" dirty="0" smtClean="0">
                                  <a:latin typeface="Cambria Math" panose="02040503050406030204" pitchFamily="18" charset="0"/>
                                </a:rPr>
                                <m:t>𝑹</m:t>
                              </m:r>
                            </m:e>
                            <m:sub>
                              <m:r>
                                <a:rPr lang="en-US" altLang="zh-CN" sz="2175" b="1" i="1" dirty="0" smtClean="0">
                                  <a:latin typeface="Cambria Math" panose="02040503050406030204" pitchFamily="18" charset="0"/>
                                </a:rPr>
                                <m:t>𝟏</m:t>
                              </m:r>
                            </m:sub>
                          </m:sSub>
                        </m:e>
                      </m:d>
                      <m:r>
                        <a:rPr lang="en-US" altLang="zh-CN" sz="2175" i="1" dirty="0">
                          <a:latin typeface="Cambria Math" panose="02040503050406030204" pitchFamily="18" charset="0"/>
                          <a:ea typeface="Cambria Math" panose="02040503050406030204" pitchFamily="18" charset="0"/>
                        </a:rPr>
                        <m:t>∙</m:t>
                      </m:r>
                      <m:r>
                        <m:rPr>
                          <m:sty m:val="p"/>
                        </m:rPr>
                        <a:rPr lang="en-US" altLang="zh-CN" sz="2175" i="1" dirty="0">
                          <a:latin typeface="Cambria Math" panose="02040503050406030204" pitchFamily="18" charset="0"/>
                        </a:rPr>
                        <m:t>M</m:t>
                      </m:r>
                      <m:d>
                        <m:dPr>
                          <m:ctrlPr>
                            <a:rPr lang="en-US" altLang="zh-CN" sz="2175" i="1" dirty="0">
                              <a:latin typeface="Cambria Math" panose="02040503050406030204" pitchFamily="18" charset="0"/>
                            </a:rPr>
                          </m:ctrlPr>
                        </m:dPr>
                        <m:e>
                          <m:sSub>
                            <m:sSubPr>
                              <m:ctrlPr>
                                <a:rPr lang="en-US" altLang="zh-CN" sz="2175" i="1" dirty="0">
                                  <a:latin typeface="Cambria Math" panose="02040503050406030204" pitchFamily="18" charset="0"/>
                                </a:rPr>
                              </m:ctrlPr>
                            </m:sSubPr>
                            <m:e>
                              <m:r>
                                <a:rPr lang="en-US" altLang="zh-CN" sz="2175" i="1" dirty="0">
                                  <a:latin typeface="Cambria Math" panose="02040503050406030204" pitchFamily="18" charset="0"/>
                                </a:rPr>
                                <m:t>𝑹</m:t>
                              </m:r>
                            </m:e>
                            <m:sub>
                              <m:r>
                                <a:rPr lang="en-US" altLang="zh-CN" sz="2175" b="1" i="1" dirty="0" smtClean="0">
                                  <a:latin typeface="Cambria Math" panose="02040503050406030204" pitchFamily="18" charset="0"/>
                                </a:rPr>
                                <m:t>𝟐</m:t>
                              </m:r>
                            </m:sub>
                          </m:sSub>
                        </m:e>
                      </m:d>
                      <m:r>
                        <a:rPr lang="en-US" altLang="zh-CN" sz="2175" i="1" dirty="0">
                          <a:latin typeface="Cambria Math" panose="02040503050406030204" pitchFamily="18" charset="0"/>
                        </a:rPr>
                        <m:t>=</m:t>
                      </m:r>
                      <m:d>
                        <m:dPr>
                          <m:ctrlPr>
                            <a:rPr lang="en-US" altLang="zh-CN" sz="2175" i="1" dirty="0" smtClean="0">
                              <a:latin typeface="Cambria Math" panose="02040503050406030204" pitchFamily="18" charset="0"/>
                            </a:rPr>
                          </m:ctrlPr>
                        </m:dPr>
                        <m:e>
                          <m:sSub>
                            <m:sSubPr>
                              <m:ctrlPr>
                                <a:rPr lang="en-US" altLang="zh-CN" sz="2175" i="1" dirty="0" smtClean="0">
                                  <a:latin typeface="Cambria Math" panose="02040503050406030204" pitchFamily="18" charset="0"/>
                                </a:rPr>
                              </m:ctrlPr>
                            </m:sSubPr>
                            <m:e>
                              <m:r>
                                <a:rPr lang="en-US" altLang="zh-CN" sz="2175" b="1" i="1" dirty="0" smtClean="0">
                                  <a:latin typeface="Cambria Math" panose="02040503050406030204" pitchFamily="18" charset="0"/>
                                </a:rPr>
                                <m:t>𝒂</m:t>
                              </m:r>
                            </m:e>
                            <m:sub>
                              <m:r>
                                <a:rPr lang="en-US" altLang="zh-CN" sz="2175" b="1" i="1" dirty="0" smtClean="0">
                                  <a:latin typeface="Cambria Math" panose="02040503050406030204" pitchFamily="18" charset="0"/>
                                </a:rPr>
                                <m:t>𝒊𝒋</m:t>
                              </m:r>
                            </m:sub>
                          </m:sSub>
                        </m:e>
                      </m:d>
                      <m:r>
                        <a:rPr lang="en-US" altLang="zh-CN" sz="2175" i="1" dirty="0" smtClean="0">
                          <a:latin typeface="Cambria Math" panose="02040503050406030204" pitchFamily="18" charset="0"/>
                          <a:ea typeface="Cambria Math" panose="02040503050406030204" pitchFamily="18" charset="0"/>
                        </a:rPr>
                        <m:t>∙</m:t>
                      </m:r>
                      <m:d>
                        <m:dPr>
                          <m:ctrlPr>
                            <a:rPr lang="en-US" altLang="zh-CN" sz="2175" i="1" dirty="0" smtClean="0">
                              <a:latin typeface="Cambria Math" panose="02040503050406030204" pitchFamily="18" charset="0"/>
                              <a:ea typeface="Cambria Math" panose="02040503050406030204" pitchFamily="18" charset="0"/>
                            </a:rPr>
                          </m:ctrlPr>
                        </m:dPr>
                        <m:e>
                          <m:sSub>
                            <m:sSubPr>
                              <m:ctrlPr>
                                <a:rPr lang="en-US" altLang="zh-CN" sz="2175" i="1" dirty="0">
                                  <a:latin typeface="Cambria Math" panose="02040503050406030204" pitchFamily="18" charset="0"/>
                                </a:rPr>
                              </m:ctrlPr>
                            </m:sSubPr>
                            <m:e>
                              <m:r>
                                <a:rPr lang="en-US" altLang="zh-CN" sz="2175" b="1" i="1" dirty="0" smtClean="0">
                                  <a:latin typeface="Cambria Math" panose="02040503050406030204" pitchFamily="18" charset="0"/>
                                </a:rPr>
                                <m:t>𝒃</m:t>
                              </m:r>
                            </m:e>
                            <m:sub>
                              <m:r>
                                <a:rPr lang="en-US" altLang="zh-CN" sz="2175" i="1" dirty="0">
                                  <a:latin typeface="Cambria Math" panose="02040503050406030204" pitchFamily="18" charset="0"/>
                                </a:rPr>
                                <m:t>𝒊𝒋</m:t>
                              </m:r>
                            </m:sub>
                          </m:sSub>
                        </m:e>
                      </m:d>
                      <m:r>
                        <a:rPr lang="en-US" altLang="zh-CN" sz="2175" b="1" i="1" dirty="0" smtClean="0">
                          <a:latin typeface="Cambria Math" panose="02040503050406030204" pitchFamily="18" charset="0"/>
                          <a:ea typeface="Cambria Math" panose="02040503050406030204" pitchFamily="18" charset="0"/>
                        </a:rPr>
                        <m:t>=</m:t>
                      </m:r>
                      <m:d>
                        <m:dPr>
                          <m:ctrlPr>
                            <a:rPr lang="en-US" altLang="zh-CN" sz="2175" b="1" i="1" dirty="0" smtClean="0">
                              <a:latin typeface="Cambria Math" panose="02040503050406030204" pitchFamily="18" charset="0"/>
                              <a:ea typeface="Cambria Math" panose="02040503050406030204" pitchFamily="18" charset="0"/>
                            </a:rPr>
                          </m:ctrlPr>
                        </m:dPr>
                        <m:e>
                          <m:sSub>
                            <m:sSubPr>
                              <m:ctrlPr>
                                <a:rPr lang="en-US" altLang="zh-CN" sz="2175" i="1" dirty="0">
                                  <a:latin typeface="Cambria Math" panose="02040503050406030204" pitchFamily="18" charset="0"/>
                                </a:rPr>
                              </m:ctrlPr>
                            </m:sSubPr>
                            <m:e>
                              <m:r>
                                <a:rPr lang="en-US" altLang="zh-CN" sz="2175" b="1" i="1" dirty="0" smtClean="0">
                                  <a:latin typeface="Cambria Math" panose="02040503050406030204" pitchFamily="18" charset="0"/>
                                </a:rPr>
                                <m:t>𝒄</m:t>
                              </m:r>
                            </m:e>
                            <m:sub>
                              <m:r>
                                <a:rPr lang="en-US" altLang="zh-CN" sz="2175" i="1" dirty="0">
                                  <a:latin typeface="Cambria Math" panose="02040503050406030204" pitchFamily="18" charset="0"/>
                                </a:rPr>
                                <m:t>𝒊𝒋</m:t>
                              </m:r>
                            </m:sub>
                          </m:sSub>
                        </m:e>
                      </m:d>
                    </m:oMath>
                  </m:oMathPara>
                </a14:m>
                <a:endParaRPr lang="en-US" altLang="zh-CN" sz="2175" dirty="0"/>
              </a:p>
              <a:p>
                <a:pPr marL="0" indent="0" eaLnBrk="1" hangingPunct="1">
                  <a:buClr>
                    <a:schemeClr val="tx2"/>
                  </a:buClr>
                  <a:buNone/>
                  <a:defRPr/>
                </a:pPr>
                <a:endParaRPr lang="en-US" altLang="zh-CN" sz="2175" i="1" dirty="0">
                  <a:latin typeface="Cambria Math" panose="02040503050406030204" pitchFamily="18" charset="0"/>
                </a:endParaRPr>
              </a:p>
              <a:p>
                <a:pPr marL="0" indent="0" eaLnBrk="1" hangingPunct="1">
                  <a:buClr>
                    <a:schemeClr val="tx2"/>
                  </a:buClr>
                  <a:buNone/>
                  <a:defRPr/>
                </a:pPr>
                <a14:m>
                  <m:oMath xmlns:m="http://schemas.openxmlformats.org/officeDocument/2006/math">
                    <m:sSub>
                      <m:sSubPr>
                        <m:ctrlPr>
                          <a:rPr lang="en-US" altLang="zh-CN" sz="2175" i="1" dirty="0">
                            <a:latin typeface="Cambria Math" panose="02040503050406030204" pitchFamily="18" charset="0"/>
                          </a:rPr>
                        </m:ctrlPr>
                      </m:sSubPr>
                      <m:e>
                        <m:r>
                          <a:rPr lang="en-US" altLang="zh-CN" sz="2175" i="1" dirty="0">
                            <a:latin typeface="Cambria Math" panose="02040503050406030204" pitchFamily="18" charset="0"/>
                          </a:rPr>
                          <m:t>𝒄</m:t>
                        </m:r>
                      </m:e>
                      <m:sub>
                        <m:r>
                          <a:rPr lang="en-US" altLang="zh-CN" sz="2175" i="1" dirty="0">
                            <a:latin typeface="Cambria Math" panose="02040503050406030204" pitchFamily="18" charset="0"/>
                          </a:rPr>
                          <m:t>𝒊𝒋</m:t>
                        </m:r>
                      </m:sub>
                    </m:sSub>
                  </m:oMath>
                </a14:m>
                <a:r>
                  <a:rPr lang="en-US" altLang="zh-CN" sz="2175" dirty="0"/>
                  <a:t>=max(</a:t>
                </a:r>
                <a14:m>
                  <m:oMath xmlns:m="http://schemas.openxmlformats.org/officeDocument/2006/math">
                    <m:sSub>
                      <m:sSubPr>
                        <m:ctrlPr>
                          <a:rPr lang="en-US" altLang="zh-CN" sz="2175" i="1" dirty="0">
                            <a:latin typeface="Cambria Math" panose="02040503050406030204" pitchFamily="18" charset="0"/>
                          </a:rPr>
                        </m:ctrlPr>
                      </m:sSubPr>
                      <m:e>
                        <m:r>
                          <a:rPr lang="en-US" altLang="zh-CN" sz="2175" i="1" dirty="0">
                            <a:latin typeface="Cambria Math" panose="02040503050406030204" pitchFamily="18" charset="0"/>
                          </a:rPr>
                          <m:t>𝒂</m:t>
                        </m:r>
                      </m:e>
                      <m:sub>
                        <m:r>
                          <a:rPr lang="en-US" altLang="zh-CN" sz="2175" i="1" dirty="0">
                            <a:latin typeface="Cambria Math" panose="02040503050406030204" pitchFamily="18" charset="0"/>
                          </a:rPr>
                          <m:t>𝒊</m:t>
                        </m:r>
                        <m:r>
                          <a:rPr lang="en-US" altLang="zh-CN" sz="2175" b="1" i="1" dirty="0" smtClean="0">
                            <a:latin typeface="Cambria Math" panose="02040503050406030204" pitchFamily="18" charset="0"/>
                          </a:rPr>
                          <m:t>𝒌</m:t>
                        </m:r>
                      </m:sub>
                    </m:sSub>
                    <m:r>
                      <a:rPr lang="en-US" altLang="zh-CN" sz="2175" i="1" dirty="0">
                        <a:latin typeface="Cambria Math" panose="02040503050406030204" pitchFamily="18" charset="0"/>
                        <a:ea typeface="Cambria Math" panose="02040503050406030204" pitchFamily="18" charset="0"/>
                      </a:rPr>
                      <m:t>∙</m:t>
                    </m:r>
                    <m:sSub>
                      <m:sSubPr>
                        <m:ctrlPr>
                          <a:rPr lang="en-US" altLang="zh-CN" sz="2175" i="1" dirty="0">
                            <a:latin typeface="Cambria Math" panose="02040503050406030204" pitchFamily="18" charset="0"/>
                          </a:rPr>
                        </m:ctrlPr>
                      </m:sSubPr>
                      <m:e>
                        <m:r>
                          <a:rPr lang="en-US" altLang="zh-CN" sz="2175" i="1" dirty="0">
                            <a:latin typeface="Cambria Math" panose="02040503050406030204" pitchFamily="18" charset="0"/>
                          </a:rPr>
                          <m:t>𝒃</m:t>
                        </m:r>
                      </m:e>
                      <m:sub>
                        <m:r>
                          <a:rPr lang="en-US" altLang="zh-CN" sz="2175" b="1" i="1" dirty="0" smtClean="0">
                            <a:latin typeface="Cambria Math" panose="02040503050406030204" pitchFamily="18" charset="0"/>
                          </a:rPr>
                          <m:t>𝒌</m:t>
                        </m:r>
                        <m:r>
                          <a:rPr lang="en-US" altLang="zh-CN" sz="2175" i="1" dirty="0">
                            <a:latin typeface="Cambria Math" panose="02040503050406030204" pitchFamily="18" charset="0"/>
                          </a:rPr>
                          <m:t>𝒋</m:t>
                        </m:r>
                      </m:sub>
                    </m:sSub>
                  </m:oMath>
                </a14:m>
                <a:r>
                  <a:rPr lang="en-US" altLang="zh-CN" sz="2175" dirty="0"/>
                  <a:t>)(1</a:t>
                </a:r>
                <a:r>
                  <a:rPr lang="en-US" altLang="zh-CN" sz="2175" dirty="0">
                    <a:sym typeface="Symbol" panose="05050102010706020507" pitchFamily="18" charset="2"/>
                  </a:rPr>
                  <a:t></a:t>
                </a:r>
                <a:r>
                  <a:rPr lang="en-US" altLang="zh-CN" sz="2175" dirty="0"/>
                  <a:t>k</a:t>
                </a:r>
                <a:r>
                  <a:rPr lang="en-US" altLang="zh-CN" sz="2175" dirty="0">
                    <a:sym typeface="Symbol" panose="05050102010706020507" pitchFamily="18" charset="2"/>
                  </a:rPr>
                  <a:t> </a:t>
                </a:r>
                <a:r>
                  <a:rPr lang="en-US" altLang="zh-CN" sz="2175" dirty="0"/>
                  <a:t>n)</a:t>
                </a:r>
              </a:p>
            </p:txBody>
          </p:sp>
        </mc:Choice>
        <mc:Fallback xmlns="">
          <p:sp>
            <p:nvSpPr>
              <p:cNvPr id="240643"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972" t="-1266" b="-362"/>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60487C87-B311-E8BB-0659-7ABB2FF4233E}"/>
              </a:ext>
            </a:extLst>
          </p:cNvPr>
          <p:cNvSpPr txBox="1"/>
          <p:nvPr/>
        </p:nvSpPr>
        <p:spPr>
          <a:xfrm>
            <a:off x="1835696" y="1563638"/>
            <a:ext cx="1197764" cy="369332"/>
          </a:xfrm>
          <a:prstGeom prst="rect">
            <a:avLst/>
          </a:prstGeom>
          <a:noFill/>
        </p:spPr>
        <p:txBody>
          <a:bodyPr wrap="none" rtlCol="0">
            <a:spAutoFit/>
          </a:bodyPr>
          <a:lstStyle/>
          <a:p>
            <a:r>
              <a:rPr lang="en-US" altLang="zh-CN"/>
              <a:t>a     b     c</a:t>
            </a:r>
            <a:endParaRPr lang="zh-CN" altLang="en-US"/>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left)">
                                      <p:cBhvr>
                                        <p:cTn id="7" dur="5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0643">
                                            <p:txEl>
                                              <p:pRg st="2" end="2"/>
                                            </p:txEl>
                                          </p:spTgt>
                                        </p:tgtEl>
                                        <p:attrNameLst>
                                          <p:attrName>style.visibility</p:attrName>
                                        </p:attrNameLst>
                                      </p:cBhvr>
                                      <p:to>
                                        <p:strVal val="visible"/>
                                      </p:to>
                                    </p:set>
                                    <p:animEffect transition="in" filter="wipe(left)">
                                      <p:cBhvr>
                                        <p:cTn id="12" dur="500"/>
                                        <p:tgtEl>
                                          <p:spTgt spid="2406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0643">
                                            <p:txEl>
                                              <p:pRg st="4" end="4"/>
                                            </p:txEl>
                                          </p:spTgt>
                                        </p:tgtEl>
                                        <p:attrNameLst>
                                          <p:attrName>style.visibility</p:attrName>
                                        </p:attrNameLst>
                                      </p:cBhvr>
                                      <p:to>
                                        <p:strVal val="visible"/>
                                      </p:to>
                                    </p:set>
                                    <p:animEffect transition="in" filter="wipe(left)">
                                      <p:cBhvr>
                                        <p:cTn id="17" dur="500"/>
                                        <p:tgtEl>
                                          <p:spTgt spid="2406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0643">
                                            <p:txEl>
                                              <p:pRg st="6" end="6"/>
                                            </p:txEl>
                                          </p:spTgt>
                                        </p:tgtEl>
                                        <p:attrNameLst>
                                          <p:attrName>style.visibility</p:attrName>
                                        </p:attrNameLst>
                                      </p:cBhvr>
                                      <p:to>
                                        <p:strVal val="visible"/>
                                      </p:to>
                                    </p:set>
                                    <p:animEffect transition="in" filter="wipe(left)">
                                      <p:cBhvr>
                                        <p:cTn id="22" dur="500"/>
                                        <p:tgtEl>
                                          <p:spTgt spid="2406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28688" y="171450"/>
            <a:ext cx="7315200" cy="742950"/>
          </a:xfrm>
        </p:spPr>
        <p:txBody>
          <a:bodyPr/>
          <a:lstStyle/>
          <a:p>
            <a:pPr eaLnBrk="1" hangingPunct="1"/>
            <a:r>
              <a:rPr lang="zh-CN" altLang="en-US"/>
              <a:t>关系的复合运算的性质</a:t>
            </a:r>
            <a:r>
              <a:rPr lang="en-US" altLang="zh-CN"/>
              <a:t>(1)</a:t>
            </a:r>
          </a:p>
        </p:txBody>
      </p:sp>
      <p:sp>
        <p:nvSpPr>
          <p:cNvPr id="49155" name="Rectangle 3"/>
          <p:cNvSpPr>
            <a:spLocks noGrp="1" noChangeArrowheads="1"/>
          </p:cNvSpPr>
          <p:nvPr>
            <p:ph sz="quarter" idx="1"/>
          </p:nvPr>
        </p:nvSpPr>
        <p:spPr>
          <a:xfrm>
            <a:off x="612775" y="1200150"/>
            <a:ext cx="8153400" cy="3371850"/>
          </a:xfrm>
        </p:spPr>
        <p:txBody>
          <a:bodyPr/>
          <a:lstStyle/>
          <a:p>
            <a:pPr eaLnBrk="1" hangingPunct="1">
              <a:lnSpc>
                <a:spcPct val="110000"/>
              </a:lnSpc>
            </a:pPr>
            <a:r>
              <a:rPr lang="zh-CN" altLang="en-US" sz="2400" dirty="0"/>
              <a:t>结合律：给定</a:t>
            </a:r>
            <a:r>
              <a:rPr lang="en-US" altLang="zh-CN" sz="2400" dirty="0"/>
              <a:t>R</a:t>
            </a:r>
            <a:r>
              <a:rPr lang="en-US" altLang="zh-CN" sz="2400" baseline="-25000" dirty="0"/>
              <a:t>1</a:t>
            </a:r>
            <a:r>
              <a:rPr lang="en-US" altLang="zh-CN" sz="2500" dirty="0">
                <a:sym typeface="Symbol" panose="05050102010706020507" pitchFamily="18" charset="2"/>
              </a:rPr>
              <a:t></a:t>
            </a:r>
            <a:r>
              <a:rPr lang="en-US" altLang="zh-CN" sz="2400" dirty="0">
                <a:sym typeface="Symbol" panose="05050102010706020507" pitchFamily="18" charset="2"/>
              </a:rPr>
              <a:t>AB,</a:t>
            </a:r>
            <a:r>
              <a:rPr lang="en-US" altLang="zh-CN" sz="2400" dirty="0"/>
              <a:t>R</a:t>
            </a:r>
            <a:r>
              <a:rPr lang="en-US" altLang="zh-CN" sz="2400" baseline="-25000" dirty="0"/>
              <a:t>2</a:t>
            </a:r>
            <a:r>
              <a:rPr lang="en-US" altLang="zh-CN" sz="2500" dirty="0">
                <a:sym typeface="Symbol" panose="05050102010706020507" pitchFamily="18" charset="2"/>
              </a:rPr>
              <a:t></a:t>
            </a:r>
            <a:r>
              <a:rPr lang="en-US" altLang="zh-CN" sz="2400" dirty="0">
                <a:sym typeface="Symbol" panose="05050102010706020507" pitchFamily="18" charset="2"/>
              </a:rPr>
              <a:t>BC,</a:t>
            </a:r>
            <a:r>
              <a:rPr lang="en-US" altLang="zh-CN" sz="2400" dirty="0"/>
              <a:t>R</a:t>
            </a:r>
            <a:r>
              <a:rPr lang="en-US" altLang="zh-CN" sz="2400" baseline="-25000" dirty="0"/>
              <a:t>3</a:t>
            </a:r>
            <a:r>
              <a:rPr lang="en-US" altLang="zh-CN" sz="2500" dirty="0">
                <a:sym typeface="Symbol" panose="05050102010706020507" pitchFamily="18" charset="2"/>
              </a:rPr>
              <a:t></a:t>
            </a:r>
            <a:r>
              <a:rPr lang="en-US" altLang="zh-CN" sz="2400" dirty="0">
                <a:sym typeface="Symbol" panose="05050102010706020507" pitchFamily="18" charset="2"/>
              </a:rPr>
              <a:t>CD,</a:t>
            </a:r>
            <a:r>
              <a:rPr lang="zh-CN" altLang="en-US" sz="2400" dirty="0">
                <a:sym typeface="Symbol" panose="05050102010706020507" pitchFamily="18" charset="2"/>
              </a:rPr>
              <a:t>则：</a:t>
            </a:r>
          </a:p>
          <a:p>
            <a:pPr lvl="1" eaLnBrk="1" hangingPunct="1">
              <a:lnSpc>
                <a:spcPct val="110000"/>
              </a:lnSpc>
              <a:buFont typeface="Wingdings" panose="05000000000000000000" pitchFamily="2" charset="2"/>
              <a:buNone/>
            </a:pPr>
            <a:r>
              <a:rPr lang="en-US" altLang="zh-CN" sz="2100" dirty="0">
                <a:solidFill>
                  <a:srgbClr val="FF0000"/>
                </a:solidFill>
              </a:rPr>
              <a:t>(R</a:t>
            </a:r>
            <a:r>
              <a:rPr lang="en-US" altLang="zh-CN" sz="2100" baseline="-25000" dirty="0">
                <a:solidFill>
                  <a:srgbClr val="FF0000"/>
                </a:solidFill>
              </a:rPr>
              <a:t>1</a:t>
            </a:r>
            <a:r>
              <a:rPr lang="en-US" altLang="zh-CN" sz="2100" dirty="0">
                <a:solidFill>
                  <a:srgbClr val="FF0000"/>
                </a:solidFill>
              </a:rPr>
              <a:t>⸰R</a:t>
            </a:r>
            <a:r>
              <a:rPr lang="en-US" altLang="zh-CN" sz="2100" baseline="-25000" dirty="0">
                <a:solidFill>
                  <a:srgbClr val="FF0000"/>
                </a:solidFill>
              </a:rPr>
              <a:t>2</a:t>
            </a:r>
            <a:r>
              <a:rPr lang="en-US" altLang="zh-CN" sz="2100" dirty="0">
                <a:solidFill>
                  <a:srgbClr val="FF0000"/>
                </a:solidFill>
              </a:rPr>
              <a:t>)⸰R</a:t>
            </a:r>
            <a:r>
              <a:rPr lang="en-US" altLang="zh-CN" sz="2100" baseline="-25000" dirty="0">
                <a:solidFill>
                  <a:srgbClr val="FF0000"/>
                </a:solidFill>
              </a:rPr>
              <a:t>3</a:t>
            </a:r>
            <a:r>
              <a:rPr lang="en-US" altLang="zh-CN" sz="2100" dirty="0">
                <a:solidFill>
                  <a:srgbClr val="FF0000"/>
                </a:solidFill>
              </a:rPr>
              <a:t>=R</a:t>
            </a:r>
            <a:r>
              <a:rPr lang="en-US" altLang="zh-CN" sz="2100" baseline="-25000" dirty="0">
                <a:solidFill>
                  <a:srgbClr val="FF0000"/>
                </a:solidFill>
              </a:rPr>
              <a:t>1</a:t>
            </a:r>
            <a:r>
              <a:rPr lang="en-US" altLang="zh-CN" sz="2100" dirty="0">
                <a:solidFill>
                  <a:srgbClr val="FF0000"/>
                </a:solidFill>
              </a:rPr>
              <a:t>⸰(R</a:t>
            </a:r>
            <a:r>
              <a:rPr lang="en-US" altLang="zh-CN" sz="2100" baseline="-25000" dirty="0">
                <a:solidFill>
                  <a:srgbClr val="FF0000"/>
                </a:solidFill>
              </a:rPr>
              <a:t>2</a:t>
            </a:r>
            <a:r>
              <a:rPr lang="en-US" altLang="zh-CN" sz="2100" dirty="0">
                <a:solidFill>
                  <a:srgbClr val="FF0000"/>
                </a:solidFill>
              </a:rPr>
              <a:t>⸰R</a:t>
            </a:r>
            <a:r>
              <a:rPr lang="en-US" altLang="zh-CN" sz="2100" baseline="-25000" dirty="0">
                <a:solidFill>
                  <a:srgbClr val="FF0000"/>
                </a:solidFill>
              </a:rPr>
              <a:t>3</a:t>
            </a:r>
            <a:r>
              <a:rPr lang="en-US" altLang="zh-CN" sz="2100" dirty="0">
                <a:solidFill>
                  <a:srgbClr val="FF0000"/>
                </a:solidFill>
              </a:rPr>
              <a:t>)</a:t>
            </a:r>
          </a:p>
          <a:p>
            <a:pPr eaLnBrk="1" hangingPunct="1">
              <a:lnSpc>
                <a:spcPct val="110000"/>
              </a:lnSpc>
            </a:pPr>
            <a:r>
              <a:rPr lang="zh-CN" altLang="en-US" sz="2400" dirty="0"/>
              <a:t>证明左右两个</a:t>
            </a:r>
            <a:r>
              <a:rPr lang="zh-CN" altLang="en-US" sz="2400" dirty="0">
                <a:solidFill>
                  <a:srgbClr val="FF0000"/>
                </a:solidFill>
              </a:rPr>
              <a:t>集合</a:t>
            </a:r>
            <a:r>
              <a:rPr lang="zh-CN" altLang="en-US" sz="2400" dirty="0"/>
              <a:t>相等</a:t>
            </a:r>
          </a:p>
          <a:p>
            <a:pPr lvl="1" eaLnBrk="1" hangingPunct="1">
              <a:lnSpc>
                <a:spcPct val="110000"/>
              </a:lnSpc>
            </a:pPr>
            <a:r>
              <a:rPr lang="en-US" altLang="zh-CN" sz="1800" dirty="0"/>
              <a:t>&lt;</a:t>
            </a:r>
            <a:r>
              <a:rPr lang="en-US" altLang="zh-CN" sz="1800" dirty="0" err="1"/>
              <a:t>x,y</a:t>
            </a:r>
            <a:r>
              <a:rPr lang="en-US" altLang="zh-CN" sz="1800" dirty="0"/>
              <a:t>&gt;</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sym typeface="Symbol" panose="05050102010706020507" pitchFamily="18" charset="2"/>
              </a:rPr>
              <a:t></a:t>
            </a:r>
            <a:r>
              <a:rPr lang="en-US" altLang="zh-CN" sz="1800" dirty="0"/>
              <a:t>&lt;</a:t>
            </a:r>
            <a:r>
              <a:rPr lang="en-US" altLang="zh-CN" sz="1800" dirty="0" err="1"/>
              <a:t>x,t</a:t>
            </a:r>
            <a:r>
              <a:rPr lang="en-US" altLang="zh-CN" sz="1800" dirty="0"/>
              <a:t>&gt;</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)and&lt;</a:t>
            </a:r>
            <a:r>
              <a:rPr lang="en-US" altLang="zh-CN" sz="1800" dirty="0" err="1"/>
              <a:t>t,y</a:t>
            </a:r>
            <a:r>
              <a:rPr lang="en-US" altLang="zh-CN" sz="1800" dirty="0"/>
              <a:t>&gt;</a:t>
            </a:r>
            <a:r>
              <a:rPr lang="en-US" altLang="zh-CN" sz="1800" dirty="0">
                <a:sym typeface="Symbol" panose="05050102010706020507" pitchFamily="18" charset="2"/>
              </a:rPr>
              <a:t>R</a:t>
            </a:r>
            <a:r>
              <a:rPr lang="en-US" altLang="zh-CN" sz="1800" baseline="-25000" dirty="0">
                <a:sym typeface="Symbol" panose="05050102010706020507" pitchFamily="18" charset="2"/>
              </a:rPr>
              <a:t>3</a:t>
            </a:r>
            <a:r>
              <a:rPr lang="en-US" altLang="zh-CN" sz="1800" dirty="0">
                <a:sym typeface="Symbol" panose="05050102010706020507" pitchFamily="18" charset="2"/>
              </a:rPr>
              <a:t>,(</a:t>
            </a:r>
            <a:r>
              <a:rPr lang="en-US" altLang="zh-CN" sz="1800" dirty="0" err="1">
                <a:sym typeface="Symbol" panose="05050102010706020507" pitchFamily="18" charset="2"/>
              </a:rPr>
              <a:t>tC</a:t>
            </a:r>
            <a:r>
              <a:rPr lang="en-US" altLang="zh-CN" sz="1800" dirty="0">
                <a:sym typeface="Symbol" panose="05050102010706020507" pitchFamily="18" charset="2"/>
              </a:rPr>
              <a:t>)</a:t>
            </a:r>
          </a:p>
          <a:p>
            <a:pPr lvl="1" eaLnBrk="1" hangingPunct="1">
              <a:lnSpc>
                <a:spcPct val="110000"/>
              </a:lnSpc>
              <a:buFont typeface="Wingdings" panose="05000000000000000000" pitchFamily="2" charset="2"/>
              <a:buNone/>
            </a:pPr>
            <a:r>
              <a:rPr lang="en-US" altLang="zh-CN" sz="1800" dirty="0"/>
              <a:t>&lt;</a:t>
            </a:r>
            <a:r>
              <a:rPr lang="en-US" altLang="zh-CN" sz="1800" dirty="0" err="1"/>
              <a:t>x,s</a:t>
            </a:r>
            <a:r>
              <a:rPr lang="en-US" altLang="zh-CN" sz="1800" dirty="0"/>
              <a:t>&gt;</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t>and&lt;</a:t>
            </a:r>
            <a:r>
              <a:rPr lang="en-US" altLang="zh-CN" sz="1800" dirty="0" err="1"/>
              <a:t>s,t</a:t>
            </a:r>
            <a:r>
              <a:rPr lang="en-US" altLang="zh-CN" sz="1800" dirty="0"/>
              <a:t>&gt;</a:t>
            </a:r>
            <a:r>
              <a:rPr lang="en-US" altLang="zh-CN" sz="1800" dirty="0">
                <a:sym typeface="Symbol" panose="05050102010706020507" pitchFamily="18" charset="2"/>
              </a:rPr>
              <a:t></a:t>
            </a:r>
            <a:r>
              <a:rPr lang="en-US" altLang="zh-CN" sz="1800" dirty="0"/>
              <a:t>R</a:t>
            </a:r>
            <a:r>
              <a:rPr lang="en-US" altLang="zh-CN" sz="1800" baseline="-25000" dirty="0"/>
              <a:t>2</a:t>
            </a:r>
            <a:r>
              <a:rPr lang="en-US" altLang="zh-CN" sz="1800" dirty="0"/>
              <a:t>and&lt;</a:t>
            </a:r>
            <a:r>
              <a:rPr lang="en-US" altLang="zh-CN" sz="1800" dirty="0" err="1"/>
              <a:t>t,y</a:t>
            </a:r>
            <a:r>
              <a:rPr lang="en-US" altLang="zh-CN" sz="1800" dirty="0"/>
              <a:t>&gt;</a:t>
            </a:r>
            <a:r>
              <a:rPr lang="en-US" altLang="zh-CN" sz="1800" dirty="0">
                <a:sym typeface="Symbol" panose="05050102010706020507" pitchFamily="18" charset="2"/>
              </a:rPr>
              <a:t>R</a:t>
            </a:r>
            <a:r>
              <a:rPr lang="en-US" altLang="zh-CN" sz="1800" baseline="-25000" dirty="0">
                <a:sym typeface="Symbol" panose="05050102010706020507" pitchFamily="18" charset="2"/>
              </a:rPr>
              <a:t>3</a:t>
            </a:r>
            <a:r>
              <a:rPr lang="en-US" altLang="zh-CN" sz="1800" dirty="0">
                <a:sym typeface="Symbol" panose="05050102010706020507" pitchFamily="18" charset="2"/>
              </a:rPr>
              <a:t>,(</a:t>
            </a:r>
            <a:r>
              <a:rPr lang="en-US" altLang="zh-CN" sz="1800" dirty="0" err="1">
                <a:sym typeface="Symbol" panose="05050102010706020507" pitchFamily="18" charset="2"/>
              </a:rPr>
              <a:t>sB,tC</a:t>
            </a:r>
            <a:r>
              <a:rPr lang="en-US" altLang="zh-CN" sz="1800" dirty="0">
                <a:sym typeface="Symbol" panose="05050102010706020507" pitchFamily="18" charset="2"/>
              </a:rPr>
              <a:t>)</a:t>
            </a:r>
          </a:p>
          <a:p>
            <a:pPr lvl="1" eaLnBrk="1" hangingPunct="1">
              <a:lnSpc>
                <a:spcPct val="110000"/>
              </a:lnSpc>
              <a:buFont typeface="Wingdings" panose="05000000000000000000" pitchFamily="2" charset="2"/>
              <a:buNone/>
            </a:pPr>
            <a:r>
              <a:rPr lang="en-US" altLang="zh-CN" sz="1800" dirty="0"/>
              <a:t>&lt;</a:t>
            </a:r>
            <a:r>
              <a:rPr lang="en-US" altLang="zh-CN" sz="1800" dirty="0" err="1"/>
              <a:t>x,s</a:t>
            </a:r>
            <a:r>
              <a:rPr lang="en-US" altLang="zh-CN" sz="1800" dirty="0"/>
              <a:t>&gt;</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t>and&lt;</a:t>
            </a:r>
            <a:r>
              <a:rPr lang="en-US" altLang="zh-CN" sz="1800" dirty="0" err="1"/>
              <a:t>s,y</a:t>
            </a:r>
            <a:r>
              <a:rPr lang="en-US" altLang="zh-CN" sz="1800" dirty="0"/>
              <a:t>&gt;</a:t>
            </a:r>
            <a:r>
              <a:rPr lang="en-US" altLang="zh-CN" sz="1800" dirty="0">
                <a:sym typeface="Symbol" panose="05050102010706020507" pitchFamily="18" charset="2"/>
              </a:rPr>
              <a:t></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a:t>
            </a:r>
            <a:r>
              <a:rPr lang="en-US" altLang="zh-CN" sz="1800" dirty="0">
                <a:sym typeface="Symbol" panose="05050102010706020507" pitchFamily="18" charset="2"/>
              </a:rPr>
              <a:t></a:t>
            </a:r>
          </a:p>
          <a:p>
            <a:pPr lvl="1" eaLnBrk="1" hangingPunct="1">
              <a:lnSpc>
                <a:spcPct val="110000"/>
              </a:lnSpc>
              <a:buFont typeface="Wingdings" panose="05000000000000000000" pitchFamily="2" charset="2"/>
              <a:buNone/>
            </a:pPr>
            <a:r>
              <a:rPr lang="en-US" altLang="zh-CN" sz="1800" dirty="0"/>
              <a:t>&lt;</a:t>
            </a:r>
            <a:r>
              <a:rPr lang="en-US" altLang="zh-CN" sz="1800" dirty="0" err="1"/>
              <a:t>x,y</a:t>
            </a:r>
            <a:r>
              <a:rPr lang="en-US" altLang="zh-CN" sz="1800" dirty="0"/>
              <a:t>&gt;</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a:t>
            </a:r>
            <a:r>
              <a:rPr lang="zh-CN" altLang="en-US" sz="1800" dirty="0"/>
              <a:t>即：</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a:t>
            </a:r>
            <a:r>
              <a:rPr lang="zh-CN" altLang="en-US" sz="1800" dirty="0"/>
              <a:t>，</a:t>
            </a:r>
          </a:p>
          <a:p>
            <a:pPr lvl="1" eaLnBrk="1" hangingPunct="1">
              <a:lnSpc>
                <a:spcPct val="110000"/>
              </a:lnSpc>
              <a:buFont typeface="Wingdings" panose="05000000000000000000" pitchFamily="2" charset="2"/>
              <a:buNone/>
            </a:pPr>
            <a:r>
              <a:rPr lang="zh-CN" altLang="en-US" sz="1800" dirty="0"/>
              <a:t>类似可证：</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endParaRPr lang="en-US" altLang="zh-CN" sz="1800" dirty="0"/>
          </a:p>
          <a:p>
            <a:pPr lvl="1" eaLnBrk="1" hangingPunct="1">
              <a:lnSpc>
                <a:spcPct val="110000"/>
              </a:lnSpc>
              <a:buFont typeface="Wingdings" panose="05000000000000000000" pitchFamily="2" charset="2"/>
              <a:buNone/>
            </a:pPr>
            <a:r>
              <a:rPr lang="zh-CN" altLang="en-US" sz="1800" dirty="0"/>
              <a:t>所以</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a:t>
            </a:r>
          </a:p>
        </p:txBody>
      </p:sp>
    </p:spTree>
  </p:cSld>
  <p:clrMapOvr>
    <a:masterClrMapping/>
  </p:clrMapOvr>
  <p:transition spd="slow" advTm="8000">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28688" y="171450"/>
            <a:ext cx="7315200" cy="742950"/>
          </a:xfrm>
        </p:spPr>
        <p:txBody>
          <a:bodyPr/>
          <a:lstStyle/>
          <a:p>
            <a:pPr eaLnBrk="1" hangingPunct="1"/>
            <a:r>
              <a:rPr lang="zh-CN" altLang="en-US"/>
              <a:t>关系的复合运算的性质（</a:t>
            </a:r>
            <a:r>
              <a:rPr lang="en-US" altLang="zh-CN"/>
              <a:t>2</a:t>
            </a:r>
            <a:r>
              <a:rPr lang="zh-CN" altLang="en-US"/>
              <a:t>）</a:t>
            </a:r>
          </a:p>
        </p:txBody>
      </p:sp>
      <p:sp>
        <p:nvSpPr>
          <p:cNvPr id="50179" name="Rectangle 3"/>
          <p:cNvSpPr>
            <a:spLocks noGrp="1" noChangeArrowheads="1"/>
          </p:cNvSpPr>
          <p:nvPr>
            <p:ph sz="quarter" idx="1"/>
          </p:nvPr>
        </p:nvSpPr>
        <p:spPr>
          <a:xfrm>
            <a:off x="612775" y="1200150"/>
            <a:ext cx="8153400" cy="3371850"/>
          </a:xfrm>
        </p:spPr>
        <p:txBody>
          <a:bodyPr/>
          <a:lstStyle/>
          <a:p>
            <a:pPr eaLnBrk="1" hangingPunct="1"/>
            <a:r>
              <a:rPr lang="zh-CN" altLang="en-US" sz="2800" dirty="0"/>
              <a:t>复合关系的逆关系</a:t>
            </a:r>
          </a:p>
          <a:p>
            <a:pPr lvl="1" eaLnBrk="1" hangingPunct="1">
              <a:lnSpc>
                <a:spcPct val="110000"/>
              </a:lnSpc>
            </a:pPr>
            <a:r>
              <a:rPr lang="zh-CN" altLang="en-US" sz="2300" dirty="0"/>
              <a:t>给定</a:t>
            </a:r>
            <a:r>
              <a:rPr lang="en-US" altLang="zh-CN" sz="2300" dirty="0"/>
              <a:t>R</a:t>
            </a:r>
            <a:r>
              <a:rPr lang="en-US" altLang="zh-CN" sz="2300" baseline="-25000" dirty="0"/>
              <a:t>1</a:t>
            </a:r>
            <a:r>
              <a:rPr lang="en-US" altLang="zh-CN" sz="2300" dirty="0">
                <a:sym typeface="Symbol" panose="05050102010706020507" pitchFamily="18" charset="2"/>
              </a:rPr>
              <a:t>AB,</a:t>
            </a:r>
            <a:r>
              <a:rPr lang="en-US" altLang="zh-CN" sz="2300" dirty="0"/>
              <a:t>R</a:t>
            </a:r>
            <a:r>
              <a:rPr lang="en-US" altLang="zh-CN" sz="2300" baseline="-25000" dirty="0"/>
              <a:t>2</a:t>
            </a:r>
            <a:r>
              <a:rPr lang="en-US" altLang="zh-CN" sz="2300" dirty="0">
                <a:sym typeface="Symbol" panose="05050102010706020507" pitchFamily="18" charset="2"/>
              </a:rPr>
              <a:t>BC,</a:t>
            </a:r>
            <a:r>
              <a:rPr lang="zh-CN" altLang="en-US" sz="2300" dirty="0">
                <a:sym typeface="Symbol" panose="05050102010706020507" pitchFamily="18" charset="2"/>
              </a:rPr>
              <a:t>则：</a:t>
            </a:r>
            <a:endParaRPr lang="zh-CN" altLang="en-US" sz="2300" dirty="0"/>
          </a:p>
          <a:p>
            <a:pPr lvl="1" eaLnBrk="1" hangingPunct="1">
              <a:lnSpc>
                <a:spcPct val="110000"/>
              </a:lnSpc>
              <a:buFont typeface="Wingdings" panose="05000000000000000000" pitchFamily="2" charset="2"/>
              <a:buNone/>
            </a:pPr>
            <a:r>
              <a:rPr lang="en-US" altLang="zh-CN" sz="2300" dirty="0">
                <a:solidFill>
                  <a:srgbClr val="FF0000"/>
                </a:solidFill>
                <a:highlight>
                  <a:srgbClr val="FFFF00"/>
                </a:highlight>
              </a:rPr>
              <a:t>(R</a:t>
            </a:r>
            <a:r>
              <a:rPr lang="en-US" altLang="zh-CN" sz="2300" baseline="-25000" dirty="0">
                <a:solidFill>
                  <a:srgbClr val="FF0000"/>
                </a:solidFill>
                <a:highlight>
                  <a:srgbClr val="FFFF00"/>
                </a:highlight>
              </a:rPr>
              <a:t>1</a:t>
            </a:r>
            <a:r>
              <a:rPr lang="en-US" altLang="zh-CN" sz="2300" dirty="0">
                <a:solidFill>
                  <a:srgbClr val="FF0000"/>
                </a:solidFill>
                <a:highlight>
                  <a:srgbClr val="FFFF00"/>
                </a:highlight>
              </a:rPr>
              <a:t>⸰R</a:t>
            </a:r>
            <a:r>
              <a:rPr lang="en-US" altLang="zh-CN" sz="2300" baseline="-25000" dirty="0">
                <a:solidFill>
                  <a:srgbClr val="FF0000"/>
                </a:solidFill>
                <a:highlight>
                  <a:srgbClr val="FFFF00"/>
                </a:highlight>
              </a:rPr>
              <a:t>2</a:t>
            </a:r>
            <a:r>
              <a:rPr lang="en-US" altLang="zh-CN" sz="2300" dirty="0">
                <a:solidFill>
                  <a:srgbClr val="FF0000"/>
                </a:solidFill>
                <a:highlight>
                  <a:srgbClr val="FFFF00"/>
                </a:highlight>
              </a:rPr>
              <a:t>)</a:t>
            </a:r>
            <a:r>
              <a:rPr lang="en-US" altLang="zh-CN" sz="2300" baseline="30000" dirty="0">
                <a:solidFill>
                  <a:srgbClr val="FF0000"/>
                </a:solidFill>
                <a:highlight>
                  <a:srgbClr val="FFFF00"/>
                </a:highlight>
              </a:rPr>
              <a:t>-1</a:t>
            </a:r>
            <a:r>
              <a:rPr lang="en-US" altLang="zh-CN" sz="2300" dirty="0">
                <a:solidFill>
                  <a:srgbClr val="FF0000"/>
                </a:solidFill>
                <a:highlight>
                  <a:srgbClr val="FFFF00"/>
                </a:highlight>
              </a:rPr>
              <a:t>=R</a:t>
            </a:r>
            <a:r>
              <a:rPr lang="en-US" altLang="zh-CN" sz="2300" baseline="-25000" dirty="0">
                <a:solidFill>
                  <a:srgbClr val="FF0000"/>
                </a:solidFill>
                <a:highlight>
                  <a:srgbClr val="FFFF00"/>
                </a:highlight>
              </a:rPr>
              <a:t>2</a:t>
            </a:r>
            <a:r>
              <a:rPr lang="en-US" altLang="zh-CN" sz="2300" baseline="30000" dirty="0">
                <a:solidFill>
                  <a:srgbClr val="FF0000"/>
                </a:solidFill>
                <a:highlight>
                  <a:srgbClr val="FFFF00"/>
                </a:highlight>
              </a:rPr>
              <a:t>-1</a:t>
            </a:r>
            <a:r>
              <a:rPr lang="en-US" altLang="zh-CN" sz="2300">
                <a:solidFill>
                  <a:srgbClr val="FF0000"/>
                </a:solidFill>
                <a:highlight>
                  <a:srgbClr val="FFFF00"/>
                </a:highlight>
              </a:rPr>
              <a:t>⸰R</a:t>
            </a:r>
            <a:r>
              <a:rPr lang="en-US" altLang="zh-CN" sz="2300" baseline="-25000">
                <a:solidFill>
                  <a:srgbClr val="FF0000"/>
                </a:solidFill>
                <a:highlight>
                  <a:srgbClr val="FFFF00"/>
                </a:highlight>
              </a:rPr>
              <a:t>1</a:t>
            </a:r>
            <a:r>
              <a:rPr lang="en-US" altLang="zh-CN" sz="2300" baseline="30000">
                <a:solidFill>
                  <a:srgbClr val="FF0000"/>
                </a:solidFill>
                <a:highlight>
                  <a:srgbClr val="FFFF00"/>
                </a:highlight>
              </a:rPr>
              <a:t>-1</a:t>
            </a:r>
            <a:r>
              <a:rPr lang="zh-CN" altLang="en-US" sz="2300">
                <a:solidFill>
                  <a:srgbClr val="FF0000"/>
                </a:solidFill>
                <a:highlight>
                  <a:srgbClr val="FFFF00"/>
                </a:highlight>
              </a:rPr>
              <a:t>（逆置）</a:t>
            </a:r>
            <a:endParaRPr lang="en-US" altLang="zh-CN" sz="2300" baseline="30000" dirty="0">
              <a:solidFill>
                <a:srgbClr val="FF0000"/>
              </a:solidFill>
              <a:highlight>
                <a:srgbClr val="FFFF00"/>
              </a:highlight>
            </a:endParaRPr>
          </a:p>
          <a:p>
            <a:pPr eaLnBrk="1" hangingPunct="1">
              <a:lnSpc>
                <a:spcPct val="110000"/>
              </a:lnSpc>
            </a:pPr>
            <a:r>
              <a:rPr lang="zh-CN" altLang="en-US" sz="2800" dirty="0"/>
              <a:t>同样，证明左右两个集合相等</a:t>
            </a:r>
          </a:p>
          <a:p>
            <a:pPr lvl="1" eaLnBrk="1" hangingPunct="1">
              <a:lnSpc>
                <a:spcPct val="110000"/>
              </a:lnSpc>
            </a:pPr>
            <a:r>
              <a:rPr lang="en-US" altLang="zh-CN" sz="2300" dirty="0"/>
              <a:t>&lt;</a:t>
            </a:r>
            <a:r>
              <a:rPr lang="en-US" altLang="zh-CN" sz="2300" dirty="0" err="1"/>
              <a:t>x,y</a:t>
            </a:r>
            <a:r>
              <a:rPr lang="en-US" altLang="zh-CN" sz="2300" dirty="0"/>
              <a:t>&gt;</a:t>
            </a:r>
            <a:r>
              <a:rPr lang="en-US" altLang="zh-CN" sz="2300" dirty="0">
                <a:sym typeface="Symbol" panose="05050102010706020507" pitchFamily="18" charset="2"/>
              </a:rPr>
              <a:t></a:t>
            </a:r>
            <a:r>
              <a:rPr lang="en-US" altLang="zh-CN" sz="2300" dirty="0"/>
              <a:t>(R</a:t>
            </a:r>
            <a:r>
              <a:rPr lang="en-US" altLang="zh-CN" sz="2300" baseline="-25000" dirty="0"/>
              <a:t>1</a:t>
            </a:r>
            <a:r>
              <a:rPr lang="en-US" altLang="zh-CN" sz="2300" dirty="0"/>
              <a:t>⸰R</a:t>
            </a:r>
            <a:r>
              <a:rPr lang="en-US" altLang="zh-CN" sz="2300" baseline="-25000" dirty="0"/>
              <a:t>2</a:t>
            </a:r>
            <a:r>
              <a:rPr lang="en-US" altLang="zh-CN" sz="2300" dirty="0"/>
              <a:t>)</a:t>
            </a:r>
            <a:r>
              <a:rPr lang="en-US" altLang="zh-CN" sz="2300" baseline="30000" dirty="0"/>
              <a:t>-1</a:t>
            </a:r>
            <a:r>
              <a:rPr lang="en-US" altLang="zh-CN" sz="2300" dirty="0">
                <a:sym typeface="Symbol" panose="05050102010706020507" pitchFamily="18" charset="2"/>
              </a:rPr>
              <a:t></a:t>
            </a:r>
            <a:r>
              <a:rPr lang="en-US" altLang="zh-CN" sz="2300" dirty="0"/>
              <a:t>&lt;</a:t>
            </a:r>
            <a:r>
              <a:rPr lang="en-US" altLang="zh-CN" sz="2300" dirty="0" err="1"/>
              <a:t>y,x</a:t>
            </a:r>
            <a:r>
              <a:rPr lang="en-US" altLang="zh-CN" sz="2300" dirty="0"/>
              <a:t>&gt;</a:t>
            </a:r>
            <a:r>
              <a:rPr lang="en-US" altLang="zh-CN" sz="2300" dirty="0">
                <a:sym typeface="Symbol" panose="05050102010706020507" pitchFamily="18" charset="2"/>
              </a:rPr>
              <a:t></a:t>
            </a:r>
            <a:r>
              <a:rPr lang="en-US" altLang="zh-CN" sz="2300" dirty="0"/>
              <a:t>R</a:t>
            </a:r>
            <a:r>
              <a:rPr lang="en-US" altLang="zh-CN" sz="2300" baseline="-25000" dirty="0"/>
              <a:t>1</a:t>
            </a:r>
            <a:r>
              <a:rPr lang="en-US" altLang="zh-CN" sz="2300" dirty="0"/>
              <a:t>⸰R</a:t>
            </a:r>
            <a:r>
              <a:rPr lang="en-US" altLang="zh-CN" sz="2300" baseline="-25000" dirty="0"/>
              <a:t>2</a:t>
            </a:r>
            <a:r>
              <a:rPr lang="en-US" altLang="zh-CN" sz="2300" dirty="0">
                <a:sym typeface="Symbol" panose="05050102010706020507" pitchFamily="18" charset="2"/>
              </a:rPr>
              <a:t></a:t>
            </a:r>
          </a:p>
          <a:p>
            <a:pPr lvl="1" eaLnBrk="1" hangingPunct="1">
              <a:lnSpc>
                <a:spcPct val="110000"/>
              </a:lnSpc>
              <a:buFont typeface="Wingdings" panose="05000000000000000000" pitchFamily="2" charset="2"/>
              <a:buNone/>
            </a:pPr>
            <a:r>
              <a:rPr lang="en-US" altLang="zh-CN" sz="2300" dirty="0"/>
              <a:t>&lt;</a:t>
            </a:r>
            <a:r>
              <a:rPr lang="en-US" altLang="zh-CN" sz="2300" dirty="0" err="1"/>
              <a:t>y,t</a:t>
            </a:r>
            <a:r>
              <a:rPr lang="en-US" altLang="zh-CN" sz="2300" dirty="0"/>
              <a:t>&gt;</a:t>
            </a:r>
            <a:r>
              <a:rPr lang="en-US" altLang="zh-CN" sz="2300" dirty="0">
                <a:sym typeface="Symbol" panose="05050102010706020507" pitchFamily="18" charset="2"/>
              </a:rPr>
              <a:t></a:t>
            </a:r>
            <a:r>
              <a:rPr lang="en-US" altLang="zh-CN" sz="2300" dirty="0"/>
              <a:t>R</a:t>
            </a:r>
            <a:r>
              <a:rPr lang="en-US" altLang="zh-CN" sz="2300" baseline="-25000" dirty="0"/>
              <a:t>1</a:t>
            </a:r>
            <a:r>
              <a:rPr lang="en-US" altLang="zh-CN" sz="2300" dirty="0"/>
              <a:t>and&lt;</a:t>
            </a:r>
            <a:r>
              <a:rPr lang="en-US" altLang="zh-CN" sz="2300" dirty="0" err="1"/>
              <a:t>t,x</a:t>
            </a:r>
            <a:r>
              <a:rPr lang="en-US" altLang="zh-CN" sz="2300" dirty="0"/>
              <a:t>&gt;</a:t>
            </a:r>
            <a:r>
              <a:rPr lang="en-US" altLang="zh-CN" sz="2300" dirty="0">
                <a:sym typeface="Symbol" panose="05050102010706020507" pitchFamily="18" charset="2"/>
              </a:rPr>
              <a:t>R</a:t>
            </a:r>
            <a:r>
              <a:rPr lang="en-US" altLang="zh-CN" sz="2300" baseline="-25000" dirty="0">
                <a:sym typeface="Symbol" panose="05050102010706020507" pitchFamily="18" charset="2"/>
              </a:rPr>
              <a:t>2</a:t>
            </a:r>
            <a:r>
              <a:rPr lang="en-US" altLang="zh-CN" sz="2300" dirty="0">
                <a:sym typeface="Symbol" panose="05050102010706020507" pitchFamily="18" charset="2"/>
              </a:rPr>
              <a:t>,(</a:t>
            </a:r>
            <a:r>
              <a:rPr lang="en-US" altLang="zh-CN" sz="2300" dirty="0" err="1">
                <a:sym typeface="Symbol" panose="05050102010706020507" pitchFamily="18" charset="2"/>
              </a:rPr>
              <a:t>tB</a:t>
            </a:r>
            <a:r>
              <a:rPr lang="en-US" altLang="zh-CN" sz="2300" dirty="0">
                <a:sym typeface="Symbol" panose="05050102010706020507" pitchFamily="18" charset="2"/>
              </a:rPr>
              <a:t>)</a:t>
            </a:r>
          </a:p>
          <a:p>
            <a:pPr lvl="1" eaLnBrk="1" hangingPunct="1">
              <a:lnSpc>
                <a:spcPct val="110000"/>
              </a:lnSpc>
              <a:buFont typeface="Wingdings" panose="05000000000000000000" pitchFamily="2" charset="2"/>
              <a:buNone/>
            </a:pPr>
            <a:r>
              <a:rPr lang="en-US" altLang="zh-CN" sz="2300" dirty="0"/>
              <a:t>&lt;</a:t>
            </a:r>
            <a:r>
              <a:rPr lang="en-US" altLang="zh-CN" sz="2300" dirty="0" err="1"/>
              <a:t>t,y</a:t>
            </a:r>
            <a:r>
              <a:rPr lang="en-US" altLang="zh-CN" sz="2300" dirty="0"/>
              <a:t>&gt;</a:t>
            </a:r>
            <a:r>
              <a:rPr lang="en-US" altLang="zh-CN" sz="2300" dirty="0">
                <a:sym typeface="Symbol" panose="05050102010706020507" pitchFamily="18" charset="2"/>
              </a:rPr>
              <a:t></a:t>
            </a:r>
            <a:r>
              <a:rPr lang="en-US" altLang="zh-CN" sz="2300" dirty="0"/>
              <a:t>R</a:t>
            </a:r>
            <a:r>
              <a:rPr lang="en-US" altLang="zh-CN" sz="2300" baseline="-25000" dirty="0"/>
              <a:t>1</a:t>
            </a:r>
            <a:r>
              <a:rPr lang="en-US" altLang="zh-CN" sz="2300" baseline="30000" dirty="0"/>
              <a:t>-1</a:t>
            </a:r>
            <a:r>
              <a:rPr lang="en-US" altLang="zh-CN" sz="2300" dirty="0"/>
              <a:t>and&lt;</a:t>
            </a:r>
            <a:r>
              <a:rPr lang="en-US" altLang="zh-CN" sz="2300" dirty="0" err="1"/>
              <a:t>x,t</a:t>
            </a:r>
            <a:r>
              <a:rPr lang="en-US" altLang="zh-CN" sz="2300" dirty="0"/>
              <a:t>&gt;</a:t>
            </a:r>
            <a:r>
              <a:rPr lang="en-US" altLang="zh-CN" sz="2300" dirty="0">
                <a:sym typeface="Symbol" panose="05050102010706020507" pitchFamily="18" charset="2"/>
              </a:rPr>
              <a:t></a:t>
            </a:r>
            <a:r>
              <a:rPr lang="en-US" altLang="zh-CN" sz="2300" dirty="0"/>
              <a:t>R</a:t>
            </a:r>
            <a:r>
              <a:rPr lang="en-US" altLang="zh-CN" sz="2300" baseline="-25000" dirty="0"/>
              <a:t>2</a:t>
            </a:r>
            <a:r>
              <a:rPr lang="en-US" altLang="zh-CN" sz="2300" baseline="30000" dirty="0"/>
              <a:t>-1</a:t>
            </a:r>
            <a:r>
              <a:rPr lang="en-US" altLang="zh-CN" sz="2300" dirty="0">
                <a:sym typeface="Symbol" panose="05050102010706020507" pitchFamily="18" charset="2"/>
              </a:rPr>
              <a:t></a:t>
            </a:r>
            <a:r>
              <a:rPr lang="en-US" altLang="zh-CN" sz="2300" dirty="0"/>
              <a:t>&lt;</a:t>
            </a:r>
            <a:r>
              <a:rPr lang="en-US" altLang="zh-CN" sz="2300" dirty="0" err="1"/>
              <a:t>x,y</a:t>
            </a:r>
            <a:r>
              <a:rPr lang="en-US" altLang="zh-CN" sz="2300" dirty="0"/>
              <a:t>&gt;</a:t>
            </a:r>
            <a:r>
              <a:rPr lang="en-US" altLang="zh-CN" sz="2300" dirty="0">
                <a:sym typeface="Symbol" panose="05050102010706020507" pitchFamily="18" charset="2"/>
              </a:rPr>
              <a:t></a:t>
            </a:r>
            <a:r>
              <a:rPr lang="en-US" altLang="zh-CN" sz="2300" dirty="0"/>
              <a:t>R</a:t>
            </a:r>
            <a:r>
              <a:rPr lang="en-US" altLang="zh-CN" sz="2300" baseline="-25000" dirty="0"/>
              <a:t>2</a:t>
            </a:r>
            <a:r>
              <a:rPr lang="en-US" altLang="zh-CN" sz="2300" baseline="30000" dirty="0"/>
              <a:t>-1</a:t>
            </a:r>
            <a:r>
              <a:rPr lang="en-US" altLang="zh-CN" sz="2300" dirty="0"/>
              <a:t>⸰R</a:t>
            </a:r>
            <a:r>
              <a:rPr lang="en-US" altLang="zh-CN" sz="2300" baseline="-25000" dirty="0"/>
              <a:t>1</a:t>
            </a:r>
            <a:r>
              <a:rPr lang="en-US" altLang="zh-CN" sz="2300" baseline="30000" dirty="0"/>
              <a:t>-1</a:t>
            </a:r>
          </a:p>
          <a:p>
            <a:pPr lvl="1" eaLnBrk="1" hangingPunct="1">
              <a:lnSpc>
                <a:spcPct val="110000"/>
              </a:lnSpc>
              <a:buFont typeface="Wingdings" panose="05000000000000000000" pitchFamily="2" charset="2"/>
              <a:buNone/>
            </a:pPr>
            <a:endParaRPr lang="en-US" altLang="zh-CN" sz="2300" baseline="30000" dirty="0"/>
          </a:p>
        </p:txBody>
      </p:sp>
    </p:spTree>
  </p:cSld>
  <p:clrMapOvr>
    <a:masterClrMapping/>
  </p:clrMapOvr>
  <p:transition spd="slow" advTm="8000">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4200"/>
              <a:t>7.1	</a:t>
            </a:r>
            <a:r>
              <a:rPr lang="zh-CN" altLang="en-US" sz="4200"/>
              <a:t>有序对与笛卡儿积</a:t>
            </a:r>
          </a:p>
        </p:txBody>
      </p:sp>
      <p:sp>
        <p:nvSpPr>
          <p:cNvPr id="16387" name="Rectangle 3"/>
          <p:cNvSpPr>
            <a:spLocks noGrp="1" noChangeArrowheads="1"/>
          </p:cNvSpPr>
          <p:nvPr>
            <p:ph sz="quarter" idx="1"/>
          </p:nvPr>
        </p:nvSpPr>
        <p:spPr/>
        <p:txBody>
          <a:bodyPr/>
          <a:lstStyle/>
          <a:p>
            <a:pPr eaLnBrk="1" hangingPunct="1">
              <a:lnSpc>
                <a:spcPct val="150000"/>
              </a:lnSpc>
              <a:spcBef>
                <a:spcPct val="0"/>
              </a:spcBef>
            </a:pPr>
            <a:r>
              <a:rPr lang="zh-CN" altLang="en-US" sz="2800" dirty="0">
                <a:latin typeface="宋体" panose="02010600030101010101" pitchFamily="2" charset="-122"/>
              </a:rPr>
              <a:t>我们将</a:t>
            </a:r>
            <a:r>
              <a:rPr lang="en-US" altLang="zh-CN" sz="2800" dirty="0">
                <a:latin typeface="宋体" panose="02010600030101010101" pitchFamily="2" charset="-122"/>
              </a:rPr>
              <a:t>&lt;a</a:t>
            </a:r>
            <a:r>
              <a:rPr lang="en-US" altLang="zh-CN" sz="2800" baseline="-25000" dirty="0">
                <a:latin typeface="宋体" panose="02010600030101010101" pitchFamily="2" charset="-122"/>
              </a:rPr>
              <a:t>1</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en-US" altLang="zh-CN" sz="2800" dirty="0">
                <a:latin typeface="宋体" panose="02010600030101010101" pitchFamily="2" charset="-122"/>
              </a:rPr>
              <a:t>&gt;</a:t>
            </a:r>
            <a:r>
              <a:rPr lang="zh-CN" altLang="en-US" sz="2800" dirty="0">
                <a:latin typeface="宋体" panose="02010600030101010101" pitchFamily="2" charset="-122"/>
              </a:rPr>
              <a:t>称为有序</a:t>
            </a:r>
            <a:r>
              <a:rPr lang="en-US" altLang="zh-CN" sz="2800" dirty="0">
                <a:latin typeface="宋体" panose="02010600030101010101" pitchFamily="2" charset="-122"/>
              </a:rPr>
              <a:t>2</a:t>
            </a:r>
            <a:r>
              <a:rPr lang="zh-CN" altLang="en-US" sz="2800" dirty="0">
                <a:latin typeface="宋体" panose="02010600030101010101" pitchFamily="2" charset="-122"/>
              </a:rPr>
              <a:t>元组，其中，</a:t>
            </a:r>
            <a:r>
              <a:rPr lang="en-US" altLang="zh-CN" sz="2800" dirty="0">
                <a:latin typeface="宋体" panose="02010600030101010101" pitchFamily="2" charset="-122"/>
              </a:rPr>
              <a:t>a</a:t>
            </a:r>
            <a:r>
              <a:rPr lang="en-US" altLang="zh-CN" sz="2800" baseline="-25000" dirty="0">
                <a:latin typeface="宋体" panose="02010600030101010101" pitchFamily="2" charset="-122"/>
              </a:rPr>
              <a:t>1</a:t>
            </a:r>
            <a:r>
              <a:rPr lang="zh-CN" altLang="en-US" sz="2800" dirty="0">
                <a:latin typeface="宋体" panose="02010600030101010101" pitchFamily="2" charset="-122"/>
              </a:rPr>
              <a:t>是其第一个元素，</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zh-CN" altLang="en-US" sz="2800" dirty="0">
                <a:latin typeface="宋体" panose="02010600030101010101" pitchFamily="2" charset="-122"/>
              </a:rPr>
              <a:t>是其第二个元素，也</a:t>
            </a:r>
            <a:r>
              <a:rPr lang="zh-CN" altLang="en-US" sz="2800" dirty="0">
                <a:solidFill>
                  <a:srgbClr val="FF0000"/>
                </a:solidFill>
                <a:highlight>
                  <a:srgbClr val="FFFF00"/>
                </a:highlight>
                <a:latin typeface="宋体" panose="02010600030101010101" pitchFamily="2" charset="-122"/>
              </a:rPr>
              <a:t>称作有序对</a:t>
            </a:r>
            <a:r>
              <a:rPr lang="en-US" altLang="zh-CN" sz="2800" dirty="0">
                <a:solidFill>
                  <a:srgbClr val="FF0000"/>
                </a:solidFill>
                <a:highlight>
                  <a:srgbClr val="FFFF00"/>
                </a:highlight>
                <a:latin typeface="宋体" panose="02010600030101010101" pitchFamily="2" charset="-122"/>
              </a:rPr>
              <a:t>,</a:t>
            </a:r>
            <a:r>
              <a:rPr lang="zh-CN" altLang="en-US" sz="2800" dirty="0">
                <a:solidFill>
                  <a:srgbClr val="FF0000"/>
                </a:solidFill>
                <a:highlight>
                  <a:srgbClr val="FFFF00"/>
                </a:highlight>
                <a:latin typeface="宋体" panose="02010600030101010101" pitchFamily="2" charset="-122"/>
              </a:rPr>
              <a:t>或有序偶。</a:t>
            </a:r>
            <a:r>
              <a:rPr lang="zh-CN" altLang="en-US" sz="2800" dirty="0">
                <a:latin typeface="宋体" panose="02010600030101010101" pitchFamily="2" charset="-122"/>
              </a:rPr>
              <a:t>（由两个元素构成的新对象，其中两个元素有序的差异）</a:t>
            </a:r>
          </a:p>
          <a:p>
            <a:pPr eaLnBrk="1" hangingPunct="1">
              <a:lnSpc>
                <a:spcPct val="150000"/>
              </a:lnSpc>
              <a:spcBef>
                <a:spcPct val="0"/>
              </a:spcBef>
            </a:pPr>
            <a:r>
              <a:rPr lang="zh-CN" altLang="en-US" sz="2800" dirty="0">
                <a:latin typeface="宋体" panose="02010600030101010101" pitchFamily="2" charset="-122"/>
              </a:rPr>
              <a:t>有序对</a:t>
            </a:r>
            <a:r>
              <a:rPr lang="en-US" altLang="zh-CN" sz="2800" dirty="0">
                <a:latin typeface="宋体" panose="02010600030101010101" pitchFamily="2" charset="-122"/>
              </a:rPr>
              <a:t>&lt;a</a:t>
            </a:r>
            <a:r>
              <a:rPr lang="en-US" altLang="zh-CN" sz="2800" baseline="-25000" dirty="0">
                <a:latin typeface="宋体" panose="02010600030101010101" pitchFamily="2" charset="-122"/>
              </a:rPr>
              <a:t>1</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en-US" altLang="zh-CN" sz="2800" dirty="0">
                <a:latin typeface="宋体" panose="02010600030101010101" pitchFamily="2" charset="-122"/>
              </a:rPr>
              <a:t>&gt;</a:t>
            </a:r>
            <a:r>
              <a:rPr lang="zh-CN" altLang="en-US" sz="2800" dirty="0">
                <a:latin typeface="宋体" panose="02010600030101010101" pitchFamily="2" charset="-122"/>
              </a:rPr>
              <a:t>可定义为：</a:t>
            </a:r>
            <a:r>
              <a:rPr lang="en-US" altLang="zh-CN" sz="2300" dirty="0">
                <a:solidFill>
                  <a:srgbClr val="FF0000"/>
                </a:solidFill>
                <a:latin typeface="宋体" panose="02010600030101010101" pitchFamily="2" charset="-122"/>
              </a:rPr>
              <a:t>&lt;a</a:t>
            </a:r>
            <a:r>
              <a:rPr lang="en-US" altLang="zh-CN" sz="2300" baseline="-25000" dirty="0">
                <a:solidFill>
                  <a:srgbClr val="FF0000"/>
                </a:solidFill>
                <a:latin typeface="宋体" panose="02010600030101010101" pitchFamily="2" charset="-122"/>
              </a:rPr>
              <a:t>1</a:t>
            </a:r>
            <a:r>
              <a:rPr lang="en-US" altLang="zh-CN" sz="2300" dirty="0">
                <a:solidFill>
                  <a:srgbClr val="FF0000"/>
                </a:solidFill>
                <a:latin typeface="宋体" panose="02010600030101010101" pitchFamily="2" charset="-122"/>
              </a:rPr>
              <a:t>,a</a:t>
            </a:r>
            <a:r>
              <a:rPr lang="en-US" altLang="zh-CN" sz="2300" baseline="-25000" dirty="0">
                <a:solidFill>
                  <a:srgbClr val="FF0000"/>
                </a:solidFill>
                <a:latin typeface="宋体" panose="02010600030101010101" pitchFamily="2" charset="-122"/>
              </a:rPr>
              <a:t>2</a:t>
            </a:r>
            <a:r>
              <a:rPr lang="en-US" altLang="zh-CN" sz="2300" dirty="0">
                <a:solidFill>
                  <a:srgbClr val="FF0000"/>
                </a:solidFill>
                <a:latin typeface="宋体" panose="02010600030101010101" pitchFamily="2" charset="-122"/>
              </a:rPr>
              <a:t>&gt;={{a</a:t>
            </a:r>
            <a:r>
              <a:rPr lang="en-US" altLang="zh-CN" sz="2300" baseline="-25000" dirty="0">
                <a:solidFill>
                  <a:srgbClr val="FF0000"/>
                </a:solidFill>
                <a:latin typeface="宋体" panose="02010600030101010101" pitchFamily="2" charset="-122"/>
              </a:rPr>
              <a:t>1</a:t>
            </a:r>
            <a:r>
              <a:rPr lang="en-US" altLang="zh-CN" sz="2300" dirty="0">
                <a:solidFill>
                  <a:srgbClr val="FF0000"/>
                </a:solidFill>
                <a:latin typeface="宋体" panose="02010600030101010101" pitchFamily="2" charset="-122"/>
              </a:rPr>
              <a:t>}</a:t>
            </a:r>
            <a:r>
              <a:rPr lang="zh-CN" altLang="en-US" sz="2300" dirty="0">
                <a:solidFill>
                  <a:srgbClr val="FF0000"/>
                </a:solidFill>
                <a:latin typeface="宋体" panose="02010600030101010101" pitchFamily="2" charset="-122"/>
              </a:rPr>
              <a:t>，</a:t>
            </a:r>
            <a:r>
              <a:rPr lang="en-US" altLang="zh-CN" sz="2300" dirty="0">
                <a:solidFill>
                  <a:srgbClr val="FF0000"/>
                </a:solidFill>
                <a:latin typeface="宋体" panose="02010600030101010101" pitchFamily="2" charset="-122"/>
              </a:rPr>
              <a:t>{a</a:t>
            </a:r>
            <a:r>
              <a:rPr lang="en-US" altLang="zh-CN" sz="2300" baseline="-25000" dirty="0">
                <a:solidFill>
                  <a:srgbClr val="FF0000"/>
                </a:solidFill>
                <a:latin typeface="宋体" panose="02010600030101010101" pitchFamily="2" charset="-122"/>
              </a:rPr>
              <a:t>1</a:t>
            </a:r>
            <a:r>
              <a:rPr lang="en-US" altLang="zh-CN" sz="2300" dirty="0">
                <a:solidFill>
                  <a:srgbClr val="FF0000"/>
                </a:solidFill>
                <a:latin typeface="宋体" panose="02010600030101010101" pitchFamily="2" charset="-122"/>
              </a:rPr>
              <a:t>,a</a:t>
            </a:r>
            <a:r>
              <a:rPr lang="en-US" altLang="zh-CN" sz="2300" baseline="-25000" dirty="0">
                <a:solidFill>
                  <a:srgbClr val="FF0000"/>
                </a:solidFill>
                <a:latin typeface="宋体" panose="02010600030101010101" pitchFamily="2" charset="-122"/>
              </a:rPr>
              <a:t>2</a:t>
            </a:r>
            <a:r>
              <a:rPr lang="en-US" altLang="zh-CN" sz="2300" dirty="0">
                <a:solidFill>
                  <a:srgbClr val="FF0000"/>
                </a:solidFill>
                <a:latin typeface="宋体" panose="02010600030101010101" pitchFamily="2" charset="-122"/>
              </a:rPr>
              <a:t>}}</a:t>
            </a:r>
          </a:p>
        </p:txBody>
      </p:sp>
    </p:spTree>
  </p:cSld>
  <p:clrMapOvr>
    <a:masterClrMapping/>
  </p:clrMapOvr>
  <p:transition spd="slow" advTm="8000">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28688" y="171450"/>
            <a:ext cx="7315200" cy="742950"/>
          </a:xfrm>
        </p:spPr>
        <p:txBody>
          <a:bodyPr/>
          <a:lstStyle/>
          <a:p>
            <a:pPr eaLnBrk="1" hangingPunct="1"/>
            <a:r>
              <a:rPr lang="zh-CN" altLang="en-US"/>
              <a:t>关系的复合运算的性质（</a:t>
            </a:r>
            <a:r>
              <a:rPr lang="en-US" altLang="zh-CN"/>
              <a:t>3</a:t>
            </a:r>
            <a:r>
              <a:rPr lang="zh-CN" altLang="en-US"/>
              <a:t>）</a:t>
            </a:r>
          </a:p>
        </p:txBody>
      </p:sp>
      <p:sp>
        <p:nvSpPr>
          <p:cNvPr id="41987"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400" dirty="0"/>
              <a:t>对集合并运算满足分配率</a:t>
            </a:r>
          </a:p>
          <a:p>
            <a:pPr marL="479822" lvl="1" eaLnBrk="1" hangingPunct="1">
              <a:defRPr/>
            </a:pPr>
            <a:r>
              <a:rPr lang="zh-CN" altLang="en-US" sz="2400" dirty="0"/>
              <a:t>给定</a:t>
            </a:r>
            <a:r>
              <a:rPr lang="en-US" altLang="zh-CN" sz="2400" dirty="0"/>
              <a:t>F</a:t>
            </a:r>
            <a:r>
              <a:rPr lang="en-US" altLang="zh-CN" sz="2400" dirty="0">
                <a:sym typeface="Symbol" panose="05050102010706020507" pitchFamily="18" charset="2"/>
              </a:rPr>
              <a:t>AB,</a:t>
            </a:r>
            <a:r>
              <a:rPr lang="en-US" altLang="zh-CN" sz="2400" dirty="0"/>
              <a:t>G</a:t>
            </a:r>
            <a:r>
              <a:rPr lang="en-US" altLang="zh-CN" sz="2400" dirty="0">
                <a:sym typeface="Symbol" panose="05050102010706020507" pitchFamily="18" charset="2"/>
              </a:rPr>
              <a:t>BC,</a:t>
            </a:r>
            <a:r>
              <a:rPr lang="en-US" altLang="zh-CN" sz="2400" dirty="0"/>
              <a:t>H</a:t>
            </a:r>
            <a:r>
              <a:rPr lang="en-US" altLang="zh-CN" sz="2400" dirty="0">
                <a:sym typeface="Symbol" panose="05050102010706020507" pitchFamily="18" charset="2"/>
              </a:rPr>
              <a:t>BC,</a:t>
            </a:r>
            <a:r>
              <a:rPr lang="zh-CN" altLang="en-US" sz="2400" dirty="0">
                <a:sym typeface="Symbol" panose="05050102010706020507" pitchFamily="18" charset="2"/>
              </a:rPr>
              <a:t>则：</a:t>
            </a:r>
            <a:endParaRPr lang="zh-CN" altLang="en-US" sz="2400" i="1" dirty="0">
              <a:cs typeface="Times New Roman" panose="02020603050405020304" pitchFamily="18" charset="0"/>
            </a:endParaRPr>
          </a:p>
          <a:p>
            <a:pPr marL="479822" lvl="1" eaLnBrk="1" hangingPunct="1">
              <a:buFont typeface="Wingdings" panose="05000000000000000000" pitchFamily="2" charset="2"/>
              <a:buNone/>
              <a:defRPr/>
            </a:pPr>
            <a:r>
              <a:rPr lang="en-US" altLang="zh-CN" sz="2400" dirty="0">
                <a:cs typeface="Times New Roman" panose="02020603050405020304" pitchFamily="18" charset="0"/>
              </a:rPr>
              <a:t>F</a:t>
            </a:r>
            <a:r>
              <a:rPr lang="en-US" altLang="zh-CN" sz="2400" dirty="0">
                <a:sym typeface="Symbol" panose="05050102010706020507" pitchFamily="18" charset="2"/>
              </a:rPr>
              <a:t>⸰</a:t>
            </a:r>
            <a:r>
              <a:rPr lang="en-US" altLang="zh-CN" sz="2400" dirty="0">
                <a:cs typeface="Times New Roman" panose="02020603050405020304" pitchFamily="18" charset="0"/>
              </a:rPr>
              <a:t>(G</a:t>
            </a:r>
            <a:r>
              <a:rPr lang="en-US" altLang="zh-CN" sz="2400" dirty="0">
                <a:sym typeface="Symbol" panose="05050102010706020507" pitchFamily="18" charset="2"/>
              </a:rPr>
              <a:t></a:t>
            </a:r>
            <a:r>
              <a:rPr lang="en-US" altLang="zh-CN" sz="2400" dirty="0">
                <a:cs typeface="Times New Roman" panose="02020603050405020304" pitchFamily="18" charset="0"/>
              </a:rPr>
              <a:t>H)=F</a:t>
            </a:r>
            <a:r>
              <a:rPr lang="en-US" altLang="zh-CN" sz="2400" dirty="0">
                <a:sym typeface="Symbol" panose="05050102010706020507" pitchFamily="18" charset="2"/>
              </a:rPr>
              <a:t>⸰</a:t>
            </a:r>
            <a:r>
              <a:rPr lang="en-US" altLang="zh-CN" sz="2400" dirty="0">
                <a:cs typeface="Times New Roman" panose="02020603050405020304" pitchFamily="18" charset="0"/>
              </a:rPr>
              <a:t>G</a:t>
            </a:r>
            <a:r>
              <a:rPr lang="en-US" altLang="zh-CN" sz="2400" dirty="0">
                <a:sym typeface="Symbol" panose="05050102010706020507" pitchFamily="18" charset="2"/>
              </a:rPr>
              <a:t></a:t>
            </a:r>
            <a:r>
              <a:rPr lang="en-US" altLang="zh-CN" sz="2400" dirty="0">
                <a:cs typeface="Times New Roman" panose="02020603050405020304" pitchFamily="18" charset="0"/>
              </a:rPr>
              <a:t>F</a:t>
            </a:r>
            <a:r>
              <a:rPr lang="en-US" altLang="zh-CN" sz="2400" dirty="0">
                <a:sym typeface="Symbol" panose="05050102010706020507" pitchFamily="18" charset="2"/>
              </a:rPr>
              <a:t>⸰</a:t>
            </a:r>
            <a:r>
              <a:rPr lang="en-US" altLang="zh-CN" sz="2400" dirty="0">
                <a:cs typeface="Times New Roman" panose="02020603050405020304" pitchFamily="18" charset="0"/>
              </a:rPr>
              <a:t>H</a:t>
            </a:r>
          </a:p>
          <a:p>
            <a:pPr marL="479822" lvl="1" eaLnBrk="1" hangingPunct="1">
              <a:buFont typeface="Wingdings" panose="05000000000000000000" pitchFamily="2" charset="2"/>
              <a:buNone/>
              <a:defRPr/>
            </a:pPr>
            <a:r>
              <a:rPr lang="zh-CN" altLang="en-US" sz="2400" dirty="0"/>
              <a:t>类似地，给定</a:t>
            </a:r>
            <a:r>
              <a:rPr lang="en-US" altLang="zh-CN" sz="2400" dirty="0"/>
              <a:t>G</a:t>
            </a:r>
            <a:r>
              <a:rPr lang="en-US" altLang="zh-CN" sz="2400" dirty="0">
                <a:sym typeface="Symbol" panose="05050102010706020507" pitchFamily="18" charset="2"/>
              </a:rPr>
              <a:t>AB,</a:t>
            </a:r>
            <a:r>
              <a:rPr lang="en-US" altLang="zh-CN" sz="2400" dirty="0"/>
              <a:t>H</a:t>
            </a:r>
            <a:r>
              <a:rPr lang="en-US" altLang="zh-CN" sz="2400" dirty="0">
                <a:sym typeface="Symbol" panose="05050102010706020507" pitchFamily="18" charset="2"/>
              </a:rPr>
              <a:t>AB,</a:t>
            </a:r>
            <a:r>
              <a:rPr lang="en-US" altLang="zh-CN" sz="2400" dirty="0"/>
              <a:t>F</a:t>
            </a:r>
            <a:r>
              <a:rPr lang="en-US" altLang="zh-CN" sz="2400" dirty="0">
                <a:sym typeface="Symbol" panose="05050102010706020507" pitchFamily="18" charset="2"/>
              </a:rPr>
              <a:t>BC,</a:t>
            </a:r>
            <a:r>
              <a:rPr lang="zh-CN" altLang="en-US" sz="2400" dirty="0">
                <a:sym typeface="Symbol" panose="05050102010706020507" pitchFamily="18" charset="2"/>
              </a:rPr>
              <a:t>则：</a:t>
            </a:r>
            <a:endParaRPr lang="zh-CN" altLang="en-US" sz="2400" dirty="0">
              <a:cs typeface="Times New Roman" panose="02020603050405020304" pitchFamily="18" charset="0"/>
            </a:endParaRPr>
          </a:p>
          <a:p>
            <a:pPr marL="479822" lvl="1" eaLnBrk="1" hangingPunct="1">
              <a:buFont typeface="Wingdings" panose="05000000000000000000" pitchFamily="2" charset="2"/>
              <a:buNone/>
              <a:defRPr/>
            </a:pPr>
            <a:r>
              <a:rPr lang="en-US" altLang="zh-CN" sz="2400" dirty="0">
                <a:cs typeface="Times New Roman" panose="02020603050405020304" pitchFamily="18" charset="0"/>
              </a:rPr>
              <a:t>(G</a:t>
            </a:r>
            <a:r>
              <a:rPr lang="en-US" altLang="zh-CN" sz="2400" dirty="0">
                <a:sym typeface="Symbol" panose="05050102010706020507" pitchFamily="18" charset="2"/>
              </a:rPr>
              <a:t></a:t>
            </a:r>
            <a:r>
              <a:rPr lang="en-US" altLang="zh-CN" sz="2400" dirty="0">
                <a:cs typeface="Times New Roman" panose="02020603050405020304" pitchFamily="18" charset="0"/>
              </a:rPr>
              <a:t>H)</a:t>
            </a:r>
            <a:r>
              <a:rPr lang="en-US" altLang="zh-CN" sz="2400" dirty="0">
                <a:sym typeface="Symbol" panose="05050102010706020507" pitchFamily="18" charset="2"/>
              </a:rPr>
              <a:t>⸰</a:t>
            </a:r>
            <a:r>
              <a:rPr lang="en-US" altLang="zh-CN" sz="2400" dirty="0">
                <a:cs typeface="Times New Roman" panose="02020603050405020304" pitchFamily="18" charset="0"/>
              </a:rPr>
              <a:t>F</a:t>
            </a:r>
            <a:r>
              <a:rPr lang="en-US" altLang="zh-CN" sz="2400" dirty="0">
                <a:cs typeface="Times New Roman" panose="02020603050405020304" pitchFamily="18" charset="0"/>
                <a:sym typeface="Symbol" panose="05050102010706020507" pitchFamily="18" charset="2"/>
              </a:rPr>
              <a:t>=</a:t>
            </a:r>
            <a:r>
              <a:rPr lang="en-US" altLang="zh-CN" sz="2400" dirty="0">
                <a:cs typeface="Times New Roman" panose="02020603050405020304" pitchFamily="18" charset="0"/>
              </a:rPr>
              <a:t>G</a:t>
            </a:r>
            <a:r>
              <a:rPr lang="en-US" altLang="zh-CN" sz="2400" dirty="0">
                <a:sym typeface="Symbol" panose="05050102010706020507" pitchFamily="18" charset="2"/>
              </a:rPr>
              <a:t>⸰</a:t>
            </a:r>
            <a:r>
              <a:rPr lang="en-US" altLang="zh-CN" sz="2400" dirty="0">
                <a:cs typeface="Times New Roman" panose="02020603050405020304" pitchFamily="18" charset="0"/>
              </a:rPr>
              <a:t>F</a:t>
            </a:r>
            <a:r>
              <a:rPr lang="en-US" altLang="zh-CN" sz="2400" dirty="0">
                <a:sym typeface="Symbol" panose="05050102010706020507" pitchFamily="18" charset="2"/>
              </a:rPr>
              <a:t></a:t>
            </a:r>
            <a:r>
              <a:rPr lang="en-US" altLang="zh-CN" sz="2400" dirty="0">
                <a:cs typeface="Times New Roman" panose="02020603050405020304" pitchFamily="18" charset="0"/>
              </a:rPr>
              <a:t>H</a:t>
            </a:r>
            <a:r>
              <a:rPr lang="en-US" altLang="zh-CN" sz="2400" dirty="0">
                <a:sym typeface="Symbol" panose="05050102010706020507" pitchFamily="18" charset="2"/>
              </a:rPr>
              <a:t>⸰</a:t>
            </a:r>
            <a:r>
              <a:rPr lang="en-US" altLang="zh-CN" sz="2400" dirty="0">
                <a:cs typeface="Times New Roman" panose="02020603050405020304" pitchFamily="18" charset="0"/>
              </a:rPr>
              <a:t>F</a:t>
            </a:r>
          </a:p>
          <a:p>
            <a:pPr marL="239316" indent="-239316" eaLnBrk="1" hangingPunct="1">
              <a:defRPr/>
            </a:pPr>
            <a:r>
              <a:rPr lang="zh-CN" altLang="en-US" sz="2400" dirty="0"/>
              <a:t>推广：</a:t>
            </a:r>
            <a:r>
              <a:rPr lang="en-US" altLang="zh-CN" sz="2400" dirty="0">
                <a:cs typeface="Times New Roman" panose="02020603050405020304" pitchFamily="18" charset="0"/>
              </a:rPr>
              <a:t>R</a:t>
            </a:r>
            <a:r>
              <a:rPr lang="en-US" altLang="zh-CN" sz="2400" dirty="0">
                <a:sym typeface="Symbol" panose="05050102010706020507" pitchFamily="18" charset="2"/>
              </a:rPr>
              <a:t>⸰</a:t>
            </a:r>
            <a:r>
              <a:rPr lang="en-US" altLang="zh-CN" sz="2400" dirty="0">
                <a:cs typeface="Times New Roman" panose="02020603050405020304" pitchFamily="18" charset="0"/>
              </a:rPr>
              <a:t>(R</a:t>
            </a:r>
            <a:r>
              <a:rPr lang="en-US" altLang="zh-CN" sz="2400" baseline="-25000" dirty="0">
                <a:cs typeface="Times New Roman" panose="02020603050405020304" pitchFamily="18" charset="0"/>
              </a:rPr>
              <a:t>1</a:t>
            </a:r>
            <a:r>
              <a:rPr lang="en-US" altLang="zh-CN" sz="2400" dirty="0">
                <a:sym typeface="Symbol" panose="05050102010706020507" pitchFamily="18" charset="2"/>
              </a:rPr>
              <a:t>R</a:t>
            </a:r>
            <a:r>
              <a:rPr lang="en-US" altLang="zh-CN" sz="2400" baseline="-25000" dirty="0">
                <a:cs typeface="Times New Roman" panose="02020603050405020304" pitchFamily="18" charset="0"/>
                <a:sym typeface="Symbol" panose="05050102010706020507" pitchFamily="18" charset="2"/>
              </a:rPr>
              <a:t>2</a:t>
            </a:r>
            <a:r>
              <a:rPr lang="en-US" altLang="zh-CN" sz="2400" dirty="0">
                <a:sym typeface="Symbol" panose="05050102010706020507" pitchFamily="18" charset="2"/>
              </a:rPr>
              <a:t>…R</a:t>
            </a:r>
            <a:r>
              <a:rPr lang="en-US" altLang="zh-CN" sz="2400" baseline="-25000" dirty="0">
                <a:cs typeface="Times New Roman" panose="02020603050405020304" pitchFamily="18" charset="0"/>
                <a:sym typeface="Symbol" panose="05050102010706020507" pitchFamily="18" charset="2"/>
              </a:rPr>
              <a:t>n</a:t>
            </a:r>
            <a:r>
              <a:rPr lang="en-US" altLang="zh-CN" sz="2400" dirty="0">
                <a:cs typeface="Times New Roman" panose="02020603050405020304" pitchFamily="18" charset="0"/>
              </a:rPr>
              <a:t>)=</a:t>
            </a:r>
            <a:br>
              <a:rPr lang="en-US" altLang="zh-CN" sz="2400" dirty="0">
                <a:cs typeface="Times New Roman" panose="02020603050405020304" pitchFamily="18" charset="0"/>
              </a:rPr>
            </a:br>
            <a:r>
              <a:rPr lang="en-US" altLang="zh-CN" sz="2400" dirty="0">
                <a:cs typeface="Times New Roman" panose="02020603050405020304" pitchFamily="18" charset="0"/>
              </a:rPr>
              <a:t>R</a:t>
            </a:r>
            <a:r>
              <a:rPr lang="en-US" altLang="zh-CN" sz="2400" dirty="0">
                <a:sym typeface="Symbol" panose="05050102010706020507" pitchFamily="18" charset="2"/>
              </a:rPr>
              <a:t>⸰</a:t>
            </a:r>
            <a:r>
              <a:rPr lang="en-US" altLang="zh-CN" sz="2400" dirty="0">
                <a:cs typeface="Times New Roman" panose="02020603050405020304" pitchFamily="18" charset="0"/>
              </a:rPr>
              <a:t>R</a:t>
            </a:r>
            <a:r>
              <a:rPr lang="en-US" altLang="zh-CN" sz="2400" baseline="-25000" dirty="0">
                <a:cs typeface="Times New Roman" panose="02020603050405020304" pitchFamily="18" charset="0"/>
              </a:rPr>
              <a:t>1</a:t>
            </a:r>
            <a:r>
              <a:rPr lang="en-US" altLang="zh-CN" sz="2400" dirty="0">
                <a:sym typeface="Symbol" panose="05050102010706020507" pitchFamily="18" charset="2"/>
              </a:rPr>
              <a:t></a:t>
            </a:r>
            <a:r>
              <a:rPr lang="en-US" altLang="zh-CN" sz="2400" dirty="0">
                <a:cs typeface="Times New Roman" panose="02020603050405020304" pitchFamily="18" charset="0"/>
              </a:rPr>
              <a:t>R</a:t>
            </a:r>
            <a:r>
              <a:rPr lang="en-US" altLang="zh-CN" sz="2400" dirty="0">
                <a:sym typeface="Symbol" panose="05050102010706020507" pitchFamily="18" charset="2"/>
              </a:rPr>
              <a:t>⸰</a:t>
            </a:r>
            <a:r>
              <a:rPr lang="en-US" altLang="zh-CN" sz="2400" dirty="0">
                <a:cs typeface="Times New Roman" panose="02020603050405020304" pitchFamily="18" charset="0"/>
              </a:rPr>
              <a:t>R</a:t>
            </a:r>
            <a:r>
              <a:rPr lang="en-US" altLang="zh-CN" sz="2400" baseline="-25000" dirty="0">
                <a:cs typeface="Times New Roman" panose="02020603050405020304" pitchFamily="18" charset="0"/>
              </a:rPr>
              <a:t>2</a:t>
            </a:r>
            <a:r>
              <a:rPr lang="en-US" altLang="zh-CN" sz="2400" dirty="0">
                <a:sym typeface="Symbol" panose="05050102010706020507" pitchFamily="18" charset="2"/>
              </a:rPr>
              <a:t></a:t>
            </a:r>
            <a:r>
              <a:rPr lang="en-US" altLang="zh-CN" sz="2400" dirty="0">
                <a:cs typeface="Times New Roman" panose="02020603050405020304" pitchFamily="18" charset="0"/>
              </a:rPr>
              <a:t>…</a:t>
            </a:r>
            <a:r>
              <a:rPr lang="en-US" altLang="zh-CN" sz="2400" dirty="0">
                <a:sym typeface="Symbol" panose="05050102010706020507" pitchFamily="18" charset="2"/>
              </a:rPr>
              <a:t></a:t>
            </a:r>
            <a:r>
              <a:rPr lang="en-US" altLang="zh-CN" sz="2400" dirty="0" err="1">
                <a:cs typeface="Times New Roman" panose="02020603050405020304" pitchFamily="18" charset="0"/>
              </a:rPr>
              <a:t>R</a:t>
            </a:r>
            <a:r>
              <a:rPr lang="en-US" altLang="zh-CN" sz="2400" dirty="0" err="1">
                <a:sym typeface="Symbol" panose="05050102010706020507" pitchFamily="18" charset="2"/>
              </a:rPr>
              <a:t>⸰</a:t>
            </a:r>
            <a:r>
              <a:rPr lang="en-US" altLang="zh-CN" sz="2400" dirty="0" err="1">
                <a:cs typeface="Times New Roman" panose="02020603050405020304" pitchFamily="18" charset="0"/>
              </a:rPr>
              <a:t>R</a:t>
            </a:r>
            <a:r>
              <a:rPr lang="en-US" altLang="zh-CN" sz="2400" baseline="-25000" dirty="0" err="1">
                <a:cs typeface="Times New Roman" panose="02020603050405020304" pitchFamily="18" charset="0"/>
              </a:rPr>
              <a:t>n</a:t>
            </a:r>
            <a:endParaRPr lang="en-US" altLang="zh-CN" sz="2400" baseline="-25000" dirty="0">
              <a:cs typeface="Times New Roman" panose="02020603050405020304" pitchFamily="18" charset="0"/>
            </a:endParaRPr>
          </a:p>
          <a:p>
            <a:pPr marL="239316" indent="-239316" eaLnBrk="1" hangingPunct="1">
              <a:defRPr/>
            </a:pPr>
            <a:endParaRPr lang="en-US" altLang="zh-CN" sz="2400" dirty="0">
              <a:cs typeface="Times New Roman" panose="02020603050405020304" pitchFamily="18" charset="0"/>
            </a:endParaRPr>
          </a:p>
        </p:txBody>
      </p:sp>
    </p:spTree>
  </p:cSld>
  <p:clrMapOvr>
    <a:masterClrMapping/>
  </p:clrMapOvr>
  <p:transition spd="slow" advTm="8000">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a:xfrm>
            <a:off x="928688" y="171450"/>
            <a:ext cx="7315200" cy="742950"/>
          </a:xfrm>
        </p:spPr>
        <p:txBody>
          <a:bodyPr/>
          <a:lstStyle/>
          <a:p>
            <a:pPr eaLnBrk="1" hangingPunct="1"/>
            <a:r>
              <a:rPr lang="zh-CN" altLang="en-US"/>
              <a:t>关系的复合运算的性质（</a:t>
            </a:r>
            <a:r>
              <a:rPr lang="en-US" altLang="zh-CN"/>
              <a:t>3</a:t>
            </a:r>
            <a:r>
              <a:rPr lang="zh-CN" altLang="en-US"/>
              <a:t>）</a:t>
            </a:r>
          </a:p>
        </p:txBody>
      </p:sp>
      <p:sp>
        <p:nvSpPr>
          <p:cNvPr id="43011" name="Rectangle 1027"/>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400" dirty="0"/>
              <a:t>对集合交运算：</a:t>
            </a:r>
            <a:r>
              <a:rPr lang="en-US" altLang="zh-CN" sz="2400" dirty="0">
                <a:solidFill>
                  <a:srgbClr val="FF3300"/>
                </a:solidFill>
                <a:cs typeface="Times New Roman" panose="02020603050405020304" pitchFamily="18" charset="0"/>
              </a:rPr>
              <a:t>F</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(G</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H)</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F</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G</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F</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H</a:t>
            </a:r>
            <a:endParaRPr lang="en-US" altLang="zh-CN" sz="2400" dirty="0">
              <a:solidFill>
                <a:srgbClr val="FF3300"/>
              </a:solidFill>
            </a:endParaRPr>
          </a:p>
          <a:p>
            <a:pPr marL="479822" lvl="1" eaLnBrk="1" hangingPunct="1">
              <a:defRPr/>
            </a:pPr>
            <a:r>
              <a:rPr lang="zh-CN" altLang="en-US" sz="2400" dirty="0"/>
              <a:t>注意：</a:t>
            </a:r>
            <a:r>
              <a:rPr lang="zh-CN" altLang="en-US" sz="2400" dirty="0">
                <a:solidFill>
                  <a:srgbClr val="FF0000"/>
                </a:solidFill>
              </a:rPr>
              <a:t>等号不成立</a:t>
            </a:r>
            <a:r>
              <a:rPr lang="zh-CN" altLang="en-US" sz="2400" dirty="0"/>
              <a:t>。</a:t>
            </a:r>
          </a:p>
          <a:p>
            <a:pPr lvl="2" eaLnBrk="1" hangingPunct="1">
              <a:defRPr/>
            </a:pPr>
            <a:r>
              <a:rPr lang="zh-CN" altLang="en-US" sz="2400" dirty="0"/>
              <a:t>证明</a:t>
            </a:r>
            <a:r>
              <a:rPr lang="zh-CN" altLang="en-US" sz="2400" dirty="0">
                <a:latin typeface="Tahoma" panose="020B0604030504040204" pitchFamily="34" charset="0"/>
              </a:rPr>
              <a:t>“</a:t>
            </a:r>
            <a:r>
              <a:rPr lang="zh-CN" altLang="en-US" sz="2400" dirty="0"/>
              <a:t>否</a:t>
            </a:r>
            <a:r>
              <a:rPr lang="zh-CN" altLang="en-US" sz="2400" dirty="0">
                <a:latin typeface="Tahoma" panose="020B0604030504040204" pitchFamily="34" charset="0"/>
              </a:rPr>
              <a:t>”</a:t>
            </a:r>
            <a:r>
              <a:rPr lang="zh-CN" altLang="en-US" sz="2400" dirty="0"/>
              <a:t>命题：用反例：</a:t>
            </a:r>
          </a:p>
          <a:p>
            <a:pPr lvl="2" eaLnBrk="1" hangingPunct="1">
              <a:buFont typeface="Wingdings" panose="05000000000000000000" pitchFamily="2" charset="2"/>
              <a:buNone/>
              <a:defRPr/>
            </a:pPr>
            <a:r>
              <a:rPr lang="zh-CN" altLang="en-US" sz="2400" dirty="0"/>
              <a:t>令：</a:t>
            </a:r>
            <a:r>
              <a:rPr lang="en-US" altLang="zh-CN" sz="2400" dirty="0"/>
              <a:t>A={a},B={</a:t>
            </a:r>
            <a:r>
              <a:rPr lang="en-US" altLang="zh-CN" sz="2400" dirty="0" err="1"/>
              <a:t>s,t</a:t>
            </a:r>
            <a:r>
              <a:rPr lang="en-US" altLang="zh-CN" sz="2400" dirty="0"/>
              <a:t>},C={b};F={&lt;</a:t>
            </a:r>
            <a:r>
              <a:rPr lang="en-US" altLang="zh-CN" sz="2400" dirty="0" err="1"/>
              <a:t>a,s</a:t>
            </a:r>
            <a:r>
              <a:rPr lang="en-US" altLang="zh-CN" sz="2400" dirty="0"/>
              <a:t>&gt;,&lt;</a:t>
            </a:r>
            <a:r>
              <a:rPr lang="en-US" altLang="zh-CN" sz="2400" dirty="0" err="1"/>
              <a:t>a,t</a:t>
            </a:r>
            <a:r>
              <a:rPr lang="en-US" altLang="zh-CN" sz="2400" dirty="0"/>
              <a:t>&gt;},G={&lt;</a:t>
            </a:r>
            <a:r>
              <a:rPr lang="en-US" altLang="zh-CN" sz="2400" dirty="0" err="1"/>
              <a:t>s,b</a:t>
            </a:r>
            <a:r>
              <a:rPr lang="en-US" altLang="zh-CN" sz="2400" dirty="0"/>
              <a:t>&gt;},H={&lt;</a:t>
            </a:r>
            <a:r>
              <a:rPr lang="en-US" altLang="zh-CN" sz="2400" dirty="0" err="1"/>
              <a:t>t,b</a:t>
            </a:r>
            <a:r>
              <a:rPr lang="en-US" altLang="zh-CN" sz="2400" dirty="0"/>
              <a:t>&gt;};</a:t>
            </a:r>
          </a:p>
          <a:p>
            <a:pPr lvl="2" eaLnBrk="1" hangingPunct="1">
              <a:buFont typeface="Wingdings" panose="05000000000000000000" pitchFamily="2" charset="2"/>
              <a:buNone/>
              <a:defRPr/>
            </a:pPr>
            <a:r>
              <a:rPr lang="zh-CN" altLang="en-US" sz="2400" dirty="0"/>
              <a:t>于是：</a:t>
            </a:r>
            <a:r>
              <a:rPr lang="en-US" altLang="zh-CN" sz="2400" dirty="0"/>
              <a:t>&lt;</a:t>
            </a:r>
            <a:r>
              <a:rPr lang="en-US" altLang="zh-CN" sz="2400" dirty="0" err="1"/>
              <a:t>a,b</a:t>
            </a:r>
            <a:r>
              <a:rPr lang="en-US" altLang="zh-CN" sz="2400" dirty="0"/>
              <a:t>&gt;</a:t>
            </a:r>
            <a:r>
              <a:rPr lang="en-US" altLang="zh-CN" sz="2400" dirty="0">
                <a:sym typeface="Symbol" panose="05050102010706020507" pitchFamily="18" charset="2"/>
              </a:rPr>
              <a:t></a:t>
            </a:r>
            <a:r>
              <a:rPr lang="en-US" altLang="zh-CN" sz="2400" dirty="0">
                <a:cs typeface="Times New Roman" panose="02020603050405020304" pitchFamily="18" charset="0"/>
              </a:rPr>
              <a:t>F</a:t>
            </a:r>
            <a:r>
              <a:rPr lang="en-US" altLang="zh-CN" sz="2400" dirty="0">
                <a:sym typeface="Symbol" panose="05050102010706020507" pitchFamily="18" charset="2"/>
              </a:rPr>
              <a:t>⸰</a:t>
            </a:r>
            <a:r>
              <a:rPr lang="en-US" altLang="zh-CN" sz="2400" dirty="0">
                <a:cs typeface="Times New Roman" panose="02020603050405020304" pitchFamily="18" charset="0"/>
              </a:rPr>
              <a:t>G</a:t>
            </a:r>
            <a:r>
              <a:rPr lang="en-US" altLang="zh-CN" sz="2400" dirty="0">
                <a:sym typeface="Symbol" panose="05050102010706020507" pitchFamily="18" charset="2"/>
              </a:rPr>
              <a:t></a:t>
            </a:r>
            <a:r>
              <a:rPr lang="en-US" altLang="zh-CN" sz="2400" dirty="0">
                <a:cs typeface="Times New Roman" panose="02020603050405020304" pitchFamily="18" charset="0"/>
              </a:rPr>
              <a:t>F</a:t>
            </a:r>
            <a:r>
              <a:rPr lang="en-US" altLang="zh-CN" sz="2400" dirty="0">
                <a:sym typeface="Symbol" panose="05050102010706020507" pitchFamily="18" charset="2"/>
              </a:rPr>
              <a:t>⸰</a:t>
            </a:r>
            <a:r>
              <a:rPr lang="en-US" altLang="zh-CN" sz="2400" dirty="0">
                <a:cs typeface="Times New Roman" panose="02020603050405020304" pitchFamily="18" charset="0"/>
              </a:rPr>
              <a:t>H,</a:t>
            </a:r>
            <a:r>
              <a:rPr lang="zh-CN" altLang="en-US" sz="2400" dirty="0"/>
              <a:t>但</a:t>
            </a:r>
            <a:r>
              <a:rPr lang="en-US" altLang="zh-CN" sz="2400" dirty="0">
                <a:cs typeface="Times New Roman" panose="02020603050405020304" pitchFamily="18" charset="0"/>
              </a:rPr>
              <a:t>(G</a:t>
            </a:r>
            <a:r>
              <a:rPr lang="en-US" altLang="zh-CN" sz="2400" dirty="0">
                <a:sym typeface="Symbol" panose="05050102010706020507" pitchFamily="18" charset="2"/>
              </a:rPr>
              <a:t></a:t>
            </a:r>
            <a:r>
              <a:rPr lang="en-US" altLang="zh-CN" sz="2400" dirty="0">
                <a:cs typeface="Times New Roman" panose="02020603050405020304" pitchFamily="18" charset="0"/>
              </a:rPr>
              <a:t>H)=</a:t>
            </a:r>
            <a:r>
              <a:rPr lang="en-US" altLang="zh-CN" sz="2400" dirty="0">
                <a:cs typeface="Arial" panose="020B0604020202020204" pitchFamily="34" charset="0"/>
              </a:rPr>
              <a:t>Ø</a:t>
            </a:r>
            <a:r>
              <a:rPr lang="zh-CN" altLang="en-US" sz="2400" dirty="0"/>
              <a:t>。</a:t>
            </a:r>
            <a:endParaRPr lang="zh-CN" altLang="en-US" sz="2400" dirty="0">
              <a:cs typeface="Times New Roman" panose="02020603050405020304" pitchFamily="18" charset="0"/>
            </a:endParaRPr>
          </a:p>
          <a:p>
            <a:pPr marL="239316" indent="-239316" eaLnBrk="1" hangingPunct="1">
              <a:defRPr/>
            </a:pPr>
            <a:r>
              <a:rPr lang="zh-CN" altLang="en-US" sz="2400" dirty="0"/>
              <a:t>对集合交运算：</a:t>
            </a:r>
            <a:r>
              <a:rPr lang="en-US" altLang="zh-CN" sz="2400" dirty="0">
                <a:solidFill>
                  <a:srgbClr val="FF3300"/>
                </a:solidFill>
                <a:cs typeface="Times New Roman" panose="02020603050405020304" pitchFamily="18" charset="0"/>
              </a:rPr>
              <a:t>(G</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H)</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F</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G</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F</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H</a:t>
            </a:r>
            <a:r>
              <a:rPr lang="en-US" altLang="zh-CN" sz="2400" dirty="0">
                <a:solidFill>
                  <a:srgbClr val="FF3300"/>
                </a:solidFill>
                <a:sym typeface="Symbol" panose="05050102010706020507" pitchFamily="18" charset="2"/>
              </a:rPr>
              <a:t>⸰</a:t>
            </a:r>
            <a:r>
              <a:rPr lang="en-US" altLang="zh-CN" sz="2400" dirty="0">
                <a:solidFill>
                  <a:srgbClr val="FF3300"/>
                </a:solidFill>
                <a:cs typeface="Times New Roman" panose="02020603050405020304" pitchFamily="18" charset="0"/>
              </a:rPr>
              <a:t>F</a:t>
            </a:r>
          </a:p>
        </p:txBody>
      </p:sp>
    </p:spTree>
  </p:cSld>
  <p:clrMapOvr>
    <a:masterClrMapping/>
  </p:clrMapOvr>
  <p:transition spd="slow" advTm="8000">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28688" y="171450"/>
            <a:ext cx="7315200" cy="742950"/>
          </a:xfrm>
        </p:spPr>
        <p:txBody>
          <a:bodyPr/>
          <a:lstStyle/>
          <a:p>
            <a:pPr eaLnBrk="1" hangingPunct="1"/>
            <a:r>
              <a:rPr lang="zh-CN" altLang="en-US"/>
              <a:t>关系的复合运算的性质（</a:t>
            </a:r>
            <a:r>
              <a:rPr lang="en-US" altLang="zh-CN"/>
              <a:t>3</a:t>
            </a:r>
            <a:r>
              <a:rPr lang="zh-CN" altLang="en-US"/>
              <a:t>）</a:t>
            </a:r>
          </a:p>
        </p:txBody>
      </p:sp>
      <p:sp>
        <p:nvSpPr>
          <p:cNvPr id="44035"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400" dirty="0"/>
              <a:t>设</a:t>
            </a:r>
            <a:r>
              <a:rPr lang="en-US" altLang="zh-CN" sz="2400" dirty="0"/>
              <a:t>R</a:t>
            </a:r>
            <a:r>
              <a:rPr lang="zh-CN" altLang="en-US" sz="2400" dirty="0"/>
              <a:t>为</a:t>
            </a:r>
            <a:r>
              <a:rPr lang="en-US" altLang="zh-CN" sz="2400" dirty="0"/>
              <a:t>A</a:t>
            </a:r>
            <a:r>
              <a:rPr lang="zh-CN" altLang="en-US" sz="2400" dirty="0"/>
              <a:t>上的关系，则</a:t>
            </a:r>
            <a:br>
              <a:rPr lang="zh-CN" altLang="en-US" sz="2400" dirty="0"/>
            </a:br>
            <a:r>
              <a:rPr lang="en-US" altLang="zh-CN" sz="2400" dirty="0">
                <a:solidFill>
                  <a:srgbClr val="FF0000"/>
                </a:solidFill>
                <a:highlight>
                  <a:srgbClr val="FFFF00"/>
                </a:highlight>
              </a:rPr>
              <a:t>R</a:t>
            </a:r>
            <a:r>
              <a:rPr lang="en-US" altLang="zh-CN" sz="2400" dirty="0">
                <a:solidFill>
                  <a:srgbClr val="FF0000"/>
                </a:solidFill>
                <a:highlight>
                  <a:srgbClr val="FFFF00"/>
                </a:highlight>
                <a:sym typeface="Symbol" panose="05050102010706020507" pitchFamily="18" charset="2"/>
              </a:rPr>
              <a:t>⸰</a:t>
            </a:r>
            <a:r>
              <a:rPr lang="en-US" altLang="zh-CN" sz="2400" dirty="0">
                <a:solidFill>
                  <a:srgbClr val="FF0000"/>
                </a:solidFill>
                <a:highlight>
                  <a:srgbClr val="FFFF00"/>
                </a:highlight>
              </a:rPr>
              <a:t>I</a:t>
            </a:r>
            <a:r>
              <a:rPr lang="en-US" altLang="zh-CN" sz="2400" baseline="-25000" dirty="0">
                <a:solidFill>
                  <a:srgbClr val="FF0000"/>
                </a:solidFill>
                <a:highlight>
                  <a:srgbClr val="FFFF00"/>
                </a:highlight>
              </a:rPr>
              <a:t>A</a:t>
            </a:r>
            <a:r>
              <a:rPr lang="en-US" altLang="zh-CN" sz="2400" dirty="0">
                <a:solidFill>
                  <a:srgbClr val="FF0000"/>
                </a:solidFill>
                <a:highlight>
                  <a:srgbClr val="FFFF00"/>
                </a:highlight>
              </a:rPr>
              <a:t>=I</a:t>
            </a:r>
            <a:r>
              <a:rPr lang="en-US" altLang="zh-CN" sz="2400" baseline="-25000" dirty="0">
                <a:solidFill>
                  <a:srgbClr val="FF0000"/>
                </a:solidFill>
                <a:highlight>
                  <a:srgbClr val="FFFF00"/>
                </a:highlight>
              </a:rPr>
              <a:t>A</a:t>
            </a:r>
            <a:r>
              <a:rPr lang="en-US" altLang="zh-CN" sz="2400" dirty="0">
                <a:solidFill>
                  <a:srgbClr val="FF0000"/>
                </a:solidFill>
                <a:highlight>
                  <a:srgbClr val="FFFF00"/>
                </a:highlight>
                <a:sym typeface="Symbol" panose="05050102010706020507" pitchFamily="18" charset="2"/>
              </a:rPr>
              <a:t>⸰</a:t>
            </a:r>
            <a:r>
              <a:rPr lang="en-US" altLang="zh-CN" sz="2400" dirty="0">
                <a:solidFill>
                  <a:srgbClr val="FF0000"/>
                </a:solidFill>
                <a:highlight>
                  <a:srgbClr val="FFFF00"/>
                </a:highlight>
              </a:rPr>
              <a:t>R</a:t>
            </a:r>
            <a:r>
              <a:rPr lang="en-US" altLang="zh-CN" sz="2400">
                <a:solidFill>
                  <a:srgbClr val="FF0000"/>
                </a:solidFill>
                <a:highlight>
                  <a:srgbClr val="FFFF00"/>
                </a:highlight>
              </a:rPr>
              <a:t>=R</a:t>
            </a:r>
          </a:p>
          <a:p>
            <a:pPr marL="239316" indent="-239316" eaLnBrk="1" hangingPunct="1">
              <a:defRPr/>
            </a:pPr>
            <a:r>
              <a:rPr lang="zh-CN" altLang="en-US" sz="2400"/>
              <a:t>相等关系</a:t>
            </a:r>
            <a:r>
              <a:rPr lang="en-US" altLang="zh-CN" sz="2400"/>
              <a:t>I</a:t>
            </a:r>
            <a:r>
              <a:rPr lang="en-US" altLang="zh-CN" sz="2400" baseline="-30000"/>
              <a:t>A</a:t>
            </a:r>
            <a:r>
              <a:rPr lang="en-US" altLang="zh-CN" sz="2400"/>
              <a:t>={&lt;x,x&gt;</a:t>
            </a:r>
            <a:r>
              <a:rPr lang="en-US" altLang="zh-CN" sz="2400">
                <a:sym typeface="Symbol" panose="05050102010706020507" pitchFamily="18" charset="2"/>
              </a:rPr>
              <a:t></a:t>
            </a:r>
            <a:r>
              <a:rPr lang="en-US" altLang="zh-CN" sz="2400"/>
              <a:t>x</a:t>
            </a:r>
            <a:r>
              <a:rPr lang="en-US" altLang="zh-CN" sz="2400">
                <a:sym typeface="Symbol" panose="05050102010706020507" pitchFamily="18" charset="2"/>
              </a:rPr>
              <a:t></a:t>
            </a:r>
            <a:r>
              <a:rPr lang="en-US" altLang="zh-CN" sz="2400"/>
              <a:t>A}</a:t>
            </a:r>
            <a:endParaRPr lang="en-US" altLang="zh-CN" sz="2400" dirty="0">
              <a:highlight>
                <a:srgbClr val="FFFF00"/>
              </a:highlight>
            </a:endParaRPr>
          </a:p>
        </p:txBody>
      </p:sp>
    </p:spTree>
  </p:cSld>
  <p:clrMapOvr>
    <a:masterClrMapping/>
  </p:clrMapOvr>
  <p:transition spd="slow" advTm="8000">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28688" y="171450"/>
            <a:ext cx="7315200" cy="742950"/>
          </a:xfrm>
        </p:spPr>
        <p:txBody>
          <a:bodyPr/>
          <a:lstStyle/>
          <a:p>
            <a:pPr eaLnBrk="1" hangingPunct="1"/>
            <a:r>
              <a:rPr lang="zh-CN" altLang="en-US" sz="4200"/>
              <a:t>　</a:t>
            </a:r>
          </a:p>
        </p:txBody>
      </p:sp>
      <mc:AlternateContent xmlns:mc="http://schemas.openxmlformats.org/markup-compatibility/2006" xmlns:a14="http://schemas.microsoft.com/office/drawing/2010/main">
        <mc:Choice Requires="a14">
          <p:sp>
            <p:nvSpPr>
              <p:cNvPr id="54275" name="Rectangle 3"/>
              <p:cNvSpPr>
                <a:spLocks noGrp="1" noChangeArrowheads="1"/>
              </p:cNvSpPr>
              <p:nvPr>
                <p:ph sz="quarter" idx="1"/>
              </p:nvPr>
            </p:nvSpPr>
            <p:spPr>
              <a:xfrm>
                <a:off x="612775" y="1200150"/>
                <a:ext cx="8153400" cy="3371850"/>
              </a:xfrm>
            </p:spPr>
            <p:txBody>
              <a:bodyPr/>
              <a:lstStyle/>
              <a:p>
                <a:pPr eaLnBrk="1" hangingPunct="1">
                  <a:lnSpc>
                    <a:spcPct val="130000"/>
                  </a:lnSpc>
                  <a:buClr>
                    <a:schemeClr val="tx2"/>
                  </a:buClr>
                  <a:buFont typeface="Wingdings" panose="05000000000000000000" pitchFamily="2" charset="2"/>
                  <a:buChar char="v"/>
                </a:pPr>
                <a:r>
                  <a:rPr lang="zh-CN" altLang="en-US" sz="2400" dirty="0"/>
                  <a:t>由于关系的复合运算满足结合律，因此我们可以用“幂”表示集合上同一个关系的复合，即</a:t>
                </a:r>
                <a14:m>
                  <m:oMath xmlns:m="http://schemas.openxmlformats.org/officeDocument/2006/math">
                    <m:sSup>
                      <m:sSupPr>
                        <m:ctrlPr>
                          <a:rPr lang="en-US" altLang="zh-CN" sz="2400" i="1" smtClean="0">
                            <a:latin typeface="Cambria Math" panose="02040503050406030204" pitchFamily="18" charset="0"/>
                          </a:rPr>
                        </m:ctrlPr>
                      </m:sSupPr>
                      <m:e>
                        <m:r>
                          <m:rPr>
                            <m:sty m:val="p"/>
                          </m:rPr>
                          <a:rPr lang="en-US" altLang="zh-CN" sz="2400" i="1">
                            <a:latin typeface="Cambria Math" panose="02040503050406030204" pitchFamily="18" charset="0"/>
                          </a:rPr>
                          <m:t>R</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m>
                      <m:mPr>
                        <m:mcs>
                          <m:mc>
                            <m:mcPr>
                              <m:count m:val="1"/>
                              <m:mcJc m:val="center"/>
                            </m:mcPr>
                          </m:mc>
                        </m:mcs>
                        <m:ctrlPr>
                          <a:rPr lang="en-US" altLang="zh-CN" sz="2400" b="1" i="1" smtClean="0">
                            <a:latin typeface="Cambria Math" panose="02040503050406030204" pitchFamily="18" charset="0"/>
                          </a:rPr>
                        </m:ctrlPr>
                      </m:mPr>
                      <m:mr>
                        <m:e>
                          <m:r>
                            <m:rPr>
                              <m:brk m:alnAt="7"/>
                            </m:rPr>
                            <a:rPr lang="en-US" altLang="zh-CN" sz="2400" b="1" i="1" smtClean="0">
                              <a:latin typeface="Cambria Math" panose="02040503050406030204" pitchFamily="18" charset="0"/>
                            </a:rPr>
                            <m:t>𝒏</m:t>
                          </m:r>
                          <m:r>
                            <m:rPr>
                              <m:brk m:alnAt="7"/>
                            </m:rPr>
                            <a:rPr lang="zh-CN" altLang="en-US" sz="2400" i="1">
                              <a:latin typeface="Cambria Math" panose="02040503050406030204" pitchFamily="18" charset="0"/>
                            </a:rPr>
                            <m:t>个</m:t>
                          </m:r>
                          <m:r>
                            <m:rPr>
                              <m:brk m:alnAt="7"/>
                            </m:rPr>
                            <a:rPr lang="en-US" altLang="zh-CN" sz="2400" b="1" i="1" smtClean="0">
                              <a:latin typeface="Cambria Math" panose="02040503050406030204" pitchFamily="18" charset="0"/>
                            </a:rPr>
                            <m:t>𝑹</m:t>
                          </m:r>
                        </m:e>
                      </m:mr>
                      <m:mr>
                        <m:e>
                          <m:groupChr>
                            <m:groupChrPr>
                              <m:chr m:val="⏞"/>
                              <m:pos m:val="top"/>
                              <m:vertJc m:val="bot"/>
                              <m:ctrlPr>
                                <a:rPr lang="en-US" altLang="zh-CN" sz="2400" b="1" i="1" smtClean="0">
                                  <a:latin typeface="Cambria Math" panose="02040503050406030204" pitchFamily="18" charset="0"/>
                                </a:rPr>
                              </m:ctrlPr>
                            </m:groupChrPr>
                            <m:e>
                              <m:r>
                                <m:rPr>
                                  <m:sty m:val="p"/>
                                </m:rPr>
                                <a:rPr lang="en-US" altLang="zh-CN" sz="2400" i="1">
                                  <a:latin typeface="Cambria Math" panose="02040503050406030204" pitchFamily="18" charset="0"/>
                                </a:rPr>
                                <m:t>R</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𝑹</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𝑹</m:t>
                              </m:r>
                            </m:e>
                          </m:groupChr>
                        </m:e>
                      </m:mr>
                    </m:m>
                  </m:oMath>
                </a14:m>
                <a:endParaRPr lang="en-US" altLang="zh-CN" sz="2400" dirty="0">
                  <a:solidFill>
                    <a:srgbClr val="FF0000"/>
                  </a:solidFill>
                </a:endParaRPr>
              </a:p>
              <a:p>
                <a:pPr eaLnBrk="1" hangingPunct="1">
                  <a:lnSpc>
                    <a:spcPct val="130000"/>
                  </a:lnSpc>
                  <a:buClr>
                    <a:schemeClr val="tx2"/>
                  </a:buClr>
                  <a:buFont typeface="Wingdings" panose="05000000000000000000" pitchFamily="2" charset="2"/>
                  <a:buChar char="v"/>
                </a:pPr>
                <a:r>
                  <a:rPr lang="zh-CN" altLang="en-US" sz="2400" dirty="0">
                    <a:solidFill>
                      <a:srgbClr val="FF0000"/>
                    </a:solidFill>
                  </a:rPr>
                  <a:t>规定</a:t>
                </a:r>
                <a:r>
                  <a:rPr lang="zh-CN" altLang="en-US" sz="2400" dirty="0"/>
                  <a:t>，</a:t>
                </a:r>
                <a:r>
                  <a:rPr lang="en-US" altLang="zh-CN" sz="2400" dirty="0">
                    <a:solidFill>
                      <a:srgbClr val="FF0000"/>
                    </a:solidFill>
                    <a:highlight>
                      <a:srgbClr val="FFFF00"/>
                    </a:highlight>
                  </a:rPr>
                  <a:t>R</a:t>
                </a:r>
                <a:r>
                  <a:rPr lang="en-US" altLang="zh-CN" sz="2400" baseline="30000" dirty="0">
                    <a:solidFill>
                      <a:srgbClr val="FF0000"/>
                    </a:solidFill>
                    <a:highlight>
                      <a:srgbClr val="FFFF00"/>
                    </a:highlight>
                  </a:rPr>
                  <a:t>0</a:t>
                </a:r>
                <a:r>
                  <a:rPr lang="en-US" altLang="zh-CN" sz="2400" dirty="0">
                    <a:solidFill>
                      <a:srgbClr val="FF0000"/>
                    </a:solidFill>
                    <a:highlight>
                      <a:srgbClr val="FFFF00"/>
                    </a:highlight>
                  </a:rPr>
                  <a:t>=I</a:t>
                </a:r>
                <a:r>
                  <a:rPr lang="en-US" altLang="zh-CN" sz="2400" baseline="-30000" dirty="0">
                    <a:solidFill>
                      <a:srgbClr val="FF0000"/>
                    </a:solidFill>
                    <a:highlight>
                      <a:srgbClr val="FFFF00"/>
                    </a:highlight>
                  </a:rPr>
                  <a:t>A</a:t>
                </a:r>
                <a:r>
                  <a:rPr lang="zh-CN" altLang="en-US" sz="2400" dirty="0"/>
                  <a:t>。</a:t>
                </a:r>
              </a:p>
            </p:txBody>
          </p:sp>
        </mc:Choice>
        <mc:Fallback xmlns="">
          <p:sp>
            <p:nvSpPr>
              <p:cNvPr id="54275"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150" t="-181" r="-524"/>
                </a:stretch>
              </a:blipFill>
            </p:spPr>
            <p:txBody>
              <a:bodyPr/>
              <a:lstStyle/>
              <a:p>
                <a:r>
                  <a:rPr lang="zh-CN" altLang="en-US">
                    <a:noFill/>
                  </a:rPr>
                  <a:t> </a:t>
                </a:r>
              </a:p>
            </p:txBody>
          </p:sp>
        </mc:Fallback>
      </mc:AlternateContent>
      <p:sp>
        <p:nvSpPr>
          <p:cNvPr id="54276" name="Rectangle 4"/>
          <p:cNvSpPr>
            <a:spLocks noChangeArrowheads="1"/>
          </p:cNvSpPr>
          <p:nvPr/>
        </p:nvSpPr>
        <p:spPr bwMode="auto">
          <a:xfrm>
            <a:off x="3976688" y="2439988"/>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advTm="8000">
    <p:zoom/>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p>
        </p:txBody>
      </p:sp>
      <p:sp>
        <p:nvSpPr>
          <p:cNvPr id="233475" name="Rectangle 3"/>
          <p:cNvSpPr>
            <a:spLocks noGrp="1" noChangeArrowheads="1"/>
          </p:cNvSpPr>
          <p:nvPr>
            <p:ph sz="quarter" idx="1"/>
          </p:nvPr>
        </p:nvSpPr>
        <p:spPr>
          <a:xfrm>
            <a:off x="612775" y="1200150"/>
            <a:ext cx="8153400" cy="3371850"/>
          </a:xfrm>
        </p:spPr>
        <p:txBody>
          <a:bodyPr/>
          <a:lstStyle/>
          <a:p>
            <a:pPr marL="0" indent="0" eaLnBrk="1" hangingPunct="1">
              <a:lnSpc>
                <a:spcPct val="90000"/>
              </a:lnSpc>
              <a:buFont typeface="Wingdings" panose="05000000000000000000" pitchFamily="2" charset="2"/>
              <a:buNone/>
              <a:tabLst>
                <a:tab pos="2292350" algn="l"/>
              </a:tabLst>
            </a:pPr>
            <a:r>
              <a:rPr lang="zh-CN" altLang="en-US" sz="2400" dirty="0"/>
              <a:t>设</a:t>
            </a:r>
            <a:r>
              <a:rPr lang="en-US" altLang="zh-CN" sz="2400" dirty="0"/>
              <a:t>R</a:t>
            </a:r>
            <a:r>
              <a:rPr lang="zh-CN" altLang="en-US" sz="2400" dirty="0"/>
              <a:t>是</a:t>
            </a:r>
            <a:r>
              <a:rPr lang="en-US" altLang="zh-CN" sz="2400" dirty="0"/>
              <a:t>A</a:t>
            </a:r>
            <a:r>
              <a:rPr lang="zh-CN" altLang="en-US" sz="2400" dirty="0"/>
              <a:t>上的关系，</a:t>
            </a:r>
            <a:r>
              <a:rPr lang="en-US" altLang="zh-CN" sz="2400" dirty="0"/>
              <a:t>m</a:t>
            </a:r>
            <a:r>
              <a:rPr lang="zh-CN" altLang="en-US" sz="2400" dirty="0"/>
              <a:t>，</a:t>
            </a:r>
            <a:r>
              <a:rPr lang="en-US" altLang="zh-CN" sz="2400" dirty="0"/>
              <a:t>n</a:t>
            </a:r>
            <a:r>
              <a:rPr lang="zh-CN" altLang="en-US" sz="2400" dirty="0"/>
              <a:t>为任意的自然数，那么，</a:t>
            </a:r>
          </a:p>
          <a:p>
            <a:pPr marL="0" indent="0" eaLnBrk="1" hangingPunct="1">
              <a:lnSpc>
                <a:spcPct val="90000"/>
              </a:lnSpc>
              <a:buFont typeface="Wingdings" panose="05000000000000000000" pitchFamily="2" charset="2"/>
              <a:buNone/>
              <a:tabLst>
                <a:tab pos="2292350" algn="l"/>
              </a:tabLst>
            </a:pPr>
            <a:r>
              <a:rPr lang="en-US" altLang="zh-CN" sz="2400" dirty="0">
                <a:solidFill>
                  <a:schemeClr val="tx2"/>
                </a:solidFill>
              </a:rPr>
              <a:t>(1)</a:t>
            </a:r>
            <a:r>
              <a:rPr lang="en-US" altLang="zh-CN" sz="2400" dirty="0" err="1"/>
              <a:t>R</a:t>
            </a:r>
            <a:r>
              <a:rPr lang="en-US" altLang="zh-CN" sz="2400" baseline="30000" dirty="0" err="1"/>
              <a:t>m</a:t>
            </a:r>
            <a:r>
              <a:rPr lang="en-US" altLang="zh-CN" sz="2400" dirty="0" err="1">
                <a:sym typeface="Symbol" panose="05050102010706020507" pitchFamily="18" charset="2"/>
              </a:rPr>
              <a:t>⸰</a:t>
            </a:r>
            <a:r>
              <a:rPr lang="en-US" altLang="zh-CN" sz="2400" dirty="0" err="1"/>
              <a:t>R</a:t>
            </a:r>
            <a:r>
              <a:rPr lang="en-US" altLang="zh-CN" sz="2400" baseline="30000" dirty="0" err="1"/>
              <a:t>n</a:t>
            </a:r>
            <a:r>
              <a:rPr lang="en-US" altLang="zh-CN" sz="2400" dirty="0"/>
              <a:t>=</a:t>
            </a:r>
            <a:r>
              <a:rPr lang="en-US" altLang="zh-CN" sz="2400" dirty="0" err="1"/>
              <a:t>R</a:t>
            </a:r>
            <a:r>
              <a:rPr lang="en-US" altLang="zh-CN" sz="2400" baseline="30000" dirty="0" err="1"/>
              <a:t>m+n</a:t>
            </a:r>
            <a:r>
              <a:rPr lang="zh-CN" altLang="en-US" sz="2400" dirty="0"/>
              <a:t>；</a:t>
            </a:r>
          </a:p>
          <a:p>
            <a:pPr marL="0" indent="0" eaLnBrk="1" hangingPunct="1">
              <a:lnSpc>
                <a:spcPct val="90000"/>
              </a:lnSpc>
              <a:buFont typeface="Wingdings" panose="05000000000000000000" pitchFamily="2" charset="2"/>
              <a:buNone/>
              <a:tabLst>
                <a:tab pos="2292350" algn="l"/>
              </a:tabLst>
            </a:pPr>
            <a:r>
              <a:rPr lang="en-US" altLang="zh-CN" sz="2400" dirty="0">
                <a:solidFill>
                  <a:schemeClr val="tx2"/>
                </a:solidFill>
              </a:rPr>
              <a:t>(2)</a:t>
            </a:r>
            <a:r>
              <a:rPr lang="en-US" altLang="zh-CN" sz="2400" dirty="0"/>
              <a:t>(R</a:t>
            </a:r>
            <a:r>
              <a:rPr lang="en-US" altLang="zh-CN" sz="2400" baseline="30000" dirty="0"/>
              <a:t>m</a:t>
            </a:r>
            <a:r>
              <a:rPr lang="en-US" altLang="zh-CN" sz="2400" dirty="0"/>
              <a:t>)</a:t>
            </a:r>
            <a:r>
              <a:rPr lang="en-US" altLang="zh-CN" sz="2400" baseline="30000" dirty="0"/>
              <a:t>n</a:t>
            </a:r>
            <a:r>
              <a:rPr lang="en-US" altLang="zh-CN" sz="2400" dirty="0"/>
              <a:t>=</a:t>
            </a:r>
            <a:r>
              <a:rPr lang="en-US" altLang="zh-CN" sz="2400" dirty="0" err="1"/>
              <a:t>R</a:t>
            </a:r>
            <a:r>
              <a:rPr lang="en-US" altLang="zh-CN" sz="2400" baseline="30000" dirty="0" err="1"/>
              <a:t>mn</a:t>
            </a:r>
            <a:r>
              <a:rPr lang="zh-CN" altLang="en-US" sz="2400" dirty="0">
                <a:latin typeface="宋体" panose="02010600030101010101" pitchFamily="2" charset="-122"/>
              </a:rPr>
              <a:t>。</a:t>
            </a:r>
            <a:endParaRPr lang="zh-CN" altLang="en-US" sz="2400" dirty="0"/>
          </a:p>
          <a:p>
            <a:pPr marL="0" indent="0" eaLnBrk="1" hangingPunct="1">
              <a:lnSpc>
                <a:spcPct val="90000"/>
              </a:lnSpc>
              <a:buFont typeface="Wingdings" panose="05000000000000000000" pitchFamily="2" charset="2"/>
              <a:buNone/>
              <a:tabLst>
                <a:tab pos="2292350" algn="l"/>
              </a:tabLst>
            </a:pPr>
            <a:r>
              <a:rPr lang="zh-CN" altLang="en-US" sz="2400" dirty="0">
                <a:solidFill>
                  <a:schemeClr val="tx2"/>
                </a:solidFill>
                <a:latin typeface="宋体" panose="02010600030101010101" pitchFamily="2" charset="-122"/>
              </a:rPr>
              <a:t>证明：</a:t>
            </a:r>
            <a:endParaRPr lang="en-US" altLang="zh-CN" sz="2400" dirty="0">
              <a:solidFill>
                <a:schemeClr val="tx2"/>
              </a:solidFill>
              <a:latin typeface="宋体" panose="02010600030101010101" pitchFamily="2" charset="-122"/>
            </a:endParaRPr>
          </a:p>
          <a:p>
            <a:pPr marL="0" indent="0" eaLnBrk="1" hangingPunct="1">
              <a:lnSpc>
                <a:spcPct val="90000"/>
              </a:lnSpc>
              <a:buFont typeface="Wingdings" panose="05000000000000000000" pitchFamily="2" charset="2"/>
              <a:buNone/>
              <a:tabLst>
                <a:tab pos="2292350" algn="l"/>
              </a:tabLst>
            </a:pPr>
            <a:r>
              <a:rPr lang="en-US" altLang="zh-CN" sz="2400" dirty="0">
                <a:solidFill>
                  <a:schemeClr val="tx2"/>
                </a:solidFill>
              </a:rPr>
              <a:t>(1)</a:t>
            </a:r>
            <a:r>
              <a:rPr lang="zh-CN" altLang="en-US" sz="2400" dirty="0">
                <a:latin typeface="宋体" panose="02010600030101010101" pitchFamily="2" charset="-122"/>
              </a:rPr>
              <a:t>任给</a:t>
            </a:r>
            <a:r>
              <a:rPr lang="en-US" altLang="zh-CN" sz="2400" dirty="0"/>
              <a:t>m</a:t>
            </a:r>
            <a:r>
              <a:rPr lang="zh-CN" altLang="en-US" sz="2400" dirty="0">
                <a:latin typeface="宋体" panose="02010600030101010101" pitchFamily="2" charset="-122"/>
              </a:rPr>
              <a:t>，对</a:t>
            </a:r>
            <a:r>
              <a:rPr lang="en-US" altLang="zh-CN" sz="2400" dirty="0"/>
              <a:t>n</a:t>
            </a:r>
            <a:r>
              <a:rPr lang="zh-CN" altLang="en-US" sz="2400" dirty="0">
                <a:latin typeface="宋体" panose="02010600030101010101" pitchFamily="2" charset="-122"/>
              </a:rPr>
              <a:t>作归纳法。</a:t>
            </a:r>
            <a:br>
              <a:rPr lang="zh-CN" altLang="en-US" sz="2400" dirty="0">
                <a:latin typeface="宋体" panose="02010600030101010101" pitchFamily="2" charset="-122"/>
              </a:rPr>
            </a:br>
            <a:r>
              <a:rPr lang="en-US" altLang="zh-CN" sz="2400" dirty="0"/>
              <a:t>n=0</a:t>
            </a:r>
            <a:r>
              <a:rPr lang="zh-CN" altLang="en-US" sz="2400" dirty="0"/>
              <a:t>时</a:t>
            </a:r>
            <a:r>
              <a:rPr lang="zh-CN" altLang="en-US" sz="2400" dirty="0">
                <a:latin typeface="宋体" panose="02010600030101010101" pitchFamily="2" charset="-122"/>
              </a:rPr>
              <a:t>，</a:t>
            </a:r>
            <a:r>
              <a:rPr lang="en-US" altLang="zh-CN" sz="2400" dirty="0"/>
              <a:t>R</a:t>
            </a:r>
            <a:r>
              <a:rPr lang="en-US" altLang="zh-CN" sz="2400" baseline="30000" dirty="0"/>
              <a:t>m</a:t>
            </a:r>
            <a:r>
              <a:rPr lang="en-US" altLang="zh-CN" sz="2400" dirty="0">
                <a:sym typeface="Symbol" panose="05050102010706020507" pitchFamily="18" charset="2"/>
              </a:rPr>
              <a:t>⸰</a:t>
            </a:r>
            <a:r>
              <a:rPr lang="en-US" altLang="zh-CN" sz="2400" dirty="0"/>
              <a:t>R</a:t>
            </a:r>
            <a:r>
              <a:rPr lang="en-US" altLang="zh-CN" sz="2400" baseline="30000" dirty="0"/>
              <a:t>0</a:t>
            </a:r>
            <a:r>
              <a:rPr lang="en-US" altLang="zh-CN" sz="2400" dirty="0"/>
              <a:t>=</a:t>
            </a:r>
            <a:r>
              <a:rPr lang="en-US" altLang="zh-CN" sz="2400" u="sng" dirty="0" err="1"/>
              <a:t>R</a:t>
            </a:r>
            <a:r>
              <a:rPr lang="en-US" altLang="zh-CN" sz="2400" u="sng" baseline="30000" dirty="0" err="1"/>
              <a:t>m</a:t>
            </a:r>
            <a:r>
              <a:rPr lang="en-US" altLang="zh-CN" sz="2400" dirty="0" err="1">
                <a:sym typeface="Symbol" panose="05050102010706020507" pitchFamily="18" charset="2"/>
              </a:rPr>
              <a:t>⸰</a:t>
            </a:r>
            <a:r>
              <a:rPr lang="en-US" altLang="zh-CN" sz="2400" u="sng" dirty="0" err="1"/>
              <a:t>I</a:t>
            </a:r>
            <a:r>
              <a:rPr lang="en-US" altLang="zh-CN" sz="2400" u="sng" baseline="-30000" dirty="0" err="1"/>
              <a:t>A</a:t>
            </a:r>
            <a:r>
              <a:rPr lang="en-US" altLang="zh-CN" sz="2400" u="sng" dirty="0"/>
              <a:t>=R</a:t>
            </a:r>
            <a:r>
              <a:rPr lang="en-US" altLang="zh-CN" sz="2400" u="sng" baseline="30000" dirty="0"/>
              <a:t>m</a:t>
            </a:r>
            <a:r>
              <a:rPr lang="en-US" altLang="zh-CN" sz="2400" dirty="0"/>
              <a:t>=R</a:t>
            </a:r>
            <a:r>
              <a:rPr lang="en-US" altLang="zh-CN" sz="2400" baseline="30000" dirty="0"/>
              <a:t>m+0</a:t>
            </a:r>
            <a:r>
              <a:rPr lang="zh-CN" altLang="en-US" sz="2400" dirty="0">
                <a:latin typeface="宋体" panose="02010600030101010101" pitchFamily="2" charset="-122"/>
              </a:rPr>
              <a:t>。</a:t>
            </a:r>
            <a:br>
              <a:rPr lang="zh-CN" altLang="en-US" sz="2400" dirty="0">
                <a:latin typeface="宋体" panose="02010600030101010101" pitchFamily="2" charset="-122"/>
              </a:rPr>
            </a:br>
            <a:r>
              <a:rPr lang="zh-CN" altLang="en-US" sz="2400" dirty="0">
                <a:latin typeface="宋体" panose="02010600030101010101" pitchFamily="2" charset="-122"/>
              </a:rPr>
              <a:t>假设</a:t>
            </a:r>
            <a:r>
              <a:rPr lang="en-US" altLang="zh-CN" sz="2400" dirty="0" err="1"/>
              <a:t>R</a:t>
            </a:r>
            <a:r>
              <a:rPr lang="en-US" altLang="zh-CN" sz="2400" baseline="30000" dirty="0" err="1"/>
              <a:t>m</a:t>
            </a:r>
            <a:r>
              <a:rPr lang="en-US" altLang="zh-CN" sz="2400" dirty="0" err="1">
                <a:sym typeface="Symbol" panose="05050102010706020507" pitchFamily="18" charset="2"/>
              </a:rPr>
              <a:t>⸰</a:t>
            </a:r>
            <a:r>
              <a:rPr lang="en-US" altLang="zh-CN" sz="2400" dirty="0" err="1"/>
              <a:t>R</a:t>
            </a:r>
            <a:r>
              <a:rPr lang="en-US" altLang="zh-CN" sz="2400" baseline="30000" dirty="0" err="1"/>
              <a:t>n</a:t>
            </a:r>
            <a:r>
              <a:rPr lang="en-US" altLang="zh-CN" sz="2400" dirty="0"/>
              <a:t>=</a:t>
            </a:r>
            <a:r>
              <a:rPr lang="en-US" altLang="zh-CN" sz="2400" dirty="0" err="1"/>
              <a:t>R</a:t>
            </a:r>
            <a:r>
              <a:rPr lang="en-US" altLang="zh-CN" sz="2400" baseline="30000" dirty="0" err="1"/>
              <a:t>m+n</a:t>
            </a:r>
            <a:r>
              <a:rPr lang="zh-CN" altLang="en-US" sz="2400" dirty="0">
                <a:latin typeface="宋体" panose="02010600030101010101" pitchFamily="2" charset="-122"/>
              </a:rPr>
              <a:t>，那么</a:t>
            </a:r>
            <a:r>
              <a:rPr lang="en-US" altLang="zh-CN" sz="2400" dirty="0"/>
              <a:t>R</a:t>
            </a:r>
            <a:r>
              <a:rPr lang="en-US" altLang="zh-CN" sz="2400" baseline="30000" dirty="0"/>
              <a:t>m</a:t>
            </a:r>
            <a:r>
              <a:rPr lang="en-US" altLang="zh-CN" sz="2400" dirty="0">
                <a:sym typeface="Symbol" panose="05050102010706020507" pitchFamily="18" charset="2"/>
              </a:rPr>
              <a:t>⸰</a:t>
            </a:r>
            <a:r>
              <a:rPr lang="en-US" altLang="zh-CN" sz="2400" dirty="0"/>
              <a:t>R</a:t>
            </a:r>
            <a:r>
              <a:rPr lang="en-US" altLang="zh-CN" sz="2400" baseline="30000" dirty="0"/>
              <a:t>n+1</a:t>
            </a:r>
            <a:r>
              <a:rPr lang="en-US" altLang="zh-CN" sz="2400" dirty="0"/>
              <a:t>=R</a:t>
            </a:r>
            <a:r>
              <a:rPr lang="en-US" altLang="zh-CN" sz="2400" baseline="30000" dirty="0"/>
              <a:t>m</a:t>
            </a:r>
            <a:r>
              <a:rPr lang="en-US" altLang="zh-CN" sz="2400" dirty="0">
                <a:sym typeface="Symbol" panose="05050102010706020507" pitchFamily="18" charset="2"/>
              </a:rPr>
              <a:t>⸰</a:t>
            </a:r>
            <a:r>
              <a:rPr lang="en-US" altLang="zh-CN" sz="2400" dirty="0"/>
              <a:t>(R</a:t>
            </a:r>
            <a:r>
              <a:rPr lang="en-US" altLang="zh-CN" sz="2400" baseline="30000" dirty="0"/>
              <a:t>n</a:t>
            </a:r>
            <a:r>
              <a:rPr lang="en-US" altLang="zh-CN" sz="2400" dirty="0">
                <a:sym typeface="Symbol" panose="05050102010706020507" pitchFamily="18" charset="2"/>
              </a:rPr>
              <a:t>⸰</a:t>
            </a:r>
            <a:r>
              <a:rPr lang="en-US" altLang="zh-CN" sz="2400" dirty="0"/>
              <a:t>R</a:t>
            </a:r>
            <a:r>
              <a:rPr lang="en-US" altLang="zh-CN" sz="2400" baseline="30000" dirty="0"/>
              <a:t>1</a:t>
            </a:r>
            <a:r>
              <a:rPr lang="en-US" altLang="zh-CN" sz="2400" dirty="0"/>
              <a:t>)=(</a:t>
            </a:r>
            <a:r>
              <a:rPr lang="en-US" altLang="zh-CN" sz="2400" dirty="0" err="1"/>
              <a:t>R</a:t>
            </a:r>
            <a:r>
              <a:rPr lang="en-US" altLang="zh-CN" sz="2400" baseline="30000" dirty="0" err="1"/>
              <a:t>m</a:t>
            </a:r>
            <a:r>
              <a:rPr lang="en-US" altLang="zh-CN" sz="2400" dirty="0" err="1">
                <a:sym typeface="Symbol" panose="05050102010706020507" pitchFamily="18" charset="2"/>
              </a:rPr>
              <a:t>⸰</a:t>
            </a:r>
            <a:r>
              <a:rPr lang="en-US" altLang="zh-CN" sz="2400" dirty="0" err="1"/>
              <a:t>R</a:t>
            </a:r>
            <a:r>
              <a:rPr lang="en-US" altLang="zh-CN" sz="2400" baseline="30000" dirty="0" err="1"/>
              <a:t>n</a:t>
            </a:r>
            <a:r>
              <a:rPr lang="en-US" altLang="zh-CN" sz="2400" dirty="0"/>
              <a:t>)</a:t>
            </a:r>
            <a:r>
              <a:rPr lang="en-US" altLang="zh-CN" sz="2400" dirty="0">
                <a:sym typeface="Symbol" panose="05050102010706020507" pitchFamily="18" charset="2"/>
              </a:rPr>
              <a:t>⸰</a:t>
            </a:r>
            <a:r>
              <a:rPr lang="en-US" altLang="zh-CN" sz="2400" dirty="0"/>
              <a:t>R</a:t>
            </a:r>
            <a:r>
              <a:rPr lang="en-US" altLang="zh-CN" sz="2400" baseline="30000" dirty="0"/>
              <a:t>1</a:t>
            </a:r>
            <a:r>
              <a:rPr lang="en-US" altLang="zh-CN" sz="2400" dirty="0"/>
              <a:t>=R</a:t>
            </a:r>
            <a:r>
              <a:rPr lang="en-US" altLang="zh-CN" sz="2400" baseline="30000" dirty="0"/>
              <a:t>m+n</a:t>
            </a:r>
            <a:r>
              <a:rPr lang="en-US" altLang="zh-CN" sz="2400" dirty="0">
                <a:sym typeface="Symbol" panose="05050102010706020507" pitchFamily="18" charset="2"/>
              </a:rPr>
              <a:t>⸰</a:t>
            </a:r>
            <a:r>
              <a:rPr lang="en-US" altLang="zh-CN" sz="2400" dirty="0"/>
              <a:t>R</a:t>
            </a:r>
            <a:r>
              <a:rPr lang="en-US" altLang="zh-CN" sz="2400" baseline="30000" dirty="0"/>
              <a:t>1</a:t>
            </a:r>
            <a:r>
              <a:rPr lang="en-US" altLang="zh-CN" sz="2400" dirty="0"/>
              <a:t>=R</a:t>
            </a:r>
            <a:r>
              <a:rPr lang="en-US" altLang="zh-CN" sz="2400" baseline="30000" dirty="0"/>
              <a:t>m+n+1</a:t>
            </a:r>
            <a:r>
              <a:rPr lang="en-US" altLang="zh-CN" sz="2400" dirty="0"/>
              <a:t>=R</a:t>
            </a:r>
            <a:r>
              <a:rPr lang="en-US" altLang="zh-CN" sz="2400" baseline="30000" dirty="0"/>
              <a:t>m+(n+1)</a:t>
            </a:r>
            <a:r>
              <a:rPr lang="zh-CN" altLang="en-US" sz="2400" dirty="0">
                <a:latin typeface="宋体" panose="02010600030101010101" pitchFamily="2" charset="-122"/>
              </a:rPr>
              <a:t>。</a:t>
            </a:r>
            <a:endParaRPr lang="zh-CN" altLang="en-US" sz="2400" dirty="0"/>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left)">
                                      <p:cBhvr>
                                        <p:cTn id="7" dur="500"/>
                                        <p:tgtEl>
                                          <p:spTgt spid="233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wipe(left)">
                                      <p:cBhvr>
                                        <p:cTn id="12" dur="500"/>
                                        <p:tgtEl>
                                          <p:spTgt spid="233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wipe(left)">
                                      <p:cBhvr>
                                        <p:cTn id="17" dur="500"/>
                                        <p:tgtEl>
                                          <p:spTgt spid="233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3475">
                                            <p:txEl>
                                              <p:pRg st="3" end="3"/>
                                            </p:txEl>
                                          </p:spTgt>
                                        </p:tgtEl>
                                        <p:attrNameLst>
                                          <p:attrName>style.visibility</p:attrName>
                                        </p:attrNameLst>
                                      </p:cBhvr>
                                      <p:to>
                                        <p:strVal val="visible"/>
                                      </p:to>
                                    </p:set>
                                    <p:animEffect transition="in" filter="wipe(left)">
                                      <p:cBhvr>
                                        <p:cTn id="22" dur="500"/>
                                        <p:tgtEl>
                                          <p:spTgt spid="2334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75">
                                            <p:txEl>
                                              <p:pRg st="4" end="4"/>
                                            </p:txEl>
                                          </p:spTgt>
                                        </p:tgtEl>
                                        <p:attrNameLst>
                                          <p:attrName>style.visibility</p:attrName>
                                        </p:attrNameLst>
                                      </p:cBhvr>
                                      <p:to>
                                        <p:strVal val="visible"/>
                                      </p:to>
                                    </p:set>
                                    <p:animEffect transition="in" filter="wipe(left)">
                                      <p:cBhvr>
                                        <p:cTn id="27" dur="500"/>
                                        <p:tgtEl>
                                          <p:spTgt spid="233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标题 2"/>
          <p:cNvSpPr>
            <a:spLocks noGrp="1"/>
          </p:cNvSpPr>
          <p:nvPr>
            <p:ph type="title"/>
          </p:nvPr>
        </p:nvSpPr>
        <p:spPr>
          <a:xfrm>
            <a:off x="928688" y="171450"/>
            <a:ext cx="7315200" cy="742950"/>
          </a:xfrm>
        </p:spPr>
        <p:txBody>
          <a:bodyPr/>
          <a:lstStyle/>
          <a:p>
            <a:pPr eaLnBrk="1" hangingPunct="1"/>
            <a:endParaRPr lang="zh-CN" altLang="en-US"/>
          </a:p>
        </p:txBody>
      </p:sp>
      <p:sp>
        <p:nvSpPr>
          <p:cNvPr id="234498" name="Rectangle 2"/>
          <p:cNvSpPr>
            <a:spLocks noGrp="1" noChangeArrowheads="1"/>
          </p:cNvSpPr>
          <p:nvPr>
            <p:ph sz="quarter" idx="1"/>
          </p:nvPr>
        </p:nvSpPr>
        <p:spPr>
          <a:xfrm>
            <a:off x="612775" y="1200150"/>
            <a:ext cx="8153400" cy="3371850"/>
          </a:xfrm>
        </p:spPr>
        <p:txBody>
          <a:bodyPr/>
          <a:lstStyle/>
          <a:p>
            <a:pPr marL="0" indent="0" eaLnBrk="1" hangingPunct="1">
              <a:lnSpc>
                <a:spcPct val="120000"/>
              </a:lnSpc>
              <a:buClr>
                <a:schemeClr val="tx2"/>
              </a:buClr>
              <a:buFont typeface="Wingdings" panose="05000000000000000000" pitchFamily="2" charset="2"/>
              <a:buNone/>
              <a:tabLst>
                <a:tab pos="2292350" algn="l"/>
              </a:tabLst>
            </a:pPr>
            <a:r>
              <a:rPr lang="en-US" altLang="zh-CN" sz="2800" dirty="0">
                <a:solidFill>
                  <a:schemeClr val="tx2"/>
                </a:solidFill>
              </a:rPr>
              <a:t>(2)</a:t>
            </a:r>
            <a:r>
              <a:rPr lang="zh-CN" altLang="en-US" sz="2800" dirty="0">
                <a:latin typeface="宋体" panose="02010600030101010101" pitchFamily="2" charset="-122"/>
              </a:rPr>
              <a:t>任给</a:t>
            </a:r>
            <a:r>
              <a:rPr lang="en-US" altLang="zh-CN" sz="2800" dirty="0"/>
              <a:t>m</a:t>
            </a:r>
            <a:r>
              <a:rPr lang="zh-CN" altLang="en-US" sz="2800" dirty="0">
                <a:latin typeface="宋体" panose="02010600030101010101" pitchFamily="2" charset="-122"/>
              </a:rPr>
              <a:t>，对</a:t>
            </a:r>
            <a:r>
              <a:rPr lang="en-US" altLang="zh-CN" sz="2800" dirty="0"/>
              <a:t>n</a:t>
            </a:r>
            <a:r>
              <a:rPr lang="zh-CN" altLang="en-US" sz="2800" dirty="0">
                <a:latin typeface="宋体" panose="02010600030101010101" pitchFamily="2" charset="-122"/>
              </a:rPr>
              <a:t>作归纳法。</a:t>
            </a:r>
            <a:br>
              <a:rPr lang="zh-CN" altLang="en-US" sz="2800" dirty="0">
                <a:latin typeface="宋体" panose="02010600030101010101" pitchFamily="2" charset="-122"/>
              </a:rPr>
            </a:br>
            <a:r>
              <a:rPr lang="en-US" altLang="zh-CN" sz="2800" dirty="0"/>
              <a:t>n=0</a:t>
            </a:r>
            <a:r>
              <a:rPr lang="zh-CN" altLang="en-US" sz="2800" dirty="0"/>
              <a:t>时</a:t>
            </a:r>
            <a:r>
              <a:rPr lang="zh-CN" altLang="en-US" sz="2800" dirty="0">
                <a:latin typeface="宋体" panose="02010600030101010101" pitchFamily="2" charset="-122"/>
              </a:rPr>
              <a:t>，</a:t>
            </a:r>
            <a:r>
              <a:rPr lang="en-US" altLang="zh-CN" sz="2800" dirty="0"/>
              <a:t>(R</a:t>
            </a:r>
            <a:r>
              <a:rPr lang="en-US" altLang="zh-CN" sz="2800" baseline="30000" dirty="0"/>
              <a:t>m</a:t>
            </a:r>
            <a:r>
              <a:rPr lang="en-US" altLang="zh-CN" sz="2800" dirty="0"/>
              <a:t>)</a:t>
            </a:r>
            <a:r>
              <a:rPr lang="en-US" altLang="zh-CN" sz="2800" baseline="30000" dirty="0"/>
              <a:t>0</a:t>
            </a:r>
            <a:r>
              <a:rPr lang="en-US" altLang="zh-CN" sz="2800" dirty="0"/>
              <a:t>=I</a:t>
            </a:r>
            <a:r>
              <a:rPr lang="en-US" altLang="zh-CN" sz="2800" baseline="-30000" dirty="0"/>
              <a:t>A</a:t>
            </a:r>
            <a:r>
              <a:rPr lang="en-US" altLang="zh-CN" sz="2800" dirty="0"/>
              <a:t>=R</a:t>
            </a:r>
            <a:r>
              <a:rPr lang="en-US" altLang="zh-CN" sz="2800" baseline="30000" dirty="0"/>
              <a:t>0</a:t>
            </a:r>
            <a:r>
              <a:rPr lang="en-US" altLang="zh-CN" sz="2800" dirty="0"/>
              <a:t>=R</a:t>
            </a:r>
            <a:r>
              <a:rPr lang="en-US" altLang="zh-CN" sz="2800" baseline="30000" dirty="0"/>
              <a:t>m</a:t>
            </a:r>
            <a:r>
              <a:rPr lang="en-US" altLang="zh-CN" sz="2800" baseline="30000" dirty="0">
                <a:sym typeface="Symbol" panose="05050102010706020507" pitchFamily="18" charset="2"/>
              </a:rPr>
              <a:t></a:t>
            </a:r>
            <a:r>
              <a:rPr lang="en-US" altLang="zh-CN" sz="2800" baseline="30000" dirty="0"/>
              <a:t>0</a:t>
            </a:r>
            <a:r>
              <a:rPr lang="zh-CN" altLang="en-US" sz="2800" dirty="0">
                <a:latin typeface="宋体" panose="02010600030101010101" pitchFamily="2" charset="-122"/>
              </a:rPr>
              <a:t>。</a:t>
            </a:r>
            <a:br>
              <a:rPr lang="zh-CN" altLang="en-US" sz="2800" dirty="0">
                <a:latin typeface="宋体" panose="02010600030101010101" pitchFamily="2" charset="-122"/>
              </a:rPr>
            </a:br>
            <a:r>
              <a:rPr lang="zh-CN" altLang="en-US" sz="2800" dirty="0">
                <a:latin typeface="宋体" panose="02010600030101010101" pitchFamily="2" charset="-122"/>
              </a:rPr>
              <a:t>假设</a:t>
            </a:r>
            <a:r>
              <a:rPr lang="en-US" altLang="zh-CN" sz="2800" dirty="0">
                <a:latin typeface="宋体" panose="02010600030101010101" pitchFamily="2" charset="-122"/>
              </a:rPr>
              <a:t>(</a:t>
            </a:r>
            <a:r>
              <a:rPr lang="en-US" altLang="zh-CN" sz="2800" dirty="0"/>
              <a:t>R</a:t>
            </a:r>
            <a:r>
              <a:rPr lang="en-US" altLang="zh-CN" sz="2800" baseline="30000" dirty="0"/>
              <a:t>m</a:t>
            </a:r>
            <a:r>
              <a:rPr lang="en-US" altLang="zh-CN" sz="2800" dirty="0"/>
              <a:t>)</a:t>
            </a:r>
            <a:r>
              <a:rPr lang="en-US" altLang="zh-CN" sz="2800" baseline="30000" dirty="0"/>
              <a:t>n</a:t>
            </a:r>
            <a:r>
              <a:rPr lang="en-US" altLang="zh-CN" sz="2800" dirty="0"/>
              <a:t>=</a:t>
            </a:r>
            <a:r>
              <a:rPr lang="en-US" altLang="zh-CN" sz="2800" dirty="0" err="1"/>
              <a:t>R</a:t>
            </a:r>
            <a:r>
              <a:rPr lang="en-US" altLang="zh-CN" sz="2800" baseline="30000" dirty="0" err="1"/>
              <a:t>mn</a:t>
            </a:r>
            <a:r>
              <a:rPr lang="zh-CN" altLang="en-US" sz="2800" dirty="0">
                <a:latin typeface="宋体" panose="02010600030101010101" pitchFamily="2" charset="-122"/>
              </a:rPr>
              <a:t>。</a:t>
            </a:r>
            <a:br>
              <a:rPr lang="zh-CN" altLang="en-US" sz="2800" dirty="0">
                <a:latin typeface="宋体" panose="02010600030101010101" pitchFamily="2" charset="-122"/>
              </a:rPr>
            </a:br>
            <a:r>
              <a:rPr lang="zh-CN" altLang="en-US" sz="2800" dirty="0">
                <a:latin typeface="宋体" panose="02010600030101010101" pitchFamily="2" charset="-122"/>
              </a:rPr>
              <a:t>那么</a:t>
            </a:r>
            <a:r>
              <a:rPr lang="en-US" altLang="zh-CN" sz="2800" dirty="0">
                <a:latin typeface="宋体" panose="02010600030101010101" pitchFamily="2" charset="-122"/>
              </a:rPr>
              <a:t>(</a:t>
            </a:r>
            <a:r>
              <a:rPr lang="en-US" altLang="zh-CN" sz="2800" dirty="0"/>
              <a:t>R</a:t>
            </a:r>
            <a:r>
              <a:rPr lang="en-US" altLang="zh-CN" sz="2800" baseline="30000" dirty="0"/>
              <a:t>m</a:t>
            </a:r>
            <a:r>
              <a:rPr lang="en-US" altLang="zh-CN" sz="2800" dirty="0">
                <a:cs typeface="Times New Roman" panose="02020603050405020304" pitchFamily="18" charset="0"/>
                <a:sym typeface="Symbol" panose="05050102010706020507" pitchFamily="18" charset="2"/>
              </a:rPr>
              <a:t>)</a:t>
            </a:r>
            <a:r>
              <a:rPr lang="en-US" altLang="zh-CN" sz="2800" baseline="30000" dirty="0"/>
              <a:t>n+1</a:t>
            </a:r>
            <a:r>
              <a:rPr lang="en-US" altLang="zh-CN" sz="2800" dirty="0"/>
              <a:t>=</a:t>
            </a:r>
            <a:r>
              <a:rPr lang="en-US" altLang="zh-CN" sz="2800" dirty="0">
                <a:latin typeface="宋体" panose="02010600030101010101" pitchFamily="2" charset="-122"/>
              </a:rPr>
              <a:t>(</a:t>
            </a:r>
            <a:r>
              <a:rPr lang="en-US" altLang="zh-CN" sz="2800" dirty="0"/>
              <a:t>R</a:t>
            </a:r>
            <a:r>
              <a:rPr lang="en-US" altLang="zh-CN" sz="2800" baseline="30000" dirty="0"/>
              <a:t>m</a:t>
            </a:r>
            <a:r>
              <a:rPr lang="en-US" altLang="zh-CN" sz="2800" dirty="0"/>
              <a:t>)</a:t>
            </a:r>
            <a:r>
              <a:rPr lang="en-US" altLang="zh-CN" sz="2800" baseline="30000" dirty="0" err="1"/>
              <a:t>n</a:t>
            </a:r>
            <a:r>
              <a:rPr lang="en-US" altLang="zh-CN" sz="2800" dirty="0" err="1">
                <a:sym typeface="Symbol" panose="05050102010706020507" pitchFamily="18" charset="2"/>
              </a:rPr>
              <a:t>⸰</a:t>
            </a:r>
            <a:r>
              <a:rPr lang="en-US" altLang="zh-CN" sz="2800" dirty="0" err="1"/>
              <a:t>R</a:t>
            </a:r>
            <a:r>
              <a:rPr lang="en-US" altLang="zh-CN" sz="2800" baseline="30000" dirty="0" err="1"/>
              <a:t>m</a:t>
            </a:r>
            <a:r>
              <a:rPr lang="en-US" altLang="zh-CN" sz="2800" dirty="0"/>
              <a:t>=</a:t>
            </a:r>
            <a:r>
              <a:rPr lang="en-US" altLang="zh-CN" sz="2800" dirty="0" err="1"/>
              <a:t>R</a:t>
            </a:r>
            <a:r>
              <a:rPr lang="en-US" altLang="zh-CN" sz="2800" baseline="30000" dirty="0" err="1"/>
              <a:t>mn</a:t>
            </a:r>
            <a:r>
              <a:rPr lang="en-US" altLang="zh-CN" sz="2800" dirty="0" err="1">
                <a:sym typeface="Symbol" panose="05050102010706020507" pitchFamily="18" charset="2"/>
              </a:rPr>
              <a:t>⸰</a:t>
            </a:r>
            <a:r>
              <a:rPr lang="en-US" altLang="zh-CN" sz="2800" dirty="0" err="1"/>
              <a:t>R</a:t>
            </a:r>
            <a:r>
              <a:rPr lang="en-US" altLang="zh-CN" sz="2800" baseline="30000" dirty="0" err="1"/>
              <a:t>m</a:t>
            </a:r>
            <a:r>
              <a:rPr lang="en-US" altLang="zh-CN" sz="2800" dirty="0"/>
              <a:t>=</a:t>
            </a:r>
            <a:r>
              <a:rPr lang="en-US" altLang="zh-CN" sz="2800" dirty="0" err="1"/>
              <a:t>R</a:t>
            </a:r>
            <a:r>
              <a:rPr lang="en-US" altLang="zh-CN" sz="2800" baseline="30000" dirty="0" err="1"/>
              <a:t>mn+m</a:t>
            </a:r>
            <a:r>
              <a:rPr lang="en-US" altLang="zh-CN" sz="2800" dirty="0"/>
              <a:t>=R</a:t>
            </a:r>
            <a:r>
              <a:rPr lang="en-US" altLang="zh-CN" sz="2800" baseline="30000" dirty="0"/>
              <a:t>m(n+1)</a:t>
            </a:r>
            <a:r>
              <a:rPr lang="zh-CN" altLang="en-US" sz="2800" dirty="0"/>
              <a:t>。</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8">
                                            <p:txEl>
                                              <p:pRg st="0" end="0"/>
                                            </p:txEl>
                                          </p:spTgt>
                                        </p:tgtEl>
                                        <p:attrNameLst>
                                          <p:attrName>style.visibility</p:attrName>
                                        </p:attrNameLst>
                                      </p:cBhvr>
                                      <p:to>
                                        <p:strVal val="visible"/>
                                      </p:to>
                                    </p:set>
                                    <p:animEffect transition="in" filter="wipe(left)">
                                      <p:cBhvr>
                                        <p:cTn id="7" dur="500"/>
                                        <p:tgtEl>
                                          <p:spTgt spid="2344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p>
        </p:txBody>
      </p:sp>
      <mc:AlternateContent xmlns:mc="http://schemas.openxmlformats.org/markup-compatibility/2006" xmlns:a14="http://schemas.microsoft.com/office/drawing/2010/main">
        <mc:Choice Requires="a14">
          <p:sp>
            <p:nvSpPr>
              <p:cNvPr id="59395" name="Rectangle 3"/>
              <p:cNvSpPr>
                <a:spLocks noGrp="1" noChangeArrowheads="1"/>
              </p:cNvSpPr>
              <p:nvPr>
                <p:ph sz="quarter" idx="1"/>
              </p:nvPr>
            </p:nvSpPr>
            <p:spPr>
              <a:xfrm>
                <a:off x="612775" y="1200150"/>
                <a:ext cx="8153400" cy="3371850"/>
              </a:xfrm>
            </p:spPr>
            <p:txBody>
              <a:bodyPr/>
              <a:lstStyle/>
              <a:p>
                <a:pPr marL="0" indent="0" eaLnBrk="1" hangingPunct="1">
                  <a:lnSpc>
                    <a:spcPct val="120000"/>
                  </a:lnSpc>
                  <a:spcBef>
                    <a:spcPct val="10000"/>
                  </a:spcBef>
                  <a:tabLst>
                    <a:tab pos="2292350" algn="l"/>
                  </a:tabLst>
                </a:pPr>
                <a:r>
                  <a:rPr lang="zh-CN" altLang="en-US" sz="2400" dirty="0">
                    <a:latin typeface="宋体" panose="02010600030101010101" pitchFamily="2" charset="-122"/>
                  </a:rPr>
                  <a:t>设集合</a:t>
                </a:r>
                <a:r>
                  <a:rPr lang="en-US" altLang="zh-CN" sz="2400" dirty="0"/>
                  <a:t>A</a:t>
                </a:r>
                <a:r>
                  <a:rPr lang="zh-CN" altLang="en-US" sz="2400" dirty="0">
                    <a:latin typeface="宋体" panose="02010600030101010101" pitchFamily="2" charset="-122"/>
                  </a:rPr>
                  <a:t>的元素数为</a:t>
                </a:r>
                <a:r>
                  <a:rPr lang="en-US" altLang="zh-CN" sz="2400" dirty="0"/>
                  <a:t>n</a:t>
                </a:r>
                <a:r>
                  <a:rPr lang="zh-CN" altLang="en-US" sz="2400" dirty="0">
                    <a:latin typeface="宋体" panose="02010600030101010101" pitchFamily="2" charset="-122"/>
                  </a:rPr>
                  <a:t>，</a:t>
                </a:r>
                <a:r>
                  <a:rPr lang="en-US" altLang="zh-CN" sz="2400" dirty="0"/>
                  <a:t>R</a:t>
                </a:r>
                <a:r>
                  <a:rPr lang="zh-CN" altLang="en-US" sz="2400" dirty="0">
                    <a:latin typeface="宋体" panose="02010600030101010101" pitchFamily="2" charset="-122"/>
                  </a:rPr>
                  <a:t>是</a:t>
                </a:r>
                <a:r>
                  <a:rPr lang="en-US" altLang="zh-CN" sz="2400" dirty="0"/>
                  <a:t>A</a:t>
                </a:r>
                <a:r>
                  <a:rPr lang="zh-CN" altLang="en-US" sz="2400" dirty="0">
                    <a:latin typeface="宋体" panose="02010600030101010101" pitchFamily="2" charset="-122"/>
                  </a:rPr>
                  <a:t>上二元关系，那么存在自然数</a:t>
                </a:r>
                <a:r>
                  <a:rPr lang="en-US" altLang="zh-CN" sz="2400" dirty="0" err="1"/>
                  <a:t>i</a:t>
                </a:r>
                <a:r>
                  <a:rPr lang="zh-CN" altLang="en-US" sz="2400" dirty="0">
                    <a:latin typeface="宋体" panose="02010600030101010101" pitchFamily="2" charset="-122"/>
                  </a:rPr>
                  <a:t>，</a:t>
                </a:r>
                <a:r>
                  <a:rPr lang="en-US" altLang="zh-CN" sz="2400" dirty="0"/>
                  <a:t>j(0</a:t>
                </a:r>
                <a:r>
                  <a:rPr lang="en-US" altLang="zh-CN" sz="2400" dirty="0">
                    <a:sym typeface="Symbol" panose="05050102010706020507" pitchFamily="18" charset="2"/>
                  </a:rPr>
                  <a:t></a:t>
                </a:r>
                <a:r>
                  <a:rPr lang="en-US" altLang="zh-CN" sz="2400" dirty="0"/>
                  <a:t>i</a:t>
                </a:r>
                <a:r>
                  <a:rPr lang="en-US" altLang="zh-CN" sz="2400" dirty="0">
                    <a:sym typeface="Symbol" panose="05050102010706020507" pitchFamily="18" charset="2"/>
                  </a:rPr>
                  <a:t></a:t>
                </a:r>
                <a:r>
                  <a:rPr lang="en-US" altLang="zh-CN" sz="2400" dirty="0"/>
                  <a:t>j</a:t>
                </a:r>
                <a:r>
                  <a:rPr lang="en-US" altLang="zh-CN" sz="2400" dirty="0">
                    <a:sym typeface="Symbol" panose="05050102010706020507" pitchFamily="18" charset="2"/>
                  </a:rPr>
                  <a:t></a:t>
                </a:r>
                <a14:m>
                  <m:oMath xmlns:m="http://schemas.openxmlformats.org/officeDocument/2006/math">
                    <m:sSup>
                      <m:sSupPr>
                        <m:ctrlPr>
                          <a:rPr lang="en-US" altLang="zh-CN" sz="2400" i="1" smtClean="0">
                            <a:latin typeface="Cambria Math" panose="02040503050406030204" pitchFamily="18" charset="0"/>
                            <a:sym typeface="Symbol" panose="05050102010706020507" pitchFamily="18" charset="2"/>
                          </a:rPr>
                        </m:ctrlPr>
                      </m:sSupPr>
                      <m:e>
                        <m:r>
                          <a:rPr lang="en-US" altLang="zh-CN" sz="2400" b="1" i="1" smtClean="0">
                            <a:latin typeface="Cambria Math" panose="02040503050406030204" pitchFamily="18" charset="0"/>
                            <a:sym typeface="Symbol" panose="05050102010706020507" pitchFamily="18" charset="2"/>
                          </a:rPr>
                          <m:t>𝟐</m:t>
                        </m:r>
                      </m:e>
                      <m:sup>
                        <m:sSup>
                          <m:sSupPr>
                            <m:ctrlPr>
                              <a:rPr lang="en-US" altLang="zh-CN" sz="2400" i="1" smtClean="0">
                                <a:latin typeface="Cambria Math" panose="02040503050406030204" pitchFamily="18" charset="0"/>
                                <a:sym typeface="Symbol" panose="05050102010706020507" pitchFamily="18" charset="2"/>
                              </a:rPr>
                            </m:ctrlPr>
                          </m:sSupPr>
                          <m:e>
                            <m:r>
                              <m:rPr>
                                <m:sty m:val="p"/>
                              </m:rPr>
                              <a:rPr lang="en-US" altLang="zh-CN" sz="2400" i="1">
                                <a:latin typeface="Cambria Math" panose="02040503050406030204" pitchFamily="18" charset="0"/>
                                <a:sym typeface="Symbol" panose="05050102010706020507" pitchFamily="18" charset="2"/>
                              </a:rPr>
                              <m:t>n</m:t>
                            </m:r>
                          </m:e>
                          <m:sup>
                            <m:r>
                              <a:rPr lang="en-US" altLang="zh-CN" sz="2400" b="1" i="1" smtClean="0">
                                <a:latin typeface="Cambria Math" panose="02040503050406030204" pitchFamily="18" charset="0"/>
                                <a:sym typeface="Symbol" panose="05050102010706020507" pitchFamily="18" charset="2"/>
                              </a:rPr>
                              <m:t>𝟐</m:t>
                            </m:r>
                          </m:sup>
                        </m:sSup>
                      </m:sup>
                    </m:sSup>
                  </m:oMath>
                </a14:m>
                <a:r>
                  <a:rPr lang="en-US" altLang="zh-CN" sz="2400" dirty="0"/>
                  <a:t>)</a:t>
                </a:r>
                <a:r>
                  <a:rPr lang="zh-CN" altLang="en-US" sz="2400" dirty="0">
                    <a:latin typeface="宋体" panose="02010600030101010101" pitchFamily="2" charset="-122"/>
                  </a:rPr>
                  <a:t>使得</a:t>
                </a:r>
                <a:r>
                  <a:rPr lang="en-US" altLang="zh-CN" sz="2400" dirty="0" err="1"/>
                  <a:t>R</a:t>
                </a:r>
                <a:r>
                  <a:rPr lang="en-US" altLang="zh-CN" sz="2400" baseline="30000" dirty="0" err="1"/>
                  <a:t>i</a:t>
                </a:r>
                <a:r>
                  <a:rPr lang="en-US" altLang="zh-CN" sz="2400" dirty="0"/>
                  <a:t>=</a:t>
                </a:r>
                <a:r>
                  <a:rPr lang="en-US" altLang="zh-CN" sz="2400" dirty="0" err="1"/>
                  <a:t>R</a:t>
                </a:r>
                <a:r>
                  <a:rPr lang="en-US" altLang="zh-CN" sz="2400" baseline="30000" dirty="0" err="1"/>
                  <a:t>j</a:t>
                </a:r>
                <a:r>
                  <a:rPr lang="zh-CN" altLang="en-US" sz="2400" dirty="0">
                    <a:latin typeface="宋体" panose="02010600030101010101" pitchFamily="2" charset="-122"/>
                  </a:rPr>
                  <a:t>。</a:t>
                </a:r>
                <a:endParaRPr lang="zh-CN" altLang="en-US" sz="2400" baseline="30000" dirty="0">
                  <a:latin typeface="宋体" panose="02010600030101010101" pitchFamily="2" charset="-122"/>
                </a:endParaRPr>
              </a:p>
              <a:p>
                <a:pPr marL="0" indent="0" eaLnBrk="1" hangingPunct="1">
                  <a:spcBef>
                    <a:spcPct val="40000"/>
                  </a:spcBef>
                  <a:tabLst>
                    <a:tab pos="2292350" algn="l"/>
                  </a:tabLst>
                </a:pPr>
                <a:r>
                  <a:rPr lang="zh-CN" altLang="en-US" sz="2400" dirty="0">
                    <a:solidFill>
                      <a:schemeClr val="tx2"/>
                    </a:solidFill>
                    <a:latin typeface="宋体" panose="02010600030101010101" pitchFamily="2" charset="-122"/>
                  </a:rPr>
                  <a:t>证明：</a:t>
                </a:r>
                <a:r>
                  <a:rPr lang="zh-CN" altLang="en-US" sz="2400" dirty="0">
                    <a:latin typeface="宋体" panose="02010600030101010101" pitchFamily="2" charset="-122"/>
                  </a:rPr>
                  <a:t>由关系的特点知道，若</a:t>
                </a:r>
                <a:r>
                  <a:rPr lang="zh-CN" altLang="en-US" sz="2400" dirty="0">
                    <a:sym typeface="Symbol" panose="05050102010706020507" pitchFamily="18" charset="2"/>
                  </a:rPr>
                  <a:t></a:t>
                </a:r>
                <a:r>
                  <a:rPr lang="en-US" altLang="zh-CN" sz="2400" dirty="0"/>
                  <a:t>A</a:t>
                </a:r>
                <a:r>
                  <a:rPr lang="en-US" altLang="zh-CN" sz="2400" dirty="0">
                    <a:sym typeface="Symbol" panose="05050102010706020507" pitchFamily="18" charset="2"/>
                  </a:rPr>
                  <a:t></a:t>
                </a:r>
                <a:r>
                  <a:rPr lang="en-US" altLang="zh-CN" sz="2400" dirty="0"/>
                  <a:t>=n</a:t>
                </a:r>
                <a:r>
                  <a:rPr lang="zh-CN" altLang="en-US" sz="2400" dirty="0">
                    <a:latin typeface="宋体" panose="02010600030101010101" pitchFamily="2" charset="-122"/>
                  </a:rPr>
                  <a:t>，则</a:t>
                </a:r>
                <a:r>
                  <a:rPr lang="en-US" altLang="zh-CN" sz="2400" dirty="0"/>
                  <a:t>A</a:t>
                </a:r>
                <a:r>
                  <a:rPr lang="zh-CN" altLang="en-US" sz="2400" dirty="0">
                    <a:latin typeface="宋体" panose="02010600030101010101" pitchFamily="2" charset="-122"/>
                  </a:rPr>
                  <a:t>上的关系有</a:t>
                </a:r>
                <a14:m>
                  <m:oMath xmlns:m="http://schemas.openxmlformats.org/officeDocument/2006/math">
                    <m:sSup>
                      <m:sSupPr>
                        <m:ctrlPr>
                          <a:rPr lang="en-US" altLang="zh-CN" sz="2400" i="1">
                            <a:latin typeface="Cambria Math" panose="02040503050406030204" pitchFamily="18" charset="0"/>
                            <a:sym typeface="Symbol" panose="05050102010706020507" pitchFamily="18" charset="2"/>
                          </a:rPr>
                        </m:ctrlPr>
                      </m:sSupPr>
                      <m:e>
                        <m:r>
                          <a:rPr lang="en-US" altLang="zh-CN" sz="2400" i="1">
                            <a:latin typeface="Cambria Math" panose="02040503050406030204" pitchFamily="18" charset="0"/>
                            <a:sym typeface="Symbol" panose="05050102010706020507" pitchFamily="18" charset="2"/>
                          </a:rPr>
                          <m:t>𝟐</m:t>
                        </m:r>
                      </m:e>
                      <m:sup>
                        <m:sSup>
                          <m:sSupPr>
                            <m:ctrlPr>
                              <a:rPr lang="en-US" altLang="zh-CN" sz="2400" i="1">
                                <a:latin typeface="Cambria Math" panose="02040503050406030204" pitchFamily="18" charset="0"/>
                                <a:sym typeface="Symbol" panose="05050102010706020507" pitchFamily="18" charset="2"/>
                              </a:rPr>
                            </m:ctrlPr>
                          </m:sSupPr>
                          <m:e>
                            <m:r>
                              <m:rPr>
                                <m:sty m:val="p"/>
                              </m:rPr>
                              <a:rPr lang="en-US" altLang="zh-CN" sz="2400" i="1">
                                <a:latin typeface="Cambria Math" panose="02040503050406030204" pitchFamily="18" charset="0"/>
                                <a:sym typeface="Symbol" panose="05050102010706020507" pitchFamily="18" charset="2"/>
                              </a:rPr>
                              <m:t>n</m:t>
                            </m:r>
                          </m:e>
                          <m:sup>
                            <m:r>
                              <a:rPr lang="en-US" altLang="zh-CN" sz="2400" i="1">
                                <a:latin typeface="Cambria Math" panose="02040503050406030204" pitchFamily="18" charset="0"/>
                                <a:sym typeface="Symbol" panose="05050102010706020507" pitchFamily="18" charset="2"/>
                              </a:rPr>
                              <m:t>𝟐</m:t>
                            </m:r>
                          </m:sup>
                        </m:sSup>
                      </m:sup>
                    </m:sSup>
                  </m:oMath>
                </a14:m>
                <a:r>
                  <a:rPr lang="zh-CN" altLang="en-US" sz="2400" dirty="0">
                    <a:latin typeface="宋体" panose="02010600030101010101" pitchFamily="2" charset="-122"/>
                  </a:rPr>
                  <a:t>个，因此，在</a:t>
                </a:r>
                <a:r>
                  <a:rPr lang="en-US" altLang="zh-CN" sz="2400" dirty="0"/>
                  <a:t>R</a:t>
                </a:r>
                <a:r>
                  <a:rPr lang="en-US" altLang="zh-CN" sz="2400" baseline="30000" dirty="0"/>
                  <a:t>0</a:t>
                </a:r>
                <a:r>
                  <a:rPr lang="zh-CN" altLang="en-US" sz="2400" dirty="0">
                    <a:latin typeface="宋体" panose="02010600030101010101" pitchFamily="2" charset="-122"/>
                  </a:rPr>
                  <a:t>，</a:t>
                </a:r>
                <a:r>
                  <a:rPr lang="en-US" altLang="zh-CN" sz="2400" dirty="0"/>
                  <a:t>R</a:t>
                </a:r>
                <a:r>
                  <a:rPr lang="en-US" altLang="zh-CN" sz="2400" baseline="30000" dirty="0"/>
                  <a:t>1</a:t>
                </a:r>
                <a:r>
                  <a:rPr lang="zh-CN" altLang="en-US" sz="2400" dirty="0">
                    <a:latin typeface="宋体" panose="02010600030101010101" pitchFamily="2" charset="-122"/>
                  </a:rPr>
                  <a:t>，</a:t>
                </a:r>
                <a:r>
                  <a:rPr lang="en-US" altLang="zh-CN" sz="2400" dirty="0"/>
                  <a:t>R</a:t>
                </a:r>
                <a:r>
                  <a:rPr lang="en-US" altLang="zh-CN" sz="2400" baseline="30000" dirty="0"/>
                  <a:t>2</a:t>
                </a:r>
                <a:r>
                  <a:rPr lang="zh-CN" altLang="en-US" sz="2400" dirty="0">
                    <a:latin typeface="宋体" panose="02010600030101010101" pitchFamily="2" charset="-122"/>
                  </a:rPr>
                  <a:t>，</a:t>
                </a:r>
                <a:r>
                  <a:rPr lang="en-US" altLang="zh-CN" sz="2400" dirty="0"/>
                  <a:t>…</a:t>
                </a:r>
                <a:r>
                  <a:rPr lang="zh-CN" altLang="en-US" sz="2400" dirty="0">
                    <a:latin typeface="宋体" panose="02010600030101010101" pitchFamily="2" charset="-122"/>
                  </a:rPr>
                  <a:t>，</a:t>
                </a:r>
                <a:r>
                  <a:rPr lang="zh-CN" altLang="en-US" sz="2400" dirty="0">
                    <a:solidFill>
                      <a:srgbClr val="FF0000"/>
                    </a:solidFill>
                    <a:highlight>
                      <a:srgbClr val="FFFF00"/>
                    </a:highlight>
                  </a:rPr>
                  <a:t>这</a:t>
                </a:r>
                <a14:m>
                  <m:oMath xmlns:m="http://schemas.openxmlformats.org/officeDocument/2006/math">
                    <m:sSup>
                      <m:sSupPr>
                        <m:ctrlPr>
                          <a:rPr lang="en-US" altLang="zh-CN" sz="2400" i="1">
                            <a:solidFill>
                              <a:srgbClr val="FF0000"/>
                            </a:solidFill>
                            <a:highlight>
                              <a:srgbClr val="FFFF00"/>
                            </a:highlight>
                            <a:latin typeface="Cambria Math" panose="02040503050406030204" pitchFamily="18" charset="0"/>
                            <a:sym typeface="Symbol" panose="05050102010706020507" pitchFamily="18" charset="2"/>
                          </a:rPr>
                        </m:ctrlPr>
                      </m:sSupPr>
                      <m:e>
                        <m:r>
                          <a:rPr lang="en-US" altLang="zh-CN" sz="2400" i="1">
                            <a:solidFill>
                              <a:srgbClr val="FF0000"/>
                            </a:solidFill>
                            <a:highlight>
                              <a:srgbClr val="FFFF00"/>
                            </a:highlight>
                            <a:latin typeface="Cambria Math" panose="02040503050406030204" pitchFamily="18" charset="0"/>
                            <a:sym typeface="Symbol" panose="05050102010706020507" pitchFamily="18" charset="2"/>
                          </a:rPr>
                          <m:t>𝟐</m:t>
                        </m:r>
                      </m:e>
                      <m:sup>
                        <m:sSup>
                          <m:sSupPr>
                            <m:ctrlPr>
                              <a:rPr lang="en-US" altLang="zh-CN" sz="2400" i="1">
                                <a:solidFill>
                                  <a:srgbClr val="FF0000"/>
                                </a:solidFill>
                                <a:highlight>
                                  <a:srgbClr val="FFFF00"/>
                                </a:highlight>
                                <a:latin typeface="Cambria Math" panose="02040503050406030204" pitchFamily="18" charset="0"/>
                                <a:sym typeface="Symbol" panose="05050102010706020507" pitchFamily="18" charset="2"/>
                              </a:rPr>
                            </m:ctrlPr>
                          </m:sSupPr>
                          <m:e>
                            <m:r>
                              <m:rPr>
                                <m:sty m:val="p"/>
                              </m:rPr>
                              <a:rPr lang="en-US" altLang="zh-CN" sz="2400" i="1">
                                <a:solidFill>
                                  <a:srgbClr val="FF0000"/>
                                </a:solidFill>
                                <a:highlight>
                                  <a:srgbClr val="FFFF00"/>
                                </a:highlight>
                                <a:latin typeface="Cambria Math" panose="02040503050406030204" pitchFamily="18" charset="0"/>
                                <a:sym typeface="Symbol" panose="05050102010706020507" pitchFamily="18" charset="2"/>
                              </a:rPr>
                              <m:t>n</m:t>
                            </m:r>
                          </m:e>
                          <m:sup>
                            <m:r>
                              <a:rPr lang="en-US" altLang="zh-CN" sz="2400" i="1">
                                <a:solidFill>
                                  <a:srgbClr val="FF0000"/>
                                </a:solidFill>
                                <a:highlight>
                                  <a:srgbClr val="FFFF00"/>
                                </a:highlight>
                                <a:latin typeface="Cambria Math" panose="02040503050406030204" pitchFamily="18" charset="0"/>
                                <a:sym typeface="Symbol" panose="05050102010706020507" pitchFamily="18" charset="2"/>
                              </a:rPr>
                              <m:t>𝟐</m:t>
                            </m:r>
                          </m:sup>
                        </m:sSup>
                      </m:sup>
                    </m:sSup>
                  </m:oMath>
                </a14:m>
                <a:r>
                  <a:rPr lang="en-US" altLang="zh-CN" sz="2400" dirty="0">
                    <a:solidFill>
                      <a:srgbClr val="FF0000"/>
                    </a:solidFill>
                    <a:highlight>
                      <a:srgbClr val="FFFF00"/>
                    </a:highlight>
                  </a:rPr>
                  <a:t>+1</a:t>
                </a:r>
                <a:r>
                  <a:rPr lang="zh-CN" altLang="en-US" sz="2400" dirty="0">
                    <a:solidFill>
                      <a:srgbClr val="FF0000"/>
                    </a:solidFill>
                    <a:highlight>
                      <a:srgbClr val="FFFF00"/>
                    </a:highlight>
                  </a:rPr>
                  <a:t>个关系中，至少有两个是相同的</a:t>
                </a:r>
                <a:r>
                  <a:rPr lang="zh-CN" altLang="en-US" sz="2400" dirty="0">
                    <a:latin typeface="宋体" panose="02010600030101010101" pitchFamily="2" charset="-122"/>
                  </a:rPr>
                  <a:t>（鸽巢原理），即有</a:t>
                </a:r>
                <a:r>
                  <a:rPr lang="en-US" altLang="zh-CN" sz="2400" dirty="0" err="1"/>
                  <a:t>i</a:t>
                </a:r>
                <a:r>
                  <a:rPr lang="en-US" altLang="zh-CN" sz="2400" dirty="0" err="1">
                    <a:latin typeface="宋体" panose="02010600030101010101" pitchFamily="2" charset="-122"/>
                  </a:rPr>
                  <a:t>,</a:t>
                </a:r>
                <a:r>
                  <a:rPr lang="en-US" altLang="zh-CN" sz="2400" dirty="0" err="1"/>
                  <a:t>j</a:t>
                </a:r>
                <a:r>
                  <a:rPr lang="en-US" altLang="zh-CN" sz="2400" dirty="0"/>
                  <a:t>(0</a:t>
                </a:r>
                <a:r>
                  <a:rPr lang="en-US" altLang="zh-CN" sz="2400" dirty="0">
                    <a:sym typeface="Symbol" panose="05050102010706020507" pitchFamily="18" charset="2"/>
                  </a:rPr>
                  <a:t></a:t>
                </a:r>
                <a:r>
                  <a:rPr lang="en-US" altLang="zh-CN" sz="2400" dirty="0"/>
                  <a:t>i</a:t>
                </a:r>
                <a:r>
                  <a:rPr lang="en-US" altLang="zh-CN" sz="2400" dirty="0">
                    <a:sym typeface="Symbol" panose="05050102010706020507" pitchFamily="18" charset="2"/>
                  </a:rPr>
                  <a:t></a:t>
                </a:r>
                <a:r>
                  <a:rPr lang="en-US" altLang="zh-CN" sz="2400" dirty="0"/>
                  <a:t>j</a:t>
                </a:r>
                <a:r>
                  <a:rPr lang="en-US" altLang="zh-CN" sz="2400" dirty="0">
                    <a:sym typeface="Symbol" panose="05050102010706020507" pitchFamily="18" charset="2"/>
                  </a:rPr>
                  <a:t></a:t>
                </a:r>
                <a14:m>
                  <m:oMath xmlns:m="http://schemas.openxmlformats.org/officeDocument/2006/math">
                    <m:sSup>
                      <m:sSupPr>
                        <m:ctrlPr>
                          <a:rPr lang="en-US" altLang="zh-CN" sz="2400" i="1">
                            <a:latin typeface="Cambria Math" panose="02040503050406030204" pitchFamily="18" charset="0"/>
                            <a:sym typeface="Symbol" panose="05050102010706020507" pitchFamily="18" charset="2"/>
                          </a:rPr>
                        </m:ctrlPr>
                      </m:sSupPr>
                      <m:e>
                        <m:r>
                          <a:rPr lang="en-US" altLang="zh-CN" sz="2400" i="1">
                            <a:latin typeface="Cambria Math" panose="02040503050406030204" pitchFamily="18" charset="0"/>
                            <a:sym typeface="Symbol" panose="05050102010706020507" pitchFamily="18" charset="2"/>
                          </a:rPr>
                          <m:t>𝟐</m:t>
                        </m:r>
                      </m:e>
                      <m:sup>
                        <m:sSup>
                          <m:sSupPr>
                            <m:ctrlPr>
                              <a:rPr lang="en-US" altLang="zh-CN" sz="2400" i="1">
                                <a:latin typeface="Cambria Math" panose="02040503050406030204" pitchFamily="18" charset="0"/>
                                <a:sym typeface="Symbol" panose="05050102010706020507" pitchFamily="18" charset="2"/>
                              </a:rPr>
                            </m:ctrlPr>
                          </m:sSupPr>
                          <m:e>
                            <m:r>
                              <m:rPr>
                                <m:sty m:val="p"/>
                              </m:rPr>
                              <a:rPr lang="en-US" altLang="zh-CN" sz="2400" i="1">
                                <a:latin typeface="Cambria Math" panose="02040503050406030204" pitchFamily="18" charset="0"/>
                                <a:sym typeface="Symbol" panose="05050102010706020507" pitchFamily="18" charset="2"/>
                              </a:rPr>
                              <m:t>n</m:t>
                            </m:r>
                          </m:e>
                          <m:sup>
                            <m:r>
                              <a:rPr lang="en-US" altLang="zh-CN" sz="2400" i="1">
                                <a:latin typeface="Cambria Math" panose="02040503050406030204" pitchFamily="18" charset="0"/>
                                <a:sym typeface="Symbol" panose="05050102010706020507" pitchFamily="18" charset="2"/>
                              </a:rPr>
                              <m:t>𝟐</m:t>
                            </m:r>
                          </m:sup>
                        </m:sSup>
                      </m:sup>
                    </m:sSup>
                  </m:oMath>
                </a14:m>
                <a:r>
                  <a:rPr lang="en-US" altLang="zh-CN" sz="2400" dirty="0"/>
                  <a:t>)</a:t>
                </a:r>
                <a:r>
                  <a:rPr lang="zh-CN" altLang="en-US" sz="2400" dirty="0">
                    <a:latin typeface="宋体" panose="02010600030101010101" pitchFamily="2" charset="-122"/>
                  </a:rPr>
                  <a:t>使得</a:t>
                </a:r>
                <a:r>
                  <a:rPr lang="en-US" altLang="zh-CN" sz="2400" dirty="0" err="1"/>
                  <a:t>R</a:t>
                </a:r>
                <a:r>
                  <a:rPr lang="en-US" altLang="zh-CN" sz="2400" baseline="30000" dirty="0" err="1"/>
                  <a:t>i</a:t>
                </a:r>
                <a:r>
                  <a:rPr lang="en-US" altLang="zh-CN" sz="2400" dirty="0"/>
                  <a:t>=</a:t>
                </a:r>
                <a:r>
                  <a:rPr lang="en-US" altLang="zh-CN" sz="2400" dirty="0" err="1"/>
                  <a:t>R</a:t>
                </a:r>
                <a:r>
                  <a:rPr lang="en-US" altLang="zh-CN" sz="2400" baseline="30000" dirty="0" err="1"/>
                  <a:t>j</a:t>
                </a:r>
                <a:r>
                  <a:rPr lang="zh-CN" altLang="en-US" sz="2400" dirty="0">
                    <a:latin typeface="宋体" panose="02010600030101010101" pitchFamily="2" charset="-122"/>
                  </a:rPr>
                  <a:t>。</a:t>
                </a:r>
                <a:endParaRPr lang="zh-CN" altLang="en-US" sz="2400" dirty="0"/>
              </a:p>
            </p:txBody>
          </p:sp>
        </mc:Choice>
        <mc:Fallback xmlns="">
          <p:sp>
            <p:nvSpPr>
              <p:cNvPr id="59395"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2"/>
                <a:stretch>
                  <a:fillRect l="-1197" t="-1085" r="-4862"/>
                </a:stretch>
              </a:blipFill>
            </p:spPr>
            <p:txBody>
              <a:bodyPr/>
              <a:lstStyle/>
              <a:p>
                <a:r>
                  <a:rPr lang="zh-CN" altLang="en-US">
                    <a:noFill/>
                  </a:rPr>
                  <a:t> </a:t>
                </a:r>
              </a:p>
            </p:txBody>
          </p:sp>
        </mc:Fallback>
      </mc:AlternateContent>
    </p:spTree>
  </p:cSld>
  <p:clrMapOvr>
    <a:masterClrMapping/>
  </p:clrMapOvr>
  <p:transition spd="slow" advTm="8000">
    <p:zoom/>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p>
        </p:txBody>
      </p:sp>
      <p:sp>
        <p:nvSpPr>
          <p:cNvPr id="237571" name="Rectangle 3"/>
          <p:cNvSpPr>
            <a:spLocks noGrp="1" noChangeArrowheads="1"/>
          </p:cNvSpPr>
          <p:nvPr>
            <p:ph sz="quarter" idx="1"/>
          </p:nvPr>
        </p:nvSpPr>
        <p:spPr>
          <a:xfrm>
            <a:off x="612775" y="1200150"/>
            <a:ext cx="8153400" cy="3371850"/>
          </a:xfrm>
        </p:spPr>
        <p:txBody>
          <a:bodyPr/>
          <a:lstStyle/>
          <a:p>
            <a:pPr marL="0" indent="0" eaLnBrk="1" hangingPunct="1">
              <a:lnSpc>
                <a:spcPct val="120000"/>
              </a:lnSpc>
              <a:spcBef>
                <a:spcPct val="10000"/>
              </a:spcBef>
              <a:tabLst>
                <a:tab pos="476250" algn="l"/>
              </a:tabLst>
            </a:pPr>
            <a:r>
              <a:rPr lang="zh-CN" altLang="en-US" sz="2400" dirty="0"/>
              <a:t>设</a:t>
            </a:r>
            <a:r>
              <a:rPr lang="en-US" altLang="zh-CN" sz="2400" dirty="0"/>
              <a:t>R</a:t>
            </a:r>
            <a:r>
              <a:rPr lang="zh-CN" altLang="en-US" sz="2400" dirty="0"/>
              <a:t>是集合</a:t>
            </a:r>
            <a:r>
              <a:rPr lang="en-US" altLang="zh-CN" sz="2400" dirty="0"/>
              <a:t>A</a:t>
            </a:r>
            <a:r>
              <a:rPr lang="zh-CN" altLang="en-US" sz="2400" dirty="0"/>
              <a:t>上的关系，若存在自然数</a:t>
            </a:r>
            <a:r>
              <a:rPr lang="en-US" altLang="zh-CN" sz="2400" dirty="0" err="1"/>
              <a:t>i</a:t>
            </a:r>
            <a:r>
              <a:rPr lang="zh-CN" altLang="en-US" sz="2400" dirty="0"/>
              <a:t>，</a:t>
            </a:r>
            <a:r>
              <a:rPr lang="en-US" altLang="zh-CN" sz="2400" dirty="0"/>
              <a:t>j(</a:t>
            </a:r>
            <a:r>
              <a:rPr lang="en-US" altLang="zh-CN" sz="2400" dirty="0" err="1"/>
              <a:t>i</a:t>
            </a:r>
            <a:r>
              <a:rPr lang="en-US" altLang="zh-CN" sz="2400" dirty="0" err="1">
                <a:sym typeface="Symbol" panose="05050102010706020507" pitchFamily="18" charset="2"/>
              </a:rPr>
              <a:t></a:t>
            </a:r>
            <a:r>
              <a:rPr lang="en-US" altLang="zh-CN" sz="2400" dirty="0" err="1"/>
              <a:t>j</a:t>
            </a:r>
            <a:r>
              <a:rPr lang="en-US" altLang="zh-CN" sz="2400" dirty="0"/>
              <a:t>)</a:t>
            </a:r>
            <a:r>
              <a:rPr lang="zh-CN" altLang="en-US" sz="2400" dirty="0"/>
              <a:t>，使得</a:t>
            </a:r>
            <a:r>
              <a:rPr lang="en-US" altLang="zh-CN" sz="2400" dirty="0" err="1"/>
              <a:t>R</a:t>
            </a:r>
            <a:r>
              <a:rPr lang="en-US" altLang="zh-CN" sz="2400" baseline="30000" dirty="0" err="1"/>
              <a:t>i</a:t>
            </a:r>
            <a:r>
              <a:rPr lang="en-US" altLang="zh-CN" sz="2400" dirty="0"/>
              <a:t>=</a:t>
            </a:r>
            <a:r>
              <a:rPr lang="en-US" altLang="zh-CN" sz="2400" dirty="0" err="1"/>
              <a:t>R</a:t>
            </a:r>
            <a:r>
              <a:rPr lang="en-US" altLang="zh-CN" sz="2400" baseline="30000" dirty="0" err="1"/>
              <a:t>j</a:t>
            </a:r>
            <a:r>
              <a:rPr lang="zh-CN" altLang="en-US" sz="2400" dirty="0"/>
              <a:t>，则有</a:t>
            </a:r>
            <a:br>
              <a:rPr lang="zh-CN" altLang="en-US" sz="2400" dirty="0"/>
            </a:br>
            <a:r>
              <a:rPr lang="zh-CN" altLang="en-US" sz="2400" dirty="0">
                <a:cs typeface="Times New Roman" panose="02020603050405020304" pitchFamily="18" charset="0"/>
              </a:rPr>
              <a:t>	</a:t>
            </a:r>
            <a:r>
              <a:rPr lang="en-US" altLang="zh-CN" sz="2400" dirty="0">
                <a:cs typeface="Times New Roman" panose="02020603050405020304" pitchFamily="18" charset="0"/>
              </a:rPr>
              <a:t>(1)</a:t>
            </a:r>
            <a:r>
              <a:rPr lang="en-US" altLang="zh-CN" sz="2400" dirty="0" err="1"/>
              <a:t>R</a:t>
            </a:r>
            <a:r>
              <a:rPr lang="en-US" altLang="zh-CN" sz="2400" baseline="30000" dirty="0" err="1"/>
              <a:t>i+k</a:t>
            </a:r>
            <a:r>
              <a:rPr lang="en-US" altLang="zh-CN" sz="2400" dirty="0"/>
              <a:t>=</a:t>
            </a:r>
            <a:r>
              <a:rPr lang="en-US" altLang="zh-CN" sz="2400" dirty="0" err="1"/>
              <a:t>R</a:t>
            </a:r>
            <a:r>
              <a:rPr lang="en-US" altLang="zh-CN" sz="2400" baseline="30000" dirty="0" err="1"/>
              <a:t>j+k</a:t>
            </a:r>
            <a:r>
              <a:rPr lang="zh-CN" altLang="en-US" sz="2400" dirty="0"/>
              <a:t>，</a:t>
            </a:r>
            <a:r>
              <a:rPr lang="en-US" altLang="zh-CN" sz="2400" dirty="0" err="1"/>
              <a:t>k</a:t>
            </a:r>
            <a:r>
              <a:rPr lang="en-US" altLang="zh-CN" sz="2400" dirty="0" err="1">
                <a:sym typeface="Symbol" panose="05050102010706020507" pitchFamily="18" charset="2"/>
              </a:rPr>
              <a:t></a:t>
            </a:r>
            <a:r>
              <a:rPr lang="en-US" altLang="zh-CN" sz="2400" dirty="0" err="1"/>
              <a:t>N</a:t>
            </a:r>
            <a:r>
              <a:rPr lang="zh-CN" altLang="en-US" sz="2400" dirty="0"/>
              <a:t>；</a:t>
            </a:r>
            <a:br>
              <a:rPr lang="zh-CN" altLang="en-US" sz="2400" dirty="0"/>
            </a:br>
            <a:r>
              <a:rPr lang="zh-CN" altLang="en-US" sz="2400" dirty="0"/>
              <a:t>	</a:t>
            </a:r>
            <a:r>
              <a:rPr lang="en-US" altLang="zh-CN" sz="2400" dirty="0"/>
              <a:t>(2)</a:t>
            </a:r>
            <a:r>
              <a:rPr lang="en-US" altLang="zh-CN" sz="2400" dirty="0" err="1"/>
              <a:t>R</a:t>
            </a:r>
            <a:r>
              <a:rPr lang="en-US" altLang="zh-CN" sz="2400" baseline="30000" dirty="0" err="1"/>
              <a:t>i+kp+m</a:t>
            </a:r>
            <a:r>
              <a:rPr lang="en-US" altLang="zh-CN" sz="2400" dirty="0"/>
              <a:t>=</a:t>
            </a:r>
            <a:r>
              <a:rPr lang="en-US" altLang="zh-CN" sz="2400" dirty="0" err="1"/>
              <a:t>R</a:t>
            </a:r>
            <a:r>
              <a:rPr lang="en-US" altLang="zh-CN" sz="2400" baseline="30000" dirty="0" err="1"/>
              <a:t>i+m</a:t>
            </a:r>
            <a:r>
              <a:rPr lang="zh-CN" altLang="en-US" sz="2400" dirty="0"/>
              <a:t>，其中</a:t>
            </a:r>
            <a:r>
              <a:rPr lang="en-US" altLang="zh-CN" sz="2400" dirty="0"/>
              <a:t>k</a:t>
            </a:r>
            <a:r>
              <a:rPr lang="zh-CN" altLang="en-US" sz="2400" dirty="0"/>
              <a:t>，</a:t>
            </a:r>
            <a:r>
              <a:rPr lang="en-US" altLang="zh-CN" sz="2400" dirty="0" err="1"/>
              <a:t>m</a:t>
            </a:r>
            <a:r>
              <a:rPr lang="en-US" altLang="zh-CN" sz="2400" dirty="0" err="1">
                <a:sym typeface="Symbol" panose="05050102010706020507" pitchFamily="18" charset="2"/>
              </a:rPr>
              <a:t></a:t>
            </a:r>
            <a:r>
              <a:rPr lang="en-US" altLang="zh-CN" sz="2400" dirty="0" err="1"/>
              <a:t>N</a:t>
            </a:r>
            <a:r>
              <a:rPr lang="zh-CN" altLang="en-US" sz="2400" dirty="0"/>
              <a:t>，</a:t>
            </a:r>
            <a:r>
              <a:rPr lang="en-US" altLang="zh-CN" sz="2400" dirty="0"/>
              <a:t>p=j-</a:t>
            </a:r>
            <a:r>
              <a:rPr lang="en-US" altLang="zh-CN" sz="2400" dirty="0" err="1"/>
              <a:t>i</a:t>
            </a:r>
            <a:r>
              <a:rPr lang="en-US" altLang="zh-CN" sz="2400" dirty="0"/>
              <a:t>;</a:t>
            </a:r>
            <a:br>
              <a:rPr lang="en-US" altLang="zh-CN" sz="2400" dirty="0"/>
            </a:br>
            <a:r>
              <a:rPr lang="en-US" altLang="zh-CN" sz="2400" dirty="0"/>
              <a:t>	(3)</a:t>
            </a:r>
            <a:r>
              <a:rPr lang="zh-CN" altLang="en-US" sz="2400" dirty="0"/>
              <a:t>令</a:t>
            </a:r>
            <a:r>
              <a:rPr lang="en-US" altLang="zh-CN" sz="2400" dirty="0"/>
              <a:t>S={R</a:t>
            </a:r>
            <a:r>
              <a:rPr lang="en-US" altLang="zh-CN" sz="2400" baseline="30000" dirty="0"/>
              <a:t>0</a:t>
            </a:r>
            <a:r>
              <a:rPr lang="en-US" altLang="zh-CN" sz="2400" dirty="0"/>
              <a:t>,R</a:t>
            </a:r>
            <a:r>
              <a:rPr lang="en-US" altLang="zh-CN" sz="2400" baseline="30000" dirty="0"/>
              <a:t>1</a:t>
            </a:r>
            <a:r>
              <a:rPr lang="en-US" altLang="zh-CN" sz="2400" dirty="0"/>
              <a:t>,…,R</a:t>
            </a:r>
            <a:r>
              <a:rPr lang="en-US" altLang="zh-CN" sz="2400" baseline="30000" dirty="0"/>
              <a:t>j-1</a:t>
            </a:r>
            <a:r>
              <a:rPr lang="en-US" altLang="zh-CN" sz="2400" dirty="0"/>
              <a:t>},</a:t>
            </a:r>
            <a:r>
              <a:rPr lang="zh-CN" altLang="en-US" sz="2400" dirty="0"/>
              <a:t>则对于任意</a:t>
            </a:r>
            <a:r>
              <a:rPr lang="en-US" altLang="zh-CN" sz="2400" dirty="0" err="1"/>
              <a:t>q</a:t>
            </a:r>
            <a:r>
              <a:rPr lang="en-US" altLang="zh-CN" sz="2400" dirty="0" err="1">
                <a:sym typeface="Symbol" panose="05050102010706020507" pitchFamily="18" charset="2"/>
              </a:rPr>
              <a:t></a:t>
            </a:r>
            <a:r>
              <a:rPr lang="en-US" altLang="zh-CN" sz="2400" dirty="0" err="1"/>
              <a:t>N</a:t>
            </a:r>
            <a:r>
              <a:rPr lang="en-US" altLang="zh-CN" sz="2400" dirty="0"/>
              <a:t>,</a:t>
            </a:r>
            <a:r>
              <a:rPr lang="zh-CN" altLang="en-US" sz="2400" dirty="0"/>
              <a:t>有</a:t>
            </a:r>
            <a:r>
              <a:rPr lang="en-US" altLang="zh-CN" sz="2400" dirty="0" err="1"/>
              <a:t>R</a:t>
            </a:r>
            <a:r>
              <a:rPr lang="en-US" altLang="zh-CN" sz="2400" baseline="30000" dirty="0" err="1"/>
              <a:t>q</a:t>
            </a:r>
            <a:r>
              <a:rPr lang="en-US" altLang="zh-CN" sz="2400" dirty="0" err="1">
                <a:sym typeface="Symbol" panose="05050102010706020507" pitchFamily="18" charset="2"/>
              </a:rPr>
              <a:t>S</a:t>
            </a:r>
            <a:endParaRPr lang="en-US" altLang="zh-CN" sz="2400" dirty="0"/>
          </a:p>
          <a:p>
            <a:pPr marL="0" indent="0" eaLnBrk="1" hangingPunct="1">
              <a:spcBef>
                <a:spcPct val="40000"/>
              </a:spcBef>
              <a:tabLst>
                <a:tab pos="476250" algn="l"/>
              </a:tabLst>
            </a:pPr>
            <a:r>
              <a:rPr lang="zh-CN" altLang="en-US" sz="2400" dirty="0">
                <a:solidFill>
                  <a:schemeClr val="tx2"/>
                </a:solidFill>
              </a:rPr>
              <a:t>证明：</a:t>
            </a:r>
            <a:r>
              <a:rPr lang="en-US" altLang="zh-CN" sz="2400" dirty="0">
                <a:solidFill>
                  <a:schemeClr val="tx2"/>
                </a:solidFill>
                <a:cs typeface="Times New Roman" panose="02020603050405020304" pitchFamily="18" charset="0"/>
              </a:rPr>
              <a:t>(1)</a:t>
            </a:r>
            <a:r>
              <a:rPr lang="en-US" altLang="zh-CN" sz="2400" dirty="0" err="1"/>
              <a:t>R</a:t>
            </a:r>
            <a:r>
              <a:rPr lang="en-US" altLang="zh-CN" sz="2400" baseline="30000" dirty="0" err="1"/>
              <a:t>i+k</a:t>
            </a:r>
            <a:r>
              <a:rPr lang="en-US" altLang="zh-CN" sz="2400" dirty="0"/>
              <a:t>=</a:t>
            </a:r>
            <a:r>
              <a:rPr lang="en-US" altLang="zh-CN" sz="2400" dirty="0" err="1"/>
              <a:t>R</a:t>
            </a:r>
            <a:r>
              <a:rPr lang="en-US" altLang="zh-CN" sz="2400" baseline="30000" dirty="0" err="1"/>
              <a:t>i</a:t>
            </a:r>
            <a:r>
              <a:rPr lang="en-US" altLang="zh-CN" sz="2400" dirty="0" err="1">
                <a:sym typeface="Symbol" panose="05050102010706020507" pitchFamily="18" charset="2"/>
              </a:rPr>
              <a:t>⸰</a:t>
            </a:r>
            <a:r>
              <a:rPr lang="en-US" altLang="zh-CN" sz="2400" dirty="0" err="1"/>
              <a:t>R</a:t>
            </a:r>
            <a:r>
              <a:rPr lang="en-US" altLang="zh-CN" sz="2400" baseline="30000" dirty="0" err="1"/>
              <a:t>k</a:t>
            </a:r>
            <a:r>
              <a:rPr lang="en-US" altLang="zh-CN" sz="2400" dirty="0"/>
              <a:t>=</a:t>
            </a:r>
            <a:r>
              <a:rPr lang="en-US" altLang="zh-CN" sz="2400" dirty="0" err="1"/>
              <a:t>R</a:t>
            </a:r>
            <a:r>
              <a:rPr lang="en-US" altLang="zh-CN" sz="2400" baseline="30000" dirty="0" err="1"/>
              <a:t>j</a:t>
            </a:r>
            <a:r>
              <a:rPr lang="en-US" altLang="zh-CN" sz="2400" dirty="0" err="1">
                <a:sym typeface="Symbol" panose="05050102010706020507" pitchFamily="18" charset="2"/>
              </a:rPr>
              <a:t>⸰</a:t>
            </a:r>
            <a:r>
              <a:rPr lang="en-US" altLang="zh-CN" sz="2400" dirty="0" err="1"/>
              <a:t>R</a:t>
            </a:r>
            <a:r>
              <a:rPr lang="en-US" altLang="zh-CN" sz="2400" baseline="30000" dirty="0" err="1"/>
              <a:t>k</a:t>
            </a:r>
            <a:r>
              <a:rPr lang="en-US" altLang="zh-CN" sz="2400" dirty="0"/>
              <a:t>=</a:t>
            </a:r>
            <a:r>
              <a:rPr lang="en-US" altLang="zh-CN" sz="2400" dirty="0" err="1"/>
              <a:t>R</a:t>
            </a:r>
            <a:r>
              <a:rPr lang="en-US" altLang="zh-CN" sz="2400" baseline="30000" dirty="0" err="1"/>
              <a:t>j+k</a:t>
            </a:r>
            <a:r>
              <a:rPr lang="zh-CN" altLang="en-US" sz="2400" dirty="0"/>
              <a:t>；</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left)">
                                      <p:cBhvr>
                                        <p:cTn id="7" dur="500"/>
                                        <p:tgtEl>
                                          <p:spTgt spid="237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7571">
                                            <p:txEl>
                                              <p:pRg st="1" end="1"/>
                                            </p:txEl>
                                          </p:spTgt>
                                        </p:tgtEl>
                                        <p:attrNameLst>
                                          <p:attrName>style.visibility</p:attrName>
                                        </p:attrNameLst>
                                      </p:cBhvr>
                                      <p:to>
                                        <p:strVal val="visible"/>
                                      </p:to>
                                    </p:set>
                                    <p:animEffect transition="in" filter="wipe(left)">
                                      <p:cBhvr>
                                        <p:cTn id="12" dur="500"/>
                                        <p:tgtEl>
                                          <p:spTgt spid="237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4200" dirty="0">
                <a:latin typeface="宋体" panose="02010600030101010101" pitchFamily="2" charset="-122"/>
              </a:rPr>
              <a:t>证明</a:t>
            </a:r>
          </a:p>
        </p:txBody>
      </p:sp>
      <mc:AlternateContent xmlns:mc="http://schemas.openxmlformats.org/markup-compatibility/2006" xmlns:a14="http://schemas.microsoft.com/office/drawing/2010/main">
        <mc:Choice Requires="a14">
          <p:sp>
            <p:nvSpPr>
              <p:cNvPr id="2" name="内容占位符 1"/>
              <p:cNvSpPr>
                <a:spLocks noGrp="1"/>
              </p:cNvSpPr>
              <p:nvPr>
                <p:ph sz="quarter" idx="1"/>
              </p:nvPr>
            </p:nvSpPr>
            <p:spPr/>
            <p:txBody>
              <a:bodyPr/>
              <a:lstStyle/>
              <a:p>
                <a:r>
                  <a:rPr lang="en-US" altLang="zh-CN" dirty="0"/>
                  <a:t>(2)</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𝑹</m:t>
                        </m:r>
                      </m:e>
                      <m:sup>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𝒌𝒑</m:t>
                        </m:r>
                        <m:r>
                          <a:rPr lang="en-US" altLang="zh-CN" b="1" i="1" smtClean="0">
                            <a:latin typeface="Cambria Math" panose="02040503050406030204" pitchFamily="18" charset="0"/>
                          </a:rPr>
                          <m:t>+</m:t>
                        </m:r>
                        <m:r>
                          <a:rPr lang="en-US" altLang="zh-CN" b="1" i="1" smtClean="0">
                            <a:latin typeface="Cambria Math" panose="02040503050406030204" pitchFamily="18" charset="0"/>
                          </a:rPr>
                          <m:t>𝒎</m:t>
                        </m:r>
                      </m:sup>
                    </m:sSup>
                    <m:r>
                      <a:rPr lang="en-US" altLang="zh-CN" b="1"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i="1">
                            <a:latin typeface="Cambria Math" panose="02040503050406030204" pitchFamily="18" charset="0"/>
                          </a:rPr>
                          <m:t>𝒊</m:t>
                        </m:r>
                        <m:r>
                          <a:rPr lang="en-US" altLang="zh-CN" i="1">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𝒋</m:t>
                            </m:r>
                            <m:r>
                              <a:rPr lang="en-US" altLang="zh-CN" b="1" i="1" smtClean="0">
                                <a:latin typeface="Cambria Math" panose="02040503050406030204" pitchFamily="18" charset="0"/>
                              </a:rPr>
                              <m:t>−</m:t>
                            </m:r>
                            <m:r>
                              <a:rPr lang="en-US" altLang="zh-CN" b="1" i="1" smtClean="0">
                                <a:latin typeface="Cambria Math" panose="02040503050406030204" pitchFamily="18" charset="0"/>
                              </a:rPr>
                              <m:t>𝒊</m:t>
                            </m:r>
                          </m:e>
                        </m:d>
                        <m:r>
                          <a:rPr lang="en-US" altLang="zh-CN" b="1" i="1" smtClean="0">
                            <a:latin typeface="Cambria Math" panose="02040503050406030204" pitchFamily="18" charset="0"/>
                          </a:rPr>
                          <m:t>+(</m:t>
                        </m:r>
                        <m:r>
                          <a:rPr lang="en-US" altLang="zh-CN" i="1">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𝒋</m:t>
                        </m:r>
                        <m:r>
                          <a:rPr lang="en-US" altLang="zh-CN" b="1" i="1" smtClean="0">
                            <a:latin typeface="Cambria Math" panose="02040503050406030204" pitchFamily="18" charset="0"/>
                          </a:rPr>
                          <m:t>−</m:t>
                        </m:r>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𝒎</m:t>
                        </m:r>
                      </m:sup>
                    </m:sSup>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b="1" i="1" smtClean="0">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𝒌</m:t>
                        </m:r>
                        <m:r>
                          <a:rPr lang="en-US" altLang="zh-CN" i="1">
                            <a:latin typeface="Cambria Math" panose="02040503050406030204" pitchFamily="18" charset="0"/>
                          </a:rPr>
                          <m:t>−</m:t>
                        </m:r>
                        <m:r>
                          <a:rPr lang="en-US" altLang="zh-CN" i="1">
                            <a:latin typeface="Cambria Math" panose="02040503050406030204" pitchFamily="18" charset="0"/>
                          </a:rPr>
                          <m:t>𝟏</m:t>
                        </m:r>
                        <m:r>
                          <a:rPr lang="en-US" altLang="zh-CN" i="1">
                            <a:latin typeface="Cambria Math" panose="02040503050406030204" pitchFamily="18" charset="0"/>
                          </a:rPr>
                          <m:t>)(</m:t>
                        </m:r>
                        <m:r>
                          <a:rPr lang="en-US" altLang="zh-CN" i="1">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𝒎</m:t>
                        </m:r>
                      </m:sup>
                    </m:sSup>
                  </m:oMath>
                </a14:m>
                <a:endParaRPr lang="en-US" altLang="zh-CN" dirty="0"/>
              </a:p>
              <a:p>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b="1" i="1" smtClean="0">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𝒌</m:t>
                        </m:r>
                        <m:r>
                          <a:rPr lang="en-US" altLang="zh-CN" i="1">
                            <a:latin typeface="Cambria Math" panose="02040503050406030204" pitchFamily="18" charset="0"/>
                          </a:rPr>
                          <m:t>−</m:t>
                        </m:r>
                        <m:r>
                          <a:rPr lang="en-US" altLang="zh-CN" i="1">
                            <a:latin typeface="Cambria Math" panose="02040503050406030204" pitchFamily="18" charset="0"/>
                          </a:rPr>
                          <m:t>𝟏</m:t>
                        </m:r>
                        <m:r>
                          <a:rPr lang="en-US" altLang="zh-CN" i="1">
                            <a:latin typeface="Cambria Math" panose="02040503050406030204" pitchFamily="18" charset="0"/>
                          </a:rPr>
                          <m:t>)(</m:t>
                        </m:r>
                        <m:r>
                          <a:rPr lang="en-US" altLang="zh-CN" i="1">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𝒎</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i="1">
                            <a:latin typeface="Cambria Math" panose="02040503050406030204" pitchFamily="18" charset="0"/>
                          </a:rPr>
                          <m:t>𝒊</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𝒊</m:t>
                            </m:r>
                          </m:e>
                        </m:d>
                        <m:r>
                          <a:rPr lang="en-US" altLang="zh-CN" i="1">
                            <a:latin typeface="Cambria Math" panose="02040503050406030204" pitchFamily="18" charset="0"/>
                          </a:rPr>
                          <m:t>+(</m:t>
                        </m:r>
                        <m:r>
                          <a:rPr lang="en-US" altLang="zh-CN" i="1">
                            <a:latin typeface="Cambria Math" panose="02040503050406030204" pitchFamily="18" charset="0"/>
                          </a:rPr>
                          <m:t>𝒌</m:t>
                        </m:r>
                        <m:r>
                          <a:rPr lang="en-US" altLang="zh-CN" i="1">
                            <a:latin typeface="Cambria Math" panose="02040503050406030204" pitchFamily="18" charset="0"/>
                          </a:rPr>
                          <m:t>−</m:t>
                        </m:r>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i="1">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𝒎</m:t>
                        </m:r>
                      </m:sup>
                    </m:sSup>
                  </m:oMath>
                </a14:m>
                <a:endParaRPr lang="en-US" altLang="zh-CN" dirty="0"/>
              </a:p>
              <a:p>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i="1">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𝒌</m:t>
                        </m:r>
                        <m:r>
                          <a:rPr lang="en-US" altLang="zh-CN" i="1">
                            <a:latin typeface="Cambria Math" panose="02040503050406030204" pitchFamily="18" charset="0"/>
                          </a:rPr>
                          <m:t>−</m:t>
                        </m:r>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i="1">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𝒎</m:t>
                        </m:r>
                      </m:sup>
                    </m:sSup>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𝒌</m:t>
                        </m:r>
                        <m:r>
                          <a:rPr lang="en-US" altLang="zh-CN" i="1">
                            <a:latin typeface="Cambria Math" panose="02040503050406030204" pitchFamily="18" charset="0"/>
                          </a:rPr>
                          <m:t>−</m:t>
                        </m:r>
                        <m:r>
                          <a:rPr lang="en-US" altLang="zh-CN" b="1" i="1" smtClean="0">
                            <a:latin typeface="Cambria Math" panose="02040503050406030204" pitchFamily="18" charset="0"/>
                          </a:rPr>
                          <m:t>𝟐</m:t>
                        </m:r>
                        <m:r>
                          <a:rPr lang="en-US" altLang="zh-CN" i="1">
                            <a:latin typeface="Cambria Math" panose="02040503050406030204" pitchFamily="18" charset="0"/>
                          </a:rPr>
                          <m:t>)(</m:t>
                        </m:r>
                        <m:r>
                          <a:rPr lang="en-US" altLang="zh-CN" i="1">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𝒎</m:t>
                        </m:r>
                      </m:sup>
                    </m:sSup>
                  </m:oMath>
                </a14:m>
                <a:endParaRPr lang="en-US" altLang="zh-CN" dirty="0"/>
              </a:p>
              <a:p>
                <a:r>
                  <a:rPr lang="en-US" altLang="zh-CN" dirty="0"/>
                  <a:t>……</a:t>
                </a:r>
              </a:p>
              <a:p>
                <a14:m>
                  <m:oMath xmlns:m="http://schemas.openxmlformats.org/officeDocument/2006/math">
                    <m:r>
                      <a:rPr lang="en-US" altLang="zh-CN"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i="1">
                            <a:latin typeface="Cambria Math" panose="02040503050406030204" pitchFamily="18" charset="0"/>
                          </a:rPr>
                          <m:t>𝒊</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𝒊</m:t>
                            </m:r>
                          </m:e>
                        </m:d>
                        <m:r>
                          <a:rPr lang="en-US" altLang="zh-CN" b="1" i="1" smtClean="0">
                            <a:latin typeface="Cambria Math" panose="02040503050406030204" pitchFamily="18" charset="0"/>
                          </a:rPr>
                          <m:t>+</m:t>
                        </m:r>
                        <m:r>
                          <a:rPr lang="en-US" altLang="zh-CN" i="1">
                            <a:latin typeface="Cambria Math" panose="02040503050406030204" pitchFamily="18" charset="0"/>
                          </a:rPr>
                          <m:t>𝒎</m:t>
                        </m:r>
                      </m:sup>
                    </m:sSup>
                  </m:oMath>
                </a14:m>
                <a:endParaRPr lang="en-US" altLang="zh-CN" dirty="0"/>
              </a:p>
              <a:p>
                <a14:m>
                  <m:oMath xmlns:m="http://schemas.openxmlformats.org/officeDocument/2006/math">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b="1" i="1" smtClean="0">
                            <a:latin typeface="Cambria Math" panose="02040503050406030204" pitchFamily="18" charset="0"/>
                          </a:rPr>
                          <m:t>𝒋</m:t>
                        </m:r>
                        <m:r>
                          <a:rPr lang="en-US" altLang="zh-CN" i="1">
                            <a:latin typeface="Cambria Math" panose="02040503050406030204" pitchFamily="18" charset="0"/>
                          </a:rPr>
                          <m:t>+</m:t>
                        </m:r>
                        <m:r>
                          <a:rPr lang="en-US" altLang="zh-CN" i="1">
                            <a:latin typeface="Cambria Math" panose="02040503050406030204" pitchFamily="18" charset="0"/>
                          </a:rPr>
                          <m:t>𝒎</m:t>
                        </m:r>
                      </m:sup>
                    </m:sSup>
                  </m:oMath>
                </a14:m>
                <a:endParaRPr lang="en-US" altLang="zh-CN" dirty="0"/>
              </a:p>
              <a:p>
                <a14:m>
                  <m:oMath xmlns:m="http://schemas.openxmlformats.org/officeDocument/2006/math">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𝑹</m:t>
                        </m:r>
                      </m:e>
                      <m:sup>
                        <m:r>
                          <a:rPr lang="en-US" altLang="zh-CN" b="1" i="1" smtClean="0">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𝒎</m:t>
                        </m:r>
                      </m:sup>
                    </m:sSup>
                  </m:oMath>
                </a14:m>
                <a:endParaRPr lang="en-US" altLang="zh-CN" dirty="0"/>
              </a:p>
              <a:p>
                <a:r>
                  <a:rPr lang="en-US" altLang="zh-CN">
                    <a:latin typeface="Cambria Math" panose="02040503050406030204" pitchFamily="18" charset="0"/>
                    <a:ea typeface="Cambria Math" panose="02040503050406030204" pitchFamily="18" charset="0"/>
                  </a:rPr>
                  <a:t>P=j-i</a:t>
                </a:r>
                <a:endParaRPr lang="zh-CN" altLang="en-US" dirty="0">
                  <a:latin typeface="Cambria Math" panose="020405030504060302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sz="quarter" idx="1"/>
              </p:nvPr>
            </p:nvSpPr>
            <p:spPr>
              <a:blipFill>
                <a:blip r:embed="rId3"/>
                <a:stretch>
                  <a:fillRect t="-1085"/>
                </a:stretch>
              </a:blipFill>
            </p:spPr>
            <p:txBody>
              <a:bodyPr/>
              <a:lstStyle/>
              <a:p>
                <a:r>
                  <a:rPr lang="zh-CN" altLang="en-US">
                    <a:noFill/>
                  </a:rPr>
                  <a:t> </a:t>
                </a:r>
              </a:p>
            </p:txBody>
          </p:sp>
        </mc:Fallback>
      </mc:AlternateContent>
    </p:spTree>
  </p:cSld>
  <p:clrMapOvr>
    <a:masterClrMapping/>
  </p:clrMapOvr>
  <p:transition spd="slow" advTm="8000">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证明</a:t>
            </a:r>
          </a:p>
        </p:txBody>
      </p:sp>
      <p:sp>
        <p:nvSpPr>
          <p:cNvPr id="63491" name="Rectangle 3"/>
          <p:cNvSpPr>
            <a:spLocks noGrp="1" noChangeArrowheads="1"/>
          </p:cNvSpPr>
          <p:nvPr>
            <p:ph sz="quarter" idx="1"/>
          </p:nvPr>
        </p:nvSpPr>
        <p:spPr>
          <a:xfrm>
            <a:off x="612775" y="1200150"/>
            <a:ext cx="8153400" cy="3371850"/>
          </a:xfrm>
        </p:spPr>
        <p:txBody>
          <a:bodyPr/>
          <a:lstStyle/>
          <a:p>
            <a:pPr marL="0" indent="0" eaLnBrk="1" hangingPunct="1">
              <a:lnSpc>
                <a:spcPct val="120000"/>
              </a:lnSpc>
              <a:buClr>
                <a:schemeClr val="tx2"/>
              </a:buClr>
              <a:buFont typeface="Wingdings" panose="05000000000000000000" pitchFamily="2" charset="2"/>
              <a:buNone/>
              <a:tabLst>
                <a:tab pos="2292350" algn="l"/>
              </a:tabLst>
            </a:pPr>
            <a:r>
              <a:rPr lang="en-US" altLang="zh-CN" sz="2800" dirty="0">
                <a:solidFill>
                  <a:srgbClr val="030409"/>
                </a:solidFill>
              </a:rPr>
              <a:t>(3)</a:t>
            </a:r>
            <a:r>
              <a:rPr lang="en-US" altLang="zh-CN" sz="2800" dirty="0" err="1">
                <a:solidFill>
                  <a:srgbClr val="030409"/>
                </a:solidFill>
              </a:rPr>
              <a:t>q≤j</a:t>
            </a:r>
            <a:r>
              <a:rPr lang="zh-CN" altLang="en-US" sz="2800" dirty="0">
                <a:solidFill>
                  <a:srgbClr val="030409"/>
                </a:solidFill>
              </a:rPr>
              <a:t>是结论显然</a:t>
            </a:r>
          </a:p>
          <a:p>
            <a:pPr marL="0" indent="0" eaLnBrk="1" hangingPunct="1">
              <a:lnSpc>
                <a:spcPct val="120000"/>
              </a:lnSpc>
              <a:buClr>
                <a:schemeClr val="tx2"/>
              </a:buClr>
              <a:buFont typeface="Wingdings" panose="05000000000000000000" pitchFamily="2" charset="2"/>
              <a:buNone/>
              <a:tabLst>
                <a:tab pos="2292350" algn="l"/>
              </a:tabLst>
            </a:pPr>
            <a:r>
              <a:rPr lang="en-US" altLang="zh-CN" sz="2800" dirty="0">
                <a:solidFill>
                  <a:srgbClr val="030409"/>
                </a:solidFill>
              </a:rPr>
              <a:t>q&gt;j</a:t>
            </a:r>
            <a:r>
              <a:rPr lang="zh-CN" altLang="en-US" sz="2800" dirty="0">
                <a:solidFill>
                  <a:srgbClr val="030409"/>
                </a:solidFill>
              </a:rPr>
              <a:t>时，</a:t>
            </a:r>
            <a:r>
              <a:rPr lang="en-US" altLang="zh-CN" sz="2800" dirty="0">
                <a:solidFill>
                  <a:srgbClr val="030409"/>
                </a:solidFill>
              </a:rPr>
              <a:t>q=</a:t>
            </a:r>
            <a:r>
              <a:rPr lang="en-US" altLang="zh-CN" sz="2800" dirty="0" err="1">
                <a:solidFill>
                  <a:srgbClr val="030409"/>
                </a:solidFill>
              </a:rPr>
              <a:t>i+k</a:t>
            </a:r>
            <a:r>
              <a:rPr lang="en-US" altLang="zh-CN" sz="2800" dirty="0">
                <a:solidFill>
                  <a:srgbClr val="030409"/>
                </a:solidFill>
              </a:rPr>
              <a:t>(j-</a:t>
            </a:r>
            <a:r>
              <a:rPr lang="en-US" altLang="zh-CN" sz="2800" dirty="0" err="1">
                <a:solidFill>
                  <a:srgbClr val="030409"/>
                </a:solidFill>
              </a:rPr>
              <a:t>i</a:t>
            </a:r>
            <a:r>
              <a:rPr lang="en-US" altLang="zh-CN" sz="2800" dirty="0">
                <a:solidFill>
                  <a:srgbClr val="030409"/>
                </a:solidFill>
              </a:rPr>
              <a:t>)+</a:t>
            </a:r>
            <a:r>
              <a:rPr lang="en-US" altLang="zh-CN" sz="2800" dirty="0" err="1">
                <a:solidFill>
                  <a:srgbClr val="030409"/>
                </a:solidFill>
              </a:rPr>
              <a:t>m,m</a:t>
            </a:r>
            <a:r>
              <a:rPr lang="en-US" altLang="zh-CN" sz="2800" dirty="0">
                <a:solidFill>
                  <a:srgbClr val="030409"/>
                </a:solidFill>
              </a:rPr>
              <a:t>&lt;j-</a:t>
            </a:r>
            <a:r>
              <a:rPr lang="en-US" altLang="zh-CN" sz="2800" dirty="0" err="1">
                <a:solidFill>
                  <a:srgbClr val="030409"/>
                </a:solidFill>
              </a:rPr>
              <a:t>i</a:t>
            </a:r>
            <a:endParaRPr lang="en-US" altLang="zh-CN" sz="2800" dirty="0">
              <a:solidFill>
                <a:srgbClr val="030409"/>
              </a:solidFill>
            </a:endParaRPr>
          </a:p>
          <a:p>
            <a:pPr marL="0" indent="0" eaLnBrk="1" hangingPunct="1">
              <a:lnSpc>
                <a:spcPct val="120000"/>
              </a:lnSpc>
              <a:buClr>
                <a:schemeClr val="tx2"/>
              </a:buClr>
              <a:buFont typeface="Wingdings" panose="05000000000000000000" pitchFamily="2" charset="2"/>
              <a:buNone/>
              <a:tabLst>
                <a:tab pos="2292350" algn="l"/>
              </a:tabLst>
            </a:pPr>
            <a:r>
              <a:rPr lang="en-US" altLang="zh-CN" sz="2800" dirty="0" err="1">
                <a:solidFill>
                  <a:srgbClr val="030409"/>
                </a:solidFill>
              </a:rPr>
              <a:t>R</a:t>
            </a:r>
            <a:r>
              <a:rPr lang="en-US" altLang="zh-CN" sz="2800" baseline="30000" dirty="0" err="1">
                <a:solidFill>
                  <a:srgbClr val="030409"/>
                </a:solidFill>
              </a:rPr>
              <a:t>q</a:t>
            </a:r>
            <a:r>
              <a:rPr lang="en-US" altLang="zh-CN" sz="2800" dirty="0">
                <a:solidFill>
                  <a:srgbClr val="030409"/>
                </a:solidFill>
              </a:rPr>
              <a:t>=</a:t>
            </a:r>
            <a:r>
              <a:rPr lang="en-US" altLang="zh-CN" sz="2800" dirty="0" err="1">
                <a:solidFill>
                  <a:srgbClr val="030409"/>
                </a:solidFill>
              </a:rPr>
              <a:t>R</a:t>
            </a:r>
            <a:r>
              <a:rPr lang="en-US" altLang="zh-CN" sz="2800" baseline="30000" dirty="0" err="1">
                <a:solidFill>
                  <a:srgbClr val="030409"/>
                </a:solidFill>
              </a:rPr>
              <a:t>i+k</a:t>
            </a:r>
            <a:r>
              <a:rPr lang="en-US" altLang="zh-CN" sz="2800" baseline="30000" dirty="0">
                <a:solidFill>
                  <a:srgbClr val="030409"/>
                </a:solidFill>
              </a:rPr>
              <a:t>(j-</a:t>
            </a:r>
            <a:r>
              <a:rPr lang="en-US" altLang="zh-CN" sz="2800" baseline="30000" dirty="0" err="1">
                <a:solidFill>
                  <a:srgbClr val="030409"/>
                </a:solidFill>
              </a:rPr>
              <a:t>i</a:t>
            </a:r>
            <a:r>
              <a:rPr lang="en-US" altLang="zh-CN" sz="2800" baseline="30000" dirty="0">
                <a:solidFill>
                  <a:srgbClr val="030409"/>
                </a:solidFill>
              </a:rPr>
              <a:t>)+m</a:t>
            </a:r>
            <a:r>
              <a:rPr lang="en-US" altLang="zh-CN" sz="2800" dirty="0">
                <a:solidFill>
                  <a:srgbClr val="030409"/>
                </a:solidFill>
              </a:rPr>
              <a:t>=</a:t>
            </a:r>
            <a:r>
              <a:rPr lang="en-US" altLang="zh-CN" sz="2800" dirty="0" err="1">
                <a:solidFill>
                  <a:srgbClr val="030409"/>
                </a:solidFill>
              </a:rPr>
              <a:t>R</a:t>
            </a:r>
            <a:r>
              <a:rPr lang="en-US" altLang="zh-CN" sz="2800" baseline="30000" dirty="0" err="1">
                <a:solidFill>
                  <a:srgbClr val="030409"/>
                </a:solidFill>
              </a:rPr>
              <a:t>i+m</a:t>
            </a:r>
            <a:endParaRPr lang="en-US" altLang="zh-CN" sz="2800" baseline="30000" dirty="0">
              <a:solidFill>
                <a:srgbClr val="030409"/>
              </a:solidFill>
            </a:endParaRPr>
          </a:p>
          <a:p>
            <a:pPr marL="0" indent="0" eaLnBrk="1" hangingPunct="1">
              <a:lnSpc>
                <a:spcPct val="120000"/>
              </a:lnSpc>
              <a:buClr>
                <a:schemeClr val="tx2"/>
              </a:buClr>
              <a:buFont typeface="Wingdings" panose="05000000000000000000" pitchFamily="2" charset="2"/>
              <a:buNone/>
              <a:tabLst>
                <a:tab pos="2292350" algn="l"/>
              </a:tabLst>
            </a:pPr>
            <a:r>
              <a:rPr lang="en-US" altLang="zh-CN" sz="2800" dirty="0" err="1">
                <a:solidFill>
                  <a:srgbClr val="030409"/>
                </a:solidFill>
              </a:rPr>
              <a:t>i+m</a:t>
            </a:r>
            <a:r>
              <a:rPr lang="en-US" altLang="zh-CN" sz="2800" dirty="0">
                <a:solidFill>
                  <a:srgbClr val="030409"/>
                </a:solidFill>
              </a:rPr>
              <a:t>&lt;</a:t>
            </a:r>
            <a:r>
              <a:rPr lang="en-US" altLang="zh-CN" sz="2800" dirty="0" err="1">
                <a:solidFill>
                  <a:srgbClr val="030409"/>
                </a:solidFill>
              </a:rPr>
              <a:t>i+j-i</a:t>
            </a:r>
            <a:r>
              <a:rPr lang="en-US" altLang="zh-CN" sz="2800" dirty="0">
                <a:solidFill>
                  <a:srgbClr val="030409"/>
                </a:solidFill>
              </a:rPr>
              <a:t>=j</a:t>
            </a:r>
          </a:p>
        </p:txBody>
      </p:sp>
    </p:spTree>
  </p:cSld>
  <p:clrMapOvr>
    <a:masterClrMapping/>
  </p:clrMapOvr>
  <p:transition spd="slow" advTm="8000">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8688" y="171450"/>
            <a:ext cx="7315200" cy="742950"/>
          </a:xfrm>
        </p:spPr>
        <p:txBody>
          <a:bodyPr/>
          <a:lstStyle/>
          <a:p>
            <a:pPr eaLnBrk="1" hangingPunct="1"/>
            <a:r>
              <a:rPr lang="en-US" altLang="zh-CN" sz="4200"/>
              <a:t>7.1	</a:t>
            </a:r>
            <a:r>
              <a:rPr lang="zh-CN" altLang="en-US" sz="4200"/>
              <a:t>有序对与笛卡儿积</a:t>
            </a:r>
          </a:p>
        </p:txBody>
      </p:sp>
      <p:sp>
        <p:nvSpPr>
          <p:cNvPr id="17411" name="Rectangle 3"/>
          <p:cNvSpPr>
            <a:spLocks noGrp="1" noChangeArrowheads="1"/>
          </p:cNvSpPr>
          <p:nvPr>
            <p:ph sz="quarter" idx="1"/>
          </p:nvPr>
        </p:nvSpPr>
        <p:spPr>
          <a:xfrm>
            <a:off x="612775" y="1200150"/>
            <a:ext cx="8153400" cy="3371850"/>
          </a:xfrm>
        </p:spPr>
        <p:txBody>
          <a:bodyPr/>
          <a:lstStyle/>
          <a:p>
            <a:pPr eaLnBrk="1" hangingPunct="1">
              <a:lnSpc>
                <a:spcPct val="150000"/>
              </a:lnSpc>
              <a:spcBef>
                <a:spcPct val="0"/>
              </a:spcBef>
            </a:pPr>
            <a:r>
              <a:rPr lang="zh-CN" altLang="en-US" sz="2800" dirty="0">
                <a:latin typeface="宋体" panose="02010600030101010101" pitchFamily="2" charset="-122"/>
              </a:rPr>
              <a:t>有序对的特点：</a:t>
            </a:r>
          </a:p>
          <a:p>
            <a:pPr lvl="1" eaLnBrk="1" hangingPunct="1">
              <a:lnSpc>
                <a:spcPct val="150000"/>
              </a:lnSpc>
              <a:spcBef>
                <a:spcPct val="0"/>
              </a:spcBef>
              <a:buFont typeface="Wingdings" panose="05000000000000000000" pitchFamily="2" charset="2"/>
              <a:buAutoNum type="arabicPeriod"/>
            </a:pPr>
            <a:r>
              <a:rPr lang="zh-CN" altLang="en-US" sz="2300" dirty="0">
                <a:latin typeface="宋体" panose="02010600030101010101" pitchFamily="2" charset="-122"/>
              </a:rPr>
              <a:t>若</a:t>
            </a:r>
            <a:r>
              <a:rPr lang="en-US" altLang="zh-CN" sz="2300" dirty="0" err="1">
                <a:latin typeface="宋体" panose="02010600030101010101" pitchFamily="2" charset="-122"/>
              </a:rPr>
              <a:t>a</a:t>
            </a:r>
            <a:r>
              <a:rPr lang="en-US" altLang="zh-CN" sz="2300" dirty="0" err="1">
                <a:sym typeface="Symbol" panose="05050102010706020507" pitchFamily="18" charset="2"/>
              </a:rPr>
              <a:t></a:t>
            </a:r>
            <a:r>
              <a:rPr lang="en-US" altLang="zh-CN" sz="2300" dirty="0" err="1">
                <a:latin typeface="宋体" panose="02010600030101010101" pitchFamily="2" charset="-122"/>
              </a:rPr>
              <a:t>b</a:t>
            </a:r>
            <a:r>
              <a:rPr lang="en-US" altLang="zh-CN" sz="2300" dirty="0">
                <a:latin typeface="宋体" panose="02010600030101010101" pitchFamily="2" charset="-122"/>
              </a:rPr>
              <a:t>,</a:t>
            </a:r>
            <a:r>
              <a:rPr lang="zh-CN" altLang="en-US" sz="2300" dirty="0">
                <a:latin typeface="宋体" panose="02010600030101010101" pitchFamily="2" charset="-122"/>
              </a:rPr>
              <a:t>则</a:t>
            </a:r>
            <a:r>
              <a:rPr lang="en-US" altLang="zh-CN" sz="2300" dirty="0">
                <a:latin typeface="宋体" panose="02010600030101010101" pitchFamily="2" charset="-122"/>
              </a:rPr>
              <a:t>&lt;</a:t>
            </a:r>
            <a:r>
              <a:rPr lang="en-US" altLang="zh-CN" sz="2300" dirty="0" err="1">
                <a:latin typeface="宋体" panose="02010600030101010101" pitchFamily="2" charset="-122"/>
              </a:rPr>
              <a:t>a,b</a:t>
            </a:r>
            <a:r>
              <a:rPr lang="en-US" altLang="zh-CN" sz="2300" dirty="0">
                <a:latin typeface="宋体" panose="02010600030101010101" pitchFamily="2" charset="-122"/>
              </a:rPr>
              <a:t>&gt;</a:t>
            </a:r>
            <a:r>
              <a:rPr lang="en-US" altLang="zh-CN" sz="2300" dirty="0">
                <a:sym typeface="Symbol" panose="05050102010706020507" pitchFamily="18" charset="2"/>
              </a:rPr>
              <a:t></a:t>
            </a:r>
            <a:r>
              <a:rPr lang="en-US" altLang="zh-CN" sz="2300" dirty="0">
                <a:latin typeface="宋体" panose="02010600030101010101" pitchFamily="2" charset="-122"/>
              </a:rPr>
              <a:t>&lt;</a:t>
            </a:r>
            <a:r>
              <a:rPr lang="en-US" altLang="zh-CN" sz="2300" dirty="0" err="1">
                <a:latin typeface="宋体" panose="02010600030101010101" pitchFamily="2" charset="-122"/>
              </a:rPr>
              <a:t>b,a</a:t>
            </a:r>
            <a:r>
              <a:rPr lang="en-US" altLang="zh-CN" sz="2300" dirty="0">
                <a:latin typeface="宋体" panose="02010600030101010101" pitchFamily="2" charset="-122"/>
              </a:rPr>
              <a:t>&gt;</a:t>
            </a:r>
          </a:p>
          <a:p>
            <a:pPr lvl="1" eaLnBrk="1" hangingPunct="1">
              <a:lnSpc>
                <a:spcPct val="150000"/>
              </a:lnSpc>
              <a:spcBef>
                <a:spcPct val="0"/>
              </a:spcBef>
              <a:buFont typeface="Wingdings" panose="05000000000000000000" pitchFamily="2" charset="2"/>
              <a:buAutoNum type="arabicPeriod"/>
            </a:pPr>
            <a:r>
              <a:rPr lang="zh-CN" altLang="en-US" sz="2300" dirty="0">
                <a:solidFill>
                  <a:srgbClr val="FF0000"/>
                </a:solidFill>
                <a:latin typeface="宋体" panose="02010600030101010101" pitchFamily="2" charset="-122"/>
              </a:rPr>
              <a:t>两个有序对</a:t>
            </a:r>
            <a:r>
              <a:rPr lang="en-US" altLang="zh-CN" sz="2300" dirty="0">
                <a:solidFill>
                  <a:srgbClr val="FF0000"/>
                </a:solidFill>
                <a:latin typeface="宋体" panose="02010600030101010101" pitchFamily="2" charset="-122"/>
              </a:rPr>
              <a:t>&lt;</a:t>
            </a:r>
            <a:r>
              <a:rPr lang="en-US" altLang="zh-CN" sz="2300" dirty="0" err="1">
                <a:solidFill>
                  <a:srgbClr val="FF0000"/>
                </a:solidFill>
                <a:latin typeface="宋体" panose="02010600030101010101" pitchFamily="2" charset="-122"/>
              </a:rPr>
              <a:t>a,b</a:t>
            </a:r>
            <a:r>
              <a:rPr lang="en-US" altLang="zh-CN" sz="2300" dirty="0">
                <a:solidFill>
                  <a:srgbClr val="FF0000"/>
                </a:solidFill>
                <a:latin typeface="宋体" panose="02010600030101010101" pitchFamily="2" charset="-122"/>
              </a:rPr>
              <a:t>&gt;</a:t>
            </a:r>
            <a:r>
              <a:rPr lang="zh-CN" altLang="en-US" sz="2300" dirty="0">
                <a:solidFill>
                  <a:srgbClr val="FF0000"/>
                </a:solidFill>
                <a:latin typeface="宋体" panose="02010600030101010101" pitchFamily="2" charset="-122"/>
              </a:rPr>
              <a:t>和</a:t>
            </a:r>
            <a:r>
              <a:rPr lang="en-US" altLang="zh-CN" sz="2300" dirty="0">
                <a:solidFill>
                  <a:srgbClr val="FF0000"/>
                </a:solidFill>
                <a:latin typeface="宋体" panose="02010600030101010101" pitchFamily="2" charset="-122"/>
              </a:rPr>
              <a:t>&lt;</a:t>
            </a:r>
            <a:r>
              <a:rPr lang="en-US" altLang="zh-CN" sz="2300" dirty="0" err="1">
                <a:solidFill>
                  <a:srgbClr val="FF0000"/>
                </a:solidFill>
                <a:latin typeface="宋体" panose="02010600030101010101" pitchFamily="2" charset="-122"/>
              </a:rPr>
              <a:t>c,d</a:t>
            </a:r>
            <a:r>
              <a:rPr lang="en-US" altLang="zh-CN" sz="2300" dirty="0">
                <a:solidFill>
                  <a:srgbClr val="FF0000"/>
                </a:solidFill>
                <a:latin typeface="宋体" panose="02010600030101010101" pitchFamily="2" charset="-122"/>
              </a:rPr>
              <a:t>&gt;</a:t>
            </a:r>
            <a:r>
              <a:rPr lang="zh-CN" altLang="en-US" sz="2300" dirty="0">
                <a:solidFill>
                  <a:srgbClr val="FF0000"/>
                </a:solidFill>
                <a:latin typeface="宋体" panose="02010600030101010101" pitchFamily="2" charset="-122"/>
              </a:rPr>
              <a:t>相等当且仅当</a:t>
            </a:r>
            <a:r>
              <a:rPr lang="en-US" altLang="zh-CN" sz="2300" dirty="0">
                <a:solidFill>
                  <a:srgbClr val="FF0000"/>
                </a:solidFill>
                <a:latin typeface="宋体" panose="02010600030101010101" pitchFamily="2" charset="-122"/>
              </a:rPr>
              <a:t>a=c</a:t>
            </a:r>
            <a:r>
              <a:rPr lang="zh-CN" altLang="en-US" sz="2300" dirty="0">
                <a:solidFill>
                  <a:srgbClr val="FF0000"/>
                </a:solidFill>
                <a:latin typeface="宋体" panose="02010600030101010101" pitchFamily="2" charset="-122"/>
              </a:rPr>
              <a:t>，</a:t>
            </a:r>
            <a:r>
              <a:rPr lang="en-US" altLang="zh-CN" sz="2300" dirty="0">
                <a:solidFill>
                  <a:srgbClr val="FF0000"/>
                </a:solidFill>
                <a:latin typeface="宋体" panose="02010600030101010101" pitchFamily="2" charset="-122"/>
              </a:rPr>
              <a:t>b=d</a:t>
            </a:r>
          </a:p>
        </p:txBody>
      </p:sp>
    </p:spTree>
  </p:cSld>
  <p:clrMapOvr>
    <a:masterClrMapping/>
  </p:clrMapOvr>
  <p:transition spd="slow" advTm="8000">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占位符 1"/>
          <p:cNvSpPr>
            <a:spLocks noGrp="1"/>
          </p:cNvSpPr>
          <p:nvPr>
            <p:ph type="body" idx="1"/>
          </p:nvPr>
        </p:nvSpPr>
        <p:spPr>
          <a:xfrm>
            <a:off x="1371600" y="2057400"/>
            <a:ext cx="7123113" cy="1255713"/>
          </a:xfrm>
        </p:spPr>
        <p:txBody>
          <a:bodyPr/>
          <a:lstStyle/>
          <a:p>
            <a:pPr eaLnBrk="1" hangingPunct="1"/>
            <a:endParaRPr lang="zh-CN" altLang="en-US"/>
          </a:p>
        </p:txBody>
      </p:sp>
      <p:sp>
        <p:nvSpPr>
          <p:cNvPr id="65539" name="Rectangle 2"/>
          <p:cNvSpPr>
            <a:spLocks noGrp="1" noChangeArrowheads="1"/>
          </p:cNvSpPr>
          <p:nvPr>
            <p:ph type="title"/>
          </p:nvPr>
        </p:nvSpPr>
        <p:spPr/>
        <p:txBody>
          <a:bodyPr/>
          <a:lstStyle/>
          <a:p>
            <a:pPr algn="ctr" eaLnBrk="1" hangingPunct="1"/>
            <a:r>
              <a:rPr lang="en-US" altLang="zh-CN" dirty="0"/>
              <a:t>7.4 </a:t>
            </a:r>
            <a:r>
              <a:rPr lang="zh-CN" altLang="en-US" dirty="0"/>
              <a:t>关系的性质</a:t>
            </a:r>
          </a:p>
        </p:txBody>
      </p:sp>
    </p:spTree>
  </p:cSld>
  <p:clrMapOvr>
    <a:masterClrMapping/>
  </p:clrMapOvr>
  <p:transition spd="slow" advTm="8000">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自反</a:t>
            </a:r>
            <a:r>
              <a:rPr lang="zh-CN" altLang="en-US" sz="4200"/>
              <a:t>关系</a:t>
            </a:r>
            <a:r>
              <a:rPr lang="en-US" altLang="zh-CN" sz="4200"/>
              <a:t>(</a:t>
            </a:r>
            <a:r>
              <a:rPr lang="en-US" altLang="zh-CN" sz="4200" i="1"/>
              <a:t>reflexive</a:t>
            </a:r>
            <a:r>
              <a:rPr lang="en-US" altLang="zh-CN" sz="4200"/>
              <a:t>)</a:t>
            </a:r>
          </a:p>
        </p:txBody>
      </p:sp>
      <p:sp>
        <p:nvSpPr>
          <p:cNvPr id="66563" name="Rectangle 3"/>
          <p:cNvSpPr>
            <a:spLocks noGrp="1" noChangeArrowheads="1"/>
          </p:cNvSpPr>
          <p:nvPr>
            <p:ph sz="quarter" idx="1"/>
          </p:nvPr>
        </p:nvSpPr>
        <p:spPr>
          <a:xfrm>
            <a:off x="612775" y="1200150"/>
            <a:ext cx="8153400" cy="3371850"/>
          </a:xfrm>
        </p:spPr>
        <p:txBody>
          <a:bodyPr/>
          <a:lstStyle/>
          <a:p>
            <a:pPr eaLnBrk="1" hangingPunct="1"/>
            <a:r>
              <a:rPr lang="zh-CN" altLang="en-US" sz="2800"/>
              <a:t>如果</a:t>
            </a:r>
            <a:r>
              <a:rPr lang="zh-CN" altLang="en-US" sz="2800" dirty="0"/>
              <a:t>对</a:t>
            </a:r>
            <a:r>
              <a:rPr lang="zh-CN" altLang="en-US" sz="2800" u="sng" dirty="0"/>
              <a:t>每一个</a:t>
            </a:r>
            <a:r>
              <a:rPr lang="en-US" altLang="zh-CN" sz="2800" dirty="0" err="1"/>
              <a:t>x</a:t>
            </a:r>
            <a:r>
              <a:rPr lang="en-US" altLang="zh-CN" sz="2800" dirty="0" err="1">
                <a:sym typeface="Symbol" panose="05050102010706020507" pitchFamily="18" charset="2"/>
              </a:rPr>
              <a:t></a:t>
            </a:r>
            <a:r>
              <a:rPr lang="en-US" altLang="zh-CN" sz="2800" dirty="0" err="1"/>
              <a:t>A</a:t>
            </a:r>
            <a:r>
              <a:rPr lang="zh-CN" altLang="en-US" sz="2800" dirty="0"/>
              <a:t>，都有</a:t>
            </a:r>
            <a:r>
              <a:rPr lang="en-US" altLang="zh-CN" sz="2800" dirty="0"/>
              <a:t>&lt;</a:t>
            </a:r>
            <a:r>
              <a:rPr lang="en-US" altLang="zh-CN" sz="2800" dirty="0" err="1"/>
              <a:t>x,x</a:t>
            </a:r>
            <a:r>
              <a:rPr lang="en-US" altLang="zh-CN" sz="2800" dirty="0"/>
              <a:t>&gt;</a:t>
            </a:r>
            <a:r>
              <a:rPr lang="en-US" altLang="zh-CN" sz="2800">
                <a:sym typeface="Symbol" panose="05050102010706020507" pitchFamily="18" charset="2"/>
              </a:rPr>
              <a:t></a:t>
            </a:r>
            <a:r>
              <a:rPr lang="en-US" altLang="zh-CN" sz="2800"/>
              <a:t>R</a:t>
            </a:r>
            <a:r>
              <a:rPr lang="zh-CN" altLang="en-US" sz="2800"/>
              <a:t>，则称集合</a:t>
            </a:r>
            <a:r>
              <a:rPr lang="en-US" altLang="zh-CN" sz="2800"/>
              <a:t>A</a:t>
            </a:r>
            <a:r>
              <a:rPr lang="zh-CN" altLang="en-US" sz="2800"/>
              <a:t>上的关系</a:t>
            </a:r>
            <a:r>
              <a:rPr lang="en-US" altLang="zh-CN" sz="2800"/>
              <a:t>R</a:t>
            </a:r>
            <a:r>
              <a:rPr lang="zh-CN" altLang="en-US" sz="2800"/>
              <a:t>是自反的</a:t>
            </a:r>
            <a:r>
              <a:rPr lang="en-US" altLang="zh-CN" sz="2800"/>
              <a:t>(</a:t>
            </a:r>
            <a:r>
              <a:rPr lang="zh-CN" altLang="en-US" sz="2800"/>
              <a:t>反身的</a:t>
            </a:r>
            <a:r>
              <a:rPr lang="en-US" altLang="zh-CN" sz="2800"/>
              <a:t>)</a:t>
            </a:r>
            <a:endParaRPr lang="zh-CN" altLang="en-US" sz="2800" dirty="0"/>
          </a:p>
          <a:p>
            <a:pPr eaLnBrk="1" hangingPunct="1"/>
            <a:r>
              <a:rPr lang="zh-CN" altLang="en-US" sz="2800" dirty="0"/>
              <a:t>例：</a:t>
            </a:r>
            <a:r>
              <a:rPr lang="en-US" altLang="zh-CN" sz="2800" dirty="0"/>
              <a:t>A={</a:t>
            </a:r>
            <a:r>
              <a:rPr lang="en-US" altLang="zh-CN" sz="2800" dirty="0" err="1"/>
              <a:t>a,b,c</a:t>
            </a:r>
            <a:r>
              <a:rPr lang="en-US" altLang="zh-CN" sz="2800" dirty="0"/>
              <a:t>},A</a:t>
            </a:r>
            <a:r>
              <a:rPr lang="zh-CN" altLang="en-US" sz="2800" dirty="0"/>
              <a:t>上的关系</a:t>
            </a:r>
            <a:endParaRPr lang="en-US" altLang="zh-CN" sz="2800" dirty="0"/>
          </a:p>
          <a:p>
            <a:pPr marL="0" indent="0" eaLnBrk="1" hangingPunct="1">
              <a:buNone/>
            </a:pPr>
            <a:r>
              <a:rPr lang="en-US" altLang="zh-CN" sz="2800" dirty="0"/>
              <a:t>R</a:t>
            </a:r>
            <a:r>
              <a:rPr lang="en-US" altLang="zh-CN" sz="2800" baseline="-25000" dirty="0"/>
              <a:t>1</a:t>
            </a:r>
            <a:r>
              <a:rPr lang="en-US" altLang="zh-CN" sz="2800" dirty="0"/>
              <a:t>={&lt;</a:t>
            </a:r>
            <a:r>
              <a:rPr lang="en-US" altLang="zh-CN" sz="2800" dirty="0" err="1"/>
              <a:t>a,b</a:t>
            </a:r>
            <a:r>
              <a:rPr lang="en-US" altLang="zh-CN" sz="2800" dirty="0"/>
              <a:t>&gt;,&lt;</a:t>
            </a:r>
            <a:r>
              <a:rPr lang="en-US" altLang="zh-CN" sz="2800" dirty="0" err="1"/>
              <a:t>b,b</a:t>
            </a:r>
            <a:r>
              <a:rPr lang="en-US" altLang="zh-CN" sz="2800" dirty="0"/>
              <a:t>&gt;,&lt;</a:t>
            </a:r>
            <a:r>
              <a:rPr lang="en-US" altLang="zh-CN" sz="2800" dirty="0" err="1"/>
              <a:t>b,c</a:t>
            </a:r>
            <a:r>
              <a:rPr lang="en-US" altLang="zh-CN" sz="2800" dirty="0"/>
              <a:t>&gt;}(F)</a:t>
            </a:r>
          </a:p>
          <a:p>
            <a:pPr marL="0" indent="0" eaLnBrk="1" hangingPunct="1">
              <a:buNone/>
            </a:pPr>
            <a:r>
              <a:rPr lang="en-US" altLang="zh-CN" sz="2800" dirty="0"/>
              <a:t>R</a:t>
            </a:r>
            <a:r>
              <a:rPr lang="en-US" altLang="zh-CN" sz="2800" baseline="-25000" dirty="0"/>
              <a:t>2</a:t>
            </a:r>
            <a:r>
              <a:rPr lang="en-US" altLang="zh-CN" sz="2800" dirty="0"/>
              <a:t>={&lt;</a:t>
            </a:r>
            <a:r>
              <a:rPr lang="en-US" altLang="zh-CN" sz="2800" dirty="0" err="1"/>
              <a:t>a,a</a:t>
            </a:r>
            <a:r>
              <a:rPr lang="en-US" altLang="zh-CN" sz="2800" dirty="0"/>
              <a:t>&gt;,&lt;</a:t>
            </a:r>
            <a:r>
              <a:rPr lang="en-US" altLang="zh-CN" sz="2800" dirty="0" err="1"/>
              <a:t>a,b</a:t>
            </a:r>
            <a:r>
              <a:rPr lang="en-US" altLang="zh-CN" sz="2800" dirty="0"/>
              <a:t>&gt;,&lt;</a:t>
            </a:r>
            <a:r>
              <a:rPr lang="en-US" altLang="zh-CN" sz="2800" dirty="0" err="1"/>
              <a:t>b,b</a:t>
            </a:r>
            <a:r>
              <a:rPr lang="en-US" altLang="zh-CN" sz="2800" dirty="0"/>
              <a:t>&gt;,&lt;</a:t>
            </a:r>
            <a:r>
              <a:rPr lang="en-US" altLang="zh-CN" sz="2800" dirty="0" err="1"/>
              <a:t>b,c</a:t>
            </a:r>
            <a:r>
              <a:rPr lang="en-US" altLang="zh-CN" sz="2800" dirty="0"/>
              <a:t>&gt;,&lt;</a:t>
            </a:r>
            <a:r>
              <a:rPr lang="en-US" altLang="zh-CN" sz="2800" dirty="0" err="1"/>
              <a:t>c,c</a:t>
            </a:r>
            <a:r>
              <a:rPr lang="en-US" altLang="zh-CN" sz="2800" dirty="0"/>
              <a:t>&gt;}(T)</a:t>
            </a:r>
          </a:p>
          <a:p>
            <a:pPr eaLnBrk="1" hangingPunct="1"/>
            <a:r>
              <a:rPr lang="en-US" altLang="zh-CN" sz="2800" dirty="0">
                <a:solidFill>
                  <a:srgbClr val="FF0000"/>
                </a:solidFill>
              </a:rPr>
              <a:t>R</a:t>
            </a:r>
            <a:r>
              <a:rPr lang="zh-CN" altLang="en-US" sz="2800" dirty="0">
                <a:solidFill>
                  <a:srgbClr val="FF0000"/>
                </a:solidFill>
                <a:latin typeface="宋体" panose="02010600030101010101" pitchFamily="2" charset="-122"/>
              </a:rPr>
              <a:t>是自反的</a:t>
            </a:r>
            <a:r>
              <a:rPr lang="zh-CN" altLang="en-US" sz="2800" dirty="0">
                <a:solidFill>
                  <a:srgbClr val="FF0000"/>
                </a:solidFill>
              </a:rPr>
              <a:t>当且仅当</a:t>
            </a:r>
            <a:r>
              <a:rPr lang="en-US" altLang="zh-CN" sz="2800" dirty="0">
                <a:solidFill>
                  <a:srgbClr val="FF0000"/>
                </a:solidFill>
              </a:rPr>
              <a:t>I</a:t>
            </a:r>
            <a:r>
              <a:rPr lang="en-US" altLang="zh-CN" sz="2800" baseline="-30000" dirty="0">
                <a:solidFill>
                  <a:srgbClr val="FF0000"/>
                </a:solidFill>
              </a:rPr>
              <a:t>A</a:t>
            </a:r>
            <a:r>
              <a:rPr lang="en-US" altLang="zh-CN" sz="2800" dirty="0">
                <a:solidFill>
                  <a:srgbClr val="FF0000"/>
                </a:solidFill>
                <a:sym typeface="Symbol" panose="05050102010706020507" pitchFamily="18" charset="2"/>
              </a:rPr>
              <a:t></a:t>
            </a:r>
            <a:r>
              <a:rPr lang="en-US" altLang="zh-CN" sz="2800" dirty="0">
                <a:solidFill>
                  <a:srgbClr val="FF0000"/>
                </a:solidFill>
              </a:rPr>
              <a:t>R</a:t>
            </a:r>
          </a:p>
          <a:p>
            <a:pPr eaLnBrk="1" hangingPunct="1"/>
            <a:r>
              <a:rPr lang="en-US" altLang="zh-CN" sz="2800" dirty="0">
                <a:solidFill>
                  <a:srgbClr val="FF0000"/>
                </a:solidFill>
              </a:rPr>
              <a:t>R</a:t>
            </a:r>
            <a:r>
              <a:rPr lang="zh-CN" altLang="en-US" sz="2800" dirty="0">
                <a:solidFill>
                  <a:srgbClr val="FF0000"/>
                </a:solidFill>
                <a:latin typeface="宋体" panose="02010600030101010101" pitchFamily="2" charset="-122"/>
              </a:rPr>
              <a:t>是自反的</a:t>
            </a:r>
            <a:r>
              <a:rPr lang="zh-CN" altLang="en-US" sz="2800" dirty="0">
                <a:solidFill>
                  <a:srgbClr val="FF0000"/>
                </a:solidFill>
              </a:rPr>
              <a:t>当且仅当</a:t>
            </a:r>
            <a:r>
              <a:rPr lang="en-US" altLang="zh-CN" sz="2800" dirty="0">
                <a:solidFill>
                  <a:srgbClr val="FF0000"/>
                </a:solidFill>
              </a:rPr>
              <a:t>R</a:t>
            </a:r>
            <a:r>
              <a:rPr lang="en-US" altLang="zh-CN" sz="2800" baseline="30000" dirty="0">
                <a:solidFill>
                  <a:srgbClr val="FF0000"/>
                </a:solidFill>
              </a:rPr>
              <a:t>-1</a:t>
            </a:r>
            <a:r>
              <a:rPr lang="zh-CN" altLang="en-US" sz="2800" dirty="0">
                <a:solidFill>
                  <a:srgbClr val="FF0000"/>
                </a:solidFill>
                <a:latin typeface="宋体" panose="02010600030101010101" pitchFamily="2" charset="-122"/>
              </a:rPr>
              <a:t>是自反的</a:t>
            </a:r>
            <a:endParaRPr lang="zh-CN" altLang="en-US" sz="2800" dirty="0">
              <a:solidFill>
                <a:srgbClr val="FF0000"/>
              </a:solidFill>
            </a:endParaRPr>
          </a:p>
        </p:txBody>
      </p:sp>
    </p:spTree>
  </p:cSld>
  <p:clrMapOvr>
    <a:masterClrMapping/>
  </p:clrMapOvr>
  <p:transition spd="slow" advTm="8000">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28688" y="171450"/>
            <a:ext cx="7315200" cy="742950"/>
          </a:xfrm>
        </p:spPr>
        <p:txBody>
          <a:bodyPr/>
          <a:lstStyle/>
          <a:p>
            <a:pPr eaLnBrk="1" hangingPunct="1"/>
            <a:r>
              <a:rPr lang="zh-CN" altLang="en-US"/>
              <a:t>自反关系的关系图和关系矩阵</a:t>
            </a:r>
          </a:p>
        </p:txBody>
      </p:sp>
      <p:sp>
        <p:nvSpPr>
          <p:cNvPr id="67587" name="内容占位符 1"/>
          <p:cNvSpPr>
            <a:spLocks noGrp="1"/>
          </p:cNvSpPr>
          <p:nvPr>
            <p:ph sz="quarter" idx="1"/>
          </p:nvPr>
        </p:nvSpPr>
        <p:spPr>
          <a:xfrm>
            <a:off x="612775" y="1200150"/>
            <a:ext cx="8153400" cy="3371850"/>
          </a:xfrm>
        </p:spPr>
        <p:txBody>
          <a:bodyPr/>
          <a:lstStyle/>
          <a:p>
            <a:pPr eaLnBrk="1" hangingPunct="1"/>
            <a:endParaRPr lang="zh-CN" altLang="en-US"/>
          </a:p>
        </p:txBody>
      </p:sp>
      <p:sp>
        <p:nvSpPr>
          <p:cNvPr id="67588" name="Rectangle 3"/>
          <p:cNvSpPr>
            <a:spLocks noChangeArrowheads="1"/>
          </p:cNvSpPr>
          <p:nvPr/>
        </p:nvSpPr>
        <p:spPr bwMode="auto">
          <a:xfrm>
            <a:off x="4033838" y="2303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nvGrpSpPr>
          <p:cNvPr id="67589" name="Group 4"/>
          <p:cNvGrpSpPr>
            <a:grpSpLocks/>
          </p:cNvGrpSpPr>
          <p:nvPr/>
        </p:nvGrpSpPr>
        <p:grpSpPr bwMode="auto">
          <a:xfrm>
            <a:off x="1524000" y="2057400"/>
            <a:ext cx="6189663" cy="2400300"/>
            <a:chOff x="519" y="1248"/>
            <a:chExt cx="4340" cy="2496"/>
          </a:xfrm>
        </p:grpSpPr>
        <p:sp>
          <p:nvSpPr>
            <p:cNvPr id="67590" name="AutoShape 5"/>
            <p:cNvSpPr>
              <a:spLocks noChangeArrowheads="1"/>
            </p:cNvSpPr>
            <p:nvPr/>
          </p:nvSpPr>
          <p:spPr bwMode="auto">
            <a:xfrm rot="3227698">
              <a:off x="3632" y="2197"/>
              <a:ext cx="1488" cy="280"/>
            </a:xfrm>
            <a:prstGeom prst="roundRect">
              <a:avLst>
                <a:gd name="adj" fmla="val 16667"/>
              </a:avLst>
            </a:prstGeom>
            <a:solidFill>
              <a:srgbClr val="CCFFCC"/>
            </a:solidFill>
            <a:ln w="28575">
              <a:solidFill>
                <a:srgbClr val="99CC00"/>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7591" name="Oval 6"/>
            <p:cNvSpPr>
              <a:spLocks noChangeArrowheads="1"/>
            </p:cNvSpPr>
            <p:nvPr/>
          </p:nvSpPr>
          <p:spPr bwMode="auto">
            <a:xfrm>
              <a:off x="2232" y="3120"/>
              <a:ext cx="336" cy="336"/>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7592" name="Oval 7"/>
            <p:cNvSpPr>
              <a:spLocks noChangeArrowheads="1"/>
            </p:cNvSpPr>
            <p:nvPr/>
          </p:nvSpPr>
          <p:spPr bwMode="auto">
            <a:xfrm>
              <a:off x="519" y="3153"/>
              <a:ext cx="336" cy="336"/>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7593" name="Oval 8"/>
            <p:cNvSpPr>
              <a:spLocks noChangeArrowheads="1"/>
            </p:cNvSpPr>
            <p:nvPr/>
          </p:nvSpPr>
          <p:spPr bwMode="auto">
            <a:xfrm>
              <a:off x="1344" y="1296"/>
              <a:ext cx="336" cy="336"/>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7594" name="Oval 9"/>
            <p:cNvSpPr>
              <a:spLocks noChangeArrowheads="1"/>
            </p:cNvSpPr>
            <p:nvPr/>
          </p:nvSpPr>
          <p:spPr bwMode="auto">
            <a:xfrm>
              <a:off x="1392" y="1536"/>
              <a:ext cx="272" cy="272"/>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7595" name="Oval 10"/>
            <p:cNvSpPr>
              <a:spLocks noChangeArrowheads="1"/>
            </p:cNvSpPr>
            <p:nvPr/>
          </p:nvSpPr>
          <p:spPr bwMode="auto">
            <a:xfrm>
              <a:off x="720" y="3024"/>
              <a:ext cx="272" cy="272"/>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7596" name="Oval 11"/>
            <p:cNvSpPr>
              <a:spLocks noChangeArrowheads="1"/>
            </p:cNvSpPr>
            <p:nvPr/>
          </p:nvSpPr>
          <p:spPr bwMode="auto">
            <a:xfrm>
              <a:off x="2064" y="3024"/>
              <a:ext cx="272" cy="272"/>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67597" name="Line 12"/>
            <p:cNvSpPr>
              <a:spLocks noChangeShapeType="1"/>
            </p:cNvSpPr>
            <p:nvPr/>
          </p:nvSpPr>
          <p:spPr bwMode="auto">
            <a:xfrm flipH="1">
              <a:off x="1638" y="1512"/>
              <a:ext cx="36" cy="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598" name="Line 13"/>
            <p:cNvSpPr>
              <a:spLocks noChangeShapeType="1"/>
            </p:cNvSpPr>
            <p:nvPr/>
          </p:nvSpPr>
          <p:spPr bwMode="auto">
            <a:xfrm flipH="1" flipV="1">
              <a:off x="2232" y="3303"/>
              <a:ext cx="36" cy="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599" name="Line 14"/>
            <p:cNvSpPr>
              <a:spLocks noChangeShapeType="1"/>
            </p:cNvSpPr>
            <p:nvPr/>
          </p:nvSpPr>
          <p:spPr bwMode="auto">
            <a:xfrm flipV="1">
              <a:off x="594" y="3150"/>
              <a:ext cx="126" cy="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0" name="Text Box 15"/>
            <p:cNvSpPr txBox="1">
              <a:spLocks noChangeArrowheads="1"/>
            </p:cNvSpPr>
            <p:nvPr/>
          </p:nvSpPr>
          <p:spPr bwMode="auto">
            <a:xfrm>
              <a:off x="1422" y="1497"/>
              <a:ext cx="2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a</a:t>
              </a:r>
            </a:p>
          </p:txBody>
        </p:sp>
        <p:sp>
          <p:nvSpPr>
            <p:cNvPr id="67601" name="Text Box 16"/>
            <p:cNvSpPr txBox="1">
              <a:spLocks noChangeArrowheads="1"/>
            </p:cNvSpPr>
            <p:nvPr/>
          </p:nvSpPr>
          <p:spPr bwMode="auto">
            <a:xfrm>
              <a:off x="744" y="3006"/>
              <a:ext cx="2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b</a:t>
              </a:r>
            </a:p>
          </p:txBody>
        </p:sp>
        <p:sp>
          <p:nvSpPr>
            <p:cNvPr id="67602" name="Text Box 17"/>
            <p:cNvSpPr txBox="1">
              <a:spLocks noChangeArrowheads="1"/>
            </p:cNvSpPr>
            <p:nvPr/>
          </p:nvSpPr>
          <p:spPr bwMode="auto">
            <a:xfrm>
              <a:off x="2091" y="2994"/>
              <a:ext cx="2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c</a:t>
              </a:r>
            </a:p>
          </p:txBody>
        </p:sp>
        <p:sp>
          <p:nvSpPr>
            <p:cNvPr id="67603" name="Text Box 18"/>
            <p:cNvSpPr txBox="1">
              <a:spLocks noChangeArrowheads="1"/>
            </p:cNvSpPr>
            <p:nvPr/>
          </p:nvSpPr>
          <p:spPr bwMode="auto">
            <a:xfrm>
              <a:off x="2448" y="1248"/>
              <a:ext cx="105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A</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a,b,c</a:t>
              </a:r>
              <a:r>
                <a:rPr kumimoji="1" lang="en-US" altLang="zh-CN" sz="2400">
                  <a:latin typeface="Times New Roman" panose="02020603050405020304" pitchFamily="18" charset="0"/>
                  <a:ea typeface="宋体" panose="02010600030101010101" pitchFamily="2" charset="-122"/>
                </a:rPr>
                <a:t>}</a:t>
              </a:r>
              <a:endParaRPr kumimoji="1" lang="en-US" altLang="zh-CN" sz="2400" i="1">
                <a:latin typeface="Times New Roman" panose="02020603050405020304" pitchFamily="18" charset="0"/>
                <a:ea typeface="宋体" panose="02010600030101010101" pitchFamily="2" charset="-122"/>
              </a:endParaRPr>
            </a:p>
          </p:txBody>
        </p:sp>
        <p:sp>
          <p:nvSpPr>
            <p:cNvPr id="67604" name="Line 19"/>
            <p:cNvSpPr>
              <a:spLocks noChangeShapeType="1"/>
            </p:cNvSpPr>
            <p:nvPr/>
          </p:nvSpPr>
          <p:spPr bwMode="auto">
            <a:xfrm flipV="1">
              <a:off x="909" y="1800"/>
              <a:ext cx="558" cy="1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5" name="Freeform 20"/>
            <p:cNvSpPr>
              <a:spLocks/>
            </p:cNvSpPr>
            <p:nvPr/>
          </p:nvSpPr>
          <p:spPr bwMode="auto">
            <a:xfrm>
              <a:off x="1008" y="2984"/>
              <a:ext cx="1053" cy="166"/>
            </a:xfrm>
            <a:custGeom>
              <a:avLst/>
              <a:gdLst>
                <a:gd name="T0" fmla="*/ 0 w 1053"/>
                <a:gd name="T1" fmla="*/ 136 h 166"/>
                <a:gd name="T2" fmla="*/ 162 w 1053"/>
                <a:gd name="T3" fmla="*/ 58 h 166"/>
                <a:gd name="T4" fmla="*/ 450 w 1053"/>
                <a:gd name="T5" fmla="*/ 4 h 166"/>
                <a:gd name="T6" fmla="*/ 765 w 1053"/>
                <a:gd name="T7" fmla="*/ 31 h 166"/>
                <a:gd name="T8" fmla="*/ 963 w 1053"/>
                <a:gd name="T9" fmla="*/ 103 h 166"/>
                <a:gd name="T10" fmla="*/ 1053 w 1053"/>
                <a:gd name="T11" fmla="*/ 166 h 166"/>
                <a:gd name="T12" fmla="*/ 0 60000 65536"/>
                <a:gd name="T13" fmla="*/ 0 60000 65536"/>
                <a:gd name="T14" fmla="*/ 0 60000 65536"/>
                <a:gd name="T15" fmla="*/ 0 60000 65536"/>
                <a:gd name="T16" fmla="*/ 0 60000 65536"/>
                <a:gd name="T17" fmla="*/ 0 60000 65536"/>
                <a:gd name="T18" fmla="*/ 0 w 1053"/>
                <a:gd name="T19" fmla="*/ 0 h 166"/>
                <a:gd name="T20" fmla="*/ 1053 w 1053"/>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1053" h="166">
                  <a:moveTo>
                    <a:pt x="0" y="136"/>
                  </a:moveTo>
                  <a:cubicBezTo>
                    <a:pt x="27" y="123"/>
                    <a:pt x="87" y="80"/>
                    <a:pt x="162" y="58"/>
                  </a:cubicBezTo>
                  <a:cubicBezTo>
                    <a:pt x="237" y="36"/>
                    <a:pt x="350" y="8"/>
                    <a:pt x="450" y="4"/>
                  </a:cubicBezTo>
                  <a:cubicBezTo>
                    <a:pt x="550" y="0"/>
                    <a:pt x="680" y="15"/>
                    <a:pt x="765" y="31"/>
                  </a:cubicBezTo>
                  <a:cubicBezTo>
                    <a:pt x="850" y="47"/>
                    <a:pt x="915" y="81"/>
                    <a:pt x="963" y="103"/>
                  </a:cubicBezTo>
                  <a:cubicBezTo>
                    <a:pt x="1011" y="125"/>
                    <a:pt x="1034" y="153"/>
                    <a:pt x="1053" y="16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06" name="Freeform 21"/>
            <p:cNvSpPr>
              <a:spLocks/>
            </p:cNvSpPr>
            <p:nvPr/>
          </p:nvSpPr>
          <p:spPr bwMode="auto">
            <a:xfrm flipV="1">
              <a:off x="1008" y="3168"/>
              <a:ext cx="1053" cy="166"/>
            </a:xfrm>
            <a:custGeom>
              <a:avLst/>
              <a:gdLst>
                <a:gd name="T0" fmla="*/ 0 w 1053"/>
                <a:gd name="T1" fmla="*/ 136 h 166"/>
                <a:gd name="T2" fmla="*/ 162 w 1053"/>
                <a:gd name="T3" fmla="*/ 58 h 166"/>
                <a:gd name="T4" fmla="*/ 450 w 1053"/>
                <a:gd name="T5" fmla="*/ 4 h 166"/>
                <a:gd name="T6" fmla="*/ 765 w 1053"/>
                <a:gd name="T7" fmla="*/ 31 h 166"/>
                <a:gd name="T8" fmla="*/ 963 w 1053"/>
                <a:gd name="T9" fmla="*/ 103 h 166"/>
                <a:gd name="T10" fmla="*/ 1053 w 1053"/>
                <a:gd name="T11" fmla="*/ 166 h 166"/>
                <a:gd name="T12" fmla="*/ 0 60000 65536"/>
                <a:gd name="T13" fmla="*/ 0 60000 65536"/>
                <a:gd name="T14" fmla="*/ 0 60000 65536"/>
                <a:gd name="T15" fmla="*/ 0 60000 65536"/>
                <a:gd name="T16" fmla="*/ 0 60000 65536"/>
                <a:gd name="T17" fmla="*/ 0 60000 65536"/>
                <a:gd name="T18" fmla="*/ 0 w 1053"/>
                <a:gd name="T19" fmla="*/ 0 h 166"/>
                <a:gd name="T20" fmla="*/ 1053 w 1053"/>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1053" h="166">
                  <a:moveTo>
                    <a:pt x="0" y="136"/>
                  </a:moveTo>
                  <a:cubicBezTo>
                    <a:pt x="27" y="123"/>
                    <a:pt x="87" y="80"/>
                    <a:pt x="162" y="58"/>
                  </a:cubicBezTo>
                  <a:cubicBezTo>
                    <a:pt x="237" y="36"/>
                    <a:pt x="350" y="8"/>
                    <a:pt x="450" y="4"/>
                  </a:cubicBezTo>
                  <a:cubicBezTo>
                    <a:pt x="550" y="0"/>
                    <a:pt x="680" y="15"/>
                    <a:pt x="765" y="31"/>
                  </a:cubicBezTo>
                  <a:cubicBezTo>
                    <a:pt x="850" y="47"/>
                    <a:pt x="915" y="81"/>
                    <a:pt x="963" y="103"/>
                  </a:cubicBezTo>
                  <a:cubicBezTo>
                    <a:pt x="1011" y="125"/>
                    <a:pt x="1034" y="153"/>
                    <a:pt x="1053" y="166"/>
                  </a:cubicBezTo>
                </a:path>
              </a:pathLst>
            </a:custGeom>
            <a:noFill/>
            <a:ln w="9525">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07" name="Line 22"/>
            <p:cNvSpPr>
              <a:spLocks noChangeShapeType="1"/>
            </p:cNvSpPr>
            <p:nvPr/>
          </p:nvSpPr>
          <p:spPr bwMode="auto">
            <a:xfrm>
              <a:off x="2928" y="1728"/>
              <a:ext cx="0" cy="2016"/>
            </a:xfrm>
            <a:prstGeom prst="line">
              <a:avLst/>
            </a:prstGeom>
            <a:noFill/>
            <a:ln w="38100">
              <a:solidFill>
                <a:srgbClr val="FF6600"/>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7608" name="Object 23"/>
            <p:cNvGraphicFramePr>
              <a:graphicFrameLocks noChangeAspect="1"/>
            </p:cNvGraphicFramePr>
            <p:nvPr/>
          </p:nvGraphicFramePr>
          <p:xfrm>
            <a:off x="3349" y="1728"/>
            <a:ext cx="1510" cy="1296"/>
          </p:xfrm>
          <a:graphic>
            <a:graphicData uri="http://schemas.openxmlformats.org/presentationml/2006/ole">
              <mc:AlternateContent xmlns:mc="http://schemas.openxmlformats.org/markup-compatibility/2006">
                <mc:Choice xmlns:v="urn:schemas-microsoft-com:vml" Requires="v">
                  <p:oleObj name="Equation" r:id="rId2" imgW="1028254" imgH="710891" progId="Equation.3">
                    <p:embed/>
                  </p:oleObj>
                </mc:Choice>
                <mc:Fallback>
                  <p:oleObj name="Equation" r:id="rId2" imgW="1028254" imgH="710891" progId="Equation.3">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 y="1728"/>
                          <a:ext cx="1510"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advTm="8000">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反自反</a:t>
            </a:r>
            <a:r>
              <a:rPr lang="zh-CN" altLang="en-US" sz="4200" dirty="0"/>
              <a:t>关系</a:t>
            </a:r>
            <a:r>
              <a:rPr lang="en-US" altLang="zh-CN" sz="4200" dirty="0"/>
              <a:t>(</a:t>
            </a:r>
            <a:r>
              <a:rPr lang="en-US" altLang="zh-CN" sz="4200" i="1" dirty="0" err="1"/>
              <a:t>irreflexive</a:t>
            </a:r>
            <a:r>
              <a:rPr lang="en-US" altLang="zh-CN" sz="4200" dirty="0"/>
              <a:t>)</a:t>
            </a:r>
          </a:p>
        </p:txBody>
      </p:sp>
      <p:sp>
        <p:nvSpPr>
          <p:cNvPr id="68611" name="Rectangle 3"/>
          <p:cNvSpPr>
            <a:spLocks noGrp="1" noChangeArrowheads="1"/>
          </p:cNvSpPr>
          <p:nvPr>
            <p:ph sz="quarter" idx="1"/>
          </p:nvPr>
        </p:nvSpPr>
        <p:spPr>
          <a:xfrm>
            <a:off x="612775" y="1200150"/>
            <a:ext cx="8153400" cy="3371850"/>
          </a:xfrm>
        </p:spPr>
        <p:txBody>
          <a:bodyPr/>
          <a:lstStyle/>
          <a:p>
            <a:pPr eaLnBrk="1" hangingPunct="1"/>
            <a:r>
              <a:rPr lang="zh-CN" altLang="en-US" sz="2800">
                <a:latin typeface="宋体" panose="02010600030101010101" pitchFamily="2" charset="-122"/>
              </a:rPr>
              <a:t>如果</a:t>
            </a:r>
            <a:r>
              <a:rPr lang="zh-CN" altLang="en-US" sz="2800" dirty="0">
                <a:latin typeface="宋体" panose="02010600030101010101" pitchFamily="2" charset="-122"/>
              </a:rPr>
              <a:t>对任意的</a:t>
            </a:r>
            <a:r>
              <a:rPr lang="en-US" altLang="zh-CN" sz="2800" dirty="0" err="1"/>
              <a:t>x</a:t>
            </a:r>
            <a:r>
              <a:rPr lang="en-US" altLang="zh-CN" sz="2800" dirty="0" err="1">
                <a:sym typeface="Symbol" panose="05050102010706020507" pitchFamily="18" charset="2"/>
              </a:rPr>
              <a:t></a:t>
            </a:r>
            <a:r>
              <a:rPr lang="en-US" altLang="zh-CN" sz="2800" dirty="0" err="1"/>
              <a:t>A</a:t>
            </a:r>
            <a:r>
              <a:rPr lang="zh-CN" altLang="en-US" sz="2800" dirty="0">
                <a:latin typeface="宋体" panose="02010600030101010101" pitchFamily="2" charset="-122"/>
              </a:rPr>
              <a:t>，</a:t>
            </a:r>
            <a:r>
              <a:rPr lang="en-US" altLang="zh-CN" sz="2800" dirty="0"/>
              <a:t>&lt;</a:t>
            </a:r>
            <a:r>
              <a:rPr lang="en-US" altLang="zh-CN" sz="2800" dirty="0" err="1"/>
              <a:t>x,x</a:t>
            </a:r>
            <a:r>
              <a:rPr lang="en-US" altLang="zh-CN" sz="2800" dirty="0"/>
              <a:t>&gt;</a:t>
            </a:r>
            <a:r>
              <a:rPr lang="en-US" altLang="zh-CN" sz="2800" dirty="0">
                <a:sym typeface="Symbol" panose="05050102010706020507" pitchFamily="18" charset="2"/>
              </a:rPr>
              <a:t></a:t>
            </a:r>
            <a:r>
              <a:rPr lang="en-US" altLang="zh-CN" sz="2800" dirty="0"/>
              <a:t>R</a:t>
            </a:r>
            <a:r>
              <a:rPr lang="zh-CN" altLang="en-US" sz="2800" dirty="0">
                <a:latin typeface="宋体" panose="02010600030101010101" pitchFamily="2" charset="-122"/>
              </a:rPr>
              <a:t>均</a:t>
            </a:r>
            <a:r>
              <a:rPr lang="zh-CN" altLang="en-US" sz="2800">
                <a:latin typeface="宋体" panose="02010600030101010101" pitchFamily="2" charset="-122"/>
              </a:rPr>
              <a:t>不成立，即对</a:t>
            </a:r>
            <a:r>
              <a:rPr lang="zh-CN" altLang="en-US" sz="2800" dirty="0">
                <a:latin typeface="宋体" panose="02010600030101010101" pitchFamily="2" charset="-122"/>
              </a:rPr>
              <a:t>任意的</a:t>
            </a:r>
            <a:r>
              <a:rPr lang="en-US" altLang="zh-CN" sz="2800" dirty="0" err="1"/>
              <a:t>x</a:t>
            </a:r>
            <a:r>
              <a:rPr lang="en-US" altLang="zh-CN" sz="2800" dirty="0" err="1">
                <a:sym typeface="Symbol" panose="05050102010706020507" pitchFamily="18" charset="2"/>
              </a:rPr>
              <a:t></a:t>
            </a:r>
            <a:r>
              <a:rPr lang="en-US" altLang="zh-CN" sz="2800" dirty="0" err="1"/>
              <a:t>A</a:t>
            </a:r>
            <a:r>
              <a:rPr lang="zh-CN" altLang="en-US" sz="2800" dirty="0">
                <a:latin typeface="宋体" panose="02010600030101010101" pitchFamily="2" charset="-122"/>
              </a:rPr>
              <a:t>，都有</a:t>
            </a:r>
            <a:r>
              <a:rPr lang="zh-CN" altLang="en-US" sz="2800" dirty="0">
                <a:solidFill>
                  <a:srgbClr val="FF0000"/>
                </a:solidFill>
                <a:latin typeface="宋体" panose="02010600030101010101" pitchFamily="2" charset="-122"/>
                <a:sym typeface="Symbol" panose="05050102010706020507" pitchFamily="18" charset="2"/>
              </a:rPr>
              <a:t></a:t>
            </a:r>
            <a:r>
              <a:rPr lang="en-US" altLang="zh-CN" sz="2800" dirty="0">
                <a:solidFill>
                  <a:srgbClr val="FF0000"/>
                </a:solidFill>
              </a:rPr>
              <a:t>&lt;</a:t>
            </a:r>
            <a:r>
              <a:rPr lang="en-US" altLang="zh-CN" sz="2800" dirty="0" err="1">
                <a:solidFill>
                  <a:srgbClr val="FF0000"/>
                </a:solidFill>
              </a:rPr>
              <a:t>x,x</a:t>
            </a:r>
            <a:r>
              <a:rPr lang="en-US" altLang="zh-CN" sz="2800" dirty="0">
                <a:solidFill>
                  <a:srgbClr val="FF0000"/>
                </a:solidFill>
              </a:rPr>
              <a:t>&gt;</a:t>
            </a:r>
            <a:r>
              <a:rPr lang="en-US" altLang="zh-CN" sz="2800">
                <a:solidFill>
                  <a:srgbClr val="FF0000"/>
                </a:solidFill>
                <a:sym typeface="Symbol" panose="05050102010706020507" pitchFamily="18" charset="2"/>
              </a:rPr>
              <a:t></a:t>
            </a:r>
            <a:r>
              <a:rPr lang="en-US" altLang="zh-CN" sz="2800">
                <a:solidFill>
                  <a:srgbClr val="FF0000"/>
                </a:solidFill>
              </a:rPr>
              <a:t>R</a:t>
            </a:r>
            <a:r>
              <a:rPr lang="zh-CN" altLang="en-US" sz="2800"/>
              <a:t>，则称</a:t>
            </a:r>
            <a:r>
              <a:rPr lang="zh-CN" altLang="en-US" sz="2800">
                <a:latin typeface="宋体" panose="02010600030101010101" pitchFamily="2" charset="-122"/>
              </a:rPr>
              <a:t>集合</a:t>
            </a:r>
            <a:r>
              <a:rPr lang="en-US" altLang="zh-CN" sz="2800"/>
              <a:t>A</a:t>
            </a:r>
            <a:r>
              <a:rPr lang="zh-CN" altLang="en-US" sz="2800">
                <a:latin typeface="宋体" panose="02010600030101010101" pitchFamily="2" charset="-122"/>
              </a:rPr>
              <a:t>上的关系</a:t>
            </a:r>
            <a:r>
              <a:rPr lang="en-US" altLang="zh-CN" sz="2800"/>
              <a:t>R</a:t>
            </a:r>
            <a:r>
              <a:rPr lang="zh-CN" altLang="en-US" sz="2800"/>
              <a:t>为</a:t>
            </a:r>
            <a:r>
              <a:rPr lang="zh-CN" altLang="en-US" sz="2800">
                <a:latin typeface="宋体" panose="02010600030101010101" pitchFamily="2" charset="-122"/>
              </a:rPr>
              <a:t>反自反的。</a:t>
            </a:r>
            <a:endParaRPr lang="zh-CN" altLang="en-US" sz="2800" dirty="0"/>
          </a:p>
          <a:p>
            <a:pPr eaLnBrk="1" hangingPunct="1"/>
            <a:r>
              <a:rPr lang="zh-CN" altLang="en-US" sz="2800" dirty="0"/>
              <a:t>例：</a:t>
            </a:r>
            <a:r>
              <a:rPr lang="en-US" altLang="zh-CN" sz="2800" dirty="0"/>
              <a:t>A={</a:t>
            </a:r>
            <a:r>
              <a:rPr lang="en-US" altLang="zh-CN" sz="2800" dirty="0" err="1"/>
              <a:t>a,b,c</a:t>
            </a:r>
            <a:r>
              <a:rPr lang="en-US" altLang="zh-CN" sz="2800" dirty="0"/>
              <a:t>},A</a:t>
            </a:r>
            <a:r>
              <a:rPr lang="zh-CN" altLang="en-US" sz="2800" dirty="0"/>
              <a:t>上的关系</a:t>
            </a:r>
            <a:r>
              <a:rPr lang="en-US" altLang="zh-CN" sz="2800" dirty="0"/>
              <a:t>R</a:t>
            </a:r>
            <a:r>
              <a:rPr lang="en-US" altLang="zh-CN" sz="2800" baseline="-25000" dirty="0"/>
              <a:t>1</a:t>
            </a:r>
            <a:r>
              <a:rPr lang="en-US" altLang="zh-CN" sz="2800" dirty="0"/>
              <a:t>={&lt;</a:t>
            </a:r>
            <a:r>
              <a:rPr lang="en-US" altLang="zh-CN" sz="2800" dirty="0" err="1"/>
              <a:t>a,b</a:t>
            </a:r>
            <a:r>
              <a:rPr lang="en-US" altLang="zh-CN" sz="2800" dirty="0"/>
              <a:t>&gt;,&lt;</a:t>
            </a:r>
            <a:r>
              <a:rPr lang="en-US" altLang="zh-CN" sz="2800" dirty="0" err="1"/>
              <a:t>b,b</a:t>
            </a:r>
            <a:r>
              <a:rPr lang="en-US" altLang="zh-CN" sz="2800" dirty="0"/>
              <a:t>&gt;,&lt;</a:t>
            </a:r>
            <a:r>
              <a:rPr lang="en-US" altLang="zh-CN" sz="2800" dirty="0" err="1"/>
              <a:t>b,c</a:t>
            </a:r>
            <a:r>
              <a:rPr lang="en-US" altLang="zh-CN" sz="2800" dirty="0"/>
              <a:t>&gt;}(F)</a:t>
            </a:r>
          </a:p>
          <a:p>
            <a:pPr marL="0" indent="0" eaLnBrk="1" hangingPunct="1">
              <a:buNone/>
            </a:pPr>
            <a:r>
              <a:rPr lang="en-US" altLang="zh-CN" sz="2800" dirty="0"/>
              <a:t>R</a:t>
            </a:r>
            <a:r>
              <a:rPr lang="en-US" altLang="zh-CN" sz="2800" baseline="-25000" dirty="0"/>
              <a:t>2</a:t>
            </a:r>
            <a:r>
              <a:rPr lang="en-US" altLang="zh-CN" sz="2800" dirty="0"/>
              <a:t>={&lt;</a:t>
            </a:r>
            <a:r>
              <a:rPr lang="en-US" altLang="zh-CN" sz="2800" dirty="0" err="1"/>
              <a:t>a,b</a:t>
            </a:r>
            <a:r>
              <a:rPr lang="en-US" altLang="zh-CN" sz="2800" dirty="0"/>
              <a:t>&gt;,&lt;</a:t>
            </a:r>
            <a:r>
              <a:rPr lang="en-US" altLang="zh-CN" sz="2800" dirty="0" err="1"/>
              <a:t>b,c</a:t>
            </a:r>
            <a:r>
              <a:rPr lang="en-US" altLang="zh-CN" sz="2800" dirty="0"/>
              <a:t>&gt;,&lt;</a:t>
            </a:r>
            <a:r>
              <a:rPr lang="en-US" altLang="zh-CN" sz="2800" dirty="0" err="1"/>
              <a:t>a,c</a:t>
            </a:r>
            <a:r>
              <a:rPr lang="en-US" altLang="zh-CN" sz="2800" dirty="0"/>
              <a:t>&gt;}(T)</a:t>
            </a:r>
          </a:p>
          <a:p>
            <a:pPr eaLnBrk="1" hangingPunct="1"/>
            <a:r>
              <a:rPr lang="zh-CN" altLang="en-US" sz="2800" dirty="0"/>
              <a:t>显然，</a:t>
            </a:r>
            <a:r>
              <a:rPr lang="en-US" altLang="zh-CN" sz="2800" dirty="0">
                <a:solidFill>
                  <a:srgbClr val="FF0000"/>
                </a:solidFill>
                <a:highlight>
                  <a:srgbClr val="FFFF00"/>
                </a:highlight>
              </a:rPr>
              <a:t>R</a:t>
            </a:r>
            <a:r>
              <a:rPr lang="zh-CN" altLang="en-US" sz="2800" dirty="0">
                <a:solidFill>
                  <a:srgbClr val="FF0000"/>
                </a:solidFill>
                <a:highlight>
                  <a:srgbClr val="FFFF00"/>
                </a:highlight>
              </a:rPr>
              <a:t>是反自反的当且仅当</a:t>
            </a:r>
            <a:r>
              <a:rPr lang="en-US" altLang="zh-CN" sz="2800" dirty="0">
                <a:solidFill>
                  <a:srgbClr val="FF0000"/>
                </a:solidFill>
                <a:highlight>
                  <a:srgbClr val="FFFF00"/>
                </a:highlight>
              </a:rPr>
              <a:t>I</a:t>
            </a:r>
            <a:r>
              <a:rPr lang="en-US" altLang="zh-CN" sz="2800" baseline="-30000" dirty="0">
                <a:solidFill>
                  <a:srgbClr val="FF0000"/>
                </a:solidFill>
                <a:highlight>
                  <a:srgbClr val="FFFF00"/>
                </a:highlight>
              </a:rPr>
              <a:t>A</a:t>
            </a:r>
            <a:r>
              <a:rPr lang="en-US" altLang="zh-CN" sz="2800" dirty="0">
                <a:solidFill>
                  <a:srgbClr val="FF0000"/>
                </a:solidFill>
                <a:highlight>
                  <a:srgbClr val="FFFF00"/>
                </a:highlight>
                <a:latin typeface="宋体" panose="02010600030101010101" pitchFamily="2" charset="-122"/>
                <a:sym typeface="Symbol" panose="05050102010706020507" pitchFamily="18" charset="2"/>
              </a:rPr>
              <a:t>∩</a:t>
            </a:r>
            <a:r>
              <a:rPr lang="en-US" altLang="zh-CN" sz="2800" dirty="0">
                <a:solidFill>
                  <a:srgbClr val="FF0000"/>
                </a:solidFill>
                <a:highlight>
                  <a:srgbClr val="FFFF00"/>
                </a:highlight>
              </a:rPr>
              <a:t>R=</a:t>
            </a:r>
            <a:r>
              <a:rPr lang="en-US" altLang="zh-CN" sz="2800" dirty="0">
                <a:solidFill>
                  <a:srgbClr val="FF0000"/>
                </a:solidFill>
                <a:highlight>
                  <a:srgbClr val="FFFF00"/>
                </a:highlight>
                <a:sym typeface="Symbol" panose="05050102010706020507" pitchFamily="18" charset="2"/>
              </a:rPr>
              <a:t></a:t>
            </a:r>
            <a:r>
              <a:rPr lang="zh-CN" altLang="en-US" sz="2800" dirty="0">
                <a:latin typeface="宋体" panose="02010600030101010101" pitchFamily="2" charset="-122"/>
              </a:rPr>
              <a:t>。</a:t>
            </a:r>
            <a:endParaRPr lang="zh-CN" altLang="en-US" sz="2800" dirty="0"/>
          </a:p>
        </p:txBody>
      </p:sp>
    </p:spTree>
  </p:cSld>
  <p:clrMapOvr>
    <a:masterClrMapping/>
  </p:clrMapOvr>
  <p:transition spd="slow" advTm="8000">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28688" y="171450"/>
            <a:ext cx="7315200" cy="742950"/>
          </a:xfrm>
        </p:spPr>
        <p:txBody>
          <a:bodyPr/>
          <a:lstStyle/>
          <a:p>
            <a:pPr eaLnBrk="1" hangingPunct="1"/>
            <a:r>
              <a:rPr lang="zh-CN" altLang="en-US" sz="4200" dirty="0"/>
              <a:t>讨论：对</a:t>
            </a:r>
            <a:r>
              <a:rPr lang="zh-CN" altLang="en-US" sz="4200" u="sng" dirty="0">
                <a:solidFill>
                  <a:srgbClr val="FF0000"/>
                </a:solidFill>
              </a:rPr>
              <a:t>非空</a:t>
            </a:r>
            <a:r>
              <a:rPr lang="zh-CN" altLang="en-US" sz="4200" dirty="0"/>
              <a:t>集合</a:t>
            </a:r>
            <a:r>
              <a:rPr lang="en-US" altLang="zh-CN" sz="4200" dirty="0"/>
              <a:t>A</a:t>
            </a:r>
            <a:r>
              <a:rPr lang="zh-CN" altLang="en-US" sz="4200" dirty="0"/>
              <a:t>而言</a:t>
            </a:r>
          </a:p>
        </p:txBody>
      </p:sp>
      <p:sp>
        <p:nvSpPr>
          <p:cNvPr id="69635" name="Rectangle 3"/>
          <p:cNvSpPr>
            <a:spLocks noGrp="1" noChangeArrowheads="1"/>
          </p:cNvSpPr>
          <p:nvPr>
            <p:ph sz="quarter" idx="1"/>
          </p:nvPr>
        </p:nvSpPr>
        <p:spPr>
          <a:xfrm>
            <a:off x="612775" y="1200150"/>
            <a:ext cx="8153400" cy="3371850"/>
          </a:xfrm>
        </p:spPr>
        <p:txBody>
          <a:bodyPr/>
          <a:lstStyle/>
          <a:p>
            <a:pPr eaLnBrk="1" hangingPunct="1"/>
            <a:r>
              <a:rPr lang="zh-CN" altLang="en-US" sz="2800" dirty="0"/>
              <a:t>是否存在既具有自反性，又具有反自反性的关系？</a:t>
            </a:r>
          </a:p>
          <a:p>
            <a:pPr eaLnBrk="1" hangingPunct="1"/>
            <a:r>
              <a:rPr lang="zh-CN" altLang="en-US" sz="2800" dirty="0"/>
              <a:t>是否存在既不具有自反性，又不具有反自反性的</a:t>
            </a:r>
            <a:r>
              <a:rPr lang="zh-CN" altLang="en-US" sz="2800"/>
              <a:t>关系？（</a:t>
            </a:r>
            <a:r>
              <a:rPr lang="en-US" altLang="zh-CN" sz="2800"/>
              <a:t>T</a:t>
            </a:r>
            <a:r>
              <a:rPr lang="zh-CN" altLang="en-US" sz="2800"/>
              <a:t>）</a:t>
            </a:r>
            <a:endParaRPr lang="zh-CN" altLang="en-US" sz="2800" dirty="0"/>
          </a:p>
          <a:p>
            <a:pPr eaLnBrk="1" hangingPunct="1"/>
            <a:r>
              <a:rPr lang="zh-CN" altLang="en-US" sz="2800" dirty="0"/>
              <a:t>空关系</a:t>
            </a:r>
            <a:r>
              <a:rPr lang="zh-CN" altLang="en-US" sz="2800" dirty="0">
                <a:sym typeface="Symbol" panose="05050102010706020507" pitchFamily="18" charset="2"/>
              </a:rPr>
              <a:t></a:t>
            </a:r>
            <a:r>
              <a:rPr lang="zh-CN" altLang="en-US" sz="2800" dirty="0"/>
              <a:t>、全域关系</a:t>
            </a:r>
            <a:r>
              <a:rPr lang="en-US" altLang="zh-CN" sz="2800" dirty="0"/>
              <a:t>E</a:t>
            </a:r>
            <a:r>
              <a:rPr lang="en-US" altLang="zh-CN" sz="2800" baseline="-30000" dirty="0"/>
              <a:t>A</a:t>
            </a:r>
            <a:r>
              <a:rPr lang="zh-CN" altLang="en-US" sz="2800" dirty="0"/>
              <a:t>、相等关系</a:t>
            </a:r>
            <a:r>
              <a:rPr lang="en-US" altLang="zh-CN" sz="2800" dirty="0"/>
              <a:t>I</a:t>
            </a:r>
            <a:r>
              <a:rPr lang="en-US" altLang="zh-CN" sz="2800" baseline="-30000" dirty="0"/>
              <a:t>A</a:t>
            </a:r>
            <a:r>
              <a:rPr lang="zh-CN" altLang="en-US" sz="2800" dirty="0"/>
              <a:t>是否具有自反性，或反自反性？</a:t>
            </a:r>
          </a:p>
        </p:txBody>
      </p:sp>
    </p:spTree>
  </p:cSld>
  <p:clrMapOvr>
    <a:masterClrMapping/>
  </p:clrMapOvr>
  <p:transition spd="slow" advTm="8000">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对称</a:t>
            </a:r>
            <a:r>
              <a:rPr lang="zh-CN" altLang="en-US" sz="4200"/>
              <a:t>关系</a:t>
            </a:r>
            <a:r>
              <a:rPr lang="en-US" altLang="zh-CN" sz="4200"/>
              <a:t>(</a:t>
            </a:r>
            <a:r>
              <a:rPr lang="en-US" altLang="zh-CN" sz="4200" i="1"/>
              <a:t>symmetric</a:t>
            </a:r>
            <a:r>
              <a:rPr lang="en-US" altLang="zh-CN" sz="4200"/>
              <a:t>)</a:t>
            </a:r>
          </a:p>
        </p:txBody>
      </p:sp>
      <p:sp>
        <p:nvSpPr>
          <p:cNvPr id="70659" name="Rectangle 3"/>
          <p:cNvSpPr>
            <a:spLocks noGrp="1" noChangeArrowheads="1"/>
          </p:cNvSpPr>
          <p:nvPr>
            <p:ph sz="quarter" idx="1"/>
          </p:nvPr>
        </p:nvSpPr>
        <p:spPr>
          <a:xfrm>
            <a:off x="612775" y="1200150"/>
            <a:ext cx="8153400" cy="3371850"/>
          </a:xfrm>
        </p:spPr>
        <p:txBody>
          <a:bodyPr/>
          <a:lstStyle/>
          <a:p>
            <a:pPr eaLnBrk="1" hangingPunct="1">
              <a:lnSpc>
                <a:spcPct val="90000"/>
              </a:lnSpc>
            </a:pPr>
            <a:r>
              <a:rPr lang="zh-CN" altLang="en-US" sz="2800">
                <a:latin typeface="宋体" panose="02010600030101010101" pitchFamily="2" charset="-122"/>
              </a:rPr>
              <a:t>如果</a:t>
            </a:r>
            <a:r>
              <a:rPr lang="en-US" altLang="zh-CN" sz="2800" dirty="0"/>
              <a:t>&lt;</a:t>
            </a:r>
            <a:r>
              <a:rPr lang="en-US" altLang="zh-CN" sz="2800" dirty="0" err="1"/>
              <a:t>x,y</a:t>
            </a:r>
            <a:r>
              <a:rPr lang="en-US" altLang="zh-CN" sz="2800" dirty="0"/>
              <a:t>&gt;</a:t>
            </a:r>
            <a:r>
              <a:rPr lang="en-US" altLang="zh-CN" sz="2800" dirty="0">
                <a:sym typeface="Symbol" panose="05050102010706020507" pitchFamily="18" charset="2"/>
              </a:rPr>
              <a:t></a:t>
            </a:r>
            <a:r>
              <a:rPr lang="en-US" altLang="zh-CN" sz="2800"/>
              <a:t>R</a:t>
            </a:r>
            <a:r>
              <a:rPr lang="zh-CN" altLang="en-US" sz="2800">
                <a:latin typeface="宋体" panose="02010600030101010101" pitchFamily="2" charset="-122"/>
              </a:rPr>
              <a:t>，有</a:t>
            </a:r>
            <a:r>
              <a:rPr lang="en-US" altLang="zh-CN" sz="2800"/>
              <a:t>&lt;</a:t>
            </a:r>
            <a:r>
              <a:rPr lang="en-US" altLang="zh-CN" sz="2800" dirty="0" err="1"/>
              <a:t>y,x</a:t>
            </a:r>
            <a:r>
              <a:rPr lang="en-US" altLang="zh-CN" sz="2800" dirty="0"/>
              <a:t>&gt;</a:t>
            </a:r>
            <a:r>
              <a:rPr lang="en-US" altLang="zh-CN" sz="2800">
                <a:sym typeface="Symbol" panose="05050102010706020507" pitchFamily="18" charset="2"/>
              </a:rPr>
              <a:t></a:t>
            </a:r>
            <a:r>
              <a:rPr lang="en-US" altLang="zh-CN" sz="2800"/>
              <a:t>R</a:t>
            </a:r>
            <a:r>
              <a:rPr lang="zh-CN" altLang="en-US" sz="2800" dirty="0"/>
              <a:t>，</a:t>
            </a:r>
            <a:r>
              <a:rPr lang="zh-CN" altLang="en-US" sz="2800">
                <a:latin typeface="宋体" panose="02010600030101010101" pitchFamily="2" charset="-122"/>
              </a:rPr>
              <a:t>其中</a:t>
            </a:r>
            <a:r>
              <a:rPr lang="en-US" altLang="zh-CN" sz="2800" dirty="0" err="1"/>
              <a:t>x</a:t>
            </a:r>
            <a:r>
              <a:rPr lang="en-US" altLang="zh-CN" sz="2800" dirty="0" err="1">
                <a:sym typeface="Symbol" panose="05050102010706020507" pitchFamily="18" charset="2"/>
              </a:rPr>
              <a:t></a:t>
            </a:r>
            <a:r>
              <a:rPr lang="en-US" altLang="zh-CN" sz="2800" dirty="0" err="1"/>
              <a:t>A</a:t>
            </a:r>
            <a:r>
              <a:rPr lang="zh-CN" altLang="en-US" sz="2800" dirty="0">
                <a:latin typeface="宋体" panose="02010600030101010101" pitchFamily="2" charset="-122"/>
              </a:rPr>
              <a:t>，</a:t>
            </a:r>
            <a:r>
              <a:rPr lang="en-US" altLang="zh-CN" sz="2800" dirty="0" err="1"/>
              <a:t>y</a:t>
            </a:r>
            <a:r>
              <a:rPr lang="en-US" altLang="zh-CN" sz="2800" err="1">
                <a:sym typeface="Symbol" panose="05050102010706020507" pitchFamily="18" charset="2"/>
              </a:rPr>
              <a:t></a:t>
            </a:r>
            <a:r>
              <a:rPr lang="en-US" altLang="zh-CN" sz="2800"/>
              <a:t>A</a:t>
            </a:r>
            <a:r>
              <a:rPr lang="zh-CN" altLang="en-US" sz="2800"/>
              <a:t>，则称</a:t>
            </a:r>
            <a:r>
              <a:rPr lang="zh-CN" altLang="en-US" sz="2800">
                <a:latin typeface="宋体" panose="02010600030101010101" pitchFamily="2" charset="-122"/>
              </a:rPr>
              <a:t>集合</a:t>
            </a:r>
            <a:r>
              <a:rPr lang="en-US" altLang="zh-CN" sz="2800"/>
              <a:t>A</a:t>
            </a:r>
            <a:r>
              <a:rPr lang="zh-CN" altLang="en-US" sz="2800">
                <a:latin typeface="宋体" panose="02010600030101010101" pitchFamily="2" charset="-122"/>
              </a:rPr>
              <a:t>上的关系</a:t>
            </a:r>
            <a:r>
              <a:rPr lang="en-US" altLang="zh-CN" sz="2800"/>
              <a:t>R</a:t>
            </a:r>
            <a:r>
              <a:rPr lang="zh-CN" altLang="en-US" sz="2800">
                <a:latin typeface="宋体" panose="02010600030101010101" pitchFamily="2" charset="-122"/>
              </a:rPr>
              <a:t>为对称的。</a:t>
            </a:r>
            <a:endParaRPr lang="zh-CN" altLang="en-US" sz="2800" dirty="0"/>
          </a:p>
          <a:p>
            <a:pPr marL="0" indent="0" eaLnBrk="1" hangingPunct="1">
              <a:lnSpc>
                <a:spcPct val="90000"/>
              </a:lnSpc>
              <a:buNone/>
            </a:pPr>
            <a:r>
              <a:rPr lang="zh-CN" altLang="en-US" sz="2800" dirty="0"/>
              <a:t>例：</a:t>
            </a:r>
            <a:r>
              <a:rPr lang="en-US" altLang="zh-CN" sz="2800" dirty="0"/>
              <a:t>A={</a:t>
            </a:r>
            <a:r>
              <a:rPr lang="en-US" altLang="zh-CN" sz="2800" dirty="0" err="1"/>
              <a:t>a,b,c</a:t>
            </a:r>
            <a:r>
              <a:rPr lang="en-US" altLang="zh-CN" sz="2800" dirty="0"/>
              <a:t>},A</a:t>
            </a:r>
            <a:r>
              <a:rPr lang="zh-CN" altLang="en-US" sz="2800" dirty="0"/>
              <a:t>上的关系</a:t>
            </a:r>
            <a:endParaRPr lang="en-US" altLang="zh-CN" sz="2800" dirty="0"/>
          </a:p>
          <a:p>
            <a:pPr marL="0" indent="0" eaLnBrk="1" hangingPunct="1">
              <a:lnSpc>
                <a:spcPct val="90000"/>
              </a:lnSpc>
              <a:buNone/>
            </a:pPr>
            <a:r>
              <a:rPr lang="en-US" altLang="zh-CN" sz="2800" dirty="0"/>
              <a:t>R</a:t>
            </a:r>
            <a:r>
              <a:rPr lang="en-US" altLang="zh-CN" sz="2800" baseline="-25000" dirty="0"/>
              <a:t>1</a:t>
            </a:r>
            <a:r>
              <a:rPr lang="en-US" altLang="zh-CN" sz="2800" dirty="0"/>
              <a:t>={&lt;</a:t>
            </a:r>
            <a:r>
              <a:rPr lang="en-US" altLang="zh-CN" sz="2800" dirty="0" err="1"/>
              <a:t>a,a</a:t>
            </a:r>
            <a:r>
              <a:rPr lang="en-US" altLang="zh-CN" sz="2800" dirty="0"/>
              <a:t>&gt;,&lt;</a:t>
            </a:r>
            <a:r>
              <a:rPr lang="en-US" altLang="zh-CN" sz="2800" dirty="0" err="1"/>
              <a:t>a,b</a:t>
            </a:r>
            <a:r>
              <a:rPr lang="en-US" altLang="zh-CN" sz="2800" dirty="0"/>
              <a:t>&gt;,&lt;</a:t>
            </a:r>
            <a:r>
              <a:rPr lang="en-US" altLang="zh-CN" sz="2800" dirty="0" err="1"/>
              <a:t>b,a</a:t>
            </a:r>
            <a:r>
              <a:rPr lang="en-US" altLang="zh-CN" sz="2800" dirty="0"/>
              <a:t>&gt;,&lt;</a:t>
            </a:r>
            <a:r>
              <a:rPr lang="en-US" altLang="zh-CN" sz="2800" dirty="0" err="1"/>
              <a:t>b,c</a:t>
            </a:r>
            <a:r>
              <a:rPr lang="en-US" altLang="zh-CN" sz="2800" dirty="0"/>
              <a:t>&gt;}(F)</a:t>
            </a:r>
          </a:p>
          <a:p>
            <a:pPr marL="0" indent="0" eaLnBrk="1" hangingPunct="1">
              <a:lnSpc>
                <a:spcPct val="90000"/>
              </a:lnSpc>
              <a:buNone/>
            </a:pPr>
            <a:r>
              <a:rPr lang="en-US" altLang="zh-CN" sz="2800" dirty="0"/>
              <a:t>R</a:t>
            </a:r>
            <a:r>
              <a:rPr lang="en-US" altLang="zh-CN" sz="2800" baseline="-25000" dirty="0"/>
              <a:t>2</a:t>
            </a:r>
            <a:r>
              <a:rPr lang="en-US" altLang="zh-CN" sz="2800" dirty="0"/>
              <a:t>={&lt;</a:t>
            </a:r>
            <a:r>
              <a:rPr lang="en-US" altLang="zh-CN" sz="2800" dirty="0" err="1"/>
              <a:t>a,a</a:t>
            </a:r>
            <a:r>
              <a:rPr lang="en-US" altLang="zh-CN" sz="2800" dirty="0"/>
              <a:t>&gt;,&lt;</a:t>
            </a:r>
            <a:r>
              <a:rPr lang="en-US" altLang="zh-CN" sz="2800" dirty="0" err="1"/>
              <a:t>b,b</a:t>
            </a:r>
            <a:r>
              <a:rPr lang="en-US" altLang="zh-CN" sz="2800" dirty="0"/>
              <a:t>&gt;,&lt;</a:t>
            </a:r>
            <a:r>
              <a:rPr lang="en-US" altLang="zh-CN" sz="2800" dirty="0" err="1"/>
              <a:t>c,b</a:t>
            </a:r>
            <a:r>
              <a:rPr lang="en-US" altLang="zh-CN" sz="2800" dirty="0"/>
              <a:t>&gt;,&lt;</a:t>
            </a:r>
            <a:r>
              <a:rPr lang="en-US" altLang="zh-CN" sz="2800" dirty="0" err="1"/>
              <a:t>b,c</a:t>
            </a:r>
            <a:r>
              <a:rPr lang="en-US" altLang="zh-CN" sz="2800" dirty="0"/>
              <a:t>&gt;,&lt;</a:t>
            </a:r>
            <a:r>
              <a:rPr lang="en-US" altLang="zh-CN" sz="2800" dirty="0" err="1"/>
              <a:t>a,c</a:t>
            </a:r>
            <a:r>
              <a:rPr lang="en-US" altLang="zh-CN" sz="2800" dirty="0"/>
              <a:t>&gt;,&lt;</a:t>
            </a:r>
            <a:r>
              <a:rPr lang="en-US" altLang="zh-CN" sz="2800" dirty="0" err="1"/>
              <a:t>c,a</a:t>
            </a:r>
            <a:r>
              <a:rPr lang="en-US" altLang="zh-CN" sz="2800" dirty="0"/>
              <a:t>&gt;}(T)</a:t>
            </a:r>
          </a:p>
          <a:p>
            <a:pPr eaLnBrk="1" hangingPunct="1">
              <a:lnSpc>
                <a:spcPct val="90000"/>
              </a:lnSpc>
            </a:pPr>
            <a:r>
              <a:rPr lang="en-US" altLang="zh-CN" sz="2800" dirty="0">
                <a:solidFill>
                  <a:srgbClr val="FF0000"/>
                </a:solidFill>
                <a:highlight>
                  <a:srgbClr val="FFFF00"/>
                </a:highlight>
              </a:rPr>
              <a:t>R</a:t>
            </a:r>
            <a:r>
              <a:rPr lang="zh-CN" altLang="en-US" sz="2800" dirty="0">
                <a:solidFill>
                  <a:srgbClr val="FF0000"/>
                </a:solidFill>
                <a:highlight>
                  <a:srgbClr val="FFFF00"/>
                </a:highlight>
                <a:latin typeface="宋体" panose="02010600030101010101" pitchFamily="2" charset="-122"/>
              </a:rPr>
              <a:t>是对称的</a:t>
            </a:r>
            <a:r>
              <a:rPr lang="zh-CN" altLang="en-US" sz="2800" dirty="0">
                <a:solidFill>
                  <a:srgbClr val="FF0000"/>
                </a:solidFill>
                <a:highlight>
                  <a:srgbClr val="FFFF00"/>
                </a:highlight>
              </a:rPr>
              <a:t>当且仅当</a:t>
            </a:r>
            <a:r>
              <a:rPr lang="en-US" altLang="zh-CN" sz="2800" dirty="0">
                <a:solidFill>
                  <a:srgbClr val="FF0000"/>
                </a:solidFill>
                <a:highlight>
                  <a:srgbClr val="FFFF00"/>
                </a:highlight>
              </a:rPr>
              <a:t>R</a:t>
            </a:r>
            <a:r>
              <a:rPr lang="en-US" altLang="zh-CN" sz="2800" baseline="30000" dirty="0">
                <a:solidFill>
                  <a:srgbClr val="FF0000"/>
                </a:solidFill>
                <a:highlight>
                  <a:srgbClr val="FFFF00"/>
                </a:highlight>
              </a:rPr>
              <a:t>-1</a:t>
            </a:r>
            <a:r>
              <a:rPr lang="en-US" altLang="zh-CN" sz="2800" dirty="0">
                <a:solidFill>
                  <a:srgbClr val="FF0000"/>
                </a:solidFill>
                <a:highlight>
                  <a:srgbClr val="FFFF00"/>
                </a:highlight>
              </a:rPr>
              <a:t>=R</a:t>
            </a:r>
            <a:r>
              <a:rPr lang="zh-CN" altLang="en-US" sz="2800" dirty="0"/>
              <a:t>。</a:t>
            </a:r>
          </a:p>
        </p:txBody>
      </p:sp>
    </p:spTree>
  </p:cSld>
  <p:clrMapOvr>
    <a:masterClrMapping/>
  </p:clrMapOvr>
  <p:transition spd="slow" advTm="8000">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28688" y="171450"/>
            <a:ext cx="7315200" cy="742950"/>
          </a:xfrm>
        </p:spPr>
        <p:txBody>
          <a:bodyPr/>
          <a:lstStyle/>
          <a:p>
            <a:pPr eaLnBrk="1" hangingPunct="1"/>
            <a:r>
              <a:rPr lang="zh-CN" altLang="en-US"/>
              <a:t>对称关系的关系图和关系矩阵</a:t>
            </a:r>
          </a:p>
        </p:txBody>
      </p:sp>
      <p:sp>
        <p:nvSpPr>
          <p:cNvPr id="2" name="内容占位符 1"/>
          <p:cNvSpPr>
            <a:spLocks noGrp="1"/>
          </p:cNvSpPr>
          <p:nvPr>
            <p:ph sz="quarter" idx="1"/>
          </p:nvPr>
        </p:nvSpPr>
        <p:spPr>
          <a:xfrm>
            <a:off x="612775" y="1200150"/>
            <a:ext cx="8153400" cy="3371850"/>
          </a:xfrm>
        </p:spPr>
        <p:txBody>
          <a:bodyPr/>
          <a:lstStyle/>
          <a:p>
            <a:pPr marL="239316" indent="-239316" eaLnBrk="1" hangingPunct="1">
              <a:defRPr/>
            </a:pPr>
            <a:endParaRPr lang="zh-CN" altLang="en-US" sz="2175"/>
          </a:p>
        </p:txBody>
      </p:sp>
      <p:sp>
        <p:nvSpPr>
          <p:cNvPr id="71684" name="Rectangle 3"/>
          <p:cNvSpPr>
            <a:spLocks noChangeArrowheads="1"/>
          </p:cNvSpPr>
          <p:nvPr/>
        </p:nvSpPr>
        <p:spPr bwMode="auto">
          <a:xfrm>
            <a:off x="4033838" y="2303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nvGrpSpPr>
          <p:cNvPr id="71685" name="Group 4"/>
          <p:cNvGrpSpPr>
            <a:grpSpLocks/>
          </p:cNvGrpSpPr>
          <p:nvPr/>
        </p:nvGrpSpPr>
        <p:grpSpPr bwMode="auto">
          <a:xfrm>
            <a:off x="1828800" y="2114550"/>
            <a:ext cx="6324600" cy="2343150"/>
            <a:chOff x="720" y="1248"/>
            <a:chExt cx="4416" cy="2496"/>
          </a:xfrm>
        </p:grpSpPr>
        <p:sp>
          <p:nvSpPr>
            <p:cNvPr id="71686" name="Line 5"/>
            <p:cNvSpPr>
              <a:spLocks noChangeShapeType="1"/>
            </p:cNvSpPr>
            <p:nvPr/>
          </p:nvSpPr>
          <p:spPr bwMode="auto">
            <a:xfrm>
              <a:off x="3648" y="1536"/>
              <a:ext cx="1488" cy="1776"/>
            </a:xfrm>
            <a:prstGeom prst="line">
              <a:avLst/>
            </a:prstGeom>
            <a:noFill/>
            <a:ln w="25400">
              <a:solidFill>
                <a:srgbClr val="808000"/>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1687" name="Object 6"/>
            <p:cNvGraphicFramePr>
              <a:graphicFrameLocks noChangeAspect="1"/>
            </p:cNvGraphicFramePr>
            <p:nvPr/>
          </p:nvGraphicFramePr>
          <p:xfrm>
            <a:off x="3349" y="1728"/>
            <a:ext cx="1510" cy="1296"/>
          </p:xfrm>
          <a:graphic>
            <a:graphicData uri="http://schemas.openxmlformats.org/presentationml/2006/ole">
              <mc:AlternateContent xmlns:mc="http://schemas.openxmlformats.org/markup-compatibility/2006">
                <mc:Choice xmlns:v="urn:schemas-microsoft-com:vml" Requires="v">
                  <p:oleObj name="Equation" r:id="rId2" imgW="1028254" imgH="710891" progId="Equation.3">
                    <p:embed/>
                  </p:oleObj>
                </mc:Choice>
                <mc:Fallback>
                  <p:oleObj name="Equation" r:id="rId2" imgW="1028254" imgH="710891"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 y="1728"/>
                          <a:ext cx="1510"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8" name="Oval 7"/>
            <p:cNvSpPr>
              <a:spLocks noChangeArrowheads="1"/>
            </p:cNvSpPr>
            <p:nvPr/>
          </p:nvSpPr>
          <p:spPr bwMode="auto">
            <a:xfrm>
              <a:off x="2232" y="3120"/>
              <a:ext cx="336" cy="336"/>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1689" name="Oval 8"/>
            <p:cNvSpPr>
              <a:spLocks noChangeArrowheads="1"/>
            </p:cNvSpPr>
            <p:nvPr/>
          </p:nvSpPr>
          <p:spPr bwMode="auto">
            <a:xfrm>
              <a:off x="1344" y="1296"/>
              <a:ext cx="336" cy="336"/>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1690" name="Oval 9"/>
            <p:cNvSpPr>
              <a:spLocks noChangeArrowheads="1"/>
            </p:cNvSpPr>
            <p:nvPr/>
          </p:nvSpPr>
          <p:spPr bwMode="auto">
            <a:xfrm>
              <a:off x="1392" y="1536"/>
              <a:ext cx="272" cy="272"/>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1691" name="Oval 10"/>
            <p:cNvSpPr>
              <a:spLocks noChangeArrowheads="1"/>
            </p:cNvSpPr>
            <p:nvPr/>
          </p:nvSpPr>
          <p:spPr bwMode="auto">
            <a:xfrm>
              <a:off x="720" y="3024"/>
              <a:ext cx="272" cy="272"/>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1692" name="Oval 11"/>
            <p:cNvSpPr>
              <a:spLocks noChangeArrowheads="1"/>
            </p:cNvSpPr>
            <p:nvPr/>
          </p:nvSpPr>
          <p:spPr bwMode="auto">
            <a:xfrm>
              <a:off x="2064" y="3024"/>
              <a:ext cx="272" cy="272"/>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1693" name="Line 12"/>
            <p:cNvSpPr>
              <a:spLocks noChangeShapeType="1"/>
            </p:cNvSpPr>
            <p:nvPr/>
          </p:nvSpPr>
          <p:spPr bwMode="auto">
            <a:xfrm flipH="1">
              <a:off x="1638" y="1512"/>
              <a:ext cx="36" cy="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4" name="Line 13"/>
            <p:cNvSpPr>
              <a:spLocks noChangeShapeType="1"/>
            </p:cNvSpPr>
            <p:nvPr/>
          </p:nvSpPr>
          <p:spPr bwMode="auto">
            <a:xfrm flipH="1" flipV="1">
              <a:off x="2232" y="3303"/>
              <a:ext cx="36" cy="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5" name="Text Box 14"/>
            <p:cNvSpPr txBox="1">
              <a:spLocks noChangeArrowheads="1"/>
            </p:cNvSpPr>
            <p:nvPr/>
          </p:nvSpPr>
          <p:spPr bwMode="auto">
            <a:xfrm>
              <a:off x="1422" y="1497"/>
              <a:ext cx="288"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a</a:t>
              </a:r>
            </a:p>
          </p:txBody>
        </p:sp>
        <p:sp>
          <p:nvSpPr>
            <p:cNvPr id="71696" name="Text Box 15"/>
            <p:cNvSpPr txBox="1">
              <a:spLocks noChangeArrowheads="1"/>
            </p:cNvSpPr>
            <p:nvPr/>
          </p:nvSpPr>
          <p:spPr bwMode="auto">
            <a:xfrm>
              <a:off x="744" y="3006"/>
              <a:ext cx="288"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b</a:t>
              </a:r>
            </a:p>
          </p:txBody>
        </p:sp>
        <p:sp>
          <p:nvSpPr>
            <p:cNvPr id="71697" name="Text Box 16"/>
            <p:cNvSpPr txBox="1">
              <a:spLocks noChangeArrowheads="1"/>
            </p:cNvSpPr>
            <p:nvPr/>
          </p:nvSpPr>
          <p:spPr bwMode="auto">
            <a:xfrm>
              <a:off x="2091" y="2994"/>
              <a:ext cx="288"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c</a:t>
              </a:r>
            </a:p>
          </p:txBody>
        </p:sp>
        <p:sp>
          <p:nvSpPr>
            <p:cNvPr id="71698" name="Text Box 17"/>
            <p:cNvSpPr txBox="1">
              <a:spLocks noChangeArrowheads="1"/>
            </p:cNvSpPr>
            <p:nvPr/>
          </p:nvSpPr>
          <p:spPr bwMode="auto">
            <a:xfrm>
              <a:off x="2448" y="1248"/>
              <a:ext cx="10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A</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a,b,c</a:t>
              </a:r>
              <a:r>
                <a:rPr kumimoji="1" lang="en-US" altLang="zh-CN" sz="2400">
                  <a:latin typeface="Times New Roman" panose="02020603050405020304" pitchFamily="18" charset="0"/>
                  <a:ea typeface="宋体" panose="02010600030101010101" pitchFamily="2" charset="-122"/>
                </a:rPr>
                <a:t>}</a:t>
              </a:r>
              <a:endParaRPr kumimoji="1" lang="en-US" altLang="zh-CN" sz="2400" i="1">
                <a:latin typeface="Times New Roman" panose="02020603050405020304" pitchFamily="18" charset="0"/>
                <a:ea typeface="宋体" panose="02010600030101010101" pitchFamily="2" charset="-122"/>
              </a:endParaRPr>
            </a:p>
          </p:txBody>
        </p:sp>
        <p:sp>
          <p:nvSpPr>
            <p:cNvPr id="71699" name="Freeform 18"/>
            <p:cNvSpPr>
              <a:spLocks/>
            </p:cNvSpPr>
            <p:nvPr/>
          </p:nvSpPr>
          <p:spPr bwMode="auto">
            <a:xfrm>
              <a:off x="1008" y="2984"/>
              <a:ext cx="1053" cy="166"/>
            </a:xfrm>
            <a:custGeom>
              <a:avLst/>
              <a:gdLst>
                <a:gd name="T0" fmla="*/ 0 w 1053"/>
                <a:gd name="T1" fmla="*/ 136 h 166"/>
                <a:gd name="T2" fmla="*/ 162 w 1053"/>
                <a:gd name="T3" fmla="*/ 58 h 166"/>
                <a:gd name="T4" fmla="*/ 450 w 1053"/>
                <a:gd name="T5" fmla="*/ 4 h 166"/>
                <a:gd name="T6" fmla="*/ 765 w 1053"/>
                <a:gd name="T7" fmla="*/ 31 h 166"/>
                <a:gd name="T8" fmla="*/ 963 w 1053"/>
                <a:gd name="T9" fmla="*/ 103 h 166"/>
                <a:gd name="T10" fmla="*/ 1053 w 1053"/>
                <a:gd name="T11" fmla="*/ 166 h 166"/>
                <a:gd name="T12" fmla="*/ 0 60000 65536"/>
                <a:gd name="T13" fmla="*/ 0 60000 65536"/>
                <a:gd name="T14" fmla="*/ 0 60000 65536"/>
                <a:gd name="T15" fmla="*/ 0 60000 65536"/>
                <a:gd name="T16" fmla="*/ 0 60000 65536"/>
                <a:gd name="T17" fmla="*/ 0 60000 65536"/>
                <a:gd name="T18" fmla="*/ 0 w 1053"/>
                <a:gd name="T19" fmla="*/ 0 h 166"/>
                <a:gd name="T20" fmla="*/ 1053 w 1053"/>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1053" h="166">
                  <a:moveTo>
                    <a:pt x="0" y="136"/>
                  </a:moveTo>
                  <a:cubicBezTo>
                    <a:pt x="27" y="123"/>
                    <a:pt x="87" y="80"/>
                    <a:pt x="162" y="58"/>
                  </a:cubicBezTo>
                  <a:cubicBezTo>
                    <a:pt x="237" y="36"/>
                    <a:pt x="350" y="8"/>
                    <a:pt x="450" y="4"/>
                  </a:cubicBezTo>
                  <a:cubicBezTo>
                    <a:pt x="550" y="0"/>
                    <a:pt x="680" y="15"/>
                    <a:pt x="765" y="31"/>
                  </a:cubicBezTo>
                  <a:cubicBezTo>
                    <a:pt x="850" y="47"/>
                    <a:pt x="915" y="81"/>
                    <a:pt x="963" y="103"/>
                  </a:cubicBezTo>
                  <a:cubicBezTo>
                    <a:pt x="1011" y="125"/>
                    <a:pt x="1034" y="153"/>
                    <a:pt x="1053" y="16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1700" name="Freeform 19"/>
            <p:cNvSpPr>
              <a:spLocks/>
            </p:cNvSpPr>
            <p:nvPr/>
          </p:nvSpPr>
          <p:spPr bwMode="auto">
            <a:xfrm flipV="1">
              <a:off x="1008" y="3168"/>
              <a:ext cx="1053" cy="166"/>
            </a:xfrm>
            <a:custGeom>
              <a:avLst/>
              <a:gdLst>
                <a:gd name="T0" fmla="*/ 0 w 1053"/>
                <a:gd name="T1" fmla="*/ 136 h 166"/>
                <a:gd name="T2" fmla="*/ 162 w 1053"/>
                <a:gd name="T3" fmla="*/ 58 h 166"/>
                <a:gd name="T4" fmla="*/ 450 w 1053"/>
                <a:gd name="T5" fmla="*/ 4 h 166"/>
                <a:gd name="T6" fmla="*/ 765 w 1053"/>
                <a:gd name="T7" fmla="*/ 31 h 166"/>
                <a:gd name="T8" fmla="*/ 963 w 1053"/>
                <a:gd name="T9" fmla="*/ 103 h 166"/>
                <a:gd name="T10" fmla="*/ 1053 w 1053"/>
                <a:gd name="T11" fmla="*/ 166 h 166"/>
                <a:gd name="T12" fmla="*/ 0 60000 65536"/>
                <a:gd name="T13" fmla="*/ 0 60000 65536"/>
                <a:gd name="T14" fmla="*/ 0 60000 65536"/>
                <a:gd name="T15" fmla="*/ 0 60000 65536"/>
                <a:gd name="T16" fmla="*/ 0 60000 65536"/>
                <a:gd name="T17" fmla="*/ 0 60000 65536"/>
                <a:gd name="T18" fmla="*/ 0 w 1053"/>
                <a:gd name="T19" fmla="*/ 0 h 166"/>
                <a:gd name="T20" fmla="*/ 1053 w 1053"/>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1053" h="166">
                  <a:moveTo>
                    <a:pt x="0" y="136"/>
                  </a:moveTo>
                  <a:cubicBezTo>
                    <a:pt x="27" y="123"/>
                    <a:pt x="87" y="80"/>
                    <a:pt x="162" y="58"/>
                  </a:cubicBezTo>
                  <a:cubicBezTo>
                    <a:pt x="237" y="36"/>
                    <a:pt x="350" y="8"/>
                    <a:pt x="450" y="4"/>
                  </a:cubicBezTo>
                  <a:cubicBezTo>
                    <a:pt x="550" y="0"/>
                    <a:pt x="680" y="15"/>
                    <a:pt x="765" y="31"/>
                  </a:cubicBezTo>
                  <a:cubicBezTo>
                    <a:pt x="850" y="47"/>
                    <a:pt x="915" y="81"/>
                    <a:pt x="963" y="103"/>
                  </a:cubicBezTo>
                  <a:cubicBezTo>
                    <a:pt x="1011" y="125"/>
                    <a:pt x="1034" y="153"/>
                    <a:pt x="1053" y="166"/>
                  </a:cubicBezTo>
                </a:path>
              </a:pathLst>
            </a:custGeom>
            <a:noFill/>
            <a:ln w="9525">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1701" name="Line 20"/>
            <p:cNvSpPr>
              <a:spLocks noChangeShapeType="1"/>
            </p:cNvSpPr>
            <p:nvPr/>
          </p:nvSpPr>
          <p:spPr bwMode="auto">
            <a:xfrm>
              <a:off x="2928" y="1728"/>
              <a:ext cx="0" cy="2016"/>
            </a:xfrm>
            <a:prstGeom prst="line">
              <a:avLst/>
            </a:prstGeom>
            <a:noFill/>
            <a:ln w="38100">
              <a:solidFill>
                <a:srgbClr val="FF6600"/>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2" name="Freeform 21"/>
            <p:cNvSpPr>
              <a:spLocks/>
            </p:cNvSpPr>
            <p:nvPr/>
          </p:nvSpPr>
          <p:spPr bwMode="auto">
            <a:xfrm>
              <a:off x="864" y="1755"/>
              <a:ext cx="558" cy="1269"/>
            </a:xfrm>
            <a:custGeom>
              <a:avLst/>
              <a:gdLst>
                <a:gd name="T0" fmla="*/ 0 w 558"/>
                <a:gd name="T1" fmla="*/ 1269 h 1269"/>
                <a:gd name="T2" fmla="*/ 9 w 558"/>
                <a:gd name="T3" fmla="*/ 1098 h 1269"/>
                <a:gd name="T4" fmla="*/ 27 w 558"/>
                <a:gd name="T5" fmla="*/ 936 h 1269"/>
                <a:gd name="T6" fmla="*/ 54 w 558"/>
                <a:gd name="T7" fmla="*/ 756 h 1269"/>
                <a:gd name="T8" fmla="*/ 126 w 558"/>
                <a:gd name="T9" fmla="*/ 522 h 1269"/>
                <a:gd name="T10" fmla="*/ 306 w 558"/>
                <a:gd name="T11" fmla="*/ 243 h 1269"/>
                <a:gd name="T12" fmla="*/ 423 w 558"/>
                <a:gd name="T13" fmla="*/ 108 h 1269"/>
                <a:gd name="T14" fmla="*/ 558 w 558"/>
                <a:gd name="T15" fmla="*/ 0 h 1269"/>
                <a:gd name="T16" fmla="*/ 0 60000 65536"/>
                <a:gd name="T17" fmla="*/ 0 60000 65536"/>
                <a:gd name="T18" fmla="*/ 0 60000 65536"/>
                <a:gd name="T19" fmla="*/ 0 60000 65536"/>
                <a:gd name="T20" fmla="*/ 0 60000 65536"/>
                <a:gd name="T21" fmla="*/ 0 60000 65536"/>
                <a:gd name="T22" fmla="*/ 0 60000 65536"/>
                <a:gd name="T23" fmla="*/ 0 60000 65536"/>
                <a:gd name="T24" fmla="*/ 0 w 558"/>
                <a:gd name="T25" fmla="*/ 0 h 1269"/>
                <a:gd name="T26" fmla="*/ 558 w 558"/>
                <a:gd name="T27" fmla="*/ 1269 h 12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8" h="1269">
                  <a:moveTo>
                    <a:pt x="0" y="1269"/>
                  </a:moveTo>
                  <a:cubicBezTo>
                    <a:pt x="2" y="1211"/>
                    <a:pt x="5" y="1153"/>
                    <a:pt x="9" y="1098"/>
                  </a:cubicBezTo>
                  <a:cubicBezTo>
                    <a:pt x="13" y="1043"/>
                    <a:pt x="20" y="993"/>
                    <a:pt x="27" y="936"/>
                  </a:cubicBezTo>
                  <a:cubicBezTo>
                    <a:pt x="34" y="879"/>
                    <a:pt x="38" y="825"/>
                    <a:pt x="54" y="756"/>
                  </a:cubicBezTo>
                  <a:cubicBezTo>
                    <a:pt x="70" y="687"/>
                    <a:pt x="84" y="607"/>
                    <a:pt x="126" y="522"/>
                  </a:cubicBezTo>
                  <a:cubicBezTo>
                    <a:pt x="168" y="437"/>
                    <a:pt x="256" y="312"/>
                    <a:pt x="306" y="243"/>
                  </a:cubicBezTo>
                  <a:cubicBezTo>
                    <a:pt x="356" y="174"/>
                    <a:pt x="381" y="148"/>
                    <a:pt x="423" y="108"/>
                  </a:cubicBezTo>
                  <a:cubicBezTo>
                    <a:pt x="465" y="68"/>
                    <a:pt x="536" y="19"/>
                    <a:pt x="558"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1703" name="Freeform 22"/>
            <p:cNvSpPr>
              <a:spLocks/>
            </p:cNvSpPr>
            <p:nvPr/>
          </p:nvSpPr>
          <p:spPr bwMode="auto">
            <a:xfrm>
              <a:off x="938" y="1792"/>
              <a:ext cx="525" cy="1261"/>
            </a:xfrm>
            <a:custGeom>
              <a:avLst/>
              <a:gdLst>
                <a:gd name="T0" fmla="*/ 0 w 525"/>
                <a:gd name="T1" fmla="*/ 1261 h 1261"/>
                <a:gd name="T2" fmla="*/ 119 w 525"/>
                <a:gd name="T3" fmla="*/ 1151 h 1261"/>
                <a:gd name="T4" fmla="*/ 151 w 525"/>
                <a:gd name="T5" fmla="*/ 1088 h 1261"/>
                <a:gd name="T6" fmla="*/ 268 w 525"/>
                <a:gd name="T7" fmla="*/ 935 h 1261"/>
                <a:gd name="T8" fmla="*/ 385 w 525"/>
                <a:gd name="T9" fmla="*/ 719 h 1261"/>
                <a:gd name="T10" fmla="*/ 466 w 525"/>
                <a:gd name="T11" fmla="*/ 422 h 1261"/>
                <a:gd name="T12" fmla="*/ 502 w 525"/>
                <a:gd name="T13" fmla="*/ 197 h 1261"/>
                <a:gd name="T14" fmla="*/ 525 w 525"/>
                <a:gd name="T15" fmla="*/ 0 h 1261"/>
                <a:gd name="T16" fmla="*/ 0 60000 65536"/>
                <a:gd name="T17" fmla="*/ 0 60000 65536"/>
                <a:gd name="T18" fmla="*/ 0 60000 65536"/>
                <a:gd name="T19" fmla="*/ 0 60000 65536"/>
                <a:gd name="T20" fmla="*/ 0 60000 65536"/>
                <a:gd name="T21" fmla="*/ 0 60000 65536"/>
                <a:gd name="T22" fmla="*/ 0 60000 65536"/>
                <a:gd name="T23" fmla="*/ 0 60000 65536"/>
                <a:gd name="T24" fmla="*/ 0 w 525"/>
                <a:gd name="T25" fmla="*/ 0 h 1261"/>
                <a:gd name="T26" fmla="*/ 525 w 525"/>
                <a:gd name="T27" fmla="*/ 1261 h 12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5" h="1261">
                  <a:moveTo>
                    <a:pt x="0" y="1261"/>
                  </a:moveTo>
                  <a:cubicBezTo>
                    <a:pt x="41" y="1225"/>
                    <a:pt x="94" y="1180"/>
                    <a:pt x="119" y="1151"/>
                  </a:cubicBezTo>
                  <a:cubicBezTo>
                    <a:pt x="144" y="1122"/>
                    <a:pt x="126" y="1124"/>
                    <a:pt x="151" y="1088"/>
                  </a:cubicBezTo>
                  <a:cubicBezTo>
                    <a:pt x="176" y="1052"/>
                    <a:pt x="229" y="997"/>
                    <a:pt x="268" y="935"/>
                  </a:cubicBezTo>
                  <a:cubicBezTo>
                    <a:pt x="307" y="873"/>
                    <a:pt x="352" y="804"/>
                    <a:pt x="385" y="719"/>
                  </a:cubicBezTo>
                  <a:cubicBezTo>
                    <a:pt x="418" y="634"/>
                    <a:pt x="447" y="509"/>
                    <a:pt x="466" y="422"/>
                  </a:cubicBezTo>
                  <a:cubicBezTo>
                    <a:pt x="485" y="335"/>
                    <a:pt x="492" y="267"/>
                    <a:pt x="502" y="197"/>
                  </a:cubicBezTo>
                  <a:cubicBezTo>
                    <a:pt x="512" y="127"/>
                    <a:pt x="520" y="41"/>
                    <a:pt x="525" y="0"/>
                  </a:cubicBezTo>
                </a:path>
              </a:pathLst>
            </a:custGeom>
            <a:noFill/>
            <a:ln w="9525">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ransition spd="slow" advTm="8000">
    <p:zoom/>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反对称关系</a:t>
            </a:r>
            <a:r>
              <a:rPr lang="en-US" altLang="zh-CN" sz="4200">
                <a:latin typeface="宋体" panose="02010600030101010101" pitchFamily="2" charset="-122"/>
              </a:rPr>
              <a:t>(antisymmetric</a:t>
            </a:r>
            <a:r>
              <a:rPr lang="en-US" altLang="zh-CN" sz="4200"/>
              <a:t>)</a:t>
            </a:r>
          </a:p>
        </p:txBody>
      </p:sp>
      <p:sp>
        <p:nvSpPr>
          <p:cNvPr id="14339" name="Rectangle 3"/>
          <p:cNvSpPr>
            <a:spLocks noGrp="1" noChangeArrowheads="1"/>
          </p:cNvSpPr>
          <p:nvPr>
            <p:ph sz="quarter" idx="1"/>
          </p:nvPr>
        </p:nvSpPr>
        <p:spPr>
          <a:xfrm>
            <a:off x="612775" y="1200150"/>
            <a:ext cx="8153400" cy="3371850"/>
          </a:xfrm>
        </p:spPr>
        <p:txBody>
          <a:bodyPr/>
          <a:lstStyle/>
          <a:p>
            <a:pPr eaLnBrk="1" hangingPunct="1"/>
            <a:r>
              <a:rPr lang="zh-CN" altLang="en-US" sz="2800" dirty="0">
                <a:latin typeface="宋体" panose="02010600030101010101" pitchFamily="2" charset="-122"/>
              </a:rPr>
              <a:t>集合</a:t>
            </a:r>
            <a:r>
              <a:rPr lang="en-US" altLang="zh-CN" sz="2800" dirty="0"/>
              <a:t>A</a:t>
            </a:r>
            <a:r>
              <a:rPr lang="zh-CN" altLang="en-US" sz="2800" dirty="0">
                <a:latin typeface="宋体" panose="02010600030101010101" pitchFamily="2" charset="-122"/>
              </a:rPr>
              <a:t>上的关系</a:t>
            </a:r>
            <a:r>
              <a:rPr lang="en-US" altLang="zh-CN" sz="2800" dirty="0"/>
              <a:t>R</a:t>
            </a:r>
            <a:r>
              <a:rPr lang="zh-CN" altLang="en-US" sz="2800" dirty="0">
                <a:latin typeface="宋体" panose="02010600030101010101" pitchFamily="2" charset="-122"/>
              </a:rPr>
              <a:t>称为是反对称的，如果</a:t>
            </a:r>
            <a:r>
              <a:rPr lang="en-US" altLang="zh-CN" sz="2800" dirty="0"/>
              <a:t>&lt;</a:t>
            </a:r>
            <a:r>
              <a:rPr lang="en-US" altLang="zh-CN" sz="2800" dirty="0" err="1"/>
              <a:t>x,y</a:t>
            </a:r>
            <a:r>
              <a:rPr lang="en-US" altLang="zh-CN" sz="2800" dirty="0"/>
              <a:t>&gt;</a:t>
            </a:r>
            <a:r>
              <a:rPr lang="en-US" altLang="zh-CN" sz="2800" dirty="0">
                <a:sym typeface="Symbol" panose="05050102010706020507" pitchFamily="18" charset="2"/>
              </a:rPr>
              <a:t></a:t>
            </a:r>
            <a:r>
              <a:rPr lang="en-US" altLang="zh-CN" sz="2800" dirty="0"/>
              <a:t>R</a:t>
            </a:r>
            <a:r>
              <a:rPr lang="zh-CN" altLang="en-US" sz="2800" dirty="0">
                <a:latin typeface="宋体" panose="02010600030101010101" pitchFamily="2" charset="-122"/>
              </a:rPr>
              <a:t>，</a:t>
            </a:r>
            <a:r>
              <a:rPr lang="en-US" altLang="zh-CN" sz="2800" dirty="0"/>
              <a:t>&lt;</a:t>
            </a:r>
            <a:r>
              <a:rPr lang="en-US" altLang="zh-CN" sz="2800" dirty="0" err="1"/>
              <a:t>y,x</a:t>
            </a:r>
            <a:r>
              <a:rPr lang="en-US" altLang="zh-CN" sz="2800" dirty="0"/>
              <a:t>&gt;</a:t>
            </a:r>
            <a:r>
              <a:rPr lang="en-US" altLang="zh-CN" sz="2800" dirty="0">
                <a:sym typeface="Symbol" panose="05050102010706020507" pitchFamily="18" charset="2"/>
              </a:rPr>
              <a:t></a:t>
            </a:r>
            <a:r>
              <a:rPr lang="en-US" altLang="zh-CN" sz="2800" dirty="0"/>
              <a:t>R</a:t>
            </a:r>
            <a:r>
              <a:rPr lang="zh-CN" altLang="en-US" sz="2800" dirty="0">
                <a:latin typeface="宋体" panose="02010600030101010101" pitchFamily="2" charset="-122"/>
              </a:rPr>
              <a:t>，则必有</a:t>
            </a:r>
            <a:r>
              <a:rPr lang="en-US" altLang="zh-CN" sz="2800" dirty="0"/>
              <a:t>x=y</a:t>
            </a:r>
            <a:r>
              <a:rPr lang="zh-CN" altLang="en-US" sz="2800" dirty="0"/>
              <a:t>；或者说，</a:t>
            </a:r>
            <a:r>
              <a:rPr lang="zh-CN" altLang="en-US" sz="2800" dirty="0">
                <a:solidFill>
                  <a:srgbClr val="FF0000"/>
                </a:solidFill>
              </a:rPr>
              <a:t>如果</a:t>
            </a:r>
            <a:r>
              <a:rPr lang="en-US" altLang="zh-CN" sz="2800" dirty="0">
                <a:solidFill>
                  <a:srgbClr val="FF0000"/>
                </a:solidFill>
              </a:rPr>
              <a:t>&lt;</a:t>
            </a:r>
            <a:r>
              <a:rPr lang="en-US" altLang="zh-CN" sz="2800" dirty="0" err="1">
                <a:solidFill>
                  <a:srgbClr val="FF0000"/>
                </a:solidFill>
              </a:rPr>
              <a:t>x,y</a:t>
            </a:r>
            <a:r>
              <a:rPr lang="en-US" altLang="zh-CN" sz="2800" dirty="0">
                <a:solidFill>
                  <a:srgbClr val="FF0000"/>
                </a:solidFill>
              </a:rPr>
              <a:t>&gt;</a:t>
            </a:r>
            <a:r>
              <a:rPr lang="en-US" altLang="zh-CN" sz="2800" dirty="0">
                <a:solidFill>
                  <a:srgbClr val="FF0000"/>
                </a:solidFill>
                <a:sym typeface="Symbol" panose="05050102010706020507" pitchFamily="18" charset="2"/>
              </a:rPr>
              <a:t></a:t>
            </a:r>
            <a:r>
              <a:rPr lang="en-US" altLang="zh-CN" sz="2800" dirty="0">
                <a:solidFill>
                  <a:srgbClr val="FF0000"/>
                </a:solidFill>
              </a:rPr>
              <a:t>R</a:t>
            </a:r>
            <a:r>
              <a:rPr lang="zh-CN" altLang="en-US" sz="2800" dirty="0">
                <a:solidFill>
                  <a:srgbClr val="FF0000"/>
                </a:solidFill>
                <a:latin typeface="宋体" panose="02010600030101010101" pitchFamily="2" charset="-122"/>
              </a:rPr>
              <a:t>且</a:t>
            </a:r>
            <a:r>
              <a:rPr lang="en-US" altLang="zh-CN" sz="2800" dirty="0" err="1">
                <a:solidFill>
                  <a:srgbClr val="FF0000"/>
                </a:solidFill>
              </a:rPr>
              <a:t>x</a:t>
            </a:r>
            <a:r>
              <a:rPr lang="en-US" altLang="zh-CN" sz="2800" dirty="0" err="1">
                <a:solidFill>
                  <a:srgbClr val="FF0000"/>
                </a:solidFill>
                <a:sym typeface="Symbol" panose="05050102010706020507" pitchFamily="18" charset="2"/>
              </a:rPr>
              <a:t></a:t>
            </a:r>
            <a:r>
              <a:rPr lang="en-US" altLang="zh-CN" sz="2800" dirty="0" err="1">
                <a:solidFill>
                  <a:srgbClr val="FF0000"/>
                </a:solidFill>
              </a:rPr>
              <a:t>y</a:t>
            </a:r>
            <a:r>
              <a:rPr lang="zh-CN" altLang="en-US" sz="2800" dirty="0">
                <a:solidFill>
                  <a:srgbClr val="FF0000"/>
                </a:solidFill>
              </a:rPr>
              <a:t>，</a:t>
            </a:r>
            <a:r>
              <a:rPr lang="zh-CN" altLang="en-US" sz="2800" dirty="0">
                <a:solidFill>
                  <a:srgbClr val="FF0000"/>
                </a:solidFill>
                <a:latin typeface="宋体" panose="02010600030101010101" pitchFamily="2" charset="-122"/>
              </a:rPr>
              <a:t>则必有</a:t>
            </a:r>
            <a:r>
              <a:rPr lang="zh-CN" altLang="en-US" sz="2800" dirty="0">
                <a:solidFill>
                  <a:srgbClr val="FF0000"/>
                </a:solidFill>
                <a:latin typeface="宋体" panose="02010600030101010101" pitchFamily="2" charset="-122"/>
                <a:sym typeface="Symbol" panose="05050102010706020507" pitchFamily="18" charset="2"/>
              </a:rPr>
              <a:t></a:t>
            </a:r>
            <a:r>
              <a:rPr lang="en-US" altLang="zh-CN" sz="2800" dirty="0">
                <a:solidFill>
                  <a:srgbClr val="FF0000"/>
                </a:solidFill>
              </a:rPr>
              <a:t>&lt;</a:t>
            </a:r>
            <a:r>
              <a:rPr lang="en-US" altLang="zh-CN" sz="2800" dirty="0" err="1">
                <a:solidFill>
                  <a:srgbClr val="FF0000"/>
                </a:solidFill>
              </a:rPr>
              <a:t>y,x</a:t>
            </a:r>
            <a:r>
              <a:rPr lang="en-US" altLang="zh-CN" sz="2800" dirty="0">
                <a:solidFill>
                  <a:srgbClr val="FF0000"/>
                </a:solidFill>
              </a:rPr>
              <a:t>&gt;</a:t>
            </a:r>
            <a:r>
              <a:rPr lang="en-US" altLang="zh-CN" sz="2800">
                <a:solidFill>
                  <a:srgbClr val="FF0000"/>
                </a:solidFill>
                <a:sym typeface="Symbol" panose="05050102010706020507" pitchFamily="18" charset="2"/>
              </a:rPr>
              <a:t></a:t>
            </a:r>
            <a:r>
              <a:rPr lang="en-US" altLang="zh-CN" sz="2800">
                <a:solidFill>
                  <a:srgbClr val="FF0000"/>
                </a:solidFill>
              </a:rPr>
              <a:t>R</a:t>
            </a:r>
            <a:r>
              <a:rPr lang="zh-CN" altLang="en-US" sz="2800"/>
              <a:t>。</a:t>
            </a:r>
            <a:endParaRPr lang="zh-CN" altLang="en-US" sz="2800" dirty="0"/>
          </a:p>
          <a:p>
            <a:pPr eaLnBrk="1" hangingPunct="1"/>
            <a:r>
              <a:rPr lang="zh-CN" altLang="en-US" sz="2800" dirty="0"/>
              <a:t>例：</a:t>
            </a:r>
            <a:r>
              <a:rPr lang="en-US" altLang="zh-CN" sz="2800" dirty="0"/>
              <a:t>A={</a:t>
            </a:r>
            <a:r>
              <a:rPr lang="en-US" altLang="zh-CN" sz="2800" dirty="0" err="1"/>
              <a:t>a,b,c</a:t>
            </a:r>
            <a:r>
              <a:rPr lang="en-US" altLang="zh-CN" sz="2800" dirty="0"/>
              <a:t>},A</a:t>
            </a:r>
            <a:r>
              <a:rPr lang="zh-CN" altLang="en-US" sz="2800" dirty="0"/>
              <a:t>上的关系</a:t>
            </a:r>
            <a:r>
              <a:rPr lang="en-US" altLang="zh-CN" sz="2800" dirty="0"/>
              <a:t>R</a:t>
            </a:r>
            <a:r>
              <a:rPr lang="en-US" altLang="zh-CN" sz="2800" baseline="-25000" dirty="0"/>
              <a:t>1</a:t>
            </a:r>
            <a:r>
              <a:rPr lang="en-US" altLang="zh-CN" sz="2800" dirty="0"/>
              <a:t>={&lt;</a:t>
            </a:r>
            <a:r>
              <a:rPr lang="en-US" altLang="zh-CN" sz="2800" dirty="0" err="1"/>
              <a:t>a,a</a:t>
            </a:r>
            <a:r>
              <a:rPr lang="en-US" altLang="zh-CN" sz="2800" dirty="0"/>
              <a:t>&gt;,&lt;</a:t>
            </a:r>
            <a:r>
              <a:rPr lang="en-US" altLang="zh-CN" sz="2800" dirty="0" err="1"/>
              <a:t>b,b</a:t>
            </a:r>
            <a:r>
              <a:rPr lang="en-US" altLang="zh-CN" sz="2800" dirty="0"/>
              <a:t>&gt;,&lt;</a:t>
            </a:r>
            <a:r>
              <a:rPr lang="en-US" altLang="zh-CN" sz="2800" dirty="0" err="1"/>
              <a:t>c,b</a:t>
            </a:r>
            <a:r>
              <a:rPr lang="en-US" altLang="zh-CN" sz="2800" dirty="0"/>
              <a:t>&gt;,&lt;</a:t>
            </a:r>
            <a:r>
              <a:rPr lang="en-US" altLang="zh-CN" sz="2800" dirty="0" err="1"/>
              <a:t>b,c</a:t>
            </a:r>
            <a:r>
              <a:rPr lang="en-US" altLang="zh-CN" sz="2800" dirty="0"/>
              <a:t>&gt;,&lt;</a:t>
            </a:r>
            <a:r>
              <a:rPr lang="en-US" altLang="zh-CN" sz="2800" dirty="0" err="1"/>
              <a:t>c,a</a:t>
            </a:r>
            <a:r>
              <a:rPr lang="en-US" altLang="zh-CN" sz="2800" dirty="0"/>
              <a:t>&gt;}(F)</a:t>
            </a:r>
          </a:p>
          <a:p>
            <a:pPr eaLnBrk="1" hangingPunct="1">
              <a:buFont typeface="Wingdings" panose="05000000000000000000" pitchFamily="2" charset="2"/>
              <a:buNone/>
            </a:pPr>
            <a:r>
              <a:rPr lang="en-US" altLang="zh-CN" sz="2800" dirty="0"/>
              <a:t>R</a:t>
            </a:r>
            <a:r>
              <a:rPr lang="en-US" altLang="zh-CN" sz="2800" baseline="-25000" dirty="0"/>
              <a:t>2</a:t>
            </a:r>
            <a:r>
              <a:rPr lang="en-US" altLang="zh-CN" sz="2800" dirty="0"/>
              <a:t>={&lt;</a:t>
            </a:r>
            <a:r>
              <a:rPr lang="en-US" altLang="zh-CN" sz="2800" dirty="0" err="1"/>
              <a:t>a,a</a:t>
            </a:r>
            <a:r>
              <a:rPr lang="en-US" altLang="zh-CN" sz="2800" dirty="0"/>
              <a:t>&gt;,&lt;</a:t>
            </a:r>
            <a:r>
              <a:rPr lang="en-US" altLang="zh-CN" sz="2800" dirty="0" err="1"/>
              <a:t>a,b</a:t>
            </a:r>
            <a:r>
              <a:rPr lang="en-US" altLang="zh-CN" sz="2800" dirty="0"/>
              <a:t>&gt;,&lt;</a:t>
            </a:r>
            <a:r>
              <a:rPr lang="en-US" altLang="zh-CN" sz="2800" dirty="0" err="1"/>
              <a:t>b,c</a:t>
            </a:r>
            <a:r>
              <a:rPr lang="en-US" altLang="zh-CN" sz="2800" dirty="0"/>
              <a:t>&gt;}(T)</a:t>
            </a:r>
          </a:p>
          <a:p>
            <a:pPr eaLnBrk="1" hangingPunct="1"/>
            <a:r>
              <a:rPr lang="en-US" altLang="zh-CN" sz="2800" dirty="0"/>
              <a:t>R</a:t>
            </a:r>
            <a:r>
              <a:rPr lang="zh-CN" altLang="en-US" sz="2800" dirty="0">
                <a:latin typeface="宋体" panose="02010600030101010101" pitchFamily="2" charset="-122"/>
              </a:rPr>
              <a:t>是反对称的</a:t>
            </a:r>
            <a:r>
              <a:rPr lang="zh-CN" altLang="en-US" sz="2800" dirty="0"/>
              <a:t>当且仅当</a:t>
            </a:r>
            <a:r>
              <a:rPr lang="en-US" altLang="zh-CN" sz="2800" dirty="0">
                <a:solidFill>
                  <a:srgbClr val="FF0000"/>
                </a:solidFill>
                <a:highlight>
                  <a:srgbClr val="FFFF00"/>
                </a:highlight>
              </a:rPr>
              <a:t>R</a:t>
            </a:r>
            <a:r>
              <a:rPr lang="en-US" altLang="zh-CN" sz="2800" dirty="0">
                <a:solidFill>
                  <a:srgbClr val="FF0000"/>
                </a:solidFill>
                <a:highlight>
                  <a:srgbClr val="FFFF00"/>
                </a:highlight>
                <a:sym typeface="Symbol" panose="05050102010706020507" pitchFamily="18" charset="2"/>
              </a:rPr>
              <a:t>∩</a:t>
            </a:r>
            <a:r>
              <a:rPr lang="en-US" altLang="zh-CN" sz="2800" dirty="0">
                <a:solidFill>
                  <a:srgbClr val="FF0000"/>
                </a:solidFill>
                <a:highlight>
                  <a:srgbClr val="FFFF00"/>
                </a:highlight>
              </a:rPr>
              <a:t>R</a:t>
            </a:r>
            <a:r>
              <a:rPr lang="en-US" altLang="zh-CN" sz="2800" baseline="30000" dirty="0">
                <a:solidFill>
                  <a:srgbClr val="FF0000"/>
                </a:solidFill>
                <a:highlight>
                  <a:srgbClr val="FFFF00"/>
                </a:highlight>
              </a:rPr>
              <a:t>-1</a:t>
            </a:r>
            <a:r>
              <a:rPr lang="en-US" altLang="zh-CN" sz="2800" dirty="0">
                <a:solidFill>
                  <a:srgbClr val="FF0000"/>
                </a:solidFill>
                <a:highlight>
                  <a:srgbClr val="FFFF00"/>
                </a:highlight>
                <a:sym typeface="Symbol" panose="05050102010706020507" pitchFamily="18" charset="2"/>
              </a:rPr>
              <a:t></a:t>
            </a:r>
            <a:r>
              <a:rPr lang="en-US" altLang="zh-CN" sz="2800" dirty="0">
                <a:solidFill>
                  <a:srgbClr val="FF0000"/>
                </a:solidFill>
                <a:highlight>
                  <a:srgbClr val="FFFF00"/>
                </a:highlight>
              </a:rPr>
              <a:t>I</a:t>
            </a:r>
            <a:r>
              <a:rPr lang="en-US" altLang="zh-CN" sz="2800" baseline="-30000" dirty="0">
                <a:solidFill>
                  <a:srgbClr val="FF0000"/>
                </a:solidFill>
                <a:highlight>
                  <a:srgbClr val="FFFF00"/>
                </a:highlight>
              </a:rPr>
              <a:t>A</a:t>
            </a:r>
            <a:r>
              <a:rPr lang="zh-CN" altLang="en-US" sz="2800" dirty="0"/>
              <a:t>。</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p:cTn id="7" dur="5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33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p:cTn id="13" dur="500" fill="hold"/>
                                        <p:tgtEl>
                                          <p:spTgt spid="1433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433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p:cTn id="19" dur="500" fill="hold"/>
                                        <p:tgtEl>
                                          <p:spTgt spid="1433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433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p:cTn id="25" dur="500" fill="hold"/>
                                        <p:tgtEl>
                                          <p:spTgt spid="1433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4339">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28688" y="171450"/>
            <a:ext cx="7315200" cy="742950"/>
          </a:xfrm>
        </p:spPr>
        <p:txBody>
          <a:bodyPr/>
          <a:lstStyle/>
          <a:p>
            <a:pPr eaLnBrk="1" hangingPunct="1"/>
            <a:r>
              <a:rPr lang="zh-CN" altLang="en-US" sz="4200"/>
              <a:t>讨论：对非空集合</a:t>
            </a:r>
            <a:r>
              <a:rPr lang="en-US" altLang="zh-CN" sz="4200"/>
              <a:t>A</a:t>
            </a:r>
            <a:r>
              <a:rPr lang="zh-CN" altLang="en-US" sz="4200"/>
              <a:t>而言</a:t>
            </a:r>
          </a:p>
        </p:txBody>
      </p:sp>
      <p:sp>
        <p:nvSpPr>
          <p:cNvPr id="73731" name="Rectangle 5"/>
          <p:cNvSpPr>
            <a:spLocks noGrp="1" noChangeArrowheads="1"/>
          </p:cNvSpPr>
          <p:nvPr>
            <p:ph sz="quarter" idx="1"/>
          </p:nvPr>
        </p:nvSpPr>
        <p:spPr>
          <a:xfrm>
            <a:off x="612775" y="1200150"/>
            <a:ext cx="8153400" cy="3371850"/>
          </a:xfrm>
        </p:spPr>
        <p:txBody>
          <a:bodyPr/>
          <a:lstStyle/>
          <a:p>
            <a:pPr eaLnBrk="1" hangingPunct="1"/>
            <a:r>
              <a:rPr lang="zh-CN" altLang="en-US" sz="2800" dirty="0"/>
              <a:t>是否存在既具有</a:t>
            </a:r>
            <a:r>
              <a:rPr lang="zh-CN" altLang="en-US" sz="2800" dirty="0">
                <a:latin typeface="宋体" panose="02010600030101010101" pitchFamily="2" charset="-122"/>
              </a:rPr>
              <a:t>对称</a:t>
            </a:r>
            <a:r>
              <a:rPr lang="zh-CN" altLang="en-US" sz="2800" dirty="0"/>
              <a:t>性，又具有</a:t>
            </a:r>
            <a:r>
              <a:rPr lang="zh-CN" altLang="en-US" sz="2800" dirty="0">
                <a:latin typeface="宋体" panose="02010600030101010101" pitchFamily="2" charset="-122"/>
              </a:rPr>
              <a:t>反对称</a:t>
            </a:r>
            <a:r>
              <a:rPr lang="zh-CN" altLang="en-US" sz="2800" dirty="0"/>
              <a:t>性</a:t>
            </a:r>
            <a:r>
              <a:rPr lang="zh-CN" altLang="en-US" sz="2800"/>
              <a:t>的关系？（</a:t>
            </a:r>
            <a:r>
              <a:rPr lang="en-US" altLang="zh-CN" sz="2800"/>
              <a:t>T</a:t>
            </a:r>
            <a:r>
              <a:rPr lang="zh-CN" altLang="en-US" sz="2800"/>
              <a:t>）</a:t>
            </a:r>
            <a:r>
              <a:rPr lang="en-US" altLang="zh-CN" sz="1800" b="1">
                <a:solidFill>
                  <a:srgbClr val="0070C0"/>
                </a:solidFill>
              </a:rPr>
              <a:t>I</a:t>
            </a:r>
            <a:r>
              <a:rPr lang="en-US" altLang="zh-CN" sz="1800" b="1" baseline="-25000">
                <a:solidFill>
                  <a:srgbClr val="0070C0"/>
                </a:solidFill>
              </a:rPr>
              <a:t>A</a:t>
            </a:r>
            <a:r>
              <a:rPr lang="zh-CN" altLang="en-US" sz="1800" b="1">
                <a:solidFill>
                  <a:srgbClr val="0070C0"/>
                </a:solidFill>
              </a:rPr>
              <a:t>的任意子集（包括空集）既具有</a:t>
            </a:r>
            <a:r>
              <a:rPr lang="zh-CN" altLang="en-US" sz="1800" b="1">
                <a:solidFill>
                  <a:srgbClr val="0070C0"/>
                </a:solidFill>
                <a:latin typeface="宋体" panose="02010600030101010101" pitchFamily="2" charset="-122"/>
              </a:rPr>
              <a:t>对称</a:t>
            </a:r>
            <a:r>
              <a:rPr lang="zh-CN" altLang="en-US" sz="1800" b="1">
                <a:solidFill>
                  <a:srgbClr val="0070C0"/>
                </a:solidFill>
              </a:rPr>
              <a:t>性，又具有</a:t>
            </a:r>
            <a:r>
              <a:rPr lang="zh-CN" altLang="en-US" sz="1800" b="1">
                <a:solidFill>
                  <a:srgbClr val="0070C0"/>
                </a:solidFill>
                <a:latin typeface="宋体" panose="02010600030101010101" pitchFamily="2" charset="-122"/>
              </a:rPr>
              <a:t>反对称</a:t>
            </a:r>
            <a:r>
              <a:rPr lang="zh-CN" altLang="en-US" sz="1800" b="1">
                <a:solidFill>
                  <a:srgbClr val="0070C0"/>
                </a:solidFill>
              </a:rPr>
              <a:t>性</a:t>
            </a:r>
            <a:endParaRPr lang="zh-CN" altLang="en-US" sz="1800" dirty="0">
              <a:solidFill>
                <a:srgbClr val="0070C0"/>
              </a:solidFill>
            </a:endParaRPr>
          </a:p>
          <a:p>
            <a:pPr eaLnBrk="1" hangingPunct="1"/>
            <a:r>
              <a:rPr lang="zh-CN" altLang="en-US" sz="2800" dirty="0"/>
              <a:t>是否存在既不具有</a:t>
            </a:r>
            <a:r>
              <a:rPr lang="zh-CN" altLang="en-US" sz="2800" dirty="0">
                <a:latin typeface="宋体" panose="02010600030101010101" pitchFamily="2" charset="-122"/>
              </a:rPr>
              <a:t>对称</a:t>
            </a:r>
            <a:r>
              <a:rPr lang="zh-CN" altLang="en-US" sz="2800" dirty="0"/>
              <a:t>性，又不具有反</a:t>
            </a:r>
            <a:r>
              <a:rPr lang="zh-CN" altLang="en-US" sz="2800" dirty="0">
                <a:latin typeface="宋体" panose="02010600030101010101" pitchFamily="2" charset="-122"/>
              </a:rPr>
              <a:t>对称</a:t>
            </a:r>
            <a:r>
              <a:rPr lang="zh-CN" altLang="en-US" sz="2800" dirty="0"/>
              <a:t>性的</a:t>
            </a:r>
            <a:r>
              <a:rPr lang="zh-CN" altLang="en-US" sz="2800"/>
              <a:t>关系？（</a:t>
            </a:r>
            <a:r>
              <a:rPr lang="en-US" altLang="zh-CN" sz="2800"/>
              <a:t>T</a:t>
            </a:r>
            <a:r>
              <a:rPr lang="zh-CN" altLang="en-US" sz="2800"/>
              <a:t>）</a:t>
            </a:r>
            <a:endParaRPr lang="zh-CN" altLang="en-US" sz="2800" dirty="0"/>
          </a:p>
          <a:p>
            <a:pPr eaLnBrk="1" hangingPunct="1"/>
            <a:r>
              <a:rPr lang="zh-CN" altLang="en-US" sz="2800" dirty="0"/>
              <a:t>空关系</a:t>
            </a:r>
            <a:r>
              <a:rPr lang="zh-CN" altLang="en-US" sz="2800" dirty="0">
                <a:sym typeface="Symbol" panose="05050102010706020507" pitchFamily="18" charset="2"/>
              </a:rPr>
              <a:t></a:t>
            </a:r>
            <a:r>
              <a:rPr lang="zh-CN" altLang="en-US" sz="2800" dirty="0"/>
              <a:t>、全域关系</a:t>
            </a:r>
            <a:r>
              <a:rPr lang="en-US" altLang="zh-CN" sz="2800" dirty="0"/>
              <a:t>E</a:t>
            </a:r>
            <a:r>
              <a:rPr lang="en-US" altLang="zh-CN" sz="2800" baseline="-30000" dirty="0"/>
              <a:t>A</a:t>
            </a:r>
            <a:r>
              <a:rPr lang="zh-CN" altLang="en-US" sz="2800" dirty="0"/>
              <a:t>、相等关系</a:t>
            </a:r>
            <a:r>
              <a:rPr lang="en-US" altLang="zh-CN" sz="2800" dirty="0"/>
              <a:t>I</a:t>
            </a:r>
            <a:r>
              <a:rPr lang="en-US" altLang="zh-CN" sz="2800" baseline="-30000" dirty="0"/>
              <a:t>A</a:t>
            </a:r>
            <a:r>
              <a:rPr lang="zh-CN" altLang="en-US" sz="2800" dirty="0"/>
              <a:t>是否具有</a:t>
            </a:r>
            <a:r>
              <a:rPr lang="zh-CN" altLang="en-US" sz="2800" dirty="0">
                <a:latin typeface="宋体" panose="02010600030101010101" pitchFamily="2" charset="-122"/>
              </a:rPr>
              <a:t>对称</a:t>
            </a:r>
            <a:r>
              <a:rPr lang="zh-CN" altLang="en-US" sz="2800" dirty="0"/>
              <a:t>性，或反</a:t>
            </a:r>
            <a:r>
              <a:rPr lang="zh-CN" altLang="en-US" sz="2800" dirty="0">
                <a:latin typeface="宋体" panose="02010600030101010101" pitchFamily="2" charset="-122"/>
              </a:rPr>
              <a:t>对称</a:t>
            </a:r>
            <a:r>
              <a:rPr lang="zh-CN" altLang="en-US" sz="2800" dirty="0"/>
              <a:t>性？</a:t>
            </a:r>
          </a:p>
        </p:txBody>
      </p:sp>
    </p:spTree>
  </p:cSld>
  <p:clrMapOvr>
    <a:masterClrMapping/>
  </p:clrMapOvr>
  <p:transition spd="slow" advTm="8000">
    <p:zoom/>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28688" y="171450"/>
            <a:ext cx="7315200" cy="742950"/>
          </a:xfrm>
        </p:spPr>
        <p:txBody>
          <a:bodyPr/>
          <a:lstStyle/>
          <a:p>
            <a:pPr eaLnBrk="1" hangingPunct="1"/>
            <a:r>
              <a:rPr lang="zh-CN" altLang="en-US" sz="4200"/>
              <a:t>讨论：对非空集合</a:t>
            </a:r>
            <a:r>
              <a:rPr lang="en-US" altLang="zh-CN" sz="4200"/>
              <a:t>A</a:t>
            </a:r>
            <a:r>
              <a:rPr lang="zh-CN" altLang="en-US" sz="4200"/>
              <a:t>而言</a:t>
            </a:r>
          </a:p>
        </p:txBody>
      </p:sp>
      <p:sp>
        <p:nvSpPr>
          <p:cNvPr id="242692" name="Rectangle 4"/>
          <p:cNvSpPr>
            <a:spLocks noGrp="1" noChangeArrowheads="1"/>
          </p:cNvSpPr>
          <p:nvPr>
            <p:ph sz="quarter" idx="1"/>
          </p:nvPr>
        </p:nvSpPr>
        <p:spPr>
          <a:xfrm>
            <a:off x="612775" y="1200150"/>
            <a:ext cx="8153400" cy="3371850"/>
          </a:xfrm>
        </p:spPr>
        <p:txBody>
          <a:bodyPr/>
          <a:lstStyle/>
          <a:p>
            <a:pPr eaLnBrk="1" hangingPunct="1"/>
            <a:r>
              <a:rPr lang="en-US" altLang="zh-CN" sz="2800" dirty="0"/>
              <a:t>I</a:t>
            </a:r>
            <a:r>
              <a:rPr lang="en-US" altLang="zh-CN" sz="2800" baseline="-25000" dirty="0"/>
              <a:t>A</a:t>
            </a:r>
            <a:r>
              <a:rPr lang="zh-CN" altLang="en-US" sz="2800" dirty="0"/>
              <a:t>的任意子集（包括空集）既具有对称性，又具有反对称性</a:t>
            </a:r>
          </a:p>
          <a:p>
            <a:pPr eaLnBrk="1" hangingPunct="1"/>
            <a:r>
              <a:rPr lang="en-US" altLang="zh-CN" sz="2800" dirty="0"/>
              <a:t>{&lt;</a:t>
            </a:r>
            <a:r>
              <a:rPr lang="en-US" altLang="zh-CN" sz="2800" dirty="0" err="1"/>
              <a:t>a,b</a:t>
            </a:r>
            <a:r>
              <a:rPr lang="en-US" altLang="zh-CN" sz="2800" dirty="0"/>
              <a:t>&gt;,&lt;</a:t>
            </a:r>
            <a:r>
              <a:rPr lang="en-US" altLang="zh-CN" sz="2800" dirty="0" err="1"/>
              <a:t>b,a</a:t>
            </a:r>
            <a:r>
              <a:rPr lang="en-US" altLang="zh-CN" sz="2800" dirty="0"/>
              <a:t>&gt;,&lt;</a:t>
            </a:r>
            <a:r>
              <a:rPr lang="en-US" altLang="zh-CN" sz="2800" dirty="0" err="1"/>
              <a:t>a,c</a:t>
            </a:r>
            <a:r>
              <a:rPr lang="en-US" altLang="zh-CN" sz="2800" dirty="0"/>
              <a:t>&gt;}</a:t>
            </a:r>
            <a:r>
              <a:rPr lang="zh-CN" altLang="en-US" sz="2800" dirty="0"/>
              <a:t>既不具有对称性，又不具有反对称性</a:t>
            </a:r>
          </a:p>
          <a:p>
            <a:pPr eaLnBrk="1" hangingPunct="1"/>
            <a:r>
              <a:rPr lang="zh-CN" altLang="en-US" sz="2800" dirty="0">
                <a:sym typeface="Symbol" panose="05050102010706020507" pitchFamily="18" charset="2"/>
              </a:rPr>
              <a:t>、</a:t>
            </a:r>
            <a:r>
              <a:rPr lang="en-US" altLang="zh-CN" sz="2800" dirty="0"/>
              <a:t>I</a:t>
            </a:r>
            <a:r>
              <a:rPr lang="en-US" altLang="zh-CN" sz="2800" baseline="-30000" dirty="0"/>
              <a:t>A</a:t>
            </a:r>
            <a:r>
              <a:rPr lang="zh-CN" altLang="en-US" sz="2800" dirty="0"/>
              <a:t>既具有对称性，又具有反对称性</a:t>
            </a:r>
          </a:p>
          <a:p>
            <a:pPr eaLnBrk="1" hangingPunct="1"/>
            <a:r>
              <a:rPr lang="zh-CN" altLang="en-US" sz="2800" dirty="0"/>
              <a:t>全域关系</a:t>
            </a:r>
            <a:r>
              <a:rPr lang="en-US" altLang="zh-CN" sz="2800" dirty="0"/>
              <a:t>E</a:t>
            </a:r>
            <a:r>
              <a:rPr lang="en-US" altLang="zh-CN" sz="2800" baseline="-30000" dirty="0"/>
              <a:t>A</a:t>
            </a:r>
            <a:r>
              <a:rPr lang="zh-CN" altLang="en-US" sz="2800" dirty="0"/>
              <a:t>具有对称性，不具有反对称性</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2">
                                            <p:txEl>
                                              <p:pRg st="0" end="0"/>
                                            </p:txEl>
                                          </p:spTgt>
                                        </p:tgtEl>
                                        <p:attrNameLst>
                                          <p:attrName>style.visibility</p:attrName>
                                        </p:attrNameLst>
                                      </p:cBhvr>
                                      <p:to>
                                        <p:strVal val="visible"/>
                                      </p:to>
                                    </p:set>
                                    <p:anim calcmode="lin" valueType="num">
                                      <p:cBhvr additive="base">
                                        <p:cTn id="7" dur="500" fill="hold"/>
                                        <p:tgtEl>
                                          <p:spTgt spid="2426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6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2692">
                                            <p:txEl>
                                              <p:pRg st="1" end="1"/>
                                            </p:txEl>
                                          </p:spTgt>
                                        </p:tgtEl>
                                        <p:attrNameLst>
                                          <p:attrName>style.visibility</p:attrName>
                                        </p:attrNameLst>
                                      </p:cBhvr>
                                      <p:to>
                                        <p:strVal val="visible"/>
                                      </p:to>
                                    </p:set>
                                    <p:anim calcmode="lin" valueType="num">
                                      <p:cBhvr additive="base">
                                        <p:cTn id="13" dur="500" fill="hold"/>
                                        <p:tgtEl>
                                          <p:spTgt spid="2426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26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2692">
                                            <p:txEl>
                                              <p:pRg st="2" end="2"/>
                                            </p:txEl>
                                          </p:spTgt>
                                        </p:tgtEl>
                                        <p:attrNameLst>
                                          <p:attrName>style.visibility</p:attrName>
                                        </p:attrNameLst>
                                      </p:cBhvr>
                                      <p:to>
                                        <p:strVal val="visible"/>
                                      </p:to>
                                    </p:set>
                                    <p:anim calcmode="lin" valueType="num">
                                      <p:cBhvr additive="base">
                                        <p:cTn id="19" dur="500" fill="hold"/>
                                        <p:tgtEl>
                                          <p:spTgt spid="2426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26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2692">
                                            <p:txEl>
                                              <p:pRg st="3" end="3"/>
                                            </p:txEl>
                                          </p:spTgt>
                                        </p:tgtEl>
                                        <p:attrNameLst>
                                          <p:attrName>style.visibility</p:attrName>
                                        </p:attrNameLst>
                                      </p:cBhvr>
                                      <p:to>
                                        <p:strVal val="visible"/>
                                      </p:to>
                                    </p:set>
                                    <p:anim calcmode="lin" valueType="num">
                                      <p:cBhvr additive="base">
                                        <p:cTn id="25" dur="500" fill="hold"/>
                                        <p:tgtEl>
                                          <p:spTgt spid="2426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269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28688" y="171450"/>
            <a:ext cx="7315200" cy="742950"/>
          </a:xfrm>
        </p:spPr>
        <p:txBody>
          <a:bodyPr/>
          <a:lstStyle/>
          <a:p>
            <a:pPr eaLnBrk="1" hangingPunct="1"/>
            <a:r>
              <a:rPr lang="en-US" altLang="zh-CN" sz="4200"/>
              <a:t>7.1	</a:t>
            </a:r>
            <a:r>
              <a:rPr lang="zh-CN" altLang="en-US" sz="4200"/>
              <a:t>有序对与笛卡儿积</a:t>
            </a:r>
          </a:p>
        </p:txBody>
      </p:sp>
      <p:sp>
        <p:nvSpPr>
          <p:cNvPr id="9219" name="Rectangle 3"/>
          <p:cNvSpPr>
            <a:spLocks noGrp="1" noChangeArrowheads="1"/>
          </p:cNvSpPr>
          <p:nvPr>
            <p:ph sz="quarter" idx="1"/>
          </p:nvPr>
        </p:nvSpPr>
        <p:spPr>
          <a:xfrm>
            <a:off x="612775" y="1200150"/>
            <a:ext cx="8153400" cy="3371850"/>
          </a:xfrm>
        </p:spPr>
        <p:txBody>
          <a:bodyPr/>
          <a:lstStyle/>
          <a:p>
            <a:pPr marL="239316" indent="-239316" eaLnBrk="1" hangingPunct="1">
              <a:lnSpc>
                <a:spcPct val="150000"/>
              </a:lnSpc>
              <a:spcBef>
                <a:spcPct val="0"/>
              </a:spcBef>
              <a:defRPr/>
            </a:pPr>
            <a:r>
              <a:rPr lang="zh-CN" altLang="en-US" sz="2800" dirty="0">
                <a:latin typeface="宋体" panose="02010600030101010101" pitchFamily="2" charset="-122"/>
              </a:rPr>
              <a:t>我们将</a:t>
            </a:r>
            <a:r>
              <a:rPr lang="en-US" altLang="zh-CN" sz="2800" dirty="0">
                <a:latin typeface="宋体" panose="02010600030101010101" pitchFamily="2" charset="-122"/>
              </a:rPr>
              <a:t>&lt;a</a:t>
            </a:r>
            <a:r>
              <a:rPr lang="en-US" altLang="zh-CN" sz="2800" baseline="-25000" dirty="0">
                <a:latin typeface="宋体" panose="02010600030101010101" pitchFamily="2" charset="-122"/>
              </a:rPr>
              <a:t>1</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en-US" altLang="zh-CN" sz="2800" dirty="0">
                <a:latin typeface="宋体" panose="02010600030101010101" pitchFamily="2" charset="-122"/>
              </a:rPr>
              <a:t>,</a:t>
            </a:r>
            <a:r>
              <a:rPr lang="en-US" altLang="zh-CN" sz="2175" dirty="0"/>
              <a:t>…</a:t>
            </a:r>
            <a:r>
              <a:rPr lang="en-US" altLang="zh-CN" sz="2800" dirty="0">
                <a:latin typeface="宋体" panose="02010600030101010101" pitchFamily="2" charset="-122"/>
              </a:rPr>
              <a:t>,a</a:t>
            </a:r>
            <a:r>
              <a:rPr lang="en-US" altLang="zh-CN" sz="2800" baseline="-25000" dirty="0">
                <a:latin typeface="宋体" panose="02010600030101010101" pitchFamily="2" charset="-122"/>
              </a:rPr>
              <a:t>n</a:t>
            </a:r>
            <a:r>
              <a:rPr lang="en-US" altLang="zh-CN" sz="2800" dirty="0">
                <a:latin typeface="宋体" panose="02010600030101010101" pitchFamily="2" charset="-122"/>
              </a:rPr>
              <a:t>&gt;</a:t>
            </a:r>
            <a:r>
              <a:rPr lang="zh-CN" altLang="en-US" sz="2800" dirty="0">
                <a:latin typeface="宋体" panose="02010600030101010101" pitchFamily="2" charset="-122"/>
              </a:rPr>
              <a:t>称为</a:t>
            </a:r>
            <a:r>
              <a:rPr lang="zh-CN" altLang="en-US" sz="2800" dirty="0">
                <a:solidFill>
                  <a:srgbClr val="FF0000"/>
                </a:solidFill>
                <a:latin typeface="宋体" panose="02010600030101010101" pitchFamily="2" charset="-122"/>
              </a:rPr>
              <a:t>有序</a:t>
            </a:r>
            <a:r>
              <a:rPr lang="en-US" altLang="zh-CN" sz="2800" dirty="0">
                <a:solidFill>
                  <a:srgbClr val="FF0000"/>
                </a:solidFill>
                <a:latin typeface="宋体" panose="02010600030101010101" pitchFamily="2" charset="-122"/>
              </a:rPr>
              <a:t>n</a:t>
            </a:r>
            <a:r>
              <a:rPr lang="zh-CN" altLang="en-US" sz="2800" dirty="0">
                <a:solidFill>
                  <a:srgbClr val="FF0000"/>
                </a:solidFill>
                <a:latin typeface="宋体" panose="02010600030101010101" pitchFamily="2" charset="-122"/>
              </a:rPr>
              <a:t>元组</a:t>
            </a:r>
            <a:r>
              <a:rPr lang="zh-CN" altLang="en-US" sz="2800" dirty="0">
                <a:latin typeface="宋体" panose="02010600030101010101" pitchFamily="2" charset="-122"/>
              </a:rPr>
              <a:t>，其中，</a:t>
            </a:r>
            <a:r>
              <a:rPr lang="en-US" altLang="zh-CN" sz="2800" dirty="0">
                <a:latin typeface="宋体" panose="02010600030101010101" pitchFamily="2" charset="-122"/>
              </a:rPr>
              <a:t>a</a:t>
            </a:r>
            <a:r>
              <a:rPr lang="en-US" altLang="zh-CN" sz="2800" baseline="-25000" dirty="0">
                <a:latin typeface="宋体" panose="02010600030101010101" pitchFamily="2" charset="-122"/>
              </a:rPr>
              <a:t>1</a:t>
            </a:r>
            <a:r>
              <a:rPr lang="zh-CN" altLang="en-US" sz="2800" dirty="0">
                <a:latin typeface="宋体" panose="02010600030101010101" pitchFamily="2" charset="-122"/>
              </a:rPr>
              <a:t>是其第一个元素，</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zh-CN" altLang="en-US" sz="2800" dirty="0">
                <a:latin typeface="宋体" panose="02010600030101010101" pitchFamily="2" charset="-122"/>
              </a:rPr>
              <a:t>是其第二个元素，</a:t>
            </a:r>
            <a:r>
              <a:rPr lang="en-US" altLang="zh-CN" sz="2175" dirty="0"/>
              <a:t>…</a:t>
            </a:r>
            <a:r>
              <a:rPr lang="zh-CN" altLang="en-US" sz="2800" dirty="0">
                <a:latin typeface="宋体" panose="02010600030101010101" pitchFamily="2" charset="-122"/>
              </a:rPr>
              <a:t>，</a:t>
            </a:r>
            <a:r>
              <a:rPr lang="en-US" altLang="zh-CN" sz="2800" dirty="0">
                <a:latin typeface="宋体" panose="02010600030101010101" pitchFamily="2" charset="-122"/>
              </a:rPr>
              <a:t>a</a:t>
            </a:r>
            <a:r>
              <a:rPr lang="en-US" altLang="zh-CN" sz="2800" baseline="-25000" dirty="0">
                <a:latin typeface="宋体" panose="02010600030101010101" pitchFamily="2" charset="-122"/>
              </a:rPr>
              <a:t>n</a:t>
            </a:r>
            <a:r>
              <a:rPr lang="zh-CN" altLang="en-US" sz="2800" dirty="0">
                <a:latin typeface="宋体" panose="02010600030101010101" pitchFamily="2" charset="-122"/>
              </a:rPr>
              <a:t>是其第</a:t>
            </a:r>
            <a:r>
              <a:rPr lang="en-US" altLang="zh-CN" sz="2800" dirty="0">
                <a:latin typeface="宋体" panose="02010600030101010101" pitchFamily="2" charset="-122"/>
              </a:rPr>
              <a:t>n</a:t>
            </a:r>
            <a:r>
              <a:rPr lang="zh-CN" altLang="en-US" sz="2800" dirty="0">
                <a:latin typeface="宋体" panose="02010600030101010101" pitchFamily="2" charset="-122"/>
              </a:rPr>
              <a:t>个元素。有序</a:t>
            </a:r>
            <a:r>
              <a:rPr lang="en-US" altLang="zh-CN" sz="2800" dirty="0">
                <a:latin typeface="宋体" panose="02010600030101010101" pitchFamily="2" charset="-122"/>
              </a:rPr>
              <a:t>n</a:t>
            </a:r>
            <a:r>
              <a:rPr lang="zh-CN" altLang="en-US" sz="2800" dirty="0">
                <a:latin typeface="宋体" panose="02010600030101010101" pitchFamily="2" charset="-122"/>
              </a:rPr>
              <a:t>元组</a:t>
            </a:r>
            <a:r>
              <a:rPr lang="en-US" altLang="zh-CN" sz="2800" dirty="0">
                <a:latin typeface="宋体" panose="02010600030101010101" pitchFamily="2" charset="-122"/>
              </a:rPr>
              <a:t>&lt;a</a:t>
            </a:r>
            <a:r>
              <a:rPr lang="en-US" altLang="zh-CN" sz="2800" baseline="-25000" dirty="0">
                <a:latin typeface="宋体" panose="02010600030101010101" pitchFamily="2" charset="-122"/>
              </a:rPr>
              <a:t>1</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en-US" altLang="zh-CN" sz="2800" dirty="0">
                <a:latin typeface="宋体" panose="02010600030101010101" pitchFamily="2" charset="-122"/>
              </a:rPr>
              <a:t>,</a:t>
            </a:r>
            <a:r>
              <a:rPr lang="en-US" altLang="zh-CN" sz="2175" dirty="0"/>
              <a:t>…</a:t>
            </a:r>
            <a:r>
              <a:rPr lang="en-US" altLang="zh-CN" sz="2800" dirty="0">
                <a:latin typeface="宋体" panose="02010600030101010101" pitchFamily="2" charset="-122"/>
              </a:rPr>
              <a:t>,a</a:t>
            </a:r>
            <a:r>
              <a:rPr lang="en-US" altLang="zh-CN" sz="2800" baseline="-25000" dirty="0">
                <a:latin typeface="宋体" panose="02010600030101010101" pitchFamily="2" charset="-122"/>
              </a:rPr>
              <a:t>n</a:t>
            </a:r>
            <a:r>
              <a:rPr lang="en-US" altLang="zh-CN" sz="2800" dirty="0">
                <a:latin typeface="宋体" panose="02010600030101010101" pitchFamily="2" charset="-122"/>
              </a:rPr>
              <a:t>&gt;</a:t>
            </a:r>
            <a:r>
              <a:rPr lang="zh-CN" altLang="en-US" sz="2800" dirty="0">
                <a:latin typeface="宋体" panose="02010600030101010101" pitchFamily="2" charset="-122"/>
              </a:rPr>
              <a:t>可定义为：</a:t>
            </a:r>
            <a:r>
              <a:rPr lang="en-US" altLang="zh-CN" sz="2800" dirty="0">
                <a:latin typeface="宋体" panose="02010600030101010101" pitchFamily="2" charset="-122"/>
              </a:rPr>
              <a:t>&lt;a</a:t>
            </a:r>
            <a:r>
              <a:rPr lang="en-US" altLang="zh-CN" sz="2800" baseline="-25000" dirty="0">
                <a:latin typeface="宋体" panose="02010600030101010101" pitchFamily="2" charset="-122"/>
              </a:rPr>
              <a:t>1</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en-US" altLang="zh-CN" sz="2800" dirty="0">
                <a:latin typeface="宋体" panose="02010600030101010101" pitchFamily="2" charset="-122"/>
              </a:rPr>
              <a:t>,</a:t>
            </a:r>
            <a:r>
              <a:rPr lang="en-US" altLang="zh-CN" sz="2175" dirty="0"/>
              <a:t>…</a:t>
            </a:r>
            <a:r>
              <a:rPr lang="en-US" altLang="zh-CN" sz="2800" dirty="0">
                <a:latin typeface="宋体" panose="02010600030101010101" pitchFamily="2" charset="-122"/>
              </a:rPr>
              <a:t>,a</a:t>
            </a:r>
            <a:r>
              <a:rPr lang="en-US" altLang="zh-CN" sz="2800" baseline="-25000" dirty="0">
                <a:latin typeface="宋体" panose="02010600030101010101" pitchFamily="2" charset="-122"/>
              </a:rPr>
              <a:t>n</a:t>
            </a:r>
            <a:r>
              <a:rPr lang="en-US" altLang="zh-CN" sz="2800" dirty="0">
                <a:latin typeface="宋体" panose="02010600030101010101" pitchFamily="2" charset="-122"/>
              </a:rPr>
              <a:t>&gt;=&lt;&lt;a</a:t>
            </a:r>
            <a:r>
              <a:rPr lang="en-US" altLang="zh-CN" sz="2800" baseline="-25000" dirty="0">
                <a:latin typeface="宋体" panose="02010600030101010101" pitchFamily="2" charset="-122"/>
              </a:rPr>
              <a:t>1</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en-US" altLang="zh-CN" sz="2800" dirty="0">
                <a:latin typeface="宋体" panose="02010600030101010101" pitchFamily="2" charset="-122"/>
              </a:rPr>
              <a:t>,</a:t>
            </a:r>
            <a:r>
              <a:rPr lang="en-US" altLang="zh-CN" sz="2175" dirty="0"/>
              <a:t>…</a:t>
            </a:r>
            <a:r>
              <a:rPr lang="en-US" altLang="zh-CN" sz="2800" dirty="0">
                <a:latin typeface="宋体" panose="02010600030101010101" pitchFamily="2" charset="-122"/>
              </a:rPr>
              <a:t>,a</a:t>
            </a:r>
            <a:r>
              <a:rPr lang="en-US" altLang="zh-CN" sz="2800" baseline="-25000" dirty="0">
                <a:latin typeface="宋体" panose="02010600030101010101" pitchFamily="2" charset="-122"/>
              </a:rPr>
              <a:t>n-1</a:t>
            </a:r>
            <a:r>
              <a:rPr lang="en-US" altLang="zh-CN" sz="2800" dirty="0">
                <a:latin typeface="宋体" panose="02010600030101010101" pitchFamily="2" charset="-122"/>
              </a:rPr>
              <a:t>&gt;,a</a:t>
            </a:r>
            <a:r>
              <a:rPr lang="en-US" altLang="zh-CN" sz="2800" baseline="-25000" dirty="0">
                <a:latin typeface="宋体" panose="02010600030101010101" pitchFamily="2" charset="-122"/>
              </a:rPr>
              <a:t>n</a:t>
            </a:r>
            <a:r>
              <a:rPr lang="en-US" altLang="zh-CN" sz="2800" dirty="0">
                <a:latin typeface="宋体" panose="02010600030101010101" pitchFamily="2" charset="-122"/>
              </a:rPr>
              <a:t>&gt;</a:t>
            </a:r>
          </a:p>
        </p:txBody>
      </p:sp>
    </p:spTree>
  </p:cSld>
  <p:clrMapOvr>
    <a:masterClrMapping/>
  </p:clrMapOvr>
  <p:transition spd="slow" advTm="8000">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补充：非对称关系的定义</a:t>
            </a:r>
          </a:p>
        </p:txBody>
      </p:sp>
      <p:sp>
        <p:nvSpPr>
          <p:cNvPr id="3" name="内容占位符 2"/>
          <p:cNvSpPr>
            <a:spLocks noGrp="1"/>
          </p:cNvSpPr>
          <p:nvPr>
            <p:ph sz="quarter" idx="1"/>
          </p:nvPr>
        </p:nvSpPr>
        <p:spPr/>
        <p:txBody>
          <a:bodyPr/>
          <a:lstStyle/>
          <a:p>
            <a:r>
              <a:rPr lang="zh-CN" altLang="en-US" sz="2800" dirty="0"/>
              <a:t>什么是非对称关系？</a:t>
            </a:r>
            <a:endParaRPr lang="en-US" altLang="zh-CN" sz="2800" dirty="0"/>
          </a:p>
          <a:p>
            <a:pPr lvl="1"/>
            <a:r>
              <a:rPr lang="en-US" altLang="zh-CN" sz="2800" dirty="0"/>
              <a:t>X</a:t>
            </a:r>
            <a:r>
              <a:rPr lang="zh-CN" altLang="en-US" sz="2800" dirty="0"/>
              <a:t>上的关系</a:t>
            </a:r>
            <a:r>
              <a:rPr lang="en-US" altLang="zh-CN" sz="2800" dirty="0"/>
              <a:t>R</a:t>
            </a:r>
            <a:r>
              <a:rPr lang="zh-CN" altLang="en-US" sz="2800" dirty="0"/>
              <a:t>是非对称的，若对所有的</a:t>
            </a:r>
            <a:r>
              <a:rPr lang="en-US" altLang="zh-CN" sz="2800" dirty="0"/>
              <a:t>a</a:t>
            </a:r>
            <a:r>
              <a:rPr lang="zh-CN" altLang="en-US" sz="2800" dirty="0"/>
              <a:t>和</a:t>
            </a:r>
            <a:r>
              <a:rPr lang="en-US" altLang="zh-CN" sz="2800" dirty="0"/>
              <a:t>b</a:t>
            </a:r>
            <a:r>
              <a:rPr lang="zh-CN" altLang="en-US" sz="2800" dirty="0"/>
              <a:t>属于</a:t>
            </a:r>
            <a:r>
              <a:rPr lang="en-US" altLang="zh-CN" sz="2800" dirty="0"/>
              <a:t>X</a:t>
            </a:r>
            <a:r>
              <a:rPr lang="zh-CN" altLang="en-US" sz="2800" dirty="0"/>
              <a:t>，若</a:t>
            </a:r>
            <a:r>
              <a:rPr lang="en-US" altLang="zh-CN" sz="2800" dirty="0"/>
              <a:t>&lt;</a:t>
            </a:r>
            <a:r>
              <a:rPr lang="en-US" altLang="zh-CN" sz="2800" dirty="0" err="1"/>
              <a:t>a,b</a:t>
            </a:r>
            <a:r>
              <a:rPr lang="en-US" altLang="zh-CN" sz="2800" dirty="0"/>
              <a:t>&gt;</a:t>
            </a:r>
            <a:r>
              <a:rPr lang="en-US" altLang="zh-CN" sz="2800" dirty="0">
                <a:sym typeface="Symbol" panose="05050102010706020507" pitchFamily="18" charset="2"/>
              </a:rPr>
              <a:t>R</a:t>
            </a:r>
            <a:r>
              <a:rPr lang="zh-CN" altLang="en-US" sz="2800" dirty="0"/>
              <a:t>，则</a:t>
            </a:r>
            <a:r>
              <a:rPr lang="zh-CN" altLang="en-US" sz="2800" dirty="0">
                <a:sym typeface="Symbol" panose="05050102010706020507" pitchFamily="18" charset="2"/>
              </a:rPr>
              <a:t></a:t>
            </a:r>
            <a:r>
              <a:rPr lang="en-US" altLang="zh-CN" sz="2800" dirty="0"/>
              <a:t>&lt;</a:t>
            </a:r>
            <a:r>
              <a:rPr lang="en-US" altLang="zh-CN" sz="2800" dirty="0" err="1"/>
              <a:t>b,a</a:t>
            </a:r>
            <a:r>
              <a:rPr lang="en-US" altLang="zh-CN" sz="2800" dirty="0"/>
              <a:t>&gt;</a:t>
            </a:r>
            <a:r>
              <a:rPr lang="en-US" altLang="zh-CN" sz="2800" dirty="0">
                <a:sym typeface="Symbol" panose="05050102010706020507" pitchFamily="18" charset="2"/>
              </a:rPr>
              <a:t>R</a:t>
            </a:r>
            <a:r>
              <a:rPr lang="zh-CN" altLang="en-US" sz="2800" dirty="0"/>
              <a:t>。</a:t>
            </a:r>
            <a:endParaRPr lang="en-US" altLang="zh-CN" sz="2800" dirty="0"/>
          </a:p>
          <a:p>
            <a:pPr lvl="1"/>
            <a:r>
              <a:rPr lang="zh-CN" altLang="en-US" sz="2800" dirty="0"/>
              <a:t>非对称关系</a:t>
            </a:r>
            <a:r>
              <a:rPr lang="zh-CN" altLang="en-US" sz="2800" b="0" dirty="0"/>
              <a:t>即</a:t>
            </a:r>
            <a:r>
              <a:rPr lang="zh-CN" altLang="en-US" sz="2800" b="0"/>
              <a:t>反对称的且反</a:t>
            </a:r>
            <a:r>
              <a:rPr lang="zh-CN" altLang="en-US" sz="2800" b="0" dirty="0"/>
              <a:t>自反的关系。</a:t>
            </a:r>
            <a:endParaRPr lang="en-US" altLang="zh-CN" sz="2800" dirty="0"/>
          </a:p>
        </p:txBody>
      </p:sp>
    </p:spTree>
    <p:extLst>
      <p:ext uri="{BB962C8B-B14F-4D97-AF65-F5344CB8AC3E}">
        <p14:creationId xmlns:p14="http://schemas.microsoft.com/office/powerpoint/2010/main" val="2705614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传递</a:t>
            </a:r>
            <a:r>
              <a:rPr lang="zh-CN" altLang="en-US" sz="4200"/>
              <a:t>关系</a:t>
            </a:r>
            <a:r>
              <a:rPr lang="en-US" altLang="zh-CN" sz="4200"/>
              <a:t>(</a:t>
            </a:r>
            <a:r>
              <a:rPr lang="en-US" altLang="zh-CN" sz="4200" i="1"/>
              <a:t>transitive</a:t>
            </a:r>
            <a:r>
              <a:rPr lang="en-US" altLang="zh-CN" sz="4200"/>
              <a:t>)</a:t>
            </a:r>
          </a:p>
        </p:txBody>
      </p:sp>
      <p:sp>
        <p:nvSpPr>
          <p:cNvPr id="15363" name="Rectangle 3"/>
          <p:cNvSpPr>
            <a:spLocks noGrp="1" noChangeArrowheads="1"/>
          </p:cNvSpPr>
          <p:nvPr>
            <p:ph sz="quarter" idx="1"/>
          </p:nvPr>
        </p:nvSpPr>
        <p:spPr>
          <a:xfrm>
            <a:off x="612775" y="1200150"/>
            <a:ext cx="8153400" cy="3371850"/>
          </a:xfrm>
        </p:spPr>
        <p:txBody>
          <a:bodyPr/>
          <a:lstStyle/>
          <a:p>
            <a:pPr eaLnBrk="1" hangingPunct="1">
              <a:lnSpc>
                <a:spcPct val="90000"/>
              </a:lnSpc>
            </a:pPr>
            <a:r>
              <a:rPr lang="zh-CN" altLang="en-US" sz="2400" dirty="0">
                <a:latin typeface="宋体" panose="02010600030101010101" pitchFamily="2" charset="-122"/>
              </a:rPr>
              <a:t>集合</a:t>
            </a:r>
            <a:r>
              <a:rPr lang="en-US" altLang="zh-CN" sz="2400" dirty="0"/>
              <a:t>A</a:t>
            </a:r>
            <a:r>
              <a:rPr lang="zh-CN" altLang="en-US" sz="2400" dirty="0">
                <a:latin typeface="宋体" panose="02010600030101010101" pitchFamily="2" charset="-122"/>
              </a:rPr>
              <a:t>上的关系</a:t>
            </a:r>
            <a:r>
              <a:rPr lang="en-US" altLang="zh-CN" sz="2400" dirty="0"/>
              <a:t>R</a:t>
            </a:r>
            <a:r>
              <a:rPr lang="zh-CN" altLang="en-US" sz="2400" dirty="0">
                <a:latin typeface="宋体" panose="02010600030101010101" pitchFamily="2" charset="-122"/>
              </a:rPr>
              <a:t>称为是传递的，如果</a:t>
            </a:r>
            <a:r>
              <a:rPr lang="en-US" altLang="zh-CN" sz="2400" dirty="0"/>
              <a:t>&lt;</a:t>
            </a:r>
            <a:r>
              <a:rPr lang="en-US" altLang="zh-CN" sz="2400" dirty="0" err="1"/>
              <a:t>x,y</a:t>
            </a:r>
            <a:r>
              <a:rPr lang="en-US" altLang="zh-CN" sz="2400" dirty="0"/>
              <a:t>&gt;</a:t>
            </a:r>
            <a:r>
              <a:rPr lang="en-US" altLang="zh-CN" sz="2400" dirty="0">
                <a:sym typeface="Symbol" panose="05050102010706020507" pitchFamily="18" charset="2"/>
              </a:rPr>
              <a:t></a:t>
            </a:r>
            <a:r>
              <a:rPr lang="en-US" altLang="zh-CN" sz="2400" dirty="0"/>
              <a:t>R</a:t>
            </a:r>
            <a:r>
              <a:rPr lang="zh-CN" altLang="en-US" sz="2400" dirty="0">
                <a:latin typeface="宋体" panose="02010600030101010101" pitchFamily="2" charset="-122"/>
              </a:rPr>
              <a:t>，</a:t>
            </a:r>
            <a:r>
              <a:rPr lang="en-US" altLang="zh-CN" sz="2400" dirty="0"/>
              <a:t>&lt;</a:t>
            </a:r>
            <a:r>
              <a:rPr lang="en-US" altLang="zh-CN" sz="2400" dirty="0" err="1"/>
              <a:t>y,z</a:t>
            </a:r>
            <a:r>
              <a:rPr lang="en-US" altLang="zh-CN" sz="2400" dirty="0"/>
              <a:t>&gt;</a:t>
            </a:r>
            <a:r>
              <a:rPr lang="en-US" altLang="zh-CN" sz="2400" dirty="0">
                <a:sym typeface="Symbol" panose="05050102010706020507" pitchFamily="18" charset="2"/>
              </a:rPr>
              <a:t></a:t>
            </a:r>
            <a:r>
              <a:rPr lang="en-US" altLang="zh-CN" sz="2400" dirty="0"/>
              <a:t>R</a:t>
            </a:r>
            <a:r>
              <a:rPr lang="zh-CN" altLang="en-US" sz="2400" dirty="0">
                <a:latin typeface="宋体" panose="02010600030101010101" pitchFamily="2" charset="-122"/>
              </a:rPr>
              <a:t>，则</a:t>
            </a:r>
            <a:r>
              <a:rPr lang="en-US" altLang="zh-CN" sz="2400" dirty="0"/>
              <a:t>&lt;</a:t>
            </a:r>
            <a:r>
              <a:rPr lang="en-US" altLang="zh-CN" sz="2400" dirty="0" err="1"/>
              <a:t>x,z</a:t>
            </a:r>
            <a:r>
              <a:rPr lang="en-US" altLang="zh-CN" sz="2400" dirty="0"/>
              <a:t>&gt;</a:t>
            </a:r>
            <a:r>
              <a:rPr lang="en-US" altLang="zh-CN" sz="2400" dirty="0">
                <a:sym typeface="Symbol" panose="05050102010706020507" pitchFamily="18" charset="2"/>
              </a:rPr>
              <a:t></a:t>
            </a:r>
            <a:r>
              <a:rPr lang="en-US" altLang="zh-CN" sz="2400" dirty="0"/>
              <a:t>R</a:t>
            </a:r>
            <a:r>
              <a:rPr lang="zh-CN" altLang="en-US" sz="2400" dirty="0">
                <a:latin typeface="宋体" panose="02010600030101010101" pitchFamily="2" charset="-122"/>
              </a:rPr>
              <a:t>。其中</a:t>
            </a:r>
            <a:r>
              <a:rPr lang="en-US" altLang="zh-CN" sz="2400" dirty="0" err="1"/>
              <a:t>x</a:t>
            </a:r>
            <a:r>
              <a:rPr lang="en-US" altLang="zh-CN" sz="2400" dirty="0" err="1">
                <a:sym typeface="Symbol" panose="05050102010706020507" pitchFamily="18" charset="2"/>
              </a:rPr>
              <a:t></a:t>
            </a:r>
            <a:r>
              <a:rPr lang="en-US" altLang="zh-CN" sz="2400" dirty="0" err="1"/>
              <a:t>A</a:t>
            </a:r>
            <a:r>
              <a:rPr lang="zh-CN" altLang="en-US" sz="2400" dirty="0">
                <a:latin typeface="宋体" panose="02010600030101010101" pitchFamily="2" charset="-122"/>
              </a:rPr>
              <a:t>，</a:t>
            </a:r>
            <a:r>
              <a:rPr lang="en-US" altLang="zh-CN" sz="2400" dirty="0" err="1"/>
              <a:t>y</a:t>
            </a:r>
            <a:r>
              <a:rPr lang="en-US" altLang="zh-CN" sz="2400" dirty="0" err="1">
                <a:sym typeface="Symbol" panose="05050102010706020507" pitchFamily="18" charset="2"/>
              </a:rPr>
              <a:t></a:t>
            </a:r>
            <a:r>
              <a:rPr lang="en-US" altLang="zh-CN" sz="2400" dirty="0" err="1"/>
              <a:t>A</a:t>
            </a:r>
            <a:r>
              <a:rPr lang="zh-CN" altLang="en-US" sz="2400" dirty="0">
                <a:latin typeface="宋体" panose="02010600030101010101" pitchFamily="2" charset="-122"/>
              </a:rPr>
              <a:t>，</a:t>
            </a:r>
            <a:r>
              <a:rPr lang="en-US" altLang="zh-CN" sz="2400" dirty="0" err="1"/>
              <a:t>z</a:t>
            </a:r>
            <a:r>
              <a:rPr lang="en-US" altLang="zh-CN" sz="2400" dirty="0" err="1">
                <a:sym typeface="Symbol" panose="05050102010706020507" pitchFamily="18" charset="2"/>
              </a:rPr>
              <a:t></a:t>
            </a:r>
            <a:r>
              <a:rPr lang="en-US" altLang="zh-CN" sz="2400" dirty="0" err="1"/>
              <a:t>A</a:t>
            </a:r>
            <a:r>
              <a:rPr lang="zh-CN" altLang="en-US" sz="2400" dirty="0">
                <a:latin typeface="宋体" panose="02010600030101010101" pitchFamily="2" charset="-122"/>
              </a:rPr>
              <a:t>。</a:t>
            </a:r>
            <a:endParaRPr lang="zh-CN" altLang="en-US" sz="2400" dirty="0"/>
          </a:p>
          <a:p>
            <a:pPr eaLnBrk="1" hangingPunct="1">
              <a:lnSpc>
                <a:spcPct val="90000"/>
              </a:lnSpc>
            </a:pPr>
            <a:r>
              <a:rPr lang="zh-CN" altLang="en-US" sz="2400" dirty="0"/>
              <a:t>例：</a:t>
            </a:r>
            <a:r>
              <a:rPr lang="en-US" altLang="zh-CN" sz="2400" dirty="0"/>
              <a:t>A={</a:t>
            </a:r>
            <a:r>
              <a:rPr lang="en-US" altLang="zh-CN" sz="2400" dirty="0" err="1"/>
              <a:t>a,b,c</a:t>
            </a:r>
            <a:r>
              <a:rPr lang="en-US" altLang="zh-CN" sz="2400" dirty="0"/>
              <a:t>},A</a:t>
            </a:r>
            <a:r>
              <a:rPr lang="zh-CN" altLang="en-US" sz="2400" dirty="0"/>
              <a:t>上的关系</a:t>
            </a:r>
          </a:p>
          <a:p>
            <a:pPr eaLnBrk="1" hangingPunct="1">
              <a:lnSpc>
                <a:spcPct val="90000"/>
              </a:lnSpc>
              <a:buFont typeface="Wingdings" panose="05000000000000000000" pitchFamily="2" charset="2"/>
              <a:buNone/>
            </a:pPr>
            <a:r>
              <a:rPr lang="en-US" altLang="zh-CN" sz="2400" dirty="0"/>
              <a:t>R</a:t>
            </a:r>
            <a:r>
              <a:rPr lang="en-US" altLang="zh-CN" sz="2400" baseline="-25000" dirty="0"/>
              <a:t>1</a:t>
            </a:r>
            <a:r>
              <a:rPr lang="en-US" altLang="zh-CN" sz="2400" dirty="0"/>
              <a:t>={&lt;</a:t>
            </a:r>
            <a:r>
              <a:rPr lang="en-US" altLang="zh-CN" sz="2400" dirty="0" err="1"/>
              <a:t>a,a</a:t>
            </a:r>
            <a:r>
              <a:rPr lang="en-US" altLang="zh-CN" sz="2400" dirty="0"/>
              <a:t>&gt;,&lt;</a:t>
            </a:r>
            <a:r>
              <a:rPr lang="en-US" altLang="zh-CN" sz="2400" dirty="0" err="1"/>
              <a:t>c,b</a:t>
            </a:r>
            <a:r>
              <a:rPr lang="en-US" altLang="zh-CN" sz="2400" dirty="0"/>
              <a:t>&gt;,&lt;</a:t>
            </a:r>
            <a:r>
              <a:rPr lang="en-US" altLang="zh-CN" sz="2400" dirty="0" err="1"/>
              <a:t>b,c</a:t>
            </a:r>
            <a:r>
              <a:rPr lang="en-US" altLang="zh-CN" sz="2400" dirty="0"/>
              <a:t>&gt;,&lt;</a:t>
            </a:r>
            <a:r>
              <a:rPr lang="en-US" altLang="zh-CN" sz="2400" dirty="0" err="1"/>
              <a:t>c,a</a:t>
            </a:r>
            <a:r>
              <a:rPr lang="en-US" altLang="zh-CN" sz="2400" dirty="0"/>
              <a:t>&gt;}(F)</a:t>
            </a:r>
          </a:p>
          <a:p>
            <a:pPr eaLnBrk="1" hangingPunct="1">
              <a:lnSpc>
                <a:spcPct val="90000"/>
              </a:lnSpc>
              <a:buFont typeface="Wingdings" panose="05000000000000000000" pitchFamily="2" charset="2"/>
              <a:buNone/>
            </a:pPr>
            <a:r>
              <a:rPr lang="en-US" altLang="zh-CN" sz="2400" dirty="0">
                <a:solidFill>
                  <a:srgbClr val="FF0000"/>
                </a:solidFill>
              </a:rPr>
              <a:t>R</a:t>
            </a:r>
            <a:r>
              <a:rPr lang="en-US" altLang="zh-CN" sz="2400" baseline="-25000" dirty="0">
                <a:solidFill>
                  <a:srgbClr val="FF0000"/>
                </a:solidFill>
              </a:rPr>
              <a:t>2</a:t>
            </a:r>
            <a:r>
              <a:rPr lang="en-US" altLang="zh-CN" sz="2400" dirty="0">
                <a:solidFill>
                  <a:srgbClr val="FF0000"/>
                </a:solidFill>
              </a:rPr>
              <a:t>={&lt;</a:t>
            </a:r>
            <a:r>
              <a:rPr lang="en-US" altLang="zh-CN" sz="2400" dirty="0" err="1">
                <a:solidFill>
                  <a:srgbClr val="FF0000"/>
                </a:solidFill>
              </a:rPr>
              <a:t>a,b</a:t>
            </a:r>
            <a:r>
              <a:rPr lang="en-US" altLang="zh-CN" sz="2400" dirty="0">
                <a:solidFill>
                  <a:srgbClr val="FF0000"/>
                </a:solidFill>
              </a:rPr>
              <a:t>&gt;,&lt;</a:t>
            </a:r>
            <a:r>
              <a:rPr lang="en-US" altLang="zh-CN" sz="2400" dirty="0" err="1">
                <a:solidFill>
                  <a:srgbClr val="FF0000"/>
                </a:solidFill>
              </a:rPr>
              <a:t>a,c</a:t>
            </a:r>
            <a:r>
              <a:rPr lang="en-US" altLang="zh-CN" sz="2400" dirty="0">
                <a:solidFill>
                  <a:srgbClr val="FF0000"/>
                </a:solidFill>
              </a:rPr>
              <a:t>&gt;}(T)</a:t>
            </a:r>
          </a:p>
          <a:p>
            <a:pPr eaLnBrk="1" hangingPunct="1">
              <a:lnSpc>
                <a:spcPct val="90000"/>
              </a:lnSpc>
              <a:buFont typeface="Wingdings" panose="05000000000000000000" pitchFamily="2" charset="2"/>
              <a:buNone/>
            </a:pPr>
            <a:r>
              <a:rPr lang="en-US" altLang="zh-CN" sz="2400" dirty="0"/>
              <a:t>R</a:t>
            </a:r>
            <a:r>
              <a:rPr lang="en-US" altLang="zh-CN" sz="2400" baseline="-25000" dirty="0"/>
              <a:t>3</a:t>
            </a:r>
            <a:r>
              <a:rPr lang="en-US" altLang="zh-CN" sz="2400" dirty="0"/>
              <a:t>={&lt;</a:t>
            </a:r>
            <a:r>
              <a:rPr lang="en-US" altLang="zh-CN" sz="2400" dirty="0" err="1"/>
              <a:t>a,a</a:t>
            </a:r>
            <a:r>
              <a:rPr lang="en-US" altLang="zh-CN" sz="2400" dirty="0"/>
              <a:t>&gt;,&lt;</a:t>
            </a:r>
            <a:r>
              <a:rPr lang="en-US" altLang="zh-CN" sz="2400" dirty="0" err="1"/>
              <a:t>a,b</a:t>
            </a:r>
            <a:r>
              <a:rPr lang="en-US" altLang="zh-CN" sz="2400" dirty="0"/>
              <a:t>&gt;,&lt;</a:t>
            </a:r>
            <a:r>
              <a:rPr lang="en-US" altLang="zh-CN" sz="2400" dirty="0" err="1"/>
              <a:t>b,c</a:t>
            </a:r>
            <a:r>
              <a:rPr lang="en-US" altLang="zh-CN" sz="2400" dirty="0"/>
              <a:t>&gt;,&lt;</a:t>
            </a:r>
            <a:r>
              <a:rPr lang="en-US" altLang="zh-CN" sz="2400" dirty="0" err="1"/>
              <a:t>a,c</a:t>
            </a:r>
            <a:r>
              <a:rPr lang="en-US" altLang="zh-CN" sz="2400" dirty="0"/>
              <a:t>&gt;}(T)</a:t>
            </a:r>
          </a:p>
          <a:p>
            <a:pPr eaLnBrk="1" hangingPunct="1">
              <a:lnSpc>
                <a:spcPct val="90000"/>
              </a:lnSpc>
              <a:buFont typeface="Wingdings" panose="05000000000000000000" pitchFamily="2" charset="2"/>
              <a:buNone/>
            </a:pPr>
            <a:r>
              <a:rPr lang="zh-CN" altLang="en-US" sz="2400" dirty="0"/>
              <a:t>数的相等关系、大于关系、小于关系都具有传递性</a:t>
            </a:r>
          </a:p>
          <a:p>
            <a:pPr eaLnBrk="1" hangingPunct="1">
              <a:lnSpc>
                <a:spcPct val="90000"/>
              </a:lnSpc>
            </a:pPr>
            <a:r>
              <a:rPr lang="zh-CN" altLang="en-US" sz="2400" dirty="0"/>
              <a:t>问题</a:t>
            </a:r>
            <a:r>
              <a:rPr lang="en-US" altLang="zh-CN" sz="2400" dirty="0"/>
              <a:t>:</a:t>
            </a:r>
            <a:r>
              <a:rPr lang="zh-CN" altLang="en-US" sz="2400" dirty="0"/>
              <a:t>空集是否具有传递性</a:t>
            </a:r>
            <a:r>
              <a:rPr lang="en-US" altLang="zh-CN" sz="2400" dirty="0"/>
              <a:t>?</a:t>
            </a:r>
          </a:p>
          <a:p>
            <a:pPr lvl="1" eaLnBrk="1" hangingPunct="1">
              <a:lnSpc>
                <a:spcPct val="90000"/>
              </a:lnSpc>
              <a:buClr>
                <a:schemeClr val="tx2"/>
              </a:buClr>
              <a:buFont typeface="Wingdings" panose="05000000000000000000" pitchFamily="2" charset="2"/>
              <a:buChar char="v"/>
            </a:pPr>
            <a:r>
              <a:rPr lang="zh-CN" altLang="en-US" sz="2300" dirty="0"/>
              <a:t>具有。</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p:cTn id="7" dur="500" fill="hold"/>
                                        <p:tgtEl>
                                          <p:spTgt spid="153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36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p:cTn id="13" dur="500" fill="hold"/>
                                        <p:tgtEl>
                                          <p:spTgt spid="1536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536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p:cTn id="19" dur="500" fill="hold"/>
                                        <p:tgtEl>
                                          <p:spTgt spid="1536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536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p:cTn id="25" dur="500" fill="hold"/>
                                        <p:tgtEl>
                                          <p:spTgt spid="1536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536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 calcmode="lin" valueType="num">
                                      <p:cBhvr>
                                        <p:cTn id="31" dur="500" fill="hold"/>
                                        <p:tgtEl>
                                          <p:spTgt spid="1536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536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5363">
                                            <p:txEl>
                                              <p:pRg st="5" end="5"/>
                                            </p:txEl>
                                          </p:spTgt>
                                        </p:tgtEl>
                                        <p:attrNameLst>
                                          <p:attrName>style.visibility</p:attrName>
                                        </p:attrNameLst>
                                      </p:cBhvr>
                                      <p:to>
                                        <p:strVal val="visible"/>
                                      </p:to>
                                    </p:set>
                                    <p:anim calcmode="lin" valueType="num">
                                      <p:cBhvr>
                                        <p:cTn id="37" dur="500" fill="hold"/>
                                        <p:tgtEl>
                                          <p:spTgt spid="1536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1536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15363">
                                            <p:txEl>
                                              <p:pRg st="6" end="6"/>
                                            </p:txEl>
                                          </p:spTgt>
                                        </p:tgtEl>
                                        <p:attrNameLst>
                                          <p:attrName>style.visibility</p:attrName>
                                        </p:attrNameLst>
                                      </p:cBhvr>
                                      <p:to>
                                        <p:strVal val="visible"/>
                                      </p:to>
                                    </p:set>
                                    <p:anim calcmode="lin" valueType="num">
                                      <p:cBhvr>
                                        <p:cTn id="43" dur="500" fill="hold"/>
                                        <p:tgtEl>
                                          <p:spTgt spid="1536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15363">
                                            <p:txEl>
                                              <p:pRg st="6" end="6"/>
                                            </p:txEl>
                                          </p:spTgt>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0"/>
                                  </p:stCondLst>
                                  <p:childTnLst>
                                    <p:set>
                                      <p:cBhvr>
                                        <p:cTn id="46" dur="1" fill="hold">
                                          <p:stCondLst>
                                            <p:cond delay="0"/>
                                          </p:stCondLst>
                                        </p:cTn>
                                        <p:tgtEl>
                                          <p:spTgt spid="15363">
                                            <p:txEl>
                                              <p:pRg st="7" end="7"/>
                                            </p:txEl>
                                          </p:spTgt>
                                        </p:tgtEl>
                                        <p:attrNameLst>
                                          <p:attrName>style.visibility</p:attrName>
                                        </p:attrNameLst>
                                      </p:cBhvr>
                                      <p:to>
                                        <p:strVal val="visible"/>
                                      </p:to>
                                    </p:set>
                                    <p:anim calcmode="lin" valueType="num">
                                      <p:cBhvr>
                                        <p:cTn id="47" dur="500" fill="hold"/>
                                        <p:tgtEl>
                                          <p:spTgt spid="15363">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1536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传递</a:t>
            </a:r>
            <a:r>
              <a:rPr lang="zh-CN" altLang="en-US" sz="4200"/>
              <a:t>关系</a:t>
            </a:r>
            <a:r>
              <a:rPr lang="en-US" altLang="zh-CN" sz="4200"/>
              <a:t>(</a:t>
            </a:r>
            <a:r>
              <a:rPr lang="en-US" altLang="zh-CN" sz="4200" i="1"/>
              <a:t>transitive</a:t>
            </a:r>
            <a:r>
              <a:rPr lang="en-US" altLang="zh-CN" sz="4200"/>
              <a:t>)</a:t>
            </a:r>
          </a:p>
        </p:txBody>
      </p:sp>
      <p:sp>
        <p:nvSpPr>
          <p:cNvPr id="15363" name="Rectangle 3"/>
          <p:cNvSpPr>
            <a:spLocks noGrp="1" noChangeArrowheads="1"/>
          </p:cNvSpPr>
          <p:nvPr>
            <p:ph sz="quarter" idx="1"/>
          </p:nvPr>
        </p:nvSpPr>
        <p:spPr>
          <a:xfrm>
            <a:off x="612775" y="1200150"/>
            <a:ext cx="8153400" cy="3371850"/>
          </a:xfrm>
        </p:spPr>
        <p:txBody>
          <a:bodyPr/>
          <a:lstStyle/>
          <a:p>
            <a:pPr eaLnBrk="1" hangingPunct="1">
              <a:lnSpc>
                <a:spcPct val="90000"/>
              </a:lnSpc>
            </a:pPr>
            <a:r>
              <a:rPr lang="zh-CN" altLang="en-US" sz="2400" dirty="0">
                <a:latin typeface="宋体" panose="02010600030101010101" pitchFamily="2" charset="-122"/>
              </a:rPr>
              <a:t>说明：</a:t>
            </a:r>
            <a:endParaRPr lang="en-US" altLang="zh-CN" sz="2400" dirty="0">
              <a:latin typeface="宋体" panose="02010600030101010101" pitchFamily="2" charset="-122"/>
            </a:endParaRPr>
          </a:p>
          <a:p>
            <a:pPr lvl="1" eaLnBrk="1" hangingPunct="1">
              <a:lnSpc>
                <a:spcPct val="90000"/>
              </a:lnSpc>
            </a:pPr>
            <a:r>
              <a:rPr lang="zh-CN" altLang="en-US" sz="2200" dirty="0">
                <a:latin typeface="宋体" panose="02010600030101010101" pitchFamily="2" charset="-122"/>
              </a:rPr>
              <a:t>当命题“如果</a:t>
            </a:r>
            <a:r>
              <a:rPr lang="en-US" altLang="zh-CN" sz="2200" dirty="0" err="1">
                <a:latin typeface="宋体" panose="02010600030101010101" pitchFamily="2" charset="-122"/>
              </a:rPr>
              <a:t>xRy</a:t>
            </a:r>
            <a:r>
              <a:rPr lang="zh-CN" altLang="en-US" sz="2200" dirty="0">
                <a:latin typeface="宋体" panose="02010600030101010101" pitchFamily="2" charset="-122"/>
              </a:rPr>
              <a:t>，</a:t>
            </a:r>
            <a:r>
              <a:rPr lang="en-US" altLang="zh-CN" sz="2200" dirty="0" err="1">
                <a:latin typeface="宋体" panose="02010600030101010101" pitchFamily="2" charset="-122"/>
              </a:rPr>
              <a:t>yRz</a:t>
            </a:r>
            <a:r>
              <a:rPr lang="zh-CN" altLang="en-US" sz="2200" dirty="0">
                <a:latin typeface="宋体" panose="02010600030101010101" pitchFamily="2" charset="-122"/>
              </a:rPr>
              <a:t>，则</a:t>
            </a:r>
            <a:r>
              <a:rPr lang="en-US" altLang="zh-CN" sz="2200" dirty="0" err="1">
                <a:latin typeface="宋体" panose="02010600030101010101" pitchFamily="2" charset="-122"/>
              </a:rPr>
              <a:t>xRz</a:t>
            </a:r>
            <a:r>
              <a:rPr lang="en-US" altLang="zh-CN" sz="2200" dirty="0">
                <a:latin typeface="宋体" panose="02010600030101010101" pitchFamily="2" charset="-122"/>
              </a:rPr>
              <a:t>”</a:t>
            </a:r>
            <a:r>
              <a:rPr lang="zh-CN" altLang="en-US" sz="2200" dirty="0">
                <a:latin typeface="宋体" panose="02010600030101010101" pitchFamily="2" charset="-122"/>
              </a:rPr>
              <a:t>为真时，关系</a:t>
            </a:r>
            <a:r>
              <a:rPr lang="en-US" altLang="zh-CN" sz="2200" dirty="0">
                <a:latin typeface="宋体" panose="02010600030101010101" pitchFamily="2" charset="-122"/>
              </a:rPr>
              <a:t>R</a:t>
            </a:r>
            <a:r>
              <a:rPr lang="zh-CN" altLang="en-US" sz="2200" dirty="0">
                <a:latin typeface="宋体" panose="02010600030101010101" pitchFamily="2" charset="-122"/>
              </a:rPr>
              <a:t>称为是传递的</a:t>
            </a:r>
            <a:endParaRPr lang="en-US" altLang="zh-CN" sz="2200" dirty="0">
              <a:latin typeface="宋体" panose="02010600030101010101" pitchFamily="2" charset="-122"/>
            </a:endParaRPr>
          </a:p>
          <a:p>
            <a:pPr lvl="1" eaLnBrk="1" hangingPunct="1">
              <a:lnSpc>
                <a:spcPct val="90000"/>
              </a:lnSpc>
            </a:pPr>
            <a:r>
              <a:rPr lang="zh-CN" altLang="en-US" sz="2200" dirty="0">
                <a:latin typeface="宋体" panose="02010600030101010101" pitchFamily="2" charset="-122"/>
              </a:rPr>
              <a:t>当不存在</a:t>
            </a:r>
            <a:r>
              <a:rPr lang="en-US" altLang="zh-CN" sz="2200" dirty="0" err="1">
                <a:latin typeface="宋体" panose="02010600030101010101" pitchFamily="2" charset="-122"/>
              </a:rPr>
              <a:t>xRy</a:t>
            </a:r>
            <a:r>
              <a:rPr lang="zh-CN" altLang="en-US" sz="2200" dirty="0">
                <a:latin typeface="宋体" panose="02010600030101010101" pitchFamily="2" charset="-122"/>
              </a:rPr>
              <a:t>、</a:t>
            </a:r>
            <a:r>
              <a:rPr lang="en-US" altLang="zh-CN" sz="2200" dirty="0" err="1">
                <a:latin typeface="宋体" panose="02010600030101010101" pitchFamily="2" charset="-122"/>
              </a:rPr>
              <a:t>yRz</a:t>
            </a:r>
            <a:r>
              <a:rPr lang="zh-CN" altLang="en-US" sz="2200" dirty="0">
                <a:latin typeface="宋体" panose="02010600030101010101" pitchFamily="2" charset="-122"/>
              </a:rPr>
              <a:t>时，该命题的前件是为假的，所以无论后件是真是假，该命题都是成立的。</a:t>
            </a:r>
            <a:endParaRPr lang="en-US" altLang="zh-CN" sz="2200" dirty="0">
              <a:latin typeface="宋体" panose="02010600030101010101" pitchFamily="2" charset="-122"/>
            </a:endParaRPr>
          </a:p>
          <a:p>
            <a:pPr lvl="1" eaLnBrk="1" hangingPunct="1">
              <a:lnSpc>
                <a:spcPct val="90000"/>
              </a:lnSpc>
            </a:pPr>
            <a:r>
              <a:rPr lang="zh-CN" altLang="en-US" sz="2200" dirty="0">
                <a:latin typeface="宋体" panose="02010600030101010101" pitchFamily="2" charset="-122"/>
              </a:rPr>
              <a:t>所以</a:t>
            </a:r>
            <a:r>
              <a:rPr lang="en-US" altLang="zh-CN" sz="2200" dirty="0">
                <a:latin typeface="宋体" panose="02010600030101010101" pitchFamily="2" charset="-122"/>
              </a:rPr>
              <a:t>R</a:t>
            </a:r>
            <a:r>
              <a:rPr lang="en-US" altLang="zh-CN" sz="2200" baseline="-25000" dirty="0">
                <a:latin typeface="宋体" panose="02010600030101010101" pitchFamily="2" charset="-122"/>
              </a:rPr>
              <a:t>2</a:t>
            </a:r>
            <a:r>
              <a:rPr lang="zh-CN" altLang="en-US" sz="2200" dirty="0">
                <a:latin typeface="宋体" panose="02010600030101010101" pitchFamily="2" charset="-122"/>
              </a:rPr>
              <a:t>是传递的，空集也是传递的。</a:t>
            </a:r>
          </a:p>
        </p:txBody>
      </p:sp>
    </p:spTree>
    <p:extLst>
      <p:ext uri="{BB962C8B-B14F-4D97-AF65-F5344CB8AC3E}">
        <p14:creationId xmlns:p14="http://schemas.microsoft.com/office/powerpoint/2010/main" val="967471715"/>
      </p:ext>
    </p:extLst>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p:cTn id="7" dur="500" fill="hold"/>
                                        <p:tgtEl>
                                          <p:spTgt spid="153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363">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anim calcmode="lin" valueType="num">
                                      <p:cBhvr>
                                        <p:cTn id="11" dur="500" fill="hold"/>
                                        <p:tgtEl>
                                          <p:spTgt spid="1536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15363">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 calcmode="lin" valueType="num">
                                      <p:cBhvr>
                                        <p:cTn id="15" dur="500" fill="hold"/>
                                        <p:tgtEl>
                                          <p:spTgt spid="1536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15363">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p:cTn id="19" dur="500" fill="hold"/>
                                        <p:tgtEl>
                                          <p:spTgt spid="1536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1536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28688" y="171450"/>
            <a:ext cx="7315200" cy="742950"/>
          </a:xfrm>
        </p:spPr>
        <p:txBody>
          <a:bodyPr/>
          <a:lstStyle/>
          <a:p>
            <a:pPr eaLnBrk="1" hangingPunct="1"/>
            <a:r>
              <a:rPr lang="zh-CN" altLang="en-US"/>
              <a:t>传递关系的关系图和关系矩阵</a:t>
            </a:r>
          </a:p>
        </p:txBody>
      </p:sp>
      <p:sp>
        <p:nvSpPr>
          <p:cNvPr id="2" name="内容占位符 1"/>
          <p:cNvSpPr>
            <a:spLocks noGrp="1"/>
          </p:cNvSpPr>
          <p:nvPr>
            <p:ph sz="quarter" idx="1"/>
          </p:nvPr>
        </p:nvSpPr>
        <p:spPr>
          <a:xfrm>
            <a:off x="612775" y="1200150"/>
            <a:ext cx="8153400" cy="3371850"/>
          </a:xfrm>
        </p:spPr>
        <p:txBody>
          <a:bodyPr/>
          <a:lstStyle/>
          <a:p>
            <a:pPr marL="239316" indent="-239316" eaLnBrk="1" hangingPunct="1">
              <a:defRPr/>
            </a:pPr>
            <a:endParaRPr lang="zh-CN" altLang="en-US" sz="2175" dirty="0"/>
          </a:p>
        </p:txBody>
      </p:sp>
      <p:sp>
        <p:nvSpPr>
          <p:cNvPr id="79876" name="Rectangle 3"/>
          <p:cNvSpPr>
            <a:spLocks noChangeArrowheads="1"/>
          </p:cNvSpPr>
          <p:nvPr/>
        </p:nvSpPr>
        <p:spPr bwMode="auto">
          <a:xfrm>
            <a:off x="4033838" y="23034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nvGrpSpPr>
          <p:cNvPr id="79877" name="Group 24"/>
          <p:cNvGrpSpPr>
            <a:grpSpLocks/>
          </p:cNvGrpSpPr>
          <p:nvPr/>
        </p:nvGrpSpPr>
        <p:grpSpPr bwMode="auto">
          <a:xfrm>
            <a:off x="1219200" y="2000250"/>
            <a:ext cx="6464300" cy="2457450"/>
            <a:chOff x="768" y="1680"/>
            <a:chExt cx="4072" cy="2064"/>
          </a:xfrm>
        </p:grpSpPr>
        <p:sp>
          <p:nvSpPr>
            <p:cNvPr id="79878" name="Oval 5"/>
            <p:cNvSpPr>
              <a:spLocks noChangeArrowheads="1"/>
            </p:cNvSpPr>
            <p:nvPr/>
          </p:nvSpPr>
          <p:spPr bwMode="auto">
            <a:xfrm>
              <a:off x="2382" y="3228"/>
              <a:ext cx="317" cy="27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9879" name="Oval 6"/>
            <p:cNvSpPr>
              <a:spLocks noChangeArrowheads="1"/>
            </p:cNvSpPr>
            <p:nvPr/>
          </p:nvSpPr>
          <p:spPr bwMode="auto">
            <a:xfrm>
              <a:off x="768" y="3255"/>
              <a:ext cx="317" cy="27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9880" name="Oval 7"/>
            <p:cNvSpPr>
              <a:spLocks noChangeArrowheads="1"/>
            </p:cNvSpPr>
            <p:nvPr/>
          </p:nvSpPr>
          <p:spPr bwMode="auto">
            <a:xfrm>
              <a:off x="1545" y="1720"/>
              <a:ext cx="317" cy="27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9881" name="Oval 8"/>
            <p:cNvSpPr>
              <a:spLocks noChangeArrowheads="1"/>
            </p:cNvSpPr>
            <p:nvPr/>
          </p:nvSpPr>
          <p:spPr bwMode="auto">
            <a:xfrm>
              <a:off x="1591" y="1918"/>
              <a:ext cx="256" cy="225"/>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9882" name="Oval 9"/>
            <p:cNvSpPr>
              <a:spLocks noChangeArrowheads="1"/>
            </p:cNvSpPr>
            <p:nvPr/>
          </p:nvSpPr>
          <p:spPr bwMode="auto">
            <a:xfrm>
              <a:off x="957" y="3149"/>
              <a:ext cx="257" cy="225"/>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9883" name="Oval 10"/>
            <p:cNvSpPr>
              <a:spLocks noChangeArrowheads="1"/>
            </p:cNvSpPr>
            <p:nvPr/>
          </p:nvSpPr>
          <p:spPr bwMode="auto">
            <a:xfrm>
              <a:off x="2224" y="3149"/>
              <a:ext cx="256" cy="225"/>
            </a:xfrm>
            <a:prstGeom prst="ellipse">
              <a:avLst/>
            </a:prstGeom>
            <a:solidFill>
              <a:srgbClr val="FFFFCC"/>
            </a:solidFill>
            <a:ln w="19050">
              <a:solidFill>
                <a:schemeClr val="tx1"/>
              </a:solidFill>
              <a:round/>
              <a:headEnd/>
              <a:tailEnd/>
            </a:ln>
          </p:spPr>
          <p:txBody>
            <a:bodyPr wrap="none" anchor="ct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79884" name="Line 11"/>
            <p:cNvSpPr>
              <a:spLocks noChangeShapeType="1"/>
            </p:cNvSpPr>
            <p:nvPr/>
          </p:nvSpPr>
          <p:spPr bwMode="auto">
            <a:xfrm flipH="1">
              <a:off x="1823" y="1898"/>
              <a:ext cx="33"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85" name="Line 12"/>
            <p:cNvSpPr>
              <a:spLocks noChangeShapeType="1"/>
            </p:cNvSpPr>
            <p:nvPr/>
          </p:nvSpPr>
          <p:spPr bwMode="auto">
            <a:xfrm flipH="1" flipV="1">
              <a:off x="2382" y="3379"/>
              <a:ext cx="34" cy="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86" name="Line 13"/>
            <p:cNvSpPr>
              <a:spLocks noChangeShapeType="1"/>
            </p:cNvSpPr>
            <p:nvPr/>
          </p:nvSpPr>
          <p:spPr bwMode="auto">
            <a:xfrm flipV="1">
              <a:off x="839" y="3253"/>
              <a:ext cx="118" cy="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87" name="Text Box 14"/>
            <p:cNvSpPr txBox="1">
              <a:spLocks noChangeArrowheads="1"/>
            </p:cNvSpPr>
            <p:nvPr/>
          </p:nvSpPr>
          <p:spPr bwMode="auto">
            <a:xfrm>
              <a:off x="1619" y="1800"/>
              <a:ext cx="27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a</a:t>
              </a:r>
            </a:p>
          </p:txBody>
        </p:sp>
        <p:sp>
          <p:nvSpPr>
            <p:cNvPr id="79888" name="Text Box 15"/>
            <p:cNvSpPr txBox="1">
              <a:spLocks noChangeArrowheads="1"/>
            </p:cNvSpPr>
            <p:nvPr/>
          </p:nvSpPr>
          <p:spPr bwMode="auto">
            <a:xfrm>
              <a:off x="980" y="3060"/>
              <a:ext cx="27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b</a:t>
              </a:r>
            </a:p>
          </p:txBody>
        </p:sp>
        <p:sp>
          <p:nvSpPr>
            <p:cNvPr id="79889" name="Text Box 16"/>
            <p:cNvSpPr txBox="1">
              <a:spLocks noChangeArrowheads="1"/>
            </p:cNvSpPr>
            <p:nvPr/>
          </p:nvSpPr>
          <p:spPr bwMode="auto">
            <a:xfrm>
              <a:off x="2249" y="3032"/>
              <a:ext cx="2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c</a:t>
              </a:r>
            </a:p>
          </p:txBody>
        </p:sp>
        <p:sp>
          <p:nvSpPr>
            <p:cNvPr id="79890" name="Text Box 17"/>
            <p:cNvSpPr txBox="1">
              <a:spLocks noChangeArrowheads="1"/>
            </p:cNvSpPr>
            <p:nvPr/>
          </p:nvSpPr>
          <p:spPr bwMode="auto">
            <a:xfrm>
              <a:off x="2586" y="1680"/>
              <a:ext cx="99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50000"/>
                </a:spcBef>
                <a:buClrTx/>
                <a:buSzTx/>
                <a:buFontTx/>
                <a:buNone/>
              </a:pPr>
              <a:r>
                <a:rPr kumimoji="1" lang="en-US" altLang="zh-CN" sz="2400" i="1">
                  <a:latin typeface="Times New Roman" panose="02020603050405020304" pitchFamily="18" charset="0"/>
                  <a:ea typeface="宋体" panose="02010600030101010101" pitchFamily="2" charset="-122"/>
                </a:rPr>
                <a:t>A</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a,b,c</a:t>
              </a:r>
              <a:r>
                <a:rPr kumimoji="1" lang="en-US" altLang="zh-CN" sz="2400">
                  <a:latin typeface="Times New Roman" panose="02020603050405020304" pitchFamily="18" charset="0"/>
                  <a:ea typeface="宋体" panose="02010600030101010101" pitchFamily="2" charset="-122"/>
                </a:rPr>
                <a:t>}</a:t>
              </a:r>
              <a:endParaRPr kumimoji="1" lang="en-US" altLang="zh-CN" sz="2400" i="1">
                <a:latin typeface="Times New Roman" panose="02020603050405020304" pitchFamily="18" charset="0"/>
                <a:ea typeface="宋体" panose="02010600030101010101" pitchFamily="2" charset="-122"/>
              </a:endParaRPr>
            </a:p>
          </p:txBody>
        </p:sp>
        <p:sp>
          <p:nvSpPr>
            <p:cNvPr id="79891" name="Line 18"/>
            <p:cNvSpPr>
              <a:spLocks noChangeShapeType="1"/>
            </p:cNvSpPr>
            <p:nvPr/>
          </p:nvSpPr>
          <p:spPr bwMode="auto">
            <a:xfrm flipV="1">
              <a:off x="1104" y="2112"/>
              <a:ext cx="525" cy="1028"/>
            </a:xfrm>
            <a:prstGeom prst="line">
              <a:avLst/>
            </a:prstGeom>
            <a:noFill/>
            <a:ln w="9525">
              <a:solidFill>
                <a:srgbClr val="FF66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9892" name="Freeform 19"/>
            <p:cNvSpPr>
              <a:spLocks/>
            </p:cNvSpPr>
            <p:nvPr/>
          </p:nvSpPr>
          <p:spPr bwMode="auto">
            <a:xfrm>
              <a:off x="1229" y="3116"/>
              <a:ext cx="992" cy="137"/>
            </a:xfrm>
            <a:custGeom>
              <a:avLst/>
              <a:gdLst>
                <a:gd name="T0" fmla="*/ 0 w 1053"/>
                <a:gd name="T1" fmla="*/ 2 h 166"/>
                <a:gd name="T2" fmla="*/ 12 w 1053"/>
                <a:gd name="T3" fmla="*/ 2 h 166"/>
                <a:gd name="T4" fmla="*/ 33 w 1053"/>
                <a:gd name="T5" fmla="*/ 2 h 166"/>
                <a:gd name="T6" fmla="*/ 56 w 1053"/>
                <a:gd name="T7" fmla="*/ 2 h 166"/>
                <a:gd name="T8" fmla="*/ 70 w 1053"/>
                <a:gd name="T9" fmla="*/ 2 h 166"/>
                <a:gd name="T10" fmla="*/ 75 w 1053"/>
                <a:gd name="T11" fmla="*/ 2 h 166"/>
                <a:gd name="T12" fmla="*/ 0 60000 65536"/>
                <a:gd name="T13" fmla="*/ 0 60000 65536"/>
                <a:gd name="T14" fmla="*/ 0 60000 65536"/>
                <a:gd name="T15" fmla="*/ 0 60000 65536"/>
                <a:gd name="T16" fmla="*/ 0 60000 65536"/>
                <a:gd name="T17" fmla="*/ 0 60000 65536"/>
                <a:gd name="T18" fmla="*/ 0 w 1053"/>
                <a:gd name="T19" fmla="*/ 0 h 166"/>
                <a:gd name="T20" fmla="*/ 1053 w 1053"/>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1053" h="166">
                  <a:moveTo>
                    <a:pt x="0" y="136"/>
                  </a:moveTo>
                  <a:cubicBezTo>
                    <a:pt x="27" y="123"/>
                    <a:pt x="87" y="80"/>
                    <a:pt x="162" y="58"/>
                  </a:cubicBezTo>
                  <a:cubicBezTo>
                    <a:pt x="237" y="36"/>
                    <a:pt x="350" y="8"/>
                    <a:pt x="450" y="4"/>
                  </a:cubicBezTo>
                  <a:cubicBezTo>
                    <a:pt x="550" y="0"/>
                    <a:pt x="680" y="15"/>
                    <a:pt x="765" y="31"/>
                  </a:cubicBezTo>
                  <a:cubicBezTo>
                    <a:pt x="850" y="47"/>
                    <a:pt x="915" y="81"/>
                    <a:pt x="963" y="103"/>
                  </a:cubicBezTo>
                  <a:cubicBezTo>
                    <a:pt x="1011" y="125"/>
                    <a:pt x="1034" y="153"/>
                    <a:pt x="1053" y="16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9893" name="Freeform 20"/>
            <p:cNvSpPr>
              <a:spLocks/>
            </p:cNvSpPr>
            <p:nvPr/>
          </p:nvSpPr>
          <p:spPr bwMode="auto">
            <a:xfrm flipV="1">
              <a:off x="1229" y="3268"/>
              <a:ext cx="992" cy="137"/>
            </a:xfrm>
            <a:custGeom>
              <a:avLst/>
              <a:gdLst>
                <a:gd name="T0" fmla="*/ 0 w 1053"/>
                <a:gd name="T1" fmla="*/ 2 h 166"/>
                <a:gd name="T2" fmla="*/ 12 w 1053"/>
                <a:gd name="T3" fmla="*/ 2 h 166"/>
                <a:gd name="T4" fmla="*/ 33 w 1053"/>
                <a:gd name="T5" fmla="*/ 2 h 166"/>
                <a:gd name="T6" fmla="*/ 56 w 1053"/>
                <a:gd name="T7" fmla="*/ 2 h 166"/>
                <a:gd name="T8" fmla="*/ 70 w 1053"/>
                <a:gd name="T9" fmla="*/ 2 h 166"/>
                <a:gd name="T10" fmla="*/ 75 w 1053"/>
                <a:gd name="T11" fmla="*/ 2 h 166"/>
                <a:gd name="T12" fmla="*/ 0 60000 65536"/>
                <a:gd name="T13" fmla="*/ 0 60000 65536"/>
                <a:gd name="T14" fmla="*/ 0 60000 65536"/>
                <a:gd name="T15" fmla="*/ 0 60000 65536"/>
                <a:gd name="T16" fmla="*/ 0 60000 65536"/>
                <a:gd name="T17" fmla="*/ 0 60000 65536"/>
                <a:gd name="T18" fmla="*/ 0 w 1053"/>
                <a:gd name="T19" fmla="*/ 0 h 166"/>
                <a:gd name="T20" fmla="*/ 1053 w 1053"/>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1053" h="166">
                  <a:moveTo>
                    <a:pt x="0" y="136"/>
                  </a:moveTo>
                  <a:cubicBezTo>
                    <a:pt x="27" y="123"/>
                    <a:pt x="87" y="80"/>
                    <a:pt x="162" y="58"/>
                  </a:cubicBezTo>
                  <a:cubicBezTo>
                    <a:pt x="237" y="36"/>
                    <a:pt x="350" y="8"/>
                    <a:pt x="450" y="4"/>
                  </a:cubicBezTo>
                  <a:cubicBezTo>
                    <a:pt x="550" y="0"/>
                    <a:pt x="680" y="15"/>
                    <a:pt x="765" y="31"/>
                  </a:cubicBezTo>
                  <a:cubicBezTo>
                    <a:pt x="850" y="47"/>
                    <a:pt x="915" y="81"/>
                    <a:pt x="963" y="103"/>
                  </a:cubicBezTo>
                  <a:cubicBezTo>
                    <a:pt x="1011" y="125"/>
                    <a:pt x="1034" y="153"/>
                    <a:pt x="1053" y="166"/>
                  </a:cubicBezTo>
                </a:path>
              </a:pathLst>
            </a:custGeom>
            <a:noFill/>
            <a:ln w="9525">
              <a:solidFill>
                <a:srgbClr val="FF66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9894" name="Line 21"/>
            <p:cNvSpPr>
              <a:spLocks noChangeShapeType="1"/>
            </p:cNvSpPr>
            <p:nvPr/>
          </p:nvSpPr>
          <p:spPr bwMode="auto">
            <a:xfrm>
              <a:off x="3038" y="2077"/>
              <a:ext cx="0" cy="1667"/>
            </a:xfrm>
            <a:prstGeom prst="line">
              <a:avLst/>
            </a:prstGeom>
            <a:noFill/>
            <a:ln w="38100">
              <a:solidFill>
                <a:srgbClr val="FF6600"/>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9895" name="Object 22"/>
            <p:cNvGraphicFramePr>
              <a:graphicFrameLocks noChangeAspect="1"/>
            </p:cNvGraphicFramePr>
            <p:nvPr/>
          </p:nvGraphicFramePr>
          <p:xfrm>
            <a:off x="3452" y="2077"/>
            <a:ext cx="1388" cy="1072"/>
          </p:xfrm>
          <a:graphic>
            <a:graphicData uri="http://schemas.openxmlformats.org/presentationml/2006/ole">
              <mc:AlternateContent xmlns:mc="http://schemas.openxmlformats.org/markup-compatibility/2006">
                <mc:Choice xmlns:v="urn:schemas-microsoft-com:vml" Requires="v">
                  <p:oleObj name="Equation" r:id="rId2" imgW="1002865" imgH="710891" progId="Equation.3">
                    <p:embed/>
                  </p:oleObj>
                </mc:Choice>
                <mc:Fallback>
                  <p:oleObj name="Equation" r:id="rId2" imgW="1002865" imgH="710891" progId="Equation.3">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 y="2077"/>
                          <a:ext cx="1388"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96" name="Line 23"/>
            <p:cNvSpPr>
              <a:spLocks noChangeShapeType="1"/>
            </p:cNvSpPr>
            <p:nvPr/>
          </p:nvSpPr>
          <p:spPr bwMode="auto">
            <a:xfrm>
              <a:off x="1817" y="2117"/>
              <a:ext cx="497" cy="1032"/>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slow" advTm="8000">
    <p:zoom/>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r>
              <a:rPr lang="en-US" altLang="zh-CN" sz="4200"/>
              <a:t>7.4</a:t>
            </a:r>
          </a:p>
        </p:txBody>
      </p:sp>
      <p:sp>
        <p:nvSpPr>
          <p:cNvPr id="257029" name="Rectangle 5"/>
          <p:cNvSpPr>
            <a:spLocks noGrp="1" noChangeArrowheads="1"/>
          </p:cNvSpPr>
          <p:nvPr>
            <p:ph sz="quarter" idx="1"/>
          </p:nvPr>
        </p:nvSpPr>
        <p:spPr>
          <a:xfrm>
            <a:off x="612775" y="1200150"/>
            <a:ext cx="8153400" cy="3371850"/>
          </a:xfrm>
        </p:spPr>
        <p:txBody>
          <a:bodyPr/>
          <a:lstStyle/>
          <a:p>
            <a:pPr eaLnBrk="1" hangingPunct="1">
              <a:buClr>
                <a:schemeClr val="tx2"/>
              </a:buClr>
              <a:buFont typeface="Wingdings" panose="05000000000000000000" pitchFamily="2" charset="2"/>
              <a:buNone/>
            </a:pPr>
            <a:r>
              <a:rPr lang="zh-CN" altLang="en-US" sz="2800" dirty="0">
                <a:latin typeface="宋体" panose="02010600030101010101" pitchFamily="2" charset="-122"/>
              </a:rPr>
              <a:t>集合</a:t>
            </a:r>
            <a:r>
              <a:rPr lang="en-US" altLang="zh-CN" sz="2800" dirty="0"/>
              <a:t>A</a:t>
            </a:r>
            <a:r>
              <a:rPr lang="zh-CN" altLang="en-US" sz="2800" dirty="0">
                <a:latin typeface="宋体" panose="02010600030101010101" pitchFamily="2" charset="-122"/>
              </a:rPr>
              <a:t>上的关系</a:t>
            </a:r>
            <a:r>
              <a:rPr lang="en-US" altLang="zh-CN" sz="2800" dirty="0">
                <a:solidFill>
                  <a:srgbClr val="FF0000"/>
                </a:solidFill>
                <a:highlight>
                  <a:srgbClr val="FFFF00"/>
                </a:highlight>
              </a:rPr>
              <a:t>R</a:t>
            </a:r>
            <a:r>
              <a:rPr lang="zh-CN" altLang="en-US" sz="2800" dirty="0">
                <a:solidFill>
                  <a:srgbClr val="FF0000"/>
                </a:solidFill>
                <a:highlight>
                  <a:srgbClr val="FFFF00"/>
                </a:highlight>
              </a:rPr>
              <a:t>具有传递性的充要条件是</a:t>
            </a:r>
            <a:r>
              <a:rPr lang="en-US" altLang="zh-CN" sz="2800" dirty="0">
                <a:solidFill>
                  <a:srgbClr val="FF0000"/>
                </a:solidFill>
                <a:highlight>
                  <a:srgbClr val="FFFF00"/>
                </a:highlight>
              </a:rPr>
              <a:t>R</a:t>
            </a:r>
            <a:r>
              <a:rPr lang="en-US" altLang="zh-CN" sz="2800" baseline="30000" dirty="0">
                <a:solidFill>
                  <a:srgbClr val="FF0000"/>
                </a:solidFill>
                <a:highlight>
                  <a:srgbClr val="FFFF00"/>
                </a:highlight>
              </a:rPr>
              <a:t>2</a:t>
            </a:r>
            <a:r>
              <a:rPr lang="en-US" altLang="zh-CN" sz="2800" dirty="0">
                <a:solidFill>
                  <a:srgbClr val="FF0000"/>
                </a:solidFill>
                <a:highlight>
                  <a:srgbClr val="FFFF00"/>
                </a:highlight>
                <a:sym typeface="Symbol" panose="05050102010706020507" pitchFamily="18" charset="2"/>
              </a:rPr>
              <a:t></a:t>
            </a:r>
            <a:r>
              <a:rPr lang="en-US" altLang="zh-CN" sz="2800" dirty="0">
                <a:solidFill>
                  <a:srgbClr val="FF0000"/>
                </a:solidFill>
                <a:highlight>
                  <a:srgbClr val="FFFF00"/>
                </a:highlight>
              </a:rPr>
              <a:t>R</a:t>
            </a:r>
            <a:r>
              <a:rPr lang="zh-CN" altLang="en-US" sz="2800" dirty="0"/>
              <a:t>。</a:t>
            </a:r>
          </a:p>
          <a:p>
            <a:pPr eaLnBrk="1" hangingPunct="1">
              <a:buClr>
                <a:schemeClr val="tx2"/>
              </a:buClr>
              <a:buFont typeface="Wingdings" panose="05000000000000000000" pitchFamily="2" charset="2"/>
              <a:buNone/>
            </a:pPr>
            <a:r>
              <a:rPr lang="zh-CN" altLang="en-US" sz="2800" dirty="0">
                <a:solidFill>
                  <a:schemeClr val="tx2"/>
                </a:solidFill>
              </a:rPr>
              <a:t>证明：</a:t>
            </a:r>
            <a:r>
              <a:rPr lang="zh-CN" altLang="en-US" sz="2800" u="sng" dirty="0">
                <a:latin typeface="宋体" panose="02010600030101010101" pitchFamily="2" charset="-122"/>
              </a:rPr>
              <a:t>充分性</a:t>
            </a:r>
            <a:r>
              <a:rPr lang="zh-CN" altLang="en-US" sz="2800" dirty="0">
                <a:latin typeface="宋体" panose="02010600030101010101" pitchFamily="2" charset="-122"/>
              </a:rPr>
              <a:t>。</a:t>
            </a:r>
          </a:p>
          <a:p>
            <a:pPr eaLnBrk="1" hangingPunct="1">
              <a:buClr>
                <a:schemeClr val="tx2"/>
              </a:buClr>
              <a:buNone/>
            </a:pPr>
            <a:r>
              <a:rPr lang="zh-CN" altLang="en-US" sz="2800" dirty="0">
                <a:latin typeface="宋体" panose="02010600030101010101" pitchFamily="2" charset="-122"/>
              </a:rPr>
              <a:t>如果</a:t>
            </a:r>
            <a:r>
              <a:rPr lang="en-US" altLang="zh-CN" sz="2800" dirty="0"/>
              <a:t>&lt;</a:t>
            </a:r>
            <a:r>
              <a:rPr lang="en-US" altLang="zh-CN" sz="2800" dirty="0" err="1"/>
              <a:t>x,y</a:t>
            </a:r>
            <a:r>
              <a:rPr lang="en-US" altLang="zh-CN" sz="2800" dirty="0"/>
              <a:t>&gt;</a:t>
            </a:r>
            <a:r>
              <a:rPr lang="en-US" altLang="zh-CN" sz="2800" dirty="0">
                <a:sym typeface="Symbol" panose="05050102010706020507" pitchFamily="18" charset="2"/>
              </a:rPr>
              <a:t></a:t>
            </a:r>
            <a:r>
              <a:rPr lang="en-US" altLang="zh-CN" sz="2800" dirty="0"/>
              <a:t>R</a:t>
            </a:r>
            <a:r>
              <a:rPr lang="zh-CN" altLang="en-US" sz="2800" dirty="0">
                <a:latin typeface="宋体" panose="02010600030101010101" pitchFamily="2" charset="-122"/>
              </a:rPr>
              <a:t>，</a:t>
            </a:r>
            <a:r>
              <a:rPr lang="en-US" altLang="zh-CN" sz="2800" dirty="0"/>
              <a:t>&lt;</a:t>
            </a:r>
            <a:r>
              <a:rPr lang="en-US" altLang="zh-CN" sz="2800" dirty="0" err="1"/>
              <a:t>y,z</a:t>
            </a:r>
            <a:r>
              <a:rPr lang="en-US" altLang="zh-CN" sz="2800" dirty="0"/>
              <a:t>&gt;</a:t>
            </a:r>
            <a:r>
              <a:rPr lang="en-US" altLang="zh-CN" sz="2800" dirty="0">
                <a:sym typeface="Symbol" panose="05050102010706020507" pitchFamily="18" charset="2"/>
              </a:rPr>
              <a:t></a:t>
            </a:r>
            <a:r>
              <a:rPr lang="en-US" altLang="zh-CN" sz="2800" dirty="0"/>
              <a:t>R</a:t>
            </a:r>
            <a:r>
              <a:rPr lang="zh-CN" altLang="en-US" sz="2800" dirty="0">
                <a:latin typeface="宋体" panose="02010600030101010101" pitchFamily="2" charset="-122"/>
              </a:rPr>
              <a:t>，</a:t>
            </a:r>
          </a:p>
          <a:p>
            <a:pPr eaLnBrk="1" hangingPunct="1">
              <a:buClr>
                <a:schemeClr val="tx2"/>
              </a:buClr>
              <a:buNone/>
            </a:pPr>
            <a:r>
              <a:rPr lang="zh-CN" altLang="en-US" sz="2800" dirty="0">
                <a:latin typeface="宋体" panose="02010600030101010101" pitchFamily="2" charset="-122"/>
              </a:rPr>
              <a:t>则</a:t>
            </a:r>
            <a:r>
              <a:rPr lang="en-US" altLang="zh-CN" sz="2800" dirty="0"/>
              <a:t>&lt;</a:t>
            </a:r>
            <a:r>
              <a:rPr lang="en-US" altLang="zh-CN" sz="2800" dirty="0" err="1"/>
              <a:t>x,z</a:t>
            </a:r>
            <a:r>
              <a:rPr lang="en-US" altLang="zh-CN" sz="2800" dirty="0"/>
              <a:t>&gt;</a:t>
            </a:r>
            <a:r>
              <a:rPr lang="en-US" altLang="zh-CN" sz="2800" dirty="0">
                <a:sym typeface="Symbol" panose="05050102010706020507" pitchFamily="18" charset="2"/>
              </a:rPr>
              <a:t></a:t>
            </a:r>
            <a:r>
              <a:rPr lang="en-US" altLang="zh-CN" sz="2800" dirty="0"/>
              <a:t>R</a:t>
            </a:r>
            <a:r>
              <a:rPr lang="en-US" altLang="zh-CN" sz="2800" baseline="30000" dirty="0"/>
              <a:t>2</a:t>
            </a:r>
            <a:r>
              <a:rPr lang="zh-CN" altLang="en-US" sz="2800" dirty="0">
                <a:latin typeface="宋体" panose="02010600030101010101" pitchFamily="2" charset="-122"/>
              </a:rPr>
              <a:t>。</a:t>
            </a:r>
          </a:p>
          <a:p>
            <a:pPr eaLnBrk="1" hangingPunct="1">
              <a:buClr>
                <a:schemeClr val="tx2"/>
              </a:buClr>
              <a:buFont typeface="Wingdings" panose="05000000000000000000" pitchFamily="2" charset="2"/>
              <a:buNone/>
            </a:pPr>
            <a:r>
              <a:rPr lang="zh-CN" altLang="en-US" sz="2800" dirty="0"/>
              <a:t>因为</a:t>
            </a:r>
            <a:r>
              <a:rPr lang="en-US" altLang="zh-CN" sz="2800" dirty="0"/>
              <a:t>R</a:t>
            </a:r>
            <a:r>
              <a:rPr lang="en-US" altLang="zh-CN" sz="2800" baseline="30000" dirty="0"/>
              <a:t>2</a:t>
            </a:r>
            <a:r>
              <a:rPr lang="en-US" altLang="zh-CN" sz="2800" dirty="0">
                <a:sym typeface="Symbol" panose="05050102010706020507" pitchFamily="18" charset="2"/>
              </a:rPr>
              <a:t></a:t>
            </a:r>
            <a:r>
              <a:rPr lang="en-US" altLang="zh-CN" sz="2800" dirty="0"/>
              <a:t>R</a:t>
            </a:r>
            <a:r>
              <a:rPr lang="zh-CN" altLang="en-US" sz="2800" dirty="0">
                <a:latin typeface="宋体" panose="02010600030101010101" pitchFamily="2" charset="-122"/>
              </a:rPr>
              <a:t>，</a:t>
            </a:r>
          </a:p>
          <a:p>
            <a:pPr eaLnBrk="1" hangingPunct="1">
              <a:buClr>
                <a:schemeClr val="tx2"/>
              </a:buClr>
              <a:buNone/>
            </a:pPr>
            <a:r>
              <a:rPr lang="zh-CN" altLang="en-US" sz="2800" dirty="0">
                <a:latin typeface="宋体" panose="02010600030101010101" pitchFamily="2" charset="-122"/>
              </a:rPr>
              <a:t>故</a:t>
            </a:r>
            <a:r>
              <a:rPr lang="en-US" altLang="zh-CN" sz="2800" dirty="0"/>
              <a:t>&lt;</a:t>
            </a:r>
            <a:r>
              <a:rPr lang="en-US" altLang="zh-CN" sz="2800" dirty="0" err="1"/>
              <a:t>x,z</a:t>
            </a:r>
            <a:r>
              <a:rPr lang="en-US" altLang="zh-CN" sz="2800" dirty="0"/>
              <a:t>&gt;</a:t>
            </a:r>
            <a:r>
              <a:rPr lang="en-US" altLang="zh-CN" sz="2800" dirty="0">
                <a:sym typeface="Symbol" panose="05050102010706020507" pitchFamily="18" charset="2"/>
              </a:rPr>
              <a:t></a:t>
            </a:r>
            <a:r>
              <a:rPr lang="en-US" altLang="zh-CN" sz="2800" dirty="0"/>
              <a:t>R</a:t>
            </a:r>
            <a:r>
              <a:rPr lang="zh-CN" altLang="en-US" sz="2800" dirty="0">
                <a:latin typeface="宋体" panose="02010600030101010101" pitchFamily="2" charset="-122"/>
              </a:rPr>
              <a:t>。</a:t>
            </a:r>
          </a:p>
          <a:p>
            <a:pPr eaLnBrk="1" hangingPunct="1">
              <a:buClr>
                <a:schemeClr val="tx2"/>
              </a:buClr>
              <a:buFont typeface="Wingdings" panose="05000000000000000000" pitchFamily="2" charset="2"/>
              <a:buNone/>
            </a:pPr>
            <a:r>
              <a:rPr lang="zh-CN" altLang="en-US" sz="2800" dirty="0">
                <a:latin typeface="宋体" panose="02010600030101010101" pitchFamily="2" charset="-122"/>
              </a:rPr>
              <a:t>所以具有传递性的。</a:t>
            </a:r>
            <a:endParaRPr lang="zh-CN" altLang="en-US" sz="2800" dirty="0"/>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7029">
                                            <p:txEl>
                                              <p:pRg st="0" end="0"/>
                                            </p:txEl>
                                          </p:spTgt>
                                        </p:tgtEl>
                                        <p:attrNameLst>
                                          <p:attrName>style.visibility</p:attrName>
                                        </p:attrNameLst>
                                      </p:cBhvr>
                                      <p:to>
                                        <p:strVal val="visible"/>
                                      </p:to>
                                    </p:set>
                                    <p:anim calcmode="lin" valueType="num">
                                      <p:cBhvr additive="base">
                                        <p:cTn id="7" dur="500" fill="hold"/>
                                        <p:tgtEl>
                                          <p:spTgt spid="2570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70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7029">
                                            <p:txEl>
                                              <p:pRg st="1" end="1"/>
                                            </p:txEl>
                                          </p:spTgt>
                                        </p:tgtEl>
                                        <p:attrNameLst>
                                          <p:attrName>style.visibility</p:attrName>
                                        </p:attrNameLst>
                                      </p:cBhvr>
                                      <p:to>
                                        <p:strVal val="visible"/>
                                      </p:to>
                                    </p:set>
                                    <p:anim calcmode="lin" valueType="num">
                                      <p:cBhvr additive="base">
                                        <p:cTn id="13" dur="500" fill="hold"/>
                                        <p:tgtEl>
                                          <p:spTgt spid="2570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70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7029">
                                            <p:txEl>
                                              <p:pRg st="2" end="2"/>
                                            </p:txEl>
                                          </p:spTgt>
                                        </p:tgtEl>
                                        <p:attrNameLst>
                                          <p:attrName>style.visibility</p:attrName>
                                        </p:attrNameLst>
                                      </p:cBhvr>
                                      <p:to>
                                        <p:strVal val="visible"/>
                                      </p:to>
                                    </p:set>
                                    <p:anim calcmode="lin" valueType="num">
                                      <p:cBhvr additive="base">
                                        <p:cTn id="19" dur="500" fill="hold"/>
                                        <p:tgtEl>
                                          <p:spTgt spid="25702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70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7029">
                                            <p:txEl>
                                              <p:pRg st="3" end="3"/>
                                            </p:txEl>
                                          </p:spTgt>
                                        </p:tgtEl>
                                        <p:attrNameLst>
                                          <p:attrName>style.visibility</p:attrName>
                                        </p:attrNameLst>
                                      </p:cBhvr>
                                      <p:to>
                                        <p:strVal val="visible"/>
                                      </p:to>
                                    </p:set>
                                    <p:anim calcmode="lin" valueType="num">
                                      <p:cBhvr additive="base">
                                        <p:cTn id="25" dur="500" fill="hold"/>
                                        <p:tgtEl>
                                          <p:spTgt spid="25702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70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7029">
                                            <p:txEl>
                                              <p:pRg st="4" end="4"/>
                                            </p:txEl>
                                          </p:spTgt>
                                        </p:tgtEl>
                                        <p:attrNameLst>
                                          <p:attrName>style.visibility</p:attrName>
                                        </p:attrNameLst>
                                      </p:cBhvr>
                                      <p:to>
                                        <p:strVal val="visible"/>
                                      </p:to>
                                    </p:set>
                                    <p:anim calcmode="lin" valueType="num">
                                      <p:cBhvr additive="base">
                                        <p:cTn id="31" dur="500" fill="hold"/>
                                        <p:tgtEl>
                                          <p:spTgt spid="25702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70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7029">
                                            <p:txEl>
                                              <p:pRg st="5" end="5"/>
                                            </p:txEl>
                                          </p:spTgt>
                                        </p:tgtEl>
                                        <p:attrNameLst>
                                          <p:attrName>style.visibility</p:attrName>
                                        </p:attrNameLst>
                                      </p:cBhvr>
                                      <p:to>
                                        <p:strVal val="visible"/>
                                      </p:to>
                                    </p:set>
                                    <p:anim calcmode="lin" valueType="num">
                                      <p:cBhvr additive="base">
                                        <p:cTn id="37" dur="500" fill="hold"/>
                                        <p:tgtEl>
                                          <p:spTgt spid="25702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702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7029">
                                            <p:txEl>
                                              <p:pRg st="6" end="6"/>
                                            </p:txEl>
                                          </p:spTgt>
                                        </p:tgtEl>
                                        <p:attrNameLst>
                                          <p:attrName>style.visibility</p:attrName>
                                        </p:attrNameLst>
                                      </p:cBhvr>
                                      <p:to>
                                        <p:strVal val="visible"/>
                                      </p:to>
                                    </p:set>
                                    <p:anim calcmode="lin" valueType="num">
                                      <p:cBhvr additive="base">
                                        <p:cTn id="43" dur="500" fill="hold"/>
                                        <p:tgtEl>
                                          <p:spTgt spid="25702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702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r>
              <a:rPr lang="en-US" altLang="zh-CN" sz="4200"/>
              <a:t>7.4</a:t>
            </a:r>
            <a:r>
              <a:rPr lang="zh-CN" altLang="en-US" sz="4200"/>
              <a:t>（续）</a:t>
            </a:r>
          </a:p>
        </p:txBody>
      </p:sp>
      <p:sp>
        <p:nvSpPr>
          <p:cNvPr id="324611" name="Rectangle 3"/>
          <p:cNvSpPr>
            <a:spLocks noGrp="1" noChangeArrowheads="1"/>
          </p:cNvSpPr>
          <p:nvPr>
            <p:ph sz="quarter" idx="1"/>
          </p:nvPr>
        </p:nvSpPr>
        <p:spPr>
          <a:xfrm>
            <a:off x="612775" y="1200150"/>
            <a:ext cx="8153400" cy="3371850"/>
          </a:xfrm>
        </p:spPr>
        <p:txBody>
          <a:bodyPr/>
          <a:lstStyle/>
          <a:p>
            <a:pPr eaLnBrk="1" hangingPunct="1">
              <a:buClr>
                <a:schemeClr val="tx2"/>
              </a:buClr>
              <a:buFont typeface="Wingdings" panose="05000000000000000000" pitchFamily="2" charset="2"/>
              <a:buNone/>
            </a:pPr>
            <a:r>
              <a:rPr lang="zh-CN" altLang="en-US" sz="2400" u="sng" dirty="0"/>
              <a:t>必要性</a:t>
            </a:r>
            <a:r>
              <a:rPr lang="zh-CN" altLang="en-US" sz="2400" dirty="0"/>
              <a:t>。</a:t>
            </a:r>
          </a:p>
          <a:p>
            <a:pPr eaLnBrk="1" hangingPunct="1">
              <a:buClr>
                <a:schemeClr val="tx2"/>
              </a:buClr>
              <a:buFont typeface="Wingdings" panose="05000000000000000000" pitchFamily="2" charset="2"/>
              <a:buNone/>
            </a:pPr>
            <a:r>
              <a:rPr lang="zh-CN" altLang="en-US" sz="2400" dirty="0"/>
              <a:t>若</a:t>
            </a:r>
            <a:r>
              <a:rPr lang="en-US" altLang="zh-CN" sz="2400" dirty="0"/>
              <a:t>R</a:t>
            </a:r>
            <a:r>
              <a:rPr lang="zh-CN" altLang="en-US" sz="2400" dirty="0"/>
              <a:t>具有传递性，任取</a:t>
            </a:r>
            <a:r>
              <a:rPr lang="en-US" altLang="zh-CN" sz="2400" dirty="0"/>
              <a:t>&lt;</a:t>
            </a:r>
            <a:r>
              <a:rPr lang="en-US" altLang="zh-CN" sz="2400" dirty="0" err="1"/>
              <a:t>x,y</a:t>
            </a:r>
            <a:r>
              <a:rPr lang="en-US" altLang="zh-CN" sz="2400" dirty="0"/>
              <a:t>&gt;</a:t>
            </a:r>
            <a:r>
              <a:rPr lang="en-US" altLang="zh-CN" sz="2400" dirty="0">
                <a:sym typeface="Symbol" panose="05050102010706020507" pitchFamily="18" charset="2"/>
              </a:rPr>
              <a:t></a:t>
            </a:r>
            <a:r>
              <a:rPr lang="en-US" altLang="zh-CN" sz="2400" dirty="0"/>
              <a:t>R</a:t>
            </a:r>
            <a:r>
              <a:rPr lang="en-US" altLang="zh-CN" sz="2400" baseline="30000" dirty="0"/>
              <a:t>2</a:t>
            </a:r>
            <a:r>
              <a:rPr lang="zh-CN" altLang="en-US" sz="2400" dirty="0"/>
              <a:t>，</a:t>
            </a:r>
          </a:p>
          <a:p>
            <a:pPr eaLnBrk="1" hangingPunct="1">
              <a:buClr>
                <a:schemeClr val="tx2"/>
              </a:buClr>
              <a:buNone/>
            </a:pPr>
            <a:r>
              <a:rPr lang="zh-CN" altLang="en-US" sz="2400" dirty="0"/>
              <a:t>于是存在</a:t>
            </a:r>
            <a:r>
              <a:rPr lang="en-US" altLang="zh-CN" sz="2400" dirty="0" err="1"/>
              <a:t>z</a:t>
            </a:r>
            <a:r>
              <a:rPr lang="en-US" altLang="zh-CN" sz="2400" dirty="0" err="1">
                <a:sym typeface="Symbol" panose="05050102010706020507" pitchFamily="18" charset="2"/>
              </a:rPr>
              <a:t></a:t>
            </a:r>
            <a:r>
              <a:rPr lang="en-US" altLang="zh-CN" sz="2400" dirty="0" err="1"/>
              <a:t>A</a:t>
            </a:r>
            <a:r>
              <a:rPr lang="zh-CN" altLang="en-US" sz="2400" dirty="0"/>
              <a:t>，使得</a:t>
            </a:r>
            <a:r>
              <a:rPr lang="en-US" altLang="zh-CN" sz="2400" dirty="0"/>
              <a:t>&lt;</a:t>
            </a:r>
            <a:r>
              <a:rPr lang="en-US" altLang="zh-CN" sz="2400" dirty="0" err="1"/>
              <a:t>x,z</a:t>
            </a:r>
            <a:r>
              <a:rPr lang="en-US" altLang="zh-CN" sz="2400" dirty="0"/>
              <a:t>&gt;</a:t>
            </a:r>
            <a:r>
              <a:rPr lang="en-US" altLang="zh-CN" sz="2400" dirty="0">
                <a:sym typeface="Symbol" panose="05050102010706020507" pitchFamily="18" charset="2"/>
              </a:rPr>
              <a:t></a:t>
            </a:r>
            <a:r>
              <a:rPr lang="en-US" altLang="zh-CN" sz="2400" dirty="0"/>
              <a:t>R</a:t>
            </a:r>
            <a:r>
              <a:rPr lang="zh-CN" altLang="en-US" sz="2400" dirty="0"/>
              <a:t>，</a:t>
            </a:r>
            <a:r>
              <a:rPr lang="en-US" altLang="zh-CN" sz="2400" dirty="0"/>
              <a:t>&lt;</a:t>
            </a:r>
            <a:r>
              <a:rPr lang="en-US" altLang="zh-CN" sz="2400" dirty="0" err="1"/>
              <a:t>z,y</a:t>
            </a:r>
            <a:r>
              <a:rPr lang="en-US" altLang="zh-CN" sz="2400" dirty="0"/>
              <a:t>&gt;</a:t>
            </a:r>
            <a:r>
              <a:rPr lang="en-US" altLang="zh-CN" sz="2400" dirty="0">
                <a:sym typeface="Symbol" panose="05050102010706020507" pitchFamily="18" charset="2"/>
              </a:rPr>
              <a:t></a:t>
            </a:r>
            <a:r>
              <a:rPr lang="en-US" altLang="zh-CN" sz="2400" dirty="0"/>
              <a:t>R</a:t>
            </a:r>
            <a:r>
              <a:rPr lang="zh-CN" altLang="en-US" sz="2400" dirty="0"/>
              <a:t>，</a:t>
            </a:r>
          </a:p>
          <a:p>
            <a:pPr eaLnBrk="1" hangingPunct="1">
              <a:buClr>
                <a:schemeClr val="tx2"/>
              </a:buClr>
              <a:buFont typeface="Wingdings" panose="05000000000000000000" pitchFamily="2" charset="2"/>
              <a:buNone/>
            </a:pPr>
            <a:r>
              <a:rPr lang="zh-CN" altLang="en-US" sz="2400" dirty="0"/>
              <a:t>因为</a:t>
            </a:r>
            <a:r>
              <a:rPr lang="en-US" altLang="zh-CN" sz="2400" dirty="0"/>
              <a:t>R</a:t>
            </a:r>
            <a:r>
              <a:rPr lang="zh-CN" altLang="en-US" sz="2400" dirty="0"/>
              <a:t>是传递的，</a:t>
            </a:r>
          </a:p>
          <a:p>
            <a:pPr eaLnBrk="1" hangingPunct="1">
              <a:buClr>
                <a:schemeClr val="tx2"/>
              </a:buClr>
              <a:buNone/>
            </a:pPr>
            <a:r>
              <a:rPr lang="zh-CN" altLang="en-US" sz="2400" dirty="0"/>
              <a:t>所以有</a:t>
            </a:r>
            <a:r>
              <a:rPr lang="en-US" altLang="zh-CN" sz="2400" dirty="0"/>
              <a:t>&lt;</a:t>
            </a:r>
            <a:r>
              <a:rPr lang="en-US" altLang="zh-CN" sz="2400" dirty="0" err="1"/>
              <a:t>x,y</a:t>
            </a:r>
            <a:r>
              <a:rPr lang="en-US" altLang="zh-CN" sz="2400" dirty="0"/>
              <a:t>&gt;</a:t>
            </a:r>
            <a:r>
              <a:rPr lang="en-US" altLang="zh-CN" sz="2400" dirty="0">
                <a:sym typeface="Symbol" panose="05050102010706020507" pitchFamily="18" charset="2"/>
              </a:rPr>
              <a:t></a:t>
            </a:r>
            <a:r>
              <a:rPr lang="en-US" altLang="zh-CN" sz="2400" dirty="0"/>
              <a:t>R</a:t>
            </a:r>
            <a:r>
              <a:rPr lang="zh-CN" altLang="en-US" sz="2400" dirty="0"/>
              <a:t>，</a:t>
            </a:r>
          </a:p>
          <a:p>
            <a:pPr eaLnBrk="1" hangingPunct="1">
              <a:buClr>
                <a:schemeClr val="tx2"/>
              </a:buClr>
              <a:buFont typeface="Wingdings" panose="05000000000000000000" pitchFamily="2" charset="2"/>
              <a:buNone/>
            </a:pPr>
            <a:r>
              <a:rPr lang="zh-CN" altLang="en-US" sz="2400" dirty="0"/>
              <a:t>故</a:t>
            </a:r>
            <a:r>
              <a:rPr lang="en-US" altLang="zh-CN" sz="2400" dirty="0"/>
              <a:t>R</a:t>
            </a:r>
            <a:r>
              <a:rPr lang="en-US" altLang="zh-CN" sz="2400" baseline="30000" dirty="0"/>
              <a:t>2</a:t>
            </a:r>
            <a:r>
              <a:rPr lang="en-US" altLang="zh-CN" sz="2400" dirty="0">
                <a:sym typeface="Symbol" panose="05050102010706020507" pitchFamily="18" charset="2"/>
              </a:rPr>
              <a:t></a:t>
            </a:r>
            <a:r>
              <a:rPr lang="en-US" altLang="zh-CN" sz="2400" dirty="0"/>
              <a:t>R</a:t>
            </a:r>
            <a:r>
              <a:rPr lang="zh-CN" altLang="en-US" sz="2400" dirty="0"/>
              <a:t>。</a:t>
            </a:r>
          </a:p>
          <a:p>
            <a:pPr eaLnBrk="1" hangingPunct="1">
              <a:buClr>
                <a:schemeClr val="tx2"/>
              </a:buClr>
              <a:buFont typeface="Wingdings" panose="05000000000000000000" pitchFamily="2" charset="2"/>
              <a:buNone/>
            </a:pPr>
            <a:r>
              <a:rPr lang="zh-CN" altLang="en-US" sz="2400" dirty="0"/>
              <a:t>证毕。</a:t>
            </a:r>
          </a:p>
        </p:txBody>
      </p:sp>
      <p:grpSp>
        <p:nvGrpSpPr>
          <p:cNvPr id="4" name="组合 3">
            <a:extLst>
              <a:ext uri="{FF2B5EF4-FFF2-40B4-BE49-F238E27FC236}">
                <a16:creationId xmlns:a16="http://schemas.microsoft.com/office/drawing/2014/main" id="{0421C794-B430-D3EA-C066-E1E429D31F38}"/>
              </a:ext>
            </a:extLst>
          </p:cNvPr>
          <p:cNvGrpSpPr/>
          <p:nvPr/>
        </p:nvGrpSpPr>
        <p:grpSpPr>
          <a:xfrm>
            <a:off x="2857865" y="2084102"/>
            <a:ext cx="1516680" cy="1145520"/>
            <a:chOff x="2857865" y="2084102"/>
            <a:chExt cx="1516680" cy="1145520"/>
          </a:xfrm>
        </p:grpSpPr>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146B5B3-1048-C1B8-6026-B6714102AD5D}"/>
                    </a:ext>
                  </a:extLst>
                </p14:cNvPr>
                <p14:cNvContentPartPr/>
                <p14:nvPr/>
              </p14:nvContentPartPr>
              <p14:xfrm>
                <a:off x="2933825" y="2084102"/>
                <a:ext cx="1440720" cy="1052280"/>
              </p14:xfrm>
            </p:contentPart>
          </mc:Choice>
          <mc:Fallback xmlns="">
            <p:pic>
              <p:nvPicPr>
                <p:cNvPr id="2" name="墨迹 1">
                  <a:extLst>
                    <a:ext uri="{FF2B5EF4-FFF2-40B4-BE49-F238E27FC236}">
                      <a16:creationId xmlns:a16="http://schemas.microsoft.com/office/drawing/2014/main" id="{4146B5B3-1048-C1B8-6026-B6714102AD5D}"/>
                    </a:ext>
                  </a:extLst>
                </p:cNvPr>
                <p:cNvPicPr/>
                <p:nvPr/>
              </p:nvPicPr>
              <p:blipFill>
                <a:blip r:embed="rId3"/>
                <a:stretch>
                  <a:fillRect/>
                </a:stretch>
              </p:blipFill>
              <p:spPr>
                <a:xfrm>
                  <a:off x="2925185" y="2075462"/>
                  <a:ext cx="1458360" cy="1069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77D06F7D-93D3-C5FF-3A89-5FDF1521EAE7}"/>
                    </a:ext>
                  </a:extLst>
                </p14:cNvPr>
                <p14:cNvContentPartPr/>
                <p14:nvPr/>
              </p14:nvContentPartPr>
              <p14:xfrm>
                <a:off x="2857865" y="3047822"/>
                <a:ext cx="198000" cy="181800"/>
              </p14:xfrm>
            </p:contentPart>
          </mc:Choice>
          <mc:Fallback xmlns="">
            <p:pic>
              <p:nvPicPr>
                <p:cNvPr id="3" name="墨迹 2">
                  <a:extLst>
                    <a:ext uri="{FF2B5EF4-FFF2-40B4-BE49-F238E27FC236}">
                      <a16:creationId xmlns:a16="http://schemas.microsoft.com/office/drawing/2014/main" id="{77D06F7D-93D3-C5FF-3A89-5FDF1521EAE7}"/>
                    </a:ext>
                  </a:extLst>
                </p:cNvPr>
                <p:cNvPicPr/>
                <p:nvPr/>
              </p:nvPicPr>
              <p:blipFill>
                <a:blip r:embed="rId5"/>
                <a:stretch>
                  <a:fillRect/>
                </a:stretch>
              </p:blipFill>
              <p:spPr>
                <a:xfrm>
                  <a:off x="2849225" y="3038822"/>
                  <a:ext cx="215640" cy="199440"/>
                </a:xfrm>
                <a:prstGeom prst="rect">
                  <a:avLst/>
                </a:prstGeom>
              </p:spPr>
            </p:pic>
          </mc:Fallback>
        </mc:AlternateContent>
      </p:gr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4611">
                                            <p:txEl>
                                              <p:pRg st="2" end="2"/>
                                            </p:txEl>
                                          </p:spTgt>
                                        </p:tgtEl>
                                        <p:attrNameLst>
                                          <p:attrName>style.visibility</p:attrName>
                                        </p:attrNameLst>
                                      </p:cBhvr>
                                      <p:to>
                                        <p:strVal val="visible"/>
                                      </p:to>
                                    </p:set>
                                    <p:anim calcmode="lin" valueType="num">
                                      <p:cBhvr additive="base">
                                        <p:cTn id="19" dur="500" fill="hold"/>
                                        <p:tgtEl>
                                          <p:spTgt spid="324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4611">
                                            <p:txEl>
                                              <p:pRg st="3" end="3"/>
                                            </p:txEl>
                                          </p:spTgt>
                                        </p:tgtEl>
                                        <p:attrNameLst>
                                          <p:attrName>style.visibility</p:attrName>
                                        </p:attrNameLst>
                                      </p:cBhvr>
                                      <p:to>
                                        <p:strVal val="visible"/>
                                      </p:to>
                                    </p:set>
                                    <p:anim calcmode="lin" valueType="num">
                                      <p:cBhvr additive="base">
                                        <p:cTn id="25" dur="500" fill="hold"/>
                                        <p:tgtEl>
                                          <p:spTgt spid="3246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4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4611">
                                            <p:txEl>
                                              <p:pRg st="4" end="4"/>
                                            </p:txEl>
                                          </p:spTgt>
                                        </p:tgtEl>
                                        <p:attrNameLst>
                                          <p:attrName>style.visibility</p:attrName>
                                        </p:attrNameLst>
                                      </p:cBhvr>
                                      <p:to>
                                        <p:strVal val="visible"/>
                                      </p:to>
                                    </p:set>
                                    <p:anim calcmode="lin" valueType="num">
                                      <p:cBhvr additive="base">
                                        <p:cTn id="31" dur="500" fill="hold"/>
                                        <p:tgtEl>
                                          <p:spTgt spid="3246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4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24611">
                                            <p:txEl>
                                              <p:pRg st="5" end="5"/>
                                            </p:txEl>
                                          </p:spTgt>
                                        </p:tgtEl>
                                        <p:attrNameLst>
                                          <p:attrName>style.visibility</p:attrName>
                                        </p:attrNameLst>
                                      </p:cBhvr>
                                      <p:to>
                                        <p:strVal val="visible"/>
                                      </p:to>
                                    </p:set>
                                    <p:anim calcmode="lin" valueType="num">
                                      <p:cBhvr additive="base">
                                        <p:cTn id="37" dur="500" fill="hold"/>
                                        <p:tgtEl>
                                          <p:spTgt spid="3246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46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4611">
                                            <p:txEl>
                                              <p:pRg st="6" end="6"/>
                                            </p:txEl>
                                          </p:spTgt>
                                        </p:tgtEl>
                                        <p:attrNameLst>
                                          <p:attrName>style.visibility</p:attrName>
                                        </p:attrNameLst>
                                      </p:cBhvr>
                                      <p:to>
                                        <p:strVal val="visible"/>
                                      </p:to>
                                    </p:set>
                                    <p:anim calcmode="lin" valueType="num">
                                      <p:cBhvr additive="base">
                                        <p:cTn id="43" dur="500" fill="hold"/>
                                        <p:tgtEl>
                                          <p:spTgt spid="3246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46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总结</a:t>
            </a:r>
          </a:p>
        </p:txBody>
      </p:sp>
      <p:sp>
        <p:nvSpPr>
          <p:cNvPr id="73731" name="Rectangle 5"/>
          <p:cNvSpPr>
            <a:spLocks noGrp="1" noChangeArrowheads="1"/>
          </p:cNvSpPr>
          <p:nvPr>
            <p:ph sz="quarter" idx="1"/>
          </p:nvPr>
        </p:nvSpPr>
        <p:spPr>
          <a:xfrm>
            <a:off x="612775" y="1200150"/>
            <a:ext cx="8153400" cy="3371850"/>
          </a:xfrm>
        </p:spPr>
        <p:txBody>
          <a:bodyPr/>
          <a:lstStyle/>
          <a:p>
            <a:pPr marL="239316" indent="-239316" eaLnBrk="1" hangingPunct="1">
              <a:lnSpc>
                <a:spcPct val="135000"/>
              </a:lnSpc>
              <a:defRPr/>
            </a:pPr>
            <a:r>
              <a:rPr lang="en-US" altLang="zh-CN" sz="2175" dirty="0"/>
              <a:t>R</a:t>
            </a:r>
            <a:r>
              <a:rPr lang="zh-CN" altLang="en-US" sz="2175" dirty="0">
                <a:latin typeface="宋体" panose="02010600030101010101" pitchFamily="2" charset="-122"/>
              </a:rPr>
              <a:t>是自反的</a:t>
            </a:r>
            <a:r>
              <a:rPr lang="zh-CN" altLang="en-US" sz="2175" dirty="0">
                <a:solidFill>
                  <a:schemeClr val="tx2"/>
                </a:solidFill>
                <a:latin typeface="宋体" panose="02010600030101010101" pitchFamily="2" charset="-122"/>
                <a:sym typeface="Symbol" panose="05050102010706020507" pitchFamily="18" charset="2"/>
              </a:rPr>
              <a:t></a:t>
            </a:r>
            <a:r>
              <a:rPr lang="en-US" altLang="zh-CN" sz="2175" dirty="0"/>
              <a:t>I</a:t>
            </a:r>
            <a:r>
              <a:rPr lang="en-US" altLang="zh-CN" sz="2175" baseline="-30000" dirty="0"/>
              <a:t>A</a:t>
            </a:r>
            <a:r>
              <a:rPr lang="en-US" altLang="zh-CN" sz="2175" dirty="0">
                <a:sym typeface="Symbol" panose="05050102010706020507" pitchFamily="18" charset="2"/>
              </a:rPr>
              <a:t></a:t>
            </a:r>
            <a:r>
              <a:rPr lang="en-US" altLang="zh-CN" sz="2175" dirty="0"/>
              <a:t>R</a:t>
            </a:r>
            <a:r>
              <a:rPr lang="en-US" altLang="zh-CN" sz="2175" dirty="0">
                <a:solidFill>
                  <a:schemeClr val="tx2"/>
                </a:solidFill>
                <a:latin typeface="宋体" panose="02010600030101010101" pitchFamily="2" charset="-122"/>
                <a:sym typeface="Symbol" panose="05050102010706020507" pitchFamily="18" charset="2"/>
              </a:rPr>
              <a:t></a:t>
            </a:r>
            <a:r>
              <a:rPr lang="en-US" altLang="zh-CN" sz="2175" dirty="0"/>
              <a:t>R</a:t>
            </a:r>
            <a:r>
              <a:rPr lang="en-US" altLang="zh-CN" sz="2175" baseline="30000" dirty="0"/>
              <a:t>-1</a:t>
            </a:r>
            <a:r>
              <a:rPr lang="zh-CN" altLang="en-US" sz="2175" dirty="0">
                <a:latin typeface="宋体" panose="02010600030101010101" pitchFamily="2" charset="-122"/>
              </a:rPr>
              <a:t>是自反的</a:t>
            </a:r>
            <a:r>
              <a:rPr lang="zh-CN" altLang="en-US" sz="2175" dirty="0"/>
              <a:t>；</a:t>
            </a:r>
          </a:p>
          <a:p>
            <a:pPr marL="239316" indent="-239316" eaLnBrk="1" hangingPunct="1">
              <a:lnSpc>
                <a:spcPct val="135000"/>
              </a:lnSpc>
              <a:defRPr/>
            </a:pPr>
            <a:r>
              <a:rPr lang="en-US" altLang="zh-CN" sz="2175" dirty="0"/>
              <a:t>R</a:t>
            </a:r>
            <a:r>
              <a:rPr lang="zh-CN" altLang="en-US" sz="2175" dirty="0"/>
              <a:t>是反自反的</a:t>
            </a:r>
            <a:r>
              <a:rPr lang="zh-CN" altLang="en-US" sz="2175" dirty="0">
                <a:solidFill>
                  <a:schemeClr val="tx2"/>
                </a:solidFill>
                <a:latin typeface="宋体" panose="02010600030101010101" pitchFamily="2" charset="-122"/>
                <a:sym typeface="Symbol" panose="05050102010706020507" pitchFamily="18" charset="2"/>
              </a:rPr>
              <a:t></a:t>
            </a:r>
            <a:r>
              <a:rPr lang="en-US" altLang="zh-CN" sz="2175" dirty="0"/>
              <a:t>I</a:t>
            </a:r>
            <a:r>
              <a:rPr lang="en-US" altLang="zh-CN" sz="2175" baseline="-30000" dirty="0"/>
              <a:t>A</a:t>
            </a:r>
            <a:r>
              <a:rPr lang="en-US" altLang="zh-CN" sz="2175" dirty="0">
                <a:latin typeface="宋体" panose="02010600030101010101" pitchFamily="2" charset="-122"/>
                <a:sym typeface="Symbol" panose="05050102010706020507" pitchFamily="18" charset="2"/>
              </a:rPr>
              <a:t>∩</a:t>
            </a:r>
            <a:r>
              <a:rPr lang="en-US" altLang="zh-CN" sz="2175" dirty="0"/>
              <a:t>R=</a:t>
            </a:r>
            <a:r>
              <a:rPr lang="en-US" altLang="zh-CN" sz="2175" dirty="0">
                <a:sym typeface="Symbol" panose="05050102010706020507" pitchFamily="18" charset="2"/>
              </a:rPr>
              <a:t></a:t>
            </a:r>
            <a:r>
              <a:rPr lang="zh-CN" altLang="en-US" sz="2175" dirty="0">
                <a:latin typeface="宋体" panose="02010600030101010101" pitchFamily="2" charset="-122"/>
              </a:rPr>
              <a:t>；</a:t>
            </a:r>
          </a:p>
          <a:p>
            <a:pPr marL="239316" indent="-239316" eaLnBrk="1" hangingPunct="1">
              <a:lnSpc>
                <a:spcPct val="135000"/>
              </a:lnSpc>
              <a:defRPr/>
            </a:pPr>
            <a:r>
              <a:rPr lang="en-US" altLang="zh-CN" sz="2175" dirty="0"/>
              <a:t>R</a:t>
            </a:r>
            <a:r>
              <a:rPr lang="zh-CN" altLang="en-US" sz="2175" dirty="0">
                <a:latin typeface="宋体" panose="02010600030101010101" pitchFamily="2" charset="-122"/>
              </a:rPr>
              <a:t>是对称的</a:t>
            </a:r>
            <a:r>
              <a:rPr lang="zh-CN" altLang="en-US" sz="2175" dirty="0">
                <a:solidFill>
                  <a:schemeClr val="tx2"/>
                </a:solidFill>
                <a:latin typeface="宋体" panose="02010600030101010101" pitchFamily="2" charset="-122"/>
                <a:sym typeface="Symbol" panose="05050102010706020507" pitchFamily="18" charset="2"/>
              </a:rPr>
              <a:t></a:t>
            </a:r>
            <a:r>
              <a:rPr lang="en-US" altLang="zh-CN" sz="2175" dirty="0"/>
              <a:t>R</a:t>
            </a:r>
            <a:r>
              <a:rPr lang="en-US" altLang="zh-CN" sz="2175" baseline="30000" dirty="0"/>
              <a:t>-1</a:t>
            </a:r>
            <a:r>
              <a:rPr lang="en-US" altLang="zh-CN" sz="2175" dirty="0"/>
              <a:t>=R</a:t>
            </a:r>
            <a:r>
              <a:rPr lang="zh-CN" altLang="en-US" sz="2175" dirty="0"/>
              <a:t>；</a:t>
            </a:r>
          </a:p>
          <a:p>
            <a:pPr marL="239316" indent="-239316" eaLnBrk="1" hangingPunct="1">
              <a:lnSpc>
                <a:spcPct val="135000"/>
              </a:lnSpc>
              <a:defRPr/>
            </a:pPr>
            <a:r>
              <a:rPr lang="en-US" altLang="zh-CN" sz="2175" dirty="0"/>
              <a:t>R</a:t>
            </a:r>
            <a:r>
              <a:rPr lang="zh-CN" altLang="en-US" sz="2175" dirty="0">
                <a:latin typeface="宋体" panose="02010600030101010101" pitchFamily="2" charset="-122"/>
              </a:rPr>
              <a:t>是反对称的</a:t>
            </a:r>
            <a:r>
              <a:rPr lang="zh-CN" altLang="en-US" sz="2175" dirty="0">
                <a:solidFill>
                  <a:schemeClr val="tx2"/>
                </a:solidFill>
                <a:latin typeface="宋体" panose="02010600030101010101" pitchFamily="2" charset="-122"/>
                <a:sym typeface="Symbol" panose="05050102010706020507" pitchFamily="18" charset="2"/>
              </a:rPr>
              <a:t></a:t>
            </a:r>
            <a:r>
              <a:rPr lang="en-US" altLang="zh-CN" sz="2175" dirty="0"/>
              <a:t>R</a:t>
            </a:r>
            <a:r>
              <a:rPr lang="en-US" altLang="zh-CN" sz="2175" dirty="0">
                <a:latin typeface="宋体" panose="02010600030101010101" pitchFamily="2" charset="-122"/>
                <a:sym typeface="Symbol" panose="05050102010706020507" pitchFamily="18" charset="2"/>
              </a:rPr>
              <a:t>∩</a:t>
            </a:r>
            <a:r>
              <a:rPr lang="en-US" altLang="zh-CN" sz="2175" dirty="0"/>
              <a:t>R</a:t>
            </a:r>
            <a:r>
              <a:rPr lang="en-US" altLang="zh-CN" sz="2175" baseline="30000" dirty="0"/>
              <a:t>-1</a:t>
            </a:r>
            <a:r>
              <a:rPr lang="en-US" altLang="zh-CN" sz="2175" dirty="0">
                <a:sym typeface="Symbol" panose="05050102010706020507" pitchFamily="18" charset="2"/>
              </a:rPr>
              <a:t></a:t>
            </a:r>
            <a:r>
              <a:rPr lang="en-US" altLang="zh-CN" sz="2175" dirty="0"/>
              <a:t>I</a:t>
            </a:r>
            <a:r>
              <a:rPr lang="en-US" altLang="zh-CN" sz="2175" baseline="-30000" dirty="0"/>
              <a:t>A</a:t>
            </a:r>
            <a:endParaRPr lang="en-US" altLang="zh-CN" sz="2175" dirty="0">
              <a:latin typeface="宋体" panose="02010600030101010101" pitchFamily="2" charset="-122"/>
            </a:endParaRPr>
          </a:p>
          <a:p>
            <a:pPr marL="239316" indent="-239316" eaLnBrk="1" hangingPunct="1">
              <a:lnSpc>
                <a:spcPct val="135000"/>
              </a:lnSpc>
              <a:defRPr/>
            </a:pPr>
            <a:r>
              <a:rPr lang="en-US" altLang="zh-CN" sz="2175" dirty="0"/>
              <a:t>R</a:t>
            </a:r>
            <a:r>
              <a:rPr lang="zh-CN" altLang="en-US" sz="2175" dirty="0">
                <a:latin typeface="宋体" panose="02010600030101010101" pitchFamily="2" charset="-122"/>
              </a:rPr>
              <a:t>具有传递性的</a:t>
            </a:r>
            <a:r>
              <a:rPr lang="zh-CN" altLang="en-US" sz="2175" dirty="0">
                <a:solidFill>
                  <a:schemeClr val="tx2"/>
                </a:solidFill>
                <a:latin typeface="宋体" panose="02010600030101010101" pitchFamily="2" charset="-122"/>
                <a:sym typeface="Symbol" panose="05050102010706020507" pitchFamily="18" charset="2"/>
              </a:rPr>
              <a:t></a:t>
            </a:r>
            <a:r>
              <a:rPr lang="en-US" altLang="zh-CN" sz="2175" dirty="0"/>
              <a:t>R</a:t>
            </a:r>
            <a:r>
              <a:rPr lang="en-US" altLang="zh-CN" sz="2175" baseline="30000" dirty="0"/>
              <a:t>2</a:t>
            </a:r>
            <a:r>
              <a:rPr lang="en-US" altLang="zh-CN" sz="2175" dirty="0">
                <a:sym typeface="Symbol" panose="05050102010706020507" pitchFamily="18" charset="2"/>
              </a:rPr>
              <a:t></a:t>
            </a:r>
            <a:r>
              <a:rPr lang="en-US" altLang="zh-CN" sz="2175" dirty="0"/>
              <a:t>R</a:t>
            </a:r>
            <a:r>
              <a:rPr lang="zh-CN" altLang="en-US" sz="2175" dirty="0"/>
              <a:t>。</a:t>
            </a:r>
            <a:endParaRPr lang="en-US" altLang="zh-CN" sz="2175" dirty="0"/>
          </a:p>
          <a:p>
            <a:pPr marL="239316" indent="-239316" eaLnBrk="1" hangingPunct="1">
              <a:lnSpc>
                <a:spcPct val="135000"/>
              </a:lnSpc>
              <a:defRPr/>
            </a:pPr>
            <a:r>
              <a:rPr lang="en-US" altLang="zh-CN" sz="2175" dirty="0"/>
              <a:t>R</a:t>
            </a:r>
            <a:r>
              <a:rPr lang="zh-CN" altLang="en-US" sz="2175" dirty="0">
                <a:latin typeface="宋体" panose="02010600030101010101" pitchFamily="2" charset="-122"/>
              </a:rPr>
              <a:t>是非对称的</a:t>
            </a:r>
            <a:r>
              <a:rPr lang="zh-CN" altLang="en-US" sz="2175" dirty="0">
                <a:solidFill>
                  <a:schemeClr val="tx2"/>
                </a:solidFill>
                <a:latin typeface="宋体" panose="02010600030101010101" pitchFamily="2" charset="-122"/>
                <a:sym typeface="Symbol" panose="05050102010706020507" pitchFamily="18" charset="2"/>
              </a:rPr>
              <a:t></a:t>
            </a:r>
            <a:r>
              <a:rPr lang="en-US" altLang="zh-CN" sz="2175" dirty="0"/>
              <a:t>R</a:t>
            </a:r>
            <a:r>
              <a:rPr lang="en-US" altLang="zh-CN" sz="2175" dirty="0">
                <a:latin typeface="宋体" panose="02010600030101010101" pitchFamily="2" charset="-122"/>
                <a:sym typeface="Symbol" panose="05050102010706020507" pitchFamily="18" charset="2"/>
              </a:rPr>
              <a:t>∩</a:t>
            </a:r>
            <a:r>
              <a:rPr lang="en-US" altLang="zh-CN" sz="2175" dirty="0"/>
              <a:t>R</a:t>
            </a:r>
            <a:r>
              <a:rPr lang="en-US" altLang="zh-CN" sz="2175" baseline="30000" dirty="0"/>
              <a:t>-1</a:t>
            </a:r>
            <a:r>
              <a:rPr lang="en-US" altLang="zh-CN" sz="2175" dirty="0"/>
              <a:t>=</a:t>
            </a:r>
            <a:r>
              <a:rPr lang="en-US" altLang="zh-CN" sz="2175" dirty="0">
                <a:sym typeface="Symbol" panose="05050102010706020507" pitchFamily="18" charset="2"/>
              </a:rPr>
              <a:t></a:t>
            </a:r>
            <a:r>
              <a:rPr lang="zh-CN" altLang="en-US" sz="2175" dirty="0">
                <a:solidFill>
                  <a:schemeClr val="tx2"/>
                </a:solidFill>
                <a:latin typeface="宋体" panose="02010600030101010101" pitchFamily="2" charset="-122"/>
                <a:sym typeface="Symbol" panose="05050102010706020507" pitchFamily="18" charset="2"/>
              </a:rPr>
              <a:t>？</a:t>
            </a:r>
            <a:endParaRPr lang="en-US" altLang="zh-CN" sz="2175" dirty="0"/>
          </a:p>
        </p:txBody>
      </p:sp>
    </p:spTree>
  </p:cSld>
  <p:clrMapOvr>
    <a:masterClrMapping/>
  </p:clrMapOvr>
  <p:transition spd="slow" advTm="8000">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28688" y="171450"/>
            <a:ext cx="7315200" cy="742950"/>
          </a:xfrm>
        </p:spPr>
        <p:txBody>
          <a:bodyPr/>
          <a:lstStyle/>
          <a:p>
            <a:pPr eaLnBrk="1" hangingPunct="1"/>
            <a:r>
              <a:rPr lang="zh-CN" altLang="en-US"/>
              <a:t>正确理解自反关系</a:t>
            </a:r>
          </a:p>
        </p:txBody>
      </p:sp>
      <p:sp>
        <p:nvSpPr>
          <p:cNvPr id="75779" name="Rectangle 4"/>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175" dirty="0"/>
              <a:t>如果</a:t>
            </a:r>
            <a:r>
              <a:rPr lang="en-US" altLang="zh-CN" sz="2175" i="1" dirty="0"/>
              <a:t>R</a:t>
            </a:r>
            <a:r>
              <a:rPr lang="zh-CN" altLang="en-US" sz="2175" dirty="0"/>
              <a:t>是集合</a:t>
            </a:r>
            <a:r>
              <a:rPr lang="en-US" altLang="zh-CN" sz="2175" i="1" dirty="0"/>
              <a:t>A</a:t>
            </a:r>
            <a:r>
              <a:rPr lang="zh-CN" altLang="en-US" sz="2175" dirty="0"/>
              <a:t>上的对称，传递关系，则</a:t>
            </a:r>
            <a:r>
              <a:rPr lang="en-US" altLang="zh-CN" sz="2175" i="1" dirty="0"/>
              <a:t>R</a:t>
            </a:r>
            <a:r>
              <a:rPr lang="zh-CN" altLang="en-US" sz="2175" dirty="0"/>
              <a:t>是</a:t>
            </a:r>
            <a:r>
              <a:rPr lang="en-US" altLang="zh-CN" sz="2175" i="1" dirty="0"/>
              <a:t>A</a:t>
            </a:r>
            <a:r>
              <a:rPr lang="zh-CN" altLang="en-US" sz="2175" dirty="0"/>
              <a:t>上的自反关系</a:t>
            </a:r>
            <a:r>
              <a:rPr lang="en-US" altLang="zh-CN" sz="2175" dirty="0"/>
              <a:t>?</a:t>
            </a:r>
          </a:p>
          <a:p>
            <a:pPr marL="239316" indent="-239316" eaLnBrk="1" hangingPunct="1">
              <a:defRPr/>
            </a:pPr>
            <a:r>
              <a:rPr lang="en-US" altLang="zh-CN" sz="2175" dirty="0"/>
              <a:t>“</a:t>
            </a:r>
            <a:r>
              <a:rPr lang="zh-CN" altLang="en-US" sz="2175" dirty="0"/>
              <a:t>证明”</a:t>
            </a:r>
            <a:r>
              <a:rPr lang="en-US" altLang="zh-CN" sz="2175" dirty="0"/>
              <a:t>:</a:t>
            </a:r>
          </a:p>
          <a:p>
            <a:pPr marL="479822" lvl="1" eaLnBrk="1" hangingPunct="1">
              <a:defRPr/>
            </a:pPr>
            <a:r>
              <a:rPr lang="zh-CN" altLang="en-US" sz="1950" dirty="0"/>
              <a:t>证明</a:t>
            </a:r>
            <a:r>
              <a:rPr lang="en-US" altLang="zh-CN" sz="1950" dirty="0"/>
              <a:t>:</a:t>
            </a:r>
          </a:p>
          <a:p>
            <a:pPr marL="479822" lvl="1" eaLnBrk="1" hangingPunct="1">
              <a:defRPr/>
            </a:pPr>
            <a:r>
              <a:rPr lang="zh-CN" altLang="en-US" sz="1950" dirty="0"/>
              <a:t>对任意的</a:t>
            </a:r>
            <a:r>
              <a:rPr lang="en-US" altLang="zh-CN" sz="1950" dirty="0" err="1"/>
              <a:t>a,b</a:t>
            </a:r>
            <a:r>
              <a:rPr lang="en-US" altLang="zh-CN" sz="1950" dirty="0" err="1">
                <a:sym typeface="Symbol" panose="05050102010706020507" pitchFamily="18" charset="2"/>
              </a:rPr>
              <a:t></a:t>
            </a:r>
            <a:r>
              <a:rPr lang="en-US" altLang="zh-CN" sz="1950" i="1" dirty="0" err="1">
                <a:sym typeface="Symbol" panose="05050102010706020507" pitchFamily="18" charset="2"/>
              </a:rPr>
              <a:t>A</a:t>
            </a:r>
            <a:r>
              <a:rPr lang="en-US" altLang="zh-CN" sz="1950" dirty="0">
                <a:sym typeface="Symbol" panose="05050102010706020507" pitchFamily="18" charset="2"/>
              </a:rPr>
              <a:t>,</a:t>
            </a:r>
            <a:r>
              <a:rPr lang="zh-CN" altLang="en-US" sz="1950" i="1" dirty="0">
                <a:sym typeface="Symbol" panose="05050102010706020507" pitchFamily="18" charset="2"/>
              </a:rPr>
              <a:t>若</a:t>
            </a:r>
            <a:r>
              <a:rPr lang="en-US" altLang="zh-CN" sz="1950" i="1" dirty="0">
                <a:sym typeface="Symbol" panose="05050102010706020507" pitchFamily="18" charset="2"/>
              </a:rPr>
              <a:t>&lt;</a:t>
            </a:r>
            <a:r>
              <a:rPr lang="en-US" altLang="zh-CN" sz="1950" i="1" dirty="0" err="1">
                <a:sym typeface="Symbol" panose="05050102010706020507" pitchFamily="18" charset="2"/>
              </a:rPr>
              <a:t>a,b</a:t>
            </a:r>
            <a:r>
              <a:rPr lang="en-US" altLang="zh-CN" sz="1950" i="1" dirty="0">
                <a:sym typeface="Symbol" panose="05050102010706020507" pitchFamily="18" charset="2"/>
              </a:rPr>
              <a:t>&gt;R,</a:t>
            </a:r>
            <a:r>
              <a:rPr lang="zh-CN" altLang="en-US" sz="1950" dirty="0">
                <a:sym typeface="Symbol" panose="05050102010706020507" pitchFamily="18" charset="2"/>
              </a:rPr>
              <a:t>根据</a:t>
            </a:r>
            <a:r>
              <a:rPr lang="en-US" altLang="zh-CN" sz="1950" i="1" dirty="0">
                <a:sym typeface="Symbol" panose="05050102010706020507" pitchFamily="18" charset="2"/>
              </a:rPr>
              <a:t>R</a:t>
            </a:r>
            <a:r>
              <a:rPr lang="zh-CN" altLang="en-US" sz="1950" dirty="0">
                <a:sym typeface="Symbol" panose="05050102010706020507" pitchFamily="18" charset="2"/>
              </a:rPr>
              <a:t>的对称性</a:t>
            </a:r>
            <a:r>
              <a:rPr lang="en-US" altLang="zh-CN" sz="1950" dirty="0">
                <a:sym typeface="Symbol" panose="05050102010706020507" pitchFamily="18" charset="2"/>
              </a:rPr>
              <a:t>&lt;</a:t>
            </a:r>
            <a:r>
              <a:rPr lang="en-US" altLang="zh-CN" sz="1950" i="1" dirty="0" err="1">
                <a:sym typeface="Symbol" panose="05050102010706020507" pitchFamily="18" charset="2"/>
              </a:rPr>
              <a:t>b</a:t>
            </a:r>
            <a:r>
              <a:rPr lang="en-US" altLang="zh-CN" sz="1950" dirty="0" err="1">
                <a:sym typeface="Symbol" panose="05050102010706020507" pitchFamily="18" charset="2"/>
              </a:rPr>
              <a:t>,</a:t>
            </a:r>
            <a:r>
              <a:rPr lang="en-US" altLang="zh-CN" sz="1950" i="1" dirty="0" err="1">
                <a:sym typeface="Symbol" panose="05050102010706020507" pitchFamily="18" charset="2"/>
              </a:rPr>
              <a:t>a</a:t>
            </a:r>
            <a:r>
              <a:rPr lang="en-US" altLang="zh-CN" sz="1950" dirty="0">
                <a:sym typeface="Symbol" panose="05050102010706020507" pitchFamily="18" charset="2"/>
              </a:rPr>
              <a:t>&gt;</a:t>
            </a:r>
            <a:r>
              <a:rPr lang="en-US" altLang="zh-CN" sz="1950" i="1" dirty="0">
                <a:sym typeface="Symbol" panose="05050102010706020507" pitchFamily="18" charset="2"/>
              </a:rPr>
              <a:t>R</a:t>
            </a:r>
            <a:r>
              <a:rPr lang="en-US" altLang="zh-CN" sz="1950" dirty="0">
                <a:sym typeface="Symbol" panose="05050102010706020507" pitchFamily="18" charset="2"/>
              </a:rPr>
              <a:t>;</a:t>
            </a:r>
            <a:r>
              <a:rPr lang="zh-CN" altLang="en-US" sz="1950" dirty="0">
                <a:sym typeface="Symbol" panose="05050102010706020507" pitchFamily="18" charset="2"/>
              </a:rPr>
              <a:t>又根据</a:t>
            </a:r>
            <a:r>
              <a:rPr lang="en-US" altLang="zh-CN" sz="1950" i="1" dirty="0">
                <a:sym typeface="Symbol" panose="05050102010706020507" pitchFamily="18" charset="2"/>
              </a:rPr>
              <a:t>R</a:t>
            </a:r>
            <a:r>
              <a:rPr lang="zh-CN" altLang="en-US" sz="1950" dirty="0">
                <a:sym typeface="Symbol" panose="05050102010706020507" pitchFamily="18" charset="2"/>
              </a:rPr>
              <a:t>的传递性</a:t>
            </a:r>
            <a:r>
              <a:rPr lang="en-US" altLang="zh-CN" sz="1950" dirty="0">
                <a:sym typeface="Symbol" panose="05050102010706020507" pitchFamily="18" charset="2"/>
              </a:rPr>
              <a:t>,&lt;</a:t>
            </a:r>
            <a:r>
              <a:rPr lang="en-US" altLang="zh-CN" sz="1950" i="1" dirty="0" err="1">
                <a:sym typeface="Symbol" panose="05050102010706020507" pitchFamily="18" charset="2"/>
              </a:rPr>
              <a:t>a</a:t>
            </a:r>
            <a:r>
              <a:rPr lang="en-US" altLang="zh-CN" sz="1950" dirty="0" err="1">
                <a:sym typeface="Symbol" panose="05050102010706020507" pitchFamily="18" charset="2"/>
              </a:rPr>
              <a:t>,</a:t>
            </a:r>
            <a:r>
              <a:rPr lang="en-US" altLang="zh-CN" sz="1950" i="1" dirty="0" err="1">
                <a:sym typeface="Symbol" panose="05050102010706020507" pitchFamily="18" charset="2"/>
              </a:rPr>
              <a:t>a</a:t>
            </a:r>
            <a:r>
              <a:rPr lang="en-US" altLang="zh-CN" sz="1950" dirty="0">
                <a:sym typeface="Symbol" panose="05050102010706020507" pitchFamily="18" charset="2"/>
              </a:rPr>
              <a:t>&gt;</a:t>
            </a:r>
            <a:r>
              <a:rPr lang="en-US" altLang="zh-CN" sz="1950" i="1" dirty="0">
                <a:sym typeface="Symbol" panose="05050102010706020507" pitchFamily="18" charset="2"/>
              </a:rPr>
              <a:t>R</a:t>
            </a:r>
            <a:r>
              <a:rPr lang="en-US" altLang="zh-CN" sz="1950" dirty="0">
                <a:sym typeface="Symbol" panose="05050102010706020507" pitchFamily="18" charset="2"/>
              </a:rPr>
              <a:t>.</a:t>
            </a:r>
            <a:r>
              <a:rPr lang="zh-CN" altLang="en-US" sz="1950" dirty="0">
                <a:sym typeface="Symbol" panose="05050102010706020507" pitchFamily="18" charset="2"/>
              </a:rPr>
              <a:t>所以</a:t>
            </a:r>
            <a:r>
              <a:rPr lang="en-US" altLang="zh-CN" sz="1950" i="1" dirty="0">
                <a:sym typeface="Symbol" panose="05050102010706020507" pitchFamily="18" charset="2"/>
              </a:rPr>
              <a:t>R</a:t>
            </a:r>
            <a:r>
              <a:rPr lang="zh-CN" altLang="en-US" sz="1950" dirty="0">
                <a:sym typeface="Symbol" panose="05050102010706020507" pitchFamily="18" charset="2"/>
              </a:rPr>
              <a:t>是自反关系</a:t>
            </a:r>
          </a:p>
          <a:p>
            <a:pPr marL="479822" lvl="1" eaLnBrk="1" hangingPunct="1">
              <a:defRPr/>
            </a:pPr>
            <a:r>
              <a:rPr lang="zh-CN" altLang="en-US" sz="1950" dirty="0">
                <a:sym typeface="Symbol" panose="05050102010706020507" pitchFamily="18" charset="2"/>
              </a:rPr>
              <a:t>反例：</a:t>
            </a:r>
            <a:r>
              <a:rPr lang="zh-CN" altLang="en-US" sz="1950">
                <a:sym typeface="Symbol" panose="05050102010706020507" pitchFamily="18" charset="2"/>
              </a:rPr>
              <a:t>空关系</a:t>
            </a:r>
            <a:r>
              <a:rPr lang="en-US" altLang="zh-CN" sz="1950">
                <a:sym typeface="Symbol" panose="05050102010706020507" pitchFamily="18" charset="2"/>
              </a:rPr>
              <a:t>——</a:t>
            </a:r>
            <a:r>
              <a:rPr lang="zh-CN" altLang="en-US" sz="1950">
                <a:sym typeface="Symbol" panose="05050102010706020507" pitchFamily="18" charset="2"/>
              </a:rPr>
              <a:t>当</a:t>
            </a:r>
            <a:r>
              <a:rPr lang="en-US" altLang="zh-CN" sz="1950">
                <a:sym typeface="Symbol" panose="05050102010706020507" pitchFamily="18" charset="2"/>
              </a:rPr>
              <a:t>A</a:t>
            </a:r>
            <a:r>
              <a:rPr lang="zh-CN" altLang="en-US" sz="1950">
                <a:sym typeface="Symbol" panose="05050102010706020507" pitchFamily="18" charset="2"/>
              </a:rPr>
              <a:t>为空时</a:t>
            </a:r>
            <a:r>
              <a:rPr lang="en-US" altLang="zh-CN" sz="1950">
                <a:sym typeface="Symbol" panose="05050102010706020507" pitchFamily="18" charset="2"/>
              </a:rPr>
              <a:t>,A</a:t>
            </a:r>
            <a:r>
              <a:rPr lang="zh-CN" altLang="en-US" sz="1950">
                <a:sym typeface="Symbol" panose="05050102010706020507" pitchFamily="18" charset="2"/>
              </a:rPr>
              <a:t>上的空关系有自反性；当</a:t>
            </a:r>
            <a:r>
              <a:rPr lang="en-US" altLang="zh-CN" sz="1950">
                <a:sym typeface="Symbol" panose="05050102010706020507" pitchFamily="18" charset="2"/>
              </a:rPr>
              <a:t>A</a:t>
            </a:r>
            <a:r>
              <a:rPr lang="zh-CN" altLang="en-US" sz="1950">
                <a:sym typeface="Symbol" panose="05050102010706020507" pitchFamily="18" charset="2"/>
              </a:rPr>
              <a:t>非空时</a:t>
            </a:r>
            <a:r>
              <a:rPr lang="en-US" altLang="zh-CN" sz="1950">
                <a:sym typeface="Symbol" panose="05050102010706020507" pitchFamily="18" charset="2"/>
              </a:rPr>
              <a:t>,A</a:t>
            </a:r>
            <a:r>
              <a:rPr lang="zh-CN" altLang="en-US" sz="1950">
                <a:sym typeface="Symbol" panose="05050102010706020507" pitchFamily="18" charset="2"/>
              </a:rPr>
              <a:t>上的空关系无自反性，具有反自反性</a:t>
            </a:r>
            <a:endParaRPr lang="zh-CN" altLang="en-US" sz="1950" dirty="0">
              <a:sym typeface="Symbol" panose="05050102010706020507" pitchFamily="18" charset="2"/>
            </a:endParaRPr>
          </a:p>
        </p:txBody>
      </p:sp>
    </p:spTree>
  </p:cSld>
  <p:clrMapOvr>
    <a:masterClrMapping/>
  </p:clrMapOvr>
  <p:transition spd="slow" advTm="8000">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pPr marL="0" indent="0">
                  <a:buNone/>
                </a:pPr>
                <a:r>
                  <a:rPr lang="en-US" altLang="zh-CN" dirty="0"/>
                  <a:t>1.</a:t>
                </a:r>
                <a:r>
                  <a:rPr lang="zh-CN" altLang="en-US" dirty="0"/>
                  <a:t>设Ｒ是Ａ上的关系，若Ｒ是自反的和传递的，则</a:t>
                </a:r>
                <a14:m>
                  <m:oMath xmlns:m="http://schemas.openxmlformats.org/officeDocument/2006/math">
                    <m:sSup>
                      <m:sSupPr>
                        <m:ctrlPr>
                          <a:rPr lang="en-US" altLang="zh-CN" i="1" smtClean="0">
                            <a:latin typeface="Cambria Math" panose="02040503050406030204" pitchFamily="18" charset="0"/>
                          </a:rPr>
                        </m:ctrlPr>
                      </m:sSupPr>
                      <m:e>
                        <m:r>
                          <m:rPr>
                            <m:nor/>
                          </m:rPr>
                          <a:rPr lang="zh-CN" altLang="en-US" dirty="0"/>
                          <m:t>Ｒ</m:t>
                        </m:r>
                      </m:e>
                      <m:sup>
                        <m:r>
                          <a:rPr lang="en-US" altLang="zh-CN" b="1" i="1" smtClean="0">
                            <a:latin typeface="Cambria Math" panose="02040503050406030204" pitchFamily="18" charset="0"/>
                          </a:rPr>
                          <m:t>𝟐</m:t>
                        </m:r>
                      </m:sup>
                    </m:sSup>
                  </m:oMath>
                </a14:m>
                <a:r>
                  <a:rPr lang="zh-CN" altLang="en-US" dirty="0"/>
                  <a:t>＝Ｒ。</a:t>
                </a:r>
                <a:endParaRPr lang="en-US" altLang="zh-CN" dirty="0"/>
              </a:p>
              <a:p>
                <a:pPr marL="0" indent="0">
                  <a:buNone/>
                </a:pPr>
                <a:r>
                  <a:rPr lang="zh-CN" altLang="en-US" dirty="0"/>
                  <a:t>其逆命题为真吗？</a:t>
                </a:r>
                <a:endParaRPr lang="en-US" altLang="zh-CN" dirty="0"/>
              </a:p>
              <a:p>
                <a:pPr marL="241300" lvl="1" indent="0">
                  <a:buNone/>
                </a:pPr>
                <a:r>
                  <a:rPr lang="zh-CN" altLang="en-US" dirty="0"/>
                  <a:t>空关系？</a:t>
                </a:r>
                <a:endParaRPr lang="en-US" altLang="zh-CN" dirty="0"/>
              </a:p>
              <a:p>
                <a:pPr marL="0" indent="0">
                  <a:buNone/>
                </a:pPr>
                <a:r>
                  <a:rPr lang="en-US" altLang="zh-CN" dirty="0"/>
                  <a:t>2.</a:t>
                </a:r>
                <a:r>
                  <a:rPr lang="zh-CN" altLang="en-US" dirty="0"/>
                  <a:t>设Ａ＝</a:t>
                </a:r>
                <a:r>
                  <a:rPr lang="en-US" altLang="zh-CN" dirty="0"/>
                  <a:t>{</a:t>
                </a:r>
                <a:r>
                  <a:rPr lang="zh-CN" altLang="en-US" dirty="0"/>
                  <a:t>１，２，３</a:t>
                </a:r>
                <a:r>
                  <a:rPr lang="en-US" altLang="zh-CN" dirty="0"/>
                  <a:t>}</a:t>
                </a:r>
                <a:r>
                  <a:rPr lang="zh-CN" altLang="en-US" dirty="0"/>
                  <a:t>，Ｒ是Ｐ</a:t>
                </a:r>
                <a:r>
                  <a:rPr lang="en-US" altLang="zh-CN" dirty="0"/>
                  <a:t>(</a:t>
                </a:r>
                <a:r>
                  <a:rPr lang="zh-CN" altLang="en-US" dirty="0"/>
                  <a:t>Ａ</a:t>
                </a:r>
                <a:r>
                  <a:rPr lang="en-US" altLang="zh-CN" dirty="0"/>
                  <a:t>)</a:t>
                </a:r>
                <a:r>
                  <a:rPr lang="zh-CN" altLang="en-US" dirty="0"/>
                  <a:t>上的关系，且Ｒ＝</a:t>
                </a:r>
                <a:r>
                  <a:rPr lang="en-US" altLang="zh-CN" dirty="0"/>
                  <a:t>{</a:t>
                </a:r>
                <a:r>
                  <a:rPr lang="zh-CN" altLang="en-US" dirty="0"/>
                  <a:t>＜ａ，ｂ＞｜ａ∩ｂ≠</a:t>
                </a:r>
                <a:r>
                  <a:rPr lang="zh-CN" altLang="en-US" dirty="0">
                    <a:sym typeface="Symbol" panose="05050102010706020507" pitchFamily="18" charset="2"/>
                  </a:rPr>
                  <a:t></a:t>
                </a:r>
                <a:r>
                  <a:rPr lang="en-US" altLang="zh-CN" dirty="0"/>
                  <a:t>}</a:t>
                </a:r>
                <a:r>
                  <a:rPr lang="zh-CN" altLang="en-US" dirty="0"/>
                  <a:t>，Ｒ具有下列哪种性质（    ）</a:t>
                </a:r>
              </a:p>
              <a:p>
                <a:pPr marL="0" indent="0">
                  <a:buNone/>
                </a:pPr>
                <a:r>
                  <a:rPr lang="zh-CN" altLang="en-US" dirty="0"/>
                  <a:t>Ａ．对称性  Ｂ．自反性   Ｃ．传递性  Ｄ．反自反性</a:t>
                </a:r>
                <a:endParaRPr lang="en-US" altLang="zh-CN" dirty="0"/>
              </a:p>
              <a:p>
                <a:pPr marL="0" indent="0">
                  <a:buNone/>
                </a:pPr>
                <a:r>
                  <a:rPr lang="en-US" altLang="zh-CN" dirty="0"/>
                  <a:t>A?</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898" t="-1447" r="-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69922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0"/>
          <p:cNvSpPr>
            <a:spLocks noGrp="1" noChangeArrowheads="1"/>
          </p:cNvSpPr>
          <p:nvPr>
            <p:ph type="title"/>
          </p:nvPr>
        </p:nvSpPr>
        <p:spPr>
          <a:xfrm>
            <a:off x="928688" y="171450"/>
            <a:ext cx="7315200" cy="742950"/>
          </a:xfrm>
        </p:spPr>
        <p:txBody>
          <a:bodyPr/>
          <a:lstStyle/>
          <a:p>
            <a:pPr eaLnBrk="1" hangingPunct="1"/>
            <a:r>
              <a:rPr lang="zh-CN" altLang="en-US"/>
              <a:t>一些常用关系的性质</a:t>
            </a:r>
          </a:p>
        </p:txBody>
      </p:sp>
      <p:graphicFrame>
        <p:nvGraphicFramePr>
          <p:cNvPr id="249925" name="Group 69"/>
          <p:cNvGraphicFramePr>
            <a:graphicFrameLocks noGrp="1"/>
          </p:cNvGraphicFramePr>
          <p:nvPr>
            <p:ph sz="quarter" idx="1"/>
          </p:nvPr>
        </p:nvGraphicFramePr>
        <p:xfrm>
          <a:off x="612775" y="1200150"/>
          <a:ext cx="8153401" cy="3125798"/>
        </p:xfrm>
        <a:graphic>
          <a:graphicData uri="http://schemas.openxmlformats.org/drawingml/2006/table">
            <a:tbl>
              <a:tblPr/>
              <a:tblGrid>
                <a:gridCol w="1720707">
                  <a:extLst>
                    <a:ext uri="{9D8B030D-6E8A-4147-A177-3AD203B41FA5}">
                      <a16:colId xmlns:a16="http://schemas.microsoft.com/office/drawing/2014/main" val="20000"/>
                    </a:ext>
                  </a:extLst>
                </a:gridCol>
                <a:gridCol w="896874">
                  <a:extLst>
                    <a:ext uri="{9D8B030D-6E8A-4147-A177-3AD203B41FA5}">
                      <a16:colId xmlns:a16="http://schemas.microsoft.com/office/drawing/2014/main" val="20001"/>
                    </a:ext>
                  </a:extLst>
                </a:gridCol>
                <a:gridCol w="898573">
                  <a:extLst>
                    <a:ext uri="{9D8B030D-6E8A-4147-A177-3AD203B41FA5}">
                      <a16:colId xmlns:a16="http://schemas.microsoft.com/office/drawing/2014/main" val="20002"/>
                    </a:ext>
                  </a:extLst>
                </a:gridCol>
                <a:gridCol w="896874">
                  <a:extLst>
                    <a:ext uri="{9D8B030D-6E8A-4147-A177-3AD203B41FA5}">
                      <a16:colId xmlns:a16="http://schemas.microsoft.com/office/drawing/2014/main" val="20003"/>
                    </a:ext>
                  </a:extLst>
                </a:gridCol>
                <a:gridCol w="898572">
                  <a:extLst>
                    <a:ext uri="{9D8B030D-6E8A-4147-A177-3AD203B41FA5}">
                      <a16:colId xmlns:a16="http://schemas.microsoft.com/office/drawing/2014/main" val="20004"/>
                    </a:ext>
                  </a:extLst>
                </a:gridCol>
                <a:gridCol w="971614">
                  <a:extLst>
                    <a:ext uri="{9D8B030D-6E8A-4147-A177-3AD203B41FA5}">
                      <a16:colId xmlns:a16="http://schemas.microsoft.com/office/drawing/2014/main" val="20005"/>
                    </a:ext>
                  </a:extLst>
                </a:gridCol>
                <a:gridCol w="898573">
                  <a:extLst>
                    <a:ext uri="{9D8B030D-6E8A-4147-A177-3AD203B41FA5}">
                      <a16:colId xmlns:a16="http://schemas.microsoft.com/office/drawing/2014/main" val="20006"/>
                    </a:ext>
                  </a:extLst>
                </a:gridCol>
                <a:gridCol w="971614">
                  <a:extLst>
                    <a:ext uri="{9D8B030D-6E8A-4147-A177-3AD203B41FA5}">
                      <a16:colId xmlns:a16="http://schemas.microsoft.com/office/drawing/2014/main" val="20007"/>
                    </a:ext>
                  </a:extLst>
                </a:gridCol>
              </a:tblGrid>
              <a:tr h="49721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100" b="0" i="0" u="none" strike="noStrike" cap="none" normalizeH="0" baseline="0" dirty="0">
                        <a:ln>
                          <a:noFill/>
                        </a:ln>
                        <a:solidFill>
                          <a:schemeClr val="tx1"/>
                        </a:solidFill>
                        <a:effectLst/>
                        <a:latin typeface="Arial" charset="0"/>
                        <a:ea typeface="宋体" pitchFamily="2" charset="-122"/>
                      </a:endParaRPr>
                    </a:p>
                  </a:txBody>
                  <a:tcPr marL="97841" marR="97841" marT="34259" marB="342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chemeClr val="tx1"/>
                          </a:solidFill>
                          <a:effectLst/>
                          <a:latin typeface="Arial" charset="0"/>
                          <a:ea typeface="宋体" pitchFamily="2" charset="-122"/>
                          <a:sym typeface="Symbol" pitchFamily="18" charset="2"/>
                        </a:rPr>
                        <a:t>=</a:t>
                      </a:r>
                      <a:endParaRPr kumimoji="0" lang="en-US" altLang="zh-CN" sz="2700" b="1" i="0" u="none" strike="noStrike" cap="none" normalizeH="0" baseline="0">
                        <a:ln>
                          <a:noFill/>
                        </a:ln>
                        <a:solidFill>
                          <a:schemeClr val="tx1"/>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chemeClr val="tx1"/>
                          </a:solidFill>
                          <a:effectLst/>
                          <a:latin typeface="Arial" charset="0"/>
                          <a:ea typeface="宋体" pitchFamily="2" charset="-122"/>
                          <a:sym typeface="Symbol" pitchFamily="18" charset="2"/>
                        </a:rPr>
                        <a:t></a:t>
                      </a:r>
                      <a:endParaRPr kumimoji="0" lang="en-US" altLang="zh-CN" sz="2700" b="1" i="0" u="none" strike="noStrike" cap="none" normalizeH="0" baseline="0" dirty="0">
                        <a:ln>
                          <a:noFill/>
                        </a:ln>
                        <a:solidFill>
                          <a:schemeClr val="tx1"/>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chemeClr val="tx1"/>
                          </a:solidFill>
                          <a:effectLst/>
                          <a:latin typeface="Arial" charset="0"/>
                          <a:ea typeface="宋体" pitchFamily="2" charset="-122"/>
                          <a:sym typeface="Symbol" pitchFamily="18" charset="2"/>
                        </a:rPr>
                        <a:t>&lt;</a:t>
                      </a:r>
                      <a:endParaRPr kumimoji="0" lang="en-US" altLang="zh-CN" sz="1500" b="0" i="0" u="none" strike="noStrike" cap="none" normalizeH="0" baseline="0">
                        <a:ln>
                          <a:noFill/>
                        </a:ln>
                        <a:solidFill>
                          <a:schemeClr val="tx1"/>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sym typeface="Symbol" pitchFamily="18" charset="2"/>
                        </a:rPr>
                        <a:t>|</a:t>
                      </a:r>
                      <a:r>
                        <a:rPr kumimoji="0" lang="zh-CN" altLang="en-US" sz="900" b="1" i="0" u="none" strike="noStrike" cap="none" normalizeH="0" baseline="0">
                          <a:ln>
                            <a:noFill/>
                          </a:ln>
                          <a:solidFill>
                            <a:schemeClr val="tx1"/>
                          </a:solidFill>
                          <a:effectLst/>
                          <a:latin typeface="Arial" charset="0"/>
                          <a:ea typeface="宋体" pitchFamily="2" charset="-122"/>
                          <a:sym typeface="Symbol" pitchFamily="18" charset="2"/>
                        </a:rPr>
                        <a:t>整除</a:t>
                      </a:r>
                      <a:endParaRPr kumimoji="0" lang="zh-CN" altLang="en-US" sz="900" b="0" i="0" u="none" strike="noStrike" cap="none" normalizeH="0" baseline="0">
                        <a:ln>
                          <a:noFill/>
                        </a:ln>
                        <a:solidFill>
                          <a:schemeClr val="tx1"/>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chemeClr val="tx1"/>
                          </a:solidFill>
                          <a:effectLst/>
                          <a:latin typeface="Arial" charset="0"/>
                          <a:ea typeface="宋体" pitchFamily="2" charset="-122"/>
                          <a:sym typeface="Symbol" pitchFamily="18" charset="2"/>
                        </a:rPr>
                        <a:t></a:t>
                      </a:r>
                      <a:r>
                        <a:rPr kumimoji="0" lang="en-US" altLang="zh-CN" sz="2700" b="1" i="0" u="none" strike="noStrike" cap="none" normalizeH="0" baseline="-25000">
                          <a:ln>
                            <a:noFill/>
                          </a:ln>
                          <a:solidFill>
                            <a:schemeClr val="tx1"/>
                          </a:solidFill>
                          <a:effectLst/>
                          <a:latin typeface="Arial" charset="0"/>
                          <a:ea typeface="宋体" pitchFamily="2" charset="-122"/>
                          <a:sym typeface="Symbol" pitchFamily="18" charset="2"/>
                        </a:rPr>
                        <a:t>3</a:t>
                      </a:r>
                      <a:endParaRPr kumimoji="0" lang="en-US" altLang="zh-CN" sz="1500" b="0" i="0" u="none" strike="noStrike" cap="none" normalizeH="0" baseline="0">
                        <a:ln>
                          <a:noFill/>
                        </a:ln>
                        <a:solidFill>
                          <a:schemeClr val="tx1"/>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chemeClr val="tx1"/>
                          </a:solidFill>
                          <a:effectLst/>
                          <a:latin typeface="Arial" charset="0"/>
                          <a:ea typeface="宋体" pitchFamily="2" charset="-122"/>
                          <a:sym typeface="Symbol" pitchFamily="18" charset="2"/>
                        </a:rPr>
                        <a:t></a:t>
                      </a:r>
                      <a:endParaRPr kumimoji="0" lang="en-US" altLang="zh-CN" sz="1500" b="0" i="0" u="none" strike="noStrike" cap="none" normalizeH="0" baseline="0">
                        <a:ln>
                          <a:noFill/>
                        </a:ln>
                        <a:solidFill>
                          <a:schemeClr val="tx1"/>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en-US" altLang="zh-CN" sz="2700" b="0" i="1" u="none" strike="noStrike" cap="none" normalizeH="0" baseline="0">
                          <a:ln>
                            <a:noFill/>
                          </a:ln>
                          <a:solidFill>
                            <a:schemeClr val="tx1"/>
                          </a:solidFill>
                          <a:effectLst/>
                          <a:latin typeface="Arial" charset="0"/>
                          <a:ea typeface="宋体" pitchFamily="2" charset="-122"/>
                          <a:sym typeface="Symbol" pitchFamily="18" charset="2"/>
                        </a:rPr>
                        <a:t>E</a:t>
                      </a:r>
                      <a:endParaRPr kumimoji="0" lang="en-US" altLang="zh-CN" sz="1500" b="0" i="1" u="none" strike="noStrike" cap="none" normalizeH="0" baseline="0">
                        <a:ln>
                          <a:noFill/>
                        </a:ln>
                        <a:solidFill>
                          <a:schemeClr val="tx1"/>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715">
                <a:tc>
                  <a:txBody>
                    <a:bodyPr/>
                    <a:lstStyle/>
                    <a:p>
                      <a:pPr marL="0" marR="0" lvl="0" indent="0" algn="ctr" defTabSz="914400" rtl="0" eaLnBrk="1" fontAlgn="base" latinLnBrk="0" hangingPunct="1">
                        <a:lnSpc>
                          <a:spcPct val="100000"/>
                        </a:lnSpc>
                        <a:spcBef>
                          <a:spcPct val="40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自反</a:t>
                      </a:r>
                    </a:p>
                  </a:txBody>
                  <a:tcPr marL="97841" marR="97841" marT="142742" marB="342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endParaRPr kumimoji="0" lang="en-US" altLang="zh-CN" sz="2700" b="1" i="0" u="none" strike="noStrike" cap="none" normalizeH="0" baseline="0">
                        <a:ln>
                          <a:noFill/>
                        </a:ln>
                        <a:solidFill>
                          <a:srgbClr val="006600"/>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endParaRPr kumimoji="0" lang="en-US" altLang="zh-CN" sz="2700" b="1" i="0" u="none" strike="noStrike" cap="none" normalizeH="0" baseline="0" dirty="0">
                        <a:ln>
                          <a:noFill/>
                        </a:ln>
                        <a:solidFill>
                          <a:srgbClr val="006600"/>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endPar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715">
                <a:tc>
                  <a:txBody>
                    <a:bodyPr/>
                    <a:lstStyle/>
                    <a:p>
                      <a:pPr marL="0" marR="0" lvl="0" indent="0" algn="ctr" defTabSz="914400" rtl="0" eaLnBrk="1" fontAlgn="base" latinLnBrk="0" hangingPunct="1">
                        <a:lnSpc>
                          <a:spcPct val="100000"/>
                        </a:lnSpc>
                        <a:spcBef>
                          <a:spcPct val="40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反自反</a:t>
                      </a:r>
                    </a:p>
                  </a:txBody>
                  <a:tcPr marL="97841" marR="97841" marT="142742" marB="342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endParaRPr kumimoji="0" lang="en-US" altLang="zh-CN" sz="2100" b="0" i="0" u="none" strike="noStrike" cap="none" normalizeH="0" baseline="0" dirty="0">
                        <a:ln>
                          <a:noFill/>
                        </a:ln>
                        <a:solidFill>
                          <a:srgbClr val="006600"/>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endParaRPr kumimoji="0" lang="en-US" altLang="zh-CN" sz="2100" b="0" i="0" u="none" strike="noStrike" cap="none" normalizeH="0" baseline="0" dirty="0">
                        <a:ln>
                          <a:noFill/>
                        </a:ln>
                        <a:solidFill>
                          <a:srgbClr val="006600"/>
                        </a:solidFill>
                        <a:effectLst/>
                        <a:latin typeface="Arial" charset="0"/>
                        <a:ea typeface="宋体" pitchFamily="2" charset="-12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endPar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715">
                <a:tc>
                  <a:txBody>
                    <a:bodyPr/>
                    <a:lstStyle/>
                    <a:p>
                      <a:pPr marL="0" marR="0" lvl="0" indent="0" algn="ctr" defTabSz="914400" rtl="0" eaLnBrk="1" fontAlgn="base" latinLnBrk="0" hangingPunct="1">
                        <a:lnSpc>
                          <a:spcPct val="100000"/>
                        </a:lnSpc>
                        <a:spcBef>
                          <a:spcPct val="40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对称</a:t>
                      </a:r>
                    </a:p>
                  </a:txBody>
                  <a:tcPr marL="97841" marR="97841" marT="142742" marB="342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5715">
                <a:tc>
                  <a:txBody>
                    <a:bodyPr/>
                    <a:lstStyle/>
                    <a:p>
                      <a:pPr marL="0" marR="0" lvl="0" indent="0" algn="ctr" defTabSz="914400" rtl="0" eaLnBrk="1" fontAlgn="base" latinLnBrk="0" hangingPunct="1">
                        <a:lnSpc>
                          <a:spcPct val="100000"/>
                        </a:lnSpc>
                        <a:spcBef>
                          <a:spcPct val="40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反对称</a:t>
                      </a:r>
                    </a:p>
                  </a:txBody>
                  <a:tcPr marL="97841" marR="97841" marT="142742" marB="342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endPar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5715">
                <a:tc>
                  <a:txBody>
                    <a:bodyPr/>
                    <a:lstStyle/>
                    <a:p>
                      <a:pPr marL="0" marR="0" lvl="0" indent="0" algn="ctr" defTabSz="914400" rtl="0" eaLnBrk="1" fontAlgn="base" latinLnBrk="0" hangingPunct="1">
                        <a:lnSpc>
                          <a:spcPct val="100000"/>
                        </a:lnSpc>
                        <a:spcBef>
                          <a:spcPct val="40000"/>
                        </a:spcBef>
                        <a:spcAft>
                          <a:spcPct val="0"/>
                        </a:spcAft>
                        <a:buClr>
                          <a:schemeClr val="accent1"/>
                        </a:buClr>
                        <a:buSzTx/>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pitchFamily="2" charset="-122"/>
                        </a:rPr>
                        <a:t>传递</a:t>
                      </a:r>
                    </a:p>
                  </a:txBody>
                  <a:tcPr marL="97841" marR="97841" marT="142742" marB="342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endPar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endPar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endParaRPr>
                    </a:p>
                  </a:txBody>
                  <a:tcPr marL="97841" marR="97841" marT="34259" marB="342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endPar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endParaRPr>
                    </a:p>
                  </a:txBody>
                  <a:tcPr marL="97841" marR="97841" marT="34259" marB="342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advTm="8000">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4200"/>
              <a:t>7.1	</a:t>
            </a:r>
            <a:r>
              <a:rPr lang="zh-CN" altLang="en-US" sz="4200"/>
              <a:t>有序对与笛卡儿积</a:t>
            </a:r>
          </a:p>
        </p:txBody>
      </p:sp>
      <p:sp>
        <p:nvSpPr>
          <p:cNvPr id="2" name="内容占位符 1"/>
          <p:cNvSpPr>
            <a:spLocks noGrp="1"/>
          </p:cNvSpPr>
          <p:nvPr>
            <p:ph sz="quarter" idx="1"/>
          </p:nvPr>
        </p:nvSpPr>
        <p:spPr/>
        <p:txBody>
          <a:bodyPr/>
          <a:lstStyle/>
          <a:p>
            <a:r>
              <a:rPr lang="zh-CN" altLang="en-US" sz="2800" dirty="0">
                <a:latin typeface="宋体" panose="02010600030101010101" pitchFamily="2" charset="-122"/>
              </a:rPr>
              <a:t>两个有序</a:t>
            </a:r>
            <a:r>
              <a:rPr lang="en-US" altLang="zh-CN" sz="2800" dirty="0">
                <a:latin typeface="宋体" panose="02010600030101010101" pitchFamily="2" charset="-122"/>
              </a:rPr>
              <a:t>n</a:t>
            </a:r>
            <a:r>
              <a:rPr lang="zh-CN" altLang="en-US" sz="2800" dirty="0">
                <a:latin typeface="宋体" panose="02010600030101010101" pitchFamily="2" charset="-122"/>
              </a:rPr>
              <a:t>元组</a:t>
            </a:r>
            <a:r>
              <a:rPr lang="en-US" altLang="zh-CN" sz="2800" dirty="0">
                <a:latin typeface="宋体" panose="02010600030101010101" pitchFamily="2" charset="-122"/>
              </a:rPr>
              <a:t>&lt;a</a:t>
            </a:r>
            <a:r>
              <a:rPr lang="en-US" altLang="zh-CN" sz="2800" baseline="-25000" dirty="0">
                <a:latin typeface="宋体" panose="02010600030101010101" pitchFamily="2" charset="-122"/>
              </a:rPr>
              <a:t>1</a:t>
            </a:r>
            <a:r>
              <a:rPr lang="en-US" altLang="zh-CN" sz="2800" dirty="0">
                <a:latin typeface="宋体" panose="02010600030101010101" pitchFamily="2" charset="-122"/>
              </a:rPr>
              <a:t>,a</a:t>
            </a:r>
            <a:r>
              <a:rPr lang="en-US" altLang="zh-CN" sz="2800" baseline="-25000" dirty="0">
                <a:latin typeface="宋体" panose="02010600030101010101" pitchFamily="2" charset="-122"/>
              </a:rPr>
              <a:t>2</a:t>
            </a:r>
            <a:r>
              <a:rPr lang="en-US" altLang="zh-CN" sz="2800" dirty="0">
                <a:latin typeface="宋体" panose="02010600030101010101" pitchFamily="2" charset="-122"/>
              </a:rPr>
              <a:t>,</a:t>
            </a:r>
            <a:r>
              <a:rPr lang="en-US" altLang="zh-CN" sz="2800" dirty="0"/>
              <a:t>…</a:t>
            </a:r>
            <a:r>
              <a:rPr lang="en-US" altLang="zh-CN" sz="2800" dirty="0">
                <a:latin typeface="宋体" panose="02010600030101010101" pitchFamily="2" charset="-122"/>
              </a:rPr>
              <a:t>,a</a:t>
            </a:r>
            <a:r>
              <a:rPr lang="en-US" altLang="zh-CN" sz="2800" baseline="-25000" dirty="0">
                <a:latin typeface="宋体" panose="02010600030101010101" pitchFamily="2" charset="-122"/>
              </a:rPr>
              <a:t>n</a:t>
            </a:r>
            <a:r>
              <a:rPr lang="en-US" altLang="zh-CN" sz="2800" dirty="0">
                <a:latin typeface="宋体" panose="02010600030101010101" pitchFamily="2" charset="-122"/>
              </a:rPr>
              <a:t>&gt;</a:t>
            </a:r>
            <a:r>
              <a:rPr lang="zh-CN" altLang="en-US" sz="2800" dirty="0">
                <a:latin typeface="宋体" panose="02010600030101010101" pitchFamily="2" charset="-122"/>
              </a:rPr>
              <a:t>和</a:t>
            </a:r>
            <a:r>
              <a:rPr lang="en-US" altLang="zh-CN" sz="2800" dirty="0">
                <a:latin typeface="宋体" panose="02010600030101010101" pitchFamily="2" charset="-122"/>
              </a:rPr>
              <a:t>&lt;b</a:t>
            </a:r>
            <a:r>
              <a:rPr lang="en-US" altLang="zh-CN" sz="2800" baseline="-25000" dirty="0">
                <a:latin typeface="宋体" panose="02010600030101010101" pitchFamily="2" charset="-122"/>
              </a:rPr>
              <a:t>1</a:t>
            </a:r>
            <a:r>
              <a:rPr lang="en-US" altLang="zh-CN" sz="2800" dirty="0">
                <a:latin typeface="宋体" panose="02010600030101010101" pitchFamily="2" charset="-122"/>
              </a:rPr>
              <a:t>,b</a:t>
            </a:r>
            <a:r>
              <a:rPr lang="en-US" altLang="zh-CN" sz="2800" baseline="-25000" dirty="0">
                <a:latin typeface="宋体" panose="02010600030101010101" pitchFamily="2" charset="-122"/>
              </a:rPr>
              <a:t>2</a:t>
            </a:r>
            <a:r>
              <a:rPr lang="en-US" altLang="zh-CN" sz="2800" dirty="0">
                <a:latin typeface="宋体" panose="02010600030101010101" pitchFamily="2" charset="-122"/>
              </a:rPr>
              <a:t>,</a:t>
            </a:r>
            <a:r>
              <a:rPr lang="en-US" altLang="zh-CN" sz="2800" dirty="0"/>
              <a:t>…</a:t>
            </a:r>
            <a:r>
              <a:rPr lang="en-US" altLang="zh-CN" sz="2800" dirty="0">
                <a:latin typeface="宋体" panose="02010600030101010101" pitchFamily="2" charset="-122"/>
              </a:rPr>
              <a:t>,</a:t>
            </a:r>
            <a:r>
              <a:rPr lang="en-US" altLang="zh-CN" sz="2800" dirty="0" err="1">
                <a:latin typeface="宋体" panose="02010600030101010101" pitchFamily="2" charset="-122"/>
              </a:rPr>
              <a:t>b</a:t>
            </a:r>
            <a:r>
              <a:rPr lang="en-US" altLang="zh-CN" sz="2800" baseline="-25000" dirty="0" err="1">
                <a:latin typeface="宋体" panose="02010600030101010101" pitchFamily="2" charset="-122"/>
              </a:rPr>
              <a:t>n</a:t>
            </a:r>
            <a:r>
              <a:rPr lang="en-US" altLang="zh-CN" sz="2800" dirty="0">
                <a:latin typeface="宋体" panose="02010600030101010101" pitchFamily="2" charset="-122"/>
              </a:rPr>
              <a:t>&gt;</a:t>
            </a:r>
            <a:r>
              <a:rPr lang="zh-CN" altLang="en-US" sz="2800" dirty="0">
                <a:latin typeface="宋体" panose="02010600030101010101" pitchFamily="2" charset="-122"/>
              </a:rPr>
              <a:t>相等当且仅当</a:t>
            </a:r>
            <a:r>
              <a:rPr lang="en-US" altLang="zh-CN" sz="2800" dirty="0" err="1">
                <a:latin typeface="宋体" panose="02010600030101010101" pitchFamily="2" charset="-122"/>
              </a:rPr>
              <a:t>a</a:t>
            </a:r>
            <a:r>
              <a:rPr lang="en-US" altLang="zh-CN" sz="2800" baseline="-25000" dirty="0" err="1">
                <a:latin typeface="宋体" panose="02010600030101010101" pitchFamily="2" charset="-122"/>
              </a:rPr>
              <a:t>i</a:t>
            </a:r>
            <a:r>
              <a:rPr lang="en-US" altLang="zh-CN" sz="2800" dirty="0">
                <a:latin typeface="宋体" panose="02010600030101010101" pitchFamily="2" charset="-122"/>
              </a:rPr>
              <a:t>=</a:t>
            </a:r>
            <a:r>
              <a:rPr lang="en-US" altLang="zh-CN" sz="2800" dirty="0" err="1">
                <a:latin typeface="宋体" panose="02010600030101010101" pitchFamily="2" charset="-122"/>
              </a:rPr>
              <a:t>b</a:t>
            </a:r>
            <a:r>
              <a:rPr lang="en-US" altLang="zh-CN" sz="2800" baseline="-25000" dirty="0" err="1">
                <a:latin typeface="宋体" panose="02010600030101010101" pitchFamily="2" charset="-122"/>
              </a:rPr>
              <a:t>i</a:t>
            </a:r>
            <a:r>
              <a:rPr lang="en-US" altLang="zh-CN" sz="2800" dirty="0" err="1">
                <a:latin typeface="宋体" panose="02010600030101010101" pitchFamily="2" charset="-122"/>
              </a:rPr>
              <a:t>,i</a:t>
            </a:r>
            <a:r>
              <a:rPr lang="en-US" altLang="zh-CN" sz="2800" dirty="0">
                <a:latin typeface="宋体" panose="02010600030101010101" pitchFamily="2" charset="-122"/>
              </a:rPr>
              <a:t>=1,2,</a:t>
            </a:r>
            <a:r>
              <a:rPr lang="en-US" altLang="zh-CN" sz="2800" dirty="0"/>
              <a:t>…</a:t>
            </a:r>
            <a:r>
              <a:rPr lang="en-US" altLang="zh-CN" sz="2800" dirty="0">
                <a:latin typeface="宋体" panose="02010600030101010101" pitchFamily="2" charset="-122"/>
              </a:rPr>
              <a:t>,n</a:t>
            </a:r>
          </a:p>
        </p:txBody>
      </p:sp>
    </p:spTree>
  </p:cSld>
  <p:clrMapOvr>
    <a:masterClrMapping/>
  </p:clrMapOvr>
  <p:transition spd="slow" advTm="8000">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28688" y="171450"/>
            <a:ext cx="7315200" cy="742950"/>
          </a:xfrm>
        </p:spPr>
        <p:txBody>
          <a:bodyPr/>
          <a:lstStyle/>
          <a:p>
            <a:pPr eaLnBrk="1" hangingPunct="1"/>
            <a:r>
              <a:rPr lang="zh-CN" altLang="en-US" dirty="0"/>
              <a:t>关系的性质</a:t>
            </a:r>
          </a:p>
        </p:txBody>
      </p:sp>
      <p:sp>
        <p:nvSpPr>
          <p:cNvPr id="86019" name="Rectangle 3"/>
          <p:cNvSpPr>
            <a:spLocks noGrp="1" noChangeArrowheads="1"/>
          </p:cNvSpPr>
          <p:nvPr>
            <p:ph sz="quarter" idx="1"/>
          </p:nvPr>
        </p:nvSpPr>
        <p:spPr>
          <a:xfrm>
            <a:off x="612775" y="1200150"/>
            <a:ext cx="8153400" cy="3371850"/>
          </a:xfrm>
        </p:spPr>
        <p:txBody>
          <a:bodyPr/>
          <a:lstStyle/>
          <a:p>
            <a:pPr marL="239316" indent="-239316" eaLnBrk="1" hangingPunct="1">
              <a:lnSpc>
                <a:spcPct val="135000"/>
              </a:lnSpc>
              <a:defRPr/>
            </a:pPr>
            <a:r>
              <a:rPr lang="en-US" altLang="zh-CN" sz="2400" dirty="0"/>
              <a:t>R</a:t>
            </a:r>
            <a:r>
              <a:rPr lang="zh-CN" altLang="en-US" sz="2400" dirty="0">
                <a:latin typeface="宋体" panose="02010600030101010101" pitchFamily="2" charset="-122"/>
              </a:rPr>
              <a:t>是自反的</a:t>
            </a:r>
            <a:r>
              <a:rPr lang="zh-CN" altLang="en-US" sz="2400" dirty="0">
                <a:solidFill>
                  <a:schemeClr val="tx2"/>
                </a:solidFill>
                <a:latin typeface="宋体" panose="02010600030101010101" pitchFamily="2" charset="-122"/>
                <a:sym typeface="Symbol" panose="05050102010706020507" pitchFamily="18" charset="2"/>
              </a:rPr>
              <a:t></a:t>
            </a:r>
            <a:r>
              <a:rPr lang="en-US" altLang="zh-CN" sz="2400" dirty="0"/>
              <a:t>I</a:t>
            </a:r>
            <a:r>
              <a:rPr lang="en-US" altLang="zh-CN" sz="2400" baseline="-30000" dirty="0"/>
              <a:t>A</a:t>
            </a:r>
            <a:r>
              <a:rPr lang="en-US" altLang="zh-CN" sz="2400" dirty="0">
                <a:sym typeface="Symbol" panose="05050102010706020507" pitchFamily="18" charset="2"/>
              </a:rPr>
              <a:t></a:t>
            </a:r>
            <a:r>
              <a:rPr lang="en-US" altLang="zh-CN" sz="2400" dirty="0"/>
              <a:t>R</a:t>
            </a:r>
            <a:r>
              <a:rPr lang="en-US" altLang="zh-CN" sz="2400" dirty="0">
                <a:solidFill>
                  <a:schemeClr val="tx2"/>
                </a:solidFill>
                <a:latin typeface="宋体" panose="02010600030101010101" pitchFamily="2" charset="-122"/>
                <a:sym typeface="Symbol" panose="05050102010706020507" pitchFamily="18" charset="2"/>
              </a:rPr>
              <a:t></a:t>
            </a:r>
            <a:r>
              <a:rPr lang="en-US" altLang="zh-CN" sz="2400" dirty="0"/>
              <a:t>R</a:t>
            </a:r>
            <a:r>
              <a:rPr lang="en-US" altLang="zh-CN" sz="2400" baseline="30000" dirty="0"/>
              <a:t>-1</a:t>
            </a:r>
            <a:r>
              <a:rPr lang="zh-CN" altLang="en-US" sz="2400" dirty="0">
                <a:latin typeface="宋体" panose="02010600030101010101" pitchFamily="2" charset="-122"/>
              </a:rPr>
              <a:t>是自反的</a:t>
            </a:r>
            <a:r>
              <a:rPr lang="zh-CN" altLang="en-US" sz="2400" dirty="0"/>
              <a:t>；</a:t>
            </a:r>
          </a:p>
          <a:p>
            <a:pPr marL="239316" indent="-239316" eaLnBrk="1" hangingPunct="1">
              <a:lnSpc>
                <a:spcPct val="135000"/>
              </a:lnSpc>
              <a:defRPr/>
            </a:pPr>
            <a:r>
              <a:rPr lang="en-US" altLang="zh-CN" sz="2400" dirty="0"/>
              <a:t>R</a:t>
            </a:r>
            <a:r>
              <a:rPr lang="zh-CN" altLang="en-US" sz="2400" dirty="0"/>
              <a:t>是反自反的</a:t>
            </a:r>
            <a:r>
              <a:rPr lang="zh-CN" altLang="en-US" sz="2400" dirty="0">
                <a:solidFill>
                  <a:schemeClr val="tx2"/>
                </a:solidFill>
                <a:latin typeface="宋体" panose="02010600030101010101" pitchFamily="2" charset="-122"/>
                <a:sym typeface="Symbol" panose="05050102010706020507" pitchFamily="18" charset="2"/>
              </a:rPr>
              <a:t></a:t>
            </a:r>
            <a:r>
              <a:rPr lang="en-US" altLang="zh-CN" sz="2400" dirty="0"/>
              <a:t>I</a:t>
            </a:r>
            <a:r>
              <a:rPr lang="en-US" altLang="zh-CN" sz="2400" baseline="-30000" dirty="0"/>
              <a:t>A</a:t>
            </a:r>
            <a:r>
              <a:rPr lang="en-US" altLang="zh-CN" sz="2400" dirty="0">
                <a:latin typeface="宋体" panose="02010600030101010101" pitchFamily="2" charset="-122"/>
                <a:sym typeface="Symbol" panose="05050102010706020507" pitchFamily="18" charset="2"/>
              </a:rPr>
              <a:t>∩</a:t>
            </a:r>
            <a:r>
              <a:rPr lang="en-US" altLang="zh-CN" sz="2400" dirty="0"/>
              <a:t>R=</a:t>
            </a:r>
            <a:r>
              <a:rPr lang="en-US" altLang="zh-CN" sz="2400" dirty="0">
                <a:sym typeface="Symbol" panose="05050102010706020507" pitchFamily="18" charset="2"/>
              </a:rPr>
              <a:t></a:t>
            </a:r>
            <a:r>
              <a:rPr lang="zh-CN" altLang="en-US" sz="2400" dirty="0">
                <a:latin typeface="宋体" panose="02010600030101010101" pitchFamily="2" charset="-122"/>
              </a:rPr>
              <a:t>；</a:t>
            </a:r>
          </a:p>
          <a:p>
            <a:pPr marL="239316" indent="-239316" eaLnBrk="1" hangingPunct="1">
              <a:lnSpc>
                <a:spcPct val="135000"/>
              </a:lnSpc>
              <a:defRPr/>
            </a:pPr>
            <a:r>
              <a:rPr lang="en-US" altLang="zh-CN" sz="2400" dirty="0"/>
              <a:t>R</a:t>
            </a:r>
            <a:r>
              <a:rPr lang="zh-CN" altLang="en-US" sz="2400" dirty="0">
                <a:latin typeface="宋体" panose="02010600030101010101" pitchFamily="2" charset="-122"/>
              </a:rPr>
              <a:t>是对称的</a:t>
            </a:r>
            <a:r>
              <a:rPr lang="zh-CN" altLang="en-US" sz="2400" dirty="0">
                <a:solidFill>
                  <a:schemeClr val="tx2"/>
                </a:solidFill>
                <a:latin typeface="宋体" panose="02010600030101010101" pitchFamily="2" charset="-122"/>
                <a:sym typeface="Symbol" panose="05050102010706020507" pitchFamily="18" charset="2"/>
              </a:rPr>
              <a:t></a:t>
            </a:r>
            <a:r>
              <a:rPr lang="en-US" altLang="zh-CN" sz="2400" dirty="0"/>
              <a:t>R</a:t>
            </a:r>
            <a:r>
              <a:rPr lang="en-US" altLang="zh-CN" sz="2400" baseline="30000" dirty="0"/>
              <a:t>-1</a:t>
            </a:r>
            <a:r>
              <a:rPr lang="en-US" altLang="zh-CN" sz="2400" dirty="0"/>
              <a:t>=R</a:t>
            </a:r>
            <a:r>
              <a:rPr lang="zh-CN" altLang="en-US" sz="2400" dirty="0"/>
              <a:t>；</a:t>
            </a:r>
          </a:p>
          <a:p>
            <a:pPr marL="239316" indent="-239316" eaLnBrk="1" hangingPunct="1">
              <a:lnSpc>
                <a:spcPct val="135000"/>
              </a:lnSpc>
              <a:defRPr/>
            </a:pPr>
            <a:r>
              <a:rPr lang="en-US" altLang="zh-CN" sz="2400" dirty="0"/>
              <a:t>R</a:t>
            </a:r>
            <a:r>
              <a:rPr lang="zh-CN" altLang="en-US" sz="2400" dirty="0">
                <a:latin typeface="宋体" panose="02010600030101010101" pitchFamily="2" charset="-122"/>
              </a:rPr>
              <a:t>是反对称的</a:t>
            </a:r>
            <a:r>
              <a:rPr lang="zh-CN" altLang="en-US" sz="2400" dirty="0">
                <a:solidFill>
                  <a:schemeClr val="tx2"/>
                </a:solidFill>
                <a:latin typeface="宋体" panose="02010600030101010101" pitchFamily="2" charset="-122"/>
                <a:sym typeface="Symbol" panose="05050102010706020507" pitchFamily="18" charset="2"/>
              </a:rPr>
              <a:t></a:t>
            </a:r>
            <a:r>
              <a:rPr lang="en-US" altLang="zh-CN" sz="2400" dirty="0"/>
              <a:t>R</a:t>
            </a:r>
            <a:r>
              <a:rPr lang="en-US" altLang="zh-CN" sz="2400" dirty="0">
                <a:latin typeface="宋体" panose="02010600030101010101" pitchFamily="2" charset="-122"/>
                <a:sym typeface="Symbol" panose="05050102010706020507" pitchFamily="18" charset="2"/>
              </a:rPr>
              <a:t>∩</a:t>
            </a:r>
            <a:r>
              <a:rPr lang="en-US" altLang="zh-CN" sz="2400" dirty="0"/>
              <a:t>R</a:t>
            </a:r>
            <a:r>
              <a:rPr lang="en-US" altLang="zh-CN" sz="2400" baseline="30000" dirty="0"/>
              <a:t>-1</a:t>
            </a:r>
            <a:r>
              <a:rPr lang="en-US" altLang="zh-CN" sz="2400" dirty="0">
                <a:sym typeface="Symbol" panose="05050102010706020507" pitchFamily="18" charset="2"/>
              </a:rPr>
              <a:t></a:t>
            </a:r>
            <a:r>
              <a:rPr lang="en-US" altLang="zh-CN" sz="2400" dirty="0"/>
              <a:t>I</a:t>
            </a:r>
            <a:r>
              <a:rPr lang="en-US" altLang="zh-CN" sz="2400" baseline="-30000" dirty="0"/>
              <a:t>A</a:t>
            </a:r>
            <a:endParaRPr lang="en-US" altLang="zh-CN" sz="2400" dirty="0">
              <a:latin typeface="宋体" panose="02010600030101010101" pitchFamily="2" charset="-122"/>
            </a:endParaRPr>
          </a:p>
          <a:p>
            <a:pPr marL="239316" indent="-239316" eaLnBrk="1" hangingPunct="1">
              <a:lnSpc>
                <a:spcPct val="135000"/>
              </a:lnSpc>
              <a:defRPr/>
            </a:pPr>
            <a:r>
              <a:rPr lang="en-US" altLang="zh-CN" sz="2400" dirty="0"/>
              <a:t>R</a:t>
            </a:r>
            <a:r>
              <a:rPr lang="zh-CN" altLang="en-US" sz="2400" dirty="0">
                <a:latin typeface="宋体" panose="02010600030101010101" pitchFamily="2" charset="-122"/>
              </a:rPr>
              <a:t>具有传递性的</a:t>
            </a:r>
            <a:r>
              <a:rPr lang="zh-CN" altLang="en-US" sz="2400" dirty="0">
                <a:solidFill>
                  <a:schemeClr val="tx2"/>
                </a:solidFill>
                <a:latin typeface="宋体" panose="02010600030101010101" pitchFamily="2" charset="-122"/>
                <a:sym typeface="Symbol" panose="05050102010706020507" pitchFamily="18" charset="2"/>
              </a:rPr>
              <a:t></a:t>
            </a:r>
            <a:r>
              <a:rPr lang="en-US" altLang="zh-CN" sz="2400" dirty="0"/>
              <a:t>R</a:t>
            </a:r>
            <a:r>
              <a:rPr lang="en-US" altLang="zh-CN" sz="2400" baseline="30000" dirty="0"/>
              <a:t>2</a:t>
            </a:r>
            <a:r>
              <a:rPr lang="en-US" altLang="zh-CN" sz="2400" dirty="0">
                <a:sym typeface="Symbol" panose="05050102010706020507" pitchFamily="18" charset="2"/>
              </a:rPr>
              <a:t></a:t>
            </a:r>
            <a:r>
              <a:rPr lang="en-US" altLang="zh-CN" sz="2400" dirty="0"/>
              <a:t>R</a:t>
            </a:r>
            <a:r>
              <a:rPr lang="zh-CN" altLang="en-US" sz="2400" dirty="0"/>
              <a:t>。</a:t>
            </a:r>
            <a:endParaRPr lang="en-US" altLang="zh-CN" sz="2400" dirty="0"/>
          </a:p>
        </p:txBody>
      </p:sp>
    </p:spTree>
    <p:extLst>
      <p:ext uri="{BB962C8B-B14F-4D97-AF65-F5344CB8AC3E}">
        <p14:creationId xmlns:p14="http://schemas.microsoft.com/office/powerpoint/2010/main" val="3052200854"/>
      </p:ext>
    </p:extLst>
  </p:cSld>
  <p:clrMapOvr>
    <a:masterClrMapping/>
  </p:clrMapOvr>
  <p:transition spd="slow" advTm="8000">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28688" y="171450"/>
            <a:ext cx="7315200" cy="742950"/>
          </a:xfrm>
        </p:spPr>
        <p:txBody>
          <a:bodyPr/>
          <a:lstStyle/>
          <a:p>
            <a:pPr eaLnBrk="1" hangingPunct="1"/>
            <a:r>
              <a:rPr lang="zh-CN" altLang="en-US"/>
              <a:t>逆关系运算对关系性质的保持</a:t>
            </a:r>
          </a:p>
        </p:txBody>
      </p:sp>
      <p:sp>
        <p:nvSpPr>
          <p:cNvPr id="86019" name="Rectangle 3"/>
          <p:cNvSpPr>
            <a:spLocks noGrp="1" noChangeArrowheads="1"/>
          </p:cNvSpPr>
          <p:nvPr>
            <p:ph sz="quarter" idx="1"/>
          </p:nvPr>
        </p:nvSpPr>
        <p:spPr>
          <a:xfrm>
            <a:off x="612775" y="1200150"/>
            <a:ext cx="8063681" cy="3371850"/>
          </a:xfrm>
        </p:spPr>
        <p:txBody>
          <a:bodyPr/>
          <a:lstStyle/>
          <a:p>
            <a:pPr marL="0" indent="0" algn="just" eaLnBrk="1" hangingPunct="1">
              <a:lnSpc>
                <a:spcPct val="90000"/>
              </a:lnSpc>
              <a:spcBef>
                <a:spcPct val="50000"/>
              </a:spcBef>
              <a:buNone/>
            </a:pPr>
            <a:r>
              <a:rPr lang="zh-CN" altLang="en-US" sz="2000" dirty="0">
                <a:solidFill>
                  <a:schemeClr val="tx2"/>
                </a:solidFill>
              </a:rPr>
              <a:t>自反性</a:t>
            </a:r>
            <a:r>
              <a:rPr lang="en-US" altLang="zh-CN" sz="2000" dirty="0"/>
              <a:t>:</a:t>
            </a:r>
            <a:r>
              <a:rPr lang="en-US" altLang="zh-CN" sz="2000" dirty="0">
                <a:sym typeface="Symbol" panose="05050102010706020507" pitchFamily="18" charset="2"/>
              </a:rPr>
              <a:t></a:t>
            </a:r>
            <a:r>
              <a:rPr lang="en-US" altLang="zh-CN" sz="2000" i="1" dirty="0"/>
              <a:t>x</a:t>
            </a:r>
            <a:r>
              <a:rPr lang="en-US" altLang="zh-CN" sz="2000" dirty="0"/>
              <a:t>,&lt;</a:t>
            </a:r>
            <a:r>
              <a:rPr lang="en-US" altLang="zh-CN" sz="2000" i="1" dirty="0" err="1"/>
              <a:t>x</a:t>
            </a:r>
            <a:r>
              <a:rPr lang="en-US" altLang="zh-CN" sz="2000" dirty="0" err="1"/>
              <a:t>,</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dirty="0">
                <a:sym typeface="Symbol" panose="05050102010706020507" pitchFamily="18" charset="2"/>
              </a:rPr>
              <a:t></a:t>
            </a:r>
            <a:r>
              <a:rPr lang="en-US" altLang="zh-CN" sz="2000" dirty="0"/>
              <a:t>&lt;</a:t>
            </a:r>
            <a:r>
              <a:rPr lang="en-US" altLang="zh-CN" sz="2000" i="1" dirty="0" err="1"/>
              <a:t>x</a:t>
            </a:r>
            <a:r>
              <a:rPr lang="en-US" altLang="zh-CN" sz="2000" dirty="0" err="1"/>
              <a:t>,</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endParaRPr lang="en-US" altLang="zh-CN" sz="2000" dirty="0"/>
          </a:p>
          <a:p>
            <a:pPr marL="0" indent="0" algn="just" eaLnBrk="1" hangingPunct="1">
              <a:lnSpc>
                <a:spcPct val="90000"/>
              </a:lnSpc>
              <a:spcBef>
                <a:spcPct val="50000"/>
              </a:spcBef>
              <a:buNone/>
            </a:pPr>
            <a:r>
              <a:rPr lang="zh-CN" altLang="en-US" sz="2000" dirty="0">
                <a:solidFill>
                  <a:schemeClr val="tx2"/>
                </a:solidFill>
                <a:sym typeface="Symbol" panose="05050102010706020507" pitchFamily="18" charset="2"/>
              </a:rPr>
              <a:t>反自反性</a:t>
            </a:r>
            <a:r>
              <a:rPr lang="en-US" altLang="zh-CN" sz="2000" dirty="0">
                <a:sym typeface="Symbol" panose="05050102010706020507" pitchFamily="18" charset="2"/>
              </a:rPr>
              <a:t>:</a:t>
            </a:r>
            <a:r>
              <a:rPr lang="en-US" altLang="zh-CN" sz="2000" i="1" dirty="0"/>
              <a:t>x</a:t>
            </a:r>
            <a:r>
              <a:rPr lang="en-US" altLang="zh-CN" sz="2000" dirty="0"/>
              <a:t>,&lt;</a:t>
            </a:r>
            <a:r>
              <a:rPr lang="en-US" altLang="zh-CN" sz="2000" i="1" dirty="0" err="1"/>
              <a:t>x</a:t>
            </a:r>
            <a:r>
              <a:rPr lang="en-US" altLang="zh-CN" sz="2000" dirty="0" err="1"/>
              <a:t>,</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dirty="0">
                <a:sym typeface="Symbol" panose="05050102010706020507" pitchFamily="18" charset="2"/>
              </a:rPr>
              <a:t></a:t>
            </a:r>
            <a:r>
              <a:rPr lang="en-US" altLang="zh-CN" sz="2000" dirty="0"/>
              <a:t>&lt;</a:t>
            </a:r>
            <a:r>
              <a:rPr lang="en-US" altLang="zh-CN" sz="2000" i="1" dirty="0" err="1"/>
              <a:t>x</a:t>
            </a:r>
            <a:r>
              <a:rPr lang="en-US" altLang="zh-CN" sz="2000" dirty="0" err="1"/>
              <a:t>,</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endParaRPr lang="en-US" altLang="zh-CN" sz="2000" dirty="0"/>
          </a:p>
          <a:p>
            <a:pPr marL="0" indent="0" algn="just" eaLnBrk="1" hangingPunct="1">
              <a:lnSpc>
                <a:spcPct val="90000"/>
              </a:lnSpc>
              <a:spcBef>
                <a:spcPct val="50000"/>
              </a:spcBef>
              <a:buNone/>
            </a:pPr>
            <a:r>
              <a:rPr lang="zh-CN" altLang="en-US" sz="2000" dirty="0">
                <a:solidFill>
                  <a:schemeClr val="tx2"/>
                </a:solidFill>
                <a:sym typeface="Symbol" panose="05050102010706020507" pitchFamily="18" charset="2"/>
              </a:rPr>
              <a:t>对称性</a:t>
            </a:r>
            <a:r>
              <a:rPr lang="en-US" altLang="zh-CN" sz="2000" dirty="0">
                <a:sym typeface="Symbol" panose="05050102010706020507" pitchFamily="18" charset="2"/>
              </a:rPr>
              <a:t>:</a:t>
            </a:r>
            <a:r>
              <a:rPr lang="en-US" altLang="zh-CN" sz="2000" i="1" dirty="0" err="1"/>
              <a:t>x</a:t>
            </a:r>
            <a:r>
              <a:rPr lang="en-US" altLang="zh-CN" sz="2000" dirty="0" err="1"/>
              <a:t>,y,if</a:t>
            </a:r>
            <a:r>
              <a:rPr lang="en-US" altLang="zh-CN" sz="2000" dirty="0"/>
              <a:t>&lt;</a:t>
            </a:r>
            <a:r>
              <a:rPr lang="en-US" altLang="zh-CN" sz="2000" i="1" dirty="0" err="1"/>
              <a:t>x</a:t>
            </a:r>
            <a:r>
              <a:rPr lang="en-US" altLang="zh-CN" sz="2000" dirty="0" err="1"/>
              <a:t>,y</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r>
              <a:rPr lang="en-US" altLang="zh-CN" sz="2000" dirty="0"/>
              <a:t>,then&lt;</a:t>
            </a:r>
            <a:r>
              <a:rPr lang="en-US" altLang="zh-CN" sz="2000" dirty="0" err="1"/>
              <a:t>y,</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err="1"/>
              <a:t>R</a:t>
            </a:r>
            <a:r>
              <a:rPr lang="en-US" altLang="zh-CN" sz="2000" dirty="0" err="1"/>
              <a:t>,since</a:t>
            </a:r>
            <a:r>
              <a:rPr lang="en-US" altLang="zh-CN" sz="2000" dirty="0"/>
              <a:t> </a:t>
            </a:r>
            <a:r>
              <a:rPr lang="en-US" altLang="zh-CN" sz="2000" i="1" dirty="0"/>
              <a:t>R </a:t>
            </a:r>
            <a:r>
              <a:rPr lang="en-US" altLang="zh-CN" sz="2000"/>
              <a:t>is symmetric</a:t>
            </a:r>
            <a:r>
              <a:rPr lang="zh-CN" altLang="en-US" sz="2000"/>
              <a:t>（对称的），</a:t>
            </a:r>
            <a:r>
              <a:rPr lang="en-US" altLang="zh-CN" sz="2000" dirty="0"/>
              <a:t>&lt;</a:t>
            </a:r>
            <a:r>
              <a:rPr lang="en-US" altLang="zh-CN" sz="2000" i="1" dirty="0" err="1"/>
              <a:t>x</a:t>
            </a:r>
            <a:r>
              <a:rPr lang="en-US" altLang="zh-CN" sz="2000" dirty="0" err="1"/>
              <a:t>,y</a:t>
            </a:r>
            <a:r>
              <a:rPr lang="en-US" altLang="zh-CN" sz="2000" dirty="0"/>
              <a:t>&gt;</a:t>
            </a:r>
            <a:r>
              <a:rPr lang="en-US" altLang="zh-CN" sz="2000" dirty="0">
                <a:sym typeface="Symbol" panose="05050102010706020507" pitchFamily="18" charset="2"/>
              </a:rPr>
              <a:t></a:t>
            </a:r>
            <a:r>
              <a:rPr lang="en-US" altLang="zh-CN" sz="2000" i="1" dirty="0"/>
              <a:t>R</a:t>
            </a:r>
            <a:r>
              <a:rPr lang="en-US" altLang="zh-CN" sz="2000" dirty="0"/>
              <a:t>,∴&lt;</a:t>
            </a:r>
            <a:r>
              <a:rPr lang="en-US" altLang="zh-CN" sz="2000" dirty="0" err="1"/>
              <a:t>y,</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endParaRPr lang="en-US" altLang="zh-CN" sz="2000" dirty="0"/>
          </a:p>
          <a:p>
            <a:pPr marL="0" indent="0" algn="just" eaLnBrk="1" hangingPunct="1">
              <a:lnSpc>
                <a:spcPct val="90000"/>
              </a:lnSpc>
              <a:spcBef>
                <a:spcPct val="50000"/>
              </a:spcBef>
              <a:buNone/>
            </a:pPr>
            <a:r>
              <a:rPr lang="zh-CN" altLang="en-US" sz="2000" dirty="0">
                <a:solidFill>
                  <a:schemeClr val="tx2"/>
                </a:solidFill>
                <a:sym typeface="Symbol" panose="05050102010706020507" pitchFamily="18" charset="2"/>
              </a:rPr>
              <a:t>反对称性</a:t>
            </a:r>
            <a:r>
              <a:rPr lang="en-US" altLang="zh-CN" sz="2000" dirty="0">
                <a:sym typeface="Symbol" panose="05050102010706020507" pitchFamily="18" charset="2"/>
              </a:rPr>
              <a:t>:</a:t>
            </a:r>
            <a:r>
              <a:rPr lang="en-US" altLang="zh-CN" sz="2000" i="1" dirty="0" err="1"/>
              <a:t>x</a:t>
            </a:r>
            <a:r>
              <a:rPr lang="en-US" altLang="zh-CN" sz="2000" dirty="0" err="1"/>
              <a:t>,y,if</a:t>
            </a:r>
            <a:r>
              <a:rPr lang="en-US" altLang="zh-CN" sz="2000" dirty="0"/>
              <a:t>&lt;</a:t>
            </a:r>
            <a:r>
              <a:rPr lang="en-US" altLang="zh-CN" sz="2000" i="1" dirty="0" err="1"/>
              <a:t>x</a:t>
            </a:r>
            <a:r>
              <a:rPr lang="en-US" altLang="zh-CN" sz="2000" dirty="0" err="1"/>
              <a:t>,y</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r>
              <a:rPr lang="en-US" altLang="zh-CN" sz="2000" dirty="0"/>
              <a:t>,&lt;</a:t>
            </a:r>
            <a:r>
              <a:rPr lang="en-US" altLang="zh-CN" sz="2000" dirty="0" err="1"/>
              <a:t>y,</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r>
              <a:rPr lang="en-US" altLang="zh-CN" sz="2000" dirty="0"/>
              <a:t>,</a:t>
            </a:r>
          </a:p>
          <a:p>
            <a:pPr marL="0" indent="0" algn="just" eaLnBrk="1" hangingPunct="1">
              <a:lnSpc>
                <a:spcPct val="90000"/>
              </a:lnSpc>
              <a:spcBef>
                <a:spcPct val="50000"/>
              </a:spcBef>
              <a:buNone/>
            </a:pPr>
            <a:r>
              <a:rPr lang="en-US" altLang="zh-CN" sz="2000" dirty="0"/>
              <a:t>then&lt;</a:t>
            </a:r>
            <a:r>
              <a:rPr lang="en-US" altLang="zh-CN" sz="2000" dirty="0" err="1"/>
              <a:t>y,</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dirty="0"/>
              <a:t>,&lt;</a:t>
            </a:r>
            <a:r>
              <a:rPr lang="en-US" altLang="zh-CN" sz="2000" i="1" dirty="0" err="1"/>
              <a:t>x</a:t>
            </a:r>
            <a:r>
              <a:rPr lang="en-US" altLang="zh-CN" sz="2000" dirty="0" err="1"/>
              <a:t>,y</a:t>
            </a:r>
            <a:r>
              <a:rPr lang="en-US" altLang="zh-CN" sz="2000" dirty="0"/>
              <a:t>&gt;</a:t>
            </a:r>
            <a:r>
              <a:rPr lang="en-US" altLang="zh-CN" sz="2000" dirty="0">
                <a:sym typeface="Symbol" panose="05050102010706020507" pitchFamily="18" charset="2"/>
              </a:rPr>
              <a:t></a:t>
            </a:r>
            <a:r>
              <a:rPr lang="en-US" altLang="zh-CN" sz="2000" i="1" dirty="0" err="1"/>
              <a:t>R</a:t>
            </a:r>
            <a:r>
              <a:rPr lang="en-US" altLang="zh-CN" sz="2000" dirty="0" err="1"/>
              <a:t>,since</a:t>
            </a:r>
            <a:r>
              <a:rPr lang="en-US" altLang="zh-CN" sz="2000" dirty="0"/>
              <a:t> </a:t>
            </a:r>
            <a:r>
              <a:rPr lang="en-US" altLang="zh-CN" sz="2000" i="1" dirty="0"/>
              <a:t>R </a:t>
            </a:r>
            <a:r>
              <a:rPr lang="en-US" altLang="zh-CN" sz="2000"/>
              <a:t>is antisymmetric</a:t>
            </a:r>
            <a:r>
              <a:rPr lang="zh-CN" altLang="en-US" sz="2000"/>
              <a:t>（反对称），</a:t>
            </a:r>
            <a:r>
              <a:rPr lang="en-US" altLang="zh-CN" sz="2000" i="1" dirty="0"/>
              <a:t>x</a:t>
            </a:r>
            <a:r>
              <a:rPr lang="en-US" altLang="zh-CN" sz="2000" dirty="0"/>
              <a:t>=y.</a:t>
            </a:r>
          </a:p>
          <a:p>
            <a:pPr marL="0" indent="0" algn="just" eaLnBrk="1" hangingPunct="1">
              <a:lnSpc>
                <a:spcPct val="90000"/>
              </a:lnSpc>
              <a:spcBef>
                <a:spcPct val="50000"/>
              </a:spcBef>
              <a:buNone/>
            </a:pPr>
            <a:r>
              <a:rPr lang="zh-CN" altLang="en-US" sz="2000" dirty="0">
                <a:solidFill>
                  <a:schemeClr val="tx2"/>
                </a:solidFill>
                <a:sym typeface="Symbol" panose="05050102010706020507" pitchFamily="18" charset="2"/>
              </a:rPr>
              <a:t>传递性</a:t>
            </a:r>
            <a:r>
              <a:rPr lang="en-US" altLang="zh-CN" sz="2000" dirty="0">
                <a:sym typeface="Symbol" panose="05050102010706020507" pitchFamily="18" charset="2"/>
              </a:rPr>
              <a:t>:</a:t>
            </a:r>
            <a:r>
              <a:rPr lang="en-US" altLang="zh-CN" sz="2000" i="1" dirty="0" err="1"/>
              <a:t>x</a:t>
            </a:r>
            <a:r>
              <a:rPr lang="en-US" altLang="zh-CN" sz="2000" dirty="0" err="1"/>
              <a:t>,y,</a:t>
            </a:r>
            <a:r>
              <a:rPr lang="en-US" altLang="zh-CN" sz="2000" i="1" dirty="0" err="1"/>
              <a:t>z</a:t>
            </a:r>
            <a:r>
              <a:rPr lang="en-US" altLang="zh-CN" sz="2000" dirty="0" err="1"/>
              <a:t>,if</a:t>
            </a:r>
            <a:r>
              <a:rPr lang="en-US" altLang="zh-CN" sz="2000" dirty="0"/>
              <a:t>&lt;</a:t>
            </a:r>
            <a:r>
              <a:rPr lang="en-US" altLang="zh-CN" sz="2000" i="1" dirty="0" err="1"/>
              <a:t>x</a:t>
            </a:r>
            <a:r>
              <a:rPr lang="en-US" altLang="zh-CN" sz="2000" dirty="0" err="1"/>
              <a:t>,y</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r>
              <a:rPr lang="en-US" altLang="zh-CN" sz="2000" dirty="0"/>
              <a:t>,&lt;</a:t>
            </a:r>
            <a:r>
              <a:rPr lang="en-US" altLang="zh-CN" sz="2000" dirty="0" err="1"/>
              <a:t>y,</a:t>
            </a:r>
            <a:r>
              <a:rPr lang="en-US" altLang="zh-CN" sz="2000" i="1" dirty="0" err="1"/>
              <a:t>z</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r>
              <a:rPr lang="en-US" altLang="zh-CN" sz="2000" dirty="0"/>
              <a:t>,</a:t>
            </a:r>
          </a:p>
          <a:p>
            <a:pPr marL="0" indent="0" algn="just" eaLnBrk="1" hangingPunct="1">
              <a:lnSpc>
                <a:spcPct val="90000"/>
              </a:lnSpc>
              <a:buNone/>
            </a:pPr>
            <a:r>
              <a:rPr lang="en-US" altLang="zh-CN" sz="2000" dirty="0"/>
              <a:t>then&lt;</a:t>
            </a:r>
            <a:r>
              <a:rPr lang="en-US" altLang="zh-CN" sz="2000" dirty="0" err="1"/>
              <a:t>y,</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dirty="0"/>
              <a:t>,&lt;</a:t>
            </a:r>
            <a:r>
              <a:rPr lang="en-US" altLang="zh-CN" sz="2000" i="1" dirty="0" err="1"/>
              <a:t>z</a:t>
            </a:r>
            <a:r>
              <a:rPr lang="en-US" altLang="zh-CN" sz="2000" dirty="0" err="1"/>
              <a:t>,y</a:t>
            </a:r>
            <a:r>
              <a:rPr lang="en-US" altLang="zh-CN" sz="2000" dirty="0"/>
              <a:t>&gt;</a:t>
            </a:r>
            <a:r>
              <a:rPr lang="en-US" altLang="zh-CN" sz="2000" dirty="0">
                <a:sym typeface="Symbol" panose="05050102010706020507" pitchFamily="18" charset="2"/>
              </a:rPr>
              <a:t></a:t>
            </a:r>
            <a:r>
              <a:rPr lang="en-US" altLang="zh-CN" sz="2000" i="1" dirty="0" err="1"/>
              <a:t>R</a:t>
            </a:r>
            <a:r>
              <a:rPr lang="en-US" altLang="zh-CN" sz="2000" dirty="0" err="1"/>
              <a:t>,since</a:t>
            </a:r>
            <a:r>
              <a:rPr lang="en-US" altLang="zh-CN" sz="2000" dirty="0"/>
              <a:t> </a:t>
            </a:r>
            <a:r>
              <a:rPr lang="en-US" altLang="zh-CN" sz="2000" i="1" dirty="0"/>
              <a:t>R </a:t>
            </a:r>
            <a:r>
              <a:rPr lang="en-US" altLang="zh-CN" sz="2000" dirty="0"/>
              <a:t>is transitive</a:t>
            </a:r>
            <a:r>
              <a:rPr lang="zh-CN" altLang="en-US" sz="2000" dirty="0"/>
              <a:t>，</a:t>
            </a:r>
            <a:endParaRPr lang="en-US" altLang="zh-CN" sz="2000" dirty="0"/>
          </a:p>
          <a:p>
            <a:pPr marL="0" indent="0" algn="just" eaLnBrk="1" hangingPunct="1">
              <a:lnSpc>
                <a:spcPct val="90000"/>
              </a:lnSpc>
              <a:buNone/>
            </a:pPr>
            <a:r>
              <a:rPr lang="en-US" altLang="zh-CN" sz="2000" dirty="0"/>
              <a:t>&lt;</a:t>
            </a:r>
            <a:r>
              <a:rPr lang="en-US" altLang="zh-CN" sz="2000" i="1" dirty="0" err="1"/>
              <a:t>z</a:t>
            </a:r>
            <a:r>
              <a:rPr lang="en-US" altLang="zh-CN" sz="2000" dirty="0" err="1"/>
              <a:t>,</a:t>
            </a:r>
            <a:r>
              <a:rPr lang="en-US" altLang="zh-CN" sz="2000" i="1" dirty="0" err="1"/>
              <a:t>x</a:t>
            </a:r>
            <a:r>
              <a:rPr lang="en-US" altLang="zh-CN" sz="2000" dirty="0"/>
              <a:t>&gt;</a:t>
            </a:r>
            <a:r>
              <a:rPr lang="en-US" altLang="zh-CN" sz="2000" dirty="0">
                <a:sym typeface="Symbol" panose="05050102010706020507" pitchFamily="18" charset="2"/>
              </a:rPr>
              <a:t></a:t>
            </a:r>
            <a:r>
              <a:rPr lang="en-US" altLang="zh-CN" sz="2000" i="1" dirty="0"/>
              <a:t>R</a:t>
            </a:r>
            <a:r>
              <a:rPr lang="en-US" altLang="zh-CN" sz="2000" dirty="0"/>
              <a:t>,∴&lt;</a:t>
            </a:r>
            <a:r>
              <a:rPr lang="en-US" altLang="zh-CN" sz="2000" i="1" dirty="0" err="1"/>
              <a:t>x</a:t>
            </a:r>
            <a:r>
              <a:rPr lang="en-US" altLang="zh-CN" sz="2000" dirty="0" err="1"/>
              <a:t>,</a:t>
            </a:r>
            <a:r>
              <a:rPr lang="en-US" altLang="zh-CN" sz="2000" i="1" dirty="0" err="1"/>
              <a:t>z</a:t>
            </a:r>
            <a:r>
              <a:rPr lang="en-US" altLang="zh-CN" sz="2000" dirty="0"/>
              <a:t>&gt;</a:t>
            </a:r>
            <a:r>
              <a:rPr lang="en-US" altLang="zh-CN" sz="2000" dirty="0">
                <a:sym typeface="Symbol" panose="05050102010706020507" pitchFamily="18" charset="2"/>
              </a:rPr>
              <a:t></a:t>
            </a:r>
            <a:r>
              <a:rPr lang="en-US" altLang="zh-CN" sz="2000" i="1" dirty="0"/>
              <a:t>R</a:t>
            </a:r>
            <a:r>
              <a:rPr lang="en-US" altLang="zh-CN" sz="2000" baseline="30000" dirty="0"/>
              <a:t>-1</a:t>
            </a:r>
            <a:endParaRPr lang="en-US" altLang="zh-CN" sz="2000" dirty="0"/>
          </a:p>
        </p:txBody>
      </p:sp>
    </p:spTree>
  </p:cSld>
  <p:clrMapOvr>
    <a:masterClrMapping/>
  </p:clrMapOvr>
  <p:transition spd="slow" advTm="8000">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28688" y="171450"/>
            <a:ext cx="7315200" cy="742950"/>
          </a:xfrm>
        </p:spPr>
        <p:txBody>
          <a:bodyPr/>
          <a:lstStyle/>
          <a:p>
            <a:pPr eaLnBrk="1" hangingPunct="1"/>
            <a:r>
              <a:rPr lang="zh-CN" altLang="en-US" sz="3400" dirty="0"/>
              <a:t>关系的交运算对关系性质的保持</a:t>
            </a:r>
          </a:p>
        </p:txBody>
      </p:sp>
      <p:sp>
        <p:nvSpPr>
          <p:cNvPr id="87043" name="Rectangle 4"/>
          <p:cNvSpPr>
            <a:spLocks noGrp="1" noChangeArrowheads="1"/>
          </p:cNvSpPr>
          <p:nvPr>
            <p:ph sz="quarter" idx="1"/>
          </p:nvPr>
        </p:nvSpPr>
        <p:spPr>
          <a:xfrm>
            <a:off x="323528" y="1200150"/>
            <a:ext cx="8442647" cy="3371850"/>
          </a:xfrm>
        </p:spPr>
        <p:txBody>
          <a:bodyPr/>
          <a:lstStyle/>
          <a:p>
            <a:pPr marL="0" indent="0" eaLnBrk="1" hangingPunct="1">
              <a:lnSpc>
                <a:spcPct val="80000"/>
              </a:lnSpc>
              <a:spcBef>
                <a:spcPct val="50000"/>
              </a:spcBef>
              <a:buNone/>
            </a:pPr>
            <a:r>
              <a:rPr lang="zh-CN" altLang="en-US" sz="1800" dirty="0">
                <a:solidFill>
                  <a:schemeClr val="tx2"/>
                </a:solidFill>
              </a:rPr>
              <a:t>自反</a:t>
            </a:r>
            <a:r>
              <a:rPr lang="en-US" altLang="zh-CN" sz="1800" dirty="0"/>
              <a:t>:</a:t>
            </a:r>
            <a:r>
              <a:rPr lang="en-US" altLang="zh-CN" sz="1800" dirty="0">
                <a:sym typeface="Symbol" panose="05050102010706020507" pitchFamily="18" charset="2"/>
              </a:rPr>
              <a:t></a:t>
            </a:r>
            <a:r>
              <a:rPr lang="en-US" altLang="zh-CN" sz="1800" i="1" dirty="0">
                <a:cs typeface="Times New Roman" panose="02020603050405020304" pitchFamily="18" charset="0"/>
              </a:rPr>
              <a:t>x</a:t>
            </a:r>
            <a:r>
              <a:rPr lang="en-US" altLang="zh-CN" sz="1800" dirty="0">
                <a:cs typeface="Times New Roman" panose="02020603050405020304" pitchFamily="18" charset="0"/>
              </a:rPr>
              <a:t>,</a:t>
            </a:r>
            <a:r>
              <a:rPr lang="en-US" altLang="zh-CN" sz="1800" dirty="0"/>
              <a:t>∵</a:t>
            </a:r>
            <a:r>
              <a:rPr lang="en-US" altLang="zh-CN" sz="1800" dirty="0">
                <a:cs typeface="Times New Roman" panose="02020603050405020304" pitchFamily="18" charset="0"/>
              </a:rPr>
              <a:t>&lt;</a:t>
            </a:r>
            <a:r>
              <a:rPr lang="en-US" altLang="zh-CN" sz="1800" i="1" dirty="0" err="1">
                <a:cs typeface="Times New Roman" panose="02020603050405020304" pitchFamily="18" charset="0"/>
              </a:rPr>
              <a:t>x</a:t>
            </a:r>
            <a:r>
              <a:rPr lang="en-US" altLang="zh-CN" sz="1800" dirty="0" err="1">
                <a:cs typeface="Times New Roman" panose="02020603050405020304" pitchFamily="18" charset="0"/>
              </a:rPr>
              <a:t>,</a:t>
            </a:r>
            <a:r>
              <a:rPr lang="en-US" altLang="zh-CN" sz="1800" i="1" dirty="0" err="1">
                <a:cs typeface="Times New Roman" panose="02020603050405020304" pitchFamily="18" charset="0"/>
              </a:rPr>
              <a:t>x</a:t>
            </a:r>
            <a:r>
              <a:rPr lang="en-US" altLang="zh-CN" sz="1800" dirty="0">
                <a:cs typeface="Times New Roman" panose="02020603050405020304" pitchFamily="18" charset="0"/>
              </a:rPr>
              <a:t>&gt;</a:t>
            </a:r>
            <a:r>
              <a:rPr lang="en-US" altLang="zh-CN" sz="1800" dirty="0">
                <a:sym typeface="Symbol" panose="05050102010706020507" pitchFamily="18" charset="2"/>
              </a:rPr>
              <a:t></a:t>
            </a:r>
            <a:r>
              <a:rPr lang="en-US" altLang="zh-CN" sz="1800" i="1" dirty="0">
                <a:cs typeface="Times New Roman" panose="02020603050405020304" pitchFamily="18" charset="0"/>
              </a:rPr>
              <a:t>R</a:t>
            </a:r>
            <a:r>
              <a:rPr lang="en-US" altLang="zh-CN" sz="1800" baseline="-30000" dirty="0">
                <a:cs typeface="Times New Roman" panose="02020603050405020304" pitchFamily="18" charset="0"/>
              </a:rPr>
              <a:t>1</a:t>
            </a:r>
            <a:r>
              <a:rPr lang="en-US" altLang="zh-CN" sz="1800" dirty="0">
                <a:cs typeface="Times New Roman" panose="02020603050405020304" pitchFamily="18" charset="0"/>
              </a:rPr>
              <a:t>,&lt;</a:t>
            </a:r>
            <a:r>
              <a:rPr lang="en-US" altLang="zh-CN" sz="1800" i="1" dirty="0" err="1">
                <a:cs typeface="Times New Roman" panose="02020603050405020304" pitchFamily="18" charset="0"/>
              </a:rPr>
              <a:t>x</a:t>
            </a:r>
            <a:r>
              <a:rPr lang="en-US" altLang="zh-CN" sz="1800" dirty="0" err="1">
                <a:cs typeface="Times New Roman" panose="02020603050405020304" pitchFamily="18" charset="0"/>
              </a:rPr>
              <a:t>,</a:t>
            </a:r>
            <a:r>
              <a:rPr lang="en-US" altLang="zh-CN" sz="1800" i="1" dirty="0" err="1">
                <a:cs typeface="Times New Roman" panose="02020603050405020304" pitchFamily="18" charset="0"/>
              </a:rPr>
              <a:t>x</a:t>
            </a:r>
            <a:r>
              <a:rPr lang="en-US" altLang="zh-CN" sz="1800" dirty="0">
                <a:cs typeface="Times New Roman" panose="02020603050405020304" pitchFamily="18" charset="0"/>
              </a:rPr>
              <a:t>&gt;</a:t>
            </a:r>
            <a:r>
              <a:rPr lang="en-US" altLang="zh-CN" sz="1800" dirty="0">
                <a:sym typeface="Symbol" panose="05050102010706020507" pitchFamily="18" charset="2"/>
              </a:rPr>
              <a:t></a:t>
            </a:r>
            <a:r>
              <a:rPr lang="en-US" altLang="zh-CN" sz="1800" i="1" dirty="0">
                <a:cs typeface="Times New Roman" panose="02020603050405020304" pitchFamily="18" charset="0"/>
              </a:rPr>
              <a:t>R</a:t>
            </a:r>
            <a:r>
              <a:rPr lang="en-US" altLang="zh-CN" sz="1800" baseline="-30000" dirty="0">
                <a:cs typeface="Times New Roman" panose="02020603050405020304" pitchFamily="18" charset="0"/>
              </a:rPr>
              <a:t>2</a:t>
            </a:r>
            <a:r>
              <a:rPr lang="en-US" altLang="zh-CN" sz="1800" dirty="0">
                <a:cs typeface="Times New Roman" panose="02020603050405020304" pitchFamily="18" charset="0"/>
              </a:rPr>
              <a:t>,</a:t>
            </a:r>
            <a:r>
              <a:rPr lang="en-US" altLang="zh-CN" sz="1800" dirty="0"/>
              <a:t>∴</a:t>
            </a:r>
            <a:r>
              <a:rPr lang="en-US" altLang="zh-CN" sz="1800" dirty="0">
                <a:cs typeface="Times New Roman" panose="02020603050405020304" pitchFamily="18" charset="0"/>
              </a:rPr>
              <a:t>&lt;</a:t>
            </a:r>
            <a:r>
              <a:rPr lang="en-US" altLang="zh-CN" sz="1800" i="1" dirty="0" err="1">
                <a:cs typeface="Times New Roman" panose="02020603050405020304" pitchFamily="18" charset="0"/>
              </a:rPr>
              <a:t>x</a:t>
            </a:r>
            <a:r>
              <a:rPr lang="en-US" altLang="zh-CN" sz="1800" dirty="0" err="1">
                <a:cs typeface="Times New Roman" panose="02020603050405020304" pitchFamily="18" charset="0"/>
              </a:rPr>
              <a:t>,</a:t>
            </a:r>
            <a:r>
              <a:rPr lang="en-US" altLang="zh-CN" sz="1800" i="1" dirty="0" err="1">
                <a:cs typeface="Times New Roman" panose="02020603050405020304" pitchFamily="18" charset="0"/>
              </a:rPr>
              <a:t>x</a:t>
            </a:r>
            <a:r>
              <a:rPr lang="en-US" altLang="zh-CN" sz="1800" dirty="0">
                <a:cs typeface="Times New Roman" panose="02020603050405020304" pitchFamily="18" charset="0"/>
              </a:rPr>
              <a:t>&gt;</a:t>
            </a:r>
            <a:r>
              <a:rPr lang="en-US" altLang="zh-CN" sz="1800" dirty="0">
                <a:sym typeface="Symbol" panose="05050102010706020507" pitchFamily="18" charset="2"/>
              </a:rPr>
              <a:t></a:t>
            </a:r>
            <a:r>
              <a:rPr lang="en-US" altLang="zh-CN" sz="1800" i="1" dirty="0">
                <a:cs typeface="Times New Roman" panose="02020603050405020304" pitchFamily="18" charset="0"/>
              </a:rPr>
              <a:t>R</a:t>
            </a:r>
            <a:r>
              <a:rPr lang="en-US" altLang="zh-CN" sz="1800" baseline="-30000" dirty="0">
                <a:cs typeface="Times New Roman" panose="02020603050405020304" pitchFamily="18" charset="0"/>
              </a:rPr>
              <a:t>1</a:t>
            </a:r>
            <a:r>
              <a:rPr lang="en-US" altLang="zh-CN" sz="1800" dirty="0">
                <a:sym typeface="Symbol" panose="05050102010706020507" pitchFamily="18" charset="2"/>
              </a:rPr>
              <a:t></a:t>
            </a:r>
            <a:r>
              <a:rPr lang="en-US" altLang="zh-CN" sz="1800" i="1" dirty="0">
                <a:cs typeface="Times New Roman" panose="02020603050405020304" pitchFamily="18" charset="0"/>
              </a:rPr>
              <a:t>R</a:t>
            </a:r>
            <a:r>
              <a:rPr lang="en-US" altLang="zh-CN" sz="1800" baseline="-30000" dirty="0">
                <a:cs typeface="Times New Roman" panose="02020603050405020304" pitchFamily="18" charset="0"/>
              </a:rPr>
              <a:t>2</a:t>
            </a:r>
            <a:endParaRPr lang="en-US" altLang="zh-CN" sz="1800" dirty="0"/>
          </a:p>
          <a:p>
            <a:pPr marL="0" indent="0" eaLnBrk="1" hangingPunct="1">
              <a:lnSpc>
                <a:spcPct val="80000"/>
              </a:lnSpc>
              <a:spcBef>
                <a:spcPct val="50000"/>
              </a:spcBef>
              <a:buNone/>
            </a:pPr>
            <a:r>
              <a:rPr lang="zh-CN" altLang="en-US" sz="1800" dirty="0">
                <a:solidFill>
                  <a:schemeClr val="tx2"/>
                </a:solidFill>
                <a:sym typeface="Symbol" panose="05050102010706020507" pitchFamily="18" charset="2"/>
              </a:rPr>
              <a:t>反自反</a:t>
            </a:r>
            <a:r>
              <a:rPr lang="en-US" altLang="zh-CN" sz="1800" dirty="0">
                <a:sym typeface="Symbol" panose="05050102010706020507" pitchFamily="18" charset="2"/>
              </a:rPr>
              <a:t>:supposing </a:t>
            </a:r>
            <a:r>
              <a:rPr lang="en-US" altLang="zh-CN" sz="1800" i="1" dirty="0">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a:t>
            </a:r>
            <a:r>
              <a:rPr lang="en-US" altLang="zh-CN" sz="1800" dirty="0">
                <a:sym typeface="Symbol" panose="05050102010706020507" pitchFamily="18" charset="2"/>
              </a:rPr>
              <a:t>then</a:t>
            </a:r>
            <a:r>
              <a:rPr lang="en-US" altLang="zh-CN" sz="1800" dirty="0">
                <a:cs typeface="Times New Roman" panose="02020603050405020304" pitchFamily="18" charset="0"/>
                <a:sym typeface="Symbol" panose="05050102010706020507" pitchFamily="18" charset="2"/>
              </a:rPr>
              <a:t>&lt;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cs typeface="Times New Roman" panose="02020603050405020304" pitchFamily="18" charset="0"/>
                <a:sym typeface="Symbol" panose="05050102010706020507" pitchFamily="18" charset="2"/>
              </a:rPr>
              <a:t>,&lt;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sym typeface="Symbol" panose="05050102010706020507" pitchFamily="18" charset="2"/>
              </a:rPr>
              <a:t>,contradiction.</a:t>
            </a:r>
            <a:endParaRPr lang="en-US" altLang="zh-CN" sz="1800" dirty="0"/>
          </a:p>
          <a:p>
            <a:pPr marL="0" indent="0" eaLnBrk="1" hangingPunct="1">
              <a:lnSpc>
                <a:spcPct val="80000"/>
              </a:lnSpc>
              <a:spcBef>
                <a:spcPct val="50000"/>
              </a:spcBef>
              <a:buNone/>
            </a:pPr>
            <a:r>
              <a:rPr lang="zh-CN" altLang="en-US" sz="1800" dirty="0">
                <a:solidFill>
                  <a:schemeClr val="tx2"/>
                </a:solidFill>
                <a:sym typeface="Symbol" panose="05050102010706020507" pitchFamily="18" charset="2"/>
              </a:rPr>
              <a:t>对称</a:t>
            </a:r>
            <a:r>
              <a:rPr lang="en-US" altLang="zh-CN" sz="1800" dirty="0">
                <a:sym typeface="Symbol" panose="05050102010706020507" pitchFamily="18" charset="2"/>
              </a:rPr>
              <a:t>:</a:t>
            </a:r>
            <a:r>
              <a:rPr lang="en-US" altLang="zh-CN" sz="1800" dirty="0">
                <a:cs typeface="Times New Roman" panose="02020603050405020304" pitchFamily="18" charset="0"/>
                <a:sym typeface="Symbol" panose="05050102010706020507" pitchFamily="18" charset="2"/>
              </a:rPr>
              <a: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cs typeface="Times New Roman" panose="02020603050405020304" pitchFamily="18" charset="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cs typeface="Times New Roman" panose="02020603050405020304" pitchFamily="18" charset="0"/>
                <a:sym typeface="Symbol" panose="05050102010706020507" pitchFamily="18" charset="2"/>
              </a:rPr>
              <a:t>,&lt;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zh-CN" altLang="en-US" sz="1800" dirty="0">
                <a:sym typeface="Symbol" panose="05050102010706020507" pitchFamily="18" charset="2"/>
              </a:rPr>
              <a:t>，</a:t>
            </a:r>
            <a:r>
              <a:rPr lang="en-US" altLang="zh-CN" sz="1800" dirty="0">
                <a:sym typeface="Symbol" panose="05050102010706020507" pitchFamily="18" charset="2"/>
              </a:rPr>
              <a:t>since </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 </a:t>
            </a:r>
            <a:r>
              <a:rPr lang="en-US" altLang="zh-CN" sz="1800" dirty="0">
                <a:sym typeface="Symbol" panose="05050102010706020507" pitchFamily="18" charset="2"/>
              </a:rPr>
              <a:t>and </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 </a:t>
            </a:r>
            <a:r>
              <a:rPr lang="en-US" altLang="zh-CN" sz="1800" dirty="0">
                <a:cs typeface="Times New Roman" panose="02020603050405020304" pitchFamily="18" charset="0"/>
                <a:sym typeface="Symbol" panose="05050102010706020507" pitchFamily="18" charset="2"/>
              </a:rPr>
              <a:t>are symmetric</a:t>
            </a:r>
            <a:r>
              <a:rPr lang="zh-CN" altLang="en-US" sz="1800" dirty="0">
                <a:sym typeface="Symbol" panose="05050102010706020507" pitchFamily="18" charset="2"/>
              </a:rPr>
              <a:t>，</a:t>
            </a:r>
            <a:r>
              <a:rPr lang="en-US" altLang="zh-CN" sz="1800" dirty="0">
                <a:sym typeface="Symbol" panose="05050102010706020507" pitchFamily="18" charset="2"/>
              </a:rPr>
              <a:t>&lt;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cs typeface="Times New Roman" panose="02020603050405020304" pitchFamily="18" charset="0"/>
                <a:sym typeface="Symbol" panose="05050102010706020507" pitchFamily="18" charset="2"/>
              </a:rPr>
              <a:t>,&lt;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a:t>
            </a:r>
            <a:r>
              <a:rPr lang="en-US" altLang="zh-CN" sz="1800" dirty="0">
                <a:sym typeface="Symbol" panose="05050102010706020507" pitchFamily="18" charset="2"/>
              </a:rPr>
              <a:t>∴&lt;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cs typeface="Times New Roman" panose="02020603050405020304" pitchFamily="18" charset="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a:t>
            </a:r>
            <a:endParaRPr lang="en-US" altLang="zh-CN" sz="1800" dirty="0">
              <a:sym typeface="Symbol" panose="05050102010706020507" pitchFamily="18" charset="2"/>
            </a:endParaRPr>
          </a:p>
          <a:p>
            <a:pPr marL="0" indent="0" eaLnBrk="1" hangingPunct="1">
              <a:lnSpc>
                <a:spcPct val="80000"/>
              </a:lnSpc>
              <a:spcBef>
                <a:spcPct val="50000"/>
              </a:spcBef>
              <a:buNone/>
            </a:pPr>
            <a:r>
              <a:rPr lang="zh-CN" altLang="en-US" sz="1800" dirty="0">
                <a:solidFill>
                  <a:schemeClr val="tx2"/>
                </a:solidFill>
                <a:sym typeface="Symbol" panose="05050102010706020507" pitchFamily="18" charset="2"/>
              </a:rPr>
              <a:t>反对称</a:t>
            </a:r>
            <a:r>
              <a:rPr lang="en-US" altLang="zh-CN" sz="1800" dirty="0">
                <a:sym typeface="Symbol" panose="05050102010706020507" pitchFamily="18" charset="2"/>
              </a:rPr>
              <a:t>: </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,y,supposing</a:t>
            </a:r>
            <a:r>
              <a:rPr lang="en-US" altLang="zh-CN" sz="1800" dirty="0">
                <a:cs typeface="Times New Roman" panose="02020603050405020304" pitchFamily="18" charset="0"/>
                <a:sym typeface="Symbol" panose="05050102010706020507" pitchFamily="18" charset="2"/>
              </a:rPr>
              <a:t> &lt;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 &lt;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 then&lt;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cs typeface="Times New Roman" panose="02020603050405020304" pitchFamily="18" charset="0"/>
                <a:sym typeface="Symbol" panose="05050102010706020507" pitchFamily="18" charset="2"/>
              </a:rPr>
              <a:t>,and&lt;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,since </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 </a:t>
            </a:r>
            <a:r>
              <a:rPr lang="en-US" altLang="zh-CN" sz="1800" dirty="0">
                <a:sym typeface="Symbol" panose="05050102010706020507" pitchFamily="18" charset="2"/>
              </a:rPr>
              <a:t>and </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 </a:t>
            </a:r>
            <a:r>
              <a:rPr lang="en-US" altLang="zh-CN" sz="1800" dirty="0">
                <a:sym typeface="Symbol" panose="05050102010706020507" pitchFamily="18" charset="2"/>
              </a:rPr>
              <a:t>are both asymmetric</a:t>
            </a:r>
            <a:r>
              <a:rPr lang="zh-CN" altLang="en-US"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x</a:t>
            </a:r>
            <a:r>
              <a:rPr lang="en-US" altLang="zh-CN" sz="1800" dirty="0">
                <a:cs typeface="Times New Roman" panose="02020603050405020304" pitchFamily="18" charset="0"/>
                <a:sym typeface="Symbol" panose="05050102010706020507" pitchFamily="18" charset="2"/>
              </a:rPr>
              <a:t>=y</a:t>
            </a:r>
            <a:endParaRPr lang="en-US" altLang="zh-CN" sz="1800" dirty="0">
              <a:sym typeface="Symbol" panose="05050102010706020507" pitchFamily="18" charset="2"/>
            </a:endParaRPr>
          </a:p>
          <a:p>
            <a:pPr marL="0" indent="0" eaLnBrk="1" hangingPunct="1">
              <a:lnSpc>
                <a:spcPct val="80000"/>
              </a:lnSpc>
              <a:spcBef>
                <a:spcPct val="50000"/>
              </a:spcBef>
              <a:buNone/>
            </a:pPr>
            <a:r>
              <a:rPr lang="zh-CN" altLang="en-US" sz="1800" dirty="0">
                <a:solidFill>
                  <a:schemeClr val="tx2"/>
                </a:solidFill>
                <a:sym typeface="Symbol" panose="05050102010706020507" pitchFamily="18" charset="2"/>
              </a:rPr>
              <a:t>传递</a:t>
            </a:r>
            <a:r>
              <a:rPr lang="en-US" altLang="zh-CN" sz="1800" dirty="0">
                <a:sym typeface="Symbol" panose="05050102010706020507" pitchFamily="18" charset="2"/>
              </a:rPr>
              <a:t>: </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z</a:t>
            </a:r>
            <a:r>
              <a:rPr lang="en-US" altLang="zh-CN" sz="1800" dirty="0" err="1">
                <a:cs typeface="Times New Roman" panose="02020603050405020304" pitchFamily="18" charset="0"/>
                <a:sym typeface="Symbol" panose="05050102010706020507" pitchFamily="18" charset="2"/>
              </a:rPr>
              <a:t>,if</a:t>
            </a:r>
            <a:r>
              <a:rPr lang="en-US" altLang="zh-CN" sz="1800" dirty="0">
                <a:cs typeface="Times New Roman" panose="02020603050405020304" pitchFamily="18" charset="0"/>
                <a:sym typeface="Symbol" panose="05050102010706020507" pitchFamily="18" charset="2"/>
              </a:rPr>
              <a:t>&lt;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z</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 then&lt;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z</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cs typeface="Times New Roman" panose="02020603050405020304" pitchFamily="18" charset="0"/>
                <a:sym typeface="Symbol" panose="05050102010706020507" pitchFamily="18" charset="2"/>
              </a:rPr>
              <a:t>,and&lt;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,y</a:t>
            </a:r>
            <a:r>
              <a:rPr lang="en-US" altLang="zh-CN" sz="1800" dirty="0">
                <a:cs typeface="Times New Roman" panose="02020603050405020304" pitchFamily="18" charset="0"/>
                <a:sym typeface="Symbol" panose="05050102010706020507" pitchFamily="18" charset="2"/>
              </a:rPr>
              <a:t>&gt;,&lt;</a:t>
            </a:r>
            <a:r>
              <a:rPr lang="en-US" altLang="zh-CN" sz="1800" dirty="0" err="1">
                <a:cs typeface="Times New Roman" panose="02020603050405020304" pitchFamily="18" charset="0"/>
                <a:sym typeface="Symbol" panose="05050102010706020507" pitchFamily="18" charset="2"/>
              </a:rPr>
              <a:t>y,</a:t>
            </a:r>
            <a:r>
              <a:rPr lang="en-US" altLang="zh-CN" sz="1800" i="1" dirty="0" err="1">
                <a:cs typeface="Times New Roman" panose="02020603050405020304" pitchFamily="18" charset="0"/>
                <a:sym typeface="Symbol" panose="05050102010706020507" pitchFamily="18" charset="2"/>
              </a:rPr>
              <a:t>z</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,since </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 </a:t>
            </a:r>
            <a:r>
              <a:rPr lang="en-US" altLang="zh-CN" sz="1800" dirty="0">
                <a:sym typeface="Symbol" panose="05050102010706020507" pitchFamily="18" charset="2"/>
              </a:rPr>
              <a:t>and </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 </a:t>
            </a:r>
            <a:r>
              <a:rPr lang="en-US" altLang="zh-CN" sz="1800" dirty="0">
                <a:sym typeface="Symbol" panose="05050102010706020507" pitchFamily="18" charset="2"/>
              </a:rPr>
              <a:t>are both transitive,&lt;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a:t>
            </a:r>
            <a:r>
              <a:rPr lang="en-US" altLang="zh-CN" sz="1800" i="1" dirty="0" err="1">
                <a:cs typeface="Times New Roman" panose="02020603050405020304" pitchFamily="18" charset="0"/>
                <a:sym typeface="Symbol" panose="05050102010706020507" pitchFamily="18" charset="2"/>
              </a:rPr>
              <a:t>z</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cs typeface="Times New Roman" panose="02020603050405020304" pitchFamily="18" charset="0"/>
                <a:sym typeface="Symbol" panose="05050102010706020507" pitchFamily="18" charset="2"/>
              </a:rPr>
              <a:t>,and&lt;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a:t>
            </a:r>
            <a:r>
              <a:rPr lang="en-US" altLang="zh-CN" sz="1800" i="1" dirty="0" err="1">
                <a:cs typeface="Times New Roman" panose="02020603050405020304" pitchFamily="18" charset="0"/>
                <a:sym typeface="Symbol" panose="05050102010706020507" pitchFamily="18" charset="2"/>
              </a:rPr>
              <a:t>z</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r>
              <a:rPr lang="en-US" altLang="zh-CN" sz="1800" dirty="0">
                <a:cs typeface="Times New Roman" panose="02020603050405020304" pitchFamily="18" charset="0"/>
                <a:sym typeface="Symbol" panose="05050102010706020507" pitchFamily="18" charset="2"/>
              </a:rPr>
              <a:t>,</a:t>
            </a:r>
            <a:r>
              <a:rPr lang="en-US" altLang="zh-CN" sz="1800" dirty="0">
                <a:sym typeface="Symbol" panose="05050102010706020507" pitchFamily="18" charset="2"/>
              </a:rPr>
              <a:t>∴&lt;</a:t>
            </a:r>
            <a:r>
              <a:rPr lang="en-US" altLang="zh-CN" sz="1800" i="1" dirty="0" err="1">
                <a:cs typeface="Times New Roman" panose="02020603050405020304" pitchFamily="18" charset="0"/>
                <a:sym typeface="Symbol" panose="05050102010706020507" pitchFamily="18" charset="2"/>
              </a:rPr>
              <a:t>x</a:t>
            </a:r>
            <a:r>
              <a:rPr lang="en-US" altLang="zh-CN" sz="1800" dirty="0" err="1">
                <a:cs typeface="Times New Roman" panose="02020603050405020304" pitchFamily="18" charset="0"/>
                <a:sym typeface="Symbol" panose="05050102010706020507" pitchFamily="18" charset="2"/>
              </a:rPr>
              <a:t>,</a:t>
            </a:r>
            <a:r>
              <a:rPr lang="en-US" altLang="zh-CN" sz="1800" i="1" dirty="0" err="1">
                <a:cs typeface="Times New Roman" panose="02020603050405020304" pitchFamily="18" charset="0"/>
                <a:sym typeface="Symbol" panose="05050102010706020507" pitchFamily="18" charset="2"/>
              </a:rPr>
              <a:t>z</a:t>
            </a:r>
            <a:r>
              <a:rPr lang="en-US" altLang="zh-CN" sz="1800" dirty="0">
                <a:cs typeface="Times New Roman" panose="02020603050405020304" pitchFamily="18" charset="0"/>
                <a:sym typeface="Symbol" panose="05050102010706020507" pitchFamily="18" charset="2"/>
              </a:rPr>
              <a:t>&gt;</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1</a:t>
            </a:r>
            <a:r>
              <a:rPr lang="en-US" altLang="zh-CN" sz="1800" dirty="0">
                <a:sym typeface="Symbol" panose="05050102010706020507" pitchFamily="18" charset="2"/>
              </a:rPr>
              <a:t></a:t>
            </a:r>
            <a:r>
              <a:rPr lang="en-US" altLang="zh-CN" sz="1800" i="1" dirty="0">
                <a:cs typeface="Times New Roman" panose="02020603050405020304" pitchFamily="18" charset="0"/>
                <a:sym typeface="Symbol" panose="05050102010706020507" pitchFamily="18" charset="2"/>
              </a:rPr>
              <a:t>R</a:t>
            </a:r>
            <a:r>
              <a:rPr lang="en-US" altLang="zh-CN" sz="1800" baseline="-30000" dirty="0">
                <a:cs typeface="Times New Roman" panose="02020603050405020304" pitchFamily="18" charset="0"/>
                <a:sym typeface="Symbol" panose="05050102010706020507" pitchFamily="18" charset="2"/>
              </a:rPr>
              <a:t>2</a:t>
            </a:r>
            <a:endParaRPr lang="en-US" altLang="zh-CN" sz="1800" dirty="0"/>
          </a:p>
        </p:txBody>
      </p:sp>
    </p:spTree>
  </p:cSld>
  <p:clrMapOvr>
    <a:masterClrMapping/>
  </p:clrMapOvr>
  <p:transition spd="slow" advTm="8000">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28688" y="171450"/>
            <a:ext cx="7315200" cy="742950"/>
          </a:xfrm>
        </p:spPr>
        <p:txBody>
          <a:bodyPr/>
          <a:lstStyle/>
          <a:p>
            <a:pPr eaLnBrk="1" hangingPunct="1"/>
            <a:r>
              <a:rPr lang="zh-CN" altLang="en-US" sz="3400" dirty="0"/>
              <a:t>关系的交运算对关系性质的保持</a:t>
            </a:r>
          </a:p>
        </p:txBody>
      </p:sp>
      <p:sp>
        <p:nvSpPr>
          <p:cNvPr id="87043" name="Rectangle 4"/>
          <p:cNvSpPr>
            <a:spLocks noGrp="1" noChangeArrowheads="1"/>
          </p:cNvSpPr>
          <p:nvPr>
            <p:ph sz="quarter" idx="1"/>
          </p:nvPr>
        </p:nvSpPr>
        <p:spPr>
          <a:xfrm>
            <a:off x="612775" y="1200150"/>
            <a:ext cx="8153400" cy="3371850"/>
          </a:xfrm>
        </p:spPr>
        <p:txBody>
          <a:bodyPr/>
          <a:lstStyle/>
          <a:p>
            <a:pPr marL="239316" indent="-239316" eaLnBrk="1" hangingPunct="1">
              <a:lnSpc>
                <a:spcPct val="135000"/>
              </a:lnSpc>
              <a:defRPr/>
            </a:pPr>
            <a:r>
              <a:rPr lang="en-US" altLang="zh-CN" sz="2000" dirty="0"/>
              <a:t>R</a:t>
            </a:r>
            <a:r>
              <a:rPr lang="zh-CN" altLang="en-US" sz="2000" dirty="0">
                <a:latin typeface="宋体" panose="02010600030101010101" pitchFamily="2" charset="-122"/>
              </a:rPr>
              <a:t>是自反的</a:t>
            </a:r>
            <a:r>
              <a:rPr lang="zh-CN" altLang="en-US" sz="2000" dirty="0">
                <a:solidFill>
                  <a:schemeClr val="tx2"/>
                </a:solidFill>
                <a:latin typeface="宋体" panose="02010600030101010101" pitchFamily="2" charset="-122"/>
                <a:sym typeface="Symbol" panose="05050102010706020507" pitchFamily="18" charset="2"/>
              </a:rPr>
              <a:t></a:t>
            </a:r>
            <a:r>
              <a:rPr lang="en-US" altLang="zh-CN" sz="2000" dirty="0"/>
              <a:t>I</a:t>
            </a:r>
            <a:r>
              <a:rPr lang="en-US" altLang="zh-CN" sz="2000" baseline="-30000" dirty="0"/>
              <a:t>A</a:t>
            </a:r>
            <a:r>
              <a:rPr lang="en-US" altLang="zh-CN" sz="2000" dirty="0">
                <a:sym typeface="Symbol" panose="05050102010706020507" pitchFamily="18" charset="2"/>
              </a:rPr>
              <a:t></a:t>
            </a:r>
            <a:r>
              <a:rPr lang="en-US" altLang="zh-CN" sz="2000" dirty="0"/>
              <a:t>R</a:t>
            </a:r>
            <a:r>
              <a:rPr lang="en-US" altLang="zh-CN" sz="2000" dirty="0">
                <a:solidFill>
                  <a:schemeClr val="tx2"/>
                </a:solidFill>
                <a:latin typeface="宋体" panose="02010600030101010101" pitchFamily="2" charset="-122"/>
                <a:sym typeface="Symbol" panose="05050102010706020507" pitchFamily="18" charset="2"/>
              </a:rPr>
              <a:t></a:t>
            </a:r>
            <a:r>
              <a:rPr lang="en-US" altLang="zh-CN" sz="2000" dirty="0"/>
              <a:t>R</a:t>
            </a:r>
            <a:r>
              <a:rPr lang="en-US" altLang="zh-CN" sz="2000" baseline="30000" dirty="0"/>
              <a:t>-1</a:t>
            </a:r>
            <a:r>
              <a:rPr lang="zh-CN" altLang="en-US" sz="2000" dirty="0">
                <a:latin typeface="宋体" panose="02010600030101010101" pitchFamily="2" charset="-122"/>
              </a:rPr>
              <a:t>是自反的</a:t>
            </a:r>
            <a:r>
              <a:rPr lang="zh-CN" altLang="en-US" sz="2000" dirty="0"/>
              <a:t>；</a:t>
            </a:r>
          </a:p>
          <a:p>
            <a:pPr marL="480616" lvl="1" indent="-239316" eaLnBrk="1" hangingPunct="1">
              <a:lnSpc>
                <a:spcPct val="135000"/>
              </a:lnSpc>
              <a:defRPr/>
            </a:pPr>
            <a:r>
              <a:rPr lang="en-US" altLang="zh-CN" sz="1800" dirty="0"/>
              <a:t>R</a:t>
            </a:r>
            <a:r>
              <a:rPr lang="en-US" altLang="zh-CN" sz="1800" baseline="-25000" dirty="0"/>
              <a:t>1</a:t>
            </a:r>
            <a:r>
              <a:rPr lang="en-US" altLang="zh-CN" sz="1800" dirty="0">
                <a:latin typeface="宋体" panose="02010600030101010101" pitchFamily="2" charset="-122"/>
                <a:sym typeface="Symbol" panose="05050102010706020507" pitchFamily="18" charset="2"/>
              </a:rPr>
              <a:t>∩</a:t>
            </a:r>
            <a:r>
              <a:rPr lang="en-US" altLang="zh-CN" sz="1800" dirty="0"/>
              <a:t>R</a:t>
            </a:r>
            <a:r>
              <a:rPr lang="en-US" altLang="zh-CN" sz="1800" baseline="-25000" dirty="0"/>
              <a:t>2  </a:t>
            </a:r>
            <a:r>
              <a:rPr lang="en-US" altLang="zh-CN" sz="1800" dirty="0"/>
              <a:t>I</a:t>
            </a:r>
            <a:r>
              <a:rPr lang="en-US" altLang="zh-CN" sz="1800" baseline="-30000" dirty="0"/>
              <a:t>A</a:t>
            </a:r>
            <a:r>
              <a:rPr lang="en-US" altLang="zh-CN" sz="1800" dirty="0">
                <a:sym typeface="Symbol" panose="05050102010706020507" pitchFamily="18" charset="2"/>
              </a:rPr>
              <a:t></a:t>
            </a:r>
            <a:r>
              <a:rPr lang="en-US" altLang="zh-CN" sz="1800" dirty="0"/>
              <a:t>R</a:t>
            </a:r>
            <a:r>
              <a:rPr lang="en-US" altLang="zh-CN" sz="1800" baseline="-25000" dirty="0"/>
              <a:t>1   </a:t>
            </a:r>
            <a:r>
              <a:rPr lang="en-US" altLang="zh-CN" sz="1800" dirty="0"/>
              <a:t>I</a:t>
            </a:r>
            <a:r>
              <a:rPr lang="en-US" altLang="zh-CN" sz="1800" baseline="-30000" dirty="0"/>
              <a:t>A</a:t>
            </a:r>
            <a:r>
              <a:rPr lang="en-US" altLang="zh-CN" sz="1800" dirty="0">
                <a:sym typeface="Symbol" panose="05050102010706020507" pitchFamily="18" charset="2"/>
              </a:rPr>
              <a:t></a:t>
            </a:r>
            <a:r>
              <a:rPr lang="en-US" altLang="zh-CN" sz="1800" dirty="0"/>
              <a:t>R</a:t>
            </a:r>
            <a:r>
              <a:rPr lang="en-US" altLang="zh-CN" sz="1800" baseline="-25000" dirty="0"/>
              <a:t>2     </a:t>
            </a:r>
            <a:r>
              <a:rPr lang="en-US" altLang="zh-CN" sz="1800" dirty="0"/>
              <a:t>I</a:t>
            </a:r>
            <a:r>
              <a:rPr lang="en-US" altLang="zh-CN" sz="1800" baseline="-30000" dirty="0"/>
              <a:t>A</a:t>
            </a:r>
            <a:r>
              <a:rPr lang="en-US" altLang="zh-CN" sz="1800" dirty="0">
                <a:latin typeface="宋体" panose="02010600030101010101" pitchFamily="2" charset="-122"/>
                <a:sym typeface="Symbol" panose="05050102010706020507" pitchFamily="18" charset="2"/>
              </a:rPr>
              <a:t>∩</a:t>
            </a:r>
            <a:r>
              <a:rPr lang="en-US" altLang="zh-CN" sz="1800" dirty="0"/>
              <a:t>I</a:t>
            </a:r>
            <a:r>
              <a:rPr lang="en-US" altLang="zh-CN" sz="1800" baseline="-30000" dirty="0"/>
              <a:t>A</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latin typeface="宋体" panose="02010600030101010101" pitchFamily="2" charset="-122"/>
                <a:sym typeface="Symbol" panose="05050102010706020507" pitchFamily="18" charset="2"/>
              </a:rPr>
              <a:t>∩</a:t>
            </a:r>
            <a:r>
              <a:rPr lang="en-US" altLang="zh-CN" sz="1800" dirty="0"/>
              <a:t>R</a:t>
            </a:r>
            <a:r>
              <a:rPr lang="en-US" altLang="zh-CN" sz="1800" baseline="-25000" dirty="0"/>
              <a:t>2   </a:t>
            </a:r>
            <a:r>
              <a:rPr lang="en-US" altLang="zh-CN" sz="1800" dirty="0"/>
              <a:t>I</a:t>
            </a:r>
            <a:r>
              <a:rPr lang="en-US" altLang="zh-CN" sz="1800" baseline="-30000" dirty="0"/>
              <a:t>A</a:t>
            </a:r>
            <a:r>
              <a:rPr lang="en-US" altLang="zh-CN" sz="1800" dirty="0">
                <a:sym typeface="Symbol" panose="05050102010706020507" pitchFamily="18" charset="2"/>
              </a:rPr>
              <a:t></a:t>
            </a:r>
            <a:r>
              <a:rPr lang="en-US" altLang="zh-CN" sz="1800" dirty="0"/>
              <a:t>R</a:t>
            </a:r>
            <a:r>
              <a:rPr lang="en-US" altLang="zh-CN" sz="1800" baseline="-25000" dirty="0"/>
              <a:t>1</a:t>
            </a:r>
            <a:r>
              <a:rPr lang="en-US" altLang="zh-CN" sz="1800" dirty="0">
                <a:latin typeface="宋体" panose="02010600030101010101" pitchFamily="2" charset="-122"/>
                <a:sym typeface="Symbol" panose="05050102010706020507" pitchFamily="18" charset="2"/>
              </a:rPr>
              <a:t>∩</a:t>
            </a:r>
            <a:r>
              <a:rPr lang="en-US" altLang="zh-CN" sz="1800" dirty="0"/>
              <a:t>R</a:t>
            </a:r>
            <a:r>
              <a:rPr lang="en-US" altLang="zh-CN" sz="1800" baseline="-25000" dirty="0"/>
              <a:t>2</a:t>
            </a:r>
          </a:p>
          <a:p>
            <a:pPr marL="239316" indent="-239316" eaLnBrk="1" hangingPunct="1">
              <a:lnSpc>
                <a:spcPct val="135000"/>
              </a:lnSpc>
              <a:defRPr/>
            </a:pPr>
            <a:r>
              <a:rPr lang="en-US" altLang="zh-CN" sz="2000" dirty="0"/>
              <a:t>R</a:t>
            </a:r>
            <a:r>
              <a:rPr lang="zh-CN" altLang="en-US" sz="2000" dirty="0"/>
              <a:t>是反自反的</a:t>
            </a:r>
            <a:r>
              <a:rPr lang="zh-CN" altLang="en-US" sz="2000" dirty="0">
                <a:solidFill>
                  <a:schemeClr val="tx2"/>
                </a:solidFill>
                <a:latin typeface="宋体" panose="02010600030101010101" pitchFamily="2" charset="-122"/>
                <a:sym typeface="Symbol" panose="05050102010706020507" pitchFamily="18" charset="2"/>
              </a:rPr>
              <a:t></a:t>
            </a:r>
            <a:r>
              <a:rPr lang="en-US" altLang="zh-CN" sz="2000" dirty="0"/>
              <a:t>I</a:t>
            </a:r>
            <a:r>
              <a:rPr lang="en-US" altLang="zh-CN" sz="2000" baseline="-30000" dirty="0"/>
              <a:t>A</a:t>
            </a:r>
            <a:r>
              <a:rPr lang="en-US" altLang="zh-CN" sz="2000" dirty="0">
                <a:latin typeface="宋体" panose="02010600030101010101" pitchFamily="2" charset="-122"/>
                <a:sym typeface="Symbol" panose="05050102010706020507" pitchFamily="18" charset="2"/>
              </a:rPr>
              <a:t>∩</a:t>
            </a:r>
            <a:r>
              <a:rPr lang="en-US" altLang="zh-CN" sz="2000" dirty="0"/>
              <a:t>R=</a:t>
            </a:r>
            <a:r>
              <a:rPr lang="en-US" altLang="zh-CN" sz="2000" dirty="0">
                <a:sym typeface="Symbol" panose="05050102010706020507" pitchFamily="18" charset="2"/>
              </a:rPr>
              <a:t></a:t>
            </a:r>
            <a:r>
              <a:rPr lang="zh-CN" altLang="en-US" sz="2000" dirty="0">
                <a:latin typeface="宋体" panose="02010600030101010101" pitchFamily="2" charset="-122"/>
              </a:rPr>
              <a:t>；</a:t>
            </a:r>
          </a:p>
          <a:p>
            <a:pPr marL="239316" indent="-239316" eaLnBrk="1" hangingPunct="1">
              <a:lnSpc>
                <a:spcPct val="135000"/>
              </a:lnSpc>
              <a:defRPr/>
            </a:pPr>
            <a:r>
              <a:rPr lang="en-US" altLang="zh-CN" sz="2000" dirty="0"/>
              <a:t>R</a:t>
            </a:r>
            <a:r>
              <a:rPr lang="zh-CN" altLang="en-US" sz="2000" dirty="0">
                <a:latin typeface="宋体" panose="02010600030101010101" pitchFamily="2" charset="-122"/>
              </a:rPr>
              <a:t>是对称的</a:t>
            </a:r>
            <a:r>
              <a:rPr lang="zh-CN" altLang="en-US" sz="2000" dirty="0">
                <a:solidFill>
                  <a:schemeClr val="tx2"/>
                </a:solidFill>
                <a:latin typeface="宋体" panose="02010600030101010101" pitchFamily="2" charset="-122"/>
                <a:sym typeface="Symbol" panose="05050102010706020507" pitchFamily="18" charset="2"/>
              </a:rPr>
              <a:t></a:t>
            </a:r>
            <a:r>
              <a:rPr lang="en-US" altLang="zh-CN" sz="2000" dirty="0"/>
              <a:t>R</a:t>
            </a:r>
            <a:r>
              <a:rPr lang="en-US" altLang="zh-CN" sz="2000" baseline="30000" dirty="0"/>
              <a:t>-1</a:t>
            </a:r>
            <a:r>
              <a:rPr lang="en-US" altLang="zh-CN" sz="2000" dirty="0"/>
              <a:t>=R</a:t>
            </a:r>
            <a:r>
              <a:rPr lang="zh-CN" altLang="en-US" sz="2000" dirty="0"/>
              <a:t>；</a:t>
            </a:r>
          </a:p>
          <a:p>
            <a:pPr marL="239316" indent="-239316" eaLnBrk="1" hangingPunct="1">
              <a:lnSpc>
                <a:spcPct val="135000"/>
              </a:lnSpc>
              <a:defRPr/>
            </a:pPr>
            <a:r>
              <a:rPr lang="en-US" altLang="zh-CN" sz="2000" dirty="0"/>
              <a:t>R</a:t>
            </a:r>
            <a:r>
              <a:rPr lang="zh-CN" altLang="en-US" sz="2000" dirty="0">
                <a:latin typeface="宋体" panose="02010600030101010101" pitchFamily="2" charset="-122"/>
              </a:rPr>
              <a:t>是反对称的</a:t>
            </a:r>
            <a:r>
              <a:rPr lang="zh-CN" altLang="en-US" sz="2000" dirty="0">
                <a:solidFill>
                  <a:schemeClr val="tx2"/>
                </a:solidFill>
                <a:latin typeface="宋体" panose="02010600030101010101" pitchFamily="2" charset="-122"/>
                <a:sym typeface="Symbol" panose="05050102010706020507" pitchFamily="18" charset="2"/>
              </a:rPr>
              <a:t></a:t>
            </a:r>
            <a:r>
              <a:rPr lang="en-US" altLang="zh-CN" sz="2000" dirty="0"/>
              <a:t>R</a:t>
            </a:r>
            <a:r>
              <a:rPr lang="en-US" altLang="zh-CN" sz="2000" dirty="0">
                <a:latin typeface="宋体" panose="02010600030101010101" pitchFamily="2" charset="-122"/>
                <a:sym typeface="Symbol" panose="05050102010706020507" pitchFamily="18" charset="2"/>
              </a:rPr>
              <a:t>∩</a:t>
            </a:r>
            <a:r>
              <a:rPr lang="en-US" altLang="zh-CN" sz="2000" dirty="0"/>
              <a:t>R</a:t>
            </a:r>
            <a:r>
              <a:rPr lang="en-US" altLang="zh-CN" sz="2000" baseline="30000" dirty="0"/>
              <a:t>-1</a:t>
            </a:r>
            <a:r>
              <a:rPr lang="en-US" altLang="zh-CN" sz="2000" dirty="0">
                <a:sym typeface="Symbol" panose="05050102010706020507" pitchFamily="18" charset="2"/>
              </a:rPr>
              <a:t></a:t>
            </a:r>
            <a:r>
              <a:rPr lang="en-US" altLang="zh-CN" sz="2000" dirty="0"/>
              <a:t>I</a:t>
            </a:r>
            <a:r>
              <a:rPr lang="en-US" altLang="zh-CN" sz="2000" baseline="-30000" dirty="0"/>
              <a:t>A</a:t>
            </a:r>
            <a:endParaRPr lang="en-US" altLang="zh-CN" sz="2000" dirty="0">
              <a:latin typeface="宋体" panose="02010600030101010101" pitchFamily="2" charset="-122"/>
            </a:endParaRPr>
          </a:p>
          <a:p>
            <a:pPr marL="239316" indent="-239316" eaLnBrk="1" hangingPunct="1">
              <a:lnSpc>
                <a:spcPct val="135000"/>
              </a:lnSpc>
              <a:defRPr/>
            </a:pPr>
            <a:r>
              <a:rPr lang="en-US" altLang="zh-CN" sz="2000" dirty="0"/>
              <a:t>R</a:t>
            </a:r>
            <a:r>
              <a:rPr lang="zh-CN" altLang="en-US" sz="2000" dirty="0">
                <a:latin typeface="宋体" panose="02010600030101010101" pitchFamily="2" charset="-122"/>
              </a:rPr>
              <a:t>具有传递性的</a:t>
            </a:r>
            <a:r>
              <a:rPr lang="zh-CN" altLang="en-US" sz="2000" dirty="0">
                <a:solidFill>
                  <a:schemeClr val="tx2"/>
                </a:solidFill>
                <a:latin typeface="宋体" panose="02010600030101010101" pitchFamily="2" charset="-122"/>
                <a:sym typeface="Symbol" panose="05050102010706020507" pitchFamily="18" charset="2"/>
              </a:rPr>
              <a:t></a:t>
            </a:r>
            <a:r>
              <a:rPr lang="en-US" altLang="zh-CN" sz="2000" dirty="0"/>
              <a:t>R</a:t>
            </a:r>
            <a:r>
              <a:rPr lang="en-US" altLang="zh-CN" sz="2000" baseline="30000" dirty="0"/>
              <a:t>2</a:t>
            </a:r>
            <a:r>
              <a:rPr lang="en-US" altLang="zh-CN" sz="2000" dirty="0">
                <a:sym typeface="Symbol" panose="05050102010706020507" pitchFamily="18" charset="2"/>
              </a:rPr>
              <a:t></a:t>
            </a:r>
            <a:r>
              <a:rPr lang="en-US" altLang="zh-CN" sz="2000" dirty="0"/>
              <a:t>R</a:t>
            </a:r>
            <a:r>
              <a:rPr lang="zh-CN" altLang="en-US" sz="2000" dirty="0"/>
              <a:t>。</a:t>
            </a:r>
            <a:endParaRPr lang="en-US" altLang="zh-CN" sz="2000" dirty="0"/>
          </a:p>
          <a:p>
            <a:pPr marL="480616" lvl="1" indent="-239316" eaLnBrk="1" hangingPunct="1">
              <a:lnSpc>
                <a:spcPct val="135000"/>
              </a:lnSpc>
              <a:defRPr/>
            </a:pPr>
            <a:r>
              <a:rPr lang="en-US" altLang="zh-CN" sz="1800" dirty="0"/>
              <a:t>(R</a:t>
            </a:r>
            <a:r>
              <a:rPr lang="en-US" altLang="zh-CN" sz="1800" baseline="30000" dirty="0"/>
              <a:t>-1</a:t>
            </a:r>
            <a:r>
              <a:rPr lang="en-US" altLang="zh-CN" sz="1800" dirty="0"/>
              <a:t>)</a:t>
            </a:r>
            <a:r>
              <a:rPr lang="en-US" altLang="zh-CN" sz="1800" baseline="30000" dirty="0"/>
              <a:t>n</a:t>
            </a:r>
            <a:r>
              <a:rPr lang="en-US" altLang="zh-CN" sz="1800" dirty="0"/>
              <a:t>=(R</a:t>
            </a:r>
            <a:r>
              <a:rPr lang="en-US" altLang="zh-CN" sz="1800" baseline="30000" dirty="0"/>
              <a:t>n</a:t>
            </a:r>
            <a:r>
              <a:rPr lang="en-US" altLang="zh-CN" sz="1800" dirty="0"/>
              <a:t>)</a:t>
            </a:r>
            <a:r>
              <a:rPr lang="en-US" altLang="zh-CN" sz="1800" baseline="30000" dirty="0"/>
              <a:t>-1   </a:t>
            </a:r>
          </a:p>
          <a:p>
            <a:pPr marL="480616" lvl="1" indent="-239316" eaLnBrk="1" hangingPunct="1">
              <a:lnSpc>
                <a:spcPct val="135000"/>
              </a:lnSpc>
              <a:defRPr/>
            </a:pPr>
            <a:r>
              <a:rPr lang="en-US" altLang="zh-CN" sz="1800" dirty="0"/>
              <a:t>R</a:t>
            </a:r>
            <a:r>
              <a:rPr lang="en-US" altLang="zh-CN" sz="1800" baseline="30000" dirty="0"/>
              <a:t>2</a:t>
            </a:r>
            <a:r>
              <a:rPr lang="en-US" altLang="zh-CN" sz="1800" dirty="0">
                <a:sym typeface="Symbol" panose="05050102010706020507" pitchFamily="18" charset="2"/>
              </a:rPr>
              <a:t></a:t>
            </a:r>
            <a:r>
              <a:rPr lang="en-US" altLang="zh-CN" sz="1800" dirty="0"/>
              <a:t>R</a:t>
            </a:r>
            <a:r>
              <a:rPr lang="en-US" altLang="zh-CN" sz="1800" baseline="30000" dirty="0"/>
              <a:t> </a:t>
            </a:r>
            <a:r>
              <a:rPr lang="en-US" altLang="zh-CN" sz="1800" dirty="0">
                <a:sym typeface="Symbol" panose="05050102010706020507" pitchFamily="18" charset="2"/>
              </a:rPr>
              <a:t></a:t>
            </a:r>
            <a:r>
              <a:rPr lang="en-US" altLang="zh-CN" sz="1800" dirty="0"/>
              <a:t>(R</a:t>
            </a:r>
            <a:r>
              <a:rPr lang="en-US" altLang="zh-CN" sz="1800" baseline="30000" dirty="0"/>
              <a:t>2</a:t>
            </a:r>
            <a:r>
              <a:rPr lang="en-US" altLang="zh-CN" sz="1800" dirty="0"/>
              <a:t>)</a:t>
            </a:r>
            <a:r>
              <a:rPr lang="en-US" altLang="zh-CN" sz="1800" baseline="30000" dirty="0"/>
              <a:t>-1</a:t>
            </a:r>
            <a:r>
              <a:rPr lang="en-US" altLang="zh-CN" sz="1800" dirty="0">
                <a:sym typeface="Symbol" panose="05050102010706020507" pitchFamily="18" charset="2"/>
              </a:rPr>
              <a:t></a:t>
            </a:r>
            <a:r>
              <a:rPr lang="en-US" altLang="zh-CN" sz="1800" dirty="0"/>
              <a:t>R</a:t>
            </a:r>
            <a:r>
              <a:rPr lang="en-US" altLang="zh-CN" sz="1800" baseline="30000" dirty="0"/>
              <a:t>-1</a:t>
            </a:r>
            <a:r>
              <a:rPr lang="en-US" altLang="zh-CN" sz="1800" dirty="0">
                <a:sym typeface="Symbol" panose="05050102010706020507" pitchFamily="18" charset="2"/>
              </a:rPr>
              <a:t></a:t>
            </a:r>
            <a:r>
              <a:rPr lang="en-US" altLang="zh-CN" sz="1800" dirty="0"/>
              <a:t>(R</a:t>
            </a:r>
            <a:r>
              <a:rPr lang="en-US" altLang="zh-CN" sz="1800" baseline="30000" dirty="0"/>
              <a:t>-1</a:t>
            </a:r>
            <a:r>
              <a:rPr lang="en-US" altLang="zh-CN" sz="1800" dirty="0"/>
              <a:t>)</a:t>
            </a:r>
            <a:r>
              <a:rPr lang="en-US" altLang="zh-CN" sz="1800" baseline="30000" dirty="0"/>
              <a:t>2</a:t>
            </a:r>
            <a:r>
              <a:rPr lang="en-US" altLang="zh-CN" sz="1800" dirty="0">
                <a:sym typeface="Symbol" panose="05050102010706020507" pitchFamily="18" charset="2"/>
              </a:rPr>
              <a:t></a:t>
            </a:r>
            <a:r>
              <a:rPr lang="en-US" altLang="zh-CN" sz="1800" dirty="0"/>
              <a:t>R</a:t>
            </a:r>
            <a:r>
              <a:rPr lang="en-US" altLang="zh-CN" sz="1800" baseline="30000" dirty="0"/>
              <a:t>-1 </a:t>
            </a:r>
            <a:endParaRPr lang="en-US" altLang="zh-CN" sz="1800" dirty="0"/>
          </a:p>
        </p:txBody>
      </p:sp>
    </p:spTree>
    <p:extLst>
      <p:ext uri="{BB962C8B-B14F-4D97-AF65-F5344CB8AC3E}">
        <p14:creationId xmlns:p14="http://schemas.microsoft.com/office/powerpoint/2010/main" val="2222948164"/>
      </p:ext>
    </p:extLst>
  </p:cSld>
  <p:clrMapOvr>
    <a:masterClrMapping/>
  </p:clrMapOvr>
  <p:transition spd="slow" advTm="8000">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(R</a:t>
            </a:r>
            <a:r>
              <a:rPr lang="en-US" altLang="zh-CN" sz="3600" baseline="30000" dirty="0"/>
              <a:t>-1</a:t>
            </a:r>
            <a:r>
              <a:rPr lang="en-US" altLang="zh-CN" sz="3600" dirty="0"/>
              <a:t>)</a:t>
            </a:r>
            <a:r>
              <a:rPr lang="en-US" altLang="zh-CN" sz="3600" baseline="30000" dirty="0"/>
              <a:t>n</a:t>
            </a:r>
            <a:r>
              <a:rPr lang="en-US" altLang="zh-CN" sz="3600" dirty="0"/>
              <a:t>=(R</a:t>
            </a:r>
            <a:r>
              <a:rPr lang="en-US" altLang="zh-CN" sz="3600" baseline="30000" dirty="0"/>
              <a:t>n</a:t>
            </a:r>
            <a:r>
              <a:rPr lang="en-US" altLang="zh-CN" sz="3600" dirty="0"/>
              <a:t>)</a:t>
            </a:r>
            <a:r>
              <a:rPr lang="en-US" altLang="zh-CN" sz="3600" baseline="30000" dirty="0"/>
              <a:t>-1   </a:t>
            </a:r>
            <a:endParaRPr lang="zh-CN" altLang="en-US" dirty="0"/>
          </a:p>
        </p:txBody>
      </p:sp>
      <p:sp>
        <p:nvSpPr>
          <p:cNvPr id="3" name="内容占位符 2"/>
          <p:cNvSpPr>
            <a:spLocks noGrp="1"/>
          </p:cNvSpPr>
          <p:nvPr>
            <p:ph sz="quarter" idx="1"/>
          </p:nvPr>
        </p:nvSpPr>
        <p:spPr/>
        <p:txBody>
          <a:bodyPr/>
          <a:lstStyle/>
          <a:p>
            <a:r>
              <a:rPr lang="zh-CN" altLang="en-US" dirty="0"/>
              <a:t>证明：设</a:t>
            </a:r>
            <a:r>
              <a:rPr lang="en-US" altLang="zh-CN" dirty="0"/>
              <a:t>&lt;</a:t>
            </a:r>
            <a:r>
              <a:rPr lang="en-US" altLang="zh-CN" dirty="0" err="1"/>
              <a:t>x,y</a:t>
            </a:r>
            <a:r>
              <a:rPr lang="en-US" altLang="zh-CN" dirty="0"/>
              <a:t>&gt;</a:t>
            </a:r>
            <a:r>
              <a:rPr lang="en-US" altLang="zh-CN" dirty="0">
                <a:sym typeface="Symbol" panose="05050102010706020507" pitchFamily="18" charset="2"/>
              </a:rPr>
              <a:t></a:t>
            </a:r>
            <a:r>
              <a:rPr lang="en-US" altLang="zh-CN" dirty="0"/>
              <a:t>(R</a:t>
            </a:r>
            <a:r>
              <a:rPr lang="en-US" altLang="zh-CN" baseline="30000" dirty="0"/>
              <a:t>-1</a:t>
            </a:r>
            <a:r>
              <a:rPr lang="en-US" altLang="zh-CN" dirty="0"/>
              <a:t>)</a:t>
            </a:r>
            <a:r>
              <a:rPr lang="en-US" altLang="zh-CN" baseline="30000" dirty="0"/>
              <a:t>n</a:t>
            </a:r>
            <a:r>
              <a:rPr lang="en-US" altLang="zh-CN" dirty="0"/>
              <a:t>,</a:t>
            </a:r>
            <a:r>
              <a:rPr lang="zh-CN" altLang="en-US" dirty="0"/>
              <a:t>则存在</a:t>
            </a:r>
            <a:r>
              <a:rPr lang="en-US" altLang="zh-CN" dirty="0"/>
              <a:t>y</a:t>
            </a:r>
            <a:r>
              <a:rPr lang="en-US" altLang="zh-CN" baseline="-25000" dirty="0"/>
              <a:t>1</a:t>
            </a:r>
            <a:r>
              <a:rPr lang="zh-CN" altLang="en-US" dirty="0"/>
              <a:t>、</a:t>
            </a:r>
            <a:r>
              <a:rPr lang="en-US" altLang="zh-CN" dirty="0"/>
              <a:t>y</a:t>
            </a:r>
            <a:r>
              <a:rPr lang="en-US" altLang="zh-CN" baseline="-25000" dirty="0"/>
              <a:t>2</a:t>
            </a:r>
            <a:r>
              <a:rPr lang="en-US" altLang="zh-CN" dirty="0"/>
              <a:t>…y</a:t>
            </a:r>
            <a:r>
              <a:rPr lang="en-US" altLang="zh-CN" baseline="-25000" dirty="0"/>
              <a:t>n-1</a:t>
            </a:r>
            <a:r>
              <a:rPr lang="en-US" altLang="zh-CN" dirty="0"/>
              <a:t>,</a:t>
            </a:r>
            <a:r>
              <a:rPr lang="zh-CN" altLang="en-US" dirty="0"/>
              <a:t>使得</a:t>
            </a:r>
            <a:r>
              <a:rPr lang="en-US" altLang="zh-CN" dirty="0"/>
              <a:t>&lt;x,y</a:t>
            </a:r>
            <a:r>
              <a:rPr lang="en-US" altLang="zh-CN" baseline="-25000" dirty="0"/>
              <a:t>1</a:t>
            </a:r>
            <a:r>
              <a:rPr lang="en-US" altLang="zh-CN" dirty="0"/>
              <a:t>&gt;,…&lt;y</a:t>
            </a:r>
            <a:r>
              <a:rPr lang="en-US" altLang="zh-CN" baseline="-25000" dirty="0"/>
              <a:t>i-1</a:t>
            </a:r>
            <a:r>
              <a:rPr lang="en-US" altLang="zh-CN" dirty="0"/>
              <a:t>,y</a:t>
            </a:r>
            <a:r>
              <a:rPr lang="en-US" altLang="zh-CN" baseline="-25000" dirty="0"/>
              <a:t>i</a:t>
            </a:r>
            <a:r>
              <a:rPr lang="en-US" altLang="zh-CN" dirty="0"/>
              <a:t>&gt;…&lt;y</a:t>
            </a:r>
            <a:r>
              <a:rPr lang="en-US" altLang="zh-CN" baseline="-25000" dirty="0"/>
              <a:t>n-1</a:t>
            </a:r>
            <a:r>
              <a:rPr lang="en-US" altLang="zh-CN" dirty="0"/>
              <a:t>,y&gt;</a:t>
            </a:r>
            <a:r>
              <a:rPr lang="zh-CN" altLang="en-US" dirty="0"/>
              <a:t>均属于</a:t>
            </a:r>
            <a:r>
              <a:rPr lang="en-US" altLang="zh-CN" dirty="0"/>
              <a:t>R</a:t>
            </a:r>
            <a:r>
              <a:rPr lang="en-US" altLang="zh-CN" baseline="30000" dirty="0"/>
              <a:t>-1</a:t>
            </a:r>
          </a:p>
          <a:p>
            <a:r>
              <a:rPr lang="zh-CN" altLang="en-US" dirty="0">
                <a:sym typeface="Symbol" panose="05050102010706020507" pitchFamily="18" charset="2"/>
              </a:rPr>
              <a:t></a:t>
            </a:r>
            <a:r>
              <a:rPr lang="en-US" altLang="zh-CN" dirty="0"/>
              <a:t> &lt;y,y</a:t>
            </a:r>
            <a:r>
              <a:rPr lang="en-US" altLang="zh-CN" baseline="-25000" dirty="0"/>
              <a:t>n-1</a:t>
            </a:r>
            <a:r>
              <a:rPr lang="en-US" altLang="zh-CN" dirty="0"/>
              <a:t>&gt;,…&lt;y</a:t>
            </a:r>
            <a:r>
              <a:rPr lang="en-US" altLang="zh-CN" baseline="-25000" dirty="0"/>
              <a:t>i</a:t>
            </a:r>
            <a:r>
              <a:rPr lang="en-US" altLang="zh-CN" dirty="0"/>
              <a:t>,y</a:t>
            </a:r>
            <a:r>
              <a:rPr lang="en-US" altLang="zh-CN" baseline="-25000" dirty="0"/>
              <a:t>i-1</a:t>
            </a:r>
            <a:r>
              <a:rPr lang="en-US" altLang="zh-CN" dirty="0"/>
              <a:t>&gt;…&lt;y</a:t>
            </a:r>
            <a:r>
              <a:rPr lang="en-US" altLang="zh-CN" baseline="-25000" dirty="0"/>
              <a:t>1</a:t>
            </a:r>
            <a:r>
              <a:rPr lang="en-US" altLang="zh-CN" dirty="0"/>
              <a:t>,x&gt;</a:t>
            </a:r>
            <a:r>
              <a:rPr lang="zh-CN" altLang="en-US" dirty="0"/>
              <a:t>均属于</a:t>
            </a:r>
            <a:r>
              <a:rPr lang="en-US" altLang="zh-CN" dirty="0"/>
              <a:t>R</a:t>
            </a:r>
            <a:r>
              <a:rPr lang="zh-CN" altLang="en-US" dirty="0">
                <a:sym typeface="Symbol" panose="05050102010706020507" pitchFamily="18" charset="2"/>
              </a:rPr>
              <a:t> </a:t>
            </a:r>
            <a:endParaRPr lang="en-US" altLang="zh-CN" dirty="0">
              <a:sym typeface="Symbol" panose="05050102010706020507" pitchFamily="18" charset="2"/>
            </a:endParaRPr>
          </a:p>
          <a:p>
            <a:r>
              <a:rPr lang="zh-CN" altLang="en-US" dirty="0">
                <a:sym typeface="Symbol" panose="05050102010706020507" pitchFamily="18" charset="2"/>
              </a:rPr>
              <a:t></a:t>
            </a:r>
            <a:r>
              <a:rPr lang="en-US" altLang="zh-CN" dirty="0"/>
              <a:t> &lt;</a:t>
            </a:r>
            <a:r>
              <a:rPr lang="en-US" altLang="zh-CN" dirty="0" err="1"/>
              <a:t>y,x</a:t>
            </a:r>
            <a:r>
              <a:rPr lang="en-US" altLang="zh-CN" dirty="0"/>
              <a:t>&gt;</a:t>
            </a:r>
            <a:r>
              <a:rPr lang="en-US" altLang="zh-CN" dirty="0">
                <a:sym typeface="Symbol" panose="05050102010706020507" pitchFamily="18" charset="2"/>
              </a:rPr>
              <a:t></a:t>
            </a:r>
            <a:r>
              <a:rPr lang="en-US" altLang="zh-CN" dirty="0"/>
              <a:t>R</a:t>
            </a:r>
            <a:r>
              <a:rPr lang="en-US" altLang="zh-CN" baseline="30000" dirty="0"/>
              <a:t>n</a:t>
            </a:r>
          </a:p>
          <a:p>
            <a:r>
              <a:rPr lang="zh-CN" altLang="en-US" dirty="0">
                <a:sym typeface="Symbol" panose="05050102010706020507" pitchFamily="18" charset="2"/>
              </a:rPr>
              <a:t></a:t>
            </a:r>
            <a:r>
              <a:rPr lang="en-US" altLang="zh-CN" dirty="0"/>
              <a:t> &lt;</a:t>
            </a:r>
            <a:r>
              <a:rPr lang="en-US" altLang="zh-CN" dirty="0" err="1"/>
              <a:t>x,y</a:t>
            </a:r>
            <a:r>
              <a:rPr lang="en-US" altLang="zh-CN" dirty="0"/>
              <a:t>&gt;</a:t>
            </a:r>
            <a:r>
              <a:rPr lang="en-US" altLang="zh-CN" dirty="0">
                <a:sym typeface="Symbol" panose="05050102010706020507" pitchFamily="18" charset="2"/>
              </a:rPr>
              <a:t>(</a:t>
            </a:r>
            <a:r>
              <a:rPr lang="en-US" altLang="zh-CN" dirty="0"/>
              <a:t>R</a:t>
            </a:r>
            <a:r>
              <a:rPr lang="en-US" altLang="zh-CN" baseline="30000" dirty="0"/>
              <a:t>n</a:t>
            </a:r>
            <a:r>
              <a:rPr lang="en-US" altLang="zh-CN" dirty="0"/>
              <a:t>)</a:t>
            </a:r>
            <a:r>
              <a:rPr lang="en-US" altLang="zh-CN" baseline="30000" dirty="0"/>
              <a:t>-1</a:t>
            </a:r>
          </a:p>
          <a:p>
            <a:r>
              <a:rPr lang="zh-CN" altLang="en-US" dirty="0">
                <a:sym typeface="Symbol" panose="05050102010706020507" pitchFamily="18" charset="2"/>
              </a:rPr>
              <a:t></a:t>
            </a:r>
            <a:r>
              <a:rPr lang="en-US" altLang="zh-CN" sz="2400" dirty="0"/>
              <a:t>(R</a:t>
            </a:r>
            <a:r>
              <a:rPr lang="en-US" altLang="zh-CN" sz="2400" baseline="30000" dirty="0"/>
              <a:t>-1</a:t>
            </a:r>
            <a:r>
              <a:rPr lang="en-US" altLang="zh-CN" sz="2400" dirty="0"/>
              <a:t>)</a:t>
            </a:r>
            <a:r>
              <a:rPr lang="en-US" altLang="zh-CN" sz="2400" baseline="30000" dirty="0"/>
              <a:t>n</a:t>
            </a:r>
            <a:r>
              <a:rPr lang="en-US" altLang="zh-CN" dirty="0">
                <a:sym typeface="Symbol" panose="05050102010706020507" pitchFamily="18" charset="2"/>
              </a:rPr>
              <a:t>(</a:t>
            </a:r>
            <a:r>
              <a:rPr lang="en-US" altLang="zh-CN" dirty="0"/>
              <a:t>R</a:t>
            </a:r>
            <a:r>
              <a:rPr lang="en-US" altLang="zh-CN" baseline="30000" dirty="0"/>
              <a:t>n</a:t>
            </a:r>
            <a:r>
              <a:rPr lang="en-US" altLang="zh-CN" dirty="0"/>
              <a:t>)</a:t>
            </a:r>
            <a:r>
              <a:rPr lang="en-US" altLang="zh-CN" baseline="30000" dirty="0"/>
              <a:t>-1</a:t>
            </a:r>
          </a:p>
          <a:p>
            <a:r>
              <a:rPr lang="zh-CN" altLang="en-US" dirty="0"/>
              <a:t>类似可证：</a:t>
            </a:r>
            <a:r>
              <a:rPr lang="en-US" altLang="zh-CN" sz="2400" dirty="0"/>
              <a:t>(R</a:t>
            </a:r>
            <a:r>
              <a:rPr lang="en-US" altLang="zh-CN" sz="2400" baseline="30000" dirty="0"/>
              <a:t>-1</a:t>
            </a:r>
            <a:r>
              <a:rPr lang="en-US" altLang="zh-CN" sz="2400" dirty="0"/>
              <a:t>)</a:t>
            </a:r>
            <a:r>
              <a:rPr lang="en-US" altLang="zh-CN" sz="2400" baseline="30000" dirty="0"/>
              <a:t>n</a:t>
            </a:r>
            <a:r>
              <a:rPr lang="en-US" altLang="zh-CN" dirty="0">
                <a:sym typeface="Symbol" panose="05050102010706020507" pitchFamily="18" charset="2"/>
              </a:rPr>
              <a:t>(</a:t>
            </a:r>
            <a:r>
              <a:rPr lang="en-US" altLang="zh-CN" dirty="0"/>
              <a:t>R</a:t>
            </a:r>
            <a:r>
              <a:rPr lang="en-US" altLang="zh-CN" baseline="30000" dirty="0"/>
              <a:t>n</a:t>
            </a:r>
            <a:r>
              <a:rPr lang="en-US" altLang="zh-CN" dirty="0"/>
              <a:t>)</a:t>
            </a:r>
            <a:r>
              <a:rPr lang="en-US" altLang="zh-CN" baseline="30000" dirty="0"/>
              <a:t>-1</a:t>
            </a:r>
          </a:p>
          <a:p>
            <a:r>
              <a:rPr lang="zh-CN" altLang="en-US" dirty="0"/>
              <a:t>因此可推知：</a:t>
            </a:r>
            <a:r>
              <a:rPr lang="en-US" altLang="zh-CN" sz="2400" dirty="0"/>
              <a:t>(R</a:t>
            </a:r>
            <a:r>
              <a:rPr lang="en-US" altLang="zh-CN" sz="2400" baseline="30000" dirty="0"/>
              <a:t>-1</a:t>
            </a:r>
            <a:r>
              <a:rPr lang="en-US" altLang="zh-CN" sz="2400" dirty="0"/>
              <a:t>)</a:t>
            </a:r>
            <a:r>
              <a:rPr lang="en-US" altLang="zh-CN" sz="2400" baseline="30000" dirty="0"/>
              <a:t>n</a:t>
            </a:r>
            <a:r>
              <a:rPr lang="en-US" altLang="zh-CN" dirty="0">
                <a:sym typeface="Symbol" panose="05050102010706020507" pitchFamily="18" charset="2"/>
              </a:rPr>
              <a:t>=(</a:t>
            </a:r>
            <a:r>
              <a:rPr lang="en-US" altLang="zh-CN" dirty="0"/>
              <a:t>R</a:t>
            </a:r>
            <a:r>
              <a:rPr lang="en-US" altLang="zh-CN" baseline="30000" dirty="0"/>
              <a:t>n</a:t>
            </a:r>
            <a:r>
              <a:rPr lang="en-US" altLang="zh-CN" dirty="0"/>
              <a:t>)</a:t>
            </a:r>
            <a:r>
              <a:rPr lang="en-US" altLang="zh-CN" baseline="30000" dirty="0"/>
              <a:t>-1</a:t>
            </a:r>
          </a:p>
          <a:p>
            <a:r>
              <a:rPr lang="zh-CN" altLang="en-US" dirty="0"/>
              <a:t>证毕。</a:t>
            </a:r>
          </a:p>
          <a:p>
            <a:endParaRPr lang="zh-CN" altLang="en-US" dirty="0"/>
          </a:p>
        </p:txBody>
      </p:sp>
    </p:spTree>
    <p:extLst>
      <p:ext uri="{BB962C8B-B14F-4D97-AF65-F5344CB8AC3E}">
        <p14:creationId xmlns:p14="http://schemas.microsoft.com/office/powerpoint/2010/main" val="6116010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28688" y="171450"/>
            <a:ext cx="7315200" cy="742950"/>
          </a:xfrm>
        </p:spPr>
        <p:txBody>
          <a:bodyPr/>
          <a:lstStyle/>
          <a:p>
            <a:pPr eaLnBrk="1" hangingPunct="1"/>
            <a:r>
              <a:rPr lang="zh-CN" altLang="en-US" sz="3400"/>
              <a:t>关系的并运算对关系性质的保持</a:t>
            </a:r>
          </a:p>
        </p:txBody>
      </p:sp>
      <p:sp>
        <p:nvSpPr>
          <p:cNvPr id="88067" name="Rectangle 4"/>
          <p:cNvSpPr>
            <a:spLocks noGrp="1" noChangeArrowheads="1"/>
          </p:cNvSpPr>
          <p:nvPr>
            <p:ph sz="quarter" idx="1"/>
          </p:nvPr>
        </p:nvSpPr>
        <p:spPr>
          <a:xfrm>
            <a:off x="612775" y="1200150"/>
            <a:ext cx="8153400" cy="3371850"/>
          </a:xfrm>
        </p:spPr>
        <p:txBody>
          <a:bodyPr/>
          <a:lstStyle/>
          <a:p>
            <a:pPr marL="0" indent="0" eaLnBrk="1" hangingPunct="1">
              <a:lnSpc>
                <a:spcPct val="80000"/>
              </a:lnSpc>
              <a:spcBef>
                <a:spcPct val="50000"/>
              </a:spcBef>
              <a:buNone/>
            </a:pPr>
            <a:r>
              <a:rPr lang="zh-CN" altLang="en-US" sz="2400" dirty="0">
                <a:solidFill>
                  <a:schemeClr val="tx2"/>
                </a:solidFill>
              </a:rPr>
              <a:t>自反</a:t>
            </a:r>
            <a:r>
              <a:rPr lang="en-US" altLang="zh-CN" sz="2400" dirty="0"/>
              <a:t>:</a:t>
            </a:r>
            <a:r>
              <a:rPr lang="en-US" altLang="zh-CN" sz="2400" dirty="0">
                <a:sym typeface="Symbol" panose="05050102010706020507" pitchFamily="18" charset="2"/>
              </a:rPr>
              <a:t></a:t>
            </a:r>
            <a:r>
              <a:rPr lang="en-US" altLang="zh-CN" sz="2400" i="1" dirty="0">
                <a:cs typeface="Times New Roman" panose="02020603050405020304" pitchFamily="18" charset="0"/>
              </a:rPr>
              <a:t>x</a:t>
            </a:r>
            <a:r>
              <a:rPr lang="en-US" altLang="zh-CN" sz="2400" dirty="0">
                <a:cs typeface="Times New Roman" panose="02020603050405020304" pitchFamily="18" charset="0"/>
              </a:rPr>
              <a:t>,</a:t>
            </a:r>
            <a:r>
              <a:rPr lang="en-US" altLang="zh-CN" sz="2400" dirty="0"/>
              <a:t>∵</a:t>
            </a:r>
            <a:r>
              <a:rPr lang="en-US" altLang="zh-CN" sz="2400" dirty="0">
                <a:cs typeface="Times New Roman" panose="02020603050405020304" pitchFamily="18" charset="0"/>
              </a:rPr>
              <a:t>&lt;</a:t>
            </a:r>
            <a:r>
              <a:rPr lang="en-US" altLang="zh-CN" sz="2400" i="1" dirty="0" err="1">
                <a:cs typeface="Times New Roman" panose="02020603050405020304" pitchFamily="18" charset="0"/>
              </a:rPr>
              <a:t>x</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x</a:t>
            </a:r>
            <a:r>
              <a:rPr lang="en-US" altLang="zh-CN" sz="2400" dirty="0">
                <a:cs typeface="Times New Roman" panose="02020603050405020304" pitchFamily="18" charset="0"/>
              </a:rPr>
              <a:t>&gt;</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1</a:t>
            </a:r>
            <a:r>
              <a:rPr lang="en-US" altLang="zh-CN" sz="2400" dirty="0">
                <a:cs typeface="Times New Roman" panose="02020603050405020304" pitchFamily="18" charset="0"/>
              </a:rPr>
              <a:t>,&lt;</a:t>
            </a:r>
            <a:r>
              <a:rPr lang="en-US" altLang="zh-CN" sz="2400" i="1" dirty="0" err="1">
                <a:cs typeface="Times New Roman" panose="02020603050405020304" pitchFamily="18" charset="0"/>
              </a:rPr>
              <a:t>x</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x</a:t>
            </a:r>
            <a:r>
              <a:rPr lang="en-US" altLang="zh-CN" sz="2400" dirty="0">
                <a:cs typeface="Times New Roman" panose="02020603050405020304" pitchFamily="18" charset="0"/>
              </a:rPr>
              <a:t>&gt;</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2</a:t>
            </a:r>
            <a:r>
              <a:rPr lang="en-US" altLang="zh-CN" sz="2400" dirty="0">
                <a:cs typeface="Times New Roman" panose="02020603050405020304" pitchFamily="18" charset="0"/>
              </a:rPr>
              <a:t>,</a:t>
            </a:r>
            <a:r>
              <a:rPr lang="en-US" altLang="zh-CN" sz="2400" dirty="0"/>
              <a:t>∴</a:t>
            </a:r>
            <a:r>
              <a:rPr lang="en-US" altLang="zh-CN" sz="2400" dirty="0">
                <a:cs typeface="Times New Roman" panose="02020603050405020304" pitchFamily="18" charset="0"/>
              </a:rPr>
              <a:t>&lt;</a:t>
            </a:r>
            <a:r>
              <a:rPr lang="en-US" altLang="zh-CN" sz="2400" i="1" dirty="0" err="1">
                <a:cs typeface="Times New Roman" panose="02020603050405020304" pitchFamily="18" charset="0"/>
              </a:rPr>
              <a:t>x</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x</a:t>
            </a:r>
            <a:r>
              <a:rPr lang="en-US" altLang="zh-CN" sz="2400" dirty="0">
                <a:cs typeface="Times New Roman" panose="02020603050405020304" pitchFamily="18" charset="0"/>
              </a:rPr>
              <a:t>&gt;</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1</a:t>
            </a:r>
            <a:r>
              <a:rPr lang="en-US" altLang="zh-CN" sz="2400" dirty="0">
                <a:sym typeface="Symbol" panose="05050102010706020507" pitchFamily="18" charset="2"/>
              </a:rPr>
              <a:t></a:t>
            </a:r>
            <a:r>
              <a:rPr lang="en-US" altLang="zh-CN" sz="2400" i="1" dirty="0">
                <a:cs typeface="Times New Roman" panose="02020603050405020304" pitchFamily="18" charset="0"/>
              </a:rPr>
              <a:t>R</a:t>
            </a:r>
            <a:r>
              <a:rPr lang="en-US" altLang="zh-CN" sz="2400" baseline="-30000" dirty="0">
                <a:cs typeface="Times New Roman" panose="02020603050405020304" pitchFamily="18" charset="0"/>
              </a:rPr>
              <a:t>2</a:t>
            </a:r>
            <a:endParaRPr lang="en-US" altLang="zh-CN" sz="2400" dirty="0"/>
          </a:p>
          <a:p>
            <a:pPr marL="0" indent="0" eaLnBrk="1" hangingPunct="1">
              <a:lnSpc>
                <a:spcPct val="80000"/>
              </a:lnSpc>
              <a:spcBef>
                <a:spcPct val="50000"/>
              </a:spcBef>
              <a:buNone/>
            </a:pPr>
            <a:r>
              <a:rPr lang="zh-CN" altLang="en-US" sz="2400" dirty="0">
                <a:solidFill>
                  <a:schemeClr val="tx2"/>
                </a:solidFill>
                <a:sym typeface="Symbol" panose="05050102010706020507" pitchFamily="18" charset="2"/>
              </a:rPr>
              <a:t>反自反</a:t>
            </a:r>
            <a:r>
              <a:rPr lang="en-US" altLang="zh-CN" sz="2400" dirty="0">
                <a:sym typeface="Symbol" panose="05050102010706020507" pitchFamily="18" charset="2"/>
              </a:rPr>
              <a:t>:supposing that </a:t>
            </a:r>
            <a:r>
              <a:rPr lang="en-US" altLang="zh-CN" sz="2400" i="1" dirty="0">
                <a:cs typeface="Times New Roman" panose="02020603050405020304" pitchFamily="18" charset="0"/>
                <a:sym typeface="Symbol" panose="05050102010706020507" pitchFamily="18" charset="2"/>
              </a:rPr>
              <a:t>x</a:t>
            </a:r>
            <a:r>
              <a:rPr lang="en-US" altLang="zh-CN" sz="2400" dirty="0">
                <a:cs typeface="Times New Roman" panose="02020603050405020304" pitchFamily="18" charset="0"/>
                <a:sym typeface="Symbol" panose="05050102010706020507" pitchFamily="18" charset="2"/>
              </a:rPr>
              <a:t>,&lt;</a:t>
            </a:r>
            <a:r>
              <a:rPr lang="en-US" altLang="zh-CN" sz="2400" i="1" dirty="0" err="1">
                <a:cs typeface="Times New Roman" panose="02020603050405020304" pitchFamily="18" charset="0"/>
                <a:sym typeface="Symbol" panose="05050102010706020507" pitchFamily="18" charset="2"/>
              </a:rPr>
              <a:t>x</a:t>
            </a:r>
            <a:r>
              <a:rPr lang="en-US" altLang="zh-CN" sz="2400" dirty="0" err="1">
                <a:cs typeface="Times New Roman" panose="02020603050405020304" pitchFamily="18" charset="0"/>
                <a:sym typeface="Symbol" panose="05050102010706020507" pitchFamily="18" charset="2"/>
              </a:rPr>
              <a:t>,</a:t>
            </a:r>
            <a:r>
              <a:rPr lang="en-US" altLang="zh-CN" sz="2400" i="1" dirty="0" err="1">
                <a:cs typeface="Times New Roman" panose="02020603050405020304" pitchFamily="18" charset="0"/>
                <a:sym typeface="Symbol" panose="05050102010706020507" pitchFamily="18" charset="2"/>
              </a:rPr>
              <a:t>x</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1</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2</a:t>
            </a:r>
            <a:r>
              <a:rPr lang="en-US" altLang="zh-CN" sz="2400" dirty="0">
                <a:cs typeface="Times New Roman" panose="02020603050405020304" pitchFamily="18" charset="0"/>
                <a:sym typeface="Symbol" panose="05050102010706020507" pitchFamily="18" charset="2"/>
              </a:rPr>
              <a:t>, then&lt;</a:t>
            </a:r>
            <a:r>
              <a:rPr lang="en-US" altLang="zh-CN" sz="2400" i="1" dirty="0" err="1">
                <a:cs typeface="Times New Roman" panose="02020603050405020304" pitchFamily="18" charset="0"/>
                <a:sym typeface="Symbol" panose="05050102010706020507" pitchFamily="18" charset="2"/>
              </a:rPr>
              <a:t>x</a:t>
            </a:r>
            <a:r>
              <a:rPr lang="en-US" altLang="zh-CN" sz="2400" dirty="0" err="1">
                <a:cs typeface="Times New Roman" panose="02020603050405020304" pitchFamily="18" charset="0"/>
                <a:sym typeface="Symbol" panose="05050102010706020507" pitchFamily="18" charset="2"/>
              </a:rPr>
              <a:t>,</a:t>
            </a:r>
            <a:r>
              <a:rPr lang="en-US" altLang="zh-CN" sz="2400" i="1" dirty="0" err="1">
                <a:cs typeface="Times New Roman" panose="02020603050405020304" pitchFamily="18" charset="0"/>
                <a:sym typeface="Symbol" panose="05050102010706020507" pitchFamily="18" charset="2"/>
              </a:rPr>
              <a:t>x</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1 </a:t>
            </a:r>
            <a:r>
              <a:rPr lang="en-US" altLang="zh-CN" sz="2400" dirty="0">
                <a:sym typeface="Symbol" panose="05050102010706020507" pitchFamily="18" charset="2"/>
              </a:rPr>
              <a:t>or &lt;</a:t>
            </a:r>
            <a:r>
              <a:rPr lang="en-US" altLang="zh-CN" sz="2400" i="1" dirty="0" err="1">
                <a:cs typeface="Times New Roman" panose="02020603050405020304" pitchFamily="18" charset="0"/>
                <a:sym typeface="Symbol" panose="05050102010706020507" pitchFamily="18" charset="2"/>
              </a:rPr>
              <a:t>x</a:t>
            </a:r>
            <a:r>
              <a:rPr lang="en-US" altLang="zh-CN" sz="2400" dirty="0" err="1">
                <a:cs typeface="Times New Roman" panose="02020603050405020304" pitchFamily="18" charset="0"/>
                <a:sym typeface="Symbol" panose="05050102010706020507" pitchFamily="18" charset="2"/>
              </a:rPr>
              <a:t>,</a:t>
            </a:r>
            <a:r>
              <a:rPr lang="en-US" altLang="zh-CN" sz="2400" i="1" dirty="0" err="1">
                <a:cs typeface="Times New Roman" panose="02020603050405020304" pitchFamily="18" charset="0"/>
                <a:sym typeface="Symbol" panose="05050102010706020507" pitchFamily="18" charset="2"/>
              </a:rPr>
              <a:t>x</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2</a:t>
            </a:r>
            <a:r>
              <a:rPr lang="en-US" altLang="zh-CN" sz="2400" dirty="0">
                <a:cs typeface="Times New Roman" panose="02020603050405020304" pitchFamily="18" charset="0"/>
                <a:sym typeface="Symbol" panose="05050102010706020507" pitchFamily="18" charset="2"/>
              </a:rPr>
              <a:t>, but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1 </a:t>
            </a:r>
            <a:r>
              <a:rPr lang="en-US" altLang="zh-CN" sz="2400" dirty="0">
                <a:sym typeface="Symbol" panose="05050102010706020507" pitchFamily="18" charset="2"/>
              </a:rPr>
              <a:t>and </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2 </a:t>
            </a:r>
            <a:r>
              <a:rPr lang="en-US" altLang="zh-CN" sz="2400" dirty="0">
                <a:sym typeface="Symbol" panose="05050102010706020507" pitchFamily="18" charset="2"/>
              </a:rPr>
              <a:t>are </a:t>
            </a:r>
            <a:r>
              <a:rPr lang="en-US" altLang="zh-CN" sz="2400" dirty="0" err="1">
                <a:sym typeface="Symbol" panose="05050102010706020507" pitchFamily="18" charset="2"/>
              </a:rPr>
              <a:t>irreflexive</a:t>
            </a:r>
            <a:endParaRPr lang="en-US" altLang="zh-CN" sz="2400" dirty="0">
              <a:sym typeface="Symbol" panose="05050102010706020507" pitchFamily="18" charset="2"/>
            </a:endParaRPr>
          </a:p>
          <a:p>
            <a:pPr marL="0" indent="0" eaLnBrk="1" hangingPunct="1">
              <a:lnSpc>
                <a:spcPct val="80000"/>
              </a:lnSpc>
              <a:spcBef>
                <a:spcPct val="50000"/>
              </a:spcBef>
              <a:buNone/>
            </a:pPr>
            <a:r>
              <a:rPr lang="zh-CN" altLang="en-US" sz="2400" dirty="0">
                <a:solidFill>
                  <a:schemeClr val="tx2"/>
                </a:solidFill>
                <a:sym typeface="Symbol" panose="05050102010706020507" pitchFamily="18" charset="2"/>
              </a:rPr>
              <a:t>对称</a:t>
            </a:r>
            <a:r>
              <a:rPr lang="en-US" altLang="zh-CN" sz="2400" dirty="0">
                <a:sym typeface="Symbol" panose="05050102010706020507" pitchFamily="18" charset="2"/>
              </a:rPr>
              <a:t>:</a:t>
            </a:r>
            <a:r>
              <a:rPr lang="en-US" altLang="zh-CN" sz="2400" i="1" dirty="0" err="1">
                <a:cs typeface="Times New Roman" panose="02020603050405020304" pitchFamily="18" charset="0"/>
                <a:sym typeface="Symbol" panose="05050102010706020507" pitchFamily="18" charset="2"/>
              </a:rPr>
              <a:t>x</a:t>
            </a:r>
            <a:r>
              <a:rPr lang="en-US" altLang="zh-CN" sz="2400" dirty="0" err="1">
                <a:cs typeface="Times New Roman" panose="02020603050405020304" pitchFamily="18" charset="0"/>
                <a:sym typeface="Symbol" panose="05050102010706020507" pitchFamily="18" charset="2"/>
              </a:rPr>
              <a:t>,y,</a:t>
            </a:r>
            <a:r>
              <a:rPr lang="en-US" altLang="zh-CN" sz="2400" dirty="0" err="1">
                <a:sym typeface="Symbol" panose="05050102010706020507" pitchFamily="18" charset="2"/>
              </a:rPr>
              <a:t>if</a:t>
            </a:r>
            <a:r>
              <a:rPr lang="en-US" altLang="zh-CN" sz="2400" dirty="0">
                <a:cs typeface="Times New Roman" panose="02020603050405020304" pitchFamily="18" charset="0"/>
                <a:sym typeface="Symbol" panose="05050102010706020507" pitchFamily="18" charset="2"/>
              </a:rPr>
              <a:t>&lt;</a:t>
            </a:r>
            <a:r>
              <a:rPr lang="en-US" altLang="zh-CN" sz="2400" i="1" dirty="0" err="1">
                <a:cs typeface="Times New Roman" panose="02020603050405020304" pitchFamily="18" charset="0"/>
                <a:sym typeface="Symbol" panose="05050102010706020507" pitchFamily="18" charset="2"/>
              </a:rPr>
              <a:t>x</a:t>
            </a:r>
            <a:r>
              <a:rPr lang="en-US" altLang="zh-CN" sz="2400" dirty="0" err="1">
                <a:cs typeface="Times New Roman" panose="02020603050405020304" pitchFamily="18" charset="0"/>
                <a:sym typeface="Symbol" panose="05050102010706020507" pitchFamily="18" charset="2"/>
              </a:rPr>
              <a:t>,y</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1</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2</a:t>
            </a:r>
            <a:r>
              <a:rPr lang="en-US" altLang="zh-CN" sz="2400" dirty="0">
                <a:cs typeface="Times New Roman" panose="02020603050405020304" pitchFamily="18" charset="0"/>
                <a:sym typeface="Symbol" panose="05050102010706020507" pitchFamily="18" charset="2"/>
              </a:rPr>
              <a:t>, then &lt;</a:t>
            </a:r>
            <a:r>
              <a:rPr lang="en-US" altLang="zh-CN" sz="2400" i="1" dirty="0" err="1">
                <a:cs typeface="Times New Roman" panose="02020603050405020304" pitchFamily="18" charset="0"/>
                <a:sym typeface="Symbol" panose="05050102010706020507" pitchFamily="18" charset="2"/>
              </a:rPr>
              <a:t>x</a:t>
            </a:r>
            <a:r>
              <a:rPr lang="en-US" altLang="zh-CN" sz="2400" dirty="0" err="1">
                <a:cs typeface="Times New Roman" panose="02020603050405020304" pitchFamily="18" charset="0"/>
                <a:sym typeface="Symbol" panose="05050102010706020507" pitchFamily="18" charset="2"/>
              </a:rPr>
              <a:t>,y</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1 </a:t>
            </a:r>
            <a:r>
              <a:rPr lang="en-US" altLang="zh-CN" sz="2400" dirty="0">
                <a:sym typeface="Symbol" panose="05050102010706020507" pitchFamily="18" charset="2"/>
              </a:rPr>
              <a:t>or </a:t>
            </a:r>
            <a:r>
              <a:rPr lang="en-US" altLang="zh-CN" sz="2400" dirty="0">
                <a:cs typeface="Times New Roman" panose="02020603050405020304" pitchFamily="18" charset="0"/>
                <a:sym typeface="Symbol" panose="05050102010706020507" pitchFamily="18" charset="2"/>
              </a:rPr>
              <a:t>&lt;</a:t>
            </a:r>
            <a:r>
              <a:rPr lang="en-US" altLang="zh-CN" sz="2400" i="1" dirty="0" err="1">
                <a:cs typeface="Times New Roman" panose="02020603050405020304" pitchFamily="18" charset="0"/>
                <a:sym typeface="Symbol" panose="05050102010706020507" pitchFamily="18" charset="2"/>
              </a:rPr>
              <a:t>x</a:t>
            </a:r>
            <a:r>
              <a:rPr lang="en-US" altLang="zh-CN" sz="2400" dirty="0" err="1">
                <a:cs typeface="Times New Roman" panose="02020603050405020304" pitchFamily="18" charset="0"/>
                <a:sym typeface="Symbol" panose="05050102010706020507" pitchFamily="18" charset="2"/>
              </a:rPr>
              <a:t>,y</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2</a:t>
            </a:r>
            <a:r>
              <a:rPr lang="en-US" altLang="zh-CN" sz="2400" dirty="0">
                <a:cs typeface="Times New Roman" panose="02020603050405020304" pitchFamily="18" charset="0"/>
                <a:sym typeface="Symbol" panose="05050102010706020507" pitchFamily="18" charset="2"/>
              </a:rPr>
              <a:t>, without losing </a:t>
            </a:r>
            <a:r>
              <a:rPr lang="en-US" altLang="zh-CN" sz="2400" dirty="0" err="1">
                <a:cs typeface="Times New Roman" panose="02020603050405020304" pitchFamily="18" charset="0"/>
                <a:sym typeface="Symbol" panose="05050102010706020507" pitchFamily="18" charset="2"/>
              </a:rPr>
              <a:t>generality,let</a:t>
            </a:r>
            <a:r>
              <a:rPr lang="en-US" altLang="zh-CN" sz="2400" dirty="0">
                <a:cs typeface="Times New Roman" panose="02020603050405020304" pitchFamily="18" charset="0"/>
                <a:sym typeface="Symbol" panose="05050102010706020507" pitchFamily="18" charset="2"/>
              </a:rPr>
              <a:t>&lt;</a:t>
            </a:r>
            <a:r>
              <a:rPr lang="en-US" altLang="zh-CN" sz="2400" i="1" dirty="0" err="1">
                <a:cs typeface="Times New Roman" panose="02020603050405020304" pitchFamily="18" charset="0"/>
                <a:sym typeface="Symbol" panose="05050102010706020507" pitchFamily="18" charset="2"/>
              </a:rPr>
              <a:t>x</a:t>
            </a:r>
            <a:r>
              <a:rPr lang="en-US" altLang="zh-CN" sz="2400" dirty="0" err="1">
                <a:cs typeface="Times New Roman" panose="02020603050405020304" pitchFamily="18" charset="0"/>
                <a:sym typeface="Symbol" panose="05050102010706020507" pitchFamily="18" charset="2"/>
              </a:rPr>
              <a:t>,y</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1</a:t>
            </a:r>
            <a:r>
              <a:rPr lang="zh-CN" altLang="en-US" sz="2400" dirty="0">
                <a:sym typeface="Symbol" panose="05050102010706020507" pitchFamily="18" charset="2"/>
              </a:rPr>
              <a:t>，</a:t>
            </a:r>
            <a:r>
              <a:rPr lang="en-US" altLang="zh-CN" sz="2400" dirty="0">
                <a:sym typeface="Symbol" panose="05050102010706020507" pitchFamily="18" charset="2"/>
              </a:rPr>
              <a:t>since </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1 </a:t>
            </a:r>
            <a:r>
              <a:rPr lang="en-US" altLang="zh-CN" sz="2400" dirty="0">
                <a:sym typeface="Symbol" panose="05050102010706020507" pitchFamily="18" charset="2"/>
              </a:rPr>
              <a:t>is </a:t>
            </a:r>
            <a:r>
              <a:rPr lang="en-US" altLang="zh-CN" sz="2400" dirty="0" err="1">
                <a:sym typeface="Symbol" panose="05050102010706020507" pitchFamily="18" charset="2"/>
              </a:rPr>
              <a:t>symmetric,so</a:t>
            </a:r>
            <a:r>
              <a:rPr lang="en-US" altLang="zh-CN" sz="2400" dirty="0">
                <a:sym typeface="Symbol" panose="05050102010706020507" pitchFamily="18" charset="2"/>
              </a:rPr>
              <a:t>,&lt;</a:t>
            </a:r>
            <a:r>
              <a:rPr lang="en-US" altLang="zh-CN" sz="2400" dirty="0" err="1">
                <a:cs typeface="Times New Roman" panose="02020603050405020304" pitchFamily="18" charset="0"/>
                <a:sym typeface="Symbol" panose="05050102010706020507" pitchFamily="18" charset="2"/>
              </a:rPr>
              <a:t>y,</a:t>
            </a:r>
            <a:r>
              <a:rPr lang="en-US" altLang="zh-CN" sz="2400" i="1" dirty="0" err="1">
                <a:cs typeface="Times New Roman" panose="02020603050405020304" pitchFamily="18" charset="0"/>
                <a:sym typeface="Symbol" panose="05050102010706020507" pitchFamily="18" charset="2"/>
              </a:rPr>
              <a:t>x</a:t>
            </a:r>
            <a:r>
              <a:rPr lang="en-US" altLang="zh-CN" sz="2400" dirty="0">
                <a:cs typeface="Times New Roman" panose="02020603050405020304" pitchFamily="18" charset="0"/>
                <a:sym typeface="Symbol" panose="05050102010706020507" pitchFamily="18" charset="2"/>
              </a:rPr>
              <a:t>&gt;</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1</a:t>
            </a:r>
            <a:r>
              <a:rPr lang="en-US" altLang="zh-CN" sz="2400" dirty="0">
                <a:sym typeface="Symbol" panose="05050102010706020507" pitchFamily="18" charset="2"/>
              </a:rPr>
              <a:t></a:t>
            </a:r>
            <a:r>
              <a:rPr lang="en-US" altLang="zh-CN" sz="2400" i="1" dirty="0">
                <a:cs typeface="Times New Roman" panose="02020603050405020304" pitchFamily="18" charset="0"/>
                <a:sym typeface="Symbol" panose="05050102010706020507" pitchFamily="18" charset="2"/>
              </a:rPr>
              <a:t>R</a:t>
            </a:r>
            <a:r>
              <a:rPr lang="en-US" altLang="zh-CN" sz="2400" baseline="-30000" dirty="0">
                <a:cs typeface="Times New Roman" panose="02020603050405020304" pitchFamily="18" charset="0"/>
                <a:sym typeface="Symbol" panose="05050102010706020507" pitchFamily="18" charset="2"/>
              </a:rPr>
              <a:t>2</a:t>
            </a:r>
            <a:endParaRPr lang="en-US" altLang="zh-CN" sz="2400" dirty="0">
              <a:sym typeface="Symbol" panose="05050102010706020507" pitchFamily="18" charset="2"/>
            </a:endParaRPr>
          </a:p>
          <a:p>
            <a:pPr marL="0" indent="0" eaLnBrk="1" hangingPunct="1">
              <a:lnSpc>
                <a:spcPct val="80000"/>
              </a:lnSpc>
              <a:spcBef>
                <a:spcPct val="50000"/>
              </a:spcBef>
              <a:buNone/>
            </a:pPr>
            <a:r>
              <a:rPr lang="zh-CN" altLang="en-US" sz="2400" dirty="0">
                <a:solidFill>
                  <a:schemeClr val="tx2"/>
                </a:solidFill>
                <a:sym typeface="Symbol" panose="05050102010706020507" pitchFamily="18" charset="2"/>
              </a:rPr>
              <a:t>反对称</a:t>
            </a:r>
            <a:r>
              <a:rPr lang="en-US" altLang="zh-CN" sz="2400" dirty="0">
                <a:sym typeface="Symbol" panose="05050102010706020507" pitchFamily="18" charset="2"/>
              </a:rPr>
              <a:t>:</a:t>
            </a:r>
            <a:r>
              <a:rPr lang="zh-CN" altLang="en-US" sz="2400" dirty="0">
                <a:solidFill>
                  <a:srgbClr val="000099"/>
                </a:solidFill>
                <a:sym typeface="Symbol" panose="05050102010706020507" pitchFamily="18" charset="2"/>
              </a:rPr>
              <a:t>反例</a:t>
            </a:r>
            <a:r>
              <a:rPr lang="en-US" altLang="zh-CN" sz="2400" dirty="0">
                <a:sym typeface="Symbol" panose="05050102010706020507" pitchFamily="18" charset="2"/>
              </a:rPr>
              <a:t>:</a:t>
            </a:r>
            <a:r>
              <a:rPr lang="en-US" altLang="zh-CN" sz="2000" i="1" dirty="0">
                <a:cs typeface="Times New Roman" panose="02020603050405020304" pitchFamily="18" charset="0"/>
                <a:sym typeface="Symbol" panose="05050102010706020507" pitchFamily="18" charset="2"/>
              </a:rPr>
              <a:t>R</a:t>
            </a:r>
            <a:r>
              <a:rPr lang="en-US" altLang="zh-CN" sz="2000" baseline="-30000" dirty="0">
                <a:cs typeface="Times New Roman" panose="02020603050405020304" pitchFamily="18" charset="0"/>
                <a:sym typeface="Symbol" panose="05050102010706020507" pitchFamily="18" charset="2"/>
              </a:rPr>
              <a:t>1</a:t>
            </a:r>
            <a:r>
              <a:rPr lang="en-US" altLang="zh-CN" sz="2000" dirty="0">
                <a:sym typeface="Symbol" panose="05050102010706020507" pitchFamily="18" charset="2"/>
              </a:rPr>
              <a:t>={&lt;</a:t>
            </a:r>
            <a:r>
              <a:rPr lang="en-US" altLang="zh-CN" sz="2000" i="1" dirty="0" err="1">
                <a:sym typeface="Symbol" panose="05050102010706020507" pitchFamily="18" charset="2"/>
              </a:rPr>
              <a:t>a</a:t>
            </a:r>
            <a:r>
              <a:rPr lang="en-US" altLang="zh-CN" sz="2000" dirty="0" err="1">
                <a:sym typeface="Symbol" panose="05050102010706020507" pitchFamily="18" charset="2"/>
              </a:rPr>
              <a:t>,</a:t>
            </a:r>
            <a:r>
              <a:rPr lang="en-US" altLang="zh-CN" sz="2000" i="1" dirty="0" err="1">
                <a:sym typeface="Symbol" panose="05050102010706020507" pitchFamily="18" charset="2"/>
              </a:rPr>
              <a:t>b</a:t>
            </a:r>
            <a:r>
              <a:rPr lang="en-US" altLang="zh-CN" sz="2000" dirty="0">
                <a:sym typeface="Symbol" panose="05050102010706020507" pitchFamily="18" charset="2"/>
              </a:rPr>
              <a:t>&gt;},</a:t>
            </a:r>
            <a:r>
              <a:rPr lang="en-US" altLang="zh-CN" sz="2000" i="1" dirty="0">
                <a:cs typeface="Times New Roman" panose="02020603050405020304" pitchFamily="18" charset="0"/>
                <a:sym typeface="Symbol" panose="05050102010706020507" pitchFamily="18" charset="2"/>
              </a:rPr>
              <a:t>R</a:t>
            </a:r>
            <a:r>
              <a:rPr lang="en-US" altLang="zh-CN" sz="2000" baseline="-30000" dirty="0">
                <a:cs typeface="Times New Roman" panose="02020603050405020304" pitchFamily="18" charset="0"/>
                <a:sym typeface="Symbol" panose="05050102010706020507" pitchFamily="18" charset="2"/>
              </a:rPr>
              <a:t>2</a:t>
            </a:r>
            <a:r>
              <a:rPr lang="en-US" altLang="zh-CN" sz="2000" dirty="0">
                <a:cs typeface="Times New Roman" panose="02020603050405020304" pitchFamily="18" charset="0"/>
                <a:sym typeface="Symbol" panose="05050102010706020507" pitchFamily="18" charset="2"/>
              </a:rPr>
              <a:t>={&lt;</a:t>
            </a:r>
            <a:r>
              <a:rPr lang="en-US" altLang="zh-CN" sz="2000" i="1" dirty="0" err="1">
                <a:cs typeface="Times New Roman" panose="02020603050405020304" pitchFamily="18" charset="0"/>
                <a:sym typeface="Symbol" panose="05050102010706020507" pitchFamily="18" charset="2"/>
              </a:rPr>
              <a:t>b</a:t>
            </a:r>
            <a:r>
              <a:rPr lang="en-US" altLang="zh-CN" sz="2000" dirty="0" err="1">
                <a:cs typeface="Times New Roman" panose="02020603050405020304" pitchFamily="18" charset="0"/>
                <a:sym typeface="Symbol" panose="05050102010706020507" pitchFamily="18" charset="2"/>
              </a:rPr>
              <a:t>,</a:t>
            </a:r>
            <a:r>
              <a:rPr lang="en-US" altLang="zh-CN" sz="2000" i="1" err="1">
                <a:cs typeface="Times New Roman" panose="02020603050405020304" pitchFamily="18" charset="0"/>
                <a:sym typeface="Symbol" panose="05050102010706020507" pitchFamily="18" charset="2"/>
              </a:rPr>
              <a:t>a</a:t>
            </a:r>
            <a:r>
              <a:rPr lang="en-US" altLang="zh-CN" sz="2000">
                <a:cs typeface="Times New Roman" panose="02020603050405020304" pitchFamily="18" charset="0"/>
                <a:sym typeface="Symbol" panose="05050102010706020507" pitchFamily="18" charset="2"/>
              </a:rPr>
              <a:t>&gt;}</a:t>
            </a:r>
            <a:r>
              <a:rPr lang="zh-CN" altLang="en-US" sz="2000">
                <a:cs typeface="Times New Roman" panose="02020603050405020304" pitchFamily="18" charset="0"/>
                <a:sym typeface="Symbol" panose="05050102010706020507" pitchFamily="18" charset="2"/>
              </a:rPr>
              <a:t>，并运算后成为对称关系</a:t>
            </a:r>
            <a:endParaRPr lang="en-US" altLang="zh-CN" sz="2000" dirty="0">
              <a:sym typeface="Symbol" panose="05050102010706020507" pitchFamily="18" charset="2"/>
            </a:endParaRPr>
          </a:p>
          <a:p>
            <a:pPr marL="0" indent="0" eaLnBrk="1" hangingPunct="1">
              <a:lnSpc>
                <a:spcPct val="80000"/>
              </a:lnSpc>
              <a:spcBef>
                <a:spcPct val="50000"/>
              </a:spcBef>
              <a:buNone/>
            </a:pPr>
            <a:r>
              <a:rPr lang="zh-CN" altLang="en-US" sz="2400" dirty="0">
                <a:solidFill>
                  <a:schemeClr val="tx2"/>
                </a:solidFill>
                <a:sym typeface="Symbol" panose="05050102010706020507" pitchFamily="18" charset="2"/>
              </a:rPr>
              <a:t>传递</a:t>
            </a:r>
            <a:r>
              <a:rPr lang="en-US" altLang="zh-CN" sz="2400" dirty="0">
                <a:sym typeface="Symbol" panose="05050102010706020507" pitchFamily="18" charset="2"/>
              </a:rPr>
              <a:t>:</a:t>
            </a:r>
            <a:r>
              <a:rPr lang="zh-CN" altLang="en-US" sz="2400" dirty="0">
                <a:solidFill>
                  <a:srgbClr val="000099"/>
                </a:solidFill>
                <a:sym typeface="Symbol" panose="05050102010706020507" pitchFamily="18" charset="2"/>
              </a:rPr>
              <a:t>反例</a:t>
            </a:r>
            <a:r>
              <a:rPr lang="en-US" altLang="zh-CN" sz="2400" dirty="0">
                <a:sym typeface="Symbol" panose="05050102010706020507" pitchFamily="18" charset="2"/>
              </a:rPr>
              <a:t>:</a:t>
            </a:r>
            <a:r>
              <a:rPr lang="en-US" altLang="zh-CN" sz="2000" i="1" dirty="0">
                <a:cs typeface="Times New Roman" panose="02020603050405020304" pitchFamily="18" charset="0"/>
                <a:sym typeface="Symbol" panose="05050102010706020507" pitchFamily="18" charset="2"/>
              </a:rPr>
              <a:t>R</a:t>
            </a:r>
            <a:r>
              <a:rPr lang="en-US" altLang="zh-CN" sz="2000" baseline="-30000" dirty="0">
                <a:cs typeface="Times New Roman" panose="02020603050405020304" pitchFamily="18" charset="0"/>
                <a:sym typeface="Symbol" panose="05050102010706020507" pitchFamily="18" charset="2"/>
              </a:rPr>
              <a:t>1</a:t>
            </a:r>
            <a:r>
              <a:rPr lang="en-US" altLang="zh-CN" sz="2000" dirty="0">
                <a:sym typeface="Symbol" panose="05050102010706020507" pitchFamily="18" charset="2"/>
              </a:rPr>
              <a:t>={&lt;</a:t>
            </a:r>
            <a:r>
              <a:rPr lang="en-US" altLang="zh-CN" sz="2000" i="1" dirty="0" err="1">
                <a:sym typeface="Symbol" panose="05050102010706020507" pitchFamily="18" charset="2"/>
              </a:rPr>
              <a:t>a</a:t>
            </a:r>
            <a:r>
              <a:rPr lang="en-US" altLang="zh-CN" sz="2000" dirty="0" err="1">
                <a:sym typeface="Symbol" panose="05050102010706020507" pitchFamily="18" charset="2"/>
              </a:rPr>
              <a:t>,</a:t>
            </a:r>
            <a:r>
              <a:rPr lang="en-US" altLang="zh-CN" sz="2000" i="1" dirty="0" err="1">
                <a:sym typeface="Symbol" panose="05050102010706020507" pitchFamily="18" charset="2"/>
              </a:rPr>
              <a:t>b</a:t>
            </a:r>
            <a:r>
              <a:rPr lang="en-US" altLang="zh-CN" sz="2000" dirty="0">
                <a:sym typeface="Symbol" panose="05050102010706020507" pitchFamily="18" charset="2"/>
              </a:rPr>
              <a:t>&gt;},</a:t>
            </a:r>
            <a:r>
              <a:rPr lang="en-US" altLang="zh-CN" sz="2000" i="1" dirty="0">
                <a:cs typeface="Times New Roman" panose="02020603050405020304" pitchFamily="18" charset="0"/>
                <a:sym typeface="Symbol" panose="05050102010706020507" pitchFamily="18" charset="2"/>
              </a:rPr>
              <a:t>R</a:t>
            </a:r>
            <a:r>
              <a:rPr lang="en-US" altLang="zh-CN" sz="2000" baseline="-30000" dirty="0">
                <a:cs typeface="Times New Roman" panose="02020603050405020304" pitchFamily="18" charset="0"/>
                <a:sym typeface="Symbol" panose="05050102010706020507" pitchFamily="18" charset="2"/>
              </a:rPr>
              <a:t>2</a:t>
            </a:r>
            <a:r>
              <a:rPr lang="en-US" altLang="zh-CN" sz="2000" dirty="0">
                <a:cs typeface="Times New Roman" panose="02020603050405020304" pitchFamily="18" charset="0"/>
                <a:sym typeface="Symbol" panose="05050102010706020507" pitchFamily="18" charset="2"/>
              </a:rPr>
              <a:t>={&lt;</a:t>
            </a:r>
            <a:r>
              <a:rPr lang="en-US" altLang="zh-CN" sz="2000" i="1" dirty="0" err="1">
                <a:cs typeface="Times New Roman" panose="02020603050405020304" pitchFamily="18" charset="0"/>
                <a:sym typeface="Symbol" panose="05050102010706020507" pitchFamily="18" charset="2"/>
              </a:rPr>
              <a:t>b</a:t>
            </a:r>
            <a:r>
              <a:rPr lang="en-US" altLang="zh-CN" sz="2000" dirty="0" err="1">
                <a:cs typeface="Times New Roman" panose="02020603050405020304" pitchFamily="18" charset="0"/>
                <a:sym typeface="Symbol" panose="05050102010706020507" pitchFamily="18" charset="2"/>
              </a:rPr>
              <a:t>,</a:t>
            </a:r>
            <a:r>
              <a:rPr lang="en-US" altLang="zh-CN" sz="2000" i="1" dirty="0" err="1">
                <a:cs typeface="Times New Roman" panose="02020603050405020304" pitchFamily="18" charset="0"/>
                <a:sym typeface="Symbol" panose="05050102010706020507" pitchFamily="18" charset="2"/>
              </a:rPr>
              <a:t>a</a:t>
            </a:r>
            <a:r>
              <a:rPr lang="en-US" altLang="zh-CN" sz="2000" dirty="0">
                <a:cs typeface="Times New Roman" panose="02020603050405020304" pitchFamily="18" charset="0"/>
                <a:sym typeface="Symbol" panose="05050102010706020507" pitchFamily="18" charset="2"/>
              </a:rPr>
              <a:t>&gt;}</a:t>
            </a:r>
            <a:endParaRPr lang="en-US" altLang="zh-CN" sz="2000" dirty="0"/>
          </a:p>
        </p:txBody>
      </p:sp>
    </p:spTree>
  </p:cSld>
  <p:clrMapOvr>
    <a:masterClrMapping/>
  </p:clrMapOvr>
  <p:transition spd="slow" advTm="8000">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28688" y="171450"/>
            <a:ext cx="7315200" cy="742950"/>
          </a:xfrm>
        </p:spPr>
        <p:txBody>
          <a:bodyPr/>
          <a:lstStyle/>
          <a:p>
            <a:pPr eaLnBrk="1" hangingPunct="1"/>
            <a:r>
              <a:rPr lang="zh-CN" altLang="en-US" sz="3400"/>
              <a:t>复合运算对关系性质的保持</a:t>
            </a:r>
          </a:p>
        </p:txBody>
      </p:sp>
      <p:sp>
        <p:nvSpPr>
          <p:cNvPr id="89091" name="Rectangle 4"/>
          <p:cNvSpPr>
            <a:spLocks noGrp="1" noChangeArrowheads="1"/>
          </p:cNvSpPr>
          <p:nvPr>
            <p:ph sz="quarter" idx="1"/>
          </p:nvPr>
        </p:nvSpPr>
        <p:spPr>
          <a:xfrm>
            <a:off x="357188" y="1143000"/>
            <a:ext cx="8229600" cy="3398838"/>
          </a:xfrm>
        </p:spPr>
        <p:txBody>
          <a:bodyPr/>
          <a:lstStyle/>
          <a:p>
            <a:pPr algn="just" eaLnBrk="1" hangingPunct="1">
              <a:lnSpc>
                <a:spcPct val="110000"/>
              </a:lnSpc>
            </a:pPr>
            <a:r>
              <a:rPr lang="zh-CN" altLang="en-US" sz="1800" dirty="0">
                <a:solidFill>
                  <a:schemeClr val="tx2"/>
                </a:solidFill>
              </a:rPr>
              <a:t>自反</a:t>
            </a:r>
            <a:r>
              <a:rPr lang="en-US" altLang="zh-CN" sz="1800" dirty="0"/>
              <a:t>:</a:t>
            </a:r>
          </a:p>
          <a:p>
            <a:pPr lvl="1" algn="just" eaLnBrk="1" hangingPunct="1">
              <a:lnSpc>
                <a:spcPct val="110000"/>
              </a:lnSpc>
            </a:pPr>
            <a:r>
              <a:rPr lang="en-US" altLang="zh-CN" sz="1600" dirty="0">
                <a:sym typeface="Symbol" panose="05050102010706020507" pitchFamily="18" charset="2"/>
              </a:rPr>
              <a:t></a:t>
            </a:r>
            <a:r>
              <a:rPr lang="en-US" altLang="zh-CN" sz="1600" i="1" dirty="0">
                <a:cs typeface="Times New Roman" panose="02020603050405020304" pitchFamily="18" charset="0"/>
              </a:rPr>
              <a:t>x</a:t>
            </a:r>
            <a:r>
              <a:rPr lang="en-US" altLang="zh-CN" sz="1600" dirty="0">
                <a:cs typeface="Times New Roman" panose="02020603050405020304" pitchFamily="18" charset="0"/>
              </a:rPr>
              <a:t>,</a:t>
            </a:r>
            <a:r>
              <a:rPr lang="en-US" altLang="zh-CN" sz="1600" dirty="0"/>
              <a:t>∵&lt;</a:t>
            </a:r>
            <a:r>
              <a:rPr lang="en-US" altLang="zh-CN" sz="1600" i="1" dirty="0" err="1">
                <a:cs typeface="Times New Roman" panose="02020603050405020304" pitchFamily="18" charset="0"/>
              </a:rPr>
              <a:t>x</a:t>
            </a:r>
            <a:r>
              <a:rPr lang="en-US" altLang="zh-CN" sz="1600" dirty="0" err="1">
                <a:cs typeface="Times New Roman" panose="02020603050405020304" pitchFamily="18" charset="0"/>
              </a:rPr>
              <a:t>,</a:t>
            </a:r>
            <a:r>
              <a:rPr lang="en-US" altLang="zh-CN" sz="1600" i="1" dirty="0" err="1">
                <a:cs typeface="Times New Roman" panose="02020603050405020304" pitchFamily="18" charset="0"/>
              </a:rPr>
              <a:t>x</a:t>
            </a:r>
            <a:r>
              <a:rPr lang="en-US" altLang="zh-CN" sz="1600" dirty="0">
                <a:cs typeface="Times New Roman" panose="02020603050405020304" pitchFamily="18" charset="0"/>
              </a:rPr>
              <a:t>&gt;</a:t>
            </a:r>
            <a:r>
              <a:rPr lang="en-US" altLang="zh-CN" sz="1600" dirty="0">
                <a:sym typeface="Symbol" panose="05050102010706020507" pitchFamily="18" charset="2"/>
              </a:rPr>
              <a:t></a:t>
            </a:r>
            <a:r>
              <a:rPr lang="en-US" altLang="zh-CN" sz="1600" i="1" dirty="0">
                <a:cs typeface="Times New Roman" panose="02020603050405020304" pitchFamily="18" charset="0"/>
              </a:rPr>
              <a:t>R</a:t>
            </a:r>
            <a:r>
              <a:rPr lang="en-US" altLang="zh-CN" sz="1600" baseline="-30000" dirty="0">
                <a:cs typeface="Times New Roman" panose="02020603050405020304" pitchFamily="18" charset="0"/>
              </a:rPr>
              <a:t>1</a:t>
            </a:r>
            <a:r>
              <a:rPr lang="en-US" altLang="zh-CN" sz="1600" dirty="0"/>
              <a:t>and&lt;</a:t>
            </a:r>
            <a:r>
              <a:rPr lang="en-US" altLang="zh-CN" sz="1600" i="1" dirty="0" err="1">
                <a:cs typeface="Times New Roman" panose="02020603050405020304" pitchFamily="18" charset="0"/>
              </a:rPr>
              <a:t>x</a:t>
            </a:r>
            <a:r>
              <a:rPr lang="en-US" altLang="zh-CN" sz="1600" dirty="0" err="1">
                <a:cs typeface="Times New Roman" panose="02020603050405020304" pitchFamily="18" charset="0"/>
              </a:rPr>
              <a:t>,</a:t>
            </a:r>
            <a:r>
              <a:rPr lang="en-US" altLang="zh-CN" sz="1600" i="1" dirty="0" err="1">
                <a:cs typeface="Times New Roman" panose="02020603050405020304" pitchFamily="18" charset="0"/>
              </a:rPr>
              <a:t>x</a:t>
            </a:r>
            <a:r>
              <a:rPr lang="en-US" altLang="zh-CN" sz="1600" dirty="0">
                <a:cs typeface="Times New Roman" panose="02020603050405020304" pitchFamily="18" charset="0"/>
              </a:rPr>
              <a:t>&gt;</a:t>
            </a:r>
            <a:r>
              <a:rPr lang="en-US" altLang="zh-CN" sz="1600" dirty="0">
                <a:sym typeface="Symbol" panose="05050102010706020507" pitchFamily="18" charset="2"/>
              </a:rPr>
              <a:t></a:t>
            </a:r>
            <a:r>
              <a:rPr lang="en-US" altLang="zh-CN" sz="1600" i="1" dirty="0">
                <a:cs typeface="Times New Roman" panose="02020603050405020304" pitchFamily="18" charset="0"/>
              </a:rPr>
              <a:t>R</a:t>
            </a:r>
            <a:r>
              <a:rPr lang="en-US" altLang="zh-CN" sz="1600" baseline="-30000" dirty="0">
                <a:cs typeface="Times New Roman" panose="02020603050405020304" pitchFamily="18" charset="0"/>
              </a:rPr>
              <a:t>2</a:t>
            </a:r>
            <a:r>
              <a:rPr lang="en-US" altLang="zh-CN" sz="1600" dirty="0">
                <a:cs typeface="Times New Roman" panose="02020603050405020304" pitchFamily="18" charset="0"/>
              </a:rPr>
              <a:t>,</a:t>
            </a:r>
            <a:r>
              <a:rPr lang="en-US" altLang="zh-CN" sz="1600" dirty="0"/>
              <a:t>∴</a:t>
            </a:r>
            <a:r>
              <a:rPr lang="en-US" altLang="zh-CN" sz="1600" dirty="0">
                <a:cs typeface="Times New Roman" panose="02020603050405020304" pitchFamily="18" charset="0"/>
              </a:rPr>
              <a:t>&lt;</a:t>
            </a:r>
            <a:r>
              <a:rPr lang="en-US" altLang="zh-CN" sz="1600" i="1" dirty="0" err="1">
                <a:cs typeface="Times New Roman" panose="02020603050405020304" pitchFamily="18" charset="0"/>
              </a:rPr>
              <a:t>x</a:t>
            </a:r>
            <a:r>
              <a:rPr lang="en-US" altLang="zh-CN" sz="1600" dirty="0" err="1">
                <a:cs typeface="Times New Roman" panose="02020603050405020304" pitchFamily="18" charset="0"/>
              </a:rPr>
              <a:t>,</a:t>
            </a:r>
            <a:r>
              <a:rPr lang="en-US" altLang="zh-CN" sz="1600" i="1" dirty="0" err="1">
                <a:cs typeface="Times New Roman" panose="02020603050405020304" pitchFamily="18" charset="0"/>
              </a:rPr>
              <a:t>x</a:t>
            </a:r>
            <a:r>
              <a:rPr lang="en-US" altLang="zh-CN" sz="1600" dirty="0">
                <a:cs typeface="Times New Roman" panose="02020603050405020304" pitchFamily="18" charset="0"/>
              </a:rPr>
              <a:t>&gt;</a:t>
            </a:r>
            <a:r>
              <a:rPr lang="en-US" altLang="zh-CN" sz="1600" dirty="0">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endParaRPr lang="en-US" altLang="zh-CN" sz="1600" dirty="0"/>
          </a:p>
          <a:p>
            <a:pPr algn="just" eaLnBrk="1" hangingPunct="1">
              <a:lnSpc>
                <a:spcPct val="110000"/>
              </a:lnSpc>
            </a:pPr>
            <a:r>
              <a:rPr lang="zh-CN" altLang="en-US" sz="1800" dirty="0">
                <a:solidFill>
                  <a:schemeClr val="tx2"/>
                </a:solidFill>
                <a:sym typeface="Symbol" panose="05050102010706020507" pitchFamily="18" charset="2"/>
              </a:rPr>
              <a:t>反自反</a:t>
            </a:r>
            <a:r>
              <a:rPr lang="en-US" altLang="zh-CN" sz="1800" dirty="0">
                <a:sym typeface="Symbol" panose="05050102010706020507" pitchFamily="18" charset="2"/>
              </a:rPr>
              <a:t>:</a:t>
            </a:r>
          </a:p>
          <a:p>
            <a:pPr lvl="1" algn="just" eaLnBrk="1" hangingPunct="1">
              <a:lnSpc>
                <a:spcPct val="110000"/>
              </a:lnSpc>
            </a:pPr>
            <a:r>
              <a:rPr lang="zh-CN" altLang="en-US" sz="1600" dirty="0">
                <a:solidFill>
                  <a:srgbClr val="000099"/>
                </a:solidFill>
                <a:sym typeface="Symbol" panose="05050102010706020507" pitchFamily="18" charset="2"/>
              </a:rPr>
              <a:t>反例</a:t>
            </a:r>
            <a:r>
              <a:rPr lang="en-US" altLang="zh-CN" sz="1600" dirty="0">
                <a:solidFill>
                  <a:srgbClr val="000099"/>
                </a:solidFill>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cs typeface="Times New Roman" panose="02020603050405020304" pitchFamily="18" charset="0"/>
                <a:sym typeface="Symbol" panose="05050102010706020507" pitchFamily="18" charset="2"/>
              </a:rPr>
              <a:t>={&lt;</a:t>
            </a:r>
            <a:r>
              <a:rPr lang="en-US" altLang="zh-CN" sz="1600" dirty="0" err="1">
                <a:cs typeface="Times New Roman" panose="02020603050405020304" pitchFamily="18" charset="0"/>
                <a:sym typeface="Symbol" panose="05050102010706020507" pitchFamily="18" charset="2"/>
              </a:rPr>
              <a:t>a,b</a:t>
            </a:r>
            <a:r>
              <a:rPr lang="en-US" altLang="zh-CN" sz="1600" dirty="0">
                <a:cs typeface="Times New Roman" panose="02020603050405020304" pitchFamily="18" charset="0"/>
                <a:sym typeface="Symbol" panose="05050102010706020507" pitchFamily="18" charset="2"/>
              </a:rPr>
              <a:t>&gt;},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r>
              <a:rPr lang="en-US" altLang="zh-CN" sz="1600" dirty="0">
                <a:cs typeface="Times New Roman" panose="02020603050405020304" pitchFamily="18" charset="0"/>
                <a:sym typeface="Symbol" panose="05050102010706020507" pitchFamily="18" charset="2"/>
              </a:rPr>
              <a:t>={&lt;</a:t>
            </a:r>
            <a:r>
              <a:rPr lang="en-US" altLang="zh-CN" sz="1600" dirty="0" err="1">
                <a:cs typeface="Times New Roman" panose="02020603050405020304" pitchFamily="18" charset="0"/>
                <a:sym typeface="Symbol" panose="05050102010706020507" pitchFamily="18" charset="2"/>
              </a:rPr>
              <a:t>b,a</a:t>
            </a:r>
            <a:r>
              <a:rPr lang="en-US" altLang="zh-CN" sz="1600" dirty="0">
                <a:cs typeface="Times New Roman" panose="02020603050405020304" pitchFamily="18" charset="0"/>
                <a:sym typeface="Symbol" panose="05050102010706020507" pitchFamily="18" charset="2"/>
              </a:rPr>
              <a:t>&gt;},then</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r>
              <a:rPr lang="en-US" altLang="zh-CN" sz="1600" dirty="0">
                <a:cs typeface="Times New Roman" panose="02020603050405020304" pitchFamily="18" charset="0"/>
                <a:sym typeface="Symbol" panose="05050102010706020507" pitchFamily="18" charset="2"/>
              </a:rPr>
              <a:t>={&lt;</a:t>
            </a:r>
            <a:r>
              <a:rPr lang="en-US" altLang="zh-CN" sz="1600" dirty="0" err="1">
                <a:cs typeface="Times New Roman" panose="02020603050405020304" pitchFamily="18" charset="0"/>
                <a:sym typeface="Symbol" panose="05050102010706020507" pitchFamily="18" charset="2"/>
              </a:rPr>
              <a:t>a,a</a:t>
            </a:r>
            <a:r>
              <a:rPr lang="en-US" altLang="zh-CN" sz="1600" dirty="0">
                <a:cs typeface="Times New Roman" panose="02020603050405020304" pitchFamily="18" charset="0"/>
                <a:sym typeface="Symbol" panose="05050102010706020507" pitchFamily="18" charset="2"/>
              </a:rPr>
              <a:t>&gt;}</a:t>
            </a:r>
            <a:endParaRPr lang="en-US" altLang="zh-CN" sz="1600" dirty="0">
              <a:sym typeface="Symbol" panose="05050102010706020507" pitchFamily="18" charset="2"/>
            </a:endParaRPr>
          </a:p>
          <a:p>
            <a:pPr algn="just" eaLnBrk="1" hangingPunct="1">
              <a:lnSpc>
                <a:spcPct val="110000"/>
              </a:lnSpc>
            </a:pPr>
            <a:r>
              <a:rPr lang="zh-CN" altLang="en-US" sz="1800" dirty="0">
                <a:solidFill>
                  <a:schemeClr val="tx2"/>
                </a:solidFill>
                <a:sym typeface="Symbol" panose="05050102010706020507" pitchFamily="18" charset="2"/>
              </a:rPr>
              <a:t>对称</a:t>
            </a:r>
            <a:r>
              <a:rPr lang="en-US" altLang="zh-CN" sz="1800" dirty="0">
                <a:sym typeface="Symbol" panose="05050102010706020507" pitchFamily="18" charset="2"/>
              </a:rPr>
              <a:t>:</a:t>
            </a:r>
          </a:p>
          <a:p>
            <a:pPr lvl="1" algn="just" eaLnBrk="1" hangingPunct="1">
              <a:lnSpc>
                <a:spcPct val="110000"/>
              </a:lnSpc>
            </a:pPr>
            <a:r>
              <a:rPr lang="zh-CN" altLang="en-US" sz="1600" dirty="0">
                <a:solidFill>
                  <a:srgbClr val="000099"/>
                </a:solidFill>
                <a:sym typeface="Symbol" panose="05050102010706020507" pitchFamily="18" charset="2"/>
              </a:rPr>
              <a:t>反例</a:t>
            </a:r>
            <a:r>
              <a:rPr lang="en-US" altLang="zh-CN" sz="1600" dirty="0">
                <a:solidFill>
                  <a:srgbClr val="000099"/>
                </a:solidFill>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cs typeface="Times New Roman" panose="02020603050405020304" pitchFamily="18" charset="0"/>
                <a:sym typeface="Symbol" panose="05050102010706020507" pitchFamily="18" charset="2"/>
              </a:rPr>
              <a:t>={&lt;</a:t>
            </a:r>
            <a:r>
              <a:rPr lang="en-US" altLang="zh-CN" sz="1600" dirty="0" err="1">
                <a:cs typeface="Times New Roman" panose="02020603050405020304" pitchFamily="18" charset="0"/>
                <a:sym typeface="Symbol" panose="05050102010706020507" pitchFamily="18" charset="2"/>
              </a:rPr>
              <a:t>c,</a:t>
            </a:r>
            <a:r>
              <a:rPr lang="en-US" altLang="zh-CN" sz="1600" i="1" dirty="0" err="1">
                <a:cs typeface="Times New Roman" panose="02020603050405020304" pitchFamily="18" charset="0"/>
                <a:sym typeface="Symbol" panose="05050102010706020507" pitchFamily="18" charset="2"/>
              </a:rPr>
              <a:t>b</a:t>
            </a:r>
            <a:r>
              <a:rPr lang="en-US" altLang="zh-CN" sz="1600" dirty="0">
                <a:cs typeface="Times New Roman" panose="02020603050405020304" pitchFamily="18" charset="0"/>
                <a:sym typeface="Symbol" panose="05050102010706020507" pitchFamily="18" charset="2"/>
              </a:rPr>
              <a:t>&gt;,&lt;</a:t>
            </a:r>
            <a:r>
              <a:rPr lang="en-US" altLang="zh-CN" sz="1600" i="1" dirty="0" err="1">
                <a:cs typeface="Times New Roman" panose="02020603050405020304" pitchFamily="18" charset="0"/>
                <a:sym typeface="Symbol" panose="05050102010706020507" pitchFamily="18" charset="2"/>
              </a:rPr>
              <a:t>b</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c</a:t>
            </a:r>
            <a:r>
              <a:rPr lang="en-US" altLang="zh-CN" sz="1600" dirty="0">
                <a:cs typeface="Times New Roman" panose="02020603050405020304" pitchFamily="18" charset="0"/>
                <a:sym typeface="Symbol" panose="05050102010706020507" pitchFamily="18" charset="2"/>
              </a:rPr>
              <a:t>&gt;},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r>
              <a:rPr lang="en-US" altLang="zh-CN" sz="1600" dirty="0">
                <a:cs typeface="Times New Roman" panose="02020603050405020304" pitchFamily="18" charset="0"/>
                <a:sym typeface="Symbol" panose="05050102010706020507" pitchFamily="18" charset="2"/>
              </a:rPr>
              <a:t>={&lt;</a:t>
            </a:r>
            <a:r>
              <a:rPr lang="en-US" altLang="zh-CN" sz="1600" i="1" dirty="0" err="1">
                <a:cs typeface="Times New Roman" panose="02020603050405020304" pitchFamily="18" charset="0"/>
                <a:sym typeface="Symbol" panose="05050102010706020507" pitchFamily="18" charset="2"/>
              </a:rPr>
              <a:t>c</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d</a:t>
            </a:r>
            <a:r>
              <a:rPr lang="en-US" altLang="zh-CN" sz="1600" dirty="0">
                <a:cs typeface="Times New Roman" panose="02020603050405020304" pitchFamily="18" charset="0"/>
                <a:sym typeface="Symbol" panose="05050102010706020507" pitchFamily="18" charset="2"/>
              </a:rPr>
              <a:t>&gt;,&lt;</a:t>
            </a:r>
            <a:r>
              <a:rPr lang="en-US" altLang="zh-CN" sz="1600" i="1" dirty="0" err="1">
                <a:cs typeface="Times New Roman" panose="02020603050405020304" pitchFamily="18" charset="0"/>
                <a:sym typeface="Symbol" panose="05050102010706020507" pitchFamily="18" charset="2"/>
              </a:rPr>
              <a:t>d</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c</a:t>
            </a:r>
            <a:r>
              <a:rPr lang="en-US" altLang="zh-CN" sz="1600" dirty="0">
                <a:cs typeface="Times New Roman" panose="02020603050405020304" pitchFamily="18" charset="0"/>
                <a:sym typeface="Symbol" panose="05050102010706020507" pitchFamily="18" charset="2"/>
              </a:rPr>
              <a:t>&gt;},then</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r>
              <a:rPr lang="en-US" altLang="zh-CN" sz="1600" dirty="0">
                <a:cs typeface="Times New Roman" panose="02020603050405020304" pitchFamily="18" charset="0"/>
                <a:sym typeface="Symbol" panose="05050102010706020507" pitchFamily="18" charset="2"/>
              </a:rPr>
              <a:t>={&lt;</a:t>
            </a:r>
            <a:r>
              <a:rPr lang="en-US" altLang="zh-CN" sz="1600" i="1" dirty="0" err="1">
                <a:cs typeface="Times New Roman" panose="02020603050405020304" pitchFamily="18" charset="0"/>
                <a:sym typeface="Symbol" panose="05050102010706020507" pitchFamily="18" charset="2"/>
              </a:rPr>
              <a:t>b</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d</a:t>
            </a:r>
            <a:r>
              <a:rPr lang="en-US" altLang="zh-CN" sz="1600" dirty="0">
                <a:cs typeface="Times New Roman" panose="02020603050405020304" pitchFamily="18" charset="0"/>
                <a:sym typeface="Symbol" panose="05050102010706020507" pitchFamily="18" charset="2"/>
              </a:rPr>
              <a:t>&gt;}</a:t>
            </a:r>
            <a:endParaRPr lang="en-US" altLang="zh-CN" sz="1600" dirty="0">
              <a:sym typeface="Symbol" panose="05050102010706020507" pitchFamily="18" charset="2"/>
            </a:endParaRPr>
          </a:p>
          <a:p>
            <a:pPr algn="just" eaLnBrk="1" hangingPunct="1">
              <a:lnSpc>
                <a:spcPct val="110000"/>
              </a:lnSpc>
            </a:pPr>
            <a:r>
              <a:rPr lang="zh-CN" altLang="en-US" sz="1800" dirty="0">
                <a:solidFill>
                  <a:schemeClr val="tx2"/>
                </a:solidFill>
                <a:sym typeface="Symbol" panose="05050102010706020507" pitchFamily="18" charset="2"/>
              </a:rPr>
              <a:t>反对称</a:t>
            </a:r>
            <a:r>
              <a:rPr lang="en-US" altLang="zh-CN" sz="1800" dirty="0">
                <a:sym typeface="Symbol" panose="05050102010706020507" pitchFamily="18" charset="2"/>
              </a:rPr>
              <a:t>:</a:t>
            </a:r>
          </a:p>
          <a:p>
            <a:pPr lvl="1" algn="just" eaLnBrk="1" hangingPunct="1">
              <a:lnSpc>
                <a:spcPct val="110000"/>
              </a:lnSpc>
            </a:pPr>
            <a:r>
              <a:rPr lang="zh-CN" altLang="en-US" sz="1600" dirty="0">
                <a:solidFill>
                  <a:srgbClr val="000099"/>
                </a:solidFill>
                <a:sym typeface="Symbol" panose="05050102010706020507" pitchFamily="18" charset="2"/>
              </a:rPr>
              <a:t>反例</a:t>
            </a:r>
            <a:r>
              <a:rPr lang="en-US" altLang="zh-CN" sz="1600" dirty="0">
                <a:solidFill>
                  <a:srgbClr val="000099"/>
                </a:solidFill>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cs typeface="Times New Roman" panose="02020603050405020304" pitchFamily="18" charset="0"/>
                <a:sym typeface="Symbol" panose="05050102010706020507" pitchFamily="18" charset="2"/>
              </a:rPr>
              <a:t>={&lt;</a:t>
            </a:r>
            <a:r>
              <a:rPr lang="en-US" altLang="zh-CN" sz="1600" i="1" dirty="0" err="1">
                <a:cs typeface="Times New Roman" panose="02020603050405020304" pitchFamily="18" charset="0"/>
                <a:sym typeface="Symbol" panose="05050102010706020507" pitchFamily="18" charset="2"/>
              </a:rPr>
              <a:t>a</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b</a:t>
            </a:r>
            <a:r>
              <a:rPr lang="en-US" altLang="zh-CN" sz="1600" dirty="0">
                <a:cs typeface="Times New Roman" panose="02020603050405020304" pitchFamily="18" charset="0"/>
                <a:sym typeface="Symbol" panose="05050102010706020507" pitchFamily="18" charset="2"/>
              </a:rPr>
              <a:t>&gt;,&lt;</a:t>
            </a:r>
            <a:r>
              <a:rPr lang="en-US" altLang="zh-CN" sz="1600" i="1" dirty="0" err="1">
                <a:cs typeface="Times New Roman" panose="02020603050405020304" pitchFamily="18" charset="0"/>
                <a:sym typeface="Symbol" panose="05050102010706020507" pitchFamily="18" charset="2"/>
              </a:rPr>
              <a:t>c</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d</a:t>
            </a:r>
            <a:r>
              <a:rPr lang="en-US" altLang="zh-CN" sz="1600" dirty="0">
                <a:cs typeface="Times New Roman" panose="02020603050405020304" pitchFamily="18" charset="0"/>
                <a:sym typeface="Symbol" panose="05050102010706020507" pitchFamily="18" charset="2"/>
              </a:rPr>
              <a:t>&gt;},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r>
              <a:rPr lang="en-US" altLang="zh-CN" sz="1600" dirty="0">
                <a:cs typeface="Times New Roman" panose="02020603050405020304" pitchFamily="18" charset="0"/>
                <a:sym typeface="Symbol" panose="05050102010706020507" pitchFamily="18" charset="2"/>
              </a:rPr>
              <a:t>,={&lt;</a:t>
            </a:r>
            <a:r>
              <a:rPr lang="en-US" altLang="zh-CN" sz="1600" i="1" dirty="0" err="1">
                <a:cs typeface="Times New Roman" panose="02020603050405020304" pitchFamily="18" charset="0"/>
                <a:sym typeface="Symbol" panose="05050102010706020507" pitchFamily="18" charset="2"/>
              </a:rPr>
              <a:t>b</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c</a:t>
            </a:r>
            <a:r>
              <a:rPr lang="en-US" altLang="zh-CN" sz="1600" dirty="0">
                <a:cs typeface="Times New Roman" panose="02020603050405020304" pitchFamily="18" charset="0"/>
                <a:sym typeface="Symbol" panose="05050102010706020507" pitchFamily="18" charset="2"/>
              </a:rPr>
              <a:t>&gt;,&lt;</a:t>
            </a:r>
            <a:r>
              <a:rPr lang="en-US" altLang="zh-CN" sz="1600" i="1" dirty="0" err="1">
                <a:cs typeface="Times New Roman" panose="02020603050405020304" pitchFamily="18" charset="0"/>
                <a:sym typeface="Symbol" panose="05050102010706020507" pitchFamily="18" charset="2"/>
              </a:rPr>
              <a:t>d</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a</a:t>
            </a:r>
            <a:r>
              <a:rPr lang="en-US" altLang="zh-CN" sz="1600" dirty="0">
                <a:cs typeface="Times New Roman" panose="02020603050405020304" pitchFamily="18" charset="0"/>
                <a:sym typeface="Symbol" panose="05050102010706020507" pitchFamily="18" charset="2"/>
              </a:rPr>
              <a:t>&gt;},then</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r>
              <a:rPr lang="en-US" altLang="zh-CN" sz="1600" dirty="0">
                <a:cs typeface="Times New Roman" panose="02020603050405020304" pitchFamily="18" charset="0"/>
                <a:sym typeface="Symbol" panose="05050102010706020507" pitchFamily="18" charset="2"/>
              </a:rPr>
              <a:t>={&lt;</a:t>
            </a:r>
            <a:r>
              <a:rPr lang="en-US" altLang="zh-CN" sz="1600" i="1" dirty="0" err="1">
                <a:cs typeface="Times New Roman" panose="02020603050405020304" pitchFamily="18" charset="0"/>
                <a:sym typeface="Symbol" panose="05050102010706020507" pitchFamily="18" charset="2"/>
              </a:rPr>
              <a:t>a</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c</a:t>
            </a:r>
            <a:r>
              <a:rPr lang="en-US" altLang="zh-CN" sz="1600" dirty="0">
                <a:cs typeface="Times New Roman" panose="02020603050405020304" pitchFamily="18" charset="0"/>
                <a:sym typeface="Symbol" panose="05050102010706020507" pitchFamily="18" charset="2"/>
              </a:rPr>
              <a:t>&gt;,&lt;</a:t>
            </a:r>
            <a:r>
              <a:rPr lang="en-US" altLang="zh-CN" sz="1600" i="1" dirty="0" err="1">
                <a:cs typeface="Times New Roman" panose="02020603050405020304" pitchFamily="18" charset="0"/>
                <a:sym typeface="Symbol" panose="05050102010706020507" pitchFamily="18" charset="2"/>
              </a:rPr>
              <a:t>c</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a</a:t>
            </a:r>
            <a:r>
              <a:rPr lang="en-US" altLang="zh-CN" sz="1600" dirty="0">
                <a:cs typeface="Times New Roman" panose="02020603050405020304" pitchFamily="18" charset="0"/>
                <a:sym typeface="Symbol" panose="05050102010706020507" pitchFamily="18" charset="2"/>
              </a:rPr>
              <a:t>&gt;}</a:t>
            </a:r>
            <a:endParaRPr lang="en-US" altLang="zh-CN" sz="1600" dirty="0">
              <a:sym typeface="Symbol" panose="05050102010706020507" pitchFamily="18" charset="2"/>
            </a:endParaRPr>
          </a:p>
          <a:p>
            <a:pPr algn="just" eaLnBrk="1" hangingPunct="1">
              <a:lnSpc>
                <a:spcPct val="110000"/>
              </a:lnSpc>
            </a:pPr>
            <a:r>
              <a:rPr lang="zh-CN" altLang="en-US" sz="1800" dirty="0">
                <a:solidFill>
                  <a:schemeClr val="tx2"/>
                </a:solidFill>
                <a:sym typeface="Symbol" panose="05050102010706020507" pitchFamily="18" charset="2"/>
              </a:rPr>
              <a:t>传递</a:t>
            </a:r>
            <a:r>
              <a:rPr lang="en-US" altLang="zh-CN" sz="1800" dirty="0">
                <a:sym typeface="Symbol" panose="05050102010706020507" pitchFamily="18" charset="2"/>
              </a:rPr>
              <a:t>:</a:t>
            </a:r>
          </a:p>
          <a:p>
            <a:pPr lvl="1" algn="just" eaLnBrk="1" hangingPunct="1">
              <a:lnSpc>
                <a:spcPct val="110000"/>
              </a:lnSpc>
            </a:pPr>
            <a:r>
              <a:rPr lang="zh-CN" altLang="en-US" sz="1600" dirty="0">
                <a:solidFill>
                  <a:srgbClr val="000099"/>
                </a:solidFill>
                <a:sym typeface="Symbol" panose="05050102010706020507" pitchFamily="18" charset="2"/>
              </a:rPr>
              <a:t>反例</a:t>
            </a:r>
            <a:r>
              <a:rPr lang="en-US" altLang="zh-CN" sz="1600" dirty="0">
                <a:solidFill>
                  <a:srgbClr val="000099"/>
                </a:solidFill>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cs typeface="Times New Roman" panose="02020603050405020304" pitchFamily="18" charset="0"/>
                <a:sym typeface="Symbol" panose="05050102010706020507" pitchFamily="18" charset="2"/>
              </a:rPr>
              <a:t>={&lt;</a:t>
            </a:r>
            <a:r>
              <a:rPr lang="en-US" altLang="zh-CN" sz="1600" i="1" dirty="0" err="1">
                <a:cs typeface="Times New Roman" panose="02020603050405020304" pitchFamily="18" charset="0"/>
                <a:sym typeface="Symbol" panose="05050102010706020507" pitchFamily="18" charset="2"/>
              </a:rPr>
              <a:t>x</a:t>
            </a:r>
            <a:r>
              <a:rPr lang="en-US" altLang="zh-CN" sz="1600" dirty="0" err="1">
                <a:cs typeface="Times New Roman" panose="02020603050405020304" pitchFamily="18" charset="0"/>
                <a:sym typeface="Symbol" panose="05050102010706020507" pitchFamily="18" charset="2"/>
              </a:rPr>
              <a:t>,</a:t>
            </a:r>
            <a:r>
              <a:rPr lang="en-US" altLang="zh-CN" sz="1600" i="1" dirty="0" err="1">
                <a:cs typeface="Times New Roman" panose="02020603050405020304" pitchFamily="18" charset="0"/>
                <a:sym typeface="Symbol" panose="05050102010706020507" pitchFamily="18" charset="2"/>
              </a:rPr>
              <a:t>t</a:t>
            </a:r>
            <a:r>
              <a:rPr lang="en-US" altLang="zh-CN" sz="1600" dirty="0">
                <a:cs typeface="Times New Roman" panose="02020603050405020304" pitchFamily="18" charset="0"/>
                <a:sym typeface="Symbol" panose="05050102010706020507" pitchFamily="18" charset="2"/>
              </a:rPr>
              <a:t>&gt;,&lt;</a:t>
            </a:r>
            <a:r>
              <a:rPr lang="en-US" altLang="zh-CN" sz="1600" dirty="0" err="1">
                <a:cs typeface="Times New Roman" panose="02020603050405020304" pitchFamily="18" charset="0"/>
                <a:sym typeface="Symbol" panose="05050102010706020507" pitchFamily="18" charset="2"/>
              </a:rPr>
              <a:t>y,s</a:t>
            </a:r>
            <a:r>
              <a:rPr lang="en-US" altLang="zh-CN" sz="1600" dirty="0">
                <a:cs typeface="Times New Roman" panose="02020603050405020304" pitchFamily="18" charset="0"/>
                <a:sym typeface="Symbol" panose="05050102010706020507" pitchFamily="18" charset="2"/>
              </a:rPr>
              <a:t>&gt;},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r>
              <a:rPr lang="en-US" altLang="zh-CN" sz="1600" dirty="0">
                <a:cs typeface="Times New Roman" panose="02020603050405020304" pitchFamily="18" charset="0"/>
                <a:sym typeface="Symbol" panose="05050102010706020507" pitchFamily="18" charset="2"/>
              </a:rPr>
              <a:t>={&lt;</a:t>
            </a:r>
            <a:r>
              <a:rPr lang="en-US" altLang="zh-CN" sz="1600" i="1" dirty="0" err="1">
                <a:cs typeface="Times New Roman" panose="02020603050405020304" pitchFamily="18" charset="0"/>
                <a:sym typeface="Symbol" panose="05050102010706020507" pitchFamily="18" charset="2"/>
              </a:rPr>
              <a:t>t</a:t>
            </a:r>
            <a:r>
              <a:rPr lang="en-US" altLang="zh-CN" sz="1600" dirty="0" err="1">
                <a:cs typeface="Times New Roman" panose="02020603050405020304" pitchFamily="18" charset="0"/>
                <a:sym typeface="Symbol" panose="05050102010706020507" pitchFamily="18" charset="2"/>
              </a:rPr>
              <a:t>,y</a:t>
            </a:r>
            <a:r>
              <a:rPr lang="en-US" altLang="zh-CN" sz="1600" dirty="0">
                <a:cs typeface="Times New Roman" panose="02020603050405020304" pitchFamily="18" charset="0"/>
                <a:sym typeface="Symbol" panose="05050102010706020507" pitchFamily="18" charset="2"/>
              </a:rPr>
              <a:t>&gt;,&lt;</a:t>
            </a:r>
            <a:r>
              <a:rPr lang="en-US" altLang="zh-CN" sz="1600" dirty="0" err="1">
                <a:cs typeface="Times New Roman" panose="02020603050405020304" pitchFamily="18" charset="0"/>
                <a:sym typeface="Symbol" panose="05050102010706020507" pitchFamily="18" charset="2"/>
              </a:rPr>
              <a:t>s,</a:t>
            </a:r>
            <a:r>
              <a:rPr lang="en-US" altLang="zh-CN" sz="1600" i="1" dirty="0" err="1">
                <a:cs typeface="Times New Roman" panose="02020603050405020304" pitchFamily="18" charset="0"/>
                <a:sym typeface="Symbol" panose="05050102010706020507" pitchFamily="18" charset="2"/>
              </a:rPr>
              <a:t>z</a:t>
            </a:r>
            <a:r>
              <a:rPr lang="en-US" altLang="zh-CN" sz="1600" dirty="0">
                <a:cs typeface="Times New Roman" panose="02020603050405020304" pitchFamily="18" charset="0"/>
                <a:sym typeface="Symbol" panose="05050102010706020507" pitchFamily="18" charset="2"/>
              </a:rPr>
              <a:t>&gt;},then</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1</a:t>
            </a:r>
            <a:r>
              <a:rPr lang="en-US" altLang="zh-CN" sz="1600" dirty="0">
                <a:sym typeface="Symbol" panose="05050102010706020507" pitchFamily="18" charset="2"/>
              </a:rPr>
              <a:t>⸰</a:t>
            </a:r>
            <a:r>
              <a:rPr lang="en-US" altLang="zh-CN" sz="1600" i="1" dirty="0">
                <a:cs typeface="Times New Roman" panose="02020603050405020304" pitchFamily="18" charset="0"/>
                <a:sym typeface="Symbol" panose="05050102010706020507" pitchFamily="18" charset="2"/>
              </a:rPr>
              <a:t>R</a:t>
            </a:r>
            <a:r>
              <a:rPr lang="en-US" altLang="zh-CN" sz="1600" baseline="-30000" dirty="0">
                <a:cs typeface="Times New Roman" panose="02020603050405020304" pitchFamily="18" charset="0"/>
                <a:sym typeface="Symbol" panose="05050102010706020507" pitchFamily="18" charset="2"/>
              </a:rPr>
              <a:t>2</a:t>
            </a:r>
            <a:r>
              <a:rPr lang="en-US" altLang="zh-CN" sz="1600" dirty="0">
                <a:cs typeface="Times New Roman" panose="02020603050405020304" pitchFamily="18" charset="0"/>
                <a:sym typeface="Symbol" panose="05050102010706020507" pitchFamily="18" charset="2"/>
              </a:rPr>
              <a:t>={&lt;</a:t>
            </a:r>
            <a:r>
              <a:rPr lang="en-US" altLang="zh-CN" sz="1600" i="1" dirty="0" err="1">
                <a:cs typeface="Times New Roman" panose="02020603050405020304" pitchFamily="18" charset="0"/>
                <a:sym typeface="Symbol" panose="05050102010706020507" pitchFamily="18" charset="2"/>
              </a:rPr>
              <a:t>x</a:t>
            </a:r>
            <a:r>
              <a:rPr lang="en-US" altLang="zh-CN" sz="1600" dirty="0" err="1">
                <a:cs typeface="Times New Roman" panose="02020603050405020304" pitchFamily="18" charset="0"/>
                <a:sym typeface="Symbol" panose="05050102010706020507" pitchFamily="18" charset="2"/>
              </a:rPr>
              <a:t>,y</a:t>
            </a:r>
            <a:r>
              <a:rPr lang="en-US" altLang="zh-CN" sz="1600" dirty="0">
                <a:cs typeface="Times New Roman" panose="02020603050405020304" pitchFamily="18" charset="0"/>
                <a:sym typeface="Symbol" panose="05050102010706020507" pitchFamily="18" charset="2"/>
              </a:rPr>
              <a:t>&gt;,&lt;</a:t>
            </a:r>
            <a:r>
              <a:rPr lang="en-US" altLang="zh-CN" sz="1600" dirty="0" err="1">
                <a:cs typeface="Times New Roman" panose="02020603050405020304" pitchFamily="18" charset="0"/>
                <a:sym typeface="Symbol" panose="05050102010706020507" pitchFamily="18" charset="2"/>
              </a:rPr>
              <a:t>y,</a:t>
            </a:r>
            <a:r>
              <a:rPr lang="en-US" altLang="zh-CN" sz="1600" i="1" dirty="0" err="1">
                <a:cs typeface="Times New Roman" panose="02020603050405020304" pitchFamily="18" charset="0"/>
                <a:sym typeface="Symbol" panose="05050102010706020507" pitchFamily="18" charset="2"/>
              </a:rPr>
              <a:t>z</a:t>
            </a:r>
            <a:r>
              <a:rPr lang="en-US" altLang="zh-CN" sz="1600" dirty="0">
                <a:cs typeface="Times New Roman" panose="02020603050405020304" pitchFamily="18" charset="0"/>
                <a:sym typeface="Symbol" panose="05050102010706020507" pitchFamily="18" charset="2"/>
              </a:rPr>
              <a:t>&gt;}</a:t>
            </a:r>
            <a:endParaRPr lang="en-US" altLang="zh-CN" sz="1600" dirty="0"/>
          </a:p>
        </p:txBody>
      </p:sp>
    </p:spTree>
  </p:cSld>
  <p:clrMapOvr>
    <a:masterClrMapping/>
  </p:clrMapOvr>
  <p:transition spd="slow" advTm="8000">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a:xfrm>
            <a:off x="928688" y="171450"/>
            <a:ext cx="7315200" cy="742950"/>
          </a:xfrm>
        </p:spPr>
        <p:txBody>
          <a:bodyPr/>
          <a:lstStyle/>
          <a:p>
            <a:pPr eaLnBrk="1" hangingPunct="1"/>
            <a:r>
              <a:rPr lang="zh-CN" altLang="en-US" sz="4200"/>
              <a:t>关系性质保持的总结</a:t>
            </a:r>
          </a:p>
        </p:txBody>
      </p:sp>
      <p:graphicFrame>
        <p:nvGraphicFramePr>
          <p:cNvPr id="256003" name="Group 1027"/>
          <p:cNvGraphicFramePr>
            <a:graphicFrameLocks noGrp="1"/>
          </p:cNvGraphicFramePr>
          <p:nvPr>
            <p:ph sz="quarter" idx="1"/>
          </p:nvPr>
        </p:nvGraphicFramePr>
        <p:xfrm>
          <a:off x="612775" y="1200150"/>
          <a:ext cx="8153399" cy="3124202"/>
        </p:xfrm>
        <a:graphic>
          <a:graphicData uri="http://schemas.openxmlformats.org/drawingml/2006/table">
            <a:tbl>
              <a:tblPr/>
              <a:tblGrid>
                <a:gridCol w="1359434">
                  <a:extLst>
                    <a:ext uri="{9D8B030D-6E8A-4147-A177-3AD203B41FA5}">
                      <a16:colId xmlns:a16="http://schemas.microsoft.com/office/drawing/2014/main" val="20000"/>
                    </a:ext>
                  </a:extLst>
                </a:gridCol>
                <a:gridCol w="1357832">
                  <a:extLst>
                    <a:ext uri="{9D8B030D-6E8A-4147-A177-3AD203B41FA5}">
                      <a16:colId xmlns:a16="http://schemas.microsoft.com/office/drawing/2014/main" val="20001"/>
                    </a:ext>
                  </a:extLst>
                </a:gridCol>
                <a:gridCol w="1359434">
                  <a:extLst>
                    <a:ext uri="{9D8B030D-6E8A-4147-A177-3AD203B41FA5}">
                      <a16:colId xmlns:a16="http://schemas.microsoft.com/office/drawing/2014/main" val="20002"/>
                    </a:ext>
                  </a:extLst>
                </a:gridCol>
                <a:gridCol w="1359434">
                  <a:extLst>
                    <a:ext uri="{9D8B030D-6E8A-4147-A177-3AD203B41FA5}">
                      <a16:colId xmlns:a16="http://schemas.microsoft.com/office/drawing/2014/main" val="20003"/>
                    </a:ext>
                  </a:extLst>
                </a:gridCol>
                <a:gridCol w="1357831">
                  <a:extLst>
                    <a:ext uri="{9D8B030D-6E8A-4147-A177-3AD203B41FA5}">
                      <a16:colId xmlns:a16="http://schemas.microsoft.com/office/drawing/2014/main" val="20004"/>
                    </a:ext>
                  </a:extLst>
                </a:gridCol>
                <a:gridCol w="1359434">
                  <a:extLst>
                    <a:ext uri="{9D8B030D-6E8A-4147-A177-3AD203B41FA5}">
                      <a16:colId xmlns:a16="http://schemas.microsoft.com/office/drawing/2014/main" val="20005"/>
                    </a:ext>
                  </a:extLst>
                </a:gridCol>
              </a:tblGrid>
              <a:tr h="63698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100" b="0" i="0" u="none" strike="noStrike" cap="none" normalizeH="0" baseline="0" dirty="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70000"/>
                        </a:spcBef>
                        <a:spcAft>
                          <a:spcPct val="0"/>
                        </a:spcAft>
                        <a:buClr>
                          <a:schemeClr val="accent1"/>
                        </a:buClr>
                        <a:buSzTx/>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pitchFamily="2" charset="-122"/>
                        </a:rPr>
                        <a:t>自反</a:t>
                      </a:r>
                    </a:p>
                  </a:txBody>
                  <a:tcPr marL="92339" marR="92339" marT="14287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5000"/>
                        </a:spcBef>
                        <a:spcAft>
                          <a:spcPct val="0"/>
                        </a:spcAft>
                        <a:buClr>
                          <a:schemeClr val="accent1"/>
                        </a:buClr>
                        <a:buSzTx/>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pitchFamily="2" charset="-122"/>
                        </a:rPr>
                        <a:t>反自反</a:t>
                      </a:r>
                    </a:p>
                  </a:txBody>
                  <a:tcPr marL="92339" marR="92339" marT="14287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5000"/>
                        </a:spcBef>
                        <a:spcAft>
                          <a:spcPct val="0"/>
                        </a:spcAft>
                        <a:buClr>
                          <a:schemeClr val="accent1"/>
                        </a:buClr>
                        <a:buSzTx/>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pitchFamily="2" charset="-122"/>
                        </a:rPr>
                        <a:t>对称</a:t>
                      </a:r>
                    </a:p>
                  </a:txBody>
                  <a:tcPr marL="92339" marR="92339" marT="14287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5000"/>
                        </a:spcBef>
                        <a:spcAft>
                          <a:spcPct val="0"/>
                        </a:spcAft>
                        <a:buClr>
                          <a:schemeClr val="accent1"/>
                        </a:buClr>
                        <a:buSzTx/>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pitchFamily="2" charset="-122"/>
                        </a:rPr>
                        <a:t>反对称</a:t>
                      </a:r>
                    </a:p>
                  </a:txBody>
                  <a:tcPr marL="92339" marR="92339" marT="14287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85000"/>
                        </a:spcBef>
                        <a:spcAft>
                          <a:spcPct val="0"/>
                        </a:spcAft>
                        <a:buClr>
                          <a:schemeClr val="accent1"/>
                        </a:buClr>
                        <a:buSzTx/>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pitchFamily="2" charset="-122"/>
                        </a:rPr>
                        <a:t>传递</a:t>
                      </a:r>
                    </a:p>
                  </a:txBody>
                  <a:tcPr marL="92339" marR="92339" marT="142875"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266">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100" b="0" i="1" u="none" strike="noStrike" cap="none" normalizeH="0" baseline="0">
                          <a:ln>
                            <a:noFill/>
                          </a:ln>
                          <a:solidFill>
                            <a:schemeClr val="tx1"/>
                          </a:solidFill>
                          <a:effectLst/>
                          <a:latin typeface="Arial" charset="0"/>
                          <a:ea typeface="宋体" pitchFamily="2" charset="-122"/>
                        </a:rPr>
                        <a:t>R</a:t>
                      </a:r>
                      <a:r>
                        <a:rPr kumimoji="0" lang="en-US" altLang="zh-CN" sz="2100" b="0" i="0" u="none" strike="noStrike" cap="none" normalizeH="0" baseline="-30000">
                          <a:ln>
                            <a:noFill/>
                          </a:ln>
                          <a:solidFill>
                            <a:schemeClr val="tx1"/>
                          </a:solidFill>
                          <a:effectLst/>
                          <a:latin typeface="Arial" charset="0"/>
                          <a:ea typeface="宋体" pitchFamily="2" charset="-122"/>
                        </a:rPr>
                        <a:t>1</a:t>
                      </a:r>
                      <a:r>
                        <a:rPr kumimoji="0" lang="en-US" altLang="zh-CN" sz="2100" b="0" i="0" u="none" strike="noStrike" cap="none" normalizeH="0" baseline="30000">
                          <a:ln>
                            <a:noFill/>
                          </a:ln>
                          <a:solidFill>
                            <a:schemeClr val="tx1"/>
                          </a:solidFill>
                          <a:effectLst/>
                          <a:latin typeface="Arial" charset="0"/>
                          <a:ea typeface="宋体" pitchFamily="2" charset="-122"/>
                        </a:rPr>
                        <a:t>-1</a:t>
                      </a:r>
                      <a:endParaRPr kumimoji="0" lang="en-US" altLang="zh-CN" sz="2100" b="0" i="0" u="none" strike="noStrike" cap="none" normalizeH="0" baseline="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endParaRPr kumimoji="0" lang="en-US" altLang="zh-CN" sz="2700" b="1" i="0" u="none" strike="noStrike" cap="none" normalizeH="0" baseline="0">
                        <a:ln>
                          <a:noFill/>
                        </a:ln>
                        <a:solidFill>
                          <a:srgbClr val="006600"/>
                        </a:solidFill>
                        <a:effectLst/>
                        <a:latin typeface="Arial" charset="0"/>
                        <a:ea typeface="宋体" pitchFamily="2" charset="-122"/>
                      </a:endParaRP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266">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1</a:t>
                      </a:r>
                      <a:r>
                        <a:rPr kumimoji="0" lang="en-US" altLang="zh-CN" sz="2100" b="0"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2</a:t>
                      </a:r>
                      <a:endParaRPr kumimoji="0" lang="en-US" altLang="zh-CN" sz="2100" b="0" i="0" u="none" strike="noStrike" cap="none" normalizeH="0" baseline="0" dirty="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endParaRPr kumimoji="0" lang="en-US" altLang="zh-CN" sz="2100" b="0" i="0" u="none" strike="noStrike" cap="none" normalizeH="0" baseline="0" dirty="0">
                        <a:ln>
                          <a:noFill/>
                        </a:ln>
                        <a:solidFill>
                          <a:srgbClr val="006600"/>
                        </a:solidFill>
                        <a:effectLst/>
                        <a:latin typeface="Arial" charset="0"/>
                        <a:ea typeface="宋体" pitchFamily="2" charset="-122"/>
                      </a:endParaRP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98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1</a:t>
                      </a:r>
                      <a:r>
                        <a:rPr kumimoji="0" lang="en-US" altLang="zh-CN" sz="2100" b="0"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2</a:t>
                      </a:r>
                      <a:endParaRPr kumimoji="0" lang="en-US" altLang="zh-CN" sz="2100" b="0" i="0" u="none" strike="noStrike" cap="none" normalizeH="0" baseline="0" dirty="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1</a:t>
                      </a:r>
                      <a:r>
                        <a:rPr kumimoji="0" lang="en-US" altLang="zh-CN" sz="2100" b="0"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100" b="0" i="1" u="none" strike="noStrike" cap="none" normalizeH="0" baseline="0" dirty="0">
                          <a:ln>
                            <a:noFill/>
                          </a:ln>
                          <a:solidFill>
                            <a:schemeClr val="tx1"/>
                          </a:solidFill>
                          <a:effectLst/>
                          <a:latin typeface="Arial" charset="0"/>
                          <a:ea typeface="宋体" pitchFamily="2" charset="-122"/>
                        </a:rPr>
                        <a:t>R</a:t>
                      </a:r>
                      <a:r>
                        <a:rPr kumimoji="0" lang="en-US" altLang="zh-CN" sz="2100" b="0" i="0" u="none" strike="noStrike" cap="none" normalizeH="0" baseline="-30000" dirty="0">
                          <a:ln>
                            <a:noFill/>
                          </a:ln>
                          <a:solidFill>
                            <a:schemeClr val="tx1"/>
                          </a:solidFill>
                          <a:effectLst/>
                          <a:latin typeface="Arial" charset="0"/>
                          <a:ea typeface="宋体" pitchFamily="2" charset="-122"/>
                        </a:rPr>
                        <a:t>2</a:t>
                      </a:r>
                      <a:endParaRPr kumimoji="0" lang="en-US" altLang="zh-CN" sz="2100" b="0" i="0" u="none" strike="noStrike" cap="none" normalizeH="0" baseline="0" dirty="0">
                        <a:ln>
                          <a:noFill/>
                        </a:ln>
                        <a:solidFill>
                          <a:schemeClr val="tx1"/>
                        </a:solidFill>
                        <a:effectLst/>
                        <a:latin typeface="Arial" charset="0"/>
                        <a:ea typeface="宋体" pitchFamily="2" charset="-122"/>
                      </a:endParaRPr>
                    </a:p>
                  </a:txBody>
                  <a:tcPr marL="92339" marR="9233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700" b="1" i="0" u="none" strike="noStrike" cap="none" normalizeH="0" baseline="0" dirty="0">
                          <a:ln>
                            <a:noFill/>
                          </a:ln>
                          <a:solidFill>
                            <a:srgbClr val="0066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endParaRPr kumimoji="0" lang="en-US" altLang="zh-CN" sz="3000" b="1" i="0" u="none" strike="noStrike" cap="none" normalizeH="0" baseline="0" dirty="0">
                        <a:ln>
                          <a:noFill/>
                        </a:ln>
                        <a:solidFill>
                          <a:srgbClr val="FF0000"/>
                        </a:solidFill>
                        <a:effectLst/>
                        <a:latin typeface="Arial" charset="0"/>
                        <a:ea typeface="宋体" pitchFamily="2" charset="-122"/>
                      </a:endParaRP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3000" b="1" i="0" u="none" strike="noStrike" cap="none" normalizeH="0" baseline="0" dirty="0">
                          <a:ln>
                            <a:noFill/>
                          </a:ln>
                          <a:solidFill>
                            <a:srgbClr val="FF0000"/>
                          </a:solidFill>
                          <a:effectLst/>
                          <a:latin typeface="Arial" charset="0"/>
                          <a:ea typeface="宋体" pitchFamily="2" charset="-122"/>
                          <a:sym typeface="Wingdings 2" pitchFamily="18" charset="2"/>
                        </a:rPr>
                        <a:t></a:t>
                      </a:r>
                    </a:p>
                  </a:txBody>
                  <a:tcPr marL="92339" marR="9233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advTm="8000">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928688" y="171450"/>
            <a:ext cx="7315200" cy="742950"/>
          </a:xfrm>
        </p:spPr>
        <p:txBody>
          <a:bodyPr/>
          <a:lstStyle/>
          <a:p>
            <a:pPr eaLnBrk="1" hangingPunct="1"/>
            <a:r>
              <a:rPr lang="en-US" altLang="zh-CN" dirty="0"/>
              <a:t>7.5 </a:t>
            </a:r>
            <a:r>
              <a:rPr lang="zh-CN" altLang="en-US" dirty="0"/>
              <a:t>关系的闭包</a:t>
            </a:r>
          </a:p>
        </p:txBody>
      </p:sp>
      <p:sp>
        <p:nvSpPr>
          <p:cNvPr id="92163" name="Rectangle 3"/>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800" dirty="0"/>
              <a:t>对关系进行最小扩充，使它具有某种性质</a:t>
            </a:r>
          </a:p>
          <a:p>
            <a:pPr marL="479822" lvl="1" eaLnBrk="1" hangingPunct="1">
              <a:defRPr/>
            </a:pPr>
            <a:r>
              <a:rPr lang="zh-CN" altLang="en-US" sz="2800" dirty="0"/>
              <a:t>自反闭包</a:t>
            </a:r>
          </a:p>
          <a:p>
            <a:pPr marL="479822" lvl="1" eaLnBrk="1" hangingPunct="1">
              <a:defRPr/>
            </a:pPr>
            <a:r>
              <a:rPr lang="zh-CN" altLang="en-US" sz="2800" dirty="0"/>
              <a:t>对称闭包</a:t>
            </a:r>
          </a:p>
          <a:p>
            <a:pPr marL="479822" lvl="1" eaLnBrk="1" hangingPunct="1">
              <a:defRPr/>
            </a:pPr>
            <a:r>
              <a:rPr lang="zh-CN" altLang="en-US" sz="2800" dirty="0"/>
              <a:t>传递闭包</a:t>
            </a:r>
          </a:p>
        </p:txBody>
      </p:sp>
    </p:spTree>
  </p:cSld>
  <p:clrMapOvr>
    <a:masterClrMapping/>
  </p:clrMapOvr>
  <p:transition spd="slow" advTm="8000">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title"/>
          </p:nvPr>
        </p:nvSpPr>
        <p:spPr>
          <a:xfrm>
            <a:off x="928688" y="171450"/>
            <a:ext cx="7315200" cy="742950"/>
          </a:xfrm>
        </p:spPr>
        <p:txBody>
          <a:bodyPr/>
          <a:lstStyle/>
          <a:p>
            <a:pPr eaLnBrk="1" hangingPunct="1"/>
            <a:r>
              <a:rPr lang="zh-CN" altLang="en-US" dirty="0"/>
              <a:t>定义关系的自反闭包</a:t>
            </a:r>
            <a:r>
              <a:rPr lang="en-US" altLang="zh-CN" dirty="0"/>
              <a:t>(</a:t>
            </a:r>
            <a:r>
              <a:rPr lang="en-US" altLang="zh-CN" i="1" dirty="0"/>
              <a:t>closure</a:t>
            </a:r>
            <a:r>
              <a:rPr lang="en-US" altLang="zh-CN" dirty="0"/>
              <a:t>)</a:t>
            </a:r>
          </a:p>
        </p:txBody>
      </p:sp>
      <p:sp>
        <p:nvSpPr>
          <p:cNvPr id="93187" name="Rectangle 4"/>
          <p:cNvSpPr>
            <a:spLocks noGrp="1" noChangeArrowheads="1"/>
          </p:cNvSpPr>
          <p:nvPr>
            <p:ph sz="quarter" idx="1"/>
          </p:nvPr>
        </p:nvSpPr>
        <p:spPr>
          <a:xfrm>
            <a:off x="612775" y="1200150"/>
            <a:ext cx="8153400" cy="3371850"/>
          </a:xfrm>
        </p:spPr>
        <p:txBody>
          <a:bodyPr/>
          <a:lstStyle/>
          <a:p>
            <a:pPr marL="239316" indent="-239316" eaLnBrk="1" hangingPunct="1">
              <a:lnSpc>
                <a:spcPct val="90000"/>
              </a:lnSpc>
              <a:buClr>
                <a:schemeClr val="tx2"/>
              </a:buClr>
              <a:buFont typeface="Wingdings" panose="05000000000000000000" pitchFamily="2" charset="2"/>
              <a:buNone/>
              <a:defRPr/>
            </a:pPr>
            <a:r>
              <a:rPr lang="zh-CN" altLang="en-US" sz="2800" dirty="0"/>
              <a:t>设</a:t>
            </a:r>
            <a:r>
              <a:rPr lang="en-US" altLang="zh-CN" sz="2800" dirty="0"/>
              <a:t>A</a:t>
            </a:r>
            <a:r>
              <a:rPr lang="zh-CN" altLang="en-US" sz="2800" dirty="0"/>
              <a:t>是非空集合，</a:t>
            </a:r>
            <a:r>
              <a:rPr lang="en-US" altLang="zh-CN" sz="2800" dirty="0"/>
              <a:t>R</a:t>
            </a:r>
            <a:r>
              <a:rPr lang="zh-CN" altLang="en-US" sz="2800" dirty="0"/>
              <a:t>是</a:t>
            </a:r>
            <a:r>
              <a:rPr lang="en-US" altLang="zh-CN" sz="2800" dirty="0"/>
              <a:t>A</a:t>
            </a:r>
            <a:r>
              <a:rPr lang="zh-CN" altLang="en-US" sz="2800" dirty="0"/>
              <a:t>上的二元关系。称</a:t>
            </a:r>
            <a:r>
              <a:rPr lang="en-US" altLang="zh-CN" sz="2800" dirty="0"/>
              <a:t>R</a:t>
            </a:r>
            <a:r>
              <a:rPr lang="en-US" altLang="zh-CN" sz="2800" dirty="0">
                <a:sym typeface="Symbol" panose="05050102010706020507" pitchFamily="18" charset="2"/>
              </a:rPr>
              <a:t></a:t>
            </a:r>
            <a:r>
              <a:rPr lang="zh-CN" altLang="en-US" sz="2800" dirty="0"/>
              <a:t>是</a:t>
            </a:r>
            <a:r>
              <a:rPr lang="en-US" altLang="zh-CN" sz="2800" dirty="0"/>
              <a:t>R</a:t>
            </a:r>
            <a:r>
              <a:rPr lang="zh-CN" altLang="en-US" sz="2800" dirty="0"/>
              <a:t>的自反闭包，如果</a:t>
            </a:r>
            <a:r>
              <a:rPr lang="en-US" altLang="zh-CN" sz="2800" dirty="0"/>
              <a:t>R</a:t>
            </a:r>
            <a:r>
              <a:rPr lang="en-US" altLang="zh-CN" sz="2800" dirty="0">
                <a:sym typeface="Symbol" panose="05050102010706020507" pitchFamily="18" charset="2"/>
              </a:rPr>
              <a:t></a:t>
            </a:r>
            <a:r>
              <a:rPr lang="zh-CN" altLang="en-US" sz="2800" dirty="0"/>
              <a:t>满足：</a:t>
            </a:r>
          </a:p>
          <a:p>
            <a:pPr marL="239316" indent="-239316" eaLnBrk="1" hangingPunct="1">
              <a:lnSpc>
                <a:spcPct val="90000"/>
              </a:lnSpc>
              <a:buClr>
                <a:schemeClr val="tx2"/>
              </a:buClr>
              <a:buFont typeface="Wingdings" panose="05000000000000000000" pitchFamily="2" charset="2"/>
              <a:buNone/>
              <a:defRPr/>
            </a:pPr>
            <a:r>
              <a:rPr lang="zh-CN" altLang="en-US" sz="2800" dirty="0"/>
              <a:t>（</a:t>
            </a:r>
            <a:r>
              <a:rPr lang="en-US" altLang="zh-CN" sz="2800" dirty="0"/>
              <a:t>1</a:t>
            </a:r>
            <a:r>
              <a:rPr lang="zh-CN" altLang="en-US" sz="2800" dirty="0"/>
              <a:t>）</a:t>
            </a:r>
            <a:r>
              <a:rPr lang="en-US" altLang="zh-CN" sz="2800" dirty="0"/>
              <a:t>R</a:t>
            </a:r>
            <a:r>
              <a:rPr lang="en-US" altLang="zh-CN" sz="2800" dirty="0">
                <a:sym typeface="Symbol" panose="05050102010706020507" pitchFamily="18" charset="2"/>
              </a:rPr>
              <a:t></a:t>
            </a:r>
            <a:r>
              <a:rPr lang="zh-CN" altLang="en-US" sz="2800" dirty="0"/>
              <a:t>是自反的；</a:t>
            </a:r>
          </a:p>
          <a:p>
            <a:pPr marL="239316" indent="-239316" eaLnBrk="1" hangingPunct="1">
              <a:lnSpc>
                <a:spcPct val="90000"/>
              </a:lnSpc>
              <a:buClr>
                <a:schemeClr val="tx2"/>
              </a:buClr>
              <a:buFont typeface="Wingdings" panose="05000000000000000000" pitchFamily="2" charset="2"/>
              <a:buNone/>
              <a:defRPr/>
            </a:pPr>
            <a:r>
              <a:rPr lang="zh-CN" altLang="en-US" sz="2800" dirty="0"/>
              <a:t>（</a:t>
            </a:r>
            <a:r>
              <a:rPr lang="en-US" altLang="zh-CN" sz="2800" dirty="0"/>
              <a:t>2</a:t>
            </a:r>
            <a:r>
              <a:rPr lang="zh-CN" altLang="en-US" sz="2800" dirty="0"/>
              <a:t>）</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t>；</a:t>
            </a:r>
          </a:p>
          <a:p>
            <a:pPr marL="239316" indent="-239316" eaLnBrk="1" hangingPunct="1">
              <a:lnSpc>
                <a:spcPct val="90000"/>
              </a:lnSpc>
              <a:buClr>
                <a:schemeClr val="tx2"/>
              </a:buClr>
              <a:buFont typeface="Wingdings" panose="05000000000000000000" pitchFamily="2" charset="2"/>
              <a:buNone/>
              <a:defRPr/>
            </a:pPr>
            <a:r>
              <a:rPr lang="zh-CN" altLang="en-US" sz="2800" dirty="0">
                <a:latin typeface="宋体" panose="02010600030101010101" pitchFamily="2" charset="-122"/>
              </a:rPr>
              <a:t>（</a:t>
            </a:r>
            <a:r>
              <a:rPr lang="en-US" altLang="zh-CN" sz="2800" dirty="0"/>
              <a:t>3</a:t>
            </a:r>
            <a:r>
              <a:rPr lang="zh-CN" altLang="en-US" sz="2800" dirty="0">
                <a:latin typeface="宋体" panose="02010600030101010101" pitchFamily="2" charset="-122"/>
              </a:rPr>
              <a:t>）对</a:t>
            </a:r>
            <a:r>
              <a:rPr lang="en-US" altLang="zh-CN" sz="2800" dirty="0"/>
              <a:t>A</a:t>
            </a:r>
            <a:r>
              <a:rPr lang="zh-CN" altLang="en-US" sz="2800" dirty="0">
                <a:latin typeface="宋体" panose="02010600030101010101" pitchFamily="2" charset="-122"/>
              </a:rPr>
              <a:t>上任意关系</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，若</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，且</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是</a:t>
            </a:r>
            <a:r>
              <a:rPr lang="zh-CN" altLang="en-US" sz="2800" dirty="0">
                <a:latin typeface="宋体" panose="02010600030101010101" pitchFamily="2" charset="-122"/>
              </a:rPr>
              <a:t>自反的，必有</a:t>
            </a:r>
            <a:r>
              <a:rPr lang="en-US" altLang="zh-CN" sz="2800" dirty="0"/>
              <a:t>R</a:t>
            </a:r>
            <a:r>
              <a:rPr lang="en-US" altLang="zh-CN" sz="2800" dirty="0">
                <a:sym typeface="Symbol" panose="05050102010706020507" pitchFamily="18" charset="2"/>
              </a:rPr>
              <a:t></a:t>
            </a:r>
            <a:r>
              <a:rPr lang="en-US" altLang="zh-CN" sz="2800" dirty="0"/>
              <a:t>R</a:t>
            </a:r>
            <a:r>
              <a:rPr lang="en-US" altLang="zh-CN" sz="2800">
                <a:sym typeface="Symbol" panose="05050102010706020507" pitchFamily="18" charset="2"/>
              </a:rPr>
              <a:t></a:t>
            </a:r>
            <a:r>
              <a:rPr lang="zh-CN" altLang="en-US" sz="2800">
                <a:latin typeface="宋体" panose="02010600030101010101" pitchFamily="2" charset="-122"/>
              </a:rPr>
              <a:t>。</a:t>
            </a:r>
            <a:r>
              <a:rPr lang="en-US" altLang="zh-CN" sz="2800">
                <a:latin typeface="宋体" panose="02010600030101010101" pitchFamily="2" charset="-122"/>
              </a:rPr>
              <a:t>——</a:t>
            </a:r>
            <a:r>
              <a:rPr lang="zh-CN" altLang="en-US" sz="2800">
                <a:latin typeface="宋体" panose="02010600030101010101" pitchFamily="2" charset="-122"/>
              </a:rPr>
              <a:t>最小性</a:t>
            </a:r>
            <a:endParaRPr lang="zh-CN" altLang="en-US" sz="2800" dirty="0"/>
          </a:p>
        </p:txBody>
      </p:sp>
    </p:spTree>
  </p:cSld>
  <p:clrMapOvr>
    <a:masterClrMapping/>
  </p:clrMapOvr>
  <p:transition spd="slow" advTm="8000">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4200"/>
              <a:t>7.1	</a:t>
            </a:r>
            <a:r>
              <a:rPr lang="zh-CN" altLang="en-US" sz="4200"/>
              <a:t>有序对与笛卡儿积</a:t>
            </a:r>
          </a:p>
        </p:txBody>
      </p:sp>
      <p:sp>
        <p:nvSpPr>
          <p:cNvPr id="11267" name="Rectangle 3"/>
          <p:cNvSpPr>
            <a:spLocks noGrp="1" noChangeArrowheads="1"/>
          </p:cNvSpPr>
          <p:nvPr>
            <p:ph sz="quarter" idx="1"/>
          </p:nvPr>
        </p:nvSpPr>
        <p:spPr/>
        <p:txBody>
          <a:bodyPr/>
          <a:lstStyle/>
          <a:p>
            <a:pPr marL="239316" indent="-239316" algn="just" eaLnBrk="1" hangingPunct="1">
              <a:lnSpc>
                <a:spcPct val="150000"/>
              </a:lnSpc>
              <a:spcBef>
                <a:spcPct val="0"/>
              </a:spcBef>
              <a:defRPr/>
            </a:pPr>
            <a:r>
              <a:rPr lang="zh-CN" altLang="en-US" sz="2800" dirty="0"/>
              <a:t>设</a:t>
            </a:r>
            <a:r>
              <a:rPr lang="en-US" altLang="zh-CN" sz="2800" dirty="0"/>
              <a:t>A</a:t>
            </a:r>
            <a:r>
              <a:rPr lang="zh-CN" altLang="en-US" sz="2800" dirty="0"/>
              <a:t>，</a:t>
            </a:r>
            <a:r>
              <a:rPr lang="en-US" altLang="zh-CN" sz="2800" dirty="0"/>
              <a:t>B</a:t>
            </a:r>
            <a:r>
              <a:rPr lang="zh-CN" altLang="en-US" sz="2800" dirty="0"/>
              <a:t>是两个集合，所有有序对</a:t>
            </a:r>
            <a:r>
              <a:rPr lang="en-US" altLang="zh-CN" sz="2800" dirty="0"/>
              <a:t>&lt;</a:t>
            </a:r>
            <a:r>
              <a:rPr lang="en-US" altLang="zh-CN" sz="2800" dirty="0" err="1"/>
              <a:t>x,y</a:t>
            </a:r>
            <a:r>
              <a:rPr lang="en-US" altLang="zh-CN" sz="2800" dirty="0"/>
              <a:t>&gt;</a:t>
            </a:r>
            <a:r>
              <a:rPr lang="zh-CN" altLang="en-US" sz="2800" dirty="0"/>
              <a:t>形成的集合</a:t>
            </a:r>
            <a:r>
              <a:rPr lang="en-US" altLang="zh-CN" sz="2800" dirty="0"/>
              <a:t>(</a:t>
            </a:r>
            <a:r>
              <a:rPr lang="zh-CN" altLang="en-US" sz="2800" dirty="0"/>
              <a:t>其中</a:t>
            </a:r>
            <a:r>
              <a:rPr lang="en-US" altLang="zh-CN" sz="2800" dirty="0" err="1"/>
              <a:t>x</a:t>
            </a:r>
            <a:r>
              <a:rPr lang="en-US" altLang="zh-CN" sz="2800" dirty="0" err="1">
                <a:sym typeface="Symbol" panose="05050102010706020507" pitchFamily="18" charset="2"/>
              </a:rPr>
              <a:t></a:t>
            </a:r>
            <a:r>
              <a:rPr lang="en-US" altLang="zh-CN" sz="2800" dirty="0" err="1"/>
              <a:t>A</a:t>
            </a:r>
            <a:r>
              <a:rPr lang="zh-CN" altLang="en-US" sz="2800" dirty="0"/>
              <a:t>，</a:t>
            </a:r>
            <a:r>
              <a:rPr lang="en-US" altLang="zh-CN" sz="2800" dirty="0" err="1"/>
              <a:t>y</a:t>
            </a:r>
            <a:r>
              <a:rPr lang="en-US" altLang="zh-CN" sz="2800" dirty="0" err="1">
                <a:sym typeface="Symbol" panose="05050102010706020507" pitchFamily="18" charset="2"/>
              </a:rPr>
              <a:t></a:t>
            </a:r>
            <a:r>
              <a:rPr lang="en-US" altLang="zh-CN" sz="2800" dirty="0" err="1"/>
              <a:t>B</a:t>
            </a:r>
            <a:r>
              <a:rPr lang="en-US" altLang="zh-CN" sz="2800" dirty="0"/>
              <a:t>)</a:t>
            </a:r>
            <a:r>
              <a:rPr lang="zh-CN" altLang="en-US" sz="2800" dirty="0"/>
              <a:t>，称为</a:t>
            </a:r>
            <a:r>
              <a:rPr lang="en-US" altLang="zh-CN" sz="2800" dirty="0"/>
              <a:t>A</a:t>
            </a:r>
            <a:r>
              <a:rPr lang="zh-CN" altLang="en-US" sz="2800" dirty="0"/>
              <a:t>，</a:t>
            </a:r>
            <a:r>
              <a:rPr lang="en-US" altLang="zh-CN" sz="2800" dirty="0"/>
              <a:t>B</a:t>
            </a:r>
            <a:r>
              <a:rPr lang="zh-CN" altLang="en-US" sz="2800" dirty="0"/>
              <a:t>的笛卡儿积</a:t>
            </a:r>
            <a:r>
              <a:rPr lang="en-US" altLang="zh-CN" sz="2800" dirty="0"/>
              <a:t>(</a:t>
            </a:r>
            <a:r>
              <a:rPr lang="zh-CN" altLang="en-US" sz="2800" dirty="0"/>
              <a:t>直乘积</a:t>
            </a:r>
            <a:r>
              <a:rPr lang="en-US" altLang="zh-CN" sz="2800" dirty="0"/>
              <a:t>)</a:t>
            </a:r>
            <a:r>
              <a:rPr lang="zh-CN" altLang="en-US" sz="2800" dirty="0"/>
              <a:t>，记以</a:t>
            </a:r>
            <a:r>
              <a:rPr lang="en-US" altLang="zh-CN" sz="2800" dirty="0"/>
              <a:t>A</a:t>
            </a:r>
            <a:r>
              <a:rPr lang="en-US" altLang="zh-CN" sz="2800" dirty="0">
                <a:sym typeface="Symbol" panose="05050102010706020507" pitchFamily="18" charset="2"/>
              </a:rPr>
              <a:t></a:t>
            </a:r>
            <a:r>
              <a:rPr lang="en-US" altLang="zh-CN" sz="2800" dirty="0"/>
              <a:t>B</a:t>
            </a:r>
            <a:r>
              <a:rPr lang="zh-CN" altLang="en-US" sz="2800" dirty="0"/>
              <a:t>。</a:t>
            </a:r>
          </a:p>
          <a:p>
            <a:pPr marL="239316" indent="-239316" algn="just" eaLnBrk="1" hangingPunct="1">
              <a:lnSpc>
                <a:spcPct val="150000"/>
              </a:lnSpc>
              <a:spcBef>
                <a:spcPct val="0"/>
              </a:spcBef>
              <a:defRPr/>
            </a:pPr>
            <a:r>
              <a:rPr lang="en-US" altLang="zh-CN" sz="2800" dirty="0">
                <a:solidFill>
                  <a:srgbClr val="FF0000"/>
                </a:solidFill>
                <a:highlight>
                  <a:srgbClr val="FFFF00"/>
                </a:highlight>
              </a:rPr>
              <a:t>A</a:t>
            </a:r>
            <a:r>
              <a:rPr lang="en-US" altLang="zh-CN" sz="2800" dirty="0">
                <a:solidFill>
                  <a:srgbClr val="FF0000"/>
                </a:solidFill>
                <a:highlight>
                  <a:srgbClr val="FFFF00"/>
                </a:highlight>
                <a:sym typeface="Symbol" panose="05050102010706020507" pitchFamily="18" charset="2"/>
              </a:rPr>
              <a:t></a:t>
            </a:r>
            <a:r>
              <a:rPr lang="en-US" altLang="zh-CN" sz="2800" dirty="0">
                <a:solidFill>
                  <a:srgbClr val="FF0000"/>
                </a:solidFill>
                <a:highlight>
                  <a:srgbClr val="FFFF00"/>
                </a:highlight>
              </a:rPr>
              <a:t>B={&lt;x</a:t>
            </a:r>
            <a:r>
              <a:rPr lang="zh-CN" altLang="en-US" sz="2800" dirty="0">
                <a:solidFill>
                  <a:srgbClr val="FF0000"/>
                </a:solidFill>
                <a:highlight>
                  <a:srgbClr val="FFFF00"/>
                </a:highlight>
              </a:rPr>
              <a:t>，</a:t>
            </a:r>
            <a:r>
              <a:rPr lang="en-US" altLang="zh-CN" sz="2800" dirty="0">
                <a:solidFill>
                  <a:srgbClr val="FF0000"/>
                </a:solidFill>
                <a:highlight>
                  <a:srgbClr val="FFFF00"/>
                </a:highlight>
              </a:rPr>
              <a:t>y&gt;</a:t>
            </a:r>
            <a:r>
              <a:rPr lang="en-US" altLang="zh-CN" sz="2800" dirty="0">
                <a:solidFill>
                  <a:srgbClr val="FF0000"/>
                </a:solidFill>
                <a:highlight>
                  <a:srgbClr val="FFFF00"/>
                </a:highlight>
                <a:sym typeface="Symbol" panose="05050102010706020507" pitchFamily="18" charset="2"/>
              </a:rPr>
              <a:t></a:t>
            </a:r>
            <a:r>
              <a:rPr lang="en-US" altLang="zh-CN" sz="2800" dirty="0" err="1">
                <a:solidFill>
                  <a:srgbClr val="FF0000"/>
                </a:solidFill>
                <a:highlight>
                  <a:srgbClr val="FFFF00"/>
                </a:highlight>
              </a:rPr>
              <a:t>x</a:t>
            </a:r>
            <a:r>
              <a:rPr lang="en-US" altLang="zh-CN" sz="2800" dirty="0" err="1">
                <a:solidFill>
                  <a:srgbClr val="FF0000"/>
                </a:solidFill>
                <a:highlight>
                  <a:srgbClr val="FFFF00"/>
                </a:highlight>
                <a:sym typeface="Symbol" panose="05050102010706020507" pitchFamily="18" charset="2"/>
              </a:rPr>
              <a:t></a:t>
            </a:r>
            <a:r>
              <a:rPr lang="en-US" altLang="zh-CN" sz="2800" dirty="0" err="1">
                <a:solidFill>
                  <a:srgbClr val="FF0000"/>
                </a:solidFill>
                <a:highlight>
                  <a:srgbClr val="FFFF00"/>
                </a:highlight>
              </a:rPr>
              <a:t>A</a:t>
            </a:r>
            <a:r>
              <a:rPr lang="zh-CN" altLang="en-US" sz="2800" dirty="0">
                <a:solidFill>
                  <a:srgbClr val="FF0000"/>
                </a:solidFill>
                <a:highlight>
                  <a:srgbClr val="FFFF00"/>
                </a:highlight>
              </a:rPr>
              <a:t>且</a:t>
            </a:r>
            <a:r>
              <a:rPr lang="en-US" altLang="zh-CN" sz="2800" dirty="0" err="1">
                <a:solidFill>
                  <a:srgbClr val="FF0000"/>
                </a:solidFill>
                <a:highlight>
                  <a:srgbClr val="FFFF00"/>
                </a:highlight>
              </a:rPr>
              <a:t>y</a:t>
            </a:r>
            <a:r>
              <a:rPr lang="en-US" altLang="zh-CN" sz="2800" dirty="0" err="1">
                <a:solidFill>
                  <a:srgbClr val="FF0000"/>
                </a:solidFill>
                <a:highlight>
                  <a:srgbClr val="FFFF00"/>
                </a:highlight>
                <a:sym typeface="Symbol" panose="05050102010706020507" pitchFamily="18" charset="2"/>
              </a:rPr>
              <a:t></a:t>
            </a:r>
            <a:r>
              <a:rPr lang="en-US" altLang="zh-CN" sz="2800" err="1">
                <a:solidFill>
                  <a:srgbClr val="FF0000"/>
                </a:solidFill>
                <a:highlight>
                  <a:srgbClr val="FFFF00"/>
                </a:highlight>
              </a:rPr>
              <a:t>B</a:t>
            </a:r>
            <a:r>
              <a:rPr lang="en-US" altLang="zh-CN" sz="2800">
                <a:solidFill>
                  <a:srgbClr val="FF0000"/>
                </a:solidFill>
                <a:highlight>
                  <a:srgbClr val="FFFF00"/>
                </a:highlight>
              </a:rPr>
              <a:t>}</a:t>
            </a:r>
            <a:r>
              <a:rPr lang="zh-CN" altLang="en-US" sz="2800"/>
              <a:t> </a:t>
            </a:r>
            <a:r>
              <a:rPr lang="zh-CN" altLang="en-US" sz="2800" dirty="0"/>
              <a:t>笛卡尔积</a:t>
            </a:r>
          </a:p>
        </p:txBody>
      </p:sp>
    </p:spTree>
  </p:cSld>
  <p:clrMapOvr>
    <a:masterClrMapping/>
  </p:clrMapOvr>
  <p:transition spd="slow" advTm="8000">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a:xfrm>
            <a:off x="928688" y="171450"/>
            <a:ext cx="7315200" cy="742950"/>
          </a:xfrm>
        </p:spPr>
        <p:txBody>
          <a:bodyPr/>
          <a:lstStyle/>
          <a:p>
            <a:pPr eaLnBrk="1" hangingPunct="1"/>
            <a:r>
              <a:rPr lang="zh-CN" altLang="en-US" dirty="0"/>
              <a:t>定义关系的对称闭包</a:t>
            </a:r>
            <a:r>
              <a:rPr lang="en-US" altLang="zh-CN" dirty="0"/>
              <a:t>(</a:t>
            </a:r>
            <a:r>
              <a:rPr lang="en-US" altLang="zh-CN" i="1" dirty="0"/>
              <a:t>closure</a:t>
            </a:r>
            <a:r>
              <a:rPr lang="en-US" altLang="zh-CN" dirty="0"/>
              <a:t>)</a:t>
            </a:r>
          </a:p>
        </p:txBody>
      </p:sp>
      <p:sp>
        <p:nvSpPr>
          <p:cNvPr id="103427" name="Rectangle 5"/>
          <p:cNvSpPr>
            <a:spLocks noGrp="1" noChangeArrowheads="1"/>
          </p:cNvSpPr>
          <p:nvPr>
            <p:ph sz="quarter" idx="1"/>
          </p:nvPr>
        </p:nvSpPr>
        <p:spPr>
          <a:xfrm>
            <a:off x="612775" y="1200150"/>
            <a:ext cx="8153400" cy="3371850"/>
          </a:xfrm>
        </p:spPr>
        <p:txBody>
          <a:bodyPr/>
          <a:lstStyle/>
          <a:p>
            <a:pPr eaLnBrk="1" hangingPunct="1">
              <a:lnSpc>
                <a:spcPct val="90000"/>
              </a:lnSpc>
              <a:buClr>
                <a:schemeClr val="tx2"/>
              </a:buClr>
              <a:buFont typeface="Wingdings" panose="05000000000000000000" pitchFamily="2" charset="2"/>
              <a:buNone/>
            </a:pPr>
            <a:r>
              <a:rPr lang="zh-CN" altLang="en-US" sz="2800" dirty="0"/>
              <a:t>设</a:t>
            </a:r>
            <a:r>
              <a:rPr lang="en-US" altLang="zh-CN" sz="2800" dirty="0"/>
              <a:t>A</a:t>
            </a:r>
            <a:r>
              <a:rPr lang="zh-CN" altLang="en-US" sz="2800" dirty="0"/>
              <a:t>是非空集合，</a:t>
            </a:r>
            <a:r>
              <a:rPr lang="en-US" altLang="zh-CN" sz="2800" dirty="0"/>
              <a:t>R</a:t>
            </a:r>
            <a:r>
              <a:rPr lang="zh-CN" altLang="en-US" sz="2800" dirty="0"/>
              <a:t>是</a:t>
            </a:r>
            <a:r>
              <a:rPr lang="en-US" altLang="zh-CN" sz="2800" dirty="0"/>
              <a:t>A</a:t>
            </a:r>
            <a:r>
              <a:rPr lang="zh-CN" altLang="en-US" sz="2800" dirty="0"/>
              <a:t>上的二元关系。称</a:t>
            </a:r>
            <a:r>
              <a:rPr lang="en-US" altLang="zh-CN" sz="2800" dirty="0"/>
              <a:t>R</a:t>
            </a:r>
            <a:r>
              <a:rPr lang="en-US" altLang="zh-CN" sz="2800" dirty="0">
                <a:sym typeface="Symbol" panose="05050102010706020507" pitchFamily="18" charset="2"/>
              </a:rPr>
              <a:t></a:t>
            </a:r>
            <a:r>
              <a:rPr lang="zh-CN" altLang="en-US" sz="2800" dirty="0"/>
              <a:t>是</a:t>
            </a:r>
            <a:r>
              <a:rPr lang="en-US" altLang="zh-CN" sz="2800" dirty="0"/>
              <a:t>R</a:t>
            </a:r>
            <a:r>
              <a:rPr lang="zh-CN" altLang="en-US" sz="2800" dirty="0"/>
              <a:t>的对称闭包，如果</a:t>
            </a:r>
            <a:r>
              <a:rPr lang="en-US" altLang="zh-CN" sz="2800" dirty="0"/>
              <a:t>R</a:t>
            </a:r>
            <a:r>
              <a:rPr lang="en-US" altLang="zh-CN" sz="2800" dirty="0">
                <a:sym typeface="Symbol" panose="05050102010706020507" pitchFamily="18" charset="2"/>
              </a:rPr>
              <a:t></a:t>
            </a:r>
            <a:r>
              <a:rPr lang="zh-CN" altLang="en-US" sz="2800" dirty="0"/>
              <a:t>满足：</a:t>
            </a:r>
          </a:p>
          <a:p>
            <a:pPr eaLnBrk="1" hangingPunct="1">
              <a:lnSpc>
                <a:spcPct val="90000"/>
              </a:lnSpc>
              <a:buClr>
                <a:schemeClr val="tx2"/>
              </a:buClr>
              <a:buFont typeface="Wingdings" panose="05000000000000000000" pitchFamily="2" charset="2"/>
              <a:buNone/>
            </a:pPr>
            <a:r>
              <a:rPr lang="zh-CN" altLang="en-US" sz="2800" dirty="0"/>
              <a:t>（</a:t>
            </a:r>
            <a:r>
              <a:rPr lang="en-US" altLang="zh-CN" sz="2800" dirty="0"/>
              <a:t>1</a:t>
            </a:r>
            <a:r>
              <a:rPr lang="zh-CN" altLang="en-US" sz="2800" dirty="0"/>
              <a:t>）</a:t>
            </a:r>
            <a:r>
              <a:rPr lang="en-US" altLang="zh-CN" sz="2800" dirty="0"/>
              <a:t>R</a:t>
            </a:r>
            <a:r>
              <a:rPr lang="en-US" altLang="zh-CN" sz="2800" dirty="0">
                <a:sym typeface="Symbol" panose="05050102010706020507" pitchFamily="18" charset="2"/>
              </a:rPr>
              <a:t></a:t>
            </a:r>
            <a:r>
              <a:rPr lang="zh-CN" altLang="en-US" sz="2800" dirty="0"/>
              <a:t>是对称的；</a:t>
            </a:r>
          </a:p>
          <a:p>
            <a:pPr eaLnBrk="1" hangingPunct="1">
              <a:lnSpc>
                <a:spcPct val="90000"/>
              </a:lnSpc>
              <a:buClr>
                <a:schemeClr val="tx2"/>
              </a:buClr>
              <a:buFont typeface="Wingdings" panose="05000000000000000000" pitchFamily="2" charset="2"/>
              <a:buNone/>
            </a:pPr>
            <a:r>
              <a:rPr lang="zh-CN" altLang="en-US" sz="2800" dirty="0"/>
              <a:t>（</a:t>
            </a:r>
            <a:r>
              <a:rPr lang="en-US" altLang="zh-CN" sz="2800" dirty="0"/>
              <a:t>2</a:t>
            </a:r>
            <a:r>
              <a:rPr lang="zh-CN" altLang="en-US" sz="2800" dirty="0"/>
              <a:t>）</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t>；</a:t>
            </a:r>
          </a:p>
          <a:p>
            <a:pPr eaLnBrk="1" hangingPunct="1">
              <a:lnSpc>
                <a:spcPct val="90000"/>
              </a:lnSpc>
              <a:buClr>
                <a:schemeClr val="tx2"/>
              </a:buClr>
              <a:buFont typeface="Wingdings" panose="05000000000000000000" pitchFamily="2" charset="2"/>
              <a:buNone/>
            </a:pPr>
            <a:r>
              <a:rPr lang="zh-CN" altLang="en-US" sz="2800" dirty="0">
                <a:latin typeface="宋体" panose="02010600030101010101" pitchFamily="2" charset="-122"/>
              </a:rPr>
              <a:t>（</a:t>
            </a:r>
            <a:r>
              <a:rPr lang="en-US" altLang="zh-CN" sz="2800" dirty="0"/>
              <a:t>3</a:t>
            </a:r>
            <a:r>
              <a:rPr lang="zh-CN" altLang="en-US" sz="2800" dirty="0">
                <a:latin typeface="宋体" panose="02010600030101010101" pitchFamily="2" charset="-122"/>
              </a:rPr>
              <a:t>）对</a:t>
            </a:r>
            <a:r>
              <a:rPr lang="en-US" altLang="zh-CN" sz="2800" dirty="0"/>
              <a:t>A</a:t>
            </a:r>
            <a:r>
              <a:rPr lang="zh-CN" altLang="en-US" sz="2800" dirty="0">
                <a:latin typeface="宋体" panose="02010600030101010101" pitchFamily="2" charset="-122"/>
              </a:rPr>
              <a:t>上任意关系</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，若</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，且</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是</a:t>
            </a:r>
            <a:r>
              <a:rPr lang="zh-CN" altLang="en-US" sz="2800" dirty="0">
                <a:latin typeface="宋体" panose="02010600030101010101" pitchFamily="2" charset="-122"/>
              </a:rPr>
              <a:t>对称的，必有</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latin typeface="宋体" panose="02010600030101010101" pitchFamily="2" charset="-122"/>
              </a:rPr>
              <a:t>。</a:t>
            </a:r>
          </a:p>
        </p:txBody>
      </p:sp>
    </p:spTree>
  </p:cSld>
  <p:clrMapOvr>
    <a:masterClrMapping/>
  </p:clrMapOvr>
  <p:transition spd="slow" advTm="8000">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title"/>
          </p:nvPr>
        </p:nvSpPr>
        <p:spPr>
          <a:xfrm>
            <a:off x="928688" y="171450"/>
            <a:ext cx="7315200" cy="742950"/>
          </a:xfrm>
        </p:spPr>
        <p:txBody>
          <a:bodyPr/>
          <a:lstStyle/>
          <a:p>
            <a:pPr eaLnBrk="1" hangingPunct="1"/>
            <a:r>
              <a:rPr lang="zh-CN" altLang="en-US" dirty="0"/>
              <a:t>定义关系的传递闭包</a:t>
            </a:r>
            <a:r>
              <a:rPr lang="en-US" altLang="zh-CN" dirty="0"/>
              <a:t>(</a:t>
            </a:r>
            <a:r>
              <a:rPr lang="en-US" altLang="zh-CN" i="1" dirty="0"/>
              <a:t>closure</a:t>
            </a:r>
            <a:r>
              <a:rPr lang="en-US" altLang="zh-CN" dirty="0"/>
              <a:t>)</a:t>
            </a:r>
          </a:p>
        </p:txBody>
      </p:sp>
      <p:sp>
        <p:nvSpPr>
          <p:cNvPr id="104451" name="Rectangle 5"/>
          <p:cNvSpPr>
            <a:spLocks noGrp="1" noChangeArrowheads="1"/>
          </p:cNvSpPr>
          <p:nvPr>
            <p:ph sz="quarter" idx="1"/>
          </p:nvPr>
        </p:nvSpPr>
        <p:spPr>
          <a:xfrm>
            <a:off x="612775" y="1200150"/>
            <a:ext cx="8153400" cy="3371850"/>
          </a:xfrm>
        </p:spPr>
        <p:txBody>
          <a:bodyPr/>
          <a:lstStyle/>
          <a:p>
            <a:pPr eaLnBrk="1" hangingPunct="1">
              <a:lnSpc>
                <a:spcPct val="90000"/>
              </a:lnSpc>
              <a:buClr>
                <a:schemeClr val="tx2"/>
              </a:buClr>
              <a:buFont typeface="Wingdings" panose="05000000000000000000" pitchFamily="2" charset="2"/>
              <a:buNone/>
            </a:pPr>
            <a:r>
              <a:rPr lang="zh-CN" altLang="en-US" sz="2800" dirty="0"/>
              <a:t>设</a:t>
            </a:r>
            <a:r>
              <a:rPr lang="en-US" altLang="zh-CN" sz="2800" dirty="0"/>
              <a:t>A</a:t>
            </a:r>
            <a:r>
              <a:rPr lang="zh-CN" altLang="en-US" sz="2800" dirty="0"/>
              <a:t>是非空集合，</a:t>
            </a:r>
            <a:r>
              <a:rPr lang="en-US" altLang="zh-CN" sz="2800" dirty="0"/>
              <a:t>R</a:t>
            </a:r>
            <a:r>
              <a:rPr lang="zh-CN" altLang="en-US" sz="2800" dirty="0"/>
              <a:t>是</a:t>
            </a:r>
            <a:r>
              <a:rPr lang="en-US" altLang="zh-CN" sz="2800" dirty="0"/>
              <a:t>A</a:t>
            </a:r>
            <a:r>
              <a:rPr lang="zh-CN" altLang="en-US" sz="2800" dirty="0"/>
              <a:t>上的二元关系。称</a:t>
            </a:r>
            <a:r>
              <a:rPr lang="en-US" altLang="zh-CN" sz="2800" dirty="0"/>
              <a:t>R</a:t>
            </a:r>
            <a:r>
              <a:rPr lang="en-US" altLang="zh-CN" sz="2800" dirty="0">
                <a:sym typeface="Symbol" panose="05050102010706020507" pitchFamily="18" charset="2"/>
              </a:rPr>
              <a:t></a:t>
            </a:r>
            <a:r>
              <a:rPr lang="zh-CN" altLang="en-US" sz="2800" dirty="0"/>
              <a:t>是</a:t>
            </a:r>
            <a:r>
              <a:rPr lang="en-US" altLang="zh-CN" sz="2800" dirty="0"/>
              <a:t>R</a:t>
            </a:r>
            <a:r>
              <a:rPr lang="zh-CN" altLang="en-US" sz="2800" dirty="0"/>
              <a:t>的传递闭包，如果</a:t>
            </a:r>
            <a:r>
              <a:rPr lang="en-US" altLang="zh-CN" sz="2800" dirty="0"/>
              <a:t>R</a:t>
            </a:r>
            <a:r>
              <a:rPr lang="en-US" altLang="zh-CN" sz="2800" dirty="0">
                <a:sym typeface="Symbol" panose="05050102010706020507" pitchFamily="18" charset="2"/>
              </a:rPr>
              <a:t></a:t>
            </a:r>
            <a:r>
              <a:rPr lang="zh-CN" altLang="en-US" sz="2800" dirty="0"/>
              <a:t>满足：</a:t>
            </a:r>
          </a:p>
          <a:p>
            <a:pPr eaLnBrk="1" hangingPunct="1">
              <a:lnSpc>
                <a:spcPct val="90000"/>
              </a:lnSpc>
              <a:buClr>
                <a:schemeClr val="tx2"/>
              </a:buClr>
              <a:buFont typeface="Wingdings" panose="05000000000000000000" pitchFamily="2" charset="2"/>
              <a:buNone/>
            </a:pPr>
            <a:r>
              <a:rPr lang="zh-CN" altLang="en-US" sz="2800" dirty="0"/>
              <a:t>（</a:t>
            </a:r>
            <a:r>
              <a:rPr lang="en-US" altLang="zh-CN" sz="2800" dirty="0"/>
              <a:t>1</a:t>
            </a:r>
            <a:r>
              <a:rPr lang="zh-CN" altLang="en-US" sz="2800" dirty="0"/>
              <a:t>）</a:t>
            </a:r>
            <a:r>
              <a:rPr lang="en-US" altLang="zh-CN" sz="2800" dirty="0"/>
              <a:t>R</a:t>
            </a:r>
            <a:r>
              <a:rPr lang="en-US" altLang="zh-CN" sz="2800" dirty="0">
                <a:sym typeface="Symbol" panose="05050102010706020507" pitchFamily="18" charset="2"/>
              </a:rPr>
              <a:t></a:t>
            </a:r>
            <a:r>
              <a:rPr lang="zh-CN" altLang="en-US" sz="2800" dirty="0"/>
              <a:t>是传递的；</a:t>
            </a:r>
          </a:p>
          <a:p>
            <a:pPr eaLnBrk="1" hangingPunct="1">
              <a:lnSpc>
                <a:spcPct val="90000"/>
              </a:lnSpc>
              <a:buClr>
                <a:schemeClr val="tx2"/>
              </a:buClr>
              <a:buFont typeface="Wingdings" panose="05000000000000000000" pitchFamily="2" charset="2"/>
              <a:buNone/>
            </a:pPr>
            <a:r>
              <a:rPr lang="zh-CN" altLang="en-US" sz="2800" dirty="0"/>
              <a:t>（</a:t>
            </a:r>
            <a:r>
              <a:rPr lang="en-US" altLang="zh-CN" sz="2800" dirty="0"/>
              <a:t>2</a:t>
            </a:r>
            <a:r>
              <a:rPr lang="zh-CN" altLang="en-US" sz="2800" dirty="0"/>
              <a:t>）</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t>；</a:t>
            </a:r>
          </a:p>
          <a:p>
            <a:pPr eaLnBrk="1" hangingPunct="1">
              <a:lnSpc>
                <a:spcPct val="90000"/>
              </a:lnSpc>
              <a:buClr>
                <a:schemeClr val="tx2"/>
              </a:buClr>
              <a:buFont typeface="Wingdings" panose="05000000000000000000" pitchFamily="2" charset="2"/>
              <a:buNone/>
            </a:pPr>
            <a:r>
              <a:rPr lang="zh-CN" altLang="en-US" sz="2800" dirty="0">
                <a:latin typeface="宋体" panose="02010600030101010101" pitchFamily="2" charset="-122"/>
              </a:rPr>
              <a:t>（</a:t>
            </a:r>
            <a:r>
              <a:rPr lang="en-US" altLang="zh-CN" sz="2800" dirty="0"/>
              <a:t>3</a:t>
            </a:r>
            <a:r>
              <a:rPr lang="zh-CN" altLang="en-US" sz="2800" dirty="0">
                <a:latin typeface="宋体" panose="02010600030101010101" pitchFamily="2" charset="-122"/>
              </a:rPr>
              <a:t>）对</a:t>
            </a:r>
            <a:r>
              <a:rPr lang="en-US" altLang="zh-CN" sz="2800" dirty="0"/>
              <a:t>A</a:t>
            </a:r>
            <a:r>
              <a:rPr lang="zh-CN" altLang="en-US" sz="2800" dirty="0">
                <a:latin typeface="宋体" panose="02010600030101010101" pitchFamily="2" charset="-122"/>
              </a:rPr>
              <a:t>上任意关系</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，若</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，且</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是</a:t>
            </a:r>
            <a:r>
              <a:rPr lang="zh-CN" altLang="en-US" sz="2800" dirty="0">
                <a:latin typeface="宋体" panose="02010600030101010101" pitchFamily="2" charset="-122"/>
              </a:rPr>
              <a:t>传递的，必有</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latin typeface="宋体" panose="02010600030101010101" pitchFamily="2" charset="-122"/>
              </a:rPr>
              <a:t>。</a:t>
            </a:r>
          </a:p>
        </p:txBody>
      </p:sp>
    </p:spTree>
  </p:cSld>
  <p:clrMapOvr>
    <a:masterClrMapping/>
  </p:clrMapOvr>
  <p:transition spd="slow" advTm="8000">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5475" name="Rectangle 4"/>
          <p:cNvSpPr>
            <a:spLocks noGrp="1" noChangeArrowheads="1"/>
          </p:cNvSpPr>
          <p:nvPr>
            <p:ph sz="quarter" idx="1"/>
          </p:nvPr>
        </p:nvSpPr>
        <p:spPr/>
        <p:txBody>
          <a:bodyPr/>
          <a:lstStyle/>
          <a:p>
            <a:pPr eaLnBrk="1" hangingPunct="1">
              <a:buFont typeface="Wingdings" panose="05000000000000000000" pitchFamily="2" charset="2"/>
              <a:buNone/>
            </a:pPr>
            <a:r>
              <a:rPr lang="en-US" altLang="zh-CN" sz="2800" dirty="0"/>
              <a:t>R</a:t>
            </a:r>
            <a:r>
              <a:rPr lang="zh-CN" altLang="en-US" sz="2800" dirty="0"/>
              <a:t>的自反闭包、对称闭包和传递闭包分别记为：</a:t>
            </a:r>
          </a:p>
          <a:p>
            <a:pPr eaLnBrk="1" hangingPunct="1">
              <a:buFont typeface="Wingdings" panose="05000000000000000000" pitchFamily="2" charset="2"/>
              <a:buNone/>
            </a:pPr>
            <a:r>
              <a:rPr lang="en-US" altLang="zh-CN" sz="2800" dirty="0">
                <a:solidFill>
                  <a:schemeClr val="tx2"/>
                </a:solidFill>
              </a:rPr>
              <a:t>r(R)</a:t>
            </a:r>
            <a:r>
              <a:rPr lang="zh-CN" altLang="en-US" sz="2800" dirty="0">
                <a:solidFill>
                  <a:schemeClr val="tx2"/>
                </a:solidFill>
              </a:rPr>
              <a:t>，</a:t>
            </a:r>
            <a:r>
              <a:rPr lang="en-US" altLang="zh-CN" sz="2800" dirty="0">
                <a:solidFill>
                  <a:schemeClr val="tx2"/>
                </a:solidFill>
              </a:rPr>
              <a:t>s(R)</a:t>
            </a:r>
            <a:r>
              <a:rPr lang="zh-CN" altLang="en-US" sz="2800" dirty="0">
                <a:solidFill>
                  <a:schemeClr val="tx2"/>
                </a:solidFill>
              </a:rPr>
              <a:t>，</a:t>
            </a:r>
            <a:r>
              <a:rPr lang="en-US" altLang="zh-CN" sz="2800" dirty="0">
                <a:solidFill>
                  <a:schemeClr val="tx2"/>
                </a:solidFill>
              </a:rPr>
              <a:t>t(R)</a:t>
            </a:r>
            <a:r>
              <a:rPr lang="zh-CN" altLang="en-US" sz="2800" dirty="0"/>
              <a:t>，</a:t>
            </a:r>
          </a:p>
          <a:p>
            <a:pPr eaLnBrk="1" hangingPunct="1">
              <a:buFont typeface="Wingdings" panose="05000000000000000000" pitchFamily="2" charset="2"/>
              <a:buNone/>
            </a:pPr>
            <a:r>
              <a:rPr lang="zh-CN" altLang="en-US" sz="2800" dirty="0">
                <a:latin typeface="宋体" panose="02010600030101010101" pitchFamily="2" charset="-122"/>
              </a:rPr>
              <a:t>也称</a:t>
            </a:r>
            <a:r>
              <a:rPr lang="en-US" altLang="zh-CN" sz="2800" dirty="0">
                <a:solidFill>
                  <a:schemeClr val="tx2"/>
                </a:solidFill>
              </a:rPr>
              <a:t>r</a:t>
            </a:r>
            <a:r>
              <a:rPr lang="zh-CN" altLang="en-US" sz="2800" dirty="0">
                <a:solidFill>
                  <a:schemeClr val="tx2"/>
                </a:solidFill>
                <a:latin typeface="宋体" panose="02010600030101010101" pitchFamily="2" charset="-122"/>
              </a:rPr>
              <a:t>，</a:t>
            </a:r>
            <a:r>
              <a:rPr lang="en-US" altLang="zh-CN" sz="2800" dirty="0">
                <a:solidFill>
                  <a:schemeClr val="tx2"/>
                </a:solidFill>
              </a:rPr>
              <a:t>s</a:t>
            </a:r>
            <a:r>
              <a:rPr lang="zh-CN" altLang="en-US" sz="2800" dirty="0">
                <a:solidFill>
                  <a:schemeClr val="tx2"/>
                </a:solidFill>
                <a:latin typeface="宋体" panose="02010600030101010101" pitchFamily="2" charset="-122"/>
              </a:rPr>
              <a:t>，</a:t>
            </a:r>
            <a:r>
              <a:rPr lang="en-US" altLang="zh-CN" sz="2800" dirty="0">
                <a:solidFill>
                  <a:schemeClr val="tx2"/>
                </a:solidFill>
              </a:rPr>
              <a:t>t</a:t>
            </a:r>
            <a:r>
              <a:rPr lang="zh-CN" altLang="en-US" sz="2800" dirty="0">
                <a:latin typeface="宋体" panose="02010600030101010101" pitchFamily="2" charset="-122"/>
              </a:rPr>
              <a:t>为闭包运算</a:t>
            </a:r>
            <a:r>
              <a:rPr lang="zh-CN" altLang="en-US" sz="2800" dirty="0"/>
              <a:t>，</a:t>
            </a:r>
          </a:p>
          <a:p>
            <a:pPr eaLnBrk="1" hangingPunct="1">
              <a:buFont typeface="Wingdings" panose="05000000000000000000" pitchFamily="2" charset="2"/>
              <a:buNone/>
            </a:pPr>
            <a:r>
              <a:rPr lang="zh-CN" altLang="en-US" sz="2800" dirty="0">
                <a:latin typeface="宋体" panose="02010600030101010101" pitchFamily="2" charset="-122"/>
              </a:rPr>
              <a:t>它们作用于关系</a:t>
            </a:r>
            <a:r>
              <a:rPr lang="en-US" altLang="zh-CN" sz="2800" dirty="0"/>
              <a:t>R</a:t>
            </a:r>
            <a:r>
              <a:rPr lang="zh-CN" altLang="en-US" sz="2800" dirty="0">
                <a:latin typeface="宋体" panose="02010600030101010101" pitchFamily="2" charset="-122"/>
              </a:rPr>
              <a:t>后，产生包含</a:t>
            </a:r>
            <a:r>
              <a:rPr lang="en-US" altLang="zh-CN" sz="2800" dirty="0"/>
              <a:t>R</a:t>
            </a:r>
            <a:r>
              <a:rPr lang="zh-CN" altLang="en-US" sz="2800" dirty="0">
                <a:latin typeface="宋体" panose="02010600030101010101" pitchFamily="2" charset="-122"/>
              </a:rPr>
              <a:t>的最小的自反、对称、传递的关系。</a:t>
            </a:r>
            <a:endParaRPr lang="zh-CN" altLang="en-US" sz="2800" dirty="0"/>
          </a:p>
        </p:txBody>
      </p:sp>
    </p:spTree>
  </p:cSld>
  <p:clrMapOvr>
    <a:masterClrMapping/>
  </p:clrMapOvr>
  <p:transition spd="slow" advTm="8000">
    <p:zoom/>
  </p:transition>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5"/>
          <p:cNvSpPr>
            <a:spLocks noChangeArrowheads="1"/>
          </p:cNvSpPr>
          <p:nvPr/>
        </p:nvSpPr>
        <p:spPr bwMode="auto">
          <a:xfrm>
            <a:off x="4386263" y="2411413"/>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25"/>
              </a:spcBef>
              <a:buClr>
                <a:schemeClr val="accent2"/>
              </a:buClr>
              <a:buSzPct val="60000"/>
              <a:buFont typeface="Wingdings" panose="05000000000000000000" pitchFamily="2" charset="2"/>
              <a:buChar char=""/>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defRPr sz="1500">
                <a:solidFill>
                  <a:schemeClr val="tx1"/>
                </a:solidFill>
                <a:latin typeface="Tw Cen MT" panose="020B0602020104020603" pitchFamily="34" charset="0"/>
                <a:ea typeface="华文仿宋" panose="02010600040101010101" pitchFamily="2"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06499" name="Rectangle 6"/>
          <p:cNvSpPr>
            <a:spLocks noGrp="1" noChangeArrowheads="1"/>
          </p:cNvSpPr>
          <p:nvPr>
            <p:ph type="title"/>
          </p:nvPr>
        </p:nvSpPr>
        <p:spPr>
          <a:xfrm>
            <a:off x="928688" y="171450"/>
            <a:ext cx="7315200" cy="742950"/>
          </a:xfrm>
        </p:spPr>
        <p:txBody>
          <a:bodyPr/>
          <a:lstStyle/>
          <a:p>
            <a:pPr eaLnBrk="1" hangingPunct="1"/>
            <a:r>
              <a:rPr lang="zh-CN" altLang="en-US" sz="4200">
                <a:latin typeface="宋体" panose="02010600030101010101" pitchFamily="2" charset="-122"/>
              </a:rPr>
              <a:t>定理</a:t>
            </a:r>
          </a:p>
        </p:txBody>
      </p:sp>
      <mc:AlternateContent xmlns:mc="http://schemas.openxmlformats.org/markup-compatibility/2006" xmlns:a14="http://schemas.microsoft.com/office/drawing/2010/main">
        <mc:Choice Requires="a14">
          <p:sp>
            <p:nvSpPr>
              <p:cNvPr id="40967" name="Rectangle 7"/>
              <p:cNvSpPr>
                <a:spLocks noGrp="1" noChangeArrowheads="1"/>
              </p:cNvSpPr>
              <p:nvPr>
                <p:ph sz="quarter" idx="1"/>
              </p:nvPr>
            </p:nvSpPr>
            <p:spPr>
              <a:xfrm>
                <a:off x="612775" y="1200150"/>
                <a:ext cx="8153400" cy="3371850"/>
              </a:xfrm>
            </p:spPr>
            <p:txBody>
              <a:bodyPr/>
              <a:lstStyle/>
              <a:p>
                <a:pPr marL="239316" indent="-239316" eaLnBrk="1" hangingPunct="1">
                  <a:buClr>
                    <a:schemeClr val="tx2"/>
                  </a:buClr>
                  <a:buFont typeface="Wingdings" panose="05000000000000000000" pitchFamily="2" charset="2"/>
                  <a:buNone/>
                  <a:defRPr/>
                </a:pPr>
                <a:r>
                  <a:rPr lang="zh-CN" altLang="en-US" sz="2800" dirty="0"/>
                  <a:t>设</a:t>
                </a:r>
                <a:r>
                  <a:rPr lang="en-US" altLang="zh-CN" sz="2800" dirty="0"/>
                  <a:t>R</a:t>
                </a:r>
                <a:r>
                  <a:rPr lang="zh-CN" altLang="en-US" sz="2800" dirty="0"/>
                  <a:t>是集合</a:t>
                </a:r>
                <a:r>
                  <a:rPr lang="en-US" altLang="zh-CN" sz="2800" dirty="0"/>
                  <a:t>A</a:t>
                </a:r>
                <a:r>
                  <a:rPr lang="zh-CN" altLang="en-US" sz="2800" dirty="0"/>
                  <a:t>上的关系，那么，</a:t>
                </a:r>
              </a:p>
              <a:p>
                <a:pPr marL="479822" lvl="1" eaLnBrk="1" hangingPunct="1">
                  <a:buFont typeface="Wingdings" panose="05000000000000000000" pitchFamily="2" charset="2"/>
                  <a:buNone/>
                  <a:defRPr/>
                </a:pPr>
                <a:r>
                  <a:rPr lang="en-US" altLang="zh-CN" sz="2800" dirty="0"/>
                  <a:t>(1)r(R)=I</a:t>
                </a:r>
                <a:r>
                  <a:rPr lang="en-US" altLang="zh-CN" sz="2800" baseline="-30000" dirty="0"/>
                  <a:t>A</a:t>
                </a:r>
                <a:r>
                  <a:rPr lang="en-US" altLang="zh-CN" sz="2800" dirty="0">
                    <a:latin typeface="宋体" panose="02010600030101010101" pitchFamily="2" charset="-122"/>
                    <a:sym typeface="Symbol" panose="05050102010706020507" pitchFamily="18" charset="2"/>
                  </a:rPr>
                  <a:t>∪</a:t>
                </a:r>
                <a:r>
                  <a:rPr lang="en-US" altLang="zh-CN" sz="2800" dirty="0"/>
                  <a:t>R</a:t>
                </a:r>
                <a:r>
                  <a:rPr lang="zh-CN" altLang="en-US" sz="2800" dirty="0"/>
                  <a:t>；</a:t>
                </a:r>
              </a:p>
              <a:p>
                <a:pPr marL="479822" lvl="1" eaLnBrk="1" hangingPunct="1">
                  <a:buFont typeface="Wingdings" panose="05000000000000000000" pitchFamily="2" charset="2"/>
                  <a:buNone/>
                  <a:defRPr/>
                </a:pPr>
                <a:r>
                  <a:rPr lang="en-US" altLang="zh-CN" sz="2800" dirty="0"/>
                  <a:t>(2)s(R)=R</a:t>
                </a:r>
                <a:r>
                  <a:rPr lang="en-US" altLang="zh-CN" sz="2800" dirty="0">
                    <a:latin typeface="宋体" panose="02010600030101010101" pitchFamily="2" charset="-122"/>
                    <a:sym typeface="Symbol" panose="05050102010706020507" pitchFamily="18" charset="2"/>
                  </a:rPr>
                  <a:t>∪</a:t>
                </a:r>
                <a:r>
                  <a:rPr lang="en-US" altLang="zh-CN" sz="2800" dirty="0"/>
                  <a:t>R</a:t>
                </a:r>
                <a:r>
                  <a:rPr lang="en-US" altLang="zh-CN" sz="2800" baseline="30000" dirty="0"/>
                  <a:t>-1</a:t>
                </a:r>
                <a:r>
                  <a:rPr lang="zh-CN" altLang="en-US" sz="2800" dirty="0"/>
                  <a:t>；</a:t>
                </a:r>
              </a:p>
              <a:p>
                <a:pPr marL="479822" lvl="1" eaLnBrk="1" hangingPunct="1">
                  <a:buFont typeface="Wingdings" panose="05000000000000000000" pitchFamily="2" charset="2"/>
                  <a:buNone/>
                  <a:defRPr/>
                </a:pPr>
                <a:r>
                  <a:rPr lang="en-US" altLang="zh-CN" sz="2800" dirty="0"/>
                  <a:t>(3)t(R)=</a:t>
                </a:r>
                <a14:m>
                  <m:oMath xmlns:m="http://schemas.openxmlformats.org/officeDocument/2006/math">
                    <m:nary>
                      <m:naryPr>
                        <m:chr m:val="⋃"/>
                        <m:ctrlPr>
                          <a:rPr lang="en-US" altLang="zh-CN" sz="2800" i="1" smtClean="0">
                            <a:latin typeface="Cambria Math" panose="02040503050406030204" pitchFamily="18" charset="0"/>
                          </a:rPr>
                        </m:ctrlPr>
                      </m:naryPr>
                      <m:sub>
                        <m:r>
                          <m:rPr>
                            <m:sty m:val="p"/>
                            <m:brk m:alnAt="23"/>
                          </m:rPr>
                          <a:rPr lang="en-US" altLang="zh-CN" sz="2800" i="1">
                            <a:latin typeface="Cambria Math" panose="02040503050406030204" pitchFamily="18" charset="0"/>
                          </a:rPr>
                          <m:t>i</m:t>
                        </m:r>
                        <m:r>
                          <a:rPr lang="en-US" altLang="zh-CN" sz="2800" i="1" smtClean="0">
                            <a:latin typeface="Cambria Math" panose="02040503050406030204" pitchFamily="18" charset="0"/>
                          </a:rPr>
                          <m:t>=</m:t>
                        </m:r>
                        <m:r>
                          <a:rPr lang="en-US" altLang="zh-CN" sz="2800" i="1">
                            <a:latin typeface="Cambria Math" panose="02040503050406030204" pitchFamily="18" charset="0"/>
                          </a:rPr>
                          <m:t>1</m:t>
                        </m:r>
                      </m:sub>
                      <m:sup>
                        <m:r>
                          <a:rPr lang="en-US" altLang="zh-CN" sz="2800" i="1" smtClean="0">
                            <a:latin typeface="Cambria Math" panose="02040503050406030204" pitchFamily="18" charset="0"/>
                            <a:ea typeface="Cambria Math" panose="02040503050406030204" pitchFamily="18" charset="0"/>
                          </a:rPr>
                          <m:t>∞</m:t>
                        </m:r>
                      </m:sup>
                      <m:e>
                        <m:sSup>
                          <m:sSupPr>
                            <m:ctrlPr>
                              <a:rPr lang="en-US" altLang="zh-CN" sz="2800" i="1" smtClean="0">
                                <a:latin typeface="Cambria Math" panose="02040503050406030204" pitchFamily="18" charset="0"/>
                              </a:rPr>
                            </m:ctrlPr>
                          </m:sSupPr>
                          <m:e>
                            <m:r>
                              <m:rPr>
                                <m:sty m:val="p"/>
                              </m:rPr>
                              <a:rPr lang="en-US" altLang="zh-CN" sz="2800" i="1">
                                <a:latin typeface="Cambria Math" panose="02040503050406030204" pitchFamily="18" charset="0"/>
                              </a:rPr>
                              <m:t>R</m:t>
                            </m:r>
                          </m:e>
                          <m:sup>
                            <m:r>
                              <m:rPr>
                                <m:sty m:val="p"/>
                              </m:rPr>
                              <a:rPr lang="en-US" altLang="zh-CN" sz="2800" i="1">
                                <a:latin typeface="Cambria Math" panose="02040503050406030204" pitchFamily="18" charset="0"/>
                              </a:rPr>
                              <m:t>i</m:t>
                            </m:r>
                          </m:sup>
                        </m:sSup>
                      </m:e>
                    </m:nary>
                  </m:oMath>
                </a14:m>
                <a:r>
                  <a:rPr lang="zh-CN" altLang="en-US" sz="2800"/>
                  <a:t>（广义并）</a:t>
                </a:r>
                <a:endParaRPr lang="en-US" altLang="zh-CN" sz="2800" dirty="0"/>
              </a:p>
            </p:txBody>
          </p:sp>
        </mc:Choice>
        <mc:Fallback xmlns="">
          <p:sp>
            <p:nvSpPr>
              <p:cNvPr id="40967" name="Rectangle 7"/>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1571" t="-1989"/>
                </a:stretch>
              </a:blipFill>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 calcmode="lin" valueType="num">
                                      <p:cBhvr additive="base">
                                        <p:cTn id="7" dur="500" fill="hold"/>
                                        <p:tgtEl>
                                          <p:spTgt spid="409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7">
                                            <p:txEl>
                                              <p:pRg st="1" end="1"/>
                                            </p:txEl>
                                          </p:spTgt>
                                        </p:tgtEl>
                                        <p:attrNameLst>
                                          <p:attrName>style.visibility</p:attrName>
                                        </p:attrNameLst>
                                      </p:cBhvr>
                                      <p:to>
                                        <p:strVal val="visible"/>
                                      </p:to>
                                    </p:set>
                                    <p:anim calcmode="lin" valueType="num">
                                      <p:cBhvr additive="base">
                                        <p:cTn id="13" dur="500" fill="hold"/>
                                        <p:tgtEl>
                                          <p:spTgt spid="409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7">
                                            <p:txEl>
                                              <p:pRg st="2" end="2"/>
                                            </p:txEl>
                                          </p:spTgt>
                                        </p:tgtEl>
                                        <p:attrNameLst>
                                          <p:attrName>style.visibility</p:attrName>
                                        </p:attrNameLst>
                                      </p:cBhvr>
                                      <p:to>
                                        <p:strVal val="visible"/>
                                      </p:to>
                                    </p:set>
                                    <p:anim calcmode="lin" valueType="num">
                                      <p:cBhvr additive="base">
                                        <p:cTn id="19" dur="500" fill="hold"/>
                                        <p:tgtEl>
                                          <p:spTgt spid="409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7">
                                            <p:txEl>
                                              <p:pRg st="3" end="3"/>
                                            </p:txEl>
                                          </p:spTgt>
                                        </p:tgtEl>
                                        <p:attrNameLst>
                                          <p:attrName>style.visibility</p:attrName>
                                        </p:attrNameLst>
                                      </p:cBhvr>
                                      <p:to>
                                        <p:strVal val="visible"/>
                                      </p:to>
                                    </p:set>
                                    <p:anim calcmode="lin" valueType="num">
                                      <p:cBhvr additive="base">
                                        <p:cTn id="25" dur="500" fill="hold"/>
                                        <p:tgtEl>
                                          <p:spTgt spid="409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build="p" bldLvl="5"/>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9"/>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a:t>
            </a:r>
            <a:r>
              <a:rPr lang="en-US" altLang="zh-CN" sz="4200" dirty="0">
                <a:latin typeface="宋体" panose="02010600030101010101" pitchFamily="2" charset="-122"/>
              </a:rPr>
              <a:t>1</a:t>
            </a:r>
            <a:r>
              <a:rPr lang="zh-CN" altLang="en-US" sz="4200" dirty="0">
                <a:latin typeface="宋体" panose="02010600030101010101" pitchFamily="2" charset="-122"/>
              </a:rPr>
              <a:t>）证明</a:t>
            </a:r>
            <a:r>
              <a:rPr lang="en-US" altLang="zh-CN" sz="4600" dirty="0"/>
              <a:t>r(R)=I</a:t>
            </a:r>
            <a:r>
              <a:rPr lang="en-US" altLang="zh-CN" sz="4600" baseline="-30000" dirty="0"/>
              <a:t>A</a:t>
            </a:r>
            <a:r>
              <a:rPr lang="en-US" altLang="zh-CN" sz="4600" dirty="0">
                <a:latin typeface="宋体" panose="02010600030101010101" pitchFamily="2" charset="-122"/>
                <a:sym typeface="Symbol" panose="05050102010706020507" pitchFamily="18" charset="2"/>
              </a:rPr>
              <a:t>∪</a:t>
            </a:r>
            <a:r>
              <a:rPr lang="en-US" altLang="zh-CN" sz="4600" dirty="0"/>
              <a:t>R</a:t>
            </a:r>
          </a:p>
        </p:txBody>
      </p:sp>
      <p:sp>
        <p:nvSpPr>
          <p:cNvPr id="41992" name="Rectangle 8"/>
          <p:cNvSpPr>
            <a:spLocks noGrp="1" noChangeArrowheads="1"/>
          </p:cNvSpPr>
          <p:nvPr>
            <p:ph sz="quarter" idx="1"/>
          </p:nvPr>
        </p:nvSpPr>
        <p:spPr>
          <a:xfrm>
            <a:off x="612775" y="1200150"/>
            <a:ext cx="8153400" cy="3371850"/>
          </a:xfrm>
        </p:spPr>
        <p:txBody>
          <a:bodyPr/>
          <a:lstStyle/>
          <a:p>
            <a:pPr marL="239316" indent="-239316" eaLnBrk="1" hangingPunct="1">
              <a:lnSpc>
                <a:spcPct val="120000"/>
              </a:lnSpc>
              <a:buClr>
                <a:schemeClr val="tx2"/>
              </a:buClr>
              <a:buFont typeface="Wingdings" panose="05000000000000000000" pitchFamily="2" charset="2"/>
              <a:buNone/>
              <a:defRPr/>
            </a:pPr>
            <a:r>
              <a:rPr lang="en-US" altLang="zh-CN" sz="2800" dirty="0">
                <a:solidFill>
                  <a:schemeClr val="tx2"/>
                </a:solidFill>
                <a:latin typeface="宋体" panose="02010600030101010101" pitchFamily="2" charset="-122"/>
              </a:rPr>
              <a:t>①</a:t>
            </a:r>
            <a:r>
              <a:rPr lang="zh-CN" altLang="en-US" sz="2800" dirty="0">
                <a:latin typeface="宋体" panose="02010600030101010101" pitchFamily="2" charset="-122"/>
              </a:rPr>
              <a:t>因为</a:t>
            </a:r>
            <a:r>
              <a:rPr lang="en-US" altLang="zh-CN" sz="2800" dirty="0"/>
              <a:t>I</a:t>
            </a:r>
            <a:r>
              <a:rPr lang="en-US" altLang="zh-CN" sz="2800" baseline="-30000" dirty="0"/>
              <a:t>A</a:t>
            </a:r>
            <a:r>
              <a:rPr lang="en-US" altLang="zh-CN" sz="2800" dirty="0">
                <a:sym typeface="Symbol" panose="05050102010706020507" pitchFamily="18" charset="2"/>
              </a:rPr>
              <a:t></a:t>
            </a:r>
            <a:r>
              <a:rPr lang="en-US" altLang="zh-CN" sz="2800" dirty="0"/>
              <a:t>I</a:t>
            </a:r>
            <a:r>
              <a:rPr lang="en-US" altLang="zh-CN" sz="2800" baseline="-30000" dirty="0"/>
              <a:t>A</a:t>
            </a:r>
            <a:r>
              <a:rPr lang="en-US" altLang="zh-CN" sz="2800" dirty="0">
                <a:latin typeface="宋体" panose="02010600030101010101" pitchFamily="2" charset="-122"/>
                <a:sym typeface="Symbol" panose="05050102010706020507" pitchFamily="18" charset="2"/>
              </a:rPr>
              <a:t>∪</a:t>
            </a:r>
            <a:r>
              <a:rPr lang="en-US" altLang="zh-CN" sz="2800" dirty="0"/>
              <a:t>R</a:t>
            </a:r>
            <a:r>
              <a:rPr lang="zh-CN" altLang="en-US" sz="2800" dirty="0"/>
              <a:t>，所以</a:t>
            </a:r>
            <a:r>
              <a:rPr lang="en-US" altLang="zh-CN" sz="2800" dirty="0"/>
              <a:t>I</a:t>
            </a:r>
            <a:r>
              <a:rPr lang="en-US" altLang="zh-CN" sz="2800" baseline="-30000" dirty="0"/>
              <a:t>A</a:t>
            </a:r>
            <a:r>
              <a:rPr lang="en-US" altLang="zh-CN" sz="2800" dirty="0">
                <a:latin typeface="宋体" panose="02010600030101010101" pitchFamily="2" charset="-122"/>
                <a:sym typeface="Symbol" panose="05050102010706020507" pitchFamily="18" charset="2"/>
              </a:rPr>
              <a:t>∪</a:t>
            </a:r>
            <a:r>
              <a:rPr lang="en-US" altLang="zh-CN" sz="2800" dirty="0"/>
              <a:t>R</a:t>
            </a:r>
            <a:r>
              <a:rPr lang="zh-CN" altLang="en-US" sz="2800" dirty="0"/>
              <a:t>具有自反性；</a:t>
            </a:r>
          </a:p>
          <a:p>
            <a:pPr marL="239316" indent="-239316" eaLnBrk="1" hangingPunct="1">
              <a:lnSpc>
                <a:spcPct val="120000"/>
              </a:lnSpc>
              <a:buClr>
                <a:schemeClr val="tx2"/>
              </a:buClr>
              <a:buFont typeface="Wingdings" panose="05000000000000000000" pitchFamily="2" charset="2"/>
              <a:buNone/>
              <a:defRPr/>
            </a:pPr>
            <a:r>
              <a:rPr lang="zh-CN" altLang="en-US" sz="2800" dirty="0">
                <a:solidFill>
                  <a:schemeClr val="tx2"/>
                </a:solidFill>
                <a:latin typeface="宋体" panose="02010600030101010101" pitchFamily="2" charset="-122"/>
              </a:rPr>
              <a:t>②</a:t>
            </a:r>
            <a:r>
              <a:rPr lang="zh-CN" altLang="en-US" sz="2800" dirty="0">
                <a:latin typeface="宋体" panose="02010600030101010101" pitchFamily="2" charset="-122"/>
              </a:rPr>
              <a:t>显然，</a:t>
            </a:r>
            <a:r>
              <a:rPr lang="en-US" altLang="zh-CN" sz="2800" dirty="0"/>
              <a:t>R</a:t>
            </a:r>
            <a:r>
              <a:rPr lang="en-US" altLang="zh-CN" sz="2800" dirty="0">
                <a:sym typeface="Symbol" panose="05050102010706020507" pitchFamily="18" charset="2"/>
              </a:rPr>
              <a:t></a:t>
            </a:r>
            <a:r>
              <a:rPr lang="en-US" altLang="zh-CN" sz="2800" dirty="0"/>
              <a:t>I</a:t>
            </a:r>
            <a:r>
              <a:rPr lang="en-US" altLang="zh-CN" sz="2800" baseline="-30000" dirty="0"/>
              <a:t>A</a:t>
            </a:r>
            <a:r>
              <a:rPr lang="en-US" altLang="zh-CN" sz="2800" dirty="0">
                <a:latin typeface="宋体" panose="02010600030101010101" pitchFamily="2" charset="-122"/>
                <a:sym typeface="Symbol" panose="05050102010706020507" pitchFamily="18" charset="2"/>
              </a:rPr>
              <a:t>∪</a:t>
            </a:r>
            <a:r>
              <a:rPr lang="en-US" altLang="zh-CN" sz="2800" dirty="0"/>
              <a:t>R</a:t>
            </a:r>
            <a:endParaRPr lang="en-US" altLang="zh-CN" sz="2800" dirty="0">
              <a:latin typeface="宋体" panose="02010600030101010101" pitchFamily="2" charset="-122"/>
            </a:endParaRPr>
          </a:p>
          <a:p>
            <a:pPr marL="239316" indent="-239316" eaLnBrk="1" hangingPunct="1">
              <a:lnSpc>
                <a:spcPct val="120000"/>
              </a:lnSpc>
              <a:buClr>
                <a:schemeClr val="tx2"/>
              </a:buClr>
              <a:buFont typeface="Wingdings" panose="05000000000000000000" pitchFamily="2" charset="2"/>
              <a:buNone/>
              <a:defRPr/>
            </a:pPr>
            <a:r>
              <a:rPr lang="en-US" altLang="zh-CN" sz="2800" dirty="0">
                <a:solidFill>
                  <a:schemeClr val="tx2"/>
                </a:solidFill>
                <a:latin typeface="宋体" panose="02010600030101010101" pitchFamily="2" charset="-122"/>
              </a:rPr>
              <a:t>③</a:t>
            </a:r>
            <a:r>
              <a:rPr lang="zh-CN" altLang="en-US" sz="2800" dirty="0">
                <a:latin typeface="宋体" panose="02010600030101010101" pitchFamily="2" charset="-122"/>
              </a:rPr>
              <a:t>对</a:t>
            </a:r>
            <a:r>
              <a:rPr lang="en-US" altLang="zh-CN" sz="2800" dirty="0"/>
              <a:t>A</a:t>
            </a:r>
            <a:r>
              <a:rPr lang="zh-CN" altLang="en-US" sz="2800" dirty="0">
                <a:latin typeface="宋体" panose="02010600030101010101" pitchFamily="2" charset="-122"/>
              </a:rPr>
              <a:t>上任意关系</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，若</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，且</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是</a:t>
            </a:r>
            <a:r>
              <a:rPr lang="zh-CN" altLang="en-US" sz="2800" dirty="0">
                <a:latin typeface="宋体" panose="02010600030101010101" pitchFamily="2" charset="-122"/>
              </a:rPr>
              <a:t>自反的，往证</a:t>
            </a:r>
            <a:r>
              <a:rPr lang="en-US" altLang="zh-CN" sz="2175" dirty="0"/>
              <a:t>I</a:t>
            </a:r>
            <a:r>
              <a:rPr lang="en-US" altLang="zh-CN" sz="2175" baseline="-30000" dirty="0"/>
              <a:t>A</a:t>
            </a:r>
            <a:r>
              <a:rPr lang="en-US" altLang="zh-CN" sz="2175" dirty="0">
                <a:latin typeface="宋体" panose="02010600030101010101" pitchFamily="2" charset="-122"/>
                <a:sym typeface="Symbol" panose="05050102010706020507" pitchFamily="18" charset="2"/>
              </a:rPr>
              <a:t>∪</a:t>
            </a:r>
            <a:r>
              <a:rPr lang="en-US" altLang="zh-CN" sz="2175"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latin typeface="宋体" panose="02010600030101010101" pitchFamily="2" charset="-122"/>
              </a:rPr>
              <a:t>。</a:t>
            </a:r>
          </a:p>
          <a:p>
            <a:pPr marL="239316" indent="-239316" eaLnBrk="1" hangingPunct="1">
              <a:lnSpc>
                <a:spcPct val="120000"/>
              </a:lnSpc>
              <a:buClr>
                <a:schemeClr val="tx2"/>
              </a:buClr>
              <a:buFont typeface="Wingdings" panose="05000000000000000000" pitchFamily="2" charset="2"/>
              <a:buNone/>
              <a:defRPr/>
            </a:pPr>
            <a:r>
              <a:rPr lang="zh-CN" altLang="en-US" sz="2800" dirty="0">
                <a:latin typeface="宋体" panose="02010600030101010101" pitchFamily="2" charset="-122"/>
              </a:rPr>
              <a:t>因为</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是</a:t>
            </a:r>
            <a:r>
              <a:rPr lang="zh-CN" altLang="en-US" sz="2800" dirty="0">
                <a:latin typeface="宋体" panose="02010600030101010101" pitchFamily="2" charset="-122"/>
              </a:rPr>
              <a:t>自反的，所以</a:t>
            </a:r>
            <a:r>
              <a:rPr lang="en-US" altLang="zh-CN" sz="2800" dirty="0"/>
              <a:t>I</a:t>
            </a:r>
            <a:r>
              <a:rPr lang="en-US" altLang="zh-CN" sz="2800" baseline="-30000" dirty="0"/>
              <a:t>A</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endParaRPr lang="en-US" altLang="zh-CN" sz="2800" dirty="0"/>
          </a:p>
          <a:p>
            <a:pPr marL="239316" indent="-239316" eaLnBrk="1" hangingPunct="1">
              <a:lnSpc>
                <a:spcPct val="120000"/>
              </a:lnSpc>
              <a:buClr>
                <a:schemeClr val="tx2"/>
              </a:buClr>
              <a:buFont typeface="Wingdings" panose="05000000000000000000" pitchFamily="2" charset="2"/>
              <a:buNone/>
              <a:defRPr/>
            </a:pPr>
            <a:r>
              <a:rPr lang="zh-CN" altLang="en-US" sz="2800" dirty="0"/>
              <a:t>又</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sym typeface="Symbol" panose="05050102010706020507" pitchFamily="18" charset="2"/>
              </a:rPr>
              <a:t>，</a:t>
            </a:r>
            <a:r>
              <a:rPr lang="zh-CN" altLang="en-US" sz="2800" dirty="0"/>
              <a:t>所以</a:t>
            </a:r>
            <a:r>
              <a:rPr lang="en-US" altLang="zh-CN" sz="2800" dirty="0"/>
              <a:t>I</a:t>
            </a:r>
            <a:r>
              <a:rPr lang="en-US" altLang="zh-CN" sz="2800" baseline="-30000" dirty="0"/>
              <a:t>A</a:t>
            </a:r>
            <a:r>
              <a:rPr lang="en-US" altLang="zh-CN" sz="2800" dirty="0">
                <a:latin typeface="宋体" panose="02010600030101010101" pitchFamily="2" charset="-122"/>
                <a:sym typeface="Symbol" panose="05050102010706020507" pitchFamily="18" charset="2"/>
              </a:rPr>
              <a:t>∪</a:t>
            </a:r>
            <a:r>
              <a:rPr lang="en-US" altLang="zh-CN" sz="2800" dirty="0"/>
              <a:t>R</a:t>
            </a:r>
            <a:r>
              <a:rPr lang="en-US" altLang="zh-CN" sz="2800" dirty="0">
                <a:sym typeface="Symbol" panose="05050102010706020507" pitchFamily="18" charset="2"/>
              </a:rPr>
              <a:t></a:t>
            </a:r>
            <a:r>
              <a:rPr lang="en-US" altLang="zh-CN" sz="2800" dirty="0"/>
              <a:t>R</a:t>
            </a:r>
            <a:r>
              <a:rPr lang="en-US" altLang="zh-CN" sz="2800" dirty="0">
                <a:sym typeface="Symbol" panose="05050102010706020507" pitchFamily="18" charset="2"/>
              </a:rPr>
              <a:t></a:t>
            </a:r>
            <a:r>
              <a:rPr lang="zh-CN" altLang="en-US" sz="2800" dirty="0">
                <a:latin typeface="宋体" panose="02010600030101010101" pitchFamily="2" charset="-122"/>
              </a:rPr>
              <a:t>。</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92">
                                            <p:txEl>
                                              <p:pRg st="0" end="0"/>
                                            </p:txEl>
                                          </p:spTgt>
                                        </p:tgtEl>
                                        <p:attrNameLst>
                                          <p:attrName>style.visibility</p:attrName>
                                        </p:attrNameLst>
                                      </p:cBhvr>
                                      <p:to>
                                        <p:strVal val="visible"/>
                                      </p:to>
                                    </p:set>
                                    <p:anim calcmode="lin" valueType="num">
                                      <p:cBhvr additive="base">
                                        <p:cTn id="7" dur="500" fill="hold"/>
                                        <p:tgtEl>
                                          <p:spTgt spid="419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92">
                                            <p:txEl>
                                              <p:pRg st="1" end="1"/>
                                            </p:txEl>
                                          </p:spTgt>
                                        </p:tgtEl>
                                        <p:attrNameLst>
                                          <p:attrName>style.visibility</p:attrName>
                                        </p:attrNameLst>
                                      </p:cBhvr>
                                      <p:to>
                                        <p:strVal val="visible"/>
                                      </p:to>
                                    </p:set>
                                    <p:anim calcmode="lin" valueType="num">
                                      <p:cBhvr additive="base">
                                        <p:cTn id="13" dur="500" fill="hold"/>
                                        <p:tgtEl>
                                          <p:spTgt spid="419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92">
                                            <p:txEl>
                                              <p:pRg st="2" end="2"/>
                                            </p:txEl>
                                          </p:spTgt>
                                        </p:tgtEl>
                                        <p:attrNameLst>
                                          <p:attrName>style.visibility</p:attrName>
                                        </p:attrNameLst>
                                      </p:cBhvr>
                                      <p:to>
                                        <p:strVal val="visible"/>
                                      </p:to>
                                    </p:set>
                                    <p:anim calcmode="lin" valueType="num">
                                      <p:cBhvr additive="base">
                                        <p:cTn id="19" dur="500" fill="hold"/>
                                        <p:tgtEl>
                                          <p:spTgt spid="419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92">
                                            <p:txEl>
                                              <p:pRg st="3" end="3"/>
                                            </p:txEl>
                                          </p:spTgt>
                                        </p:tgtEl>
                                        <p:attrNameLst>
                                          <p:attrName>style.visibility</p:attrName>
                                        </p:attrNameLst>
                                      </p:cBhvr>
                                      <p:to>
                                        <p:strVal val="visible"/>
                                      </p:to>
                                    </p:set>
                                    <p:anim calcmode="lin" valueType="num">
                                      <p:cBhvr additive="base">
                                        <p:cTn id="25" dur="500" fill="hold"/>
                                        <p:tgtEl>
                                          <p:spTgt spid="419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92">
                                            <p:txEl>
                                              <p:pRg st="4" end="4"/>
                                            </p:txEl>
                                          </p:spTgt>
                                        </p:tgtEl>
                                        <p:attrNameLst>
                                          <p:attrName>style.visibility</p:attrName>
                                        </p:attrNameLst>
                                      </p:cBhvr>
                                      <p:to>
                                        <p:strVal val="visible"/>
                                      </p:to>
                                    </p:set>
                                    <p:anim calcmode="lin" valueType="num">
                                      <p:cBhvr additive="base">
                                        <p:cTn id="31" dur="500" fill="hold"/>
                                        <p:tgtEl>
                                          <p:spTgt spid="4199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9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5"/>
          <p:cNvSpPr>
            <a:spLocks noGrp="1" noChangeArrowheads="1"/>
          </p:cNvSpPr>
          <p:nvPr>
            <p:ph type="title"/>
          </p:nvPr>
        </p:nvSpPr>
        <p:spPr>
          <a:xfrm>
            <a:off x="928688" y="171450"/>
            <a:ext cx="7315200" cy="742950"/>
          </a:xfrm>
        </p:spPr>
        <p:txBody>
          <a:bodyPr/>
          <a:lstStyle/>
          <a:p>
            <a:pPr eaLnBrk="1" hangingPunct="1"/>
            <a:r>
              <a:rPr lang="zh-CN" altLang="en-US" sz="4200" dirty="0">
                <a:latin typeface="宋体" panose="02010600030101010101" pitchFamily="2" charset="-122"/>
              </a:rPr>
              <a:t>（</a:t>
            </a:r>
            <a:r>
              <a:rPr lang="en-US" altLang="zh-CN" sz="4200" dirty="0">
                <a:latin typeface="宋体" panose="02010600030101010101" pitchFamily="2" charset="-122"/>
              </a:rPr>
              <a:t>2</a:t>
            </a:r>
            <a:r>
              <a:rPr lang="zh-CN" altLang="en-US" sz="4200" dirty="0">
                <a:latin typeface="宋体" panose="02010600030101010101" pitchFamily="2" charset="-122"/>
              </a:rPr>
              <a:t>）证明</a:t>
            </a:r>
            <a:r>
              <a:rPr lang="en-US" altLang="zh-CN" sz="4600" dirty="0"/>
              <a:t>s(R)=R</a:t>
            </a:r>
            <a:r>
              <a:rPr lang="en-US" altLang="zh-CN" sz="4600" dirty="0">
                <a:latin typeface="宋体" panose="02010600030101010101" pitchFamily="2" charset="-122"/>
                <a:sym typeface="Symbol" panose="05050102010706020507" pitchFamily="18" charset="2"/>
              </a:rPr>
              <a:t>∪</a:t>
            </a:r>
            <a:r>
              <a:rPr lang="en-US" altLang="zh-CN" sz="4600" dirty="0"/>
              <a:t>R</a:t>
            </a:r>
            <a:r>
              <a:rPr lang="en-US" altLang="zh-CN" sz="4600" baseline="30000" dirty="0"/>
              <a:t>-1</a:t>
            </a:r>
          </a:p>
        </p:txBody>
      </p:sp>
      <p:sp>
        <p:nvSpPr>
          <p:cNvPr id="44036" name="Rectangle 4"/>
          <p:cNvSpPr>
            <a:spLocks noGrp="1" noChangeArrowheads="1"/>
          </p:cNvSpPr>
          <p:nvPr>
            <p:ph sz="quarter" idx="1"/>
          </p:nvPr>
        </p:nvSpPr>
        <p:spPr>
          <a:xfrm>
            <a:off x="612775" y="1200150"/>
            <a:ext cx="8153400" cy="3371850"/>
          </a:xfrm>
        </p:spPr>
        <p:txBody>
          <a:bodyPr/>
          <a:lstStyle/>
          <a:p>
            <a:pPr eaLnBrk="1" hangingPunct="1">
              <a:lnSpc>
                <a:spcPct val="120000"/>
              </a:lnSpc>
              <a:buClr>
                <a:schemeClr val="tx2"/>
              </a:buClr>
              <a:buFont typeface="Wingdings" panose="05000000000000000000" pitchFamily="2" charset="2"/>
              <a:buNone/>
            </a:pPr>
            <a:r>
              <a:rPr lang="en-US" altLang="zh-CN" sz="2400" dirty="0">
                <a:solidFill>
                  <a:schemeClr val="tx2"/>
                </a:solidFill>
                <a:latin typeface="宋体" panose="02010600030101010101" pitchFamily="2" charset="-122"/>
              </a:rPr>
              <a:t>①</a:t>
            </a:r>
            <a:r>
              <a:rPr lang="zh-CN" altLang="en-US" sz="2400" dirty="0">
                <a:latin typeface="宋体" panose="02010600030101010101" pitchFamily="2" charset="-122"/>
              </a:rPr>
              <a:t>任取</a:t>
            </a:r>
            <a:r>
              <a:rPr lang="en-US" altLang="zh-CN" sz="2400" dirty="0">
                <a:latin typeface="宋体" panose="02010600030101010101" pitchFamily="2" charset="-122"/>
              </a:rPr>
              <a:t>&lt;</a:t>
            </a:r>
            <a:r>
              <a:rPr lang="en-US" altLang="zh-CN" sz="2400" dirty="0" err="1">
                <a:latin typeface="宋体" panose="02010600030101010101" pitchFamily="2" charset="-122"/>
              </a:rPr>
              <a:t>x,y</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800" dirty="0"/>
              <a:t>R</a:t>
            </a:r>
            <a:r>
              <a:rPr lang="en-US" altLang="zh-CN" sz="2800" dirty="0">
                <a:latin typeface="宋体" panose="02010600030101010101" pitchFamily="2" charset="-122"/>
                <a:sym typeface="Symbol" panose="05050102010706020507" pitchFamily="18" charset="2"/>
              </a:rPr>
              <a:t>∪</a:t>
            </a:r>
            <a:r>
              <a:rPr lang="en-US" altLang="zh-CN" sz="2800" dirty="0"/>
              <a:t>R</a:t>
            </a:r>
            <a:r>
              <a:rPr lang="en-US" altLang="zh-CN" sz="2800" baseline="30000" dirty="0"/>
              <a:t>-1</a:t>
            </a:r>
            <a:r>
              <a:rPr lang="zh-CN" altLang="en-US" sz="2800" dirty="0"/>
              <a:t>，则</a:t>
            </a:r>
            <a:r>
              <a:rPr lang="en-US" altLang="zh-CN" sz="2400" dirty="0">
                <a:latin typeface="宋体" panose="02010600030101010101" pitchFamily="2" charset="-122"/>
              </a:rPr>
              <a:t>&lt;</a:t>
            </a:r>
            <a:r>
              <a:rPr lang="en-US" altLang="zh-CN" sz="2400" dirty="0" err="1">
                <a:latin typeface="宋体" panose="02010600030101010101" pitchFamily="2" charset="-122"/>
              </a:rPr>
              <a:t>x,y</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400" dirty="0">
                <a:solidFill>
                  <a:srgbClr val="FFFF99"/>
                </a:solidFill>
                <a:sym typeface="Symbol" panose="05050102010706020507" pitchFamily="18" charset="2"/>
              </a:rPr>
              <a:t></a:t>
            </a:r>
            <a:r>
              <a:rPr lang="en-US" altLang="zh-CN" sz="2800" dirty="0"/>
              <a:t>R</a:t>
            </a:r>
            <a:r>
              <a:rPr lang="zh-CN" altLang="en-US" sz="2800" dirty="0"/>
              <a:t>或</a:t>
            </a:r>
            <a:r>
              <a:rPr lang="en-US" altLang="zh-CN" sz="2400" dirty="0">
                <a:latin typeface="宋体" panose="02010600030101010101" pitchFamily="2" charset="-122"/>
              </a:rPr>
              <a:t>&lt;</a:t>
            </a:r>
            <a:r>
              <a:rPr lang="en-US" altLang="zh-CN" sz="2400" dirty="0" err="1">
                <a:latin typeface="宋体" panose="02010600030101010101" pitchFamily="2" charset="-122"/>
              </a:rPr>
              <a:t>x,y</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800" dirty="0"/>
              <a:t>R</a:t>
            </a:r>
            <a:r>
              <a:rPr lang="en-US" altLang="zh-CN" sz="2800" baseline="30000" dirty="0"/>
              <a:t>-1</a:t>
            </a:r>
            <a:endParaRPr lang="en-US" altLang="zh-CN" sz="2400" dirty="0"/>
          </a:p>
          <a:p>
            <a:pPr eaLnBrk="1" hangingPunct="1">
              <a:lnSpc>
                <a:spcPct val="120000"/>
              </a:lnSpc>
              <a:buClr>
                <a:schemeClr val="tx2"/>
              </a:buClr>
              <a:buFont typeface="Wingdings" panose="05000000000000000000" pitchFamily="2" charset="2"/>
              <a:buNone/>
            </a:pPr>
            <a:r>
              <a:rPr lang="zh-CN" altLang="en-US" sz="2400" dirty="0"/>
              <a:t>若</a:t>
            </a:r>
            <a:r>
              <a:rPr lang="en-US" altLang="zh-CN" sz="2400" dirty="0">
                <a:latin typeface="宋体" panose="02010600030101010101" pitchFamily="2" charset="-122"/>
              </a:rPr>
              <a:t>&lt;</a:t>
            </a:r>
            <a:r>
              <a:rPr lang="en-US" altLang="zh-CN" sz="2400" dirty="0" err="1">
                <a:latin typeface="宋体" panose="02010600030101010101" pitchFamily="2" charset="-122"/>
              </a:rPr>
              <a:t>x,y</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800" dirty="0"/>
              <a:t>R</a:t>
            </a:r>
            <a:r>
              <a:rPr lang="zh-CN" altLang="en-US" sz="2800" dirty="0"/>
              <a:t>，则有</a:t>
            </a:r>
            <a:r>
              <a:rPr lang="en-US" altLang="zh-CN" sz="2400" dirty="0">
                <a:latin typeface="宋体" panose="02010600030101010101" pitchFamily="2" charset="-122"/>
              </a:rPr>
              <a:t>&lt;</a:t>
            </a:r>
            <a:r>
              <a:rPr lang="en-US" altLang="zh-CN" sz="2400" dirty="0" err="1">
                <a:latin typeface="宋体" panose="02010600030101010101" pitchFamily="2" charset="-122"/>
              </a:rPr>
              <a:t>y,x</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800" dirty="0"/>
              <a:t>R</a:t>
            </a:r>
            <a:r>
              <a:rPr lang="en-US" altLang="zh-CN" sz="2800" baseline="30000" dirty="0"/>
              <a:t>-1</a:t>
            </a:r>
            <a:r>
              <a:rPr lang="zh-CN" altLang="en-US" sz="2800" dirty="0"/>
              <a:t>，</a:t>
            </a:r>
            <a:r>
              <a:rPr lang="zh-CN" altLang="en-US" sz="2400" dirty="0"/>
              <a:t>所以</a:t>
            </a:r>
            <a:r>
              <a:rPr lang="en-US" altLang="zh-CN" sz="2400" dirty="0">
                <a:latin typeface="宋体" panose="02010600030101010101" pitchFamily="2" charset="-122"/>
              </a:rPr>
              <a:t>&lt;</a:t>
            </a:r>
            <a:r>
              <a:rPr lang="en-US" altLang="zh-CN" sz="2400" dirty="0" err="1">
                <a:latin typeface="宋体" panose="02010600030101010101" pitchFamily="2" charset="-122"/>
              </a:rPr>
              <a:t>y,x</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800" dirty="0"/>
              <a:t>R</a:t>
            </a:r>
            <a:r>
              <a:rPr lang="en-US" altLang="zh-CN" sz="2800" dirty="0">
                <a:latin typeface="宋体" panose="02010600030101010101" pitchFamily="2" charset="-122"/>
                <a:sym typeface="Symbol" panose="05050102010706020507" pitchFamily="18" charset="2"/>
              </a:rPr>
              <a:t>∪</a:t>
            </a:r>
            <a:r>
              <a:rPr lang="en-US" altLang="zh-CN" sz="2800" dirty="0"/>
              <a:t>R</a:t>
            </a:r>
            <a:r>
              <a:rPr lang="en-US" altLang="zh-CN" sz="2800" baseline="30000" dirty="0"/>
              <a:t>-1</a:t>
            </a:r>
            <a:r>
              <a:rPr lang="zh-CN" altLang="en-US" sz="2800" dirty="0"/>
              <a:t>；</a:t>
            </a:r>
          </a:p>
          <a:p>
            <a:pPr eaLnBrk="1" hangingPunct="1">
              <a:lnSpc>
                <a:spcPct val="120000"/>
              </a:lnSpc>
              <a:buClr>
                <a:schemeClr val="tx2"/>
              </a:buClr>
              <a:buFont typeface="Wingdings" panose="05000000000000000000" pitchFamily="2" charset="2"/>
              <a:buNone/>
            </a:pPr>
            <a:r>
              <a:rPr lang="zh-CN" altLang="en-US" sz="2400" dirty="0"/>
              <a:t>若</a:t>
            </a:r>
            <a:r>
              <a:rPr lang="en-US" altLang="zh-CN" sz="2400" dirty="0">
                <a:latin typeface="宋体" panose="02010600030101010101" pitchFamily="2" charset="-122"/>
              </a:rPr>
              <a:t>&lt;</a:t>
            </a:r>
            <a:r>
              <a:rPr lang="en-US" altLang="zh-CN" sz="2400" dirty="0" err="1">
                <a:latin typeface="宋体" panose="02010600030101010101" pitchFamily="2" charset="-122"/>
              </a:rPr>
              <a:t>x,y</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800" dirty="0"/>
              <a:t>R</a:t>
            </a:r>
            <a:r>
              <a:rPr lang="en-US" altLang="zh-CN" sz="2800" baseline="30000" dirty="0"/>
              <a:t>-1</a:t>
            </a:r>
            <a:r>
              <a:rPr lang="zh-CN" altLang="en-US" sz="2800" dirty="0"/>
              <a:t>，则有</a:t>
            </a:r>
            <a:r>
              <a:rPr lang="en-US" altLang="zh-CN" sz="2400" dirty="0">
                <a:latin typeface="宋体" panose="02010600030101010101" pitchFamily="2" charset="-122"/>
              </a:rPr>
              <a:t>&lt;</a:t>
            </a:r>
            <a:r>
              <a:rPr lang="en-US" altLang="zh-CN" sz="2400" dirty="0" err="1">
                <a:latin typeface="宋体" panose="02010600030101010101" pitchFamily="2" charset="-122"/>
              </a:rPr>
              <a:t>y,x</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800" dirty="0"/>
              <a:t>R</a:t>
            </a:r>
            <a:r>
              <a:rPr lang="zh-CN" altLang="en-US" sz="2800" dirty="0"/>
              <a:t>，</a:t>
            </a:r>
            <a:r>
              <a:rPr lang="zh-CN" altLang="en-US" sz="2400" dirty="0"/>
              <a:t>所以</a:t>
            </a:r>
            <a:r>
              <a:rPr lang="en-US" altLang="zh-CN" sz="2400" dirty="0">
                <a:latin typeface="宋体" panose="02010600030101010101" pitchFamily="2" charset="-122"/>
              </a:rPr>
              <a:t>&lt;</a:t>
            </a:r>
            <a:r>
              <a:rPr lang="en-US" altLang="zh-CN" sz="2400" dirty="0" err="1">
                <a:latin typeface="宋体" panose="02010600030101010101" pitchFamily="2" charset="-122"/>
              </a:rPr>
              <a:t>y,x</a:t>
            </a:r>
            <a:r>
              <a:rPr lang="en-US" altLang="zh-CN" sz="2400" dirty="0">
                <a:latin typeface="宋体" panose="02010600030101010101" pitchFamily="2" charset="-122"/>
              </a:rPr>
              <a:t>&gt;</a:t>
            </a:r>
            <a:r>
              <a:rPr lang="en-US" altLang="zh-CN" sz="2000" dirty="0">
                <a:sym typeface="Symbol" panose="05050102010706020507" pitchFamily="18" charset="2"/>
              </a:rPr>
              <a:t></a:t>
            </a:r>
            <a:r>
              <a:rPr lang="en-US" altLang="zh-CN" sz="2800" dirty="0"/>
              <a:t>R</a:t>
            </a:r>
            <a:r>
              <a:rPr lang="en-US" altLang="zh-CN" sz="2800" dirty="0">
                <a:latin typeface="宋体" panose="02010600030101010101" pitchFamily="2" charset="-122"/>
                <a:sym typeface="Symbol" panose="05050102010706020507" pitchFamily="18" charset="2"/>
              </a:rPr>
              <a:t>∪</a:t>
            </a:r>
            <a:r>
              <a:rPr lang="en-US" altLang="zh-CN" sz="2800" dirty="0"/>
              <a:t>R</a:t>
            </a:r>
            <a:r>
              <a:rPr lang="en-US" altLang="zh-CN" sz="2800" baseline="30000" dirty="0"/>
              <a:t>-1</a:t>
            </a:r>
            <a:r>
              <a:rPr lang="en-US" altLang="zh-CN" sz="2400" dirty="0"/>
              <a:t>.</a:t>
            </a:r>
          </a:p>
          <a:p>
            <a:pPr eaLnBrk="1" hangingPunct="1">
              <a:lnSpc>
                <a:spcPct val="120000"/>
              </a:lnSpc>
              <a:buClr>
                <a:schemeClr val="tx2"/>
              </a:buClr>
              <a:buFont typeface="Wingdings" panose="05000000000000000000" pitchFamily="2" charset="2"/>
              <a:buNone/>
            </a:pPr>
            <a:r>
              <a:rPr lang="zh-CN" altLang="en-US" sz="2800" dirty="0"/>
              <a:t>所以，</a:t>
            </a:r>
            <a:r>
              <a:rPr lang="en-US" altLang="zh-CN" sz="2800" dirty="0"/>
              <a:t>R</a:t>
            </a:r>
            <a:r>
              <a:rPr lang="en-US" altLang="zh-CN" sz="2800" dirty="0">
                <a:latin typeface="宋体" panose="02010600030101010101" pitchFamily="2" charset="-122"/>
                <a:sym typeface="Symbol" panose="05050102010706020507" pitchFamily="18" charset="2"/>
              </a:rPr>
              <a:t>∪</a:t>
            </a:r>
            <a:r>
              <a:rPr lang="en-US" altLang="zh-CN" sz="2800" dirty="0"/>
              <a:t>R</a:t>
            </a:r>
            <a:r>
              <a:rPr lang="en-US" altLang="zh-CN" sz="2800" baseline="30000" dirty="0"/>
              <a:t>-1</a:t>
            </a:r>
            <a:r>
              <a:rPr lang="zh-CN" altLang="en-US" sz="2400" dirty="0"/>
              <a:t>具有对称性；</a:t>
            </a:r>
            <a:endParaRPr lang="en-US" altLang="zh-CN" sz="2400" dirty="0"/>
          </a:p>
          <a:p>
            <a:pPr eaLnBrk="1" hangingPunct="1">
              <a:lnSpc>
                <a:spcPct val="120000"/>
              </a:lnSpc>
              <a:buClr>
                <a:schemeClr val="tx2"/>
              </a:buClr>
              <a:buFont typeface="Wingdings" panose="05000000000000000000" pitchFamily="2" charset="2"/>
              <a:buNone/>
            </a:pPr>
            <a:r>
              <a:rPr lang="zh-CN" altLang="en-US" sz="2400" dirty="0"/>
              <a:t>也可使用“并的逆</a:t>
            </a:r>
            <a:r>
              <a:rPr lang="en-US" altLang="zh-CN" sz="2400" dirty="0"/>
              <a:t>=</a:t>
            </a:r>
            <a:r>
              <a:rPr lang="zh-CN" altLang="en-US" sz="2400" dirty="0"/>
              <a:t>逆的并”这一性质去证</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 calcmode="lin" valueType="num">
                                      <p:cBhvr additive="base">
                                        <p:cTn id="7" dur="500" fill="hold"/>
                                        <p:tgtEl>
                                          <p:spTgt spid="440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6">
                                            <p:txEl>
                                              <p:pRg st="1" end="1"/>
                                            </p:txEl>
                                          </p:spTgt>
                                        </p:tgtEl>
                                        <p:attrNameLst>
                                          <p:attrName>style.visibility</p:attrName>
                                        </p:attrNameLst>
                                      </p:cBhvr>
                                      <p:to>
                                        <p:strVal val="visible"/>
                                      </p:to>
                                    </p:set>
                                    <p:anim calcmode="lin" valueType="num">
                                      <p:cBhvr additive="base">
                                        <p:cTn id="13"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6">
                                            <p:txEl>
                                              <p:pRg st="2" end="2"/>
                                            </p:txEl>
                                          </p:spTgt>
                                        </p:tgtEl>
                                        <p:attrNameLst>
                                          <p:attrName>style.visibility</p:attrName>
                                        </p:attrNameLst>
                                      </p:cBhvr>
                                      <p:to>
                                        <p:strVal val="visible"/>
                                      </p:to>
                                    </p:set>
                                    <p:anim calcmode="lin" valueType="num">
                                      <p:cBhvr additive="base">
                                        <p:cTn id="19"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036">
                                            <p:txEl>
                                              <p:pRg st="3" end="3"/>
                                            </p:txEl>
                                          </p:spTgt>
                                        </p:tgtEl>
                                        <p:attrNameLst>
                                          <p:attrName>style.visibility</p:attrName>
                                        </p:attrNameLst>
                                      </p:cBhvr>
                                      <p:to>
                                        <p:strVal val="visible"/>
                                      </p:to>
                                    </p:set>
                                    <p:anim calcmode="lin" valueType="num">
                                      <p:cBhvr additive="base">
                                        <p:cTn id="25"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36">
                                            <p:txEl>
                                              <p:pRg st="4" end="4"/>
                                            </p:txEl>
                                          </p:spTgt>
                                        </p:tgtEl>
                                        <p:attrNameLst>
                                          <p:attrName>style.visibility</p:attrName>
                                        </p:attrNameLst>
                                      </p:cBhvr>
                                      <p:to>
                                        <p:strVal val="visible"/>
                                      </p:to>
                                    </p:set>
                                    <p:anim calcmode="lin" valueType="num">
                                      <p:cBhvr additive="base">
                                        <p:cTn id="31" dur="500" fill="hold"/>
                                        <p:tgtEl>
                                          <p:spTgt spid="4403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标题 2"/>
          <p:cNvSpPr>
            <a:spLocks noGrp="1"/>
          </p:cNvSpPr>
          <p:nvPr>
            <p:ph type="title"/>
          </p:nvPr>
        </p:nvSpPr>
        <p:spPr>
          <a:xfrm>
            <a:off x="928688" y="171450"/>
            <a:ext cx="7315200" cy="742950"/>
          </a:xfrm>
        </p:spPr>
        <p:txBody>
          <a:bodyPr/>
          <a:lstStyle/>
          <a:p>
            <a:pPr eaLnBrk="1" hangingPunct="1"/>
            <a:endParaRPr lang="zh-CN" altLang="en-US"/>
          </a:p>
        </p:txBody>
      </p:sp>
      <p:sp>
        <p:nvSpPr>
          <p:cNvPr id="46085" name="Rectangle 5"/>
          <p:cNvSpPr>
            <a:spLocks noGrp="1" noChangeArrowheads="1"/>
          </p:cNvSpPr>
          <p:nvPr>
            <p:ph sz="quarter" idx="1"/>
          </p:nvPr>
        </p:nvSpPr>
        <p:spPr>
          <a:xfrm>
            <a:off x="323528" y="1200150"/>
            <a:ext cx="8442647" cy="3371850"/>
          </a:xfrm>
        </p:spPr>
        <p:txBody>
          <a:bodyPr/>
          <a:lstStyle/>
          <a:p>
            <a:pPr eaLnBrk="1" hangingPunct="1">
              <a:lnSpc>
                <a:spcPct val="120000"/>
              </a:lnSpc>
              <a:buClr>
                <a:schemeClr val="tx2"/>
              </a:buClr>
              <a:buFont typeface="Wingdings" panose="05000000000000000000" pitchFamily="2" charset="2"/>
              <a:buNone/>
            </a:pPr>
            <a:r>
              <a:rPr lang="en-US" altLang="zh-CN" sz="2400" dirty="0">
                <a:solidFill>
                  <a:schemeClr val="tx2"/>
                </a:solidFill>
                <a:latin typeface="宋体" panose="02010600030101010101" pitchFamily="2" charset="-122"/>
              </a:rPr>
              <a:t>②</a:t>
            </a:r>
            <a:r>
              <a:rPr lang="zh-CN" altLang="en-US" sz="2400" dirty="0">
                <a:latin typeface="宋体" panose="02010600030101010101" pitchFamily="2" charset="-122"/>
              </a:rPr>
              <a:t>显然，</a:t>
            </a:r>
            <a:r>
              <a:rPr lang="en-US" altLang="zh-CN" sz="2400" dirty="0"/>
              <a:t>R</a:t>
            </a:r>
            <a:r>
              <a:rPr lang="en-US" altLang="zh-CN" sz="2400" dirty="0">
                <a:sym typeface="Symbol" panose="05050102010706020507" pitchFamily="18" charset="2"/>
              </a:rPr>
              <a:t></a:t>
            </a:r>
            <a:r>
              <a:rPr lang="en-US" altLang="zh-CN" sz="2800" dirty="0"/>
              <a:t>R</a:t>
            </a:r>
            <a:r>
              <a:rPr lang="en-US" altLang="zh-CN" sz="2800" dirty="0">
                <a:latin typeface="宋体" panose="02010600030101010101" pitchFamily="2" charset="-122"/>
                <a:sym typeface="Symbol" panose="05050102010706020507" pitchFamily="18" charset="2"/>
              </a:rPr>
              <a:t>∪</a:t>
            </a:r>
            <a:r>
              <a:rPr lang="en-US" altLang="zh-CN" sz="2800" dirty="0"/>
              <a:t>R</a:t>
            </a:r>
            <a:r>
              <a:rPr lang="en-US" altLang="zh-CN" sz="2800" baseline="30000" dirty="0"/>
              <a:t>-1</a:t>
            </a:r>
            <a:endParaRPr lang="en-US" altLang="zh-CN" sz="2400" dirty="0"/>
          </a:p>
          <a:p>
            <a:pPr eaLnBrk="1" hangingPunct="1">
              <a:lnSpc>
                <a:spcPct val="120000"/>
              </a:lnSpc>
              <a:buClr>
                <a:schemeClr val="tx2"/>
              </a:buClr>
              <a:buFont typeface="Wingdings" panose="05000000000000000000" pitchFamily="2" charset="2"/>
              <a:buNone/>
            </a:pPr>
            <a:r>
              <a:rPr lang="en-US" altLang="zh-CN" sz="2400" dirty="0">
                <a:solidFill>
                  <a:schemeClr val="tx2"/>
                </a:solidFill>
              </a:rPr>
              <a:t>③</a:t>
            </a:r>
            <a:r>
              <a:rPr lang="zh-CN" altLang="en-US" sz="2400" dirty="0"/>
              <a:t>对</a:t>
            </a:r>
            <a:r>
              <a:rPr lang="en-US" altLang="zh-CN" sz="2400" dirty="0"/>
              <a:t>A</a:t>
            </a:r>
            <a:r>
              <a:rPr lang="zh-CN" altLang="en-US" sz="2400" dirty="0"/>
              <a:t>上任意关系</a:t>
            </a:r>
            <a:r>
              <a:rPr lang="en-US" altLang="zh-CN" sz="2400" dirty="0"/>
              <a:t>R</a:t>
            </a:r>
            <a:r>
              <a:rPr lang="en-US" altLang="zh-CN" sz="2400" dirty="0">
                <a:sym typeface="Symbol" panose="05050102010706020507" pitchFamily="18" charset="2"/>
              </a:rPr>
              <a:t></a:t>
            </a:r>
            <a:r>
              <a:rPr lang="zh-CN" altLang="en-US" sz="2400" dirty="0">
                <a:sym typeface="Symbol" panose="05050102010706020507" pitchFamily="18" charset="2"/>
              </a:rPr>
              <a:t>，若</a:t>
            </a:r>
            <a:r>
              <a:rPr lang="en-US" altLang="zh-CN" sz="2400" dirty="0"/>
              <a:t>R</a:t>
            </a:r>
            <a:r>
              <a:rPr lang="en-US" altLang="zh-CN" sz="2400" dirty="0">
                <a:sym typeface="Symbol" panose="05050102010706020507" pitchFamily="18" charset="2"/>
              </a:rPr>
              <a:t></a:t>
            </a:r>
            <a:r>
              <a:rPr lang="en-US" altLang="zh-CN" sz="2400" dirty="0"/>
              <a:t>R</a:t>
            </a:r>
            <a:r>
              <a:rPr lang="en-US" altLang="zh-CN" sz="2400" dirty="0">
                <a:sym typeface="Symbol" panose="05050102010706020507" pitchFamily="18" charset="2"/>
              </a:rPr>
              <a:t></a:t>
            </a:r>
            <a:r>
              <a:rPr lang="zh-CN" altLang="en-US" sz="2400" dirty="0">
                <a:sym typeface="Symbol" panose="05050102010706020507" pitchFamily="18" charset="2"/>
              </a:rPr>
              <a:t>，且</a:t>
            </a:r>
            <a:r>
              <a:rPr lang="en-US" altLang="zh-CN" sz="2400" dirty="0"/>
              <a:t>R</a:t>
            </a:r>
            <a:r>
              <a:rPr lang="en-US" altLang="zh-CN" sz="2400" dirty="0">
                <a:sym typeface="Symbol" panose="05050102010706020507" pitchFamily="18" charset="2"/>
              </a:rPr>
              <a:t></a:t>
            </a:r>
            <a:r>
              <a:rPr lang="zh-CN" altLang="en-US" sz="2400" dirty="0">
                <a:sym typeface="Symbol" panose="05050102010706020507" pitchFamily="18" charset="2"/>
              </a:rPr>
              <a:t>是</a:t>
            </a:r>
            <a:r>
              <a:rPr lang="zh-CN" altLang="en-US" sz="2400" dirty="0"/>
              <a:t>对称的，往证</a:t>
            </a:r>
            <a:r>
              <a:rPr lang="en-US" altLang="zh-CN" sz="2400" dirty="0"/>
              <a:t>R</a:t>
            </a:r>
            <a:r>
              <a:rPr lang="en-US" altLang="zh-CN" sz="2400" dirty="0">
                <a:sym typeface="Symbol" panose="05050102010706020507" pitchFamily="18" charset="2"/>
              </a:rPr>
              <a:t>∪</a:t>
            </a:r>
            <a:r>
              <a:rPr lang="en-US" altLang="zh-CN" sz="2400" dirty="0"/>
              <a:t>R</a:t>
            </a:r>
            <a:r>
              <a:rPr lang="en-US" altLang="zh-CN" sz="2400" baseline="30000" dirty="0"/>
              <a:t>-1</a:t>
            </a:r>
            <a:r>
              <a:rPr lang="en-US" altLang="zh-CN" sz="2400" dirty="0">
                <a:sym typeface="Symbol" panose="05050102010706020507" pitchFamily="18" charset="2"/>
              </a:rPr>
              <a:t></a:t>
            </a:r>
            <a:r>
              <a:rPr lang="en-US" altLang="zh-CN" sz="2400" dirty="0"/>
              <a:t>R</a:t>
            </a:r>
            <a:r>
              <a:rPr lang="en-US" altLang="zh-CN" sz="2400" dirty="0">
                <a:sym typeface="Symbol" panose="05050102010706020507" pitchFamily="18" charset="2"/>
              </a:rPr>
              <a:t></a:t>
            </a:r>
            <a:r>
              <a:rPr lang="zh-CN" altLang="en-US" sz="2400" dirty="0"/>
              <a:t>。</a:t>
            </a:r>
          </a:p>
          <a:p>
            <a:pPr eaLnBrk="1" hangingPunct="1">
              <a:lnSpc>
                <a:spcPct val="120000"/>
              </a:lnSpc>
              <a:buClr>
                <a:schemeClr val="tx2"/>
              </a:buClr>
              <a:buFont typeface="Wingdings" panose="05000000000000000000" pitchFamily="2" charset="2"/>
              <a:buNone/>
            </a:pPr>
            <a:r>
              <a:rPr lang="zh-CN" altLang="en-US" sz="2400" dirty="0"/>
              <a:t>任取</a:t>
            </a:r>
            <a:r>
              <a:rPr lang="en-US" altLang="zh-CN" sz="2400" dirty="0"/>
              <a:t>&lt;</a:t>
            </a:r>
            <a:r>
              <a:rPr lang="en-US" altLang="zh-CN" sz="2400" dirty="0" err="1"/>
              <a:t>x,y</a:t>
            </a:r>
            <a:r>
              <a:rPr lang="en-US" altLang="zh-CN" sz="2400" dirty="0"/>
              <a:t>&gt;</a:t>
            </a:r>
            <a:r>
              <a:rPr lang="en-US" altLang="zh-CN" sz="2000" dirty="0">
                <a:sym typeface="Symbol" panose="05050102010706020507" pitchFamily="18" charset="2"/>
              </a:rPr>
              <a:t></a:t>
            </a:r>
            <a:r>
              <a:rPr lang="en-US" altLang="zh-CN" sz="2400" dirty="0"/>
              <a:t>R</a:t>
            </a:r>
            <a:r>
              <a:rPr lang="en-US" altLang="zh-CN" sz="2400" dirty="0">
                <a:sym typeface="Symbol" panose="05050102010706020507" pitchFamily="18" charset="2"/>
              </a:rPr>
              <a:t>∪</a:t>
            </a:r>
            <a:r>
              <a:rPr lang="en-US" altLang="zh-CN" sz="2400" dirty="0"/>
              <a:t>R</a:t>
            </a:r>
            <a:r>
              <a:rPr lang="en-US" altLang="zh-CN" sz="2400" baseline="30000" dirty="0"/>
              <a:t>-1</a:t>
            </a:r>
            <a:r>
              <a:rPr lang="zh-CN" altLang="en-US" sz="2400" dirty="0"/>
              <a:t>，则</a:t>
            </a:r>
            <a:r>
              <a:rPr lang="en-US" altLang="zh-CN" sz="2400" dirty="0"/>
              <a:t>&lt;</a:t>
            </a:r>
            <a:r>
              <a:rPr lang="en-US" altLang="zh-CN" sz="2400" dirty="0" err="1"/>
              <a:t>x,y</a:t>
            </a:r>
            <a:r>
              <a:rPr lang="en-US" altLang="zh-CN" sz="2400" dirty="0"/>
              <a:t>&gt;</a:t>
            </a:r>
            <a:r>
              <a:rPr lang="en-US" altLang="zh-CN" sz="2000" dirty="0">
                <a:sym typeface="Symbol" panose="05050102010706020507" pitchFamily="18" charset="2"/>
              </a:rPr>
              <a:t></a:t>
            </a:r>
            <a:r>
              <a:rPr lang="en-US" altLang="zh-CN" sz="2400" dirty="0"/>
              <a:t>R</a:t>
            </a:r>
            <a:r>
              <a:rPr lang="zh-CN" altLang="en-US" sz="2400" dirty="0"/>
              <a:t>或</a:t>
            </a:r>
            <a:r>
              <a:rPr lang="en-US" altLang="zh-CN" sz="2400" dirty="0"/>
              <a:t>&lt;</a:t>
            </a:r>
            <a:r>
              <a:rPr lang="en-US" altLang="zh-CN" sz="2400" dirty="0" err="1"/>
              <a:t>x,y</a:t>
            </a:r>
            <a:r>
              <a:rPr lang="en-US" altLang="zh-CN" sz="2400" dirty="0"/>
              <a:t>&gt;</a:t>
            </a:r>
            <a:r>
              <a:rPr lang="en-US" altLang="zh-CN" sz="2000" dirty="0">
                <a:sym typeface="Symbol" panose="05050102010706020507" pitchFamily="18" charset="2"/>
              </a:rPr>
              <a:t></a:t>
            </a:r>
            <a:r>
              <a:rPr lang="en-US" altLang="zh-CN" sz="2400" dirty="0"/>
              <a:t>R</a:t>
            </a:r>
            <a:r>
              <a:rPr lang="en-US" altLang="zh-CN" sz="2400" baseline="30000" dirty="0"/>
              <a:t>-1</a:t>
            </a:r>
            <a:endParaRPr lang="en-US" altLang="zh-CN" sz="2400" dirty="0"/>
          </a:p>
          <a:p>
            <a:pPr lvl="1" eaLnBrk="1" hangingPunct="1">
              <a:lnSpc>
                <a:spcPct val="120000"/>
              </a:lnSpc>
              <a:buFont typeface="Wingdings" panose="05000000000000000000" pitchFamily="2" charset="2"/>
              <a:buNone/>
            </a:pPr>
            <a:r>
              <a:rPr lang="zh-CN" altLang="en-US" sz="2100" dirty="0"/>
              <a:t>若</a:t>
            </a:r>
            <a:r>
              <a:rPr lang="en-US" altLang="zh-CN" sz="2100" dirty="0"/>
              <a:t>&lt;</a:t>
            </a:r>
            <a:r>
              <a:rPr lang="en-US" altLang="zh-CN" sz="2100" dirty="0" err="1"/>
              <a:t>x,y</a:t>
            </a:r>
            <a:r>
              <a:rPr lang="en-US" altLang="zh-CN" sz="2100" dirty="0"/>
              <a:t>&gt;</a:t>
            </a:r>
            <a:r>
              <a:rPr lang="en-US" altLang="zh-CN" sz="1800" dirty="0">
                <a:sym typeface="Symbol" panose="05050102010706020507" pitchFamily="18" charset="2"/>
              </a:rPr>
              <a:t></a:t>
            </a:r>
            <a:r>
              <a:rPr lang="en-US" altLang="zh-CN" sz="2100" dirty="0"/>
              <a:t>R</a:t>
            </a:r>
            <a:r>
              <a:rPr lang="zh-CN" altLang="en-US" sz="2100" dirty="0"/>
              <a:t>，因为</a:t>
            </a:r>
            <a:r>
              <a:rPr lang="en-US" altLang="zh-CN" sz="2100" dirty="0"/>
              <a:t>R</a:t>
            </a:r>
            <a:r>
              <a:rPr lang="en-US" altLang="zh-CN" sz="2100" dirty="0">
                <a:sym typeface="Symbol" panose="05050102010706020507" pitchFamily="18" charset="2"/>
              </a:rPr>
              <a:t></a:t>
            </a:r>
            <a:r>
              <a:rPr lang="en-US" altLang="zh-CN" sz="2100" dirty="0"/>
              <a:t>R</a:t>
            </a:r>
            <a:r>
              <a:rPr lang="en-US" altLang="zh-CN" sz="2100" dirty="0">
                <a:sym typeface="Symbol" panose="05050102010706020507" pitchFamily="18" charset="2"/>
              </a:rPr>
              <a:t></a:t>
            </a:r>
            <a:r>
              <a:rPr lang="zh-CN" altLang="en-US" sz="2100" dirty="0">
                <a:sym typeface="Symbol" panose="05050102010706020507" pitchFamily="18" charset="2"/>
              </a:rPr>
              <a:t>，</a:t>
            </a:r>
            <a:r>
              <a:rPr lang="zh-CN" altLang="en-US" sz="2100" dirty="0"/>
              <a:t>则</a:t>
            </a:r>
            <a:r>
              <a:rPr lang="en-US" altLang="zh-CN" sz="2100" dirty="0"/>
              <a:t>&lt;</a:t>
            </a:r>
            <a:r>
              <a:rPr lang="en-US" altLang="zh-CN" sz="2100" dirty="0" err="1"/>
              <a:t>x,y</a:t>
            </a:r>
            <a:r>
              <a:rPr lang="en-US" altLang="zh-CN" sz="2100" dirty="0"/>
              <a:t>&gt;</a:t>
            </a:r>
            <a:r>
              <a:rPr lang="en-US" altLang="zh-CN" sz="1800" dirty="0">
                <a:sym typeface="Symbol" panose="05050102010706020507" pitchFamily="18" charset="2"/>
              </a:rPr>
              <a:t></a:t>
            </a:r>
            <a:r>
              <a:rPr lang="en-US" altLang="zh-CN" sz="2100" dirty="0"/>
              <a:t>R</a:t>
            </a:r>
            <a:r>
              <a:rPr lang="en-US" altLang="zh-CN" sz="2100" dirty="0">
                <a:sym typeface="Symbol" panose="05050102010706020507" pitchFamily="18" charset="2"/>
              </a:rPr>
              <a:t></a:t>
            </a:r>
            <a:r>
              <a:rPr lang="zh-CN" altLang="en-US" sz="2100" dirty="0"/>
              <a:t>；</a:t>
            </a:r>
          </a:p>
          <a:p>
            <a:pPr lvl="1" eaLnBrk="1" hangingPunct="1">
              <a:lnSpc>
                <a:spcPct val="120000"/>
              </a:lnSpc>
              <a:buFont typeface="Wingdings" panose="05000000000000000000" pitchFamily="2" charset="2"/>
              <a:buNone/>
            </a:pPr>
            <a:r>
              <a:rPr lang="zh-CN" altLang="en-US" sz="2100" dirty="0"/>
              <a:t>若</a:t>
            </a:r>
            <a:r>
              <a:rPr lang="en-US" altLang="zh-CN" sz="2100" dirty="0"/>
              <a:t>&lt;</a:t>
            </a:r>
            <a:r>
              <a:rPr lang="en-US" altLang="zh-CN" sz="2100" dirty="0" err="1"/>
              <a:t>x,y</a:t>
            </a:r>
            <a:r>
              <a:rPr lang="en-US" altLang="zh-CN" sz="2100" dirty="0"/>
              <a:t>&gt;</a:t>
            </a:r>
            <a:r>
              <a:rPr lang="en-US" altLang="zh-CN" sz="1800" dirty="0">
                <a:sym typeface="Symbol" panose="05050102010706020507" pitchFamily="18" charset="2"/>
              </a:rPr>
              <a:t></a:t>
            </a:r>
            <a:r>
              <a:rPr lang="en-US" altLang="zh-CN" sz="2100" dirty="0"/>
              <a:t>R</a:t>
            </a:r>
            <a:r>
              <a:rPr lang="en-US" altLang="zh-CN" sz="2100" baseline="30000" dirty="0"/>
              <a:t>-1</a:t>
            </a:r>
            <a:r>
              <a:rPr lang="zh-CN" altLang="en-US" sz="2100" dirty="0"/>
              <a:t>，则有</a:t>
            </a:r>
            <a:r>
              <a:rPr lang="en-US" altLang="zh-CN" sz="2100" dirty="0"/>
              <a:t>&lt;</a:t>
            </a:r>
            <a:r>
              <a:rPr lang="en-US" altLang="zh-CN" sz="2100" dirty="0" err="1"/>
              <a:t>y,x</a:t>
            </a:r>
            <a:r>
              <a:rPr lang="en-US" altLang="zh-CN" sz="2100" dirty="0"/>
              <a:t>&gt;</a:t>
            </a:r>
            <a:r>
              <a:rPr lang="en-US" altLang="zh-CN" sz="1800" dirty="0">
                <a:sym typeface="Symbol" panose="05050102010706020507" pitchFamily="18" charset="2"/>
              </a:rPr>
              <a:t></a:t>
            </a:r>
            <a:r>
              <a:rPr lang="en-US" altLang="zh-CN" sz="2100" dirty="0"/>
              <a:t>R</a:t>
            </a:r>
            <a:r>
              <a:rPr lang="zh-CN" altLang="en-US" sz="2100" dirty="0"/>
              <a:t>，则</a:t>
            </a:r>
            <a:r>
              <a:rPr lang="en-US" altLang="zh-CN" sz="2100" dirty="0"/>
              <a:t>&lt;</a:t>
            </a:r>
            <a:r>
              <a:rPr lang="en-US" altLang="zh-CN" sz="2100" dirty="0" err="1"/>
              <a:t>y,x</a:t>
            </a:r>
            <a:r>
              <a:rPr lang="en-US" altLang="zh-CN" sz="2100" dirty="0"/>
              <a:t>&gt;</a:t>
            </a:r>
            <a:r>
              <a:rPr lang="en-US" altLang="zh-CN" sz="1800" dirty="0">
                <a:sym typeface="Symbol" panose="05050102010706020507" pitchFamily="18" charset="2"/>
              </a:rPr>
              <a:t></a:t>
            </a:r>
            <a:r>
              <a:rPr lang="en-US" altLang="zh-CN" sz="2100" dirty="0"/>
              <a:t>R</a:t>
            </a:r>
            <a:r>
              <a:rPr lang="en-US" altLang="zh-CN" sz="2100" dirty="0">
                <a:sym typeface="Symbol" panose="05050102010706020507" pitchFamily="18" charset="2"/>
              </a:rPr>
              <a:t></a:t>
            </a:r>
            <a:r>
              <a:rPr lang="zh-CN" altLang="en-US" sz="2100" dirty="0">
                <a:sym typeface="Symbol" panose="05050102010706020507" pitchFamily="18" charset="2"/>
              </a:rPr>
              <a:t>，因为</a:t>
            </a:r>
            <a:r>
              <a:rPr lang="en-US" altLang="zh-CN" sz="2100" dirty="0"/>
              <a:t>R</a:t>
            </a:r>
            <a:r>
              <a:rPr lang="en-US" altLang="zh-CN" sz="2100" dirty="0">
                <a:sym typeface="Symbol" panose="05050102010706020507" pitchFamily="18" charset="2"/>
              </a:rPr>
              <a:t></a:t>
            </a:r>
            <a:r>
              <a:rPr lang="zh-CN" altLang="en-US" sz="2100" dirty="0">
                <a:sym typeface="Symbol" panose="05050102010706020507" pitchFamily="18" charset="2"/>
              </a:rPr>
              <a:t>是</a:t>
            </a:r>
            <a:r>
              <a:rPr lang="zh-CN" altLang="en-US" sz="2100" dirty="0"/>
              <a:t>对称的，所以</a:t>
            </a:r>
            <a:r>
              <a:rPr lang="en-US" altLang="zh-CN" sz="2100" dirty="0"/>
              <a:t>&lt;</a:t>
            </a:r>
            <a:r>
              <a:rPr lang="en-US" altLang="zh-CN" sz="2100" dirty="0" err="1"/>
              <a:t>x,y</a:t>
            </a:r>
            <a:r>
              <a:rPr lang="en-US" altLang="zh-CN" sz="2100" dirty="0"/>
              <a:t>&gt;</a:t>
            </a:r>
            <a:r>
              <a:rPr lang="en-US" altLang="zh-CN" sz="1800" dirty="0">
                <a:sym typeface="Symbol" panose="05050102010706020507" pitchFamily="18" charset="2"/>
              </a:rPr>
              <a:t></a:t>
            </a:r>
            <a:r>
              <a:rPr lang="en-US" altLang="zh-CN" sz="2100" dirty="0"/>
              <a:t>R</a:t>
            </a:r>
            <a:r>
              <a:rPr lang="en-US" altLang="zh-CN" sz="2100" dirty="0">
                <a:sym typeface="Symbol" panose="05050102010706020507" pitchFamily="18" charset="2"/>
              </a:rPr>
              <a:t></a:t>
            </a:r>
            <a:endParaRPr lang="en-US" altLang="zh-CN" sz="2100" dirty="0"/>
          </a:p>
          <a:p>
            <a:pPr eaLnBrk="1" hangingPunct="1">
              <a:lnSpc>
                <a:spcPct val="120000"/>
              </a:lnSpc>
              <a:buClr>
                <a:schemeClr val="tx2"/>
              </a:buClr>
              <a:buFont typeface="Wingdings" panose="05000000000000000000" pitchFamily="2" charset="2"/>
              <a:buNone/>
            </a:pPr>
            <a:r>
              <a:rPr lang="zh-CN" altLang="en-US" sz="2400" dirty="0"/>
              <a:t>因此，</a:t>
            </a:r>
            <a:r>
              <a:rPr lang="en-US" altLang="zh-CN" sz="2400" dirty="0"/>
              <a:t>R</a:t>
            </a:r>
            <a:r>
              <a:rPr lang="en-US" altLang="zh-CN" sz="2400" dirty="0">
                <a:sym typeface="Symbol" panose="05050102010706020507" pitchFamily="18" charset="2"/>
              </a:rPr>
              <a:t>∪</a:t>
            </a:r>
            <a:r>
              <a:rPr lang="en-US" altLang="zh-CN" sz="2400" dirty="0"/>
              <a:t>R</a:t>
            </a:r>
            <a:r>
              <a:rPr lang="en-US" altLang="zh-CN" sz="2400" baseline="30000" dirty="0"/>
              <a:t>-1</a:t>
            </a:r>
            <a:r>
              <a:rPr lang="en-US" altLang="zh-CN" sz="2400" dirty="0">
                <a:sym typeface="Symbol" panose="05050102010706020507" pitchFamily="18" charset="2"/>
              </a:rPr>
              <a:t></a:t>
            </a:r>
            <a:r>
              <a:rPr lang="en-US" altLang="zh-CN" sz="2400" dirty="0"/>
              <a:t>R</a:t>
            </a:r>
            <a:r>
              <a:rPr lang="en-US" altLang="zh-CN" sz="2400" dirty="0">
                <a:sym typeface="Symbol" panose="05050102010706020507" pitchFamily="18" charset="2"/>
              </a:rPr>
              <a:t></a:t>
            </a:r>
            <a:r>
              <a:rPr lang="zh-CN" altLang="en-US" sz="2400" dirty="0"/>
              <a:t>。</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 calcmode="lin" valueType="num">
                                      <p:cBhvr additive="base">
                                        <p:cTn id="7" dur="5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5">
                                            <p:txEl>
                                              <p:pRg st="1" end="1"/>
                                            </p:txEl>
                                          </p:spTgt>
                                        </p:tgtEl>
                                        <p:attrNameLst>
                                          <p:attrName>style.visibility</p:attrName>
                                        </p:attrNameLst>
                                      </p:cBhvr>
                                      <p:to>
                                        <p:strVal val="visible"/>
                                      </p:to>
                                    </p:set>
                                    <p:anim calcmode="lin" valueType="num">
                                      <p:cBhvr additive="base">
                                        <p:cTn id="13" dur="500" fill="hold"/>
                                        <p:tgtEl>
                                          <p:spTgt spid="460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5">
                                            <p:txEl>
                                              <p:pRg st="2" end="2"/>
                                            </p:txEl>
                                          </p:spTgt>
                                        </p:tgtEl>
                                        <p:attrNameLst>
                                          <p:attrName>style.visibility</p:attrName>
                                        </p:attrNameLst>
                                      </p:cBhvr>
                                      <p:to>
                                        <p:strVal val="visible"/>
                                      </p:to>
                                    </p:set>
                                    <p:anim calcmode="lin" valueType="num">
                                      <p:cBhvr additive="base">
                                        <p:cTn id="19" dur="500" fill="hold"/>
                                        <p:tgtEl>
                                          <p:spTgt spid="460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6085">
                                            <p:txEl>
                                              <p:pRg st="3" end="3"/>
                                            </p:txEl>
                                          </p:spTgt>
                                        </p:tgtEl>
                                        <p:attrNameLst>
                                          <p:attrName>style.visibility</p:attrName>
                                        </p:attrNameLst>
                                      </p:cBhvr>
                                      <p:to>
                                        <p:strVal val="visible"/>
                                      </p:to>
                                    </p:set>
                                    <p:anim calcmode="lin" valueType="num">
                                      <p:cBhvr additive="base">
                                        <p:cTn id="23" dur="500" fill="hold"/>
                                        <p:tgtEl>
                                          <p:spTgt spid="4608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085">
                                            <p:txEl>
                                              <p:pRg st="4" end="4"/>
                                            </p:txEl>
                                          </p:spTgt>
                                        </p:tgtEl>
                                        <p:attrNameLst>
                                          <p:attrName>style.visibility</p:attrName>
                                        </p:attrNameLst>
                                      </p:cBhvr>
                                      <p:to>
                                        <p:strVal val="visible"/>
                                      </p:to>
                                    </p:set>
                                    <p:anim calcmode="lin" valueType="num">
                                      <p:cBhvr additive="base">
                                        <p:cTn id="27" dur="500" fill="hold"/>
                                        <p:tgtEl>
                                          <p:spTgt spid="4608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0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6085">
                                            <p:txEl>
                                              <p:pRg st="5" end="5"/>
                                            </p:txEl>
                                          </p:spTgt>
                                        </p:tgtEl>
                                        <p:attrNameLst>
                                          <p:attrName>style.visibility</p:attrName>
                                        </p:attrNameLst>
                                      </p:cBhvr>
                                      <p:to>
                                        <p:strVal val="visible"/>
                                      </p:to>
                                    </p:set>
                                    <p:anim calcmode="lin" valueType="num">
                                      <p:cBhvr additive="base">
                                        <p:cTn id="33" dur="500" fill="hold"/>
                                        <p:tgtEl>
                                          <p:spTgt spid="4608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608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4690" name="Rectangle 2"/>
              <p:cNvSpPr>
                <a:spLocks noGrp="1" noChangeArrowheads="1"/>
              </p:cNvSpPr>
              <p:nvPr>
                <p:ph type="title"/>
              </p:nvPr>
            </p:nvSpPr>
            <p:spPr/>
            <p:txBody>
              <a:bodyPr/>
              <a:lstStyle/>
              <a:p>
                <a:pPr eaLnBrk="1" hangingPunct="1"/>
                <a:r>
                  <a:rPr lang="zh-CN" altLang="en-US" sz="4200" b="1" dirty="0">
                    <a:latin typeface="宋体" panose="02010600030101010101" pitchFamily="2" charset="-122"/>
                  </a:rPr>
                  <a:t>（</a:t>
                </a:r>
                <a:r>
                  <a:rPr lang="en-US" altLang="zh-CN" sz="4200" b="1" dirty="0">
                    <a:latin typeface="宋体" panose="02010600030101010101" pitchFamily="2" charset="-122"/>
                  </a:rPr>
                  <a:t>3</a:t>
                </a:r>
                <a:r>
                  <a:rPr lang="zh-CN" altLang="en-US" sz="4200" b="1" dirty="0">
                    <a:latin typeface="宋体" panose="02010600030101010101" pitchFamily="2" charset="-122"/>
                  </a:rPr>
                  <a:t>）证明</a:t>
                </a:r>
                <a:r>
                  <a:rPr lang="en-US" altLang="zh-CN" sz="4600" b="1" dirty="0"/>
                  <a:t>t(R)=</a:t>
                </a:r>
                <a14:m>
                  <m:oMath xmlns:m="http://schemas.openxmlformats.org/officeDocument/2006/math">
                    <m:nary>
                      <m:naryPr>
                        <m:chr m:val="⋃"/>
                        <m:ctrlPr>
                          <a:rPr lang="en-US" altLang="zh-CN" sz="4600" b="1" i="1" smtClean="0">
                            <a:latin typeface="Cambria Math" panose="02040503050406030204" pitchFamily="18" charset="0"/>
                          </a:rPr>
                        </m:ctrlPr>
                      </m:naryPr>
                      <m:sub>
                        <m:r>
                          <m:rPr>
                            <m:brk m:alnAt="23"/>
                          </m:rPr>
                          <a:rPr lang="en-US" altLang="zh-CN" sz="4600" b="1" i="1" smtClean="0">
                            <a:latin typeface="Cambria Math" panose="02040503050406030204" pitchFamily="18" charset="0"/>
                          </a:rPr>
                          <m:t>𝒊</m:t>
                        </m:r>
                        <m:r>
                          <a:rPr lang="en-US" altLang="zh-CN" sz="4600" b="1" i="1" smtClean="0">
                            <a:latin typeface="Cambria Math" panose="02040503050406030204" pitchFamily="18" charset="0"/>
                          </a:rPr>
                          <m:t>=</m:t>
                        </m:r>
                        <m:r>
                          <a:rPr lang="en-US" altLang="zh-CN" sz="4600" b="1" i="1" smtClean="0">
                            <a:latin typeface="Cambria Math" panose="02040503050406030204" pitchFamily="18" charset="0"/>
                          </a:rPr>
                          <m:t>𝟏</m:t>
                        </m:r>
                      </m:sub>
                      <m:sup>
                        <m:r>
                          <a:rPr lang="en-US" altLang="zh-CN" sz="4600" b="1" i="1" smtClean="0">
                            <a:latin typeface="Cambria Math" panose="02040503050406030204" pitchFamily="18" charset="0"/>
                            <a:ea typeface="Cambria Math" panose="02040503050406030204" pitchFamily="18" charset="0"/>
                          </a:rPr>
                          <m:t>∞</m:t>
                        </m:r>
                      </m:sup>
                      <m:e>
                        <m:sSup>
                          <m:sSupPr>
                            <m:ctrlPr>
                              <a:rPr lang="en-US" altLang="zh-CN" sz="4600" b="1" i="1" smtClean="0">
                                <a:latin typeface="Cambria Math" panose="02040503050406030204" pitchFamily="18" charset="0"/>
                              </a:rPr>
                            </m:ctrlPr>
                          </m:sSupPr>
                          <m:e>
                            <m:r>
                              <a:rPr lang="en-US" altLang="zh-CN" sz="4600" b="1" i="1" smtClean="0">
                                <a:latin typeface="Cambria Math" panose="02040503050406030204" pitchFamily="18" charset="0"/>
                              </a:rPr>
                              <m:t>𝑹</m:t>
                            </m:r>
                          </m:e>
                          <m:sup>
                            <m:r>
                              <a:rPr lang="en-US" altLang="zh-CN" sz="4600" b="1" i="1" smtClean="0">
                                <a:latin typeface="Cambria Math" panose="02040503050406030204" pitchFamily="18" charset="0"/>
                              </a:rPr>
                              <m:t>𝒊</m:t>
                            </m:r>
                          </m:sup>
                        </m:sSup>
                      </m:e>
                    </m:nary>
                  </m:oMath>
                </a14:m>
                <a:endParaRPr lang="en-US" altLang="zh-CN" sz="4600" b="1" baseline="30000" dirty="0"/>
              </a:p>
            </p:txBody>
          </p:sp>
        </mc:Choice>
        <mc:Fallback xmlns="">
          <p:sp>
            <p:nvSpPr>
              <p:cNvPr id="114690" name="Rectangle 2"/>
              <p:cNvSpPr>
                <a:spLocks noGrp="1" noRot="1" noChangeAspect="1" noMove="1" noResize="1" noEditPoints="1" noAdjustHandles="1" noChangeArrowheads="1" noChangeShapeType="1" noTextEdit="1"/>
              </p:cNvSpPr>
              <p:nvPr>
                <p:ph type="title"/>
              </p:nvPr>
            </p:nvSpPr>
            <p:spPr>
              <a:blipFill>
                <a:blip r:embed="rId3"/>
                <a:stretch>
                  <a:fillRect l="-3167" t="-18852" b="-467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内容占位符 1"/>
              <p:cNvSpPr>
                <a:spLocks noGrp="1"/>
              </p:cNvSpPr>
              <p:nvPr>
                <p:ph sz="quarter" idx="1"/>
              </p:nvPr>
            </p:nvSpPr>
            <p:spPr/>
            <p:txBody>
              <a:bodyPr/>
              <a:lstStyle/>
              <a:p>
                <a:pPr eaLnBrk="1" hangingPunct="1">
                  <a:lnSpc>
                    <a:spcPct val="120000"/>
                  </a:lnSpc>
                  <a:spcBef>
                    <a:spcPct val="20000"/>
                  </a:spcBef>
                  <a:buClr>
                    <a:schemeClr val="tx2"/>
                  </a:buClr>
                  <a:buSzPct val="85000"/>
                  <a:buNone/>
                </a:pPr>
                <a:r>
                  <a:rPr kumimoji="1" lang="en-US" altLang="zh-CN" sz="2400" dirty="0">
                    <a:solidFill>
                      <a:srgbClr val="030409"/>
                    </a:solidFill>
                    <a:latin typeface="宋体" panose="02010600030101010101" pitchFamily="2" charset="-122"/>
                    <a:ea typeface="宋体" panose="02010600030101010101" pitchFamily="2" charset="-122"/>
                  </a:rPr>
                  <a:t>①</a:t>
                </a:r>
                <a:r>
                  <a:rPr kumimoji="1" lang="zh-CN" altLang="en-US" sz="2400" dirty="0">
                    <a:solidFill>
                      <a:srgbClr val="030409"/>
                    </a:solidFill>
                    <a:latin typeface="宋体" panose="02010600030101010101" pitchFamily="2" charset="-122"/>
                    <a:ea typeface="宋体" panose="02010600030101010101" pitchFamily="2" charset="-122"/>
                  </a:rPr>
                  <a:t>对于任意</a:t>
                </a:r>
                <a:r>
                  <a:rPr kumimoji="1" lang="en-US" altLang="zh-CN" sz="2400" dirty="0" err="1">
                    <a:solidFill>
                      <a:srgbClr val="030409"/>
                    </a:solidFill>
                    <a:latin typeface="宋体" panose="02010600030101010101" pitchFamily="2" charset="-122"/>
                    <a:ea typeface="宋体" panose="02010600030101010101" pitchFamily="2" charset="-122"/>
                  </a:rPr>
                  <a:t>x,y,z</a:t>
                </a:r>
                <a:r>
                  <a:rPr kumimoji="1" lang="en-US" altLang="zh-CN" sz="2400" dirty="0" err="1">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a:solidFill>
                      <a:srgbClr val="030409"/>
                    </a:solidFill>
                    <a:latin typeface="宋体" panose="02010600030101010101" pitchFamily="2" charset="-122"/>
                    <a:ea typeface="宋体" panose="02010600030101010101" pitchFamily="2" charset="-122"/>
                  </a:rPr>
                  <a:t>A</a:t>
                </a:r>
                <a:r>
                  <a:rPr kumimoji="1" lang="zh-CN" altLang="en-US" sz="2400" dirty="0">
                    <a:solidFill>
                      <a:srgbClr val="030409"/>
                    </a:solidFill>
                    <a:latin typeface="宋体" panose="02010600030101010101" pitchFamily="2" charset="-122"/>
                    <a:ea typeface="宋体" panose="02010600030101010101" pitchFamily="2" charset="-122"/>
                  </a:rPr>
                  <a:t>，若</a:t>
                </a:r>
                <a:r>
                  <a:rPr kumimoji="1" lang="en-US" altLang="zh-CN" sz="2400" dirty="0">
                    <a:solidFill>
                      <a:srgbClr val="030409"/>
                    </a:solidFill>
                    <a:latin typeface="宋体" panose="02010600030101010101" pitchFamily="2" charset="-122"/>
                    <a:ea typeface="宋体" panose="02010600030101010101" pitchFamily="2" charset="-122"/>
                  </a:rPr>
                  <a:t>&lt;</a:t>
                </a:r>
                <a:r>
                  <a:rPr kumimoji="1" lang="en-US" altLang="zh-CN" sz="2400" dirty="0" err="1">
                    <a:solidFill>
                      <a:srgbClr val="030409"/>
                    </a:solidFill>
                    <a:latin typeface="宋体" panose="02010600030101010101" pitchFamily="2" charset="-122"/>
                    <a:ea typeface="宋体" panose="02010600030101010101" pitchFamily="2" charset="-122"/>
                  </a:rPr>
                  <a:t>x,y</a:t>
                </a:r>
                <a:r>
                  <a:rPr kumimoji="1" lang="en-US" altLang="zh-CN" sz="2400" dirty="0">
                    <a:solidFill>
                      <a:srgbClr val="030409"/>
                    </a:solidFill>
                    <a:latin typeface="宋体" panose="02010600030101010101" pitchFamily="2" charset="-122"/>
                    <a:ea typeface="宋体" panose="02010600030101010101" pitchFamily="2" charset="-122"/>
                  </a:rPr>
                  <a:t>&gt;</a:t>
                </a:r>
                <a:r>
                  <a:rPr kumimoji="1" lang="en-US" altLang="zh-CN" sz="2400"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ea typeface="Cambria Math" panose="02040503050406030204" pitchFamily="18" charset="0"/>
                          </a:rPr>
                          <m:t>∞</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r>
                  <a:rPr kumimoji="1" lang="zh-CN" altLang="en-US" sz="2400" dirty="0">
                    <a:solidFill>
                      <a:srgbClr val="030409"/>
                    </a:solidFill>
                    <a:latin typeface="Times New Roman" panose="02020603050405020304" pitchFamily="18" charset="0"/>
                    <a:ea typeface="宋体" panose="02010600030101010101" pitchFamily="2" charset="-122"/>
                  </a:rPr>
                  <a:t>，</a:t>
                </a:r>
                <a:r>
                  <a:rPr kumimoji="1" lang="en-US" altLang="zh-CN" sz="2400" dirty="0">
                    <a:solidFill>
                      <a:srgbClr val="030409"/>
                    </a:solidFill>
                    <a:latin typeface="宋体" panose="02010600030101010101" pitchFamily="2" charset="-122"/>
                    <a:ea typeface="宋体" panose="02010600030101010101" pitchFamily="2" charset="-122"/>
                  </a:rPr>
                  <a:t>&lt;</a:t>
                </a:r>
                <a:r>
                  <a:rPr kumimoji="1" lang="en-US" altLang="zh-CN" sz="2400" dirty="0" err="1">
                    <a:solidFill>
                      <a:srgbClr val="030409"/>
                    </a:solidFill>
                    <a:latin typeface="宋体" panose="02010600030101010101" pitchFamily="2" charset="-122"/>
                    <a:ea typeface="宋体" panose="02010600030101010101" pitchFamily="2" charset="-122"/>
                  </a:rPr>
                  <a:t>y,z</a:t>
                </a:r>
                <a:r>
                  <a:rPr kumimoji="1" lang="en-US" altLang="zh-CN" sz="2400" dirty="0">
                    <a:solidFill>
                      <a:srgbClr val="030409"/>
                    </a:solidFill>
                    <a:latin typeface="宋体" panose="02010600030101010101" pitchFamily="2" charset="-122"/>
                    <a:ea typeface="宋体" panose="02010600030101010101" pitchFamily="2" charset="-122"/>
                  </a:rPr>
                  <a:t>&gt;</a:t>
                </a:r>
                <a:r>
                  <a:rPr kumimoji="1" lang="en-US" altLang="zh-CN" sz="2400"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ea typeface="Cambria Math" panose="02040503050406030204" pitchFamily="18" charset="0"/>
                          </a:rPr>
                          <m:t>∞</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r>
                  <a:rPr kumimoji="1" lang="en-US" altLang="zh-CN" sz="2400"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dirty="0">
                    <a:solidFill>
                      <a:srgbClr val="030409"/>
                    </a:solidFill>
                    <a:latin typeface="Times New Roman" panose="02020603050405020304" pitchFamily="18" charset="0"/>
                    <a:ea typeface="宋体" panose="02010600030101010101" pitchFamily="2" charset="-122"/>
                  </a:rPr>
                  <a:t>则存在自然数</a:t>
                </a:r>
                <a:r>
                  <a:rPr kumimoji="1" lang="en-US" altLang="zh-CN" sz="2400" dirty="0" err="1">
                    <a:solidFill>
                      <a:srgbClr val="030409"/>
                    </a:solidFill>
                    <a:latin typeface="Times New Roman" panose="02020603050405020304" pitchFamily="18" charset="0"/>
                    <a:ea typeface="宋体" panose="02010600030101010101" pitchFamily="2" charset="-122"/>
                  </a:rPr>
                  <a:t>j,k</a:t>
                </a:r>
                <a:r>
                  <a:rPr kumimoji="1" lang="zh-CN" altLang="en-US" sz="2400" dirty="0">
                    <a:solidFill>
                      <a:srgbClr val="030409"/>
                    </a:solidFill>
                    <a:latin typeface="Times New Roman" panose="02020603050405020304" pitchFamily="18" charset="0"/>
                    <a:ea typeface="宋体" panose="02010600030101010101" pitchFamily="2" charset="-122"/>
                  </a:rPr>
                  <a:t>，使得</a:t>
                </a:r>
                <a:r>
                  <a:rPr kumimoji="1" lang="en-US" altLang="zh-CN" sz="2400" dirty="0">
                    <a:solidFill>
                      <a:srgbClr val="030409"/>
                    </a:solidFill>
                    <a:latin typeface="宋体" panose="02010600030101010101" pitchFamily="2" charset="-122"/>
                    <a:ea typeface="宋体" panose="02010600030101010101" pitchFamily="2" charset="-122"/>
                  </a:rPr>
                  <a:t>&lt;</a:t>
                </a:r>
                <a:r>
                  <a:rPr kumimoji="1" lang="en-US" altLang="zh-CN" sz="2400" dirty="0" err="1">
                    <a:solidFill>
                      <a:srgbClr val="030409"/>
                    </a:solidFill>
                    <a:latin typeface="宋体" panose="02010600030101010101" pitchFamily="2" charset="-122"/>
                    <a:ea typeface="宋体" panose="02010600030101010101" pitchFamily="2" charset="-122"/>
                  </a:rPr>
                  <a:t>x,y</a:t>
                </a:r>
                <a:r>
                  <a:rPr kumimoji="1" lang="en-US" altLang="zh-CN" sz="2400" dirty="0">
                    <a:solidFill>
                      <a:srgbClr val="030409"/>
                    </a:solidFill>
                    <a:latin typeface="宋体" panose="02010600030101010101" pitchFamily="2" charset="-122"/>
                    <a:ea typeface="宋体" panose="02010600030101010101" pitchFamily="2" charset="-122"/>
                  </a:rPr>
                  <a:t>&gt;</a:t>
                </a:r>
                <a:r>
                  <a:rPr kumimoji="1" lang="en-US" altLang="zh-CN" sz="2400"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a:solidFill>
                      <a:srgbClr val="030409"/>
                    </a:solidFill>
                    <a:latin typeface="Times New Roman" panose="02020603050405020304" pitchFamily="18" charset="0"/>
                    <a:ea typeface="宋体" panose="02010600030101010101" pitchFamily="2" charset="-122"/>
                  </a:rPr>
                  <a:t>R</a:t>
                </a:r>
                <a:r>
                  <a:rPr kumimoji="1" lang="en-US" altLang="zh-CN" sz="2400" baseline="30000" dirty="0" err="1">
                    <a:solidFill>
                      <a:srgbClr val="030409"/>
                    </a:solidFill>
                    <a:latin typeface="Times New Roman" panose="02020603050405020304" pitchFamily="18" charset="0"/>
                    <a:ea typeface="宋体" panose="02010600030101010101" pitchFamily="2" charset="-122"/>
                  </a:rPr>
                  <a:t>j</a:t>
                </a:r>
                <a:r>
                  <a:rPr kumimoji="1" lang="zh-CN" altLang="en-US" sz="2400" dirty="0">
                    <a:solidFill>
                      <a:srgbClr val="030409"/>
                    </a:solidFill>
                    <a:latin typeface="Times New Roman" panose="02020603050405020304" pitchFamily="18" charset="0"/>
                    <a:ea typeface="宋体" panose="02010600030101010101" pitchFamily="2" charset="-122"/>
                  </a:rPr>
                  <a:t>，</a:t>
                </a:r>
                <a:r>
                  <a:rPr kumimoji="1" lang="en-US" altLang="zh-CN" sz="2400" dirty="0">
                    <a:solidFill>
                      <a:srgbClr val="030409"/>
                    </a:solidFill>
                    <a:latin typeface="宋体" panose="02010600030101010101" pitchFamily="2" charset="-122"/>
                    <a:ea typeface="宋体" panose="02010600030101010101" pitchFamily="2" charset="-122"/>
                  </a:rPr>
                  <a:t>&lt;</a:t>
                </a:r>
                <a:r>
                  <a:rPr kumimoji="1" lang="en-US" altLang="zh-CN" sz="2400" dirty="0" err="1">
                    <a:solidFill>
                      <a:srgbClr val="030409"/>
                    </a:solidFill>
                    <a:latin typeface="宋体" panose="02010600030101010101" pitchFamily="2" charset="-122"/>
                    <a:ea typeface="宋体" panose="02010600030101010101" pitchFamily="2" charset="-122"/>
                  </a:rPr>
                  <a:t>y,z</a:t>
                </a:r>
                <a:r>
                  <a:rPr kumimoji="1" lang="en-US" altLang="zh-CN" sz="2400" dirty="0">
                    <a:solidFill>
                      <a:srgbClr val="030409"/>
                    </a:solidFill>
                    <a:latin typeface="宋体" panose="02010600030101010101" pitchFamily="2" charset="-122"/>
                    <a:ea typeface="宋体" panose="02010600030101010101" pitchFamily="2" charset="-122"/>
                  </a:rPr>
                  <a:t>&gt;</a:t>
                </a:r>
                <a:r>
                  <a:rPr kumimoji="1" lang="en-US" altLang="zh-CN" sz="2400"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a:solidFill>
                      <a:srgbClr val="030409"/>
                    </a:solidFill>
                    <a:latin typeface="Times New Roman" panose="02020603050405020304" pitchFamily="18" charset="0"/>
                    <a:ea typeface="宋体" panose="02010600030101010101" pitchFamily="2" charset="-122"/>
                  </a:rPr>
                  <a:t>R</a:t>
                </a:r>
                <a:r>
                  <a:rPr kumimoji="1" lang="en-US" altLang="zh-CN" sz="2400" baseline="30000" dirty="0" err="1">
                    <a:solidFill>
                      <a:srgbClr val="030409"/>
                    </a:solidFill>
                    <a:latin typeface="Times New Roman" panose="02020603050405020304" pitchFamily="18" charset="0"/>
                    <a:ea typeface="宋体" panose="02010600030101010101" pitchFamily="2" charset="-122"/>
                  </a:rPr>
                  <a:t>k</a:t>
                </a:r>
                <a:r>
                  <a:rPr kumimoji="1" lang="zh-CN" altLang="en-US" sz="2400" dirty="0">
                    <a:solidFill>
                      <a:srgbClr val="030409"/>
                    </a:solidFill>
                    <a:latin typeface="Times New Roman" panose="02020603050405020304" pitchFamily="18" charset="0"/>
                    <a:ea typeface="宋体" panose="02010600030101010101" pitchFamily="2" charset="-122"/>
                  </a:rPr>
                  <a:t>，</a:t>
                </a:r>
              </a:p>
              <a:p>
                <a:pPr eaLnBrk="1" hangingPunct="1">
                  <a:lnSpc>
                    <a:spcPct val="120000"/>
                  </a:lnSpc>
                  <a:spcBef>
                    <a:spcPct val="20000"/>
                  </a:spcBef>
                  <a:buClr>
                    <a:schemeClr val="tx2"/>
                  </a:buClr>
                  <a:buSzPct val="85000"/>
                  <a:buNone/>
                </a:pPr>
                <a:r>
                  <a:rPr kumimoji="1" lang="zh-CN" altLang="en-US" sz="2400" dirty="0">
                    <a:solidFill>
                      <a:srgbClr val="030409"/>
                    </a:solidFill>
                    <a:latin typeface="Times New Roman" panose="02020603050405020304" pitchFamily="18" charset="0"/>
                    <a:ea typeface="宋体" panose="02010600030101010101" pitchFamily="2" charset="-122"/>
                  </a:rPr>
                  <a:t>故</a:t>
                </a:r>
                <a:r>
                  <a:rPr kumimoji="1" lang="en-US" altLang="zh-CN" sz="2400" dirty="0">
                    <a:solidFill>
                      <a:srgbClr val="030409"/>
                    </a:solidFill>
                    <a:latin typeface="宋体" panose="02010600030101010101" pitchFamily="2" charset="-122"/>
                    <a:ea typeface="宋体" panose="02010600030101010101" pitchFamily="2" charset="-122"/>
                  </a:rPr>
                  <a:t>&lt;</a:t>
                </a:r>
                <a:r>
                  <a:rPr kumimoji="1" lang="en-US" altLang="zh-CN" sz="2400" dirty="0" err="1">
                    <a:solidFill>
                      <a:srgbClr val="030409"/>
                    </a:solidFill>
                    <a:latin typeface="宋体" panose="02010600030101010101" pitchFamily="2" charset="-122"/>
                    <a:ea typeface="宋体" panose="02010600030101010101" pitchFamily="2" charset="-122"/>
                  </a:rPr>
                  <a:t>x,z</a:t>
                </a:r>
                <a:r>
                  <a:rPr kumimoji="1" lang="en-US" altLang="zh-CN" sz="2400" dirty="0">
                    <a:solidFill>
                      <a:srgbClr val="030409"/>
                    </a:solidFill>
                    <a:latin typeface="宋体" panose="02010600030101010101" pitchFamily="2" charset="-122"/>
                    <a:ea typeface="宋体" panose="02010600030101010101" pitchFamily="2" charset="-122"/>
                  </a:rPr>
                  <a:t>&gt;</a:t>
                </a:r>
                <a:r>
                  <a:rPr kumimoji="1" lang="en-US" altLang="zh-CN" sz="2400"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a:solidFill>
                      <a:srgbClr val="030409"/>
                    </a:solidFill>
                    <a:latin typeface="Times New Roman" panose="02020603050405020304" pitchFamily="18" charset="0"/>
                    <a:ea typeface="宋体" panose="02010600030101010101" pitchFamily="2" charset="-122"/>
                  </a:rPr>
                  <a:t>R</a:t>
                </a:r>
                <a:r>
                  <a:rPr kumimoji="1" lang="en-US" altLang="zh-CN" sz="2400" baseline="30000" dirty="0" err="1">
                    <a:solidFill>
                      <a:srgbClr val="030409"/>
                    </a:solidFill>
                    <a:latin typeface="Times New Roman" panose="02020603050405020304" pitchFamily="18" charset="0"/>
                    <a:ea typeface="宋体" panose="02010600030101010101" pitchFamily="2" charset="-122"/>
                  </a:rPr>
                  <a:t>j</a:t>
                </a:r>
                <a:r>
                  <a:rPr kumimoji="1" lang="en-US" altLang="zh-CN" sz="2400" dirty="0" err="1">
                    <a:solidFill>
                      <a:srgbClr val="030409"/>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dirty="0" err="1">
                    <a:solidFill>
                      <a:srgbClr val="030409"/>
                    </a:solidFill>
                    <a:latin typeface="Times New Roman" panose="02020603050405020304" pitchFamily="18" charset="0"/>
                    <a:ea typeface="宋体" panose="02010600030101010101" pitchFamily="2" charset="-122"/>
                  </a:rPr>
                  <a:t>R</a:t>
                </a:r>
                <a:r>
                  <a:rPr kumimoji="1" lang="en-US" altLang="zh-CN" sz="2400" baseline="30000" dirty="0" err="1">
                    <a:solidFill>
                      <a:srgbClr val="030409"/>
                    </a:solidFill>
                    <a:latin typeface="Times New Roman" panose="02020603050405020304" pitchFamily="18" charset="0"/>
                    <a:ea typeface="宋体" panose="02010600030101010101" pitchFamily="2" charset="-122"/>
                  </a:rPr>
                  <a:t>k</a:t>
                </a:r>
                <a:r>
                  <a:rPr kumimoji="1" lang="en-US" altLang="zh-CN" sz="2400" dirty="0">
                    <a:solidFill>
                      <a:srgbClr val="030409"/>
                    </a:solidFill>
                    <a:latin typeface="Times New Roman" panose="02020603050405020304" pitchFamily="18" charset="0"/>
                    <a:ea typeface="宋体" panose="02010600030101010101" pitchFamily="2" charset="-122"/>
                  </a:rPr>
                  <a:t>=</a:t>
                </a:r>
                <a:r>
                  <a:rPr kumimoji="1" lang="en-US" altLang="zh-CN" sz="2400" dirty="0" err="1">
                    <a:solidFill>
                      <a:srgbClr val="030409"/>
                    </a:solidFill>
                    <a:latin typeface="Times New Roman" panose="02020603050405020304" pitchFamily="18" charset="0"/>
                    <a:ea typeface="宋体" panose="02010600030101010101" pitchFamily="2" charset="-122"/>
                  </a:rPr>
                  <a:t>R</a:t>
                </a:r>
                <a:r>
                  <a:rPr kumimoji="1" lang="en-US" altLang="zh-CN" sz="2400" baseline="30000" dirty="0" err="1">
                    <a:solidFill>
                      <a:srgbClr val="030409"/>
                    </a:solidFill>
                    <a:latin typeface="Times New Roman" panose="02020603050405020304" pitchFamily="18" charset="0"/>
                    <a:ea typeface="宋体" panose="02010600030101010101" pitchFamily="2" charset="-122"/>
                  </a:rPr>
                  <a:t>j+k</a:t>
                </a:r>
                <a:r>
                  <a:rPr kumimoji="1" lang="zh-CN" altLang="en-US" sz="2400" dirty="0">
                    <a:solidFill>
                      <a:srgbClr val="030409"/>
                    </a:solidFill>
                    <a:latin typeface="Times New Roman" panose="02020603050405020304" pitchFamily="18" charset="0"/>
                    <a:ea typeface="宋体" panose="02010600030101010101" pitchFamily="2" charset="-122"/>
                  </a:rPr>
                  <a:t>，</a:t>
                </a:r>
              </a:p>
              <a:p>
                <a:pPr eaLnBrk="1" hangingPunct="1">
                  <a:lnSpc>
                    <a:spcPct val="120000"/>
                  </a:lnSpc>
                  <a:spcBef>
                    <a:spcPct val="20000"/>
                  </a:spcBef>
                  <a:buClr>
                    <a:schemeClr val="tx2"/>
                  </a:buClr>
                  <a:buSzPct val="85000"/>
                  <a:buNone/>
                </a:pPr>
                <a:r>
                  <a:rPr kumimoji="1" lang="zh-CN" altLang="en-US" sz="2400" dirty="0">
                    <a:solidFill>
                      <a:srgbClr val="030409"/>
                    </a:solidFill>
                    <a:latin typeface="宋体" panose="02010600030101010101" pitchFamily="2" charset="-122"/>
                    <a:ea typeface="宋体" panose="02010600030101010101" pitchFamily="2" charset="-122"/>
                  </a:rPr>
                  <a:t>从而</a:t>
                </a:r>
                <a:r>
                  <a:rPr kumimoji="1" lang="en-US" altLang="zh-CN" sz="2400" dirty="0">
                    <a:solidFill>
                      <a:srgbClr val="030409"/>
                    </a:solidFill>
                    <a:latin typeface="Times New Roman" panose="02020603050405020304" pitchFamily="18" charset="0"/>
                    <a:ea typeface="宋体" panose="02010600030101010101" pitchFamily="2" charset="-122"/>
                  </a:rPr>
                  <a:t>&lt;x</a:t>
                </a:r>
                <a:r>
                  <a:rPr kumimoji="1" lang="zh-CN" altLang="en-US" sz="2400" dirty="0">
                    <a:solidFill>
                      <a:srgbClr val="030409"/>
                    </a:solidFill>
                    <a:latin typeface="宋体" panose="02010600030101010101" pitchFamily="2" charset="-122"/>
                    <a:ea typeface="宋体" panose="02010600030101010101" pitchFamily="2" charset="-122"/>
                  </a:rPr>
                  <a:t>，</a:t>
                </a:r>
                <a:r>
                  <a:rPr kumimoji="1" lang="en-US" altLang="zh-CN" sz="2400" dirty="0">
                    <a:solidFill>
                      <a:srgbClr val="030409"/>
                    </a:solidFill>
                    <a:latin typeface="Times New Roman" panose="02020603050405020304" pitchFamily="18" charset="0"/>
                    <a:ea typeface="宋体" panose="02010600030101010101" pitchFamily="2" charset="-122"/>
                  </a:rPr>
                  <a:t>z&gt;</a:t>
                </a:r>
                <a:r>
                  <a:rPr kumimoji="1" lang="en-US" altLang="zh-CN" sz="2400"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ea typeface="Cambria Math" panose="02040503050406030204" pitchFamily="18" charset="0"/>
                          </a:rPr>
                          <m:t>∞</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r>
                  <a:rPr kumimoji="1" lang="zh-CN" altLang="en-US" sz="2400" dirty="0">
                    <a:solidFill>
                      <a:srgbClr val="030409"/>
                    </a:solidFill>
                    <a:latin typeface="Times New Roman" panose="02020603050405020304" pitchFamily="18" charset="0"/>
                    <a:ea typeface="宋体" panose="02010600030101010101" pitchFamily="2" charset="-122"/>
                  </a:rPr>
                  <a:t>，所以，</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ea typeface="Cambria Math" panose="02040503050406030204" pitchFamily="18" charset="0"/>
                          </a:rPr>
                          <m:t>∞</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r>
                  <a:rPr kumimoji="1" lang="zh-CN" altLang="en-US" sz="2400" dirty="0">
                    <a:solidFill>
                      <a:srgbClr val="030409"/>
                    </a:solidFill>
                    <a:latin typeface="Times New Roman" panose="02020603050405020304" pitchFamily="18" charset="0"/>
                    <a:ea typeface="宋体" panose="02010600030101010101" pitchFamily="2" charset="-122"/>
                  </a:rPr>
                  <a:t>具有传递性；</a:t>
                </a:r>
              </a:p>
              <a:p>
                <a:pPr eaLnBrk="1" hangingPunct="1">
                  <a:lnSpc>
                    <a:spcPct val="120000"/>
                  </a:lnSpc>
                  <a:spcBef>
                    <a:spcPct val="20000"/>
                  </a:spcBef>
                  <a:buClr>
                    <a:schemeClr val="tx2"/>
                  </a:buClr>
                  <a:buSzPct val="85000"/>
                  <a:buNone/>
                </a:pPr>
                <a:r>
                  <a:rPr kumimoji="1" lang="zh-CN" altLang="en-US" sz="2400" dirty="0">
                    <a:solidFill>
                      <a:srgbClr val="030409"/>
                    </a:solidFill>
                    <a:latin typeface="宋体" panose="02010600030101010101" pitchFamily="2" charset="-122"/>
                    <a:ea typeface="宋体" panose="02010600030101010101" pitchFamily="2" charset="-122"/>
                  </a:rPr>
                  <a:t>②显然，</a:t>
                </a:r>
                <a:r>
                  <a:rPr kumimoji="1" lang="en-US" altLang="zh-CN" sz="2400" dirty="0">
                    <a:solidFill>
                      <a:srgbClr val="030409"/>
                    </a:solidFill>
                    <a:latin typeface="Times New Roman" panose="02020603050405020304" pitchFamily="18" charset="0"/>
                    <a:ea typeface="宋体" panose="02010600030101010101" pitchFamily="2" charset="-122"/>
                  </a:rPr>
                  <a:t>R</a:t>
                </a:r>
                <a:r>
                  <a:rPr kumimoji="1" lang="en-US" altLang="zh-CN" sz="2400"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ea typeface="Cambria Math" panose="02040503050406030204" pitchFamily="18" charset="0"/>
                          </a:rPr>
                          <m:t>∞</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sz="quarter" idx="1"/>
              </p:nvPr>
            </p:nvSpPr>
            <p:spPr>
              <a:blipFill>
                <a:blip r:embed="rId4"/>
                <a:stretch>
                  <a:fillRect l="-1197" t="-723" r="-374"/>
                </a:stretch>
              </a:blipFill>
            </p:spPr>
            <p:txBody>
              <a:bodyPr/>
              <a:lstStyle/>
              <a:p>
                <a:r>
                  <a:rPr lang="zh-CN" altLang="en-US">
                    <a:noFill/>
                  </a:rPr>
                  <a:t> </a:t>
                </a:r>
              </a:p>
            </p:txBody>
          </p:sp>
        </mc:Fallback>
      </mc:AlternateContent>
      <p:sp>
        <p:nvSpPr>
          <p:cNvPr id="48140" name="Rectangle 12"/>
          <p:cNvSpPr>
            <a:spLocks noChangeArrowheads="1"/>
          </p:cNvSpPr>
          <p:nvPr/>
        </p:nvSpPr>
        <p:spPr bwMode="auto">
          <a:xfrm>
            <a:off x="971600" y="1657350"/>
            <a:ext cx="86868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tabLst>
                <a:tab pos="0" algn="l"/>
                <a:tab pos="2292350" algn="l"/>
              </a:tabLst>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tabLst>
                <a:tab pos="0" algn="l"/>
                <a:tab pos="2292350" algn="l"/>
              </a:tabLst>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tabLst>
                <a:tab pos="0" algn="l"/>
                <a:tab pos="2292350" algn="l"/>
              </a:tabLst>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20000"/>
              </a:spcBef>
              <a:buClr>
                <a:schemeClr val="tx2"/>
              </a:buClr>
              <a:buSzPct val="85000"/>
              <a:buNone/>
            </a:pPr>
            <a:endParaRPr kumimoji="1" lang="en-US" altLang="zh-CN" sz="2800" b="1" baseline="30000" dirty="0">
              <a:solidFill>
                <a:srgbClr val="030409"/>
              </a:solidFill>
              <a:latin typeface="Times New Roman" panose="02020603050405020304" pitchFamily="18" charset="0"/>
              <a:ea typeface="宋体" panose="02010600030101010101" pitchFamily="2" charset="-122"/>
            </a:endParaRP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8140">
                                            <p:txEl>
                                              <p:pRg st="0" end="0"/>
                                            </p:txEl>
                                          </p:spTgt>
                                        </p:tgtEl>
                                        <p:attrNameLst>
                                          <p:attrName>style.visibility</p:attrName>
                                        </p:attrNameLst>
                                      </p:cBhvr>
                                      <p:to>
                                        <p:strVal val="visible"/>
                                      </p:to>
                                    </p:set>
                                    <p:anim calcmode="lin" valueType="num">
                                      <p:cBhvr additive="base">
                                        <p:cTn id="7" dur="500" fill="hold"/>
                                        <p:tgtEl>
                                          <p:spTgt spid="481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4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0"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181" name="Rectangle 5"/>
              <p:cNvSpPr>
                <a:spLocks noChangeArrowheads="1"/>
              </p:cNvSpPr>
              <p:nvPr/>
            </p:nvSpPr>
            <p:spPr bwMode="auto">
              <a:xfrm>
                <a:off x="457200" y="357188"/>
                <a:ext cx="8686800" cy="46291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spcBef>
                    <a:spcPts val="525"/>
                  </a:spcBef>
                  <a:buClr>
                    <a:schemeClr val="accent2"/>
                  </a:buClr>
                  <a:buSzPct val="60000"/>
                  <a:buFont typeface="Wingdings" panose="05000000000000000000" pitchFamily="2" charset="2"/>
                  <a:buChar char=""/>
                  <a:tabLst>
                    <a:tab pos="0" algn="l"/>
                    <a:tab pos="2292350" algn="l"/>
                  </a:tabLst>
                  <a:defRPr sz="2100">
                    <a:solidFill>
                      <a:schemeClr val="tx1"/>
                    </a:solidFill>
                    <a:latin typeface="Tw Cen MT" panose="020B0602020104020603" pitchFamily="34" charset="0"/>
                    <a:ea typeface="华文仿宋" panose="02010600040101010101" pitchFamily="2" charset="-122"/>
                  </a:defRPr>
                </a:lvl1pPr>
                <a:lvl2pPr marL="742950" indent="-285750">
                  <a:spcBef>
                    <a:spcPts val="413"/>
                  </a:spcBef>
                  <a:buClr>
                    <a:schemeClr val="accent1"/>
                  </a:buClr>
                  <a:buSzPct val="70000"/>
                  <a:buFont typeface="Wingdings 2" panose="05020102010507070707" pitchFamily="18" charset="2"/>
                  <a:buChar char=""/>
                  <a:tabLst>
                    <a:tab pos="0" algn="l"/>
                    <a:tab pos="2292350" algn="l"/>
                  </a:tabLst>
                  <a:defRPr sz="1900">
                    <a:solidFill>
                      <a:schemeClr val="tx1"/>
                    </a:solidFill>
                    <a:latin typeface="Tw Cen MT" panose="020B0602020104020603" pitchFamily="34" charset="0"/>
                    <a:ea typeface="华文仿宋" panose="02010600040101010101" pitchFamily="2" charset="-122"/>
                  </a:defRPr>
                </a:lvl2pPr>
                <a:lvl3pPr marL="1143000" indent="-228600">
                  <a:spcBef>
                    <a:spcPts val="375"/>
                  </a:spcBef>
                  <a:buClr>
                    <a:schemeClr val="accent2"/>
                  </a:buClr>
                  <a:buSzPct val="75000"/>
                  <a:buFont typeface="Wingdings" panose="05000000000000000000" pitchFamily="2" charset="2"/>
                  <a:buChar char=""/>
                  <a:tabLst>
                    <a:tab pos="0" algn="l"/>
                    <a:tab pos="2292350" algn="l"/>
                  </a:tabLst>
                  <a:defRPr sz="1700">
                    <a:solidFill>
                      <a:schemeClr val="tx1"/>
                    </a:solidFill>
                    <a:latin typeface="Tw Cen MT" panose="020B0602020104020603" pitchFamily="34" charset="0"/>
                    <a:ea typeface="华文仿宋" panose="02010600040101010101" pitchFamily="2" charset="-122"/>
                  </a:defRPr>
                </a:lvl3pPr>
                <a:lvl4pPr marL="1600200" indent="-228600">
                  <a:spcBef>
                    <a:spcPts val="300"/>
                  </a:spcBef>
                  <a:buClr>
                    <a:srgbClr val="A5AB81"/>
                  </a:buClr>
                  <a:buSzPct val="7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4pPr>
                <a:lvl5pPr marL="2057400" indent="-228600">
                  <a:spcBef>
                    <a:spcPts val="300"/>
                  </a:spcBef>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5pPr>
                <a:lvl6pPr marL="2514600" indent="-228600" eaLnBrk="0" fontAlgn="base" hangingPunct="0">
                  <a:spcBef>
                    <a:spcPts val="300"/>
                  </a:spcBef>
                  <a:spcAft>
                    <a:spcPct val="0"/>
                  </a:spcAft>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6pPr>
                <a:lvl7pPr marL="2971800" indent="-228600" eaLnBrk="0" fontAlgn="base" hangingPunct="0">
                  <a:spcBef>
                    <a:spcPts val="300"/>
                  </a:spcBef>
                  <a:spcAft>
                    <a:spcPct val="0"/>
                  </a:spcAft>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7pPr>
                <a:lvl8pPr marL="3429000" indent="-228600" eaLnBrk="0" fontAlgn="base" hangingPunct="0">
                  <a:spcBef>
                    <a:spcPts val="300"/>
                  </a:spcBef>
                  <a:spcAft>
                    <a:spcPct val="0"/>
                  </a:spcAft>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8pPr>
                <a:lvl9pPr marL="3886200" indent="-228600" eaLnBrk="0" fontAlgn="base" hangingPunct="0">
                  <a:spcBef>
                    <a:spcPts val="300"/>
                  </a:spcBef>
                  <a:spcAft>
                    <a:spcPct val="0"/>
                  </a:spcAft>
                  <a:buClr>
                    <a:srgbClr val="D8B25C"/>
                  </a:buClr>
                  <a:buSzPct val="65000"/>
                  <a:buFont typeface="Wingdings" panose="05000000000000000000" pitchFamily="2" charset="2"/>
                  <a:buChar char=""/>
                  <a:tabLst>
                    <a:tab pos="0" algn="l"/>
                    <a:tab pos="2292350" algn="l"/>
                  </a:tabLst>
                  <a:defRPr sz="1500">
                    <a:solidFill>
                      <a:schemeClr val="tx1"/>
                    </a:solidFill>
                    <a:latin typeface="Tw Cen MT" panose="020B0602020104020603" pitchFamily="34" charset="0"/>
                    <a:ea typeface="华文仿宋" panose="02010600040101010101" pitchFamily="2" charset="-122"/>
                  </a:defRPr>
                </a:lvl9pPr>
              </a:lstStyle>
              <a:p>
                <a:pPr eaLnBrk="1" hangingPunct="1">
                  <a:lnSpc>
                    <a:spcPct val="120000"/>
                  </a:lnSpc>
                  <a:spcBef>
                    <a:spcPct val="20000"/>
                  </a:spcBef>
                  <a:buClr>
                    <a:schemeClr val="tx2"/>
                  </a:buClr>
                  <a:buSzPct val="85000"/>
                  <a:buNone/>
                </a:pPr>
                <a:r>
                  <a:rPr kumimoji="1" lang="en-US" altLang="zh-CN" sz="2400" b="1" dirty="0">
                    <a:solidFill>
                      <a:srgbClr val="030409"/>
                    </a:solidFill>
                    <a:latin typeface="Times New Roman" panose="02020603050405020304" pitchFamily="18" charset="0"/>
                    <a:ea typeface="宋体" panose="02010600030101010101" pitchFamily="2" charset="-122"/>
                  </a:rPr>
                  <a:t>③</a:t>
                </a:r>
                <a:r>
                  <a:rPr kumimoji="1" lang="zh-CN" altLang="en-US" sz="2400" b="1" dirty="0">
                    <a:solidFill>
                      <a:srgbClr val="030409"/>
                    </a:solidFill>
                    <a:latin typeface="Times New Roman" panose="02020603050405020304" pitchFamily="18" charset="0"/>
                    <a:ea typeface="宋体" panose="02010600030101010101" pitchFamily="2" charset="-122"/>
                  </a:rPr>
                  <a:t>对</a:t>
                </a:r>
                <a:r>
                  <a:rPr kumimoji="1" lang="en-US" altLang="zh-CN" sz="2400" b="1" dirty="0">
                    <a:solidFill>
                      <a:srgbClr val="030409"/>
                    </a:solidFill>
                    <a:latin typeface="Times New Roman" panose="02020603050405020304" pitchFamily="18" charset="0"/>
                    <a:ea typeface="宋体" panose="02010600030101010101" pitchFamily="2" charset="-122"/>
                  </a:rPr>
                  <a:t>A</a:t>
                </a:r>
                <a:r>
                  <a:rPr kumimoji="1" lang="zh-CN" altLang="en-US" sz="2400" b="1" dirty="0">
                    <a:solidFill>
                      <a:srgbClr val="030409"/>
                    </a:solidFill>
                    <a:latin typeface="Times New Roman" panose="02020603050405020304" pitchFamily="18" charset="0"/>
                    <a:ea typeface="宋体" panose="02010600030101010101" pitchFamily="2" charset="-122"/>
                  </a:rPr>
                  <a:t>上任意关系</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，若</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，且</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是</a:t>
                </a:r>
                <a:r>
                  <a:rPr kumimoji="1" lang="zh-CN" altLang="en-US" sz="2400" b="1" dirty="0">
                    <a:solidFill>
                      <a:srgbClr val="030409"/>
                    </a:solidFill>
                    <a:latin typeface="Times New Roman" panose="02020603050405020304" pitchFamily="18" charset="0"/>
                    <a:ea typeface="宋体" panose="02010600030101010101" pitchFamily="2" charset="-122"/>
                  </a:rPr>
                  <a:t>传递的，往证</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ea typeface="Cambria Math" panose="02040503050406030204" pitchFamily="18" charset="0"/>
                          </a:rPr>
                          <m:t>∞</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r>
                  <a:rPr kumimoji="1" lang="zh-CN" altLang="en-US"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Times New Roman" panose="02020603050405020304" pitchFamily="18" charset="0"/>
                    <a:ea typeface="宋体" panose="02010600030101010101" pitchFamily="2" charset="-122"/>
                  </a:rPr>
                  <a:t>。</a:t>
                </a:r>
              </a:p>
              <a:p>
                <a:pPr eaLnBrk="1" hangingPunct="1">
                  <a:lnSpc>
                    <a:spcPct val="120000"/>
                  </a:lnSpc>
                  <a:spcBef>
                    <a:spcPct val="20000"/>
                  </a:spcBef>
                  <a:buClr>
                    <a:schemeClr val="tx2"/>
                  </a:buClr>
                  <a:buSzPct val="85000"/>
                  <a:buFont typeface="Wingdings" panose="05000000000000000000" pitchFamily="2" charset="2"/>
                  <a:buNone/>
                </a:pPr>
                <a:r>
                  <a:rPr kumimoji="1" lang="zh-CN" altLang="en-US" sz="2400" b="1" dirty="0">
                    <a:solidFill>
                      <a:srgbClr val="030409"/>
                    </a:solidFill>
                    <a:latin typeface="宋体" panose="02010600030101010101" pitchFamily="2" charset="-122"/>
                    <a:ea typeface="宋体" panose="02010600030101010101" pitchFamily="2" charset="-122"/>
                  </a:rPr>
                  <a:t>为此只要证对任意正整数</a:t>
                </a:r>
                <a:r>
                  <a:rPr kumimoji="1" lang="en-US" altLang="zh-CN" sz="2400" b="1" dirty="0">
                    <a:solidFill>
                      <a:srgbClr val="030409"/>
                    </a:solidFill>
                    <a:latin typeface="Times New Roman" panose="02020603050405020304" pitchFamily="18" charset="0"/>
                    <a:ea typeface="宋体" panose="02010600030101010101" pitchFamily="2" charset="-122"/>
                  </a:rPr>
                  <a:t>n</a:t>
                </a:r>
                <a:r>
                  <a:rPr kumimoji="1" lang="zh-CN" altLang="en-US" sz="2400" b="1" dirty="0">
                    <a:solidFill>
                      <a:srgbClr val="030409"/>
                    </a:solidFill>
                    <a:latin typeface="宋体" panose="02010600030101010101" pitchFamily="2" charset="-122"/>
                    <a:ea typeface="宋体" panose="02010600030101010101" pitchFamily="2" charset="-122"/>
                  </a:rPr>
                  <a:t>，</a:t>
                </a:r>
                <a:r>
                  <a:rPr kumimoji="1" lang="en-US" altLang="zh-CN" sz="2400" b="1" dirty="0" err="1">
                    <a:solidFill>
                      <a:srgbClr val="030409"/>
                    </a:solidFill>
                    <a:latin typeface="Times New Roman" panose="02020603050405020304" pitchFamily="18" charset="0"/>
                    <a:ea typeface="宋体" panose="02010600030101010101" pitchFamily="2" charset="-122"/>
                  </a:rPr>
                  <a:t>R</a:t>
                </a:r>
                <a:r>
                  <a:rPr kumimoji="1" lang="en-US" altLang="zh-CN" sz="2400" b="1" baseline="30000" dirty="0" err="1">
                    <a:solidFill>
                      <a:srgbClr val="030409"/>
                    </a:solidFill>
                    <a:latin typeface="Times New Roman" panose="02020603050405020304" pitchFamily="18" charset="0"/>
                    <a:ea typeface="宋体" panose="02010600030101010101" pitchFamily="2" charset="-122"/>
                  </a:rPr>
                  <a:t>n</a:t>
                </a:r>
                <a:r>
                  <a:rPr kumimoji="1" lang="en-US" altLang="zh-CN" sz="2400" b="1" dirty="0" err="1">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err="1">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宋体" panose="02010600030101010101" pitchFamily="2" charset="-122"/>
                    <a:ea typeface="宋体" panose="02010600030101010101" pitchFamily="2" charset="-122"/>
                  </a:rPr>
                  <a:t>。</a:t>
                </a:r>
              </a:p>
              <a:p>
                <a:pPr eaLnBrk="1" hangingPunct="1">
                  <a:lnSpc>
                    <a:spcPct val="120000"/>
                  </a:lnSpc>
                  <a:spcBef>
                    <a:spcPct val="20000"/>
                  </a:spcBef>
                  <a:buClr>
                    <a:schemeClr val="tx2"/>
                  </a:buClr>
                  <a:buSzPct val="85000"/>
                  <a:buFont typeface="Wingdings" panose="05000000000000000000" pitchFamily="2" charset="2"/>
                  <a:buNone/>
                </a:pPr>
                <a:r>
                  <a:rPr kumimoji="1" lang="zh-CN" altLang="en-US" sz="2400" b="1" dirty="0">
                    <a:solidFill>
                      <a:srgbClr val="030409"/>
                    </a:solidFill>
                    <a:latin typeface="宋体" panose="02010600030101010101" pitchFamily="2" charset="-122"/>
                    <a:ea typeface="宋体" panose="02010600030101010101" pitchFamily="2" charset="-122"/>
                  </a:rPr>
                  <a:t>对</a:t>
                </a:r>
                <a:r>
                  <a:rPr kumimoji="1" lang="en-US" altLang="zh-CN" sz="2400" b="1" dirty="0">
                    <a:solidFill>
                      <a:srgbClr val="030409"/>
                    </a:solidFill>
                    <a:latin typeface="Times New Roman" panose="02020603050405020304" pitchFamily="18" charset="0"/>
                    <a:ea typeface="宋体" panose="02010600030101010101" pitchFamily="2" charset="-122"/>
                  </a:rPr>
                  <a:t>n</a:t>
                </a:r>
                <a:r>
                  <a:rPr kumimoji="1" lang="zh-CN" altLang="en-US" sz="2400" b="1" dirty="0">
                    <a:solidFill>
                      <a:srgbClr val="030409"/>
                    </a:solidFill>
                    <a:latin typeface="宋体" panose="02010600030101010101" pitchFamily="2" charset="-122"/>
                    <a:ea typeface="宋体" panose="02010600030101010101" pitchFamily="2" charset="-122"/>
                  </a:rPr>
                  <a:t>采用归纳法，</a:t>
                </a:r>
                <a:r>
                  <a:rPr kumimoji="1" lang="en-US" altLang="zh-CN" sz="2400" b="1" dirty="0">
                    <a:solidFill>
                      <a:srgbClr val="030409"/>
                    </a:solidFill>
                    <a:latin typeface="Times New Roman" panose="02020603050405020304" pitchFamily="18" charset="0"/>
                    <a:ea typeface="宋体" panose="02010600030101010101" pitchFamily="2" charset="-122"/>
                  </a:rPr>
                  <a:t>n=1</a:t>
                </a:r>
                <a:r>
                  <a:rPr kumimoji="1" lang="zh-CN" altLang="en-US" sz="2400" b="1" dirty="0">
                    <a:solidFill>
                      <a:srgbClr val="030409"/>
                    </a:solidFill>
                    <a:latin typeface="宋体" panose="02010600030101010101" pitchFamily="2" charset="-122"/>
                    <a:ea typeface="宋体" panose="02010600030101010101" pitchFamily="2" charset="-122"/>
                  </a:rPr>
                  <a:t>时，显然有</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baseline="30000" dirty="0">
                    <a:solidFill>
                      <a:srgbClr val="030409"/>
                    </a:solidFill>
                    <a:latin typeface="Times New Roman" panose="02020603050405020304" pitchFamily="18" charset="0"/>
                    <a:ea typeface="宋体" panose="02010600030101010101" pitchFamily="2" charset="-122"/>
                  </a:rPr>
                  <a:t>1</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宋体" panose="02010600030101010101" pitchFamily="2" charset="-122"/>
                    <a:ea typeface="宋体" panose="02010600030101010101" pitchFamily="2" charset="-122"/>
                  </a:rPr>
                  <a:t>。</a:t>
                </a:r>
              </a:p>
              <a:p>
                <a:pPr eaLnBrk="1" hangingPunct="1">
                  <a:lnSpc>
                    <a:spcPct val="120000"/>
                  </a:lnSpc>
                  <a:spcBef>
                    <a:spcPct val="20000"/>
                  </a:spcBef>
                  <a:buClr>
                    <a:schemeClr val="tx2"/>
                  </a:buClr>
                  <a:buSzPct val="85000"/>
                  <a:buNone/>
                </a:pPr>
                <a:r>
                  <a:rPr kumimoji="1" lang="zh-CN" altLang="en-US" sz="2400" b="1" dirty="0">
                    <a:solidFill>
                      <a:srgbClr val="030409"/>
                    </a:solidFill>
                    <a:latin typeface="宋体" panose="02010600030101010101" pitchFamily="2" charset="-122"/>
                    <a:ea typeface="宋体" panose="02010600030101010101" pitchFamily="2" charset="-122"/>
                  </a:rPr>
                  <a:t>假设</a:t>
                </a:r>
                <a:r>
                  <a:rPr kumimoji="1" lang="en-US" altLang="zh-CN" sz="2400" b="1" dirty="0" err="1">
                    <a:solidFill>
                      <a:srgbClr val="030409"/>
                    </a:solidFill>
                    <a:latin typeface="Times New Roman" panose="02020603050405020304" pitchFamily="18" charset="0"/>
                    <a:ea typeface="宋体" panose="02010600030101010101" pitchFamily="2" charset="-122"/>
                  </a:rPr>
                  <a:t>n≤k</a:t>
                </a:r>
                <a:r>
                  <a:rPr kumimoji="1" lang="zh-CN" altLang="en-US" sz="2400" b="1" dirty="0">
                    <a:solidFill>
                      <a:srgbClr val="030409"/>
                    </a:solidFill>
                    <a:latin typeface="宋体" panose="02010600030101010101" pitchFamily="2" charset="-122"/>
                    <a:ea typeface="宋体" panose="02010600030101010101" pitchFamily="2" charset="-122"/>
                  </a:rPr>
                  <a:t>时有</a:t>
                </a:r>
                <a:r>
                  <a:rPr kumimoji="1" lang="en-US" altLang="zh-CN" sz="2400" b="1" dirty="0" err="1">
                    <a:solidFill>
                      <a:srgbClr val="030409"/>
                    </a:solidFill>
                    <a:latin typeface="Times New Roman" panose="02020603050405020304" pitchFamily="18" charset="0"/>
                    <a:ea typeface="宋体" panose="02010600030101010101" pitchFamily="2" charset="-122"/>
                  </a:rPr>
                  <a:t>R</a:t>
                </a:r>
                <a:r>
                  <a:rPr kumimoji="1" lang="en-US" altLang="zh-CN" sz="2400" b="1" baseline="30000" dirty="0" err="1">
                    <a:solidFill>
                      <a:srgbClr val="030409"/>
                    </a:solidFill>
                    <a:latin typeface="Times New Roman" panose="02020603050405020304" pitchFamily="18" charset="0"/>
                    <a:ea typeface="宋体" panose="02010600030101010101" pitchFamily="2" charset="-122"/>
                  </a:rPr>
                  <a:t>k</a:t>
                </a:r>
                <a:r>
                  <a:rPr kumimoji="1" lang="en-US" altLang="zh-CN" sz="2400" b="1" dirty="0" err="1">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err="1">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宋体" panose="02010600030101010101" pitchFamily="2" charset="-122"/>
                    <a:ea typeface="宋体" panose="02010600030101010101" pitchFamily="2" charset="-122"/>
                  </a:rPr>
                  <a:t>，任取</a:t>
                </a:r>
                <a:r>
                  <a:rPr kumimoji="1" lang="en-US" altLang="zh-CN" sz="2400" b="1" dirty="0">
                    <a:solidFill>
                      <a:srgbClr val="030409"/>
                    </a:solidFill>
                    <a:latin typeface="Times New Roman" panose="02020603050405020304" pitchFamily="18" charset="0"/>
                    <a:ea typeface="宋体" panose="02010600030101010101" pitchFamily="2" charset="-122"/>
                  </a:rPr>
                  <a:t>&lt;</a:t>
                </a:r>
                <a:r>
                  <a:rPr kumimoji="1" lang="en-US" altLang="zh-CN" sz="2400" b="1" dirty="0" err="1">
                    <a:solidFill>
                      <a:srgbClr val="030409"/>
                    </a:solidFill>
                    <a:latin typeface="Times New Roman" panose="02020603050405020304" pitchFamily="18" charset="0"/>
                    <a:ea typeface="宋体" panose="02010600030101010101" pitchFamily="2" charset="-122"/>
                  </a:rPr>
                  <a:t>x,y</a:t>
                </a:r>
                <a:r>
                  <a:rPr kumimoji="1" lang="en-US" altLang="zh-CN" sz="2400" b="1" dirty="0">
                    <a:solidFill>
                      <a:srgbClr val="030409"/>
                    </a:solidFill>
                    <a:latin typeface="Times New Roman" panose="02020603050405020304" pitchFamily="18" charset="0"/>
                    <a:ea typeface="宋体" panose="02010600030101010101" pitchFamily="2" charset="-122"/>
                  </a:rPr>
                  <a:t>&gt;</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baseline="30000" dirty="0">
                    <a:solidFill>
                      <a:srgbClr val="030409"/>
                    </a:solidFill>
                    <a:latin typeface="Times New Roman" panose="02020603050405020304" pitchFamily="18" charset="0"/>
                    <a:ea typeface="宋体" panose="02010600030101010101" pitchFamily="2" charset="-122"/>
                  </a:rPr>
                  <a:t>k+1</a:t>
                </a:r>
                <a:r>
                  <a:rPr kumimoji="1" lang="zh-CN" altLang="en-US" sz="2400" b="1" dirty="0">
                    <a:solidFill>
                      <a:srgbClr val="030409"/>
                    </a:solidFill>
                    <a:latin typeface="宋体" panose="02010600030101010101" pitchFamily="2" charset="-122"/>
                    <a:ea typeface="宋体" panose="02010600030101010101" pitchFamily="2" charset="-122"/>
                  </a:rPr>
                  <a:t>，那么有</a:t>
                </a:r>
                <a:r>
                  <a:rPr kumimoji="1" lang="en-US" altLang="zh-CN" sz="2400" b="1" dirty="0">
                    <a:solidFill>
                      <a:srgbClr val="030409"/>
                    </a:solidFill>
                    <a:latin typeface="Times New Roman" panose="02020603050405020304" pitchFamily="18" charset="0"/>
                    <a:ea typeface="宋体" panose="02010600030101010101" pitchFamily="2" charset="-122"/>
                  </a:rPr>
                  <a:t>z</a:t>
                </a:r>
                <a:r>
                  <a:rPr kumimoji="1" lang="zh-CN" altLang="en-US" sz="2400" b="1" dirty="0">
                    <a:solidFill>
                      <a:srgbClr val="030409"/>
                    </a:solidFill>
                    <a:latin typeface="宋体" panose="02010600030101010101" pitchFamily="2" charset="-122"/>
                    <a:ea typeface="宋体" panose="02010600030101010101" pitchFamily="2" charset="-122"/>
                  </a:rPr>
                  <a:t>使</a:t>
                </a:r>
                <a:r>
                  <a:rPr kumimoji="1" lang="en-US" altLang="zh-CN" sz="2400" b="1" dirty="0">
                    <a:solidFill>
                      <a:srgbClr val="030409"/>
                    </a:solidFill>
                    <a:latin typeface="Times New Roman" panose="02020603050405020304" pitchFamily="18" charset="0"/>
                    <a:ea typeface="宋体" panose="02010600030101010101" pitchFamily="2" charset="-122"/>
                  </a:rPr>
                  <a:t>&lt;</a:t>
                </a:r>
                <a:r>
                  <a:rPr kumimoji="1" lang="en-US" altLang="zh-CN" sz="2400" b="1" dirty="0" err="1">
                    <a:solidFill>
                      <a:srgbClr val="030409"/>
                    </a:solidFill>
                    <a:latin typeface="Times New Roman" panose="02020603050405020304" pitchFamily="18" charset="0"/>
                    <a:ea typeface="宋体" panose="02010600030101010101" pitchFamily="2" charset="-122"/>
                  </a:rPr>
                  <a:t>x</a:t>
                </a:r>
                <a:r>
                  <a:rPr kumimoji="1" lang="en-US" altLang="zh-CN" sz="2400" b="1" dirty="0" err="1">
                    <a:solidFill>
                      <a:srgbClr val="030409"/>
                    </a:solidFill>
                    <a:latin typeface="宋体" panose="02010600030101010101" pitchFamily="2" charset="-122"/>
                    <a:ea typeface="宋体" panose="02010600030101010101" pitchFamily="2" charset="-122"/>
                  </a:rPr>
                  <a:t>,</a:t>
                </a:r>
                <a:r>
                  <a:rPr kumimoji="1" lang="en-US" altLang="zh-CN" sz="2400" b="1" dirty="0" err="1">
                    <a:solidFill>
                      <a:srgbClr val="030409"/>
                    </a:solidFill>
                    <a:latin typeface="Times New Roman" panose="02020603050405020304" pitchFamily="18" charset="0"/>
                    <a:ea typeface="宋体" panose="02010600030101010101" pitchFamily="2" charset="-122"/>
                  </a:rPr>
                  <a:t>z</a:t>
                </a:r>
                <a:r>
                  <a:rPr kumimoji="1" lang="en-US" altLang="zh-CN" sz="2400" b="1" dirty="0">
                    <a:solidFill>
                      <a:srgbClr val="030409"/>
                    </a:solidFill>
                    <a:latin typeface="Times New Roman" panose="02020603050405020304" pitchFamily="18" charset="0"/>
                    <a:ea typeface="宋体" panose="02010600030101010101" pitchFamily="2" charset="-122"/>
                  </a:rPr>
                  <a:t>&gt;</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err="1">
                    <a:solidFill>
                      <a:srgbClr val="030409"/>
                    </a:solidFill>
                    <a:latin typeface="Times New Roman" panose="02020603050405020304" pitchFamily="18" charset="0"/>
                    <a:ea typeface="宋体" panose="02010600030101010101" pitchFamily="2" charset="-122"/>
                  </a:rPr>
                  <a:t>R</a:t>
                </a:r>
                <a:r>
                  <a:rPr kumimoji="1" lang="en-US" altLang="zh-CN" sz="2400" b="1" baseline="30000" dirty="0" err="1">
                    <a:solidFill>
                      <a:srgbClr val="030409"/>
                    </a:solidFill>
                    <a:latin typeface="Times New Roman" panose="02020603050405020304" pitchFamily="18" charset="0"/>
                    <a:ea typeface="宋体" panose="02010600030101010101" pitchFamily="2" charset="-122"/>
                  </a:rPr>
                  <a:t>k</a:t>
                </a:r>
                <a:r>
                  <a:rPr kumimoji="1" lang="zh-CN" altLang="en-US" sz="2400" b="1" dirty="0">
                    <a:solidFill>
                      <a:srgbClr val="030409"/>
                    </a:solidFill>
                    <a:latin typeface="宋体" panose="02010600030101010101" pitchFamily="2" charset="-122"/>
                    <a:ea typeface="宋体" panose="02010600030101010101" pitchFamily="2" charset="-122"/>
                  </a:rPr>
                  <a:t>，</a:t>
                </a:r>
                <a:r>
                  <a:rPr kumimoji="1" lang="en-US" altLang="zh-CN" sz="2400" b="1" dirty="0">
                    <a:solidFill>
                      <a:srgbClr val="030409"/>
                    </a:solidFill>
                    <a:latin typeface="Times New Roman" panose="02020603050405020304" pitchFamily="18" charset="0"/>
                    <a:ea typeface="宋体" panose="02010600030101010101" pitchFamily="2" charset="-122"/>
                  </a:rPr>
                  <a:t>&lt;</a:t>
                </a:r>
                <a:r>
                  <a:rPr kumimoji="1" lang="en-US" altLang="zh-CN" sz="2400" b="1" dirty="0" err="1">
                    <a:solidFill>
                      <a:srgbClr val="030409"/>
                    </a:solidFill>
                    <a:latin typeface="Times New Roman" panose="02020603050405020304" pitchFamily="18" charset="0"/>
                    <a:ea typeface="宋体" panose="02010600030101010101" pitchFamily="2" charset="-122"/>
                  </a:rPr>
                  <a:t>z,y</a:t>
                </a:r>
                <a:r>
                  <a:rPr kumimoji="1" lang="en-US" altLang="zh-CN" sz="2400" b="1" dirty="0">
                    <a:solidFill>
                      <a:srgbClr val="030409"/>
                    </a:solidFill>
                    <a:latin typeface="Times New Roman" panose="02020603050405020304" pitchFamily="18" charset="0"/>
                    <a:ea typeface="宋体" panose="02010600030101010101" pitchFamily="2" charset="-122"/>
                  </a:rPr>
                  <a:t>&gt;</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zh-CN" altLang="en-US" sz="2400" b="1" dirty="0">
                    <a:solidFill>
                      <a:srgbClr val="030409"/>
                    </a:solidFill>
                    <a:latin typeface="宋体" panose="02010600030101010101" pitchFamily="2" charset="-122"/>
                    <a:ea typeface="宋体" panose="02010600030101010101" pitchFamily="2" charset="-122"/>
                  </a:rPr>
                  <a:t>。根据归纳假设及题设，有</a:t>
                </a:r>
                <a:r>
                  <a:rPr kumimoji="1" lang="en-US" altLang="zh-CN" sz="2400" b="1" dirty="0">
                    <a:solidFill>
                      <a:srgbClr val="030409"/>
                    </a:solidFill>
                    <a:latin typeface="Times New Roman" panose="02020603050405020304" pitchFamily="18" charset="0"/>
                    <a:ea typeface="宋体" panose="02010600030101010101" pitchFamily="2" charset="-122"/>
                  </a:rPr>
                  <a:t>&lt;</a:t>
                </a:r>
                <a:r>
                  <a:rPr kumimoji="1" lang="en-US" altLang="zh-CN" sz="2400" b="1" dirty="0" err="1">
                    <a:solidFill>
                      <a:srgbClr val="030409"/>
                    </a:solidFill>
                    <a:latin typeface="Times New Roman" panose="02020603050405020304" pitchFamily="18" charset="0"/>
                    <a:ea typeface="宋体" panose="02010600030101010101" pitchFamily="2" charset="-122"/>
                  </a:rPr>
                  <a:t>x</a:t>
                </a:r>
                <a:r>
                  <a:rPr kumimoji="1" lang="en-US" altLang="zh-CN" sz="2400" b="1" dirty="0" err="1">
                    <a:solidFill>
                      <a:srgbClr val="030409"/>
                    </a:solidFill>
                    <a:latin typeface="宋体" panose="02010600030101010101" pitchFamily="2" charset="-122"/>
                    <a:ea typeface="宋体" panose="02010600030101010101" pitchFamily="2" charset="-122"/>
                  </a:rPr>
                  <a:t>,</a:t>
                </a:r>
                <a:r>
                  <a:rPr kumimoji="1" lang="en-US" altLang="zh-CN" sz="2400" b="1" dirty="0" err="1">
                    <a:solidFill>
                      <a:srgbClr val="030409"/>
                    </a:solidFill>
                    <a:latin typeface="Times New Roman" panose="02020603050405020304" pitchFamily="18" charset="0"/>
                    <a:ea typeface="宋体" panose="02010600030101010101" pitchFamily="2" charset="-122"/>
                  </a:rPr>
                  <a:t>z</a:t>
                </a:r>
                <a:r>
                  <a:rPr kumimoji="1" lang="en-US" altLang="zh-CN" sz="2400" b="1" dirty="0">
                    <a:solidFill>
                      <a:srgbClr val="030409"/>
                    </a:solidFill>
                    <a:latin typeface="Times New Roman" panose="02020603050405020304" pitchFamily="18" charset="0"/>
                    <a:ea typeface="宋体" panose="02010600030101010101" pitchFamily="2" charset="-122"/>
                  </a:rPr>
                  <a:t>&gt;</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宋体" panose="02010600030101010101" pitchFamily="2" charset="-122"/>
                    <a:ea typeface="宋体" panose="02010600030101010101" pitchFamily="2" charset="-122"/>
                  </a:rPr>
                  <a:t>，</a:t>
                </a:r>
                <a:r>
                  <a:rPr kumimoji="1" lang="en-US" altLang="zh-CN" sz="2400" b="1" dirty="0">
                    <a:solidFill>
                      <a:srgbClr val="030409"/>
                    </a:solidFill>
                    <a:latin typeface="Times New Roman" panose="02020603050405020304" pitchFamily="18" charset="0"/>
                    <a:ea typeface="宋体" panose="02010600030101010101" pitchFamily="2" charset="-122"/>
                  </a:rPr>
                  <a:t>&lt;</a:t>
                </a:r>
                <a:r>
                  <a:rPr kumimoji="1" lang="en-US" altLang="zh-CN" sz="2400" b="1" dirty="0" err="1">
                    <a:solidFill>
                      <a:srgbClr val="030409"/>
                    </a:solidFill>
                    <a:latin typeface="Times New Roman" panose="02020603050405020304" pitchFamily="18" charset="0"/>
                    <a:ea typeface="宋体" panose="02010600030101010101" pitchFamily="2" charset="-122"/>
                  </a:rPr>
                  <a:t>z</a:t>
                </a:r>
                <a:r>
                  <a:rPr kumimoji="1" lang="en-US" altLang="zh-CN" sz="2400" b="1" dirty="0" err="1">
                    <a:solidFill>
                      <a:srgbClr val="030409"/>
                    </a:solidFill>
                    <a:latin typeface="宋体" panose="02010600030101010101" pitchFamily="2" charset="-122"/>
                    <a:ea typeface="宋体" panose="02010600030101010101" pitchFamily="2" charset="-122"/>
                  </a:rPr>
                  <a:t>,</a:t>
                </a:r>
                <a:r>
                  <a:rPr kumimoji="1" lang="en-US" altLang="zh-CN" sz="2400" b="1" dirty="0" err="1">
                    <a:solidFill>
                      <a:srgbClr val="030409"/>
                    </a:solidFill>
                    <a:latin typeface="Times New Roman" panose="02020603050405020304" pitchFamily="18" charset="0"/>
                    <a:ea typeface="宋体" panose="02010600030101010101" pitchFamily="2" charset="-122"/>
                  </a:rPr>
                  <a:t>y</a:t>
                </a:r>
                <a:r>
                  <a:rPr kumimoji="1" lang="en-US" altLang="zh-CN" sz="2400" b="1" dirty="0">
                    <a:solidFill>
                      <a:srgbClr val="030409"/>
                    </a:solidFill>
                    <a:latin typeface="Times New Roman" panose="02020603050405020304" pitchFamily="18" charset="0"/>
                    <a:ea typeface="宋体" panose="02010600030101010101" pitchFamily="2" charset="-122"/>
                  </a:rPr>
                  <a:t>&gt;</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宋体" panose="02010600030101010101" pitchFamily="2" charset="-122"/>
                    <a:ea typeface="宋体" panose="02010600030101010101" pitchFamily="2" charset="-122"/>
                  </a:rPr>
                  <a:t>。又</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宋体" panose="02010600030101010101" pitchFamily="2" charset="-122"/>
                    <a:ea typeface="宋体" panose="02010600030101010101" pitchFamily="2" charset="-122"/>
                  </a:rPr>
                  <a:t>是传递的，故</a:t>
                </a:r>
                <a:r>
                  <a:rPr kumimoji="1" lang="en-US" altLang="zh-CN" sz="2400" b="1" dirty="0">
                    <a:solidFill>
                      <a:srgbClr val="030409"/>
                    </a:solidFill>
                    <a:latin typeface="Times New Roman" panose="02020603050405020304" pitchFamily="18" charset="0"/>
                    <a:ea typeface="宋体" panose="02010600030101010101" pitchFamily="2" charset="-122"/>
                  </a:rPr>
                  <a:t>&lt;</a:t>
                </a:r>
                <a:r>
                  <a:rPr kumimoji="1" lang="en-US" altLang="zh-CN" sz="2400" b="1" dirty="0" err="1">
                    <a:solidFill>
                      <a:srgbClr val="030409"/>
                    </a:solidFill>
                    <a:latin typeface="Times New Roman" panose="02020603050405020304" pitchFamily="18" charset="0"/>
                    <a:ea typeface="宋体" panose="02010600030101010101" pitchFamily="2" charset="-122"/>
                  </a:rPr>
                  <a:t>x,y</a:t>
                </a:r>
                <a:r>
                  <a:rPr kumimoji="1" lang="en-US" altLang="zh-CN" sz="2400" b="1" dirty="0">
                    <a:solidFill>
                      <a:srgbClr val="030409"/>
                    </a:solidFill>
                    <a:latin typeface="Times New Roman" panose="02020603050405020304" pitchFamily="18" charset="0"/>
                    <a:ea typeface="宋体" panose="02010600030101010101" pitchFamily="2" charset="-122"/>
                  </a:rPr>
                  <a:t>&gt;</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宋体" panose="02010600030101010101" pitchFamily="2" charset="-122"/>
                    <a:ea typeface="宋体" panose="02010600030101010101" pitchFamily="2" charset="-122"/>
                  </a:rPr>
                  <a:t>，所以</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baseline="30000" dirty="0">
                    <a:solidFill>
                      <a:srgbClr val="030409"/>
                    </a:solidFill>
                    <a:latin typeface="Times New Roman" panose="02020603050405020304" pitchFamily="18" charset="0"/>
                    <a:ea typeface="宋体" panose="02010600030101010101" pitchFamily="2" charset="-122"/>
                  </a:rPr>
                  <a:t>k+1</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；因此，</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ea typeface="Cambria Math" panose="02040503050406030204" pitchFamily="18" charset="0"/>
                          </a:rPr>
                          <m:t>∞</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r>
                  <a:rPr kumimoji="1" lang="zh-CN" altLang="en-US"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030409"/>
                    </a:solidFill>
                    <a:latin typeface="Times New Roman" panose="02020603050405020304" pitchFamily="18" charset="0"/>
                    <a:ea typeface="宋体" panose="02010600030101010101" pitchFamily="2" charset="-122"/>
                  </a:rPr>
                  <a:t>R</a:t>
                </a:r>
                <a:r>
                  <a:rPr kumimoji="1" lang="en-US" altLang="zh-CN"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030409"/>
                    </a:solidFill>
                    <a:latin typeface="宋体" panose="02010600030101010101" pitchFamily="2" charset="-122"/>
                    <a:ea typeface="宋体" panose="02010600030101010101" pitchFamily="2" charset="-122"/>
                  </a:rPr>
                  <a:t>证毕。</a:t>
                </a:r>
                <a:endParaRPr kumimoji="1" lang="zh-CN" altLang="en-US" sz="2400" b="1" dirty="0">
                  <a:solidFill>
                    <a:srgbClr val="030409"/>
                  </a:solidFill>
                  <a:latin typeface="Times New Roman" panose="02020603050405020304" pitchFamily="18" charset="0"/>
                  <a:ea typeface="宋体" panose="02010600030101010101" pitchFamily="2" charset="-122"/>
                </a:endParaRPr>
              </a:p>
            </p:txBody>
          </p:sp>
        </mc:Choice>
        <mc:Fallback xmlns="">
          <p:sp>
            <p:nvSpPr>
              <p:cNvPr id="50181" name="Rectangle 5"/>
              <p:cNvSpPr>
                <a:spLocks noRot="1" noChangeAspect="1" noMove="1" noResize="1" noEditPoints="1" noAdjustHandles="1" noChangeArrowheads="1" noChangeShapeType="1" noTextEdit="1"/>
              </p:cNvSpPr>
              <p:nvPr/>
            </p:nvSpPr>
            <p:spPr bwMode="auto">
              <a:xfrm>
                <a:off x="457200" y="357188"/>
                <a:ext cx="8686800" cy="4629150"/>
              </a:xfrm>
              <a:prstGeom prst="rect">
                <a:avLst/>
              </a:prstGeom>
              <a:blipFill>
                <a:blip r:embed="rId3"/>
                <a:stretch>
                  <a:fillRect l="-1053" t="-791" r="-44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 calcmode="lin" valueType="num">
                                      <p:cBhvr additive="base">
                                        <p:cTn id="7" dur="500" fill="hold"/>
                                        <p:tgtEl>
                                          <p:spTgt spid="501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1">
                                            <p:txEl>
                                              <p:pRg st="1" end="1"/>
                                            </p:txEl>
                                          </p:spTgt>
                                        </p:tgtEl>
                                        <p:attrNameLst>
                                          <p:attrName>style.visibility</p:attrName>
                                        </p:attrNameLst>
                                      </p:cBhvr>
                                      <p:to>
                                        <p:strVal val="visible"/>
                                      </p:to>
                                    </p:set>
                                    <p:anim calcmode="lin" valueType="num">
                                      <p:cBhvr additive="base">
                                        <p:cTn id="13" dur="500" fill="hold"/>
                                        <p:tgtEl>
                                          <p:spTgt spid="501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81">
                                            <p:txEl>
                                              <p:pRg st="2" end="2"/>
                                            </p:txEl>
                                          </p:spTgt>
                                        </p:tgtEl>
                                        <p:attrNameLst>
                                          <p:attrName>style.visibility</p:attrName>
                                        </p:attrNameLst>
                                      </p:cBhvr>
                                      <p:to>
                                        <p:strVal val="visible"/>
                                      </p:to>
                                    </p:set>
                                    <p:anim calcmode="lin" valueType="num">
                                      <p:cBhvr additive="base">
                                        <p:cTn id="19" dur="500" fill="hold"/>
                                        <p:tgtEl>
                                          <p:spTgt spid="501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181">
                                            <p:txEl>
                                              <p:pRg st="3" end="3"/>
                                            </p:txEl>
                                          </p:spTgt>
                                        </p:tgtEl>
                                        <p:attrNameLst>
                                          <p:attrName>style.visibility</p:attrName>
                                        </p:attrNameLst>
                                      </p:cBhvr>
                                      <p:to>
                                        <p:strVal val="visible"/>
                                      </p:to>
                                    </p:set>
                                    <p:anim calcmode="lin" valueType="num">
                                      <p:cBhvr additive="base">
                                        <p:cTn id="25" dur="500" fill="hold"/>
                                        <p:tgtEl>
                                          <p:spTgt spid="5018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8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title"/>
          </p:nvPr>
        </p:nvSpPr>
        <p:spPr>
          <a:xfrm>
            <a:off x="928688" y="171450"/>
            <a:ext cx="7315200" cy="742950"/>
          </a:xfrm>
        </p:spPr>
        <p:txBody>
          <a:bodyPr/>
          <a:lstStyle/>
          <a:p>
            <a:pPr eaLnBrk="1" hangingPunct="1"/>
            <a:r>
              <a:rPr lang="zh-CN" altLang="en-US" sz="4200"/>
              <a:t>推论</a:t>
            </a:r>
          </a:p>
        </p:txBody>
      </p:sp>
      <mc:AlternateContent xmlns:mc="http://schemas.openxmlformats.org/markup-compatibility/2006" xmlns:a14="http://schemas.microsoft.com/office/drawing/2010/main">
        <mc:Choice Requires="a14">
          <p:sp>
            <p:nvSpPr>
              <p:cNvPr id="118787" name="Rectangle 8"/>
              <p:cNvSpPr>
                <a:spLocks noGrp="1" noChangeArrowheads="1"/>
              </p:cNvSpPr>
              <p:nvPr>
                <p:ph sz="quarter" idx="1"/>
              </p:nvPr>
            </p:nvSpPr>
            <p:spPr>
              <a:xfrm>
                <a:off x="612775" y="1200150"/>
                <a:ext cx="8153400" cy="3371850"/>
              </a:xfrm>
            </p:spPr>
            <p:txBody>
              <a:bodyPr/>
              <a:lstStyle/>
              <a:p>
                <a:pPr eaLnBrk="1" hangingPunct="1">
                  <a:lnSpc>
                    <a:spcPct val="120000"/>
                  </a:lnSpc>
                </a:pPr>
                <a:r>
                  <a:rPr lang="zh-CN" altLang="en-US" sz="2400" dirty="0"/>
                  <a:t>设</a:t>
                </a:r>
                <a:r>
                  <a:rPr lang="en-US" altLang="zh-CN" sz="2400" dirty="0"/>
                  <a:t>R</a:t>
                </a:r>
                <a:r>
                  <a:rPr lang="zh-CN" altLang="en-US" sz="2400" dirty="0"/>
                  <a:t>是有穷集合</a:t>
                </a:r>
                <a:r>
                  <a:rPr lang="en-US" altLang="zh-CN" sz="2400" dirty="0"/>
                  <a:t>A</a:t>
                </a:r>
                <a:r>
                  <a:rPr lang="zh-CN" altLang="en-US" sz="2400" dirty="0"/>
                  <a:t>上的关系，</a:t>
                </a:r>
                <a:r>
                  <a:rPr lang="en-US" altLang="zh-CN" sz="2400" dirty="0"/>
                  <a:t>|A|=n</a:t>
                </a:r>
                <a:r>
                  <a:rPr lang="zh-CN" altLang="en-US" sz="2400" dirty="0"/>
                  <a:t>，则</a:t>
                </a:r>
                <a:r>
                  <a:rPr lang="en-US" altLang="zh-CN" sz="2400" dirty="0"/>
                  <a:t>t(R)=</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b="1" i="1" smtClean="0">
                            <a:latin typeface="Cambria Math" panose="02040503050406030204" pitchFamily="18" charset="0"/>
                            <a:ea typeface="Cambria Math" panose="02040503050406030204" pitchFamily="18" charset="0"/>
                          </a:rPr>
                          <m:t>𝒏</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endParaRPr lang="en-US" altLang="zh-CN" sz="2400" dirty="0"/>
              </a:p>
              <a:p>
                <a:pPr eaLnBrk="1" hangingPunct="1">
                  <a:lnSpc>
                    <a:spcPct val="120000"/>
                  </a:lnSpc>
                </a:pPr>
                <a:r>
                  <a:rPr lang="zh-CN" altLang="en-US" sz="2400" dirty="0"/>
                  <a:t>设</a:t>
                </a:r>
                <a:r>
                  <a:rPr lang="en-US" altLang="zh-CN" sz="2400" dirty="0"/>
                  <a:t>R</a:t>
                </a:r>
                <a:r>
                  <a:rPr lang="zh-CN" altLang="en-US" sz="2400" dirty="0"/>
                  <a:t>是有穷集合</a:t>
                </a:r>
                <a:r>
                  <a:rPr lang="en-US" altLang="zh-CN" sz="2400" dirty="0"/>
                  <a:t>A</a:t>
                </a:r>
                <a:r>
                  <a:rPr lang="zh-CN" altLang="en-US" sz="2400" dirty="0"/>
                  <a:t>上的关系，</a:t>
                </a:r>
                <a:r>
                  <a:rPr lang="en-US" altLang="zh-CN" sz="2400" dirty="0"/>
                  <a:t>|A|=n</a:t>
                </a:r>
                <a:r>
                  <a:rPr lang="zh-CN" altLang="en-US" sz="2400" dirty="0"/>
                  <a:t>，则存在一个正整数</a:t>
                </a:r>
                <a:r>
                  <a:rPr lang="en-US" altLang="zh-CN" sz="2400" dirty="0"/>
                  <a:t>k(k&lt;=n)</a:t>
                </a:r>
                <a:r>
                  <a:rPr lang="zh-CN" altLang="en-US" sz="2400" dirty="0"/>
                  <a:t>，使得</a:t>
                </a:r>
                <a:r>
                  <a:rPr lang="en-US" altLang="zh-CN" sz="2400" dirty="0"/>
                  <a:t>t(R)=</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𝒊</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b="1" i="1" smtClean="0">
                            <a:latin typeface="Cambria Math" panose="02040503050406030204" pitchFamily="18" charset="0"/>
                            <a:ea typeface="Cambria Math" panose="02040503050406030204" pitchFamily="18" charset="0"/>
                          </a:rPr>
                          <m:t>𝒌</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𝑹</m:t>
                            </m:r>
                          </m:e>
                          <m:sup>
                            <m:r>
                              <a:rPr lang="en-US" altLang="zh-CN" sz="2400" i="1">
                                <a:latin typeface="Cambria Math" panose="02040503050406030204" pitchFamily="18" charset="0"/>
                              </a:rPr>
                              <m:t>𝒊</m:t>
                            </m:r>
                          </m:sup>
                        </m:sSup>
                      </m:e>
                    </m:nary>
                  </m:oMath>
                </a14:m>
                <a:endParaRPr lang="en-US" altLang="zh-CN" sz="2400" dirty="0"/>
              </a:p>
              <a:p>
                <a:pPr eaLnBrk="1" hangingPunct="1">
                  <a:lnSpc>
                    <a:spcPct val="120000"/>
                  </a:lnSpc>
                </a:pPr>
                <a:r>
                  <a:rPr lang="zh-CN" altLang="en-US" sz="1800" dirty="0"/>
                  <a:t>看一下证明。</a:t>
                </a:r>
                <a:r>
                  <a:rPr lang="en-US" altLang="zh-CN" sz="1800" dirty="0"/>
                  <a:t>&lt;</a:t>
                </a:r>
                <a:r>
                  <a:rPr lang="en-US" altLang="zh-CN" sz="1800" dirty="0" err="1"/>
                  <a:t>x,y</a:t>
                </a:r>
                <a:r>
                  <a:rPr lang="en-US" altLang="zh-CN" sz="1800" dirty="0"/>
                  <a:t>&gt;</a:t>
                </a:r>
                <a:r>
                  <a:rPr kumimoji="1" lang="en-US" altLang="zh-CN" sz="1800" dirty="0">
                    <a:solidFill>
                      <a:srgbClr val="030409"/>
                    </a:solidFill>
                    <a:sym typeface="Symbol" panose="05050102010706020507" pitchFamily="18" charset="2"/>
                  </a:rPr>
                  <a:t></a:t>
                </a:r>
                <a:r>
                  <a:rPr lang="en-US" altLang="zh-CN" sz="1800" dirty="0"/>
                  <a:t>t(R),</a:t>
                </a:r>
                <a:r>
                  <a:rPr lang="zh-CN" altLang="en-US" sz="1800" dirty="0"/>
                  <a:t>则存在</a:t>
                </a:r>
                <a:r>
                  <a:rPr lang="en-US" altLang="zh-CN" sz="1800" dirty="0"/>
                  <a:t>p,&lt;</a:t>
                </a:r>
                <a:r>
                  <a:rPr lang="en-US" altLang="zh-CN" sz="1800" dirty="0" err="1"/>
                  <a:t>x,y</a:t>
                </a:r>
                <a:r>
                  <a:rPr lang="en-US" altLang="zh-CN" sz="1800" dirty="0"/>
                  <a:t>&gt;</a:t>
                </a:r>
                <a:r>
                  <a:rPr kumimoji="1" lang="en-US" altLang="zh-CN" sz="1800" dirty="0">
                    <a:solidFill>
                      <a:srgbClr val="030409"/>
                    </a:solidFill>
                    <a:sym typeface="Symbol" panose="05050102010706020507" pitchFamily="18" charset="2"/>
                  </a:rPr>
                  <a:t></a:t>
                </a:r>
                <a:r>
                  <a:rPr lang="en-US" altLang="zh-CN" sz="1800" dirty="0" err="1"/>
                  <a:t>R</a:t>
                </a:r>
                <a:r>
                  <a:rPr lang="en-US" altLang="zh-CN" sz="1800" baseline="30000" dirty="0" err="1"/>
                  <a:t>p</a:t>
                </a:r>
                <a:r>
                  <a:rPr lang="zh-CN" altLang="en-US" sz="1800" dirty="0"/>
                  <a:t>。若</a:t>
                </a:r>
                <a:r>
                  <a:rPr lang="en-US" altLang="zh-CN" sz="1800" dirty="0">
                    <a:solidFill>
                      <a:srgbClr val="FF0000"/>
                    </a:solidFill>
                  </a:rPr>
                  <a:t>P&gt;n</a:t>
                </a:r>
                <a:r>
                  <a:rPr lang="en-US" altLang="zh-CN" sz="1800" dirty="0"/>
                  <a:t>,</a:t>
                </a:r>
                <a:r>
                  <a:rPr lang="zh-CN" altLang="en-US" sz="1800" dirty="0"/>
                  <a:t>则根据关系乘幂的定义，找到</a:t>
                </a:r>
                <a:r>
                  <a:rPr lang="en-US" altLang="zh-CN" sz="1800" dirty="0"/>
                  <a:t>R</a:t>
                </a:r>
                <a:r>
                  <a:rPr lang="zh-CN" altLang="en-US" sz="1800" dirty="0"/>
                  <a:t>中的一组有序二元组</a:t>
                </a:r>
                <a:r>
                  <a:rPr lang="en-US" altLang="zh-CN" sz="1800" dirty="0"/>
                  <a:t>&lt;x,y</a:t>
                </a:r>
                <a:r>
                  <a:rPr lang="en-US" altLang="zh-CN" sz="1800" baseline="-25000" dirty="0"/>
                  <a:t>1</a:t>
                </a:r>
                <a:r>
                  <a:rPr lang="en-US" altLang="zh-CN" sz="1800" dirty="0"/>
                  <a:t>&gt;&lt;</a:t>
                </a:r>
                <a:r>
                  <a:rPr lang="en-US" altLang="zh-CN" sz="1800" dirty="0">
                    <a:solidFill>
                      <a:srgbClr val="FF0000"/>
                    </a:solidFill>
                  </a:rPr>
                  <a:t>y</a:t>
                </a:r>
                <a:r>
                  <a:rPr lang="en-US" altLang="zh-CN" sz="1800" baseline="-25000" dirty="0">
                    <a:solidFill>
                      <a:srgbClr val="FF0000"/>
                    </a:solidFill>
                    <a:latin typeface="Times New Roman" pitchFamily="18" charset="0"/>
                    <a:ea typeface="宋体" pitchFamily="2" charset="-122"/>
                  </a:rPr>
                  <a:t>1</a:t>
                </a:r>
                <a:r>
                  <a:rPr lang="en-US" altLang="zh-CN" sz="1800" dirty="0"/>
                  <a:t>,y</a:t>
                </a:r>
                <a:r>
                  <a:rPr lang="en-US" altLang="zh-CN" sz="1800" baseline="-25000" dirty="0">
                    <a:latin typeface="Times New Roman" pitchFamily="18" charset="0"/>
                    <a:ea typeface="宋体" pitchFamily="2" charset="-122"/>
                  </a:rPr>
                  <a:t>2</a:t>
                </a:r>
                <a:r>
                  <a:rPr lang="en-US" altLang="zh-CN" sz="1800" dirty="0"/>
                  <a:t>&gt;&lt;y</a:t>
                </a:r>
                <a:r>
                  <a:rPr lang="en-US" altLang="zh-CN" sz="1800" baseline="-25000" dirty="0">
                    <a:latin typeface="Times New Roman" pitchFamily="18" charset="0"/>
                    <a:ea typeface="宋体" pitchFamily="2" charset="-122"/>
                  </a:rPr>
                  <a:t>2</a:t>
                </a:r>
                <a:r>
                  <a:rPr lang="en-US" altLang="zh-CN" sz="1800" dirty="0"/>
                  <a:t>,y</a:t>
                </a:r>
                <a:r>
                  <a:rPr lang="en-US" altLang="zh-CN" sz="1800" baseline="-25000" dirty="0">
                    <a:latin typeface="Times New Roman" pitchFamily="18" charset="0"/>
                    <a:ea typeface="宋体" pitchFamily="2" charset="-122"/>
                  </a:rPr>
                  <a:t>3</a:t>
                </a:r>
                <a:r>
                  <a:rPr lang="en-US" altLang="zh-CN" sz="1800" dirty="0"/>
                  <a:t>&gt;….&lt;</a:t>
                </a:r>
                <a:r>
                  <a:rPr lang="en-US" altLang="zh-CN" sz="1800" dirty="0">
                    <a:solidFill>
                      <a:srgbClr val="FF0000"/>
                    </a:solidFill>
                  </a:rPr>
                  <a:t>y</a:t>
                </a:r>
                <a:r>
                  <a:rPr lang="en-US" altLang="zh-CN" sz="1800" baseline="-25000" dirty="0">
                    <a:solidFill>
                      <a:srgbClr val="FF0000"/>
                    </a:solidFill>
                    <a:latin typeface="Times New Roman" pitchFamily="18" charset="0"/>
                    <a:ea typeface="宋体" pitchFamily="2" charset="-122"/>
                  </a:rPr>
                  <a:t>p-1</a:t>
                </a:r>
                <a:r>
                  <a:rPr lang="en-US" altLang="zh-CN" sz="1800" dirty="0"/>
                  <a:t>,y</a:t>
                </a:r>
                <a:r>
                  <a:rPr lang="en-US" altLang="zh-CN" sz="1800" baseline="-25000" dirty="0">
                    <a:latin typeface="Times New Roman" pitchFamily="18" charset="0"/>
                    <a:ea typeface="宋体" pitchFamily="2" charset="-122"/>
                  </a:rPr>
                  <a:t>p</a:t>
                </a:r>
                <a:r>
                  <a:rPr lang="en-US" altLang="zh-CN" sz="1800" dirty="0"/>
                  <a:t>&gt;,</a:t>
                </a:r>
                <a:r>
                  <a:rPr lang="en-US" altLang="zh-CN" sz="1800" dirty="0">
                    <a:solidFill>
                      <a:srgbClr val="FF0000"/>
                    </a:solidFill>
                  </a:rPr>
                  <a:t>x</a:t>
                </a:r>
                <a:r>
                  <a:rPr lang="zh-CN" altLang="en-US" sz="1800" dirty="0">
                    <a:solidFill>
                      <a:srgbClr val="FF0000"/>
                    </a:solidFill>
                  </a:rPr>
                  <a:t>为</a:t>
                </a:r>
                <a:r>
                  <a:rPr lang="en-US" altLang="zh-CN" sz="1800" dirty="0" err="1">
                    <a:solidFill>
                      <a:srgbClr val="FF0000"/>
                    </a:solidFill>
                  </a:rPr>
                  <a:t>y</a:t>
                </a:r>
                <a:r>
                  <a:rPr lang="en-US" altLang="zh-CN" sz="1800" baseline="-25000" dirty="0" err="1">
                    <a:solidFill>
                      <a:srgbClr val="FF0000"/>
                    </a:solidFill>
                    <a:latin typeface="Times New Roman" pitchFamily="18" charset="0"/>
                  </a:rPr>
                  <a:t>i</a:t>
                </a:r>
                <a:r>
                  <a:rPr lang="zh-CN" altLang="en-US" sz="1800" dirty="0">
                    <a:solidFill>
                      <a:srgbClr val="FF0000"/>
                    </a:solidFill>
                  </a:rPr>
                  <a:t>序列</a:t>
                </a:r>
                <a:r>
                  <a:rPr lang="zh-CN" altLang="en-US" sz="1800" dirty="0"/>
                  <a:t>中的一个或</a:t>
                </a:r>
                <a:r>
                  <a:rPr lang="en-US" altLang="zh-CN" sz="1800" dirty="0" err="1">
                    <a:solidFill>
                      <a:srgbClr val="FF0000"/>
                    </a:solidFill>
                  </a:rPr>
                  <a:t>y</a:t>
                </a:r>
                <a:r>
                  <a:rPr lang="en-US" altLang="zh-CN" sz="1800" baseline="-25000" dirty="0" err="1">
                    <a:solidFill>
                      <a:srgbClr val="FF0000"/>
                    </a:solidFill>
                    <a:latin typeface="Times New Roman" pitchFamily="18" charset="0"/>
                    <a:ea typeface="宋体" pitchFamily="2" charset="-122"/>
                  </a:rPr>
                  <a:t>i</a:t>
                </a:r>
                <a:r>
                  <a:rPr lang="zh-CN" altLang="en-US" sz="1800" dirty="0">
                    <a:solidFill>
                      <a:srgbClr val="FF0000"/>
                    </a:solidFill>
                  </a:rPr>
                  <a:t>序列</a:t>
                </a:r>
                <a:r>
                  <a:rPr lang="zh-CN" altLang="en-US" sz="1800" dirty="0"/>
                  <a:t>中至少有两个相同，序列中去掉一段。</a:t>
                </a:r>
              </a:p>
            </p:txBody>
          </p:sp>
        </mc:Choice>
        <mc:Fallback xmlns="">
          <p:sp>
            <p:nvSpPr>
              <p:cNvPr id="118787" name="Rectangle 8"/>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150" t="-542"/>
                </a:stretch>
              </a:blipFill>
            </p:spPr>
            <p:txBody>
              <a:bodyPr/>
              <a:lstStyle/>
              <a:p>
                <a:r>
                  <a:rPr lang="zh-CN" altLang="en-US">
                    <a:noFill/>
                  </a:rPr>
                  <a:t> </a:t>
                </a:r>
              </a:p>
            </p:txBody>
          </p:sp>
        </mc:Fallback>
      </mc:AlternateContent>
    </p:spTree>
  </p:cSld>
  <p:clrMapOvr>
    <a:masterClrMapping/>
  </p:clrMapOvr>
  <p:transition spd="slow" advTm="8000">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28688" y="171450"/>
            <a:ext cx="7315200" cy="742950"/>
          </a:xfrm>
        </p:spPr>
        <p:txBody>
          <a:bodyPr/>
          <a:lstStyle/>
          <a:p>
            <a:pPr eaLnBrk="1" hangingPunct="1"/>
            <a:r>
              <a:rPr lang="en-US" altLang="zh-CN" sz="4200"/>
              <a:t>7.1	</a:t>
            </a:r>
            <a:r>
              <a:rPr lang="zh-CN" altLang="en-US" sz="4200"/>
              <a:t>有序对与笛卡儿积</a:t>
            </a:r>
          </a:p>
        </p:txBody>
      </p:sp>
      <p:sp>
        <p:nvSpPr>
          <p:cNvPr id="21507" name="Rectangle 3"/>
          <p:cNvSpPr>
            <a:spLocks noGrp="1" noChangeArrowheads="1"/>
          </p:cNvSpPr>
          <p:nvPr>
            <p:ph sz="quarter" idx="1"/>
          </p:nvPr>
        </p:nvSpPr>
        <p:spPr>
          <a:xfrm>
            <a:off x="612775" y="1200150"/>
            <a:ext cx="8153400" cy="3371850"/>
          </a:xfrm>
        </p:spPr>
        <p:txBody>
          <a:bodyPr/>
          <a:lstStyle/>
          <a:p>
            <a:pPr algn="just" eaLnBrk="1" hangingPunct="1">
              <a:lnSpc>
                <a:spcPct val="150000"/>
              </a:lnSpc>
              <a:spcBef>
                <a:spcPct val="0"/>
              </a:spcBef>
            </a:pPr>
            <a:r>
              <a:rPr lang="zh-CN" altLang="en-US" sz="2400" dirty="0"/>
              <a:t>设</a:t>
            </a:r>
            <a:r>
              <a:rPr lang="en-US" altLang="zh-CN" sz="2400" dirty="0"/>
              <a:t>A</a:t>
            </a:r>
            <a:r>
              <a:rPr lang="en-US" altLang="zh-CN" sz="2400" baseline="-30000" dirty="0"/>
              <a:t>1</a:t>
            </a:r>
            <a:r>
              <a:rPr lang="en-US" altLang="zh-CN" sz="2400" dirty="0"/>
              <a:t>,A</a:t>
            </a:r>
            <a:r>
              <a:rPr lang="en-US" altLang="zh-CN" sz="2400" baseline="-30000" dirty="0"/>
              <a:t>2</a:t>
            </a:r>
            <a:r>
              <a:rPr lang="en-US" altLang="zh-CN" sz="2400" dirty="0"/>
              <a:t>,</a:t>
            </a:r>
            <a:r>
              <a:rPr lang="en-US" altLang="zh-CN" sz="2400" dirty="0">
                <a:sym typeface="Symbol" panose="05050102010706020507" pitchFamily="18" charset="2"/>
              </a:rPr>
              <a:t></a:t>
            </a:r>
            <a:r>
              <a:rPr lang="en-US" altLang="zh-CN" sz="2400" dirty="0"/>
              <a:t>,A</a:t>
            </a:r>
            <a:r>
              <a:rPr lang="en-US" altLang="zh-CN" sz="2400" baseline="-30000" dirty="0"/>
              <a:t>n</a:t>
            </a:r>
            <a:r>
              <a:rPr lang="zh-CN" altLang="en-US" sz="2400" dirty="0"/>
              <a:t>是</a:t>
            </a:r>
            <a:r>
              <a:rPr lang="en-US" altLang="zh-CN" sz="2400" dirty="0"/>
              <a:t>n</a:t>
            </a:r>
            <a:r>
              <a:rPr lang="zh-CN" altLang="en-US" sz="2400" dirty="0"/>
              <a:t>个集合，由所有有序</a:t>
            </a:r>
            <a:r>
              <a:rPr lang="en-US" altLang="zh-CN" sz="2400" dirty="0"/>
              <a:t>n</a:t>
            </a:r>
            <a:r>
              <a:rPr lang="zh-CN" altLang="en-US" sz="2400" dirty="0"/>
              <a:t>元组</a:t>
            </a:r>
            <a:r>
              <a:rPr lang="en-US" altLang="zh-CN" sz="2400" dirty="0"/>
              <a:t>&lt;a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n</a:t>
            </a:r>
            <a:r>
              <a:rPr lang="en-US" altLang="zh-CN" sz="2400" dirty="0"/>
              <a:t>&gt;</a:t>
            </a:r>
            <a:r>
              <a:rPr lang="zh-CN" altLang="en-US" sz="2400" dirty="0"/>
              <a:t>做成的集合</a:t>
            </a:r>
            <a:r>
              <a:rPr lang="en-US" altLang="zh-CN" sz="2400" dirty="0"/>
              <a:t>(</a:t>
            </a:r>
            <a:r>
              <a:rPr lang="zh-CN" altLang="en-US" sz="2400" dirty="0"/>
              <a:t>其中</a:t>
            </a:r>
            <a:r>
              <a:rPr lang="en-US" altLang="zh-CN" sz="2400" dirty="0" err="1"/>
              <a:t>a</a:t>
            </a:r>
            <a:r>
              <a:rPr lang="en-US" altLang="zh-CN" sz="2400" baseline="-25000" dirty="0" err="1"/>
              <a:t>i</a:t>
            </a:r>
            <a:r>
              <a:rPr lang="en-US" altLang="zh-CN" sz="2400" dirty="0" err="1">
                <a:sym typeface="Symbol" panose="05050102010706020507" pitchFamily="18" charset="2"/>
              </a:rPr>
              <a:t></a:t>
            </a:r>
            <a:r>
              <a:rPr lang="en-US" altLang="zh-CN" sz="2400" dirty="0" err="1"/>
              <a:t>A</a:t>
            </a:r>
            <a:r>
              <a:rPr lang="en-US" altLang="zh-CN" sz="2400" baseline="-25000" dirty="0" err="1"/>
              <a:t>i</a:t>
            </a:r>
            <a:r>
              <a:rPr lang="zh-CN" altLang="en-US" sz="2400" dirty="0"/>
              <a:t>，</a:t>
            </a:r>
            <a:r>
              <a:rPr lang="en-US" altLang="zh-CN" sz="2400" dirty="0" err="1"/>
              <a:t>i</a:t>
            </a:r>
            <a:r>
              <a:rPr lang="en-US" altLang="zh-CN" sz="2400" dirty="0"/>
              <a:t>=1,2,…,n)</a:t>
            </a:r>
            <a:r>
              <a:rPr lang="zh-CN" altLang="en-US" sz="2400" dirty="0"/>
              <a:t>，称为</a:t>
            </a:r>
            <a:r>
              <a:rPr lang="en-US" altLang="zh-CN" sz="2400" dirty="0"/>
              <a:t>A</a:t>
            </a:r>
            <a:r>
              <a:rPr lang="en-US" altLang="zh-CN" sz="2400" baseline="-30000" dirty="0"/>
              <a:t>1</a:t>
            </a:r>
            <a:r>
              <a:rPr lang="en-US" altLang="zh-CN" sz="2400" dirty="0"/>
              <a:t>,A</a:t>
            </a:r>
            <a:r>
              <a:rPr lang="en-US" altLang="zh-CN" sz="2400" baseline="-30000" dirty="0"/>
              <a:t>2</a:t>
            </a:r>
            <a:r>
              <a:rPr lang="en-US" altLang="zh-CN" sz="2400" dirty="0"/>
              <a:t>,</a:t>
            </a:r>
            <a:r>
              <a:rPr lang="en-US" altLang="zh-CN" sz="2400" dirty="0">
                <a:sym typeface="Symbol" panose="05050102010706020507" pitchFamily="18" charset="2"/>
              </a:rPr>
              <a:t></a:t>
            </a:r>
            <a:r>
              <a:rPr lang="en-US" altLang="zh-CN" sz="2400" dirty="0"/>
              <a:t>,A</a:t>
            </a:r>
            <a:r>
              <a:rPr lang="en-US" altLang="zh-CN" sz="2400" baseline="-30000" dirty="0"/>
              <a:t>n</a:t>
            </a:r>
            <a:r>
              <a:rPr lang="zh-CN" altLang="en-US" sz="2400" dirty="0"/>
              <a:t>的笛卡儿积</a:t>
            </a:r>
            <a:r>
              <a:rPr lang="en-US" altLang="zh-CN" sz="2400" dirty="0"/>
              <a:t>(</a:t>
            </a:r>
            <a:r>
              <a:rPr lang="zh-CN" altLang="en-US" sz="2400" dirty="0"/>
              <a:t>直乘积</a:t>
            </a:r>
            <a:r>
              <a:rPr lang="en-US" altLang="zh-CN" sz="2400" dirty="0"/>
              <a:t>)</a:t>
            </a:r>
            <a:r>
              <a:rPr lang="zh-CN" altLang="en-US" sz="2400" dirty="0"/>
              <a:t>，记以</a:t>
            </a:r>
            <a:r>
              <a:rPr lang="en-US" altLang="zh-CN" sz="2400" dirty="0"/>
              <a:t>A</a:t>
            </a:r>
            <a:r>
              <a:rPr lang="en-US" altLang="zh-CN" sz="2400" baseline="-30000" dirty="0"/>
              <a:t>1</a:t>
            </a:r>
            <a:r>
              <a:rPr lang="en-US" altLang="zh-CN" sz="2400" dirty="0">
                <a:sym typeface="Symbol" panose="05050102010706020507" pitchFamily="18" charset="2"/>
              </a:rPr>
              <a:t></a:t>
            </a:r>
            <a:r>
              <a:rPr lang="en-US" altLang="zh-CN" sz="2400" dirty="0"/>
              <a:t>A</a:t>
            </a:r>
            <a:r>
              <a:rPr lang="en-US" altLang="zh-CN" sz="2400" baseline="-30000" dirty="0"/>
              <a:t>2</a:t>
            </a:r>
            <a:r>
              <a:rPr lang="en-US" altLang="zh-CN" sz="2400" dirty="0">
                <a:sym typeface="Symbol" panose="05050102010706020507" pitchFamily="18" charset="2"/>
              </a:rPr>
              <a:t></a:t>
            </a:r>
            <a:r>
              <a:rPr lang="en-US" altLang="zh-CN" sz="2400" dirty="0"/>
              <a:t>A</a:t>
            </a:r>
            <a:r>
              <a:rPr lang="en-US" altLang="zh-CN" sz="2400" baseline="-30000" dirty="0"/>
              <a:t>n</a:t>
            </a:r>
            <a:r>
              <a:rPr lang="zh-CN" altLang="en-US" sz="2400" dirty="0"/>
              <a:t>。</a:t>
            </a:r>
          </a:p>
          <a:p>
            <a:pPr algn="just" eaLnBrk="1" hangingPunct="1">
              <a:lnSpc>
                <a:spcPct val="150000"/>
              </a:lnSpc>
              <a:spcBef>
                <a:spcPct val="0"/>
              </a:spcBef>
            </a:pPr>
            <a:r>
              <a:rPr lang="en-US" altLang="zh-CN" sz="2400" dirty="0"/>
              <a:t>A</a:t>
            </a:r>
            <a:r>
              <a:rPr lang="en-US" altLang="zh-CN" sz="2400" baseline="-30000" dirty="0"/>
              <a:t>1</a:t>
            </a:r>
            <a:r>
              <a:rPr lang="en-US" altLang="zh-CN" sz="2400" dirty="0">
                <a:sym typeface="Symbol" panose="05050102010706020507" pitchFamily="18" charset="2"/>
              </a:rPr>
              <a:t></a:t>
            </a:r>
            <a:r>
              <a:rPr lang="en-US" altLang="zh-CN" sz="2400" dirty="0"/>
              <a:t>A</a:t>
            </a:r>
            <a:r>
              <a:rPr lang="en-US" altLang="zh-CN" sz="2400" baseline="-30000" dirty="0"/>
              <a:t>2</a:t>
            </a:r>
            <a:r>
              <a:rPr lang="en-US" altLang="zh-CN" sz="2400" dirty="0">
                <a:sym typeface="Symbol" panose="05050102010706020507" pitchFamily="18" charset="2"/>
              </a:rPr>
              <a:t></a:t>
            </a:r>
            <a:r>
              <a:rPr lang="en-US" altLang="zh-CN" sz="2400" dirty="0"/>
              <a:t>A</a:t>
            </a:r>
            <a:r>
              <a:rPr lang="en-US" altLang="zh-CN" sz="2400" baseline="-30000" dirty="0"/>
              <a:t>n</a:t>
            </a:r>
            <a:r>
              <a:rPr lang="en-US" altLang="zh-CN" sz="2400" dirty="0"/>
              <a:t>={&lt;a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n</a:t>
            </a:r>
            <a:r>
              <a:rPr lang="en-US" altLang="zh-CN" sz="2400" dirty="0"/>
              <a:t>&gt;</a:t>
            </a:r>
            <a:r>
              <a:rPr lang="en-US" altLang="zh-CN" sz="2400" dirty="0">
                <a:sym typeface="Symbol" panose="05050102010706020507" pitchFamily="18" charset="2"/>
              </a:rPr>
              <a:t></a:t>
            </a:r>
            <a:r>
              <a:rPr lang="en-US" altLang="zh-CN" sz="2400" dirty="0" err="1"/>
              <a:t>a</a:t>
            </a:r>
            <a:r>
              <a:rPr lang="en-US" altLang="zh-CN" sz="2400" baseline="-25000" dirty="0" err="1"/>
              <a:t>i</a:t>
            </a:r>
            <a:r>
              <a:rPr lang="en-US" altLang="zh-CN" sz="2400" dirty="0" err="1">
                <a:sym typeface="Symbol" panose="05050102010706020507" pitchFamily="18" charset="2"/>
              </a:rPr>
              <a:t></a:t>
            </a:r>
            <a:r>
              <a:rPr lang="en-US" altLang="zh-CN" sz="2400" dirty="0" err="1"/>
              <a:t>A</a:t>
            </a:r>
            <a:r>
              <a:rPr lang="en-US" altLang="zh-CN" sz="2400" baseline="-25000" dirty="0" err="1"/>
              <a:t>i</a:t>
            </a:r>
            <a:r>
              <a:rPr lang="zh-CN" altLang="en-US" sz="2400" dirty="0"/>
              <a:t>，</a:t>
            </a:r>
            <a:r>
              <a:rPr lang="en-US" altLang="zh-CN" sz="2400" dirty="0" err="1"/>
              <a:t>i</a:t>
            </a:r>
            <a:r>
              <a:rPr lang="en-US" altLang="zh-CN" sz="2400" dirty="0"/>
              <a:t>=1,2,…,n}</a:t>
            </a:r>
            <a:r>
              <a:rPr lang="zh-CN" altLang="en-US" sz="2400" dirty="0"/>
              <a:t>。</a:t>
            </a:r>
          </a:p>
        </p:txBody>
      </p:sp>
    </p:spTree>
  </p:cSld>
  <p:clrMapOvr>
    <a:masterClrMapping/>
  </p:clrMapOvr>
  <p:transition spd="slow" advTm="8000">
    <p:zoom/>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5"/>
          <p:cNvSpPr>
            <a:spLocks noGrp="1" noChangeArrowheads="1"/>
          </p:cNvSpPr>
          <p:nvPr>
            <p:ph type="title"/>
          </p:nvPr>
        </p:nvSpPr>
        <p:spPr>
          <a:xfrm>
            <a:off x="928688" y="171450"/>
            <a:ext cx="7315200" cy="742950"/>
          </a:xfrm>
        </p:spPr>
        <p:txBody>
          <a:bodyPr/>
          <a:lstStyle/>
          <a:p>
            <a:pPr eaLnBrk="1" hangingPunct="1"/>
            <a:r>
              <a:rPr lang="zh-CN" altLang="en-US" sz="4200"/>
              <a:t>几个重要的结论</a:t>
            </a:r>
          </a:p>
        </p:txBody>
      </p:sp>
      <p:sp>
        <p:nvSpPr>
          <p:cNvPr id="120835" name="Rectangle 4"/>
          <p:cNvSpPr>
            <a:spLocks noGrp="1" noChangeArrowheads="1"/>
          </p:cNvSpPr>
          <p:nvPr>
            <p:ph sz="quarter" idx="1"/>
          </p:nvPr>
        </p:nvSpPr>
        <p:spPr>
          <a:xfrm>
            <a:off x="612775" y="1200150"/>
            <a:ext cx="8153400" cy="3371850"/>
          </a:xfrm>
        </p:spPr>
        <p:txBody>
          <a:bodyPr/>
          <a:lstStyle/>
          <a:p>
            <a:pPr eaLnBrk="1" hangingPunct="1">
              <a:lnSpc>
                <a:spcPct val="120000"/>
              </a:lnSpc>
              <a:buClr>
                <a:schemeClr val="tx2"/>
              </a:buClr>
              <a:buFont typeface="Wingdings" panose="05000000000000000000" pitchFamily="2" charset="2"/>
              <a:buNone/>
            </a:pPr>
            <a:r>
              <a:rPr lang="zh-CN" altLang="en-US" sz="2800" dirty="0">
                <a:latin typeface="宋体" panose="02010600030101010101" pitchFamily="2" charset="-122"/>
              </a:rPr>
              <a:t>定理对非空集合</a:t>
            </a:r>
            <a:r>
              <a:rPr lang="en-US" altLang="zh-CN" sz="2800" dirty="0">
                <a:latin typeface="宋体" panose="02010600030101010101" pitchFamily="2" charset="-122"/>
              </a:rPr>
              <a:t>A</a:t>
            </a:r>
            <a:r>
              <a:rPr lang="zh-CN" altLang="en-US" sz="2800" dirty="0">
                <a:latin typeface="宋体" panose="02010600030101010101" pitchFamily="2" charset="-122"/>
              </a:rPr>
              <a:t>上的关系</a:t>
            </a:r>
            <a:r>
              <a:rPr lang="en-US" altLang="zh-CN" sz="2800" dirty="0">
                <a:latin typeface="宋体" panose="02010600030101010101" pitchFamily="2" charset="-122"/>
              </a:rPr>
              <a:t>R,</a:t>
            </a:r>
            <a:r>
              <a:rPr lang="zh-CN" altLang="en-US" sz="2800" dirty="0">
                <a:latin typeface="宋体" panose="02010600030101010101" pitchFamily="2" charset="-122"/>
              </a:rPr>
              <a:t>有</a:t>
            </a:r>
          </a:p>
          <a:p>
            <a:pPr eaLnBrk="1" hangingPunct="1">
              <a:lnSpc>
                <a:spcPct val="120000"/>
              </a:lnSpc>
              <a:buClr>
                <a:schemeClr val="tx2"/>
              </a:buClr>
              <a:buFont typeface="Wingdings" panose="05000000000000000000" pitchFamily="2" charset="2"/>
              <a:buNone/>
            </a:pPr>
            <a:r>
              <a:rPr lang="en-US" altLang="zh-CN" sz="2800" dirty="0">
                <a:latin typeface="宋体" panose="02010600030101010101" pitchFamily="2" charset="-122"/>
              </a:rPr>
              <a:t>(1)R</a:t>
            </a:r>
            <a:r>
              <a:rPr lang="zh-CN" altLang="en-US" sz="2800" dirty="0">
                <a:latin typeface="宋体" panose="02010600030101010101" pitchFamily="2" charset="-122"/>
              </a:rPr>
              <a:t>是自反的</a:t>
            </a:r>
            <a:r>
              <a:rPr lang="zh-CN" altLang="en-US" sz="2800" dirty="0">
                <a:latin typeface="宋体" panose="02010600030101010101" pitchFamily="2" charset="-122"/>
                <a:sym typeface="Symbol" panose="05050102010706020507" pitchFamily="18" charset="2"/>
              </a:rPr>
              <a:t></a:t>
            </a:r>
            <a:r>
              <a:rPr lang="en-US" altLang="zh-CN" sz="2800" dirty="0">
                <a:latin typeface="宋体" panose="02010600030101010101" pitchFamily="2" charset="-122"/>
              </a:rPr>
              <a:t>r(R)</a:t>
            </a:r>
            <a:r>
              <a:rPr lang="zh-CN" altLang="en-US" sz="2800" dirty="0">
                <a:latin typeface="宋体" panose="02010600030101010101" pitchFamily="2" charset="-122"/>
              </a:rPr>
              <a:t>＝</a:t>
            </a:r>
            <a:r>
              <a:rPr lang="en-US" altLang="zh-CN" sz="2800" dirty="0">
                <a:latin typeface="宋体" panose="02010600030101010101" pitchFamily="2" charset="-122"/>
              </a:rPr>
              <a:t>R</a:t>
            </a:r>
            <a:r>
              <a:rPr lang="zh-CN" altLang="en-US" sz="2800" dirty="0">
                <a:latin typeface="宋体" panose="02010600030101010101" pitchFamily="2" charset="-122"/>
              </a:rPr>
              <a:t>，</a:t>
            </a:r>
          </a:p>
          <a:p>
            <a:pPr eaLnBrk="1" hangingPunct="1">
              <a:lnSpc>
                <a:spcPct val="120000"/>
              </a:lnSpc>
              <a:buClr>
                <a:schemeClr val="tx2"/>
              </a:buClr>
              <a:buFont typeface="Wingdings" panose="05000000000000000000" pitchFamily="2" charset="2"/>
              <a:buNone/>
            </a:pPr>
            <a:r>
              <a:rPr lang="en-US" altLang="zh-CN" sz="2800" dirty="0">
                <a:latin typeface="宋体" panose="02010600030101010101" pitchFamily="2" charset="-122"/>
              </a:rPr>
              <a:t>(2)R</a:t>
            </a:r>
            <a:r>
              <a:rPr lang="zh-CN" altLang="en-US" sz="2800" dirty="0">
                <a:latin typeface="宋体" panose="02010600030101010101" pitchFamily="2" charset="-122"/>
              </a:rPr>
              <a:t>是对称的</a:t>
            </a:r>
            <a:r>
              <a:rPr lang="zh-CN" altLang="en-US" sz="2800" dirty="0">
                <a:latin typeface="宋体" panose="02010600030101010101" pitchFamily="2" charset="-122"/>
                <a:sym typeface="Symbol" panose="05050102010706020507" pitchFamily="18" charset="2"/>
              </a:rPr>
              <a:t></a:t>
            </a:r>
            <a:r>
              <a:rPr lang="en-US" altLang="zh-CN" sz="2800" dirty="0">
                <a:latin typeface="宋体" panose="02010600030101010101" pitchFamily="2" charset="-122"/>
              </a:rPr>
              <a:t>s(R)</a:t>
            </a:r>
            <a:r>
              <a:rPr lang="zh-CN" altLang="en-US" sz="2800" dirty="0">
                <a:latin typeface="宋体" panose="02010600030101010101" pitchFamily="2" charset="-122"/>
              </a:rPr>
              <a:t>＝</a:t>
            </a:r>
            <a:r>
              <a:rPr lang="en-US" altLang="zh-CN" sz="2800" dirty="0">
                <a:latin typeface="宋体" panose="02010600030101010101" pitchFamily="2" charset="-122"/>
              </a:rPr>
              <a:t>R</a:t>
            </a:r>
            <a:r>
              <a:rPr lang="zh-CN" altLang="en-US" sz="2800" dirty="0">
                <a:latin typeface="宋体" panose="02010600030101010101" pitchFamily="2" charset="-122"/>
              </a:rPr>
              <a:t>．</a:t>
            </a:r>
          </a:p>
          <a:p>
            <a:pPr eaLnBrk="1" hangingPunct="1">
              <a:lnSpc>
                <a:spcPct val="120000"/>
              </a:lnSpc>
              <a:buClr>
                <a:schemeClr val="tx2"/>
              </a:buClr>
              <a:buFont typeface="Wingdings" panose="05000000000000000000" pitchFamily="2" charset="2"/>
              <a:buNone/>
            </a:pPr>
            <a:r>
              <a:rPr lang="en-US" altLang="zh-CN" sz="2800" dirty="0">
                <a:latin typeface="宋体" panose="02010600030101010101" pitchFamily="2" charset="-122"/>
              </a:rPr>
              <a:t>(3)R</a:t>
            </a:r>
            <a:r>
              <a:rPr lang="zh-CN" altLang="en-US" sz="2800" dirty="0">
                <a:latin typeface="宋体" panose="02010600030101010101" pitchFamily="2" charset="-122"/>
              </a:rPr>
              <a:t>是传递的</a:t>
            </a:r>
            <a:r>
              <a:rPr lang="zh-CN" altLang="en-US" sz="2800" dirty="0">
                <a:latin typeface="宋体" panose="02010600030101010101" pitchFamily="2" charset="-122"/>
                <a:sym typeface="Symbol" panose="05050102010706020507" pitchFamily="18" charset="2"/>
              </a:rPr>
              <a:t></a:t>
            </a:r>
            <a:r>
              <a:rPr lang="en-US" altLang="zh-CN" sz="2800" dirty="0">
                <a:latin typeface="宋体" panose="02010600030101010101" pitchFamily="2" charset="-122"/>
              </a:rPr>
              <a:t>t(R)</a:t>
            </a:r>
            <a:r>
              <a:rPr lang="zh-CN" altLang="en-US" sz="2800" dirty="0">
                <a:latin typeface="宋体" panose="02010600030101010101" pitchFamily="2" charset="-122"/>
              </a:rPr>
              <a:t>＝</a:t>
            </a:r>
            <a:r>
              <a:rPr lang="en-US" altLang="zh-CN" sz="2800" dirty="0">
                <a:latin typeface="宋体" panose="02010600030101010101" pitchFamily="2" charset="-122"/>
              </a:rPr>
              <a:t>R</a:t>
            </a:r>
            <a:r>
              <a:rPr lang="zh-CN" altLang="en-US" sz="2800" dirty="0">
                <a:latin typeface="宋体" panose="02010600030101010101" pitchFamily="2" charset="-122"/>
              </a:rPr>
              <a:t>．</a:t>
            </a:r>
          </a:p>
        </p:txBody>
      </p:sp>
    </p:spTree>
  </p:cSld>
  <p:clrMapOvr>
    <a:masterClrMapping/>
  </p:clrMapOvr>
  <p:transition spd="slow" advTm="8000">
    <p:zoom/>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5"/>
          <p:cNvSpPr>
            <a:spLocks noGrp="1" noChangeArrowheads="1"/>
          </p:cNvSpPr>
          <p:nvPr>
            <p:ph type="title"/>
          </p:nvPr>
        </p:nvSpPr>
        <p:spPr>
          <a:xfrm>
            <a:off x="928688" y="171450"/>
            <a:ext cx="7315200" cy="742950"/>
          </a:xfrm>
        </p:spPr>
        <p:txBody>
          <a:bodyPr/>
          <a:lstStyle/>
          <a:p>
            <a:pPr eaLnBrk="1" hangingPunct="1"/>
            <a:r>
              <a:rPr lang="zh-CN" altLang="en-US" sz="4200"/>
              <a:t>几个重要的结论</a:t>
            </a:r>
          </a:p>
        </p:txBody>
      </p:sp>
      <mc:AlternateContent xmlns:mc="http://schemas.openxmlformats.org/markup-compatibility/2006" xmlns:a14="http://schemas.microsoft.com/office/drawing/2010/main">
        <mc:Choice Requires="a14">
          <p:sp>
            <p:nvSpPr>
              <p:cNvPr id="113667" name="Rectangle 4"/>
              <p:cNvSpPr>
                <a:spLocks noGrp="1" noChangeArrowheads="1"/>
              </p:cNvSpPr>
              <p:nvPr>
                <p:ph sz="quarter" idx="1"/>
              </p:nvPr>
            </p:nvSpPr>
            <p:spPr>
              <a:xfrm>
                <a:off x="612775" y="1200150"/>
                <a:ext cx="8153400" cy="3371850"/>
              </a:xfrm>
            </p:spPr>
            <p:txBody>
              <a:bodyPr/>
              <a:lstStyle/>
              <a:p>
                <a:pPr marL="239316" indent="-239316" eaLnBrk="1" hangingPunct="1">
                  <a:lnSpc>
                    <a:spcPct val="120000"/>
                  </a:lnSpc>
                  <a:buClr>
                    <a:schemeClr val="tx2"/>
                  </a:buClr>
                  <a:buFont typeface="Wingdings" panose="05000000000000000000" pitchFamily="2" charset="2"/>
                  <a:buNone/>
                  <a:defRPr/>
                </a:pPr>
                <a:r>
                  <a:rPr lang="zh-CN" altLang="en-US" sz="2000" dirty="0"/>
                  <a:t>定理对非空集合</a:t>
                </a:r>
                <a:r>
                  <a:rPr lang="en-US" altLang="zh-CN" sz="2000" dirty="0"/>
                  <a:t>A</a:t>
                </a:r>
                <a:r>
                  <a:rPr lang="zh-CN" altLang="en-US" sz="2000" dirty="0"/>
                  <a:t>上的关系</a:t>
                </a:r>
                <a:r>
                  <a:rPr lang="en-US" altLang="zh-CN" sz="2000" dirty="0"/>
                  <a:t>R1,R2,</a:t>
                </a:r>
                <a:r>
                  <a:rPr lang="zh-CN" altLang="en-US" sz="2000" dirty="0"/>
                  <a:t>若</a:t>
                </a:r>
                <a:r>
                  <a:rPr lang="en-US" altLang="zh-CN" sz="2000" dirty="0"/>
                  <a:t>R1</a:t>
                </a:r>
                <a:r>
                  <a:rPr lang="en-US" altLang="zh-CN" sz="2000" dirty="0">
                    <a:sym typeface="Symbol" panose="05050102010706020507" pitchFamily="18" charset="2"/>
                  </a:rPr>
                  <a:t></a:t>
                </a:r>
                <a:r>
                  <a:rPr lang="en-US" altLang="zh-CN" sz="2000" dirty="0"/>
                  <a:t>R2</a:t>
                </a:r>
                <a:r>
                  <a:rPr lang="zh-CN" altLang="en-US" sz="2000" dirty="0"/>
                  <a:t>，则有</a:t>
                </a:r>
              </a:p>
              <a:p>
                <a:pPr marL="239316" indent="-239316" eaLnBrk="1" hangingPunct="1">
                  <a:lnSpc>
                    <a:spcPct val="120000"/>
                  </a:lnSpc>
                  <a:buClr>
                    <a:schemeClr val="tx2"/>
                  </a:buClr>
                  <a:buFont typeface="Wingdings" panose="05000000000000000000" pitchFamily="2" charset="2"/>
                  <a:buNone/>
                  <a:defRPr/>
                </a:pPr>
                <a:r>
                  <a:rPr lang="en-US" altLang="zh-CN" sz="2000" dirty="0"/>
                  <a:t>r(R1)</a:t>
                </a:r>
                <a:r>
                  <a:rPr lang="en-US" altLang="zh-CN" sz="2000" dirty="0">
                    <a:sym typeface="Symbol" panose="05050102010706020507" pitchFamily="18" charset="2"/>
                  </a:rPr>
                  <a:t></a:t>
                </a:r>
                <a:r>
                  <a:rPr lang="en-US" altLang="zh-CN" sz="2000" dirty="0"/>
                  <a:t>r(R2)</a:t>
                </a:r>
                <a:r>
                  <a:rPr lang="zh-CN" altLang="en-US" sz="2000" dirty="0"/>
                  <a:t>，</a:t>
                </a:r>
              </a:p>
              <a:p>
                <a:pPr marL="239316" indent="-239316" eaLnBrk="1" hangingPunct="1">
                  <a:lnSpc>
                    <a:spcPct val="120000"/>
                  </a:lnSpc>
                  <a:buClr>
                    <a:schemeClr val="tx2"/>
                  </a:buClr>
                  <a:buFont typeface="Wingdings" panose="05000000000000000000" pitchFamily="2" charset="2"/>
                  <a:buNone/>
                  <a:defRPr/>
                </a:pPr>
                <a:r>
                  <a:rPr lang="en-US" altLang="zh-CN" sz="2000" dirty="0"/>
                  <a:t>s(R1)</a:t>
                </a:r>
                <a:r>
                  <a:rPr lang="en-US" altLang="zh-CN" sz="2000" dirty="0">
                    <a:sym typeface="Symbol" panose="05050102010706020507" pitchFamily="18" charset="2"/>
                  </a:rPr>
                  <a:t></a:t>
                </a:r>
                <a:r>
                  <a:rPr lang="en-US" altLang="zh-CN" sz="2000" dirty="0"/>
                  <a:t>s(R2)</a:t>
                </a:r>
                <a:r>
                  <a:rPr lang="zh-CN" altLang="en-US" sz="2000" dirty="0"/>
                  <a:t>，</a:t>
                </a:r>
              </a:p>
              <a:p>
                <a:pPr marL="239316" indent="-239316" eaLnBrk="1" hangingPunct="1">
                  <a:lnSpc>
                    <a:spcPct val="120000"/>
                  </a:lnSpc>
                  <a:buClr>
                    <a:schemeClr val="tx2"/>
                  </a:buClr>
                  <a:buFont typeface="Wingdings" panose="05000000000000000000" pitchFamily="2" charset="2"/>
                  <a:buNone/>
                  <a:defRPr/>
                </a:pPr>
                <a:r>
                  <a:rPr lang="en-US" altLang="zh-CN" sz="2000" dirty="0"/>
                  <a:t>t(R1)</a:t>
                </a:r>
                <a:r>
                  <a:rPr lang="en-US" altLang="zh-CN" sz="2000" dirty="0">
                    <a:sym typeface="Symbol" panose="05050102010706020507" pitchFamily="18" charset="2"/>
                  </a:rPr>
                  <a:t></a:t>
                </a:r>
                <a:r>
                  <a:rPr lang="en-US" altLang="zh-CN" sz="2000" dirty="0"/>
                  <a:t>t(R2)</a:t>
                </a:r>
                <a:r>
                  <a:rPr lang="zh-CN" altLang="en-US" sz="2000" dirty="0"/>
                  <a:t>．</a:t>
                </a:r>
                <a:endParaRPr lang="en-US" altLang="zh-CN" sz="2000" dirty="0"/>
              </a:p>
              <a:p>
                <a:pPr marL="239316" indent="-239316" eaLnBrk="1" hangingPunct="1">
                  <a:lnSpc>
                    <a:spcPct val="120000"/>
                  </a:lnSpc>
                  <a:buClr>
                    <a:schemeClr val="tx2"/>
                  </a:buClr>
                  <a:buNone/>
                  <a:defRPr/>
                </a:pPr>
                <a:r>
                  <a:rPr lang="zh-CN" altLang="en-US" sz="2000" dirty="0"/>
                  <a:t>隐含性质：若</a:t>
                </a:r>
                <a:r>
                  <a:rPr lang="en-US" altLang="zh-CN" sz="2000" dirty="0"/>
                  <a:t>R1</a:t>
                </a:r>
                <a:r>
                  <a:rPr lang="en-US" altLang="zh-CN" sz="2000" dirty="0">
                    <a:sym typeface="Symbol" panose="05050102010706020507" pitchFamily="18" charset="2"/>
                  </a:rPr>
                  <a:t></a:t>
                </a:r>
                <a:r>
                  <a:rPr lang="en-US" altLang="zh-CN" sz="2000" dirty="0"/>
                  <a:t>R2</a:t>
                </a:r>
                <a:r>
                  <a:rPr lang="zh-CN" altLang="en-US" sz="2000" dirty="0"/>
                  <a:t>，则有</a:t>
                </a:r>
                <a:r>
                  <a:rPr lang="en-US" altLang="zh-CN" sz="2000" dirty="0"/>
                  <a:t>(R1)</a:t>
                </a:r>
                <a:r>
                  <a:rPr lang="en-US" altLang="zh-CN" sz="2000" baseline="30000" dirty="0"/>
                  <a:t>n</a:t>
                </a:r>
                <a:r>
                  <a:rPr lang="en-US" altLang="zh-CN" sz="2000" dirty="0">
                    <a:sym typeface="Symbol" panose="05050102010706020507" pitchFamily="18" charset="2"/>
                  </a:rPr>
                  <a:t></a:t>
                </a:r>
                <a:r>
                  <a:rPr lang="en-US" altLang="zh-CN" sz="2000" dirty="0"/>
                  <a:t>(R2)</a:t>
                </a:r>
                <a:r>
                  <a:rPr lang="en-US" altLang="zh-CN" sz="2000" baseline="30000" dirty="0"/>
                  <a:t>n</a:t>
                </a:r>
                <a:r>
                  <a:rPr lang="en-US" altLang="zh-CN" sz="2000" dirty="0"/>
                  <a:t>?</a:t>
                </a:r>
              </a:p>
              <a:p>
                <a:pPr marL="239316" indent="-239316" eaLnBrk="1" hangingPunct="1">
                  <a:lnSpc>
                    <a:spcPct val="120000"/>
                  </a:lnSpc>
                  <a:buClr>
                    <a:schemeClr val="tx2"/>
                  </a:buClr>
                  <a:buNone/>
                  <a:defRPr/>
                </a:pPr>
                <a:r>
                  <a:rPr lang="zh-CN" altLang="en-US" sz="2000" dirty="0"/>
                  <a:t> </a:t>
                </a:r>
                <a:r>
                  <a:rPr lang="en-US" altLang="zh-CN" sz="2000" dirty="0"/>
                  <a:t>R2=R1</a:t>
                </a:r>
                <a:r>
                  <a:rPr lang="en-US" altLang="zh-CN" sz="2000" dirty="0">
                    <a:sym typeface="Symbol" panose="05050102010706020507" pitchFamily="18" charset="2"/>
                  </a:rPr>
                  <a:t>(</a:t>
                </a:r>
                <a:r>
                  <a:rPr lang="en-US" altLang="zh-CN" sz="2000" dirty="0"/>
                  <a:t>R2-R1) </a:t>
                </a:r>
                <a:r>
                  <a:rPr lang="en-US" altLang="zh-CN" sz="2000" dirty="0">
                    <a:cs typeface="Times New Roman" panose="02020603050405020304" pitchFamily="18" charset="0"/>
                  </a:rPr>
                  <a:t>(G</a:t>
                </a:r>
                <a:r>
                  <a:rPr lang="en-US" altLang="zh-CN" sz="2000" dirty="0">
                    <a:sym typeface="Symbol" panose="05050102010706020507" pitchFamily="18" charset="2"/>
                  </a:rPr>
                  <a:t></a:t>
                </a:r>
                <a:r>
                  <a:rPr lang="en-US" altLang="zh-CN" sz="2000" dirty="0">
                    <a:cs typeface="Times New Roman" panose="02020603050405020304" pitchFamily="18" charset="0"/>
                  </a:rPr>
                  <a:t>H)</a:t>
                </a:r>
                <a:r>
                  <a:rPr lang="en-US" altLang="zh-CN" sz="2000" dirty="0">
                    <a:sym typeface="Symbol" panose="05050102010706020507" pitchFamily="18" charset="2"/>
                  </a:rPr>
                  <a:t>⸰</a:t>
                </a:r>
                <a:r>
                  <a:rPr lang="en-US" altLang="zh-CN" sz="2000" dirty="0">
                    <a:cs typeface="Times New Roman" panose="02020603050405020304" pitchFamily="18" charset="0"/>
                  </a:rPr>
                  <a:t>F</a:t>
                </a:r>
                <a:r>
                  <a:rPr lang="en-US" altLang="zh-CN" sz="2000" dirty="0">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rPr>
                  <a:t>G</a:t>
                </a:r>
                <a:r>
                  <a:rPr lang="en-US" altLang="zh-CN" sz="2000" dirty="0">
                    <a:sym typeface="Symbol" panose="05050102010706020507" pitchFamily="18" charset="2"/>
                  </a:rPr>
                  <a:t>⸰</a:t>
                </a:r>
                <a:r>
                  <a:rPr lang="en-US" altLang="zh-CN" sz="2000" dirty="0">
                    <a:cs typeface="Times New Roman" panose="02020603050405020304" pitchFamily="18" charset="0"/>
                  </a:rPr>
                  <a:t>F</a:t>
                </a:r>
                <a:r>
                  <a:rPr lang="en-US" altLang="zh-CN" sz="2000" dirty="0">
                    <a:sym typeface="Symbol" panose="05050102010706020507" pitchFamily="18" charset="2"/>
                  </a:rPr>
                  <a:t></a:t>
                </a:r>
                <a:r>
                  <a:rPr lang="en-US" altLang="zh-CN" sz="2000" dirty="0">
                    <a:cs typeface="Times New Roman" panose="02020603050405020304" pitchFamily="18" charset="0"/>
                  </a:rPr>
                  <a:t>H</a:t>
                </a:r>
                <a:r>
                  <a:rPr lang="en-US" altLang="zh-CN" sz="2000" dirty="0">
                    <a:sym typeface="Symbol" panose="05050102010706020507" pitchFamily="18" charset="2"/>
                  </a:rPr>
                  <a:t>⸰</a:t>
                </a:r>
                <a:r>
                  <a:rPr lang="en-US" altLang="zh-CN" sz="2000" dirty="0">
                    <a:cs typeface="Times New Roman" panose="02020603050405020304" pitchFamily="18" charset="0"/>
                  </a:rPr>
                  <a:t>F F</a:t>
                </a:r>
                <a:r>
                  <a:rPr lang="en-US" altLang="zh-CN" sz="2000" dirty="0">
                    <a:sym typeface="Symbol" panose="05050102010706020507" pitchFamily="18" charset="2"/>
                  </a:rPr>
                  <a:t>⸰</a:t>
                </a:r>
                <a:r>
                  <a:rPr lang="en-US" altLang="zh-CN" sz="2000" dirty="0">
                    <a:cs typeface="Times New Roman" panose="02020603050405020304" pitchFamily="18" charset="0"/>
                  </a:rPr>
                  <a:t>(G</a:t>
                </a:r>
                <a:r>
                  <a:rPr lang="en-US" altLang="zh-CN" sz="2000" dirty="0">
                    <a:sym typeface="Symbol" panose="05050102010706020507" pitchFamily="18" charset="2"/>
                  </a:rPr>
                  <a:t></a:t>
                </a:r>
                <a:r>
                  <a:rPr lang="en-US" altLang="zh-CN" sz="2000" dirty="0">
                    <a:cs typeface="Times New Roman" panose="02020603050405020304" pitchFamily="18" charset="0"/>
                  </a:rPr>
                  <a:t>H)=F</a:t>
                </a:r>
                <a:r>
                  <a:rPr lang="en-US" altLang="zh-CN" sz="2000" dirty="0">
                    <a:sym typeface="Symbol" panose="05050102010706020507" pitchFamily="18" charset="2"/>
                  </a:rPr>
                  <a:t>⸰</a:t>
                </a:r>
                <a:r>
                  <a:rPr lang="en-US" altLang="zh-CN" sz="2000" dirty="0">
                    <a:cs typeface="Times New Roman" panose="02020603050405020304" pitchFamily="18" charset="0"/>
                  </a:rPr>
                  <a:t>G</a:t>
                </a:r>
                <a:r>
                  <a:rPr lang="en-US" altLang="zh-CN" sz="2000" dirty="0">
                    <a:sym typeface="Symbol" panose="05050102010706020507" pitchFamily="18" charset="2"/>
                  </a:rPr>
                  <a:t></a:t>
                </a:r>
                <a:r>
                  <a:rPr lang="en-US" altLang="zh-CN" sz="2000" dirty="0">
                    <a:cs typeface="Times New Roman" panose="02020603050405020304" pitchFamily="18" charset="0"/>
                  </a:rPr>
                  <a:t>F</a:t>
                </a:r>
                <a:r>
                  <a:rPr lang="en-US" altLang="zh-CN" sz="2000" dirty="0">
                    <a:sym typeface="Symbol" panose="05050102010706020507" pitchFamily="18" charset="2"/>
                  </a:rPr>
                  <a:t>⸰</a:t>
                </a:r>
                <a:r>
                  <a:rPr lang="en-US" altLang="zh-CN" sz="2000" dirty="0">
                    <a:cs typeface="Times New Roman" panose="02020603050405020304" pitchFamily="18" charset="0"/>
                  </a:rPr>
                  <a:t>H</a:t>
                </a:r>
              </a:p>
              <a:p>
                <a:pPr marL="239316" indent="-239316" eaLnBrk="1" hangingPunct="1">
                  <a:lnSpc>
                    <a:spcPct val="120000"/>
                  </a:lnSpc>
                  <a:buClr>
                    <a:schemeClr val="tx2"/>
                  </a:buClr>
                  <a:buNone/>
                  <a:defRPr/>
                </a:pPr>
                <a:r>
                  <a:rPr lang="zh-CN" altLang="en-US" sz="2000" dirty="0"/>
                  <a:t>数学归纳法，</a:t>
                </a:r>
                <a:r>
                  <a:rPr lang="en-US" altLang="zh-CN" sz="2000" dirty="0"/>
                  <a:t>n=1</a:t>
                </a:r>
                <a:r>
                  <a:rPr lang="zh-CN" altLang="en-US" sz="2000" dirty="0"/>
                  <a:t>时显然成立。假设</a:t>
                </a:r>
                <a:r>
                  <a:rPr lang="en-US" altLang="zh-CN" sz="2000" dirty="0"/>
                  <a:t>1&lt;=k&lt;=n-1</a:t>
                </a:r>
                <a:r>
                  <a:rPr lang="zh-CN" altLang="en-US" sz="2000" dirty="0"/>
                  <a:t>时成立，择</a:t>
                </a:r>
                <a:endParaRPr lang="en-US" altLang="zh-CN" sz="2000" dirty="0"/>
              </a:p>
              <a:p>
                <a:pPr marL="239316" indent="-239316" eaLnBrk="1" hangingPunct="1">
                  <a:lnSpc>
                    <a:spcPct val="120000"/>
                  </a:lnSpc>
                  <a:buClr>
                    <a:schemeClr val="tx2"/>
                  </a:buClr>
                  <a:buNone/>
                  <a:defRPr/>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b="1" i="1" smtClean="0">
                                  <a:latin typeface="Cambria Math" panose="02040503050406030204" pitchFamily="18" charset="0"/>
                                </a:rPr>
                                <m:t>(</m:t>
                              </m:r>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𝟐</m:t>
                              </m:r>
                            </m:sub>
                          </m:sSub>
                          <m:r>
                            <a:rPr lang="en-US" altLang="zh-CN" sz="2000" b="1" i="1" smtClean="0">
                              <a:latin typeface="Cambria Math" panose="02040503050406030204" pitchFamily="18" charset="0"/>
                            </a:rPr>
                            <m:t>)</m:t>
                          </m:r>
                        </m:e>
                        <m:sup>
                          <m:r>
                            <a:rPr lang="en-US" altLang="zh-CN" sz="2000" b="1" i="1" smtClean="0">
                              <a:latin typeface="Cambria Math" panose="02040503050406030204" pitchFamily="18" charset="0"/>
                            </a:rPr>
                            <m:t>𝒏</m:t>
                          </m:r>
                        </m:sup>
                      </m:sSup>
                      <m:r>
                        <a:rPr lang="en-US" altLang="zh-CN" sz="2000" b="1" i="1" smtClean="0">
                          <a:latin typeface="Cambria Math" panose="02040503050406030204" pitchFamily="18" charset="0"/>
                        </a:rPr>
                        <m:t>=</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m:rPr>
                                  <m:sty m:val="p"/>
                                </m:rPr>
                                <a:rPr lang="en-US" altLang="zh-CN" sz="2000" i="1">
                                  <a:latin typeface="Cambria Math" panose="02040503050406030204" pitchFamily="18" charset="0"/>
                                </a:rPr>
                                <m:t>R</m:t>
                              </m:r>
                            </m:e>
                            <m:sub>
                              <m:r>
                                <a:rPr lang="en-US" altLang="zh-CN" sz="2000" b="1" i="1" smtClean="0">
                                  <a:latin typeface="Cambria Math" panose="02040503050406030204" pitchFamily="18" charset="0"/>
                                </a:rPr>
                                <m:t>𝟐</m:t>
                              </m:r>
                            </m:sub>
                          </m:sSub>
                          <m:r>
                            <a:rPr lang="en-US" altLang="zh-CN" sz="2000" i="1">
                              <a:latin typeface="Cambria Math" panose="02040503050406030204" pitchFamily="18" charset="0"/>
                            </a:rPr>
                            <m:t>)</m:t>
                          </m:r>
                        </m:e>
                        <m:sup>
                          <m:r>
                            <a:rPr lang="en-US" altLang="zh-CN" sz="2000" i="1">
                              <a:latin typeface="Cambria Math" panose="02040503050406030204" pitchFamily="18" charset="0"/>
                            </a:rPr>
                            <m:t>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p>
                      </m:sSup>
                      <m:r>
                        <a:rPr lang="en-US" altLang="zh-CN" sz="2000" i="1" smtClean="0">
                          <a:latin typeface="Cambria Math" panose="02040503050406030204" pitchFamily="18" charset="0"/>
                          <a:sym typeface="Symbol" panose="05050102010706020507" pitchFamily="18" charset="2"/>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𝟏</m:t>
                          </m:r>
                        </m:sub>
                      </m:sSub>
                      <m:r>
                        <a:rPr lang="en-US" altLang="zh-CN" sz="2000" i="1">
                          <a:latin typeface="Cambria Math" panose="02040503050406030204" pitchFamily="18" charset="0"/>
                          <a:sym typeface="Symbol" panose="05050102010706020507" pitchFamily="18" charset="2"/>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𝑅</m:t>
                          </m:r>
                        </m:e>
                        <m:sub>
                          <m:r>
                            <a:rPr lang="en-US" altLang="zh-CN" sz="2000" i="1">
                              <a:latin typeface="Cambria Math" panose="02040503050406030204" pitchFamily="18" charset="0"/>
                            </a:rPr>
                            <m:t>𝟐</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𝟏</m:t>
                          </m:r>
                        </m:sub>
                      </m:sSub>
                      <m:r>
                        <a:rPr lang="en-US" altLang="zh-CN" sz="2000" i="1">
                          <a:latin typeface="Cambria Math" panose="02040503050406030204" pitchFamily="18" charset="0"/>
                          <a:sym typeface="Symbol" panose="05050102010706020507" pitchFamily="18" charset="2"/>
                        </a:rPr>
                        <m:t>)</m:t>
                      </m:r>
                      <m:r>
                        <a:rPr lang="en-US" altLang="zh-CN" sz="2000" i="1">
                          <a:latin typeface="Cambria Math" panose="02040503050406030204" pitchFamily="18" charset="0"/>
                        </a:rPr>
                        <m:t>)</m:t>
                      </m:r>
                    </m:oMath>
                  </m:oMathPara>
                </a14:m>
                <a:endParaRPr lang="en-US" altLang="zh-CN" sz="2000" dirty="0"/>
              </a:p>
              <a:p>
                <a:pPr marL="239316" indent="-239316" eaLnBrk="1" hangingPunct="1">
                  <a:lnSpc>
                    <a:spcPct val="120000"/>
                  </a:lnSpc>
                  <a:buClr>
                    <a:schemeClr val="tx2"/>
                  </a:buClr>
                  <a:buNone/>
                  <a:defRPr/>
                </a:pPr>
                <a:r>
                  <a:rPr lang="en-US" altLang="zh-CN" sz="2000" dirty="0">
                    <a:sym typeface="Symbol" panose="05050102010706020507" pitchFamily="18" charset="2"/>
                  </a:rPr>
                  <a:t></a:t>
                </a:r>
                <a14:m>
                  <m:oMath xmlns:m="http://schemas.openxmlformats.org/officeDocument/2006/math">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m:rPr>
                                <m:sty m:val="p"/>
                              </m:rPr>
                              <a:rPr lang="en-US" altLang="zh-CN" sz="2000" i="1">
                                <a:latin typeface="Cambria Math" panose="02040503050406030204" pitchFamily="18" charset="0"/>
                              </a:rPr>
                              <m:t>R</m:t>
                            </m:r>
                          </m:e>
                          <m:sub>
                            <m:r>
                              <a:rPr lang="en-US" altLang="zh-CN" sz="2000" b="1" i="1" smtClean="0">
                                <a:latin typeface="Cambria Math" panose="02040503050406030204" pitchFamily="18" charset="0"/>
                              </a:rPr>
                              <m:t>𝟏</m:t>
                            </m:r>
                          </m:sub>
                        </m:sSub>
                        <m:r>
                          <a:rPr lang="en-US" altLang="zh-CN" sz="2000" i="1">
                            <a:latin typeface="Cambria Math" panose="02040503050406030204" pitchFamily="18" charset="0"/>
                          </a:rPr>
                          <m:t>)</m:t>
                        </m:r>
                      </m:e>
                      <m:sup>
                        <m:r>
                          <a:rPr lang="en-US" altLang="zh-CN" sz="2000" i="1">
                            <a:latin typeface="Cambria Math" panose="02040503050406030204" pitchFamily="18" charset="0"/>
                          </a:rPr>
                          <m:t>𝒏</m:t>
                        </m:r>
                        <m:r>
                          <a:rPr lang="en-US" altLang="zh-CN" sz="2000" i="1">
                            <a:latin typeface="Cambria Math" panose="02040503050406030204" pitchFamily="18" charset="0"/>
                          </a:rPr>
                          <m:t>−</m:t>
                        </m:r>
                        <m:r>
                          <a:rPr lang="en-US" altLang="zh-CN" sz="2000" i="1">
                            <a:latin typeface="Cambria Math" panose="02040503050406030204" pitchFamily="18" charset="0"/>
                          </a:rPr>
                          <m:t>𝟏</m:t>
                        </m:r>
                      </m:sup>
                    </m:sSup>
                  </m:oMath>
                </a14:m>
                <a:r>
                  <a:rPr lang="en-US" altLang="zh-CN" sz="2000" dirty="0">
                    <a:sym typeface="Symbol" panose="05050102010706020507" pitchFamily="18" charset="2"/>
                  </a:rPr>
                  <a:t> </a:t>
                </a:r>
                <a14:m>
                  <m:oMath xmlns:m="http://schemas.openxmlformats.org/officeDocument/2006/math">
                    <m:r>
                      <a:rPr lang="en-US" altLang="zh-CN" sz="2000" i="1">
                        <a:latin typeface="Cambria Math" panose="02040503050406030204" pitchFamily="18" charset="0"/>
                        <a:sym typeface="Symbol" panose="05050102010706020507" pitchFamily="18" charset="2"/>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𝟏</m:t>
                        </m:r>
                      </m:sub>
                    </m:sSub>
                    <m:r>
                      <a:rPr lang="en-US" altLang="zh-CN" sz="2000" i="1">
                        <a:latin typeface="Cambria Math" panose="02040503050406030204" pitchFamily="18" charset="0"/>
                        <a:sym typeface="Symbol" panose="05050102010706020507" pitchFamily="18" charset="2"/>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𝑅</m:t>
                        </m:r>
                      </m:e>
                      <m:sub>
                        <m:r>
                          <a:rPr lang="en-US" altLang="zh-CN" sz="2000" i="1">
                            <a:latin typeface="Cambria Math" panose="02040503050406030204" pitchFamily="18" charset="0"/>
                          </a:rPr>
                          <m:t>𝟐</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𝟏</m:t>
                        </m:r>
                      </m:sub>
                    </m:sSub>
                    <m:r>
                      <a:rPr lang="en-US" altLang="zh-CN" sz="2000" i="1">
                        <a:latin typeface="Cambria Math" panose="02040503050406030204" pitchFamily="18" charset="0"/>
                        <a:sym typeface="Symbol" panose="05050102010706020507" pitchFamily="18" charset="2"/>
                      </a:rPr>
                      <m:t>)</m:t>
                    </m:r>
                    <m:r>
                      <a:rPr lang="en-US" altLang="zh-CN" sz="2000" i="1">
                        <a:latin typeface="Cambria Math" panose="02040503050406030204" pitchFamily="18" charset="0"/>
                      </a:rPr>
                      <m:t>)</m:t>
                    </m:r>
                  </m:oMath>
                </a14:m>
                <a:r>
                  <a:rPr lang="en-US" altLang="zh-CN" sz="2000" dirty="0"/>
                  <a:t>=</a:t>
                </a:r>
                <a14:m>
                  <m:oMath xmlns:m="http://schemas.openxmlformats.org/officeDocument/2006/math">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𝟏</m:t>
                            </m:r>
                          </m:sub>
                        </m:sSub>
                        <m:r>
                          <a:rPr lang="en-US" altLang="zh-CN" sz="2000" i="1">
                            <a:latin typeface="Cambria Math" panose="02040503050406030204" pitchFamily="18" charset="0"/>
                          </a:rPr>
                          <m:t>)</m:t>
                        </m:r>
                      </m:e>
                      <m:sup>
                        <m:r>
                          <a:rPr lang="en-US" altLang="zh-CN" sz="2000" i="1">
                            <a:latin typeface="Cambria Math" panose="02040503050406030204" pitchFamily="18" charset="0"/>
                          </a:rPr>
                          <m:t>𝒏</m:t>
                        </m:r>
                      </m:sup>
                    </m:sSup>
                  </m:oMath>
                </a14:m>
                <a:r>
                  <a:rPr lang="en-US" altLang="zh-CN" sz="2000" dirty="0">
                    <a:sym typeface="Symbol" panose="05050102010706020507" pitchFamily="18" charset="2"/>
                  </a:rPr>
                  <a:t> </a:t>
                </a:r>
                <a14:m>
                  <m:oMath xmlns:m="http://schemas.openxmlformats.org/officeDocument/2006/math">
                    <m:r>
                      <a:rPr lang="en-US" altLang="zh-CN" sz="2000" i="1">
                        <a:latin typeface="Cambria Math" panose="02040503050406030204" pitchFamily="18" charset="0"/>
                        <a:sym typeface="Symbol" panose="05050102010706020507" pitchFamily="18" charset="2"/>
                      </a:rPr>
                      <m:t></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𝟏</m:t>
                            </m:r>
                          </m:sub>
                        </m:sSub>
                        <m:r>
                          <a:rPr lang="en-US" altLang="zh-CN" sz="2000" i="1">
                            <a:latin typeface="Cambria Math" panose="02040503050406030204" pitchFamily="18" charset="0"/>
                          </a:rPr>
                          <m:t>)</m:t>
                        </m:r>
                      </m:e>
                      <m:sup>
                        <m:r>
                          <a:rPr lang="en-US" altLang="zh-CN" sz="2000" i="1">
                            <a:latin typeface="Cambria Math" panose="02040503050406030204" pitchFamily="18" charset="0"/>
                          </a:rPr>
                          <m:t>𝒏</m:t>
                        </m:r>
                        <m:r>
                          <a:rPr lang="en-US" altLang="zh-CN" sz="2000" i="1">
                            <a:latin typeface="Cambria Math" panose="02040503050406030204" pitchFamily="18" charset="0"/>
                          </a:rPr>
                          <m:t>−</m:t>
                        </m:r>
                        <m:r>
                          <a:rPr lang="en-US" altLang="zh-CN" sz="2000" i="1">
                            <a:latin typeface="Cambria Math" panose="02040503050406030204" pitchFamily="18" charset="0"/>
                          </a:rPr>
                          <m:t>𝟏</m:t>
                        </m:r>
                      </m:sup>
                    </m:sSup>
                    <m:r>
                      <a:rPr lang="en-US" altLang="zh-CN" sz="2000" i="1">
                        <a:latin typeface="Cambria Math" panose="02040503050406030204" pitchFamily="18" charset="0"/>
                        <a:sym typeface="Symbol" panose="05050102010706020507" pitchFamily="18" charset="2"/>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𝑅</m:t>
                        </m:r>
                      </m:e>
                      <m:sub>
                        <m:r>
                          <a:rPr lang="en-US" altLang="zh-CN" sz="2000" i="1">
                            <a:latin typeface="Cambria Math" panose="02040503050406030204" pitchFamily="18" charset="0"/>
                          </a:rPr>
                          <m:t>𝟐</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𝟏</m:t>
                        </m:r>
                      </m:sub>
                    </m:sSub>
                    <m:r>
                      <a:rPr lang="en-US" altLang="zh-CN" sz="2000" i="1">
                        <a:latin typeface="Cambria Math" panose="02040503050406030204" pitchFamily="18" charset="0"/>
                        <a:sym typeface="Symbol" panose="05050102010706020507" pitchFamily="18" charset="2"/>
                      </a:rPr>
                      <m:t>)</m:t>
                    </m:r>
                  </m:oMath>
                </a14:m>
                <a:r>
                  <a:rPr lang="en-US" altLang="zh-CN" sz="2000" dirty="0">
                    <a:sym typeface="Symbol" panose="05050102010706020507" pitchFamily="18" charset="2"/>
                  </a:rPr>
                  <a:t> </a:t>
                </a:r>
                <a14:m>
                  <m:oMath xmlns:m="http://schemas.openxmlformats.org/officeDocument/2006/math">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m:rPr>
                                <m:sty m:val="p"/>
                              </m:rPr>
                              <a:rPr lang="en-US" altLang="zh-CN" sz="2000" i="1">
                                <a:latin typeface="Cambria Math" panose="02040503050406030204" pitchFamily="18" charset="0"/>
                              </a:rPr>
                              <m:t>R</m:t>
                            </m:r>
                          </m:e>
                          <m:sub>
                            <m:r>
                              <a:rPr lang="en-US" altLang="zh-CN" sz="2000" i="1">
                                <a:latin typeface="Cambria Math" panose="02040503050406030204" pitchFamily="18" charset="0"/>
                              </a:rPr>
                              <m:t>𝟏</m:t>
                            </m:r>
                          </m:sub>
                        </m:sSub>
                        <m:r>
                          <a:rPr lang="en-US" altLang="zh-CN" sz="2000" i="1">
                            <a:latin typeface="Cambria Math" panose="02040503050406030204" pitchFamily="18" charset="0"/>
                          </a:rPr>
                          <m:t>)</m:t>
                        </m:r>
                      </m:e>
                      <m:sup>
                        <m:r>
                          <a:rPr lang="en-US" altLang="zh-CN" sz="2000" i="1">
                            <a:latin typeface="Cambria Math" panose="02040503050406030204" pitchFamily="18" charset="0"/>
                          </a:rPr>
                          <m:t>𝒏</m:t>
                        </m:r>
                      </m:sup>
                    </m:sSup>
                  </m:oMath>
                </a14:m>
                <a:endParaRPr lang="en-US" altLang="zh-CN" sz="2000" dirty="0"/>
              </a:p>
            </p:txBody>
          </p:sp>
        </mc:Choice>
        <mc:Fallback xmlns="">
          <p:sp>
            <p:nvSpPr>
              <p:cNvPr id="113667" name="Rectangle 4"/>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823" t="-723" b="-16094"/>
                </a:stretch>
              </a:blipFill>
            </p:spPr>
            <p:txBody>
              <a:bodyPr/>
              <a:lstStyle/>
              <a:p>
                <a:r>
                  <a:rPr lang="zh-CN" altLang="en-US">
                    <a:noFill/>
                  </a:rPr>
                  <a:t> </a:t>
                </a:r>
              </a:p>
            </p:txBody>
          </p:sp>
        </mc:Fallback>
      </mc:AlternateContent>
    </p:spTree>
  </p:cSld>
  <p:clrMapOvr>
    <a:masterClrMapping/>
  </p:clrMapOvr>
  <p:transition spd="slow" advTm="8000">
    <p:zoom/>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053"/>
          <p:cNvSpPr>
            <a:spLocks noGrp="1" noChangeArrowheads="1"/>
          </p:cNvSpPr>
          <p:nvPr>
            <p:ph type="title"/>
          </p:nvPr>
        </p:nvSpPr>
        <p:spPr>
          <a:xfrm>
            <a:off x="928688" y="171450"/>
            <a:ext cx="7315200" cy="742950"/>
          </a:xfrm>
        </p:spPr>
        <p:txBody>
          <a:bodyPr/>
          <a:lstStyle/>
          <a:p>
            <a:pPr eaLnBrk="1" hangingPunct="1"/>
            <a:r>
              <a:rPr lang="zh-CN" altLang="en-US" sz="4200"/>
              <a:t>传递闭包的求解</a:t>
            </a:r>
          </a:p>
        </p:txBody>
      </p:sp>
      <mc:AlternateContent xmlns:mc="http://schemas.openxmlformats.org/markup-compatibility/2006" xmlns:a14="http://schemas.microsoft.com/office/drawing/2010/main">
        <mc:Choice Requires="a14">
          <p:sp>
            <p:nvSpPr>
              <p:cNvPr id="277510" name="Rectangle 2054"/>
              <p:cNvSpPr>
                <a:spLocks noGrp="1" noChangeArrowheads="1"/>
              </p:cNvSpPr>
              <p:nvPr>
                <p:ph sz="quarter" idx="1"/>
              </p:nvPr>
            </p:nvSpPr>
            <p:spPr>
              <a:xfrm>
                <a:off x="612775" y="1200150"/>
                <a:ext cx="8153400" cy="3371850"/>
              </a:xfrm>
            </p:spPr>
            <p:txBody>
              <a:bodyPr/>
              <a:lstStyle/>
              <a:p>
                <a:pPr marL="239316" indent="-239316" eaLnBrk="1" hangingPunct="1">
                  <a:defRPr/>
                </a:pPr>
                <a:r>
                  <a:rPr lang="en-US" altLang="zh-CN" sz="2800" dirty="0"/>
                  <a:t>t(R)=</a:t>
                </a:r>
                <a14:m>
                  <m:oMath xmlns:m="http://schemas.openxmlformats.org/officeDocument/2006/math">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𝒊</m:t>
                        </m:r>
                        <m:r>
                          <a:rPr lang="en-US" altLang="zh-CN" sz="2800" i="1">
                            <a:latin typeface="Cambria Math" panose="02040503050406030204" pitchFamily="18" charset="0"/>
                          </a:rPr>
                          <m:t>=</m:t>
                        </m:r>
                        <m:r>
                          <a:rPr lang="en-US" altLang="zh-CN" sz="2800" i="1">
                            <a:latin typeface="Cambria Math" panose="02040503050406030204" pitchFamily="18" charset="0"/>
                          </a:rPr>
                          <m:t>𝟏</m:t>
                        </m:r>
                      </m:sub>
                      <m:sup>
                        <m:r>
                          <a:rPr lang="en-US" altLang="zh-CN" sz="2800" b="1" i="1" smtClean="0">
                            <a:latin typeface="Cambria Math" panose="02040503050406030204" pitchFamily="18" charset="0"/>
                            <a:ea typeface="Cambria Math" panose="02040503050406030204" pitchFamily="18" charset="0"/>
                          </a:rPr>
                          <m:t>𝒏</m:t>
                        </m:r>
                      </m:sup>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𝑹</m:t>
                            </m:r>
                          </m:e>
                          <m:sup>
                            <m:r>
                              <a:rPr lang="en-US" altLang="zh-CN" sz="2800" i="1">
                                <a:latin typeface="Cambria Math" panose="02040503050406030204" pitchFamily="18" charset="0"/>
                              </a:rPr>
                              <m:t>𝒊</m:t>
                            </m:r>
                          </m:sup>
                        </m:sSup>
                      </m:e>
                    </m:nary>
                  </m:oMath>
                </a14:m>
                <a:endParaRPr lang="en-US" altLang="zh-CN" sz="2800" dirty="0"/>
              </a:p>
              <a:p>
                <a:pPr marL="239316" indent="-239316" eaLnBrk="1" hangingPunct="1">
                  <a:defRPr/>
                </a:pPr>
                <a:r>
                  <a:rPr lang="zh-CN" altLang="en-US" sz="2800" dirty="0"/>
                  <a:t>关系矩阵的乘法</a:t>
                </a:r>
              </a:p>
              <a:p>
                <a:pPr marL="479822" lvl="1" eaLnBrk="1" hangingPunct="1">
                  <a:buFont typeface="Wingdings" panose="05000000000000000000" pitchFamily="2" charset="2"/>
                  <a:buChar char="l"/>
                  <a:defRPr/>
                </a:pPr>
                <a:r>
                  <a:rPr lang="zh-CN" altLang="en-US" sz="2800" dirty="0"/>
                  <a:t>当有限集合</a:t>
                </a:r>
                <a:r>
                  <a:rPr lang="en-US" altLang="zh-CN" sz="2800" dirty="0"/>
                  <a:t>A</a:t>
                </a:r>
                <a:r>
                  <a:rPr lang="zh-CN" altLang="en-US" sz="2800" dirty="0"/>
                  <a:t>的元素较多时，用矩阵运算求</a:t>
                </a:r>
                <a:r>
                  <a:rPr lang="en-US" altLang="zh-CN" sz="2800" dirty="0"/>
                  <a:t>A</a:t>
                </a:r>
                <a:r>
                  <a:rPr lang="zh-CN" altLang="en-US" sz="2800" dirty="0"/>
                  <a:t>上的关系</a:t>
                </a:r>
                <a:r>
                  <a:rPr lang="en-US" altLang="zh-CN" sz="2800" dirty="0"/>
                  <a:t>R</a:t>
                </a:r>
                <a:r>
                  <a:rPr lang="zh-CN" altLang="en-US" sz="2800" dirty="0"/>
                  <a:t>的传送闭包很复杂．</a:t>
                </a:r>
              </a:p>
              <a:p>
                <a:pPr marL="239316" indent="-239316" eaLnBrk="1" hangingPunct="1">
                  <a:defRPr/>
                </a:pPr>
                <a:r>
                  <a:rPr lang="en-US" altLang="zh-CN" sz="2800" dirty="0"/>
                  <a:t>1962</a:t>
                </a:r>
                <a:r>
                  <a:rPr lang="zh-CN" altLang="en-US" sz="2800" dirty="0"/>
                  <a:t>年</a:t>
                </a:r>
                <a:r>
                  <a:rPr lang="en-US" altLang="zh-CN" sz="2800" dirty="0" err="1"/>
                  <a:t>Warshall</a:t>
                </a:r>
                <a:r>
                  <a:rPr lang="zh-CN" altLang="en-US" sz="2800" dirty="0"/>
                  <a:t>提出了一种有效的算法</a:t>
                </a:r>
              </a:p>
            </p:txBody>
          </p:sp>
        </mc:Choice>
        <mc:Fallback xmlns="">
          <p:sp>
            <p:nvSpPr>
              <p:cNvPr id="277510" name="Rectangle 2054"/>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374" t="-2170"/>
                </a:stretch>
              </a:blipFill>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510">
                                            <p:txEl>
                                              <p:pRg st="0" end="0"/>
                                            </p:txEl>
                                          </p:spTgt>
                                        </p:tgtEl>
                                        <p:attrNameLst>
                                          <p:attrName>style.visibility</p:attrName>
                                        </p:attrNameLst>
                                      </p:cBhvr>
                                      <p:to>
                                        <p:strVal val="visible"/>
                                      </p:to>
                                    </p:set>
                                    <p:anim calcmode="lin" valueType="num">
                                      <p:cBhvr additive="base">
                                        <p:cTn id="7" dur="500" fill="hold"/>
                                        <p:tgtEl>
                                          <p:spTgt spid="2775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7510">
                                            <p:txEl>
                                              <p:pRg st="1" end="1"/>
                                            </p:txEl>
                                          </p:spTgt>
                                        </p:tgtEl>
                                        <p:attrNameLst>
                                          <p:attrName>style.visibility</p:attrName>
                                        </p:attrNameLst>
                                      </p:cBhvr>
                                      <p:to>
                                        <p:strVal val="visible"/>
                                      </p:to>
                                    </p:set>
                                    <p:anim calcmode="lin" valueType="num">
                                      <p:cBhvr additive="base">
                                        <p:cTn id="13" dur="500" fill="hold"/>
                                        <p:tgtEl>
                                          <p:spTgt spid="2775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751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7510">
                                            <p:txEl>
                                              <p:pRg st="2" end="2"/>
                                            </p:txEl>
                                          </p:spTgt>
                                        </p:tgtEl>
                                        <p:attrNameLst>
                                          <p:attrName>style.visibility</p:attrName>
                                        </p:attrNameLst>
                                      </p:cBhvr>
                                      <p:to>
                                        <p:strVal val="visible"/>
                                      </p:to>
                                    </p:set>
                                    <p:anim calcmode="lin" valueType="num">
                                      <p:cBhvr additive="base">
                                        <p:cTn id="17" dur="500" fill="hold"/>
                                        <p:tgtEl>
                                          <p:spTgt spid="2775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75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7510">
                                            <p:txEl>
                                              <p:pRg st="3" end="3"/>
                                            </p:txEl>
                                          </p:spTgt>
                                        </p:tgtEl>
                                        <p:attrNameLst>
                                          <p:attrName>style.visibility</p:attrName>
                                        </p:attrNameLst>
                                      </p:cBhvr>
                                      <p:to>
                                        <p:strVal val="visible"/>
                                      </p:to>
                                    </p:set>
                                    <p:anim calcmode="lin" valueType="num">
                                      <p:cBhvr additive="base">
                                        <p:cTn id="23" dur="500" fill="hold"/>
                                        <p:tgtEl>
                                          <p:spTgt spid="2775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75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0" grpId="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5"/>
          <p:cNvSpPr>
            <a:spLocks noGrp="1" noChangeArrowheads="1"/>
          </p:cNvSpPr>
          <p:nvPr>
            <p:ph type="title"/>
          </p:nvPr>
        </p:nvSpPr>
        <p:spPr>
          <a:xfrm>
            <a:off x="928688" y="171450"/>
            <a:ext cx="7315200" cy="742950"/>
          </a:xfrm>
        </p:spPr>
        <p:txBody>
          <a:bodyPr/>
          <a:lstStyle/>
          <a:p>
            <a:pPr eaLnBrk="1" hangingPunct="1"/>
            <a:r>
              <a:rPr lang="zh-CN" altLang="en-US" sz="4200"/>
              <a:t>传递闭包的求解</a:t>
            </a:r>
          </a:p>
        </p:txBody>
      </p:sp>
      <p:sp>
        <p:nvSpPr>
          <p:cNvPr id="281604" name="Rectangle 4"/>
          <p:cNvSpPr>
            <a:spLocks noGrp="1" noChangeArrowheads="1"/>
          </p:cNvSpPr>
          <p:nvPr>
            <p:ph sz="quarter" idx="1"/>
          </p:nvPr>
        </p:nvSpPr>
        <p:spPr>
          <a:xfrm>
            <a:off x="612775" y="1200150"/>
            <a:ext cx="8153400" cy="3371850"/>
          </a:xfrm>
        </p:spPr>
        <p:txBody>
          <a:bodyPr/>
          <a:lstStyle/>
          <a:p>
            <a:pPr eaLnBrk="1" hangingPunct="1">
              <a:lnSpc>
                <a:spcPct val="90000"/>
              </a:lnSpc>
              <a:buClr>
                <a:schemeClr val="tx2"/>
              </a:buClr>
              <a:buFont typeface="Wingdings" panose="05000000000000000000" pitchFamily="2" charset="2"/>
              <a:buNone/>
            </a:pPr>
            <a:r>
              <a:rPr lang="en-US" altLang="zh-CN" sz="2400" dirty="0" err="1"/>
              <a:t>Warshall</a:t>
            </a:r>
            <a:r>
              <a:rPr lang="zh-CN" altLang="en-US" sz="2400" dirty="0"/>
              <a:t>算法：</a:t>
            </a:r>
            <a:r>
              <a:rPr lang="en-US" altLang="zh-CN" sz="2400" dirty="0"/>
              <a:t>(</a:t>
            </a:r>
            <a:r>
              <a:rPr lang="zh-CN" altLang="en-US" sz="2400" dirty="0"/>
              <a:t>令</a:t>
            </a:r>
            <a:r>
              <a:rPr lang="en-US" altLang="zh-CN" sz="2400" dirty="0"/>
              <a:t>B[</a:t>
            </a:r>
            <a:r>
              <a:rPr lang="en-US" altLang="zh-CN" sz="2400" dirty="0" err="1"/>
              <a:t>j,i</a:t>
            </a:r>
            <a:r>
              <a:rPr lang="en-US" altLang="zh-CN" sz="2400" dirty="0"/>
              <a:t>]</a:t>
            </a:r>
            <a:r>
              <a:rPr lang="zh-CN" altLang="en-US" sz="2400" dirty="0"/>
              <a:t>表示矩阵</a:t>
            </a:r>
            <a:r>
              <a:rPr lang="en-US" altLang="zh-CN" sz="2400" dirty="0"/>
              <a:t>B</a:t>
            </a:r>
            <a:r>
              <a:rPr lang="zh-CN" altLang="en-US" sz="2400" dirty="0"/>
              <a:t>第</a:t>
            </a:r>
            <a:r>
              <a:rPr lang="en-US" altLang="zh-CN" sz="2400" dirty="0"/>
              <a:t>j</a:t>
            </a:r>
            <a:r>
              <a:rPr lang="zh-CN" altLang="en-US" sz="2400" dirty="0"/>
              <a:t>行第</a:t>
            </a:r>
            <a:r>
              <a:rPr lang="en-US" altLang="zh-CN" sz="2400" dirty="0" err="1"/>
              <a:t>i</a:t>
            </a:r>
            <a:r>
              <a:rPr lang="zh-CN" altLang="en-US" sz="2400" dirty="0"/>
              <a:t>列的元素</a:t>
            </a:r>
            <a:r>
              <a:rPr lang="en-US" altLang="zh-CN" sz="2400" dirty="0"/>
              <a:t>)</a:t>
            </a:r>
          </a:p>
          <a:p>
            <a:pPr eaLnBrk="1" hangingPunct="1">
              <a:lnSpc>
                <a:spcPct val="90000"/>
              </a:lnSpc>
              <a:buClr>
                <a:schemeClr val="tx2"/>
              </a:buClr>
              <a:buFont typeface="Wingdings" panose="05000000000000000000" pitchFamily="2" charset="2"/>
              <a:buNone/>
            </a:pPr>
            <a:r>
              <a:rPr lang="en-US" altLang="zh-CN" sz="2400" dirty="0"/>
              <a:t>(1)</a:t>
            </a:r>
            <a:r>
              <a:rPr lang="zh-CN" altLang="en-US" sz="2400" dirty="0"/>
              <a:t>令矩阵</a:t>
            </a:r>
            <a:r>
              <a:rPr lang="en-US" altLang="zh-CN" sz="2400" dirty="0"/>
              <a:t>B</a:t>
            </a:r>
            <a:r>
              <a:rPr lang="zh-CN" altLang="en-US" sz="2400" dirty="0"/>
              <a:t>＝</a:t>
            </a:r>
            <a:r>
              <a:rPr lang="en-US" altLang="zh-CN" sz="2400" dirty="0"/>
              <a:t>M(R)</a:t>
            </a:r>
            <a:r>
              <a:rPr lang="zh-CN" altLang="en-US" sz="2400" dirty="0"/>
              <a:t>，</a:t>
            </a:r>
          </a:p>
          <a:p>
            <a:pPr eaLnBrk="1" hangingPunct="1">
              <a:lnSpc>
                <a:spcPct val="90000"/>
              </a:lnSpc>
              <a:buClr>
                <a:schemeClr val="tx2"/>
              </a:buClr>
              <a:buFont typeface="Wingdings" panose="05000000000000000000" pitchFamily="2" charset="2"/>
              <a:buNone/>
            </a:pPr>
            <a:r>
              <a:rPr lang="en-US" altLang="zh-CN" sz="2400" dirty="0"/>
              <a:t>(2)</a:t>
            </a:r>
            <a:r>
              <a:rPr lang="zh-CN" altLang="en-US" sz="2400" dirty="0"/>
              <a:t>令</a:t>
            </a:r>
            <a:r>
              <a:rPr lang="en-US" altLang="zh-CN" sz="2400" dirty="0" err="1"/>
              <a:t>i</a:t>
            </a:r>
            <a:r>
              <a:rPr lang="zh-CN" altLang="en-US" sz="2400" dirty="0"/>
              <a:t>＝</a:t>
            </a:r>
            <a:r>
              <a:rPr lang="en-US" altLang="zh-CN" sz="2400" dirty="0"/>
              <a:t>1</a:t>
            </a:r>
            <a:r>
              <a:rPr lang="zh-CN" altLang="en-US" sz="2400" dirty="0"/>
              <a:t>，</a:t>
            </a:r>
            <a:r>
              <a:rPr lang="en-US" altLang="zh-CN" sz="2400" dirty="0"/>
              <a:t>n</a:t>
            </a:r>
            <a:r>
              <a:rPr lang="zh-CN" altLang="en-US" sz="2400" dirty="0"/>
              <a:t>＝</a:t>
            </a:r>
            <a:r>
              <a:rPr lang="en-US" altLang="zh-CN" sz="2400" dirty="0"/>
              <a:t>|A|</a:t>
            </a:r>
            <a:r>
              <a:rPr lang="zh-CN" altLang="en-US" sz="2400" dirty="0"/>
              <a:t>，</a:t>
            </a:r>
            <a:r>
              <a:rPr lang="en-US" altLang="zh-CN" sz="2400" dirty="0"/>
              <a:t>//</a:t>
            </a:r>
            <a:r>
              <a:rPr lang="zh-CN" altLang="en-US" sz="2400" dirty="0">
                <a:solidFill>
                  <a:srgbClr val="FF0000"/>
                </a:solidFill>
              </a:rPr>
              <a:t>逐列处理</a:t>
            </a:r>
          </a:p>
          <a:p>
            <a:pPr eaLnBrk="1" hangingPunct="1">
              <a:lnSpc>
                <a:spcPct val="90000"/>
              </a:lnSpc>
              <a:buClr>
                <a:schemeClr val="tx2"/>
              </a:buClr>
              <a:buFont typeface="Wingdings" panose="05000000000000000000" pitchFamily="2" charset="2"/>
              <a:buNone/>
            </a:pPr>
            <a:r>
              <a:rPr lang="en-US" altLang="zh-CN" sz="2400" dirty="0"/>
              <a:t>(3)</a:t>
            </a:r>
            <a:r>
              <a:rPr lang="zh-CN" altLang="en-US" sz="2400" dirty="0"/>
              <a:t>对</a:t>
            </a:r>
            <a:r>
              <a:rPr lang="en-US" altLang="zh-CN" sz="2400" dirty="0"/>
              <a:t>1≤j≤n</a:t>
            </a:r>
            <a:r>
              <a:rPr lang="zh-CN" altLang="en-US" sz="2400" dirty="0"/>
              <a:t>，如果</a:t>
            </a:r>
            <a:r>
              <a:rPr lang="en-US" altLang="zh-CN" sz="2400" dirty="0"/>
              <a:t>B[</a:t>
            </a:r>
            <a:r>
              <a:rPr lang="en-US" altLang="zh-CN" sz="2400" dirty="0" err="1"/>
              <a:t>j,i</a:t>
            </a:r>
            <a:r>
              <a:rPr lang="en-US" altLang="zh-CN" sz="2400" dirty="0"/>
              <a:t>]</a:t>
            </a:r>
            <a:r>
              <a:rPr lang="zh-CN" altLang="en-US" sz="2400" dirty="0"/>
              <a:t>＝</a:t>
            </a:r>
            <a:r>
              <a:rPr lang="en-US" altLang="zh-CN" sz="2400" dirty="0"/>
              <a:t>1</a:t>
            </a:r>
            <a:r>
              <a:rPr lang="zh-CN" altLang="en-US" sz="2400" dirty="0"/>
              <a:t>，则对</a:t>
            </a:r>
            <a:r>
              <a:rPr lang="en-US" altLang="zh-CN" sz="2400" dirty="0"/>
              <a:t>1≤k≤n</a:t>
            </a:r>
            <a:r>
              <a:rPr lang="zh-CN" altLang="en-US" sz="2400" dirty="0"/>
              <a:t>，令</a:t>
            </a:r>
          </a:p>
          <a:p>
            <a:pPr lvl="1" eaLnBrk="1" hangingPunct="1">
              <a:lnSpc>
                <a:spcPct val="90000"/>
              </a:lnSpc>
              <a:buFont typeface="Wingdings" panose="05000000000000000000" pitchFamily="2" charset="2"/>
              <a:buNone/>
            </a:pPr>
            <a:r>
              <a:rPr lang="en-US" altLang="zh-CN" sz="2400" dirty="0"/>
              <a:t>B[</a:t>
            </a:r>
            <a:r>
              <a:rPr lang="en-US" altLang="zh-CN" sz="2400" dirty="0" err="1"/>
              <a:t>j,k</a:t>
            </a:r>
            <a:r>
              <a:rPr lang="en-US" altLang="zh-CN" sz="2400" dirty="0"/>
              <a:t>]</a:t>
            </a:r>
            <a:r>
              <a:rPr lang="zh-CN" altLang="en-US" sz="2400" dirty="0"/>
              <a:t>＝</a:t>
            </a:r>
            <a:r>
              <a:rPr lang="en-US" altLang="zh-CN" sz="2400" dirty="0"/>
              <a:t>B[</a:t>
            </a:r>
            <a:r>
              <a:rPr lang="en-US" altLang="zh-CN" sz="2400" dirty="0" err="1"/>
              <a:t>j,k</a:t>
            </a:r>
            <a:r>
              <a:rPr lang="en-US" altLang="zh-CN" sz="2400" dirty="0"/>
              <a:t>]</a:t>
            </a:r>
            <a:r>
              <a:rPr lang="en-US" altLang="zh-CN" sz="2400" dirty="0">
                <a:sym typeface="Symbol" panose="05050102010706020507" pitchFamily="18" charset="2"/>
              </a:rPr>
              <a:t></a:t>
            </a:r>
            <a:r>
              <a:rPr lang="en-US" altLang="zh-CN" sz="2400" dirty="0"/>
              <a:t>B[</a:t>
            </a:r>
            <a:r>
              <a:rPr lang="en-US" altLang="zh-CN" sz="2400" dirty="0" err="1"/>
              <a:t>i,k</a:t>
            </a:r>
            <a:r>
              <a:rPr lang="en-US" altLang="zh-CN" sz="2400" dirty="0"/>
              <a:t>](j</a:t>
            </a:r>
            <a:r>
              <a:rPr lang="zh-CN" altLang="en-US" sz="2400" dirty="0"/>
              <a:t>行取</a:t>
            </a:r>
            <a:r>
              <a:rPr lang="en-US" altLang="zh-CN" sz="2400" dirty="0" err="1"/>
              <a:t>i</a:t>
            </a:r>
            <a:r>
              <a:rPr lang="zh-CN" altLang="en-US" sz="2400" dirty="0"/>
              <a:t>行和</a:t>
            </a:r>
            <a:r>
              <a:rPr lang="en-US" altLang="zh-CN" sz="2400" dirty="0"/>
              <a:t>j</a:t>
            </a:r>
            <a:r>
              <a:rPr lang="zh-CN" altLang="en-US" sz="2400" dirty="0"/>
              <a:t>行中的最大值</a:t>
            </a:r>
            <a:r>
              <a:rPr lang="en-US" altLang="zh-CN" sz="2400" dirty="0"/>
              <a:t>);</a:t>
            </a:r>
          </a:p>
          <a:p>
            <a:pPr eaLnBrk="1" hangingPunct="1">
              <a:lnSpc>
                <a:spcPct val="90000"/>
              </a:lnSpc>
              <a:buClr>
                <a:schemeClr val="tx2"/>
              </a:buClr>
              <a:buFont typeface="Wingdings" panose="05000000000000000000" pitchFamily="2" charset="2"/>
              <a:buNone/>
            </a:pPr>
            <a:r>
              <a:rPr lang="en-US" altLang="zh-CN" sz="2400" dirty="0"/>
              <a:t>(4)</a:t>
            </a:r>
            <a:r>
              <a:rPr lang="en-US" altLang="zh-CN" sz="2400" dirty="0" err="1"/>
              <a:t>i</a:t>
            </a:r>
            <a:r>
              <a:rPr lang="zh-CN" altLang="en-US" sz="2400" dirty="0"/>
              <a:t>加</a:t>
            </a:r>
            <a:r>
              <a:rPr lang="en-US" altLang="zh-CN" sz="2400" dirty="0"/>
              <a:t>1</a:t>
            </a:r>
            <a:r>
              <a:rPr lang="zh-CN" altLang="en-US" sz="2400" dirty="0"/>
              <a:t>．</a:t>
            </a:r>
          </a:p>
          <a:p>
            <a:pPr eaLnBrk="1" hangingPunct="1">
              <a:lnSpc>
                <a:spcPct val="90000"/>
              </a:lnSpc>
              <a:buClr>
                <a:schemeClr val="tx2"/>
              </a:buClr>
              <a:buFont typeface="Wingdings" panose="05000000000000000000" pitchFamily="2" charset="2"/>
              <a:buNone/>
            </a:pPr>
            <a:r>
              <a:rPr lang="en-US" altLang="zh-CN" sz="2400" dirty="0"/>
              <a:t>(5)</a:t>
            </a:r>
            <a:r>
              <a:rPr lang="zh-CN" altLang="en-US" sz="2400" dirty="0"/>
              <a:t>若</a:t>
            </a:r>
            <a:r>
              <a:rPr lang="en-US" altLang="zh-CN" sz="2400" dirty="0" err="1"/>
              <a:t>i≤n</a:t>
            </a:r>
            <a:r>
              <a:rPr lang="zh-CN" altLang="en-US" sz="2400" dirty="0"/>
              <a:t>，则转到</a:t>
            </a:r>
            <a:r>
              <a:rPr lang="en-US" altLang="zh-CN" sz="2400" dirty="0"/>
              <a:t>(3)</a:t>
            </a:r>
            <a:r>
              <a:rPr lang="zh-CN" altLang="en-US" sz="2400" dirty="0"/>
              <a:t>，否则停止，且</a:t>
            </a:r>
            <a:r>
              <a:rPr lang="en-US" altLang="zh-CN" sz="2400" dirty="0"/>
              <a:t>M(t(R))</a:t>
            </a:r>
            <a:r>
              <a:rPr lang="zh-CN" altLang="en-US" sz="2400" dirty="0"/>
              <a:t>＝</a:t>
            </a:r>
            <a:r>
              <a:rPr lang="en-US" altLang="zh-CN" sz="2400" dirty="0"/>
              <a:t>B</a:t>
            </a:r>
            <a:r>
              <a:rPr lang="zh-CN" altLang="en-US" sz="2400" dirty="0"/>
              <a:t>．</a:t>
            </a: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604">
                                            <p:txEl>
                                              <p:pRg st="0" end="0"/>
                                            </p:txEl>
                                          </p:spTgt>
                                        </p:tgtEl>
                                        <p:attrNameLst>
                                          <p:attrName>style.visibility</p:attrName>
                                        </p:attrNameLst>
                                      </p:cBhvr>
                                      <p:to>
                                        <p:strVal val="visible"/>
                                      </p:to>
                                    </p:set>
                                    <p:animEffect transition="in" filter="blinds(horizontal)">
                                      <p:cBhvr>
                                        <p:cTn id="7" dur="500"/>
                                        <p:tgtEl>
                                          <p:spTgt spid="281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1604">
                                            <p:txEl>
                                              <p:pRg st="1" end="1"/>
                                            </p:txEl>
                                          </p:spTgt>
                                        </p:tgtEl>
                                        <p:attrNameLst>
                                          <p:attrName>style.visibility</p:attrName>
                                        </p:attrNameLst>
                                      </p:cBhvr>
                                      <p:to>
                                        <p:strVal val="visible"/>
                                      </p:to>
                                    </p:set>
                                    <p:animEffect transition="in" filter="blinds(horizontal)">
                                      <p:cBhvr>
                                        <p:cTn id="12" dur="500"/>
                                        <p:tgtEl>
                                          <p:spTgt spid="2816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1604">
                                            <p:txEl>
                                              <p:pRg st="2" end="2"/>
                                            </p:txEl>
                                          </p:spTgt>
                                        </p:tgtEl>
                                        <p:attrNameLst>
                                          <p:attrName>style.visibility</p:attrName>
                                        </p:attrNameLst>
                                      </p:cBhvr>
                                      <p:to>
                                        <p:strVal val="visible"/>
                                      </p:to>
                                    </p:set>
                                    <p:animEffect transition="in" filter="blinds(horizontal)">
                                      <p:cBhvr>
                                        <p:cTn id="17" dur="500"/>
                                        <p:tgtEl>
                                          <p:spTgt spid="2816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1604">
                                            <p:txEl>
                                              <p:pRg st="3" end="3"/>
                                            </p:txEl>
                                          </p:spTgt>
                                        </p:tgtEl>
                                        <p:attrNameLst>
                                          <p:attrName>style.visibility</p:attrName>
                                        </p:attrNameLst>
                                      </p:cBhvr>
                                      <p:to>
                                        <p:strVal val="visible"/>
                                      </p:to>
                                    </p:set>
                                    <p:animEffect transition="in" filter="blinds(horizontal)">
                                      <p:cBhvr>
                                        <p:cTn id="22" dur="500"/>
                                        <p:tgtEl>
                                          <p:spTgt spid="281604">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1604">
                                            <p:txEl>
                                              <p:pRg st="4" end="4"/>
                                            </p:txEl>
                                          </p:spTgt>
                                        </p:tgtEl>
                                        <p:attrNameLst>
                                          <p:attrName>style.visibility</p:attrName>
                                        </p:attrNameLst>
                                      </p:cBhvr>
                                      <p:to>
                                        <p:strVal val="visible"/>
                                      </p:to>
                                    </p:set>
                                    <p:animEffect transition="in" filter="blinds(horizontal)">
                                      <p:cBhvr>
                                        <p:cTn id="25" dur="500"/>
                                        <p:tgtEl>
                                          <p:spTgt spid="28160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81604">
                                            <p:txEl>
                                              <p:pRg st="5" end="5"/>
                                            </p:txEl>
                                          </p:spTgt>
                                        </p:tgtEl>
                                        <p:attrNameLst>
                                          <p:attrName>style.visibility</p:attrName>
                                        </p:attrNameLst>
                                      </p:cBhvr>
                                      <p:to>
                                        <p:strVal val="visible"/>
                                      </p:to>
                                    </p:set>
                                    <p:animEffect transition="in" filter="blinds(horizontal)">
                                      <p:cBhvr>
                                        <p:cTn id="30" dur="500"/>
                                        <p:tgtEl>
                                          <p:spTgt spid="28160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1604">
                                            <p:txEl>
                                              <p:pRg st="6" end="6"/>
                                            </p:txEl>
                                          </p:spTgt>
                                        </p:tgtEl>
                                        <p:attrNameLst>
                                          <p:attrName>style.visibility</p:attrName>
                                        </p:attrNameLst>
                                      </p:cBhvr>
                                      <p:to>
                                        <p:strVal val="visible"/>
                                      </p:to>
                                    </p:set>
                                    <p:animEffect transition="in" filter="blinds(horizontal)">
                                      <p:cBhvr>
                                        <p:cTn id="35" dur="500"/>
                                        <p:tgtEl>
                                          <p:spTgt spid="28160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928688" y="171450"/>
            <a:ext cx="7315200" cy="742950"/>
          </a:xfrm>
        </p:spPr>
        <p:txBody>
          <a:bodyPr/>
          <a:lstStyle/>
          <a:p>
            <a:pPr eaLnBrk="1" hangingPunct="1"/>
            <a:r>
              <a:rPr lang="zh-CN" altLang="en-US" sz="4200"/>
              <a:t>传递闭包的求解</a:t>
            </a:r>
          </a:p>
        </p:txBody>
      </p:sp>
      <mc:AlternateContent xmlns:mc="http://schemas.openxmlformats.org/markup-compatibility/2006" xmlns:a14="http://schemas.microsoft.com/office/drawing/2010/main">
        <mc:Choice Requires="a14">
          <p:sp>
            <p:nvSpPr>
              <p:cNvPr id="283651" name="Rectangle 3"/>
              <p:cNvSpPr>
                <a:spLocks noGrp="1" noChangeArrowheads="1"/>
              </p:cNvSpPr>
              <p:nvPr>
                <p:ph sz="quarter" idx="1"/>
              </p:nvPr>
            </p:nvSpPr>
            <p:spPr>
              <a:xfrm>
                <a:off x="612775" y="1200150"/>
                <a:ext cx="8153400" cy="3371850"/>
              </a:xfrm>
            </p:spPr>
            <p:txBody>
              <a:bodyPr/>
              <a:lstStyle/>
              <a:p>
                <a:pPr marL="0" indent="0" eaLnBrk="1" hangingPunct="1">
                  <a:buClr>
                    <a:schemeClr val="tx2"/>
                  </a:buClr>
                  <a:buNone/>
                  <a:defRPr/>
                </a:pPr>
                <a:r>
                  <a:rPr lang="zh-CN" altLang="en-US" sz="2175" dirty="0"/>
                  <a:t>例：</a:t>
                </a:r>
                <a:r>
                  <a:rPr lang="en-US" altLang="zh-CN" sz="2175" dirty="0"/>
                  <a:t>A</a:t>
                </a:r>
                <a:r>
                  <a:rPr lang="zh-CN" altLang="en-US" sz="2175" dirty="0"/>
                  <a:t>上的关系</a:t>
                </a:r>
                <a:r>
                  <a:rPr lang="en-US" altLang="zh-CN" sz="2175" dirty="0"/>
                  <a:t>R</a:t>
                </a:r>
                <a:r>
                  <a:rPr lang="zh-CN" altLang="en-US" sz="2175" dirty="0"/>
                  <a:t>的关系矩阵为</a:t>
                </a:r>
                <a:endParaRPr lang="en-US" altLang="zh-CN" sz="2175" dirty="0"/>
              </a:p>
              <a:p>
                <a:pPr marL="0" indent="0" eaLnBrk="1" hangingPunct="1">
                  <a:buClr>
                    <a:schemeClr val="tx2"/>
                  </a:buClr>
                  <a:buNone/>
                  <a:defRPr/>
                </a:pPr>
                <a14:m>
                  <m:oMathPara xmlns:m="http://schemas.openxmlformats.org/officeDocument/2006/math">
                    <m:oMathParaPr>
                      <m:jc m:val="left"/>
                    </m:oMathParaPr>
                    <m:oMath xmlns:m="http://schemas.openxmlformats.org/officeDocument/2006/math">
                      <m:r>
                        <m:rPr>
                          <m:nor/>
                        </m:rPr>
                        <a:rPr lang="en-US" altLang="zh-CN" sz="2175" dirty="0"/>
                        <m:t>M</m:t>
                      </m:r>
                      <m:r>
                        <m:rPr>
                          <m:nor/>
                        </m:rPr>
                        <a:rPr lang="en-US" altLang="zh-CN" sz="2175" dirty="0"/>
                        <m:t>(</m:t>
                      </m:r>
                      <m:r>
                        <m:rPr>
                          <m:nor/>
                        </m:rPr>
                        <a:rPr lang="en-US" altLang="zh-CN" sz="2175" dirty="0"/>
                        <m:t>R</m:t>
                      </m:r>
                      <m:r>
                        <a:rPr lang="en-US" altLang="zh-CN" sz="2175" i="1" dirty="0">
                          <a:latin typeface="Cambria Math" panose="02040503050406030204" pitchFamily="18" charset="0"/>
                        </a:rPr>
                        <m:t>)</m:t>
                      </m:r>
                      <m:r>
                        <a:rPr lang="en-US" altLang="zh-CN" sz="2175">
                          <a:latin typeface="Cambria Math" panose="02040503050406030204" pitchFamily="18" charset="0"/>
                        </a:rPr>
                        <m:t>=</m:t>
                      </m:r>
                      <m:d>
                        <m:dPr>
                          <m:ctrlPr>
                            <a:rPr lang="en-US" altLang="zh-CN" sz="2175" i="1">
                              <a:latin typeface="Cambria Math" panose="02040503050406030204" pitchFamily="18" charset="0"/>
                            </a:rPr>
                          </m:ctrlPr>
                        </m:dPr>
                        <m:e>
                          <m:m>
                            <m:mPr>
                              <m:mcs>
                                <m:mc>
                                  <m:mcPr>
                                    <m:count m:val="3"/>
                                    <m:mcJc m:val="center"/>
                                  </m:mcPr>
                                </m:mc>
                              </m:mcs>
                              <m:ctrlPr>
                                <a:rPr lang="en-US" altLang="zh-CN" sz="2175" i="1">
                                  <a:latin typeface="Cambria Math" panose="02040503050406030204" pitchFamily="18" charset="0"/>
                                </a:rPr>
                              </m:ctrlPr>
                            </m:mPr>
                            <m:mr>
                              <m:e>
                                <m:r>
                                  <m:rPr>
                                    <m:brk m:alnAt="7"/>
                                  </m:rPr>
                                  <a:rPr lang="en-US" altLang="zh-CN" sz="2175" i="1">
                                    <a:latin typeface="Cambria Math" panose="02040503050406030204" pitchFamily="18" charset="0"/>
                                  </a:rPr>
                                  <m:t>𝟏</m:t>
                                </m:r>
                              </m:e>
                              <m:e>
                                <m:r>
                                  <a:rPr lang="en-US" altLang="zh-CN" sz="2400" i="1">
                                    <a:latin typeface="Cambria Math" panose="02040503050406030204" pitchFamily="18" charset="0"/>
                                  </a:rPr>
                                  <m:t>𝟏</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𝟎</m:t>
                                      </m:r>
                                    </m:e>
                                    <m:e>
                                      <m:r>
                                        <a:rPr lang="en-US" altLang="zh-CN" sz="2400" i="1">
                                          <a:latin typeface="Cambria Math" panose="02040503050406030204" pitchFamily="18" charset="0"/>
                                        </a:rPr>
                                        <m:t>𝟎</m:t>
                                      </m:r>
                                    </m:e>
                                  </m:mr>
                                </m:m>
                              </m:e>
                            </m:mr>
                            <m:mr>
                              <m:e>
                                <m:r>
                                  <a:rPr lang="en-US" altLang="zh-CN" sz="2400" i="1">
                                    <a:latin typeface="Cambria Math" panose="02040503050406030204" pitchFamily="18" charset="0"/>
                                  </a:rPr>
                                  <m:t>𝟎</m:t>
                                </m:r>
                              </m:e>
                              <m:e>
                                <m:r>
                                  <a:rPr lang="en-US" altLang="zh-CN" sz="2400" i="1">
                                    <a:latin typeface="Cambria Math" panose="02040503050406030204" pitchFamily="18" charset="0"/>
                                  </a:rPr>
                                  <m:t>𝟎</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𝟎</m:t>
                                      </m:r>
                                    </m:e>
                                    <m:e>
                                      <m:r>
                                        <a:rPr lang="en-US" altLang="zh-CN" sz="2400" b="1" i="1" smtClean="0">
                                          <a:latin typeface="Cambria Math" panose="02040503050406030204" pitchFamily="18" charset="0"/>
                                        </a:rPr>
                                        <m:t>𝟏</m:t>
                                      </m:r>
                                    </m:e>
                                  </m:mr>
                                </m:m>
                              </m:e>
                            </m:mr>
                            <m:mr>
                              <m:e>
                                <m:r>
                                  <a:rPr lang="en-US" altLang="zh-CN" sz="2400" i="1">
                                    <a:latin typeface="Cambria Math" panose="02040503050406030204" pitchFamily="18" charset="0"/>
                                  </a:rPr>
                                  <m:t>𝟎</m:t>
                                </m:r>
                              </m:e>
                              <m:e>
                                <m:r>
                                  <a:rPr lang="en-US" altLang="zh-CN" sz="2400" i="1">
                                    <a:latin typeface="Cambria Math" panose="02040503050406030204" pitchFamily="18" charset="0"/>
                                  </a:rPr>
                                  <m:t>𝟎</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𝟎</m:t>
                                      </m:r>
                                    </m:e>
                                    <m:e>
                                      <m:r>
                                        <a:rPr lang="en-US" altLang="zh-CN" sz="2400" b="1" i="1" smtClean="0">
                                          <a:latin typeface="Cambria Math" panose="02040503050406030204" pitchFamily="18" charset="0"/>
                                        </a:rPr>
                                        <m:t>𝟎</m:t>
                                      </m:r>
                                    </m:e>
                                  </m:mr>
                                </m:m>
                              </m:e>
                            </m:mr>
                            <m:mr>
                              <m:e>
                                <m:r>
                                  <a:rPr lang="en-US" altLang="zh-CN" sz="2400" i="1">
                                    <a:latin typeface="Cambria Math" panose="02040503050406030204" pitchFamily="18" charset="0"/>
                                  </a:rPr>
                                  <m:t>𝟎</m:t>
                                </m:r>
                              </m:e>
                              <m:e>
                                <m:r>
                                  <a:rPr lang="en-US" altLang="zh-CN" sz="2400" i="1">
                                    <a:latin typeface="Cambria Math" panose="02040503050406030204" pitchFamily="18" charset="0"/>
                                  </a:rPr>
                                  <m:t>𝟏</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𝟎</m:t>
                                      </m:r>
                                    </m:e>
                                    <m:e>
                                      <m:r>
                                        <a:rPr lang="en-US" altLang="zh-CN" sz="2400" i="1">
                                          <a:latin typeface="Cambria Math" panose="02040503050406030204" pitchFamily="18" charset="0"/>
                                        </a:rPr>
                                        <m:t>𝟎</m:t>
                                      </m:r>
                                    </m:e>
                                  </m:mr>
                                </m:m>
                              </m:e>
                            </m:mr>
                          </m:m>
                        </m:e>
                      </m:d>
                    </m:oMath>
                  </m:oMathPara>
                </a14:m>
                <a:endParaRPr lang="en-US" altLang="zh-CN" sz="2175" dirty="0"/>
              </a:p>
              <a:p>
                <a:pPr marL="0" indent="0" eaLnBrk="1" hangingPunct="1">
                  <a:buClr>
                    <a:schemeClr val="tx2"/>
                  </a:buClr>
                  <a:buNone/>
                  <a:defRPr/>
                </a:pPr>
                <a14:m>
                  <m:oMathPara xmlns:m="http://schemas.openxmlformats.org/officeDocument/2006/math">
                    <m:oMathParaPr>
                      <m:jc m:val="left"/>
                    </m:oMathParaPr>
                    <m:oMath xmlns:m="http://schemas.openxmlformats.org/officeDocument/2006/math">
                      <m:r>
                        <m:rPr>
                          <m:sty m:val="p"/>
                        </m:rPr>
                        <a:rPr lang="en-US" altLang="zh-CN" sz="2175" i="1" dirty="0">
                          <a:latin typeface="Cambria Math" panose="02040503050406030204" pitchFamily="18" charset="0"/>
                        </a:rPr>
                        <m:t>B</m:t>
                      </m:r>
                      <m:r>
                        <a:rPr lang="en-US" altLang="zh-CN" sz="2400">
                          <a:latin typeface="Cambria Math" panose="02040503050406030204" pitchFamily="18" charset="0"/>
                        </a:rPr>
                        <m:t>=</m:t>
                      </m:r>
                      <m:d>
                        <m:dPr>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𝟏</m:t>
                                </m:r>
                              </m:e>
                              <m:e>
                                <m:r>
                                  <a:rPr lang="en-US" altLang="zh-CN" sz="2400" i="1">
                                    <a:latin typeface="Cambria Math" panose="02040503050406030204" pitchFamily="18" charset="0"/>
                                  </a:rPr>
                                  <m:t>𝟏</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𝟎</m:t>
                                      </m:r>
                                    </m:e>
                                    <m:e>
                                      <m:r>
                                        <a:rPr lang="en-US" altLang="zh-CN" sz="2400" i="1">
                                          <a:latin typeface="Cambria Math" panose="02040503050406030204" pitchFamily="18" charset="0"/>
                                        </a:rPr>
                                        <m:t>𝟏</m:t>
                                      </m:r>
                                    </m:e>
                                  </m:mr>
                                </m:m>
                              </m:e>
                            </m:mr>
                            <m:mr>
                              <m:e>
                                <m:r>
                                  <a:rPr lang="en-US" altLang="zh-CN" sz="2400" i="1">
                                    <a:latin typeface="Cambria Math" panose="02040503050406030204" pitchFamily="18" charset="0"/>
                                  </a:rPr>
                                  <m:t>𝟎</m:t>
                                </m:r>
                              </m:e>
                              <m:e>
                                <m:r>
                                  <a:rPr lang="en-US" altLang="zh-CN" sz="2400" i="1">
                                    <a:latin typeface="Cambria Math" panose="02040503050406030204" pitchFamily="18" charset="0"/>
                                  </a:rPr>
                                  <m:t>𝟏</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𝟎</m:t>
                                      </m:r>
                                    </m:e>
                                    <m:e>
                                      <m:r>
                                        <a:rPr lang="en-US" altLang="zh-CN" sz="2400" i="1">
                                          <a:latin typeface="Cambria Math" panose="02040503050406030204" pitchFamily="18" charset="0"/>
                                        </a:rPr>
                                        <m:t>𝟏</m:t>
                                      </m:r>
                                    </m:e>
                                  </m:mr>
                                </m:m>
                              </m:e>
                            </m:mr>
                            <m:mr>
                              <m:e>
                                <m:r>
                                  <a:rPr lang="en-US" altLang="zh-CN" sz="2400" i="1">
                                    <a:latin typeface="Cambria Math" panose="02040503050406030204" pitchFamily="18" charset="0"/>
                                  </a:rPr>
                                  <m:t>𝟎</m:t>
                                </m:r>
                              </m:e>
                              <m:e>
                                <m:r>
                                  <a:rPr lang="en-US" altLang="zh-CN" sz="2400" i="1">
                                    <a:latin typeface="Cambria Math" panose="02040503050406030204" pitchFamily="18" charset="0"/>
                                  </a:rPr>
                                  <m:t>𝟎</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𝟎</m:t>
                                      </m:r>
                                    </m:e>
                                    <m:e>
                                      <m:r>
                                        <a:rPr lang="en-US" altLang="zh-CN" sz="2400" i="1">
                                          <a:latin typeface="Cambria Math" panose="02040503050406030204" pitchFamily="18" charset="0"/>
                                        </a:rPr>
                                        <m:t>𝟎</m:t>
                                      </m:r>
                                    </m:e>
                                  </m:mr>
                                </m:m>
                              </m:e>
                            </m:mr>
                            <m:mr>
                              <m:e>
                                <m:r>
                                  <a:rPr lang="en-US" altLang="zh-CN" sz="2400" i="1">
                                    <a:latin typeface="Cambria Math" panose="02040503050406030204" pitchFamily="18" charset="0"/>
                                  </a:rPr>
                                  <m:t>𝟎</m:t>
                                </m:r>
                              </m:e>
                              <m:e>
                                <m:r>
                                  <a:rPr lang="en-US" altLang="zh-CN" sz="2400" i="1">
                                    <a:latin typeface="Cambria Math" panose="02040503050406030204" pitchFamily="18" charset="0"/>
                                  </a:rPr>
                                  <m:t>𝟏</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𝟎</m:t>
                                      </m:r>
                                    </m:e>
                                    <m:e>
                                      <m:r>
                                        <a:rPr lang="en-US" altLang="zh-CN" sz="2400" i="1">
                                          <a:latin typeface="Cambria Math" panose="02040503050406030204" pitchFamily="18" charset="0"/>
                                        </a:rPr>
                                        <m:t>𝟏</m:t>
                                      </m:r>
                                    </m:e>
                                  </m:mr>
                                </m:m>
                              </m:e>
                            </m:mr>
                          </m:m>
                        </m:e>
                      </m:d>
                    </m:oMath>
                  </m:oMathPara>
                </a14:m>
                <a:endParaRPr lang="zh-CN" altLang="en-US" sz="2175" dirty="0"/>
              </a:p>
              <a:p>
                <a:pPr marL="0" indent="0" eaLnBrk="1" hangingPunct="1">
                  <a:buClr>
                    <a:schemeClr val="tx2"/>
                  </a:buClr>
                  <a:buNone/>
                  <a:defRPr/>
                </a:pPr>
                <a:endParaRPr lang="zh-CN" altLang="en-US" sz="2175" dirty="0"/>
              </a:p>
            </p:txBody>
          </p:sp>
        </mc:Choice>
        <mc:Fallback xmlns="">
          <p:sp>
            <p:nvSpPr>
              <p:cNvPr id="283651"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972" t="-1266"/>
                </a:stretch>
              </a:blipFill>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left)">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wipe(left)">
                                      <p:cBhvr>
                                        <p:cTn id="12" dur="500"/>
                                        <p:tgtEl>
                                          <p:spTgt spid="283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wipe(left)">
                                      <p:cBhvr>
                                        <p:cTn id="17" dur="500"/>
                                        <p:tgtEl>
                                          <p:spTgt spid="283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a:xfrm>
            <a:off x="928688" y="171450"/>
            <a:ext cx="7315200" cy="742950"/>
          </a:xfrm>
        </p:spPr>
        <p:txBody>
          <a:bodyPr/>
          <a:lstStyle/>
          <a:p>
            <a:pPr eaLnBrk="1" hangingPunct="1"/>
            <a:r>
              <a:rPr lang="zh-CN" altLang="en-US"/>
              <a:t>问题</a:t>
            </a:r>
          </a:p>
        </p:txBody>
      </p:sp>
      <p:sp>
        <p:nvSpPr>
          <p:cNvPr id="121859" name="Rectangle 1027"/>
          <p:cNvSpPr>
            <a:spLocks noGrp="1" noChangeArrowheads="1"/>
          </p:cNvSpPr>
          <p:nvPr>
            <p:ph sz="quarter" idx="1"/>
          </p:nvPr>
        </p:nvSpPr>
        <p:spPr>
          <a:xfrm>
            <a:off x="612775" y="1200150"/>
            <a:ext cx="8153400" cy="3371850"/>
          </a:xfrm>
        </p:spPr>
        <p:txBody>
          <a:bodyPr/>
          <a:lstStyle/>
          <a:p>
            <a:pPr marL="239316" indent="-239316" eaLnBrk="1" hangingPunct="1">
              <a:defRPr/>
            </a:pPr>
            <a:r>
              <a:rPr lang="zh-CN" altLang="en-US" sz="2175"/>
              <a:t>如何对一个关系进行扩充，使其同时是自反关系、对称关系和传递关系</a:t>
            </a:r>
          </a:p>
        </p:txBody>
      </p:sp>
    </p:spTree>
  </p:cSld>
  <p:clrMapOvr>
    <a:masterClrMapping/>
  </p:clrMapOvr>
  <p:transition spd="slow" advTm="8000">
    <p:zoom/>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1028"/>
          <p:cNvSpPr>
            <a:spLocks noGrp="1" noChangeArrowheads="1"/>
          </p:cNvSpPr>
          <p:nvPr>
            <p:ph type="title"/>
          </p:nvPr>
        </p:nvSpPr>
        <p:spPr>
          <a:xfrm>
            <a:off x="928688" y="171450"/>
            <a:ext cx="7315200" cy="742950"/>
          </a:xfrm>
        </p:spPr>
        <p:txBody>
          <a:bodyPr/>
          <a:lstStyle/>
          <a:p>
            <a:pPr eaLnBrk="1" hangingPunct="1"/>
            <a:r>
              <a:rPr lang="zh-CN" altLang="en-US" sz="4200"/>
              <a:t>几个重要的结论</a:t>
            </a:r>
          </a:p>
        </p:txBody>
      </p:sp>
      <p:sp>
        <p:nvSpPr>
          <p:cNvPr id="285699" name="Rectangle 1027"/>
          <p:cNvSpPr>
            <a:spLocks noGrp="1" noChangeArrowheads="1"/>
          </p:cNvSpPr>
          <p:nvPr>
            <p:ph sz="quarter" idx="1"/>
          </p:nvPr>
        </p:nvSpPr>
        <p:spPr>
          <a:xfrm>
            <a:off x="612775" y="1200150"/>
            <a:ext cx="8153400" cy="3371850"/>
          </a:xfrm>
        </p:spPr>
        <p:txBody>
          <a:bodyPr/>
          <a:lstStyle/>
          <a:p>
            <a:pPr marL="0" indent="0" eaLnBrk="1" hangingPunct="1">
              <a:lnSpc>
                <a:spcPct val="120000"/>
              </a:lnSpc>
            </a:pPr>
            <a:r>
              <a:rPr lang="zh-CN" altLang="en-US" sz="2000" dirty="0">
                <a:latin typeface="宋体" panose="02010600030101010101" pitchFamily="2" charset="-122"/>
              </a:rPr>
              <a:t>定理对非空集合</a:t>
            </a:r>
            <a:r>
              <a:rPr lang="en-US" altLang="zh-CN" sz="2000" dirty="0">
                <a:latin typeface="宋体" panose="02010600030101010101" pitchFamily="2" charset="-122"/>
              </a:rPr>
              <a:t>A</a:t>
            </a:r>
            <a:r>
              <a:rPr lang="zh-CN" altLang="en-US" sz="2000" dirty="0">
                <a:latin typeface="宋体" panose="02010600030101010101" pitchFamily="2" charset="-122"/>
              </a:rPr>
              <a:t>上的关系</a:t>
            </a:r>
            <a:r>
              <a:rPr lang="en-US" altLang="zh-CN" sz="2000" dirty="0">
                <a:latin typeface="宋体" panose="02010600030101010101" pitchFamily="2" charset="-122"/>
              </a:rPr>
              <a:t>R,</a:t>
            </a:r>
            <a:r>
              <a:rPr lang="zh-CN" altLang="en-US" sz="2000" dirty="0">
                <a:latin typeface="宋体" panose="02010600030101010101" pitchFamily="2" charset="-122"/>
              </a:rPr>
              <a:t>有</a:t>
            </a:r>
          </a:p>
          <a:p>
            <a:pPr marL="0" indent="0" eaLnBrk="1" hangingPunct="1">
              <a:lnSpc>
                <a:spcPct val="120000"/>
              </a:lnSpc>
            </a:pPr>
            <a:r>
              <a:rPr lang="en-US" altLang="zh-CN" sz="2000" dirty="0">
                <a:latin typeface="宋体" panose="02010600030101010101" pitchFamily="2" charset="-122"/>
              </a:rPr>
              <a:t>(1)R</a:t>
            </a:r>
            <a:r>
              <a:rPr lang="zh-CN" altLang="en-US" sz="2000" dirty="0">
                <a:latin typeface="宋体" panose="02010600030101010101" pitchFamily="2" charset="-122"/>
              </a:rPr>
              <a:t>是自反的</a:t>
            </a:r>
            <a:r>
              <a:rPr lang="zh-CN" altLang="en-US" sz="2000" dirty="0">
                <a:latin typeface="宋体" panose="02010600030101010101" pitchFamily="2" charset="-122"/>
                <a:sym typeface="Symbol" panose="05050102010706020507" pitchFamily="18" charset="2"/>
              </a:rPr>
              <a:t>，则</a:t>
            </a:r>
            <a:r>
              <a:rPr lang="en-US" altLang="zh-CN" sz="2000" dirty="0">
                <a:latin typeface="宋体" panose="02010600030101010101" pitchFamily="2" charset="-122"/>
              </a:rPr>
              <a:t>s(R)</a:t>
            </a:r>
            <a:r>
              <a:rPr lang="zh-CN" altLang="en-US" sz="2000" dirty="0">
                <a:latin typeface="宋体" panose="02010600030101010101" pitchFamily="2" charset="-122"/>
              </a:rPr>
              <a:t>、</a:t>
            </a:r>
            <a:r>
              <a:rPr lang="en-US" altLang="zh-CN" sz="2000" dirty="0">
                <a:latin typeface="宋体" panose="02010600030101010101" pitchFamily="2" charset="-122"/>
              </a:rPr>
              <a:t>t(R)</a:t>
            </a:r>
            <a:r>
              <a:rPr lang="zh-CN" altLang="en-US" sz="2000" dirty="0">
                <a:latin typeface="宋体" panose="02010600030101010101" pitchFamily="2" charset="-122"/>
              </a:rPr>
              <a:t>是自反的，</a:t>
            </a:r>
          </a:p>
          <a:p>
            <a:pPr marL="0" indent="0" eaLnBrk="1" hangingPunct="1">
              <a:lnSpc>
                <a:spcPct val="120000"/>
              </a:lnSpc>
            </a:pPr>
            <a:r>
              <a:rPr lang="en-US" altLang="zh-CN" sz="2000" dirty="0">
                <a:latin typeface="宋体" panose="02010600030101010101" pitchFamily="2" charset="-122"/>
              </a:rPr>
              <a:t>(2)R</a:t>
            </a:r>
            <a:r>
              <a:rPr lang="zh-CN" altLang="en-US" sz="2000" dirty="0">
                <a:latin typeface="宋体" panose="02010600030101010101" pitchFamily="2" charset="-122"/>
              </a:rPr>
              <a:t>是对称的</a:t>
            </a:r>
            <a:r>
              <a:rPr lang="zh-CN" altLang="en-US" sz="2000" dirty="0">
                <a:latin typeface="宋体" panose="02010600030101010101" pitchFamily="2" charset="-122"/>
                <a:sym typeface="Symbol" panose="05050102010706020507" pitchFamily="18" charset="2"/>
              </a:rPr>
              <a:t>，则</a:t>
            </a:r>
            <a:r>
              <a:rPr lang="en-US" altLang="zh-CN" sz="2000" dirty="0">
                <a:latin typeface="宋体" panose="02010600030101010101" pitchFamily="2" charset="-122"/>
              </a:rPr>
              <a:t>r(R)</a:t>
            </a:r>
            <a:r>
              <a:rPr lang="zh-CN" altLang="en-US" sz="2000" dirty="0">
                <a:latin typeface="宋体" panose="02010600030101010101" pitchFamily="2" charset="-122"/>
              </a:rPr>
              <a:t>、</a:t>
            </a:r>
            <a:r>
              <a:rPr lang="en-US" altLang="zh-CN" sz="2000" dirty="0">
                <a:latin typeface="宋体" panose="02010600030101010101" pitchFamily="2" charset="-122"/>
              </a:rPr>
              <a:t>t(R)</a:t>
            </a:r>
            <a:r>
              <a:rPr lang="zh-CN" altLang="en-US" sz="2000" dirty="0">
                <a:latin typeface="宋体" panose="02010600030101010101" pitchFamily="2" charset="-122"/>
              </a:rPr>
              <a:t>是对称的，</a:t>
            </a:r>
          </a:p>
          <a:p>
            <a:pPr marL="0" indent="0" eaLnBrk="1" hangingPunct="1">
              <a:lnSpc>
                <a:spcPct val="120000"/>
              </a:lnSpc>
            </a:pPr>
            <a:r>
              <a:rPr lang="en-US" altLang="zh-CN" sz="2000" dirty="0">
                <a:latin typeface="宋体" panose="02010600030101010101" pitchFamily="2" charset="-122"/>
              </a:rPr>
              <a:t>(3)R</a:t>
            </a:r>
            <a:r>
              <a:rPr lang="zh-CN" altLang="en-US" sz="2000" dirty="0">
                <a:latin typeface="宋体" panose="02010600030101010101" pitchFamily="2" charset="-122"/>
              </a:rPr>
              <a:t>是传递的</a:t>
            </a:r>
            <a:r>
              <a:rPr lang="zh-CN" altLang="en-US" sz="2000" dirty="0">
                <a:latin typeface="宋体" panose="02010600030101010101" pitchFamily="2" charset="-122"/>
                <a:sym typeface="Symbol" panose="05050102010706020507" pitchFamily="18" charset="2"/>
              </a:rPr>
              <a:t>，则</a:t>
            </a:r>
            <a:r>
              <a:rPr lang="en-US" altLang="zh-CN" sz="2000" dirty="0">
                <a:latin typeface="宋体" panose="02010600030101010101" pitchFamily="2" charset="-122"/>
              </a:rPr>
              <a:t>r(R)</a:t>
            </a:r>
            <a:r>
              <a:rPr lang="zh-CN" altLang="en-US" sz="2000" dirty="0">
                <a:latin typeface="宋体" panose="02010600030101010101" pitchFamily="2" charset="-122"/>
              </a:rPr>
              <a:t>是传递的</a:t>
            </a:r>
            <a:endParaRPr lang="en-US" altLang="zh-CN" sz="2000" dirty="0">
              <a:latin typeface="宋体" panose="02010600030101010101" pitchFamily="2" charset="-122"/>
            </a:endParaRPr>
          </a:p>
          <a:p>
            <a:pPr marL="0" indent="0" eaLnBrk="1" hangingPunct="1">
              <a:lnSpc>
                <a:spcPct val="120000"/>
              </a:lnSpc>
            </a:pPr>
            <a:r>
              <a:rPr lang="en-US" altLang="zh-CN" sz="2000" dirty="0">
                <a:latin typeface="宋体" panose="02010600030101010101" pitchFamily="2" charset="-122"/>
              </a:rPr>
              <a:t>(3)</a:t>
            </a:r>
            <a:r>
              <a:rPr lang="zh-CN" altLang="en-US" sz="2000" dirty="0">
                <a:latin typeface="宋体" panose="02010600030101010101" pitchFamily="2" charset="-122"/>
              </a:rPr>
              <a:t>的证明：传递的定义（</a:t>
            </a:r>
            <a:r>
              <a:rPr lang="en-US" altLang="zh-CN" sz="2000" dirty="0">
                <a:latin typeface="宋体" panose="02010600030101010101" pitchFamily="2" charset="-122"/>
              </a:rPr>
              <a:t>x=y</a:t>
            </a:r>
            <a:r>
              <a:rPr lang="zh-CN" altLang="en-US" sz="2000" dirty="0">
                <a:latin typeface="宋体" panose="02010600030101010101" pitchFamily="2" charset="-122"/>
              </a:rPr>
              <a:t>或</a:t>
            </a:r>
            <a:r>
              <a:rPr lang="en-US" altLang="zh-CN" sz="2000" dirty="0">
                <a:latin typeface="宋体" panose="02010600030101010101" pitchFamily="2" charset="-122"/>
              </a:rPr>
              <a:t>y=z</a:t>
            </a:r>
            <a:r>
              <a:rPr lang="zh-CN" altLang="en-US" sz="2000" dirty="0">
                <a:latin typeface="宋体" panose="02010600030101010101" pitchFamily="2" charset="-122"/>
              </a:rPr>
              <a:t>或</a:t>
            </a:r>
            <a:r>
              <a:rPr lang="en-US" altLang="zh-CN" sz="2000" dirty="0">
                <a:latin typeface="宋体" panose="02010600030101010101" pitchFamily="2" charset="-122"/>
              </a:rPr>
              <a:t>x&lt;&gt;y</a:t>
            </a:r>
            <a:r>
              <a:rPr lang="zh-CN" altLang="en-US" sz="2000" dirty="0">
                <a:latin typeface="宋体" panose="02010600030101010101" pitchFamily="2" charset="-122"/>
              </a:rPr>
              <a:t>且</a:t>
            </a:r>
            <a:r>
              <a:rPr lang="en-US" altLang="zh-CN" sz="2000" dirty="0">
                <a:latin typeface="宋体" panose="02010600030101010101" pitchFamily="2" charset="-122"/>
              </a:rPr>
              <a:t>y&lt;&gt;z)</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0" indent="0" eaLnBrk="1" hangingPunct="1">
              <a:lnSpc>
                <a:spcPct val="120000"/>
              </a:lnSpc>
            </a:pPr>
            <a:r>
              <a:rPr lang="en-US" altLang="zh-CN" sz="2000" dirty="0">
                <a:latin typeface="宋体" panose="02010600030101010101" pitchFamily="2" charset="-122"/>
              </a:rPr>
              <a:t>(3)</a:t>
            </a:r>
            <a:r>
              <a:rPr lang="zh-CN" altLang="en-US" sz="2000" dirty="0">
                <a:latin typeface="宋体" panose="02010600030101010101" pitchFamily="2" charset="-122"/>
              </a:rPr>
              <a:t>的证明：</a:t>
            </a:r>
            <a:r>
              <a:rPr lang="en-US" altLang="zh-CN" sz="2000" dirty="0">
                <a:latin typeface="宋体" panose="02010600030101010101" pitchFamily="2" charset="-122"/>
              </a:rPr>
              <a:t>(I</a:t>
            </a:r>
            <a:r>
              <a:rPr lang="en-US" altLang="zh-CN" sz="2000" baseline="-25000" dirty="0">
                <a:latin typeface="宋体" panose="02010600030101010101" pitchFamily="2" charset="-122"/>
              </a:rPr>
              <a:t>A</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R)</a:t>
            </a:r>
            <a:r>
              <a:rPr lang="en-US" altLang="zh-CN" sz="2000" baseline="30000" dirty="0">
                <a:latin typeface="宋体" panose="02010600030101010101" pitchFamily="2" charset="-122"/>
              </a:rPr>
              <a:t>2</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I</a:t>
            </a:r>
            <a:r>
              <a:rPr lang="en-US" altLang="zh-CN" sz="2000" baseline="-25000" dirty="0">
                <a:latin typeface="宋体" panose="02010600030101010101" pitchFamily="2" charset="-122"/>
              </a:rPr>
              <a:t>A</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R    </a:t>
            </a:r>
            <a:r>
              <a:rPr lang="en-US" altLang="zh-CN" sz="2000" dirty="0">
                <a:cs typeface="Times New Roman" panose="02020603050405020304" pitchFamily="18" charset="0"/>
              </a:rPr>
              <a:t>(G</a:t>
            </a:r>
            <a:r>
              <a:rPr lang="en-US" altLang="zh-CN" sz="2000" dirty="0">
                <a:sym typeface="Symbol" panose="05050102010706020507" pitchFamily="18" charset="2"/>
              </a:rPr>
              <a:t></a:t>
            </a:r>
            <a:r>
              <a:rPr lang="en-US" altLang="zh-CN" sz="2000" dirty="0">
                <a:cs typeface="Times New Roman" panose="02020603050405020304" pitchFamily="18" charset="0"/>
              </a:rPr>
              <a:t>H)</a:t>
            </a:r>
            <a:r>
              <a:rPr lang="en-US" altLang="zh-CN" sz="2000" dirty="0">
                <a:sym typeface="Symbol" panose="05050102010706020507" pitchFamily="18" charset="2"/>
              </a:rPr>
              <a:t>⸰</a:t>
            </a:r>
            <a:r>
              <a:rPr lang="en-US" altLang="zh-CN" sz="2000" dirty="0">
                <a:cs typeface="Times New Roman" panose="02020603050405020304" pitchFamily="18" charset="0"/>
              </a:rPr>
              <a:t>F</a:t>
            </a:r>
            <a:r>
              <a:rPr lang="en-US" altLang="zh-CN" sz="2000" dirty="0">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rPr>
              <a:t>G</a:t>
            </a:r>
            <a:r>
              <a:rPr lang="en-US" altLang="zh-CN" sz="2000" dirty="0">
                <a:sym typeface="Symbol" panose="05050102010706020507" pitchFamily="18" charset="2"/>
              </a:rPr>
              <a:t>⸰</a:t>
            </a:r>
            <a:r>
              <a:rPr lang="en-US" altLang="zh-CN" sz="2000" dirty="0">
                <a:cs typeface="Times New Roman" panose="02020603050405020304" pitchFamily="18" charset="0"/>
              </a:rPr>
              <a:t>F</a:t>
            </a:r>
            <a:r>
              <a:rPr lang="en-US" altLang="zh-CN" sz="2000" dirty="0">
                <a:sym typeface="Symbol" panose="05050102010706020507" pitchFamily="18" charset="2"/>
              </a:rPr>
              <a:t></a:t>
            </a:r>
            <a:r>
              <a:rPr lang="en-US" altLang="zh-CN" sz="2000" dirty="0">
                <a:cs typeface="Times New Roman" panose="02020603050405020304" pitchFamily="18" charset="0"/>
              </a:rPr>
              <a:t>H</a:t>
            </a:r>
            <a:r>
              <a:rPr lang="en-US" altLang="zh-CN" sz="2000" dirty="0">
                <a:sym typeface="Symbol" panose="05050102010706020507" pitchFamily="18" charset="2"/>
              </a:rPr>
              <a:t>⸰</a:t>
            </a:r>
            <a:r>
              <a:rPr lang="en-US" altLang="zh-CN" sz="2000" dirty="0">
                <a:cs typeface="Times New Roman" panose="02020603050405020304" pitchFamily="18" charset="0"/>
              </a:rPr>
              <a:t>F</a:t>
            </a:r>
          </a:p>
          <a:p>
            <a:pPr marL="0" indent="0" eaLnBrk="1" hangingPunct="1">
              <a:lnSpc>
                <a:spcPct val="120000"/>
              </a:lnSpc>
            </a:pPr>
            <a:r>
              <a:rPr lang="en-US" altLang="zh-CN" sz="2000" dirty="0">
                <a:latin typeface="宋体" panose="02010600030101010101" pitchFamily="2" charset="-122"/>
              </a:rPr>
              <a:t>R={&lt;</a:t>
            </a:r>
            <a:r>
              <a:rPr lang="en-US" altLang="zh-CN" sz="2000" dirty="0" err="1">
                <a:latin typeface="宋体" panose="02010600030101010101" pitchFamily="2" charset="-122"/>
              </a:rPr>
              <a:t>a,b</a:t>
            </a:r>
            <a:r>
              <a:rPr lang="en-US" altLang="zh-CN" sz="2000" dirty="0">
                <a:latin typeface="宋体" panose="02010600030101010101" pitchFamily="2" charset="-122"/>
              </a:rPr>
              <a:t>&gt;},s(R)={&lt;</a:t>
            </a:r>
            <a:r>
              <a:rPr lang="en-US" altLang="zh-CN" sz="2000" dirty="0" err="1">
                <a:latin typeface="宋体" panose="02010600030101010101" pitchFamily="2" charset="-122"/>
              </a:rPr>
              <a:t>a,b</a:t>
            </a:r>
            <a:r>
              <a:rPr lang="en-US" altLang="zh-CN" sz="2000" dirty="0">
                <a:latin typeface="宋体" panose="02010600030101010101" pitchFamily="2" charset="-122"/>
              </a:rPr>
              <a:t>&gt;,&lt;</a:t>
            </a:r>
            <a:r>
              <a:rPr lang="en-US" altLang="zh-CN" sz="2000" dirty="0" err="1">
                <a:latin typeface="宋体" panose="02010600030101010101" pitchFamily="2" charset="-122"/>
              </a:rPr>
              <a:t>b,a</a:t>
            </a:r>
            <a:r>
              <a:rPr lang="en-US" altLang="zh-CN" sz="2000" dirty="0">
                <a:latin typeface="宋体" panose="02010600030101010101" pitchFamily="2" charset="-122"/>
              </a:rPr>
              <a:t>&gt;},</a:t>
            </a:r>
            <a:r>
              <a:rPr lang="zh-CN" altLang="en-US" sz="2000" dirty="0">
                <a:latin typeface="宋体" panose="02010600030101010101" pitchFamily="2" charset="-122"/>
              </a:rPr>
              <a:t>不具有传递性</a:t>
            </a:r>
            <a:endParaRPr lang="en-US" altLang="zh-CN" sz="2000" dirty="0">
              <a:latin typeface="宋体" panose="02010600030101010101" pitchFamily="2" charset="-122"/>
            </a:endParaRPr>
          </a:p>
        </p:txBody>
      </p:sp>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wipe(left)">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wipe(left)">
                                      <p:cBhvr>
                                        <p:cTn id="12" dur="500"/>
                                        <p:tgtEl>
                                          <p:spTgt spid="285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5699">
                                            <p:txEl>
                                              <p:pRg st="2" end="2"/>
                                            </p:txEl>
                                          </p:spTgt>
                                        </p:tgtEl>
                                        <p:attrNameLst>
                                          <p:attrName>style.visibility</p:attrName>
                                        </p:attrNameLst>
                                      </p:cBhvr>
                                      <p:to>
                                        <p:strVal val="visible"/>
                                      </p:to>
                                    </p:set>
                                    <p:animEffect transition="in" filter="wipe(left)">
                                      <p:cBhvr>
                                        <p:cTn id="17" dur="500"/>
                                        <p:tgtEl>
                                          <p:spTgt spid="285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5699">
                                            <p:txEl>
                                              <p:pRg st="3" end="3"/>
                                            </p:txEl>
                                          </p:spTgt>
                                        </p:tgtEl>
                                        <p:attrNameLst>
                                          <p:attrName>style.visibility</p:attrName>
                                        </p:attrNameLst>
                                      </p:cBhvr>
                                      <p:to>
                                        <p:strVal val="visible"/>
                                      </p:to>
                                    </p:set>
                                    <p:animEffect transition="in" filter="wipe(left)">
                                      <p:cBhvr>
                                        <p:cTn id="22" dur="500"/>
                                        <p:tgtEl>
                                          <p:spTgt spid="285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5699">
                                            <p:txEl>
                                              <p:pRg st="4" end="4"/>
                                            </p:txEl>
                                          </p:spTgt>
                                        </p:tgtEl>
                                        <p:attrNameLst>
                                          <p:attrName>style.visibility</p:attrName>
                                        </p:attrNameLst>
                                      </p:cBhvr>
                                      <p:to>
                                        <p:strVal val="visible"/>
                                      </p:to>
                                    </p:set>
                                    <p:animEffect transition="in" filter="wipe(left)">
                                      <p:cBhvr>
                                        <p:cTn id="27" dur="500"/>
                                        <p:tgtEl>
                                          <p:spTgt spid="285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5699">
                                            <p:txEl>
                                              <p:pRg st="5" end="5"/>
                                            </p:txEl>
                                          </p:spTgt>
                                        </p:tgtEl>
                                        <p:attrNameLst>
                                          <p:attrName>style.visibility</p:attrName>
                                        </p:attrNameLst>
                                      </p:cBhvr>
                                      <p:to>
                                        <p:strVal val="visible"/>
                                      </p:to>
                                    </p:set>
                                    <p:animEffect transition="in" filter="wipe(left)">
                                      <p:cBhvr>
                                        <p:cTn id="32" dur="500"/>
                                        <p:tgtEl>
                                          <p:spTgt spid="285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5699">
                                            <p:txEl>
                                              <p:pRg st="6" end="6"/>
                                            </p:txEl>
                                          </p:spTgt>
                                        </p:tgtEl>
                                        <p:attrNameLst>
                                          <p:attrName>style.visibility</p:attrName>
                                        </p:attrNameLst>
                                      </p:cBhvr>
                                      <p:to>
                                        <p:strVal val="visible"/>
                                      </p:to>
                                    </p:set>
                                    <p:animEffect transition="in" filter="wipe(left)">
                                      <p:cBhvr>
                                        <p:cTn id="37" dur="500"/>
                                        <p:tgtEl>
                                          <p:spTgt spid="285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bldLvl="5"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sz="quarter" idx="1"/>
          </p:nvPr>
        </p:nvSpPr>
        <p:spPr/>
        <p:txBody>
          <a:bodyPr/>
          <a:lstStyle/>
          <a:p>
            <a:pPr marL="0" indent="0" eaLnBrk="1" hangingPunct="1">
              <a:lnSpc>
                <a:spcPct val="120000"/>
              </a:lnSpc>
            </a:pPr>
            <a:r>
              <a:rPr lang="zh-CN" altLang="en-US" sz="2000" dirty="0">
                <a:latin typeface="宋体" panose="02010600030101010101" pitchFamily="2" charset="-122"/>
              </a:rPr>
              <a:t>若</a:t>
            </a:r>
            <a:r>
              <a:rPr lang="en-US" altLang="zh-CN" sz="2000" dirty="0">
                <a:latin typeface="宋体" panose="02010600030101010101" pitchFamily="2" charset="-122"/>
              </a:rPr>
              <a:t>R</a:t>
            </a:r>
            <a:r>
              <a:rPr lang="zh-CN" altLang="en-US" sz="2000" dirty="0">
                <a:latin typeface="宋体" panose="02010600030101010101" pitchFamily="2" charset="-122"/>
              </a:rPr>
              <a:t>是对称的，则</a:t>
            </a:r>
            <a:r>
              <a:rPr lang="en-US" altLang="zh-CN" sz="2000" dirty="0">
                <a:latin typeface="宋体" panose="02010600030101010101" pitchFamily="2" charset="-122"/>
              </a:rPr>
              <a:t>R</a:t>
            </a:r>
            <a:r>
              <a:rPr lang="en-US" altLang="zh-CN" sz="2000" baseline="30000" dirty="0"/>
              <a:t>n</a:t>
            </a:r>
            <a:r>
              <a:rPr lang="zh-CN" altLang="en-US" sz="2000" dirty="0">
                <a:latin typeface="宋体" panose="02010600030101010101" pitchFamily="2" charset="-122"/>
              </a:rPr>
              <a:t>是对称的？反之是否成立？</a:t>
            </a:r>
            <a:endParaRPr lang="en-US" altLang="zh-CN" sz="2000" dirty="0">
              <a:latin typeface="宋体" panose="02010600030101010101" pitchFamily="2" charset="-122"/>
            </a:endParaRPr>
          </a:p>
          <a:p>
            <a:pPr marL="400050" lvl="1" indent="0" eaLnBrk="1" hangingPunct="1">
              <a:lnSpc>
                <a:spcPct val="120000"/>
              </a:lnSpc>
            </a:pPr>
            <a:r>
              <a:rPr lang="en-US" altLang="zh-CN" sz="2000" dirty="0">
                <a:latin typeface="宋体" panose="02010600030101010101" pitchFamily="2" charset="-122"/>
              </a:rPr>
              <a:t>R={&lt;</a:t>
            </a:r>
            <a:r>
              <a:rPr lang="en-US" altLang="zh-CN" sz="2000" dirty="0" err="1">
                <a:latin typeface="宋体" panose="02010600030101010101" pitchFamily="2" charset="-122"/>
              </a:rPr>
              <a:t>a,s</a:t>
            </a:r>
            <a:r>
              <a:rPr lang="en-US" altLang="zh-CN" sz="2000" dirty="0">
                <a:latin typeface="宋体" panose="02010600030101010101" pitchFamily="2" charset="-122"/>
              </a:rPr>
              <a:t>&gt;,&lt;</a:t>
            </a:r>
            <a:r>
              <a:rPr lang="en-US" altLang="zh-CN" sz="2000" dirty="0" err="1">
                <a:latin typeface="宋体" panose="02010600030101010101" pitchFamily="2" charset="-122"/>
              </a:rPr>
              <a:t>s,b</a:t>
            </a:r>
            <a:r>
              <a:rPr lang="en-US" altLang="zh-CN" sz="2000" dirty="0">
                <a:latin typeface="宋体" panose="02010600030101010101" pitchFamily="2" charset="-122"/>
              </a:rPr>
              <a:t>&gt;,&lt;</a:t>
            </a:r>
            <a:r>
              <a:rPr lang="en-US" altLang="zh-CN" sz="2000" dirty="0" err="1">
                <a:latin typeface="宋体" panose="02010600030101010101" pitchFamily="2" charset="-122"/>
              </a:rPr>
              <a:t>b,t</a:t>
            </a:r>
            <a:r>
              <a:rPr lang="en-US" altLang="zh-CN" sz="2000" dirty="0">
                <a:latin typeface="宋体" panose="02010600030101010101" pitchFamily="2" charset="-122"/>
              </a:rPr>
              <a:t>&gt;,&lt;</a:t>
            </a:r>
            <a:r>
              <a:rPr lang="en-US" altLang="zh-CN" sz="2000" dirty="0" err="1">
                <a:latin typeface="宋体" panose="02010600030101010101" pitchFamily="2" charset="-122"/>
              </a:rPr>
              <a:t>t,a</a:t>
            </a:r>
            <a:r>
              <a:rPr lang="en-US" altLang="zh-CN" sz="2000" dirty="0">
                <a:latin typeface="宋体" panose="02010600030101010101" pitchFamily="2" charset="-122"/>
              </a:rPr>
              <a:t>&gt;} </a:t>
            </a:r>
            <a:r>
              <a:rPr lang="zh-CN" altLang="en-US" sz="2000" dirty="0">
                <a:latin typeface="宋体" panose="02010600030101010101" pitchFamily="2" charset="-122"/>
              </a:rPr>
              <a:t>，</a:t>
            </a:r>
            <a:r>
              <a:rPr lang="en-US" altLang="zh-CN" sz="2000" dirty="0">
                <a:latin typeface="宋体" panose="02010600030101010101" pitchFamily="2" charset="-122"/>
              </a:rPr>
              <a:t>R</a:t>
            </a:r>
            <a:r>
              <a:rPr lang="en-US" altLang="zh-CN" sz="2000" baseline="30000" dirty="0">
                <a:latin typeface="宋体" panose="02010600030101010101" pitchFamily="2" charset="-122"/>
              </a:rPr>
              <a:t>2</a:t>
            </a:r>
            <a:r>
              <a:rPr lang="en-US" altLang="zh-CN" sz="2000" dirty="0">
                <a:latin typeface="宋体" panose="02010600030101010101" pitchFamily="2" charset="-122"/>
              </a:rPr>
              <a:t>={&lt;</a:t>
            </a:r>
            <a:r>
              <a:rPr lang="en-US" altLang="zh-CN" sz="2000" dirty="0" err="1">
                <a:latin typeface="宋体" panose="02010600030101010101" pitchFamily="2" charset="-122"/>
              </a:rPr>
              <a:t>a,b</a:t>
            </a:r>
            <a:r>
              <a:rPr lang="en-US" altLang="zh-CN" sz="2000" dirty="0">
                <a:latin typeface="宋体" panose="02010600030101010101" pitchFamily="2" charset="-122"/>
              </a:rPr>
              <a:t>&gt;,&lt;</a:t>
            </a:r>
            <a:r>
              <a:rPr lang="en-US" altLang="zh-CN" sz="2000" dirty="0" err="1">
                <a:latin typeface="宋体" panose="02010600030101010101" pitchFamily="2" charset="-122"/>
              </a:rPr>
              <a:t>b,a</a:t>
            </a:r>
            <a:r>
              <a:rPr lang="en-US" altLang="zh-CN" sz="2000" dirty="0">
                <a:latin typeface="宋体" panose="02010600030101010101" pitchFamily="2" charset="-122"/>
              </a:rPr>
              <a:t>&gt;,&lt;</a:t>
            </a:r>
            <a:r>
              <a:rPr lang="en-US" altLang="zh-CN" sz="2000" dirty="0" err="1">
                <a:latin typeface="宋体" panose="02010600030101010101" pitchFamily="2" charset="-122"/>
              </a:rPr>
              <a:t>s,t</a:t>
            </a:r>
            <a:r>
              <a:rPr lang="en-US" altLang="zh-CN" sz="2000" dirty="0">
                <a:latin typeface="宋体" panose="02010600030101010101" pitchFamily="2" charset="-122"/>
              </a:rPr>
              <a:t>&gt;,&lt;</a:t>
            </a:r>
            <a:r>
              <a:rPr lang="en-US" altLang="zh-CN" sz="2000" dirty="0" err="1">
                <a:latin typeface="宋体" panose="02010600030101010101" pitchFamily="2" charset="-122"/>
              </a:rPr>
              <a:t>t,s</a:t>
            </a:r>
            <a:r>
              <a:rPr lang="en-US" altLang="zh-CN" sz="2000" dirty="0">
                <a:latin typeface="宋体" panose="02010600030101010101" pitchFamily="2" charset="-122"/>
              </a:rPr>
              <a:t>&gt;}</a:t>
            </a:r>
          </a:p>
          <a:p>
            <a:pPr marL="606425" lvl="2" indent="0" eaLnBrk="1" hangingPunct="1">
              <a:lnSpc>
                <a:spcPct val="120000"/>
              </a:lnSpc>
            </a:pPr>
            <a:r>
              <a:rPr lang="en-US" altLang="zh-CN" sz="1800" dirty="0">
                <a:latin typeface="宋体" panose="02010600030101010101" pitchFamily="2" charset="-122"/>
              </a:rPr>
              <a:t> </a:t>
            </a:r>
            <a:r>
              <a:rPr lang="zh-CN" altLang="en-US" sz="1800" dirty="0">
                <a:latin typeface="宋体" panose="02010600030101010101" pitchFamily="2" charset="-122"/>
              </a:rPr>
              <a:t>只需</a:t>
            </a:r>
            <a:r>
              <a:rPr lang="zh-CN" altLang="en-US" sz="1800" dirty="0"/>
              <a:t>证</a:t>
            </a:r>
            <a:r>
              <a:rPr lang="en-US" altLang="zh-CN" sz="1800" dirty="0"/>
              <a:t>R</a:t>
            </a:r>
            <a:r>
              <a:rPr lang="en-US" altLang="zh-CN" sz="1800" baseline="30000" dirty="0"/>
              <a:t>n</a:t>
            </a:r>
            <a:r>
              <a:rPr lang="en-US" altLang="zh-CN" sz="1800" dirty="0"/>
              <a:t>=(R</a:t>
            </a:r>
            <a:r>
              <a:rPr lang="en-US" altLang="zh-CN" sz="1800" baseline="30000" dirty="0"/>
              <a:t>n</a:t>
            </a:r>
            <a:r>
              <a:rPr lang="en-US" altLang="zh-CN" sz="1800" dirty="0">
                <a:sym typeface="Symbol" panose="05050102010706020507" pitchFamily="18" charset="2"/>
              </a:rPr>
              <a:t>)</a:t>
            </a:r>
            <a:r>
              <a:rPr lang="en-US" altLang="zh-CN" sz="1800" baseline="30000" dirty="0"/>
              <a:t>-1</a:t>
            </a:r>
          </a:p>
          <a:p>
            <a:pPr marL="606425" lvl="2" indent="0" eaLnBrk="1" hangingPunct="1">
              <a:lnSpc>
                <a:spcPct val="120000"/>
              </a:lnSpc>
            </a:pPr>
            <a:r>
              <a:rPr lang="en-US" altLang="zh-CN" sz="1800" dirty="0"/>
              <a:t>(R</a:t>
            </a:r>
            <a:r>
              <a:rPr lang="en-US" altLang="zh-CN" sz="1800" baseline="30000" dirty="0"/>
              <a:t>n</a:t>
            </a:r>
            <a:r>
              <a:rPr lang="en-US" altLang="zh-CN" sz="1800" dirty="0">
                <a:sym typeface="Symbol" panose="05050102010706020507" pitchFamily="18" charset="2"/>
              </a:rPr>
              <a:t>)</a:t>
            </a:r>
            <a:r>
              <a:rPr lang="en-US" altLang="zh-CN" sz="1800" baseline="30000" dirty="0"/>
              <a:t>-1</a:t>
            </a:r>
            <a:r>
              <a:rPr lang="en-US" altLang="zh-CN" sz="1800" dirty="0"/>
              <a:t>=(R</a:t>
            </a:r>
            <a:r>
              <a:rPr lang="en-US" altLang="zh-CN" sz="1800" baseline="30000" dirty="0"/>
              <a:t>-1</a:t>
            </a:r>
            <a:r>
              <a:rPr lang="en-US" altLang="zh-CN" sz="1800" dirty="0">
                <a:sym typeface="Symbol" panose="05050102010706020507" pitchFamily="18" charset="2"/>
              </a:rPr>
              <a:t>)</a:t>
            </a:r>
            <a:r>
              <a:rPr lang="en-US" altLang="zh-CN" sz="1800" baseline="30000" dirty="0"/>
              <a:t>n</a:t>
            </a:r>
            <a:r>
              <a:rPr lang="en-US" altLang="zh-CN" sz="1800" dirty="0"/>
              <a:t>=R</a:t>
            </a:r>
            <a:r>
              <a:rPr lang="en-US" altLang="zh-CN" sz="1800" baseline="30000" dirty="0"/>
              <a:t>n</a:t>
            </a:r>
          </a:p>
          <a:p>
            <a:pPr marL="400050" lvl="1" indent="0" eaLnBrk="1" hangingPunct="1">
              <a:lnSpc>
                <a:spcPct val="120000"/>
              </a:lnSpc>
            </a:pPr>
            <a:r>
              <a:rPr lang="en-US" altLang="zh-CN" sz="2000" dirty="0"/>
              <a:t>R={&lt;</a:t>
            </a:r>
            <a:r>
              <a:rPr lang="en-US" altLang="zh-CN" sz="2000" dirty="0" err="1"/>
              <a:t>a,s</a:t>
            </a:r>
            <a:r>
              <a:rPr lang="en-US" altLang="zh-CN" sz="2000" dirty="0"/>
              <a:t>&gt;}, R</a:t>
            </a:r>
            <a:r>
              <a:rPr lang="en-US" altLang="zh-CN" sz="2000" baseline="30000" dirty="0"/>
              <a:t>2</a:t>
            </a:r>
            <a:r>
              <a:rPr lang="en-US" altLang="zh-CN" sz="2000" dirty="0"/>
              <a:t>=</a:t>
            </a:r>
            <a:r>
              <a:rPr lang="en-US" altLang="zh-CN" sz="2000" dirty="0">
                <a:sym typeface="Symbol" panose="05050102010706020507" pitchFamily="18" charset="2"/>
              </a:rPr>
              <a:t></a:t>
            </a:r>
            <a:r>
              <a:rPr lang="zh-CN" altLang="en-US" sz="2000" dirty="0">
                <a:sym typeface="Symbol" panose="05050102010706020507" pitchFamily="18" charset="2"/>
              </a:rPr>
              <a:t>）</a:t>
            </a:r>
            <a:endParaRPr lang="en-US" altLang="zh-CN" sz="2000" dirty="0">
              <a:sym typeface="Symbol" panose="05050102010706020507" pitchFamily="18" charset="2"/>
            </a:endParaRPr>
          </a:p>
          <a:p>
            <a:pPr marL="606425" lvl="2" indent="0" eaLnBrk="1" hangingPunct="1">
              <a:lnSpc>
                <a:spcPct val="120000"/>
              </a:lnSpc>
            </a:pPr>
            <a:r>
              <a:rPr lang="zh-CN" altLang="en-US" sz="1800" dirty="0">
                <a:latin typeface="宋体" panose="02010600030101010101" pitchFamily="2" charset="-122"/>
                <a:sym typeface="Symbol" panose="05050102010706020507" pitchFamily="18" charset="2"/>
              </a:rPr>
              <a:t>逆命题不成立</a:t>
            </a:r>
            <a:endParaRPr lang="zh-CN" altLang="en-US" sz="1800" dirty="0">
              <a:latin typeface="宋体" panose="02010600030101010101" pitchFamily="2" charset="-122"/>
            </a:endParaRPr>
          </a:p>
          <a:p>
            <a:endParaRPr lang="zh-CN" altLang="en-US" dirty="0"/>
          </a:p>
        </p:txBody>
      </p:sp>
    </p:spTree>
    <p:extLst>
      <p:ext uri="{BB962C8B-B14F-4D97-AF65-F5344CB8AC3E}">
        <p14:creationId xmlns:p14="http://schemas.microsoft.com/office/powerpoint/2010/main" val="23632429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928688" y="171450"/>
            <a:ext cx="7315200" cy="742950"/>
          </a:xfrm>
        </p:spPr>
        <p:txBody>
          <a:bodyPr/>
          <a:lstStyle/>
          <a:p>
            <a:pPr eaLnBrk="1" hangingPunct="1"/>
            <a:r>
              <a:rPr lang="zh-CN" altLang="en-US" sz="4200"/>
              <a:t>几个重要的结论</a:t>
            </a:r>
          </a:p>
        </p:txBody>
      </p:sp>
      <mc:AlternateContent xmlns:mc="http://schemas.openxmlformats.org/markup-compatibility/2006" xmlns:a14="http://schemas.microsoft.com/office/drawing/2010/main">
        <mc:Choice Requires="a14">
          <p:sp>
            <p:nvSpPr>
              <p:cNvPr id="287747" name="Rectangle 3"/>
              <p:cNvSpPr>
                <a:spLocks noGrp="1" noChangeArrowheads="1"/>
              </p:cNvSpPr>
              <p:nvPr>
                <p:ph sz="quarter" idx="1"/>
              </p:nvPr>
            </p:nvSpPr>
            <p:spPr>
              <a:xfrm>
                <a:off x="612775" y="1200150"/>
                <a:ext cx="8153400" cy="3371850"/>
              </a:xfrm>
            </p:spPr>
            <p:txBody>
              <a:bodyPr/>
              <a:lstStyle/>
              <a:p>
                <a:pPr marL="0" indent="0" eaLnBrk="1" hangingPunct="1">
                  <a:lnSpc>
                    <a:spcPct val="120000"/>
                  </a:lnSpc>
                  <a:buClr>
                    <a:schemeClr val="tx2"/>
                  </a:buClr>
                  <a:buFont typeface="Wingdings" panose="05000000000000000000" pitchFamily="2" charset="2"/>
                  <a:buNone/>
                </a:pPr>
                <a:r>
                  <a:rPr lang="zh-CN" altLang="en-US" sz="2000" dirty="0">
                    <a:latin typeface="宋体" panose="02010600030101010101" pitchFamily="2" charset="-122"/>
                  </a:rPr>
                  <a:t>定理对非空集合</a:t>
                </a:r>
                <a:r>
                  <a:rPr lang="en-US" altLang="zh-CN" sz="2000" dirty="0">
                    <a:latin typeface="宋体" panose="02010600030101010101" pitchFamily="2" charset="-122"/>
                  </a:rPr>
                  <a:t>A</a:t>
                </a:r>
                <a:r>
                  <a:rPr lang="zh-CN" altLang="en-US" sz="2000" dirty="0">
                    <a:latin typeface="宋体" panose="02010600030101010101" pitchFamily="2" charset="-122"/>
                  </a:rPr>
                  <a:t>上的关系</a:t>
                </a:r>
                <a:r>
                  <a:rPr lang="en-US" altLang="zh-CN" sz="2000" dirty="0">
                    <a:latin typeface="宋体" panose="02010600030101010101" pitchFamily="2" charset="-122"/>
                  </a:rPr>
                  <a:t>R,</a:t>
                </a:r>
                <a:r>
                  <a:rPr lang="zh-CN" altLang="en-US" sz="2000" dirty="0">
                    <a:latin typeface="宋体" panose="02010600030101010101" pitchFamily="2" charset="-122"/>
                  </a:rPr>
                  <a:t>有</a:t>
                </a:r>
              </a:p>
              <a:p>
                <a:pPr marL="0" indent="0" eaLnBrk="1" hangingPunct="1">
                  <a:lnSpc>
                    <a:spcPct val="120000"/>
                  </a:lnSpc>
                  <a:buClr>
                    <a:schemeClr val="tx2"/>
                  </a:buClr>
                  <a:buFont typeface="Wingdings" panose="05000000000000000000" pitchFamily="2" charset="2"/>
                  <a:buNone/>
                </a:pPr>
                <a:r>
                  <a:rPr lang="en-US" altLang="zh-CN" sz="2000" dirty="0">
                    <a:latin typeface="宋体" panose="02010600030101010101" pitchFamily="2" charset="-122"/>
                  </a:rPr>
                  <a:t>(1)</a:t>
                </a:r>
                <a:r>
                  <a:rPr lang="en-US" altLang="zh-CN" sz="2000" dirty="0" err="1">
                    <a:latin typeface="宋体" panose="02010600030101010101" pitchFamily="2" charset="-122"/>
                  </a:rPr>
                  <a:t>rs</a:t>
                </a:r>
                <a:r>
                  <a:rPr lang="en-US" altLang="zh-CN" sz="2000" dirty="0">
                    <a:latin typeface="宋体" panose="02010600030101010101" pitchFamily="2" charset="-122"/>
                  </a:rPr>
                  <a:t>(R)=</a:t>
                </a:r>
                <a:r>
                  <a:rPr lang="en-US" altLang="zh-CN" sz="2000" dirty="0" err="1">
                    <a:latin typeface="宋体" panose="02010600030101010101" pitchFamily="2" charset="-122"/>
                  </a:rPr>
                  <a:t>sr</a:t>
                </a:r>
                <a:r>
                  <a:rPr lang="en-US" altLang="zh-CN" sz="2000" dirty="0">
                    <a:latin typeface="宋体" panose="02010600030101010101" pitchFamily="2" charset="-122"/>
                  </a:rPr>
                  <a:t>(R)  (2)</a:t>
                </a:r>
                <a:r>
                  <a:rPr lang="en-US" altLang="zh-CN" sz="2000" dirty="0" err="1">
                    <a:latin typeface="宋体" panose="02010600030101010101" pitchFamily="2" charset="-122"/>
                  </a:rPr>
                  <a:t>rt</a:t>
                </a:r>
                <a:r>
                  <a:rPr lang="en-US" altLang="zh-CN" sz="2000" dirty="0">
                    <a:latin typeface="宋体" panose="02010600030101010101" pitchFamily="2" charset="-122"/>
                  </a:rPr>
                  <a:t>(R)=</a:t>
                </a:r>
                <a:r>
                  <a:rPr lang="en-US" altLang="zh-CN" sz="2000" dirty="0" err="1">
                    <a:latin typeface="宋体" panose="02010600030101010101" pitchFamily="2" charset="-122"/>
                  </a:rPr>
                  <a:t>tr</a:t>
                </a:r>
                <a:r>
                  <a:rPr lang="en-US" altLang="zh-CN" sz="2000" dirty="0">
                    <a:latin typeface="宋体" panose="02010600030101010101" pitchFamily="2" charset="-122"/>
                  </a:rPr>
                  <a:t>(R)   (3)</a:t>
                </a:r>
                <a:r>
                  <a:rPr lang="en-US" altLang="zh-CN" sz="2000" dirty="0" err="1">
                    <a:latin typeface="宋体" panose="02010600030101010101" pitchFamily="2" charset="-122"/>
                  </a:rPr>
                  <a:t>st</a:t>
                </a:r>
                <a:r>
                  <a:rPr lang="en-US" altLang="zh-CN" sz="2000" dirty="0">
                    <a:latin typeface="宋体" panose="02010600030101010101" pitchFamily="2" charset="-122"/>
                  </a:rPr>
                  <a:t>(R)</a:t>
                </a:r>
                <a:r>
                  <a:rPr lang="en-US" altLang="zh-CN" sz="2000" dirty="0">
                    <a:latin typeface="宋体" panose="02010600030101010101" pitchFamily="2" charset="-122"/>
                    <a:sym typeface="Symbol" panose="05050102010706020507" pitchFamily="18" charset="2"/>
                  </a:rPr>
                  <a:t></a:t>
                </a:r>
                <a:r>
                  <a:rPr lang="en-US" altLang="zh-CN" sz="2000" dirty="0" err="1">
                    <a:latin typeface="宋体" panose="02010600030101010101" pitchFamily="2" charset="-122"/>
                  </a:rPr>
                  <a:t>ts</a:t>
                </a:r>
                <a:r>
                  <a:rPr lang="en-US" altLang="zh-CN" sz="2000" dirty="0">
                    <a:latin typeface="宋体" panose="02010600030101010101" pitchFamily="2" charset="-122"/>
                  </a:rPr>
                  <a:t>(R)</a:t>
                </a:r>
              </a:p>
              <a:p>
                <a:pPr marL="0" indent="0" eaLnBrk="1" hangingPunct="1">
                  <a:lnSpc>
                    <a:spcPct val="120000"/>
                  </a:lnSpc>
                  <a:buClr>
                    <a:schemeClr val="tx2"/>
                  </a:buClr>
                  <a:buNone/>
                </a:pPr>
                <a:r>
                  <a:rPr lang="en-US" altLang="zh-CN" sz="2000" dirty="0" err="1">
                    <a:latin typeface="宋体" panose="02010600030101010101" pitchFamily="2" charset="-122"/>
                  </a:rPr>
                  <a:t>rs</a:t>
                </a:r>
                <a:r>
                  <a:rPr lang="en-US" altLang="zh-CN" sz="2000" dirty="0">
                    <a:latin typeface="宋体" panose="02010600030101010101" pitchFamily="2" charset="-122"/>
                  </a:rPr>
                  <a:t>(R)=</a:t>
                </a:r>
                <a:r>
                  <a:rPr lang="en-US" altLang="zh-CN" sz="2000" dirty="0"/>
                  <a:t>I</a:t>
                </a:r>
                <a:r>
                  <a:rPr lang="en-US" altLang="zh-CN" sz="2000" baseline="-30000" dirty="0"/>
                  <a:t>A</a:t>
                </a:r>
                <a:r>
                  <a:rPr lang="en-US" altLang="zh-CN" sz="2000" dirty="0">
                    <a:latin typeface="宋体" panose="02010600030101010101" pitchFamily="2" charset="-122"/>
                    <a:sym typeface="Symbol" panose="05050102010706020507" pitchFamily="18" charset="2"/>
                  </a:rPr>
                  <a:t>∪</a:t>
                </a:r>
                <a:r>
                  <a:rPr lang="en-US" altLang="zh-CN" sz="2000" dirty="0"/>
                  <a:t>R</a:t>
                </a:r>
                <a:r>
                  <a:rPr lang="en-US" altLang="zh-CN" sz="2000" dirty="0">
                    <a:latin typeface="宋体" panose="02010600030101010101" pitchFamily="2" charset="-122"/>
                    <a:sym typeface="Symbol" panose="05050102010706020507" pitchFamily="18" charset="2"/>
                  </a:rPr>
                  <a:t>∪</a:t>
                </a:r>
                <a:r>
                  <a:rPr lang="en-US" altLang="zh-CN" sz="2000" dirty="0"/>
                  <a:t>R</a:t>
                </a:r>
                <a:r>
                  <a:rPr lang="en-US" altLang="zh-CN" sz="2000" baseline="30000" dirty="0"/>
                  <a:t>-1   </a:t>
                </a:r>
                <a:r>
                  <a:rPr lang="en-US" altLang="zh-CN" sz="2000" dirty="0" err="1">
                    <a:latin typeface="宋体" panose="02010600030101010101" pitchFamily="2" charset="-122"/>
                  </a:rPr>
                  <a:t>sr</a:t>
                </a:r>
                <a:r>
                  <a:rPr lang="en-US" altLang="zh-CN" sz="2000" dirty="0">
                    <a:latin typeface="宋体" panose="02010600030101010101" pitchFamily="2" charset="-122"/>
                  </a:rPr>
                  <a:t>(R)=(</a:t>
                </a:r>
                <a:r>
                  <a:rPr lang="en-US" altLang="zh-CN" sz="2000" dirty="0"/>
                  <a:t>I</a:t>
                </a:r>
                <a:r>
                  <a:rPr lang="en-US" altLang="zh-CN" sz="2000" baseline="-30000" dirty="0"/>
                  <a:t>A</a:t>
                </a:r>
                <a:r>
                  <a:rPr lang="en-US" altLang="zh-CN" sz="2000" dirty="0">
                    <a:latin typeface="宋体" panose="02010600030101010101" pitchFamily="2" charset="-122"/>
                    <a:sym typeface="Symbol" panose="05050102010706020507" pitchFamily="18" charset="2"/>
                  </a:rPr>
                  <a:t>∪</a:t>
                </a:r>
                <a:r>
                  <a:rPr lang="en-US" altLang="zh-CN" sz="2000" dirty="0"/>
                  <a:t>R)</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a:t>
                </a:r>
                <a:r>
                  <a:rPr lang="en-US" altLang="zh-CN" sz="2000" dirty="0"/>
                  <a:t>I</a:t>
                </a:r>
                <a:r>
                  <a:rPr lang="en-US" altLang="zh-CN" sz="2000" baseline="-30000" dirty="0"/>
                  <a:t>A</a:t>
                </a:r>
                <a:r>
                  <a:rPr lang="en-US" altLang="zh-CN" sz="2000" dirty="0">
                    <a:latin typeface="宋体" panose="02010600030101010101" pitchFamily="2" charset="-122"/>
                    <a:sym typeface="Symbol" panose="05050102010706020507" pitchFamily="18" charset="2"/>
                  </a:rPr>
                  <a:t>∪</a:t>
                </a:r>
                <a:r>
                  <a:rPr lang="en-US" altLang="zh-CN" sz="2000" dirty="0"/>
                  <a:t>R)</a:t>
                </a:r>
                <a:r>
                  <a:rPr lang="en-US" altLang="zh-CN" sz="2000" baseline="30000" dirty="0"/>
                  <a:t>-1</a:t>
                </a:r>
              </a:p>
              <a:p>
                <a:pPr marL="0" indent="0" eaLnBrk="1" hangingPunct="1">
                  <a:lnSpc>
                    <a:spcPct val="120000"/>
                  </a:lnSpc>
                  <a:buClr>
                    <a:schemeClr val="tx2"/>
                  </a:buClr>
                  <a:buNone/>
                </a:pPr>
                <a:r>
                  <a:rPr lang="en-US" altLang="zh-CN" sz="2000" dirty="0" err="1">
                    <a:latin typeface="宋体" panose="02010600030101010101" pitchFamily="2" charset="-122"/>
                  </a:rPr>
                  <a:t>rt</a:t>
                </a:r>
                <a:r>
                  <a:rPr lang="en-US" altLang="zh-CN" sz="2000" dirty="0">
                    <a:latin typeface="宋体" panose="02010600030101010101" pitchFamily="2" charset="-122"/>
                  </a:rPr>
                  <a:t>(R)=</a:t>
                </a:r>
                <a:r>
                  <a:rPr lang="en-US" altLang="zh-CN" sz="2000" dirty="0"/>
                  <a:t>I</a:t>
                </a:r>
                <a:r>
                  <a:rPr lang="en-US" altLang="zh-CN" sz="2000" baseline="-30000" dirty="0"/>
                  <a:t>A</a:t>
                </a:r>
                <a:r>
                  <a:rPr lang="en-US" altLang="zh-CN" sz="2000" dirty="0">
                    <a:latin typeface="宋体" panose="02010600030101010101" pitchFamily="2" charset="-122"/>
                    <a:sym typeface="Symbol" panose="05050102010706020507" pitchFamily="18" charset="2"/>
                  </a:rPr>
                  <a:t>∪</a:t>
                </a:r>
                <a14:m>
                  <m:oMath xmlns:m="http://schemas.openxmlformats.org/officeDocument/2006/math">
                    <m:nary>
                      <m:naryPr>
                        <m:chr m:val="⋃"/>
                        <m:ctrlPr>
                          <a:rPr lang="en-US" altLang="zh-CN" sz="2000" i="1" u="sng">
                            <a:latin typeface="Cambria Math" panose="02040503050406030204" pitchFamily="18" charset="0"/>
                          </a:rPr>
                        </m:ctrlPr>
                      </m:naryPr>
                      <m:sub>
                        <m:r>
                          <m:rPr>
                            <m:sty m:val="p"/>
                            <m:brk m:alnAt="23"/>
                          </m:rPr>
                          <a:rPr lang="en-US" altLang="zh-CN" sz="2000" i="1" u="sng">
                            <a:latin typeface="Cambria Math" panose="02040503050406030204" pitchFamily="18" charset="0"/>
                          </a:rPr>
                          <m:t>i</m:t>
                        </m:r>
                        <m:r>
                          <a:rPr lang="en-US" altLang="zh-CN" sz="2000" i="1" u="sng">
                            <a:latin typeface="Cambria Math" panose="02040503050406030204" pitchFamily="18" charset="0"/>
                          </a:rPr>
                          <m:t>=1</m:t>
                        </m:r>
                      </m:sub>
                      <m:sup>
                        <m:r>
                          <a:rPr lang="en-US" altLang="zh-CN" sz="2000" i="1" u="sng">
                            <a:latin typeface="Cambria Math" panose="02040503050406030204" pitchFamily="18" charset="0"/>
                            <a:ea typeface="Cambria Math" panose="02040503050406030204" pitchFamily="18" charset="0"/>
                          </a:rPr>
                          <m:t>∞</m:t>
                        </m:r>
                      </m:sup>
                      <m:e>
                        <m:sSup>
                          <m:sSupPr>
                            <m:ctrlPr>
                              <a:rPr lang="en-US" altLang="zh-CN" sz="2000" i="1" u="sng">
                                <a:latin typeface="Cambria Math" panose="02040503050406030204" pitchFamily="18" charset="0"/>
                              </a:rPr>
                            </m:ctrlPr>
                          </m:sSupPr>
                          <m:e>
                            <m:r>
                              <m:rPr>
                                <m:sty m:val="p"/>
                              </m:rPr>
                              <a:rPr lang="en-US" altLang="zh-CN" sz="2000" i="1" u="sng">
                                <a:latin typeface="Cambria Math" panose="02040503050406030204" pitchFamily="18" charset="0"/>
                              </a:rPr>
                              <m:t>R</m:t>
                            </m:r>
                          </m:e>
                          <m:sup>
                            <m:r>
                              <m:rPr>
                                <m:sty m:val="p"/>
                              </m:rPr>
                              <a:rPr lang="en-US" altLang="zh-CN" sz="2000" i="1" u="sng">
                                <a:latin typeface="Cambria Math" panose="02040503050406030204" pitchFamily="18" charset="0"/>
                              </a:rPr>
                              <m:t>i</m:t>
                            </m:r>
                          </m:sup>
                        </m:sSup>
                      </m:e>
                    </m:nary>
                  </m:oMath>
                </a14:m>
                <a:r>
                  <a:rPr lang="en-US" altLang="zh-CN" sz="2000" dirty="0">
                    <a:latin typeface="宋体" panose="02010600030101010101" pitchFamily="2" charset="-122"/>
                  </a:rPr>
                  <a:t>  tr(R)=</a:t>
                </a:r>
                <a14:m>
                  <m:oMath xmlns:m="http://schemas.openxmlformats.org/officeDocument/2006/math">
                    <m:nary>
                      <m:naryPr>
                        <m:chr m:val="⋃"/>
                        <m:ctrlPr>
                          <a:rPr lang="en-US" altLang="zh-CN" sz="2000" i="1" u="sng">
                            <a:latin typeface="Cambria Math" panose="02040503050406030204" pitchFamily="18" charset="0"/>
                          </a:rPr>
                        </m:ctrlPr>
                      </m:naryPr>
                      <m:sub>
                        <m:r>
                          <m:rPr>
                            <m:sty m:val="p"/>
                            <m:brk m:alnAt="23"/>
                          </m:rPr>
                          <a:rPr lang="en-US" altLang="zh-CN" sz="2000" i="1" u="sng">
                            <a:latin typeface="Cambria Math" panose="02040503050406030204" pitchFamily="18" charset="0"/>
                          </a:rPr>
                          <m:t>i</m:t>
                        </m:r>
                        <m:r>
                          <a:rPr lang="en-US" altLang="zh-CN" sz="2000" i="1" u="sng">
                            <a:latin typeface="Cambria Math" panose="02040503050406030204" pitchFamily="18" charset="0"/>
                          </a:rPr>
                          <m:t>=1</m:t>
                        </m:r>
                      </m:sub>
                      <m:sup>
                        <m:r>
                          <a:rPr lang="en-US" altLang="zh-CN" sz="2000" i="1" u="sng">
                            <a:latin typeface="Cambria Math" panose="02040503050406030204" pitchFamily="18" charset="0"/>
                            <a:ea typeface="Cambria Math" panose="02040503050406030204" pitchFamily="18" charset="0"/>
                          </a:rPr>
                          <m:t>∞</m:t>
                        </m:r>
                      </m:sup>
                      <m:e>
                        <m:sSup>
                          <m:sSupPr>
                            <m:ctrlPr>
                              <a:rPr lang="en-US" altLang="zh-CN" sz="2000" i="1" u="sng">
                                <a:latin typeface="Cambria Math" panose="02040503050406030204" pitchFamily="18" charset="0"/>
                              </a:rPr>
                            </m:ctrlPr>
                          </m:sSupPr>
                          <m:e>
                            <m:r>
                              <a:rPr lang="en-US" altLang="zh-CN" sz="2000" b="1" i="1" u="sng" smtClean="0">
                                <a:latin typeface="Cambria Math" panose="02040503050406030204" pitchFamily="18" charset="0"/>
                              </a:rPr>
                              <m:t>(</m:t>
                            </m:r>
                            <m:r>
                              <m:rPr>
                                <m:nor/>
                              </m:rPr>
                              <a:rPr lang="en-US" altLang="zh-CN" sz="2000" dirty="0"/>
                              <m:t>I</m:t>
                            </m:r>
                            <m:r>
                              <m:rPr>
                                <m:nor/>
                              </m:rPr>
                              <a:rPr lang="en-US" altLang="zh-CN" sz="2000" baseline="-30000" dirty="0"/>
                              <m:t>A</m:t>
                            </m:r>
                            <m:r>
                              <m:rPr>
                                <m:nor/>
                              </m:rPr>
                              <a:rPr lang="en-US" altLang="zh-CN" sz="2000" dirty="0">
                                <a:latin typeface="宋体" panose="02010600030101010101" pitchFamily="2" charset="-122"/>
                                <a:sym typeface="Symbol" panose="05050102010706020507" pitchFamily="18" charset="2"/>
                              </a:rPr>
                              <m:t>∪</m:t>
                            </m:r>
                            <m:r>
                              <m:rPr>
                                <m:sty m:val="p"/>
                              </m:rPr>
                              <a:rPr lang="en-US" altLang="zh-CN" sz="2000" i="1" u="sng">
                                <a:latin typeface="Cambria Math" panose="02040503050406030204" pitchFamily="18" charset="0"/>
                              </a:rPr>
                              <m:t>R</m:t>
                            </m:r>
                            <m:r>
                              <a:rPr lang="en-US" altLang="zh-CN" sz="2000" b="1" i="1" u="sng" smtClean="0">
                                <a:latin typeface="Cambria Math" panose="02040503050406030204" pitchFamily="18" charset="0"/>
                              </a:rPr>
                              <m:t>)</m:t>
                            </m:r>
                          </m:e>
                          <m:sup>
                            <m:r>
                              <m:rPr>
                                <m:sty m:val="p"/>
                              </m:rPr>
                              <a:rPr lang="en-US" altLang="zh-CN" sz="2000" i="1" u="sng">
                                <a:latin typeface="Cambria Math" panose="02040503050406030204" pitchFamily="18" charset="0"/>
                              </a:rPr>
                              <m:t>i</m:t>
                            </m:r>
                          </m:sup>
                        </m:sSup>
                      </m:e>
                    </m:nary>
                    <m:sSup>
                      <m:sSupPr>
                        <m:ctrlPr>
                          <a:rPr lang="en-US" altLang="zh-CN" sz="2000" i="1" u="sng">
                            <a:latin typeface="Cambria Math" panose="02040503050406030204" pitchFamily="18" charset="0"/>
                          </a:rPr>
                        </m:ctrlPr>
                      </m:sSupPr>
                      <m:e>
                        <m:r>
                          <a:rPr lang="en-US" altLang="zh-CN" sz="2000" b="1" i="1" u="sng" smtClean="0">
                            <a:latin typeface="Cambria Math" panose="02040503050406030204" pitchFamily="18" charset="0"/>
                          </a:rPr>
                          <m:t>    </m:t>
                        </m:r>
                        <m:r>
                          <a:rPr lang="en-US" altLang="zh-CN" sz="2000" i="1" u="sng">
                            <a:latin typeface="Cambria Math" panose="02040503050406030204" pitchFamily="18" charset="0"/>
                          </a:rPr>
                          <m:t>(</m:t>
                        </m:r>
                        <m:r>
                          <m:rPr>
                            <m:nor/>
                          </m:rPr>
                          <a:rPr lang="en-US" altLang="zh-CN" sz="2000" dirty="0"/>
                          <m:t>I</m:t>
                        </m:r>
                        <m:r>
                          <m:rPr>
                            <m:nor/>
                          </m:rPr>
                          <a:rPr lang="en-US" altLang="zh-CN" sz="2000" baseline="-30000" dirty="0"/>
                          <m:t>A</m:t>
                        </m:r>
                        <m:r>
                          <m:rPr>
                            <m:nor/>
                          </m:rPr>
                          <a:rPr lang="en-US" altLang="zh-CN" sz="2000" dirty="0">
                            <a:latin typeface="宋体" panose="02010600030101010101" pitchFamily="2" charset="-122"/>
                            <a:sym typeface="Symbol" panose="05050102010706020507" pitchFamily="18" charset="2"/>
                          </a:rPr>
                          <m:t>∪</m:t>
                        </m:r>
                        <m:r>
                          <m:rPr>
                            <m:sty m:val="p"/>
                          </m:rPr>
                          <a:rPr lang="en-US" altLang="zh-CN" sz="2000" i="1" u="sng">
                            <a:latin typeface="Cambria Math" panose="02040503050406030204" pitchFamily="18" charset="0"/>
                          </a:rPr>
                          <m:t>R</m:t>
                        </m:r>
                        <m:r>
                          <a:rPr lang="en-US" altLang="zh-CN" sz="2000" i="1" u="sng">
                            <a:latin typeface="Cambria Math" panose="02040503050406030204" pitchFamily="18" charset="0"/>
                          </a:rPr>
                          <m:t>)</m:t>
                        </m:r>
                      </m:e>
                      <m:sup>
                        <m:r>
                          <m:rPr>
                            <m:sty m:val="p"/>
                          </m:rPr>
                          <a:rPr lang="en-US" altLang="zh-CN" sz="2000" i="1" u="sng">
                            <a:latin typeface="Cambria Math" panose="02040503050406030204" pitchFamily="18" charset="0"/>
                          </a:rPr>
                          <m:t>i</m:t>
                        </m:r>
                      </m:sup>
                    </m:sSup>
                  </m:oMath>
                </a14:m>
                <a:r>
                  <a:rPr lang="en-US" altLang="zh-CN" sz="2000" dirty="0">
                    <a:latin typeface="宋体" panose="02010600030101010101" pitchFamily="2" charset="-122"/>
                  </a:rPr>
                  <a:t>=</a:t>
                </a:r>
                <a14:m>
                  <m:oMath xmlns:m="http://schemas.openxmlformats.org/officeDocument/2006/math">
                    <m:r>
                      <m:rPr>
                        <m:nor/>
                      </m:rPr>
                      <a:rPr lang="en-US" altLang="zh-CN" sz="2000" dirty="0"/>
                      <m:t>I</m:t>
                    </m:r>
                    <m:r>
                      <m:rPr>
                        <m:nor/>
                      </m:rPr>
                      <a:rPr lang="en-US" altLang="zh-CN" sz="2000" baseline="-30000" dirty="0"/>
                      <m:t>A</m:t>
                    </m:r>
                    <m:r>
                      <m:rPr>
                        <m:nor/>
                      </m:rPr>
                      <a:rPr lang="en-US" altLang="zh-CN" sz="2000" dirty="0">
                        <a:latin typeface="宋体" panose="02010600030101010101" pitchFamily="2" charset="-122"/>
                        <a:sym typeface="Symbol" panose="05050102010706020507" pitchFamily="18" charset="2"/>
                      </a:rPr>
                      <m:t>∪</m:t>
                    </m:r>
                    <m:nary>
                      <m:naryPr>
                        <m:chr m:val="⋃"/>
                        <m:ctrlPr>
                          <a:rPr lang="en-US" altLang="zh-CN" sz="2000" i="1" u="sng">
                            <a:latin typeface="Cambria Math" panose="02040503050406030204" pitchFamily="18" charset="0"/>
                          </a:rPr>
                        </m:ctrlPr>
                      </m:naryPr>
                      <m:sub>
                        <m:r>
                          <a:rPr lang="en-US" altLang="zh-CN" sz="2000" b="1" i="1" u="sng" smtClean="0">
                            <a:latin typeface="Cambria Math" panose="02040503050406030204" pitchFamily="18" charset="0"/>
                          </a:rPr>
                          <m:t>𝒌</m:t>
                        </m:r>
                        <m:r>
                          <a:rPr lang="en-US" altLang="zh-CN" sz="2000" i="1" u="sng">
                            <a:latin typeface="Cambria Math" panose="02040503050406030204" pitchFamily="18" charset="0"/>
                          </a:rPr>
                          <m:t>=1</m:t>
                        </m:r>
                      </m:sub>
                      <m:sup>
                        <m:r>
                          <a:rPr lang="en-US" altLang="zh-CN" sz="2000" b="1" i="1" u="sng" smtClean="0">
                            <a:latin typeface="Cambria Math" panose="02040503050406030204" pitchFamily="18" charset="0"/>
                            <a:ea typeface="Cambria Math" panose="02040503050406030204" pitchFamily="18" charset="0"/>
                          </a:rPr>
                          <m:t>𝒊</m:t>
                        </m:r>
                      </m:sup>
                      <m:e>
                        <m:sSup>
                          <m:sSupPr>
                            <m:ctrlPr>
                              <a:rPr lang="en-US" altLang="zh-CN" sz="2000" i="1" u="sng" smtClean="0">
                                <a:latin typeface="Cambria Math" panose="02040503050406030204" pitchFamily="18" charset="0"/>
                              </a:rPr>
                            </m:ctrlPr>
                          </m:sSupPr>
                          <m:e>
                            <m:r>
                              <m:rPr>
                                <m:sty m:val="p"/>
                              </m:rPr>
                              <a:rPr lang="en-US" altLang="zh-CN" sz="2000" i="1" u="sng">
                                <a:latin typeface="Cambria Math" panose="02040503050406030204" pitchFamily="18" charset="0"/>
                              </a:rPr>
                              <m:t>R</m:t>
                            </m:r>
                          </m:e>
                          <m:sup>
                            <m:r>
                              <a:rPr lang="en-US" altLang="zh-CN" sz="2000" b="1" i="1" u="sng" smtClean="0">
                                <a:latin typeface="Cambria Math" panose="02040503050406030204" pitchFamily="18" charset="0"/>
                              </a:rPr>
                              <m:t>𝒌</m:t>
                            </m:r>
                          </m:sup>
                        </m:sSup>
                      </m:e>
                    </m:nary>
                  </m:oMath>
                </a14:m>
                <a:r>
                  <a:rPr lang="en-US" altLang="zh-CN" sz="2000" dirty="0">
                    <a:latin typeface="宋体" panose="02010600030101010101" pitchFamily="2" charset="-122"/>
                  </a:rPr>
                  <a:t>?</a:t>
                </a:r>
              </a:p>
              <a:p>
                <a:pPr marL="0" indent="0" eaLnBrk="1" hangingPunct="1">
                  <a:lnSpc>
                    <a:spcPct val="120000"/>
                  </a:lnSpc>
                  <a:buClr>
                    <a:schemeClr val="tx2"/>
                  </a:buClr>
                  <a:buNone/>
                </a:pPr>
                <a:r>
                  <a:rPr lang="en-US" altLang="zh-CN" sz="2000" dirty="0">
                    <a:latin typeface="宋体" panose="02010600030101010101" pitchFamily="2" charset="-122"/>
                  </a:rPr>
                  <a:t>(3)</a:t>
                </a:r>
                <a:r>
                  <a:rPr lang="zh-CN" altLang="en-US" sz="2000" dirty="0">
                    <a:latin typeface="宋体" panose="02010600030101010101" pitchFamily="2" charset="-122"/>
                  </a:rPr>
                  <a:t>因为</a:t>
                </a:r>
                <a:r>
                  <a:rPr lang="en-US" altLang="zh-CN" sz="2000" dirty="0">
                    <a:latin typeface="宋体" panose="02010600030101010101" pitchFamily="2" charset="-122"/>
                  </a:rPr>
                  <a:t>R</a:t>
                </a:r>
                <a:r>
                  <a:rPr lang="en-US" altLang="zh-CN" sz="2000" dirty="0">
                    <a:latin typeface="宋体" panose="02010600030101010101" pitchFamily="2" charset="-122"/>
                    <a:sym typeface="Symbol" panose="05050102010706020507" pitchFamily="18" charset="2"/>
                  </a:rPr>
                  <a:t></a:t>
                </a:r>
                <a:r>
                  <a:rPr lang="en-US" altLang="zh-CN" sz="2000" dirty="0">
                    <a:latin typeface="宋体" panose="02010600030101010101" pitchFamily="2" charset="-122"/>
                  </a:rPr>
                  <a:t>s(R)</a:t>
                </a:r>
                <a:r>
                  <a:rPr lang="zh-CN" altLang="en-US" sz="2000" dirty="0">
                    <a:latin typeface="宋体" panose="02010600030101010101" pitchFamily="2" charset="-122"/>
                  </a:rPr>
                  <a:t>，所以</a:t>
                </a:r>
                <a:r>
                  <a:rPr lang="en-US" altLang="zh-CN" sz="2000" dirty="0">
                    <a:latin typeface="宋体" panose="02010600030101010101" pitchFamily="2" charset="-122"/>
                  </a:rPr>
                  <a:t>t(R)</a:t>
                </a:r>
                <a:r>
                  <a:rPr lang="en-US" altLang="zh-CN" sz="2000" dirty="0">
                    <a:latin typeface="宋体" panose="02010600030101010101" pitchFamily="2" charset="-122"/>
                    <a:sym typeface="Symbol" panose="05050102010706020507" pitchFamily="18" charset="2"/>
                  </a:rPr>
                  <a:t></a:t>
                </a:r>
                <a:r>
                  <a:rPr lang="en-US" altLang="zh-CN" sz="2000" dirty="0" err="1">
                    <a:latin typeface="宋体" panose="02010600030101010101" pitchFamily="2" charset="-122"/>
                  </a:rPr>
                  <a:t>ts</a:t>
                </a:r>
                <a:r>
                  <a:rPr lang="en-US" altLang="zh-CN" sz="2000" dirty="0">
                    <a:latin typeface="宋体" panose="02010600030101010101" pitchFamily="2" charset="-122"/>
                  </a:rPr>
                  <a:t>(R),</a:t>
                </a:r>
                <a:r>
                  <a:rPr lang="en-US" altLang="zh-CN" sz="2000" dirty="0" err="1">
                    <a:latin typeface="宋体" panose="02010600030101010101" pitchFamily="2" charset="-122"/>
                  </a:rPr>
                  <a:t>st</a:t>
                </a:r>
                <a:r>
                  <a:rPr lang="en-US" altLang="zh-CN" sz="2000" dirty="0">
                    <a:latin typeface="宋体" panose="02010600030101010101" pitchFamily="2" charset="-122"/>
                  </a:rPr>
                  <a:t>(R)</a:t>
                </a:r>
                <a:r>
                  <a:rPr lang="en-US" altLang="zh-CN" sz="2000" dirty="0">
                    <a:latin typeface="宋体" panose="02010600030101010101" pitchFamily="2" charset="-122"/>
                    <a:sym typeface="Symbol" panose="05050102010706020507" pitchFamily="18" charset="2"/>
                  </a:rPr>
                  <a:t></a:t>
                </a:r>
                <a:r>
                  <a:rPr lang="en-US" altLang="zh-CN" sz="2000" dirty="0" err="1">
                    <a:latin typeface="宋体" panose="02010600030101010101" pitchFamily="2" charset="-122"/>
                  </a:rPr>
                  <a:t>sts</a:t>
                </a:r>
                <a:r>
                  <a:rPr lang="en-US" altLang="zh-CN" sz="2000" dirty="0">
                    <a:latin typeface="宋体" panose="02010600030101010101" pitchFamily="2" charset="-122"/>
                  </a:rPr>
                  <a:t>(R)</a:t>
                </a:r>
                <a:r>
                  <a:rPr lang="zh-CN" altLang="en-US" sz="2000" dirty="0">
                    <a:latin typeface="宋体" panose="02010600030101010101" pitchFamily="2" charset="-122"/>
                  </a:rPr>
                  <a:t>．</a:t>
                </a:r>
              </a:p>
              <a:p>
                <a:pPr marL="758825" lvl="1" eaLnBrk="1" hangingPunct="1">
                  <a:lnSpc>
                    <a:spcPct val="120000"/>
                  </a:lnSpc>
                  <a:buClr>
                    <a:schemeClr val="tx2"/>
                  </a:buClr>
                  <a:buFont typeface="Wingdings" panose="05000000000000000000" pitchFamily="2" charset="2"/>
                  <a:buNone/>
                </a:pPr>
                <a:r>
                  <a:rPr lang="zh-CN" altLang="en-US" sz="2000" dirty="0">
                    <a:latin typeface="宋体" panose="02010600030101010101" pitchFamily="2" charset="-122"/>
                  </a:rPr>
                  <a:t>因为</a:t>
                </a:r>
                <a:r>
                  <a:rPr lang="en-US" altLang="zh-CN" sz="2000" dirty="0" err="1">
                    <a:latin typeface="宋体" panose="02010600030101010101" pitchFamily="2" charset="-122"/>
                  </a:rPr>
                  <a:t>ts</a:t>
                </a:r>
                <a:r>
                  <a:rPr lang="en-US" altLang="zh-CN" sz="2000" dirty="0">
                    <a:latin typeface="宋体" panose="02010600030101010101" pitchFamily="2" charset="-122"/>
                  </a:rPr>
                  <a:t>(R)</a:t>
                </a:r>
                <a:r>
                  <a:rPr lang="zh-CN" altLang="en-US" sz="2000" dirty="0">
                    <a:latin typeface="宋体" panose="02010600030101010101" pitchFamily="2" charset="-122"/>
                  </a:rPr>
                  <a:t>是对称的</a:t>
                </a:r>
                <a:r>
                  <a:rPr lang="en-US" altLang="zh-CN" sz="2000" dirty="0">
                    <a:latin typeface="宋体" panose="02010600030101010101" pitchFamily="2" charset="-122"/>
                  </a:rPr>
                  <a:t>(</a:t>
                </a:r>
                <a:r>
                  <a:rPr lang="zh-CN" altLang="en-US" sz="2000" dirty="0">
                    <a:latin typeface="宋体" panose="02010600030101010101" pitchFamily="2" charset="-122"/>
                  </a:rPr>
                  <a:t>前面定理</a:t>
                </a:r>
                <a:r>
                  <a:rPr lang="en-US" altLang="zh-CN" sz="2000" dirty="0">
                    <a:latin typeface="宋体" panose="02010600030101010101" pitchFamily="2" charset="-122"/>
                  </a:rPr>
                  <a:t>:R</a:t>
                </a:r>
                <a:r>
                  <a:rPr lang="zh-CN" altLang="en-US" sz="2000" dirty="0">
                    <a:latin typeface="宋体" panose="02010600030101010101" pitchFamily="2" charset="-122"/>
                  </a:rPr>
                  <a:t>是对称的</a:t>
                </a:r>
                <a:r>
                  <a:rPr lang="zh-CN" altLang="en-US" sz="2000" dirty="0">
                    <a:latin typeface="宋体" panose="02010600030101010101" pitchFamily="2" charset="-122"/>
                    <a:sym typeface="Symbol" panose="05050102010706020507" pitchFamily="18" charset="2"/>
                  </a:rPr>
                  <a:t>，则</a:t>
                </a:r>
                <a:r>
                  <a:rPr lang="en-US" altLang="zh-CN" sz="2000" dirty="0">
                    <a:latin typeface="宋体" panose="02010600030101010101" pitchFamily="2" charset="-122"/>
                  </a:rPr>
                  <a:t>r(R)</a:t>
                </a:r>
                <a:r>
                  <a:rPr lang="zh-CN" altLang="en-US" sz="2000" dirty="0">
                    <a:latin typeface="宋体" panose="02010600030101010101" pitchFamily="2" charset="-122"/>
                  </a:rPr>
                  <a:t>、</a:t>
                </a:r>
                <a:r>
                  <a:rPr lang="en-US" altLang="zh-CN" sz="2000" dirty="0">
                    <a:latin typeface="宋体" panose="02010600030101010101" pitchFamily="2" charset="-122"/>
                  </a:rPr>
                  <a:t>t(R)</a:t>
                </a:r>
                <a:r>
                  <a:rPr lang="zh-CN" altLang="en-US" sz="2000" dirty="0">
                    <a:latin typeface="宋体" panose="02010600030101010101" pitchFamily="2" charset="-122"/>
                  </a:rPr>
                  <a:t>是对称的</a:t>
                </a:r>
                <a:r>
                  <a:rPr lang="en-US" altLang="zh-CN" sz="2000" dirty="0">
                    <a:latin typeface="宋体" panose="02010600030101010101" pitchFamily="2" charset="-122"/>
                  </a:rPr>
                  <a:t>)</a:t>
                </a:r>
                <a:r>
                  <a:rPr lang="zh-CN" altLang="en-US" sz="2000" dirty="0">
                    <a:latin typeface="宋体" panose="02010600030101010101" pitchFamily="2" charset="-122"/>
                  </a:rPr>
                  <a:t>，所以</a:t>
                </a:r>
                <a:r>
                  <a:rPr lang="en-US" altLang="zh-CN" sz="2000" dirty="0" err="1">
                    <a:latin typeface="宋体" panose="02010600030101010101" pitchFamily="2" charset="-122"/>
                  </a:rPr>
                  <a:t>sts</a:t>
                </a:r>
                <a:r>
                  <a:rPr lang="en-US" altLang="zh-CN" sz="2000" dirty="0">
                    <a:latin typeface="宋体" panose="02010600030101010101" pitchFamily="2" charset="-122"/>
                  </a:rPr>
                  <a:t>(R)</a:t>
                </a:r>
                <a:r>
                  <a:rPr lang="zh-CN" altLang="en-US" sz="2000" dirty="0">
                    <a:latin typeface="宋体" panose="02010600030101010101" pitchFamily="2" charset="-122"/>
                  </a:rPr>
                  <a:t>＝</a:t>
                </a:r>
                <a:r>
                  <a:rPr lang="en-US" altLang="zh-CN" sz="2000" dirty="0" err="1">
                    <a:latin typeface="宋体" panose="02010600030101010101" pitchFamily="2" charset="-122"/>
                  </a:rPr>
                  <a:t>ts</a:t>
                </a:r>
                <a:r>
                  <a:rPr lang="en-US" altLang="zh-CN" sz="2000" dirty="0">
                    <a:latin typeface="宋体" panose="02010600030101010101" pitchFamily="2" charset="-122"/>
                  </a:rPr>
                  <a:t>(R)</a:t>
                </a:r>
                <a:r>
                  <a:rPr lang="zh-CN" altLang="en-US" sz="2000" dirty="0">
                    <a:latin typeface="宋体" panose="02010600030101010101" pitchFamily="2" charset="-122"/>
                  </a:rPr>
                  <a:t>．因此</a:t>
                </a:r>
                <a:r>
                  <a:rPr lang="en-US" altLang="zh-CN" sz="2000" dirty="0" err="1">
                    <a:latin typeface="宋体" panose="02010600030101010101" pitchFamily="2" charset="-122"/>
                  </a:rPr>
                  <a:t>st</a:t>
                </a:r>
                <a:r>
                  <a:rPr lang="en-US" altLang="zh-CN" sz="2000" dirty="0">
                    <a:latin typeface="宋体" panose="02010600030101010101" pitchFamily="2" charset="-122"/>
                  </a:rPr>
                  <a:t>(R)</a:t>
                </a:r>
                <a:r>
                  <a:rPr lang="en-US" altLang="zh-CN" sz="2000" dirty="0">
                    <a:latin typeface="宋体" panose="02010600030101010101" pitchFamily="2" charset="-122"/>
                    <a:sym typeface="Symbol" panose="05050102010706020507" pitchFamily="18" charset="2"/>
                  </a:rPr>
                  <a:t></a:t>
                </a:r>
                <a:r>
                  <a:rPr lang="en-US" altLang="zh-CN" sz="2000" dirty="0" err="1">
                    <a:latin typeface="宋体" panose="02010600030101010101" pitchFamily="2" charset="-122"/>
                  </a:rPr>
                  <a:t>ts</a:t>
                </a:r>
                <a:r>
                  <a:rPr lang="en-US" altLang="zh-CN" sz="2000" dirty="0">
                    <a:latin typeface="宋体" panose="02010600030101010101" pitchFamily="2" charset="-122"/>
                  </a:rPr>
                  <a:t>(R)</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479822" lvl="1" eaLnBrk="1" hangingPunct="1">
                  <a:buFont typeface="Wingdings" panose="05000000000000000000" pitchFamily="2" charset="2"/>
                  <a:buNone/>
                  <a:defRPr/>
                </a:pPr>
                <a:r>
                  <a:rPr lang="en-US" altLang="zh-CN" sz="2000" dirty="0">
                    <a:latin typeface="宋体" panose="02010600030101010101" pitchFamily="2" charset="-122"/>
                  </a:rPr>
                  <a:t>(1)</a:t>
                </a: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可用类似于（</a:t>
                </a:r>
                <a:r>
                  <a:rPr lang="en-US" altLang="zh-CN" sz="2000" dirty="0">
                    <a:latin typeface="宋体" panose="02010600030101010101" pitchFamily="2" charset="-122"/>
                  </a:rPr>
                  <a:t>3</a:t>
                </a:r>
                <a:r>
                  <a:rPr lang="zh-CN" altLang="en-US" sz="2000" dirty="0">
                    <a:latin typeface="宋体" panose="02010600030101010101" pitchFamily="2" charset="-122"/>
                  </a:rPr>
                  <a:t>）的方法进行证明。</a:t>
                </a:r>
                <a:endParaRPr lang="zh-CN" altLang="en-US" sz="2000" u="sng" dirty="0">
                  <a:latin typeface="宋体" panose="02010600030101010101" pitchFamily="2" charset="-122"/>
                </a:endParaRPr>
              </a:p>
            </p:txBody>
          </p:sp>
        </mc:Choice>
        <mc:Fallback xmlns="">
          <p:sp>
            <p:nvSpPr>
              <p:cNvPr id="287747" name="Rectangle 3"/>
              <p:cNvSpPr>
                <a:spLocks noGrp="1" noRot="1" noChangeAspect="1" noMove="1" noResize="1" noEditPoints="1" noAdjustHandles="1" noChangeArrowheads="1" noChangeShapeType="1" noTextEdit="1"/>
              </p:cNvSpPr>
              <p:nvPr>
                <p:ph sz="quarter" idx="1"/>
              </p:nvPr>
            </p:nvSpPr>
            <p:spPr>
              <a:xfrm>
                <a:off x="612775" y="1200150"/>
                <a:ext cx="8153400" cy="3371850"/>
              </a:xfrm>
              <a:blipFill>
                <a:blip r:embed="rId3"/>
                <a:stretch>
                  <a:fillRect l="-823" t="-723" b="-2532"/>
                </a:stretch>
              </a:blipFill>
            </p:spPr>
            <p:txBody>
              <a:bodyPr/>
              <a:lstStyle/>
              <a:p>
                <a:r>
                  <a:rPr lang="zh-CN" altLang="en-US">
                    <a:noFill/>
                  </a:rPr>
                  <a:t> </a:t>
                </a:r>
              </a:p>
            </p:txBody>
          </p:sp>
        </mc:Fallback>
      </mc:AlternateContent>
    </p:spTree>
  </p:cSld>
  <p:clrMapOvr>
    <a:masterClrMapping/>
  </p:clrMapOvr>
  <p:transition spd="slow" advTm="8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wipe(left)">
                                      <p:cBhvr>
                                        <p:cTn id="7" dur="500"/>
                                        <p:tgtEl>
                                          <p:spTgt spid="287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wipe(left)">
                                      <p:cBhvr>
                                        <p:cTn id="12" dur="500"/>
                                        <p:tgtEl>
                                          <p:spTgt spid="287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wipe(left)">
                                      <p:cBhvr>
                                        <p:cTn id="17" dur="500"/>
                                        <p:tgtEl>
                                          <p:spTgt spid="287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747">
                                            <p:txEl>
                                              <p:pRg st="3" end="3"/>
                                            </p:txEl>
                                          </p:spTgt>
                                        </p:tgtEl>
                                        <p:attrNameLst>
                                          <p:attrName>style.visibility</p:attrName>
                                        </p:attrNameLst>
                                      </p:cBhvr>
                                      <p:to>
                                        <p:strVal val="visible"/>
                                      </p:to>
                                    </p:set>
                                    <p:animEffect transition="in" filter="wipe(left)">
                                      <p:cBhvr>
                                        <p:cTn id="22" dur="500"/>
                                        <p:tgtEl>
                                          <p:spTgt spid="287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747">
                                            <p:txEl>
                                              <p:pRg st="4" end="4"/>
                                            </p:txEl>
                                          </p:spTgt>
                                        </p:tgtEl>
                                        <p:attrNameLst>
                                          <p:attrName>style.visibility</p:attrName>
                                        </p:attrNameLst>
                                      </p:cBhvr>
                                      <p:to>
                                        <p:strVal val="visible"/>
                                      </p:to>
                                    </p:set>
                                    <p:animEffect transition="in" filter="wipe(left)">
                                      <p:cBhvr>
                                        <p:cTn id="27" dur="500"/>
                                        <p:tgtEl>
                                          <p:spTgt spid="287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7747">
                                            <p:txEl>
                                              <p:pRg st="5" end="5"/>
                                            </p:txEl>
                                          </p:spTgt>
                                        </p:tgtEl>
                                        <p:attrNameLst>
                                          <p:attrName>style.visibility</p:attrName>
                                        </p:attrNameLst>
                                      </p:cBhvr>
                                      <p:to>
                                        <p:strVal val="visible"/>
                                      </p:to>
                                    </p:set>
                                    <p:animEffect transition="in" filter="wipe(left)">
                                      <p:cBhvr>
                                        <p:cTn id="32" dur="500"/>
                                        <p:tgtEl>
                                          <p:spTgt spid="287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7747">
                                            <p:txEl>
                                              <p:pRg st="6" end="6"/>
                                            </p:txEl>
                                          </p:spTgt>
                                        </p:tgtEl>
                                        <p:attrNameLst>
                                          <p:attrName>style.visibility</p:attrName>
                                        </p:attrNameLst>
                                      </p:cBhvr>
                                      <p:to>
                                        <p:strVal val="visible"/>
                                      </p:to>
                                    </p:set>
                                    <p:animEffect transition="in" filter="wipe(left)">
                                      <p:cBhvr>
                                        <p:cTn id="37" dur="500"/>
                                        <p:tgtEl>
                                          <p:spTgt spid="287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bldLvl="5"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5"/>
          <p:cNvSpPr>
            <a:spLocks noGrp="1" noChangeArrowheads="1"/>
          </p:cNvSpPr>
          <p:nvPr>
            <p:ph type="title"/>
          </p:nvPr>
        </p:nvSpPr>
        <p:spPr>
          <a:xfrm>
            <a:off x="928688" y="171450"/>
            <a:ext cx="7315200" cy="742950"/>
          </a:xfrm>
        </p:spPr>
        <p:txBody>
          <a:bodyPr/>
          <a:lstStyle/>
          <a:p>
            <a:pPr eaLnBrk="1" hangingPunct="1"/>
            <a:r>
              <a:rPr lang="zh-CN" altLang="en-US" sz="4200"/>
              <a:t>几个重要的结论</a:t>
            </a:r>
          </a:p>
        </p:txBody>
      </p:sp>
      <p:sp>
        <p:nvSpPr>
          <p:cNvPr id="126979" name="Rectangle 4"/>
          <p:cNvSpPr>
            <a:spLocks noGrp="1" noChangeArrowheads="1"/>
          </p:cNvSpPr>
          <p:nvPr>
            <p:ph sz="quarter" idx="1"/>
          </p:nvPr>
        </p:nvSpPr>
        <p:spPr>
          <a:xfrm>
            <a:off x="612775" y="1200150"/>
            <a:ext cx="8153400" cy="3371850"/>
          </a:xfrm>
        </p:spPr>
        <p:txBody>
          <a:bodyPr/>
          <a:lstStyle/>
          <a:p>
            <a:pPr marL="239316" indent="-239316" eaLnBrk="1" hangingPunct="1">
              <a:lnSpc>
                <a:spcPct val="120000"/>
              </a:lnSpc>
              <a:defRPr/>
            </a:pPr>
            <a:r>
              <a:rPr lang="zh-CN" altLang="en-US" sz="2400" dirty="0"/>
              <a:t>由定理可知，若要求出</a:t>
            </a:r>
            <a:r>
              <a:rPr lang="en-US" altLang="zh-CN" sz="2400" dirty="0"/>
              <a:t>R</a:t>
            </a:r>
            <a:r>
              <a:rPr lang="zh-CN" altLang="en-US" sz="2400" dirty="0"/>
              <a:t>的最小扩充，使其同时具有自反性、对称性和传递性，则可先求</a:t>
            </a:r>
            <a:r>
              <a:rPr lang="en-US" altLang="zh-CN" sz="2400" dirty="0"/>
              <a:t>r(R)</a:t>
            </a:r>
            <a:r>
              <a:rPr lang="zh-CN" altLang="en-US" sz="2400" dirty="0"/>
              <a:t>，再求</a:t>
            </a:r>
            <a:r>
              <a:rPr lang="en-US" altLang="zh-CN" sz="2400" dirty="0" err="1"/>
              <a:t>sr</a:t>
            </a:r>
            <a:r>
              <a:rPr lang="en-US" altLang="zh-CN" sz="2400" dirty="0"/>
              <a:t>(R)</a:t>
            </a:r>
            <a:r>
              <a:rPr lang="zh-CN" altLang="en-US" sz="2400" dirty="0"/>
              <a:t>，最后求</a:t>
            </a:r>
            <a:r>
              <a:rPr lang="en-US" altLang="zh-CN" sz="2400" dirty="0" err="1"/>
              <a:t>tsr</a:t>
            </a:r>
            <a:r>
              <a:rPr lang="en-US" altLang="zh-CN" sz="2400" dirty="0"/>
              <a:t>(R)</a:t>
            </a:r>
            <a:r>
              <a:rPr lang="zh-CN" altLang="en-US" sz="2400" dirty="0"/>
              <a:t>．</a:t>
            </a:r>
          </a:p>
        </p:txBody>
      </p:sp>
    </p:spTree>
  </p:cSld>
  <p:clrMapOvr>
    <a:masterClrMapping/>
  </p:clrMapOvr>
  <p:transition spd="slow" advTm="8000">
    <p:zoom/>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第6章 集合代数</Template>
  <TotalTime>18390</TotalTime>
  <Words>16526</Words>
  <Application>Microsoft Office PowerPoint</Application>
  <PresentationFormat>全屏显示(16:9)</PresentationFormat>
  <Paragraphs>1183</Paragraphs>
  <Slides>175</Slides>
  <Notes>75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175</vt:i4>
      </vt:variant>
    </vt:vector>
  </HeadingPairs>
  <TitlesOfParts>
    <vt:vector size="186" baseType="lpstr">
      <vt:lpstr>宋体</vt:lpstr>
      <vt:lpstr>Arial</vt:lpstr>
      <vt:lpstr>Cambria Math</vt:lpstr>
      <vt:lpstr>Tahoma</vt:lpstr>
      <vt:lpstr>Times New Roman</vt:lpstr>
      <vt:lpstr>Tw Cen MT</vt:lpstr>
      <vt:lpstr>Wingdings</vt:lpstr>
      <vt:lpstr>Wingdings 2</vt:lpstr>
      <vt:lpstr>中性</vt:lpstr>
      <vt:lpstr>公式</vt:lpstr>
      <vt:lpstr>Equation</vt:lpstr>
      <vt:lpstr>第7章关系</vt:lpstr>
      <vt:lpstr>什么是关系？</vt:lpstr>
      <vt:lpstr>本章内容</vt:lpstr>
      <vt:lpstr>7.1 有序对与笛卡儿积</vt:lpstr>
      <vt:lpstr>7.1 有序对与笛卡儿积</vt:lpstr>
      <vt:lpstr>7.1 有序对与笛卡儿积</vt:lpstr>
      <vt:lpstr>7.1 有序对与笛卡儿积</vt:lpstr>
      <vt:lpstr>7.1 有序对与笛卡儿积</vt:lpstr>
      <vt:lpstr>7.1 有序对与笛卡儿积</vt:lpstr>
      <vt:lpstr>7.1 有序对与笛卡儿积</vt:lpstr>
      <vt:lpstr>关于笛卡尔乘积的性质的讨论（1）</vt:lpstr>
      <vt:lpstr>关于笛卡尔乘积的性质的讨论（2）</vt:lpstr>
      <vt:lpstr>关于笛卡尔乘积的性质的讨论（3）</vt:lpstr>
      <vt:lpstr>重要结论</vt:lpstr>
      <vt:lpstr>重要结论</vt:lpstr>
      <vt:lpstr>重要结论</vt:lpstr>
      <vt:lpstr>7.2 二元关系</vt:lpstr>
      <vt:lpstr>7.2二元关系</vt:lpstr>
      <vt:lpstr>关系的特点</vt:lpstr>
      <vt:lpstr>例</vt:lpstr>
      <vt:lpstr>例</vt:lpstr>
      <vt:lpstr>例</vt:lpstr>
      <vt:lpstr>例</vt:lpstr>
      <vt:lpstr>例</vt:lpstr>
      <vt:lpstr>关系的表示(3种)</vt:lpstr>
      <vt:lpstr>7.3 关系的运算</vt:lpstr>
      <vt:lpstr>关系的运算:(1)</vt:lpstr>
      <vt:lpstr>关系的运算:(1)</vt:lpstr>
      <vt:lpstr>关系的运算(2)</vt:lpstr>
      <vt:lpstr>关系的运算(2)</vt:lpstr>
      <vt:lpstr>逆运算（3）</vt:lpstr>
      <vt:lpstr>逆运算（3）</vt:lpstr>
      <vt:lpstr>关系的运算(4)</vt:lpstr>
      <vt:lpstr>复合关系的图示</vt:lpstr>
      <vt:lpstr>例：</vt:lpstr>
      <vt:lpstr>关系的复合运算：例子</vt:lpstr>
      <vt:lpstr>关系矩阵的乘法与关系复合</vt:lpstr>
      <vt:lpstr>关系的复合运算的性质(1)</vt:lpstr>
      <vt:lpstr>关系的复合运算的性质（2）</vt:lpstr>
      <vt:lpstr>关系的复合运算的性质（3）</vt:lpstr>
      <vt:lpstr>关系的复合运算的性质（3）</vt:lpstr>
      <vt:lpstr>关系的复合运算的性质（3）</vt:lpstr>
      <vt:lpstr>　</vt:lpstr>
      <vt:lpstr>定理</vt:lpstr>
      <vt:lpstr>PowerPoint 演示文稿</vt:lpstr>
      <vt:lpstr>定理</vt:lpstr>
      <vt:lpstr>定理</vt:lpstr>
      <vt:lpstr>证明</vt:lpstr>
      <vt:lpstr>证明</vt:lpstr>
      <vt:lpstr>7.4 关系的性质</vt:lpstr>
      <vt:lpstr>自反关系(reflexive)</vt:lpstr>
      <vt:lpstr>自反关系的关系图和关系矩阵</vt:lpstr>
      <vt:lpstr>反自反关系(irreflexive)</vt:lpstr>
      <vt:lpstr>讨论：对非空集合A而言</vt:lpstr>
      <vt:lpstr>对称关系(symmetric)</vt:lpstr>
      <vt:lpstr>对称关系的关系图和关系矩阵</vt:lpstr>
      <vt:lpstr>反对称关系(antisymmetric)</vt:lpstr>
      <vt:lpstr>讨论：对非空集合A而言</vt:lpstr>
      <vt:lpstr>讨论：对非空集合A而言</vt:lpstr>
      <vt:lpstr>补充：非对称关系的定义</vt:lpstr>
      <vt:lpstr>传递关系(transitive)</vt:lpstr>
      <vt:lpstr>传递关系(transitive)</vt:lpstr>
      <vt:lpstr>传递关系的关系图和关系矩阵</vt:lpstr>
      <vt:lpstr>定理7.4</vt:lpstr>
      <vt:lpstr>定理7.4（续）</vt:lpstr>
      <vt:lpstr>总结</vt:lpstr>
      <vt:lpstr>正确理解自反关系</vt:lpstr>
      <vt:lpstr>问题</vt:lpstr>
      <vt:lpstr>一些常用关系的性质</vt:lpstr>
      <vt:lpstr>关系的性质</vt:lpstr>
      <vt:lpstr>逆关系运算对关系性质的保持</vt:lpstr>
      <vt:lpstr>关系的交运算对关系性质的保持</vt:lpstr>
      <vt:lpstr>关系的交运算对关系性质的保持</vt:lpstr>
      <vt:lpstr>(R-1)n=(Rn)-1   </vt:lpstr>
      <vt:lpstr>关系的并运算对关系性质的保持</vt:lpstr>
      <vt:lpstr>复合运算对关系性质的保持</vt:lpstr>
      <vt:lpstr>关系性质保持的总结</vt:lpstr>
      <vt:lpstr>7.5 关系的闭包</vt:lpstr>
      <vt:lpstr>定义关系的自反闭包(closure)</vt:lpstr>
      <vt:lpstr>定义关系的对称闭包(closure)</vt:lpstr>
      <vt:lpstr>定义关系的传递闭包(closure)</vt:lpstr>
      <vt:lpstr>PowerPoint 演示文稿</vt:lpstr>
      <vt:lpstr>定理</vt:lpstr>
      <vt:lpstr>（1）证明r(R)=IA∪R</vt:lpstr>
      <vt:lpstr>（2）证明s(R)=R∪R-1</vt:lpstr>
      <vt:lpstr>PowerPoint 演示文稿</vt:lpstr>
      <vt:lpstr>（3）证明t(R)=⋃_(i=1)^∞▒R^i </vt:lpstr>
      <vt:lpstr>PowerPoint 演示文稿</vt:lpstr>
      <vt:lpstr>推论</vt:lpstr>
      <vt:lpstr>几个重要的结论</vt:lpstr>
      <vt:lpstr>几个重要的结论</vt:lpstr>
      <vt:lpstr>传递闭包的求解</vt:lpstr>
      <vt:lpstr>传递闭包的求解</vt:lpstr>
      <vt:lpstr>传递闭包的求解</vt:lpstr>
      <vt:lpstr>问题</vt:lpstr>
      <vt:lpstr>几个重要的结论</vt:lpstr>
      <vt:lpstr>问题</vt:lpstr>
      <vt:lpstr>几个重要的结论</vt:lpstr>
      <vt:lpstr>几个重要的结论</vt:lpstr>
      <vt:lpstr>习题课</vt:lpstr>
      <vt:lpstr>习题课</vt:lpstr>
      <vt:lpstr>习题课</vt:lpstr>
      <vt:lpstr>习题课</vt:lpstr>
      <vt:lpstr>PowerPoint 演示文稿</vt:lpstr>
      <vt:lpstr>习题课</vt:lpstr>
      <vt:lpstr>习题课</vt:lpstr>
      <vt:lpstr>作业情况</vt:lpstr>
      <vt:lpstr>作业情况</vt:lpstr>
      <vt:lpstr>作业情况</vt:lpstr>
      <vt:lpstr>作业情况</vt:lpstr>
      <vt:lpstr>问题解答思路：排列组合</vt:lpstr>
      <vt:lpstr>问题</vt:lpstr>
      <vt:lpstr>7.6 等价关系与划分</vt:lpstr>
      <vt:lpstr>PowerPoint 演示文稿</vt:lpstr>
      <vt:lpstr>定义等价类</vt:lpstr>
      <vt:lpstr>例：</vt:lpstr>
      <vt:lpstr>定理7.6</vt:lpstr>
      <vt:lpstr>定理7.7</vt:lpstr>
      <vt:lpstr>证明：</vt:lpstr>
      <vt:lpstr>等价关系的一个例子</vt:lpstr>
      <vt:lpstr>等价关系的一个例子</vt:lpstr>
      <vt:lpstr>等价关系与集合运算</vt:lpstr>
      <vt:lpstr>关系性质保持的总结</vt:lpstr>
      <vt:lpstr>定义划分(partition)</vt:lpstr>
      <vt:lpstr>定义商集</vt:lpstr>
      <vt:lpstr>定理7.8</vt:lpstr>
      <vt:lpstr>(1)证明：A/R是A的一个划分</vt:lpstr>
      <vt:lpstr>(2)证明：RC为A上的等价关系</vt:lpstr>
      <vt:lpstr>(2)证明：RC为A上的等价关系</vt:lpstr>
      <vt:lpstr>例</vt:lpstr>
      <vt:lpstr>解：</vt:lpstr>
      <vt:lpstr>PowerPoint 演示文稿</vt:lpstr>
      <vt:lpstr>例</vt:lpstr>
      <vt:lpstr>利用等价类解题</vt:lpstr>
      <vt:lpstr>利用等价类解题</vt:lpstr>
      <vt:lpstr>利用等价类解题</vt:lpstr>
      <vt:lpstr>定义划分的加细</vt:lpstr>
      <vt:lpstr>定理7.9</vt:lpstr>
      <vt:lpstr>续</vt:lpstr>
      <vt:lpstr>例题</vt:lpstr>
      <vt:lpstr>例题</vt:lpstr>
      <vt:lpstr>PowerPoint 演示文稿</vt:lpstr>
      <vt:lpstr>例题</vt:lpstr>
      <vt:lpstr>作业</vt:lpstr>
      <vt:lpstr>7.7 偏序关系</vt:lpstr>
      <vt:lpstr>全序集</vt:lpstr>
      <vt:lpstr>拟序关系</vt:lpstr>
      <vt:lpstr>拟序关系</vt:lpstr>
      <vt:lpstr>最大(小)元、极大(小)元　</vt:lpstr>
      <vt:lpstr>上界(下界)　</vt:lpstr>
      <vt:lpstr>定理7.　</vt:lpstr>
      <vt:lpstr>哈斯图</vt:lpstr>
      <vt:lpstr>哈斯图(Hassediagram)</vt:lpstr>
      <vt:lpstr>例:</vt:lpstr>
      <vt:lpstr>PowerPoint 演示文稿</vt:lpstr>
      <vt:lpstr>PowerPoint 演示文稿</vt:lpstr>
      <vt:lpstr>PowerPoint 演示文稿</vt:lpstr>
      <vt:lpstr>从哈斯图看特殊元素</vt:lpstr>
      <vt:lpstr>性质</vt:lpstr>
      <vt:lpstr>链与反链</vt:lpstr>
      <vt:lpstr>思考</vt:lpstr>
      <vt:lpstr>思考</vt:lpstr>
      <vt:lpstr>偏序关系与等价关系</vt:lpstr>
      <vt:lpstr>良序集</vt:lpstr>
      <vt:lpstr>定理7.　</vt:lpstr>
      <vt:lpstr>定理8.　</vt:lpstr>
      <vt:lpstr>引理　</vt:lpstr>
      <vt:lpstr>偏序集改造为全序集的算法</vt:lpstr>
      <vt:lpstr>例:</vt:lpstr>
      <vt:lpstr>关于次序关系的进一步讨论</vt:lpstr>
      <vt:lpstr>关于次序关系的进一步讨论</vt:lpstr>
      <vt:lpstr>作业</vt:lpstr>
      <vt:lpstr>作业</vt:lpstr>
      <vt:lpstr>作业</vt:lpstr>
      <vt:lpstr>希腊字母的读音</vt:lpstr>
    </vt:vector>
  </TitlesOfParts>
  <Company>jlu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关系</dc:title>
  <dc:creator>yangjianlin</dc:creator>
  <cp:lastModifiedBy>UP CPU</cp:lastModifiedBy>
  <cp:revision>646</cp:revision>
  <dcterms:created xsi:type="dcterms:W3CDTF">2002-08-15T14:08:39Z</dcterms:created>
  <dcterms:modified xsi:type="dcterms:W3CDTF">2023-06-04T14:19:24Z</dcterms:modified>
</cp:coreProperties>
</file>