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3"/>
  </p:notesMasterIdLst>
  <p:sldIdLst>
    <p:sldId id="256" r:id="rId2"/>
    <p:sldId id="320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65" r:id="rId13"/>
    <p:sldId id="333" r:id="rId14"/>
    <p:sldId id="334" r:id="rId15"/>
    <p:sldId id="335" r:id="rId16"/>
    <p:sldId id="336" r:id="rId17"/>
    <p:sldId id="338" r:id="rId18"/>
    <p:sldId id="339" r:id="rId19"/>
    <p:sldId id="340" r:id="rId20"/>
    <p:sldId id="341" r:id="rId21"/>
    <p:sldId id="342" r:id="rId22"/>
    <p:sldId id="343" r:id="rId23"/>
    <p:sldId id="350" r:id="rId24"/>
    <p:sldId id="344" r:id="rId25"/>
    <p:sldId id="352" r:id="rId26"/>
    <p:sldId id="345" r:id="rId27"/>
    <p:sldId id="347" r:id="rId28"/>
    <p:sldId id="355" r:id="rId29"/>
    <p:sldId id="356" r:id="rId30"/>
    <p:sldId id="357" r:id="rId31"/>
    <p:sldId id="358" r:id="rId32"/>
    <p:sldId id="361" r:id="rId33"/>
    <p:sldId id="367" r:id="rId34"/>
    <p:sldId id="360" r:id="rId35"/>
    <p:sldId id="372" r:id="rId36"/>
    <p:sldId id="363" r:id="rId37"/>
    <p:sldId id="370" r:id="rId38"/>
    <p:sldId id="366" r:id="rId39"/>
    <p:sldId id="368" r:id="rId40"/>
    <p:sldId id="371" r:id="rId41"/>
    <p:sldId id="369" r:id="rId4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01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3963" autoAdjust="0"/>
  </p:normalViewPr>
  <p:slideViewPr>
    <p:cSldViewPr>
      <p:cViewPr varScale="1">
        <p:scale>
          <a:sx n="98" d="100"/>
          <a:sy n="98" d="100"/>
        </p:scale>
        <p:origin x="12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365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2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B53B235-3A8B-4C77-A08B-39E1070315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1233489"/>
            <a:ext cx="12192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矩形 4"/>
          <p:cNvSpPr/>
          <p:nvPr/>
        </p:nvSpPr>
        <p:spPr>
          <a:xfrm>
            <a:off x="0" y="1281113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矩形 5"/>
          <p:cNvSpPr/>
          <p:nvPr/>
        </p:nvSpPr>
        <p:spPr>
          <a:xfrm>
            <a:off x="787400" y="1281113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701" y="141288"/>
            <a:ext cx="26543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8" y="190500"/>
            <a:ext cx="859367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8216" y="228600"/>
            <a:ext cx="9754328" cy="990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677584" y="6248400"/>
            <a:ext cx="7228416" cy="363538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2A78D-960E-4C49-9344-4D57751CD87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570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>
        <p:tmplLst>
          <p:tmpl lvl="1">
            <p:tnLst>
              <p:par>
                <p:cTn presetID="16" presetClass="entr" presetSubtype="2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6" presetClass="entr" presetSubtype="2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6" presetClass="entr" presetSubtype="2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6" presetClass="entr" presetSubtype="2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6" presetClass="entr" presetSubtype="2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矩形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矩形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2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1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1" y="6248400"/>
            <a:ext cx="7431617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81A68-8B55-4C85-8A74-9C777FBBBBE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7870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81A68-8B55-4C85-8A74-9C777FBBBBE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476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96B29-D2D8-4928-883E-8FC499D8D56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21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55651" y="304800"/>
            <a:ext cx="10678583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81A68-8B55-4C85-8A74-9C777FBBBBE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39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81A68-8B55-4C85-8A74-9C777FBBBBE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658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1" y="1752600"/>
            <a:ext cx="10668000" cy="42672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81A68-8B55-4C85-8A74-9C777FBBBBE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9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矩形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矩形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8803" y="2743202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灯片编号占位符 12"/>
          <p:cNvSpPr>
            <a:spLocks noGrp="1"/>
          </p:cNvSpPr>
          <p:nvPr>
            <p:ph type="sldNum" sz="quarter" idx="10"/>
          </p:nvPr>
        </p:nvSpPr>
        <p:spPr>
          <a:xfrm>
            <a:off x="0" y="1752601"/>
            <a:ext cx="1727200" cy="703263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233041F2-9C5F-4E9C-83F8-12D5DAEBBD6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556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4C4E6-B5A3-4BDB-BC97-3D577221ACD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页脚占位符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654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1"/>
            <a:ext cx="10871200" cy="86995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3250D-94D6-4205-80F6-B8477F4E3FB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06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E5823-F8F1-4A91-A170-046F954CB28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664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269AF3B-52AB-4A40-BEC0-4E53ECFF4A1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268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1"/>
            <a:ext cx="10769600" cy="869951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ea typeface="宋体" panose="02010600030101010101" pitchFamily="2" charset="-122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C6AA3-1704-40DD-B009-63FB91141B7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516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矩形 5"/>
          <p:cNvSpPr/>
          <p:nvPr/>
        </p:nvSpPr>
        <p:spPr>
          <a:xfrm>
            <a:off x="-12699" y="4662489"/>
            <a:ext cx="1951567" cy="714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7" name="矩形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矩形 7"/>
          <p:cNvSpPr/>
          <p:nvPr/>
        </p:nvSpPr>
        <p:spPr bwMode="white">
          <a:xfrm>
            <a:off x="1930401" y="0"/>
            <a:ext cx="133351" cy="686593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6713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5163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F34239E8-2146-4EDD-AF06-6333CC629F1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400"/>
            <a:ext cx="6096000" cy="363538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6473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88327-3241-4609-BDF7-1064AE2831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643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6713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1" y="6248400"/>
            <a:ext cx="7228417" cy="363538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0" y="1233489"/>
            <a:ext cx="12192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矩形 7"/>
          <p:cNvSpPr/>
          <p:nvPr/>
        </p:nvSpPr>
        <p:spPr>
          <a:xfrm>
            <a:off x="0" y="1281113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9" name="矩形 8"/>
          <p:cNvSpPr/>
          <p:nvPr/>
        </p:nvSpPr>
        <p:spPr>
          <a:xfrm>
            <a:off x="787400" y="1281113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711200" cy="2460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DF81A68-8B55-4C85-8A74-9C777FBBBBE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6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</p:sldLayoutIdLst>
  <p:transition spd="slow" advTm="8000">
    <p:zoom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杨建林</a:t>
            </a:r>
          </a:p>
        </p:txBody>
      </p:sp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5400"/>
              <a:t>第八章 函数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自然映射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2800" i="1" dirty="0"/>
              <a:t>R</a:t>
            </a:r>
            <a:r>
              <a:rPr lang="zh-CN" altLang="en-US" sz="2800" dirty="0"/>
              <a:t>是</a:t>
            </a:r>
            <a:r>
              <a:rPr lang="en-US" altLang="zh-CN" sz="2800" dirty="0"/>
              <a:t>A</a:t>
            </a:r>
            <a:r>
              <a:rPr lang="zh-CN" altLang="en-US" sz="2800" dirty="0"/>
              <a:t>上的任一等价关系，</a:t>
            </a:r>
            <a:r>
              <a:rPr lang="en-US" altLang="zh-CN" sz="2800" i="1" dirty="0"/>
              <a:t>g</a:t>
            </a:r>
            <a:r>
              <a:rPr lang="en-US" altLang="zh-CN" sz="2800" dirty="0"/>
              <a:t>:A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A/</a:t>
            </a:r>
            <a:r>
              <a:rPr lang="en-US" altLang="zh-CN" sz="2800" i="1" dirty="0"/>
              <a:t>R</a:t>
            </a:r>
            <a:r>
              <a:rPr lang="en-US" altLang="zh-CN" sz="2800" dirty="0"/>
              <a:t>,</a:t>
            </a:r>
            <a:r>
              <a:rPr lang="zh-CN" altLang="en-US" sz="2800" dirty="0"/>
              <a:t>对任意</a:t>
            </a:r>
            <a:r>
              <a:rPr lang="en-US" altLang="zh-CN" sz="2800" dirty="0" err="1"/>
              <a:t>a</a:t>
            </a:r>
            <a:r>
              <a:rPr lang="en-US" altLang="zh-CN" sz="2800" dirty="0" err="1">
                <a:sym typeface="Symbol" panose="05050102010706020507" pitchFamily="18" charset="2"/>
              </a:rPr>
              <a:t></a:t>
            </a:r>
            <a:r>
              <a:rPr lang="en-US" altLang="zh-CN" sz="2800" dirty="0" err="1"/>
              <a:t>A,g</a:t>
            </a:r>
            <a:r>
              <a:rPr lang="en-US" altLang="zh-CN" sz="2800" dirty="0"/>
              <a:t>(a)=[a],</a:t>
            </a:r>
            <a:r>
              <a:rPr lang="zh-CN" altLang="en-US" sz="2800" dirty="0"/>
              <a:t>称</a:t>
            </a:r>
            <a:r>
              <a:rPr lang="en-US" altLang="zh-CN" sz="2800" i="1" dirty="0"/>
              <a:t>G</a:t>
            </a:r>
            <a:r>
              <a:rPr lang="zh-CN" altLang="en-US" sz="2800" dirty="0"/>
              <a:t>为自然映射。</a:t>
            </a:r>
          </a:p>
          <a:p>
            <a:pPr algn="just" eaLnBrk="1" hangingPunct="1"/>
            <a:r>
              <a:rPr lang="zh-CN" altLang="en-US" sz="2800" dirty="0"/>
              <a:t>自然映射是满射。</a:t>
            </a:r>
          </a:p>
          <a:p>
            <a:pPr lvl="1" algn="just" eaLnBrk="1" hangingPunct="1"/>
            <a:r>
              <a:rPr lang="zh-CN" altLang="en-US" sz="2800" dirty="0"/>
              <a:t>对任意的等价类[</a:t>
            </a:r>
            <a:r>
              <a:rPr lang="en-US" altLang="zh-CN" sz="2800" dirty="0"/>
              <a:t>x]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A/</a:t>
            </a:r>
            <a:r>
              <a:rPr lang="en-US" altLang="zh-CN" sz="2800" i="1" dirty="0"/>
              <a:t>R,</a:t>
            </a:r>
            <a:r>
              <a:rPr lang="zh-CN" altLang="en-US" sz="2800" dirty="0"/>
              <a:t>存在</a:t>
            </a:r>
            <a:r>
              <a:rPr lang="en-US" altLang="zh-CN" sz="2800" dirty="0" err="1"/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</a:t>
            </a:r>
            <a:r>
              <a:rPr lang="en-US" altLang="zh-CN" sz="2800" dirty="0" err="1"/>
              <a:t>A</a:t>
            </a:r>
            <a:r>
              <a:rPr lang="en-US" altLang="zh-CN" sz="2800" dirty="0"/>
              <a:t>，</a:t>
            </a:r>
            <a:r>
              <a:rPr lang="zh-CN" altLang="en-US" sz="2800" dirty="0"/>
              <a:t>使得</a:t>
            </a:r>
            <a:r>
              <a:rPr lang="en-US" altLang="zh-CN" sz="2800" dirty="0"/>
              <a:t>g(x)=[x]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交集与并集的函数象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设函数</a:t>
            </a:r>
            <a:r>
              <a:rPr lang="en-US" altLang="zh-CN" sz="2800" i="1" dirty="0" err="1"/>
              <a:t>f</a:t>
            </a:r>
            <a:r>
              <a:rPr lang="en-US" altLang="zh-CN" sz="2800" dirty="0" err="1"/>
              <a:t>：A</a:t>
            </a:r>
            <a:r>
              <a:rPr lang="en-US" altLang="zh-CN" sz="2800" dirty="0" err="1">
                <a:sym typeface="Symbol" panose="05050102010706020507" pitchFamily="18" charset="2"/>
              </a:rPr>
              <a:t>B</a:t>
            </a:r>
            <a:r>
              <a:rPr lang="en-US" altLang="zh-CN" sz="2800" dirty="0">
                <a:sym typeface="Symbol" panose="05050102010706020507" pitchFamily="18" charset="2"/>
              </a:rPr>
              <a:t>，</a:t>
            </a:r>
            <a:r>
              <a:rPr lang="zh-CN" altLang="en-US" sz="2800" dirty="0">
                <a:sym typeface="Symbol" panose="05050102010706020507" pitchFamily="18" charset="2"/>
              </a:rPr>
              <a:t>且</a:t>
            </a:r>
            <a:r>
              <a:rPr lang="en-US" altLang="zh-CN" sz="2800" dirty="0">
                <a:sym typeface="Symbol" panose="05050102010706020507" pitchFamily="18" charset="2"/>
              </a:rPr>
              <a:t>X，Y</a:t>
            </a:r>
            <a:r>
              <a:rPr lang="zh-CN" altLang="en-US" sz="2800" dirty="0">
                <a:sym typeface="Symbol" panose="05050102010706020507" pitchFamily="18" charset="2"/>
              </a:rPr>
              <a:t>是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的子集，则</a:t>
            </a:r>
          </a:p>
          <a:p>
            <a:pPr lvl="1" eaLnBrk="1" hangingPunct="1"/>
            <a:r>
              <a:rPr lang="en-US" altLang="zh-CN" sz="2800" i="1" dirty="0"/>
              <a:t>f</a:t>
            </a:r>
            <a:r>
              <a:rPr lang="en-US" altLang="zh-CN" sz="2800" dirty="0"/>
              <a:t>(X</a:t>
            </a:r>
            <a:r>
              <a:rPr lang="en-US" altLang="zh-CN" sz="2800" dirty="0">
                <a:sym typeface="Symbol" panose="05050102010706020507" pitchFamily="18" charset="2"/>
              </a:rPr>
              <a:t>Y</a:t>
            </a:r>
            <a:r>
              <a:rPr lang="en-US" altLang="zh-CN" sz="2800" dirty="0"/>
              <a:t>)=</a:t>
            </a:r>
            <a:r>
              <a:rPr lang="en-US" altLang="zh-CN" sz="2800" i="1" dirty="0"/>
              <a:t>f</a:t>
            </a:r>
            <a:r>
              <a:rPr lang="en-US" altLang="zh-CN" sz="2800" dirty="0"/>
              <a:t>(X)</a:t>
            </a:r>
            <a:r>
              <a:rPr lang="en-US" altLang="zh-CN" sz="2800" dirty="0">
                <a:sym typeface="Symbol" panose="05050102010706020507" pitchFamily="18" charset="2"/>
              </a:rPr>
              <a:t>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Y</a:t>
            </a:r>
            <a:r>
              <a:rPr lang="en-US" altLang="zh-CN" sz="2800" dirty="0"/>
              <a:t>)</a:t>
            </a:r>
          </a:p>
          <a:p>
            <a:pPr lvl="1" eaLnBrk="1" hangingPunct="1"/>
            <a:r>
              <a:rPr lang="en-US" altLang="zh-CN" sz="2800" i="1" dirty="0"/>
              <a:t>f</a:t>
            </a:r>
            <a:r>
              <a:rPr lang="en-US" altLang="zh-CN" sz="2800" dirty="0"/>
              <a:t>(X</a:t>
            </a:r>
            <a:r>
              <a:rPr lang="en-US" altLang="zh-CN" sz="2800" dirty="0">
                <a:sym typeface="Symbol" panose="05050102010706020507" pitchFamily="18" charset="2"/>
              </a:rPr>
              <a:t>Y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i="1" dirty="0"/>
              <a:t>f</a:t>
            </a:r>
            <a:r>
              <a:rPr lang="en-US" altLang="zh-CN" sz="2800" dirty="0"/>
              <a:t>(X)</a:t>
            </a:r>
            <a:r>
              <a:rPr lang="en-US" altLang="zh-CN" sz="2800" dirty="0">
                <a:sym typeface="Symbol" panose="05050102010706020507" pitchFamily="18" charset="2"/>
              </a:rPr>
              <a:t>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Y</a:t>
            </a:r>
            <a:r>
              <a:rPr lang="en-US" altLang="zh-CN" sz="2800" dirty="0"/>
              <a:t>)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4086225" y="3159889"/>
            <a:ext cx="4343400" cy="400110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FF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latin typeface="Times New Roman" panose="02020603050405020304" pitchFamily="18" charset="0"/>
              </a:rPr>
              <a:t>在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(X)</a:t>
            </a:r>
            <a:r>
              <a:rPr kumimoji="1"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中，但不在</a:t>
            </a:r>
            <a:r>
              <a:rPr kumimoji="1" lang="en-US" altLang="zh-CN" sz="2000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(X</a:t>
            </a:r>
            <a:r>
              <a:rPr kumimoji="1"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Y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中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505201" y="3886200"/>
            <a:ext cx="5438775" cy="2590800"/>
            <a:chOff x="1981200" y="3886200"/>
            <a:chExt cx="5438775" cy="2590800"/>
          </a:xfrm>
        </p:grpSpPr>
        <p:sp>
          <p:nvSpPr>
            <p:cNvPr id="14340" name="Oval 4"/>
            <p:cNvSpPr>
              <a:spLocks noChangeArrowheads="1"/>
            </p:cNvSpPr>
            <p:nvPr/>
          </p:nvSpPr>
          <p:spPr bwMode="auto">
            <a:xfrm>
              <a:off x="2133600" y="3886200"/>
              <a:ext cx="1676400" cy="2514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>
              <a:off x="5334000" y="3886200"/>
              <a:ext cx="1676400" cy="2514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2" name="Oval 6"/>
            <p:cNvSpPr>
              <a:spLocks noChangeArrowheads="1"/>
            </p:cNvSpPr>
            <p:nvPr/>
          </p:nvSpPr>
          <p:spPr bwMode="auto">
            <a:xfrm>
              <a:off x="2743200" y="4191000"/>
              <a:ext cx="457200" cy="1295400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3" name="Oval 7"/>
            <p:cNvSpPr>
              <a:spLocks noChangeArrowheads="1"/>
            </p:cNvSpPr>
            <p:nvPr/>
          </p:nvSpPr>
          <p:spPr bwMode="auto">
            <a:xfrm>
              <a:off x="2590800" y="4953000"/>
              <a:ext cx="762000" cy="12954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1981200" y="57912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6962775" y="5686425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2438400" y="4343400"/>
              <a:ext cx="457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2333625" y="5095875"/>
              <a:ext cx="457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2895600" y="4495800"/>
              <a:ext cx="107950" cy="1079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2895600" y="5715000"/>
              <a:ext cx="107950" cy="1079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2852738" y="4491038"/>
              <a:ext cx="3810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i="1">
                <a:latin typeface="Times New Roman" panose="02020603050405020304" pitchFamily="18" charset="0"/>
              </a:endParaRPr>
            </a:p>
          </p:txBody>
        </p:sp>
        <p:sp>
          <p:nvSpPr>
            <p:cNvPr id="14351" name="Text Box 15"/>
            <p:cNvSpPr txBox="1">
              <a:spLocks noChangeArrowheads="1"/>
            </p:cNvSpPr>
            <p:nvPr/>
          </p:nvSpPr>
          <p:spPr bwMode="auto">
            <a:xfrm>
              <a:off x="2862263" y="5757863"/>
              <a:ext cx="3810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4352" name="Oval 16"/>
            <p:cNvSpPr>
              <a:spLocks noChangeArrowheads="1"/>
            </p:cNvSpPr>
            <p:nvPr/>
          </p:nvSpPr>
          <p:spPr bwMode="auto">
            <a:xfrm>
              <a:off x="6172200" y="4953000"/>
              <a:ext cx="107950" cy="1079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>
              <a:off x="3014663" y="4572000"/>
              <a:ext cx="3157537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V="1">
              <a:off x="3014663" y="5043488"/>
              <a:ext cx="3186112" cy="700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5" name="Text Box 19"/>
            <p:cNvSpPr txBox="1">
              <a:spLocks noChangeArrowheads="1"/>
            </p:cNvSpPr>
            <p:nvPr/>
          </p:nvSpPr>
          <p:spPr bwMode="auto">
            <a:xfrm>
              <a:off x="6162675" y="4938713"/>
              <a:ext cx="3810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</a:rPr>
                <a:t>c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 flipV="1">
              <a:off x="3886200" y="6043613"/>
              <a:ext cx="1214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4343400" y="6019800"/>
              <a:ext cx="6572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 flipV="1">
              <a:off x="2986088" y="5029200"/>
              <a:ext cx="2928937" cy="185738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9" name="Text Box 23"/>
            <p:cNvSpPr txBox="1">
              <a:spLocks noChangeArrowheads="1"/>
            </p:cNvSpPr>
            <p:nvPr/>
          </p:nvSpPr>
          <p:spPr bwMode="auto">
            <a:xfrm>
              <a:off x="3733800" y="4648200"/>
              <a:ext cx="53340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4800" b="1">
                  <a:solidFill>
                    <a:srgbClr val="FF0000"/>
                  </a:solidFill>
                  <a:latin typeface="Monotype Corsiva" panose="03010101010201010101" pitchFamily="66" charset="0"/>
                  <a:ea typeface="经典繁毛楷" pitchFamily="49" charset="-122"/>
                  <a:sym typeface="Symbol" panose="05050102010706020507" pitchFamily="18" charset="2"/>
                </a:rPr>
                <a:t></a:t>
              </a:r>
              <a:endParaRPr kumimoji="1" lang="zh-CN" altLang="en-US" sz="4800" b="1">
                <a:solidFill>
                  <a:srgbClr val="FF0000"/>
                </a:solidFill>
                <a:latin typeface="Monotype Corsiva" panose="03010101010201010101" pitchFamily="66" charset="0"/>
                <a:ea typeface="经典繁毛楷" pitchFamily="49" charset="-122"/>
              </a:endParaRPr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6019800" y="4724400"/>
              <a:ext cx="457200" cy="6096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 flipH="1">
              <a:off x="6286500" y="4343400"/>
              <a:ext cx="190500" cy="528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交集与并集的函数象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sz="2800" i="1" dirty="0"/>
              <a:t>f</a:t>
            </a:r>
            <a:r>
              <a:rPr lang="en-US" altLang="zh-CN" sz="2800" dirty="0"/>
              <a:t>(X</a:t>
            </a:r>
            <a:r>
              <a:rPr lang="en-US" altLang="zh-CN" sz="2800" dirty="0">
                <a:sym typeface="Symbol" panose="05050102010706020507" pitchFamily="18" charset="2"/>
              </a:rPr>
              <a:t>Y</a:t>
            </a:r>
            <a:r>
              <a:rPr lang="en-US" altLang="zh-CN" sz="28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={z|</a:t>
            </a:r>
            <a:r>
              <a:rPr lang="en-US" altLang="zh-CN" sz="2800" dirty="0">
                <a:sym typeface="Symbol" panose="05050102010706020507" pitchFamily="18" charset="2"/>
              </a:rPr>
              <a:t>r(</a:t>
            </a:r>
            <a:r>
              <a:rPr lang="en-US" altLang="zh-CN" sz="2800" dirty="0" err="1">
                <a:sym typeface="Symbol" panose="05050102010706020507" pitchFamily="18" charset="2"/>
              </a:rPr>
              <a:t>rXYf</a:t>
            </a:r>
            <a:r>
              <a:rPr lang="en-US" altLang="zh-CN" sz="2800" dirty="0">
                <a:sym typeface="Symbol" panose="05050102010706020507" pitchFamily="18" charset="2"/>
              </a:rPr>
              <a:t>(r)=z)}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={z|</a:t>
            </a:r>
            <a:r>
              <a:rPr lang="en-US" altLang="zh-CN" sz="2800" dirty="0">
                <a:sym typeface="Symbol" panose="05050102010706020507" pitchFamily="18" charset="2"/>
              </a:rPr>
              <a:t>r((</a:t>
            </a:r>
            <a:r>
              <a:rPr lang="en-US" altLang="zh-CN" sz="2800" dirty="0" err="1">
                <a:sym typeface="Symbol" panose="05050102010706020507" pitchFamily="18" charset="2"/>
              </a:rPr>
              <a:t>rXrY</a:t>
            </a:r>
            <a:r>
              <a:rPr lang="en-US" altLang="zh-CN" sz="2800" dirty="0">
                <a:sym typeface="Symbol" panose="05050102010706020507" pitchFamily="18" charset="2"/>
              </a:rPr>
              <a:t>)f(r)=z)}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={z|</a:t>
            </a:r>
            <a:r>
              <a:rPr lang="en-US" altLang="zh-CN" sz="2800" dirty="0">
                <a:sym typeface="Symbol" panose="05050102010706020507" pitchFamily="18" charset="2"/>
              </a:rPr>
              <a:t>r((</a:t>
            </a:r>
            <a:r>
              <a:rPr lang="en-US" altLang="zh-CN" sz="2800" dirty="0" err="1">
                <a:sym typeface="Symbol" panose="05050102010706020507" pitchFamily="18" charset="2"/>
              </a:rPr>
              <a:t>rXf</a:t>
            </a:r>
            <a:r>
              <a:rPr lang="en-US" altLang="zh-CN" sz="2800" dirty="0">
                <a:sym typeface="Symbol" panose="05050102010706020507" pitchFamily="18" charset="2"/>
              </a:rPr>
              <a:t>(r)=z)(</a:t>
            </a:r>
            <a:r>
              <a:rPr lang="en-US" altLang="zh-CN" sz="2800" dirty="0" err="1">
                <a:sym typeface="Symbol" panose="05050102010706020507" pitchFamily="18" charset="2"/>
              </a:rPr>
              <a:t>rYf</a:t>
            </a:r>
            <a:r>
              <a:rPr lang="en-US" altLang="zh-CN" sz="2800" dirty="0">
                <a:sym typeface="Symbol" panose="05050102010706020507" pitchFamily="18" charset="2"/>
              </a:rPr>
              <a:t>(r)=z))}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={z|</a:t>
            </a:r>
            <a:r>
              <a:rPr lang="en-US" altLang="zh-CN" sz="2800" dirty="0">
                <a:sym typeface="Symbol" panose="05050102010706020507" pitchFamily="18" charset="2"/>
              </a:rPr>
              <a:t>r(</a:t>
            </a:r>
            <a:r>
              <a:rPr lang="en-US" altLang="zh-CN" sz="2800" dirty="0" err="1">
                <a:sym typeface="Symbol" panose="05050102010706020507" pitchFamily="18" charset="2"/>
              </a:rPr>
              <a:t>rXf</a:t>
            </a:r>
            <a:r>
              <a:rPr lang="en-US" altLang="zh-CN" sz="2800" dirty="0">
                <a:sym typeface="Symbol" panose="05050102010706020507" pitchFamily="18" charset="2"/>
              </a:rPr>
              <a:t>(r)=z)r(</a:t>
            </a:r>
            <a:r>
              <a:rPr lang="en-US" altLang="zh-CN" sz="2800" dirty="0" err="1">
                <a:sym typeface="Symbol" panose="05050102010706020507" pitchFamily="18" charset="2"/>
              </a:rPr>
              <a:t>rYf</a:t>
            </a:r>
            <a:r>
              <a:rPr lang="en-US" altLang="zh-CN" sz="2800" dirty="0">
                <a:sym typeface="Symbol" panose="05050102010706020507" pitchFamily="18" charset="2"/>
              </a:rPr>
              <a:t>(r)=z)}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={z|</a:t>
            </a:r>
            <a:r>
              <a:rPr lang="en-US" altLang="zh-CN" sz="2800" dirty="0">
                <a:sym typeface="Symbol" panose="05050102010706020507" pitchFamily="18" charset="2"/>
              </a:rPr>
              <a:t>r(</a:t>
            </a:r>
            <a:r>
              <a:rPr lang="en-US" altLang="zh-CN" sz="2800" dirty="0" err="1">
                <a:sym typeface="Symbol" panose="05050102010706020507" pitchFamily="18" charset="2"/>
              </a:rPr>
              <a:t>rXf</a:t>
            </a:r>
            <a:r>
              <a:rPr lang="en-US" altLang="zh-CN" sz="2800" dirty="0">
                <a:sym typeface="Symbol" panose="05050102010706020507" pitchFamily="18" charset="2"/>
              </a:rPr>
              <a:t>(r)=z)}{</a:t>
            </a:r>
            <a:r>
              <a:rPr lang="en-US" altLang="zh-CN" sz="2800" dirty="0"/>
              <a:t>z|</a:t>
            </a:r>
            <a:r>
              <a:rPr lang="en-US" altLang="zh-CN" sz="2800" dirty="0">
                <a:sym typeface="Symbol" panose="05050102010706020507" pitchFamily="18" charset="2"/>
              </a:rPr>
              <a:t>r(</a:t>
            </a:r>
            <a:r>
              <a:rPr lang="en-US" altLang="zh-CN" sz="2800" dirty="0" err="1">
                <a:sym typeface="Symbol" panose="05050102010706020507" pitchFamily="18" charset="2"/>
              </a:rPr>
              <a:t>rYf</a:t>
            </a:r>
            <a:r>
              <a:rPr lang="en-US" altLang="zh-CN" sz="2800" dirty="0">
                <a:sym typeface="Symbol" panose="05050102010706020507" pitchFamily="18" charset="2"/>
              </a:rPr>
              <a:t>(r)=z)}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</a:t>
            </a:r>
            <a:r>
              <a:rPr lang="en-US" altLang="zh-CN" sz="2800" i="1" dirty="0"/>
              <a:t>f</a:t>
            </a:r>
            <a:r>
              <a:rPr lang="en-US" altLang="zh-CN" sz="2800" dirty="0"/>
              <a:t>(X)</a:t>
            </a:r>
            <a:r>
              <a:rPr lang="en-US" altLang="zh-CN" sz="2800" dirty="0">
                <a:sym typeface="Symbol" panose="05050102010706020507" pitchFamily="18" charset="2"/>
              </a:rPr>
              <a:t>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Y</a:t>
            </a:r>
            <a:r>
              <a:rPr lang="en-US" altLang="zh-CN" sz="2800" dirty="0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8.2 函数的复合与反函数</a:t>
            </a:r>
            <a:endParaRPr lang="en-US" altLang="zh-CN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i="1" dirty="0">
                <a:solidFill>
                  <a:srgbClr val="FF0000"/>
                </a:solidFill>
              </a:rPr>
              <a:t>关系的复合</a:t>
            </a:r>
            <a:r>
              <a:rPr lang="zh-CN" altLang="en-US" sz="2800" dirty="0"/>
              <a:t>适用于函数，运算的结果</a:t>
            </a:r>
            <a:r>
              <a:rPr lang="zh-CN" altLang="en-US" sz="2800" i="1" dirty="0">
                <a:solidFill>
                  <a:srgbClr val="FF0000"/>
                </a:solidFill>
              </a:rPr>
              <a:t>当然是关系</a:t>
            </a:r>
          </a:p>
          <a:p>
            <a:pPr algn="just" eaLnBrk="1" hangingPunct="1">
              <a:defRPr/>
            </a:pPr>
            <a:r>
              <a:rPr lang="zh-CN" altLang="en-US" sz="2800" i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函数的复合仍然是函数</a:t>
            </a:r>
            <a:endParaRPr lang="zh-CN" altLang="en-US" sz="2800" dirty="0"/>
          </a:p>
          <a:p>
            <a:pPr algn="just" eaLnBrk="1" hangingPunct="1">
              <a:defRPr/>
            </a:pPr>
            <a:r>
              <a:rPr lang="zh-CN" altLang="en-US" sz="2800" dirty="0"/>
              <a:t>定理</a:t>
            </a:r>
            <a:r>
              <a:rPr lang="en-US" altLang="zh-CN" sz="2800" dirty="0"/>
              <a:t>:</a:t>
            </a:r>
            <a:r>
              <a:rPr lang="zh-CN" altLang="en-US" sz="2800" dirty="0"/>
              <a:t>如果</a:t>
            </a:r>
            <a:r>
              <a:rPr lang="en-US" altLang="zh-CN" sz="2800" i="1" dirty="0"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cs typeface="Times New Roman" panose="02020603050405020304" pitchFamily="18" charset="0"/>
              </a:rPr>
              <a:t>:</a:t>
            </a:r>
            <a:r>
              <a:rPr lang="en-US" altLang="zh-CN" sz="2800" i="1" dirty="0"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cs typeface="Times New Roman" panose="02020603050405020304" pitchFamily="18" charset="0"/>
              </a:rPr>
              <a:t>:</a:t>
            </a:r>
            <a:r>
              <a:rPr lang="en-US" altLang="zh-CN" sz="2800" i="1" dirty="0"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cs typeface="Times New Roman" panose="02020603050405020304" pitchFamily="18" charset="0"/>
              </a:rPr>
              <a:t>,</a:t>
            </a:r>
            <a:r>
              <a:rPr lang="zh-CN" altLang="en-US" sz="2800" dirty="0"/>
              <a:t>则</a:t>
            </a:r>
            <a:r>
              <a:rPr lang="en-US" altLang="zh-CN" sz="2800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800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⸰</a:t>
            </a:r>
            <a:r>
              <a:rPr lang="en-US" altLang="zh-CN" sz="2800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2800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sz="2800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cs typeface="Times New Roman" panose="02020603050405020304" pitchFamily="18" charset="0"/>
              </a:rPr>
              <a:t>,</a:t>
            </a:r>
            <a:r>
              <a:rPr lang="zh-CN" altLang="en-US" sz="2800" dirty="0"/>
              <a:t>且</a:t>
            </a:r>
            <a:r>
              <a:rPr lang="zh-CN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A</a:t>
            </a:r>
            <a:r>
              <a:rPr lang="zh-CN" altLang="en-US" sz="2800" dirty="0"/>
              <a:t>都有</a:t>
            </a:r>
            <a:r>
              <a:rPr lang="en-US" altLang="zh-CN" sz="2800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800" i="1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⸰</a:t>
            </a:r>
            <a:r>
              <a:rPr lang="en-US" altLang="zh-CN" sz="2800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(x)=g(f(x))</a:t>
            </a:r>
          </a:p>
          <a:p>
            <a:pPr algn="just" eaLnBrk="1" hangingPunct="1">
              <a:defRPr/>
            </a:pPr>
            <a:r>
              <a:rPr lang="zh-CN" altLang="en-US" sz="2800" i="1" dirty="0">
                <a:cs typeface="Times New Roman" panose="02020603050405020304" pitchFamily="18" charset="0"/>
              </a:rPr>
              <a:t>思路：函数的定义、反证</a:t>
            </a:r>
            <a:endParaRPr lang="zh-CN" altLang="en-US" sz="2800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结合律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函数的复合即关系的复合</a:t>
            </a:r>
          </a:p>
          <a:p>
            <a:pPr eaLnBrk="1" hangingPunct="1"/>
            <a:r>
              <a:rPr lang="zh-CN" altLang="en-US" sz="2800" dirty="0"/>
              <a:t>关系的复合运算满足结合律</a:t>
            </a:r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所以：</a:t>
            </a:r>
            <a:r>
              <a:rPr lang="zh-CN" altLang="en-US" sz="2800" dirty="0">
                <a:solidFill>
                  <a:srgbClr val="FF0000"/>
                </a:solidFill>
              </a:rPr>
              <a:t>函数的复合满足结合律</a:t>
            </a:r>
          </a:p>
          <a:p>
            <a:pPr lvl="1" eaLnBrk="1" hangingPunct="1"/>
            <a:r>
              <a:rPr lang="zh-CN" altLang="en-US" sz="2800" dirty="0"/>
              <a:t>即：对任意函数</a:t>
            </a:r>
            <a:r>
              <a:rPr lang="en-US" altLang="zh-CN" sz="2800" i="1" dirty="0"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cs typeface="Times New Roman" panose="02020603050405020304" pitchFamily="18" charset="0"/>
              </a:rPr>
              <a:t>:</a:t>
            </a:r>
            <a:r>
              <a:rPr lang="en-US" altLang="zh-CN" sz="2800" i="1" dirty="0"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cs typeface="Times New Roman" panose="02020603050405020304" pitchFamily="18" charset="0"/>
              </a:rPr>
              <a:t>:</a:t>
            </a:r>
            <a:r>
              <a:rPr lang="en-US" altLang="zh-CN" sz="2800" i="1" dirty="0"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cs typeface="Times New Roman" panose="02020603050405020304" pitchFamily="18" charset="0"/>
              </a:rPr>
              <a:t>h:C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cs typeface="Times New Roman" panose="02020603050405020304" pitchFamily="18" charset="0"/>
              </a:rPr>
              <a:t>D,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			(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f</a:t>
            </a:r>
            <a:r>
              <a:rPr lang="en-US" altLang="zh-CN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⸰</a:t>
            </a:r>
            <a:r>
              <a:rPr lang="en-US" altLang="zh-CN" sz="2800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⸰</a:t>
            </a:r>
            <a:r>
              <a:rPr lang="en-US" altLang="zh-CN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⸰(</a:t>
            </a:r>
            <a:r>
              <a:rPr lang="en-US" altLang="zh-CN" sz="2800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⸰</a:t>
            </a:r>
            <a:r>
              <a:rPr lang="en-US" altLang="zh-CN" sz="2800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复合运算保持函数性质：满射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highlight>
                  <a:srgbClr val="FFFF00"/>
                </a:highlight>
              </a:rPr>
              <a:t>满射的复合是满射</a:t>
            </a:r>
          </a:p>
          <a:p>
            <a:pPr eaLnBrk="1" hangingPunct="1"/>
            <a:r>
              <a:rPr lang="zh-CN" altLang="en-US" sz="2800" dirty="0"/>
              <a:t>定理：如果</a:t>
            </a:r>
            <a:r>
              <a:rPr lang="en-US" altLang="zh-CN" sz="2800" i="1" dirty="0"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cs typeface="Times New Roman" panose="02020603050405020304" pitchFamily="18" charset="0"/>
              </a:rPr>
              <a:t>:</a:t>
            </a:r>
            <a:r>
              <a:rPr lang="en-US" altLang="zh-CN" sz="2800" i="1" dirty="0"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cs typeface="Times New Roman" panose="02020603050405020304" pitchFamily="18" charset="0"/>
              </a:rPr>
              <a:t>:</a:t>
            </a:r>
            <a:r>
              <a:rPr lang="en-US" altLang="zh-CN" sz="2800" i="1" dirty="0"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cs typeface="Times New Roman" panose="02020603050405020304" pitchFamily="18" charset="0"/>
              </a:rPr>
              <a:t>C</a:t>
            </a:r>
            <a:r>
              <a:rPr lang="zh-CN" altLang="en-US" sz="2800" dirty="0"/>
              <a:t>均是满射，则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f</a:t>
            </a:r>
            <a:r>
              <a:rPr lang="en-US" altLang="zh-CN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⸰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g</a:t>
            </a:r>
            <a:r>
              <a:rPr lang="en-US" altLang="zh-CN" sz="2800" dirty="0" err="1">
                <a:cs typeface="Times New Roman" panose="02020603050405020304" pitchFamily="18" charset="0"/>
              </a:rPr>
              <a:t>: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C</a:t>
            </a:r>
            <a:r>
              <a:rPr lang="zh-CN" altLang="en-US" sz="2800" dirty="0"/>
              <a:t>也是满射。</a:t>
            </a:r>
          </a:p>
          <a:p>
            <a:pPr lvl="1" eaLnBrk="1" hangingPunct="1"/>
            <a:r>
              <a:rPr lang="zh-CN" altLang="en-US" sz="2800" dirty="0"/>
              <a:t>证明要点：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任给</a:t>
            </a:r>
            <a:r>
              <a:rPr lang="en-US" altLang="zh-CN" sz="2800" dirty="0" err="1">
                <a:solidFill>
                  <a:srgbClr val="FF0000"/>
                </a:solidFill>
              </a:rPr>
              <a:t>y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C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sym typeface="Symbol" panose="05050102010706020507" pitchFamily="18" charset="2"/>
              </a:rPr>
              <a:t>根据</a:t>
            </a:r>
            <a:r>
              <a:rPr lang="en-US" altLang="zh-CN" sz="2800" i="1" dirty="0">
                <a:sym typeface="Symbol" panose="05050102010706020507" pitchFamily="18" charset="2"/>
              </a:rPr>
              <a:t>g</a:t>
            </a:r>
            <a:r>
              <a:rPr lang="zh-CN" altLang="en-US" sz="2800" dirty="0">
                <a:sym typeface="Symbol" panose="05050102010706020507" pitchFamily="18" charset="2"/>
              </a:rPr>
              <a:t>的满射性质，一定有</a:t>
            </a:r>
            <a:r>
              <a:rPr lang="en-US" altLang="zh-CN" sz="2800" dirty="0" err="1"/>
              <a:t>t</a:t>
            </a:r>
            <a:r>
              <a:rPr lang="en-US" altLang="zh-CN" sz="2800" dirty="0" err="1">
                <a:sym typeface="Symbol" panose="05050102010706020507" pitchFamily="18" charset="2"/>
              </a:rPr>
              <a:t>B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sym typeface="Symbol" panose="05050102010706020507" pitchFamily="18" charset="2"/>
              </a:rPr>
              <a:t>使得</a:t>
            </a:r>
            <a:r>
              <a:rPr lang="en-US" altLang="zh-CN" sz="2800" i="1" dirty="0">
                <a:sym typeface="Symbol" panose="05050102010706020507" pitchFamily="18" charset="2"/>
              </a:rPr>
              <a:t>g</a:t>
            </a:r>
            <a:r>
              <a:rPr lang="en-US" altLang="zh-CN" sz="2800" dirty="0">
                <a:sym typeface="Symbol" panose="05050102010706020507" pitchFamily="18" charset="2"/>
              </a:rPr>
              <a:t>(t)=y，</a:t>
            </a:r>
            <a:r>
              <a:rPr lang="zh-CN" altLang="en-US" sz="2800" dirty="0">
                <a:sym typeface="Symbol" panose="05050102010706020507" pitchFamily="18" charset="2"/>
              </a:rPr>
              <a:t>而根据</a:t>
            </a:r>
            <a:r>
              <a:rPr lang="en-US" altLang="zh-CN" sz="2800" i="1" dirty="0">
                <a:sym typeface="Symbol" panose="05050102010706020507" pitchFamily="18" charset="2"/>
              </a:rPr>
              <a:t>f</a:t>
            </a:r>
            <a:r>
              <a:rPr lang="zh-CN" altLang="en-US" sz="2800" dirty="0">
                <a:sym typeface="Symbol" panose="05050102010706020507" pitchFamily="18" charset="2"/>
              </a:rPr>
              <a:t>的满射性质，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一定有</a:t>
            </a:r>
            <a:r>
              <a:rPr lang="en-US" altLang="zh-CN" sz="2800" dirty="0" err="1">
                <a:solidFill>
                  <a:srgbClr val="FF0000"/>
                </a:solidFill>
              </a:rPr>
              <a:t>x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A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sym typeface="Symbol" panose="05050102010706020507" pitchFamily="18" charset="2"/>
              </a:rPr>
              <a:t>使得</a:t>
            </a:r>
            <a:r>
              <a:rPr lang="en-US" altLang="zh-CN" sz="2800" i="1" dirty="0"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sym typeface="Symbol" panose="05050102010706020507" pitchFamily="18" charset="2"/>
              </a:rPr>
              <a:t>(x)=t,</a:t>
            </a:r>
            <a:r>
              <a:rPr lang="zh-CN" altLang="en-US" sz="2800" dirty="0">
                <a:sym typeface="Symbol" panose="05050102010706020507" pitchFamily="18" charset="2"/>
              </a:rPr>
              <a:t>因此，</a:t>
            </a:r>
            <a:r>
              <a:rPr lang="en-US" altLang="zh-CN" sz="2800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sz="2800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⸰</a:t>
            </a:r>
            <a:r>
              <a:rPr lang="en-US" altLang="zh-CN" sz="2800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(x)=y</a:t>
            </a:r>
            <a:r>
              <a:rPr lang="en-US" altLang="zh-CN" sz="2800" dirty="0"/>
              <a:t>。</a:t>
            </a:r>
            <a:endParaRPr lang="en-US" altLang="zh-CN" sz="2800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但是…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/>
              <a:t>若</a:t>
            </a:r>
            <a:r>
              <a:rPr lang="en-US" altLang="zh-CN" sz="2800" dirty="0" err="1"/>
              <a:t>f</a:t>
            </a:r>
            <a:r>
              <a:rPr lang="en-US" altLang="zh-CN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⸰</a:t>
            </a:r>
            <a:r>
              <a:rPr lang="en-US" altLang="zh-CN" sz="2800" dirty="0" err="1"/>
              <a:t>g</a:t>
            </a:r>
            <a:r>
              <a:rPr lang="zh-CN" altLang="en-US" sz="2800" dirty="0"/>
              <a:t>是满射，能推出</a:t>
            </a:r>
            <a:r>
              <a:rPr lang="en-US" altLang="zh-CN" sz="2800" dirty="0"/>
              <a:t>f</a:t>
            </a:r>
            <a:r>
              <a:rPr lang="zh-CN" altLang="en-US" sz="2800" dirty="0"/>
              <a:t>和</a:t>
            </a:r>
            <a:r>
              <a:rPr lang="en-US" altLang="zh-CN" sz="2800" dirty="0"/>
              <a:t>g</a:t>
            </a:r>
            <a:r>
              <a:rPr lang="zh-CN" altLang="en-US" sz="2800" dirty="0"/>
              <a:t>是满射吗？</a:t>
            </a:r>
          </a:p>
          <a:p>
            <a:r>
              <a:rPr lang="zh-CN" altLang="en-US" sz="2800" dirty="0"/>
              <a:t>显然，</a:t>
            </a:r>
            <a:r>
              <a:rPr lang="en-US" altLang="zh-CN" sz="2800" dirty="0"/>
              <a:t>g</a:t>
            </a:r>
            <a:r>
              <a:rPr lang="zh-CN" altLang="en-US" sz="2800" dirty="0"/>
              <a:t>一定是满射。</a:t>
            </a:r>
          </a:p>
          <a:p>
            <a:endParaRPr lang="zh-CN" altLang="en-US" sz="2800" dirty="0"/>
          </a:p>
          <a:p>
            <a:r>
              <a:rPr lang="zh-CN" altLang="en-US" sz="2800" dirty="0"/>
              <a:t>若存在</a:t>
            </a:r>
            <a:r>
              <a:rPr lang="en-US" altLang="zh-CN" sz="2800" dirty="0" err="1"/>
              <a:t>t</a:t>
            </a:r>
            <a:r>
              <a:rPr lang="en-US" altLang="zh-CN" sz="2800" dirty="0" err="1">
                <a:sym typeface="Symbol" panose="05050102010706020507" pitchFamily="18" charset="2"/>
              </a:rPr>
              <a:t></a:t>
            </a:r>
            <a:r>
              <a:rPr lang="en-US" altLang="zh-CN" sz="2800" dirty="0" err="1"/>
              <a:t>B</a:t>
            </a:r>
            <a:r>
              <a:rPr lang="en-US" altLang="zh-CN" sz="2800" dirty="0"/>
              <a:t>,</a:t>
            </a:r>
            <a:r>
              <a:rPr lang="zh-CN" altLang="en-US" sz="2800" dirty="0"/>
              <a:t>但对任意</a:t>
            </a:r>
            <a:r>
              <a:rPr lang="en-US" altLang="zh-CN" sz="2800" dirty="0" err="1"/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</a:t>
            </a:r>
            <a:r>
              <a:rPr lang="en-US" altLang="zh-CN" sz="2800" dirty="0" err="1"/>
              <a:t>A,f</a:t>
            </a:r>
            <a:r>
              <a:rPr lang="en-US" altLang="zh-CN" sz="2800" dirty="0"/>
              <a:t>(x)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dirty="0"/>
              <a:t>t,(</a:t>
            </a:r>
            <a:r>
              <a:rPr lang="zh-CN" altLang="en-US" sz="2800" dirty="0"/>
              <a:t>即：</a:t>
            </a:r>
            <a:r>
              <a:rPr lang="en-US" altLang="zh-CN" sz="2800" dirty="0"/>
              <a:t>f</a:t>
            </a:r>
            <a:r>
              <a:rPr lang="zh-CN" altLang="en-US" sz="2800" dirty="0"/>
              <a:t>不是满射！</a:t>
            </a:r>
            <a:r>
              <a:rPr lang="en-US" altLang="zh-CN" sz="2800" dirty="0"/>
              <a:t>)</a:t>
            </a:r>
            <a:r>
              <a:rPr lang="zh-CN" altLang="en-US" sz="2800" dirty="0"/>
              <a:t>只要</a:t>
            </a:r>
            <a:r>
              <a:rPr lang="en-US" altLang="zh-CN" sz="2800" dirty="0"/>
              <a:t>g(B-{t})=C,</a:t>
            </a:r>
            <a:r>
              <a:rPr lang="zh-CN" altLang="en-US" sz="2800" dirty="0"/>
              <a:t>则</a:t>
            </a:r>
            <a:r>
              <a:rPr lang="en-US" altLang="zh-CN" sz="2800" dirty="0" err="1"/>
              <a:t>f</a:t>
            </a:r>
            <a:r>
              <a:rPr lang="en-US" altLang="zh-CN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⸰</a:t>
            </a:r>
            <a:r>
              <a:rPr lang="en-US" altLang="zh-CN" sz="2800" dirty="0" err="1"/>
              <a:t>g</a:t>
            </a:r>
            <a:r>
              <a:rPr lang="zh-CN" altLang="en-US" sz="2800" dirty="0"/>
              <a:t>仍然是满射。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562094" y="4149080"/>
            <a:ext cx="3106572" cy="2049009"/>
            <a:chOff x="1169988" y="1332706"/>
            <a:chExt cx="6596062" cy="4582319"/>
          </a:xfrm>
        </p:grpSpPr>
        <p:sp>
          <p:nvSpPr>
            <p:cNvPr id="6" name="Oval 2"/>
            <p:cNvSpPr>
              <a:spLocks noChangeArrowheads="1"/>
            </p:cNvSpPr>
            <p:nvPr/>
          </p:nvSpPr>
          <p:spPr bwMode="auto">
            <a:xfrm>
              <a:off x="1169988" y="1511300"/>
              <a:ext cx="1831975" cy="3914775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3552825" y="1511300"/>
              <a:ext cx="1831975" cy="3914775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5934075" y="1511300"/>
              <a:ext cx="1831975" cy="3914775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2636838" y="5915025"/>
              <a:ext cx="1098550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5200650" y="5915025"/>
              <a:ext cx="1100138" cy="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468813" y="2244725"/>
              <a:ext cx="57150" cy="90488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4468813" y="2979738"/>
              <a:ext cx="57150" cy="88900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4468813" y="3957638"/>
              <a:ext cx="57150" cy="88900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4468813" y="4691063"/>
              <a:ext cx="57150" cy="90487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6850063" y="2490788"/>
              <a:ext cx="58737" cy="88900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6850063" y="3468688"/>
              <a:ext cx="58737" cy="88900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2085975" y="4202113"/>
              <a:ext cx="58738" cy="90487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2085975" y="2490788"/>
              <a:ext cx="58738" cy="88900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2085975" y="3224213"/>
              <a:ext cx="58738" cy="88900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6850063" y="4446588"/>
              <a:ext cx="58737" cy="90487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2085975" y="2490788"/>
              <a:ext cx="2382838" cy="48895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2085975" y="3224213"/>
              <a:ext cx="2382838" cy="73342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2085975" y="4202113"/>
              <a:ext cx="2382838" cy="48895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4468813" y="2244725"/>
              <a:ext cx="2381250" cy="246063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V="1">
              <a:off x="4468813" y="2490788"/>
              <a:ext cx="2381250" cy="146685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2911476" y="4845048"/>
              <a:ext cx="549275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i="1" dirty="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5384800" y="4760914"/>
              <a:ext cx="549275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i="1" dirty="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1609724" y="1382711"/>
              <a:ext cx="549275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3938586" y="1332706"/>
              <a:ext cx="731839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6338888" y="1340542"/>
              <a:ext cx="733425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dirty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4495800" y="3048000"/>
              <a:ext cx="2438400" cy="144780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4495800" y="3505200"/>
              <a:ext cx="2362200" cy="121920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2133600" y="2590800"/>
              <a:ext cx="4724400" cy="190500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V="1">
              <a:off x="2133600" y="2514600"/>
              <a:ext cx="4572000" cy="76200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 flipV="1">
              <a:off x="2133600" y="3505200"/>
              <a:ext cx="4724400" cy="68580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复合运算保持函数性质：单射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单射的复合是单射</a:t>
            </a:r>
          </a:p>
          <a:p>
            <a:pPr eaLnBrk="1" hangingPunct="1"/>
            <a:r>
              <a:rPr lang="zh-CN" altLang="en-US" sz="2800" dirty="0"/>
              <a:t>定理：如果</a:t>
            </a:r>
            <a:r>
              <a:rPr lang="en-US" altLang="zh-CN" sz="2800" i="1" dirty="0"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cs typeface="Times New Roman" panose="02020603050405020304" pitchFamily="18" charset="0"/>
              </a:rPr>
              <a:t>:</a:t>
            </a:r>
            <a:r>
              <a:rPr lang="en-US" altLang="zh-CN" sz="2800" i="1" dirty="0"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cs typeface="Times New Roman" panose="02020603050405020304" pitchFamily="18" charset="0"/>
              </a:rPr>
              <a:t>:</a:t>
            </a:r>
            <a:r>
              <a:rPr lang="en-US" altLang="zh-CN" sz="2800" i="1" dirty="0"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cs typeface="Times New Roman" panose="02020603050405020304" pitchFamily="18" charset="0"/>
              </a:rPr>
              <a:t>C</a:t>
            </a:r>
            <a:r>
              <a:rPr lang="zh-CN" altLang="en-US" sz="2800" dirty="0"/>
              <a:t>均是单射，则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f</a:t>
            </a:r>
            <a:r>
              <a:rPr lang="en-US" altLang="zh-CN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⸰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g</a:t>
            </a:r>
            <a:r>
              <a:rPr lang="en-US" altLang="zh-CN" sz="2800" dirty="0" err="1">
                <a:cs typeface="Times New Roman" panose="02020603050405020304" pitchFamily="18" charset="0"/>
              </a:rPr>
              <a:t>: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C</a:t>
            </a:r>
            <a:r>
              <a:rPr lang="zh-CN" altLang="en-US" sz="2800" dirty="0"/>
              <a:t>也是单射。</a:t>
            </a:r>
          </a:p>
          <a:p>
            <a:pPr lvl="1" eaLnBrk="1" hangingPunct="1"/>
            <a:r>
              <a:rPr lang="zh-CN" altLang="en-US" sz="2300" dirty="0"/>
              <a:t>证明要点：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300" dirty="0">
                <a:solidFill>
                  <a:srgbClr val="FF0000"/>
                </a:solidFill>
              </a:rPr>
              <a:t>若不然</a:t>
            </a:r>
            <a:r>
              <a:rPr lang="zh-CN" altLang="en-US" sz="2300" dirty="0"/>
              <a:t>，即存在</a:t>
            </a:r>
            <a:r>
              <a:rPr lang="en-US" altLang="zh-CN" sz="2300" dirty="0"/>
              <a:t>x</a:t>
            </a:r>
            <a:r>
              <a:rPr lang="en-US" altLang="zh-CN" sz="2300" baseline="-25000" dirty="0"/>
              <a:t>1</a:t>
            </a:r>
            <a:r>
              <a:rPr lang="en-US" altLang="zh-CN" sz="2300" dirty="0"/>
              <a:t>,x</a:t>
            </a:r>
            <a:r>
              <a:rPr lang="en-US" altLang="zh-CN" sz="2300" baseline="-25000" dirty="0"/>
              <a:t>2</a:t>
            </a:r>
            <a:r>
              <a:rPr lang="en-US" altLang="zh-CN" sz="2300" dirty="0">
                <a:sym typeface="Symbol" panose="05050102010706020507" pitchFamily="18" charset="2"/>
              </a:rPr>
              <a:t>A,</a:t>
            </a:r>
            <a:r>
              <a:rPr lang="zh-CN" altLang="en-US" sz="2300" dirty="0">
                <a:sym typeface="Symbol" panose="05050102010706020507" pitchFamily="18" charset="2"/>
              </a:rPr>
              <a:t>且</a:t>
            </a:r>
            <a:r>
              <a:rPr lang="en-US" altLang="zh-CN" sz="2300" dirty="0"/>
              <a:t>x</a:t>
            </a:r>
            <a:r>
              <a:rPr lang="en-US" altLang="zh-CN" sz="2300" baseline="-25000" dirty="0"/>
              <a:t>1</a:t>
            </a:r>
            <a:r>
              <a:rPr lang="en-US" altLang="zh-CN" sz="2300" dirty="0">
                <a:sym typeface="Symbol" panose="05050102010706020507" pitchFamily="18" charset="2"/>
              </a:rPr>
              <a:t></a:t>
            </a:r>
            <a:r>
              <a:rPr lang="en-US" altLang="zh-CN" sz="2300" dirty="0"/>
              <a:t>x</a:t>
            </a:r>
            <a:r>
              <a:rPr lang="en-US" altLang="zh-CN" sz="2300" baseline="-25000" dirty="0"/>
              <a:t>2</a:t>
            </a:r>
            <a:r>
              <a:rPr lang="en-US" altLang="zh-CN" sz="2300" dirty="0"/>
              <a:t>，</a:t>
            </a:r>
            <a:r>
              <a:rPr lang="zh-CN" altLang="en-US" sz="2300" dirty="0"/>
              <a:t>使得</a:t>
            </a:r>
            <a:r>
              <a:rPr lang="en-US" altLang="zh-CN" sz="2300" i="1" dirty="0">
                <a:cs typeface="Times New Roman" panose="02020603050405020304" pitchFamily="18" charset="0"/>
              </a:rPr>
              <a:t>f</a:t>
            </a:r>
            <a:r>
              <a:rPr lang="en-US" altLang="zh-CN" sz="2300" dirty="0">
                <a:cs typeface="Times New Roman" panose="02020603050405020304" pitchFamily="18" charset="0"/>
                <a:sym typeface="Symbol" panose="05050102010706020507" pitchFamily="18" charset="2"/>
              </a:rPr>
              <a:t>⸰</a:t>
            </a:r>
            <a:r>
              <a:rPr lang="en-US" altLang="zh-CN" sz="2300" i="1" dirty="0">
                <a:cs typeface="Times New Roman" panose="02020603050405020304" pitchFamily="18" charset="0"/>
              </a:rPr>
              <a:t>g</a:t>
            </a:r>
            <a:r>
              <a:rPr lang="en-US" altLang="zh-CN" sz="2300" dirty="0"/>
              <a:t>（x</a:t>
            </a:r>
            <a:r>
              <a:rPr lang="en-US" altLang="zh-CN" sz="2300" baseline="-25000" dirty="0"/>
              <a:t>1</a:t>
            </a:r>
            <a:r>
              <a:rPr lang="en-US" altLang="zh-CN" sz="2300" dirty="0"/>
              <a:t>)=</a:t>
            </a:r>
            <a:r>
              <a:rPr lang="en-US" altLang="zh-CN" sz="2300" i="1" dirty="0" err="1">
                <a:cs typeface="Times New Roman" panose="02020603050405020304" pitchFamily="18" charset="0"/>
              </a:rPr>
              <a:t>f</a:t>
            </a:r>
            <a:r>
              <a:rPr lang="en-US" altLang="zh-CN" sz="2300" dirty="0" err="1">
                <a:cs typeface="Times New Roman" panose="02020603050405020304" pitchFamily="18" charset="0"/>
                <a:sym typeface="Symbol" panose="05050102010706020507" pitchFamily="18" charset="2"/>
              </a:rPr>
              <a:t>⸰</a:t>
            </a:r>
            <a:r>
              <a:rPr lang="en-US" altLang="zh-CN" sz="2300" i="1" dirty="0" err="1">
                <a:cs typeface="Times New Roman" panose="02020603050405020304" pitchFamily="18" charset="0"/>
              </a:rPr>
              <a:t>g</a:t>
            </a:r>
            <a:r>
              <a:rPr lang="en-US" altLang="zh-CN" sz="2300" dirty="0">
                <a:cs typeface="Times New Roman" panose="02020603050405020304" pitchFamily="18" charset="0"/>
                <a:sym typeface="Wingdings" panose="05000000000000000000" pitchFamily="2" charset="2"/>
              </a:rPr>
              <a:t>(x</a:t>
            </a:r>
            <a:r>
              <a:rPr lang="en-US" altLang="zh-CN" sz="2300" baseline="-25000" dirty="0">
                <a:sym typeface="Wingdings" panose="05000000000000000000" pitchFamily="2" charset="2"/>
              </a:rPr>
              <a:t>2</a:t>
            </a:r>
            <a:r>
              <a:rPr lang="en-US" altLang="zh-CN" sz="2300" dirty="0"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2300" dirty="0"/>
              <a:t>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300" dirty="0"/>
              <a:t>设</a:t>
            </a:r>
            <a:r>
              <a:rPr lang="en-US" altLang="zh-CN" sz="2300" i="1" dirty="0">
                <a:cs typeface="Times New Roman" panose="02020603050405020304" pitchFamily="18" charset="0"/>
              </a:rPr>
              <a:t>f</a:t>
            </a:r>
            <a:r>
              <a:rPr lang="en-US" altLang="zh-CN" sz="2300" dirty="0">
                <a:cs typeface="Times New Roman" panose="02020603050405020304" pitchFamily="18" charset="0"/>
              </a:rPr>
              <a:t>(</a:t>
            </a:r>
            <a:r>
              <a:rPr lang="en-US" altLang="zh-CN" sz="2300" dirty="0"/>
              <a:t>x</a:t>
            </a:r>
            <a:r>
              <a:rPr lang="en-US" altLang="zh-CN" sz="2300" baseline="-25000" dirty="0"/>
              <a:t>1</a:t>
            </a:r>
            <a:r>
              <a:rPr lang="en-US" altLang="zh-CN" sz="2300" dirty="0"/>
              <a:t>)=t</a:t>
            </a:r>
            <a:r>
              <a:rPr lang="en-US" altLang="zh-CN" sz="2300" baseline="-25000" dirty="0"/>
              <a:t>1</a:t>
            </a:r>
            <a:r>
              <a:rPr lang="en-US" altLang="zh-CN" sz="2300" dirty="0"/>
              <a:t>,</a:t>
            </a:r>
            <a:r>
              <a:rPr lang="en-US" altLang="zh-CN" sz="2300" i="1" dirty="0">
                <a:cs typeface="Times New Roman" panose="02020603050405020304" pitchFamily="18" charset="0"/>
              </a:rPr>
              <a:t>f</a:t>
            </a:r>
            <a:r>
              <a:rPr lang="en-US" altLang="zh-CN" sz="2300" dirty="0">
                <a:cs typeface="Times New Roman" panose="02020603050405020304" pitchFamily="18" charset="0"/>
                <a:sym typeface="Wingdings" panose="05000000000000000000" pitchFamily="2" charset="2"/>
              </a:rPr>
              <a:t>(x</a:t>
            </a:r>
            <a:r>
              <a:rPr lang="en-US" altLang="zh-CN" sz="2300" baseline="-25000" dirty="0">
                <a:sym typeface="Wingdings" panose="05000000000000000000" pitchFamily="2" charset="2"/>
              </a:rPr>
              <a:t>2</a:t>
            </a:r>
            <a:r>
              <a:rPr lang="en-US" altLang="zh-CN" sz="2300" dirty="0">
                <a:cs typeface="Times New Roman" panose="02020603050405020304" pitchFamily="18" charset="0"/>
                <a:sym typeface="Wingdings" panose="05000000000000000000" pitchFamily="2" charset="2"/>
              </a:rPr>
              <a:t>)=t</a:t>
            </a:r>
            <a:r>
              <a:rPr lang="en-US" altLang="zh-CN" sz="2300" baseline="-25000" dirty="0">
                <a:sym typeface="Wingdings" panose="05000000000000000000" pitchFamily="2" charset="2"/>
              </a:rPr>
              <a:t>2</a:t>
            </a:r>
            <a:r>
              <a:rPr lang="en-US" altLang="zh-CN" sz="2300" dirty="0"/>
              <a:t>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300" dirty="0"/>
              <a:t>如果</a:t>
            </a:r>
            <a:r>
              <a:rPr lang="en-US" altLang="zh-CN" sz="2300" dirty="0"/>
              <a:t>t</a:t>
            </a:r>
            <a:r>
              <a:rPr lang="en-US" altLang="zh-CN" sz="2300" baseline="-25000" dirty="0"/>
              <a:t>1</a:t>
            </a:r>
            <a:r>
              <a:rPr lang="en-US" altLang="zh-CN" sz="2300" dirty="0">
                <a:cs typeface="Times New Roman" panose="02020603050405020304" pitchFamily="18" charset="0"/>
                <a:sym typeface="Wingdings" panose="05000000000000000000" pitchFamily="2" charset="2"/>
              </a:rPr>
              <a:t>=t</a:t>
            </a:r>
            <a:r>
              <a:rPr lang="en-US" altLang="zh-CN" sz="2300" baseline="-25000" dirty="0">
                <a:sym typeface="Wingdings" panose="05000000000000000000" pitchFamily="2" charset="2"/>
              </a:rPr>
              <a:t>2</a:t>
            </a:r>
            <a:r>
              <a:rPr lang="en-US" altLang="zh-CN" sz="2300" dirty="0"/>
              <a:t>，</a:t>
            </a:r>
            <a:r>
              <a:rPr lang="zh-CN" altLang="en-US" sz="2300" dirty="0"/>
              <a:t>与</a:t>
            </a:r>
            <a:r>
              <a:rPr lang="en-US" altLang="zh-CN" sz="2300" dirty="0"/>
              <a:t>f</a:t>
            </a:r>
            <a:r>
              <a:rPr lang="zh-CN" altLang="en-US" sz="2300" dirty="0"/>
              <a:t>是单射</a:t>
            </a:r>
            <a:r>
              <a:rPr lang="zh-CN" altLang="en-US" sz="2300" dirty="0">
                <a:solidFill>
                  <a:srgbClr val="FF0000"/>
                </a:solidFill>
              </a:rPr>
              <a:t>矛盾</a:t>
            </a:r>
            <a:r>
              <a:rPr lang="zh-CN" altLang="en-US" sz="2300" dirty="0"/>
              <a:t>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300" dirty="0"/>
              <a:t>如果</a:t>
            </a:r>
            <a:r>
              <a:rPr lang="en-US" altLang="zh-CN" sz="2300" dirty="0"/>
              <a:t>t</a:t>
            </a:r>
            <a:r>
              <a:rPr lang="en-US" altLang="zh-CN" sz="2300" baseline="-25000" dirty="0"/>
              <a:t>1</a:t>
            </a:r>
            <a:r>
              <a:rPr lang="en-US" altLang="zh-CN" sz="2300" dirty="0">
                <a:sym typeface="Symbol" panose="05050102010706020507" pitchFamily="18" charset="2"/>
              </a:rPr>
              <a:t></a:t>
            </a:r>
            <a:r>
              <a:rPr lang="en-US" altLang="zh-CN" sz="2300" dirty="0"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sz="2300" baseline="-25000" dirty="0">
                <a:sym typeface="Wingdings" panose="05000000000000000000" pitchFamily="2" charset="2"/>
              </a:rPr>
              <a:t>2</a:t>
            </a:r>
            <a:r>
              <a:rPr lang="en-US" altLang="zh-CN" sz="2300" dirty="0"/>
              <a:t>，</a:t>
            </a:r>
            <a:r>
              <a:rPr lang="zh-CN" altLang="en-US" sz="2300" dirty="0"/>
              <a:t>与</a:t>
            </a:r>
            <a:r>
              <a:rPr lang="en-US" altLang="zh-CN" sz="2300" dirty="0"/>
              <a:t>g</a:t>
            </a:r>
            <a:r>
              <a:rPr lang="zh-CN" altLang="en-US" sz="2300" dirty="0"/>
              <a:t>是单射</a:t>
            </a:r>
            <a:r>
              <a:rPr lang="zh-CN" altLang="en-US" sz="2300" dirty="0">
                <a:solidFill>
                  <a:srgbClr val="FF0000"/>
                </a:solidFill>
              </a:rPr>
              <a:t>矛盾</a:t>
            </a:r>
            <a:r>
              <a:rPr lang="zh-CN" altLang="en-US" sz="2300" dirty="0"/>
              <a:t>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但是…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若</a:t>
            </a:r>
            <a:r>
              <a:rPr lang="en-US" altLang="zh-CN" sz="2800" i="1" dirty="0" err="1"/>
              <a:t>f</a:t>
            </a:r>
            <a:r>
              <a:rPr lang="en-US" altLang="zh-CN" sz="2800" dirty="0" err="1">
                <a:sym typeface="Symbol" panose="05050102010706020507" pitchFamily="18" charset="2"/>
              </a:rPr>
              <a:t>⸰</a:t>
            </a:r>
            <a:r>
              <a:rPr lang="en-US" altLang="zh-CN" sz="2800" i="1" dirty="0" err="1"/>
              <a:t>g</a:t>
            </a:r>
            <a:r>
              <a:rPr lang="zh-CN" altLang="en-US" sz="2800" dirty="0"/>
              <a:t>是单射，能推出</a:t>
            </a:r>
            <a:r>
              <a:rPr lang="en-US" altLang="zh-CN" sz="2800" i="1" dirty="0"/>
              <a:t>f</a:t>
            </a:r>
            <a:r>
              <a:rPr lang="zh-CN" altLang="en-US" sz="2800" dirty="0"/>
              <a:t>和</a:t>
            </a:r>
            <a:r>
              <a:rPr lang="en-US" altLang="zh-CN" sz="2800" i="1" dirty="0"/>
              <a:t>g</a:t>
            </a:r>
            <a:r>
              <a:rPr lang="zh-CN" altLang="en-US" sz="2800" dirty="0"/>
              <a:t>是单射吗</a:t>
            </a:r>
            <a:r>
              <a:rPr lang="zh-CN" altLang="en-US" sz="2800" dirty="0">
                <a:solidFill>
                  <a:srgbClr val="FF0000"/>
                </a:solidFill>
              </a:rPr>
              <a:t>？</a:t>
            </a:r>
          </a:p>
          <a:p>
            <a:pPr eaLnBrk="1" hangingPunct="1"/>
            <a:r>
              <a:rPr lang="zh-CN" altLang="en-US" sz="2800" dirty="0"/>
              <a:t>显然，</a:t>
            </a:r>
            <a:r>
              <a:rPr lang="en-US" altLang="zh-CN" sz="2800" i="1" dirty="0"/>
              <a:t>f</a:t>
            </a:r>
            <a:r>
              <a:rPr lang="zh-CN" altLang="en-US" sz="2800" i="1" dirty="0">
                <a:solidFill>
                  <a:srgbClr val="FF0000"/>
                </a:solidFill>
              </a:rPr>
              <a:t>一定</a:t>
            </a:r>
            <a:r>
              <a:rPr lang="zh-CN" altLang="en-US" sz="2800" dirty="0"/>
              <a:t>是单射。</a:t>
            </a:r>
          </a:p>
          <a:p>
            <a:pPr eaLnBrk="1" hangingPunct="1"/>
            <a:r>
              <a:rPr lang="zh-CN" altLang="en-US" sz="2800" dirty="0"/>
              <a:t>若存在</a:t>
            </a:r>
            <a:r>
              <a:rPr lang="en-US" altLang="zh-CN" sz="2800" dirty="0"/>
              <a:t>t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,t</a:t>
            </a:r>
            <a:r>
              <a:rPr lang="en-US" altLang="zh-CN" sz="2800" baseline="-25000" dirty="0"/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B,</a:t>
            </a:r>
            <a:r>
              <a:rPr lang="en-US" altLang="zh-CN" sz="2800" dirty="0"/>
              <a:t>t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</a:t>
            </a:r>
            <a:r>
              <a:rPr lang="en-US" altLang="zh-CN" sz="2800" dirty="0"/>
              <a:t>t</a:t>
            </a:r>
            <a:r>
              <a:rPr lang="en-US" altLang="zh-CN" sz="2800" baseline="-25000" dirty="0"/>
              <a:t>2，</a:t>
            </a:r>
            <a:r>
              <a:rPr lang="zh-CN" altLang="en-US" sz="2800" dirty="0">
                <a:sym typeface="Symbol" panose="05050102010706020507" pitchFamily="18" charset="2"/>
              </a:rPr>
              <a:t>但</a:t>
            </a:r>
            <a:r>
              <a:rPr lang="en-US" altLang="zh-CN" sz="2800" i="1" dirty="0">
                <a:sym typeface="Symbol" panose="05050102010706020507" pitchFamily="18" charset="2"/>
              </a:rPr>
              <a:t>g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/>
              <a:t>t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)=</a:t>
            </a:r>
            <a:r>
              <a:rPr lang="en-US" altLang="zh-CN" sz="2800" i="1" dirty="0">
                <a:sym typeface="Symbol" panose="05050102010706020507" pitchFamily="18" charset="2"/>
              </a:rPr>
              <a:t>g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/>
              <a:t>t</a:t>
            </a:r>
            <a:r>
              <a:rPr lang="en-US" altLang="zh-CN" sz="2800" baseline="-25000" dirty="0"/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)(</a:t>
            </a:r>
            <a:r>
              <a:rPr lang="zh-CN" altLang="en-US" sz="2800" dirty="0">
                <a:sym typeface="Symbol" panose="05050102010706020507" pitchFamily="18" charset="2"/>
              </a:rPr>
              <a:t>即：</a:t>
            </a:r>
            <a:r>
              <a:rPr lang="en-US" altLang="zh-CN" sz="2800" i="1" dirty="0">
                <a:sym typeface="Symbol" panose="05050102010706020507" pitchFamily="18" charset="2"/>
              </a:rPr>
              <a:t>g</a:t>
            </a:r>
            <a:r>
              <a:rPr lang="zh-CN" altLang="en-US" sz="2800" dirty="0">
                <a:sym typeface="Symbol" panose="05050102010706020507" pitchFamily="18" charset="2"/>
              </a:rPr>
              <a:t>不是单射！).只要</a:t>
            </a:r>
            <a:r>
              <a:rPr lang="en-US" altLang="zh-CN" sz="2800" dirty="0"/>
              <a:t>t</a:t>
            </a:r>
            <a:r>
              <a:rPr lang="en-US" altLang="zh-CN" sz="2800" baseline="-25000" dirty="0"/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或者</a:t>
            </a:r>
            <a:r>
              <a:rPr lang="en-US" altLang="zh-CN" sz="2800" dirty="0"/>
              <a:t>t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不在</a:t>
            </a:r>
            <a:r>
              <a:rPr lang="en-US" altLang="zh-CN" sz="2800" i="1" dirty="0"/>
              <a:t>f</a:t>
            </a:r>
            <a:r>
              <a:rPr lang="zh-CN" altLang="en-US" sz="2800" dirty="0"/>
              <a:t>值域内，</a:t>
            </a:r>
            <a:r>
              <a:rPr lang="zh-CN" altLang="en-US" sz="2800" dirty="0">
                <a:sym typeface="Symbol" panose="05050102010706020507" pitchFamily="18" charset="2"/>
              </a:rPr>
              <a:t>则</a:t>
            </a:r>
            <a:r>
              <a:rPr lang="en-US" altLang="zh-CN" sz="2800" i="1" dirty="0" err="1"/>
              <a:t>f</a:t>
            </a:r>
            <a:r>
              <a:rPr lang="en-US" altLang="zh-CN" sz="2800" dirty="0" err="1">
                <a:sym typeface="Symbol" panose="05050102010706020507" pitchFamily="18" charset="2"/>
              </a:rPr>
              <a:t>⸰</a:t>
            </a:r>
            <a:r>
              <a:rPr lang="en-US" altLang="zh-CN" sz="2800" i="1" dirty="0" err="1"/>
              <a:t>g</a:t>
            </a:r>
            <a:r>
              <a:rPr lang="zh-CN" altLang="en-US" sz="2800" dirty="0">
                <a:solidFill>
                  <a:srgbClr val="FF0000"/>
                </a:solidFill>
              </a:rPr>
              <a:t>仍然可能</a:t>
            </a:r>
            <a:r>
              <a:rPr lang="zh-CN" altLang="en-US" sz="2800" dirty="0"/>
              <a:t>是单射。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699178" y="3717032"/>
            <a:ext cx="3106572" cy="2049009"/>
            <a:chOff x="1169988" y="1332706"/>
            <a:chExt cx="6596062" cy="4582319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1169988" y="1511300"/>
              <a:ext cx="1831975" cy="3914775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3552825" y="1511300"/>
              <a:ext cx="1831975" cy="3914775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5934075" y="1511300"/>
              <a:ext cx="1831975" cy="3914775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636838" y="5915025"/>
              <a:ext cx="1098550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5200650" y="5915025"/>
              <a:ext cx="1100138" cy="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468813" y="2244725"/>
              <a:ext cx="57150" cy="90488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4468813" y="2979738"/>
              <a:ext cx="57150" cy="88900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4468813" y="3957638"/>
              <a:ext cx="57150" cy="88900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4468813" y="4691063"/>
              <a:ext cx="57150" cy="90487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6850063" y="2490788"/>
              <a:ext cx="58737" cy="88900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6850063" y="3468688"/>
              <a:ext cx="58737" cy="88900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2085975" y="4202113"/>
              <a:ext cx="58738" cy="90487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085975" y="2490788"/>
              <a:ext cx="58738" cy="88900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2085975" y="3224213"/>
              <a:ext cx="58738" cy="88900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6850063" y="4446588"/>
              <a:ext cx="58737" cy="90487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085975" y="2490788"/>
              <a:ext cx="2382838" cy="48895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085975" y="3224213"/>
              <a:ext cx="2382838" cy="73342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085975" y="4202113"/>
              <a:ext cx="2382838" cy="48895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4468813" y="2244725"/>
              <a:ext cx="2381250" cy="246063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V="1">
              <a:off x="4468813" y="2490788"/>
              <a:ext cx="2381250" cy="146685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911476" y="4845048"/>
              <a:ext cx="549275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i="1" dirty="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5384800" y="4760914"/>
              <a:ext cx="549275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i="1" dirty="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1609724" y="1382711"/>
              <a:ext cx="549275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3938586" y="1332706"/>
              <a:ext cx="731839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6338888" y="1340542"/>
              <a:ext cx="733425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dirty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4495800" y="3048000"/>
              <a:ext cx="2438400" cy="144780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4495800" y="3505200"/>
              <a:ext cx="2362200" cy="121920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2133600" y="2590800"/>
              <a:ext cx="4724400" cy="190500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2133600" y="2514600"/>
              <a:ext cx="4572000" cy="76200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V="1">
              <a:off x="2133600" y="3505200"/>
              <a:ext cx="4724400" cy="68580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（左，右）单位元素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I</a:t>
            </a:r>
            <a:r>
              <a:rPr lang="en-US" altLang="zh-CN" sz="2800" baseline="-25000" dirty="0"/>
              <a:t>A</a:t>
            </a:r>
            <a:r>
              <a:rPr lang="zh-CN" altLang="en-US" sz="2800" dirty="0"/>
              <a:t>是集合</a:t>
            </a:r>
            <a:r>
              <a:rPr lang="en-US" altLang="zh-CN" sz="2800" dirty="0"/>
              <a:t>A</a:t>
            </a:r>
            <a:r>
              <a:rPr lang="zh-CN" altLang="en-US" sz="2800" dirty="0"/>
              <a:t>上的相等函数：</a:t>
            </a:r>
            <a:r>
              <a:rPr lang="en-US" altLang="zh-CN" sz="2800" dirty="0"/>
              <a:t>I</a:t>
            </a:r>
            <a:r>
              <a:rPr lang="en-US" altLang="zh-CN" sz="2800" baseline="-25000" dirty="0"/>
              <a:t>A</a:t>
            </a:r>
            <a:r>
              <a:rPr lang="en-US" altLang="zh-CN" sz="2800" dirty="0"/>
              <a:t>(x)=x(</a:t>
            </a:r>
            <a:r>
              <a:rPr lang="en-US" altLang="zh-CN" sz="2800" dirty="0" err="1"/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A</a:t>
            </a:r>
            <a:r>
              <a:rPr lang="en-US" altLang="zh-CN" sz="2800" dirty="0"/>
              <a:t>)</a:t>
            </a:r>
          </a:p>
          <a:p>
            <a:pPr eaLnBrk="1" hangingPunct="1"/>
            <a:r>
              <a:rPr lang="zh-CN" altLang="en-US" sz="2800" dirty="0"/>
              <a:t>对于</a:t>
            </a:r>
            <a:r>
              <a:rPr lang="en-US" altLang="zh-CN" sz="2800" i="1" dirty="0"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cs typeface="Times New Roman" panose="02020603050405020304" pitchFamily="18" charset="0"/>
              </a:rPr>
              <a:t>:</a:t>
            </a:r>
            <a:r>
              <a:rPr lang="en-US" altLang="zh-CN" sz="2800" i="1" dirty="0"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cs typeface="Times New Roman" panose="02020603050405020304" pitchFamily="18" charset="0"/>
              </a:rPr>
              <a:t>B</a:t>
            </a:r>
            <a:r>
              <a:rPr lang="en-US" altLang="zh-CN" sz="2800" dirty="0"/>
              <a:t>，</a:t>
            </a:r>
            <a:r>
              <a:rPr lang="en-US" altLang="zh-CN" sz="2800" i="1" dirty="0"/>
              <a:t>f=f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⸰</a:t>
            </a:r>
            <a:r>
              <a:rPr lang="en-US" altLang="zh-CN" sz="2800" dirty="0"/>
              <a:t>I</a:t>
            </a:r>
            <a:r>
              <a:rPr lang="en-US" altLang="zh-CN" sz="2800" baseline="-25000" dirty="0"/>
              <a:t>B</a:t>
            </a:r>
            <a:r>
              <a:rPr lang="en-US" altLang="zh-CN" sz="2800" i="1" dirty="0">
                <a:cs typeface="Times New Roman" panose="02020603050405020304" pitchFamily="18" charset="0"/>
              </a:rPr>
              <a:t>=</a:t>
            </a:r>
            <a:r>
              <a:rPr lang="en-US" altLang="zh-CN" sz="2800" dirty="0"/>
              <a:t>I</a:t>
            </a:r>
            <a:r>
              <a:rPr lang="en-US" altLang="zh-CN" sz="2800" baseline="-25000" dirty="0"/>
              <a:t>A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⸰</a:t>
            </a:r>
            <a:r>
              <a:rPr lang="en-US" altLang="zh-CN" sz="2800" i="1" dirty="0">
                <a:cs typeface="Times New Roman" panose="02020603050405020304" pitchFamily="18" charset="0"/>
              </a:rPr>
              <a:t>f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800" dirty="0"/>
              <a:t>证明要点：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证明集合</a:t>
            </a:r>
            <a:r>
              <a:rPr lang="en-US" altLang="zh-CN" sz="2800" i="1" dirty="0"/>
              <a:t>f</a:t>
            </a:r>
            <a:r>
              <a:rPr lang="zh-CN" altLang="en-US" sz="2800" dirty="0"/>
              <a:t>等于集合</a:t>
            </a:r>
            <a:r>
              <a:rPr lang="en-US" altLang="zh-CN" sz="2800" i="1" dirty="0" err="1"/>
              <a:t>f</a:t>
            </a:r>
            <a:r>
              <a:rPr lang="en-US" altLang="zh-CN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⸰</a:t>
            </a:r>
            <a:r>
              <a:rPr lang="en-US" altLang="zh-CN" sz="2800" dirty="0" err="1"/>
              <a:t>I</a:t>
            </a:r>
            <a:r>
              <a:rPr lang="en-US" altLang="zh-CN" sz="2800" baseline="-25000" dirty="0" err="1"/>
              <a:t>B</a:t>
            </a:r>
            <a:r>
              <a:rPr lang="zh-CN" altLang="en-US" sz="2800" dirty="0"/>
              <a:t>以及</a:t>
            </a:r>
            <a:r>
              <a:rPr lang="en-US" altLang="zh-CN" sz="2800" dirty="0" err="1"/>
              <a:t>I</a:t>
            </a:r>
            <a:r>
              <a:rPr lang="en-US" altLang="zh-CN" sz="2800" baseline="-25000" dirty="0" err="1"/>
              <a:t>A</a:t>
            </a:r>
            <a:r>
              <a:rPr lang="en-US" altLang="zh-CN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⸰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f</a:t>
            </a:r>
            <a:endParaRPr lang="en-US" altLang="zh-CN" sz="2800" i="1" dirty="0"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注意：若&lt;</a:t>
            </a:r>
            <a:r>
              <a:rPr lang="en-US" altLang="zh-CN" sz="2800" dirty="0" err="1"/>
              <a:t>x,y</a:t>
            </a:r>
            <a:r>
              <a:rPr lang="en-US" altLang="zh-CN" sz="2800" dirty="0"/>
              <a:t>&gt;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sym typeface="Symbol" panose="05050102010706020507" pitchFamily="18" charset="2"/>
              </a:rPr>
              <a:t>则&lt;</a:t>
            </a:r>
            <a:r>
              <a:rPr lang="en-US" altLang="zh-CN" sz="2800" dirty="0" err="1">
                <a:sym typeface="Symbol" panose="05050102010706020507" pitchFamily="18" charset="2"/>
              </a:rPr>
              <a:t>x,y</a:t>
            </a:r>
            <a:r>
              <a:rPr lang="en-US" altLang="zh-CN" sz="2800" dirty="0">
                <a:sym typeface="Symbol" panose="05050102010706020507" pitchFamily="18" charset="2"/>
              </a:rPr>
              <a:t>&gt;</a:t>
            </a:r>
            <a:r>
              <a:rPr lang="en-US" altLang="zh-CN" sz="2800" i="1" dirty="0">
                <a:sym typeface="Symbol" panose="05050102010706020507" pitchFamily="18" charset="2"/>
              </a:rPr>
              <a:t>f</a:t>
            </a:r>
            <a:r>
              <a:rPr lang="zh-CN" altLang="en-US" sz="2800" dirty="0">
                <a:sym typeface="Symbol" panose="05050102010706020507" pitchFamily="18" charset="2"/>
              </a:rPr>
              <a:t>且&lt;</a:t>
            </a:r>
            <a:r>
              <a:rPr lang="en-US" altLang="zh-CN" sz="2800" dirty="0" err="1">
                <a:sym typeface="Symbol" panose="05050102010706020507" pitchFamily="18" charset="2"/>
              </a:rPr>
              <a:t>y,y</a:t>
            </a:r>
            <a:r>
              <a:rPr lang="en-US" altLang="zh-CN" sz="2800" dirty="0">
                <a:sym typeface="Symbol" panose="05050102010706020507" pitchFamily="18" charset="2"/>
              </a:rPr>
              <a:t>&gt;</a:t>
            </a:r>
            <a:r>
              <a:rPr lang="en-US" altLang="zh-CN" sz="2800" dirty="0"/>
              <a:t>I</a:t>
            </a:r>
            <a:r>
              <a:rPr lang="en-US" altLang="zh-CN" sz="2800" baseline="-25000" dirty="0"/>
              <a:t>B</a:t>
            </a:r>
            <a:endParaRPr lang="en-US" altLang="zh-CN" sz="28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baseline="-25000" dirty="0"/>
              <a:t>		</a:t>
            </a:r>
            <a:r>
              <a:rPr lang="zh-CN" altLang="en-US" sz="2800" dirty="0"/>
              <a:t>若&lt;</a:t>
            </a:r>
            <a:r>
              <a:rPr lang="en-US" altLang="zh-CN" sz="2800" dirty="0" err="1"/>
              <a:t>x,y</a:t>
            </a:r>
            <a:r>
              <a:rPr lang="en-US" altLang="zh-CN" sz="2800" dirty="0"/>
              <a:t>&gt;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 err="1"/>
              <a:t>f</a:t>
            </a:r>
            <a:r>
              <a:rPr lang="en-US" altLang="zh-CN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⸰</a:t>
            </a:r>
            <a:r>
              <a:rPr lang="en-US" altLang="zh-CN" sz="2800" dirty="0" err="1"/>
              <a:t>I</a:t>
            </a:r>
            <a:r>
              <a:rPr lang="en-US" altLang="zh-CN" sz="2800" baseline="-25000" dirty="0" err="1"/>
              <a:t>B</a:t>
            </a:r>
            <a:r>
              <a:rPr lang="en-US" altLang="zh-CN" sz="2800" dirty="0"/>
              <a:t>，</a:t>
            </a:r>
            <a:r>
              <a:rPr lang="zh-CN" altLang="en-US" sz="2800" dirty="0"/>
              <a:t>则&lt;</a:t>
            </a:r>
            <a:r>
              <a:rPr lang="en-US" altLang="zh-CN" sz="2800" dirty="0" err="1"/>
              <a:t>x,t</a:t>
            </a:r>
            <a:r>
              <a:rPr lang="en-US" altLang="zh-CN" sz="2800" dirty="0"/>
              <a:t>&gt;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/>
              <a:t>f</a:t>
            </a:r>
            <a:r>
              <a:rPr lang="en-US" altLang="zh-CN" sz="2800" dirty="0"/>
              <a:t>,</a:t>
            </a:r>
            <a:r>
              <a:rPr lang="zh-CN" altLang="en-US" sz="2800" dirty="0"/>
              <a:t>且&lt;</a:t>
            </a:r>
            <a:r>
              <a:rPr lang="en-US" altLang="zh-CN" sz="2800" dirty="0" err="1"/>
              <a:t>t,y</a:t>
            </a:r>
            <a:r>
              <a:rPr lang="en-US" altLang="zh-CN" sz="2800" dirty="0"/>
              <a:t>&gt;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I</a:t>
            </a:r>
            <a:r>
              <a:rPr lang="en-US" altLang="zh-CN" sz="2800" baseline="-25000" dirty="0"/>
              <a:t>B</a:t>
            </a:r>
            <a:r>
              <a:rPr lang="en-US" altLang="zh-CN" sz="2800" dirty="0"/>
              <a:t>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		</a:t>
            </a:r>
            <a:r>
              <a:rPr lang="zh-CN" altLang="en-US" sz="2800" dirty="0"/>
              <a:t>则</a:t>
            </a:r>
            <a:r>
              <a:rPr lang="en-US" altLang="zh-CN" sz="2800" dirty="0"/>
              <a:t>t=y,</a:t>
            </a:r>
            <a:r>
              <a:rPr lang="zh-CN" altLang="en-US" sz="2800" dirty="0"/>
              <a:t>所以&lt;</a:t>
            </a:r>
            <a:r>
              <a:rPr lang="en-US" altLang="zh-CN" sz="2800" dirty="0" err="1"/>
              <a:t>x,y</a:t>
            </a:r>
            <a:r>
              <a:rPr lang="en-US" altLang="zh-CN" sz="2800" dirty="0"/>
              <a:t>&gt;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 err="1"/>
              <a:t>f</a:t>
            </a:r>
            <a:r>
              <a:rPr lang="en-US" altLang="zh-CN" sz="2800" dirty="0" err="1">
                <a:cs typeface="Times New Roman" panose="02020603050405020304" pitchFamily="18" charset="0"/>
                <a:sym typeface="Symbol" panose="05050102010706020507" pitchFamily="18" charset="2"/>
              </a:rPr>
              <a:t>⸰</a:t>
            </a:r>
            <a:r>
              <a:rPr lang="en-US" altLang="zh-CN" sz="2800" dirty="0" err="1"/>
              <a:t>I</a:t>
            </a:r>
            <a:r>
              <a:rPr lang="en-US" altLang="zh-CN" sz="2800" baseline="-25000" dirty="0" err="1"/>
              <a:t>B</a:t>
            </a:r>
            <a:r>
              <a:rPr lang="en-US" altLang="zh-CN" sz="2800" dirty="0"/>
              <a:t>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8.1函数的定义和性质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反函数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函数的逆关系不一定是函数</a:t>
            </a:r>
          </a:p>
          <a:p>
            <a:pPr lvl="1" eaLnBrk="1" hangingPunct="1"/>
            <a:r>
              <a:rPr lang="zh-CN" altLang="en-US" sz="2800" dirty="0"/>
              <a:t>例子</a:t>
            </a:r>
            <a:r>
              <a:rPr lang="zh-CN" altLang="en-US" sz="2800" dirty="0">
                <a:sym typeface="Wingdings" panose="05000000000000000000" pitchFamily="2" charset="2"/>
              </a:rPr>
              <a:t>(设</a:t>
            </a:r>
            <a:r>
              <a:rPr lang="en-US" altLang="zh-CN" sz="2800" dirty="0">
                <a:sym typeface="Wingdings" panose="05000000000000000000" pitchFamily="2" charset="2"/>
              </a:rPr>
              <a:t>A={</a:t>
            </a:r>
            <a:r>
              <a:rPr lang="en-US" altLang="zh-CN" sz="2800" dirty="0" err="1">
                <a:sym typeface="Wingdings" panose="05000000000000000000" pitchFamily="2" charset="2"/>
              </a:rPr>
              <a:t>a,b,c</a:t>
            </a:r>
            <a:r>
              <a:rPr lang="en-US" altLang="zh-CN" sz="2800" dirty="0">
                <a:sym typeface="Wingdings" panose="05000000000000000000" pitchFamily="2" charset="2"/>
              </a:rPr>
              <a:t>},B={1,2,3})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i="1" dirty="0"/>
              <a:t>	f</a:t>
            </a:r>
            <a:r>
              <a:rPr lang="en-US" altLang="zh-CN" sz="2800" dirty="0"/>
              <a:t>={&lt;a,1&gt;,&lt;b,2&gt;,&lt;c,1&gt;}</a:t>
            </a:r>
            <a:r>
              <a:rPr lang="zh-CN" altLang="en-US" sz="2800" dirty="0"/>
              <a:t>是函数，但是</a:t>
            </a:r>
            <a:r>
              <a:rPr lang="en-US" altLang="zh-CN" sz="2800" i="1" dirty="0"/>
              <a:t>f</a:t>
            </a:r>
            <a:r>
              <a:rPr lang="zh-CN" altLang="en-US" sz="2800" dirty="0"/>
              <a:t>的逆关系{&lt;1,</a:t>
            </a:r>
            <a:r>
              <a:rPr lang="en-US" altLang="zh-CN" sz="2800" dirty="0"/>
              <a:t>a&gt;,&lt;2,b&gt;,&lt;1,c&gt;}</a:t>
            </a:r>
            <a:r>
              <a:rPr lang="zh-CN" altLang="en-US" sz="2800" dirty="0"/>
              <a:t>不是函数</a:t>
            </a:r>
          </a:p>
          <a:p>
            <a:pPr eaLnBrk="1" hangingPunct="1"/>
            <a:r>
              <a:rPr lang="en-US" altLang="zh-CN" sz="2800" i="1" dirty="0"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cs typeface="Times New Roman" panose="02020603050405020304" pitchFamily="18" charset="0"/>
              </a:rPr>
              <a:t>:</a:t>
            </a:r>
            <a:r>
              <a:rPr lang="en-US" altLang="zh-CN" sz="2800" i="1" dirty="0"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cs typeface="Times New Roman" panose="02020603050405020304" pitchFamily="18" charset="0"/>
              </a:rPr>
              <a:t>B</a:t>
            </a:r>
            <a:r>
              <a:rPr lang="zh-CN" altLang="en-US" sz="2800" dirty="0"/>
              <a:t>的逆关系</a:t>
            </a:r>
            <a:r>
              <a:rPr lang="en-US" altLang="zh-CN" sz="2800" i="1" dirty="0">
                <a:cs typeface="Times New Roman" panose="02020603050405020304" pitchFamily="18" charset="0"/>
              </a:rPr>
              <a:t>f</a:t>
            </a:r>
            <a:r>
              <a:rPr lang="en-US" altLang="zh-CN" sz="2800" baseline="30000" dirty="0"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cs typeface="Times New Roman" panose="02020603050405020304" pitchFamily="18" charset="0"/>
              </a:rPr>
              <a:t>:</a:t>
            </a:r>
            <a:r>
              <a:rPr lang="en-US" altLang="zh-CN" sz="2800" i="1" dirty="0"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</a:rPr>
              <a:t>如果(!!)</a:t>
            </a:r>
            <a:r>
              <a:rPr lang="zh-CN" altLang="en-US" sz="2800" dirty="0"/>
              <a:t>也是函数，则称为</a:t>
            </a:r>
            <a:r>
              <a:rPr lang="en-US" altLang="zh-CN" sz="2800" i="1" dirty="0">
                <a:cs typeface="Times New Roman" panose="02020603050405020304" pitchFamily="18" charset="0"/>
              </a:rPr>
              <a:t>f</a:t>
            </a:r>
            <a:r>
              <a:rPr lang="zh-CN" altLang="en-US" sz="2800" dirty="0"/>
              <a:t>的反函数。</a:t>
            </a:r>
          </a:p>
          <a:p>
            <a:pPr lvl="1" eaLnBrk="1" hangingPunct="1"/>
            <a:endParaRPr lang="zh-CN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反函数的存在性定理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i="1" dirty="0"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cs typeface="Times New Roman" panose="02020603050405020304" pitchFamily="18" charset="0"/>
              </a:rPr>
              <a:t>:</a:t>
            </a:r>
            <a:r>
              <a:rPr lang="en-US" altLang="zh-CN" sz="2800" i="1" dirty="0"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cs typeface="Times New Roman" panose="02020603050405020304" pitchFamily="18" charset="0"/>
              </a:rPr>
              <a:t>B</a:t>
            </a:r>
            <a:r>
              <a:rPr lang="zh-CN" altLang="en-US" sz="2800" dirty="0"/>
              <a:t>存在反函数</a:t>
            </a:r>
            <a:r>
              <a:rPr lang="zh-CN" altLang="en-US" sz="2800" dirty="0">
                <a:solidFill>
                  <a:srgbClr val="FF0000"/>
                </a:solidFill>
              </a:rPr>
              <a:t>当且仅当</a:t>
            </a:r>
            <a:r>
              <a:rPr lang="en-US" altLang="zh-CN" sz="2800" i="1" dirty="0">
                <a:cs typeface="Times New Roman" panose="02020603050405020304" pitchFamily="18" charset="0"/>
              </a:rPr>
              <a:t>f</a:t>
            </a:r>
            <a:r>
              <a:rPr lang="zh-CN" altLang="en-US" sz="2800" dirty="0"/>
              <a:t>是</a:t>
            </a:r>
            <a:r>
              <a:rPr lang="zh-CN" altLang="en-US" sz="2800" dirty="0">
                <a:solidFill>
                  <a:srgbClr val="FF0000"/>
                </a:solidFill>
              </a:rPr>
              <a:t>双射</a:t>
            </a:r>
            <a:r>
              <a:rPr lang="zh-CN" altLang="en-US" sz="2800" dirty="0"/>
              <a:t>。</a:t>
            </a:r>
          </a:p>
          <a:p>
            <a:pPr marL="366713" lvl="1" indent="0" eaLnBrk="1" hangingPunct="1">
              <a:lnSpc>
                <a:spcPct val="90000"/>
              </a:lnSpc>
              <a:buNone/>
            </a:pPr>
            <a:r>
              <a:rPr lang="zh-CN" altLang="en-US" sz="2400" dirty="0"/>
              <a:t>证明要点：</a:t>
            </a:r>
          </a:p>
          <a:p>
            <a:pPr marL="366713" lvl="1" indent="0">
              <a:lnSpc>
                <a:spcPct val="90000"/>
              </a:lnSpc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若</a:t>
            </a:r>
            <a:r>
              <a:rPr lang="en-US" altLang="zh-CN" sz="2400" i="1" dirty="0">
                <a:sym typeface="Symbol" panose="05050102010706020507" pitchFamily="18" charset="2"/>
              </a:rPr>
              <a:t>f</a:t>
            </a:r>
            <a:r>
              <a:rPr lang="zh-CN" altLang="en-US" sz="2400" dirty="0">
                <a:sym typeface="Symbol" panose="05050102010706020507" pitchFamily="18" charset="2"/>
              </a:rPr>
              <a:t>非单射，则有&lt;</a:t>
            </a:r>
            <a:r>
              <a:rPr lang="en-US" altLang="zh-CN" sz="2400" dirty="0">
                <a:sym typeface="Symbol" panose="05050102010706020507" pitchFamily="18" charset="2"/>
              </a:rPr>
              <a:t>y,x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&gt;,&lt;y,x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&gt;</a:t>
            </a:r>
            <a:r>
              <a:rPr lang="en-US" altLang="zh-CN" sz="2400" i="1" dirty="0">
                <a:cs typeface="Times New Roman" panose="02020603050405020304" pitchFamily="18" charset="0"/>
              </a:rPr>
              <a:t>f</a:t>
            </a:r>
            <a:r>
              <a:rPr lang="en-US" altLang="zh-CN" sz="2400" baseline="30000" dirty="0">
                <a:cs typeface="Times New Roman" panose="02020603050405020304" pitchFamily="18" charset="0"/>
              </a:rPr>
              <a:t>-1</a:t>
            </a:r>
            <a:r>
              <a:rPr lang="en-US" altLang="zh-CN" sz="2400" i="1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ym typeface="Symbol" panose="05050102010706020507" pitchFamily="18" charset="2"/>
              </a:rPr>
              <a:t>且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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;</a:t>
            </a:r>
          </a:p>
          <a:p>
            <a:pPr marL="366713" lvl="1" indent="0">
              <a:lnSpc>
                <a:spcPct val="90000"/>
              </a:lnSpc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若</a:t>
            </a:r>
            <a:r>
              <a:rPr lang="en-US" altLang="zh-CN" sz="2400" i="1" dirty="0">
                <a:sym typeface="Symbol" panose="05050102010706020507" pitchFamily="18" charset="2"/>
              </a:rPr>
              <a:t>f</a:t>
            </a:r>
            <a:r>
              <a:rPr lang="zh-CN" altLang="en-US" sz="2400" dirty="0">
                <a:sym typeface="Symbol" panose="05050102010706020507" pitchFamily="18" charset="2"/>
              </a:rPr>
              <a:t>非满射，则在</a:t>
            </a:r>
            <a:r>
              <a:rPr lang="en-US" altLang="zh-CN" sz="2400" i="1" dirty="0">
                <a:cs typeface="Times New Roman" panose="02020603050405020304" pitchFamily="18" charset="0"/>
              </a:rPr>
              <a:t>f</a:t>
            </a:r>
            <a:r>
              <a:rPr lang="en-US" altLang="zh-CN" sz="2400" baseline="30000" dirty="0">
                <a:cs typeface="Times New Roman" panose="02020603050405020304" pitchFamily="18" charset="0"/>
              </a:rPr>
              <a:t>-1</a:t>
            </a:r>
            <a:r>
              <a:rPr lang="zh-CN" altLang="en-US" sz="2400" dirty="0"/>
              <a:t>下，至少有一个</a:t>
            </a:r>
            <a:r>
              <a:rPr lang="en-US" altLang="zh-CN" sz="2400" dirty="0"/>
              <a:t>B</a:t>
            </a:r>
            <a:r>
              <a:rPr lang="zh-CN" altLang="en-US" sz="2400" dirty="0"/>
              <a:t>中的元素在</a:t>
            </a:r>
            <a:r>
              <a:rPr lang="en-US" altLang="zh-CN" sz="2400" dirty="0"/>
              <a:t>A</a:t>
            </a:r>
            <a:r>
              <a:rPr lang="zh-CN" altLang="en-US" sz="2400" dirty="0"/>
              <a:t>中没有相应的值。</a:t>
            </a:r>
          </a:p>
          <a:p>
            <a:pPr marL="366713" lvl="1" indent="0">
              <a:lnSpc>
                <a:spcPct val="90000"/>
              </a:lnSpc>
              <a:buNone/>
            </a:pPr>
            <a:r>
              <a:rPr lang="zh-CN" altLang="en-US" sz="2400" dirty="0"/>
              <a:t>均与</a:t>
            </a:r>
            <a:r>
              <a:rPr lang="zh-CN" altLang="en-US" sz="2400" dirty="0">
                <a:latin typeface="Tahoma" panose="020B0604030504040204" pitchFamily="34" charset="0"/>
              </a:rPr>
              <a:t>“</a:t>
            </a:r>
            <a:r>
              <a:rPr lang="en-US" altLang="zh-CN" sz="2400" i="1" dirty="0">
                <a:cs typeface="Times New Roman" panose="02020603050405020304" pitchFamily="18" charset="0"/>
              </a:rPr>
              <a:t>f</a:t>
            </a:r>
            <a:r>
              <a:rPr lang="en-US" altLang="zh-CN" sz="2400" baseline="30000" dirty="0"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cs typeface="Times New Roman" panose="02020603050405020304" pitchFamily="18" charset="0"/>
              </a:rPr>
              <a:t>:</a:t>
            </a:r>
            <a:r>
              <a:rPr lang="en-US" altLang="zh-CN" sz="2400" i="1" dirty="0"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cs typeface="Times New Roman" panose="02020603050405020304" pitchFamily="18" charset="0"/>
              </a:rPr>
              <a:t>A</a:t>
            </a:r>
            <a:r>
              <a:rPr lang="zh-CN" altLang="en-US" sz="2400" dirty="0"/>
              <a:t>也是函数</a:t>
            </a:r>
            <a:r>
              <a:rPr lang="zh-CN" altLang="en-US" sz="2400" dirty="0">
                <a:latin typeface="Tahoma" panose="020B0604030504040204" pitchFamily="34" charset="0"/>
              </a:rPr>
              <a:t>”</a:t>
            </a:r>
            <a:r>
              <a:rPr lang="zh-CN" altLang="en-US" sz="2400" dirty="0"/>
              <a:t>矛盾。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marL="366713" lvl="1" indent="0">
              <a:lnSpc>
                <a:spcPct val="90000"/>
              </a:lnSpc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若</a:t>
            </a:r>
            <a:r>
              <a:rPr lang="en-US" altLang="zh-CN" sz="2400" i="1" dirty="0">
                <a:cs typeface="Times New Roman" panose="02020603050405020304" pitchFamily="18" charset="0"/>
              </a:rPr>
              <a:t>f</a:t>
            </a:r>
            <a:r>
              <a:rPr lang="en-US" altLang="zh-CN" sz="2400" baseline="30000" dirty="0">
                <a:cs typeface="Times New Roman" panose="02020603050405020304" pitchFamily="18" charset="0"/>
              </a:rPr>
              <a:t>-1</a:t>
            </a:r>
            <a:r>
              <a:rPr lang="zh-CN" altLang="en-US" sz="2400" dirty="0"/>
              <a:t>不是函数，则</a:t>
            </a:r>
          </a:p>
          <a:p>
            <a:pPr marL="685800" lvl="2" indent="0">
              <a:lnSpc>
                <a:spcPct val="90000"/>
              </a:lnSpc>
              <a:buNone/>
            </a:pPr>
            <a:r>
              <a:rPr lang="en-US" altLang="zh-CN" sz="2400" dirty="0"/>
              <a:t>(1)</a:t>
            </a:r>
            <a:r>
              <a:rPr lang="zh-CN" altLang="en-US" sz="2400" dirty="0"/>
              <a:t>或者</a:t>
            </a:r>
            <a:r>
              <a:rPr lang="zh-CN" altLang="en-US" sz="2400" dirty="0">
                <a:sym typeface="Symbol" panose="05050102010706020507" pitchFamily="18" charset="2"/>
              </a:rPr>
              <a:t>有&lt;</a:t>
            </a:r>
            <a:r>
              <a:rPr lang="en-US" altLang="zh-CN" sz="2400" dirty="0">
                <a:sym typeface="Symbol" panose="05050102010706020507" pitchFamily="18" charset="2"/>
              </a:rPr>
              <a:t>y,x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&gt;,&lt;y,x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&gt;</a:t>
            </a:r>
            <a:r>
              <a:rPr lang="en-US" altLang="zh-CN" sz="2400" i="1" dirty="0">
                <a:cs typeface="Times New Roman" panose="02020603050405020304" pitchFamily="18" charset="0"/>
              </a:rPr>
              <a:t>f</a:t>
            </a:r>
            <a:r>
              <a:rPr lang="en-US" altLang="zh-CN" sz="2400" baseline="30000" dirty="0">
                <a:cs typeface="Times New Roman" panose="02020603050405020304" pitchFamily="18" charset="0"/>
              </a:rPr>
              <a:t>-1</a:t>
            </a:r>
            <a:r>
              <a:rPr lang="en-US" altLang="zh-CN" sz="2400" i="1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ym typeface="Symbol" panose="05050102010706020507" pitchFamily="18" charset="2"/>
              </a:rPr>
              <a:t>且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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，</a:t>
            </a:r>
            <a:r>
              <a:rPr lang="zh-CN" altLang="en-US" sz="2400" dirty="0"/>
              <a:t>推知</a:t>
            </a:r>
            <a:r>
              <a:rPr lang="en-US" altLang="zh-CN" sz="2400" i="1" dirty="0"/>
              <a:t>f</a:t>
            </a:r>
            <a:r>
              <a:rPr lang="zh-CN" altLang="en-US" sz="2400" dirty="0"/>
              <a:t>不是单射，</a:t>
            </a:r>
          </a:p>
          <a:p>
            <a:pPr marL="685800" lvl="2" indent="0">
              <a:lnSpc>
                <a:spcPct val="90000"/>
              </a:lnSpc>
              <a:buNone/>
            </a:pPr>
            <a:r>
              <a:rPr lang="en-US" altLang="zh-CN" sz="2400" dirty="0"/>
              <a:t>(2)</a:t>
            </a:r>
            <a:r>
              <a:rPr lang="zh-CN" altLang="en-US" sz="2400" dirty="0"/>
              <a:t>或者</a:t>
            </a:r>
            <a:r>
              <a:rPr lang="zh-CN" altLang="en-US" sz="2400" dirty="0">
                <a:sym typeface="Symbol" panose="05050102010706020507" pitchFamily="18" charset="2"/>
              </a:rPr>
              <a:t>在</a:t>
            </a:r>
            <a:r>
              <a:rPr lang="en-US" altLang="zh-CN" sz="2400" i="1" dirty="0">
                <a:cs typeface="Times New Roman" panose="02020603050405020304" pitchFamily="18" charset="0"/>
              </a:rPr>
              <a:t>f</a:t>
            </a:r>
            <a:r>
              <a:rPr lang="en-US" altLang="zh-CN" sz="2400" baseline="30000" dirty="0">
                <a:cs typeface="Times New Roman" panose="02020603050405020304" pitchFamily="18" charset="0"/>
              </a:rPr>
              <a:t>-1</a:t>
            </a:r>
            <a:r>
              <a:rPr lang="zh-CN" altLang="en-US" sz="2400" dirty="0"/>
              <a:t>下，至少有一个</a:t>
            </a:r>
            <a:r>
              <a:rPr lang="en-US" altLang="zh-CN" sz="2400" dirty="0"/>
              <a:t>B</a:t>
            </a:r>
            <a:r>
              <a:rPr lang="zh-CN" altLang="en-US" sz="2400" dirty="0"/>
              <a:t>中的元素在</a:t>
            </a:r>
            <a:r>
              <a:rPr lang="en-US" altLang="zh-CN" sz="2400" dirty="0"/>
              <a:t>A</a:t>
            </a:r>
            <a:r>
              <a:rPr lang="zh-CN" altLang="en-US" sz="2400" dirty="0"/>
              <a:t>中没有相应的值，推知</a:t>
            </a:r>
            <a:r>
              <a:rPr lang="en-US" altLang="zh-CN" sz="2400" i="1" dirty="0"/>
              <a:t>f</a:t>
            </a:r>
            <a:r>
              <a:rPr lang="zh-CN" altLang="en-US" sz="2400" dirty="0"/>
              <a:t>不是满射。</a:t>
            </a:r>
          </a:p>
          <a:p>
            <a:pPr marL="685800" lvl="2" indent="0">
              <a:lnSpc>
                <a:spcPct val="90000"/>
              </a:lnSpc>
              <a:buNone/>
            </a:pPr>
            <a:r>
              <a:rPr lang="zh-CN" altLang="en-US" sz="2400" dirty="0"/>
              <a:t>均与</a:t>
            </a:r>
            <a:r>
              <a:rPr lang="zh-CN" altLang="en-US" sz="2400" dirty="0">
                <a:latin typeface="Tahoma" panose="020B0604030504040204" pitchFamily="34" charset="0"/>
              </a:rPr>
              <a:t>“</a:t>
            </a:r>
            <a:r>
              <a:rPr lang="en-US" altLang="zh-CN" sz="2400" i="1" dirty="0"/>
              <a:t>f</a:t>
            </a:r>
            <a:r>
              <a:rPr lang="zh-CN" altLang="en-US" sz="2400" dirty="0"/>
              <a:t>是双射</a:t>
            </a:r>
            <a:r>
              <a:rPr lang="zh-CN" altLang="en-US" sz="2400" dirty="0">
                <a:latin typeface="Tahoma" panose="020B0604030504040204" pitchFamily="34" charset="0"/>
              </a:rPr>
              <a:t>”</a:t>
            </a:r>
            <a:r>
              <a:rPr lang="zh-CN" altLang="en-US" sz="2400" dirty="0"/>
              <a:t>矛盾。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复合运算下的逆元素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400" dirty="0"/>
              <a:t>设</a:t>
            </a:r>
            <a:r>
              <a:rPr lang="en-US" altLang="zh-CN" sz="2400" i="1" dirty="0"/>
              <a:t>f</a:t>
            </a:r>
            <a:r>
              <a:rPr lang="en-US" altLang="zh-CN" sz="2400" dirty="0"/>
              <a:t>:</a:t>
            </a:r>
            <a:r>
              <a:rPr lang="en-US" altLang="zh-CN" sz="2400" i="1" dirty="0"/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B</a:t>
            </a:r>
            <a:r>
              <a:rPr lang="en-US" altLang="zh-CN" sz="2400" dirty="0"/>
              <a:t>,</a:t>
            </a:r>
            <a:r>
              <a:rPr lang="en-US" altLang="zh-CN" sz="2400" i="1" dirty="0"/>
              <a:t>g</a:t>
            </a:r>
            <a:r>
              <a:rPr lang="en-US" altLang="zh-CN" sz="2400" dirty="0"/>
              <a:t>:</a:t>
            </a:r>
            <a:r>
              <a:rPr lang="en-US" altLang="zh-CN" sz="2400" i="1" dirty="0"/>
              <a:t>B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A</a:t>
            </a:r>
            <a:r>
              <a:rPr lang="en-US" altLang="zh-CN" sz="2400" dirty="0"/>
              <a:t>：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400" dirty="0"/>
              <a:t>若</a:t>
            </a:r>
            <a:r>
              <a:rPr lang="en-US" altLang="zh-CN" sz="2400" i="1" dirty="0" err="1"/>
              <a:t>g</a:t>
            </a:r>
            <a:r>
              <a:rPr lang="en-US" altLang="zh-CN" sz="2400" dirty="0" err="1">
                <a:sym typeface="Symbol" panose="05050102010706020507" pitchFamily="18" charset="2"/>
              </a:rPr>
              <a:t>⸰</a:t>
            </a:r>
            <a:r>
              <a:rPr lang="en-US" altLang="zh-CN" sz="2400" i="1" dirty="0" err="1"/>
              <a:t>f</a:t>
            </a:r>
            <a:r>
              <a:rPr lang="en-US" altLang="zh-CN" sz="2400" dirty="0"/>
              <a:t>=</a:t>
            </a:r>
            <a:r>
              <a:rPr lang="en-US" altLang="zh-CN" sz="2400" i="1" dirty="0"/>
              <a:t>I</a:t>
            </a:r>
            <a:r>
              <a:rPr lang="en-US" altLang="zh-CN" sz="2400" i="1" baseline="-30000" dirty="0"/>
              <a:t>B</a:t>
            </a:r>
            <a:r>
              <a:rPr lang="en-US" altLang="zh-CN" sz="2400" dirty="0"/>
              <a:t>,</a:t>
            </a:r>
            <a:r>
              <a:rPr lang="zh-CN" altLang="en-US" sz="2400" dirty="0"/>
              <a:t>则称</a:t>
            </a:r>
            <a:r>
              <a:rPr lang="en-US" altLang="zh-CN" sz="2400" i="1" dirty="0"/>
              <a:t>g</a:t>
            </a:r>
            <a:r>
              <a:rPr lang="zh-CN" altLang="en-US" sz="2400" dirty="0"/>
              <a:t>是</a:t>
            </a:r>
            <a:r>
              <a:rPr lang="en-US" altLang="zh-CN" sz="2400" i="1" dirty="0"/>
              <a:t>f</a:t>
            </a:r>
            <a:r>
              <a:rPr lang="zh-CN" altLang="en-US" sz="2400" dirty="0"/>
              <a:t>的左逆。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400" dirty="0"/>
              <a:t>左逆存在当且仅当</a:t>
            </a:r>
            <a:r>
              <a:rPr lang="en-US" altLang="zh-CN" sz="2400" i="1" dirty="0"/>
              <a:t>f</a:t>
            </a:r>
            <a:r>
              <a:rPr lang="zh-CN" altLang="en-US" sz="2400" dirty="0"/>
              <a:t>是满射</a:t>
            </a:r>
          </a:p>
          <a:p>
            <a:pPr lvl="2" algn="just" eaLnBrk="1" hangingPunct="1">
              <a:lnSpc>
                <a:spcPct val="110000"/>
              </a:lnSpc>
              <a:buFont typeface="Symbol" panose="05050102010706020507" pitchFamily="18" charset="2"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根据已知，对任何</a:t>
            </a:r>
            <a:r>
              <a:rPr lang="en-US" altLang="zh-CN" sz="2400" i="1" dirty="0" err="1">
                <a:sym typeface="Symbol" panose="05050102010706020507" pitchFamily="18" charset="2"/>
              </a:rPr>
              <a:t>b</a:t>
            </a:r>
            <a:r>
              <a:rPr lang="en-US" altLang="zh-CN" sz="2400" dirty="0" err="1"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sym typeface="Symbol" panose="05050102010706020507" pitchFamily="18" charset="2"/>
              </a:rPr>
              <a:t>B</a:t>
            </a:r>
            <a:r>
              <a:rPr lang="en-US" altLang="zh-CN" sz="2400" dirty="0" err="1">
                <a:sym typeface="Symbol" panose="05050102010706020507" pitchFamily="18" charset="2"/>
              </a:rPr>
              <a:t>,</a:t>
            </a:r>
            <a:r>
              <a:rPr lang="en-US" altLang="zh-CN" sz="2400" i="1" dirty="0" err="1">
                <a:sym typeface="Symbol" panose="05050102010706020507" pitchFamily="18" charset="2"/>
              </a:rPr>
              <a:t>f</a:t>
            </a:r>
            <a:r>
              <a:rPr lang="en-US" altLang="zh-CN" sz="2400" i="1" dirty="0">
                <a:sym typeface="Symbol" panose="05050102010706020507" pitchFamily="18" charset="2"/>
              </a:rPr>
              <a:t>(g(b))=b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ym typeface="Symbol" panose="05050102010706020507" pitchFamily="18" charset="2"/>
              </a:rPr>
              <a:t>而</a:t>
            </a:r>
            <a:r>
              <a:rPr lang="en-US" altLang="zh-CN" sz="2400" i="1" dirty="0"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ym typeface="Symbol" panose="05050102010706020507" pitchFamily="18" charset="2"/>
              </a:rPr>
              <a:t>)</a:t>
            </a:r>
            <a:r>
              <a:rPr lang="en-US" altLang="zh-CN" sz="2400" i="1" dirty="0">
                <a:sym typeface="Symbol" panose="05050102010706020507" pitchFamily="18" charset="2"/>
              </a:rPr>
              <a:t>A（</a:t>
            </a:r>
            <a:r>
              <a:rPr lang="zh-CN" altLang="en-US" sz="2400" i="1" dirty="0">
                <a:sym typeface="Symbol" panose="05050102010706020507" pitchFamily="18" charset="2"/>
              </a:rPr>
              <a:t>即对任意</a:t>
            </a:r>
            <a:r>
              <a:rPr lang="en-US" altLang="zh-CN" sz="2400" i="1" dirty="0" err="1">
                <a:sym typeface="Symbol" panose="05050102010706020507" pitchFamily="18" charset="2"/>
              </a:rPr>
              <a:t>b</a:t>
            </a:r>
            <a:r>
              <a:rPr lang="en-US" altLang="zh-CN" sz="2400" dirty="0" err="1"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sym typeface="Symbol" panose="05050102010706020507" pitchFamily="18" charset="2"/>
              </a:rPr>
              <a:t>B</a:t>
            </a:r>
            <a:r>
              <a:rPr lang="en-US" altLang="zh-CN" sz="2400" i="1" dirty="0">
                <a:sym typeface="Symbol" panose="05050102010706020507" pitchFamily="18" charset="2"/>
              </a:rPr>
              <a:t>，</a:t>
            </a:r>
            <a:r>
              <a:rPr lang="zh-CN" altLang="en-US" sz="2400" i="1" dirty="0">
                <a:sym typeface="Symbol" panose="05050102010706020507" pitchFamily="18" charset="2"/>
              </a:rPr>
              <a:t>存在</a:t>
            </a:r>
            <a:r>
              <a:rPr lang="en-US" altLang="zh-CN" sz="2400" i="1" dirty="0" err="1"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sym typeface="Symbol" panose="05050102010706020507" pitchFamily="18" charset="2"/>
              </a:rPr>
              <a:t>A</a:t>
            </a:r>
            <a:r>
              <a:rPr lang="en-US" altLang="zh-CN" sz="2400" i="1" dirty="0">
                <a:sym typeface="Symbol" panose="05050102010706020507" pitchFamily="18" charset="2"/>
              </a:rPr>
              <a:t>,</a:t>
            </a:r>
            <a:r>
              <a:rPr lang="zh-CN" altLang="en-US" sz="2400" i="1" dirty="0">
                <a:sym typeface="Symbol" panose="05050102010706020507" pitchFamily="18" charset="2"/>
              </a:rPr>
              <a:t>使得</a:t>
            </a:r>
            <a:r>
              <a:rPr lang="en-US" altLang="zh-CN" sz="2400" i="1" dirty="0">
                <a:sym typeface="Symbol" panose="05050102010706020507" pitchFamily="18" charset="2"/>
              </a:rPr>
              <a:t>f(x)=b）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ym typeface="Symbol" panose="05050102010706020507" pitchFamily="18" charset="2"/>
              </a:rPr>
              <a:t>因此</a:t>
            </a:r>
            <a:r>
              <a:rPr lang="en-US" altLang="zh-CN" sz="2400" i="1" dirty="0">
                <a:sym typeface="Symbol" panose="05050102010706020507" pitchFamily="18" charset="2"/>
              </a:rPr>
              <a:t>f</a:t>
            </a:r>
            <a:r>
              <a:rPr lang="zh-CN" altLang="en-US" sz="2400" dirty="0">
                <a:sym typeface="Symbol" panose="05050102010706020507" pitchFamily="18" charset="2"/>
              </a:rPr>
              <a:t>是满射。</a:t>
            </a:r>
          </a:p>
          <a:p>
            <a:pPr lvl="2" algn="just" eaLnBrk="1" hangingPunct="1">
              <a:lnSpc>
                <a:spcPct val="110000"/>
              </a:lnSpc>
              <a:buFont typeface="Symbol" panose="05050102010706020507" pitchFamily="18" charset="2"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构造</a:t>
            </a:r>
            <a:r>
              <a:rPr lang="en-US" altLang="zh-CN" sz="2400" i="1" dirty="0"/>
              <a:t>g</a:t>
            </a:r>
            <a:r>
              <a:rPr lang="en-US" altLang="zh-CN" sz="2400" dirty="0"/>
              <a:t>:</a:t>
            </a:r>
            <a:r>
              <a:rPr lang="en-US" altLang="zh-CN" sz="2400" i="1" dirty="0"/>
              <a:t>B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A</a:t>
            </a:r>
            <a:r>
              <a:rPr lang="zh-CN" altLang="en-US" sz="2400" dirty="0"/>
              <a:t>如下：对任意</a:t>
            </a:r>
            <a:r>
              <a:rPr lang="en-US" altLang="zh-CN" sz="2400" i="1" dirty="0" err="1">
                <a:sym typeface="Symbol" panose="05050102010706020507" pitchFamily="18" charset="2"/>
              </a:rPr>
              <a:t>b</a:t>
            </a:r>
            <a:r>
              <a:rPr lang="en-US" altLang="zh-CN" sz="2400" dirty="0" err="1"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ym typeface="Symbol" panose="05050102010706020507" pitchFamily="18" charset="2"/>
              </a:rPr>
              <a:t>由于</a:t>
            </a:r>
            <a:r>
              <a:rPr lang="en-US" altLang="zh-CN" sz="2400" i="1" dirty="0">
                <a:sym typeface="Symbol" panose="05050102010706020507" pitchFamily="18" charset="2"/>
              </a:rPr>
              <a:t>f</a:t>
            </a:r>
            <a:r>
              <a:rPr lang="zh-CN" altLang="en-US" sz="2400" dirty="0">
                <a:sym typeface="Symbol" panose="05050102010706020507" pitchFamily="18" charset="2"/>
              </a:rPr>
              <a:t>是满射，一定有</a:t>
            </a:r>
            <a:r>
              <a:rPr lang="en-US" altLang="zh-CN" sz="2400" i="1" dirty="0" err="1">
                <a:sym typeface="Symbol" panose="05050102010706020507" pitchFamily="18" charset="2"/>
              </a:rPr>
              <a:t>a</a:t>
            </a:r>
            <a:r>
              <a:rPr lang="en-US" altLang="zh-CN" sz="2400" dirty="0" err="1"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ym typeface="Symbol" panose="05050102010706020507" pitchFamily="18" charset="2"/>
              </a:rPr>
              <a:t>使得</a:t>
            </a:r>
            <a:r>
              <a:rPr lang="en-US" altLang="zh-CN" sz="2400" i="1" dirty="0"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)=</a:t>
            </a:r>
            <a:r>
              <a:rPr lang="en-US" altLang="zh-CN" sz="2400" i="1" dirty="0"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ym typeface="Symbol" panose="05050102010706020507" pitchFamily="18" charset="2"/>
              </a:rPr>
              <a:t>令</a:t>
            </a:r>
            <a:r>
              <a:rPr lang="en-US" altLang="zh-CN" sz="2400" i="1" dirty="0"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ym typeface="Symbol" panose="05050102010706020507" pitchFamily="18" charset="2"/>
              </a:rPr>
              <a:t>)=</a:t>
            </a:r>
            <a:r>
              <a:rPr lang="en-US" altLang="zh-CN" sz="2400" i="1" dirty="0"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。(</a:t>
            </a:r>
            <a:r>
              <a:rPr lang="zh-CN" altLang="en-US" sz="2400" dirty="0">
                <a:sym typeface="Symbol" panose="05050102010706020507" pitchFamily="18" charset="2"/>
              </a:rPr>
              <a:t>若这样的</a:t>
            </a:r>
            <a:r>
              <a:rPr lang="en-US" altLang="zh-CN" sz="2400" i="1" dirty="0"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sym typeface="Symbol" panose="05050102010706020507" pitchFamily="18" charset="2"/>
              </a:rPr>
              <a:t>不止一个，则任取其中一个)，则对任意</a:t>
            </a:r>
            <a:r>
              <a:rPr lang="en-US" altLang="zh-CN" sz="2400" i="1" dirty="0" err="1">
                <a:sym typeface="Symbol" panose="05050102010706020507" pitchFamily="18" charset="2"/>
              </a:rPr>
              <a:t>b</a:t>
            </a:r>
            <a:r>
              <a:rPr lang="en-US" altLang="zh-CN" sz="2400" dirty="0" err="1"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sym typeface="Symbol" panose="05050102010706020507" pitchFamily="18" charset="2"/>
              </a:rPr>
              <a:t>B</a:t>
            </a:r>
            <a:r>
              <a:rPr lang="en-US" altLang="zh-CN" sz="2400" dirty="0" err="1"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sym typeface="Symbol" panose="05050102010706020507" pitchFamily="18" charset="2"/>
              </a:rPr>
              <a:t>g</a:t>
            </a:r>
            <a:r>
              <a:rPr lang="en-US" altLang="zh-CN" sz="2400" dirty="0" err="1">
                <a:sym typeface="Symbol" panose="05050102010706020507" pitchFamily="18" charset="2"/>
              </a:rPr>
              <a:t>⸰</a:t>
            </a:r>
            <a:r>
              <a:rPr lang="en-US" altLang="zh-CN" sz="2400" i="1" dirty="0" err="1">
                <a:ea typeface="Arial Unicode MS" pitchFamily="34" charset="-122"/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ea typeface="Arial Unicode MS" pitchFamily="34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ea typeface="Arial Unicode MS" pitchFamily="34" charset="-122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ea typeface="Arial Unicode MS" pitchFamily="34" charset="-122"/>
                <a:sym typeface="Symbol" panose="05050102010706020507" pitchFamily="18" charset="2"/>
              </a:rPr>
              <a:t>)=</a:t>
            </a:r>
            <a:r>
              <a:rPr lang="en-US" altLang="zh-CN" sz="2400" i="1" dirty="0">
                <a:ea typeface="Arial Unicode MS" pitchFamily="34" charset="-122"/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ea typeface="Arial Unicode MS" pitchFamily="34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ea typeface="Arial Unicode MS" pitchFamily="34" charset="-122"/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ea typeface="Arial Unicode MS" pitchFamily="34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ea typeface="Arial Unicode MS" pitchFamily="34" charset="-122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ea typeface="Arial Unicode MS" pitchFamily="34" charset="-122"/>
                <a:sym typeface="Symbol" panose="05050102010706020507" pitchFamily="18" charset="2"/>
              </a:rPr>
              <a:t>))=</a:t>
            </a:r>
            <a:r>
              <a:rPr lang="en-US" altLang="zh-CN" sz="2400" i="1" dirty="0">
                <a:ea typeface="Arial Unicode MS" pitchFamily="34" charset="-122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ea typeface="Arial Unicode MS" pitchFamily="34" charset="-122"/>
                <a:sym typeface="Symbol" panose="05050102010706020507" pitchFamily="18" charset="2"/>
              </a:rPr>
              <a:t>,</a:t>
            </a:r>
            <a:r>
              <a:rPr lang="en-US" altLang="zh-CN" sz="2400" i="1" dirty="0" err="1">
                <a:sym typeface="Symbol" panose="05050102010706020507" pitchFamily="18" charset="2"/>
              </a:rPr>
              <a:t>g</a:t>
            </a:r>
            <a:r>
              <a:rPr lang="en-US" altLang="zh-CN" sz="2400" dirty="0" err="1">
                <a:sym typeface="Symbol" panose="05050102010706020507" pitchFamily="18" charset="2"/>
              </a:rPr>
              <a:t>⸰</a:t>
            </a:r>
            <a:r>
              <a:rPr lang="en-US" altLang="zh-CN" sz="2400" i="1" dirty="0" err="1">
                <a:ea typeface="Arial Unicode MS" pitchFamily="34" charset="-122"/>
                <a:sym typeface="Symbol" panose="05050102010706020507" pitchFamily="18" charset="2"/>
              </a:rPr>
              <a:t>f</a:t>
            </a:r>
            <a:r>
              <a:rPr lang="en-US" altLang="zh-CN" sz="2400" i="1" dirty="0">
                <a:ea typeface="Arial Unicode MS" pitchFamily="34" charset="-122"/>
                <a:sym typeface="Symbol" panose="05050102010706020507" pitchFamily="18" charset="2"/>
              </a:rPr>
              <a:t>=I</a:t>
            </a:r>
            <a:r>
              <a:rPr lang="en-US" altLang="zh-CN" sz="2400" baseline="-25000" dirty="0">
                <a:ea typeface="Arial Unicode MS" pitchFamily="34" charset="-122"/>
                <a:sym typeface="Symbol" panose="05050102010706020507" pitchFamily="18" charset="2"/>
              </a:rPr>
              <a:t>B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复合运算下的逆元素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400" dirty="0"/>
              <a:t>设</a:t>
            </a:r>
            <a:r>
              <a:rPr lang="en-US" altLang="zh-CN" sz="2400" i="1" dirty="0"/>
              <a:t>f</a:t>
            </a:r>
            <a:r>
              <a:rPr lang="en-US" altLang="zh-CN" sz="2400" dirty="0"/>
              <a:t>:</a:t>
            </a:r>
            <a:r>
              <a:rPr lang="en-US" altLang="zh-CN" sz="2400" i="1" dirty="0"/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B</a:t>
            </a:r>
            <a:r>
              <a:rPr lang="en-US" altLang="zh-CN" sz="2400" dirty="0"/>
              <a:t>,</a:t>
            </a:r>
            <a:r>
              <a:rPr lang="en-US" altLang="zh-CN" sz="2400" i="1" dirty="0"/>
              <a:t>g</a:t>
            </a:r>
            <a:r>
              <a:rPr lang="en-US" altLang="zh-CN" sz="2400" dirty="0"/>
              <a:t>:</a:t>
            </a:r>
            <a:r>
              <a:rPr lang="en-US" altLang="zh-CN" sz="2400" i="1" dirty="0"/>
              <a:t>B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A</a:t>
            </a:r>
            <a:r>
              <a:rPr lang="en-US" altLang="zh-CN" sz="2400" dirty="0"/>
              <a:t>：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400" dirty="0"/>
              <a:t>若</a:t>
            </a:r>
            <a:r>
              <a:rPr lang="en-US" altLang="zh-CN" sz="2400" i="1" dirty="0" err="1"/>
              <a:t>f</a:t>
            </a:r>
            <a:r>
              <a:rPr lang="en-US" altLang="zh-CN" sz="2400" dirty="0" err="1">
                <a:sym typeface="Symbol" panose="05050102010706020507" pitchFamily="18" charset="2"/>
              </a:rPr>
              <a:t>⸰</a:t>
            </a:r>
            <a:r>
              <a:rPr lang="en-US" altLang="zh-CN" sz="2400" i="1" dirty="0" err="1"/>
              <a:t>g</a:t>
            </a:r>
            <a:r>
              <a:rPr lang="en-US" altLang="zh-CN" sz="2400" dirty="0"/>
              <a:t>=</a:t>
            </a:r>
            <a:r>
              <a:rPr lang="en-US" altLang="zh-CN" sz="2400" i="1" dirty="0"/>
              <a:t>I</a:t>
            </a:r>
            <a:r>
              <a:rPr lang="en-US" altLang="zh-CN" sz="2400" i="1" baseline="-30000" dirty="0"/>
              <a:t>A</a:t>
            </a:r>
            <a:r>
              <a:rPr lang="en-US" altLang="zh-CN" sz="2400" dirty="0"/>
              <a:t>,</a:t>
            </a:r>
            <a:r>
              <a:rPr lang="zh-CN" altLang="en-US" sz="2400" dirty="0"/>
              <a:t>则称</a:t>
            </a:r>
            <a:r>
              <a:rPr lang="en-US" altLang="zh-CN" sz="2400" i="1" dirty="0"/>
              <a:t>g</a:t>
            </a:r>
            <a:r>
              <a:rPr lang="zh-CN" altLang="en-US" sz="2400" dirty="0"/>
              <a:t>是</a:t>
            </a:r>
            <a:r>
              <a:rPr lang="en-US" altLang="zh-CN" sz="2400" i="1" dirty="0"/>
              <a:t>f</a:t>
            </a:r>
            <a:r>
              <a:rPr lang="zh-CN" altLang="en-US" sz="2400" dirty="0"/>
              <a:t>的右逆：右逆存在当且仅当</a:t>
            </a:r>
            <a:r>
              <a:rPr lang="en-US" altLang="zh-CN" sz="2400" i="1" dirty="0"/>
              <a:t>f</a:t>
            </a:r>
            <a:r>
              <a:rPr lang="zh-CN" altLang="en-US" sz="2400" dirty="0"/>
              <a:t>是单射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zh-CN" sz="2400" i="1" dirty="0"/>
              <a:t>f</a:t>
            </a:r>
            <a:r>
              <a:rPr lang="zh-CN" altLang="en-US" sz="2400" dirty="0"/>
              <a:t>既有左逆又有右逆当且仅当</a:t>
            </a:r>
            <a:r>
              <a:rPr lang="en-US" altLang="zh-CN" sz="2400" i="1" dirty="0"/>
              <a:t>f</a:t>
            </a:r>
            <a:r>
              <a:rPr lang="zh-CN" altLang="en-US" sz="2400" dirty="0"/>
              <a:t>是双射，且左右逆相等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逆元和消去律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400" dirty="0"/>
              <a:t>设</a:t>
            </a:r>
            <a:r>
              <a:rPr lang="en-US" altLang="zh-CN" sz="2400" i="1" dirty="0"/>
              <a:t>f</a:t>
            </a:r>
            <a:r>
              <a:rPr lang="en-US" altLang="zh-CN" sz="2400" dirty="0"/>
              <a:t>:</a:t>
            </a:r>
            <a:r>
              <a:rPr lang="en-US" altLang="zh-CN" sz="2400" i="1" dirty="0"/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B</a:t>
            </a:r>
            <a:r>
              <a:rPr lang="en-US" altLang="zh-CN" sz="2400" dirty="0"/>
              <a:t>,</a:t>
            </a:r>
            <a:r>
              <a:rPr lang="zh-CN" altLang="en-US" sz="2400" dirty="0"/>
              <a:t>则</a:t>
            </a:r>
            <a:r>
              <a:rPr lang="en-US" altLang="zh-CN" sz="2400" i="1" dirty="0"/>
              <a:t>f</a:t>
            </a:r>
            <a:r>
              <a:rPr lang="zh-CN" altLang="en-US" sz="2400" dirty="0"/>
              <a:t>存在右逆</a:t>
            </a:r>
            <a:endParaRPr lang="en-US" altLang="zh-CN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zh-CN" sz="2400" dirty="0" err="1"/>
              <a:t>iff</a:t>
            </a:r>
            <a:r>
              <a:rPr lang="en-US" altLang="zh-CN" sz="2400" dirty="0"/>
              <a:t>.</a:t>
            </a:r>
            <a:r>
              <a:rPr lang="zh-CN" altLang="en-US" sz="2400" dirty="0"/>
              <a:t>对任意</a:t>
            </a:r>
            <a:r>
              <a:rPr lang="en-US" altLang="zh-CN" sz="2400" i="1" dirty="0"/>
              <a:t>g</a:t>
            </a:r>
            <a:r>
              <a:rPr lang="en-US" altLang="zh-CN" sz="2400" dirty="0"/>
              <a:t>,</a:t>
            </a:r>
            <a:r>
              <a:rPr lang="en-US" altLang="zh-CN" sz="2400" i="1" dirty="0"/>
              <a:t>g</a:t>
            </a:r>
            <a:r>
              <a:rPr lang="en-US" altLang="zh-CN" sz="2400" dirty="0">
                <a:latin typeface="Tahoma" panose="020B0604030504040204" pitchFamily="34" charset="0"/>
              </a:rPr>
              <a:t>’</a:t>
            </a:r>
            <a:r>
              <a:rPr lang="en-US" altLang="zh-CN" sz="2400" dirty="0"/>
              <a:t>:</a:t>
            </a:r>
            <a:r>
              <a:rPr lang="en-US" altLang="zh-CN" sz="2400" i="1" dirty="0" err="1"/>
              <a:t>S</a:t>
            </a:r>
            <a:r>
              <a:rPr lang="en-US" altLang="zh-CN" sz="2400" dirty="0" err="1">
                <a:sym typeface="Symbol" panose="05050102010706020507" pitchFamily="18" charset="2"/>
              </a:rPr>
              <a:t></a:t>
            </a:r>
            <a:r>
              <a:rPr lang="en-US" altLang="zh-CN" sz="2400" i="1" dirty="0" err="1"/>
              <a:t>A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g</a:t>
            </a:r>
            <a:r>
              <a:rPr lang="en-US" altLang="zh-CN" sz="2400" dirty="0" err="1">
                <a:sym typeface="Symbol" panose="05050102010706020507" pitchFamily="18" charset="2"/>
              </a:rPr>
              <a:t>⸰</a:t>
            </a:r>
            <a:r>
              <a:rPr lang="en-US" altLang="zh-CN" sz="2400" i="1" dirty="0" err="1"/>
              <a:t>f</a:t>
            </a:r>
            <a:r>
              <a:rPr lang="en-US" altLang="zh-CN" sz="2400" dirty="0"/>
              <a:t>=</a:t>
            </a:r>
            <a:r>
              <a:rPr lang="en-US" altLang="zh-CN" sz="2400" i="1" dirty="0"/>
              <a:t>g</a:t>
            </a:r>
            <a:r>
              <a:rPr lang="en-US" altLang="zh-CN" sz="2400" dirty="0">
                <a:latin typeface="Tahoma" panose="020B0604030504040204" pitchFamily="34" charset="0"/>
              </a:rPr>
              <a:t>’</a:t>
            </a:r>
            <a:r>
              <a:rPr lang="en-US" altLang="zh-CN" sz="2400" dirty="0">
                <a:sym typeface="Symbol" panose="05050102010706020507" pitchFamily="18" charset="2"/>
              </a:rPr>
              <a:t>⸰</a:t>
            </a:r>
            <a:r>
              <a:rPr lang="en-US" altLang="zh-CN" sz="2400" i="1" dirty="0" err="1"/>
              <a:t>f</a:t>
            </a:r>
            <a:r>
              <a:rPr lang="en-US" altLang="zh-CN" sz="2400" dirty="0" err="1">
                <a:sym typeface="Symbol" panose="05050102010706020507" pitchFamily="18" charset="2"/>
              </a:rPr>
              <a:t></a:t>
            </a:r>
            <a:r>
              <a:rPr lang="en-US" altLang="zh-CN" sz="2400" i="1" dirty="0" err="1"/>
              <a:t>g</a:t>
            </a:r>
            <a:r>
              <a:rPr lang="en-US" altLang="zh-CN" sz="2400" dirty="0"/>
              <a:t>=</a:t>
            </a:r>
            <a:r>
              <a:rPr lang="en-US" altLang="zh-CN" sz="2400" i="1" dirty="0"/>
              <a:t>g</a:t>
            </a:r>
            <a:r>
              <a:rPr lang="en-US" altLang="zh-CN" sz="2400" dirty="0">
                <a:latin typeface="Tahoma" panose="020B0604030504040204" pitchFamily="34" charset="0"/>
              </a:rPr>
              <a:t>’</a:t>
            </a:r>
          </a:p>
          <a:p>
            <a:pPr lvl="1" algn="just" eaLnBrk="1" hangingPunct="1">
              <a:lnSpc>
                <a:spcPct val="110000"/>
              </a:lnSpc>
              <a:buFont typeface="Symbol" panose="05050102010706020507" pitchFamily="18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  </a:t>
            </a:r>
            <a:r>
              <a:rPr lang="en-US" altLang="zh-CN" sz="2400" i="1" dirty="0"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sym typeface="Symbol" panose="05050102010706020507" pitchFamily="18" charset="2"/>
              </a:rPr>
              <a:t>⸰</a:t>
            </a:r>
            <a:r>
              <a:rPr lang="en-US" altLang="zh-CN" sz="2400" dirty="0">
                <a:ea typeface="Arial Unicode MS" pitchFamily="34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ea typeface="Arial Unicode MS" pitchFamily="34" charset="-122"/>
                <a:sym typeface="Symbol" panose="05050102010706020507" pitchFamily="18" charset="2"/>
              </a:rPr>
              <a:t>f</a:t>
            </a:r>
            <a:r>
              <a:rPr lang="en-US" altLang="zh-CN" sz="2400" dirty="0" err="1">
                <a:sym typeface="Symbol" panose="05050102010706020507" pitchFamily="18" charset="2"/>
              </a:rPr>
              <a:t>⸰</a:t>
            </a:r>
            <a:r>
              <a:rPr lang="en-US" altLang="zh-CN" sz="2400" i="1" dirty="0" err="1">
                <a:ea typeface="Arial Unicode MS" pitchFamily="34" charset="-122"/>
                <a:sym typeface="Symbol" panose="05050102010706020507" pitchFamily="18" charset="2"/>
              </a:rPr>
              <a:t>f</a:t>
            </a:r>
            <a:r>
              <a:rPr lang="zh-CN" altLang="en-US" sz="2400" baseline="-25000" dirty="0">
                <a:ea typeface="Arial Unicode MS" pitchFamily="34" charset="-122"/>
                <a:sym typeface="Symbol" panose="05050102010706020507" pitchFamily="18" charset="2"/>
              </a:rPr>
              <a:t>右</a:t>
            </a:r>
            <a:r>
              <a:rPr lang="zh-CN" altLang="en-US" sz="2400" baseline="30000" dirty="0">
                <a:ea typeface="Arial Unicode MS" pitchFamily="34" charset="-122"/>
                <a:sym typeface="Symbol" panose="05050102010706020507" pitchFamily="18" charset="2"/>
              </a:rPr>
              <a:t>-1</a:t>
            </a:r>
            <a:r>
              <a:rPr lang="zh-CN" altLang="en-US" sz="2400" dirty="0">
                <a:ea typeface="Arial Unicode MS" pitchFamily="34" charset="-122"/>
                <a:sym typeface="Symbol" panose="05050102010706020507" pitchFamily="18" charset="2"/>
              </a:rPr>
              <a:t>)=</a:t>
            </a:r>
            <a:r>
              <a:rPr lang="zh-CN" altLang="en-US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ym typeface="Symbol" panose="05050102010706020507" pitchFamily="18" charset="2"/>
              </a:rPr>
              <a:t>g</a:t>
            </a:r>
            <a:r>
              <a:rPr lang="en-US" altLang="zh-CN" sz="2400" dirty="0" err="1">
                <a:sym typeface="Symbol" panose="05050102010706020507" pitchFamily="18" charset="2"/>
              </a:rPr>
              <a:t>⸰</a:t>
            </a:r>
            <a:r>
              <a:rPr lang="en-US" altLang="zh-CN" sz="2400" i="1" dirty="0" err="1">
                <a:ea typeface="Arial Unicode MS" pitchFamily="34" charset="-122"/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ea typeface="Arial Unicode MS" pitchFamily="34" charset="-122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⸰</a:t>
            </a:r>
            <a:r>
              <a:rPr lang="en-US" altLang="zh-CN" sz="2400" i="1" dirty="0">
                <a:ea typeface="Arial Unicode MS" pitchFamily="34" charset="-122"/>
                <a:sym typeface="Symbol" panose="05050102010706020507" pitchFamily="18" charset="2"/>
              </a:rPr>
              <a:t>f</a:t>
            </a:r>
            <a:r>
              <a:rPr lang="zh-CN" altLang="en-US" sz="2400" baseline="-25000" dirty="0">
                <a:ea typeface="Arial Unicode MS" pitchFamily="34" charset="-122"/>
                <a:sym typeface="Symbol" panose="05050102010706020507" pitchFamily="18" charset="2"/>
              </a:rPr>
              <a:t>右</a:t>
            </a:r>
            <a:r>
              <a:rPr lang="zh-CN" altLang="en-US" sz="2400" baseline="30000" dirty="0">
                <a:ea typeface="Arial Unicode MS" pitchFamily="34" charset="-122"/>
                <a:sym typeface="Symbol" panose="05050102010706020507" pitchFamily="18" charset="2"/>
              </a:rPr>
              <a:t>-1</a:t>
            </a:r>
            <a:r>
              <a:rPr lang="zh-CN" altLang="en-US" sz="2400" dirty="0">
                <a:ea typeface="Arial Unicode MS" pitchFamily="34" charset="-122"/>
                <a:sym typeface="Symbol" panose="05050102010706020507" pitchFamily="18" charset="2"/>
              </a:rPr>
              <a:t>=</a:t>
            </a:r>
            <a:r>
              <a:rPr lang="zh-CN" altLang="en-US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ym typeface="Symbol" panose="05050102010706020507" pitchFamily="18" charset="2"/>
              </a:rPr>
              <a:t>g</a:t>
            </a:r>
            <a:r>
              <a:rPr lang="en-US" altLang="zh-CN" sz="2400" dirty="0" err="1">
                <a:latin typeface="Tahoma" panose="020B0604030504040204" pitchFamily="34" charset="0"/>
                <a:sym typeface="Symbol" panose="05050102010706020507" pitchFamily="18" charset="2"/>
              </a:rPr>
              <a:t>’</a:t>
            </a:r>
            <a:r>
              <a:rPr lang="en-US" altLang="zh-CN" sz="2400" dirty="0" err="1">
                <a:sym typeface="Symbol" panose="05050102010706020507" pitchFamily="18" charset="2"/>
              </a:rPr>
              <a:t>⸰</a:t>
            </a:r>
            <a:r>
              <a:rPr lang="en-US" altLang="zh-CN" sz="2400" i="1" dirty="0" err="1">
                <a:ea typeface="Arial Unicode MS" pitchFamily="34" charset="-122"/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ea typeface="Arial Unicode MS" pitchFamily="34" charset="-122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⸰</a:t>
            </a:r>
            <a:r>
              <a:rPr lang="en-US" altLang="zh-CN" sz="2400" i="1" dirty="0">
                <a:ea typeface="Arial Unicode MS" pitchFamily="34" charset="-122"/>
                <a:sym typeface="Symbol" panose="05050102010706020507" pitchFamily="18" charset="2"/>
              </a:rPr>
              <a:t>f</a:t>
            </a:r>
            <a:r>
              <a:rPr lang="zh-CN" altLang="en-US" sz="2400" baseline="-25000" dirty="0">
                <a:ea typeface="Arial Unicode MS" pitchFamily="34" charset="-122"/>
                <a:sym typeface="Symbol" panose="05050102010706020507" pitchFamily="18" charset="2"/>
              </a:rPr>
              <a:t>右</a:t>
            </a:r>
            <a:r>
              <a:rPr lang="zh-CN" altLang="en-US" sz="2400" baseline="30000" dirty="0">
                <a:ea typeface="Arial Unicode MS" pitchFamily="34" charset="-122"/>
                <a:sym typeface="Symbol" panose="05050102010706020507" pitchFamily="18" charset="2"/>
              </a:rPr>
              <a:t>-1</a:t>
            </a:r>
            <a:r>
              <a:rPr lang="zh-CN" altLang="en-US" sz="2400" dirty="0">
                <a:ea typeface="Arial Unicode MS" pitchFamily="34" charset="-122"/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latin typeface="Tahoma" panose="020B0604030504040204" pitchFamily="34" charset="0"/>
                <a:sym typeface="Symbol" panose="05050102010706020507" pitchFamily="18" charset="2"/>
              </a:rPr>
              <a:t>’</a:t>
            </a:r>
            <a:r>
              <a:rPr lang="en-US" altLang="zh-CN" sz="2400" dirty="0">
                <a:sym typeface="Symbol" panose="05050102010706020507" pitchFamily="18" charset="2"/>
              </a:rPr>
              <a:t>⸰</a:t>
            </a:r>
            <a:r>
              <a:rPr lang="en-US" altLang="zh-CN" sz="2400" dirty="0">
                <a:ea typeface="Arial Unicode MS" pitchFamily="34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ea typeface="Arial Unicode MS" pitchFamily="34" charset="-122"/>
                <a:sym typeface="Symbol" panose="05050102010706020507" pitchFamily="18" charset="2"/>
              </a:rPr>
              <a:t>f</a:t>
            </a:r>
            <a:r>
              <a:rPr lang="en-US" altLang="zh-CN" sz="2400" dirty="0" err="1">
                <a:sym typeface="Symbol" panose="05050102010706020507" pitchFamily="18" charset="2"/>
              </a:rPr>
              <a:t>⸰</a:t>
            </a:r>
            <a:r>
              <a:rPr lang="en-US" altLang="zh-CN" sz="2400" i="1" dirty="0" err="1">
                <a:ea typeface="Arial Unicode MS" pitchFamily="34" charset="-122"/>
                <a:sym typeface="Symbol" panose="05050102010706020507" pitchFamily="18" charset="2"/>
              </a:rPr>
              <a:t>f</a:t>
            </a:r>
            <a:r>
              <a:rPr lang="zh-CN" altLang="en-US" sz="2400" baseline="-25000" dirty="0">
                <a:ea typeface="Arial Unicode MS" pitchFamily="34" charset="-122"/>
                <a:sym typeface="Symbol" panose="05050102010706020507" pitchFamily="18" charset="2"/>
              </a:rPr>
              <a:t>右</a:t>
            </a:r>
            <a:r>
              <a:rPr lang="zh-CN" altLang="en-US" sz="2400" baseline="30000" dirty="0">
                <a:ea typeface="Arial Unicode MS" pitchFamily="34" charset="-122"/>
                <a:sym typeface="Symbol" panose="05050102010706020507" pitchFamily="18" charset="2"/>
              </a:rPr>
              <a:t>-1</a:t>
            </a:r>
            <a:r>
              <a:rPr lang="zh-CN" altLang="en-US" sz="2400" dirty="0">
                <a:ea typeface="Arial Unicode MS" pitchFamily="34" charset="-122"/>
                <a:sym typeface="Symbol" panose="05050102010706020507" pitchFamily="18" charset="2"/>
              </a:rPr>
              <a:t>)=</a:t>
            </a:r>
            <a:r>
              <a:rPr lang="en-US" altLang="zh-CN" sz="2400" i="1" dirty="0">
                <a:ea typeface="Arial Unicode MS" pitchFamily="34" charset="-122"/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latin typeface="Tahoma" panose="020B0604030504040204" pitchFamily="34" charset="0"/>
                <a:sym typeface="Symbol" panose="05050102010706020507" pitchFamily="18" charset="2"/>
              </a:rPr>
              <a:t>’</a:t>
            </a:r>
          </a:p>
          <a:p>
            <a:pPr lvl="1" algn="just" eaLnBrk="1" hangingPunct="1">
              <a:lnSpc>
                <a:spcPct val="110000"/>
              </a:lnSpc>
              <a:buFont typeface="Symbol" panose="05050102010706020507" pitchFamily="18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  </a:t>
            </a:r>
            <a:r>
              <a:rPr lang="zh-CN" altLang="en-US" sz="2400" dirty="0">
                <a:sym typeface="Symbol" panose="05050102010706020507" pitchFamily="18" charset="2"/>
              </a:rPr>
              <a:t>只需证明</a:t>
            </a:r>
            <a:r>
              <a:rPr lang="en-US" altLang="zh-CN" sz="2400" i="1" dirty="0">
                <a:sym typeface="Symbol" panose="05050102010706020507" pitchFamily="18" charset="2"/>
              </a:rPr>
              <a:t>f</a:t>
            </a:r>
            <a:r>
              <a:rPr lang="zh-CN" altLang="en-US" sz="2400" dirty="0">
                <a:sym typeface="Symbol" panose="05050102010706020507" pitchFamily="18" charset="2"/>
              </a:rPr>
              <a:t>一定是单射。</a:t>
            </a:r>
          </a:p>
          <a:p>
            <a:pPr lvl="1" algn="just" eaLnBrk="1" hangingPunct="1">
              <a:lnSpc>
                <a:spcPct val="110000"/>
              </a:lnSpc>
              <a:buFont typeface="Symbol" panose="05050102010706020507" pitchFamily="18" charset="2"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假设存在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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ym typeface="Symbol" panose="05050102010706020507" pitchFamily="18" charset="2"/>
              </a:rPr>
              <a:t>但</a:t>
            </a:r>
            <a:r>
              <a:rPr lang="en-US" altLang="zh-CN" sz="2400" i="1" dirty="0"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)=</a:t>
            </a:r>
            <a:r>
              <a:rPr lang="en-US" altLang="zh-CN" sz="2400" i="1" dirty="0"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)。</a:t>
            </a:r>
            <a:r>
              <a:rPr lang="zh-CN" altLang="en-US" sz="2400" dirty="0">
                <a:sym typeface="Symbol" panose="05050102010706020507" pitchFamily="18" charset="2"/>
              </a:rPr>
              <a:t>构造从</a:t>
            </a:r>
            <a:r>
              <a:rPr lang="en-US" altLang="zh-CN" sz="2400" i="1" dirty="0">
                <a:sym typeface="Symbol" panose="05050102010706020507" pitchFamily="18" charset="2"/>
              </a:rPr>
              <a:t>S</a:t>
            </a:r>
            <a:r>
              <a:rPr lang="zh-CN" altLang="en-US" sz="2400" dirty="0">
                <a:sym typeface="Symbol" panose="05050102010706020507" pitchFamily="18" charset="2"/>
              </a:rPr>
              <a:t>到</a:t>
            </a:r>
            <a:r>
              <a:rPr lang="en-US" altLang="zh-CN" sz="2400" i="1" dirty="0"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sym typeface="Symbol" panose="05050102010706020507" pitchFamily="18" charset="2"/>
              </a:rPr>
              <a:t>的函数</a:t>
            </a:r>
            <a:r>
              <a:rPr lang="en-US" altLang="zh-CN" sz="2400" i="1" dirty="0" err="1">
                <a:sym typeface="Symbol" panose="05050102010706020507" pitchFamily="18" charset="2"/>
              </a:rPr>
              <a:t>g</a:t>
            </a:r>
            <a:r>
              <a:rPr lang="en-US" altLang="zh-CN" sz="2400" dirty="0" err="1">
                <a:sym typeface="Symbol" panose="05050102010706020507" pitchFamily="18" charset="2"/>
              </a:rPr>
              <a:t>,</a:t>
            </a:r>
            <a:r>
              <a:rPr lang="en-US" altLang="zh-CN" sz="2400" i="1" dirty="0" err="1"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latin typeface="Tahoma" panose="020B0604030504040204" pitchFamily="34" charset="0"/>
                <a:sym typeface="Symbol" panose="05050102010706020507" pitchFamily="18" charset="2"/>
              </a:rPr>
              <a:t>’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ym typeface="Symbol" panose="05050102010706020507" pitchFamily="18" charset="2"/>
              </a:rPr>
              <a:t>任取</a:t>
            </a:r>
            <a:r>
              <a:rPr lang="en-US" altLang="zh-CN" sz="2400" i="1" dirty="0">
                <a:sym typeface="Symbol" panose="05050102010706020507" pitchFamily="18" charset="2"/>
              </a:rPr>
              <a:t>s</a:t>
            </a:r>
            <a:r>
              <a:rPr lang="en-US" altLang="zh-CN" sz="2400" baseline="-25000" dirty="0"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ym typeface="Symbol" panose="05050102010706020507" pitchFamily="18" charset="2"/>
              </a:rPr>
              <a:t>让</a:t>
            </a:r>
            <a:r>
              <a:rPr lang="en-US" altLang="zh-CN" sz="2400" i="1" dirty="0"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s</a:t>
            </a:r>
            <a:r>
              <a:rPr lang="en-US" altLang="zh-CN" sz="2400" baseline="-25000" dirty="0"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ym typeface="Symbol" panose="05050102010706020507" pitchFamily="18" charset="2"/>
              </a:rPr>
              <a:t>)=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latin typeface="Tahoma" panose="020B0604030504040204" pitchFamily="34" charset="0"/>
                <a:sym typeface="Symbol" panose="05050102010706020507" pitchFamily="18" charset="2"/>
              </a:rPr>
              <a:t>’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s</a:t>
            </a:r>
            <a:r>
              <a:rPr lang="en-US" altLang="zh-CN" sz="2400" baseline="-25000" dirty="0"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ym typeface="Symbol" panose="05050102010706020507" pitchFamily="18" charset="2"/>
              </a:rPr>
              <a:t>)=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ym typeface="Symbol" panose="05050102010706020507" pitchFamily="18" charset="2"/>
              </a:rPr>
              <a:t>而对其它任意</a:t>
            </a:r>
            <a:r>
              <a:rPr lang="en-US" altLang="zh-CN" sz="2400" i="1" dirty="0" err="1">
                <a:sym typeface="Symbol" panose="05050102010706020507" pitchFamily="18" charset="2"/>
              </a:rPr>
              <a:t>s</a:t>
            </a:r>
            <a:r>
              <a:rPr lang="en-US" altLang="zh-CN" sz="2400" dirty="0" err="1"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ym typeface="Symbol" panose="05050102010706020507" pitchFamily="18" charset="2"/>
              </a:rPr>
              <a:t>让</a:t>
            </a:r>
            <a:r>
              <a:rPr lang="en-US" altLang="zh-CN" sz="2400" i="1" dirty="0"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)=</a:t>
            </a:r>
            <a:r>
              <a:rPr lang="en-US" altLang="zh-CN" sz="2400" i="1" dirty="0"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latin typeface="Tahoma" panose="020B0604030504040204" pitchFamily="34" charset="0"/>
                <a:sym typeface="Symbol" panose="05050102010706020507" pitchFamily="18" charset="2"/>
              </a:rPr>
              <a:t>’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)。</a:t>
            </a:r>
            <a:r>
              <a:rPr lang="zh-CN" altLang="en-US" sz="2400" dirty="0">
                <a:sym typeface="Symbol" panose="05050102010706020507" pitchFamily="18" charset="2"/>
              </a:rPr>
              <a:t>则</a:t>
            </a:r>
            <a:r>
              <a:rPr lang="en-US" altLang="zh-CN" sz="2400" i="1" dirty="0" err="1"/>
              <a:t>g</a:t>
            </a:r>
            <a:r>
              <a:rPr lang="en-US" altLang="zh-CN" sz="2400" dirty="0" err="1">
                <a:sym typeface="Symbol" panose="05050102010706020507" pitchFamily="18" charset="2"/>
              </a:rPr>
              <a:t>⸰</a:t>
            </a:r>
            <a:r>
              <a:rPr lang="en-US" altLang="zh-CN" sz="2400" i="1" dirty="0" err="1"/>
              <a:t>f</a:t>
            </a:r>
            <a:r>
              <a:rPr lang="en-US" altLang="zh-CN" sz="2400" dirty="0"/>
              <a:t>=</a:t>
            </a:r>
            <a:r>
              <a:rPr lang="en-US" altLang="zh-CN" sz="2400" i="1" dirty="0" err="1"/>
              <a:t>g</a:t>
            </a:r>
            <a:r>
              <a:rPr lang="en-US" altLang="zh-CN" sz="2400" dirty="0" err="1">
                <a:latin typeface="Tahoma" panose="020B0604030504040204" pitchFamily="34" charset="0"/>
              </a:rPr>
              <a:t>’</a:t>
            </a:r>
            <a:r>
              <a:rPr lang="en-US" altLang="zh-CN" sz="2400" dirty="0" err="1">
                <a:sym typeface="Symbol" panose="05050102010706020507" pitchFamily="18" charset="2"/>
              </a:rPr>
              <a:t>⸰</a:t>
            </a:r>
            <a:r>
              <a:rPr lang="en-US" altLang="zh-CN" sz="2400" i="1" dirty="0" err="1"/>
              <a:t>f</a:t>
            </a:r>
            <a:r>
              <a:rPr lang="en-US" altLang="zh-CN" sz="2400" dirty="0"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ym typeface="Symbol" panose="05050102010706020507" pitchFamily="18" charset="2"/>
              </a:rPr>
              <a:t>但</a:t>
            </a:r>
            <a:r>
              <a:rPr lang="en-US" altLang="zh-CN" sz="2400" i="1" dirty="0" err="1"/>
              <a:t>g</a:t>
            </a:r>
            <a:r>
              <a:rPr lang="en-US" altLang="zh-CN" sz="2400" dirty="0" err="1">
                <a:sym typeface="Symbol" panose="05050102010706020507" pitchFamily="18" charset="2"/>
              </a:rPr>
              <a:t></a:t>
            </a:r>
            <a:r>
              <a:rPr lang="en-US" altLang="zh-CN" sz="2400" i="1" dirty="0" err="1"/>
              <a:t>g</a:t>
            </a:r>
            <a:r>
              <a:rPr lang="en-US" altLang="zh-CN" sz="2400" dirty="0">
                <a:latin typeface="Tahoma" panose="020B0604030504040204" pitchFamily="34" charset="0"/>
              </a:rPr>
              <a:t>’</a:t>
            </a:r>
            <a:r>
              <a:rPr lang="en-US" altLang="zh-CN" sz="2400" dirty="0"/>
              <a:t>，</a:t>
            </a:r>
            <a:r>
              <a:rPr lang="zh-CN" altLang="en-US" sz="2400" dirty="0"/>
              <a:t>矛盾。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逆元和消去律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spcBef>
                <a:spcPct val="40000"/>
              </a:spcBef>
            </a:pPr>
            <a:r>
              <a:rPr lang="zh-CN" altLang="en-US" sz="2800" dirty="0"/>
              <a:t>设</a:t>
            </a:r>
            <a:r>
              <a:rPr lang="en-US" altLang="zh-CN" sz="2800" i="1" dirty="0"/>
              <a:t>f</a:t>
            </a:r>
            <a:r>
              <a:rPr lang="en-US" altLang="zh-CN" sz="2800" dirty="0"/>
              <a:t>:</a:t>
            </a:r>
            <a:r>
              <a:rPr lang="en-US" altLang="zh-CN" sz="2800" i="1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i="1" dirty="0"/>
              <a:t>B</a:t>
            </a:r>
            <a:r>
              <a:rPr lang="en-US" altLang="zh-CN" sz="2800" dirty="0"/>
              <a:t>,</a:t>
            </a:r>
            <a:r>
              <a:rPr lang="zh-CN" altLang="en-US" sz="2800" dirty="0"/>
              <a:t>则</a:t>
            </a:r>
            <a:r>
              <a:rPr lang="en-US" altLang="zh-CN" sz="2800" i="1" dirty="0"/>
              <a:t>f</a:t>
            </a:r>
            <a:r>
              <a:rPr lang="zh-CN" altLang="en-US" sz="2800" dirty="0"/>
              <a:t>存在左逆</a:t>
            </a:r>
            <a:endParaRPr lang="en-US" altLang="zh-CN" sz="2800" dirty="0"/>
          </a:p>
          <a:p>
            <a:pPr algn="just" eaLnBrk="1" hangingPunct="1">
              <a:spcBef>
                <a:spcPct val="40000"/>
              </a:spcBef>
            </a:pPr>
            <a:r>
              <a:rPr lang="en-US" altLang="zh-CN" sz="2800" dirty="0" err="1"/>
              <a:t>iff</a:t>
            </a:r>
            <a:r>
              <a:rPr lang="en-US" altLang="zh-CN" sz="2800" dirty="0"/>
              <a:t>.</a:t>
            </a:r>
            <a:r>
              <a:rPr lang="zh-CN" altLang="en-US" sz="2800" dirty="0"/>
              <a:t>对任意</a:t>
            </a:r>
            <a:r>
              <a:rPr lang="en-US" altLang="zh-CN" sz="2800" i="1" dirty="0"/>
              <a:t>g</a:t>
            </a:r>
            <a:r>
              <a:rPr lang="en-US" altLang="zh-CN" sz="2800" dirty="0"/>
              <a:t>,</a:t>
            </a:r>
            <a:r>
              <a:rPr lang="en-US" altLang="zh-CN" sz="2800" i="1" dirty="0"/>
              <a:t>g</a:t>
            </a:r>
            <a:r>
              <a:rPr lang="en-US" altLang="zh-CN" sz="2800" dirty="0">
                <a:latin typeface="Tahoma" panose="020B0604030504040204" pitchFamily="34" charset="0"/>
              </a:rPr>
              <a:t>’</a:t>
            </a:r>
            <a:r>
              <a:rPr lang="en-US" altLang="zh-CN" sz="2800" dirty="0"/>
              <a:t>:</a:t>
            </a:r>
            <a:r>
              <a:rPr lang="en-US" altLang="zh-CN" sz="2800" i="1" dirty="0" err="1"/>
              <a:t>B</a:t>
            </a:r>
            <a:r>
              <a:rPr lang="en-US" altLang="zh-CN" sz="2800" dirty="0" err="1">
                <a:sym typeface="Symbol" panose="05050102010706020507" pitchFamily="18" charset="2"/>
              </a:rPr>
              <a:t></a:t>
            </a:r>
            <a:r>
              <a:rPr lang="en-US" altLang="zh-CN" sz="2800" i="1" dirty="0" err="1"/>
              <a:t>C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f</a:t>
            </a:r>
            <a:r>
              <a:rPr lang="en-US" altLang="zh-CN" sz="2800" dirty="0" err="1">
                <a:sym typeface="Symbol" panose="05050102010706020507" pitchFamily="18" charset="2"/>
              </a:rPr>
              <a:t>⸰</a:t>
            </a:r>
            <a:r>
              <a:rPr lang="en-US" altLang="zh-CN" sz="2800" i="1" dirty="0" err="1"/>
              <a:t>g</a:t>
            </a:r>
            <a:r>
              <a:rPr lang="en-US" altLang="zh-CN" sz="2800" dirty="0"/>
              <a:t>=</a:t>
            </a:r>
            <a:r>
              <a:rPr lang="en-US" altLang="zh-CN" sz="2800" i="1" dirty="0" err="1"/>
              <a:t>f</a:t>
            </a:r>
            <a:r>
              <a:rPr lang="en-US" altLang="zh-CN" sz="2800" dirty="0" err="1">
                <a:sym typeface="Symbol" panose="05050102010706020507" pitchFamily="18" charset="2"/>
              </a:rPr>
              <a:t>⸰</a:t>
            </a:r>
            <a:r>
              <a:rPr lang="en-US" altLang="zh-CN" sz="2800" i="1" dirty="0" err="1"/>
              <a:t>g</a:t>
            </a:r>
            <a:r>
              <a:rPr lang="en-US" altLang="zh-CN" sz="2800" dirty="0">
                <a:latin typeface="Tahoma" panose="020B0604030504040204" pitchFamily="34" charset="0"/>
              </a:rPr>
              <a:t>’</a:t>
            </a:r>
            <a:r>
              <a:rPr lang="en-US" altLang="zh-CN" sz="2800" dirty="0">
                <a:sym typeface="Symbol" panose="05050102010706020507" pitchFamily="18" charset="2"/>
              </a:rPr>
              <a:t></a:t>
            </a:r>
            <a:r>
              <a:rPr lang="en-US" altLang="zh-CN" sz="2800" i="1" dirty="0"/>
              <a:t>g</a:t>
            </a:r>
            <a:r>
              <a:rPr lang="en-US" altLang="zh-CN" sz="2800" dirty="0"/>
              <a:t>=</a:t>
            </a:r>
            <a:r>
              <a:rPr lang="en-US" altLang="zh-CN" sz="2800" i="1" dirty="0"/>
              <a:t>g</a:t>
            </a:r>
            <a:r>
              <a:rPr lang="en-US" altLang="zh-CN" sz="2800" dirty="0">
                <a:latin typeface="Tahoma" panose="020B0604030504040204" pitchFamily="34" charset="0"/>
              </a:rPr>
              <a:t>’</a:t>
            </a:r>
            <a:endParaRPr lang="zh-CN" altLang="en-US" sz="2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多对一的函数与鸽巢原理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800" dirty="0"/>
              <a:t>设</a:t>
            </a:r>
            <a:r>
              <a:rPr lang="en-US" altLang="zh-CN" sz="2800" dirty="0"/>
              <a:t>D</a:t>
            </a:r>
            <a:r>
              <a:rPr lang="zh-CN" altLang="en-US" sz="2800" dirty="0"/>
              <a:t>和</a:t>
            </a:r>
            <a:r>
              <a:rPr lang="en-US" altLang="zh-CN" sz="2800" i="1" dirty="0"/>
              <a:t>R</a:t>
            </a:r>
            <a:r>
              <a:rPr lang="zh-CN" altLang="en-US" sz="2800" dirty="0"/>
              <a:t>均为有限集合，|</a:t>
            </a:r>
            <a:r>
              <a:rPr lang="en-US" altLang="zh-CN" sz="2800" dirty="0"/>
              <a:t>D|&gt;|</a:t>
            </a:r>
            <a:r>
              <a:rPr lang="en-US" altLang="zh-CN" sz="2800" i="1" dirty="0"/>
              <a:t>R</a:t>
            </a:r>
            <a:r>
              <a:rPr lang="en-US" altLang="zh-CN" sz="2800" dirty="0"/>
              <a:t>|,</a:t>
            </a:r>
            <a:r>
              <a:rPr lang="zh-CN" altLang="en-US" sz="2800" dirty="0"/>
              <a:t>则对任意从</a:t>
            </a:r>
            <a:r>
              <a:rPr lang="en-US" altLang="zh-CN" sz="2800" dirty="0"/>
              <a:t>D</a:t>
            </a:r>
            <a:r>
              <a:rPr lang="zh-CN" altLang="en-US" sz="2800" dirty="0"/>
              <a:t>到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的函数</a:t>
            </a:r>
            <a:r>
              <a:rPr lang="zh-CN" altLang="en-US" sz="2800" dirty="0">
                <a:sym typeface="Symbol" panose="05050102010706020507" pitchFamily="18" charset="2"/>
              </a:rPr>
              <a:t></a:t>
            </a:r>
            <a:r>
              <a:rPr lang="zh-CN" altLang="en-US" sz="2800" dirty="0"/>
              <a:t>,存在</a:t>
            </a:r>
            <a:r>
              <a:rPr lang="en-US" altLang="zh-CN" sz="2800" dirty="0"/>
              <a:t>x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,x</a:t>
            </a:r>
            <a:r>
              <a:rPr lang="en-US" altLang="zh-CN" sz="2800" baseline="-30000" dirty="0"/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D,</a:t>
            </a:r>
            <a:r>
              <a:rPr lang="zh-CN" altLang="en-US" sz="2800" dirty="0"/>
              <a:t>使得</a:t>
            </a:r>
            <a:r>
              <a:rPr lang="zh-CN" altLang="en-US" sz="2800" dirty="0">
                <a:sym typeface="Symbol" panose="05050102010706020507" pitchFamily="18" charset="2"/>
              </a:rPr>
              <a:t></a:t>
            </a:r>
            <a:r>
              <a:rPr lang="zh-CN" altLang="en-US" sz="2800" dirty="0"/>
              <a:t>(</a:t>
            </a:r>
            <a:r>
              <a:rPr lang="en-US" altLang="zh-CN" sz="2800" dirty="0"/>
              <a:t>x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)=</a:t>
            </a:r>
            <a:r>
              <a:rPr lang="en-US" altLang="zh-CN" sz="2800" dirty="0">
                <a:sym typeface="Symbol" panose="05050102010706020507" pitchFamily="18" charset="2"/>
              </a:rPr>
              <a:t></a:t>
            </a:r>
            <a:r>
              <a:rPr lang="en-US" altLang="zh-CN" sz="2800" dirty="0"/>
              <a:t>(x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)。</a:t>
            </a:r>
          </a:p>
          <a:p>
            <a:pPr algn="just" eaLnBrk="1" hangingPunct="1">
              <a:lnSpc>
                <a:spcPct val="110000"/>
              </a:lnSpc>
            </a:pPr>
            <a:endParaRPr lang="en-US" altLang="zh-CN" sz="2800" dirty="0"/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dirty="0"/>
              <a:t>推广：对任意从</a:t>
            </a:r>
            <a:r>
              <a:rPr lang="en-US" altLang="zh-CN" sz="2800" dirty="0"/>
              <a:t>D</a:t>
            </a:r>
            <a:r>
              <a:rPr lang="zh-CN" altLang="en-US" sz="2800" dirty="0"/>
              <a:t>到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的函数</a:t>
            </a:r>
            <a:r>
              <a:rPr lang="zh-CN" altLang="en-US" sz="2800" dirty="0">
                <a:sym typeface="Symbol" panose="05050102010706020507" pitchFamily="18" charset="2"/>
              </a:rPr>
              <a:t></a:t>
            </a:r>
            <a:r>
              <a:rPr lang="zh-CN" altLang="en-US" sz="2800" dirty="0"/>
              <a:t>,存在</a:t>
            </a:r>
            <a:r>
              <a:rPr lang="en-US" altLang="zh-CN" sz="2800" dirty="0"/>
              <a:t>k</a:t>
            </a:r>
            <a:r>
              <a:rPr lang="zh-CN" altLang="en-US" sz="2800" dirty="0"/>
              <a:t>个元素</a:t>
            </a:r>
            <a:r>
              <a:rPr lang="en-US" altLang="zh-CN" sz="2800" dirty="0"/>
              <a:t>x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,x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,...</a:t>
            </a:r>
            <a:r>
              <a:rPr lang="en-US" altLang="zh-CN" sz="2800" dirty="0" err="1"/>
              <a:t>x</a:t>
            </a:r>
            <a:r>
              <a:rPr lang="en-US" altLang="zh-CN" sz="2800" baseline="-30000" dirty="0" err="1"/>
              <a:t>k</a:t>
            </a:r>
            <a:r>
              <a:rPr lang="en-US" altLang="zh-CN" sz="2800" dirty="0" err="1">
                <a:sym typeface="Symbol" panose="05050102010706020507" pitchFamily="18" charset="2"/>
              </a:rPr>
              <a:t></a:t>
            </a:r>
            <a:r>
              <a:rPr lang="en-US" altLang="zh-CN" sz="2800" dirty="0" err="1"/>
              <a:t>D</a:t>
            </a:r>
            <a:r>
              <a:rPr lang="en-US" altLang="zh-CN" sz="2800" dirty="0"/>
              <a:t>,</a:t>
            </a:r>
            <a:r>
              <a:rPr lang="zh-CN" altLang="en-US" sz="2800" dirty="0"/>
              <a:t>使得</a:t>
            </a:r>
            <a:r>
              <a:rPr lang="zh-CN" altLang="en-US" sz="2800" dirty="0">
                <a:sym typeface="Symbol" panose="05050102010706020507" pitchFamily="18" charset="2"/>
              </a:rPr>
              <a:t></a:t>
            </a:r>
            <a:r>
              <a:rPr lang="zh-CN" altLang="en-US" sz="2800" dirty="0"/>
              <a:t>(</a:t>
            </a:r>
            <a:r>
              <a:rPr lang="en-US" altLang="zh-CN" sz="2800" dirty="0"/>
              <a:t>x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)=</a:t>
            </a:r>
            <a:r>
              <a:rPr lang="en-US" altLang="zh-CN" sz="2800" dirty="0">
                <a:sym typeface="Symbol" panose="05050102010706020507" pitchFamily="18" charset="2"/>
              </a:rPr>
              <a:t></a:t>
            </a:r>
            <a:r>
              <a:rPr lang="en-US" altLang="zh-CN" sz="2800" dirty="0"/>
              <a:t>(x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)=...=</a:t>
            </a:r>
            <a:r>
              <a:rPr lang="en-US" altLang="zh-CN" sz="2800" dirty="0">
                <a:sym typeface="Symbol" panose="05050102010706020507" pitchFamily="18" charset="2"/>
              </a:rPr>
              <a:t></a:t>
            </a:r>
            <a:r>
              <a:rPr lang="en-US" altLang="zh-CN" sz="2800" dirty="0"/>
              <a:t>(</a:t>
            </a:r>
            <a:r>
              <a:rPr lang="en-US" altLang="zh-CN" sz="2800" dirty="0" err="1"/>
              <a:t>x</a:t>
            </a:r>
            <a:r>
              <a:rPr lang="en-US" altLang="zh-CN" sz="2800" baseline="-30000" dirty="0" err="1"/>
              <a:t>k</a:t>
            </a:r>
            <a:r>
              <a:rPr lang="en-US" altLang="zh-CN" sz="2800" dirty="0"/>
              <a:t>),</a:t>
            </a:r>
            <a:r>
              <a:rPr lang="zh-CN" altLang="en-US" sz="2800" dirty="0"/>
              <a:t>其中</a:t>
            </a:r>
            <a:r>
              <a:rPr lang="en-US" altLang="zh-CN" sz="2800" dirty="0"/>
              <a:t>k=</a:t>
            </a:r>
            <a:r>
              <a:rPr lang="en-US" altLang="zh-CN" sz="2800" dirty="0">
                <a:sym typeface="Symbol" panose="05050102010706020507" pitchFamily="18" charset="2"/>
              </a:rPr>
              <a:t></a:t>
            </a:r>
            <a:r>
              <a:rPr lang="en-US" altLang="zh-CN" sz="2800" dirty="0"/>
              <a:t>|D|/|</a:t>
            </a:r>
            <a:r>
              <a:rPr lang="en-US" altLang="zh-CN" sz="2800" i="1" dirty="0"/>
              <a:t>R</a:t>
            </a:r>
            <a:r>
              <a:rPr lang="en-US" altLang="zh-CN" sz="2800" dirty="0"/>
              <a:t>|</a:t>
            </a:r>
            <a:r>
              <a:rPr lang="en-US" altLang="zh-CN" sz="2800" dirty="0">
                <a:sym typeface="Symbol" panose="05050102010706020507" pitchFamily="18" charset="2"/>
              </a:rPr>
              <a:t></a:t>
            </a:r>
            <a:r>
              <a:rPr lang="en-US" altLang="zh-CN" sz="2800" dirty="0"/>
              <a:t>,。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鸽巢原理简单的应用示例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n</a:t>
            </a:r>
            <a:r>
              <a:rPr lang="zh-CN" altLang="en-US" sz="2800" dirty="0"/>
              <a:t>个人相互握手，两人之间最多握一次，但没有人一次也不握，则至少有两个人握手次数相同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zh-CN" altLang="en-US" sz="2800" dirty="0"/>
              <a:t>鸽子：人，</a:t>
            </a:r>
            <a:r>
              <a:rPr lang="en-US" altLang="zh-CN" sz="2800" i="1" dirty="0"/>
              <a:t>n</a:t>
            </a:r>
            <a:r>
              <a:rPr lang="zh-CN" altLang="en-US" sz="2800" dirty="0"/>
              <a:t>个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巢：可能的握手次数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 dirty="0"/>
              <a:t>正整数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300" dirty="0"/>
              <a:t>最小值为1，最大值为</a:t>
            </a:r>
            <a:r>
              <a:rPr lang="en-US" altLang="zh-CN" sz="2300" i="1" dirty="0"/>
              <a:t>n</a:t>
            </a:r>
            <a:r>
              <a:rPr lang="en-US" altLang="zh-CN" sz="2300" dirty="0"/>
              <a:t>-1,</a:t>
            </a:r>
            <a:r>
              <a:rPr lang="zh-CN" altLang="en-US" sz="2300" dirty="0"/>
              <a:t>共有</a:t>
            </a:r>
            <a:r>
              <a:rPr lang="en-US" altLang="zh-CN" sz="2300" i="1" dirty="0"/>
              <a:t>n</a:t>
            </a:r>
            <a:r>
              <a:rPr lang="en-US" altLang="zh-CN" sz="2300" dirty="0"/>
              <a:t>-1</a:t>
            </a:r>
            <a:r>
              <a:rPr lang="zh-CN" altLang="en-US" sz="2300" dirty="0"/>
              <a:t>个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鸽子数(</a:t>
            </a:r>
            <a:r>
              <a:rPr lang="en-US" altLang="zh-CN" sz="2800" i="1" dirty="0"/>
              <a:t>n</a:t>
            </a:r>
            <a:r>
              <a:rPr lang="en-US" altLang="zh-CN" sz="2800" dirty="0"/>
              <a:t>)</a:t>
            </a:r>
            <a:r>
              <a:rPr lang="zh-CN" altLang="en-US" sz="2800" dirty="0">
                <a:solidFill>
                  <a:srgbClr val="FF0000"/>
                </a:solidFill>
              </a:rPr>
              <a:t>大于</a:t>
            </a:r>
            <a:r>
              <a:rPr lang="zh-CN" altLang="en-US" sz="2800" dirty="0"/>
              <a:t>巢数(</a:t>
            </a:r>
            <a:r>
              <a:rPr lang="en-US" altLang="zh-CN" sz="2800" i="1" dirty="0"/>
              <a:t>n</a:t>
            </a:r>
            <a:r>
              <a:rPr lang="en-US" altLang="zh-CN" sz="2800" dirty="0"/>
              <a:t>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 bldLvl="5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习题课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题型一</a:t>
            </a:r>
            <a:r>
              <a:rPr lang="en-US" altLang="zh-CN" sz="2800" dirty="0"/>
              <a:t>:</a:t>
            </a:r>
            <a:r>
              <a:rPr lang="zh-CN" altLang="en-US" sz="2800" dirty="0"/>
              <a:t>函数定义与从</a:t>
            </a:r>
            <a:r>
              <a:rPr lang="en-US" altLang="zh-CN" sz="2800" dirty="0"/>
              <a:t>A</a:t>
            </a:r>
            <a:r>
              <a:rPr lang="zh-CN" altLang="en-US" sz="2800" dirty="0"/>
              <a:t>到</a:t>
            </a:r>
            <a:r>
              <a:rPr lang="en-US" altLang="zh-CN" sz="2800" dirty="0"/>
              <a:t>B</a:t>
            </a:r>
            <a:r>
              <a:rPr lang="zh-CN" altLang="en-US" sz="2800" dirty="0"/>
              <a:t>的函数</a:t>
            </a:r>
            <a:r>
              <a:rPr lang="en-US" altLang="zh-CN" sz="2800" dirty="0"/>
              <a:t>f</a:t>
            </a:r>
            <a:r>
              <a:rPr lang="zh-CN" altLang="en-US" sz="2800" dirty="0"/>
              <a:t>的定义。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习题课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1</a:t>
            </a:r>
            <a:r>
              <a:rPr lang="zh-CN" altLang="en-US" sz="2800" dirty="0"/>
              <a:t>．设</a:t>
            </a:r>
            <a:r>
              <a:rPr lang="en-US" altLang="zh-CN" sz="2800" dirty="0"/>
              <a:t>C</a:t>
            </a:r>
            <a:r>
              <a:rPr lang="zh-CN" altLang="en-US" sz="2800" dirty="0"/>
              <a:t>，</a:t>
            </a:r>
            <a:r>
              <a:rPr lang="en-US" altLang="zh-CN" sz="2800" dirty="0"/>
              <a:t>R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z,N</a:t>
            </a:r>
            <a:r>
              <a:rPr lang="zh-CN" altLang="en-US" sz="2800" dirty="0"/>
              <a:t>分别代表复数集、实数集、整数集及自然数集。针对下述给定的集合</a:t>
            </a:r>
            <a:r>
              <a:rPr lang="en-US" altLang="zh-CN" sz="2800" dirty="0"/>
              <a:t>A</a:t>
            </a:r>
            <a:r>
              <a:rPr lang="zh-CN" altLang="en-US" sz="2800" dirty="0"/>
              <a:t>与</a:t>
            </a:r>
            <a:r>
              <a:rPr lang="en-US" altLang="zh-CN" sz="2800" dirty="0"/>
              <a:t>B</a:t>
            </a:r>
            <a:r>
              <a:rPr lang="zh-CN" altLang="en-US" sz="2800" dirty="0"/>
              <a:t>，</a:t>
            </a:r>
            <a:r>
              <a:rPr lang="en-US" altLang="zh-CN" sz="2800" dirty="0"/>
              <a:t>f</a:t>
            </a:r>
            <a:r>
              <a:rPr lang="zh-CN" altLang="en-US" sz="2800" dirty="0"/>
              <a:t>是否为从到的函数。如果不是，说明理由。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A=B=R</a:t>
            </a:r>
            <a:r>
              <a:rPr lang="zh-CN" altLang="en-US" sz="2800" dirty="0"/>
              <a:t>，</a:t>
            </a:r>
            <a:r>
              <a:rPr lang="en-US" altLang="zh-CN" sz="2800" dirty="0"/>
              <a:t>xfy</a:t>
            </a:r>
            <a:r>
              <a:rPr lang="en-US" altLang="zh-CN" sz="2800" dirty="0">
                <a:sym typeface="Symbol" panose="05050102010706020507" pitchFamily="18" charset="2"/>
              </a:rPr>
              <a:t>x</a:t>
            </a:r>
            <a:r>
              <a:rPr lang="en-US" altLang="zh-CN" sz="2800" baseline="30000" dirty="0"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=y</a:t>
            </a:r>
            <a:r>
              <a:rPr lang="en-US" altLang="zh-CN" sz="2800" baseline="30000" dirty="0">
                <a:sym typeface="Symbol" panose="05050102010706020507" pitchFamily="18" charset="2"/>
              </a:rPr>
              <a:t>2</a:t>
            </a:r>
            <a:r>
              <a:rPr lang="zh-CN" altLang="en-US" sz="2800" dirty="0"/>
              <a:t>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/>
              <a:t>A=B=R</a:t>
            </a:r>
            <a:r>
              <a:rPr lang="en-US" altLang="zh-CN" sz="2800" baseline="30000" dirty="0"/>
              <a:t>+</a:t>
            </a:r>
            <a:r>
              <a:rPr lang="zh-CN" altLang="en-US" sz="2800" dirty="0"/>
              <a:t>，</a:t>
            </a:r>
            <a:r>
              <a:rPr lang="en-US" altLang="zh-CN" sz="2800" dirty="0"/>
              <a:t>xfy</a:t>
            </a:r>
            <a:r>
              <a:rPr lang="en-US" altLang="zh-CN" sz="2800" dirty="0">
                <a:sym typeface="Symbol" panose="05050102010706020507" pitchFamily="18" charset="2"/>
              </a:rPr>
              <a:t>x</a:t>
            </a:r>
            <a:r>
              <a:rPr lang="en-US" altLang="zh-CN" sz="2800" baseline="30000" dirty="0"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=y</a:t>
            </a:r>
            <a:r>
              <a:rPr lang="en-US" altLang="zh-CN" sz="2800" baseline="30000" dirty="0">
                <a:sym typeface="Symbol" panose="05050102010706020507" pitchFamily="18" charset="2"/>
              </a:rPr>
              <a:t>2</a:t>
            </a:r>
            <a:r>
              <a:rPr lang="zh-CN" altLang="en-US" sz="2800" dirty="0"/>
              <a:t>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en-US" altLang="zh-CN" sz="2800" dirty="0"/>
              <a:t>A=N</a:t>
            </a:r>
            <a:r>
              <a:rPr lang="zh-CN" altLang="en-US" sz="2800" dirty="0"/>
              <a:t>，</a:t>
            </a:r>
            <a:r>
              <a:rPr lang="en-US" altLang="zh-CN" sz="2800" dirty="0"/>
              <a:t>B=Z</a:t>
            </a:r>
            <a:r>
              <a:rPr lang="zh-CN" altLang="en-US" sz="2800" dirty="0"/>
              <a:t>，</a:t>
            </a:r>
            <a:r>
              <a:rPr lang="en-US" altLang="zh-CN" sz="2800" dirty="0"/>
              <a:t>xfy</a:t>
            </a:r>
            <a:r>
              <a:rPr lang="en-US" altLang="zh-CN" sz="2800" dirty="0">
                <a:sym typeface="Symbol" panose="05050102010706020507" pitchFamily="18" charset="2"/>
              </a:rPr>
              <a:t>x</a:t>
            </a:r>
            <a:r>
              <a:rPr lang="en-US" altLang="zh-CN" sz="2800" baseline="30000" dirty="0"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=y</a:t>
            </a:r>
            <a:r>
              <a:rPr lang="en-US" altLang="zh-CN" sz="2800" baseline="30000" dirty="0">
                <a:sym typeface="Symbol" panose="05050102010706020507" pitchFamily="18" charset="2"/>
              </a:rPr>
              <a:t>3</a:t>
            </a:r>
            <a:r>
              <a:rPr lang="zh-CN" altLang="en-US" sz="2800" dirty="0"/>
              <a:t>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</a:t>
            </a:r>
            <a:r>
              <a:rPr lang="en-US" altLang="zh-CN" sz="2800" dirty="0"/>
              <a:t>A=N</a:t>
            </a:r>
            <a:r>
              <a:rPr lang="zh-CN" altLang="en-US" sz="2800" dirty="0"/>
              <a:t>，</a:t>
            </a:r>
            <a:r>
              <a:rPr lang="en-US" altLang="zh-CN" sz="2800" dirty="0"/>
              <a:t>B=Z</a:t>
            </a:r>
            <a:r>
              <a:rPr lang="zh-CN" altLang="en-US" sz="2800" dirty="0"/>
              <a:t>，</a:t>
            </a:r>
            <a:r>
              <a:rPr lang="en-US" altLang="zh-CN" sz="2800" dirty="0"/>
              <a:t>xfy</a:t>
            </a:r>
            <a:r>
              <a:rPr lang="en-US" altLang="zh-CN" sz="2800" dirty="0">
                <a:sym typeface="Symbol" panose="05050102010706020507" pitchFamily="18" charset="2"/>
              </a:rPr>
              <a:t>x</a:t>
            </a:r>
            <a:r>
              <a:rPr lang="en-US" altLang="zh-CN" sz="2800" baseline="30000" dirty="0">
                <a:sym typeface="Symbol" panose="05050102010706020507" pitchFamily="18" charset="2"/>
              </a:rPr>
              <a:t>3</a:t>
            </a:r>
            <a:r>
              <a:rPr lang="en-US" altLang="zh-CN" sz="2800" dirty="0">
                <a:sym typeface="Symbol" panose="05050102010706020507" pitchFamily="18" charset="2"/>
              </a:rPr>
              <a:t>=y</a:t>
            </a:r>
            <a:r>
              <a:rPr lang="en-US" altLang="zh-CN" sz="2800" baseline="30000" dirty="0">
                <a:sym typeface="Symbol" panose="05050102010706020507" pitchFamily="18" charset="2"/>
              </a:rPr>
              <a:t>2</a:t>
            </a:r>
            <a:r>
              <a:rPr lang="en-US" altLang="zh-CN" sz="28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函数：一个你非常熟悉的名词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456040" y="1633289"/>
            <a:ext cx="5084997" cy="449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</a:rPr>
              <a:t>f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是定义在实数集上的函数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是对应于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的值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一般要求对定义域中的每个元素有一个，也只有一个函数值与之对应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区间[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]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是定义域的子集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区间[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]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是对应于[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]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的像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91452" y="1640218"/>
            <a:ext cx="5214612" cy="3657599"/>
            <a:chOff x="6359061" y="2412641"/>
            <a:chExt cx="5214612" cy="3657599"/>
          </a:xfrm>
        </p:grpSpPr>
        <p:sp>
          <p:nvSpPr>
            <p:cNvPr id="6162" name="Text Box 18"/>
            <p:cNvSpPr txBox="1">
              <a:spLocks noChangeArrowheads="1"/>
            </p:cNvSpPr>
            <p:nvPr/>
          </p:nvSpPr>
          <p:spPr bwMode="auto">
            <a:xfrm>
              <a:off x="8220873" y="5643202"/>
              <a:ext cx="3352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 dirty="0">
                  <a:latin typeface="Times New Roman" panose="02020603050405020304" pitchFamily="18" charset="0"/>
                </a:rPr>
                <a:t>函数</a:t>
              </a:r>
              <a:r>
                <a:rPr kumimoji="1" lang="en-US" altLang="zh-CN" sz="2000" b="1" i="1" dirty="0">
                  <a:latin typeface="Times New Roman" panose="02020603050405020304" pitchFamily="18" charset="0"/>
                </a:rPr>
                <a:t>f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在</a:t>
              </a:r>
              <a:r>
                <a:rPr kumimoji="1" lang="en-US" altLang="zh-CN" sz="2000" b="1" i="1" dirty="0">
                  <a:latin typeface="Times New Roman" panose="02020603050405020304" pitchFamily="18" charset="0"/>
                </a:rPr>
                <a:t>a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点的“</a:t>
              </a:r>
              <a:r>
                <a:rPr kumimoji="1"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值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”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359061" y="2412641"/>
              <a:ext cx="4114800" cy="3657599"/>
              <a:chOff x="2590800" y="2514601"/>
              <a:chExt cx="4114800" cy="3657599"/>
            </a:xfrm>
          </p:grpSpPr>
          <p:sp>
            <p:nvSpPr>
              <p:cNvPr id="6146" name="Rectangle 2" descr="小棋盘"/>
              <p:cNvSpPr>
                <a:spLocks noChangeArrowheads="1"/>
              </p:cNvSpPr>
              <p:nvPr/>
            </p:nvSpPr>
            <p:spPr bwMode="auto">
              <a:xfrm>
                <a:off x="3429000" y="3581400"/>
                <a:ext cx="2667000" cy="1600200"/>
              </a:xfrm>
              <a:prstGeom prst="rect">
                <a:avLst/>
              </a:prstGeom>
              <a:pattFill prst="smCheck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48" name="Line 4"/>
              <p:cNvSpPr>
                <a:spLocks noChangeShapeType="1"/>
              </p:cNvSpPr>
              <p:nvPr/>
            </p:nvSpPr>
            <p:spPr bwMode="auto">
              <a:xfrm>
                <a:off x="2590800" y="4419600"/>
                <a:ext cx="396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9" name="Line 5"/>
              <p:cNvSpPr>
                <a:spLocks noChangeShapeType="1"/>
              </p:cNvSpPr>
              <p:nvPr/>
            </p:nvSpPr>
            <p:spPr bwMode="auto">
              <a:xfrm flipV="1">
                <a:off x="4419600" y="2590800"/>
                <a:ext cx="0" cy="3581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50" name="Text Box 6"/>
              <p:cNvSpPr txBox="1">
                <a:spLocks noChangeArrowheads="1"/>
              </p:cNvSpPr>
              <p:nvPr/>
            </p:nvSpPr>
            <p:spPr bwMode="auto">
              <a:xfrm>
                <a:off x="4424363" y="4348164"/>
                <a:ext cx="3810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6151" name="Text Box 7"/>
              <p:cNvSpPr txBox="1">
                <a:spLocks noChangeArrowheads="1"/>
              </p:cNvSpPr>
              <p:nvPr/>
            </p:nvSpPr>
            <p:spPr bwMode="auto">
              <a:xfrm>
                <a:off x="6300788" y="4367214"/>
                <a:ext cx="404812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6152" name="Text Box 8"/>
              <p:cNvSpPr txBox="1">
                <a:spLocks noChangeArrowheads="1"/>
              </p:cNvSpPr>
              <p:nvPr/>
            </p:nvSpPr>
            <p:spPr bwMode="auto">
              <a:xfrm>
                <a:off x="4495801" y="2514601"/>
                <a:ext cx="40481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i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6153" name="Freeform 9"/>
              <p:cNvSpPr>
                <a:spLocks/>
              </p:cNvSpPr>
              <p:nvPr/>
            </p:nvSpPr>
            <p:spPr bwMode="auto">
              <a:xfrm>
                <a:off x="2590800" y="3352800"/>
                <a:ext cx="3810000" cy="1905000"/>
              </a:xfrm>
              <a:custGeom>
                <a:avLst/>
                <a:gdLst>
                  <a:gd name="T0" fmla="*/ 0 w 2400"/>
                  <a:gd name="T1" fmla="*/ 1905000 h 1200"/>
                  <a:gd name="T2" fmla="*/ 152400 w 2400"/>
                  <a:gd name="T3" fmla="*/ 1676400 h 1200"/>
                  <a:gd name="T4" fmla="*/ 381000 w 2400"/>
                  <a:gd name="T5" fmla="*/ 1524000 h 1200"/>
                  <a:gd name="T6" fmla="*/ 685800 w 2400"/>
                  <a:gd name="T7" fmla="*/ 1524000 h 1200"/>
                  <a:gd name="T8" fmla="*/ 990600 w 2400"/>
                  <a:gd name="T9" fmla="*/ 1371600 h 1200"/>
                  <a:gd name="T10" fmla="*/ 1295400 w 2400"/>
                  <a:gd name="T11" fmla="*/ 914400 h 1200"/>
                  <a:gd name="T12" fmla="*/ 1600200 w 2400"/>
                  <a:gd name="T13" fmla="*/ 685800 h 1200"/>
                  <a:gd name="T14" fmla="*/ 1905000 w 2400"/>
                  <a:gd name="T15" fmla="*/ 609600 h 1200"/>
                  <a:gd name="T16" fmla="*/ 2133600 w 2400"/>
                  <a:gd name="T17" fmla="*/ 685800 h 1200"/>
                  <a:gd name="T18" fmla="*/ 2286000 w 2400"/>
                  <a:gd name="T19" fmla="*/ 914400 h 1200"/>
                  <a:gd name="T20" fmla="*/ 2514600 w 2400"/>
                  <a:gd name="T21" fmla="*/ 1143000 h 1200"/>
                  <a:gd name="T22" fmla="*/ 2895600 w 2400"/>
                  <a:gd name="T23" fmla="*/ 1295400 h 1200"/>
                  <a:gd name="T24" fmla="*/ 3148013 w 2400"/>
                  <a:gd name="T25" fmla="*/ 1219200 h 1200"/>
                  <a:gd name="T26" fmla="*/ 3319463 w 2400"/>
                  <a:gd name="T27" fmla="*/ 933450 h 1200"/>
                  <a:gd name="T28" fmla="*/ 3462338 w 2400"/>
                  <a:gd name="T29" fmla="*/ 476250 h 1200"/>
                  <a:gd name="T30" fmla="*/ 3657600 w 2400"/>
                  <a:gd name="T31" fmla="*/ 152400 h 1200"/>
                  <a:gd name="T32" fmla="*/ 3810000 w 2400"/>
                  <a:gd name="T33" fmla="*/ 0 h 12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00" h="1200">
                    <a:moveTo>
                      <a:pt x="0" y="1200"/>
                    </a:moveTo>
                    <a:cubicBezTo>
                      <a:pt x="28" y="1148"/>
                      <a:pt x="56" y="1096"/>
                      <a:pt x="96" y="1056"/>
                    </a:cubicBezTo>
                    <a:cubicBezTo>
                      <a:pt x="136" y="1016"/>
                      <a:pt x="184" y="976"/>
                      <a:pt x="240" y="960"/>
                    </a:cubicBezTo>
                    <a:cubicBezTo>
                      <a:pt x="296" y="944"/>
                      <a:pt x="368" y="976"/>
                      <a:pt x="432" y="960"/>
                    </a:cubicBezTo>
                    <a:cubicBezTo>
                      <a:pt x="496" y="944"/>
                      <a:pt x="560" y="928"/>
                      <a:pt x="624" y="864"/>
                    </a:cubicBezTo>
                    <a:cubicBezTo>
                      <a:pt x="688" y="800"/>
                      <a:pt x="752" y="648"/>
                      <a:pt x="816" y="576"/>
                    </a:cubicBezTo>
                    <a:cubicBezTo>
                      <a:pt x="880" y="504"/>
                      <a:pt x="944" y="464"/>
                      <a:pt x="1008" y="432"/>
                    </a:cubicBezTo>
                    <a:cubicBezTo>
                      <a:pt x="1072" y="400"/>
                      <a:pt x="1144" y="384"/>
                      <a:pt x="1200" y="384"/>
                    </a:cubicBezTo>
                    <a:cubicBezTo>
                      <a:pt x="1256" y="384"/>
                      <a:pt x="1304" y="400"/>
                      <a:pt x="1344" y="432"/>
                    </a:cubicBezTo>
                    <a:cubicBezTo>
                      <a:pt x="1384" y="464"/>
                      <a:pt x="1400" y="528"/>
                      <a:pt x="1440" y="576"/>
                    </a:cubicBezTo>
                    <a:cubicBezTo>
                      <a:pt x="1480" y="624"/>
                      <a:pt x="1520" y="680"/>
                      <a:pt x="1584" y="720"/>
                    </a:cubicBezTo>
                    <a:cubicBezTo>
                      <a:pt x="1648" y="760"/>
                      <a:pt x="1758" y="808"/>
                      <a:pt x="1824" y="816"/>
                    </a:cubicBezTo>
                    <a:cubicBezTo>
                      <a:pt x="1890" y="824"/>
                      <a:pt x="1939" y="806"/>
                      <a:pt x="1983" y="768"/>
                    </a:cubicBezTo>
                    <a:cubicBezTo>
                      <a:pt x="2027" y="730"/>
                      <a:pt x="2058" y="666"/>
                      <a:pt x="2091" y="588"/>
                    </a:cubicBezTo>
                    <a:cubicBezTo>
                      <a:pt x="2124" y="510"/>
                      <a:pt x="2146" y="382"/>
                      <a:pt x="2181" y="300"/>
                    </a:cubicBezTo>
                    <a:cubicBezTo>
                      <a:pt x="2216" y="218"/>
                      <a:pt x="2268" y="146"/>
                      <a:pt x="2304" y="96"/>
                    </a:cubicBezTo>
                    <a:cubicBezTo>
                      <a:pt x="2340" y="46"/>
                      <a:pt x="2372" y="24"/>
                      <a:pt x="240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54" name="Text Box 10"/>
              <p:cNvSpPr txBox="1">
                <a:spLocks noChangeArrowheads="1"/>
              </p:cNvSpPr>
              <p:nvPr/>
            </p:nvSpPr>
            <p:spPr bwMode="auto">
              <a:xfrm>
                <a:off x="5410200" y="3200401"/>
                <a:ext cx="9906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 i="1" dirty="0">
                    <a:latin typeface="Times New Roman" panose="02020603050405020304" pitchFamily="18" charset="0"/>
                  </a:rPr>
                  <a:t>y</a:t>
                </a:r>
                <a:r>
                  <a:rPr kumimoji="1" lang="en-US" altLang="zh-CN" sz="2000" b="1" dirty="0">
                    <a:latin typeface="Times New Roman" panose="02020603050405020304" pitchFamily="18" charset="0"/>
                  </a:rPr>
                  <a:t>=</a:t>
                </a:r>
                <a:r>
                  <a:rPr kumimoji="1" lang="en-US" altLang="zh-CN" sz="2000" b="1" i="1" dirty="0">
                    <a:latin typeface="Times New Roman" panose="02020603050405020304" pitchFamily="18" charset="0"/>
                  </a:rPr>
                  <a:t>f</a:t>
                </a:r>
                <a:r>
                  <a:rPr kumimoji="1" lang="en-US" altLang="zh-CN" sz="2000" b="1" dirty="0">
                    <a:latin typeface="Times New Roman" panose="02020603050405020304" pitchFamily="18" charset="0"/>
                  </a:rPr>
                  <a:t>(</a:t>
                </a:r>
                <a:r>
                  <a:rPr kumimoji="1" lang="en-US" altLang="zh-CN" sz="2000" b="1" i="1" dirty="0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2000" b="1" dirty="0">
                    <a:latin typeface="Times New Roman" panose="02020603050405020304" pitchFamily="18" charset="0"/>
                  </a:rPr>
                  <a:t>)</a:t>
                </a:r>
                <a:endParaRPr kumimoji="1" lang="en-US" altLang="zh-CN" sz="20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5" name="Line 11"/>
              <p:cNvSpPr>
                <a:spLocks noChangeShapeType="1"/>
              </p:cNvSpPr>
              <p:nvPr/>
            </p:nvSpPr>
            <p:spPr bwMode="auto">
              <a:xfrm>
                <a:off x="2971800" y="4419600"/>
                <a:ext cx="0" cy="45720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56" name="Oval 12"/>
              <p:cNvSpPr>
                <a:spLocks noChangeArrowheads="1"/>
              </p:cNvSpPr>
              <p:nvPr/>
            </p:nvSpPr>
            <p:spPr bwMode="auto">
              <a:xfrm>
                <a:off x="2919413" y="439102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57" name="Text Box 13"/>
              <p:cNvSpPr txBox="1">
                <a:spLocks noChangeArrowheads="1"/>
              </p:cNvSpPr>
              <p:nvPr/>
            </p:nvSpPr>
            <p:spPr bwMode="auto">
              <a:xfrm>
                <a:off x="2743200" y="4043364"/>
                <a:ext cx="4572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6158" name="Line 14"/>
              <p:cNvSpPr>
                <a:spLocks noChangeShapeType="1"/>
              </p:cNvSpPr>
              <p:nvPr/>
            </p:nvSpPr>
            <p:spPr bwMode="auto">
              <a:xfrm>
                <a:off x="2971800" y="4876800"/>
                <a:ext cx="14478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lgDash"/>
                <a:miter lim="800000"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59" name="Line 15"/>
              <p:cNvSpPr>
                <a:spLocks noChangeShapeType="1"/>
              </p:cNvSpPr>
              <p:nvPr/>
            </p:nvSpPr>
            <p:spPr bwMode="auto">
              <a:xfrm>
                <a:off x="4419600" y="3581400"/>
                <a:ext cx="0" cy="160020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60" name="Oval 16"/>
              <p:cNvSpPr>
                <a:spLocks noChangeArrowheads="1"/>
              </p:cNvSpPr>
              <p:nvPr/>
            </p:nvSpPr>
            <p:spPr bwMode="auto">
              <a:xfrm>
                <a:off x="4405313" y="482917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61" name="Line 17"/>
              <p:cNvSpPr>
                <a:spLocks noChangeShapeType="1"/>
              </p:cNvSpPr>
              <p:nvPr/>
            </p:nvSpPr>
            <p:spPr bwMode="auto">
              <a:xfrm>
                <a:off x="4495800" y="4953000"/>
                <a:ext cx="609600" cy="83820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dash"/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63" name="Text Box 19"/>
              <p:cNvSpPr txBox="1">
                <a:spLocks noChangeArrowheads="1"/>
              </p:cNvSpPr>
              <p:nvPr/>
            </p:nvSpPr>
            <p:spPr bwMode="auto">
              <a:xfrm>
                <a:off x="5791200" y="4343401"/>
                <a:ext cx="685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2000" baseline="-25000">
                    <a:latin typeface="Times New Roman" panose="02020603050405020304" pitchFamily="18" charset="0"/>
                  </a:rPr>
                  <a:t>2</a:t>
                </a:r>
                <a:endParaRPr kumimoji="1" lang="en-US" altLang="zh-CN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4" name="Text Box 20"/>
              <p:cNvSpPr txBox="1">
                <a:spLocks noChangeArrowheads="1"/>
              </p:cNvSpPr>
              <p:nvPr/>
            </p:nvSpPr>
            <p:spPr bwMode="auto">
              <a:xfrm>
                <a:off x="3124200" y="4038601"/>
                <a:ext cx="685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2000" b="1" baseline="-25000">
                    <a:latin typeface="Times New Roman" panose="02020603050405020304" pitchFamily="18" charset="0"/>
                  </a:rPr>
                  <a:t>1</a:t>
                </a:r>
                <a:endParaRPr kumimoji="1" lang="en-US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5" name="Text Box 21"/>
              <p:cNvSpPr txBox="1">
                <a:spLocks noChangeArrowheads="1"/>
              </p:cNvSpPr>
              <p:nvPr/>
            </p:nvSpPr>
            <p:spPr bwMode="auto">
              <a:xfrm>
                <a:off x="4419600" y="3200401"/>
                <a:ext cx="685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 i="1">
                    <a:latin typeface="Times New Roman" panose="02020603050405020304" pitchFamily="18" charset="0"/>
                  </a:rPr>
                  <a:t>y</a:t>
                </a:r>
                <a:r>
                  <a:rPr kumimoji="1" lang="en-US" altLang="zh-CN" sz="2000" b="1" baseline="-25000">
                    <a:latin typeface="Times New Roman" panose="02020603050405020304" pitchFamily="18" charset="0"/>
                  </a:rPr>
                  <a:t>2</a:t>
                </a:r>
                <a:endParaRPr kumimoji="1" lang="en-US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6" name="Text Box 22"/>
              <p:cNvSpPr txBox="1">
                <a:spLocks noChangeArrowheads="1"/>
              </p:cNvSpPr>
              <p:nvPr/>
            </p:nvSpPr>
            <p:spPr bwMode="auto">
              <a:xfrm>
                <a:off x="4114800" y="5029201"/>
                <a:ext cx="685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 i="1">
                    <a:latin typeface="Times New Roman" panose="02020603050405020304" pitchFamily="18" charset="0"/>
                  </a:rPr>
                  <a:t>y</a:t>
                </a:r>
                <a:r>
                  <a:rPr kumimoji="1" lang="en-US" altLang="zh-CN" sz="2000" b="1" baseline="-25000">
                    <a:latin typeface="Times New Roman" panose="02020603050405020304" pitchFamily="18" charset="0"/>
                  </a:rPr>
                  <a:t>2</a:t>
                </a:r>
                <a:endParaRPr kumimoji="1" lang="en-US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8" name="Text Box 24"/>
              <p:cNvSpPr txBox="1">
                <a:spLocks noChangeArrowheads="1"/>
              </p:cNvSpPr>
              <p:nvPr/>
            </p:nvSpPr>
            <p:spPr bwMode="auto">
              <a:xfrm>
                <a:off x="4495800" y="4648201"/>
                <a:ext cx="6858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 i="1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习题课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解：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）不是，</a:t>
            </a:r>
            <a:r>
              <a:rPr lang="en-US" altLang="zh-CN" sz="2800" dirty="0"/>
              <a:t>&lt;1,1&gt;,&lt;1,-1&gt;</a:t>
            </a:r>
            <a:r>
              <a:rPr lang="zh-CN" altLang="en-US" sz="2800" dirty="0"/>
              <a:t>都属于</a:t>
            </a:r>
            <a:r>
              <a:rPr lang="en-US" altLang="zh-CN" sz="2800" dirty="0"/>
              <a:t>f</a:t>
            </a:r>
            <a:r>
              <a:rPr lang="zh-CN" altLang="en-US" sz="2800" dirty="0"/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）是；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）不是；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）不是，</a:t>
            </a:r>
            <a:r>
              <a:rPr lang="en-US" altLang="zh-CN" sz="2800" dirty="0"/>
              <a:t>&lt;1,1&gt;,&lt;1,-1&gt;</a:t>
            </a:r>
            <a:r>
              <a:rPr lang="zh-CN" altLang="en-US" sz="2800" dirty="0"/>
              <a:t>都属于</a:t>
            </a:r>
            <a:r>
              <a:rPr lang="en-US" altLang="zh-CN" sz="2800" dirty="0"/>
              <a:t>f.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习题课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algn="just"/>
                <a:r>
                  <a:rPr lang="zh-CN" altLang="en-US" sz="2400" dirty="0"/>
                  <a:t>题型二判断函数的性质</a:t>
                </a:r>
              </a:p>
              <a:p>
                <a:pPr algn="just"/>
                <a:r>
                  <a:rPr lang="zh-CN" altLang="en-US" sz="2400" dirty="0"/>
                  <a:t>设</a:t>
                </a:r>
                <a:r>
                  <a:rPr lang="en-US" altLang="zh-CN" sz="2400" dirty="0"/>
                  <a:t>R</a:t>
                </a:r>
                <a:r>
                  <a:rPr lang="zh-CN" altLang="en-US" sz="2400" dirty="0"/>
                  <a:t>代表实数集合，针对给定函数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，判断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R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400" dirty="0"/>
                  <a:t>R</a:t>
                </a:r>
                <a:r>
                  <a:rPr lang="zh-CN" altLang="en-US" sz="2400" dirty="0"/>
                  <a:t>是否为单射和满射的。如果不是，请说明理由。</a:t>
                </a:r>
                <a:endParaRPr lang="en-US" altLang="zh-CN" sz="2400" dirty="0"/>
              </a:p>
              <a:p>
                <a:pPr algn="just"/>
                <a:r>
                  <a:rPr lang="en-US" altLang="zh-CN" sz="2400" dirty="0"/>
                  <a:t>(1)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algn="just"/>
                <a:r>
                  <a:rPr lang="en-US" altLang="zh-CN" sz="2400" dirty="0"/>
                  <a:t>(2)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pPr algn="just"/>
                <a:r>
                  <a:rPr lang="en-US" altLang="zh-CN" sz="2400" dirty="0"/>
                  <a:t>(3)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𝒍𝒏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           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/>
              </a:p>
              <a:p>
                <a:pPr algn="just"/>
                <a:r>
                  <a:rPr lang="en-US" altLang="zh-CN" sz="2400" dirty="0"/>
                  <a:t>(4)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rad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  <a:p>
                <a:pPr algn="just"/>
                <a:endParaRPr lang="zh-CN" altLang="en-US" sz="32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2" t="-1628" r="-8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习题课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为证明函数不是单射的，可以找到不相等的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和满足</a:t>
                </a:r>
                <a:r>
                  <a:rPr lang="en-US" altLang="zh-CN" sz="2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)=f(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)</a:t>
                </a:r>
                <a:r>
                  <a:rPr lang="zh-CN" altLang="en-US" sz="2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。有时可能不容易找到具体的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，但是可以证明这样的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是存在的</a:t>
                </a:r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证明函数不是满射的一般方法就是找到</a:t>
                </a:r>
                <a:r>
                  <a:rPr lang="en-US" altLang="zh-CN" sz="2400" dirty="0"/>
                  <a:t>y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 </a:t>
                </a:r>
                <a:r>
                  <a:rPr lang="en-US" altLang="zh-CN" sz="2400" dirty="0"/>
                  <a:t>B-</a:t>
                </a:r>
                <a:r>
                  <a:rPr lang="en-US" altLang="zh-CN" sz="2400" dirty="0" err="1"/>
                  <a:t>ranf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对于实数集合上的函数，通常可以通过求导找到极值点。</a:t>
                </a:r>
              </a:p>
              <a:p>
                <a:pPr lvl="1"/>
                <a:r>
                  <a:rPr lang="zh-CN" altLang="en-US" sz="2400" dirty="0"/>
                  <a:t>有的极小值（或极大值）时恰好是函数的最小值（或最大值）</a:t>
                </a:r>
              </a:p>
              <a:p>
                <a:pPr lvl="1"/>
                <a:r>
                  <a:rPr lang="zh-CN" altLang="en-US" sz="2400" dirty="0"/>
                  <a:t>可以求出函数的值域，从而判断函数是否为满射的</a:t>
                </a:r>
              </a:p>
              <a:p>
                <a:r>
                  <a:rPr lang="zh-CN" altLang="en-US" sz="2400" dirty="0"/>
                  <a:t>如果函数存在极值，那么可以断定函数不是单射的。因为在极值点两侧可以找到不相等的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dirty="0"/>
                  <a:t>满足</a:t>
                </a:r>
                <a:r>
                  <a:rPr lang="en-US" altLang="zh-CN" sz="2400" dirty="0"/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dirty="0"/>
                  <a:t>)=f(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2" t="-1628" r="-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习题课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2400" i="1" dirty="0"/>
              <a:t>f’(x</a:t>
            </a:r>
            <a:r>
              <a:rPr lang="en-US" altLang="zh-CN" sz="2400" i="1" baseline="-25000" dirty="0"/>
              <a:t>0</a:t>
            </a:r>
            <a:r>
              <a:rPr lang="en-US" altLang="zh-CN" sz="2400" i="1" dirty="0"/>
              <a:t>)=</a:t>
            </a:r>
            <a:r>
              <a:rPr lang="en-US" altLang="zh-CN" sz="2400" dirty="0"/>
              <a:t>0,</a:t>
            </a:r>
            <a:r>
              <a:rPr lang="en-US" altLang="zh-CN" sz="2400" i="1" dirty="0"/>
              <a:t>f’’(x</a:t>
            </a:r>
            <a:r>
              <a:rPr lang="en-US" altLang="zh-CN" sz="2400" i="1" baseline="-25000" dirty="0"/>
              <a:t>0</a:t>
            </a:r>
            <a:r>
              <a:rPr lang="en-US" altLang="zh-CN" sz="2400" i="1" dirty="0"/>
              <a:t>)≠</a:t>
            </a:r>
            <a:r>
              <a:rPr lang="en-US" altLang="zh-CN" sz="2400" dirty="0"/>
              <a:t>0</a:t>
            </a:r>
          </a:p>
          <a:p>
            <a:pPr lvl="1" algn="just" eaLnBrk="1" hangingPunct="1"/>
            <a:r>
              <a:rPr lang="en-US" altLang="zh-CN" sz="2400" i="1" dirty="0"/>
              <a:t>f’’(x</a:t>
            </a:r>
            <a:r>
              <a:rPr lang="en-US" altLang="zh-CN" sz="2400" i="1" baseline="-25000" dirty="0"/>
              <a:t>0</a:t>
            </a:r>
            <a:r>
              <a:rPr lang="en-US" altLang="zh-CN" sz="2400" i="1" dirty="0"/>
              <a:t>)&lt;0</a:t>
            </a:r>
            <a:r>
              <a:rPr lang="zh-CN" altLang="en-US" sz="2400" i="1" dirty="0"/>
              <a:t>时，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0</a:t>
            </a:r>
            <a:r>
              <a:rPr lang="zh-CN" altLang="en-US" sz="2400" i="1" dirty="0"/>
              <a:t>为</a:t>
            </a:r>
            <a:r>
              <a:rPr lang="zh-CN" altLang="en-US" sz="2400" dirty="0"/>
              <a:t>极大值点</a:t>
            </a:r>
            <a:endParaRPr lang="en-US" altLang="zh-CN" sz="2400" i="1" dirty="0"/>
          </a:p>
          <a:p>
            <a:pPr lvl="1" algn="just" eaLnBrk="1" hangingPunct="1"/>
            <a:r>
              <a:rPr lang="en-US" altLang="zh-CN" sz="2400" i="1" dirty="0"/>
              <a:t>f’’(x</a:t>
            </a:r>
            <a:r>
              <a:rPr lang="en-US" altLang="zh-CN" sz="2400" i="1" baseline="-25000" dirty="0"/>
              <a:t>0</a:t>
            </a:r>
            <a:r>
              <a:rPr lang="en-US" altLang="zh-CN" sz="2400" i="1" dirty="0"/>
              <a:t>)&gt;0</a:t>
            </a:r>
            <a:r>
              <a:rPr lang="zh-CN" altLang="en-US" sz="2400" i="1" dirty="0"/>
              <a:t>时，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0</a:t>
            </a:r>
            <a:r>
              <a:rPr lang="zh-CN" altLang="en-US" sz="2400" i="1" dirty="0"/>
              <a:t>为</a:t>
            </a:r>
            <a:r>
              <a:rPr lang="zh-CN" altLang="en-US" sz="2400" dirty="0"/>
              <a:t>极小值点</a:t>
            </a:r>
          </a:p>
          <a:p>
            <a:pPr algn="just" eaLnBrk="1" hangingPunct="1"/>
            <a:r>
              <a:rPr lang="zh-CN" altLang="en-US" sz="2400" dirty="0"/>
              <a:t>最大值、最小值</a:t>
            </a:r>
          </a:p>
          <a:p>
            <a:pPr lvl="1" algn="just" eaLnBrk="1" hangingPunct="1"/>
            <a:r>
              <a:rPr lang="zh-CN" altLang="en-US" sz="2400" dirty="0"/>
              <a:t>考虑定义域区间的边界点、极值点</a:t>
            </a:r>
          </a:p>
          <a:p>
            <a:pPr algn="just" eaLnBrk="1" hangingPunct="1"/>
            <a:r>
              <a:rPr lang="zh-CN" altLang="en-US" sz="2400" dirty="0"/>
              <a:t>（</a:t>
            </a:r>
            <a:r>
              <a:rPr lang="en-US" altLang="zh-CN" sz="2400" dirty="0"/>
              <a:t>u/v)’=(</a:t>
            </a:r>
            <a:r>
              <a:rPr lang="en-US" altLang="zh-CN" sz="2400" dirty="0" err="1"/>
              <a:t>u’v-uv</a:t>
            </a:r>
            <a:r>
              <a:rPr lang="en-US" altLang="zh-CN" sz="2400" dirty="0"/>
              <a:t>’)/v</a:t>
            </a:r>
            <a:r>
              <a:rPr lang="en-US" altLang="zh-CN" sz="2400" baseline="30000" dirty="0"/>
              <a:t>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习题课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400" dirty="0"/>
              <a:t>解</a:t>
            </a:r>
            <a:r>
              <a:rPr lang="en-US" altLang="zh-CN" sz="2400" dirty="0"/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）不是单射，也不是满射。通过求导可以知道在</a:t>
            </a:r>
            <a:r>
              <a:rPr lang="en-US" altLang="zh-CN" sz="2400" dirty="0"/>
              <a:t>x=1</a:t>
            </a:r>
            <a:r>
              <a:rPr lang="zh-CN" altLang="en-US" sz="2400" dirty="0"/>
              <a:t>和</a:t>
            </a:r>
            <a:r>
              <a:rPr lang="en-US" altLang="zh-CN" sz="2400" dirty="0"/>
              <a:t>x=-1</a:t>
            </a:r>
            <a:r>
              <a:rPr lang="zh-CN" altLang="en-US" sz="2400" dirty="0"/>
              <a:t>取得极值，</a:t>
            </a:r>
            <a:r>
              <a:rPr lang="en-US" altLang="zh-CN" sz="2400" dirty="0"/>
              <a:t>f(1)=1,f(-1)=-1</a:t>
            </a:r>
            <a:r>
              <a:rPr lang="zh-CN" altLang="en-US" sz="2400" dirty="0"/>
              <a:t>，所以</a:t>
            </a:r>
            <a:r>
              <a:rPr lang="en-US" altLang="zh-CN" sz="2400" dirty="0"/>
              <a:t>f(R)=[-1,1]</a:t>
            </a:r>
            <a:r>
              <a:rPr lang="zh-CN" altLang="en-US" sz="2400" dirty="0"/>
              <a:t>。在极大值两边容易找到</a:t>
            </a:r>
            <a:r>
              <a:rPr lang="en-US" altLang="zh-CN" sz="2400" dirty="0"/>
              <a:t>f(2)=f(1/2)=4/5</a:t>
            </a:r>
            <a:r>
              <a:rPr lang="zh-CN" altLang="en-US" sz="2400" dirty="0"/>
              <a:t>，因此</a:t>
            </a:r>
            <a:r>
              <a:rPr lang="en-US" altLang="zh-CN" sz="2400" dirty="0"/>
              <a:t>f</a:t>
            </a:r>
            <a:r>
              <a:rPr lang="zh-CN" altLang="en-US" sz="2400" dirty="0"/>
              <a:t>不是单射的；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）不是单射，是满射。通过求导可以知道在</a:t>
            </a:r>
            <a:r>
              <a:rPr lang="en-US" altLang="zh-CN" sz="2400" dirty="0"/>
              <a:t>x=0</a:t>
            </a:r>
            <a:r>
              <a:rPr lang="zh-CN" altLang="en-US" sz="2400" dirty="0"/>
              <a:t>是一个极大值</a:t>
            </a:r>
            <a:r>
              <a:rPr lang="en-US" altLang="zh-CN" sz="2400" dirty="0"/>
              <a:t>,f(0)=0</a:t>
            </a:r>
            <a:r>
              <a:rPr lang="zh-CN" altLang="en-US" sz="2400" dirty="0"/>
              <a:t>，而在</a:t>
            </a:r>
            <a:r>
              <a:rPr lang="en-US" altLang="zh-CN" sz="2400" dirty="0"/>
              <a:t>x=2/3</a:t>
            </a:r>
            <a:r>
              <a:rPr lang="zh-CN" altLang="en-US" sz="2400" dirty="0"/>
              <a:t>取得极小值，</a:t>
            </a:r>
            <a:r>
              <a:rPr lang="en-US" altLang="zh-CN" sz="2400" dirty="0"/>
              <a:t>f(2/3)&lt;0,</a:t>
            </a:r>
            <a:r>
              <a:rPr lang="zh-CN" altLang="en-US" sz="2400" dirty="0"/>
              <a:t>当</a:t>
            </a:r>
            <a:r>
              <a:rPr lang="en-US" altLang="zh-CN" sz="2400" dirty="0"/>
              <a:t>x=1</a:t>
            </a:r>
            <a:r>
              <a:rPr lang="zh-CN" altLang="en-US" sz="2400" dirty="0"/>
              <a:t>时，</a:t>
            </a:r>
            <a:r>
              <a:rPr lang="en-US" altLang="zh-CN" sz="2400" dirty="0"/>
              <a:t>f(1)=0</a:t>
            </a:r>
            <a:r>
              <a:rPr lang="zh-CN" altLang="en-US" sz="2400" dirty="0"/>
              <a:t>。因此函数不是单射的；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）不是单射，是满射。因为</a:t>
            </a:r>
            <a:r>
              <a:rPr lang="en-US" altLang="zh-CN" sz="2400" dirty="0"/>
              <a:t>f(1)=f(-1)=0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）不是满射，是单射。因为</a:t>
            </a:r>
            <a:r>
              <a:rPr lang="en-US" altLang="zh-CN" sz="2400" dirty="0"/>
              <a:t>f(R)=R-(0,1]</a:t>
            </a:r>
            <a:r>
              <a:rPr lang="zh-CN" altLang="en-US" sz="2400" dirty="0"/>
              <a:t>；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题型三有关函数的计算题</a:t>
                </a:r>
              </a:p>
              <a:p>
                <a:r>
                  <a:rPr lang="en-US" altLang="zh-CN" sz="2400" dirty="0"/>
                  <a:t>1</a:t>
                </a:r>
                <a:r>
                  <a:rPr lang="zh-CN" altLang="en-US" sz="2400" dirty="0"/>
                  <a:t>．对于给定的函数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，求</a:t>
                </a:r>
                <a:r>
                  <a:rPr lang="en-US" altLang="zh-CN" sz="2400" dirty="0" err="1"/>
                  <a:t>f⸰g</a:t>
                </a:r>
                <a:r>
                  <a:rPr lang="zh-CN" altLang="en-US" sz="2400" dirty="0"/>
                  <a:t>复合函数，如果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存在反函数，求出它们的反函数。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𝑪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𝒇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&lt;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&gt;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𝒚𝒊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𝑪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𝑹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𝒈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𝟏</m:t>
                    </m:r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400" dirty="0"/>
                  <a:t>，复数的模</a:t>
                </a:r>
              </a:p>
              <a:p>
                <a:r>
                  <a:rPr lang="zh-CN" altLang="en-US" sz="2400" dirty="0"/>
                  <a:t>解：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不存在反函数；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𝒚𝒊</m:t>
                        </m:r>
                        <m:r>
                          <m:rPr>
                            <m:nor/>
                          </m:rPr>
                          <a:rPr lang="zh-CN" altLang="en-US" sz="2400" dirty="0"/>
                          <m:t> 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i="1" dirty="0" err="1"/>
                  <a:t>f⸰g</a:t>
                </a:r>
                <a:r>
                  <a:rPr lang="en-US" altLang="zh-CN" sz="2400" i="1" dirty="0"/>
                  <a:t>(x)=g(f(x))=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400" dirty="0"/>
                  <a:t>+1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2" t="-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386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习题课</a:t>
            </a:r>
            <a:endParaRPr lang="en-US" altLang="zh-CN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400" dirty="0"/>
              <a:t>题型四  针对给定集合</a:t>
            </a:r>
            <a:r>
              <a:rPr lang="en-US" altLang="zh-CN" sz="2400" i="1" dirty="0"/>
              <a:t>A</a:t>
            </a:r>
            <a:r>
              <a:rPr lang="zh-CN" altLang="en-US" sz="2400" dirty="0"/>
              <a:t>和</a:t>
            </a:r>
            <a:r>
              <a:rPr lang="en-US" altLang="zh-CN" sz="2400" i="1" dirty="0"/>
              <a:t>B</a:t>
            </a:r>
            <a:r>
              <a:rPr lang="zh-CN" altLang="en-US" sz="2400" dirty="0"/>
              <a:t>，构造双射函数</a:t>
            </a:r>
            <a:r>
              <a:rPr lang="en-US" altLang="zh-CN" sz="2400" i="1" dirty="0"/>
              <a:t>f:A</a:t>
            </a:r>
            <a:r>
              <a:rPr lang="en-US" altLang="zh-CN" sz="2400" i="1" dirty="0">
                <a:cs typeface="Times New Roman" panose="02020603050405020304" pitchFamily="18" charset="0"/>
              </a:rPr>
              <a:t>→</a:t>
            </a:r>
            <a:r>
              <a:rPr lang="en-US" altLang="zh-CN" sz="2400" i="1" dirty="0"/>
              <a:t>B</a:t>
            </a:r>
            <a:r>
              <a:rPr lang="zh-CN" altLang="en-US" sz="2400" dirty="0"/>
              <a:t>。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．</a:t>
            </a:r>
            <a:r>
              <a:rPr lang="en-US" altLang="zh-CN" sz="2400" dirty="0"/>
              <a:t>A=[-1,1),B=(2,4]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dirty="0"/>
              <a:t>这种双射函数不是惟一的，可能有多种选择。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dirty="0"/>
              <a:t>一般说来，只要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代表的区间是同类型的，即都是闭区间、开区间或者都是半开半闭的区间，那么都可以利用过两点的直线方程构造双射函数。其中这两个点的横、纵坐标分别代表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区间的一个端点。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dirty="0"/>
              <a:t>例如：</a:t>
            </a:r>
            <a:r>
              <a:rPr lang="en-US" altLang="zh-CN" sz="2400" dirty="0"/>
              <a:t>y=-x+3</a:t>
            </a:r>
            <a:r>
              <a:rPr lang="zh-CN" altLang="en-US" sz="2400" dirty="0"/>
              <a:t>是过（</a:t>
            </a:r>
            <a:r>
              <a:rPr lang="en-US" altLang="zh-CN" sz="2400" dirty="0"/>
              <a:t>-1</a:t>
            </a:r>
            <a:r>
              <a:rPr lang="zh-CN" altLang="en-US" sz="2400" dirty="0"/>
              <a:t>，</a:t>
            </a:r>
            <a:r>
              <a:rPr lang="en-US" altLang="zh-CN" sz="2400" dirty="0"/>
              <a:t>4</a:t>
            </a:r>
            <a:r>
              <a:rPr lang="zh-CN" altLang="en-US" sz="2400" dirty="0"/>
              <a:t>）、（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）两个点的直线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zh-CN" altLang="en-US" sz="2400" dirty="0"/>
              <a:t>题型五　证明有关函数的等式或者函数的单射、满射性质。</a:t>
            </a:r>
          </a:p>
          <a:p>
            <a:pPr algn="just"/>
            <a:r>
              <a:rPr lang="en-US" altLang="zh-CN" sz="2400" dirty="0"/>
              <a:t>1.</a:t>
            </a:r>
            <a:r>
              <a:rPr lang="zh-CN" altLang="en-US" sz="2400" dirty="0"/>
              <a:t>设</a:t>
            </a:r>
            <a:r>
              <a:rPr lang="en-US" altLang="zh-CN" sz="2400" i="1" dirty="0"/>
              <a:t>f:A</a:t>
            </a:r>
            <a:r>
              <a:rPr lang="en-US" altLang="zh-CN" sz="2400" i="1" dirty="0">
                <a:cs typeface="Times New Roman" panose="02020603050405020304" pitchFamily="18" charset="0"/>
              </a:rPr>
              <a:t>→</a:t>
            </a:r>
            <a:r>
              <a:rPr lang="en-US" altLang="zh-CN" sz="2400" i="1" dirty="0"/>
              <a:t>B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g:B</a:t>
            </a:r>
            <a:r>
              <a:rPr lang="en-US" altLang="zh-CN" sz="2400" i="1" dirty="0">
                <a:cs typeface="Times New Roman" panose="02020603050405020304" pitchFamily="18" charset="0"/>
              </a:rPr>
              <a:t>→</a:t>
            </a:r>
            <a:r>
              <a:rPr lang="en-US" altLang="zh-CN" sz="2400" i="1" dirty="0"/>
              <a:t>A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h:B</a:t>
            </a:r>
            <a:r>
              <a:rPr lang="en-US" altLang="zh-CN" sz="2400" i="1" dirty="0">
                <a:cs typeface="Times New Roman" panose="02020603050405020304" pitchFamily="18" charset="0"/>
              </a:rPr>
              <a:t>→</a:t>
            </a:r>
            <a:r>
              <a:rPr lang="en-US" altLang="zh-CN" sz="2400" i="1" dirty="0"/>
              <a:t>A</a:t>
            </a:r>
            <a:r>
              <a:rPr lang="zh-CN" altLang="en-US" sz="2400" i="1" dirty="0"/>
              <a:t>，且满足</a:t>
            </a:r>
            <a:r>
              <a:rPr lang="en-US" altLang="zh-CN" sz="2400" i="1" dirty="0" err="1"/>
              <a:t>g</a:t>
            </a:r>
            <a:r>
              <a:rPr lang="en-US" altLang="zh-CN" sz="2400" i="1" dirty="0" err="1">
                <a:sym typeface="Symbol" panose="05050102010706020507" pitchFamily="18" charset="2"/>
              </a:rPr>
              <a:t>⸰</a:t>
            </a:r>
            <a:r>
              <a:rPr lang="en-US" altLang="zh-CN" sz="2400" i="1" dirty="0" err="1"/>
              <a:t>f</a:t>
            </a:r>
            <a:r>
              <a:rPr lang="en-US" altLang="zh-CN" sz="2400" i="1" dirty="0"/>
              <a:t>=</a:t>
            </a:r>
            <a:r>
              <a:rPr lang="en-US" altLang="zh-CN" sz="2400" i="1" dirty="0" err="1"/>
              <a:t>h</a:t>
            </a:r>
            <a:r>
              <a:rPr lang="en-US" altLang="zh-CN" sz="2400" i="1" dirty="0" err="1">
                <a:sym typeface="Symbol" panose="05050102010706020507" pitchFamily="18" charset="2"/>
              </a:rPr>
              <a:t>⸰</a:t>
            </a:r>
            <a:r>
              <a:rPr lang="en-US" altLang="zh-CN" sz="2400" i="1" dirty="0" err="1"/>
              <a:t>f</a:t>
            </a:r>
            <a:r>
              <a:rPr lang="en-US" altLang="zh-CN" sz="2400" i="1" dirty="0"/>
              <a:t>=I</a:t>
            </a:r>
            <a:r>
              <a:rPr lang="en-US" altLang="zh-CN" sz="2400" i="1" baseline="-25000" dirty="0"/>
              <a:t>B</a:t>
            </a:r>
            <a:r>
              <a:rPr lang="zh-CN" altLang="en-US" sz="2400" i="1" dirty="0"/>
              <a:t>，</a:t>
            </a:r>
            <a:r>
              <a:rPr lang="en-US" altLang="zh-CN" sz="2400" i="1" dirty="0" err="1"/>
              <a:t>f</a:t>
            </a:r>
            <a:r>
              <a:rPr lang="en-US" altLang="zh-CN" sz="2400" i="1" dirty="0" err="1">
                <a:sym typeface="Symbol" panose="05050102010706020507" pitchFamily="18" charset="2"/>
              </a:rPr>
              <a:t>⸰</a:t>
            </a:r>
            <a:r>
              <a:rPr lang="en-US" altLang="zh-CN" sz="2400" i="1" dirty="0" err="1"/>
              <a:t>g</a:t>
            </a:r>
            <a:r>
              <a:rPr lang="en-US" altLang="zh-CN" sz="2400" i="1" dirty="0"/>
              <a:t>=</a:t>
            </a:r>
            <a:r>
              <a:rPr lang="en-US" altLang="zh-CN" sz="2400" i="1" dirty="0" err="1"/>
              <a:t>f</a:t>
            </a:r>
            <a:r>
              <a:rPr lang="en-US" altLang="zh-CN" sz="2400" i="1" dirty="0" err="1">
                <a:sym typeface="Symbol" panose="05050102010706020507" pitchFamily="18" charset="2"/>
              </a:rPr>
              <a:t>⸰</a:t>
            </a:r>
            <a:r>
              <a:rPr lang="en-US" altLang="zh-CN" sz="2400" i="1" dirty="0" err="1"/>
              <a:t>h</a:t>
            </a:r>
            <a:r>
              <a:rPr lang="en-US" altLang="zh-CN" sz="2400" i="1" dirty="0"/>
              <a:t>=I</a:t>
            </a:r>
            <a:r>
              <a:rPr lang="en-US" altLang="zh-CN" sz="2400" baseline="-25000" dirty="0"/>
              <a:t>A</a:t>
            </a:r>
            <a:r>
              <a:rPr lang="zh-CN" altLang="en-US" sz="2400" i="1" dirty="0"/>
              <a:t>。证明：</a:t>
            </a:r>
            <a:r>
              <a:rPr lang="en-US" altLang="zh-CN" sz="2400" i="1" dirty="0"/>
              <a:t>g=h</a:t>
            </a:r>
            <a:r>
              <a:rPr lang="zh-CN" altLang="en-US" sz="2400" i="1" dirty="0"/>
              <a:t>。</a:t>
            </a:r>
          </a:p>
          <a:p>
            <a:pPr algn="just"/>
            <a:r>
              <a:rPr lang="zh-CN" altLang="en-US" sz="2400" dirty="0"/>
              <a:t>利用已知条件、函数复合运算的定理以及结合律得</a:t>
            </a:r>
            <a:endParaRPr lang="en-US" altLang="zh-CN" sz="2400" dirty="0"/>
          </a:p>
          <a:p>
            <a:pPr algn="just"/>
            <a:r>
              <a:rPr lang="en-US" altLang="zh-CN" sz="2400" dirty="0"/>
              <a:t>g=</a:t>
            </a:r>
            <a:r>
              <a:rPr lang="en-US" altLang="zh-CN" sz="2400" i="1" dirty="0" err="1"/>
              <a:t>I</a:t>
            </a:r>
            <a:r>
              <a:rPr lang="en-US" altLang="zh-CN" sz="2400" i="1" baseline="-25000" dirty="0" err="1"/>
              <a:t>B</a:t>
            </a:r>
            <a:r>
              <a:rPr lang="en-US" altLang="zh-CN" sz="2400" i="1" dirty="0" err="1">
                <a:sym typeface="Symbol" panose="05050102010706020507" pitchFamily="18" charset="2"/>
              </a:rPr>
              <a:t>⸰</a:t>
            </a:r>
            <a:r>
              <a:rPr lang="en-US" altLang="zh-CN" sz="2400" i="1" dirty="0" err="1"/>
              <a:t>g</a:t>
            </a:r>
            <a:r>
              <a:rPr lang="en-US" altLang="zh-CN" sz="2400" i="1" dirty="0"/>
              <a:t>=(</a:t>
            </a:r>
            <a:r>
              <a:rPr lang="en-US" altLang="zh-CN" sz="2400" i="1" dirty="0" err="1"/>
              <a:t>h</a:t>
            </a:r>
            <a:r>
              <a:rPr lang="en-US" altLang="zh-CN" sz="2400" i="1" dirty="0" err="1">
                <a:sym typeface="Symbol" panose="05050102010706020507" pitchFamily="18" charset="2"/>
              </a:rPr>
              <a:t>⸰</a:t>
            </a:r>
            <a:r>
              <a:rPr lang="en-US" altLang="zh-CN" sz="2400" i="1" dirty="0" err="1"/>
              <a:t>f</a:t>
            </a:r>
            <a:r>
              <a:rPr lang="en-US" altLang="zh-CN" sz="2400" i="1" dirty="0"/>
              <a:t>)</a:t>
            </a:r>
            <a:r>
              <a:rPr lang="en-US" altLang="zh-CN" sz="2400" i="1" dirty="0">
                <a:sym typeface="Symbol" panose="05050102010706020507" pitchFamily="18" charset="2"/>
              </a:rPr>
              <a:t>⸰</a:t>
            </a:r>
            <a:r>
              <a:rPr lang="en-US" altLang="zh-CN" sz="2400" i="1" dirty="0"/>
              <a:t>g= h</a:t>
            </a:r>
            <a:r>
              <a:rPr lang="en-US" altLang="zh-CN" sz="2400" i="1" dirty="0">
                <a:sym typeface="Symbol" panose="05050102010706020507" pitchFamily="18" charset="2"/>
              </a:rPr>
              <a:t>⸰</a:t>
            </a:r>
            <a:r>
              <a:rPr lang="en-US" altLang="zh-CN" sz="2400" i="1" dirty="0"/>
              <a:t>(</a:t>
            </a:r>
            <a:r>
              <a:rPr lang="en-US" altLang="zh-CN" sz="2400" i="1" dirty="0" err="1"/>
              <a:t>f</a:t>
            </a:r>
            <a:r>
              <a:rPr lang="en-US" altLang="zh-CN" sz="2400" i="1" dirty="0" err="1">
                <a:sym typeface="Symbol" panose="05050102010706020507" pitchFamily="18" charset="2"/>
              </a:rPr>
              <a:t>⸰</a:t>
            </a:r>
            <a:r>
              <a:rPr lang="en-US" altLang="zh-CN" sz="2400" i="1" dirty="0" err="1"/>
              <a:t>g</a:t>
            </a:r>
            <a:r>
              <a:rPr lang="en-US" altLang="zh-CN" sz="2400" i="1" dirty="0"/>
              <a:t>)=</a:t>
            </a:r>
            <a:r>
              <a:rPr lang="en-US" altLang="zh-CN" sz="2400" i="1" dirty="0" err="1"/>
              <a:t>h</a:t>
            </a:r>
            <a:r>
              <a:rPr lang="en-US" altLang="zh-CN" sz="2400" i="1" dirty="0" err="1">
                <a:sym typeface="Symbol" panose="05050102010706020507" pitchFamily="18" charset="2"/>
              </a:rPr>
              <a:t>⸰</a:t>
            </a:r>
            <a:r>
              <a:rPr lang="en-US" altLang="zh-CN" sz="2400" i="1" dirty="0" err="1"/>
              <a:t>I</a:t>
            </a:r>
            <a:r>
              <a:rPr lang="en-US" altLang="zh-CN" sz="2400" baseline="-25000" dirty="0" err="1"/>
              <a:t>A</a:t>
            </a:r>
            <a:r>
              <a:rPr lang="en-US" altLang="zh-CN" sz="2400" i="1" dirty="0"/>
              <a:t>=h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7505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思考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设</a:t>
            </a:r>
            <a:r>
              <a:rPr lang="en-US" altLang="zh-CN" sz="2400" dirty="0"/>
              <a:t>f:A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B,g:C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D,f</a:t>
            </a:r>
            <a:r>
              <a:rPr lang="en-US" altLang="zh-CN" sz="2400" dirty="0">
                <a:sym typeface="Symbol" panose="05050102010706020507" pitchFamily="18" charset="2"/>
              </a:rPr>
              <a:t></a:t>
            </a:r>
            <a:r>
              <a:rPr lang="en-US" altLang="zh-CN" sz="2400" dirty="0"/>
              <a:t>g,C</a:t>
            </a:r>
            <a:r>
              <a:rPr lang="en-US" altLang="zh-CN" sz="2400" dirty="0">
                <a:sym typeface="Symbol" panose="05050102010706020507" pitchFamily="18" charset="2"/>
              </a:rPr>
              <a:t></a:t>
            </a:r>
            <a:r>
              <a:rPr lang="en-US" altLang="zh-CN" sz="2400" dirty="0"/>
              <a:t>A,</a:t>
            </a:r>
            <a:r>
              <a:rPr lang="zh-CN" altLang="en-US" sz="2400" dirty="0"/>
              <a:t>证明：</a:t>
            </a:r>
            <a:r>
              <a:rPr lang="en-US" altLang="zh-CN" sz="2400" dirty="0"/>
              <a:t>f=g。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思路：证明</a:t>
            </a:r>
            <a:r>
              <a:rPr lang="en-US" altLang="zh-CN" sz="2400" dirty="0" err="1"/>
              <a:t>f</a:t>
            </a:r>
            <a:r>
              <a:rPr lang="en-US" altLang="zh-CN" sz="2400" dirty="0" err="1">
                <a:sym typeface="Symbol" panose="05050102010706020507" pitchFamily="18" charset="2"/>
              </a:rPr>
              <a:t></a:t>
            </a:r>
            <a:r>
              <a:rPr lang="en-US" altLang="zh-CN" sz="2400" dirty="0" err="1"/>
              <a:t>g</a:t>
            </a:r>
            <a:r>
              <a:rPr lang="zh-CN" altLang="en-US" sz="2400" dirty="0"/>
              <a:t>且</a:t>
            </a:r>
            <a:r>
              <a:rPr lang="en-US" altLang="zh-CN" sz="2400" dirty="0" err="1"/>
              <a:t>g</a:t>
            </a:r>
            <a:r>
              <a:rPr lang="en-US" altLang="zh-CN" sz="2400" dirty="0" err="1">
                <a:sym typeface="Symbol" panose="05050102010706020507" pitchFamily="18" charset="2"/>
              </a:rPr>
              <a:t></a:t>
            </a:r>
            <a:r>
              <a:rPr lang="en-US" altLang="zh-CN" sz="2400" dirty="0" err="1"/>
              <a:t>f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证明：</a:t>
            </a:r>
          </a:p>
          <a:p>
            <a:pPr marL="274637" lvl="1" indent="0">
              <a:lnSpc>
                <a:spcPct val="90000"/>
              </a:lnSpc>
              <a:buNone/>
            </a:pPr>
            <a:r>
              <a:rPr lang="zh-CN" altLang="en-US" sz="2400" dirty="0"/>
              <a:t>设任意</a:t>
            </a:r>
            <a:r>
              <a:rPr lang="en-US" altLang="zh-CN" sz="2400" dirty="0" err="1"/>
              <a:t>a</a:t>
            </a:r>
            <a:r>
              <a:rPr lang="en-US" altLang="zh-CN" sz="2400" dirty="0" err="1">
                <a:sym typeface="Symbol" panose="05050102010706020507" pitchFamily="18" charset="2"/>
              </a:rPr>
              <a:t></a:t>
            </a:r>
            <a:r>
              <a:rPr lang="en-US" altLang="zh-CN" sz="2400" dirty="0" err="1"/>
              <a:t>g</a:t>
            </a:r>
            <a:r>
              <a:rPr lang="en-US" altLang="zh-CN" sz="2400" dirty="0"/>
              <a:t>,</a:t>
            </a:r>
            <a:r>
              <a:rPr lang="zh-CN" altLang="en-US" sz="2400" dirty="0"/>
              <a:t>则存在</a:t>
            </a:r>
            <a:r>
              <a:rPr lang="en-US" altLang="zh-CN" sz="2400" dirty="0" err="1"/>
              <a:t>x,x</a:t>
            </a:r>
            <a:r>
              <a:rPr lang="en-US" altLang="zh-CN" sz="2400" dirty="0" err="1">
                <a:sym typeface="Symbol" panose="05050102010706020507" pitchFamily="18" charset="2"/>
              </a:rPr>
              <a:t></a:t>
            </a:r>
            <a:r>
              <a:rPr lang="en-US" altLang="zh-CN" sz="2400" dirty="0" err="1"/>
              <a:t>C</a:t>
            </a:r>
            <a:r>
              <a:rPr lang="en-US" altLang="zh-CN" sz="2400" dirty="0"/>
              <a:t>,</a:t>
            </a:r>
            <a:r>
              <a:rPr lang="zh-CN" altLang="en-US" sz="2400" dirty="0"/>
              <a:t>使得</a:t>
            </a:r>
            <a:r>
              <a:rPr lang="en-US" altLang="zh-CN" sz="2400" dirty="0"/>
              <a:t>a=&lt;</a:t>
            </a:r>
            <a:r>
              <a:rPr lang="en-US" altLang="zh-CN" sz="2400" dirty="0" err="1"/>
              <a:t>x,g</a:t>
            </a:r>
            <a:r>
              <a:rPr lang="en-US" altLang="zh-CN" sz="2400" dirty="0"/>
              <a:t>(x)&gt;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g.</a:t>
            </a:r>
          </a:p>
          <a:p>
            <a:pPr marL="274637" lvl="1" indent="0">
              <a:lnSpc>
                <a:spcPct val="90000"/>
              </a:lnSpc>
              <a:buNone/>
            </a:pPr>
            <a:r>
              <a:rPr lang="zh-CN" altLang="en-US" sz="2400" dirty="0"/>
              <a:t>又因为</a:t>
            </a:r>
            <a:r>
              <a:rPr lang="en-US" altLang="zh-CN" sz="2400" dirty="0"/>
              <a:t>C</a:t>
            </a:r>
            <a:r>
              <a:rPr lang="en-US" altLang="zh-CN" sz="2400" dirty="0">
                <a:sym typeface="Symbol" panose="05050102010706020507" pitchFamily="18" charset="2"/>
              </a:rPr>
              <a:t></a:t>
            </a:r>
            <a:r>
              <a:rPr lang="en-US" altLang="zh-CN" sz="2400" dirty="0"/>
              <a:t>A,</a:t>
            </a:r>
            <a:r>
              <a:rPr lang="zh-CN" altLang="en-US" sz="2400" dirty="0"/>
              <a:t>所以</a:t>
            </a:r>
            <a:r>
              <a:rPr lang="en-US" altLang="zh-CN" sz="2400" dirty="0" err="1"/>
              <a:t>x</a:t>
            </a:r>
            <a:r>
              <a:rPr lang="en-US" altLang="zh-CN" sz="2400" dirty="0" err="1">
                <a:sym typeface="Symbol" panose="05050102010706020507" pitchFamily="18" charset="2"/>
              </a:rPr>
              <a:t></a:t>
            </a:r>
            <a:r>
              <a:rPr lang="en-US" altLang="zh-CN" sz="2400" dirty="0" err="1"/>
              <a:t>A</a:t>
            </a:r>
            <a:r>
              <a:rPr lang="en-US" altLang="zh-CN" sz="2400" dirty="0"/>
              <a:t>,</a:t>
            </a:r>
            <a:r>
              <a:rPr lang="zh-CN" altLang="en-US" sz="2400" dirty="0"/>
              <a:t>从而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x,f</a:t>
            </a:r>
            <a:r>
              <a:rPr lang="en-US" altLang="zh-CN" sz="2400" dirty="0"/>
              <a:t>(x)&gt;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f</a:t>
            </a:r>
          </a:p>
          <a:p>
            <a:pPr marL="274637" lvl="1" indent="0">
              <a:lnSpc>
                <a:spcPct val="90000"/>
              </a:lnSpc>
              <a:buNone/>
            </a:pPr>
            <a:r>
              <a:rPr lang="zh-CN" altLang="en-US" sz="2400" dirty="0"/>
              <a:t>又因为</a:t>
            </a:r>
            <a:r>
              <a:rPr lang="en-US" altLang="zh-CN" sz="2400" dirty="0" err="1"/>
              <a:t>f</a:t>
            </a:r>
            <a:r>
              <a:rPr lang="en-US" altLang="zh-CN" sz="2400" dirty="0" err="1">
                <a:sym typeface="Symbol" panose="05050102010706020507" pitchFamily="18" charset="2"/>
              </a:rPr>
              <a:t></a:t>
            </a:r>
            <a:r>
              <a:rPr lang="en-US" altLang="zh-CN" sz="2400" dirty="0" err="1"/>
              <a:t>g</a:t>
            </a:r>
            <a:r>
              <a:rPr lang="en-US" altLang="zh-CN" sz="2400" dirty="0"/>
              <a:t>,</a:t>
            </a:r>
            <a:r>
              <a:rPr lang="zh-CN" altLang="en-US" sz="2400" dirty="0"/>
              <a:t>所以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x,f</a:t>
            </a:r>
            <a:r>
              <a:rPr lang="en-US" altLang="zh-CN" sz="2400" dirty="0"/>
              <a:t>(x)&gt;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g.</a:t>
            </a:r>
          </a:p>
          <a:p>
            <a:pPr marL="274637" lvl="1" indent="0">
              <a:lnSpc>
                <a:spcPct val="90000"/>
              </a:lnSpc>
              <a:buNone/>
            </a:pPr>
            <a:r>
              <a:rPr lang="zh-CN" altLang="en-US" sz="2400" dirty="0"/>
              <a:t>从而，由映射的定义可知：</a:t>
            </a:r>
            <a:r>
              <a:rPr lang="en-US" altLang="zh-CN" sz="2400" dirty="0"/>
              <a:t>f(x)=g(x).</a:t>
            </a:r>
          </a:p>
          <a:p>
            <a:pPr marL="274637" lvl="1" indent="0">
              <a:lnSpc>
                <a:spcPct val="90000"/>
              </a:lnSpc>
              <a:buNone/>
            </a:pPr>
            <a:r>
              <a:rPr lang="zh-CN" altLang="en-US" sz="2400" dirty="0"/>
              <a:t>从而，</a:t>
            </a:r>
            <a:r>
              <a:rPr lang="en-US" altLang="zh-CN" sz="2400" dirty="0"/>
              <a:t>a=&lt;</a:t>
            </a:r>
            <a:r>
              <a:rPr lang="en-US" altLang="zh-CN" sz="2400" dirty="0" err="1"/>
              <a:t>x,f</a:t>
            </a:r>
            <a:r>
              <a:rPr lang="en-US" altLang="zh-CN" sz="2400" dirty="0"/>
              <a:t>(x)&gt;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f</a:t>
            </a:r>
          </a:p>
          <a:p>
            <a:pPr marL="274637" lvl="1" indent="0">
              <a:lnSpc>
                <a:spcPct val="90000"/>
              </a:lnSpc>
              <a:buNone/>
            </a:pPr>
            <a:r>
              <a:rPr lang="en-US" altLang="zh-CN" sz="2400" dirty="0"/>
              <a:t>……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设集合 </a:t>
                </a:r>
                <a:r>
                  <a:rPr lang="en-US" altLang="zh-CN" sz="2400" i="1" dirty="0"/>
                  <a:t>A </a:t>
                </a:r>
                <a:r>
                  <a:rPr lang="en-US" altLang="zh-CN" sz="2400" dirty="0"/>
                  <a:t>={</a:t>
                </a:r>
                <a:r>
                  <a:rPr lang="en-US" altLang="zh-CN" sz="2400" i="1" dirty="0" err="1"/>
                  <a:t>a</a:t>
                </a:r>
                <a:r>
                  <a:rPr lang="en-US" altLang="zh-CN" sz="2400" dirty="0" err="1"/>
                  <a:t>,</a:t>
                </a:r>
                <a:r>
                  <a:rPr lang="en-US" altLang="zh-CN" sz="2400" i="1" dirty="0" err="1"/>
                  <a:t>b</a:t>
                </a:r>
                <a:r>
                  <a:rPr lang="en-US" altLang="zh-CN" sz="2400" dirty="0" err="1"/>
                  <a:t>,</a:t>
                </a:r>
                <a:r>
                  <a:rPr lang="en-US" altLang="zh-CN" sz="2400" i="1" dirty="0" err="1"/>
                  <a:t>c</a:t>
                </a:r>
                <a:r>
                  <a:rPr lang="en-US" altLang="zh-CN" sz="2400" dirty="0"/>
                  <a:t>}</a:t>
                </a:r>
                <a:r>
                  <a:rPr lang="zh-CN" altLang="en-US" sz="2400" dirty="0"/>
                  <a:t>，</a:t>
                </a:r>
                <a:r>
                  <a:rPr lang="en-US" altLang="zh-CN" sz="2400" i="1" dirty="0"/>
                  <a:t> B </a:t>
                </a:r>
                <a:r>
                  <a:rPr lang="en-US" altLang="zh-CN" sz="2400" dirty="0"/>
                  <a:t>={</a:t>
                </a:r>
                <a:r>
                  <a:rPr lang="en-US" altLang="zh-CN" sz="2400" i="1" dirty="0"/>
                  <a:t>1</a:t>
                </a:r>
                <a:r>
                  <a:rPr lang="en-US" altLang="zh-CN" sz="2400" dirty="0"/>
                  <a:t>,</a:t>
                </a:r>
                <a:r>
                  <a:rPr lang="en-US" altLang="zh-CN" sz="2400" i="1" dirty="0"/>
                  <a:t>2</a:t>
                </a:r>
                <a:r>
                  <a:rPr lang="en-US" altLang="zh-CN" sz="2400" dirty="0"/>
                  <a:t>,</a:t>
                </a:r>
                <a:r>
                  <a:rPr lang="en-US" altLang="zh-CN" sz="2400" i="1" dirty="0"/>
                  <a:t>3,4</a:t>
                </a:r>
                <a:r>
                  <a:rPr lang="en-US" altLang="zh-CN" sz="2400" dirty="0"/>
                  <a:t>} </a:t>
                </a:r>
                <a:r>
                  <a:rPr lang="en-US" altLang="zh-CN" sz="2400" i="1" dirty="0"/>
                  <a:t>,</a:t>
                </a:r>
                <a:r>
                  <a:rPr lang="zh-CN" altLang="en-US" sz="2400" dirty="0"/>
                  <a:t>则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到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上的满射、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单射</a:t>
                </a:r>
                <a:r>
                  <a:rPr lang="zh-CN" altLang="en-US" sz="2400" dirty="0"/>
                  <a:t>、双射各几个？</a:t>
                </a:r>
                <a:endParaRPr lang="en-US" altLang="zh-CN" sz="2400" dirty="0"/>
              </a:p>
              <a:p>
                <a:r>
                  <a:rPr lang="zh-CN" altLang="en-US" sz="2400" dirty="0"/>
                  <a:t>设集合 </a:t>
                </a:r>
                <a:r>
                  <a:rPr lang="en-US" altLang="zh-CN" sz="2400" i="1" dirty="0"/>
                  <a:t>A </a:t>
                </a:r>
                <a:r>
                  <a:rPr lang="en-US" altLang="zh-CN" sz="2400" dirty="0"/>
                  <a:t>={</a:t>
                </a:r>
                <a:r>
                  <a:rPr lang="en-US" altLang="zh-CN" sz="2400" i="1" dirty="0" err="1"/>
                  <a:t>a</a:t>
                </a:r>
                <a:r>
                  <a:rPr lang="en-US" altLang="zh-CN" sz="2400" dirty="0" err="1"/>
                  <a:t>,</a:t>
                </a:r>
                <a:r>
                  <a:rPr lang="en-US" altLang="zh-CN" sz="2400" i="1" dirty="0" err="1"/>
                  <a:t>b</a:t>
                </a:r>
                <a:r>
                  <a:rPr lang="en-US" altLang="zh-CN" sz="2400" dirty="0" err="1"/>
                  <a:t>,</a:t>
                </a:r>
                <a:r>
                  <a:rPr lang="en-US" altLang="zh-CN" sz="2400" i="1" dirty="0" err="1"/>
                  <a:t>c,d</a:t>
                </a:r>
                <a:r>
                  <a:rPr lang="en-US" altLang="zh-CN" sz="2400" dirty="0"/>
                  <a:t>}</a:t>
                </a:r>
                <a:r>
                  <a:rPr lang="zh-CN" altLang="en-US" sz="2400" dirty="0"/>
                  <a:t>，</a:t>
                </a:r>
                <a:r>
                  <a:rPr lang="en-US" altLang="zh-CN" sz="2400" i="1" dirty="0"/>
                  <a:t> B </a:t>
                </a:r>
                <a:r>
                  <a:rPr lang="en-US" altLang="zh-CN" sz="2400" dirty="0"/>
                  <a:t>={</a:t>
                </a:r>
                <a:r>
                  <a:rPr lang="en-US" altLang="zh-CN" sz="2400" i="1" dirty="0"/>
                  <a:t>1</a:t>
                </a:r>
                <a:r>
                  <a:rPr lang="en-US" altLang="zh-CN" sz="2400" dirty="0"/>
                  <a:t>,</a:t>
                </a:r>
                <a:r>
                  <a:rPr lang="en-US" altLang="zh-CN" sz="2400" i="1" dirty="0"/>
                  <a:t>2</a:t>
                </a:r>
                <a:r>
                  <a:rPr lang="en-US" altLang="zh-CN" sz="2400" dirty="0"/>
                  <a:t>} </a:t>
                </a:r>
                <a:r>
                  <a:rPr lang="en-US" altLang="zh-CN" sz="2400" i="1" dirty="0"/>
                  <a:t>,</a:t>
                </a:r>
                <a:r>
                  <a:rPr lang="zh-CN" altLang="en-US" sz="2400" dirty="0"/>
                  <a:t>则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到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上的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满射</a:t>
                </a:r>
                <a:r>
                  <a:rPr lang="zh-CN" altLang="en-US" sz="2400" dirty="0"/>
                  <a:t>有几个？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40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bSup>
                  </m:oMath>
                </a14:m>
                <a:r>
                  <a:rPr lang="en-US" altLang="zh-CN" sz="2400" dirty="0"/>
                  <a:t>=7 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划分为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块的划分方法总数）</a:t>
                </a:r>
                <a:endParaRPr lang="en-US" altLang="zh-CN" sz="2400" dirty="0"/>
              </a:p>
              <a:p>
                <a:pPr lvl="1"/>
                <a:r>
                  <a:rPr lang="en-US" altLang="zh-CN" sz="2400" dirty="0"/>
                  <a:t>7*2</a:t>
                </a:r>
              </a:p>
              <a:p>
                <a:r>
                  <a:rPr lang="zh-CN" altLang="en-US" sz="2400" dirty="0"/>
                  <a:t>设集合 </a:t>
                </a:r>
                <a:r>
                  <a:rPr lang="en-US" altLang="zh-CN" sz="2400" i="1" dirty="0"/>
                  <a:t>A </a:t>
                </a:r>
                <a:r>
                  <a:rPr lang="en-US" altLang="zh-CN" sz="2400" dirty="0"/>
                  <a:t>={</a:t>
                </a:r>
                <a:r>
                  <a:rPr lang="en-US" altLang="zh-CN" sz="2400" i="1" dirty="0" err="1"/>
                  <a:t>a</a:t>
                </a:r>
                <a:r>
                  <a:rPr lang="en-US" altLang="zh-CN" sz="2400" dirty="0" err="1"/>
                  <a:t>,</a:t>
                </a:r>
                <a:r>
                  <a:rPr lang="en-US" altLang="zh-CN" sz="2400" i="1" dirty="0" err="1"/>
                  <a:t>b</a:t>
                </a:r>
                <a:r>
                  <a:rPr lang="en-US" altLang="zh-CN" sz="2400" dirty="0" err="1"/>
                  <a:t>,</a:t>
                </a:r>
                <a:r>
                  <a:rPr lang="en-US" altLang="zh-CN" sz="2400" i="1" dirty="0" err="1"/>
                  <a:t>c,d</a:t>
                </a:r>
                <a:r>
                  <a:rPr lang="en-US" altLang="zh-CN" sz="2400" dirty="0"/>
                  <a:t>}</a:t>
                </a:r>
                <a:r>
                  <a:rPr lang="zh-CN" altLang="en-US" sz="2400" dirty="0"/>
                  <a:t>，</a:t>
                </a:r>
                <a:r>
                  <a:rPr lang="en-US" altLang="zh-CN" sz="2400" i="1" dirty="0"/>
                  <a:t> B </a:t>
                </a:r>
                <a:r>
                  <a:rPr lang="en-US" altLang="zh-CN" sz="2400" dirty="0"/>
                  <a:t>={</a:t>
                </a:r>
                <a:r>
                  <a:rPr lang="en-US" altLang="zh-CN" sz="2400" i="1" dirty="0"/>
                  <a:t>1</a:t>
                </a:r>
                <a:r>
                  <a:rPr lang="en-US" altLang="zh-CN" sz="2400" dirty="0"/>
                  <a:t>,</a:t>
                </a:r>
                <a:r>
                  <a:rPr lang="en-US" altLang="zh-CN" sz="2400" i="1" dirty="0"/>
                  <a:t>2</a:t>
                </a:r>
                <a:r>
                  <a:rPr lang="en-US" altLang="zh-CN" sz="2400" dirty="0"/>
                  <a:t>} </a:t>
                </a:r>
                <a:r>
                  <a:rPr lang="en-US" altLang="zh-CN" sz="2400" i="1" dirty="0"/>
                  <a:t>,</a:t>
                </a:r>
                <a:r>
                  <a:rPr lang="zh-CN" altLang="en-US" sz="2400" dirty="0"/>
                  <a:t>则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到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上的包含</a:t>
                </a:r>
                <a:r>
                  <a:rPr lang="en-US" altLang="zh-CN" sz="2400" dirty="0"/>
                  <a:t>&lt;a,1&gt;</a:t>
                </a:r>
                <a:r>
                  <a:rPr lang="zh-CN" altLang="en-US" sz="2400" dirty="0"/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满射</a:t>
                </a:r>
                <a:r>
                  <a:rPr lang="zh-CN" altLang="en-US" sz="2400" dirty="0"/>
                  <a:t>有几个？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从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的完全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原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像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入手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zh-CN" sz="2400" dirty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bSup>
                  </m:oMath>
                </a14:m>
                <a:r>
                  <a:rPr lang="en-US" altLang="zh-CN" sz="2400" dirty="0"/>
                  <a:t>=3+3+1=7</a:t>
                </a:r>
              </a:p>
              <a:p>
                <a:pPr lvl="1"/>
                <a:r>
                  <a:rPr lang="zh-CN" altLang="en-US" sz="2400" dirty="0"/>
                  <a:t>从</a:t>
                </a:r>
                <a:r>
                  <a:rPr lang="en-US" altLang="zh-CN" sz="2400" dirty="0"/>
                  <a:t>{</a:t>
                </a:r>
                <a:r>
                  <a:rPr lang="en-US" altLang="zh-CN" sz="2400" i="1" dirty="0" err="1"/>
                  <a:t>b</a:t>
                </a:r>
                <a:r>
                  <a:rPr lang="en-US" altLang="zh-CN" sz="2400" dirty="0" err="1"/>
                  <a:t>,</a:t>
                </a:r>
                <a:r>
                  <a:rPr lang="en-US" altLang="zh-CN" sz="2400" i="1" dirty="0" err="1"/>
                  <a:t>c,d</a:t>
                </a:r>
                <a:r>
                  <a:rPr lang="en-US" altLang="zh-CN" sz="2400" dirty="0"/>
                  <a:t>}</a:t>
                </a:r>
                <a:r>
                  <a:rPr lang="zh-CN" altLang="en-US" sz="2400" dirty="0"/>
                  <a:t>的划分方法入手，划分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块</a:t>
                </a:r>
                <a:r>
                  <a:rPr lang="en-US" altLang="zh-CN" sz="2400" dirty="0"/>
                  <a:t>+</a:t>
                </a:r>
                <a:r>
                  <a:rPr lang="zh-CN" altLang="en-US" sz="2400" dirty="0"/>
                  <a:t>划分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块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zh-CN" sz="2400" dirty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zh-CN" sz="2400" dirty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bSup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2" t="-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26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函数的推广：映射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800" dirty="0"/>
              <a:t>从集合</a:t>
            </a:r>
            <a:r>
              <a:rPr lang="en-US" altLang="zh-CN" sz="2800" i="1" dirty="0"/>
              <a:t>A</a:t>
            </a:r>
            <a:r>
              <a:rPr lang="zh-CN" altLang="en-US" sz="2800" dirty="0"/>
              <a:t>到</a:t>
            </a:r>
            <a:r>
              <a:rPr lang="en-US" altLang="zh-CN" sz="2800" i="1" dirty="0"/>
              <a:t>B</a:t>
            </a:r>
            <a:r>
              <a:rPr lang="zh-CN" altLang="en-US" sz="2800" dirty="0"/>
              <a:t>的函数</a:t>
            </a:r>
            <a:r>
              <a:rPr lang="en-US" altLang="zh-CN" sz="2800" i="1" dirty="0">
                <a:solidFill>
                  <a:srgbClr val="FF0000"/>
                </a:solidFill>
              </a:rPr>
              <a:t>f</a:t>
            </a:r>
            <a:r>
              <a:rPr lang="en-US" altLang="zh-CN" sz="2800" dirty="0">
                <a:solidFill>
                  <a:srgbClr val="FF0000"/>
                </a:solidFill>
              </a:rPr>
              <a:t>:A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FF0000"/>
                </a:solidFill>
              </a:rPr>
              <a:t>B</a:t>
            </a:r>
            <a:r>
              <a:rPr lang="zh-CN" altLang="en-US" sz="2800" dirty="0"/>
              <a:t>是一种特殊的二元关系，满足：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i="1" dirty="0">
                <a:solidFill>
                  <a:srgbClr val="CC6600"/>
                </a:solidFill>
              </a:rPr>
              <a:t>f</a:t>
            </a:r>
            <a:r>
              <a:rPr lang="zh-CN" altLang="en-US" sz="2800" dirty="0">
                <a:solidFill>
                  <a:srgbClr val="CC6600"/>
                </a:solidFill>
              </a:rPr>
              <a:t>在其定义域中的每个元素都有唯一的值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sz="2800" dirty="0"/>
              <a:t>注意：</a:t>
            </a:r>
            <a:r>
              <a:rPr lang="zh-CN" altLang="en-US" sz="2800" dirty="0">
                <a:sym typeface="Symbol" panose="05050102010706020507" pitchFamily="18" charset="2"/>
              </a:rPr>
              <a:t></a:t>
            </a:r>
            <a:r>
              <a:rPr lang="zh-CN" altLang="en-US" sz="2800" dirty="0"/>
              <a:t>: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B</a:t>
            </a:r>
            <a:r>
              <a:rPr lang="zh-CN" altLang="en-US" sz="2800" dirty="0"/>
              <a:t>表示定义域是</a:t>
            </a:r>
            <a:r>
              <a:rPr lang="en-US" altLang="zh-CN" sz="2800" dirty="0"/>
              <a:t>A，</a:t>
            </a:r>
            <a:r>
              <a:rPr lang="zh-CN" altLang="en-US" sz="2800" dirty="0"/>
              <a:t>但值域可能是</a:t>
            </a:r>
            <a:r>
              <a:rPr lang="en-US" altLang="zh-CN" sz="2800" dirty="0"/>
              <a:t>B</a:t>
            </a:r>
            <a:r>
              <a:rPr lang="zh-CN" altLang="en-US" sz="2800" dirty="0"/>
              <a:t>的真子集。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dirty="0"/>
              <a:t>注意：空关系本身是一个从空集到任意集合</a:t>
            </a:r>
            <a:r>
              <a:rPr lang="en-US" altLang="zh-CN" sz="2800" dirty="0"/>
              <a:t>S(</a:t>
            </a:r>
            <a:r>
              <a:rPr lang="zh-CN" altLang="en-US" sz="2800" dirty="0"/>
              <a:t>包括空集)的函数，因为它满足：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 err="1"/>
              <a:t>x,x</a:t>
            </a:r>
            <a:r>
              <a:rPr lang="en-US" altLang="zh-CN" sz="2800" dirty="0">
                <a:sym typeface="Symbol" panose="05050102010706020507" pitchFamily="18" charset="2"/>
              </a:rPr>
              <a:t></a:t>
            </a:r>
            <a:r>
              <a:rPr lang="en-US" altLang="zh-CN" sz="2800" dirty="0"/>
              <a:t>!</a:t>
            </a:r>
            <a:r>
              <a:rPr lang="en-US" altLang="zh-CN" sz="2800" dirty="0" err="1"/>
              <a:t>y</a:t>
            </a:r>
            <a:r>
              <a:rPr lang="en-US" altLang="zh-CN" sz="2800" dirty="0" err="1">
                <a:sym typeface="Symbol" panose="05050102010706020507" pitchFamily="18" charset="2"/>
              </a:rPr>
              <a:t></a:t>
            </a:r>
            <a:r>
              <a:rPr lang="en-US" altLang="zh-CN" sz="2800" dirty="0" err="1"/>
              <a:t>S</a:t>
            </a:r>
            <a:r>
              <a:rPr lang="en-US" altLang="zh-CN" sz="2800" dirty="0"/>
              <a:t>,&lt;</a:t>
            </a:r>
            <a:r>
              <a:rPr lang="en-US" altLang="zh-CN" sz="2800" dirty="0" err="1"/>
              <a:t>x,y</a:t>
            </a:r>
            <a:r>
              <a:rPr lang="en-US" altLang="zh-CN" sz="2800" dirty="0"/>
              <a:t>&gt;</a:t>
            </a:r>
            <a:r>
              <a:rPr lang="en-US" altLang="zh-CN" sz="2800" dirty="0">
                <a:sym typeface="Symbol" panose="05050102010706020507" pitchFamily="18" charset="2"/>
              </a:rPr>
              <a:t></a:t>
            </a:r>
            <a:endParaRPr lang="en-US" altLang="zh-CN" sz="2800" dirty="0"/>
          </a:p>
          <a:p>
            <a:pPr algn="just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若</a:t>
            </a:r>
            <a:r>
              <a:rPr lang="en-US" altLang="zh-CN" sz="2800" dirty="0">
                <a:solidFill>
                  <a:srgbClr val="FF0000"/>
                </a:solidFill>
              </a:rPr>
              <a:t>A,B</a:t>
            </a:r>
            <a:r>
              <a:rPr lang="zh-CN" altLang="en-US" sz="2800" dirty="0">
                <a:solidFill>
                  <a:srgbClr val="FF0000"/>
                </a:solidFill>
              </a:rPr>
              <a:t>皆非空，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从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到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的不同的函数有</a:t>
            </a:r>
            <a:r>
              <a:rPr lang="en-US" altLang="zh-CN" sz="2800" dirty="0" err="1">
                <a:solidFill>
                  <a:srgbClr val="FF0000"/>
                </a:solidFill>
                <a:highlight>
                  <a:srgbClr val="FFFF00"/>
                </a:highlight>
              </a:rPr>
              <a:t>m</a:t>
            </a:r>
            <a:r>
              <a:rPr lang="en-US" altLang="zh-CN" sz="2800" baseline="30000" dirty="0" err="1">
                <a:solidFill>
                  <a:srgbClr val="FF0000"/>
                </a:solidFill>
                <a:highlight>
                  <a:srgbClr val="FFFF00"/>
                </a:highlight>
              </a:rPr>
              <a:t>n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个</a:t>
            </a:r>
            <a:r>
              <a:rPr lang="zh-CN" altLang="en-US" sz="2800" dirty="0"/>
              <a:t>。其中，|</a:t>
            </a:r>
            <a:r>
              <a:rPr lang="en-US" altLang="zh-CN" sz="2800" dirty="0"/>
              <a:t>B|=m</a:t>
            </a:r>
            <a:r>
              <a:rPr lang="zh-CN" altLang="en-US" sz="2800" dirty="0"/>
              <a:t>，</a:t>
            </a:r>
            <a:r>
              <a:rPr lang="en-US" altLang="zh-CN" sz="2800" dirty="0"/>
              <a:t>|A|=n</a:t>
            </a:r>
            <a:r>
              <a:rPr lang="zh-CN" altLang="en-US" sz="2800" dirty="0"/>
              <a:t>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设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、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为非空集合，</a:t>
                </a:r>
                <a:r>
                  <a:rPr lang="en-US" altLang="zh-CN" sz="2400" dirty="0" err="1"/>
                  <a:t>lAI</a:t>
                </a:r>
                <a:r>
                  <a:rPr lang="en-US" altLang="zh-CN" sz="2400" dirty="0"/>
                  <a:t>=n</a:t>
                </a:r>
                <a:r>
                  <a:rPr lang="zh-CN" altLang="en-US" sz="2400" dirty="0"/>
                  <a:t>，</a:t>
                </a:r>
                <a:r>
                  <a:rPr lang="en-US" altLang="zh-CN" sz="2400" dirty="0" err="1"/>
                  <a:t>lBI</a:t>
                </a:r>
                <a:r>
                  <a:rPr lang="en-US" altLang="zh-CN" sz="2400" dirty="0"/>
                  <a:t>=m </a:t>
                </a:r>
                <a:r>
                  <a:rPr lang="zh-CN" altLang="en-US" sz="2400" dirty="0"/>
                  <a:t>，试计算</a:t>
                </a:r>
              </a:p>
              <a:p>
                <a:r>
                  <a:rPr lang="en-US" altLang="zh-CN" sz="2400" dirty="0"/>
                  <a:t>(1)</a:t>
                </a:r>
                <a:r>
                  <a:rPr lang="zh-CN" altLang="en-US" sz="2400" dirty="0"/>
                  <a:t>集合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到集合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的不同的单射函数有多少种？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n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m</a:t>
                </a:r>
                <a:r>
                  <a:rPr lang="en-US" altLang="zh-CN" sz="2400" dirty="0"/>
                  <a:t>)</a:t>
                </a:r>
              </a:p>
              <a:p>
                <a:r>
                  <a:rPr lang="en-US" altLang="zh-CN" sz="2400" dirty="0"/>
                  <a:t>(2)</a:t>
                </a:r>
                <a:r>
                  <a:rPr lang="zh-CN" altLang="en-US" sz="2400" dirty="0"/>
                  <a:t>集合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到集合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的不同的满射函致有多少种？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m</a:t>
                </a:r>
                <a:r>
                  <a:rPr lang="en-US" altLang="zh-CN" sz="2400" dirty="0" err="1"/>
                  <a:t>n</a:t>
                </a:r>
                <a:r>
                  <a:rPr lang="en-US" altLang="zh-CN" sz="2400" dirty="0"/>
                  <a:t>)</a:t>
                </a:r>
              </a:p>
              <a:p>
                <a:r>
                  <a:rPr lang="en-US" altLang="zh-CN" sz="2400" dirty="0"/>
                  <a:t>(3)</a:t>
                </a:r>
                <a:r>
                  <a:rPr lang="zh-CN" altLang="en-US" sz="2400" dirty="0"/>
                  <a:t>集合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到集合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的不同的双射函致有多少种？</a:t>
                </a:r>
                <a:r>
                  <a:rPr lang="en-US" altLang="zh-CN" sz="2400" dirty="0"/>
                  <a:t>(n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=m</a:t>
                </a:r>
                <a:r>
                  <a:rPr lang="en-US" altLang="zh-CN" sz="2400" dirty="0"/>
                  <a:t>)</a:t>
                </a:r>
              </a:p>
              <a:p>
                <a:r>
                  <a:rPr lang="zh-CN" altLang="en-US" sz="2400" dirty="0"/>
                  <a:t>解</a:t>
                </a:r>
                <a:r>
                  <a:rPr lang="zh-CN" altLang="en-US" sz="2400" dirty="0">
                    <a:sym typeface="Wingdings" panose="05000000000000000000" pitchFamily="2" charset="2"/>
                  </a:rPr>
                  <a:t>：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(1)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𝒎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altLang="zh-CN" sz="2400" dirty="0"/>
                  <a:t>,m(m-1)(m-2)…(m-n+1)</a:t>
                </a:r>
              </a:p>
              <a:p>
                <a:r>
                  <a:rPr lang="en-US" altLang="zh-CN" sz="2400" dirty="0"/>
                  <a:t>(3)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𝒏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altLang="zh-CN" sz="2400" dirty="0"/>
                  <a:t>,n!, n(n-1)(n-2)…1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2" t="-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71" y="4581128"/>
            <a:ext cx="9096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f:A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A,B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的子集。试判断</a:t>
            </a:r>
            <a:r>
              <a:rPr lang="en-US" altLang="zh-CN" dirty="0"/>
              <a:t>f(f</a:t>
            </a:r>
            <a:r>
              <a:rPr lang="en-US" altLang="zh-CN" baseline="30000" dirty="0"/>
              <a:t>-1</a:t>
            </a:r>
            <a:r>
              <a:rPr lang="en-US" altLang="zh-CN" dirty="0"/>
              <a:t>(B)),B, f</a:t>
            </a:r>
            <a:r>
              <a:rPr lang="en-US" altLang="zh-CN" baseline="30000" dirty="0"/>
              <a:t>-1</a:t>
            </a:r>
            <a:r>
              <a:rPr lang="en-US" altLang="zh-CN" dirty="0"/>
              <a:t>(f(B))</a:t>
            </a:r>
            <a:r>
              <a:rPr lang="zh-CN" altLang="en-US" dirty="0"/>
              <a:t>三者之间的包含关系。</a:t>
            </a:r>
            <a:endParaRPr lang="en-US" altLang="zh-CN" dirty="0"/>
          </a:p>
          <a:p>
            <a:r>
              <a:rPr lang="en-US" altLang="zh-CN" dirty="0"/>
              <a:t>f(f</a:t>
            </a:r>
            <a:r>
              <a:rPr lang="en-US" altLang="zh-CN" baseline="30000" dirty="0"/>
              <a:t>-1</a:t>
            </a:r>
            <a:r>
              <a:rPr lang="en-US" altLang="zh-CN" dirty="0"/>
              <a:t>(B))=</a:t>
            </a:r>
            <a:r>
              <a:rPr lang="en-US" altLang="zh-CN" b="0" dirty="0"/>
              <a:t>B</a:t>
            </a:r>
            <a:r>
              <a:rPr lang="en-US" altLang="zh-CN" b="0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f</a:t>
            </a:r>
            <a:r>
              <a:rPr lang="en-US" altLang="zh-CN" baseline="30000" dirty="0"/>
              <a:t>-1</a:t>
            </a:r>
            <a:r>
              <a:rPr lang="en-US" altLang="zh-CN" dirty="0"/>
              <a:t>(f(B))?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63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像与完全原像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800" dirty="0"/>
              <a:t>设</a:t>
            </a:r>
            <a:r>
              <a:rPr lang="zh-CN" altLang="en-US" sz="2800" dirty="0">
                <a:sym typeface="Symbol" panose="05050102010706020507" pitchFamily="18" charset="2"/>
              </a:rPr>
              <a:t>:</a:t>
            </a:r>
            <a:r>
              <a:rPr lang="en-US" altLang="zh-CN" sz="2800" dirty="0">
                <a:sym typeface="Symbol" panose="05050102010706020507" pitchFamily="18" charset="2"/>
              </a:rPr>
              <a:t>AB,A</a:t>
            </a:r>
            <a:r>
              <a:rPr lang="en-US" altLang="zh-CN" sz="2800" dirty="0">
                <a:latin typeface="Tahoma" panose="020B0604030504040204" pitchFamily="34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ym typeface="Symbol" panose="05050102010706020507" pitchFamily="18" charset="2"/>
              </a:rPr>
              <a:t>A,</a:t>
            </a:r>
            <a:r>
              <a:rPr lang="zh-CN" altLang="en-US" sz="2800" dirty="0">
                <a:sym typeface="Symbol" panose="05050102010706020507" pitchFamily="18" charset="2"/>
              </a:rPr>
              <a:t>则</a:t>
            </a:r>
            <a:r>
              <a:rPr lang="en-US" altLang="zh-CN" sz="2800" dirty="0">
                <a:sym typeface="Symbol" panose="05050102010706020507" pitchFamily="18" charset="2"/>
              </a:rPr>
              <a:t>{</a:t>
            </a:r>
            <a:r>
              <a:rPr lang="en-US" altLang="zh-CN" sz="2800" dirty="0" err="1">
                <a:sym typeface="Symbol" panose="05050102010706020507" pitchFamily="18" charset="2"/>
              </a:rPr>
              <a:t>y|y</a:t>
            </a:r>
            <a:r>
              <a:rPr lang="en-US" altLang="zh-CN" sz="2800" dirty="0">
                <a:sym typeface="Symbol" panose="05050102010706020507" pitchFamily="18" charset="2"/>
              </a:rPr>
              <a:t>=(x)，</a:t>
            </a:r>
            <a:r>
              <a:rPr lang="en-US" altLang="zh-CN" sz="2800" dirty="0" err="1">
                <a:sym typeface="Symbol" panose="05050102010706020507" pitchFamily="18" charset="2"/>
              </a:rPr>
              <a:t>xA</a:t>
            </a:r>
            <a:r>
              <a:rPr lang="en-US" altLang="zh-CN" sz="2800" dirty="0">
                <a:latin typeface="Tahoma" panose="020B0604030504040204" pitchFamily="34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ym typeface="Symbol" panose="05050102010706020507" pitchFamily="18" charset="2"/>
              </a:rPr>
              <a:t>}</a:t>
            </a:r>
            <a:r>
              <a:rPr lang="zh-CN" altLang="en-US" sz="2800" dirty="0">
                <a:sym typeface="Symbol" panose="05050102010706020507" pitchFamily="18" charset="2"/>
              </a:rPr>
              <a:t>称为</a:t>
            </a:r>
            <a:r>
              <a:rPr lang="en-US" altLang="zh-CN" sz="2800" dirty="0">
                <a:highlight>
                  <a:srgbClr val="FFFF00"/>
                </a:highlight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highlight>
                  <a:srgbClr val="FFFF00"/>
                </a:highlight>
                <a:latin typeface="Tahoma" panose="020B0604030504040204" pitchFamily="34" charset="0"/>
                <a:sym typeface="Symbol" panose="05050102010706020507" pitchFamily="18" charset="2"/>
              </a:rPr>
              <a:t>’</a:t>
            </a:r>
            <a:r>
              <a:rPr lang="zh-CN" altLang="en-US" sz="2800" dirty="0">
                <a:highlight>
                  <a:srgbClr val="FFFF00"/>
                </a:highlight>
                <a:sym typeface="Symbol" panose="05050102010706020507" pitchFamily="18" charset="2"/>
              </a:rPr>
              <a:t>在下的像</a:t>
            </a:r>
            <a:r>
              <a:rPr lang="zh-CN" altLang="en-US" sz="2800" dirty="0">
                <a:sym typeface="Symbol" panose="05050102010706020507" pitchFamily="18" charset="2"/>
              </a:rPr>
              <a:t>,记作(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ahoma" panose="020B0604030504040204" pitchFamily="34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。</a:t>
            </a:r>
          </a:p>
          <a:p>
            <a:pPr lvl="1" algn="just" eaLnBrk="1" hangingPunct="1"/>
            <a:r>
              <a:rPr lang="zh-CN" altLang="en-US" sz="2800" dirty="0"/>
              <a:t>值是对定义域中一个元素而言，像是对定义域的一个子集而言。</a:t>
            </a:r>
          </a:p>
          <a:p>
            <a:pPr algn="just" eaLnBrk="1" hangingPunct="1"/>
            <a:r>
              <a:rPr lang="zh-CN" altLang="en-US" sz="2800" dirty="0"/>
              <a:t>设</a:t>
            </a:r>
            <a:r>
              <a:rPr lang="en-US" altLang="zh-CN" sz="2800" dirty="0"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latin typeface="Tahoma" panose="020B0604030504040204" pitchFamily="34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ym typeface="Symbol" panose="05050102010706020507" pitchFamily="18" charset="2"/>
              </a:rPr>
              <a:t>B,</a:t>
            </a:r>
            <a:r>
              <a:rPr lang="zh-CN" altLang="en-US" sz="2800" dirty="0">
                <a:sym typeface="Symbol" panose="05050102010706020507" pitchFamily="18" charset="2"/>
              </a:rPr>
              <a:t>则</a:t>
            </a:r>
            <a:r>
              <a:rPr lang="en-US" altLang="zh-CN" sz="2800" dirty="0">
                <a:sym typeface="Symbol" panose="05050102010706020507" pitchFamily="18" charset="2"/>
              </a:rPr>
              <a:t>{</a:t>
            </a:r>
            <a:r>
              <a:rPr lang="en-US" altLang="zh-CN" sz="2800" dirty="0" err="1">
                <a:sym typeface="Symbol" panose="05050102010706020507" pitchFamily="18" charset="2"/>
              </a:rPr>
              <a:t>x|xA</a:t>
            </a:r>
            <a:r>
              <a:rPr lang="en-US" altLang="zh-CN" sz="2800" dirty="0">
                <a:sym typeface="Symbol" panose="05050102010706020507" pitchFamily="18" charset="2"/>
              </a:rPr>
              <a:t>,(x)B</a:t>
            </a:r>
            <a:r>
              <a:rPr lang="en-US" altLang="zh-CN" sz="2800" dirty="0">
                <a:latin typeface="Tahoma" panose="020B0604030504040204" pitchFamily="34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ym typeface="Symbol" panose="05050102010706020507" pitchFamily="18" charset="2"/>
              </a:rPr>
              <a:t>}</a:t>
            </a:r>
            <a:r>
              <a:rPr lang="zh-CN" altLang="en-US" sz="2800" dirty="0">
                <a:sym typeface="Symbol" panose="05050102010706020507" pitchFamily="18" charset="2"/>
              </a:rPr>
              <a:t>称为</a:t>
            </a:r>
            <a:r>
              <a:rPr lang="en-US" altLang="zh-CN" sz="2800" dirty="0"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latin typeface="Tahoma" panose="020B0604030504040204" pitchFamily="34" charset="0"/>
                <a:sym typeface="Symbol" panose="05050102010706020507" pitchFamily="18" charset="2"/>
              </a:rPr>
              <a:t>’</a:t>
            </a:r>
            <a:r>
              <a:rPr lang="zh-CN" altLang="en-US" sz="2800" dirty="0"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完全原像</a:t>
            </a:r>
            <a:r>
              <a:rPr lang="zh-CN" altLang="en-US" sz="2800" dirty="0">
                <a:sym typeface="Symbol" panose="05050102010706020507" pitchFamily="18" charset="2"/>
              </a:rPr>
              <a:t>,记作</a:t>
            </a:r>
            <a:r>
              <a:rPr lang="zh-CN" altLang="en-US" sz="2800" baseline="30000" dirty="0">
                <a:sym typeface="Symbol" panose="05050102010706020507" pitchFamily="18" charset="2"/>
              </a:rPr>
              <a:t>-1</a:t>
            </a:r>
            <a:r>
              <a:rPr lang="zh-CN" altLang="en-US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latin typeface="Tahoma" panose="020B0604030504040204" pitchFamily="34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endParaRPr lang="zh-CN" altLang="en-US" sz="2800" dirty="0">
              <a:sym typeface="Symbol" panose="05050102010706020507" pitchFamily="18" charset="2"/>
            </a:endParaRPr>
          </a:p>
          <a:p>
            <a:pPr lvl="1" algn="just" eaLnBrk="1" hangingPunct="1"/>
            <a:r>
              <a:rPr lang="zh-CN" altLang="en-US" sz="2800" dirty="0">
                <a:solidFill>
                  <a:srgbClr val="FF0000"/>
                </a:solidFill>
              </a:rPr>
              <a:t>定义域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zh-CN" altLang="en-US" sz="2800" dirty="0">
                <a:solidFill>
                  <a:srgbClr val="FF0000"/>
                </a:solidFill>
              </a:rPr>
              <a:t>的一个子集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en-US" altLang="zh-CN" sz="2800" baseline="-300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的像的完全原像包含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en-US" altLang="zh-CN" sz="2800" baseline="-30000" dirty="0">
                <a:solidFill>
                  <a:srgbClr val="FF0000"/>
                </a:solidFill>
              </a:rPr>
              <a:t>1</a:t>
            </a:r>
            <a:r>
              <a:rPr lang="en-US" altLang="zh-CN" sz="2800" dirty="0"/>
              <a:t>，</a:t>
            </a:r>
            <a:r>
              <a:rPr lang="zh-CN" altLang="en-US" sz="2800" dirty="0"/>
              <a:t>但未必相等。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51584" y="1628800"/>
            <a:ext cx="7704856" cy="4953001"/>
            <a:chOff x="2514600" y="914400"/>
            <a:chExt cx="7696200" cy="5638801"/>
          </a:xfrm>
        </p:grpSpPr>
        <p:sp>
          <p:nvSpPr>
            <p:cNvPr id="9218" name="AutoShape 2" descr="羊皮纸"/>
            <p:cNvSpPr>
              <a:spLocks noChangeArrowheads="1"/>
            </p:cNvSpPr>
            <p:nvPr/>
          </p:nvSpPr>
          <p:spPr bwMode="auto">
            <a:xfrm>
              <a:off x="2514600" y="914400"/>
              <a:ext cx="7696200" cy="563880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9219" name="Group 3"/>
            <p:cNvGrpSpPr>
              <a:grpSpLocks/>
            </p:cNvGrpSpPr>
            <p:nvPr/>
          </p:nvGrpSpPr>
          <p:grpSpPr bwMode="auto">
            <a:xfrm>
              <a:off x="2781300" y="1246812"/>
              <a:ext cx="7162800" cy="5306389"/>
              <a:chOff x="720" y="362"/>
              <a:chExt cx="4512" cy="3655"/>
            </a:xfrm>
          </p:grpSpPr>
          <p:sp>
            <p:nvSpPr>
              <p:cNvPr id="9220" name="Text Box 4"/>
              <p:cNvSpPr txBox="1">
                <a:spLocks noChangeArrowheads="1"/>
              </p:cNvSpPr>
              <p:nvPr/>
            </p:nvSpPr>
            <p:spPr bwMode="auto">
              <a:xfrm>
                <a:off x="4848" y="2784"/>
                <a:ext cx="384" cy="384"/>
              </a:xfrm>
              <a:prstGeom prst="rect">
                <a:avLst/>
              </a:prstGeom>
              <a:solidFill>
                <a:srgbClr val="FFFFFF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9221" name="Oval 5"/>
              <p:cNvSpPr>
                <a:spLocks noChangeArrowheads="1"/>
              </p:cNvSpPr>
              <p:nvPr/>
            </p:nvSpPr>
            <p:spPr bwMode="auto">
              <a:xfrm>
                <a:off x="3431" y="720"/>
                <a:ext cx="1490" cy="288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22" name="Oval 6"/>
              <p:cNvSpPr>
                <a:spLocks noChangeArrowheads="1"/>
              </p:cNvSpPr>
              <p:nvPr/>
            </p:nvSpPr>
            <p:spPr bwMode="auto">
              <a:xfrm>
                <a:off x="3837" y="1820"/>
                <a:ext cx="813" cy="1512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23" name="Oval 7"/>
              <p:cNvSpPr>
                <a:spLocks noChangeArrowheads="1"/>
              </p:cNvSpPr>
              <p:nvPr/>
            </p:nvSpPr>
            <p:spPr bwMode="auto">
              <a:xfrm>
                <a:off x="4244" y="2095"/>
                <a:ext cx="43" cy="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24" name="Text Box 8"/>
              <p:cNvSpPr txBox="1">
                <a:spLocks noChangeArrowheads="1"/>
              </p:cNvSpPr>
              <p:nvPr/>
            </p:nvSpPr>
            <p:spPr bwMode="auto">
              <a:xfrm>
                <a:off x="4108" y="2507"/>
                <a:ext cx="407" cy="550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>
                    <a:latin typeface="Times New Roman" panose="02020603050405020304" pitchFamily="18" charset="0"/>
                  </a:rPr>
                  <a:t>B’</a:t>
                </a:r>
              </a:p>
            </p:txBody>
          </p:sp>
          <p:sp>
            <p:nvSpPr>
              <p:cNvPr id="9225" name="Line 9"/>
              <p:cNvSpPr>
                <a:spLocks noChangeShapeType="1"/>
              </p:cNvSpPr>
              <p:nvPr/>
            </p:nvSpPr>
            <p:spPr bwMode="auto">
              <a:xfrm>
                <a:off x="1669" y="1407"/>
                <a:ext cx="2575" cy="4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6" name="Line 10"/>
              <p:cNvSpPr>
                <a:spLocks noChangeShapeType="1"/>
              </p:cNvSpPr>
              <p:nvPr/>
            </p:nvSpPr>
            <p:spPr bwMode="auto">
              <a:xfrm flipV="1">
                <a:off x="1669" y="3332"/>
                <a:ext cx="2575" cy="1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7" name="Line 11"/>
              <p:cNvSpPr>
                <a:spLocks noChangeShapeType="1"/>
              </p:cNvSpPr>
              <p:nvPr/>
            </p:nvSpPr>
            <p:spPr bwMode="auto">
              <a:xfrm>
                <a:off x="1804" y="1132"/>
                <a:ext cx="2440" cy="9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8" name="Line 12"/>
              <p:cNvSpPr>
                <a:spLocks noChangeShapeType="1"/>
              </p:cNvSpPr>
              <p:nvPr/>
            </p:nvSpPr>
            <p:spPr bwMode="auto">
              <a:xfrm>
                <a:off x="2482" y="3744"/>
                <a:ext cx="10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9" name="Oval 13"/>
              <p:cNvSpPr>
                <a:spLocks noChangeArrowheads="1"/>
              </p:cNvSpPr>
              <p:nvPr/>
            </p:nvSpPr>
            <p:spPr bwMode="auto">
              <a:xfrm>
                <a:off x="1262" y="857"/>
                <a:ext cx="678" cy="2750"/>
              </a:xfrm>
              <a:prstGeom prst="ellipse">
                <a:avLst/>
              </a:prstGeom>
              <a:solidFill>
                <a:srgbClr val="FFFFFF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30" name="Text Box 14"/>
              <p:cNvSpPr txBox="1">
                <a:spLocks noChangeArrowheads="1"/>
              </p:cNvSpPr>
              <p:nvPr/>
            </p:nvSpPr>
            <p:spPr bwMode="auto">
              <a:xfrm>
                <a:off x="720" y="2919"/>
                <a:ext cx="407" cy="688"/>
              </a:xfrm>
              <a:prstGeom prst="rect">
                <a:avLst/>
              </a:prstGeom>
              <a:solidFill>
                <a:srgbClr val="FFFFFF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9231" name="Oval 15"/>
              <p:cNvSpPr>
                <a:spLocks noChangeArrowheads="1"/>
              </p:cNvSpPr>
              <p:nvPr/>
            </p:nvSpPr>
            <p:spPr bwMode="auto">
              <a:xfrm>
                <a:off x="856" y="720"/>
                <a:ext cx="1490" cy="2887"/>
              </a:xfrm>
              <a:prstGeom prst="ellipse">
                <a:avLst/>
              </a:prstGeom>
              <a:solidFill>
                <a:srgbClr val="FFFFFF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32" name="Oval 16"/>
              <p:cNvSpPr>
                <a:spLocks noChangeArrowheads="1"/>
              </p:cNvSpPr>
              <p:nvPr/>
            </p:nvSpPr>
            <p:spPr bwMode="auto">
              <a:xfrm>
                <a:off x="1262" y="1407"/>
                <a:ext cx="678" cy="2062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33" name="Oval 17"/>
              <p:cNvSpPr>
                <a:spLocks noChangeArrowheads="1"/>
              </p:cNvSpPr>
              <p:nvPr/>
            </p:nvSpPr>
            <p:spPr bwMode="auto">
              <a:xfrm>
                <a:off x="1714" y="1072"/>
                <a:ext cx="43" cy="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34" name="Text Box 18"/>
              <p:cNvSpPr txBox="1">
                <a:spLocks noChangeArrowheads="1"/>
              </p:cNvSpPr>
              <p:nvPr/>
            </p:nvSpPr>
            <p:spPr bwMode="auto">
              <a:xfrm>
                <a:off x="1398" y="2095"/>
                <a:ext cx="406" cy="549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>
                    <a:latin typeface="Times New Roman" panose="02020603050405020304" pitchFamily="18" charset="0"/>
                  </a:rPr>
                  <a:t>A’</a:t>
                </a:r>
              </a:p>
            </p:txBody>
          </p:sp>
          <p:sp>
            <p:nvSpPr>
              <p:cNvPr id="9235" name="Text Box 19"/>
              <p:cNvSpPr txBox="1">
                <a:spLocks noChangeArrowheads="1"/>
              </p:cNvSpPr>
              <p:nvPr/>
            </p:nvSpPr>
            <p:spPr bwMode="auto">
              <a:xfrm>
                <a:off x="1976" y="362"/>
                <a:ext cx="1825" cy="459"/>
              </a:xfrm>
              <a:prstGeom prst="rect">
                <a:avLst/>
              </a:prstGeom>
              <a:solidFill>
                <a:srgbClr val="FFFF99"/>
              </a:solidFill>
              <a:ln w="57150" cmpd="thinThick">
                <a:solidFill>
                  <a:srgbClr val="FFCC00"/>
                </a:solidFill>
                <a:miter lim="800000"/>
                <a:headEnd/>
                <a:tailEnd/>
              </a:ln>
              <a:effectLst>
                <a:outerShdw dist="107763" dir="8100000" algn="ctr" rotWithShape="0">
                  <a:schemeClr val="bg2"/>
                </a:outerShdw>
              </a:effec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3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像与完全原像</a:t>
                </a:r>
              </a:p>
            </p:txBody>
          </p:sp>
          <p:sp>
            <p:nvSpPr>
              <p:cNvPr id="9236" name="Text Box 20"/>
              <p:cNvSpPr txBox="1">
                <a:spLocks noChangeArrowheads="1"/>
              </p:cNvSpPr>
              <p:nvPr/>
            </p:nvSpPr>
            <p:spPr bwMode="auto">
              <a:xfrm>
                <a:off x="2928" y="3744"/>
                <a:ext cx="288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 i="1">
                    <a:latin typeface="Times New Roman" panose="02020603050405020304" pitchFamily="18" charset="0"/>
                  </a:rPr>
                  <a:t>f</a:t>
                </a:r>
              </a:p>
            </p:txBody>
          </p:sp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像与完全原像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几种特殊的函数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800" dirty="0"/>
              <a:t>从集合</a:t>
            </a:r>
            <a:r>
              <a:rPr lang="en-US" altLang="zh-CN" sz="2800" i="1" dirty="0"/>
              <a:t>A</a:t>
            </a:r>
            <a:r>
              <a:rPr lang="zh-CN" altLang="en-US" sz="2800" dirty="0"/>
              <a:t>到</a:t>
            </a:r>
            <a:r>
              <a:rPr lang="en-US" altLang="zh-CN" sz="2800" i="1" dirty="0"/>
              <a:t>B</a:t>
            </a:r>
            <a:r>
              <a:rPr lang="zh-CN" altLang="en-US" sz="2800" dirty="0"/>
              <a:t>的函数</a:t>
            </a:r>
            <a:r>
              <a:rPr lang="en-US" altLang="zh-CN" sz="2800" i="1" dirty="0">
                <a:solidFill>
                  <a:srgbClr val="FF0000"/>
                </a:solidFill>
              </a:rPr>
              <a:t>f</a:t>
            </a:r>
            <a:r>
              <a:rPr lang="en-US" altLang="zh-CN" sz="2800" dirty="0">
                <a:solidFill>
                  <a:srgbClr val="FF0000"/>
                </a:solidFill>
              </a:rPr>
              <a:t>:A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FF0000"/>
                </a:solidFill>
              </a:rPr>
              <a:t>B</a:t>
            </a:r>
            <a:r>
              <a:rPr lang="zh-CN" altLang="en-US" sz="2800" dirty="0"/>
              <a:t>是一种特殊的二元关系，满足：</a:t>
            </a:r>
          </a:p>
          <a:p>
            <a:pPr algn="ctr">
              <a:lnSpc>
                <a:spcPct val="90000"/>
              </a:lnSpc>
              <a:buNone/>
            </a:pPr>
            <a:r>
              <a:rPr lang="en-US" altLang="zh-CN" sz="2800" i="1" dirty="0">
                <a:solidFill>
                  <a:srgbClr val="CC6600"/>
                </a:solidFill>
              </a:rPr>
              <a:t>f</a:t>
            </a:r>
            <a:r>
              <a:rPr lang="zh-CN" altLang="en-US" sz="2800" dirty="0">
                <a:solidFill>
                  <a:srgbClr val="CC6600"/>
                </a:solidFill>
              </a:rPr>
              <a:t>在其定义域中的每个元素都有唯一的值</a:t>
            </a:r>
          </a:p>
          <a:p>
            <a:pPr algn="just" eaLnBrk="1" hangingPunct="1"/>
            <a:r>
              <a:rPr lang="zh-CN" altLang="en-US" sz="2800" dirty="0">
                <a:ea typeface="黑体" panose="02010609060101010101" pitchFamily="49" charset="-122"/>
              </a:rPr>
              <a:t>满射</a:t>
            </a:r>
            <a:endParaRPr lang="zh-CN" altLang="en-US" sz="2800" dirty="0">
              <a:cs typeface="Arial" panose="020B0604020202020204" pitchFamily="34" charset="0"/>
            </a:endParaRPr>
          </a:p>
          <a:p>
            <a:pPr lvl="1" algn="just" eaLnBrk="1" hangingPunct="1"/>
            <a:r>
              <a:rPr lang="zh-CN" altLang="en-US" sz="2300" dirty="0">
                <a:sym typeface="Symbol" panose="05050102010706020507" pitchFamily="18" charset="2"/>
              </a:rPr>
              <a:t></a:t>
            </a:r>
            <a:r>
              <a:rPr lang="zh-CN" altLang="en-US" sz="2300" dirty="0"/>
              <a:t>:</a:t>
            </a:r>
            <a:r>
              <a:rPr lang="en-US" altLang="zh-CN" sz="2300" dirty="0"/>
              <a:t>A</a:t>
            </a:r>
            <a:r>
              <a:rPr lang="en-US" altLang="zh-CN" sz="2300" dirty="0">
                <a:sym typeface="Symbol" panose="05050102010706020507" pitchFamily="18" charset="2"/>
              </a:rPr>
              <a:t></a:t>
            </a:r>
            <a:r>
              <a:rPr lang="en-US" altLang="zh-CN" sz="2300" dirty="0"/>
              <a:t>B</a:t>
            </a:r>
            <a:r>
              <a:rPr lang="zh-CN" altLang="en-US" sz="2300" dirty="0"/>
              <a:t>是满射的：</a:t>
            </a:r>
            <a:r>
              <a:rPr lang="en-US" altLang="zh-CN" sz="2300" dirty="0"/>
              <a:t>ran</a:t>
            </a:r>
            <a:r>
              <a:rPr lang="en-US" altLang="zh-CN" sz="2300" dirty="0">
                <a:sym typeface="Symbol" panose="05050102010706020507" pitchFamily="18" charset="2"/>
              </a:rPr>
              <a:t></a:t>
            </a:r>
            <a:r>
              <a:rPr lang="en-US" altLang="zh-CN" sz="2300" dirty="0"/>
              <a:t>=B,</a:t>
            </a:r>
            <a:r>
              <a:rPr lang="en-US" altLang="zh-CN" sz="2300" dirty="0" err="1"/>
              <a:t>iff</a:t>
            </a:r>
            <a:r>
              <a:rPr lang="en-US" altLang="zh-CN" sz="2300" dirty="0"/>
              <a:t>.</a:t>
            </a:r>
            <a:r>
              <a:rPr lang="en-US" altLang="zh-CN" sz="2300" dirty="0">
                <a:sym typeface="Symbol" panose="05050102010706020507" pitchFamily="18" charset="2"/>
              </a:rPr>
              <a:t></a:t>
            </a:r>
            <a:r>
              <a:rPr lang="en-US" altLang="zh-CN" sz="2300" dirty="0" err="1"/>
              <a:t>y</a:t>
            </a:r>
            <a:r>
              <a:rPr lang="en-US" altLang="zh-CN" sz="2300" dirty="0" err="1">
                <a:sym typeface="Symbol" panose="05050102010706020507" pitchFamily="18" charset="2"/>
              </a:rPr>
              <a:t></a:t>
            </a:r>
            <a:r>
              <a:rPr lang="en-US" altLang="zh-CN" sz="2300" dirty="0" err="1"/>
              <a:t>B</a:t>
            </a:r>
            <a:r>
              <a:rPr lang="en-US" altLang="zh-CN" sz="2300" dirty="0"/>
              <a:t>,</a:t>
            </a:r>
            <a:r>
              <a:rPr lang="en-US" altLang="zh-CN" sz="2300" dirty="0">
                <a:sym typeface="Symbol" panose="05050102010706020507" pitchFamily="18" charset="2"/>
              </a:rPr>
              <a:t></a:t>
            </a:r>
            <a:r>
              <a:rPr lang="en-US" altLang="zh-CN" sz="2300" dirty="0" err="1"/>
              <a:t>x</a:t>
            </a:r>
            <a:r>
              <a:rPr lang="en-US" altLang="zh-CN" sz="2300" dirty="0" err="1">
                <a:sym typeface="Symbol" panose="05050102010706020507" pitchFamily="18" charset="2"/>
              </a:rPr>
              <a:t></a:t>
            </a:r>
            <a:r>
              <a:rPr lang="en-US" altLang="zh-CN" sz="2300" dirty="0" err="1"/>
              <a:t>A</a:t>
            </a:r>
            <a:r>
              <a:rPr lang="en-US" altLang="zh-CN" sz="2300" dirty="0"/>
              <a:t>,</a:t>
            </a:r>
            <a:r>
              <a:rPr lang="zh-CN" altLang="en-US" sz="2300" dirty="0"/>
              <a:t>使得</a:t>
            </a:r>
            <a:r>
              <a:rPr lang="zh-CN" altLang="en-US" sz="2300" dirty="0">
                <a:sym typeface="Symbol" panose="05050102010706020507" pitchFamily="18" charset="2"/>
              </a:rPr>
              <a:t></a:t>
            </a:r>
            <a:r>
              <a:rPr lang="zh-CN" altLang="en-US" sz="2300" dirty="0"/>
              <a:t>(</a:t>
            </a:r>
            <a:r>
              <a:rPr lang="en-US" altLang="zh-CN" sz="2300" dirty="0"/>
              <a:t>x)=y</a:t>
            </a:r>
          </a:p>
          <a:p>
            <a:pPr algn="just" eaLnBrk="1" hangingPunct="1"/>
            <a:r>
              <a:rPr lang="zh-CN" altLang="en-US" sz="2800" dirty="0">
                <a:ea typeface="黑体" panose="02010609060101010101" pitchFamily="49" charset="-122"/>
              </a:rPr>
              <a:t>单射（一对一的）</a:t>
            </a:r>
            <a:endParaRPr lang="zh-CN" altLang="en-US" sz="2800" dirty="0">
              <a:cs typeface="Arial" panose="020B0604020202020204" pitchFamily="34" charset="0"/>
            </a:endParaRPr>
          </a:p>
          <a:p>
            <a:pPr lvl="1" algn="just" eaLnBrk="1" hangingPunct="1"/>
            <a:r>
              <a:rPr lang="zh-CN" altLang="en-US" sz="2300" dirty="0">
                <a:sym typeface="Symbol" panose="05050102010706020507" pitchFamily="18" charset="2"/>
              </a:rPr>
              <a:t></a:t>
            </a:r>
            <a:r>
              <a:rPr lang="zh-CN" altLang="en-US" sz="2300" dirty="0"/>
              <a:t>:</a:t>
            </a:r>
            <a:r>
              <a:rPr lang="en-US" altLang="zh-CN" sz="2300" dirty="0"/>
              <a:t>A</a:t>
            </a:r>
            <a:r>
              <a:rPr lang="en-US" altLang="zh-CN" sz="2300" dirty="0">
                <a:sym typeface="Symbol" panose="05050102010706020507" pitchFamily="18" charset="2"/>
              </a:rPr>
              <a:t></a:t>
            </a:r>
            <a:r>
              <a:rPr lang="en-US" altLang="zh-CN" sz="2300" dirty="0"/>
              <a:t>B</a:t>
            </a:r>
            <a:r>
              <a:rPr lang="zh-CN" altLang="en-US" sz="2300" dirty="0"/>
              <a:t>是单射的：</a:t>
            </a:r>
            <a:r>
              <a:rPr lang="zh-CN" altLang="en-US" sz="2300" dirty="0">
                <a:sym typeface="Symbol" panose="05050102010706020507" pitchFamily="18" charset="2"/>
              </a:rPr>
              <a:t></a:t>
            </a:r>
            <a:r>
              <a:rPr lang="en-US" altLang="zh-CN" sz="2300" dirty="0" err="1"/>
              <a:t>y</a:t>
            </a:r>
            <a:r>
              <a:rPr lang="en-US" altLang="zh-CN" sz="2300" dirty="0" err="1">
                <a:sym typeface="Symbol" panose="05050102010706020507" pitchFamily="18" charset="2"/>
              </a:rPr>
              <a:t></a:t>
            </a:r>
            <a:r>
              <a:rPr lang="en-US" altLang="zh-CN" sz="2300" dirty="0" err="1"/>
              <a:t>ran</a:t>
            </a:r>
            <a:r>
              <a:rPr lang="en-US" altLang="zh-CN" sz="2300" dirty="0">
                <a:sym typeface="Symbol" panose="05050102010706020507" pitchFamily="18" charset="2"/>
              </a:rPr>
              <a:t></a:t>
            </a:r>
            <a:r>
              <a:rPr lang="en-US" altLang="zh-CN" sz="2300" dirty="0"/>
              <a:t>,</a:t>
            </a:r>
            <a:r>
              <a:rPr lang="en-US" altLang="zh-CN" sz="2300" dirty="0">
                <a:sym typeface="Symbol" panose="05050102010706020507" pitchFamily="18" charset="2"/>
              </a:rPr>
              <a:t></a:t>
            </a:r>
            <a:r>
              <a:rPr lang="en-US" altLang="zh-CN" sz="2300" dirty="0"/>
              <a:t>!</a:t>
            </a:r>
            <a:r>
              <a:rPr lang="en-US" altLang="zh-CN" sz="2300" dirty="0" err="1"/>
              <a:t>x</a:t>
            </a:r>
            <a:r>
              <a:rPr lang="en-US" altLang="zh-CN" sz="2300" dirty="0" err="1">
                <a:sym typeface="Symbol" panose="05050102010706020507" pitchFamily="18" charset="2"/>
              </a:rPr>
              <a:t></a:t>
            </a:r>
            <a:r>
              <a:rPr lang="en-US" altLang="zh-CN" sz="2300" dirty="0" err="1"/>
              <a:t>A</a:t>
            </a:r>
            <a:r>
              <a:rPr lang="en-US" altLang="zh-CN" sz="2300" dirty="0"/>
              <a:t>,</a:t>
            </a:r>
            <a:r>
              <a:rPr lang="zh-CN" altLang="en-US" sz="2300" dirty="0"/>
              <a:t>使得</a:t>
            </a:r>
            <a:r>
              <a:rPr lang="zh-CN" altLang="en-US" sz="2300" dirty="0">
                <a:sym typeface="Symbol" panose="05050102010706020507" pitchFamily="18" charset="2"/>
              </a:rPr>
              <a:t></a:t>
            </a:r>
            <a:r>
              <a:rPr lang="zh-CN" altLang="en-US" sz="2300" dirty="0"/>
              <a:t>(</a:t>
            </a:r>
            <a:r>
              <a:rPr lang="en-US" altLang="zh-CN" sz="2300" dirty="0"/>
              <a:t>x)=y iff.</a:t>
            </a:r>
            <a:r>
              <a:rPr lang="en-US" altLang="zh-CN" sz="2300" dirty="0">
                <a:sym typeface="Symbol" panose="05050102010706020507" pitchFamily="18" charset="2"/>
              </a:rPr>
              <a:t></a:t>
            </a:r>
            <a:r>
              <a:rPr lang="en-US" altLang="zh-CN" sz="2300" dirty="0"/>
              <a:t>x</a:t>
            </a:r>
            <a:r>
              <a:rPr lang="en-US" altLang="zh-CN" sz="2300" baseline="-30000" dirty="0"/>
              <a:t>1</a:t>
            </a:r>
            <a:r>
              <a:rPr lang="en-US" altLang="zh-CN" sz="2300" dirty="0"/>
              <a:t>,x</a:t>
            </a:r>
            <a:r>
              <a:rPr lang="en-US" altLang="zh-CN" sz="2300" baseline="-30000" dirty="0"/>
              <a:t>2</a:t>
            </a:r>
            <a:r>
              <a:rPr lang="en-US" altLang="zh-CN" sz="2300" dirty="0">
                <a:sym typeface="Symbol" panose="05050102010706020507" pitchFamily="18" charset="2"/>
              </a:rPr>
              <a:t></a:t>
            </a:r>
            <a:r>
              <a:rPr lang="en-US" altLang="zh-CN" sz="2300" dirty="0"/>
              <a:t>A,</a:t>
            </a:r>
            <a:r>
              <a:rPr lang="zh-CN" altLang="en-US" sz="2300" dirty="0"/>
              <a:t>若</a:t>
            </a:r>
            <a:r>
              <a:rPr lang="en-US" altLang="zh-CN" sz="2300" dirty="0"/>
              <a:t>x</a:t>
            </a:r>
            <a:r>
              <a:rPr lang="en-US" altLang="zh-CN" sz="2300" baseline="-30000" dirty="0"/>
              <a:t>1</a:t>
            </a:r>
            <a:r>
              <a:rPr lang="en-US" altLang="zh-CN" sz="2300" dirty="0">
                <a:sym typeface="Symbol" panose="05050102010706020507" pitchFamily="18" charset="2"/>
              </a:rPr>
              <a:t></a:t>
            </a:r>
            <a:r>
              <a:rPr lang="en-US" altLang="zh-CN" sz="2300" dirty="0"/>
              <a:t>x</a:t>
            </a:r>
            <a:r>
              <a:rPr lang="en-US" altLang="zh-CN" sz="2300" baseline="-30000" dirty="0"/>
              <a:t>2</a:t>
            </a:r>
            <a:r>
              <a:rPr lang="en-US" altLang="zh-CN" sz="2300" dirty="0"/>
              <a:t>，</a:t>
            </a:r>
            <a:r>
              <a:rPr lang="zh-CN" altLang="en-US" sz="2300" dirty="0"/>
              <a:t>则</a:t>
            </a:r>
            <a:r>
              <a:rPr lang="zh-CN" altLang="en-US" sz="2300" dirty="0">
                <a:sym typeface="Symbol" panose="05050102010706020507" pitchFamily="18" charset="2"/>
              </a:rPr>
              <a:t></a:t>
            </a:r>
            <a:r>
              <a:rPr lang="zh-CN" altLang="en-US" sz="2300" dirty="0"/>
              <a:t>(</a:t>
            </a:r>
            <a:r>
              <a:rPr lang="en-US" altLang="zh-CN" sz="2300" dirty="0"/>
              <a:t>x</a:t>
            </a:r>
            <a:r>
              <a:rPr lang="en-US" altLang="zh-CN" sz="2300" baseline="-30000" dirty="0"/>
              <a:t>1</a:t>
            </a:r>
            <a:r>
              <a:rPr lang="en-US" altLang="zh-CN" sz="2300" dirty="0"/>
              <a:t>)</a:t>
            </a:r>
            <a:r>
              <a:rPr lang="en-US" altLang="zh-CN" sz="2300" dirty="0">
                <a:sym typeface="Symbol" panose="05050102010706020507" pitchFamily="18" charset="2"/>
              </a:rPr>
              <a:t></a:t>
            </a:r>
            <a:r>
              <a:rPr lang="en-US" altLang="zh-CN" sz="2300" dirty="0"/>
              <a:t>(x</a:t>
            </a:r>
            <a:r>
              <a:rPr lang="en-US" altLang="zh-CN" sz="2300" baseline="-30000" dirty="0"/>
              <a:t>2</a:t>
            </a:r>
            <a:r>
              <a:rPr lang="en-US" altLang="zh-CN" sz="2300" dirty="0"/>
              <a:t>)iff.</a:t>
            </a:r>
            <a:r>
              <a:rPr lang="en-US" altLang="zh-CN" sz="2300" dirty="0">
                <a:sym typeface="Symbol" panose="05050102010706020507" pitchFamily="18" charset="2"/>
              </a:rPr>
              <a:t></a:t>
            </a:r>
            <a:r>
              <a:rPr lang="en-US" altLang="zh-CN" sz="2300" dirty="0"/>
              <a:t>x</a:t>
            </a:r>
            <a:r>
              <a:rPr lang="en-US" altLang="zh-CN" sz="2300" baseline="-30000" dirty="0"/>
              <a:t>1</a:t>
            </a:r>
            <a:r>
              <a:rPr lang="en-US" altLang="zh-CN" sz="2300" dirty="0"/>
              <a:t>,x</a:t>
            </a:r>
            <a:r>
              <a:rPr lang="en-US" altLang="zh-CN" sz="2300" baseline="-30000" dirty="0"/>
              <a:t>2</a:t>
            </a:r>
            <a:r>
              <a:rPr lang="en-US" altLang="zh-CN" sz="2300" dirty="0">
                <a:sym typeface="Symbol" panose="05050102010706020507" pitchFamily="18" charset="2"/>
              </a:rPr>
              <a:t></a:t>
            </a:r>
            <a:r>
              <a:rPr lang="en-US" altLang="zh-CN" sz="2300" dirty="0"/>
              <a:t>A,</a:t>
            </a:r>
            <a:r>
              <a:rPr lang="zh-CN" altLang="en-US" sz="2300" dirty="0"/>
              <a:t>若</a:t>
            </a:r>
            <a:r>
              <a:rPr lang="zh-CN" altLang="en-US" sz="2300" dirty="0">
                <a:sym typeface="Symbol" panose="05050102010706020507" pitchFamily="18" charset="2"/>
              </a:rPr>
              <a:t></a:t>
            </a:r>
            <a:r>
              <a:rPr lang="zh-CN" altLang="en-US" sz="2300" dirty="0"/>
              <a:t>(</a:t>
            </a:r>
            <a:r>
              <a:rPr lang="en-US" altLang="zh-CN" sz="2300" dirty="0"/>
              <a:t>x</a:t>
            </a:r>
            <a:r>
              <a:rPr lang="en-US" altLang="zh-CN" sz="2300" baseline="-30000" dirty="0"/>
              <a:t>1</a:t>
            </a:r>
            <a:r>
              <a:rPr lang="en-US" altLang="zh-CN" sz="2300" dirty="0"/>
              <a:t>)=</a:t>
            </a:r>
            <a:r>
              <a:rPr lang="en-US" altLang="zh-CN" sz="2300" dirty="0">
                <a:sym typeface="Symbol" panose="05050102010706020507" pitchFamily="18" charset="2"/>
              </a:rPr>
              <a:t></a:t>
            </a:r>
            <a:r>
              <a:rPr lang="en-US" altLang="zh-CN" sz="2300" dirty="0"/>
              <a:t>(x</a:t>
            </a:r>
            <a:r>
              <a:rPr lang="en-US" altLang="zh-CN" sz="2300" baseline="-30000" dirty="0"/>
              <a:t>2</a:t>
            </a:r>
            <a:r>
              <a:rPr lang="en-US" altLang="zh-CN" sz="2300" dirty="0"/>
              <a:t>)，</a:t>
            </a:r>
            <a:r>
              <a:rPr lang="zh-CN" altLang="en-US" sz="2300" dirty="0"/>
              <a:t>则</a:t>
            </a:r>
            <a:r>
              <a:rPr lang="en-US" altLang="zh-CN" sz="2300" dirty="0"/>
              <a:t>x</a:t>
            </a:r>
            <a:r>
              <a:rPr lang="en-US" altLang="zh-CN" sz="2300" baseline="-30000" dirty="0"/>
              <a:t>1</a:t>
            </a:r>
            <a:r>
              <a:rPr lang="en-US" altLang="zh-CN" sz="2300" dirty="0"/>
              <a:t>=x</a:t>
            </a:r>
            <a:r>
              <a:rPr lang="en-US" altLang="zh-CN" sz="2300" baseline="-30000" dirty="0"/>
              <a:t>2</a:t>
            </a:r>
            <a:r>
              <a:rPr lang="en-US" altLang="zh-CN" sz="2300" dirty="0"/>
              <a:t>。</a:t>
            </a:r>
          </a:p>
          <a:p>
            <a:pPr algn="just" eaLnBrk="1" hangingPunct="1"/>
            <a:r>
              <a:rPr lang="zh-CN" altLang="en-US" sz="2800" dirty="0">
                <a:ea typeface="黑体" panose="02010609060101010101" pitchFamily="49" charset="-122"/>
              </a:rPr>
              <a:t>双射（一一对应的）</a:t>
            </a:r>
          </a:p>
          <a:p>
            <a:pPr lvl="1" algn="just" eaLnBrk="1" hangingPunct="1"/>
            <a:r>
              <a:rPr lang="zh-CN" altLang="en-US" sz="2300" dirty="0">
                <a:latin typeface="宋体" panose="02010600030101010101" pitchFamily="2" charset="-122"/>
              </a:rPr>
              <a:t>满射+单射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几种特殊的函数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800" dirty="0">
                <a:sym typeface="Symbol" panose="05050102010706020507" pitchFamily="18" charset="2"/>
              </a:rPr>
              <a:t></a:t>
            </a:r>
            <a:r>
              <a:rPr lang="zh-CN" altLang="en-US" sz="2800" dirty="0"/>
              <a:t>:</a:t>
            </a:r>
            <a:r>
              <a:rPr lang="en-US" altLang="zh-CN" sz="2800" i="1" dirty="0"/>
              <a:t>R</a:t>
            </a:r>
            <a:r>
              <a:rPr lang="en-US" altLang="zh-CN" sz="2800" i="1" baseline="30000" dirty="0"/>
              <a:t>+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i="1" dirty="0"/>
              <a:t>R</a:t>
            </a:r>
            <a:r>
              <a:rPr lang="en-US" altLang="zh-CN" sz="2800" dirty="0"/>
              <a:t>,</a:t>
            </a:r>
            <a:r>
              <a:rPr lang="en-US" altLang="zh-CN" sz="2800" dirty="0">
                <a:sym typeface="Symbol" panose="05050102010706020507" pitchFamily="18" charset="2"/>
              </a:rPr>
              <a:t></a:t>
            </a:r>
            <a:r>
              <a:rPr lang="en-US" altLang="zh-CN" sz="2800" dirty="0"/>
              <a:t>(x)=-x+1</a:t>
            </a:r>
            <a:endParaRPr lang="zh-CN" altLang="en-US" sz="2800" dirty="0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500" dirty="0"/>
              <a:t>单射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dirty="0">
                <a:sym typeface="Symbol" panose="05050102010706020507" pitchFamily="18" charset="2"/>
              </a:rPr>
              <a:t></a:t>
            </a:r>
            <a:r>
              <a:rPr lang="zh-CN" altLang="en-US" sz="2800" dirty="0"/>
              <a:t>:</a:t>
            </a:r>
            <a:r>
              <a:rPr lang="en-US" altLang="zh-CN" sz="2800" i="1" dirty="0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Z,</a:t>
            </a:r>
            <a:r>
              <a:rPr lang="en-US" altLang="zh-CN" sz="2800" dirty="0">
                <a:sym typeface="Symbol" panose="05050102010706020507" pitchFamily="18" charset="2"/>
              </a:rPr>
              <a:t></a:t>
            </a:r>
            <a:r>
              <a:rPr lang="en-US" altLang="zh-CN" sz="2800" dirty="0"/>
              <a:t>(x)=</a:t>
            </a:r>
            <a:r>
              <a:rPr lang="en-US" altLang="zh-CN" sz="2800" dirty="0">
                <a:sym typeface="Symbol" panose="05050102010706020507" pitchFamily="18" charset="2"/>
              </a:rPr>
              <a:t>[</a:t>
            </a:r>
            <a:r>
              <a:rPr lang="en-US" altLang="zh-CN" sz="2800" dirty="0"/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]</a:t>
            </a:r>
            <a:endParaRPr lang="en-US" altLang="zh-CN" sz="2800" dirty="0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500" dirty="0"/>
              <a:t>满射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dirty="0">
                <a:sym typeface="Symbol" panose="05050102010706020507" pitchFamily="18" charset="2"/>
              </a:rPr>
              <a:t></a:t>
            </a:r>
            <a:r>
              <a:rPr lang="zh-CN" altLang="en-US" sz="2800" dirty="0"/>
              <a:t>:</a:t>
            </a:r>
            <a:r>
              <a:rPr lang="en-US" altLang="zh-CN" sz="2800" i="1" dirty="0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i="1" dirty="0"/>
              <a:t>R</a:t>
            </a:r>
            <a:r>
              <a:rPr lang="en-US" altLang="zh-CN" sz="2800" dirty="0"/>
              <a:t>,</a:t>
            </a:r>
            <a:r>
              <a:rPr lang="en-US" altLang="zh-CN" sz="2800" dirty="0">
                <a:sym typeface="Symbol" panose="05050102010706020507" pitchFamily="18" charset="2"/>
              </a:rPr>
              <a:t></a:t>
            </a:r>
            <a:r>
              <a:rPr lang="en-US" altLang="zh-CN" sz="2800" dirty="0"/>
              <a:t>(x)=2x-1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500" dirty="0"/>
              <a:t>双射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dirty="0">
                <a:sym typeface="Symbol" panose="05050102010706020507" pitchFamily="18" charset="2"/>
              </a:rPr>
              <a:t></a:t>
            </a:r>
            <a:r>
              <a:rPr lang="en-US" altLang="zh-CN" sz="2800" dirty="0"/>
              <a:t>:</a:t>
            </a:r>
            <a:r>
              <a:rPr lang="en-US" altLang="zh-CN" sz="2800" i="1" dirty="0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</a:t>
            </a:r>
            <a:r>
              <a:rPr lang="en-US" altLang="zh-CN" sz="2800" i="1" dirty="0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i="1" dirty="0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</a:t>
            </a:r>
            <a:r>
              <a:rPr lang="en-US" altLang="zh-CN" sz="2800" i="1" dirty="0"/>
              <a:t>R</a:t>
            </a:r>
            <a:r>
              <a:rPr lang="en-US" altLang="zh-CN" sz="2800" dirty="0"/>
              <a:t>,</a:t>
            </a:r>
            <a:r>
              <a:rPr lang="en-US" altLang="zh-CN" sz="2800" dirty="0">
                <a:sym typeface="Symbol" panose="05050102010706020507" pitchFamily="18" charset="2"/>
              </a:rPr>
              <a:t></a:t>
            </a:r>
            <a:r>
              <a:rPr lang="en-US" altLang="zh-CN" sz="2800" dirty="0"/>
              <a:t>(&lt;</a:t>
            </a:r>
            <a:r>
              <a:rPr lang="en-US" altLang="zh-CN" sz="2800" dirty="0" err="1"/>
              <a:t>x,y</a:t>
            </a:r>
            <a:r>
              <a:rPr lang="en-US" altLang="zh-CN" sz="2800" dirty="0"/>
              <a:t>&gt;)=&lt;</a:t>
            </a:r>
            <a:r>
              <a:rPr lang="en-US" altLang="zh-CN" sz="2800" dirty="0" err="1"/>
              <a:t>x+y,x-y</a:t>
            </a:r>
            <a:r>
              <a:rPr lang="en-US" altLang="zh-CN" sz="2800" dirty="0"/>
              <a:t>&gt;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500" dirty="0"/>
              <a:t>双射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集合的特征函数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800" dirty="0"/>
              <a:t>设</a:t>
            </a:r>
            <a:r>
              <a:rPr lang="en-US" altLang="zh-CN" sz="2800" dirty="0"/>
              <a:t>A</a:t>
            </a:r>
            <a:r>
              <a:rPr lang="zh-CN" altLang="en-US" sz="2800" dirty="0"/>
              <a:t>为集合，对任意的</a:t>
            </a:r>
            <a:r>
              <a:rPr lang="en-US" altLang="zh-CN" sz="2800" dirty="0"/>
              <a:t>A</a:t>
            </a:r>
            <a:r>
              <a:rPr lang="en-US" altLang="zh-CN" sz="2800" dirty="0">
                <a:latin typeface="Tahoma" panose="020B0604030504040204" pitchFamily="34" charset="0"/>
              </a:rPr>
              <a:t>’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A,</a:t>
            </a:r>
            <a:r>
              <a:rPr lang="zh-CN" altLang="en-US" sz="2800" dirty="0"/>
              <a:t>特征函数</a:t>
            </a:r>
            <a:r>
              <a:rPr lang="zh-CN" altLang="en-US" sz="2800" dirty="0">
                <a:sym typeface="Symbol" panose="05050102010706020507" pitchFamily="18" charset="2"/>
              </a:rPr>
              <a:t></a:t>
            </a:r>
            <a:r>
              <a:rPr lang="en-US" altLang="zh-CN" sz="2800" baseline="-30000" dirty="0"/>
              <a:t>A</a:t>
            </a:r>
            <a:r>
              <a:rPr lang="en-US" altLang="zh-CN" sz="2800" baseline="-30000" dirty="0">
                <a:latin typeface="Tahoma" panose="020B0604030504040204" pitchFamily="34" charset="0"/>
              </a:rPr>
              <a:t>’</a:t>
            </a:r>
            <a:r>
              <a:rPr lang="en-US" altLang="zh-CN" sz="2800" dirty="0"/>
              <a:t>：A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{0,1}</a:t>
            </a:r>
            <a:r>
              <a:rPr lang="zh-CN" altLang="en-US" sz="2800" dirty="0"/>
              <a:t>定义为：</a:t>
            </a:r>
            <a:r>
              <a:rPr lang="zh-CN" altLang="en-US" sz="2800" dirty="0">
                <a:sym typeface="Symbol" panose="05050102010706020507" pitchFamily="18" charset="2"/>
              </a:rPr>
              <a:t></a:t>
            </a:r>
            <a:r>
              <a:rPr lang="en-US" altLang="zh-CN" sz="2800" baseline="-30000" dirty="0"/>
              <a:t>A</a:t>
            </a:r>
            <a:r>
              <a:rPr lang="en-US" altLang="zh-CN" sz="2800" baseline="-30000" dirty="0">
                <a:latin typeface="Tahoma" panose="020B0604030504040204" pitchFamily="34" charset="0"/>
              </a:rPr>
              <a:t>’</a:t>
            </a:r>
            <a:r>
              <a:rPr lang="en-US" altLang="zh-CN" sz="2800" dirty="0"/>
              <a:t>(x)=1iff.x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A</a:t>
            </a:r>
            <a:r>
              <a:rPr lang="en-US" altLang="zh-CN" sz="2800" dirty="0">
                <a:latin typeface="Tahoma" panose="020B0604030504040204" pitchFamily="34" charset="0"/>
              </a:rPr>
              <a:t>’</a:t>
            </a:r>
            <a:r>
              <a:rPr lang="en-US" altLang="zh-CN" sz="2800" dirty="0"/>
              <a:t>。</a:t>
            </a:r>
          </a:p>
          <a:p>
            <a:pPr algn="just" eaLnBrk="1" hangingPunct="1"/>
            <a:r>
              <a:rPr lang="zh-CN" altLang="en-US" sz="2800" dirty="0"/>
              <a:t>可以在</a:t>
            </a:r>
            <a:r>
              <a:rPr lang="en-US" altLang="zh-CN" sz="2800" dirty="0"/>
              <a:t>A</a:t>
            </a:r>
            <a:r>
              <a:rPr lang="zh-CN" altLang="en-US" sz="2800" dirty="0"/>
              <a:t>的幂集与</a:t>
            </a:r>
            <a:r>
              <a:rPr lang="en-US" altLang="zh-CN" sz="2800" dirty="0"/>
              <a:t>A</a:t>
            </a:r>
            <a:r>
              <a:rPr lang="zh-CN" altLang="en-US" sz="2800" dirty="0"/>
              <a:t>的所有特征函数的集合之间建立一一对应的函数。</a:t>
            </a:r>
          </a:p>
          <a:p>
            <a:pPr lvl="1" eaLnBrk="1" hangingPunct="1"/>
            <a:r>
              <a:rPr lang="zh-CN" altLang="en-US" dirty="0"/>
              <a:t>定义函数</a:t>
            </a:r>
            <a:r>
              <a:rPr lang="zh-CN" altLang="en-US" dirty="0">
                <a:sym typeface="Symbol" panose="05050102010706020507" pitchFamily="18" charset="2"/>
              </a:rPr>
              <a:t>:</a:t>
            </a:r>
            <a:r>
              <a:rPr lang="en-US" altLang="zh-CN" dirty="0">
                <a:sym typeface="Symbol" panose="05050102010706020507" pitchFamily="18" charset="2"/>
              </a:rPr>
              <a:t>P</a:t>
            </a:r>
            <a:r>
              <a:rPr lang="zh-CN" altLang="en-US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en-US" altLang="zh-CN" sz="2300" dirty="0">
                <a:sym typeface="Symbol" panose="05050102010706020507" pitchFamily="18" charset="2"/>
              </a:rPr>
              <a:t></a:t>
            </a:r>
            <a:r>
              <a:rPr lang="en-US" altLang="zh-CN" dirty="0">
                <a:sym typeface="Symbol" panose="05050102010706020507" pitchFamily="18" charset="2"/>
              </a:rPr>
              <a:t>{|</a:t>
            </a:r>
            <a:r>
              <a:rPr lang="zh-CN" altLang="en-US" dirty="0">
                <a:sym typeface="Symbol" panose="05050102010706020507" pitchFamily="18" charset="2"/>
              </a:rPr>
              <a:t>是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的特征函数}如下：对任意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ahoma" panose="020B0604030504040204" pitchFamily="34" charset="0"/>
                <a:sym typeface="Symbol" panose="05050102010706020507" pitchFamily="18" charset="2"/>
              </a:rPr>
              <a:t>’</a:t>
            </a:r>
            <a:r>
              <a:rPr lang="en-US" altLang="zh-CN" dirty="0">
                <a:sym typeface="Symbol" panose="05050102010706020507" pitchFamily="18" charset="2"/>
              </a:rPr>
              <a:t>P(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),(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ahoma" panose="020B0604030504040204" pitchFamily="34" charset="0"/>
                <a:sym typeface="Symbol" panose="05050102010706020507" pitchFamily="18" charset="2"/>
              </a:rPr>
              <a:t>’</a:t>
            </a:r>
            <a:r>
              <a:rPr lang="en-US" altLang="zh-CN" dirty="0">
                <a:sym typeface="Symbol" panose="05050102010706020507" pitchFamily="18" charset="2"/>
              </a:rPr>
              <a:t>)=</a:t>
            </a:r>
            <a:r>
              <a:rPr lang="en-US" altLang="zh-CN" baseline="-30000" dirty="0"/>
              <a:t>A</a:t>
            </a:r>
            <a:r>
              <a:rPr lang="en-US" altLang="zh-CN" baseline="-30000" dirty="0">
                <a:latin typeface="Tahoma" panose="020B0604030504040204" pitchFamily="34" charset="0"/>
              </a:rPr>
              <a:t>’</a:t>
            </a:r>
          </a:p>
          <a:p>
            <a:pPr lvl="1" eaLnBrk="1" hangingPunct="1"/>
            <a:r>
              <a:rPr lang="zh-CN" altLang="en-US" dirty="0"/>
              <a:t>显然</a:t>
            </a:r>
            <a:r>
              <a:rPr lang="zh-CN" altLang="en-US" dirty="0">
                <a:sym typeface="Symbol" panose="05050102010706020507" pitchFamily="18" charset="2"/>
              </a:rPr>
              <a:t>是双射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关于情报学基础理论体系重构的思考</Template>
  <TotalTime>4388</TotalTime>
  <Words>3915</Words>
  <Application>Microsoft Office PowerPoint</Application>
  <PresentationFormat>宽屏</PresentationFormat>
  <Paragraphs>274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宋体</vt:lpstr>
      <vt:lpstr>Arial</vt:lpstr>
      <vt:lpstr>Cambria Math</vt:lpstr>
      <vt:lpstr>Monotype Corsiva</vt:lpstr>
      <vt:lpstr>Symbol</vt:lpstr>
      <vt:lpstr>Tahoma</vt:lpstr>
      <vt:lpstr>Times New Roman</vt:lpstr>
      <vt:lpstr>Tw Cen MT</vt:lpstr>
      <vt:lpstr>Wingdings</vt:lpstr>
      <vt:lpstr>Wingdings 2</vt:lpstr>
      <vt:lpstr>中性</vt:lpstr>
      <vt:lpstr>第八章 函数</vt:lpstr>
      <vt:lpstr>8.1函数的定义和性质</vt:lpstr>
      <vt:lpstr>函数：一个你非常熟悉的名词</vt:lpstr>
      <vt:lpstr>函数的推广：映射</vt:lpstr>
      <vt:lpstr>像与完全原像</vt:lpstr>
      <vt:lpstr>像与完全原像</vt:lpstr>
      <vt:lpstr>几种特殊的函数</vt:lpstr>
      <vt:lpstr>几种特殊的函数</vt:lpstr>
      <vt:lpstr>集合的特征函数</vt:lpstr>
      <vt:lpstr>自然映射</vt:lpstr>
      <vt:lpstr>交集与并集的函数象</vt:lpstr>
      <vt:lpstr>交集与并集的函数象</vt:lpstr>
      <vt:lpstr>8.2 函数的复合与反函数</vt:lpstr>
      <vt:lpstr>结合律</vt:lpstr>
      <vt:lpstr>复合运算保持函数性质：满射</vt:lpstr>
      <vt:lpstr>但是…</vt:lpstr>
      <vt:lpstr>复合运算保持函数性质：单射</vt:lpstr>
      <vt:lpstr>但是…</vt:lpstr>
      <vt:lpstr>（左，右）单位元素</vt:lpstr>
      <vt:lpstr>反函数</vt:lpstr>
      <vt:lpstr>反函数的存在性定理</vt:lpstr>
      <vt:lpstr>复合运算下的逆元素</vt:lpstr>
      <vt:lpstr>复合运算下的逆元素</vt:lpstr>
      <vt:lpstr>逆元和消去律</vt:lpstr>
      <vt:lpstr>逆元和消去律</vt:lpstr>
      <vt:lpstr>多对一的函数与鸽巢原理</vt:lpstr>
      <vt:lpstr>鸽巢原理简单的应用示例</vt:lpstr>
      <vt:lpstr>习题课</vt:lpstr>
      <vt:lpstr>习题课</vt:lpstr>
      <vt:lpstr>习题课</vt:lpstr>
      <vt:lpstr>习题课</vt:lpstr>
      <vt:lpstr>习题课</vt:lpstr>
      <vt:lpstr>习题课</vt:lpstr>
      <vt:lpstr>习题课</vt:lpstr>
      <vt:lpstr>习题课</vt:lpstr>
      <vt:lpstr>习题课</vt:lpstr>
      <vt:lpstr>习题课</vt:lpstr>
      <vt:lpstr>思考</vt:lpstr>
      <vt:lpstr>思考题</vt:lpstr>
      <vt:lpstr>思考题</vt:lpstr>
      <vt:lpstr>思考题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函数</dc:title>
  <dc:creator>yangjianlin</dc:creator>
  <cp:lastModifiedBy>UP CPU</cp:lastModifiedBy>
  <cp:revision>203</cp:revision>
  <cp:lastPrinted>1601-01-01T00:00:00Z</cp:lastPrinted>
  <dcterms:created xsi:type="dcterms:W3CDTF">2002-08-19T06:25:27Z</dcterms:created>
  <dcterms:modified xsi:type="dcterms:W3CDTF">2023-06-06T02:58:32Z</dcterms:modified>
</cp:coreProperties>
</file>