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6"/>
  </p:notesMasterIdLst>
  <p:sldIdLst>
    <p:sldId id="256" r:id="rId2"/>
    <p:sldId id="345" r:id="rId3"/>
    <p:sldId id="346" r:id="rId4"/>
    <p:sldId id="425" r:id="rId5"/>
    <p:sldId id="347" r:id="rId6"/>
    <p:sldId id="426" r:id="rId7"/>
    <p:sldId id="348" r:id="rId8"/>
    <p:sldId id="458" r:id="rId9"/>
    <p:sldId id="427" r:id="rId10"/>
    <p:sldId id="350" r:id="rId11"/>
    <p:sldId id="448" r:id="rId12"/>
    <p:sldId id="431" r:id="rId13"/>
    <p:sldId id="432" r:id="rId14"/>
    <p:sldId id="433" r:id="rId15"/>
    <p:sldId id="434" r:id="rId16"/>
    <p:sldId id="435" r:id="rId17"/>
    <p:sldId id="439" r:id="rId18"/>
    <p:sldId id="449" r:id="rId19"/>
    <p:sldId id="440" r:id="rId20"/>
    <p:sldId id="351" r:id="rId21"/>
    <p:sldId id="352" r:id="rId22"/>
    <p:sldId id="354" r:id="rId23"/>
    <p:sldId id="355" r:id="rId24"/>
    <p:sldId id="441" r:id="rId25"/>
    <p:sldId id="356" r:id="rId26"/>
    <p:sldId id="442" r:id="rId27"/>
    <p:sldId id="443" r:id="rId28"/>
    <p:sldId id="357" r:id="rId29"/>
    <p:sldId id="450" r:id="rId30"/>
    <p:sldId id="361" r:id="rId31"/>
    <p:sldId id="362" r:id="rId32"/>
    <p:sldId id="429" r:id="rId33"/>
    <p:sldId id="363" r:id="rId34"/>
    <p:sldId id="409" r:id="rId35"/>
    <p:sldId id="364" r:id="rId36"/>
    <p:sldId id="430" r:id="rId37"/>
    <p:sldId id="451" r:id="rId38"/>
    <p:sldId id="413" r:id="rId39"/>
    <p:sldId id="452" r:id="rId40"/>
    <p:sldId id="453" r:id="rId41"/>
    <p:sldId id="454" r:id="rId42"/>
    <p:sldId id="455" r:id="rId43"/>
    <p:sldId id="456" r:id="rId44"/>
    <p:sldId id="457" r:id="rId4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010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>
      <p:cViewPr varScale="1">
        <p:scale>
          <a:sx n="65" d="100"/>
          <a:sy n="65" d="100"/>
        </p:scale>
        <p:origin x="6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5888EB-3017-44AC-83DB-AE4FA10C69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矩形 4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1" y="141288"/>
            <a:ext cx="26543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8" y="190500"/>
            <a:ext cx="85936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16" y="228600"/>
            <a:ext cx="9754328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677584" y="6248400"/>
            <a:ext cx="7228416" cy="36353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D0692-8356-4402-A5E9-24FAE75F8BB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11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矩形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2"/>
            <a:ext cx="27432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1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1" y="6248400"/>
            <a:ext cx="7431617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4D945-DDBF-4F84-96F1-BE387563E0E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52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4D945-DDBF-4F84-96F1-BE387563E0E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74F54-E097-4608-BB12-1155E00851B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9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1" y="304800"/>
            <a:ext cx="10678583" cy="5715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4D945-DDBF-4F84-96F1-BE387563E0E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35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4D945-DDBF-4F84-96F1-BE387563E0E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16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4D945-DDBF-4F84-96F1-BE387563E0E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4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2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326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7C42DCCE-463E-4140-AB19-9A8F6CAC1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64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E0B37-5B1F-4A3B-8806-4290EEC06A4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2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1"/>
            <a:ext cx="10871200" cy="86995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DE039-E3B8-456C-8643-17C4DE9EF11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9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6E21D-2025-4AAB-9D0E-134CB3B7D02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67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CE59E97-7DDD-4C5D-94CE-69274E23A93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32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1"/>
            <a:ext cx="10769600" cy="869951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ea typeface="宋体" panose="02010600030101010101" pitchFamily="2" charset="-122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09C28-FB71-4FAB-B110-BD3AB9ED0E6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47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矩形 5"/>
          <p:cNvSpPr/>
          <p:nvPr/>
        </p:nvSpPr>
        <p:spPr>
          <a:xfrm>
            <a:off x="-12699" y="4662489"/>
            <a:ext cx="1951567" cy="7143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矩形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矩形 7"/>
          <p:cNvSpPr/>
          <p:nvPr/>
        </p:nvSpPr>
        <p:spPr bwMode="white">
          <a:xfrm>
            <a:off x="1930401" y="0"/>
            <a:ext cx="133351" cy="686593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6713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5163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5981C3A2-AD37-43D3-8315-A2F13828A6C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3538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54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FA180-1ED2-4E8A-BC11-BAE635EED13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6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671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宋体" panose="02010600030101010101" pitchFamily="2" charset="-122"/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400"/>
            <a:ext cx="7228417" cy="36353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宋体" panose="02010600030101010101" pitchFamily="2" charset="-122"/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3489"/>
            <a:ext cx="12192000" cy="32067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1113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1113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7112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1624D945-DDBF-4F84-96F1-BE387563E0E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7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transition spd="slow" advTm="8000"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华文仿宋" pitchFamily="2" charset="-122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杨建林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/>
              <a:t>第九章 集合的基数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自然数集的笛卡儿积是可列集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所有的非负整数对构成的集合与自然数集等势</a:t>
            </a:r>
          </a:p>
        </p:txBody>
      </p:sp>
      <p:grpSp>
        <p:nvGrpSpPr>
          <p:cNvPr id="168965" name="Group 5"/>
          <p:cNvGrpSpPr>
            <a:grpSpLocks/>
          </p:cNvGrpSpPr>
          <p:nvPr/>
        </p:nvGrpSpPr>
        <p:grpSpPr bwMode="auto">
          <a:xfrm>
            <a:off x="2524125" y="2524472"/>
            <a:ext cx="5638800" cy="3352800"/>
            <a:chOff x="240" y="1872"/>
            <a:chExt cx="3552" cy="2112"/>
          </a:xfrm>
        </p:grpSpPr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528" y="2112"/>
              <a:ext cx="2736" cy="1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80000"/>
                </a:spcBef>
                <a:buClrTx/>
                <a:buFontTx/>
                <a:buNone/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&lt;0,0&gt;    &lt;1,0&gt;    &lt;2,0&gt;    &lt;3,0&gt;    &lt;4,0&gt;</a:t>
              </a:r>
            </a:p>
            <a:p>
              <a:pPr eaLnBrk="1" hangingPunct="1">
                <a:spcBef>
                  <a:spcPct val="80000"/>
                </a:spcBef>
                <a:buClrTx/>
                <a:buFontTx/>
                <a:buNone/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&lt;0,1&gt;    &lt;1,1&gt;    &lt;2,1&gt;    &lt;3,1&gt;</a:t>
              </a:r>
            </a:p>
            <a:p>
              <a:pPr eaLnBrk="1" hangingPunct="1">
                <a:spcBef>
                  <a:spcPct val="80000"/>
                </a:spcBef>
                <a:buClrTx/>
                <a:buFontTx/>
                <a:buNone/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&lt;0,2&gt;    &lt;1,2&gt;    &lt;2,2&gt;</a:t>
              </a:r>
            </a:p>
            <a:p>
              <a:pPr eaLnBrk="1" hangingPunct="1">
                <a:spcBef>
                  <a:spcPct val="80000"/>
                </a:spcBef>
                <a:buClrTx/>
                <a:buFontTx/>
                <a:buNone/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&lt;0,3&gt;    &lt;1,3&gt;  </a:t>
              </a:r>
            </a:p>
            <a:p>
              <a:pPr eaLnBrk="1" hangingPunct="1">
                <a:spcBef>
                  <a:spcPct val="80000"/>
                </a:spcBef>
                <a:buClrTx/>
                <a:buFontTx/>
                <a:buNone/>
              </a:pPr>
              <a:r>
                <a:rPr kumimoji="1" lang="zh-CN" altLang="en-US" sz="2000" dirty="0">
                  <a:latin typeface="Times New Roman" panose="02020603050405020304" pitchFamily="18" charset="0"/>
                </a:rPr>
                <a:t>&lt;0,4&gt; </a:t>
              </a: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 flipV="1">
              <a:off x="432" y="2064"/>
              <a:ext cx="864" cy="528"/>
            </a:xfrm>
            <a:prstGeom prst="line">
              <a:avLst/>
            </a:prstGeom>
            <a:noFill/>
            <a:ln w="31750">
              <a:solidFill>
                <a:srgbClr val="FFCC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 flipV="1">
              <a:off x="432" y="2064"/>
              <a:ext cx="1392" cy="864"/>
            </a:xfrm>
            <a:prstGeom prst="line">
              <a:avLst/>
            </a:prstGeom>
            <a:noFill/>
            <a:ln w="31750">
              <a:solidFill>
                <a:srgbClr val="FFCC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 flipV="1">
              <a:off x="432" y="2064"/>
              <a:ext cx="1920" cy="1200"/>
            </a:xfrm>
            <a:prstGeom prst="line">
              <a:avLst/>
            </a:prstGeom>
            <a:noFill/>
            <a:ln w="31750">
              <a:solidFill>
                <a:srgbClr val="FFCC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auto">
            <a:xfrm flipV="1">
              <a:off x="432" y="2064"/>
              <a:ext cx="2544" cy="1584"/>
            </a:xfrm>
            <a:prstGeom prst="line">
              <a:avLst/>
            </a:prstGeom>
            <a:noFill/>
            <a:ln w="31750">
              <a:solidFill>
                <a:srgbClr val="FFCC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240" y="2688"/>
              <a:ext cx="0" cy="1200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240" y="3888"/>
              <a:ext cx="240" cy="96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 flipV="1">
              <a:off x="480" y="3360"/>
              <a:ext cx="1008" cy="624"/>
            </a:xfrm>
            <a:prstGeom prst="line">
              <a:avLst/>
            </a:prstGeom>
            <a:noFill/>
            <a:ln w="57150">
              <a:solidFill>
                <a:srgbClr val="99CC00"/>
              </a:solidFill>
              <a:prstDash val="lg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3216" y="1872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4400" b="1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2688" y="2256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4400" b="1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160" y="2592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4400" b="1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1680" y="2928"/>
              <a:ext cx="5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4400" b="1">
                  <a:latin typeface="Times New Roman" panose="02020603050405020304" pitchFamily="18" charset="0"/>
                </a:rPr>
                <a:t>...</a:t>
              </a:r>
            </a:p>
          </p:txBody>
        </p:sp>
        <p:sp>
          <p:nvSpPr>
            <p:cNvPr id="168978" name="AutoShape 18"/>
            <p:cNvSpPr>
              <a:spLocks noChangeArrowheads="1"/>
            </p:cNvSpPr>
            <p:nvPr/>
          </p:nvSpPr>
          <p:spPr bwMode="auto">
            <a:xfrm rot="2469315">
              <a:off x="2544" y="2880"/>
              <a:ext cx="528" cy="52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967288" y="4967634"/>
            <a:ext cx="5334000" cy="36933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&lt;</a:t>
            </a:r>
            <a:r>
              <a:rPr kumimoji="1" lang="zh-CN" alt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0,0&gt;, &lt;0,1&gt;, &lt;1,0&gt;, &lt;0,2&gt;, &lt;1,1&gt;, &lt;2,0&gt;, &lt;0,3&gt;, 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自然数集的笛卡儿积是可列集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对于阵列中的元素而言：</a:t>
            </a:r>
          </a:p>
          <a:p>
            <a:pPr lvl="1" eaLnBrk="1" hangingPunct="1"/>
            <a:r>
              <a:rPr lang="zh-CN" altLang="en-US" sz="2800" dirty="0"/>
              <a:t>每一斜行中的元素， 其分量之和相同</a:t>
            </a:r>
          </a:p>
          <a:p>
            <a:pPr lvl="1" eaLnBrk="1" hangingPunct="1"/>
            <a:r>
              <a:rPr lang="zh-CN" altLang="en-US" sz="2800" dirty="0"/>
              <a:t>元素&lt;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&gt;(</a:t>
            </a:r>
            <a:r>
              <a:rPr lang="zh-CN" altLang="en-US" sz="2800" dirty="0"/>
              <a:t>其中</a:t>
            </a:r>
            <a:r>
              <a:rPr lang="en-US" altLang="zh-CN" sz="2800" dirty="0"/>
              <a:t>m≥0,n≥0)</a:t>
            </a:r>
            <a:r>
              <a:rPr lang="zh-CN" altLang="en-US" sz="2800" dirty="0"/>
              <a:t>处于</a:t>
            </a:r>
            <a:r>
              <a:rPr lang="en-US" altLang="zh-CN" sz="2800" dirty="0"/>
              <a:t>m+n+1</a:t>
            </a:r>
            <a:r>
              <a:rPr lang="zh-CN" altLang="en-US" sz="2800" dirty="0"/>
              <a:t>行</a:t>
            </a:r>
          </a:p>
          <a:p>
            <a:pPr lvl="1" eaLnBrk="1" hangingPunct="1"/>
            <a:r>
              <a:rPr lang="zh-CN" altLang="en-US" sz="2800" dirty="0"/>
              <a:t>元素&lt;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&gt;</a:t>
            </a:r>
            <a:r>
              <a:rPr lang="zh-CN" altLang="en-US" sz="2800" dirty="0"/>
              <a:t>所处的行之前有</a:t>
            </a:r>
            <a:r>
              <a:rPr lang="en-US" altLang="zh-CN" sz="2800" dirty="0" err="1"/>
              <a:t>m+n</a:t>
            </a:r>
            <a:r>
              <a:rPr lang="zh-CN" altLang="en-US" sz="2800" dirty="0"/>
              <a:t>行</a:t>
            </a:r>
          </a:p>
          <a:p>
            <a:pPr lvl="1" eaLnBrk="1" hangingPunct="1"/>
            <a:r>
              <a:rPr lang="zh-CN" altLang="en-US" sz="2800" dirty="0"/>
              <a:t>元素&lt;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&gt;</a:t>
            </a:r>
            <a:r>
              <a:rPr lang="zh-CN" altLang="en-US" sz="2800" dirty="0"/>
              <a:t>是其所处的行中的第</a:t>
            </a:r>
            <a:r>
              <a:rPr lang="en-US" altLang="zh-CN" sz="2800" dirty="0"/>
              <a:t>n+1</a:t>
            </a:r>
            <a:r>
              <a:rPr lang="zh-CN" altLang="en-US" sz="2800" dirty="0"/>
              <a:t>元素</a:t>
            </a:r>
          </a:p>
          <a:p>
            <a:pPr lvl="1" eaLnBrk="1" hangingPunct="1"/>
            <a:r>
              <a:rPr lang="zh-CN" altLang="en-US" sz="2800" dirty="0"/>
              <a:t>所以&lt;</a:t>
            </a:r>
            <a:r>
              <a:rPr lang="en-US" altLang="zh-CN" sz="2800" dirty="0" err="1"/>
              <a:t>m,n</a:t>
            </a:r>
            <a:r>
              <a:rPr lang="en-US" altLang="zh-CN" sz="2800" dirty="0"/>
              <a:t>&gt;</a:t>
            </a:r>
            <a:r>
              <a:rPr lang="zh-CN" altLang="en-US" sz="2800" dirty="0"/>
              <a:t>是序列中第(1+2+…+(</a:t>
            </a:r>
            <a:r>
              <a:rPr lang="en-US" altLang="zh-CN" sz="2800" dirty="0" err="1"/>
              <a:t>m+n</a:t>
            </a:r>
            <a:r>
              <a:rPr lang="en-US" altLang="zh-CN" sz="2800" dirty="0"/>
              <a:t>))+（n+1）</a:t>
            </a:r>
            <a:r>
              <a:rPr lang="zh-CN" altLang="en-US" sz="2800" dirty="0"/>
              <a:t>个元素，即</a:t>
            </a: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63948"/>
              </p:ext>
            </p:extLst>
          </p:nvPr>
        </p:nvGraphicFramePr>
        <p:xfrm>
          <a:off x="2407170" y="4941168"/>
          <a:ext cx="7361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3" imgW="3060700" imgH="431800" progId="Equation.3">
                  <p:embed/>
                </p:oleObj>
              </mc:Choice>
              <mc:Fallback>
                <p:oleObj name="Equation" r:id="rId3" imgW="3060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170" y="4941168"/>
                        <a:ext cx="7361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800" dirty="0"/>
              <a:t>可列集的无穷子集仍为可列集。</a:t>
            </a:r>
          </a:p>
          <a:p>
            <a:pPr algn="just" eaLnBrk="1" hangingPunct="1"/>
            <a:r>
              <a:rPr lang="zh-CN" altLang="en-US" sz="2800" dirty="0"/>
              <a:t>证明：</a:t>
            </a:r>
          </a:p>
          <a:p>
            <a:pPr lvl="1" algn="just" eaLnBrk="1" hangingPunct="1"/>
            <a:r>
              <a:rPr lang="zh-CN" altLang="en-US" sz="2300" dirty="0"/>
              <a:t>此集合的元素可写成</a:t>
            </a:r>
            <a:r>
              <a:rPr lang="en-US" altLang="zh-CN" sz="2300" dirty="0"/>
              <a:t>a</a:t>
            </a:r>
            <a:r>
              <a:rPr lang="en-US" altLang="zh-CN" sz="2300" baseline="-30000" dirty="0"/>
              <a:t>1</a:t>
            </a:r>
            <a:r>
              <a:rPr lang="en-US" altLang="zh-CN" sz="2300" dirty="0"/>
              <a:t>, a</a:t>
            </a:r>
            <a:r>
              <a:rPr lang="en-US" altLang="zh-CN" sz="2300" baseline="-30000" dirty="0"/>
              <a:t>2</a:t>
            </a:r>
            <a:r>
              <a:rPr lang="en-US" altLang="zh-CN" sz="2300" dirty="0"/>
              <a:t>, …, a</a:t>
            </a:r>
            <a:r>
              <a:rPr lang="en-US" altLang="zh-CN" sz="2300" baseline="-30000" dirty="0"/>
              <a:t>n</a:t>
            </a:r>
            <a:r>
              <a:rPr lang="en-US" altLang="zh-CN" sz="2300" dirty="0"/>
              <a:t>, …</a:t>
            </a:r>
            <a:r>
              <a:rPr lang="zh-CN" altLang="en-US" sz="2300" dirty="0"/>
              <a:t>的形式</a:t>
            </a:r>
          </a:p>
          <a:p>
            <a:pPr lvl="1" algn="just" eaLnBrk="1" hangingPunct="1"/>
            <a:r>
              <a:rPr lang="zh-CN" altLang="en-US" sz="2300" dirty="0"/>
              <a:t>它的无穷子集可以这样得到：</a:t>
            </a:r>
          </a:p>
          <a:p>
            <a:pPr lvl="1" algn="just" eaLnBrk="1" hangingPunct="1"/>
            <a:r>
              <a:rPr lang="zh-CN" altLang="en-US" sz="2300" dirty="0"/>
              <a:t>从左向右，第一个是子集中元素的记为</a:t>
            </a:r>
            <a:r>
              <a:rPr lang="en-US" altLang="zh-CN" sz="2300" dirty="0"/>
              <a:t>a</a:t>
            </a:r>
            <a:r>
              <a:rPr lang="en-US" altLang="zh-CN" sz="2300" baseline="-30000" dirty="0"/>
              <a:t>i1</a:t>
            </a:r>
            <a:r>
              <a:rPr lang="en-US" altLang="zh-CN" sz="2300" dirty="0"/>
              <a:t>，</a:t>
            </a:r>
            <a:r>
              <a:rPr lang="zh-CN" altLang="en-US" sz="2300" dirty="0"/>
              <a:t>第二个是子集中元素的记为</a:t>
            </a:r>
            <a:r>
              <a:rPr lang="en-US" altLang="zh-CN" sz="2300" dirty="0"/>
              <a:t>a</a:t>
            </a:r>
            <a:r>
              <a:rPr lang="en-US" altLang="zh-CN" sz="2300" baseline="-30000" dirty="0"/>
              <a:t>i2</a:t>
            </a:r>
            <a:r>
              <a:rPr lang="en-US" altLang="zh-CN" sz="2300" dirty="0"/>
              <a:t>, …</a:t>
            </a:r>
          </a:p>
          <a:p>
            <a:pPr lvl="1" algn="just" eaLnBrk="1" hangingPunct="1"/>
            <a:r>
              <a:rPr lang="zh-CN" altLang="en-US" sz="2300" dirty="0"/>
              <a:t>于是，此子集的元素可排列为：</a:t>
            </a:r>
          </a:p>
          <a:p>
            <a:pPr lvl="1" algn="just" eaLnBrk="1" hangingPunct="1"/>
            <a:r>
              <a:rPr lang="zh-CN" altLang="en-US" sz="2300" dirty="0"/>
              <a:t> </a:t>
            </a:r>
            <a:r>
              <a:rPr lang="en-US" altLang="zh-CN" sz="2300" dirty="0"/>
              <a:t>a</a:t>
            </a:r>
            <a:r>
              <a:rPr lang="en-US" altLang="zh-CN" sz="2300" baseline="-30000" dirty="0"/>
              <a:t>i1</a:t>
            </a:r>
            <a:r>
              <a:rPr lang="en-US" altLang="zh-CN" sz="2300" dirty="0"/>
              <a:t>, a</a:t>
            </a:r>
            <a:r>
              <a:rPr lang="en-US" altLang="zh-CN" sz="2300" baseline="-30000" dirty="0"/>
              <a:t>i2</a:t>
            </a:r>
            <a:r>
              <a:rPr lang="en-US" altLang="zh-CN" sz="2300" dirty="0"/>
              <a:t>, …, </a:t>
            </a:r>
            <a:r>
              <a:rPr lang="en-US" altLang="zh-CN" sz="2300" dirty="0" err="1"/>
              <a:t>a</a:t>
            </a:r>
            <a:r>
              <a:rPr lang="en-US" altLang="zh-CN" sz="2300" baseline="-30000" dirty="0" err="1"/>
              <a:t>in</a:t>
            </a:r>
            <a:r>
              <a:rPr lang="en-US" altLang="zh-CN" sz="2300" dirty="0"/>
              <a:t>, …。</a:t>
            </a:r>
          </a:p>
          <a:p>
            <a:pPr lvl="1" algn="just" eaLnBrk="1" hangingPunct="1"/>
            <a:r>
              <a:rPr lang="zh-CN" altLang="en-US" sz="2300" dirty="0"/>
              <a:t>所以，此子集是可列集。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设</a:t>
            </a:r>
            <a:r>
              <a:rPr lang="en-US" altLang="zh-CN" sz="2400" dirty="0"/>
              <a:t>A，B</a:t>
            </a:r>
            <a:r>
              <a:rPr lang="zh-CN" altLang="en-US" sz="2400" dirty="0"/>
              <a:t>是可列集，</a:t>
            </a:r>
            <a:r>
              <a:rPr lang="en-US" altLang="zh-CN" sz="2400" dirty="0"/>
              <a:t>A∩B= </a:t>
            </a:r>
            <a:r>
              <a:rPr lang="en-US" altLang="zh-CN" sz="2400" dirty="0">
                <a:sym typeface="Symbol" panose="05050102010706020507" pitchFamily="18" charset="2"/>
              </a:rPr>
              <a:t> </a:t>
            </a:r>
            <a:r>
              <a:rPr lang="en-US" altLang="zh-CN" sz="2400" dirty="0"/>
              <a:t>，</a:t>
            </a:r>
            <a:r>
              <a:rPr lang="zh-CN" altLang="en-US" sz="2400" dirty="0"/>
              <a:t>则</a:t>
            </a:r>
            <a:r>
              <a:rPr lang="en-US" altLang="zh-CN" sz="2400" dirty="0"/>
              <a:t>A∪B</a:t>
            </a:r>
            <a:r>
              <a:rPr lang="zh-CN" altLang="en-US" sz="2400" dirty="0"/>
              <a:t>是可列集。</a:t>
            </a:r>
          </a:p>
          <a:p>
            <a:pPr eaLnBrk="1" hangingPunct="1"/>
            <a:r>
              <a:rPr lang="zh-CN" altLang="en-US" sz="2400" dirty="0"/>
              <a:t>条件 “</a:t>
            </a:r>
            <a:r>
              <a:rPr lang="en-US" altLang="zh-CN" sz="2400" dirty="0"/>
              <a:t>A∩B= </a:t>
            </a:r>
            <a:r>
              <a:rPr lang="en-US" altLang="zh-CN" sz="2400" dirty="0">
                <a:sym typeface="Symbol" panose="05050102010706020507" pitchFamily="18" charset="2"/>
              </a:rPr>
              <a:t> ”</a:t>
            </a:r>
            <a:r>
              <a:rPr lang="zh-CN" altLang="en-US" sz="2400" dirty="0">
                <a:sym typeface="Symbol" panose="05050102010706020507" pitchFamily="18" charset="2"/>
              </a:rPr>
              <a:t>只是便于证明</a:t>
            </a:r>
            <a:endParaRPr lang="zh-CN" altLang="en-US" sz="2400" dirty="0"/>
          </a:p>
          <a:p>
            <a:pPr eaLnBrk="1" hangingPunct="1"/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sz="2400" dirty="0">
                <a:latin typeface="宋体" panose="02010600030101010101" pitchFamily="2" charset="-122"/>
              </a:rPr>
              <a:t>因为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是可列集，所以可设</a:t>
            </a:r>
            <a:r>
              <a:rPr lang="en-US" altLang="zh-CN" sz="2400" dirty="0"/>
              <a:t>A={a</a:t>
            </a:r>
            <a:r>
              <a:rPr lang="en-US" altLang="zh-CN" sz="2400" baseline="-30000" dirty="0"/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a</a:t>
            </a:r>
            <a:r>
              <a:rPr lang="en-US" altLang="zh-CN" sz="2400" baseline="-30000" dirty="0"/>
              <a:t>2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…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a</a:t>
            </a:r>
            <a:r>
              <a:rPr lang="en-US" altLang="zh-CN" sz="2400" baseline="-30000" dirty="0"/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…}</a:t>
            </a:r>
            <a:r>
              <a:rPr lang="en-US" altLang="zh-CN" sz="2400" dirty="0">
                <a:latin typeface="宋体" panose="02010600030101010101" pitchFamily="2" charset="-122"/>
              </a:rPr>
              <a:t>，</a:t>
            </a:r>
            <a:br>
              <a:rPr lang="en-US" altLang="zh-CN" sz="2400" dirty="0">
                <a:latin typeface="宋体" panose="02010600030101010101" pitchFamily="2" charset="-122"/>
              </a:rPr>
            </a:br>
            <a:r>
              <a:rPr lang="en-US" altLang="zh-CN" sz="2400" dirty="0"/>
              <a:t>B={ b</a:t>
            </a:r>
            <a:r>
              <a:rPr lang="en-US" altLang="zh-CN" sz="2400" baseline="-30000" dirty="0"/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b</a:t>
            </a:r>
            <a:r>
              <a:rPr lang="en-US" altLang="zh-CN" sz="2400" baseline="-30000" dirty="0"/>
              <a:t>2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…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 err="1"/>
              <a:t>b</a:t>
            </a:r>
            <a:r>
              <a:rPr lang="en-US" altLang="zh-CN" sz="2400" baseline="-30000" dirty="0" err="1"/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/>
              <a:t>…}</a:t>
            </a:r>
            <a:r>
              <a:rPr lang="en-US" altLang="zh-CN" sz="2400" dirty="0">
                <a:latin typeface="宋体" panose="02010600030101010101" pitchFamily="2" charset="-122"/>
              </a:rPr>
              <a:t>。</a:t>
            </a:r>
            <a:br>
              <a:rPr lang="en-US" altLang="zh-CN" sz="2400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于是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∪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可以写成</a:t>
            </a:r>
            <a:r>
              <a:rPr lang="zh-CN" altLang="en-US" sz="2400" dirty="0"/>
              <a:t>{</a:t>
            </a:r>
            <a:r>
              <a:rPr lang="en-US" altLang="zh-CN" sz="2400" dirty="0"/>
              <a:t>a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,b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,a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,b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a</a:t>
            </a:r>
            <a:r>
              <a:rPr lang="en-US" altLang="zh-CN" sz="2400" baseline="-30000" dirty="0" err="1"/>
              <a:t>n</a:t>
            </a:r>
            <a:r>
              <a:rPr lang="en-US" altLang="zh-CN" sz="2400" dirty="0" err="1"/>
              <a:t>,b</a:t>
            </a:r>
            <a:r>
              <a:rPr lang="en-US" altLang="zh-CN" sz="2400" baseline="-30000" dirty="0" err="1"/>
              <a:t>n</a:t>
            </a:r>
            <a:r>
              <a:rPr lang="en-US" altLang="zh-CN" sz="2400" dirty="0"/>
              <a:t>,…}</a:t>
            </a:r>
            <a:r>
              <a:rPr lang="en-US" altLang="zh-CN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且由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∩</a:t>
            </a:r>
            <a:r>
              <a:rPr lang="en-US" altLang="zh-CN" sz="2400" dirty="0"/>
              <a:t>B=</a:t>
            </a:r>
            <a:r>
              <a:rPr lang="en-US" altLang="zh-CN" sz="2400" dirty="0"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latin typeface="宋体" panose="02010600030101010101" pitchFamily="2" charset="-122"/>
              </a:rPr>
              <a:t>知，其中没有重复元。因此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∪</a:t>
            </a:r>
            <a:r>
              <a:rPr lang="en-US" altLang="zh-CN" sz="2400" dirty="0"/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是可列集。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400" dirty="0">
                    <a:latin typeface="宋体" panose="02010600030101010101" pitchFamily="2" charset="-122"/>
                  </a:rPr>
                  <a:t>设</a:t>
                </a:r>
                <a:r>
                  <a:rPr lang="en-US" altLang="zh-CN" sz="2400" dirty="0"/>
                  <a:t>A</a:t>
                </a:r>
                <a:r>
                  <a:rPr lang="en-US" altLang="zh-CN" sz="2400" baseline="-30000" dirty="0"/>
                  <a:t>1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400" dirty="0"/>
                  <a:t>A</a:t>
                </a:r>
                <a:r>
                  <a:rPr lang="en-US" altLang="zh-CN" sz="2400" baseline="-30000" dirty="0"/>
                  <a:t>2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400" dirty="0"/>
                  <a:t>…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400" dirty="0"/>
                  <a:t>A</a:t>
                </a:r>
                <a:r>
                  <a:rPr lang="en-US" altLang="zh-CN" sz="2400" baseline="-30000" dirty="0"/>
                  <a:t>n</a:t>
                </a:r>
                <a:r>
                  <a:rPr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lang="en-US" altLang="zh-CN" sz="2400" dirty="0"/>
                  <a:t>… 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是可数无穷多个可列集的序列，则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是可列集。</a:t>
                </a:r>
                <a:endParaRPr lang="en-US" altLang="zh-CN" sz="2400" dirty="0">
                  <a:latin typeface="宋体" panose="02010600030101010101" pitchFamily="2" charset="-122"/>
                </a:endParaRPr>
              </a:p>
              <a:p>
                <a:pPr eaLnBrk="1" hangingPunct="1"/>
                <a:r>
                  <a:rPr lang="zh-CN" altLang="en-US" sz="2400" dirty="0">
                    <a:latin typeface="宋体" panose="02010600030101010101" pitchFamily="2" charset="-122"/>
                  </a:rPr>
                  <a:t>即可数无穷多个可列集的并集是可列集。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9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证明：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不失一般性，设</a:t>
            </a:r>
            <a:r>
              <a:rPr lang="en-US" altLang="zh-CN" sz="2800"/>
              <a:t>A</a:t>
            </a:r>
            <a:r>
              <a:rPr lang="en-US" altLang="zh-CN" sz="2800" baseline="-30000"/>
              <a:t>1</a:t>
            </a:r>
            <a:r>
              <a:rPr lang="en-US" altLang="zh-CN" sz="2800"/>
              <a:t>, A</a:t>
            </a:r>
            <a:r>
              <a:rPr lang="en-US" altLang="zh-CN" sz="2800" baseline="-30000"/>
              <a:t>2</a:t>
            </a:r>
            <a:r>
              <a:rPr lang="en-US" altLang="zh-CN" sz="2800"/>
              <a:t>, …, A</a:t>
            </a:r>
            <a:r>
              <a:rPr lang="en-US" altLang="zh-CN" sz="2800" baseline="-30000"/>
              <a:t>n</a:t>
            </a:r>
            <a:r>
              <a:rPr lang="en-US" altLang="zh-CN" sz="2800"/>
              <a:t>,…</a:t>
            </a:r>
            <a:r>
              <a:rPr lang="zh-CN" altLang="en-US" sz="2800"/>
              <a:t>都是可数无穷集合，且为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A</a:t>
            </a:r>
            <a:r>
              <a:rPr lang="en-US" altLang="zh-CN" sz="2800" baseline="-30000"/>
              <a:t>1</a:t>
            </a:r>
            <a:r>
              <a:rPr lang="en-US" altLang="zh-CN" sz="2800"/>
              <a:t>={a</a:t>
            </a:r>
            <a:r>
              <a:rPr lang="en-US" altLang="zh-CN" sz="2800" baseline="-30000"/>
              <a:t>11</a:t>
            </a:r>
            <a:r>
              <a:rPr lang="en-US" altLang="zh-CN" sz="2800"/>
              <a:t>, a</a:t>
            </a:r>
            <a:r>
              <a:rPr lang="en-US" altLang="zh-CN" sz="2800" baseline="-30000"/>
              <a:t>12</a:t>
            </a:r>
            <a:r>
              <a:rPr lang="en-US" altLang="zh-CN" sz="2800"/>
              <a:t>, …, a</a:t>
            </a:r>
            <a:r>
              <a:rPr lang="en-US" altLang="zh-CN" sz="2800" baseline="-30000"/>
              <a:t>1n</a:t>
            </a:r>
            <a:r>
              <a:rPr lang="en-US" altLang="zh-CN" sz="2800"/>
              <a:t>, 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A</a:t>
            </a:r>
            <a:r>
              <a:rPr lang="en-US" altLang="zh-CN" sz="2800" baseline="-30000"/>
              <a:t>2</a:t>
            </a:r>
            <a:r>
              <a:rPr lang="en-US" altLang="zh-CN" sz="2800"/>
              <a:t>={a</a:t>
            </a:r>
            <a:r>
              <a:rPr lang="en-US" altLang="zh-CN" sz="2800" baseline="-30000"/>
              <a:t>21</a:t>
            </a:r>
            <a:r>
              <a:rPr lang="en-US" altLang="zh-CN" sz="2800"/>
              <a:t>, a</a:t>
            </a:r>
            <a:r>
              <a:rPr lang="en-US" altLang="zh-CN" sz="2800" baseline="-30000"/>
              <a:t>22</a:t>
            </a:r>
            <a:r>
              <a:rPr lang="en-US" altLang="zh-CN" sz="2800"/>
              <a:t>, …, a</a:t>
            </a:r>
            <a:r>
              <a:rPr lang="en-US" altLang="zh-CN" sz="2800" baseline="-30000"/>
              <a:t>2n</a:t>
            </a:r>
            <a:r>
              <a:rPr lang="en-US" altLang="zh-CN" sz="2800"/>
              <a:t>, 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A</a:t>
            </a:r>
            <a:r>
              <a:rPr lang="en-US" altLang="zh-CN" sz="2800" baseline="-30000"/>
              <a:t>3</a:t>
            </a:r>
            <a:r>
              <a:rPr lang="en-US" altLang="zh-CN" sz="2800"/>
              <a:t>={a</a:t>
            </a:r>
            <a:r>
              <a:rPr lang="en-US" altLang="zh-CN" sz="2800" baseline="-30000"/>
              <a:t>31</a:t>
            </a:r>
            <a:r>
              <a:rPr lang="en-US" altLang="zh-CN" sz="2800"/>
              <a:t>, a</a:t>
            </a:r>
            <a:r>
              <a:rPr lang="en-US" altLang="zh-CN" sz="2800" baseline="-30000"/>
              <a:t>32</a:t>
            </a:r>
            <a:r>
              <a:rPr lang="en-US" altLang="zh-CN" sz="2800"/>
              <a:t>, …, a</a:t>
            </a:r>
            <a:r>
              <a:rPr lang="en-US" altLang="zh-CN" sz="2800" baseline="-30000"/>
              <a:t>3n</a:t>
            </a:r>
            <a:r>
              <a:rPr lang="en-US" altLang="zh-CN" sz="2800"/>
              <a:t>, 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………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A</a:t>
            </a:r>
            <a:r>
              <a:rPr lang="en-US" altLang="zh-CN" sz="2800" baseline="-30000"/>
              <a:t>n</a:t>
            </a:r>
            <a:r>
              <a:rPr lang="en-US" altLang="zh-CN" sz="2800"/>
              <a:t>={a</a:t>
            </a:r>
            <a:r>
              <a:rPr lang="en-US" altLang="zh-CN" sz="2800" baseline="-30000"/>
              <a:t>n1</a:t>
            </a:r>
            <a:r>
              <a:rPr lang="en-US" altLang="zh-CN" sz="2800"/>
              <a:t>, a</a:t>
            </a:r>
            <a:r>
              <a:rPr lang="en-US" altLang="zh-CN" sz="2800" baseline="-30000"/>
              <a:t>n2</a:t>
            </a:r>
            <a:r>
              <a:rPr lang="en-US" altLang="zh-CN" sz="2800"/>
              <a:t>, …a</a:t>
            </a:r>
            <a:r>
              <a:rPr lang="en-US" altLang="zh-CN" sz="2800" baseline="-30000"/>
              <a:t>nn</a:t>
            </a:r>
            <a:r>
              <a:rPr lang="en-US" altLang="zh-CN" sz="2800"/>
              <a:t>, …}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en-US" altLang="zh-CN" sz="2800"/>
              <a:t>………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800" dirty="0"/>
                  <a:t>对于任意的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30000" dirty="0" err="1"/>
                  <a:t>ij</a:t>
                </a:r>
                <a:r>
                  <a:rPr lang="en-US" altLang="zh-CN" sz="2800" dirty="0"/>
                  <a:t>，</a:t>
                </a:r>
                <a:r>
                  <a:rPr lang="zh-CN" altLang="en-US" sz="2800" dirty="0"/>
                  <a:t>规定按各元素(</a:t>
                </a:r>
                <a:r>
                  <a:rPr lang="en-US" altLang="zh-CN" sz="2800" dirty="0" err="1"/>
                  <a:t>i+j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之和的大小排序，相同者按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的大小排序，如果当前排序者与前面已排好序的某元素相同则删去该当前元素，如此排下去，最后得        </a:t>
                </a:r>
              </a:p>
              <a:p>
                <a:pPr>
                  <a:buNone/>
                </a:pP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 ={</a:t>
                </a:r>
                <a:r>
                  <a:rPr lang="en-US" altLang="zh-CN" sz="2800" dirty="0"/>
                  <a:t>a</a:t>
                </a:r>
                <a:r>
                  <a:rPr lang="en-US" altLang="zh-CN" sz="2800" baseline="-30000" dirty="0"/>
                  <a:t>11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30000" dirty="0"/>
                  <a:t>12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30000" dirty="0"/>
                  <a:t>21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30000" dirty="0"/>
                  <a:t>13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30000" dirty="0"/>
                  <a:t>22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30000" dirty="0"/>
                  <a:t>31</a:t>
                </a:r>
                <a:r>
                  <a:rPr lang="en-US" altLang="zh-CN" sz="2800" dirty="0"/>
                  <a:t>, …, a</a:t>
                </a:r>
                <a:r>
                  <a:rPr lang="en-US" altLang="zh-CN" sz="2800" baseline="-30000" dirty="0"/>
                  <a:t>1n</a:t>
                </a:r>
                <a:r>
                  <a:rPr lang="en-US" altLang="zh-CN" sz="2800" dirty="0"/>
                  <a:t>, a</a:t>
                </a:r>
                <a:r>
                  <a:rPr lang="en-US" altLang="zh-CN" sz="2800" baseline="-30000" dirty="0"/>
                  <a:t>2(n-1)</a:t>
                </a:r>
                <a:r>
                  <a:rPr lang="en-US" altLang="zh-CN" sz="2800" dirty="0"/>
                  <a:t>,… a</a:t>
                </a:r>
                <a:r>
                  <a:rPr lang="en-US" altLang="zh-CN" sz="2800" baseline="-30000" dirty="0"/>
                  <a:t>n1</a:t>
                </a:r>
                <a:r>
                  <a:rPr lang="en-US" altLang="zh-CN" sz="2800" dirty="0"/>
                  <a:t>,…}。</a:t>
                </a:r>
              </a:p>
              <a:p>
                <a:pPr>
                  <a:buNone/>
                </a:pPr>
                <a:r>
                  <a:rPr lang="zh-CN" altLang="en-US" sz="2800" dirty="0"/>
                  <a:t>由定义可知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是可列集。 </a:t>
                </a:r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2" t="-2035" r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有理数集合是可列集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证明思路：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 dirty="0"/>
              <a:t>有理数的性质：任意有理数都可以表示成</a:t>
            </a:r>
            <a:r>
              <a:rPr lang="en-US" altLang="zh-CN" sz="2300" dirty="0"/>
              <a:t>p/q</a:t>
            </a:r>
            <a:r>
              <a:rPr lang="zh-CN" altLang="en-US" sz="2300" dirty="0"/>
              <a:t>形式，其中</a:t>
            </a:r>
            <a:r>
              <a:rPr lang="en-US" altLang="zh-CN" sz="2300" dirty="0" err="1"/>
              <a:t>p</a:t>
            </a:r>
            <a:r>
              <a:rPr lang="en-US" altLang="zh-CN" sz="2300" dirty="0" err="1">
                <a:sym typeface="Symbol" panose="05050102010706020507" pitchFamily="18" charset="2"/>
              </a:rPr>
              <a:t>Z</a:t>
            </a:r>
            <a:r>
              <a:rPr lang="en-US" altLang="zh-CN" sz="2300" dirty="0"/>
              <a:t>(</a:t>
            </a:r>
            <a:r>
              <a:rPr lang="zh-CN" altLang="en-US" sz="2300" dirty="0"/>
              <a:t>整数集合)，</a:t>
            </a:r>
            <a:r>
              <a:rPr lang="en-US" altLang="zh-CN" sz="2300" dirty="0" err="1"/>
              <a:t>q</a:t>
            </a:r>
            <a:r>
              <a:rPr lang="en-US" altLang="zh-CN" sz="2300" dirty="0" err="1">
                <a:sym typeface="Symbol" panose="05050102010706020507" pitchFamily="18" charset="2"/>
              </a:rPr>
              <a:t></a:t>
            </a:r>
            <a:r>
              <a:rPr lang="en-US" altLang="zh-CN" sz="2300" dirty="0" err="1"/>
              <a:t>Z</a:t>
            </a:r>
            <a:r>
              <a:rPr lang="en-US" altLang="zh-CN" sz="2300" baseline="30000" dirty="0"/>
              <a:t>+</a:t>
            </a:r>
            <a:r>
              <a:rPr lang="en-US" altLang="zh-CN" sz="2300" dirty="0"/>
              <a:t>(</a:t>
            </a:r>
            <a:r>
              <a:rPr lang="zh-CN" altLang="en-US" sz="2300" dirty="0"/>
              <a:t>正整数集合)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300" dirty="0">
                <a:sym typeface="Symbol" panose="05050102010706020507" pitchFamily="18" charset="2"/>
              </a:rPr>
              <a:t>Z</a:t>
            </a:r>
            <a:r>
              <a:rPr lang="en-US" altLang="zh-CN" sz="2300" dirty="0"/>
              <a:t>(</a:t>
            </a:r>
            <a:r>
              <a:rPr lang="zh-CN" altLang="en-US" sz="2300" dirty="0"/>
              <a:t>整数集合)、</a:t>
            </a:r>
            <a:r>
              <a:rPr lang="en-US" altLang="zh-CN" sz="2300" dirty="0"/>
              <a:t>Z</a:t>
            </a:r>
            <a:r>
              <a:rPr lang="en-US" altLang="zh-CN" sz="2300" baseline="30000" dirty="0"/>
              <a:t>+</a:t>
            </a:r>
            <a:r>
              <a:rPr lang="en-US" altLang="zh-CN" sz="2300" dirty="0"/>
              <a:t>(</a:t>
            </a:r>
            <a:r>
              <a:rPr lang="zh-CN" altLang="en-US" sz="2300" dirty="0"/>
              <a:t>正整数集合)是可列集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 dirty="0"/>
              <a:t>可列集的笛卡儿乘积仍为可列集（</a:t>
            </a:r>
            <a:r>
              <a:rPr lang="en-US" altLang="zh-CN" sz="2300" dirty="0"/>
              <a:t>Z</a:t>
            </a:r>
            <a:r>
              <a:rPr lang="en-US" altLang="zh-CN" sz="2300" dirty="0">
                <a:sym typeface="Symbol" panose="05050102010706020507" pitchFamily="18" charset="2"/>
              </a:rPr>
              <a:t></a:t>
            </a:r>
            <a:r>
              <a:rPr lang="en-US" altLang="zh-CN" sz="2300" dirty="0"/>
              <a:t>Z</a:t>
            </a:r>
            <a:r>
              <a:rPr lang="en-US" altLang="zh-CN" sz="2300" baseline="30000" dirty="0"/>
              <a:t>+</a:t>
            </a:r>
            <a:r>
              <a:rPr lang="en-US" altLang="zh-CN" sz="2300" dirty="0"/>
              <a:t> ）</a:t>
            </a:r>
            <a:endParaRPr lang="zh-CN" altLang="en-US" sz="23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 dirty="0"/>
              <a:t>可列集的无穷子集仍为可列集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100" dirty="0"/>
              <a:t>S= {&lt;0, 1&gt;} </a:t>
            </a:r>
            <a:r>
              <a:rPr lang="zh-CN" altLang="en-US" sz="2100" dirty="0">
                <a:latin typeface="宋体" panose="02010600030101010101" pitchFamily="2" charset="-122"/>
              </a:rPr>
              <a:t>∪</a:t>
            </a:r>
            <a:r>
              <a:rPr lang="en-US" altLang="zh-CN" sz="2100" dirty="0"/>
              <a:t>{&lt;p, q&gt; | &lt;p, q</a:t>
            </a:r>
            <a:r>
              <a:rPr lang="en-US" altLang="zh-CN" sz="2100" dirty="0" smtClean="0"/>
              <a:t>&gt; </a:t>
            </a:r>
            <a:r>
              <a:rPr lang="en-US" altLang="zh-CN" sz="2100" dirty="0" smtClean="0">
                <a:sym typeface="Symbol" panose="05050102010706020507" pitchFamily="18" charset="2"/>
              </a:rPr>
              <a:t></a:t>
            </a:r>
            <a:r>
              <a:rPr lang="en-US" altLang="zh-CN" sz="2100" dirty="0" smtClean="0"/>
              <a:t>Z</a:t>
            </a:r>
            <a:r>
              <a:rPr lang="en-US" altLang="zh-CN" sz="2100" dirty="0">
                <a:sym typeface="Symbol" panose="05050102010706020507" pitchFamily="18" charset="2"/>
              </a:rPr>
              <a:t>Z</a:t>
            </a:r>
            <a:r>
              <a:rPr lang="en-US" altLang="zh-CN" sz="2100" baseline="30000" dirty="0"/>
              <a:t>+</a:t>
            </a:r>
            <a:r>
              <a:rPr lang="en-US" altLang="zh-CN" sz="2100" dirty="0"/>
              <a:t>,</a:t>
            </a:r>
            <a:r>
              <a:rPr lang="zh-CN" altLang="en-US" sz="2100" dirty="0"/>
              <a:t>且</a:t>
            </a:r>
            <a:r>
              <a:rPr lang="en-US" altLang="zh-CN" sz="2100" dirty="0"/>
              <a:t>p/q</a:t>
            </a:r>
            <a:r>
              <a:rPr lang="zh-CN" altLang="en-US" sz="2100" dirty="0"/>
              <a:t>是既约分数}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300" dirty="0"/>
              <a:t>有理数集合可以与</a:t>
            </a:r>
            <a:r>
              <a:rPr lang="en-US" altLang="zh-CN" sz="2300" dirty="0"/>
              <a:t>S</a:t>
            </a:r>
            <a:r>
              <a:rPr lang="zh-CN" altLang="en-US" sz="2300" dirty="0"/>
              <a:t>建立双射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有理数集合是可列集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证明：</a:t>
            </a:r>
            <a:r>
              <a:rPr lang="zh-CN" altLang="en-US" sz="2400" dirty="0"/>
              <a:t>任意有理数都可以表示成</a:t>
            </a:r>
            <a:r>
              <a:rPr lang="en-US" altLang="zh-CN" sz="2400" dirty="0"/>
              <a:t>p/q</a:t>
            </a:r>
            <a:r>
              <a:rPr lang="zh-CN" altLang="en-US" sz="2400" dirty="0"/>
              <a:t>形式，其中</a:t>
            </a:r>
            <a:r>
              <a:rPr lang="en-US" altLang="zh-CN" sz="2400" dirty="0" err="1"/>
              <a:t>p</a:t>
            </a:r>
            <a:r>
              <a:rPr lang="en-US" altLang="zh-CN" sz="2400" dirty="0" err="1">
                <a:sym typeface="Symbol" panose="05050102010706020507" pitchFamily="18" charset="2"/>
              </a:rPr>
              <a:t>Z</a:t>
            </a:r>
            <a:r>
              <a:rPr lang="en-US" altLang="zh-CN" sz="2400" dirty="0"/>
              <a:t>(</a:t>
            </a:r>
            <a:r>
              <a:rPr lang="zh-CN" altLang="en-US" sz="2400" dirty="0"/>
              <a:t>整数集合)，</a:t>
            </a:r>
            <a:r>
              <a:rPr lang="en-US" altLang="zh-CN" sz="2400" dirty="0" err="1"/>
              <a:t>q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(</a:t>
            </a:r>
            <a:r>
              <a:rPr lang="zh-CN" altLang="en-US" sz="2400" dirty="0"/>
              <a:t>正整数集合)。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集合</a:t>
            </a:r>
            <a:r>
              <a:rPr lang="en-US" altLang="zh-CN" sz="2400" dirty="0"/>
              <a:t>Z</a:t>
            </a:r>
            <a:r>
              <a:rPr lang="en-US" altLang="zh-CN" sz="2400" dirty="0">
                <a:sym typeface="Symbol" panose="05050102010706020507" pitchFamily="18" charset="2"/>
              </a:rPr>
              <a:t></a:t>
            </a:r>
            <a:r>
              <a:rPr lang="en-US" altLang="zh-CN" sz="2400" dirty="0"/>
              <a:t>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={ &lt;p, q&gt;| </a:t>
            </a:r>
            <a:r>
              <a:rPr lang="en-US" altLang="zh-CN" sz="2400" dirty="0" err="1"/>
              <a:t>p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Z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q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dirty="0" err="1"/>
              <a:t>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}</a:t>
            </a:r>
            <a:r>
              <a:rPr lang="zh-CN" altLang="en-US" sz="2400" dirty="0"/>
              <a:t>是可列集，取其一个子集</a:t>
            </a:r>
            <a:r>
              <a:rPr lang="en-US" altLang="zh-CN" sz="2400" dirty="0"/>
              <a:t>S= {&lt;0, 1&gt;} </a:t>
            </a:r>
            <a:r>
              <a:rPr lang="zh-CN" altLang="en-US" sz="2400" dirty="0">
                <a:latin typeface="宋体" panose="02010600030101010101" pitchFamily="2" charset="-122"/>
              </a:rPr>
              <a:t>∪</a:t>
            </a:r>
            <a:r>
              <a:rPr lang="en-US" altLang="zh-CN" sz="2400" dirty="0"/>
              <a:t>{&lt;p, q&gt; | &lt;p, q&gt;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Z</a:t>
            </a:r>
            <a:r>
              <a:rPr lang="en-US" altLang="zh-CN" sz="2400" dirty="0">
                <a:sym typeface="Symbol" panose="05050102010706020507" pitchFamily="18" charset="2"/>
              </a:rPr>
              <a:t>Z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,</a:t>
            </a:r>
            <a:r>
              <a:rPr lang="zh-CN" altLang="en-US" sz="2400" dirty="0"/>
              <a:t>且</a:t>
            </a:r>
            <a:r>
              <a:rPr lang="en-US" altLang="zh-CN" sz="2400" dirty="0"/>
              <a:t>p/q</a:t>
            </a:r>
            <a:r>
              <a:rPr lang="zh-CN" altLang="en-US" sz="2400" dirty="0"/>
              <a:t>是既约分数}，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显然，由任意有理数的既约分数表示形式唯一可推知，有理数集合可以与</a:t>
            </a:r>
            <a:r>
              <a:rPr lang="en-US" altLang="zh-CN" sz="2400" dirty="0"/>
              <a:t>S</a:t>
            </a:r>
            <a:r>
              <a:rPr lang="zh-CN" altLang="en-US" sz="2400" dirty="0"/>
              <a:t>建立双射，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而</a:t>
            </a:r>
            <a:r>
              <a:rPr lang="en-US" altLang="zh-CN" sz="2400" dirty="0"/>
              <a:t>S</a:t>
            </a:r>
            <a:r>
              <a:rPr lang="zh-CN" altLang="en-US" sz="2400" dirty="0"/>
              <a:t>是可列集(</a:t>
            </a:r>
            <a:r>
              <a:rPr lang="zh-CN" altLang="en-US" sz="2400" dirty="0">
                <a:solidFill>
                  <a:schemeClr val="tx2"/>
                </a:solidFill>
              </a:rPr>
              <a:t>可列集的无穷子集仍为可列集</a:t>
            </a:r>
            <a:r>
              <a:rPr lang="zh-CN" altLang="en-US" sz="2400" dirty="0"/>
              <a:t>)，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故有理数集合是可列集。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定理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</a:rPr>
              <a:t>若</a:t>
            </a:r>
            <a:r>
              <a:rPr lang="en-US" altLang="zh-CN" sz="3600" dirty="0"/>
              <a:t>A</a:t>
            </a:r>
            <a:r>
              <a:rPr lang="en-US" altLang="zh-CN" sz="3600" baseline="-30000" dirty="0"/>
              <a:t>1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en-US" altLang="zh-CN" sz="3600" dirty="0"/>
              <a:t> A</a:t>
            </a:r>
            <a:r>
              <a:rPr lang="en-US" altLang="zh-CN" sz="3600" baseline="-30000" dirty="0"/>
              <a:t>2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en-US" altLang="zh-CN" sz="3600" dirty="0"/>
              <a:t> …</a:t>
            </a:r>
            <a:r>
              <a:rPr lang="en-US" altLang="zh-CN" sz="3600" dirty="0">
                <a:latin typeface="宋体" panose="02010600030101010101" pitchFamily="2" charset="-122"/>
              </a:rPr>
              <a:t>,</a:t>
            </a:r>
            <a:r>
              <a:rPr lang="en-US" altLang="zh-CN" sz="3600" dirty="0"/>
              <a:t>A</a:t>
            </a:r>
            <a:r>
              <a:rPr lang="en-US" altLang="zh-CN" sz="3600" baseline="-30000" dirty="0"/>
              <a:t>n</a:t>
            </a:r>
            <a:r>
              <a:rPr lang="zh-CN" altLang="en-US" sz="3600" dirty="0">
                <a:latin typeface="宋体" panose="02010600030101010101" pitchFamily="2" charset="-122"/>
              </a:rPr>
              <a:t>是可列集，则</a:t>
            </a:r>
            <a:r>
              <a:rPr lang="en-US" altLang="zh-CN" sz="3600" dirty="0"/>
              <a:t>A</a:t>
            </a:r>
            <a:r>
              <a:rPr lang="en-US" altLang="zh-CN" sz="3600" baseline="-30000" dirty="0"/>
              <a:t>1</a:t>
            </a:r>
            <a:r>
              <a:rPr lang="en-US" altLang="zh-CN" sz="3600" dirty="0">
                <a:sym typeface="Symbol" panose="05050102010706020507" pitchFamily="18" charset="2"/>
              </a:rPr>
              <a:t></a:t>
            </a:r>
            <a:r>
              <a:rPr lang="en-US" altLang="zh-CN" sz="3600" dirty="0"/>
              <a:t> A</a:t>
            </a:r>
            <a:r>
              <a:rPr lang="en-US" altLang="zh-CN" sz="3600" baseline="-30000" dirty="0"/>
              <a:t>2</a:t>
            </a:r>
            <a:r>
              <a:rPr lang="en-US" altLang="zh-CN" sz="3600" dirty="0">
                <a:sym typeface="Symbol" panose="05050102010706020507" pitchFamily="18" charset="2"/>
              </a:rPr>
              <a:t></a:t>
            </a:r>
            <a:r>
              <a:rPr lang="en-US" altLang="zh-CN" sz="3600" dirty="0"/>
              <a:t> … </a:t>
            </a:r>
            <a:r>
              <a:rPr lang="en-US" altLang="zh-CN" sz="3600" dirty="0">
                <a:sym typeface="Symbol" panose="05050102010706020507" pitchFamily="18" charset="2"/>
              </a:rPr>
              <a:t></a:t>
            </a:r>
            <a:r>
              <a:rPr lang="en-US" altLang="zh-CN" sz="3600" dirty="0"/>
              <a:t>A</a:t>
            </a:r>
            <a:r>
              <a:rPr lang="en-US" altLang="zh-CN" sz="3600" baseline="-30000" dirty="0"/>
              <a:t>n</a:t>
            </a:r>
            <a:r>
              <a:rPr lang="zh-CN" altLang="en-US" sz="3600" dirty="0">
                <a:latin typeface="宋体" panose="02010600030101010101" pitchFamily="2" charset="-122"/>
              </a:rPr>
              <a:t>是可列集。</a:t>
            </a:r>
          </a:p>
          <a:p>
            <a:pPr eaLnBrk="1" hangingPunct="1"/>
            <a:r>
              <a:rPr lang="zh-CN" altLang="en-US" sz="3600" dirty="0"/>
              <a:t>用归纳法证明。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主要内容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集合的等势关系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与自然数集合等势的集合-可列集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有穷与无穷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等势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康托尔定理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优势关系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优势关系的性质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有穷与无穷：差别不仅是数量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伽利略悖论：</a:t>
            </a:r>
          </a:p>
          <a:p>
            <a:pPr lvl="1" eaLnBrk="1" hangingPunct="1"/>
            <a:r>
              <a:rPr lang="zh-CN" altLang="en-US" sz="2800" dirty="0"/>
              <a:t>传统公理：“整体大于部分”</a:t>
            </a:r>
          </a:p>
          <a:p>
            <a:pPr lvl="1" eaLnBrk="1" hangingPunct="1"/>
            <a:r>
              <a:rPr lang="zh-CN" altLang="en-US" sz="2800" dirty="0"/>
              <a:t>伽利略发现：{1,2,3,…}与{1</a:t>
            </a:r>
            <a:r>
              <a:rPr lang="zh-CN" altLang="en-US" sz="2800" baseline="30000" dirty="0"/>
              <a:t>2</a:t>
            </a:r>
            <a:r>
              <a:rPr lang="zh-CN" altLang="en-US" sz="2800" dirty="0"/>
              <a:t>,2</a:t>
            </a:r>
            <a:r>
              <a:rPr lang="zh-CN" altLang="en-US" sz="2800" baseline="30000" dirty="0"/>
              <a:t>2</a:t>
            </a:r>
            <a:r>
              <a:rPr lang="zh-CN" altLang="en-US" sz="2800" dirty="0"/>
              <a:t>,3</a:t>
            </a:r>
            <a:r>
              <a:rPr lang="zh-CN" altLang="en-US" sz="2800" baseline="30000" dirty="0"/>
              <a:t>2</a:t>
            </a:r>
            <a:r>
              <a:rPr lang="zh-CN" altLang="en-US" sz="2800" dirty="0"/>
              <a:t>,…}一一对应。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有限集与无限集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S</a:t>
            </a:r>
            <a:r>
              <a:rPr lang="zh-CN" altLang="en-US" sz="2400" dirty="0"/>
              <a:t>是有限集合，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. </a:t>
            </a:r>
            <a:r>
              <a:rPr lang="zh-CN" altLang="en-US" sz="2400" dirty="0"/>
              <a:t>存在自然数</a:t>
            </a:r>
            <a:r>
              <a:rPr lang="en-US" altLang="zh-CN" sz="2400" dirty="0"/>
              <a:t>n，</a:t>
            </a:r>
            <a:r>
              <a:rPr lang="zh-CN" altLang="en-US" sz="2400" dirty="0"/>
              <a:t>使得</a:t>
            </a:r>
            <a:r>
              <a:rPr lang="en-US" altLang="zh-CN" sz="2400" dirty="0"/>
              <a:t>S</a:t>
            </a:r>
            <a:r>
              <a:rPr lang="zh-CN" altLang="en-US" sz="2400" dirty="0"/>
              <a:t>与{1,2,…</a:t>
            </a:r>
            <a:r>
              <a:rPr lang="en-US" altLang="zh-CN" sz="2400" dirty="0"/>
              <a:t>n}</a:t>
            </a:r>
            <a:r>
              <a:rPr lang="zh-CN" altLang="en-US" sz="2400" dirty="0"/>
              <a:t>等势</a:t>
            </a:r>
          </a:p>
          <a:p>
            <a:pPr eaLnBrk="1" hangingPunct="1"/>
            <a:r>
              <a:rPr lang="en-US" altLang="zh-CN" sz="2400" dirty="0"/>
              <a:t>S</a:t>
            </a:r>
            <a:r>
              <a:rPr lang="zh-CN" altLang="en-US" sz="2400" dirty="0"/>
              <a:t>无限集，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. </a:t>
            </a:r>
            <a:r>
              <a:rPr lang="zh-CN" altLang="en-US" sz="2400" dirty="0"/>
              <a:t>存在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真子集</a:t>
            </a:r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/>
              <a:t>，</a:t>
            </a:r>
            <a:r>
              <a:rPr lang="zh-CN" altLang="en-US" sz="2400" dirty="0"/>
              <a:t>使得</a:t>
            </a:r>
            <a:r>
              <a:rPr lang="en-US" altLang="zh-CN" sz="2400" dirty="0"/>
              <a:t>S</a:t>
            </a:r>
            <a:r>
              <a:rPr lang="zh-CN" altLang="en-US" sz="2400" dirty="0"/>
              <a:t>与</a:t>
            </a:r>
            <a:r>
              <a:rPr lang="en-US" altLang="zh-CN" sz="2400" dirty="0"/>
              <a:t>S’</a:t>
            </a:r>
            <a:r>
              <a:rPr lang="zh-CN" altLang="en-US" sz="2400" dirty="0"/>
              <a:t>等势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olidFill>
                  <a:srgbClr val="8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00"/>
                </a:solidFill>
              </a:rPr>
              <a:t>S</a:t>
            </a:r>
            <a:r>
              <a:rPr lang="zh-CN" altLang="en-US" sz="2400" dirty="0">
                <a:solidFill>
                  <a:srgbClr val="800000"/>
                </a:solidFill>
              </a:rPr>
              <a:t>一定包含一个与自然数集合等势的子集</a:t>
            </a:r>
            <a:r>
              <a:rPr lang="en-US" altLang="zh-CN" sz="2400" dirty="0">
                <a:solidFill>
                  <a:srgbClr val="800000"/>
                </a:solidFill>
              </a:rPr>
              <a:t>M = {a</a:t>
            </a:r>
            <a:r>
              <a:rPr lang="en-US" altLang="zh-CN" sz="2400" baseline="-25000" dirty="0">
                <a:solidFill>
                  <a:srgbClr val="800000"/>
                </a:solidFill>
              </a:rPr>
              <a:t>1</a:t>
            </a:r>
            <a:r>
              <a:rPr lang="en-US" altLang="zh-CN" sz="2400" dirty="0">
                <a:solidFill>
                  <a:srgbClr val="800000"/>
                </a:solidFill>
              </a:rPr>
              <a:t>,a</a:t>
            </a:r>
            <a:r>
              <a:rPr lang="en-US" altLang="zh-CN" sz="2400" baseline="-25000" dirty="0">
                <a:solidFill>
                  <a:srgbClr val="800000"/>
                </a:solidFill>
              </a:rPr>
              <a:t>2</a:t>
            </a:r>
            <a:r>
              <a:rPr lang="en-US" altLang="zh-CN" sz="2400" dirty="0">
                <a:solidFill>
                  <a:srgbClr val="800000"/>
                </a:solidFill>
              </a:rPr>
              <a:t>,a</a:t>
            </a:r>
            <a:r>
              <a:rPr lang="en-US" altLang="zh-CN" sz="2400" baseline="-25000" dirty="0">
                <a:solidFill>
                  <a:srgbClr val="800000"/>
                </a:solidFill>
              </a:rPr>
              <a:t>3</a:t>
            </a:r>
            <a:r>
              <a:rPr lang="en-US" altLang="zh-CN" sz="2400" dirty="0">
                <a:solidFill>
                  <a:srgbClr val="800000"/>
                </a:solidFill>
              </a:rPr>
              <a:t>,…}</a:t>
            </a:r>
            <a:endParaRPr lang="zh-CN" altLang="en-US" sz="2400" dirty="0">
              <a:solidFill>
                <a:srgbClr val="8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令</a:t>
            </a:r>
            <a:r>
              <a:rPr lang="en-US" altLang="zh-CN" sz="2400" dirty="0"/>
              <a:t>S’=S-{a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}，</a:t>
            </a:r>
            <a:r>
              <a:rPr lang="zh-CN" altLang="en-US" sz="2400" dirty="0"/>
              <a:t>可以定义</a:t>
            </a:r>
            <a:r>
              <a:rPr lang="en-US" altLang="zh-CN" sz="2400" dirty="0">
                <a:cs typeface="Tahoma" panose="020B0604030504040204" pitchFamily="34" charset="0"/>
              </a:rPr>
              <a:t>ƒ</a:t>
            </a:r>
            <a:r>
              <a:rPr lang="en-US" altLang="zh-CN" sz="2400" dirty="0"/>
              <a:t>:S</a:t>
            </a:r>
            <a:r>
              <a:rPr lang="en-US" altLang="zh-CN" sz="2400" dirty="0">
                <a:sym typeface="Symbol" panose="05050102010706020507" pitchFamily="18" charset="2"/>
              </a:rPr>
              <a:t>S’</a:t>
            </a:r>
            <a:r>
              <a:rPr lang="zh-CN" altLang="en-US" sz="2400" dirty="0">
                <a:sym typeface="Symbol" panose="05050102010706020507" pitchFamily="18" charset="2"/>
              </a:rPr>
              <a:t>如下：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对于任意</a:t>
            </a:r>
            <a:r>
              <a:rPr lang="en-US" altLang="zh-CN" sz="2400" dirty="0" err="1">
                <a:sym typeface="Symbol" panose="05050102010706020507" pitchFamily="18" charset="2"/>
              </a:rPr>
              <a:t>xM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cs typeface="Tahoma" panose="020B0604030504040204" pitchFamily="34" charset="0"/>
              </a:rPr>
              <a:t>ƒ(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>
                <a:cs typeface="Tahoma" panose="020B0604030504040204" pitchFamily="34" charset="0"/>
              </a:rPr>
              <a:t>)=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； </a:t>
            </a:r>
            <a:r>
              <a:rPr lang="zh-CN" altLang="en-US" sz="2400" dirty="0"/>
              <a:t>对于任意</a:t>
            </a:r>
            <a:r>
              <a:rPr lang="en-US" altLang="zh-CN" sz="2400" dirty="0" err="1">
                <a:sym typeface="Symbol" panose="05050102010706020507" pitchFamily="18" charset="2"/>
              </a:rPr>
              <a:t>xS-M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cs typeface="Tahoma" panose="020B0604030504040204" pitchFamily="34" charset="0"/>
              </a:rPr>
              <a:t>ƒ(</a:t>
            </a:r>
            <a:r>
              <a:rPr lang="en-US" altLang="zh-CN" sz="2400" dirty="0"/>
              <a:t>x</a:t>
            </a:r>
            <a:r>
              <a:rPr lang="en-US" altLang="zh-CN" sz="2400" dirty="0">
                <a:cs typeface="Tahoma" panose="020B0604030504040204" pitchFamily="34" charset="0"/>
              </a:rPr>
              <a:t>)= </a:t>
            </a:r>
            <a:r>
              <a:rPr lang="en-US" altLang="zh-CN" sz="2400" dirty="0"/>
              <a:t>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显然这是双射，即</a:t>
            </a:r>
            <a:r>
              <a:rPr lang="en-US" altLang="zh-CN" sz="2400" i="1" dirty="0"/>
              <a:t>S</a:t>
            </a:r>
            <a:r>
              <a:rPr lang="zh-CN" altLang="en-US" sz="2400" dirty="0"/>
              <a:t>与其真子集</a:t>
            </a:r>
            <a:r>
              <a:rPr lang="en-US" altLang="zh-CN" sz="2400" i="1" dirty="0"/>
              <a:t>S</a:t>
            </a:r>
            <a:r>
              <a:rPr lang="en-US" altLang="zh-CN" sz="2400" dirty="0"/>
              <a:t>’</a:t>
            </a:r>
            <a:r>
              <a:rPr lang="zh-CN" altLang="en-US" sz="2400" dirty="0"/>
              <a:t>等势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 假设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是有限集。令</a:t>
            </a:r>
            <a:r>
              <a:rPr lang="en-US" altLang="zh-CN" sz="2400" dirty="0" err="1">
                <a:sym typeface="Symbol" panose="05050102010706020507" pitchFamily="18" charset="2"/>
              </a:rPr>
              <a:t>card</a:t>
            </a:r>
            <a:r>
              <a:rPr lang="en-US" altLang="zh-CN" sz="2400" i="1" dirty="0" err="1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则给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任意的真子集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’, </a:t>
            </a: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dirty="0" err="1">
                <a:sym typeface="Symbol" panose="05050102010706020507" pitchFamily="18" charset="2"/>
              </a:rPr>
              <a:t>card</a:t>
            </a:r>
            <a:r>
              <a:rPr lang="en-US" altLang="zh-CN" sz="2400" i="1" dirty="0" err="1">
                <a:sym typeface="Symbol" panose="05050102010706020507" pitchFamily="18" charset="2"/>
              </a:rPr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’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必有</a:t>
            </a:r>
            <a:r>
              <a:rPr lang="en-US" altLang="zh-CN" sz="2400" i="1" dirty="0">
                <a:sym typeface="Symbol" panose="05050102010706020507" pitchFamily="18" charset="2"/>
              </a:rPr>
              <a:t>m&lt;n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因此从</a:t>
            </a:r>
            <a:r>
              <a:rPr lang="en-US" altLang="zh-CN" sz="2400" i="1" dirty="0">
                <a:sym typeface="Symbol" panose="05050102010706020507" pitchFamily="18" charset="2"/>
              </a:rPr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’</a:t>
            </a:r>
            <a:r>
              <a:rPr lang="zh-CN" altLang="en-US" sz="2400" dirty="0">
                <a:sym typeface="Symbol" panose="05050102010706020507" pitchFamily="18" charset="2"/>
              </a:rPr>
              <a:t>到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的任一单射不可能是双射，矛盾。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证明无限集等势的例子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(0,1)与整个实数集等势</a:t>
                </a:r>
              </a:p>
              <a:p>
                <a:pPr lvl="1" eaLnBrk="1" hangingPunct="1"/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双射：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: (0,1)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R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: 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) =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tg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(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𝝅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60000"/>
                  </a:spcBef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对任意不相等的实数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a,b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&lt;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),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[0,1]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与[</a:t>
                </a:r>
                <a:r>
                  <a:rPr lang="en-US" altLang="zh-CN" sz="2400" dirty="0" err="1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a,b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等势</a:t>
                </a:r>
              </a:p>
              <a:p>
                <a:pPr lvl="1" eaLnBrk="1" hangingPunct="1"/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双射： 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: [0,1]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[</a:t>
                </a:r>
                <a:r>
                  <a:rPr lang="en-US" altLang="zh-CN" sz="2400" i="1" dirty="0" err="1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,</a:t>
                </a:r>
                <a:r>
                  <a:rPr lang="en-US" altLang="zh-CN" sz="2400" i="1" dirty="0" err="1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]: 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 (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) =(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r>
                  <a:rPr lang="en-US" altLang="zh-CN" sz="2400" i="1" dirty="0" err="1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r>
                  <a:rPr lang="en-US" altLang="zh-CN" sz="2400" i="1" dirty="0" err="1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endParaRPr lang="en-US" altLang="zh-CN" sz="2400" i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这实际上意味着：任意长的线段与任意短的线段等势)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0" t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实数集不是可列集</a:t>
            </a:r>
            <a:endParaRPr lang="en-US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(0,1)不是可列集</a:t>
            </a:r>
          </a:p>
          <a:p>
            <a:pPr lvl="1" eaLnBrk="1" hangingPunct="1"/>
            <a:r>
              <a:rPr lang="zh-CN" altLang="en-US" sz="2300" dirty="0"/>
              <a:t>“对角线证明法”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 dirty="0"/>
              <a:t>假设(0,1)中的元素可以线性排列：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 dirty="0"/>
              <a:t>0.</a:t>
            </a:r>
            <a:r>
              <a:rPr lang="en-US" altLang="zh-CN" sz="2300" dirty="0">
                <a:solidFill>
                  <a:srgbClr val="FF0000"/>
                </a:solidFill>
              </a:rPr>
              <a:t>b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11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12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13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14</a:t>
            </a:r>
            <a:r>
              <a:rPr lang="en-US" altLang="zh-CN" sz="2300" dirty="0"/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0.b</a:t>
            </a:r>
            <a:r>
              <a:rPr lang="en-US" altLang="zh-CN" sz="2300" baseline="-25000" dirty="0"/>
              <a:t>21</a:t>
            </a:r>
            <a:r>
              <a:rPr lang="en-US" altLang="zh-CN" sz="2300" dirty="0">
                <a:solidFill>
                  <a:srgbClr val="FF0000"/>
                </a:solidFill>
              </a:rPr>
              <a:t>b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22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23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24</a:t>
            </a:r>
            <a:r>
              <a:rPr lang="en-US" altLang="zh-CN" sz="2300" dirty="0"/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0.b</a:t>
            </a:r>
            <a:r>
              <a:rPr lang="en-US" altLang="zh-CN" sz="2300" baseline="-25000" dirty="0"/>
              <a:t>31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32</a:t>
            </a:r>
            <a:r>
              <a:rPr lang="en-US" altLang="zh-CN" sz="2300" dirty="0">
                <a:solidFill>
                  <a:srgbClr val="FF0000"/>
                </a:solidFill>
              </a:rPr>
              <a:t>b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33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34</a:t>
            </a:r>
            <a:r>
              <a:rPr lang="en-US" altLang="zh-CN" sz="2300" dirty="0"/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0.b</a:t>
            </a:r>
            <a:r>
              <a:rPr lang="en-US" altLang="zh-CN" sz="2300" baseline="-25000" dirty="0"/>
              <a:t>41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42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43</a:t>
            </a:r>
            <a:r>
              <a:rPr lang="en-US" altLang="zh-CN" sz="2300" dirty="0">
                <a:solidFill>
                  <a:srgbClr val="FF0000"/>
                </a:solidFill>
              </a:rPr>
              <a:t>b</a:t>
            </a:r>
            <a:r>
              <a:rPr lang="en-US" altLang="zh-CN" sz="2300" baseline="-25000" dirty="0">
                <a:solidFill>
                  <a:srgbClr val="FF0000"/>
                </a:solidFill>
              </a:rPr>
              <a:t>44</a:t>
            </a:r>
            <a:r>
              <a:rPr lang="en-US" altLang="zh-CN" sz="2300" dirty="0"/>
              <a:t>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……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300" dirty="0"/>
              <a:t>则0. 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1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2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3</a:t>
            </a:r>
            <a:r>
              <a:rPr lang="en-US" altLang="zh-CN" sz="2300" dirty="0"/>
              <a:t>b</a:t>
            </a:r>
            <a:r>
              <a:rPr lang="en-US" altLang="zh-CN" sz="2300" baseline="-25000" dirty="0"/>
              <a:t>4</a:t>
            </a:r>
            <a:r>
              <a:rPr lang="en-US" altLang="zh-CN" sz="2300" dirty="0"/>
              <a:t>…（</a:t>
            </a:r>
            <a:r>
              <a:rPr lang="en-US" altLang="zh-CN" sz="2300" dirty="0" err="1"/>
              <a:t>b</a:t>
            </a:r>
            <a:r>
              <a:rPr lang="en-US" altLang="zh-CN" sz="2300" baseline="-25000" dirty="0" err="1"/>
              <a:t>i</a:t>
            </a:r>
            <a:r>
              <a:rPr lang="en-US" altLang="zh-CN" sz="2300" dirty="0" err="1"/>
              <a:t>≠</a:t>
            </a:r>
            <a:r>
              <a:rPr lang="en-US" altLang="zh-CN" sz="2300" dirty="0" err="1">
                <a:solidFill>
                  <a:srgbClr val="FF0000"/>
                </a:solidFill>
              </a:rPr>
              <a:t>b</a:t>
            </a:r>
            <a:r>
              <a:rPr lang="en-US" altLang="zh-CN" sz="2300" baseline="-25000" dirty="0" err="1">
                <a:solidFill>
                  <a:srgbClr val="FF0000"/>
                </a:solidFill>
              </a:rPr>
              <a:t>ii</a:t>
            </a:r>
            <a:r>
              <a:rPr lang="en-US" altLang="zh-CN" sz="2300" dirty="0"/>
              <a:t>）</a:t>
            </a:r>
            <a:r>
              <a:rPr lang="zh-CN" altLang="en-US" sz="2300" dirty="0"/>
              <a:t>不含在上述序列中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推论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10103"/>
                </a:solidFill>
                <a:latin typeface="宋体" panose="02010600030101010101" pitchFamily="2" charset="-122"/>
              </a:rPr>
              <a:t>实数集合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</a:rPr>
              <a:t>R，</a:t>
            </a:r>
            <a:r>
              <a:rPr lang="zh-CN" altLang="en-US" sz="3600" dirty="0">
                <a:solidFill>
                  <a:srgbClr val="010103"/>
                </a:solidFill>
                <a:latin typeface="宋体" panose="02010600030101010101" pitchFamily="2" charset="-122"/>
              </a:rPr>
              <a:t>区间(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</a:rPr>
              <a:t>a,+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)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</a:rPr>
              <a:t>、[</a:t>
            </a:r>
            <a:r>
              <a:rPr lang="en-US" altLang="zh-CN" sz="3600" dirty="0" err="1">
                <a:solidFill>
                  <a:srgbClr val="010103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</a:rPr>
              <a:t>]、[</a:t>
            </a:r>
            <a:r>
              <a:rPr lang="en-US" altLang="zh-CN" sz="3600" dirty="0" err="1">
                <a:solidFill>
                  <a:srgbClr val="010103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</a:rPr>
              <a:t>)、(</a:t>
            </a:r>
            <a:r>
              <a:rPr lang="en-US" altLang="zh-CN" sz="3600" dirty="0" err="1">
                <a:solidFill>
                  <a:srgbClr val="010103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</a:rPr>
              <a:t>]，</a:t>
            </a:r>
            <a:r>
              <a:rPr lang="zh-CN" altLang="en-US" sz="3600" dirty="0">
                <a:solidFill>
                  <a:srgbClr val="010103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sz="3600" dirty="0" err="1">
                <a:solidFill>
                  <a:srgbClr val="010103"/>
                </a:solidFill>
                <a:latin typeface="宋体" panose="02010600030101010101" pitchFamily="2" charset="-122"/>
              </a:rPr>
              <a:t>a≠b</a:t>
            </a:r>
            <a:r>
              <a:rPr lang="en-US" altLang="zh-CN" sz="3600" dirty="0">
                <a:solidFill>
                  <a:srgbClr val="010103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3600" dirty="0">
                <a:solidFill>
                  <a:srgbClr val="010103"/>
                </a:solidFill>
                <a:latin typeface="宋体" panose="02010600030101010101" pitchFamily="2" charset="-122"/>
              </a:rPr>
              <a:t>都是不可数的，且与区间(0,1)等势。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直线上的点集与平面上的点集等势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找双射</a:t>
            </a:r>
            <a:endParaRPr lang="zh-CN" altLang="en-US" dirty="0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2676525" y="5562600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6022848" y="1622687"/>
            <a:ext cx="4495800" cy="3581400"/>
          </a:xfrm>
          <a:prstGeom prst="parallelogram">
            <a:avLst>
              <a:gd name="adj" fmla="val 313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8862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743200" y="4876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0.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solidFill>
                  <a:srgbClr val="010103"/>
                </a:solidFill>
                <a:latin typeface="Times New Roman" panose="02020603050405020304" pitchFamily="18" charset="0"/>
              </a:rPr>
              <a:t>.....</a:t>
            </a:r>
          </a:p>
        </p:txBody>
      </p:sp>
      <p:sp>
        <p:nvSpPr>
          <p:cNvPr id="175111" name="AutoShape 7"/>
          <p:cNvSpPr>
            <a:spLocks noChangeArrowheads="1"/>
          </p:cNvSpPr>
          <p:nvPr/>
        </p:nvSpPr>
        <p:spPr bwMode="auto">
          <a:xfrm>
            <a:off x="3048000" y="3810000"/>
            <a:ext cx="7620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038600" y="3048001"/>
            <a:ext cx="297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0.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solidFill>
                  <a:srgbClr val="010103"/>
                </a:solidFill>
                <a:latin typeface="Times New Roman" panose="02020603050405020304" pitchFamily="18" charset="0"/>
              </a:rPr>
              <a:t>.......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10103"/>
                </a:solidFill>
                <a:latin typeface="Times New Roman" panose="02020603050405020304" pitchFamily="18" charset="0"/>
              </a:rPr>
              <a:t>0.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rgbClr val="010103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solidFill>
                  <a:srgbClr val="010103"/>
                </a:solidFill>
                <a:latin typeface="Times New Roman" panose="02020603050405020304" pitchFamily="18" charset="0"/>
              </a:rPr>
              <a:t>......</a:t>
            </a:r>
            <a:endParaRPr kumimoji="1" lang="en-US" altLang="zh-CN" sz="2400" b="1" baseline="-25000">
              <a:solidFill>
                <a:srgbClr val="0101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1" name="AutoShape 9"/>
          <p:cNvSpPr>
            <a:spLocks/>
          </p:cNvSpPr>
          <p:nvPr/>
        </p:nvSpPr>
        <p:spPr bwMode="auto">
          <a:xfrm>
            <a:off x="3886200" y="3276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562600" y="3505200"/>
            <a:ext cx="2438400" cy="12954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8001000" y="4800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175116" name="Text Box 12"/>
          <p:cNvSpPr txBox="1">
            <a:spLocks noChangeArrowheads="1"/>
          </p:cNvSpPr>
          <p:nvPr/>
        </p:nvSpPr>
        <p:spPr bwMode="auto">
          <a:xfrm>
            <a:off x="5257800" y="5257801"/>
            <a:ext cx="5029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这实际上意味着直线上的点与任意有限维空间的点“一样多”！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3600" dirty="0"/>
                  <a:t>设</a:t>
                </a:r>
                <a:r>
                  <a:rPr lang="en-US" altLang="zh-CN" sz="3600" dirty="0"/>
                  <a:t>A</a:t>
                </a:r>
                <a:r>
                  <a:rPr lang="en-US" altLang="zh-CN" sz="3600" baseline="-30000" dirty="0"/>
                  <a:t>1</a:t>
                </a:r>
                <a:r>
                  <a:rPr lang="en-US" altLang="zh-CN" sz="3600" dirty="0"/>
                  <a:t>, A</a:t>
                </a:r>
                <a:r>
                  <a:rPr lang="en-US" altLang="zh-CN" sz="3600" baseline="-30000" dirty="0"/>
                  <a:t>2</a:t>
                </a:r>
                <a:r>
                  <a:rPr lang="en-US" altLang="zh-CN" sz="3600" dirty="0"/>
                  <a:t>, …,A</a:t>
                </a:r>
                <a:r>
                  <a:rPr lang="en-US" altLang="zh-CN" sz="3600" baseline="-30000" dirty="0"/>
                  <a:t>n</a:t>
                </a:r>
                <a:r>
                  <a:rPr lang="en-US" altLang="zh-CN" sz="3600" dirty="0"/>
                  <a:t>, …</a:t>
                </a:r>
                <a:r>
                  <a:rPr lang="zh-CN" altLang="en-US" sz="3600" dirty="0"/>
                  <a:t>是互不相交的集合序列，它们的基数都是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</a:t>
                </a:r>
                <a:r>
                  <a:rPr lang="en-US" altLang="zh-CN" sz="3600" dirty="0"/>
                  <a:t> （</a:t>
                </a:r>
                <a:r>
                  <a:rPr lang="zh-CN" altLang="en-US" sz="3600" dirty="0"/>
                  <a:t>实数集的基数），则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6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600" dirty="0"/>
                  <a:t>的基数也是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</a:t>
                </a:r>
                <a:r>
                  <a:rPr lang="en-US" altLang="zh-CN" sz="3600" dirty="0"/>
                  <a:t> 。</a:t>
                </a:r>
                <a:r>
                  <a:rPr lang="zh-CN" altLang="en-US" sz="3600" dirty="0"/>
                  <a:t>即可数个基数为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</a:t>
                </a:r>
                <a:r>
                  <a:rPr lang="zh-CN" altLang="en-US" sz="3600" dirty="0"/>
                  <a:t>的集合的并集基数仍为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</a:t>
                </a:r>
                <a:r>
                  <a:rPr lang="en-US" altLang="zh-CN" sz="3600" dirty="0"/>
                  <a:t> 。 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8" t="-2442" r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/>
                  <a:t>设</a:t>
                </a:r>
                <a:r>
                  <a:rPr lang="en-US" altLang="zh-CN" sz="2800" dirty="0"/>
                  <a:t>I</a:t>
                </a:r>
                <a:r>
                  <a:rPr lang="en-US" altLang="zh-CN" sz="2800" baseline="-30000" dirty="0"/>
                  <a:t>n</a:t>
                </a:r>
                <a:r>
                  <a:rPr lang="en-US" altLang="zh-CN" sz="2800" dirty="0"/>
                  <a:t>=[n-1, n)，</a:t>
                </a:r>
                <a:r>
                  <a:rPr lang="zh-CN" altLang="en-US" sz="2800" dirty="0"/>
                  <a:t>则当</a:t>
                </a:r>
                <a:r>
                  <a:rPr lang="en-US" altLang="zh-CN" sz="2800" dirty="0" err="1"/>
                  <a:t>m≠n</a:t>
                </a:r>
                <a:r>
                  <a:rPr lang="zh-CN" altLang="en-US" sz="2800" dirty="0"/>
                  <a:t>时，</a:t>
                </a:r>
                <a:r>
                  <a:rPr lang="en-US" altLang="zh-CN" sz="2800" dirty="0" err="1"/>
                  <a:t>I</a:t>
                </a:r>
                <a:r>
                  <a:rPr lang="en-US" altLang="zh-CN" sz="2800" baseline="-30000" dirty="0" err="1"/>
                  <a:t>m</a:t>
                </a:r>
                <a:r>
                  <a:rPr lang="en-US" altLang="zh-CN" sz="2800" dirty="0" err="1"/>
                  <a:t>∩I</a:t>
                </a:r>
                <a:r>
                  <a:rPr lang="en-US" altLang="zh-CN" sz="2800" baseline="-30000" dirty="0" err="1"/>
                  <a:t>n</a:t>
                </a:r>
                <a:r>
                  <a:rPr lang="en-US" altLang="zh-CN" sz="2800" baseline="-30000" dirty="0"/>
                  <a:t> </a:t>
                </a:r>
                <a:r>
                  <a:rPr lang="en-US" altLang="zh-CN" sz="2800" dirty="0"/>
                  <a:t>=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</a:t>
                </a:r>
                <a:r>
                  <a:rPr lang="en-US" altLang="zh-CN" sz="2800" dirty="0"/>
                  <a:t>。</a:t>
                </a:r>
                <a:r>
                  <a:rPr lang="zh-CN" altLang="en-US" sz="2800" dirty="0"/>
                  <a:t>因为</a:t>
                </a:r>
                <a:r>
                  <a:rPr lang="en-US" altLang="zh-CN" sz="2800" dirty="0"/>
                  <a:t>I</a:t>
                </a:r>
                <a:r>
                  <a:rPr lang="en-US" altLang="zh-CN" sz="2800" baseline="-30000" dirty="0"/>
                  <a:t>n </a:t>
                </a:r>
                <a:r>
                  <a:rPr lang="en-US" altLang="zh-CN" sz="2800" dirty="0"/>
                  <a:t> (n=1, 2, …)</a:t>
                </a:r>
                <a:r>
                  <a:rPr lang="zh-CN" altLang="en-US" sz="2800" dirty="0"/>
                  <a:t>的基数是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</a:t>
                </a:r>
                <a:r>
                  <a:rPr lang="en-US" altLang="zh-CN" sz="2800" dirty="0"/>
                  <a:t> ，</a:t>
                </a:r>
                <a:r>
                  <a:rPr lang="zh-CN" altLang="en-US" sz="2800" dirty="0"/>
                  <a:t>故存在双射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</a:t>
                </a:r>
                <a:r>
                  <a:rPr lang="en-US" altLang="zh-CN" sz="2800" baseline="-30000" dirty="0"/>
                  <a:t>1</a:t>
                </a:r>
                <a:r>
                  <a:rPr lang="en-US" altLang="zh-CN" sz="2800" dirty="0"/>
                  <a:t>,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</a:t>
                </a:r>
                <a:r>
                  <a:rPr lang="en-US" altLang="zh-CN" sz="2800" baseline="-30000" dirty="0"/>
                  <a:t>2 </a:t>
                </a:r>
                <a:r>
                  <a:rPr lang="en-US" altLang="zh-CN" sz="2800" dirty="0"/>
                  <a:t>,…，</a:t>
                </a:r>
                <a:r>
                  <a:rPr lang="zh-CN" altLang="en-US" sz="2800" dirty="0"/>
                  <a:t>使得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</a:t>
                </a:r>
                <a:r>
                  <a:rPr lang="en-US" altLang="zh-CN" sz="2800" baseline="-30000" dirty="0"/>
                  <a:t>n</a:t>
                </a:r>
                <a:r>
                  <a:rPr lang="en-US" altLang="zh-CN" sz="2800" dirty="0"/>
                  <a:t>(I</a:t>
                </a:r>
                <a:r>
                  <a:rPr lang="en-US" altLang="zh-CN" sz="2800" baseline="-30000" dirty="0"/>
                  <a:t>n</a:t>
                </a:r>
                <a:r>
                  <a:rPr lang="en-US" altLang="zh-CN" sz="2800" dirty="0"/>
                  <a:t>)= A</a:t>
                </a:r>
                <a:r>
                  <a:rPr lang="en-US" altLang="zh-CN" sz="2800" baseline="-30000" dirty="0"/>
                  <a:t>n</a:t>
                </a:r>
                <a:r>
                  <a:rPr lang="en-US" altLang="zh-CN" sz="2800" dirty="0"/>
                  <a:t>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/>
                  <a:t>令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</a:t>
                </a:r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/>
                  <a:t>，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/>
                  <a:t>则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</a:t>
                </a: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  =[0, +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)</a:t>
                </a:r>
                <a:r>
                  <a:rPr lang="zh-CN" altLang="en-US" sz="2800" dirty="0"/>
                  <a:t>到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 的双射。</a:t>
                </a:r>
                <a:endParaRPr lang="en-US" altLang="zh-CN" sz="280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/>
                  <a:t>从而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与[0, +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)</a:t>
                </a:r>
                <a:r>
                  <a:rPr lang="zh-CN" altLang="en-US" sz="2800" dirty="0"/>
                  <a:t>等势，由推论知其基数为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</a:t>
                </a:r>
                <a:r>
                  <a:rPr lang="en-US" altLang="zh-CN" sz="2800" dirty="0"/>
                  <a:t> </a:t>
                </a:r>
                <a:r>
                  <a:rPr lang="en-US" altLang="zh-CN" dirty="0" smtClean="0"/>
                  <a:t>。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4" r="-4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康托定理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7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zh-CN" altLang="en-US" sz="2400" b="0" dirty="0"/>
                  <a:t>康托定理:任何集合与其幂集不等势</a:t>
                </a:r>
              </a:p>
              <a:p>
                <a:pPr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0" dirty="0"/>
                  <a:t>	即</a:t>
                </a:r>
                <a:r>
                  <a:rPr lang="zh-CN" altLang="en-US" sz="2400" b="0" dirty="0" smtClean="0"/>
                  <a:t>：</a:t>
                </a:r>
                <a:r>
                  <a:rPr lang="zh-CN" altLang="en-US" sz="2400" b="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0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400" b="0" dirty="0">
                    <a:sym typeface="Symbol" panose="05050102010706020507" pitchFamily="18" charset="2"/>
                  </a:rPr>
                  <a:t>P(A)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证明要点：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证明</a:t>
                </a:r>
                <a:r>
                  <a:rPr lang="en-US" altLang="zh-CN" sz="2400" b="0" dirty="0"/>
                  <a:t>A</a:t>
                </a:r>
                <a:r>
                  <a:rPr lang="zh-CN" altLang="en-US" sz="2400" b="0" dirty="0" smtClean="0"/>
                  <a:t>到</a:t>
                </a:r>
                <a:r>
                  <a:rPr lang="en-US" altLang="zh-CN" sz="2400" b="0" dirty="0" smtClean="0">
                    <a:sym typeface="Symbol" panose="05050102010706020507" pitchFamily="18" charset="2"/>
                  </a:rPr>
                  <a:t>P(A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的双射不存在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可证</a:t>
                </a:r>
                <a:r>
                  <a:rPr lang="zh-CN" altLang="en-US" sz="2400" b="0" dirty="0"/>
                  <a:t>从</a:t>
                </a:r>
                <a:r>
                  <a:rPr lang="en-US" altLang="zh-CN" sz="2400" b="0" dirty="0"/>
                  <a:t>A</a:t>
                </a:r>
                <a:r>
                  <a:rPr lang="zh-CN" altLang="en-US" sz="2400" b="0" dirty="0" smtClean="0"/>
                  <a:t>到</a:t>
                </a:r>
                <a:r>
                  <a:rPr lang="en-US" altLang="zh-CN" sz="2400" b="0" dirty="0" smtClean="0">
                    <a:sym typeface="Symbol" panose="05050102010706020507" pitchFamily="18" charset="2"/>
                  </a:rPr>
                  <a:t>P(A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的任意函数</a:t>
                </a:r>
                <a:r>
                  <a:rPr lang="en-US" altLang="zh-CN" sz="2400" b="0" i="1" dirty="0"/>
                  <a:t>g</a:t>
                </a:r>
                <a:r>
                  <a:rPr lang="zh-CN" altLang="en-US" sz="2400" b="0" dirty="0"/>
                  <a:t>， </a:t>
                </a:r>
                <a:r>
                  <a:rPr lang="en-US" altLang="zh-CN" sz="2400" b="0" i="1" dirty="0">
                    <a:sym typeface="Symbol" panose="05050102010706020507" pitchFamily="18" charset="2"/>
                  </a:rPr>
                  <a:t>g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不是满射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zh-CN" altLang="en-US" sz="2400" b="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可证存在</a:t>
                </a:r>
                <a:r>
                  <a:rPr lang="en-US" altLang="zh-CN" sz="2400" b="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B </a:t>
                </a:r>
                <a:r>
                  <a:rPr lang="en-US" altLang="zh-CN" sz="2400" b="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P(A</a:t>
                </a:r>
                <a:r>
                  <a:rPr lang="en-US" altLang="zh-CN" sz="2400" b="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)，</a:t>
                </a:r>
                <a:r>
                  <a:rPr lang="zh-CN" altLang="en-US" sz="2400" b="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其在</a:t>
                </a:r>
                <a:r>
                  <a:rPr lang="en-US" altLang="zh-CN" sz="2400" b="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A</a:t>
                </a:r>
                <a:r>
                  <a:rPr lang="zh-CN" altLang="en-US" sz="2400" b="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中没有原像</a:t>
                </a:r>
              </a:p>
              <a:p>
                <a:pPr>
                  <a:lnSpc>
                    <a:spcPct val="80000"/>
                  </a:lnSpc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证明：</a:t>
                </a:r>
                <a:r>
                  <a:rPr lang="zh-CN" altLang="en-US" sz="2400" b="0" dirty="0"/>
                  <a:t>设</a:t>
                </a:r>
                <a:r>
                  <a:rPr lang="en-US" altLang="zh-CN" sz="2400" b="0" i="1" dirty="0"/>
                  <a:t>g</a:t>
                </a:r>
                <a:r>
                  <a:rPr lang="zh-CN" altLang="en-US" sz="2400" b="0" dirty="0"/>
                  <a:t>是从</a:t>
                </a:r>
                <a:r>
                  <a:rPr lang="en-US" altLang="zh-CN" sz="2400" b="0" dirty="0"/>
                  <a:t>A</a:t>
                </a:r>
                <a:r>
                  <a:rPr lang="zh-CN" altLang="en-US" sz="2400" b="0" dirty="0" smtClean="0"/>
                  <a:t>到</a:t>
                </a:r>
                <a:r>
                  <a:rPr lang="en-US" altLang="zh-CN" sz="2400" b="0" dirty="0" smtClean="0">
                    <a:sym typeface="Symbol" panose="05050102010706020507" pitchFamily="18" charset="2"/>
                  </a:rPr>
                  <a:t>P(A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的函数，构造集合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如下：</a:t>
                </a:r>
              </a:p>
              <a:p>
                <a:pPr lvl="1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b="0" dirty="0">
                    <a:sym typeface="Symbol" panose="05050102010706020507" pitchFamily="18" charset="2"/>
                  </a:rPr>
                  <a:t>B={x| </a:t>
                </a:r>
                <a:r>
                  <a:rPr lang="en-US" altLang="zh-CN" sz="2400" b="0" dirty="0" err="1">
                    <a:sym typeface="Symbol" panose="05050102010706020507" pitchFamily="18" charset="2"/>
                  </a:rPr>
                  <a:t>xA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, 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但</a:t>
                </a:r>
                <a:r>
                  <a:rPr lang="en-US" altLang="zh-CN" sz="2400" b="0" dirty="0" err="1">
                    <a:sym typeface="Symbol" panose="05050102010706020507" pitchFamily="18" charset="2"/>
                  </a:rPr>
                  <a:t>x</a:t>
                </a:r>
                <a:r>
                  <a:rPr lang="en-US" altLang="zh-CN" sz="2400" b="0" i="1" dirty="0" err="1">
                    <a:sym typeface="Symbol" panose="05050102010706020507" pitchFamily="18" charset="2"/>
                  </a:rPr>
                  <a:t>g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(x)}，</a:t>
                </a:r>
              </a:p>
              <a:p>
                <a:pPr lvl="1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则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B</a:t>
                </a:r>
                <a:r>
                  <a:rPr lang="en-US" altLang="zh-CN" sz="2400" b="0" dirty="0" smtClean="0">
                    <a:sym typeface="Symbol" panose="05050102010706020507" pitchFamily="18" charset="2"/>
                  </a:rPr>
                  <a:t>P(A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)，</a:t>
                </a:r>
              </a:p>
              <a:p>
                <a:pPr lvl="1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但不可能存在</a:t>
                </a:r>
                <a:r>
                  <a:rPr lang="en-US" altLang="zh-CN" sz="2400" b="0" dirty="0" err="1">
                    <a:sym typeface="Symbol" panose="05050102010706020507" pitchFamily="18" charset="2"/>
                  </a:rPr>
                  <a:t>xA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，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能满足</a:t>
                </a:r>
                <a:r>
                  <a:rPr lang="en-US" altLang="zh-CN" sz="2400" b="0" i="1" dirty="0">
                    <a:sym typeface="Symbol" panose="05050102010706020507" pitchFamily="18" charset="2"/>
                  </a:rPr>
                  <a:t>g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(x)=B，</a:t>
                </a:r>
              </a:p>
              <a:p>
                <a:pPr lvl="1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因为：如果有这样的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x, 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则</a:t>
                </a:r>
                <a:r>
                  <a:rPr lang="en-US" altLang="zh-CN" sz="2400" b="0" dirty="0" err="1">
                    <a:sym typeface="Symbol" panose="05050102010706020507" pitchFamily="18" charset="2"/>
                  </a:rPr>
                  <a:t>x</a:t>
                </a:r>
                <a:r>
                  <a:rPr lang="en-US" altLang="zh-CN" sz="2400" b="0" dirty="0" err="1" smtClean="0">
                    <a:sym typeface="Symbol" panose="05050102010706020507" pitchFamily="18" charset="2"/>
                  </a:rPr>
                  <a:t>B</a:t>
                </a:r>
                <a:r>
                  <a:rPr lang="en-US" altLang="zh-CN" sz="2400" b="0" dirty="0" smtClean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b="0" dirty="0" err="1">
                    <a:sym typeface="Symbol" panose="05050102010706020507" pitchFamily="18" charset="2"/>
                  </a:rPr>
                  <a:t>iff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. </a:t>
                </a:r>
                <a:r>
                  <a:rPr lang="en-US" altLang="zh-CN" sz="2400" b="0" dirty="0" err="1">
                    <a:sym typeface="Symbol" panose="05050102010706020507" pitchFamily="18" charset="2"/>
                  </a:rPr>
                  <a:t>xB</a:t>
                </a:r>
                <a:r>
                  <a:rPr lang="en-US" altLang="zh-CN" sz="2400" b="0" dirty="0">
                    <a:sym typeface="Symbol" panose="05050102010706020507" pitchFamily="18" charset="2"/>
                  </a:rPr>
                  <a:t>。</a:t>
                </a:r>
              </a:p>
              <a:p>
                <a:pPr lvl="1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0" dirty="0">
                    <a:sym typeface="Symbol" panose="05050102010706020507" pitchFamily="18" charset="2"/>
                  </a:rPr>
                  <a:t>因此，</a:t>
                </a:r>
                <a:r>
                  <a:rPr lang="en-US" altLang="zh-CN" sz="2400" b="0" i="1" dirty="0">
                    <a:sym typeface="Symbol" panose="05050102010706020507" pitchFamily="18" charset="2"/>
                  </a:rPr>
                  <a:t>g</a:t>
                </a:r>
                <a:r>
                  <a:rPr lang="zh-CN" altLang="en-US" sz="2400" b="0" dirty="0">
                    <a:sym typeface="Symbol" panose="05050102010706020507" pitchFamily="18" charset="2"/>
                  </a:rPr>
                  <a:t>不可能是满射。</a:t>
                </a:r>
              </a:p>
            </p:txBody>
          </p:sp>
        </mc:Choice>
        <mc:Fallback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3256" b="-2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ym typeface="Symbol" panose="05050102010706020507" pitchFamily="18" charset="2"/>
              </a:rPr>
              <a:t>康托悖论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康托悖论：不存在“一切集合的集合”。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如何比较集合的大小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“数得清”的我们就数元素个数。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“无数”的怎么办？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“常识”不一定经得起追问。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集合的优势关系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如果存在从集合</a:t>
            </a:r>
            <a:r>
              <a:rPr lang="en-US" altLang="zh-CN" sz="2800" dirty="0"/>
              <a:t>A</a:t>
            </a:r>
            <a:r>
              <a:rPr lang="zh-CN" altLang="en-US" sz="2800" dirty="0"/>
              <a:t>到集合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单射</a:t>
            </a:r>
            <a:r>
              <a:rPr lang="zh-CN" altLang="en-US" sz="2800" dirty="0"/>
              <a:t>，则称“集合</a:t>
            </a:r>
            <a:r>
              <a:rPr lang="en-US" altLang="zh-CN" sz="2800" dirty="0"/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优势于</a:t>
            </a:r>
            <a:r>
              <a:rPr lang="zh-CN" altLang="en-US" sz="2800" dirty="0"/>
              <a:t>集合</a:t>
            </a:r>
            <a:r>
              <a:rPr lang="en-US" altLang="zh-CN" sz="2800" dirty="0"/>
              <a:t>A”</a:t>
            </a:r>
          </a:p>
          <a:p>
            <a:pPr eaLnBrk="1" hangingPunct="1"/>
            <a:r>
              <a:rPr lang="zh-CN" altLang="en-US" sz="2800" dirty="0"/>
              <a:t>集合</a:t>
            </a:r>
            <a:r>
              <a:rPr lang="en-US" altLang="zh-CN" sz="2800" dirty="0"/>
              <a:t>B</a:t>
            </a:r>
            <a:r>
              <a:rPr lang="zh-CN" altLang="en-US" sz="2800" dirty="0"/>
              <a:t>优势于集合</a:t>
            </a:r>
            <a:r>
              <a:rPr lang="en-US" altLang="zh-CN" sz="2800" dirty="0"/>
              <a:t>A </a:t>
            </a:r>
            <a:r>
              <a:rPr lang="zh-CN" altLang="en-US" sz="2800" dirty="0"/>
              <a:t>记为 </a:t>
            </a:r>
            <a:r>
              <a:rPr lang="en-US" altLang="zh-CN" sz="2800" dirty="0"/>
              <a:t>A≤•B</a:t>
            </a:r>
          </a:p>
          <a:p>
            <a:pPr eaLnBrk="1" hangingPunct="1"/>
            <a:r>
              <a:rPr lang="zh-CN" altLang="en-US" sz="2800" dirty="0"/>
              <a:t>如果集合</a:t>
            </a:r>
            <a:r>
              <a:rPr lang="en-US" altLang="zh-CN" sz="2800" dirty="0"/>
              <a:t>B</a:t>
            </a:r>
            <a:r>
              <a:rPr lang="zh-CN" altLang="en-US" sz="2800" dirty="0"/>
              <a:t>优势于集合</a:t>
            </a:r>
            <a:r>
              <a:rPr lang="en-US" altLang="zh-CN" sz="2800" dirty="0"/>
              <a:t>A，</a:t>
            </a:r>
            <a:r>
              <a:rPr lang="zh-CN" altLang="en-US" sz="2800" dirty="0"/>
              <a:t>且</a:t>
            </a:r>
            <a:r>
              <a:rPr lang="en-US" altLang="zh-CN" sz="2800" dirty="0"/>
              <a:t>B</a:t>
            </a:r>
            <a:r>
              <a:rPr lang="zh-CN" altLang="en-US" sz="2800" dirty="0"/>
              <a:t>与</a:t>
            </a:r>
            <a:r>
              <a:rPr lang="en-US" altLang="zh-CN" sz="2800" dirty="0"/>
              <a:t>A</a:t>
            </a:r>
            <a:r>
              <a:rPr lang="zh-CN" altLang="en-US" sz="2800" i="1" dirty="0"/>
              <a:t>不等势</a:t>
            </a:r>
            <a:r>
              <a:rPr lang="zh-CN" altLang="en-US" sz="2800" dirty="0"/>
              <a:t>，则称“集合</a:t>
            </a:r>
            <a:r>
              <a:rPr lang="en-US" altLang="zh-CN" sz="2800" dirty="0"/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真优势于</a:t>
            </a:r>
            <a:r>
              <a:rPr lang="zh-CN" altLang="en-US" sz="2800" dirty="0"/>
              <a:t>集合</a:t>
            </a:r>
            <a:r>
              <a:rPr lang="en-US" altLang="zh-CN" sz="2800" dirty="0"/>
              <a:t>A”，</a:t>
            </a:r>
            <a:r>
              <a:rPr lang="zh-CN" altLang="en-US" sz="2800" dirty="0"/>
              <a:t>记为</a:t>
            </a:r>
            <a:r>
              <a:rPr lang="en-US" altLang="zh-CN" sz="2800" dirty="0"/>
              <a:t>A&lt;•B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800" dirty="0"/>
              <a:t>实数集合真优势于自然数集</a:t>
            </a:r>
          </a:p>
          <a:p>
            <a:pPr eaLnBrk="1" hangingPunct="1"/>
            <a:r>
              <a:rPr lang="zh-CN" altLang="en-US" sz="2800" dirty="0"/>
              <a:t>例子：对任意集合</a:t>
            </a:r>
            <a:r>
              <a:rPr lang="en-US" altLang="zh-CN" sz="2800" dirty="0"/>
              <a:t>A，A</a:t>
            </a:r>
            <a:r>
              <a:rPr lang="zh-CN" altLang="en-US" sz="2800" dirty="0"/>
              <a:t>的幂集</a:t>
            </a:r>
            <a:r>
              <a:rPr lang="zh-CN" altLang="en-US" sz="2800" dirty="0">
                <a:solidFill>
                  <a:srgbClr val="FF0000"/>
                </a:solidFill>
              </a:rPr>
              <a:t>真优势于</a:t>
            </a:r>
            <a:r>
              <a:rPr lang="zh-CN" altLang="en-US" sz="2800" dirty="0"/>
              <a:t>集合</a:t>
            </a:r>
            <a:r>
              <a:rPr lang="en-US" altLang="zh-CN" sz="2800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集合优势关系的性质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自反性</a:t>
            </a:r>
            <a:r>
              <a:rPr lang="zh-CN" altLang="en-US" sz="2800" dirty="0" smtClean="0"/>
              <a:t>：相等函数</a:t>
            </a:r>
            <a:endParaRPr lang="zh-CN" altLang="en-US" sz="2800" dirty="0"/>
          </a:p>
          <a:p>
            <a:pPr eaLnBrk="1" hangingPunct="1"/>
            <a:r>
              <a:rPr lang="zh-CN" altLang="en-US" sz="2800" dirty="0" smtClean="0"/>
              <a:t>反对称性：若</a:t>
            </a:r>
            <a:r>
              <a:rPr lang="en-US" altLang="zh-CN" sz="2800" dirty="0"/>
              <a:t>A≤•B，</a:t>
            </a:r>
            <a:r>
              <a:rPr lang="zh-CN" altLang="en-US" sz="2800" dirty="0"/>
              <a:t>且</a:t>
            </a:r>
            <a:r>
              <a:rPr lang="en-US" altLang="zh-CN" sz="2800" dirty="0"/>
              <a:t>B≤•A，</a:t>
            </a:r>
            <a:r>
              <a:rPr lang="zh-CN" altLang="en-US" sz="2800" dirty="0"/>
              <a:t>则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</a:t>
            </a:r>
            <a:r>
              <a:rPr lang="en-US" altLang="zh-CN" sz="2800" dirty="0"/>
              <a:t>B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300" dirty="0"/>
              <a:t>(Cantor-Bernstein</a:t>
            </a:r>
            <a:r>
              <a:rPr lang="zh-CN" altLang="en-US" sz="2300" dirty="0"/>
              <a:t>定理)</a:t>
            </a:r>
            <a:endParaRPr lang="zh-CN" altLang="en-US" sz="23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传递性：单射的复合仍然是单射</a:t>
            </a:r>
          </a:p>
          <a:p>
            <a:pPr eaLnBrk="1" hangingPunct="1"/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因此，集合优势关系是偏序关系</a:t>
            </a:r>
          </a:p>
          <a:p>
            <a:pPr lvl="1" eaLnBrk="1" hangingPunct="1"/>
            <a:r>
              <a:rPr lang="zh-CN" altLang="en-US" sz="2300" dirty="0">
                <a:sym typeface="Symbol" panose="05050102010706020507" pitchFamily="18" charset="2"/>
              </a:rPr>
              <a:t>其实，优势关系是</a:t>
            </a:r>
            <a:r>
              <a:rPr lang="zh-CN" altLang="en-US" sz="2300" dirty="0" smtClean="0">
                <a:sym typeface="Symbol" panose="05050102010706020507" pitchFamily="18" charset="2"/>
              </a:rPr>
              <a:t>全序</a:t>
            </a:r>
            <a:endParaRPr lang="en-US" altLang="zh-CN" sz="23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300" dirty="0" smtClean="0">
                <a:sym typeface="Symbol" panose="05050102010706020507" pitchFamily="18" charset="2"/>
              </a:rPr>
              <a:t>理由：基数</a:t>
            </a:r>
            <a:r>
              <a:rPr lang="zh-CN" altLang="en-US" sz="2300" dirty="0">
                <a:sym typeface="Symbol" panose="05050102010706020507" pitchFamily="18" charset="2"/>
              </a:rPr>
              <a:t>的三歧性定理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Cantor-Bernstein</a:t>
            </a:r>
            <a:r>
              <a:rPr lang="zh-CN" altLang="en-US" dirty="0" smtClean="0"/>
              <a:t>定理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zh-CN" altLang="en-US" sz="3600"/>
              <a:t>若存在</a:t>
            </a:r>
            <a:r>
              <a:rPr lang="en-US" altLang="zh-CN" sz="3600"/>
              <a:t>A</a:t>
            </a:r>
            <a:r>
              <a:rPr lang="zh-CN" altLang="en-US" sz="3600"/>
              <a:t>的子集</a:t>
            </a:r>
            <a:r>
              <a:rPr lang="en-US" altLang="zh-CN" sz="3600"/>
              <a:t>A</a:t>
            </a:r>
            <a:r>
              <a:rPr lang="en-US" altLang="zh-CN" sz="3600">
                <a:sym typeface="Symbol" panose="05050102010706020507" pitchFamily="18" charset="2"/>
              </a:rPr>
              <a:t></a:t>
            </a:r>
            <a:r>
              <a:rPr lang="zh-CN" altLang="en-US" sz="3600"/>
              <a:t>和</a:t>
            </a:r>
            <a:r>
              <a:rPr lang="en-US" altLang="zh-CN" sz="3600"/>
              <a:t>B</a:t>
            </a:r>
            <a:r>
              <a:rPr lang="zh-CN" altLang="en-US" sz="3600"/>
              <a:t>的子集</a:t>
            </a:r>
            <a:r>
              <a:rPr lang="en-US" altLang="zh-CN" sz="3600"/>
              <a:t>B</a:t>
            </a:r>
            <a:r>
              <a:rPr lang="en-US" altLang="zh-CN" sz="3600">
                <a:sym typeface="Symbol" panose="05050102010706020507" pitchFamily="18" charset="2"/>
              </a:rPr>
              <a:t></a:t>
            </a:r>
            <a:r>
              <a:rPr lang="en-US" altLang="zh-CN" sz="3600"/>
              <a:t>，</a:t>
            </a:r>
            <a:r>
              <a:rPr lang="zh-CN" altLang="en-US" sz="3600"/>
              <a:t>使得</a:t>
            </a:r>
            <a:r>
              <a:rPr lang="en-US" altLang="zh-CN" smtClean="0">
                <a:sym typeface="Symbol" panose="05050102010706020507" pitchFamily="18" charset="2"/>
              </a:rPr>
              <a:t>card</a:t>
            </a:r>
            <a:r>
              <a:rPr lang="en-US" altLang="zh-CN" smtClean="0"/>
              <a:t>A</a:t>
            </a:r>
            <a:r>
              <a:rPr lang="en-US" altLang="zh-CN" sz="3600"/>
              <a:t> =</a:t>
            </a:r>
            <a:r>
              <a:rPr lang="en-US" altLang="zh-CN" smtClean="0">
                <a:sym typeface="Symbol" panose="05050102010706020507" pitchFamily="18" charset="2"/>
              </a:rPr>
              <a:t>card</a:t>
            </a:r>
            <a:r>
              <a:rPr lang="en-US" altLang="zh-CN" sz="3600"/>
              <a:t>B</a:t>
            </a:r>
            <a:r>
              <a:rPr lang="en-US" altLang="zh-CN" sz="3600">
                <a:sym typeface="Symbol" panose="05050102010706020507" pitchFamily="18" charset="2"/>
              </a:rPr>
              <a:t></a:t>
            </a:r>
            <a:r>
              <a:rPr lang="zh-CN" altLang="en-US" sz="3600"/>
              <a:t>且</a:t>
            </a:r>
            <a:r>
              <a:rPr lang="en-US" altLang="zh-CN" smtClean="0">
                <a:sym typeface="Symbol" panose="05050102010706020507" pitchFamily="18" charset="2"/>
              </a:rPr>
              <a:t>card</a:t>
            </a:r>
            <a:r>
              <a:rPr lang="en-US" altLang="zh-CN" sz="3600"/>
              <a:t>B=</a:t>
            </a:r>
            <a:r>
              <a:rPr lang="en-US" altLang="zh-CN" smtClean="0">
                <a:sym typeface="Symbol" panose="05050102010706020507" pitchFamily="18" charset="2"/>
              </a:rPr>
              <a:t>card</a:t>
            </a:r>
            <a:r>
              <a:rPr lang="en-US" altLang="zh-CN" sz="3600"/>
              <a:t>A</a:t>
            </a:r>
            <a:r>
              <a:rPr lang="en-US" altLang="zh-CN" sz="3600">
                <a:sym typeface="Symbol" panose="05050102010706020507" pitchFamily="18" charset="2"/>
              </a:rPr>
              <a:t></a:t>
            </a:r>
            <a:r>
              <a:rPr lang="en-US" altLang="zh-CN" sz="3600"/>
              <a:t>，</a:t>
            </a:r>
            <a:r>
              <a:rPr lang="zh-CN" altLang="en-US" sz="3600"/>
              <a:t>则</a:t>
            </a:r>
            <a:r>
              <a:rPr lang="en-US" altLang="zh-CN" smtClean="0">
                <a:sym typeface="Symbol" panose="05050102010706020507" pitchFamily="18" charset="2"/>
              </a:rPr>
              <a:t>card</a:t>
            </a:r>
            <a:r>
              <a:rPr lang="en-US" altLang="zh-CN" sz="3600"/>
              <a:t>A=</a:t>
            </a:r>
            <a:r>
              <a:rPr lang="en-US" altLang="zh-CN" smtClean="0">
                <a:sym typeface="Symbol" panose="05050102010706020507" pitchFamily="18" charset="2"/>
              </a:rPr>
              <a:t>card</a:t>
            </a:r>
            <a:r>
              <a:rPr lang="en-US" altLang="zh-CN" sz="3600"/>
              <a:t>B。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优势关系的反对称性用于证明等势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证明实数集的两个子集(0,1)和[0,1]。</a:t>
            </a:r>
          </a:p>
          <a:p>
            <a:pPr eaLnBrk="1" hangingPunct="1"/>
            <a:r>
              <a:rPr lang="zh-CN" altLang="en-US" sz="2800" dirty="0"/>
              <a:t>有时候找双射不太容易</a:t>
            </a:r>
          </a:p>
          <a:p>
            <a:pPr lvl="1" eaLnBrk="1" hangingPunct="1"/>
            <a:r>
              <a:rPr lang="zh-CN" altLang="en-US" sz="2800" dirty="0"/>
              <a:t>关键是如何安排在[0,1]中但不在(0,1)中的0和1。</a:t>
            </a:r>
          </a:p>
          <a:p>
            <a:pPr lvl="1" eaLnBrk="1" hangingPunct="1"/>
            <a:r>
              <a:rPr lang="zh-CN" altLang="en-US" sz="2800" dirty="0"/>
              <a:t>宇宙旅馆的思路，{1/2，1/4，1/8，…},{0,1, 1/2，1/4，1/8，…}</a:t>
            </a:r>
          </a:p>
          <a:p>
            <a:pPr lvl="1" eaLnBrk="1" hangingPunct="1"/>
            <a:r>
              <a:rPr lang="zh-CN" altLang="en-US" sz="2800" dirty="0"/>
              <a:t>“腾出”前两个位置安排0和1</a:t>
            </a:r>
          </a:p>
          <a:p>
            <a:pPr lvl="1" eaLnBrk="1" hangingPunct="1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优势关系的反对称性用于证明等势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一种</m:t>
                    </m:r>
                    <m:r>
                      <m:rPr>
                        <m:nor/>
                      </m:rPr>
                      <a:rPr lang="zh-CN" altLang="en-US" sz="2800" dirty="0"/>
                      <m:t>证法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构造双射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  <m:r>
                                              <a:rPr lang="en-US" altLang="zh-CN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</m:t>
                                    </m:r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为</m:t>
                                    </m:r>
                                    <m:r>
                                      <a:rPr lang="zh-CN" altLang="en-US" sz="2800" i="1" smtClean="0">
                                        <a:latin typeface="Cambria Math" panose="02040503050406030204" pitchFamily="18" charset="0"/>
                                      </a:rPr>
                                      <m:t>其他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值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优势关系的反对称性用于证明等势 (续)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4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sz="2800" dirty="0" smtClean="0"/>
                  <a:t>证明实数集的两个子集(0,1)和[0,1]。</a:t>
                </a:r>
              </a:p>
              <a:p>
                <a:pPr eaLnBrk="1" hangingPunct="1"/>
                <a:r>
                  <a:rPr lang="zh-CN" altLang="en-US" sz="2800" dirty="0"/>
                  <a:t>分别找两个单射往往比找一个双射</a:t>
                </a:r>
                <a:r>
                  <a:rPr lang="zh-CN" altLang="en-US" sz="2800" dirty="0" smtClean="0"/>
                  <a:t>容易</a:t>
                </a:r>
                <a:endParaRPr lang="en-US" altLang="zh-CN" sz="280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endParaRPr lang="en-US" altLang="zh-CN" sz="2800" b="1" i="1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𝒈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𝟒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/>
                  <a:t>注意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)=[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𝟑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]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9939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4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基数的三歧性定理</a:t>
            </a:r>
            <a:r>
              <a:rPr lang="zh-CN" altLang="en-US" b="1" dirty="0" smtClean="0"/>
              <a:t>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zh-CN" altLang="en-US" sz="2800" dirty="0"/>
              <a:t>对任意集合</a:t>
            </a:r>
            <a:r>
              <a:rPr lang="en-US" altLang="zh-CN" sz="2800" dirty="0"/>
              <a:t>A，B，</a:t>
            </a:r>
            <a:r>
              <a:rPr lang="zh-CN" altLang="en-US" sz="2800" dirty="0"/>
              <a:t>或者</a:t>
            </a:r>
            <a:r>
              <a:rPr lang="en-US" altLang="zh-CN" sz="2800" dirty="0" err="1">
                <a:sym typeface="Symbol" panose="05050102010706020507" pitchFamily="18" charset="2"/>
              </a:rPr>
              <a:t>card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card</a:t>
            </a:r>
            <a:r>
              <a:rPr lang="en-US" altLang="zh-CN" sz="2800" dirty="0" err="1"/>
              <a:t>B</a:t>
            </a:r>
            <a:r>
              <a:rPr lang="en-US" altLang="zh-CN" sz="2800" dirty="0"/>
              <a:t>，</a:t>
            </a:r>
            <a:r>
              <a:rPr lang="zh-CN" altLang="en-US" sz="2800" dirty="0"/>
              <a:t>或者</a:t>
            </a:r>
            <a:r>
              <a:rPr lang="en-US" altLang="zh-CN" sz="2800" dirty="0" err="1">
                <a:sym typeface="Symbol" panose="05050102010706020507" pitchFamily="18" charset="2"/>
              </a:rPr>
              <a:t>card</a:t>
            </a:r>
            <a:r>
              <a:rPr lang="en-US" altLang="zh-CN" sz="2800" dirty="0" err="1"/>
              <a:t>A＝</a:t>
            </a:r>
            <a:r>
              <a:rPr lang="en-US" altLang="zh-CN" sz="2800" dirty="0" err="1">
                <a:sym typeface="Symbol" panose="05050102010706020507" pitchFamily="18" charset="2"/>
              </a:rPr>
              <a:t>card</a:t>
            </a:r>
            <a:r>
              <a:rPr lang="en-US" altLang="zh-CN" sz="2800" dirty="0" err="1"/>
              <a:t>B</a:t>
            </a:r>
            <a:r>
              <a:rPr lang="en-US" altLang="zh-CN" sz="2800" dirty="0"/>
              <a:t>，</a:t>
            </a:r>
            <a:r>
              <a:rPr lang="zh-CN" altLang="en-US" sz="2800" dirty="0"/>
              <a:t>或者</a:t>
            </a:r>
            <a:r>
              <a:rPr lang="en-US" altLang="zh-CN" sz="2800" dirty="0" err="1">
                <a:sym typeface="Symbol" panose="05050102010706020507" pitchFamily="18" charset="2"/>
              </a:rPr>
              <a:t>card</a:t>
            </a:r>
            <a:r>
              <a:rPr lang="en-US" altLang="zh-CN" sz="2800" dirty="0" err="1"/>
              <a:t>B</a:t>
            </a:r>
            <a:r>
              <a:rPr lang="en-US" altLang="zh-CN" sz="2800" dirty="0" err="1">
                <a:sym typeface="Symbol" panose="05050102010706020507" pitchFamily="18" charset="2"/>
              </a:rPr>
              <a:t>card</a:t>
            </a:r>
            <a:r>
              <a:rPr lang="en-US" altLang="zh-CN" sz="2800" dirty="0" err="1"/>
              <a:t>A</a:t>
            </a:r>
            <a:r>
              <a:rPr lang="zh-CN" altLang="en-US" sz="2800" dirty="0"/>
              <a:t>且不能有两个式子同时成立。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集合的“大小”</a:t>
            </a:r>
          </a:p>
        </p:txBody>
      </p:sp>
      <p:sp>
        <p:nvSpPr>
          <p:cNvPr id="302083" name="AutoShape 3"/>
          <p:cNvSpPr>
            <a:spLocks noChangeArrowheads="1"/>
          </p:cNvSpPr>
          <p:nvPr/>
        </p:nvSpPr>
        <p:spPr bwMode="auto">
          <a:xfrm>
            <a:off x="2280917" y="2048950"/>
            <a:ext cx="5800725" cy="4572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438078" y="2520439"/>
            <a:ext cx="0" cy="1571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038028" y="41587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有限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847528" y="4830251"/>
            <a:ext cx="182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我们能感觉到的世界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990529" y="2468050"/>
            <a:ext cx="4763" cy="1238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761928" y="376345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可列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914328" y="315385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01010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kumimoji="1" lang="en-US" altLang="zh-CN" sz="2000" b="1" baseline="-25000">
                <a:solidFill>
                  <a:srgbClr val="010103"/>
                </a:solidFill>
                <a:latin typeface="Times New Roman" panose="02020603050405020304" pitchFamily="18" charset="0"/>
                <a:ea typeface="文鼎齿轮体" pitchFamily="33" charset="-122"/>
              </a:rPr>
              <a:t>0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600128" y="24680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523928" y="254425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01010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  <a:ea typeface="文鼎齿轮体" pitchFamily="33" charset="-122"/>
              </a:rPr>
              <a:t>1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447728" y="32300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点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209728" y="24680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4209728" y="246805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01010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kumimoji="1" lang="en-US" altLang="zh-CN" sz="2400" b="1" baseline="-25000">
                <a:solidFill>
                  <a:srgbClr val="010103"/>
                </a:solidFill>
                <a:latin typeface="Times New Roman" panose="02020603050405020304" pitchFamily="18" charset="0"/>
                <a:ea typeface="文鼎齿轮体" pitchFamily="33" charset="-122"/>
              </a:rPr>
              <a:t>2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904928" y="3763451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我们能想象到的世界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809928" y="2544250"/>
            <a:ext cx="3581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9600" b="1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6571928" y="33824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10103"/>
                </a:solidFill>
                <a:latin typeface="Times New Roman" panose="02020603050405020304" pitchFamily="18" charset="0"/>
              </a:rPr>
              <a:t>还有什么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连续统问题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按照基数的大小可排为：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1, 2, …, </a:t>
            </a:r>
            <a:r>
              <a:rPr lang="en-US" altLang="zh-CN" sz="2800" dirty="0"/>
              <a:t>n, …, </a:t>
            </a:r>
            <a:r>
              <a:rPr lang="en-US" altLang="zh-CN" sz="2800" dirty="0">
                <a:sym typeface="Symbol" panose="05050102010706020507" pitchFamily="18" charset="2"/>
              </a:rPr>
              <a:t></a:t>
            </a:r>
            <a:r>
              <a:rPr lang="en-US" altLang="zh-CN" sz="2800" baseline="-30000" dirty="0"/>
              <a:t>0</a:t>
            </a:r>
            <a:r>
              <a:rPr lang="en-US" altLang="zh-CN" sz="2800" dirty="0"/>
              <a:t>, </a:t>
            </a:r>
            <a:r>
              <a:rPr lang="en-US" altLang="zh-CN" sz="2800" dirty="0">
                <a:sym typeface="Symbol" panose="05050102010706020507" pitchFamily="18" charset="2"/>
              </a:rPr>
              <a:t>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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 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是否存在集合</a:t>
            </a:r>
            <a:r>
              <a:rPr lang="en-US" altLang="zh-CN" sz="2800" dirty="0"/>
              <a:t>S，</a:t>
            </a:r>
            <a:r>
              <a:rPr lang="zh-CN" altLang="en-US" sz="2800" dirty="0"/>
              <a:t>使得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zh-CN" altLang="en-US" sz="2800" dirty="0">
                <a:sym typeface="Symbol" panose="05050102010706020507" pitchFamily="18" charset="2"/>
              </a:rPr>
              <a:t></a:t>
            </a:r>
            <a:r>
              <a:rPr lang="zh-CN" altLang="en-US" sz="2800" baseline="-30000" dirty="0"/>
              <a:t>0</a:t>
            </a:r>
            <a:r>
              <a:rPr lang="zh-CN" altLang="en-US" sz="2800" dirty="0"/>
              <a:t>&lt; </a:t>
            </a:r>
            <a:r>
              <a:rPr lang="en-US" altLang="zh-CN" dirty="0" err="1" smtClean="0">
                <a:sym typeface="Symbol" panose="05050102010706020507" pitchFamily="18" charset="2"/>
              </a:rPr>
              <a:t>Card</a:t>
            </a:r>
            <a:r>
              <a:rPr lang="en-US" altLang="zh-CN" sz="2800" dirty="0" err="1"/>
              <a:t>S</a:t>
            </a:r>
            <a:r>
              <a:rPr lang="en-US" altLang="zh-CN" sz="2800" dirty="0"/>
              <a:t>&lt;</a:t>
            </a:r>
            <a:r>
              <a:rPr lang="en-US" altLang="zh-CN" sz="2800" dirty="0">
                <a:sym typeface="Symbol" panose="05050102010706020507" pitchFamily="18" charset="2"/>
              </a:rPr>
              <a:t></a:t>
            </a:r>
            <a:r>
              <a:rPr lang="en-US" altLang="zh-CN" sz="2800" baseline="-30000" dirty="0"/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即能否找到一实数集的子集，它是不可列集，但又不能与实数集合建立一一对应。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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=</a:t>
            </a:r>
            <a:r>
              <a:rPr lang="en-US" altLang="zh-CN" dirty="0" err="1" smtClean="0">
                <a:sym typeface="Symbol" panose="05050102010706020507" pitchFamily="18" charset="2"/>
              </a:rPr>
              <a:t>card</a:t>
            </a:r>
            <a:r>
              <a:rPr lang="en-US" altLang="zh-CN" sz="2800" dirty="0" err="1"/>
              <a:t>P</a:t>
            </a:r>
            <a:r>
              <a:rPr lang="en-US" altLang="zh-CN" sz="2800" dirty="0"/>
              <a:t>(R)</a:t>
            </a:r>
            <a:r>
              <a:rPr lang="zh-CN" altLang="en-US" sz="2800" dirty="0"/>
              <a:t> ，有穷基数，无穷基数，最小的无穷基数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朱梧槚先生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数学与无穷观的逻辑基础 </a:t>
            </a:r>
            <a:r>
              <a:rPr lang="en-US" altLang="zh-CN" dirty="0" smtClean="0"/>
              <a:t>O1-0/H64</a:t>
            </a:r>
          </a:p>
          <a:p>
            <a:r>
              <a:rPr lang="zh-CN" altLang="en-US" dirty="0" smtClean="0"/>
              <a:t>数学</a:t>
            </a:r>
            <a:r>
              <a:rPr lang="zh-CN" altLang="en-US" dirty="0"/>
              <a:t>无穷与中介的逻辑基础 </a:t>
            </a:r>
            <a:r>
              <a:rPr lang="en-US" altLang="zh-CN" dirty="0" smtClean="0"/>
              <a:t>O1-0/H93</a:t>
            </a:r>
          </a:p>
          <a:p>
            <a:r>
              <a:rPr lang="en-US" altLang="zh-CN" dirty="0"/>
              <a:t>1935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zh-CN" altLang="en-US" dirty="0" smtClean="0"/>
              <a:t>生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一，潜无限</a:t>
            </a:r>
            <a:endParaRPr lang="en-US" altLang="zh-CN" dirty="0" smtClean="0"/>
          </a:p>
          <a:p>
            <a:r>
              <a:rPr lang="zh-CN" altLang="en-US" smtClean="0"/>
              <a:t>所有，实无限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94" y="3068960"/>
            <a:ext cx="304800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2275471"/>
            <a:ext cx="2511307" cy="377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集合的</a:t>
            </a:r>
            <a:r>
              <a:rPr lang="zh-CN" altLang="en-US" dirty="0">
                <a:latin typeface="宋体" panose="02010600030101010101" pitchFamily="2" charset="-122"/>
              </a:rPr>
              <a:t>基数(势)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人们把相当于有限集合的元素数的概念推广到一般集合，称之为集合的基数(势，浓度)。集合</a:t>
            </a:r>
            <a:r>
              <a:rPr lang="en-US" altLang="zh-CN" sz="3600"/>
              <a:t>A</a:t>
            </a:r>
            <a:r>
              <a:rPr lang="zh-CN" altLang="en-US" sz="3600">
                <a:latin typeface="宋体" panose="02010600030101010101" pitchFamily="2" charset="-122"/>
              </a:rPr>
              <a:t>的基数记为</a:t>
            </a:r>
            <a:r>
              <a:rPr lang="zh-CN" altLang="en-US" sz="3600"/>
              <a:t>|</a:t>
            </a:r>
            <a:r>
              <a:rPr lang="en-US" altLang="zh-CN" sz="3600"/>
              <a:t>A|，</a:t>
            </a:r>
            <a:r>
              <a:rPr lang="zh-CN" altLang="en-US" sz="3600"/>
              <a:t>或者</a:t>
            </a:r>
            <a:r>
              <a:rPr lang="en-US" altLang="zh-CN" sz="3600"/>
              <a:t>cardA</a:t>
            </a:r>
            <a:r>
              <a:rPr lang="en-US" altLang="zh-CN" sz="3600">
                <a:latin typeface="宋体" panose="02010600030101010101" pitchFamily="2" charset="-122"/>
              </a:rPr>
              <a:t>。</a:t>
            </a:r>
            <a:r>
              <a:rPr lang="en-US" altLang="zh-CN" sz="3600"/>
              <a:t> 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</a:t>
            </a:r>
            <a:r>
              <a:rPr lang="zh-CN" altLang="en-US" dirty="0"/>
              <a:t>与无穷观的逻辑基础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21750"/>
            <a:ext cx="4693168" cy="15715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85" y="1844824"/>
            <a:ext cx="4799590" cy="35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</a:t>
            </a:r>
            <a:r>
              <a:rPr lang="zh-CN" altLang="en-US" dirty="0"/>
              <a:t>与无穷观的逻辑基础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600200"/>
            <a:ext cx="6545215" cy="2834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571" y="4468012"/>
            <a:ext cx="6435343" cy="15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</a:t>
            </a:r>
            <a:r>
              <a:rPr lang="zh-CN" altLang="en-US" dirty="0"/>
              <a:t>与无穷观的逻辑基础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[1]</a:t>
            </a:r>
            <a:r>
              <a:rPr lang="zh-CN" altLang="en-US" sz="2000" dirty="0"/>
              <a:t>朱梧槚</a:t>
            </a:r>
            <a:r>
              <a:rPr lang="en-US" altLang="zh-CN" sz="2000" dirty="0"/>
              <a:t>,</a:t>
            </a:r>
            <a:r>
              <a:rPr lang="zh-CN" altLang="en-US" sz="2000" dirty="0"/>
              <a:t>肖奚安</a:t>
            </a:r>
            <a:r>
              <a:rPr lang="en-US" altLang="zh-CN" sz="2000" dirty="0"/>
              <a:t>,</a:t>
            </a:r>
            <a:r>
              <a:rPr lang="zh-CN" altLang="en-US" sz="2000" dirty="0"/>
              <a:t>宋方敏</a:t>
            </a:r>
            <a:r>
              <a:rPr lang="en-US" altLang="zh-CN" sz="2000" dirty="0"/>
              <a:t>,</a:t>
            </a:r>
            <a:r>
              <a:rPr lang="zh-CN" altLang="en-US" sz="2000" dirty="0"/>
              <a:t>顾红芳</a:t>
            </a:r>
            <a:r>
              <a:rPr lang="en-US" altLang="zh-CN" sz="2000" dirty="0"/>
              <a:t>,</a:t>
            </a:r>
            <a:r>
              <a:rPr lang="zh-CN" altLang="en-US" sz="2000" dirty="0"/>
              <a:t>宫宁生</a:t>
            </a:r>
            <a:r>
              <a:rPr lang="en-US" altLang="zh-CN" sz="2000" dirty="0"/>
              <a:t>.</a:t>
            </a:r>
            <a:r>
              <a:rPr lang="zh-CN" altLang="en-US" sz="2000" dirty="0"/>
              <a:t>无穷观问题的研究</a:t>
            </a:r>
            <a:r>
              <a:rPr lang="en-US" altLang="zh-CN" sz="2000" dirty="0"/>
              <a:t>(Ⅳ)——</a:t>
            </a:r>
            <a:r>
              <a:rPr lang="zh-CN" altLang="en-US" sz="2000" dirty="0"/>
              <a:t>自然数系统与无穷公理</a:t>
            </a:r>
            <a:r>
              <a:rPr lang="en-US" altLang="zh-CN" sz="2000" dirty="0"/>
              <a:t>[J].</a:t>
            </a:r>
            <a:r>
              <a:rPr lang="zh-CN" altLang="en-US" sz="2000" dirty="0"/>
              <a:t>南京航空航天大学学报</a:t>
            </a:r>
            <a:r>
              <a:rPr lang="en-US" altLang="zh-CN" sz="2000" dirty="0"/>
              <a:t>,2002(04):307-311.</a:t>
            </a:r>
          </a:p>
          <a:p>
            <a:pPr marL="0" indent="0">
              <a:buNone/>
            </a:pPr>
            <a:r>
              <a:rPr lang="en-US" altLang="zh-CN" sz="2000" dirty="0"/>
              <a:t>[2]</a:t>
            </a:r>
            <a:r>
              <a:rPr lang="zh-CN" altLang="en-US" sz="2000" dirty="0"/>
              <a:t>肖奚安</a:t>
            </a:r>
            <a:r>
              <a:rPr lang="en-US" altLang="zh-CN" sz="2000" dirty="0"/>
              <a:t>,</a:t>
            </a:r>
            <a:r>
              <a:rPr lang="zh-CN" altLang="en-US" sz="2000" dirty="0"/>
              <a:t>宋方敏</a:t>
            </a:r>
            <a:r>
              <a:rPr lang="en-US" altLang="zh-CN" sz="2000" dirty="0"/>
              <a:t>,</a:t>
            </a:r>
            <a:r>
              <a:rPr lang="zh-CN" altLang="en-US" sz="2000" dirty="0"/>
              <a:t>顾红芳</a:t>
            </a:r>
            <a:r>
              <a:rPr lang="en-US" altLang="zh-CN" sz="2000" dirty="0"/>
              <a:t>,</a:t>
            </a:r>
            <a:r>
              <a:rPr lang="zh-CN" altLang="en-US" sz="2000" dirty="0"/>
              <a:t>宫宁生</a:t>
            </a:r>
            <a:r>
              <a:rPr lang="en-US" altLang="zh-CN" sz="2000" dirty="0"/>
              <a:t>,</a:t>
            </a:r>
            <a:r>
              <a:rPr lang="zh-CN" altLang="en-US" sz="2000" dirty="0"/>
              <a:t>朱梧槚</a:t>
            </a:r>
            <a:r>
              <a:rPr lang="en-US" altLang="zh-CN" sz="2000" dirty="0"/>
              <a:t>.</a:t>
            </a:r>
            <a:r>
              <a:rPr lang="zh-CN" altLang="en-US" sz="2000" dirty="0"/>
              <a:t>无穷观问题的研究</a:t>
            </a:r>
            <a:r>
              <a:rPr lang="en-US" altLang="zh-CN" sz="2000" dirty="0"/>
              <a:t>(Ⅴ)——</a:t>
            </a:r>
            <a:r>
              <a:rPr lang="zh-CN" altLang="en-US" sz="2000" dirty="0"/>
              <a:t>一个兼容实无限与潜无限的公理集合论系统</a:t>
            </a:r>
            <a:r>
              <a:rPr lang="en-US" altLang="zh-CN" sz="2000" dirty="0"/>
              <a:t>APAS[J].</a:t>
            </a:r>
            <a:r>
              <a:rPr lang="zh-CN" altLang="en-US" sz="2000" dirty="0"/>
              <a:t>南京航空航天大学学报</a:t>
            </a:r>
            <a:r>
              <a:rPr lang="en-US" altLang="zh-CN" sz="2000" dirty="0"/>
              <a:t>,2002(04):312-317.</a:t>
            </a:r>
          </a:p>
          <a:p>
            <a:pPr marL="0" indent="0">
              <a:buNone/>
            </a:pPr>
            <a:r>
              <a:rPr lang="en-US" altLang="zh-CN" sz="2000" dirty="0"/>
              <a:t>[3]</a:t>
            </a:r>
            <a:r>
              <a:rPr lang="zh-CN" altLang="en-US" sz="2000" dirty="0"/>
              <a:t>朱梧槚</a:t>
            </a:r>
            <a:r>
              <a:rPr lang="en-US" altLang="zh-CN" sz="2000" dirty="0"/>
              <a:t>,</a:t>
            </a:r>
            <a:r>
              <a:rPr lang="zh-CN" altLang="en-US" sz="2000" dirty="0"/>
              <a:t>肖奚安</a:t>
            </a:r>
            <a:r>
              <a:rPr lang="en-US" altLang="zh-CN" sz="2000" dirty="0"/>
              <a:t>,</a:t>
            </a:r>
            <a:r>
              <a:rPr lang="zh-CN" altLang="en-US" sz="2000" dirty="0"/>
              <a:t>宋方敏</a:t>
            </a:r>
            <a:r>
              <a:rPr lang="en-US" altLang="zh-CN" sz="2000" dirty="0"/>
              <a:t>,</a:t>
            </a:r>
            <a:r>
              <a:rPr lang="zh-CN" altLang="en-US" sz="2000" dirty="0"/>
              <a:t>顾红芳</a:t>
            </a:r>
            <a:r>
              <a:rPr lang="en-US" altLang="zh-CN" sz="2000" dirty="0"/>
              <a:t>.</a:t>
            </a:r>
            <a:r>
              <a:rPr lang="zh-CN" altLang="en-US" sz="2000" dirty="0"/>
              <a:t>无穷观问题的研究</a:t>
            </a:r>
            <a:r>
              <a:rPr lang="en-US" altLang="zh-CN" sz="2000" dirty="0"/>
              <a:t>(Ⅱ)—</a:t>
            </a:r>
            <a:r>
              <a:rPr lang="zh-CN" altLang="en-US" sz="2000" dirty="0"/>
              <a:t>从</a:t>
            </a:r>
            <a:r>
              <a:rPr lang="en-US" altLang="zh-CN" sz="2000" dirty="0" err="1"/>
              <a:t>Hausdorff</a:t>
            </a:r>
            <a:r>
              <a:rPr lang="zh-CN" altLang="en-US" sz="2000" dirty="0"/>
              <a:t>的直觉和</a:t>
            </a:r>
            <a:r>
              <a:rPr lang="en-US" altLang="zh-CN" sz="2000" dirty="0" err="1"/>
              <a:t>Poincaré</a:t>
            </a:r>
            <a:r>
              <a:rPr lang="zh-CN" altLang="en-US" sz="2000" dirty="0"/>
              <a:t>的名言到</a:t>
            </a:r>
            <a:r>
              <a:rPr lang="en-US" altLang="zh-CN" sz="2000" dirty="0" err="1"/>
              <a:t>Brouwer</a:t>
            </a:r>
            <a:r>
              <a:rPr lang="zh-CN" altLang="en-US" sz="2000" dirty="0"/>
              <a:t>剧场现象</a:t>
            </a:r>
            <a:r>
              <a:rPr lang="en-US" altLang="zh-CN" sz="2000" dirty="0"/>
              <a:t>[J].</a:t>
            </a:r>
            <a:r>
              <a:rPr lang="zh-CN" altLang="en-US" sz="2000" dirty="0"/>
              <a:t>南京航空航天大学学报</a:t>
            </a:r>
            <a:r>
              <a:rPr lang="en-US" altLang="zh-CN" sz="2000" dirty="0"/>
              <a:t>,2002(03):201-205.</a:t>
            </a:r>
          </a:p>
          <a:p>
            <a:pPr marL="0" indent="0">
              <a:buNone/>
            </a:pPr>
            <a:r>
              <a:rPr lang="en-US" altLang="zh-CN" sz="2000" dirty="0"/>
              <a:t>[4]</a:t>
            </a:r>
            <a:r>
              <a:rPr lang="zh-CN" altLang="en-US" sz="2000" dirty="0"/>
              <a:t>朱梧槚</a:t>
            </a:r>
            <a:r>
              <a:rPr lang="en-US" altLang="zh-CN" sz="2000" dirty="0"/>
              <a:t>,</a:t>
            </a:r>
            <a:r>
              <a:rPr lang="zh-CN" altLang="en-US" sz="2000" dirty="0"/>
              <a:t>肖奚安</a:t>
            </a:r>
            <a:r>
              <a:rPr lang="en-US" altLang="zh-CN" sz="2000" dirty="0"/>
              <a:t>,</a:t>
            </a:r>
            <a:r>
              <a:rPr lang="zh-CN" altLang="en-US" sz="2000" dirty="0"/>
              <a:t>宋方敏</a:t>
            </a:r>
            <a:r>
              <a:rPr lang="en-US" altLang="zh-CN" sz="2000" dirty="0"/>
              <a:t>,</a:t>
            </a:r>
            <a:r>
              <a:rPr lang="zh-CN" altLang="en-US" sz="2000" dirty="0"/>
              <a:t>顾红芳</a:t>
            </a:r>
            <a:r>
              <a:rPr lang="en-US" altLang="zh-CN" sz="2000" dirty="0"/>
              <a:t>.</a:t>
            </a:r>
            <a:r>
              <a:rPr lang="zh-CN" altLang="en-US" sz="2000" dirty="0"/>
              <a:t>无穷观问题的研究</a:t>
            </a:r>
            <a:r>
              <a:rPr lang="en-US" altLang="zh-CN" sz="2000" dirty="0"/>
              <a:t>(Ⅲ)——‘</a:t>
            </a:r>
            <a:r>
              <a:rPr lang="zh-CN" altLang="en-US" sz="2000" dirty="0"/>
              <a:t>每一’与‘所有’</a:t>
            </a:r>
            <a:r>
              <a:rPr lang="en-US" altLang="zh-CN" sz="2000" dirty="0"/>
              <a:t>[J].</a:t>
            </a:r>
            <a:r>
              <a:rPr lang="zh-CN" altLang="en-US" sz="2000" dirty="0"/>
              <a:t>南京航空航天大学学报</a:t>
            </a:r>
            <a:r>
              <a:rPr lang="en-US" altLang="zh-CN" sz="2000" dirty="0"/>
              <a:t>,2002(03):206-210.</a:t>
            </a:r>
          </a:p>
          <a:p>
            <a:pPr marL="0" indent="0">
              <a:buNone/>
            </a:pPr>
            <a:r>
              <a:rPr lang="en-US" altLang="zh-CN" sz="2000" dirty="0"/>
              <a:t>[5]</a:t>
            </a:r>
            <a:r>
              <a:rPr lang="zh-CN" altLang="en-US" sz="2000" dirty="0"/>
              <a:t>朱梧槚</a:t>
            </a:r>
            <a:r>
              <a:rPr lang="en-US" altLang="zh-CN" sz="2000" dirty="0"/>
              <a:t>,</a:t>
            </a:r>
            <a:r>
              <a:rPr lang="zh-CN" altLang="en-US" sz="2000" dirty="0"/>
              <a:t>袁相碗</a:t>
            </a:r>
            <a:r>
              <a:rPr lang="en-US" altLang="zh-CN" sz="2000" dirty="0"/>
              <a:t>,</a:t>
            </a:r>
            <a:r>
              <a:rPr lang="zh-CN" altLang="en-US" sz="2000" dirty="0"/>
              <a:t>郑毓信</a:t>
            </a:r>
            <a:r>
              <a:rPr lang="en-US" altLang="zh-CN" sz="2000" dirty="0"/>
              <a:t>.</a:t>
            </a:r>
            <a:r>
              <a:rPr lang="zh-CN" altLang="en-US" sz="2000" dirty="0"/>
              <a:t>关于数学基础诸流派的研究与评论</a:t>
            </a:r>
            <a:r>
              <a:rPr lang="en-US" altLang="zh-CN" sz="2000" dirty="0"/>
              <a:t>(Ⅲ)[J].</a:t>
            </a:r>
            <a:r>
              <a:rPr lang="zh-CN" altLang="en-US" sz="2000" dirty="0"/>
              <a:t>南京大学学报</a:t>
            </a:r>
            <a:r>
              <a:rPr lang="en-US" altLang="zh-CN" sz="2000" dirty="0"/>
              <a:t>(</a:t>
            </a:r>
            <a:r>
              <a:rPr lang="zh-CN" altLang="en-US" sz="2000" dirty="0"/>
              <a:t>自然科学版</a:t>
            </a:r>
            <a:r>
              <a:rPr lang="en-US" altLang="zh-CN" sz="2000" dirty="0"/>
              <a:t>),1984(01):181-189.</a:t>
            </a:r>
          </a:p>
          <a:p>
            <a:pPr marL="0" indent="0">
              <a:buNone/>
            </a:pPr>
            <a:r>
              <a:rPr lang="en-US" altLang="zh-CN" sz="2000" b="0" dirty="0"/>
              <a:t>[6]</a:t>
            </a:r>
            <a:r>
              <a:rPr lang="zh-CN" altLang="en-US" sz="2000" b="0" dirty="0"/>
              <a:t>朱梧槚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肖奚安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宋方敏</a:t>
            </a:r>
            <a:r>
              <a:rPr lang="en-US" altLang="zh-CN" sz="2000" b="0" dirty="0"/>
              <a:t>,</a:t>
            </a:r>
            <a:r>
              <a:rPr lang="zh-CN" altLang="en-US" sz="2000" b="0" dirty="0"/>
              <a:t>顾红芳</a:t>
            </a:r>
            <a:r>
              <a:rPr lang="en-US" altLang="zh-CN" sz="2000" b="0" dirty="0"/>
              <a:t>.</a:t>
            </a:r>
            <a:r>
              <a:rPr lang="zh-CN" altLang="en-US" sz="2000" b="0" dirty="0"/>
              <a:t>无穷观问题的研究</a:t>
            </a:r>
            <a:r>
              <a:rPr lang="en-US" altLang="zh-CN" sz="2000" b="0" dirty="0"/>
              <a:t>(I)——</a:t>
            </a:r>
            <a:r>
              <a:rPr lang="zh-CN" altLang="en-US" sz="2000" b="0" dirty="0"/>
              <a:t>历史的回顾与思考</a:t>
            </a:r>
            <a:r>
              <a:rPr lang="en-US" altLang="zh-CN" sz="2000" b="0" dirty="0"/>
              <a:t>[J].</a:t>
            </a:r>
            <a:r>
              <a:rPr lang="zh-CN" altLang="en-US" sz="2000" b="0" dirty="0"/>
              <a:t>南京航空航天大学学报</a:t>
            </a:r>
            <a:r>
              <a:rPr lang="en-US" altLang="zh-CN" sz="2000" b="0" dirty="0"/>
              <a:t>,2002(02):101-107.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42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论哲学无限与数学无限的异同点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张洪</a:t>
            </a:r>
            <a:r>
              <a:rPr lang="en-US" altLang="zh-CN" dirty="0"/>
              <a:t>,</a:t>
            </a:r>
            <a:r>
              <a:rPr lang="zh-CN" altLang="en-US" dirty="0"/>
              <a:t>庄严</a:t>
            </a:r>
            <a:r>
              <a:rPr lang="en-US" altLang="zh-CN" dirty="0"/>
              <a:t>.</a:t>
            </a:r>
            <a:r>
              <a:rPr lang="zh-CN" altLang="en-US" dirty="0"/>
              <a:t>论哲学无限与数学无限的异同点</a:t>
            </a:r>
            <a:r>
              <a:rPr lang="en-US" altLang="zh-CN" dirty="0"/>
              <a:t>(</a:t>
            </a:r>
            <a:r>
              <a:rPr lang="zh-CN" altLang="en-US" dirty="0"/>
              <a:t>下</a:t>
            </a:r>
            <a:r>
              <a:rPr lang="en-US" altLang="zh-CN" dirty="0"/>
              <a:t>)[J].</a:t>
            </a:r>
            <a:r>
              <a:rPr lang="zh-CN" altLang="en-US" dirty="0"/>
              <a:t>吉林省教育学院学报</a:t>
            </a:r>
            <a:r>
              <a:rPr lang="en-US" altLang="zh-CN" dirty="0"/>
              <a:t>,2018,34(03</a:t>
            </a:r>
            <a:r>
              <a:rPr lang="en-US" altLang="zh-CN" dirty="0" smtClean="0"/>
              <a:t>):180-186.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张</a:t>
            </a:r>
            <a:r>
              <a:rPr lang="zh-CN" altLang="en-US" dirty="0"/>
              <a:t>洪</a:t>
            </a:r>
            <a:r>
              <a:rPr lang="en-US" altLang="zh-CN" dirty="0"/>
              <a:t>,</a:t>
            </a:r>
            <a:r>
              <a:rPr lang="zh-CN" altLang="en-US" dirty="0"/>
              <a:t>庄严</a:t>
            </a:r>
            <a:r>
              <a:rPr lang="en-US" altLang="zh-CN" dirty="0"/>
              <a:t>.</a:t>
            </a:r>
            <a:r>
              <a:rPr lang="zh-CN" altLang="en-US" dirty="0"/>
              <a:t>论哲学无限与数学无限的异同点</a:t>
            </a:r>
            <a:r>
              <a:rPr lang="en-US" altLang="zh-CN" dirty="0"/>
              <a:t>(</a:t>
            </a:r>
            <a:r>
              <a:rPr lang="zh-CN" altLang="en-US" dirty="0"/>
              <a:t>上</a:t>
            </a:r>
            <a:r>
              <a:rPr lang="en-US" altLang="zh-CN" dirty="0"/>
              <a:t>)[J].</a:t>
            </a:r>
            <a:r>
              <a:rPr lang="zh-CN" altLang="en-US" dirty="0"/>
              <a:t>吉林省教育学院学报</a:t>
            </a:r>
            <a:r>
              <a:rPr lang="en-US" altLang="zh-CN" dirty="0"/>
              <a:t>,2018,34(02</a:t>
            </a:r>
            <a:r>
              <a:rPr lang="en-US" altLang="zh-CN" dirty="0" smtClean="0"/>
              <a:t>):179-186.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4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“潜无限”与“实无限”的异同点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“无限”的客观存在性： “实无限”认为无限客观存在，而“潜无限”认为无限不是一种实在，因而否认无限客观存在；</a:t>
            </a:r>
          </a:p>
          <a:p>
            <a:r>
              <a:rPr lang="zh-CN" altLang="en-US" dirty="0" smtClean="0"/>
              <a:t>关于</a:t>
            </a:r>
            <a:r>
              <a:rPr lang="zh-CN" altLang="en-US" dirty="0"/>
              <a:t>无限是否可以完成： “实无限”认为无限可以完成，反之，“潜无限”认为无限肯定不能完成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在“潜无限”观者那里，“无限”是一种潜在，处于不断构造之中，因而不是一种实在。</a:t>
            </a:r>
            <a:endParaRPr lang="en-US" altLang="zh-CN" dirty="0" smtClean="0"/>
          </a:p>
          <a:p>
            <a:r>
              <a:rPr lang="zh-CN" altLang="en-US" dirty="0" smtClean="0"/>
              <a:t>视频：悖论</a:t>
            </a:r>
            <a:r>
              <a:rPr lang="zh-CN" altLang="en-US" dirty="0"/>
              <a:t>：思维的魔方 第五讲（北京大学 陈波）</a:t>
            </a:r>
          </a:p>
          <a:p>
            <a:r>
              <a:rPr lang="en-US" altLang="zh-CN" dirty="0"/>
              <a:t>https://www.bilibili.com/video/BV1rt411e73s?p=5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29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集合的等势关系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 smtClean="0"/>
                  <a:t>等势关系的定义：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sz="2300" dirty="0"/>
                  <a:t>如果存在从集合</a:t>
                </a:r>
                <a:r>
                  <a:rPr lang="en-US" altLang="zh-CN" sz="2300" dirty="0"/>
                  <a:t>A</a:t>
                </a:r>
                <a:r>
                  <a:rPr lang="zh-CN" altLang="en-US" sz="2300" dirty="0"/>
                  <a:t>到集合</a:t>
                </a:r>
                <a:r>
                  <a:rPr lang="en-US" altLang="zh-CN" sz="2300" dirty="0"/>
                  <a:t>B</a:t>
                </a:r>
                <a:r>
                  <a:rPr lang="zh-CN" altLang="en-US" sz="2300" dirty="0"/>
                  <a:t>的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双射</a:t>
                </a:r>
                <a:r>
                  <a:rPr lang="zh-CN" altLang="en-US" sz="2300" dirty="0"/>
                  <a:t>，则称集合</a:t>
                </a:r>
                <a:r>
                  <a:rPr lang="en-US" altLang="zh-CN" sz="2300" dirty="0"/>
                  <a:t>A</a:t>
                </a:r>
                <a:r>
                  <a:rPr lang="zh-CN" altLang="en-US" sz="2300" dirty="0"/>
                  <a:t>与</a:t>
                </a:r>
                <a:r>
                  <a:rPr lang="en-US" altLang="zh-CN" sz="2300" dirty="0"/>
                  <a:t>B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等势（</a:t>
                </a:r>
                <a:r>
                  <a:rPr lang="zh-CN" altLang="en-US" sz="2300" dirty="0">
                    <a:latin typeface="宋体" panose="02010600030101010101" pitchFamily="2" charset="-122"/>
                  </a:rPr>
                  <a:t>对等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300" dirty="0"/>
                  <a:t>。也称</a:t>
                </a:r>
                <a:r>
                  <a:rPr lang="en-US" altLang="zh-CN" sz="2300" dirty="0"/>
                  <a:t>A</a:t>
                </a:r>
                <a:r>
                  <a:rPr lang="zh-CN" altLang="en-US" sz="2300" dirty="0"/>
                  <a:t>与</a:t>
                </a:r>
                <a:r>
                  <a:rPr lang="en-US" altLang="zh-CN" sz="2300" dirty="0"/>
                  <a:t>B</a:t>
                </a:r>
                <a:r>
                  <a:rPr lang="zh-CN" altLang="en-US" sz="2300" dirty="0"/>
                  <a:t>基数相同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300" dirty="0"/>
                  <a:t>集合</a:t>
                </a:r>
                <a:r>
                  <a:rPr lang="en-US" altLang="zh-CN" sz="2300" dirty="0"/>
                  <a:t>A</a:t>
                </a:r>
                <a:r>
                  <a:rPr lang="zh-CN" altLang="en-US" sz="2300" dirty="0"/>
                  <a:t>与</a:t>
                </a:r>
                <a:r>
                  <a:rPr lang="en-US" altLang="zh-CN" sz="2300" dirty="0"/>
                  <a:t>B</a:t>
                </a:r>
                <a:r>
                  <a:rPr lang="zh-CN" altLang="en-US" sz="2300" dirty="0"/>
                  <a:t>等势记为</a:t>
                </a:r>
                <a:r>
                  <a:rPr lang="en-US" altLang="zh-CN" dirty="0" err="1" smtClean="0"/>
                  <a:t>card</a:t>
                </a:r>
                <a:r>
                  <a:rPr lang="en-US" altLang="zh-CN" sz="2300" dirty="0" err="1"/>
                  <a:t>A</a:t>
                </a:r>
                <a:r>
                  <a:rPr lang="en-US" altLang="zh-CN" sz="2300" dirty="0"/>
                  <a:t>=</a:t>
                </a:r>
                <a:r>
                  <a:rPr lang="en-US" altLang="zh-CN" dirty="0" err="1" smtClean="0"/>
                  <a:t>card</a:t>
                </a:r>
                <a:r>
                  <a:rPr lang="en-US" altLang="zh-CN" sz="2300" dirty="0" err="1"/>
                  <a:t>B</a:t>
                </a:r>
                <a:r>
                  <a:rPr lang="en-US" altLang="zh-CN" sz="2300" dirty="0"/>
                  <a:t>，</a:t>
                </a:r>
                <a:r>
                  <a:rPr lang="zh-CN" altLang="en-US" sz="2300" dirty="0"/>
                  <a:t>或者</a:t>
                </a:r>
                <a:r>
                  <a:rPr lang="en-US" altLang="zh-CN" sz="2300" dirty="0"/>
                  <a:t>A</a:t>
                </a:r>
                <a:r>
                  <a:rPr lang="en-US" altLang="zh-CN" sz="2300" dirty="0">
                    <a:sym typeface="Symbol" panose="05050102010706020507" pitchFamily="18" charset="2"/>
                  </a:rPr>
                  <a:t>B, </a:t>
                </a:r>
                <a:r>
                  <a:rPr lang="zh-CN" altLang="en-US" sz="2300" dirty="0" smtClean="0">
                    <a:sym typeface="Symbol" panose="05050102010706020507" pitchFamily="18" charset="2"/>
                  </a:rPr>
                  <a:t>否则</a:t>
                </a:r>
                <a:r>
                  <a:rPr lang="en-US" altLang="zh-CN" sz="2300" dirty="0" smtClean="0">
                    <a:sym typeface="Symbol" panose="05050102010706020507" pitchFamily="18" charset="2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3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≈</m:t>
                    </m:r>
                  </m:oMath>
                </a14:m>
                <a:r>
                  <a:rPr lang="en-US" altLang="zh-CN" sz="23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300" dirty="0" smtClean="0">
                    <a:sym typeface="Symbol" panose="05050102010706020507" pitchFamily="18" charset="2"/>
                  </a:rPr>
                  <a:t>B</a:t>
                </a:r>
                <a:endParaRPr lang="en-US" altLang="zh-CN" sz="2300" dirty="0"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300" dirty="0">
                    <a:sym typeface="Symbol" panose="05050102010706020507" pitchFamily="18" charset="2"/>
                  </a:rPr>
                  <a:t>AB</a:t>
                </a:r>
                <a:r>
                  <a:rPr lang="zh-CN" altLang="en-US" sz="2300" dirty="0">
                    <a:sym typeface="Symbol" panose="05050102010706020507" pitchFamily="18" charset="2"/>
                  </a:rPr>
                  <a:t>意味着：</a:t>
                </a:r>
                <a:r>
                  <a:rPr lang="en-US" altLang="zh-CN" sz="2300" dirty="0">
                    <a:sym typeface="Symbol" panose="05050102010706020507" pitchFamily="18" charset="2"/>
                  </a:rPr>
                  <a:t>A，B</a:t>
                </a:r>
                <a:r>
                  <a:rPr lang="zh-CN" altLang="en-US" sz="2300" dirty="0">
                    <a:sym typeface="Symbol" panose="05050102010706020507" pitchFamily="18" charset="2"/>
                  </a:rPr>
                  <a:t>中的元素可以“</a:t>
                </a:r>
                <a:r>
                  <a:rPr lang="zh-CN" altLang="en-US" sz="23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一一对应</a:t>
                </a:r>
                <a:r>
                  <a:rPr lang="zh-CN" altLang="en-US" sz="2300" dirty="0">
                    <a:sym typeface="Symbol" panose="05050102010706020507" pitchFamily="18" charset="2"/>
                  </a:rPr>
                  <a:t>”。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sz="2300" dirty="0">
                    <a:sym typeface="Symbol" panose="05050102010706020507" pitchFamily="18" charset="2"/>
                  </a:rPr>
                  <a:t>要证明</a:t>
                </a:r>
                <a:r>
                  <a:rPr lang="en-US" altLang="zh-CN" sz="2300" dirty="0">
                    <a:sym typeface="Symbol" panose="05050102010706020507" pitchFamily="18" charset="2"/>
                  </a:rPr>
                  <a:t>AB，</a:t>
                </a:r>
                <a:r>
                  <a:rPr lang="zh-CN" altLang="en-US" sz="2300" dirty="0">
                    <a:sym typeface="Symbol" panose="05050102010706020507" pitchFamily="18" charset="2"/>
                  </a:rPr>
                  <a:t>找出</a:t>
                </a:r>
                <a:r>
                  <a:rPr lang="zh-CN" altLang="en-US" sz="2300" i="1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任意一个</a:t>
                </a:r>
                <a:r>
                  <a:rPr lang="zh-CN" altLang="en-US" sz="2300" dirty="0">
                    <a:sym typeface="Symbol" panose="05050102010706020507" pitchFamily="18" charset="2"/>
                  </a:rPr>
                  <a:t>从</a:t>
                </a:r>
                <a:r>
                  <a:rPr lang="en-US" altLang="zh-CN" sz="23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300" dirty="0">
                    <a:sym typeface="Symbol" panose="05050102010706020507" pitchFamily="18" charset="2"/>
                  </a:rPr>
                  <a:t>到</a:t>
                </a:r>
                <a:r>
                  <a:rPr lang="en-US" altLang="zh-CN" sz="23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300" dirty="0">
                    <a:sym typeface="Symbol" panose="05050102010706020507" pitchFamily="18" charset="2"/>
                  </a:rPr>
                  <a:t>的双射即可。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60000"/>
                  </a:spcBef>
                </a:pPr>
                <a:r>
                  <a:rPr lang="zh-CN" altLang="en-US" sz="2800" dirty="0"/>
                  <a:t>“等势”的集合就被认为是“一样大”</a:t>
                </a: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4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90890"/>
              </p:ext>
            </p:extLst>
          </p:nvPr>
        </p:nvGraphicFramePr>
        <p:xfrm flipH="1">
          <a:off x="4799856" y="4581128"/>
          <a:ext cx="720080" cy="113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4" imgW="126725" imgH="177415" progId="Equation.3">
                  <p:embed/>
                </p:oleObj>
              </mc:Choice>
              <mc:Fallback>
                <p:oleObj name="Equation" r:id="rId4" imgW="126725" imgH="1774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799856" y="4581128"/>
                        <a:ext cx="720080" cy="1131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集合的等势关系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83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 eaLnBrk="1" hangingPunct="1"/>
                <a:r>
                  <a:rPr lang="zh-CN" altLang="en-US" sz="2400" dirty="0" smtClean="0"/>
                  <a:t>例如，自然数集合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（包括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）与非负偶数集合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等势，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的一个双射为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</a:t>
                </a:r>
                <a:r>
                  <a:rPr lang="en-US" altLang="zh-CN" sz="2400" dirty="0"/>
                  <a:t>(n)=2n。</a:t>
                </a:r>
              </a:p>
              <a:p>
                <a:pPr eaLnBrk="1" hangingPunct="1"/>
                <a:r>
                  <a:rPr lang="zh-CN" altLang="en-US" sz="2400" dirty="0"/>
                  <a:t>再如，区间集合</a:t>
                </a:r>
                <a:r>
                  <a:rPr lang="en-US" altLang="zh-CN" sz="2400" dirty="0"/>
                  <a:t>A=(0, 1)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B=(0, +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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等势，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的一个双射</a:t>
                </a:r>
                <a:r>
                  <a:rPr lang="zh-CN" altLang="en-US" sz="2400" dirty="0" smtClean="0"/>
                  <a:t>为</a:t>
                </a:r>
                <a:endParaRPr lang="en-US" altLang="zh-CN" sz="2400" dirty="0" smtClean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2" t="-1628" r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等势关系是等价关系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自反性：</a:t>
            </a:r>
            <a:r>
              <a:rPr lang="en-US" altLang="zh-CN" sz="2800" dirty="0">
                <a:cs typeface="Tahoma" panose="020B0604030504040204" pitchFamily="34" charset="0"/>
              </a:rPr>
              <a:t>ƒ</a:t>
            </a:r>
            <a:r>
              <a:rPr lang="en-US" altLang="zh-CN" sz="2800" dirty="0"/>
              <a:t>:A</a:t>
            </a:r>
            <a:r>
              <a:rPr lang="en-US" altLang="zh-CN" sz="2800" dirty="0">
                <a:sym typeface="Symbol" panose="05050102010706020507" pitchFamily="18" charset="2"/>
              </a:rPr>
              <a:t>A, </a:t>
            </a:r>
            <a:r>
              <a:rPr lang="en-US" altLang="zh-CN" sz="2800" dirty="0">
                <a:cs typeface="Tahoma" panose="020B0604030504040204" pitchFamily="34" charset="0"/>
                <a:sym typeface="Symbol" panose="05050102010706020507" pitchFamily="18" charset="2"/>
              </a:rPr>
              <a:t>ƒ(x)=x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对称性：如果</a:t>
            </a:r>
            <a:r>
              <a:rPr lang="en-US" altLang="zh-CN" sz="2800" dirty="0">
                <a:cs typeface="Tahoma" panose="020B0604030504040204" pitchFamily="34" charset="0"/>
              </a:rPr>
              <a:t>ƒ</a:t>
            </a:r>
            <a:r>
              <a:rPr lang="en-US" altLang="zh-CN" sz="2800" dirty="0"/>
              <a:t>:A</a:t>
            </a:r>
            <a:r>
              <a:rPr lang="en-US" altLang="zh-CN" sz="2800" dirty="0">
                <a:sym typeface="Symbol" panose="05050102010706020507" pitchFamily="18" charset="2"/>
              </a:rPr>
              <a:t>B</a:t>
            </a:r>
            <a:r>
              <a:rPr lang="zh-CN" altLang="en-US" sz="2800" dirty="0">
                <a:sym typeface="Symbol" panose="05050102010706020507" pitchFamily="18" charset="2"/>
              </a:rPr>
              <a:t>是双射，则存在</a:t>
            </a:r>
            <a:r>
              <a:rPr lang="en-US" altLang="zh-CN" sz="2800" dirty="0">
                <a:cs typeface="Tahoma" panose="020B0604030504040204" pitchFamily="34" charset="0"/>
              </a:rPr>
              <a:t>ƒ</a:t>
            </a:r>
            <a:r>
              <a:rPr lang="zh-CN" altLang="en-US" sz="2800" dirty="0"/>
              <a:t>的反函数</a:t>
            </a:r>
            <a:r>
              <a:rPr lang="en-US" altLang="zh-CN" sz="2800" dirty="0">
                <a:cs typeface="Tahoma" panose="020B0604030504040204" pitchFamily="34" charset="0"/>
              </a:rPr>
              <a:t>ƒ</a:t>
            </a:r>
            <a:r>
              <a:rPr lang="en-US" altLang="zh-CN" sz="2800" baseline="30000" dirty="0">
                <a:cs typeface="Tahoma" panose="020B0604030504040204" pitchFamily="34" charset="0"/>
              </a:rPr>
              <a:t>-1</a:t>
            </a:r>
            <a:r>
              <a:rPr lang="en-US" altLang="zh-CN" sz="2800" dirty="0">
                <a:cs typeface="Tahoma" panose="020B0604030504040204" pitchFamily="34" charset="0"/>
              </a:rPr>
              <a:t>:B</a:t>
            </a:r>
            <a:r>
              <a:rPr lang="en-US" altLang="zh-CN" sz="2800" dirty="0">
                <a:cs typeface="Tahoma" panose="020B0604030504040204" pitchFamily="34" charset="0"/>
                <a:sym typeface="Symbol" panose="05050102010706020507" pitchFamily="18" charset="2"/>
              </a:rPr>
              <a:t>A</a:t>
            </a:r>
            <a:r>
              <a:rPr lang="en-US" altLang="zh-CN" sz="2800" dirty="0"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也是双射。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传递性：如果</a:t>
            </a:r>
            <a:r>
              <a:rPr lang="en-US" altLang="zh-CN" sz="2800" dirty="0">
                <a:cs typeface="Tahoma" panose="020B0604030504040204" pitchFamily="34" charset="0"/>
              </a:rPr>
              <a:t>ƒ</a:t>
            </a:r>
            <a:r>
              <a:rPr lang="en-US" altLang="zh-CN" sz="2800" dirty="0"/>
              <a:t>:A</a:t>
            </a:r>
            <a:r>
              <a:rPr lang="en-US" altLang="zh-CN" sz="2800" dirty="0">
                <a:sym typeface="Symbol" panose="05050102010706020507" pitchFamily="18" charset="2"/>
              </a:rPr>
              <a:t>B，</a:t>
            </a:r>
            <a:r>
              <a:rPr lang="en-US" altLang="zh-CN" sz="2800" i="1" dirty="0">
                <a:cs typeface="Tahoma" panose="020B0604030504040204" pitchFamily="34" charset="0"/>
              </a:rPr>
              <a:t>g</a:t>
            </a:r>
            <a:r>
              <a:rPr lang="en-US" altLang="zh-CN" sz="2800" dirty="0"/>
              <a:t>:B</a:t>
            </a:r>
            <a:r>
              <a:rPr lang="en-US" altLang="zh-CN" sz="2800" dirty="0">
                <a:sym typeface="Symbol" panose="05050102010706020507" pitchFamily="18" charset="2"/>
              </a:rPr>
              <a:t>C</a:t>
            </a:r>
            <a:r>
              <a:rPr lang="zh-CN" altLang="en-US" sz="2800" dirty="0">
                <a:sym typeface="Symbol" panose="05050102010706020507" pitchFamily="18" charset="2"/>
              </a:rPr>
              <a:t>均是双射，则</a:t>
            </a:r>
            <a:r>
              <a:rPr lang="en-US" altLang="zh-CN" sz="2800" dirty="0" err="1" smtClean="0">
                <a:cs typeface="Tahoma" panose="020B0604030504040204" pitchFamily="34" charset="0"/>
              </a:rPr>
              <a:t>ƒ</a:t>
            </a:r>
            <a:r>
              <a:rPr lang="en-US" altLang="zh-CN" sz="28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⸰</a:t>
            </a:r>
            <a:r>
              <a:rPr lang="en-US" altLang="zh-CN" sz="2800" i="1" dirty="0" err="1" smtClean="0">
                <a:cs typeface="Tahoma" panose="020B0604030504040204" pitchFamily="34" charset="0"/>
              </a:rPr>
              <a:t>g</a:t>
            </a:r>
            <a:r>
              <a:rPr lang="zh-CN" altLang="en-US" sz="2800" dirty="0"/>
              <a:t>是从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C</a:t>
            </a:r>
            <a:r>
              <a:rPr lang="zh-CN" altLang="en-US" sz="2800" dirty="0"/>
              <a:t>的双射。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例子：所有与自然数集等势的集合构成一个等价类。</a:t>
            </a:r>
            <a:endParaRPr lang="zh-CN" alt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可列集(无穷可数集)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800" dirty="0"/>
                  <a:t>与自然数集等势的集合称为可列集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300" dirty="0">
                    <a:solidFill>
                      <a:srgbClr val="010103"/>
                    </a:solidFill>
                  </a:rPr>
                  <a:t>直观上说：可列集的元素可以按确定的顺序线性排列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300" dirty="0">
                    <a:solidFill>
                      <a:srgbClr val="FF0000"/>
                    </a:solidFill>
                  </a:rPr>
                  <a:t>所谓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“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确定的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”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顺序是指对序列中任一元素，可以说出：它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“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前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”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、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“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后</a:t>
                </a:r>
                <a:r>
                  <a:rPr lang="zh-CN" altLang="en-US" sz="23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”</a:t>
                </a:r>
                <a:r>
                  <a:rPr lang="zh-CN" altLang="en-US" sz="2300" dirty="0">
                    <a:solidFill>
                      <a:srgbClr val="FF0000"/>
                    </a:solidFill>
                  </a:rPr>
                  <a:t>元素是什么。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300" dirty="0">
                    <a:solidFill>
                      <a:srgbClr val="010103"/>
                    </a:solidFill>
                  </a:rPr>
                  <a:t>对于可列集，可以把它的元素编号：</a:t>
                </a:r>
                <a:r>
                  <a:rPr lang="zh-CN" altLang="en-US" dirty="0">
                    <a:solidFill>
                      <a:srgbClr val="010103"/>
                    </a:solidFill>
                  </a:rPr>
                  <a:t/>
                </a:r>
                <a:br>
                  <a:rPr lang="zh-CN" altLang="en-US" dirty="0">
                    <a:solidFill>
                      <a:srgbClr val="010103"/>
                    </a:solidFill>
                  </a:rPr>
                </a:br>
                <a:r>
                  <a:rPr lang="zh-CN" altLang="en-US" dirty="0"/>
                  <a:t>       </a:t>
                </a:r>
                <a:r>
                  <a:rPr lang="en-US" altLang="zh-CN" sz="2300" dirty="0"/>
                  <a:t>a</a:t>
                </a:r>
                <a:r>
                  <a:rPr lang="en-US" altLang="zh-CN" sz="2300" baseline="-30000" dirty="0"/>
                  <a:t>1</a:t>
                </a:r>
                <a:r>
                  <a:rPr lang="en-US" altLang="zh-CN" sz="2300" dirty="0"/>
                  <a:t>, a</a:t>
                </a:r>
                <a:r>
                  <a:rPr lang="en-US" altLang="zh-CN" sz="2300" baseline="-30000" dirty="0"/>
                  <a:t>2</a:t>
                </a:r>
                <a:r>
                  <a:rPr lang="en-US" altLang="zh-CN" sz="2300" dirty="0"/>
                  <a:t>, …, a</a:t>
                </a:r>
                <a:r>
                  <a:rPr lang="en-US" altLang="zh-CN" sz="2300" baseline="-30000" dirty="0"/>
                  <a:t>n</a:t>
                </a:r>
                <a:r>
                  <a:rPr lang="en-US" altLang="zh-CN" sz="2300" dirty="0"/>
                  <a:t>, …</a:t>
                </a:r>
                <a:endParaRPr lang="zh-CN" altLang="en-US" sz="23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800" dirty="0">
                    <a:solidFill>
                      <a:srgbClr val="010103"/>
                    </a:solidFill>
                  </a:rPr>
                  <a:t>整数集(包括负数)与自然数集等</a:t>
                </a:r>
                <a:r>
                  <a:rPr lang="zh-CN" altLang="en-US" sz="2800" dirty="0" smtClean="0">
                    <a:solidFill>
                      <a:srgbClr val="010103"/>
                    </a:solidFill>
                  </a:rPr>
                  <a:t>势</a:t>
                </a:r>
                <a:endParaRPr lang="en-US" altLang="zh-CN" sz="2800" dirty="0" smtClean="0">
                  <a:solidFill>
                    <a:srgbClr val="010103"/>
                  </a:solidFill>
                </a:endParaRPr>
              </a:p>
              <a:p>
                <a:pPr algn="ctr">
                  <a:lnSpc>
                    <a:spcPct val="90000"/>
                  </a:lnSpc>
                  <a:buNone/>
                </a:pPr>
                <a:r>
                  <a:rPr lang="zh-CN" altLang="en-US" sz="2800" dirty="0">
                    <a:solidFill>
                      <a:srgbClr val="010103"/>
                    </a:solidFill>
                  </a:rPr>
                  <a:t>0, -1, 1, -2, 2, -3, 3, -4, ......</a:t>
                </a:r>
                <a:endParaRPr lang="en-US" altLang="zh-CN" sz="2800" dirty="0">
                  <a:solidFill>
                    <a:srgbClr val="010103"/>
                  </a:solidFill>
                </a:endParaRPr>
              </a:p>
              <a:p>
                <a:pPr algn="ctr">
                  <a:lnSpc>
                    <a:spcPct val="90000"/>
                  </a:lnSpc>
                  <a:buNone/>
                </a:pPr>
                <a:r>
                  <a:rPr lang="zh-CN" altLang="en-US" sz="2800" dirty="0">
                    <a:solidFill>
                      <a:srgbClr val="010103"/>
                    </a:solidFill>
                  </a:rPr>
                  <a:t>0, 1, 2,3, 4, .....</a:t>
                </a:r>
                <a:r>
                  <a:rPr lang="zh-CN" altLang="en-US" sz="2800" dirty="0" smtClean="0">
                    <a:solidFill>
                      <a:srgbClr val="010103"/>
                    </a:solidFill>
                  </a:rPr>
                  <a:t>.</a:t>
                </a:r>
                <a:endParaRPr lang="en-US" altLang="zh-CN" sz="2800" dirty="0" smtClean="0">
                  <a:solidFill>
                    <a:srgbClr val="010103"/>
                  </a:solidFill>
                </a:endParaRPr>
              </a:p>
              <a:p>
                <a:pPr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10103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1010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1010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1010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solidFill>
                                <a:srgbClr val="01010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    ,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时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  ,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800" i="1">
                                  <a:solidFill>
                                    <a:srgbClr val="010103"/>
                                  </a:solidFill>
                                  <a:latin typeface="Cambria Math" panose="02040503050406030204" pitchFamily="18" charset="0"/>
                                </a:rPr>
                                <m:t>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010103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800" dirty="0">
                  <a:solidFill>
                    <a:srgbClr val="010103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4" t="-2985" r="-393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8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zh-CN" altLang="en-US" sz="2400" dirty="0">
                <a:latin typeface="宋体" panose="02010600030101010101" pitchFamily="2" charset="-122"/>
              </a:rPr>
              <a:t>把自然数集合的基数记为</a:t>
            </a:r>
            <a:r>
              <a:rPr lang="zh-CN" altLang="en-US" sz="2400" dirty="0">
                <a:sym typeface="Symbol" panose="05050102010706020507" pitchFamily="18" charset="2"/>
              </a:rPr>
              <a:t></a:t>
            </a:r>
            <a:r>
              <a:rPr lang="zh-CN" altLang="en-US" sz="2400" baseline="-300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（读作阿列夫</a:t>
            </a:r>
            <a:r>
              <a:rPr lang="zh-CN" altLang="en-US" sz="2400" dirty="0"/>
              <a:t>零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</a:p>
          <a:p>
            <a:pPr marL="0" indent="0"/>
            <a:r>
              <a:rPr lang="zh-CN" altLang="en-US" sz="2400" dirty="0">
                <a:latin typeface="宋体" panose="02010600030101010101" pitchFamily="2" charset="-122"/>
              </a:rPr>
              <a:t>凡是与自然数集合等势的集合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其基数</a:t>
            </a:r>
            <a:r>
              <a:rPr lang="en-US" altLang="zh-CN" sz="2400" dirty="0" err="1"/>
              <a:t>cardA</a:t>
            </a:r>
            <a:r>
              <a:rPr lang="en-US" altLang="zh-CN" sz="2400" dirty="0"/>
              <a:t>=</a:t>
            </a:r>
            <a:r>
              <a:rPr lang="zh-CN" altLang="en-US" sz="2400" dirty="0">
                <a:sym typeface="Symbol" panose="05050102010706020507" pitchFamily="18" charset="2"/>
              </a:rPr>
              <a:t>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aseline="-30000" dirty="0"/>
              <a:t>0</a:t>
            </a:r>
            <a:r>
              <a:rPr lang="en-US" altLang="zh-CN" sz="2400" dirty="0">
                <a:latin typeface="宋体" panose="02010600030101010101" pitchFamily="2" charset="-122"/>
              </a:rPr>
              <a:t>。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关于情报学基础理论体系重构的思考</Template>
  <TotalTime>4252</TotalTime>
  <Words>3427</Words>
  <Application>Microsoft Office PowerPoint</Application>
  <PresentationFormat>宽屏</PresentationFormat>
  <Paragraphs>245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华文仿宋</vt:lpstr>
      <vt:lpstr>华文行楷</vt:lpstr>
      <vt:lpstr>宋体</vt:lpstr>
      <vt:lpstr>文鼎齿轮体</vt:lpstr>
      <vt:lpstr>Arial</vt:lpstr>
      <vt:lpstr>Cambria Math</vt:lpstr>
      <vt:lpstr>Symbol</vt:lpstr>
      <vt:lpstr>Tahoma</vt:lpstr>
      <vt:lpstr>Times New Roman</vt:lpstr>
      <vt:lpstr>Tw Cen MT</vt:lpstr>
      <vt:lpstr>Wingdings</vt:lpstr>
      <vt:lpstr>Wingdings 2</vt:lpstr>
      <vt:lpstr>中性</vt:lpstr>
      <vt:lpstr>Equation</vt:lpstr>
      <vt:lpstr>第九章 集合的基数</vt:lpstr>
      <vt:lpstr>主要内容</vt:lpstr>
      <vt:lpstr>如何比较集合的大小</vt:lpstr>
      <vt:lpstr>集合的基数(势)</vt:lpstr>
      <vt:lpstr>集合的等势关系</vt:lpstr>
      <vt:lpstr>集合的等势关系</vt:lpstr>
      <vt:lpstr>等势关系是等价关系</vt:lpstr>
      <vt:lpstr>可列集(无穷可数集)</vt:lpstr>
      <vt:lpstr>PowerPoint 演示文稿</vt:lpstr>
      <vt:lpstr>自然数集的笛卡儿积是可列集</vt:lpstr>
      <vt:lpstr>自然数集的笛卡儿积是可列集</vt:lpstr>
      <vt:lpstr>定理</vt:lpstr>
      <vt:lpstr>定理</vt:lpstr>
      <vt:lpstr>定理</vt:lpstr>
      <vt:lpstr>证明：</vt:lpstr>
      <vt:lpstr>PowerPoint 演示文稿</vt:lpstr>
      <vt:lpstr>定理</vt:lpstr>
      <vt:lpstr>定理</vt:lpstr>
      <vt:lpstr>定理</vt:lpstr>
      <vt:lpstr>有穷与无穷：差别不仅是数量</vt:lpstr>
      <vt:lpstr>有限集与无限集</vt:lpstr>
      <vt:lpstr>证明无限集等势的例子</vt:lpstr>
      <vt:lpstr>实数集不是可列集</vt:lpstr>
      <vt:lpstr>推论</vt:lpstr>
      <vt:lpstr>直线上的点集与平面上的点集等势</vt:lpstr>
      <vt:lpstr>定理</vt:lpstr>
      <vt:lpstr>证明：</vt:lpstr>
      <vt:lpstr>康托定理</vt:lpstr>
      <vt:lpstr>康托悖论</vt:lpstr>
      <vt:lpstr>集合的优势关系</vt:lpstr>
      <vt:lpstr>集合优势关系的性质</vt:lpstr>
      <vt:lpstr>Cantor-Bernstein定理</vt:lpstr>
      <vt:lpstr>优势关系的反对称性用于证明等势</vt:lpstr>
      <vt:lpstr>优势关系的反对称性用于证明等势</vt:lpstr>
      <vt:lpstr>优势关系的反对称性用于证明等势 (续)</vt:lpstr>
      <vt:lpstr>基数的三歧性定理 </vt:lpstr>
      <vt:lpstr>集合的“大小”</vt:lpstr>
      <vt:lpstr>连续统问题</vt:lpstr>
      <vt:lpstr>朱梧槚先生</vt:lpstr>
      <vt:lpstr>数学与无穷观的逻辑基础 </vt:lpstr>
      <vt:lpstr>数学与无穷观的逻辑基础 </vt:lpstr>
      <vt:lpstr>数学与无穷观的逻辑基础 </vt:lpstr>
      <vt:lpstr>论哲学无限与数学无限的异同点</vt:lpstr>
      <vt:lpstr>“潜无限”与“实无限”的异同点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集合的基数</dc:title>
  <dc:creator>yangjianlin</dc:creator>
  <cp:lastModifiedBy>yangjl</cp:lastModifiedBy>
  <cp:revision>203</cp:revision>
  <cp:lastPrinted>1601-01-01T00:00:00Z</cp:lastPrinted>
  <dcterms:created xsi:type="dcterms:W3CDTF">2002-08-19T06:25:27Z</dcterms:created>
  <dcterms:modified xsi:type="dcterms:W3CDTF">2023-04-22T14:53:20Z</dcterms:modified>
</cp:coreProperties>
</file>