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88"/>
  </p:notesMasterIdLst>
  <p:handoutMasterIdLst>
    <p:handoutMasterId r:id="rId89"/>
  </p:handoutMasterIdLst>
  <p:sldIdLst>
    <p:sldId id="418" r:id="rId2"/>
    <p:sldId id="488" r:id="rId3"/>
    <p:sldId id="489" r:id="rId4"/>
    <p:sldId id="419" r:id="rId5"/>
    <p:sldId id="487" r:id="rId6"/>
    <p:sldId id="420" r:id="rId7"/>
    <p:sldId id="421" r:id="rId8"/>
    <p:sldId id="422" r:id="rId9"/>
    <p:sldId id="423" r:id="rId10"/>
    <p:sldId id="490" r:id="rId11"/>
    <p:sldId id="424" r:id="rId12"/>
    <p:sldId id="425" r:id="rId13"/>
    <p:sldId id="491" r:id="rId14"/>
    <p:sldId id="428" r:id="rId15"/>
    <p:sldId id="429" r:id="rId16"/>
    <p:sldId id="492" r:id="rId17"/>
    <p:sldId id="430" r:id="rId18"/>
    <p:sldId id="431" r:id="rId19"/>
    <p:sldId id="494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95" r:id="rId28"/>
    <p:sldId id="440" r:id="rId29"/>
    <p:sldId id="441" r:id="rId30"/>
    <p:sldId id="496" r:id="rId31"/>
    <p:sldId id="497" r:id="rId32"/>
    <p:sldId id="498" r:id="rId33"/>
    <p:sldId id="444" r:id="rId34"/>
    <p:sldId id="445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6" r:id="rId63"/>
    <p:sldId id="527" r:id="rId64"/>
    <p:sldId id="528" r:id="rId65"/>
    <p:sldId id="529" r:id="rId66"/>
    <p:sldId id="530" r:id="rId67"/>
    <p:sldId id="531" r:id="rId68"/>
    <p:sldId id="532" r:id="rId69"/>
    <p:sldId id="533" r:id="rId70"/>
    <p:sldId id="534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42" r:id="rId79"/>
    <p:sldId id="543" r:id="rId80"/>
    <p:sldId id="544" r:id="rId81"/>
    <p:sldId id="545" r:id="rId82"/>
    <p:sldId id="546" r:id="rId83"/>
    <p:sldId id="547" r:id="rId84"/>
    <p:sldId id="548" r:id="rId85"/>
    <p:sldId id="549" r:id="rId86"/>
    <p:sldId id="409" r:id="rId8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6666FF"/>
    <a:srgbClr val="FF7C80"/>
    <a:srgbClr val="99CC00"/>
    <a:srgbClr val="6600FF"/>
    <a:srgbClr val="FFCC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59" d="100"/>
          <a:sy n="59" d="100"/>
        </p:scale>
        <p:origin x="8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8.wmf"/><Relationship Id="rId11" Type="http://schemas.openxmlformats.org/officeDocument/2006/relationships/image" Target="../media/image53.e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emf"/><Relationship Id="rId4" Type="http://schemas.openxmlformats.org/officeDocument/2006/relationships/image" Target="../media/image16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5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A8307D3-0962-4F09-A600-FEF3462ED120}" type="datetimeFigureOut">
              <a:rPr lang="zh-CN" altLang="en-US"/>
              <a:pPr>
                <a:defRPr/>
              </a:pPr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B3659ED-61A1-41C0-AD75-01C1726E7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A04A6C-90AB-4DA5-B4C5-E5137317E75C}" type="datetimeFigureOut">
              <a:rPr lang="zh-CN" altLang="en-US"/>
              <a:pPr>
                <a:defRPr/>
              </a:pPr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4F156DC-FB49-4BD5-8AC2-3181F2C21A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800000" flipV="1">
            <a:off x="2928938" y="571500"/>
            <a:ext cx="6215062" cy="44450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715125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Picture 12" descr="494南京大学LOGO-灰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8900"/>
            <a:ext cx="24495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E8286-B52C-444C-ABA8-3989DE250986}" type="datetimeFigureOut">
              <a:rPr lang="zh-CN" altLang="en-US"/>
              <a:pPr>
                <a:defRPr/>
              </a:pPr>
              <a:t>2022/9/20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77D18-E0D6-4F14-BD20-F19E19172D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2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800000" flipV="1">
            <a:off x="0" y="-26988"/>
            <a:ext cx="9144000" cy="238126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 flipV="1">
            <a:off x="1357313" y="-26988"/>
            <a:ext cx="7786687" cy="133351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715125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218" y="352304"/>
            <a:ext cx="8358246" cy="933556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AC10D-404F-4537-ACC0-CEB999658513}" type="datetimeFigureOut">
              <a:rPr lang="zh-CN" altLang="en-US"/>
              <a:pPr>
                <a:defRPr/>
              </a:pPr>
              <a:t>2022/9/20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D2CB7-A49F-485A-9F9D-8B258B878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33375"/>
            <a:ext cx="82296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汇报提纲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46B7AF-A7CA-4157-BC3D-FBC260390E33}" type="datetimeFigureOut">
              <a:rPr lang="zh-CN" altLang="en-US"/>
              <a:pPr>
                <a:defRPr/>
              </a:pPr>
              <a:t>2022/9/20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5C44FE-9CC7-43CC-9B82-5C848499D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t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楷体_GB2312" pitchFamily="49" charset="-122"/>
          <a:ea typeface="楷体_GB2312" pitchFamily="49" charset="-122"/>
          <a:cs typeface="+mj-cs"/>
        </a:defRPr>
      </a:lvl1pPr>
      <a:lvl2pPr algn="l" rtl="0" eaLnBrk="0" fontAlgn="t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2pPr>
      <a:lvl3pPr algn="l" rtl="0" eaLnBrk="0" fontAlgn="t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3pPr>
      <a:lvl4pPr algn="l" rtl="0" eaLnBrk="0" fontAlgn="t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4pPr>
      <a:lvl5pPr algn="l" rtl="0" eaLnBrk="0" fontAlgn="t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楷体_GB2312" pitchFamily="49" charset="-122"/>
          <a:ea typeface="楷体_GB2312" pitchFamily="49" charset="-122"/>
        </a:defRPr>
      </a:lvl5pPr>
      <a:lvl6pPr marL="457200" algn="ctr" rtl="0" eaLnBrk="1" fontAlgn="t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ctr" rtl="0" eaLnBrk="1" fontAlgn="t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ctr" rtl="0" eaLnBrk="1" fontAlgn="t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ctr" rtl="0" eaLnBrk="1" fontAlgn="t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0.wmf"/><Relationship Id="rId26" Type="http://schemas.openxmlformats.org/officeDocument/2006/relationships/image" Target="../media/image54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e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8.emf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1.emf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7.e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6.e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3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6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2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28.emf"/><Relationship Id="rId4" Type="http://schemas.openxmlformats.org/officeDocument/2006/relationships/oleObject" Target="../embeddings/oleObject1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3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31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image" Target="../media/image139.png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42.emf"/><Relationship Id="rId5" Type="http://schemas.openxmlformats.org/officeDocument/2006/relationships/image" Target="../media/image140.emf"/><Relationship Id="rId4" Type="http://schemas.openxmlformats.org/officeDocument/2006/relationships/oleObject" Target="../embeddings/oleObject133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1.png"/><Relationship Id="rId7" Type="http://schemas.openxmlformats.org/officeDocument/2006/relationships/image" Target="../media/image1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43.emf"/><Relationship Id="rId4" Type="http://schemas.openxmlformats.org/officeDocument/2006/relationships/oleObject" Target="../embeddings/oleObject13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4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3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60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16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63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9.w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59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7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77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78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75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81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06675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r>
              <a:rPr lang="en-US" altLang="zh-CN" sz="400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随机变量及其分布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066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400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离散型随机变量及其分布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离散型随机变量的分布律</a:t>
            </a:r>
            <a:r>
              <a:rPr lang="en-US" altLang="zh-CN" b="0" smtClean="0">
                <a:ea typeface="黑体" panose="02010609060101010101" pitchFamily="49" charset="-122"/>
              </a:rPr>
              <a:t>(1)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50888" y="1549400"/>
            <a:ext cx="1143000" cy="6413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04838" y="1639888"/>
            <a:ext cx="78343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若随机变量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的可能取值是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有限个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或可列无穷个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则称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离散型随机变量。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76263" y="2913063"/>
            <a:ext cx="7862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的概率特性常用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分布律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来表示。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1547813" y="3770313"/>
          <a:ext cx="49609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3" imgW="19959764" imgH="2738470" progId="Equation.3">
                  <p:embed/>
                </p:oleObj>
              </mc:Choice>
              <mc:Fallback>
                <p:oleObj name="公式" r:id="rId3" imgW="19959764" imgH="273847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70313"/>
                        <a:ext cx="49609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524000" y="5322888"/>
            <a:ext cx="6096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2590800" y="478948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736725" y="4681538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</a:rPr>
              <a:t>X       </a:t>
            </a: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3351213" y="4637088"/>
          <a:ext cx="37433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公式" r:id="rId5" imgW="15235265" imgH="2738470" progId="Equation.3">
                  <p:embed/>
                </p:oleObj>
              </mc:Choice>
              <mc:Fallback>
                <p:oleObj name="公式" r:id="rId5" imgW="15235265" imgH="273847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4637088"/>
                        <a:ext cx="37433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5291138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</a:rPr>
              <a:t>P       </a:t>
            </a: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3276600" y="5299075"/>
          <a:ext cx="38941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7" imgW="15844865" imgH="2738470" progId="Equation.3">
                  <p:embed/>
                </p:oleObj>
              </mc:Choice>
              <mc:Fallback>
                <p:oleObj name="公式" r:id="rId7" imgW="15844865" imgH="273847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99075"/>
                        <a:ext cx="38941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09600" y="4913313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dirty="0">
                <a:latin typeface="+mn-ea"/>
                <a:ea typeface="+mn-ea"/>
              </a:rPr>
              <a:t>或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31825" y="3722688"/>
            <a:ext cx="587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dirty="0">
                <a:latin typeface="+mn-ea"/>
                <a:ea typeface="+mn-ea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/>
      <p:bldP spid="56326" grpId="0"/>
      <p:bldP spid="56331" grpId="0"/>
      <p:bldP spid="56333" grpId="0"/>
      <p:bldP spid="56335" grpId="0"/>
      <p:bldP spid="563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离散型随机变量的分布律</a:t>
            </a:r>
            <a:r>
              <a:rPr lang="en-US" altLang="zh-CN" b="0" smtClean="0">
                <a:ea typeface="黑体" panose="02010609060101010101" pitchFamily="49" charset="-122"/>
              </a:rPr>
              <a:t>(2)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17525" y="3208338"/>
            <a:ext cx="4991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分布律满足如下条件：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303338" y="4010025"/>
          <a:ext cx="269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34590164" imgH="5786339" progId="Equation.3">
                  <p:embed/>
                </p:oleObj>
              </mc:Choice>
              <mc:Fallback>
                <p:oleObj name="Equation" r:id="rId3" imgW="34590164" imgH="578633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010025"/>
                        <a:ext cx="269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4291013" y="4229100"/>
            <a:ext cx="14239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842000" y="3873500"/>
            <a:ext cx="157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非负性</a:t>
            </a: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1344613" y="4572000"/>
          <a:ext cx="13477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17216367" imgH="11882470" progId="Equation.3">
                  <p:embed/>
                </p:oleObj>
              </mc:Choice>
              <mc:Fallback>
                <p:oleObj name="Equation" r:id="rId5" imgW="17216367" imgH="1188247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572000"/>
                        <a:ext cx="13477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4295775" y="5067300"/>
            <a:ext cx="14319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911850" y="4714875"/>
            <a:ext cx="157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归一性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403350" y="1792288"/>
            <a:ext cx="123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</a:rPr>
              <a:t>X ~     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676275" y="1804988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dirty="0">
                <a:latin typeface="+mn-ea"/>
                <a:ea typeface="+mn-ea"/>
              </a:rPr>
              <a:t>或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2705100" y="1563688"/>
          <a:ext cx="39528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7" imgW="15235265" imgH="2738470" progId="Equation.3">
                  <p:embed/>
                </p:oleObj>
              </mc:Choice>
              <mc:Fallback>
                <p:oleObj name="公式" r:id="rId7" imgW="15235265" imgH="273847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563688"/>
                        <a:ext cx="39528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2667000" y="2209800"/>
          <a:ext cx="39036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9" imgW="14320668" imgH="2738470" progId="Equation.DSMT4">
                  <p:embed/>
                </p:oleObj>
              </mc:Choice>
              <mc:Fallback>
                <p:oleObj name="Equation" r:id="rId9" imgW="14320668" imgH="273847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39036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333625" y="1770063"/>
            <a:ext cx="76200" cy="985837"/>
            <a:chOff x="1824" y="432"/>
            <a:chExt cx="48" cy="528"/>
          </a:xfrm>
        </p:grpSpPr>
        <p:sp>
          <p:nvSpPr>
            <p:cNvPr id="17427" name="Line 23"/>
            <p:cNvSpPr>
              <a:spLocks noChangeShapeType="1"/>
            </p:cNvSpPr>
            <p:nvPr/>
          </p:nvSpPr>
          <p:spPr bwMode="auto">
            <a:xfrm>
              <a:off x="1824" y="48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8" name="Line 24"/>
            <p:cNvSpPr>
              <a:spLocks noChangeShapeType="1"/>
            </p:cNvSpPr>
            <p:nvPr/>
          </p:nvSpPr>
          <p:spPr bwMode="auto">
            <a:xfrm flipH="1">
              <a:off x="1824" y="43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Line 25"/>
            <p:cNvSpPr>
              <a:spLocks noChangeShapeType="1"/>
            </p:cNvSpPr>
            <p:nvPr/>
          </p:nvSpPr>
          <p:spPr bwMode="auto">
            <a:xfrm>
              <a:off x="1824" y="9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 rot="10800000">
            <a:off x="6810375" y="1770063"/>
            <a:ext cx="76200" cy="985837"/>
            <a:chOff x="1824" y="432"/>
            <a:chExt cx="48" cy="528"/>
          </a:xfrm>
        </p:grpSpPr>
        <p:sp>
          <p:nvSpPr>
            <p:cNvPr id="17424" name="Line 27"/>
            <p:cNvSpPr>
              <a:spLocks noChangeShapeType="1"/>
            </p:cNvSpPr>
            <p:nvPr/>
          </p:nvSpPr>
          <p:spPr bwMode="auto">
            <a:xfrm>
              <a:off x="1824" y="48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28"/>
            <p:cNvSpPr>
              <a:spLocks noChangeShapeType="1"/>
            </p:cNvSpPr>
            <p:nvPr/>
          </p:nvSpPr>
          <p:spPr bwMode="auto">
            <a:xfrm flipH="1">
              <a:off x="1824" y="43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Line 29"/>
            <p:cNvSpPr>
              <a:spLocks noChangeShapeType="1"/>
            </p:cNvSpPr>
            <p:nvPr/>
          </p:nvSpPr>
          <p:spPr bwMode="auto">
            <a:xfrm>
              <a:off x="1824" y="9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4" grpId="0"/>
      <p:bldP spid="57360" grpId="0"/>
      <p:bldP spid="57361" grpId="0"/>
      <p:bldP spid="573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离散型随机变量的分布律</a:t>
            </a:r>
            <a:r>
              <a:rPr lang="en-US" altLang="zh-CN" b="0" smtClean="0">
                <a:ea typeface="黑体" panose="02010609060101010101" pitchFamily="49" charset="-122"/>
              </a:rPr>
              <a:t>(3)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447800" y="3659188"/>
          <a:ext cx="61944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2108200" imgH="228600" progId="Equation.DSMT4">
                  <p:embed/>
                </p:oleObj>
              </mc:Choice>
              <mc:Fallback>
                <p:oleObj name="Equation" r:id="rId3" imgW="2108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9188"/>
                        <a:ext cx="61944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00063" y="3660775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476375" y="4391025"/>
          <a:ext cx="36449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91025"/>
                        <a:ext cx="36449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533400" y="1450975"/>
            <a:ext cx="81534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kumimoji="1" lang="zh-CN" altLang="en-US" sz="2800" b="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一汽车在开往目的地的道路上需经过</a:t>
            </a:r>
            <a:r>
              <a:rPr kumimoji="1"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组信号灯</a:t>
            </a:r>
            <a:r>
              <a:rPr kumimoji="1"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每组信号灯独立地以概率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禁止汽车通过。以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表示首次停下时已通过的信号灯组数</a:t>
            </a:r>
            <a:r>
              <a:rPr kumimoji="1"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的分布律。</a:t>
            </a:r>
            <a:endParaRPr kumimoji="1" lang="en-US" altLang="zh-CN" sz="28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4963"/>
            <a:ext cx="8358187" cy="933450"/>
          </a:xfrm>
        </p:spPr>
        <p:txBody>
          <a:bodyPr/>
          <a:lstStyle/>
          <a:p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0-1</a:t>
            </a:r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</a:t>
            </a: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096963" y="3654425"/>
          <a:ext cx="6750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3" imgW="2844800" imgH="228600" progId="Equation.DSMT4">
                  <p:embed/>
                </p:oleObj>
              </mc:Choice>
              <mc:Fallback>
                <p:oleObj name="Equation" r:id="rId3" imgW="28448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654425"/>
                        <a:ext cx="67500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96963" y="1911350"/>
            <a:ext cx="6378575" cy="1509713"/>
            <a:chOff x="1020" y="1251"/>
            <a:chExt cx="4018" cy="951"/>
          </a:xfrm>
        </p:grpSpPr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1020" y="1251"/>
              <a:ext cx="2640" cy="951"/>
              <a:chOff x="1248" y="3072"/>
              <a:chExt cx="2640" cy="1008"/>
            </a:xfrm>
          </p:grpSpPr>
          <p:grpSp>
            <p:nvGrpSpPr>
              <p:cNvPr id="19466" name="Group 9"/>
              <p:cNvGrpSpPr>
                <a:grpSpLocks/>
              </p:cNvGrpSpPr>
              <p:nvPr/>
            </p:nvGrpSpPr>
            <p:grpSpPr bwMode="auto">
              <a:xfrm>
                <a:off x="1248" y="3072"/>
                <a:ext cx="2640" cy="1008"/>
                <a:chOff x="1248" y="3072"/>
                <a:chExt cx="2640" cy="1008"/>
              </a:xfrm>
            </p:grpSpPr>
            <p:sp>
              <p:nvSpPr>
                <p:cNvPr id="19469" name="Line 10"/>
                <p:cNvSpPr>
                  <a:spLocks noChangeShapeType="1"/>
                </p:cNvSpPr>
                <p:nvPr/>
              </p:nvSpPr>
              <p:spPr bwMode="auto">
                <a:xfrm>
                  <a:off x="1248" y="3600"/>
                  <a:ext cx="26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470" name="Line 11"/>
                <p:cNvSpPr>
                  <a:spLocks noChangeShapeType="1"/>
                </p:cNvSpPr>
                <p:nvPr/>
              </p:nvSpPr>
              <p:spPr bwMode="auto">
                <a:xfrm>
                  <a:off x="2304" y="3072"/>
                  <a:ext cx="0" cy="10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467" name="Text Box 12"/>
              <p:cNvSpPr txBox="1">
                <a:spLocks noChangeArrowheads="1"/>
              </p:cNvSpPr>
              <p:nvPr/>
            </p:nvSpPr>
            <p:spPr bwMode="auto">
              <a:xfrm>
                <a:off x="1305" y="3094"/>
                <a:ext cx="1966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600" b="0" i="1">
                    <a:latin typeface="Times New Roman" panose="02020603050405020304" pitchFamily="18" charset="0"/>
                  </a:rPr>
                  <a:t>   X          </a:t>
                </a:r>
                <a:r>
                  <a:rPr kumimoji="1" lang="en-US" altLang="zh-CN" sz="3600" b="0">
                    <a:latin typeface="Times New Roman" panose="02020603050405020304" pitchFamily="18" charset="0"/>
                  </a:rPr>
                  <a:t>0      1</a:t>
                </a:r>
              </a:p>
            </p:txBody>
          </p:sp>
          <p:sp>
            <p:nvSpPr>
              <p:cNvPr id="19468" name="Text Box 13"/>
              <p:cNvSpPr txBox="1">
                <a:spLocks noChangeArrowheads="1"/>
              </p:cNvSpPr>
              <p:nvPr/>
            </p:nvSpPr>
            <p:spPr bwMode="auto">
              <a:xfrm>
                <a:off x="1488" y="3632"/>
                <a:ext cx="1858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600" b="0" i="1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sz="3600" b="0" i="1" baseline="-25000">
                    <a:latin typeface="Times New Roman" panose="02020603050405020304" pitchFamily="18" charset="0"/>
                  </a:rPr>
                  <a:t>k</a:t>
                </a:r>
                <a:r>
                  <a:rPr kumimoji="1" lang="en-US" altLang="zh-CN" sz="3600" b="0" i="1">
                    <a:latin typeface="Times New Roman" panose="02020603050405020304" pitchFamily="18" charset="0"/>
                  </a:rPr>
                  <a:t>        </a:t>
                </a:r>
                <a:r>
                  <a:rPr kumimoji="1" lang="en-US" altLang="zh-CN" sz="3600" b="0">
                    <a:latin typeface="Times New Roman" panose="02020603050405020304" pitchFamily="18" charset="0"/>
                  </a:rPr>
                  <a:t>1</a:t>
                </a:r>
                <a:r>
                  <a:rPr kumimoji="1" lang="en-US" altLang="zh-CN" sz="3600" b="0" i="1">
                    <a:latin typeface="Times New Roman" panose="02020603050405020304" pitchFamily="18" charset="0"/>
                  </a:rPr>
                  <a:t>-p     p</a:t>
                </a:r>
              </a:p>
            </p:txBody>
          </p:sp>
        </p:grpSp>
        <p:sp>
          <p:nvSpPr>
            <p:cNvPr id="19465" name="Text Box 14"/>
            <p:cNvSpPr txBox="1">
              <a:spLocks noChangeArrowheads="1"/>
            </p:cNvSpPr>
            <p:nvPr/>
          </p:nvSpPr>
          <p:spPr bwMode="auto">
            <a:xfrm>
              <a:off x="3878" y="1531"/>
              <a:ext cx="11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3600" b="0">
                  <a:latin typeface="Times New Roman" panose="02020603050405020304" pitchFamily="18" charset="0"/>
                </a:rPr>
                <a:t>0 &lt; </a:t>
              </a:r>
              <a:r>
                <a:rPr kumimoji="1" lang="en-US" altLang="zh-CN" sz="3600" b="0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600" b="0">
                  <a:latin typeface="Times New Roman" panose="02020603050405020304" pitchFamily="18" charset="0"/>
                </a:rPr>
                <a:t> &lt;</a:t>
              </a:r>
              <a:r>
                <a:rPr kumimoji="1" lang="en-US" altLang="zh-CN" sz="3600" b="0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3600" b="0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490538" y="3643313"/>
            <a:ext cx="81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dirty="0">
                <a:latin typeface="+mn-ea"/>
                <a:ea typeface="+mn-ea"/>
              </a:rPr>
              <a:t>或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95288" y="1341438"/>
            <a:ext cx="5383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若随机变量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的分布律如下：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468313" y="4349750"/>
            <a:ext cx="8583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服从以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为参数的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(0-1)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分布或两点分布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  <p:bldP spid="60433" grpId="0"/>
      <p:bldP spid="604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0-1</a:t>
            </a:r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685800" y="1493838"/>
            <a:ext cx="4570413" cy="646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(0-1)</a:t>
            </a:r>
            <a:r>
              <a:rPr lang="zh-CN" altLang="en-US" sz="36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分布的应用场合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685800" y="2500313"/>
            <a:ext cx="7847013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凡随机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试验只有两个结果</a:t>
            </a:r>
            <a:r>
              <a:rPr kumimoji="1" lang="en-US" altLang="zh-CN" b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常用</a:t>
            </a:r>
            <a:r>
              <a:rPr kumimoji="1" lang="en-US" altLang="zh-CN" b="0">
                <a:latin typeface="楷体" panose="02010609060101010101" pitchFamily="49" charset="-122"/>
                <a:ea typeface="楷体" panose="02010609060101010101" pitchFamily="49" charset="-122"/>
              </a:rPr>
              <a:t>(0-1)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分布描述</a:t>
            </a:r>
            <a:r>
              <a:rPr kumimoji="1" lang="en-US" altLang="zh-CN" b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1" lang="zh-CN" altLang="en-US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产品是否合格、人口性别统计、系统是否正常、电力消耗是否超标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等等。</a:t>
            </a:r>
            <a:r>
              <a:rPr kumimoji="1"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8" grpId="0" animBg="1"/>
      <p:bldP spid="696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伯努利试验、二项分布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>
              <a:defRPr/>
            </a:pPr>
            <a:r>
              <a:rPr lang="zh-CN" altLang="en-US" b="0" dirty="0" smtClean="0">
                <a:solidFill>
                  <a:srgbClr val="FF0000"/>
                </a:solidFill>
              </a:rPr>
              <a:t>伯努利</a:t>
            </a:r>
            <a:r>
              <a:rPr lang="en-US" altLang="zh-CN" b="0" dirty="0" smtClean="0">
                <a:solidFill>
                  <a:srgbClr val="FF0000"/>
                </a:solidFill>
              </a:rPr>
              <a:t>(Bernoulli)</a:t>
            </a:r>
            <a:r>
              <a:rPr lang="zh-CN" altLang="en-US" b="0" dirty="0">
                <a:solidFill>
                  <a:srgbClr val="FF0000"/>
                </a:solidFill>
              </a:rPr>
              <a:t>试验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b="0" dirty="0" smtClean="0"/>
              <a:t>设试验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0" dirty="0" smtClean="0"/>
              <a:t>只有两个可能结果：     则称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0" dirty="0" smtClean="0"/>
              <a:t>为伯努利试验。可记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dirty="0" smtClean="0"/>
              <a:t>(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dirty="0" smtClean="0"/>
              <a:t>)=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dirty="0" smtClean="0"/>
              <a:t>(0&lt;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dirty="0" smtClean="0"/>
              <a:t>&lt;1)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>
              <a:defRPr/>
            </a:pPr>
            <a:r>
              <a:rPr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0" dirty="0" smtClean="0">
                <a:solidFill>
                  <a:srgbClr val="FF0000"/>
                </a:solidFill>
              </a:rPr>
              <a:t>重伯努利</a:t>
            </a:r>
            <a:r>
              <a:rPr lang="en-US" altLang="zh-CN" b="0" dirty="0" smtClean="0">
                <a:solidFill>
                  <a:srgbClr val="FF0000"/>
                </a:solidFill>
              </a:rPr>
              <a:t>(Bernoulli)</a:t>
            </a:r>
            <a:r>
              <a:rPr lang="zh-CN" altLang="en-US" b="0" dirty="0" smtClean="0">
                <a:solidFill>
                  <a:srgbClr val="FF0000"/>
                </a:solidFill>
              </a:rPr>
              <a:t>试验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b="0" dirty="0" smtClean="0"/>
              <a:t>将伯努利试验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="0" dirty="0" smtClean="0">
                <a:solidFill>
                  <a:srgbClr val="FF0000"/>
                </a:solidFill>
              </a:rPr>
              <a:t>独立重复</a:t>
            </a:r>
            <a:r>
              <a:rPr lang="zh-CN" altLang="en-US" b="0" dirty="0" smtClean="0"/>
              <a:t>进行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0" dirty="0" smtClean="0"/>
              <a:t>次，则称这一串重复的独立试验为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0" dirty="0" smtClean="0"/>
              <a:t>重伯努利试验。</a:t>
            </a:r>
            <a:endParaRPr lang="en-US" altLang="zh-CN" b="0" dirty="0" smtClean="0"/>
          </a:p>
        </p:txBody>
      </p:sp>
      <p:graphicFrame>
        <p:nvGraphicFramePr>
          <p:cNvPr id="21508" name="Object 25"/>
          <p:cNvGraphicFramePr>
            <a:graphicFrameLocks noChangeAspect="1"/>
          </p:cNvGraphicFramePr>
          <p:nvPr/>
        </p:nvGraphicFramePr>
        <p:xfrm>
          <a:off x="5580063" y="1844675"/>
          <a:ext cx="1008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3" imgW="8524939" imgH="5171915" progId="Equation.3">
                  <p:embed/>
                </p:oleObj>
              </mc:Choice>
              <mc:Fallback>
                <p:oleObj name="公式" r:id="rId3" imgW="8524939" imgH="517191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844675"/>
                        <a:ext cx="10080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0" y="4581525"/>
            <a:ext cx="6597650" cy="1322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40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重伯努利试验中事件</a:t>
            </a:r>
            <a:r>
              <a:rPr lang="en-US" altLang="zh-CN" sz="4000" b="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4000" b="0" i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出现 </a:t>
            </a:r>
            <a:r>
              <a:rPr lang="en-US" altLang="zh-CN" sz="4000" b="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40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0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次的概率是多少呢？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伯努利试验、二项分布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</a:t>
            </a:r>
            <a:endParaRPr lang="zh-CN" altLang="en-US" b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09600" y="1268413"/>
            <a:ext cx="755808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重伯努利试验中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记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是事件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在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次试</a:t>
            </a:r>
          </a:p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验中发生的次数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其中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p ,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可知</a:t>
            </a:r>
            <a:endParaRPr kumimoji="1"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050925" y="2346325"/>
          <a:ext cx="63420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3" imgW="2565400" imgH="241300" progId="Equation.DSMT4">
                  <p:embed/>
                </p:oleObj>
              </mc:Choice>
              <mc:Fallback>
                <p:oleObj name="Equation" r:id="rId3" imgW="25654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346325"/>
                        <a:ext cx="63420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533400" y="2947988"/>
            <a:ext cx="7931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则称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服从参数为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二项分布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，记作：</a:t>
            </a:r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2957513" y="3684588"/>
          <a:ext cx="2862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5" imgW="748975" imgH="203112" progId="Equation.DSMT4">
                  <p:embed/>
                </p:oleObj>
              </mc:Choice>
              <mc:Fallback>
                <p:oleObj name="Equation" r:id="rId5" imgW="748975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684588"/>
                        <a:ext cx="2862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838200" y="5183188"/>
            <a:ext cx="7300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0–1 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分布是 </a:t>
            </a:r>
            <a:r>
              <a:rPr kumimoji="1"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1 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时的二项分布）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81000" y="4537075"/>
            <a:ext cx="8828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必须一致，都是</a:t>
            </a:r>
            <a:r>
              <a:rPr kumimoji="1" lang="en-US" altLang="zh-CN" sz="36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的，或都是   的）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27954"/>
              </p:ext>
            </p:extLst>
          </p:nvPr>
        </p:nvGraphicFramePr>
        <p:xfrm>
          <a:off x="7785100" y="4589463"/>
          <a:ext cx="352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7" imgW="152280" imgH="190440" progId="Equation.DSMT4">
                  <p:embed/>
                </p:oleObj>
              </mc:Choice>
              <mc:Fallback>
                <p:oleObj name="Equation" r:id="rId7" imgW="152280" imgH="190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4589463"/>
                        <a:ext cx="3524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70665" grpId="0"/>
      <p:bldP spid="7066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伯努利试验、二项分布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(3)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1660525"/>
            <a:ext cx="4340225" cy="6461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二项分布的应用场合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042988" y="2665413"/>
            <a:ext cx="73183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凡出现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重伯努利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试验时，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次试验中事件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发生的次数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会服从二项分布。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b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nimBg="1"/>
      <p:bldP spid="788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伯努利试验、二项分布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(4)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例 </a:t>
            </a:r>
            <a:r>
              <a:rPr lang="zh-CN" altLang="en-US" b="0" dirty="0" smtClean="0"/>
              <a:t>某人进行射击，设每次射击的命中率为</a:t>
            </a:r>
            <a:r>
              <a:rPr lang="en-US" altLang="zh-CN" b="0" dirty="0" smtClean="0"/>
              <a:t>0.02</a:t>
            </a:r>
            <a:r>
              <a:rPr lang="zh-CN" altLang="en-US" b="0" dirty="0" smtClean="0"/>
              <a:t>，独立射击</a:t>
            </a:r>
            <a:r>
              <a:rPr lang="en-US" altLang="zh-CN" b="0" dirty="0" smtClean="0"/>
              <a:t>400</a:t>
            </a:r>
            <a:r>
              <a:rPr lang="zh-CN" altLang="en-US" b="0" dirty="0" smtClean="0"/>
              <a:t>次，试求至少击中两次的概率。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FF0000"/>
                </a:solidFill>
              </a:rPr>
              <a:t>解：</a:t>
            </a:r>
            <a:r>
              <a:rPr lang="zh-CN" altLang="en-US" b="0" dirty="0" smtClean="0"/>
              <a:t>设击中的次数为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，则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～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0" dirty="0" smtClean="0"/>
              <a:t>(400,0.02)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的分布律为：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b="0" dirty="0" smtClean="0"/>
              <a:t>    </a:t>
            </a:r>
            <a:endParaRPr lang="zh-CN" altLang="en-US" b="0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55613" y="3475038"/>
          <a:ext cx="82264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3327400" imgH="241300" progId="Equation.DSMT4">
                  <p:embed/>
                </p:oleObj>
              </mc:Choice>
              <mc:Fallback>
                <p:oleObj name="Equation" r:id="rId3" imgW="33274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475038"/>
                        <a:ext cx="82264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90525" y="4229100"/>
          <a:ext cx="65627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2654300" imgH="863600" progId="Equation.DSMT4">
                  <p:embed/>
                </p:oleObj>
              </mc:Choice>
              <mc:Fallback>
                <p:oleObj name="Equation" r:id="rId5" imgW="2654300" imgH="86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4229100"/>
                        <a:ext cx="656272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2.1 </a:t>
            </a:r>
            <a:r>
              <a:rPr lang="zh-CN" altLang="en-US" dirty="0" smtClean="0"/>
              <a:t>随机变量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2.2 </a:t>
            </a:r>
            <a:r>
              <a:rPr lang="zh-CN" altLang="en-US" dirty="0" smtClean="0"/>
              <a:t>离散型随机变量及其分布律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2.3 </a:t>
            </a:r>
            <a:r>
              <a:rPr lang="zh-CN" altLang="en-US" dirty="0" smtClean="0"/>
              <a:t>随机变量的分布函数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2.4 </a:t>
            </a:r>
            <a:r>
              <a:rPr lang="zh-CN" altLang="en-US" dirty="0" smtClean="0"/>
              <a:t>连续型随机变量及其概率密度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2.5 </a:t>
            </a:r>
            <a:r>
              <a:rPr lang="zh-CN" altLang="en-US" dirty="0" smtClean="0"/>
              <a:t>随机变量的函数的分布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(1)</a:t>
            </a:r>
            <a:endParaRPr lang="zh-CN" altLang="en-US" b="0" smtClean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609600" y="1519238"/>
            <a:ext cx="64459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zh-CN" altLang="en-US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(2000, 0.002)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≤10).</a:t>
            </a:r>
          </a:p>
        </p:txBody>
      </p:sp>
      <p:graphicFrame>
        <p:nvGraphicFramePr>
          <p:cNvPr id="7271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457200" y="2409825"/>
          <a:ext cx="838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45562964" imgH="5177002" progId="Equation.DSMT4">
                  <p:embed/>
                </p:oleObj>
              </mc:Choice>
              <mc:Fallback>
                <p:oleObj name="Equation" r:id="rId3" imgW="45562964" imgH="5177002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09825"/>
                        <a:ext cx="838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04800" y="2327275"/>
            <a:ext cx="8534400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5" name="AutoShape 11"/>
          <p:cNvSpPr>
            <a:spLocks noChangeArrowheads="1"/>
          </p:cNvSpPr>
          <p:nvPr/>
        </p:nvSpPr>
        <p:spPr bwMode="auto">
          <a:xfrm>
            <a:off x="5292725" y="307975"/>
            <a:ext cx="3733800" cy="914400"/>
          </a:xfrm>
          <a:prstGeom prst="wedgeEllipseCallout">
            <a:avLst>
              <a:gd name="adj1" fmla="val -27681"/>
              <a:gd name="adj2" fmla="val 8003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计算很麻烦！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276600" y="4765675"/>
            <a:ext cx="2514600" cy="12192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引入近似公式</a:t>
            </a:r>
          </a:p>
        </p:txBody>
      </p:sp>
      <p:sp>
        <p:nvSpPr>
          <p:cNvPr id="72717" name="AutoShape 13"/>
          <p:cNvSpPr>
            <a:spLocks noChangeArrowheads="1"/>
          </p:cNvSpPr>
          <p:nvPr/>
        </p:nvSpPr>
        <p:spPr bwMode="auto">
          <a:xfrm>
            <a:off x="4343400" y="3622675"/>
            <a:ext cx="457200" cy="990600"/>
          </a:xfrm>
          <a:prstGeom prst="downArrow">
            <a:avLst>
              <a:gd name="adj1" fmla="val 50000"/>
              <a:gd name="adj2" fmla="val 54167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4" grpId="0" animBg="1"/>
      <p:bldP spid="72715" grpId="0" animBg="1"/>
      <p:bldP spid="72716" grpId="0" animBg="1"/>
      <p:bldP spid="727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(2)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62000" y="1447800"/>
            <a:ext cx="2133600" cy="6858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泊松定理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46125" y="2301875"/>
            <a:ext cx="8026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考察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重伯努利试验，设事件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在一次试验中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发生的概率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l-GR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与试验的总次数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有关，其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l-GR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是常数，那么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次试验中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次的概率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l-GR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578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116013" y="3976688"/>
          <a:ext cx="6911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3" imgW="2743200" imgH="635000" progId="Equation.DSMT4">
                  <p:embed/>
                </p:oleObj>
              </mc:Choice>
              <mc:Fallback>
                <p:oleObj name="Equation" r:id="rId3" imgW="2743200" imgH="6350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76688"/>
                        <a:ext cx="69119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702425" y="1676400"/>
            <a:ext cx="1470025" cy="2819400"/>
            <a:chOff x="3936" y="1056"/>
            <a:chExt cx="926" cy="1776"/>
          </a:xfrm>
        </p:grpSpPr>
        <p:sp>
          <p:nvSpPr>
            <p:cNvPr id="26635" name="Oval 8"/>
            <p:cNvSpPr>
              <a:spLocks noChangeArrowheads="1"/>
            </p:cNvSpPr>
            <p:nvPr/>
          </p:nvSpPr>
          <p:spPr bwMode="auto">
            <a:xfrm>
              <a:off x="4272" y="2496"/>
              <a:ext cx="240" cy="336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Text Box 10"/>
            <p:cNvSpPr txBox="1">
              <a:spLocks noChangeArrowheads="1"/>
            </p:cNvSpPr>
            <p:nvPr/>
          </p:nvSpPr>
          <p:spPr bwMode="auto">
            <a:xfrm>
              <a:off x="3936" y="1056"/>
              <a:ext cx="926" cy="351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rgbClr val="FF66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2.718…</a:t>
              </a: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 rot="10800000">
              <a:off x="4389" y="1440"/>
              <a:ext cx="0" cy="100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364288" y="3962400"/>
            <a:ext cx="1139825" cy="2185988"/>
            <a:chOff x="4379" y="2496"/>
            <a:chExt cx="718" cy="1377"/>
          </a:xfrm>
        </p:grpSpPr>
        <p:sp>
          <p:nvSpPr>
            <p:cNvPr id="26632" name="Line 9"/>
            <p:cNvSpPr>
              <a:spLocks noChangeShapeType="1"/>
            </p:cNvSpPr>
            <p:nvPr/>
          </p:nvSpPr>
          <p:spPr bwMode="auto">
            <a:xfrm>
              <a:off x="4800" y="2880"/>
              <a:ext cx="0" cy="62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Oval 14"/>
            <p:cNvSpPr>
              <a:spLocks noChangeArrowheads="1"/>
            </p:cNvSpPr>
            <p:nvPr/>
          </p:nvSpPr>
          <p:spPr bwMode="auto">
            <a:xfrm>
              <a:off x="4686" y="2496"/>
              <a:ext cx="192" cy="336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Text Box 15"/>
            <p:cNvSpPr txBox="1">
              <a:spLocks noChangeArrowheads="1"/>
            </p:cNvSpPr>
            <p:nvPr/>
          </p:nvSpPr>
          <p:spPr bwMode="auto">
            <a:xfrm>
              <a:off x="4379" y="3505"/>
              <a:ext cx="718" cy="368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l-GR" altLang="zh-CN" b="0" i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λ</a:t>
              </a:r>
              <a:r>
                <a:rPr lang="en-US" altLang="zh-CN" b="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b="0" i="1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np</a:t>
              </a:r>
              <a:r>
                <a:rPr lang="en-US" altLang="zh-CN" b="0" i="1" baseline="-2500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l-GR" altLang="zh-CN" b="0" i="1" baseline="-2500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757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(3)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81000" y="1447800"/>
            <a:ext cx="5486400" cy="762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泊松定理中对</a:t>
            </a:r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的要求</a:t>
            </a:r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1676400" y="2438400"/>
            <a:ext cx="3513138" cy="1833563"/>
            <a:chOff x="1485" y="1488"/>
            <a:chExt cx="2213" cy="1155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680" y="1488"/>
              <a:ext cx="181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充分大：</a:t>
              </a:r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≥20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1680" y="1891"/>
              <a:ext cx="20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b="0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较小： </a:t>
              </a:r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b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≤0.05</a:t>
              </a:r>
            </a:p>
          </p:txBody>
        </p:sp>
        <p:sp>
          <p:nvSpPr>
            <p:cNvPr id="27655" name="Text Box 10"/>
            <p:cNvSpPr txBox="1">
              <a:spLocks noChangeArrowheads="1"/>
            </p:cNvSpPr>
            <p:nvPr/>
          </p:nvSpPr>
          <p:spPr bwMode="auto">
            <a:xfrm>
              <a:off x="1680" y="2275"/>
              <a:ext cx="113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b="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0&lt; np</a:t>
              </a:r>
              <a:r>
                <a:rPr lang="en-US" altLang="zh-CN" b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≤4</a:t>
              </a:r>
            </a:p>
          </p:txBody>
        </p:sp>
        <p:sp>
          <p:nvSpPr>
            <p:cNvPr id="27656" name="AutoShape 11"/>
            <p:cNvSpPr>
              <a:spLocks/>
            </p:cNvSpPr>
            <p:nvPr/>
          </p:nvSpPr>
          <p:spPr bwMode="auto">
            <a:xfrm>
              <a:off x="1485" y="1575"/>
              <a:ext cx="192" cy="1056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444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(4)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4459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zh-CN" altLang="en-US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(2000, 0.002)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≤10).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609600" y="2063750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利用泊松定理）</a:t>
            </a:r>
          </a:p>
        </p:txBody>
      </p:sp>
      <p:graphicFrame>
        <p:nvGraphicFramePr>
          <p:cNvPr id="28677" name="Object 11"/>
          <p:cNvGraphicFramePr>
            <a:graphicFrameLocks noChangeAspect="1"/>
          </p:cNvGraphicFramePr>
          <p:nvPr/>
        </p:nvGraphicFramePr>
        <p:xfrm>
          <a:off x="1722438" y="2743200"/>
          <a:ext cx="45354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" imgW="1866090" imgH="215806" progId="Equation.DSMT4">
                  <p:embed/>
                </p:oleObj>
              </mc:Choice>
              <mc:Fallback>
                <p:oleObj name="Equation" r:id="rId3" imgW="1866090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743200"/>
                        <a:ext cx="45354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"/>
          <p:cNvGraphicFramePr>
            <a:graphicFrameLocks noChangeAspect="1"/>
          </p:cNvGraphicFramePr>
          <p:nvPr/>
        </p:nvGraphicFramePr>
        <p:xfrm>
          <a:off x="1684338" y="3352800"/>
          <a:ext cx="21256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5" imgW="875920" imgH="215806" progId="Equation.DSMT4">
                  <p:embed/>
                </p:oleObj>
              </mc:Choice>
              <mc:Fallback>
                <p:oleObj name="Equation" r:id="rId5" imgW="875920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352800"/>
                        <a:ext cx="21256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1693863" y="3784600"/>
          <a:ext cx="5973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7" imgW="2463800" imgH="419100" progId="Equation.DSMT4">
                  <p:embed/>
                </p:oleObj>
              </mc:Choice>
              <mc:Fallback>
                <p:oleObj name="Equation" r:id="rId7" imgW="24638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784600"/>
                        <a:ext cx="59737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690688" y="4800600"/>
          <a:ext cx="67691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9" imgW="2794000" imgH="444500" progId="Equation.DSMT4">
                  <p:embed/>
                </p:oleObj>
              </mc:Choice>
              <mc:Fallback>
                <p:oleObj name="Equation" r:id="rId9" imgW="27940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800600"/>
                        <a:ext cx="67691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0" y="254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1978025" y="3751263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4" name="Rectangle 15"/>
          <p:cNvSpPr>
            <a:spLocks noChangeArrowheads="1"/>
          </p:cNvSpPr>
          <p:nvPr/>
        </p:nvSpPr>
        <p:spPr bwMode="auto">
          <a:xfrm>
            <a:off x="1978025" y="4627563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(5)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762000" y="1557338"/>
            <a:ext cx="8221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离散型随机变量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的取值为非负整数：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，如果其分布律为：</a:t>
            </a:r>
          </a:p>
        </p:txBody>
      </p:sp>
      <p:graphicFrame>
        <p:nvGraphicFramePr>
          <p:cNvPr id="8397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603500"/>
          <a:ext cx="5715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1905000" imgH="419100" progId="Equation.DSMT4">
                  <p:embed/>
                </p:oleObj>
              </mc:Choice>
              <mc:Fallback>
                <p:oleObj name="Equation" r:id="rId3" imgW="1905000" imgH="4191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03500"/>
                        <a:ext cx="57150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22325" y="4041775"/>
            <a:ext cx="70596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其中</a:t>
            </a:r>
            <a:r>
              <a:rPr lang="el-GR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λ</a:t>
            </a:r>
            <a:r>
              <a:rPr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&gt;0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是常数，则称</a:t>
            </a:r>
            <a:r>
              <a:rPr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服从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参数为</a:t>
            </a:r>
            <a:r>
              <a:rPr lang="el-GR" altLang="zh-CN" sz="32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</a:t>
            </a:r>
            <a:endParaRPr lang="zh-CN" alt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泊松分布</a:t>
            </a:r>
            <a:r>
              <a:rPr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，记为：</a:t>
            </a:r>
            <a:endParaRPr lang="zh-CN" altLang="el-GR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184525" y="5168900"/>
            <a:ext cx="1909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0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4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el-GR" altLang="zh-CN" sz="40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sz="4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40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en-US" altLang="zh-CN" sz="4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(6)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600200" y="1808163"/>
            <a:ext cx="302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在某个时段内：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600200" y="2312988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大卖场的顾客数；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600200" y="3411538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某地区拨错号的电话呼唤次数；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622425" y="2825750"/>
            <a:ext cx="5353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市级医院急诊病人数；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600200" y="3992563"/>
            <a:ext cx="5929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某地区发生的交通事故的次数。</a:t>
            </a:r>
            <a:endParaRPr kumimoji="1" lang="en-US" altLang="zh-CN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31825" y="1212850"/>
            <a:ext cx="596900" cy="45243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泊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松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布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场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autoUpdateAnimBg="0"/>
      <p:bldP spid="93191" grpId="0" autoUpdateAnimBg="0"/>
      <p:bldP spid="93192" grpId="0" autoUpdateAnimBg="0"/>
      <p:bldP spid="932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  <a:r>
              <a:rPr lang="en-US" altLang="zh-CN" b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(7)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2590800" y="1447800"/>
            <a:ext cx="2286000" cy="1066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两点分布</a:t>
            </a: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2590800" y="3352800"/>
            <a:ext cx="2286000" cy="1066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二项分布</a:t>
            </a: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627313" y="5334000"/>
            <a:ext cx="2286000" cy="10668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泊松分布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505200" y="2590800"/>
            <a:ext cx="2236788" cy="609600"/>
            <a:chOff x="2679" y="1692"/>
            <a:chExt cx="1409" cy="384"/>
          </a:xfrm>
        </p:grpSpPr>
        <p:sp>
          <p:nvSpPr>
            <p:cNvPr id="31755" name="AutoShape 7"/>
            <p:cNvSpPr>
              <a:spLocks noChangeArrowheads="1"/>
            </p:cNvSpPr>
            <p:nvPr/>
          </p:nvSpPr>
          <p:spPr bwMode="auto">
            <a:xfrm>
              <a:off x="2679" y="1692"/>
              <a:ext cx="288" cy="384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2922" y="1730"/>
              <a:ext cx="1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特例，</a:t>
              </a:r>
              <a:r>
                <a:rPr lang="en-US" altLang="zh-CN" sz="2800" i="1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05200" y="4419600"/>
            <a:ext cx="3325813" cy="954088"/>
            <a:chOff x="2688" y="2820"/>
            <a:chExt cx="2095" cy="601"/>
          </a:xfrm>
        </p:grpSpPr>
        <p:sp>
          <p:nvSpPr>
            <p:cNvPr id="31753" name="AutoShape 8"/>
            <p:cNvSpPr>
              <a:spLocks noChangeArrowheads="1"/>
            </p:cNvSpPr>
            <p:nvPr/>
          </p:nvSpPr>
          <p:spPr bwMode="auto">
            <a:xfrm>
              <a:off x="2688" y="2928"/>
              <a:ext cx="288" cy="432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2950" y="2820"/>
              <a:ext cx="1833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极限，</a:t>
              </a:r>
              <a:r>
                <a:rPr lang="en-US" altLang="zh-CN" sz="2800" i="1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充分大，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较小，</a:t>
              </a:r>
              <a:r>
                <a:rPr lang="en-US" altLang="zh-CN" sz="280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0&lt;</a:t>
              </a:r>
              <a:r>
                <a:rPr lang="en-US" altLang="zh-CN" sz="2800" i="1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np</a:t>
              </a:r>
              <a:r>
                <a:rPr lang="en-US" altLang="zh-CN" sz="2800">
                  <a:solidFill>
                    <a:srgbClr val="FF66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≤4</a:t>
              </a:r>
            </a:p>
          </p:txBody>
        </p:sp>
      </p:grp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1295400" y="1758950"/>
            <a:ext cx="596900" cy="40322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布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066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4000" smtClean="0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随机变量的分布函数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分布函数的定义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43088" y="2205038"/>
            <a:ext cx="3521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为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分布函数。</a:t>
            </a:r>
            <a:endParaRPr kumimoji="1" lang="en-US" altLang="zh-CN" sz="3200" i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835150" y="1241425"/>
            <a:ext cx="64960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设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为随机变量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，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是任意实数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endParaRPr kumimoji="1"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称函数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3157538" y="1773238"/>
          <a:ext cx="55911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3" imgW="2070100" imgH="203200" progId="Equation.DSMT4">
                  <p:embed/>
                </p:oleObj>
              </mc:Choice>
              <mc:Fallback>
                <p:oleObj name="Equation" r:id="rId3" imgW="20701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773238"/>
                        <a:ext cx="55911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820738" y="1239838"/>
            <a:ext cx="1008062" cy="5842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1143000" y="6172200"/>
            <a:ext cx="70866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128713" y="5838825"/>
            <a:ext cx="2381250" cy="579438"/>
            <a:chOff x="0" y="3762"/>
            <a:chExt cx="1500" cy="365"/>
          </a:xfrm>
        </p:grpSpPr>
        <p:sp>
          <p:nvSpPr>
            <p:cNvPr id="33815" name="Text Box 21"/>
            <p:cNvSpPr txBox="1">
              <a:spLocks noChangeArrowheads="1"/>
            </p:cNvSpPr>
            <p:nvPr/>
          </p:nvSpPr>
          <p:spPr bwMode="auto">
            <a:xfrm>
              <a:off x="1299" y="3762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33816" name="Line 22"/>
            <p:cNvSpPr>
              <a:spLocks noChangeShapeType="1"/>
            </p:cNvSpPr>
            <p:nvPr/>
          </p:nvSpPr>
          <p:spPr bwMode="auto">
            <a:xfrm flipH="1">
              <a:off x="0" y="398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048000" y="5821363"/>
            <a:ext cx="2909888" cy="1006475"/>
            <a:chOff x="1584" y="3235"/>
            <a:chExt cx="1833" cy="634"/>
          </a:xfrm>
        </p:grpSpPr>
        <p:sp>
          <p:nvSpPr>
            <p:cNvPr id="33810" name="Text Box 13"/>
            <p:cNvSpPr txBox="1">
              <a:spLocks noChangeArrowheads="1"/>
            </p:cNvSpPr>
            <p:nvPr/>
          </p:nvSpPr>
          <p:spPr bwMode="auto">
            <a:xfrm>
              <a:off x="1584" y="3264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b="0">
                  <a:solidFill>
                    <a:srgbClr val="FF33CC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33811" name="Text Box 16"/>
            <p:cNvSpPr txBox="1">
              <a:spLocks noChangeArrowheads="1"/>
            </p:cNvSpPr>
            <p:nvPr/>
          </p:nvSpPr>
          <p:spPr bwMode="auto">
            <a:xfrm>
              <a:off x="3143" y="350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solidFill>
                    <a:srgbClr val="FF33CC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812" name="Text Box 14"/>
            <p:cNvSpPr txBox="1">
              <a:spLocks noChangeArrowheads="1"/>
            </p:cNvSpPr>
            <p:nvPr/>
          </p:nvSpPr>
          <p:spPr bwMode="auto">
            <a:xfrm>
              <a:off x="3216" y="3235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solidFill>
                    <a:srgbClr val="FF33CC"/>
                  </a:solidFill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33813" name="Text Box 15"/>
            <p:cNvSpPr txBox="1">
              <a:spLocks noChangeArrowheads="1"/>
            </p:cNvSpPr>
            <p:nvPr/>
          </p:nvSpPr>
          <p:spPr bwMode="auto">
            <a:xfrm>
              <a:off x="1728" y="347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i="1">
                  <a:solidFill>
                    <a:srgbClr val="FF33CC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814" name="Line 25"/>
            <p:cNvSpPr>
              <a:spLocks noChangeShapeType="1"/>
            </p:cNvSpPr>
            <p:nvPr/>
          </p:nvSpPr>
          <p:spPr bwMode="auto">
            <a:xfrm>
              <a:off x="1824" y="3456"/>
              <a:ext cx="1488" cy="0"/>
            </a:xfrm>
            <a:prstGeom prst="line">
              <a:avLst/>
            </a:prstGeom>
            <a:noFill/>
            <a:ln w="5715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203575" y="5029200"/>
          <a:ext cx="28305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5" imgW="10815764" imgH="2433802" progId="Equation.3">
                  <p:embed/>
                </p:oleObj>
              </mc:Choice>
              <mc:Fallback>
                <p:oleObj name="Equation" r:id="rId5" imgW="10815764" imgH="24338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29200"/>
                        <a:ext cx="28305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1" name="Object 27"/>
          <p:cNvGraphicFramePr>
            <a:graphicFrameLocks noChangeAspect="1"/>
          </p:cNvGraphicFramePr>
          <p:nvPr/>
        </p:nvGraphicFramePr>
        <p:xfrm>
          <a:off x="582613" y="4267200"/>
          <a:ext cx="2608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7" imgW="850531" imgH="203112" progId="Equation.DSMT4">
                  <p:embed/>
                </p:oleObj>
              </mc:Choice>
              <mc:Fallback>
                <p:oleObj name="Equation" r:id="rId7" imgW="850531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267200"/>
                        <a:ext cx="26082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2" name="Object 28"/>
          <p:cNvGraphicFramePr>
            <a:graphicFrameLocks noChangeAspect="1"/>
          </p:cNvGraphicFramePr>
          <p:nvPr/>
        </p:nvGraphicFramePr>
        <p:xfrm>
          <a:off x="5260975" y="4295775"/>
          <a:ext cx="2190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4295775"/>
                        <a:ext cx="21907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3" name="Object 29"/>
          <p:cNvGraphicFramePr>
            <a:graphicFrameLocks noChangeAspect="1"/>
          </p:cNvGraphicFramePr>
          <p:nvPr/>
        </p:nvGraphicFramePr>
        <p:xfrm>
          <a:off x="3179763" y="4279900"/>
          <a:ext cx="20970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11" imgW="723586" imgH="203112" progId="Equation.DSMT4">
                  <p:embed/>
                </p:oleObj>
              </mc:Choice>
              <mc:Fallback>
                <p:oleObj name="Equation" r:id="rId11" imgW="723586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4279900"/>
                        <a:ext cx="20970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428750" y="5829300"/>
            <a:ext cx="4529138" cy="579438"/>
            <a:chOff x="336" y="3714"/>
            <a:chExt cx="2853" cy="365"/>
          </a:xfrm>
        </p:grpSpPr>
        <p:sp>
          <p:nvSpPr>
            <p:cNvPr id="33808" name="Text Box 37"/>
            <p:cNvSpPr txBox="1">
              <a:spLocks noChangeArrowheads="1"/>
            </p:cNvSpPr>
            <p:nvPr/>
          </p:nvSpPr>
          <p:spPr bwMode="auto">
            <a:xfrm>
              <a:off x="2988" y="3714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solidFill>
                    <a:srgbClr val="0066FF"/>
                  </a:solidFill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33809" name="Line 38"/>
            <p:cNvSpPr>
              <a:spLocks noChangeShapeType="1"/>
            </p:cNvSpPr>
            <p:nvPr/>
          </p:nvSpPr>
          <p:spPr bwMode="auto">
            <a:xfrm>
              <a:off x="336" y="3936"/>
              <a:ext cx="2736" cy="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611188" y="3611563"/>
            <a:ext cx="754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用分布函数计算 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落在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 ,b 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里的概率：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49" grpId="0"/>
      <p:bldP spid="82951" grpId="0" animBg="1"/>
      <p:bldP spid="8298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kumimoji="1" lang="zh-CN" altLang="en-US" b="0" smtClean="0">
                <a:solidFill>
                  <a:schemeClr val="tx1"/>
                </a:solidFill>
                <a:ea typeface="黑体" panose="02010609060101010101" pitchFamily="49" charset="-122"/>
              </a:rPr>
              <a:t>分布函数的性质</a:t>
            </a:r>
            <a:endParaRPr lang="zh-CN" altLang="en-US" b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7525" y="1412875"/>
            <a:ext cx="4133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dirty="0">
                <a:latin typeface="Times New Roman" pitchFamily="18" charset="0"/>
                <a:ea typeface="楷体_GB2312" charset="-122"/>
              </a:rPr>
              <a:t>1</a:t>
            </a:r>
            <a:r>
              <a:rPr kumimoji="1" lang="en-US" altLang="zh-CN" sz="3200" i="1" dirty="0">
                <a:latin typeface="Times New Roman" pitchFamily="18" charset="0"/>
                <a:ea typeface="楷体_GB2312" charset="-122"/>
              </a:rPr>
              <a:t>. F </a:t>
            </a:r>
            <a:r>
              <a:rPr kumimoji="1" lang="en-US" altLang="zh-CN" sz="3200" dirty="0">
                <a:latin typeface="Times New Roman" pitchFamily="18" charset="0"/>
                <a:ea typeface="楷体_GB2312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charset="-12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charset="-122"/>
              </a:rPr>
              <a:t>) </a:t>
            </a:r>
            <a:r>
              <a:rPr kumimoji="1" lang="zh-CN" altLang="en-US" sz="3200" dirty="0">
                <a:latin typeface="+mn-ea"/>
                <a:ea typeface="+mn-ea"/>
              </a:rPr>
              <a:t>单调不减，即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600200" y="1970088"/>
          <a:ext cx="55626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3" imgW="48458268" imgH="5634202" progId="Equation.3">
                  <p:embed/>
                </p:oleObj>
              </mc:Choice>
              <mc:Fallback>
                <p:oleObj name="Equation" r:id="rId3" imgW="48458268" imgH="56342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70088"/>
                        <a:ext cx="55626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533400" y="2800350"/>
          <a:ext cx="2514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5" imgW="11729967" imgH="2433802" progId="Equation.DSMT4">
                  <p:embed/>
                </p:oleObj>
              </mc:Choice>
              <mc:Fallback>
                <p:oleObj name="Equation" r:id="rId5" imgW="11729967" imgH="24338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00350"/>
                        <a:ext cx="25146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200400" y="278765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+mn-ea"/>
                <a:ea typeface="+mn-ea"/>
              </a:rPr>
              <a:t>且</a:t>
            </a:r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1600200" y="3394075"/>
          <a:ext cx="4876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7" imgW="53487764" imgH="7310470" progId="Equation.3">
                  <p:embed/>
                </p:oleObj>
              </mc:Choice>
              <mc:Fallback>
                <p:oleObj name="Equation" r:id="rId7" imgW="53487764" imgH="731047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94075"/>
                        <a:ext cx="4876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533400" y="4232275"/>
            <a:ext cx="3727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dirty="0">
                <a:latin typeface="Times New Roman" pitchFamily="18" charset="0"/>
                <a:ea typeface="楷体_GB2312" charset="-122"/>
              </a:rPr>
              <a:t>3</a:t>
            </a:r>
            <a:r>
              <a:rPr kumimoji="1" lang="en-US" altLang="zh-CN" sz="3200" i="1" dirty="0">
                <a:latin typeface="Times New Roman" pitchFamily="18" charset="0"/>
                <a:ea typeface="楷体_GB2312" charset="-122"/>
              </a:rPr>
              <a:t>. F </a:t>
            </a:r>
            <a:r>
              <a:rPr kumimoji="1" lang="en-US" altLang="zh-CN" sz="3200" dirty="0">
                <a:latin typeface="Times New Roman" pitchFamily="18" charset="0"/>
                <a:ea typeface="楷体_GB2312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charset="-12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charset="-122"/>
              </a:rPr>
              <a:t>) </a:t>
            </a:r>
            <a:r>
              <a:rPr kumimoji="1" lang="zh-CN" altLang="en-US" sz="3200" dirty="0">
                <a:latin typeface="+mn-ea"/>
                <a:ea typeface="+mn-ea"/>
              </a:rPr>
              <a:t>右连续，即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0" y="4765675"/>
            <a:ext cx="5715000" cy="838200"/>
            <a:chOff x="672" y="3216"/>
            <a:chExt cx="2832" cy="483"/>
          </a:xfrm>
        </p:grpSpPr>
        <p:graphicFrame>
          <p:nvGraphicFramePr>
            <p:cNvPr id="34826" name="Object 14"/>
            <p:cNvGraphicFramePr>
              <a:graphicFrameLocks noChangeAspect="1"/>
            </p:cNvGraphicFramePr>
            <p:nvPr/>
          </p:nvGraphicFramePr>
          <p:xfrm>
            <a:off x="672" y="3216"/>
            <a:ext cx="283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9" name="Equation" r:id="rId9" imgW="20721665" imgH="3348202" progId="Equation.3">
                    <p:embed/>
                  </p:oleObj>
                </mc:Choice>
                <mc:Fallback>
                  <p:oleObj name="Equation" r:id="rId9" imgW="20721665" imgH="334820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216"/>
                          <a:ext cx="2832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AutoShape 15"/>
            <p:cNvSpPr>
              <a:spLocks noChangeArrowheads="1"/>
            </p:cNvSpPr>
            <p:nvPr/>
          </p:nvSpPr>
          <p:spPr bwMode="auto">
            <a:xfrm>
              <a:off x="1633" y="3216"/>
              <a:ext cx="96" cy="96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6" grpId="0" autoUpdateAnimBg="0"/>
      <p:bldP spid="860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066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4000" smtClean="0"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400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由分布律求分布函数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例 </a:t>
            </a:r>
            <a:r>
              <a:rPr lang="zh-CN" altLang="en-US" b="0" dirty="0" smtClean="0"/>
              <a:t>设随机变量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的分布律为：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b="0" dirty="0" smtClean="0"/>
              <a:t>求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的分布函数，并求</a:t>
            </a:r>
            <a:endParaRPr lang="zh-CN" altLang="en-US" b="0" dirty="0"/>
          </a:p>
        </p:txBody>
      </p:sp>
      <p:sp>
        <p:nvSpPr>
          <p:cNvPr id="35844" name="Line 9"/>
          <p:cNvSpPr>
            <a:spLocks noChangeShapeType="1"/>
          </p:cNvSpPr>
          <p:nvPr/>
        </p:nvSpPr>
        <p:spPr bwMode="auto">
          <a:xfrm>
            <a:off x="1789113" y="2674938"/>
            <a:ext cx="35575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5" name="Line 10"/>
          <p:cNvSpPr>
            <a:spLocks noChangeShapeType="1"/>
          </p:cNvSpPr>
          <p:nvPr/>
        </p:nvSpPr>
        <p:spPr bwMode="auto">
          <a:xfrm flipH="1">
            <a:off x="2843213" y="2141538"/>
            <a:ext cx="12700" cy="13890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2173288" y="1938604"/>
            <a:ext cx="527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600" b="0" i="1" dirty="0">
                <a:latin typeface="Times New Roman" panose="02020603050405020304" pitchFamily="18" charset="0"/>
              </a:rPr>
              <a:t>       </a:t>
            </a:r>
          </a:p>
        </p:txBody>
      </p:sp>
      <p:graphicFrame>
        <p:nvGraphicFramePr>
          <p:cNvPr id="35847" name="Object 12"/>
          <p:cNvGraphicFramePr>
            <a:graphicFrameLocks noChangeAspect="1"/>
          </p:cNvGraphicFramePr>
          <p:nvPr/>
        </p:nvGraphicFramePr>
        <p:xfrm>
          <a:off x="3276600" y="2038350"/>
          <a:ext cx="1851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3" imgW="710891" imgH="203112" progId="Equation.DSMT4">
                  <p:embed/>
                </p:oleObj>
              </mc:Choice>
              <mc:Fallback>
                <p:oleObj name="Equation" r:id="rId3" imgW="710891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38350"/>
                        <a:ext cx="1851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13"/>
          <p:cNvSpPr txBox="1">
            <a:spLocks noChangeArrowheads="1"/>
          </p:cNvSpPr>
          <p:nvPr/>
        </p:nvSpPr>
        <p:spPr bwMode="auto">
          <a:xfrm>
            <a:off x="2173288" y="2780928"/>
            <a:ext cx="527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i="1" dirty="0">
                <a:latin typeface="Times New Roman" panose="02020603050405020304" pitchFamily="18" charset="0"/>
              </a:rPr>
              <a:t>P  </a:t>
            </a:r>
            <a:r>
              <a:rPr kumimoji="1" lang="en-US" altLang="zh-CN" sz="3600" b="0" i="1" dirty="0">
                <a:latin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35849" name="Object 12"/>
          <p:cNvGraphicFramePr>
            <a:graphicFrameLocks noChangeAspect="1"/>
          </p:cNvGraphicFramePr>
          <p:nvPr/>
        </p:nvGraphicFramePr>
        <p:xfrm>
          <a:off x="3335338" y="2701925"/>
          <a:ext cx="18843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5" imgW="723586" imgH="393529" progId="Equation.DSMT4">
                  <p:embed/>
                </p:oleObj>
              </mc:Choice>
              <mc:Fallback>
                <p:oleObj name="Equation" r:id="rId5" imgW="723586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2701925"/>
                        <a:ext cx="18843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2"/>
          <p:cNvGraphicFramePr>
            <a:graphicFrameLocks noChangeAspect="1"/>
          </p:cNvGraphicFramePr>
          <p:nvPr/>
        </p:nvGraphicFramePr>
        <p:xfrm>
          <a:off x="4067175" y="3732213"/>
          <a:ext cx="40989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7" imgW="1574800" imgH="393700" progId="Equation.DSMT4">
                  <p:embed/>
                </p:oleObj>
              </mc:Choice>
              <mc:Fallback>
                <p:oleObj name="Equation" r:id="rId7" imgW="15748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32213"/>
                        <a:ext cx="40989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2"/>
          <p:cNvGraphicFramePr>
            <a:graphicFrameLocks noChangeAspect="1"/>
          </p:cNvGraphicFramePr>
          <p:nvPr/>
        </p:nvGraphicFramePr>
        <p:xfrm>
          <a:off x="498475" y="4576763"/>
          <a:ext cx="2246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9" imgW="863225" imgH="203112" progId="Equation.DSMT4">
                  <p:embed/>
                </p:oleObj>
              </mc:Choice>
              <mc:Fallback>
                <p:oleObj name="Equation" r:id="rId9" imgW="863225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4576763"/>
                        <a:ext cx="2246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由分布律求分布函数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28925" y="2790825"/>
            <a:ext cx="2243138" cy="1165225"/>
            <a:chOff x="854" y="396"/>
            <a:chExt cx="1413" cy="734"/>
          </a:xfrm>
        </p:grpSpPr>
        <p:sp>
          <p:nvSpPr>
            <p:cNvPr id="36922" name="Text Box 5"/>
            <p:cNvSpPr txBox="1">
              <a:spLocks noChangeArrowheads="1"/>
            </p:cNvSpPr>
            <p:nvPr/>
          </p:nvSpPr>
          <p:spPr bwMode="auto">
            <a:xfrm>
              <a:off x="854" y="413"/>
              <a:ext cx="359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3600" b="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6923" name="Text Box 6"/>
            <p:cNvSpPr txBox="1">
              <a:spLocks noChangeArrowheads="1"/>
            </p:cNvSpPr>
            <p:nvPr/>
          </p:nvSpPr>
          <p:spPr bwMode="auto">
            <a:xfrm>
              <a:off x="1431" y="400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36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924" name="Text Box 7"/>
            <p:cNvSpPr txBox="1">
              <a:spLocks noChangeArrowheads="1"/>
            </p:cNvSpPr>
            <p:nvPr/>
          </p:nvSpPr>
          <p:spPr bwMode="auto">
            <a:xfrm>
              <a:off x="2007" y="396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3600" b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371725" y="3076575"/>
            <a:ext cx="4144963" cy="787400"/>
            <a:chOff x="432" y="572"/>
            <a:chExt cx="2611" cy="496"/>
          </a:xfrm>
        </p:grpSpPr>
        <p:sp>
          <p:nvSpPr>
            <p:cNvPr id="36920" name="Line 11"/>
            <p:cNvSpPr>
              <a:spLocks noChangeShapeType="1"/>
            </p:cNvSpPr>
            <p:nvPr/>
          </p:nvSpPr>
          <p:spPr bwMode="auto">
            <a:xfrm flipV="1">
              <a:off x="432" y="572"/>
              <a:ext cx="261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1" name="Text Box 12"/>
            <p:cNvSpPr txBox="1">
              <a:spLocks noChangeArrowheads="1"/>
            </p:cNvSpPr>
            <p:nvPr/>
          </p:nvSpPr>
          <p:spPr bwMode="auto">
            <a:xfrm>
              <a:off x="2799" y="664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3600" b="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206625" y="2784475"/>
            <a:ext cx="622300" cy="906463"/>
            <a:chOff x="432" y="387"/>
            <a:chExt cx="392" cy="571"/>
          </a:xfrm>
        </p:grpSpPr>
        <p:sp>
          <p:nvSpPr>
            <p:cNvPr id="36916" name="Rectangle 14"/>
            <p:cNvSpPr>
              <a:spLocks noChangeArrowheads="1"/>
            </p:cNvSpPr>
            <p:nvPr/>
          </p:nvSpPr>
          <p:spPr bwMode="auto">
            <a:xfrm>
              <a:off x="488" y="670"/>
              <a:ext cx="33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3600" b="0" i="1">
                  <a:latin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36917" name="Group 15"/>
            <p:cNvGrpSpPr>
              <a:grpSpLocks/>
            </p:cNvGrpSpPr>
            <p:nvPr/>
          </p:nvGrpSpPr>
          <p:grpSpPr bwMode="auto">
            <a:xfrm>
              <a:off x="432" y="387"/>
              <a:ext cx="335" cy="365"/>
              <a:chOff x="432" y="387"/>
              <a:chExt cx="335" cy="365"/>
            </a:xfrm>
          </p:grpSpPr>
          <p:sp>
            <p:nvSpPr>
              <p:cNvPr id="36918" name="Text Box 16"/>
              <p:cNvSpPr txBox="1">
                <a:spLocks noChangeArrowheads="1"/>
              </p:cNvSpPr>
              <p:nvPr/>
            </p:nvSpPr>
            <p:spPr bwMode="auto">
              <a:xfrm>
                <a:off x="566" y="387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36919" name="Line 17"/>
              <p:cNvSpPr>
                <a:spLocks noChangeShapeType="1"/>
              </p:cNvSpPr>
              <p:nvPr/>
            </p:nvSpPr>
            <p:spPr bwMode="auto">
              <a:xfrm flipH="1">
                <a:off x="432" y="58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1457325" y="2860675"/>
            <a:ext cx="1295400" cy="450850"/>
            <a:chOff x="192" y="436"/>
            <a:chExt cx="816" cy="284"/>
          </a:xfrm>
        </p:grpSpPr>
        <p:sp>
          <p:nvSpPr>
            <p:cNvPr id="36914" name="Rectangle 19"/>
            <p:cNvSpPr>
              <a:spLocks noChangeArrowheads="1"/>
            </p:cNvSpPr>
            <p:nvPr/>
          </p:nvSpPr>
          <p:spPr bwMode="auto">
            <a:xfrm>
              <a:off x="336" y="436"/>
              <a:ext cx="67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15" name="Line 20"/>
            <p:cNvSpPr>
              <a:spLocks noChangeShapeType="1"/>
            </p:cNvSpPr>
            <p:nvPr/>
          </p:nvSpPr>
          <p:spPr bwMode="auto">
            <a:xfrm flipH="1">
              <a:off x="192" y="5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1609725" y="2860675"/>
            <a:ext cx="1371600" cy="457200"/>
            <a:chOff x="144" y="432"/>
            <a:chExt cx="864" cy="288"/>
          </a:xfrm>
        </p:grpSpPr>
        <p:sp>
          <p:nvSpPr>
            <p:cNvPr id="36912" name="Rectangle 22"/>
            <p:cNvSpPr>
              <a:spLocks noChangeArrowheads="1"/>
            </p:cNvSpPr>
            <p:nvPr/>
          </p:nvSpPr>
          <p:spPr bwMode="auto">
            <a:xfrm>
              <a:off x="192" y="432"/>
              <a:ext cx="8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13" name="Line 23"/>
            <p:cNvSpPr>
              <a:spLocks noChangeShapeType="1"/>
            </p:cNvSpPr>
            <p:nvPr/>
          </p:nvSpPr>
          <p:spPr bwMode="auto">
            <a:xfrm flipH="1">
              <a:off x="144" y="57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685925" y="2784475"/>
            <a:ext cx="2160588" cy="579438"/>
            <a:chOff x="144" y="387"/>
            <a:chExt cx="1361" cy="365"/>
          </a:xfrm>
        </p:grpSpPr>
        <p:sp>
          <p:nvSpPr>
            <p:cNvPr id="36910" name="Text Box 25"/>
            <p:cNvSpPr txBox="1">
              <a:spLocks noChangeArrowheads="1"/>
            </p:cNvSpPr>
            <p:nvPr/>
          </p:nvSpPr>
          <p:spPr bwMode="auto">
            <a:xfrm>
              <a:off x="1304" y="387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solidFill>
                    <a:srgbClr val="FF33CC"/>
                  </a:solidFill>
                  <a:latin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36911" name="Line 26"/>
            <p:cNvSpPr>
              <a:spLocks noChangeShapeType="1"/>
            </p:cNvSpPr>
            <p:nvPr/>
          </p:nvSpPr>
          <p:spPr bwMode="auto">
            <a:xfrm flipH="1">
              <a:off x="144" y="576"/>
              <a:ext cx="1248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" name="Group 44"/>
          <p:cNvGrpSpPr>
            <a:grpSpLocks/>
          </p:cNvGrpSpPr>
          <p:nvPr/>
        </p:nvGrpSpPr>
        <p:grpSpPr bwMode="auto">
          <a:xfrm>
            <a:off x="1762125" y="2784475"/>
            <a:ext cx="1398588" cy="593725"/>
            <a:chOff x="192" y="387"/>
            <a:chExt cx="881" cy="374"/>
          </a:xfrm>
        </p:grpSpPr>
        <p:grpSp>
          <p:nvGrpSpPr>
            <p:cNvPr id="36906" name="Group 45"/>
            <p:cNvGrpSpPr>
              <a:grpSpLocks/>
            </p:cNvGrpSpPr>
            <p:nvPr/>
          </p:nvGrpSpPr>
          <p:grpSpPr bwMode="auto">
            <a:xfrm>
              <a:off x="192" y="387"/>
              <a:ext cx="863" cy="365"/>
              <a:chOff x="192" y="387"/>
              <a:chExt cx="863" cy="365"/>
            </a:xfrm>
          </p:grpSpPr>
          <p:sp>
            <p:nvSpPr>
              <p:cNvPr id="36908" name="Text Box 46"/>
              <p:cNvSpPr txBox="1">
                <a:spLocks noChangeArrowheads="1"/>
              </p:cNvSpPr>
              <p:nvPr/>
            </p:nvSpPr>
            <p:spPr bwMode="auto">
              <a:xfrm>
                <a:off x="854" y="387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36909" name="Line 47"/>
              <p:cNvSpPr>
                <a:spLocks noChangeShapeType="1"/>
              </p:cNvSpPr>
              <p:nvPr/>
            </p:nvSpPr>
            <p:spPr bwMode="auto">
              <a:xfrm flipH="1">
                <a:off x="192" y="57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07" name="Text Box 48"/>
            <p:cNvSpPr txBox="1">
              <a:spLocks noChangeArrowheads="1"/>
            </p:cNvSpPr>
            <p:nvPr/>
          </p:nvSpPr>
          <p:spPr bwMode="auto">
            <a:xfrm>
              <a:off x="867" y="39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</p:txBody>
        </p:sp>
      </p:grp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1457325" y="2784475"/>
            <a:ext cx="2286000" cy="533400"/>
            <a:chOff x="0" y="432"/>
            <a:chExt cx="1440" cy="336"/>
          </a:xfrm>
        </p:grpSpPr>
        <p:sp>
          <p:nvSpPr>
            <p:cNvPr id="36904" name="Rectangle 50"/>
            <p:cNvSpPr>
              <a:spLocks noChangeArrowheads="1"/>
            </p:cNvSpPr>
            <p:nvPr/>
          </p:nvSpPr>
          <p:spPr bwMode="auto">
            <a:xfrm>
              <a:off x="0" y="432"/>
              <a:ext cx="144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5" name="Line 51"/>
            <p:cNvSpPr>
              <a:spLocks noChangeShapeType="1"/>
            </p:cNvSpPr>
            <p:nvPr/>
          </p:nvSpPr>
          <p:spPr bwMode="auto">
            <a:xfrm flipH="1">
              <a:off x="0" y="585"/>
              <a:ext cx="144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" name="Group 52"/>
          <p:cNvGrpSpPr>
            <a:grpSpLocks/>
          </p:cNvGrpSpPr>
          <p:nvPr/>
        </p:nvGrpSpPr>
        <p:grpSpPr bwMode="auto">
          <a:xfrm>
            <a:off x="1457325" y="2781300"/>
            <a:ext cx="3284538" cy="612775"/>
            <a:chOff x="0" y="388"/>
            <a:chExt cx="2069" cy="386"/>
          </a:xfrm>
        </p:grpSpPr>
        <p:grpSp>
          <p:nvGrpSpPr>
            <p:cNvPr id="36899" name="Group 53"/>
            <p:cNvGrpSpPr>
              <a:grpSpLocks/>
            </p:cNvGrpSpPr>
            <p:nvPr/>
          </p:nvGrpSpPr>
          <p:grpSpPr bwMode="auto">
            <a:xfrm>
              <a:off x="0" y="401"/>
              <a:ext cx="2069" cy="365"/>
              <a:chOff x="0" y="401"/>
              <a:chExt cx="2069" cy="365"/>
            </a:xfrm>
          </p:grpSpPr>
          <p:sp>
            <p:nvSpPr>
              <p:cNvPr id="36902" name="Text Box 54"/>
              <p:cNvSpPr txBox="1">
                <a:spLocks noChangeArrowheads="1"/>
              </p:cNvSpPr>
              <p:nvPr/>
            </p:nvSpPr>
            <p:spPr bwMode="auto">
              <a:xfrm>
                <a:off x="1868" y="401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]</a:t>
                </a:r>
              </a:p>
            </p:txBody>
          </p:sp>
          <p:sp>
            <p:nvSpPr>
              <p:cNvPr id="36903" name="Line 55"/>
              <p:cNvSpPr>
                <a:spLocks noChangeShapeType="1"/>
              </p:cNvSpPr>
              <p:nvPr/>
            </p:nvSpPr>
            <p:spPr bwMode="auto">
              <a:xfrm flipH="1">
                <a:off x="0" y="589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900" name="Text Box 56"/>
            <p:cNvSpPr txBox="1">
              <a:spLocks noChangeArrowheads="1"/>
            </p:cNvSpPr>
            <p:nvPr/>
          </p:nvSpPr>
          <p:spPr bwMode="auto">
            <a:xfrm>
              <a:off x="1421" y="40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6901" name="Text Box 57"/>
            <p:cNvSpPr txBox="1">
              <a:spLocks noChangeArrowheads="1"/>
            </p:cNvSpPr>
            <p:nvPr/>
          </p:nvSpPr>
          <p:spPr bwMode="auto">
            <a:xfrm>
              <a:off x="867" y="38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</p:txBody>
        </p:sp>
      </p:grp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2166938" y="1704975"/>
            <a:ext cx="355758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>
            <a:off x="3221038" y="1171575"/>
            <a:ext cx="12700" cy="13890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551113" y="1063625"/>
            <a:ext cx="52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0" i="1">
                <a:latin typeface="Times New Roman" panose="02020603050405020304" pitchFamily="18" charset="0"/>
              </a:rPr>
              <a:t>       </a:t>
            </a: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3654425" y="1068388"/>
          <a:ext cx="1851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9" name="Equation" r:id="rId3" imgW="710891" imgH="203112" progId="Equation.DSMT4">
                  <p:embed/>
                </p:oleObj>
              </mc:Choice>
              <mc:Fallback>
                <p:oleObj name="Equation" r:id="rId3" imgW="710891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1068388"/>
                        <a:ext cx="1851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2551113" y="1914525"/>
            <a:ext cx="527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</a:rPr>
              <a:t>P  </a:t>
            </a:r>
            <a:r>
              <a:rPr kumimoji="1" lang="en-US" altLang="zh-CN" sz="3600" b="0" i="1">
                <a:latin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46" name="Object 12"/>
          <p:cNvGraphicFramePr>
            <a:graphicFrameLocks noChangeAspect="1"/>
          </p:cNvGraphicFramePr>
          <p:nvPr/>
        </p:nvGraphicFramePr>
        <p:xfrm>
          <a:off x="3713163" y="1731963"/>
          <a:ext cx="18843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0" name="Equation" r:id="rId5" imgW="723586" imgH="393529" progId="Equation.DSMT4">
                  <p:embed/>
                </p:oleObj>
              </mc:Choice>
              <mc:Fallback>
                <p:oleObj name="Equation" r:id="rId5" imgW="723586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1731963"/>
                        <a:ext cx="1884362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7"/>
          <p:cNvGraphicFramePr>
            <a:graphicFrameLocks noChangeAspect="1"/>
          </p:cNvGraphicFramePr>
          <p:nvPr/>
        </p:nvGraphicFramePr>
        <p:xfrm>
          <a:off x="2271713" y="5300663"/>
          <a:ext cx="24082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Equation" r:id="rId7" imgW="1091726" imgH="203112" progId="Equation.DSMT4">
                  <p:embed/>
                </p:oleObj>
              </mc:Choice>
              <mc:Fallback>
                <p:oleObj name="Equation" r:id="rId7" imgW="109172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5300663"/>
                        <a:ext cx="24082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8"/>
          <p:cNvGraphicFramePr>
            <a:graphicFrameLocks noChangeAspect="1"/>
          </p:cNvGraphicFramePr>
          <p:nvPr/>
        </p:nvGraphicFramePr>
        <p:xfrm>
          <a:off x="6897688" y="5232400"/>
          <a:ext cx="12747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Equation" r:id="rId9" imgW="571004" imgH="177646" progId="Equation.DSMT4">
                  <p:embed/>
                </p:oleObj>
              </mc:Choice>
              <mc:Fallback>
                <p:oleObj name="Equation" r:id="rId9" imgW="571004" imgH="177646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5232400"/>
                        <a:ext cx="12747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2286000" y="4699000"/>
            <a:ext cx="5805488" cy="473075"/>
            <a:chOff x="998" y="2023"/>
            <a:chExt cx="3657" cy="298"/>
          </a:xfrm>
        </p:grpSpPr>
        <p:graphicFrame>
          <p:nvGraphicFramePr>
            <p:cNvPr id="36897" name="Object 30"/>
            <p:cNvGraphicFramePr>
              <a:graphicFrameLocks noChangeAspect="1"/>
            </p:cNvGraphicFramePr>
            <p:nvPr/>
          </p:nvGraphicFramePr>
          <p:xfrm>
            <a:off x="998" y="2023"/>
            <a:ext cx="53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3" name="Equation" r:id="rId11" imgW="342751" imgH="203112" progId="Equation.DSMT4">
                    <p:embed/>
                  </p:oleObj>
                </mc:Choice>
                <mc:Fallback>
                  <p:oleObj name="Equation" r:id="rId11" imgW="342751" imgH="203112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2023"/>
                          <a:ext cx="53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8" name="Object 31"/>
            <p:cNvGraphicFramePr>
              <a:graphicFrameLocks noChangeAspect="1"/>
            </p:cNvGraphicFramePr>
            <p:nvPr/>
          </p:nvGraphicFramePr>
          <p:xfrm>
            <a:off x="3884" y="2023"/>
            <a:ext cx="77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4" name="Equation" r:id="rId13" imgW="647419" imgH="177723" progId="Equation.DSMT4">
                    <p:embed/>
                  </p:oleObj>
                </mc:Choice>
                <mc:Fallback>
                  <p:oleObj name="Equation" r:id="rId13" imgW="647419" imgH="177723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2023"/>
                          <a:ext cx="77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32"/>
          <p:cNvGrpSpPr>
            <a:grpSpLocks/>
          </p:cNvGrpSpPr>
          <p:nvPr/>
        </p:nvGrpSpPr>
        <p:grpSpPr bwMode="auto">
          <a:xfrm>
            <a:off x="2474913" y="4103688"/>
            <a:ext cx="5410200" cy="508000"/>
            <a:chOff x="1077" y="1536"/>
            <a:chExt cx="3408" cy="320"/>
          </a:xfrm>
        </p:grpSpPr>
        <p:graphicFrame>
          <p:nvGraphicFramePr>
            <p:cNvPr id="36895" name="Object 33"/>
            <p:cNvGraphicFramePr>
              <a:graphicFrameLocks noChangeAspect="1"/>
            </p:cNvGraphicFramePr>
            <p:nvPr/>
          </p:nvGraphicFramePr>
          <p:xfrm>
            <a:off x="1077" y="1536"/>
            <a:ext cx="2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5" name="Equation" r:id="rId15" imgW="5329364" imgH="5177002" progId="Equation.3">
                    <p:embed/>
                  </p:oleObj>
                </mc:Choice>
                <mc:Fallback>
                  <p:oleObj name="Equation" r:id="rId15" imgW="5329364" imgH="517700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1536"/>
                          <a:ext cx="2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34"/>
            <p:cNvGraphicFramePr>
              <a:graphicFrameLocks noChangeAspect="1"/>
            </p:cNvGraphicFramePr>
            <p:nvPr/>
          </p:nvGraphicFramePr>
          <p:xfrm>
            <a:off x="3905" y="1568"/>
            <a:ext cx="5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6" name="Equation" r:id="rId17" imgW="418918" imgH="177723" progId="Equation.DSMT4">
                    <p:embed/>
                  </p:oleObj>
                </mc:Choice>
                <mc:Fallback>
                  <p:oleObj name="Equation" r:id="rId17" imgW="418918" imgH="177723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1568"/>
                          <a:ext cx="5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39"/>
          <p:cNvGrpSpPr>
            <a:grpSpLocks/>
          </p:cNvGrpSpPr>
          <p:nvPr/>
        </p:nvGrpSpPr>
        <p:grpSpPr bwMode="auto">
          <a:xfrm>
            <a:off x="2362200" y="5775325"/>
            <a:ext cx="5507038" cy="481013"/>
            <a:chOff x="1077" y="3712"/>
            <a:chExt cx="3469" cy="303"/>
          </a:xfrm>
        </p:grpSpPr>
        <p:graphicFrame>
          <p:nvGraphicFramePr>
            <p:cNvPr id="36893" name="Object 40"/>
            <p:cNvGraphicFramePr>
              <a:graphicFrameLocks noChangeAspect="1"/>
            </p:cNvGraphicFramePr>
            <p:nvPr/>
          </p:nvGraphicFramePr>
          <p:xfrm>
            <a:off x="1077" y="3748"/>
            <a:ext cx="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7" name="Equation" r:id="rId19" imgW="1824065" imgH="3957539" progId="Equation.3">
                    <p:embed/>
                  </p:oleObj>
                </mc:Choice>
                <mc:Fallback>
                  <p:oleObj name="Equation" r:id="rId19" imgW="1824065" imgH="3957539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3748"/>
                          <a:ext cx="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41"/>
            <p:cNvGraphicFramePr>
              <a:graphicFrameLocks noChangeAspect="1"/>
            </p:cNvGraphicFramePr>
            <p:nvPr/>
          </p:nvGraphicFramePr>
          <p:xfrm>
            <a:off x="3986" y="3712"/>
            <a:ext cx="5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8" name="Equation" r:id="rId21" imgW="342603" imgH="177646" progId="Equation.DSMT4">
                    <p:embed/>
                  </p:oleObj>
                </mc:Choice>
                <mc:Fallback>
                  <p:oleObj name="Equation" r:id="rId21" imgW="342603" imgH="177646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3712"/>
                          <a:ext cx="5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Object 42"/>
          <p:cNvGraphicFramePr>
            <a:graphicFrameLocks noChangeAspect="1"/>
          </p:cNvGraphicFramePr>
          <p:nvPr/>
        </p:nvGraphicFramePr>
        <p:xfrm>
          <a:off x="685800" y="4611688"/>
          <a:ext cx="838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9" name="Equation" r:id="rId23" imgW="4110164" imgH="2433802" progId="Equation.3">
                  <p:embed/>
                </p:oleObj>
              </mc:Choice>
              <mc:Fallback>
                <p:oleObj name="Equation" r:id="rId23" imgW="4110164" imgH="243380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11688"/>
                        <a:ext cx="8382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AutoShape 43"/>
          <p:cNvSpPr>
            <a:spLocks/>
          </p:cNvSpPr>
          <p:nvPr/>
        </p:nvSpPr>
        <p:spPr bwMode="auto">
          <a:xfrm>
            <a:off x="1828800" y="4154488"/>
            <a:ext cx="277813" cy="2147887"/>
          </a:xfrm>
          <a:prstGeom prst="leftBrace">
            <a:avLst>
              <a:gd name="adj1" fmla="val 8526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" name="Object 71"/>
          <p:cNvGraphicFramePr>
            <a:graphicFrameLocks noChangeAspect="1"/>
          </p:cNvGraphicFramePr>
          <p:nvPr/>
        </p:nvGraphicFramePr>
        <p:xfrm>
          <a:off x="457200" y="5449888"/>
          <a:ext cx="1295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0" name="Equation" r:id="rId25" imgW="8834268" imgH="2433802" progId="Equation.3">
                  <p:embed/>
                </p:oleObj>
              </mc:Choice>
              <mc:Fallback>
                <p:oleObj name="Equation" r:id="rId25" imgW="8834268" imgH="2433802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49888"/>
                        <a:ext cx="1295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72"/>
          <p:cNvGrpSpPr>
            <a:grpSpLocks/>
          </p:cNvGrpSpPr>
          <p:nvPr/>
        </p:nvGrpSpPr>
        <p:grpSpPr bwMode="auto">
          <a:xfrm>
            <a:off x="1066800" y="5145088"/>
            <a:ext cx="76200" cy="304800"/>
            <a:chOff x="528" y="2832"/>
            <a:chExt cx="48" cy="192"/>
          </a:xfrm>
        </p:grpSpPr>
        <p:sp>
          <p:nvSpPr>
            <p:cNvPr id="36891" name="Line 73"/>
            <p:cNvSpPr>
              <a:spLocks noChangeShapeType="1"/>
            </p:cNvSpPr>
            <p:nvPr/>
          </p:nvSpPr>
          <p:spPr bwMode="auto">
            <a:xfrm>
              <a:off x="528" y="28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Line 74"/>
            <p:cNvSpPr>
              <a:spLocks noChangeShapeType="1"/>
            </p:cNvSpPr>
            <p:nvPr/>
          </p:nvSpPr>
          <p:spPr bwMode="auto">
            <a:xfrm>
              <a:off x="576" y="28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由分布律求分布函数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7891" name="Object 12"/>
          <p:cNvGraphicFramePr>
            <a:graphicFrameLocks noChangeAspect="1"/>
          </p:cNvGraphicFramePr>
          <p:nvPr/>
        </p:nvGraphicFramePr>
        <p:xfrm>
          <a:off x="390525" y="1995488"/>
          <a:ext cx="22796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3" imgW="875920" imgH="393529" progId="Equation.DSMT4">
                  <p:embed/>
                </p:oleObj>
              </mc:Choice>
              <mc:Fallback>
                <p:oleObj name="Equation" r:id="rId3" imgW="875920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995488"/>
                        <a:ext cx="22796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2"/>
          <p:cNvGraphicFramePr>
            <a:graphicFrameLocks noChangeAspect="1"/>
          </p:cNvGraphicFramePr>
          <p:nvPr/>
        </p:nvGraphicFramePr>
        <p:xfrm>
          <a:off x="323850" y="3173413"/>
          <a:ext cx="2114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73413"/>
                        <a:ext cx="2114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2"/>
          <p:cNvGraphicFramePr>
            <a:graphicFrameLocks noChangeAspect="1"/>
          </p:cNvGraphicFramePr>
          <p:nvPr/>
        </p:nvGraphicFramePr>
        <p:xfrm>
          <a:off x="390525" y="1131888"/>
          <a:ext cx="16525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7" imgW="634725" imgH="393529" progId="Equation.DSMT4">
                  <p:embed/>
                </p:oleObj>
              </mc:Choice>
              <mc:Fallback>
                <p:oleObj name="Equation" r:id="rId7" imgW="634725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131888"/>
                        <a:ext cx="16525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/>
        </p:nvGraphicFramePr>
        <p:xfrm>
          <a:off x="1979613" y="1131888"/>
          <a:ext cx="115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9" imgW="444307" imgH="393529" progId="Equation.DSMT4">
                  <p:embed/>
                </p:oleObj>
              </mc:Choice>
              <mc:Fallback>
                <p:oleObj name="Equation" r:id="rId9" imgW="444307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31888"/>
                        <a:ext cx="1155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/>
        </p:nvGraphicFramePr>
        <p:xfrm>
          <a:off x="3063875" y="1400175"/>
          <a:ext cx="1123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11" imgW="431425" imgH="177646" progId="Equation.DSMT4">
                  <p:embed/>
                </p:oleObj>
              </mc:Choice>
              <mc:Fallback>
                <p:oleObj name="Equation" r:id="rId11" imgW="431425" imgH="1776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400175"/>
                        <a:ext cx="1123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2670175" y="2065338"/>
          <a:ext cx="23479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13" imgW="901309" imgH="393529" progId="Equation.DSMT4">
                  <p:embed/>
                </p:oleObj>
              </mc:Choice>
              <mc:Fallback>
                <p:oleObj name="Equation" r:id="rId13" imgW="901309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065338"/>
                        <a:ext cx="23479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/>
        </p:nvGraphicFramePr>
        <p:xfrm>
          <a:off x="5018088" y="2333625"/>
          <a:ext cx="3006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15" imgW="1155199" imgH="177723" progId="Equation.DSMT4">
                  <p:embed/>
                </p:oleObj>
              </mc:Choice>
              <mc:Fallback>
                <p:oleObj name="Equation" r:id="rId15" imgW="1155199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2333625"/>
                        <a:ext cx="3006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/>
        </p:nvGraphicFramePr>
        <p:xfrm>
          <a:off x="2438400" y="3206750"/>
          <a:ext cx="4162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Equation" r:id="rId17" imgW="1600200" imgH="203200" progId="Equation.DSMT4">
                  <p:embed/>
                </p:oleObj>
              </mc:Choice>
              <mc:Fallback>
                <p:oleObj name="Equation" r:id="rId17" imgW="16002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6750"/>
                        <a:ext cx="4162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/>
        </p:nvGraphicFramePr>
        <p:xfrm>
          <a:off x="2422525" y="3832225"/>
          <a:ext cx="29067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19" imgW="1117115" imgH="393529" progId="Equation.DSMT4">
                  <p:embed/>
                </p:oleObj>
              </mc:Choice>
              <mc:Fallback>
                <p:oleObj name="Equation" r:id="rId19" imgW="1117115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832225"/>
                        <a:ext cx="29067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/>
        </p:nvGraphicFramePr>
        <p:xfrm>
          <a:off x="2438400" y="4846638"/>
          <a:ext cx="22129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21" imgW="850531" imgH="583947" progId="Equation.DSMT4">
                  <p:embed/>
                </p:oleObj>
              </mc:Choice>
              <mc:Fallback>
                <p:oleObj name="Equation" r:id="rId21" imgW="850531" imgH="58394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46638"/>
                        <a:ext cx="221297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分布函数的图像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79638" y="5021263"/>
            <a:ext cx="3368675" cy="1074737"/>
            <a:chOff x="528" y="2508"/>
            <a:chExt cx="2122" cy="677"/>
          </a:xfrm>
        </p:grpSpPr>
        <p:sp>
          <p:nvSpPr>
            <p:cNvPr id="38942" name="Text Box 5"/>
            <p:cNvSpPr txBox="1">
              <a:spLocks noChangeArrowheads="1"/>
            </p:cNvSpPr>
            <p:nvPr/>
          </p:nvSpPr>
          <p:spPr bwMode="auto">
            <a:xfrm>
              <a:off x="528" y="2508"/>
              <a:ext cx="3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  •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43" name="Text Box 6"/>
            <p:cNvSpPr txBox="1">
              <a:spLocks noChangeArrowheads="1"/>
            </p:cNvSpPr>
            <p:nvPr/>
          </p:nvSpPr>
          <p:spPr bwMode="auto">
            <a:xfrm>
              <a:off x="1243" y="2513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44" name="Text Box 7"/>
            <p:cNvSpPr txBox="1">
              <a:spLocks noChangeArrowheads="1"/>
            </p:cNvSpPr>
            <p:nvPr/>
          </p:nvSpPr>
          <p:spPr bwMode="auto">
            <a:xfrm>
              <a:off x="1820" y="2513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45" name="Text Box 8"/>
            <p:cNvSpPr txBox="1">
              <a:spLocks noChangeArrowheads="1"/>
            </p:cNvSpPr>
            <p:nvPr/>
          </p:nvSpPr>
          <p:spPr bwMode="auto">
            <a:xfrm>
              <a:off x="2406" y="2509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•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66800" y="1371600"/>
            <a:ext cx="6659563" cy="4603750"/>
            <a:chOff x="672" y="201"/>
            <a:chExt cx="4195" cy="2900"/>
          </a:xfrm>
        </p:grpSpPr>
        <p:grpSp>
          <p:nvGrpSpPr>
            <p:cNvPr id="38936" name="Group 11"/>
            <p:cNvGrpSpPr>
              <a:grpSpLocks/>
            </p:cNvGrpSpPr>
            <p:nvPr/>
          </p:nvGrpSpPr>
          <p:grpSpPr bwMode="auto">
            <a:xfrm>
              <a:off x="1258" y="201"/>
              <a:ext cx="3609" cy="2900"/>
              <a:chOff x="413" y="201"/>
              <a:chExt cx="3609" cy="2900"/>
            </a:xfrm>
          </p:grpSpPr>
          <p:sp>
            <p:nvSpPr>
              <p:cNvPr id="38938" name="Line 12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3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9" name="Line 13"/>
              <p:cNvSpPr>
                <a:spLocks noChangeShapeType="1"/>
              </p:cNvSpPr>
              <p:nvPr/>
            </p:nvSpPr>
            <p:spPr bwMode="auto">
              <a:xfrm flipV="1">
                <a:off x="768" y="528"/>
                <a:ext cx="0" cy="2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40" name="Text Box 14"/>
              <p:cNvSpPr txBox="1">
                <a:spLocks noChangeArrowheads="1"/>
              </p:cNvSpPr>
              <p:nvPr/>
            </p:nvSpPr>
            <p:spPr bwMode="auto">
              <a:xfrm>
                <a:off x="3792" y="2736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8941" name="Text Box 15"/>
              <p:cNvSpPr txBox="1">
                <a:spLocks noChangeArrowheads="1"/>
              </p:cNvSpPr>
              <p:nvPr/>
            </p:nvSpPr>
            <p:spPr bwMode="auto">
              <a:xfrm>
                <a:off x="413" y="201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( </a:t>
                </a: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)</a:t>
                </a:r>
                <a:endParaRPr kumimoji="1" lang="en-US" altLang="zh-CN" b="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37" name="Line 16"/>
            <p:cNvSpPr>
              <a:spLocks noChangeShapeType="1"/>
            </p:cNvSpPr>
            <p:nvPr/>
          </p:nvSpPr>
          <p:spPr bwMode="auto">
            <a:xfrm flipH="1">
              <a:off x="672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5119688" y="1905000"/>
            <a:ext cx="1676400" cy="579438"/>
            <a:chOff x="3744" y="1056"/>
            <a:chExt cx="1056" cy="365"/>
          </a:xfrm>
        </p:grpSpPr>
        <p:sp>
          <p:nvSpPr>
            <p:cNvPr id="38934" name="Text Box 25"/>
            <p:cNvSpPr txBox="1">
              <a:spLocks noChangeArrowheads="1"/>
            </p:cNvSpPr>
            <p:nvPr/>
          </p:nvSpPr>
          <p:spPr bwMode="auto">
            <a:xfrm>
              <a:off x="3744" y="105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solidFill>
                    <a:srgbClr val="336600"/>
                  </a:solidFill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8935" name="Line 26"/>
            <p:cNvSpPr>
              <a:spLocks noChangeShapeType="1"/>
            </p:cNvSpPr>
            <p:nvPr/>
          </p:nvSpPr>
          <p:spPr bwMode="auto">
            <a:xfrm>
              <a:off x="3840" y="1248"/>
              <a:ext cx="96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2590800" y="2209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2133600" y="1905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609600" y="4983163"/>
            <a:ext cx="1292225" cy="579437"/>
            <a:chOff x="0" y="3391"/>
            <a:chExt cx="814" cy="365"/>
          </a:xfrm>
        </p:grpSpPr>
        <p:sp>
          <p:nvSpPr>
            <p:cNvPr id="38932" name="Text Box 19"/>
            <p:cNvSpPr txBox="1">
              <a:spLocks noChangeArrowheads="1"/>
            </p:cNvSpPr>
            <p:nvPr/>
          </p:nvSpPr>
          <p:spPr bwMode="auto">
            <a:xfrm>
              <a:off x="570" y="339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solidFill>
                    <a:srgbClr val="3366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8933" name="Line 50"/>
            <p:cNvSpPr>
              <a:spLocks noChangeShapeType="1"/>
            </p:cNvSpPr>
            <p:nvPr/>
          </p:nvSpPr>
          <p:spPr bwMode="auto">
            <a:xfrm>
              <a:off x="0" y="3600"/>
              <a:ext cx="680" cy="3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597025" y="4229100"/>
            <a:ext cx="2971800" cy="604838"/>
            <a:chOff x="1780" y="2177"/>
            <a:chExt cx="1872" cy="381"/>
          </a:xfrm>
        </p:grpSpPr>
        <p:sp>
          <p:nvSpPr>
            <p:cNvPr id="38929" name="Text Box 21"/>
            <p:cNvSpPr txBox="1">
              <a:spLocks noChangeArrowheads="1"/>
            </p:cNvSpPr>
            <p:nvPr/>
          </p:nvSpPr>
          <p:spPr bwMode="auto">
            <a:xfrm>
              <a:off x="1780" y="2193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solidFill>
                    <a:srgbClr val="336600"/>
                  </a:solidFill>
                  <a:latin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38930" name="Text Box 23"/>
            <p:cNvSpPr txBox="1">
              <a:spLocks noChangeArrowheads="1"/>
            </p:cNvSpPr>
            <p:nvPr/>
          </p:nvSpPr>
          <p:spPr bwMode="auto">
            <a:xfrm>
              <a:off x="3408" y="2177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solidFill>
                    <a:srgbClr val="3366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8931" name="Line 51"/>
            <p:cNvSpPr>
              <a:spLocks noChangeShapeType="1"/>
            </p:cNvSpPr>
            <p:nvPr/>
          </p:nvSpPr>
          <p:spPr bwMode="auto">
            <a:xfrm>
              <a:off x="1894" y="2384"/>
              <a:ext cx="1632" cy="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4214813" y="2689225"/>
            <a:ext cx="1281112" cy="627063"/>
            <a:chOff x="2061" y="1584"/>
            <a:chExt cx="807" cy="395"/>
          </a:xfrm>
        </p:grpSpPr>
        <p:sp>
          <p:nvSpPr>
            <p:cNvPr id="38925" name="Text Box 30"/>
            <p:cNvSpPr txBox="1">
              <a:spLocks noChangeArrowheads="1"/>
            </p:cNvSpPr>
            <p:nvPr/>
          </p:nvSpPr>
          <p:spPr bwMode="auto">
            <a:xfrm>
              <a:off x="2061" y="1614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solidFill>
                    <a:srgbClr val="336600"/>
                  </a:solidFill>
                  <a:latin typeface="Times New Roman" panose="02020603050405020304" pitchFamily="18" charset="0"/>
                </a:rPr>
                <a:t>•</a:t>
              </a:r>
            </a:p>
          </p:txBody>
        </p:sp>
        <p:grpSp>
          <p:nvGrpSpPr>
            <p:cNvPr id="38926" name="Group 57"/>
            <p:cNvGrpSpPr>
              <a:grpSpLocks/>
            </p:cNvGrpSpPr>
            <p:nvPr/>
          </p:nvGrpSpPr>
          <p:grpSpPr bwMode="auto">
            <a:xfrm>
              <a:off x="2177" y="1584"/>
              <a:ext cx="691" cy="365"/>
              <a:chOff x="2064" y="1756"/>
              <a:chExt cx="691" cy="365"/>
            </a:xfrm>
          </p:grpSpPr>
          <p:sp>
            <p:nvSpPr>
              <p:cNvPr id="38927" name="Text Box 31"/>
              <p:cNvSpPr txBox="1">
                <a:spLocks noChangeArrowheads="1"/>
              </p:cNvSpPr>
              <p:nvPr/>
            </p:nvSpPr>
            <p:spPr bwMode="auto">
              <a:xfrm>
                <a:off x="2511" y="17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>
                    <a:solidFill>
                      <a:srgbClr val="336600"/>
                    </a:solidFill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38928" name="Line 52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5446713" y="3532188"/>
            <a:ext cx="3416300" cy="12001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从图中可以看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</a:t>
            </a:r>
            <a:r>
              <a:rPr lang="en-US" altLang="zh-CN" sz="3600" b="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600" b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600" b="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600" b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600" b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右连续！</a:t>
            </a:r>
          </a:p>
        </p:txBody>
      </p:sp>
      <p:sp>
        <p:nvSpPr>
          <p:cNvPr id="37900" name="Text Box 6"/>
          <p:cNvSpPr txBox="1">
            <a:spLocks noChangeArrowheads="1"/>
          </p:cNvSpPr>
          <p:nvPr/>
        </p:nvSpPr>
        <p:spPr bwMode="auto">
          <a:xfrm>
            <a:off x="1546225" y="5029200"/>
            <a:ext cx="5254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</a:rPr>
              <a:t>•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0" grpId="0" autoUpdateAnimBg="0"/>
      <p:bldP spid="90174" grpId="0" animBg="1"/>
      <p:bldP spid="379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离散型随机变量分布律和分布函数互求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528638" y="4200525"/>
            <a:ext cx="73548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是分段阶梯函数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的可能取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处发生间断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在间断点处有跃度</a:t>
            </a:r>
            <a:r>
              <a:rPr kumimoji="1" lang="zh-CN" altLang="en-US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611188" y="3262313"/>
          <a:ext cx="51752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3" imgW="2082800" imgH="228600" progId="Equation.DSMT4">
                  <p:embed/>
                </p:oleObj>
              </mc:Choice>
              <mc:Fallback>
                <p:oleObj name="Equation" r:id="rId3" imgW="20828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62313"/>
                        <a:ext cx="51752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/>
        </p:nvGraphicFramePr>
        <p:xfrm>
          <a:off x="755650" y="1471613"/>
          <a:ext cx="30448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5" imgW="1066337" imgH="203112" progId="Equation.DSMT4">
                  <p:embed/>
                </p:oleObj>
              </mc:Choice>
              <mc:Fallback>
                <p:oleObj name="Equation" r:id="rId5" imgW="1066337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71613"/>
                        <a:ext cx="30448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4"/>
          <p:cNvGraphicFramePr>
            <a:graphicFrameLocks noChangeAspect="1"/>
          </p:cNvGraphicFramePr>
          <p:nvPr/>
        </p:nvGraphicFramePr>
        <p:xfrm>
          <a:off x="1663700" y="2203450"/>
          <a:ext cx="48926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7" imgW="1524000" imgH="368300" progId="Equation.DSMT4">
                  <p:embed/>
                </p:oleObj>
              </mc:Choice>
              <mc:Fallback>
                <p:oleObj name="Equation" r:id="rId7" imgW="1524000" imgH="3683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203450"/>
                        <a:ext cx="48926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784850" y="3208338"/>
            <a:ext cx="3035300" cy="696912"/>
            <a:chOff x="587" y="2505"/>
            <a:chExt cx="2064" cy="494"/>
          </a:xfrm>
        </p:grpSpPr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587" y="2544"/>
              <a:ext cx="2064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200" dirty="0">
                  <a:latin typeface="+mn-ea"/>
                  <a:ea typeface="+mn-ea"/>
                </a:rPr>
                <a:t>其中</a:t>
              </a:r>
              <a:r>
                <a:rPr kumimoji="1" lang="zh-CN" altLang="en-US" sz="3600" dirty="0">
                  <a:latin typeface="Times New Roman" pitchFamily="18" charset="0"/>
                  <a:ea typeface="楷体_GB2312" charset="-122"/>
                </a:rPr>
                <a:t>               </a:t>
              </a:r>
              <a:r>
                <a:rPr kumimoji="1" lang="en-US" altLang="zh-CN" sz="3600" b="1" dirty="0">
                  <a:latin typeface="Times New Roman" pitchFamily="18" charset="0"/>
                  <a:ea typeface="楷体_GB2312" charset="-122"/>
                </a:rPr>
                <a:t>   </a:t>
              </a:r>
              <a:r>
                <a:rPr kumimoji="1" lang="en-US" altLang="zh-CN" sz="3600" dirty="0">
                  <a:latin typeface="Times New Roman" pitchFamily="18" charset="0"/>
                  <a:ea typeface="楷体_GB2312" charset="-122"/>
                </a:rPr>
                <a:t>    </a:t>
              </a:r>
            </a:p>
          </p:txBody>
        </p:sp>
        <p:graphicFrame>
          <p:nvGraphicFramePr>
            <p:cNvPr id="39945" name="Object 40"/>
            <p:cNvGraphicFramePr>
              <a:graphicFrameLocks noChangeAspect="1"/>
            </p:cNvGraphicFramePr>
            <p:nvPr/>
          </p:nvGraphicFramePr>
          <p:xfrm>
            <a:off x="1228" y="2505"/>
            <a:ext cx="1129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7" name="Equation" r:id="rId9" imgW="6548564" imgH="2738470" progId="Equation.3">
                    <p:embed/>
                  </p:oleObj>
                </mc:Choice>
                <mc:Fallback>
                  <p:oleObj name="Equation" r:id="rId9" imgW="6548564" imgH="273847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2505"/>
                          <a:ext cx="1129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066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连续型随机变量及其概率密度</a:t>
            </a:r>
          </a:p>
        </p:txBody>
      </p:sp>
    </p:spTree>
    <p:extLst>
      <p:ext uri="{BB962C8B-B14F-4D97-AF65-F5344CB8AC3E}">
        <p14:creationId xmlns:p14="http://schemas.microsoft.com/office/powerpoint/2010/main" val="754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微积分相关知识复习（</a:t>
            </a:r>
            <a:r>
              <a:rPr lang="en-US" altLang="zh-CN" b="0" smtClean="0">
                <a:ea typeface="黑体" panose="02010609060101010101" pitchFamily="49" charset="-122"/>
              </a:rPr>
              <a:t>1</a:t>
            </a:r>
            <a:r>
              <a:rPr lang="zh-CN" altLang="en-US" b="0" smtClean="0"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2032000" cy="6461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常用积分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219200" y="1981200"/>
          <a:ext cx="63642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3" imgW="2362200" imgH="457200" progId="Equation.DSMT4">
                  <p:embed/>
                </p:oleObj>
              </mc:Choice>
              <mc:Fallback>
                <p:oleObj name="Equation" r:id="rId3" imgW="2362200" imgH="457200" progId="Equation.DSMT4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63642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219200" y="3429000"/>
          <a:ext cx="6526213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5" imgW="2425700" imgH="660400" progId="Equation.DSMT4">
                  <p:embed/>
                </p:oleObj>
              </mc:Choice>
              <mc:Fallback>
                <p:oleObj name="Equation" r:id="rId5" imgW="2425700" imgH="660400" progId="Equation.DSMT4">
                  <p:embed/>
                  <p:pic>
                    <p:nvPicPr>
                      <p:cNvPr id="942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6526213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219200" y="4800600"/>
          <a:ext cx="42513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7" imgW="1574800" imgH="457200" progId="Equation.DSMT4">
                  <p:embed/>
                </p:oleObj>
              </mc:Choice>
              <mc:Fallback>
                <p:oleObj name="Equation" r:id="rId7" imgW="1574800" imgH="457200" progId="Equation.DSMT4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42513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2640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376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1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微积分相关知识复习（</a:t>
            </a:r>
            <a:r>
              <a:rPr lang="en-US" altLang="zh-CN" b="0" smtClean="0">
                <a:ea typeface="黑体" panose="02010609060101010101" pitchFamily="49" charset="-122"/>
              </a:rPr>
              <a:t>2</a:t>
            </a:r>
            <a:r>
              <a:rPr lang="zh-CN" altLang="en-US" b="0" smtClean="0"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838200" y="1295400"/>
          <a:ext cx="60896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2044700" imgH="457200" progId="Equation.DSMT4">
                  <p:embed/>
                </p:oleObj>
              </mc:Choice>
              <mc:Fallback>
                <p:oleObj name="Equation" r:id="rId3" imgW="2044700" imgH="457200" progId="Equation.DSMT4">
                  <p:embed/>
                  <p:pic>
                    <p:nvPicPr>
                      <p:cNvPr id="95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608965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881063" y="2667000"/>
          <a:ext cx="727233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5" imgW="2438400" imgH="457200" progId="Equation.DSMT4">
                  <p:embed/>
                </p:oleObj>
              </mc:Choice>
              <mc:Fallback>
                <p:oleObj name="Equation" r:id="rId5" imgW="2438400" imgH="457200" progId="Equation.DSMT4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667000"/>
                        <a:ext cx="727233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914400" y="3810000"/>
          <a:ext cx="65246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7" imgW="2184400" imgH="457200" progId="Equation.DSMT4">
                  <p:embed/>
                </p:oleObj>
              </mc:Choice>
              <mc:Fallback>
                <p:oleObj name="Equation" r:id="rId7" imgW="2184400" imgH="457200" progId="Equation.DSMT4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652462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14400" y="5189538"/>
          <a:ext cx="64770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9" imgW="2171700" imgH="457200" progId="Equation.DSMT4">
                  <p:embed/>
                </p:oleObj>
              </mc:Choice>
              <mc:Fallback>
                <p:oleObj name="Equation" r:id="rId9" imgW="2171700" imgH="457200" progId="Equation.DSMT4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9538"/>
                        <a:ext cx="6477000" cy="136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4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微积分相关知识复习（</a:t>
            </a:r>
            <a:r>
              <a:rPr lang="en-US" altLang="zh-CN" b="0" smtClean="0">
                <a:ea typeface="黑体" panose="02010609060101010101" pitchFamily="49" charset="-122"/>
              </a:rPr>
              <a:t>3</a:t>
            </a:r>
            <a:r>
              <a:rPr lang="zh-CN" altLang="en-US" b="0" smtClean="0"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62000" y="1412875"/>
          <a:ext cx="746601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2616200" imgH="457200" progId="Equation.DSMT4">
                  <p:embed/>
                </p:oleObj>
              </mc:Choice>
              <mc:Fallback>
                <p:oleObj name="Equation" r:id="rId3" imgW="2616200" imgH="457200" progId="Equation.DSMT4">
                  <p:embed/>
                  <p:pic>
                    <p:nvPicPr>
                      <p:cNvPr id="96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12875"/>
                        <a:ext cx="7466013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739775" y="2860675"/>
          <a:ext cx="794702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5" imgW="2781300" imgH="457200" progId="Equation.DSMT4">
                  <p:embed/>
                </p:oleObj>
              </mc:Choice>
              <mc:Fallback>
                <p:oleObj name="Equation" r:id="rId5" imgW="2781300" imgH="457200" progId="Equation.DSMT4">
                  <p:embed/>
                  <p:pic>
                    <p:nvPicPr>
                      <p:cNvPr id="96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860675"/>
                        <a:ext cx="794702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extLst/>
          </p:nvPr>
        </p:nvGraphicFramePr>
        <p:xfrm>
          <a:off x="612775" y="4384675"/>
          <a:ext cx="776605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7" imgW="2717640" imgH="457200" progId="Equation.DSMT4">
                  <p:embed/>
                </p:oleObj>
              </mc:Choice>
              <mc:Fallback>
                <p:oleObj name="Equation" r:id="rId7" imgW="2717640" imgH="457200" progId="Equation.DSMT4">
                  <p:embed/>
                  <p:pic>
                    <p:nvPicPr>
                      <p:cNvPr id="96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384675"/>
                        <a:ext cx="776605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0" y="3546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微积分相关知识复习（</a:t>
            </a:r>
            <a:r>
              <a:rPr lang="en-US" altLang="zh-CN" b="0" smtClean="0">
                <a:ea typeface="黑体" panose="02010609060101010101" pitchFamily="49" charset="-122"/>
              </a:rPr>
              <a:t>4</a:t>
            </a:r>
            <a:r>
              <a:rPr lang="zh-CN" altLang="en-US" b="0" smtClean="0"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1570038" cy="6461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积分法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143000" y="2122488"/>
            <a:ext cx="265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分项积分法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600200" y="2819400"/>
          <a:ext cx="55832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2094591" imgH="215806" progId="Equation.DSMT4">
                  <p:embed/>
                </p:oleObj>
              </mc:Choice>
              <mc:Fallback>
                <p:oleObj name="Equation" r:id="rId3" imgW="2094591" imgH="215806" progId="Equation.DSMT4">
                  <p:embed/>
                  <p:pic>
                    <p:nvPicPr>
                      <p:cNvPr id="972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55832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600200" y="3505200"/>
          <a:ext cx="461010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5" imgW="1727200" imgH="901700" progId="Equation.DSMT4">
                  <p:embed/>
                </p:oleObj>
              </mc:Choice>
              <mc:Fallback>
                <p:oleObj name="Equation" r:id="rId5" imgW="1727200" imgH="901700" progId="Equation.DSMT4">
                  <p:embed/>
                  <p:pic>
                    <p:nvPicPr>
                      <p:cNvPr id="97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4610100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2873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9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1359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为更好地揭示随机现象的规律性并利用</a:t>
            </a:r>
            <a:r>
              <a:rPr kumimoji="1"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数学工具</a:t>
            </a:r>
            <a:r>
              <a:rPr kumimoji="1" lang="zh-CN" altLang="en-US" sz="3600" b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描述其规律</a:t>
            </a:r>
            <a:r>
              <a:rPr kumimoji="1" lang="en-US" altLang="zh-CN" sz="3600" b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3600" b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有必要引入</a:t>
            </a:r>
            <a:r>
              <a:rPr kumimoji="1"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kumimoji="1" lang="zh-CN" altLang="en-US" sz="3600" b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来描述随机试验的不同结果。</a:t>
            </a:r>
            <a:endParaRPr kumimoji="1" lang="en-US" altLang="zh-CN" sz="3600" b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74650" y="3017838"/>
            <a:ext cx="794226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宋体" panose="02010600030101010101" pitchFamily="2" charset="-122"/>
                <a:ea typeface="宋体" panose="02010600030101010101" pitchFamily="2" charset="-122"/>
              </a:rPr>
              <a:t>检测一件产品是正品还是次品，可能出现的两个结果</a:t>
            </a:r>
            <a:r>
              <a:rPr kumimoji="1" lang="en-US" altLang="zh-CN" b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zh-CN" altLang="en-US" b="0">
                <a:latin typeface="宋体" panose="02010600030101010101" pitchFamily="2" charset="-122"/>
                <a:ea typeface="宋体" panose="02010600030101010101" pitchFamily="2" charset="-122"/>
              </a:rPr>
              <a:t>也可以用一个离散变量来描述。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233488" y="4311650"/>
          <a:ext cx="405923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1295400" imgH="482600" progId="Equation.DSMT4">
                  <p:embed/>
                </p:oleObj>
              </mc:Choice>
              <mc:Fallback>
                <p:oleObj name="Equation" r:id="rId3" imgW="12954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311650"/>
                        <a:ext cx="4059237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5461000" y="4413250"/>
            <a:ext cx="24384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用数值来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6" grpId="0" autoUpdateAnimBg="0"/>
      <p:bldP spid="51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ea typeface="黑体" panose="02010609060101010101" pitchFamily="49" charset="-122"/>
              </a:rPr>
              <a:t>微积分相关知识复习（</a:t>
            </a:r>
            <a:r>
              <a:rPr lang="en-US" altLang="zh-CN" b="0" smtClean="0">
                <a:ea typeface="黑体" panose="02010609060101010101" pitchFamily="49" charset="-122"/>
              </a:rPr>
              <a:t>5</a:t>
            </a:r>
            <a:r>
              <a:rPr lang="zh-CN" altLang="en-US" b="0" smtClean="0"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2657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分部积分法</a:t>
            </a:r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609600" y="2133600"/>
          <a:ext cx="6727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2387600" imgH="215900" progId="Equation.DSMT4">
                  <p:embed/>
                </p:oleObj>
              </mc:Choice>
              <mc:Fallback>
                <p:oleObj name="Equation" r:id="rId3" imgW="2387600" imgH="215900" progId="Equation.DSMT4">
                  <p:embed/>
                  <p:pic>
                    <p:nvPicPr>
                      <p:cNvPr id="98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6727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609600" y="2743200"/>
          <a:ext cx="778827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2755900" imgH="457200" progId="Equation.DSMT4">
                  <p:embed/>
                </p:oleObj>
              </mc:Choice>
              <mc:Fallback>
                <p:oleObj name="Equation" r:id="rId5" imgW="2755900" imgH="457200" progId="Equation.DSMT4">
                  <p:embed/>
                  <p:pic>
                    <p:nvPicPr>
                      <p:cNvPr id="98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778827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822325" y="3448050"/>
          <a:ext cx="3222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448050"/>
                        <a:ext cx="3222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609600" y="4191000"/>
          <a:ext cx="748347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9" imgW="2654300" imgH="457200" progId="Equation.DSMT4">
                  <p:embed/>
                </p:oleObj>
              </mc:Choice>
              <mc:Fallback>
                <p:oleObj name="Equation" r:id="rId9" imgW="2654300" imgH="457200" progId="Equation.DSMT4">
                  <p:embed/>
                  <p:pic>
                    <p:nvPicPr>
                      <p:cNvPr id="983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748347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2778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11"/>
          <p:cNvSpPr>
            <a:spLocks noChangeArrowheads="1"/>
          </p:cNvSpPr>
          <p:nvPr/>
        </p:nvSpPr>
        <p:spPr bwMode="auto">
          <a:xfrm>
            <a:off x="0" y="3448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12"/>
          <p:cNvSpPr>
            <a:spLocks noChangeArrowheads="1"/>
          </p:cNvSpPr>
          <p:nvPr/>
        </p:nvSpPr>
        <p:spPr bwMode="auto">
          <a:xfrm>
            <a:off x="0" y="362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58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连续型随机变量的定义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763713" y="1447800"/>
            <a:ext cx="7380287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是随机变量，若存在一个</a:t>
            </a:r>
            <a:r>
              <a:rPr kumimoji="1"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非负可积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1" lang="zh-CN" altLang="en-US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>
            <p:extLst/>
          </p:nvPr>
        </p:nvGraphicFramePr>
        <p:xfrm>
          <a:off x="1811338" y="2749550"/>
          <a:ext cx="52657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Equation" r:id="rId3" imgW="2120760" imgH="330120" progId="Equation.DSMT4">
                  <p:embed/>
                </p:oleObj>
              </mc:Choice>
              <mc:Fallback>
                <p:oleObj name="Equation" r:id="rId3" imgW="2120760" imgH="330120" progId="Equation.DSMT4">
                  <p:embed/>
                  <p:pic>
                    <p:nvPicPr>
                      <p:cNvPr id="92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749550"/>
                        <a:ext cx="52657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741363" y="3686175"/>
            <a:ext cx="548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其中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是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b="1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的分布函数，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762000" y="4367213"/>
            <a:ext cx="72659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则称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是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连续型随机变量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是它的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概率密度函数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简称为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概率密度</a:t>
            </a:r>
            <a:r>
              <a:rPr kumimoji="1" lang="zh-CN" altLang="en-US" sz="3200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endParaRPr kumimoji="1" lang="en-US" altLang="zh-CN" sz="3200" b="1" i="1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4200" y="1485900"/>
            <a:ext cx="1108075" cy="647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9658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6" grpId="0" autoUpdateAnimBg="0"/>
      <p:bldP spid="92168" grpId="0" build="p" autoUpdateAnimBg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分布函数与概率密度的几何意义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1341438"/>
            <a:ext cx="6019800" cy="4408487"/>
            <a:chOff x="768" y="583"/>
            <a:chExt cx="3792" cy="2777"/>
          </a:xfrm>
        </p:grpSpPr>
        <p:sp>
          <p:nvSpPr>
            <p:cNvPr id="15374" name="Line 6"/>
            <p:cNvSpPr>
              <a:spLocks noChangeShapeType="1"/>
            </p:cNvSpPr>
            <p:nvPr/>
          </p:nvSpPr>
          <p:spPr bwMode="auto">
            <a:xfrm>
              <a:off x="768" y="2880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Line 7"/>
            <p:cNvSpPr>
              <a:spLocks noChangeShapeType="1"/>
            </p:cNvSpPr>
            <p:nvPr/>
          </p:nvSpPr>
          <p:spPr bwMode="auto">
            <a:xfrm flipV="1">
              <a:off x="2352" y="720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6" name="Text Box 8"/>
            <p:cNvSpPr txBox="1">
              <a:spLocks noChangeArrowheads="1"/>
            </p:cNvSpPr>
            <p:nvPr/>
          </p:nvSpPr>
          <p:spPr bwMode="auto">
            <a:xfrm>
              <a:off x="4310" y="2844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377" name="Text Box 9"/>
            <p:cNvSpPr txBox="1">
              <a:spLocks noChangeArrowheads="1"/>
            </p:cNvSpPr>
            <p:nvPr/>
          </p:nvSpPr>
          <p:spPr bwMode="auto">
            <a:xfrm>
              <a:off x="1736" y="583"/>
              <a:ext cx="5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( </a:t>
              </a:r>
              <a:r>
                <a:rPr kumimoji="1" lang="en-US" altLang="zh-CN" b="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)</a:t>
              </a:r>
              <a:endParaRPr kumimoji="1" lang="en-US" altLang="zh-CN" b="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76400" y="3094038"/>
            <a:ext cx="3244850" cy="2438400"/>
            <a:chOff x="816" y="2160"/>
            <a:chExt cx="2188" cy="1680"/>
          </a:xfrm>
        </p:grpSpPr>
        <p:sp>
          <p:nvSpPr>
            <p:cNvPr id="15372" name="Freeform 11" descr="大网格"/>
            <p:cNvSpPr>
              <a:spLocks/>
            </p:cNvSpPr>
            <p:nvPr/>
          </p:nvSpPr>
          <p:spPr bwMode="auto">
            <a:xfrm>
              <a:off x="816" y="2160"/>
              <a:ext cx="2076" cy="1326"/>
            </a:xfrm>
            <a:custGeom>
              <a:avLst/>
              <a:gdLst>
                <a:gd name="T0" fmla="*/ 2076 w 2076"/>
                <a:gd name="T1" fmla="*/ 684 h 1326"/>
                <a:gd name="T2" fmla="*/ 1992 w 2076"/>
                <a:gd name="T3" fmla="*/ 606 h 1326"/>
                <a:gd name="T4" fmla="*/ 1944 w 2076"/>
                <a:gd name="T5" fmla="*/ 528 h 1326"/>
                <a:gd name="T6" fmla="*/ 1884 w 2076"/>
                <a:gd name="T7" fmla="*/ 486 h 1326"/>
                <a:gd name="T8" fmla="*/ 1824 w 2076"/>
                <a:gd name="T9" fmla="*/ 432 h 1326"/>
                <a:gd name="T10" fmla="*/ 1758 w 2076"/>
                <a:gd name="T11" fmla="*/ 348 h 1326"/>
                <a:gd name="T12" fmla="*/ 1752 w 2076"/>
                <a:gd name="T13" fmla="*/ 336 h 1326"/>
                <a:gd name="T14" fmla="*/ 1722 w 2076"/>
                <a:gd name="T15" fmla="*/ 306 h 1326"/>
                <a:gd name="T16" fmla="*/ 1638 w 2076"/>
                <a:gd name="T17" fmla="*/ 222 h 1326"/>
                <a:gd name="T18" fmla="*/ 1512 w 2076"/>
                <a:gd name="T19" fmla="*/ 132 h 1326"/>
                <a:gd name="T20" fmla="*/ 1458 w 2076"/>
                <a:gd name="T21" fmla="*/ 90 h 1326"/>
                <a:gd name="T22" fmla="*/ 1296 w 2076"/>
                <a:gd name="T23" fmla="*/ 12 h 1326"/>
                <a:gd name="T24" fmla="*/ 1152 w 2076"/>
                <a:gd name="T25" fmla="*/ 0 h 1326"/>
                <a:gd name="T26" fmla="*/ 1080 w 2076"/>
                <a:gd name="T27" fmla="*/ 36 h 1326"/>
                <a:gd name="T28" fmla="*/ 1044 w 2076"/>
                <a:gd name="T29" fmla="*/ 72 h 1326"/>
                <a:gd name="T30" fmla="*/ 1008 w 2076"/>
                <a:gd name="T31" fmla="*/ 84 h 1326"/>
                <a:gd name="T32" fmla="*/ 990 w 2076"/>
                <a:gd name="T33" fmla="*/ 96 h 1326"/>
                <a:gd name="T34" fmla="*/ 954 w 2076"/>
                <a:gd name="T35" fmla="*/ 108 h 1326"/>
                <a:gd name="T36" fmla="*/ 918 w 2076"/>
                <a:gd name="T37" fmla="*/ 132 h 1326"/>
                <a:gd name="T38" fmla="*/ 894 w 2076"/>
                <a:gd name="T39" fmla="*/ 168 h 1326"/>
                <a:gd name="T40" fmla="*/ 858 w 2076"/>
                <a:gd name="T41" fmla="*/ 192 h 1326"/>
                <a:gd name="T42" fmla="*/ 762 w 2076"/>
                <a:gd name="T43" fmla="*/ 282 h 1326"/>
                <a:gd name="T44" fmla="*/ 702 w 2076"/>
                <a:gd name="T45" fmla="*/ 324 h 1326"/>
                <a:gd name="T46" fmla="*/ 636 w 2076"/>
                <a:gd name="T47" fmla="*/ 402 h 1326"/>
                <a:gd name="T48" fmla="*/ 576 w 2076"/>
                <a:gd name="T49" fmla="*/ 450 h 1326"/>
                <a:gd name="T50" fmla="*/ 510 w 2076"/>
                <a:gd name="T51" fmla="*/ 522 h 1326"/>
                <a:gd name="T52" fmla="*/ 480 w 2076"/>
                <a:gd name="T53" fmla="*/ 594 h 1326"/>
                <a:gd name="T54" fmla="*/ 444 w 2076"/>
                <a:gd name="T55" fmla="*/ 618 h 1326"/>
                <a:gd name="T56" fmla="*/ 426 w 2076"/>
                <a:gd name="T57" fmla="*/ 630 h 1326"/>
                <a:gd name="T58" fmla="*/ 366 w 2076"/>
                <a:gd name="T59" fmla="*/ 696 h 1326"/>
                <a:gd name="T60" fmla="*/ 282 w 2076"/>
                <a:gd name="T61" fmla="*/ 780 h 1326"/>
                <a:gd name="T62" fmla="*/ 240 w 2076"/>
                <a:gd name="T63" fmla="*/ 822 h 1326"/>
                <a:gd name="T64" fmla="*/ 186 w 2076"/>
                <a:gd name="T65" fmla="*/ 858 h 1326"/>
                <a:gd name="T66" fmla="*/ 168 w 2076"/>
                <a:gd name="T67" fmla="*/ 870 h 1326"/>
                <a:gd name="T68" fmla="*/ 138 w 2076"/>
                <a:gd name="T69" fmla="*/ 900 h 1326"/>
                <a:gd name="T70" fmla="*/ 102 w 2076"/>
                <a:gd name="T71" fmla="*/ 936 h 1326"/>
                <a:gd name="T72" fmla="*/ 18 w 2076"/>
                <a:gd name="T73" fmla="*/ 972 h 1326"/>
                <a:gd name="T74" fmla="*/ 0 w 2076"/>
                <a:gd name="T75" fmla="*/ 1326 h 1326"/>
                <a:gd name="T76" fmla="*/ 0 w 2076"/>
                <a:gd name="T77" fmla="*/ 990 h 1326"/>
                <a:gd name="T78" fmla="*/ 0 w 2076"/>
                <a:gd name="T79" fmla="*/ 1326 h 1326"/>
                <a:gd name="T80" fmla="*/ 2064 w 2076"/>
                <a:gd name="T81" fmla="*/ 1326 h 1326"/>
                <a:gd name="T82" fmla="*/ 2076 w 2076"/>
                <a:gd name="T83" fmla="*/ 684 h 1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76"/>
                <a:gd name="T127" fmla="*/ 0 h 1326"/>
                <a:gd name="T128" fmla="*/ 2076 w 2076"/>
                <a:gd name="T129" fmla="*/ 1326 h 13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76" h="1326">
                  <a:moveTo>
                    <a:pt x="2076" y="684"/>
                  </a:moveTo>
                  <a:cubicBezTo>
                    <a:pt x="2037" y="658"/>
                    <a:pt x="2026" y="640"/>
                    <a:pt x="1992" y="606"/>
                  </a:cubicBezTo>
                  <a:cubicBezTo>
                    <a:pt x="1973" y="587"/>
                    <a:pt x="1964" y="551"/>
                    <a:pt x="1944" y="528"/>
                  </a:cubicBezTo>
                  <a:cubicBezTo>
                    <a:pt x="1927" y="508"/>
                    <a:pt x="1905" y="500"/>
                    <a:pt x="1884" y="486"/>
                  </a:cubicBezTo>
                  <a:cubicBezTo>
                    <a:pt x="1862" y="453"/>
                    <a:pt x="1860" y="444"/>
                    <a:pt x="1824" y="432"/>
                  </a:cubicBezTo>
                  <a:cubicBezTo>
                    <a:pt x="1797" y="405"/>
                    <a:pt x="1775" y="383"/>
                    <a:pt x="1758" y="348"/>
                  </a:cubicBezTo>
                  <a:cubicBezTo>
                    <a:pt x="1694" y="386"/>
                    <a:pt x="1746" y="360"/>
                    <a:pt x="1752" y="336"/>
                  </a:cubicBezTo>
                  <a:cubicBezTo>
                    <a:pt x="1755" y="325"/>
                    <a:pt x="1727" y="309"/>
                    <a:pt x="1722" y="306"/>
                  </a:cubicBezTo>
                  <a:cubicBezTo>
                    <a:pt x="1698" y="271"/>
                    <a:pt x="1674" y="246"/>
                    <a:pt x="1638" y="222"/>
                  </a:cubicBezTo>
                  <a:cubicBezTo>
                    <a:pt x="1607" y="176"/>
                    <a:pt x="1560" y="156"/>
                    <a:pt x="1512" y="132"/>
                  </a:cubicBezTo>
                  <a:cubicBezTo>
                    <a:pt x="1491" y="121"/>
                    <a:pt x="1479" y="101"/>
                    <a:pt x="1458" y="90"/>
                  </a:cubicBezTo>
                  <a:cubicBezTo>
                    <a:pt x="1404" y="63"/>
                    <a:pt x="1353" y="31"/>
                    <a:pt x="1296" y="12"/>
                  </a:cubicBezTo>
                  <a:cubicBezTo>
                    <a:pt x="1261" y="0"/>
                    <a:pt x="1157" y="0"/>
                    <a:pt x="1152" y="0"/>
                  </a:cubicBezTo>
                  <a:cubicBezTo>
                    <a:pt x="1123" y="10"/>
                    <a:pt x="1103" y="13"/>
                    <a:pt x="1080" y="36"/>
                  </a:cubicBezTo>
                  <a:cubicBezTo>
                    <a:pt x="1068" y="48"/>
                    <a:pt x="1060" y="67"/>
                    <a:pt x="1044" y="72"/>
                  </a:cubicBezTo>
                  <a:cubicBezTo>
                    <a:pt x="1032" y="76"/>
                    <a:pt x="1019" y="77"/>
                    <a:pt x="1008" y="84"/>
                  </a:cubicBezTo>
                  <a:cubicBezTo>
                    <a:pt x="1002" y="88"/>
                    <a:pt x="997" y="93"/>
                    <a:pt x="990" y="96"/>
                  </a:cubicBezTo>
                  <a:cubicBezTo>
                    <a:pt x="978" y="101"/>
                    <a:pt x="966" y="104"/>
                    <a:pt x="954" y="108"/>
                  </a:cubicBezTo>
                  <a:cubicBezTo>
                    <a:pt x="940" y="113"/>
                    <a:pt x="918" y="132"/>
                    <a:pt x="918" y="132"/>
                  </a:cubicBezTo>
                  <a:cubicBezTo>
                    <a:pt x="910" y="144"/>
                    <a:pt x="906" y="160"/>
                    <a:pt x="894" y="168"/>
                  </a:cubicBezTo>
                  <a:cubicBezTo>
                    <a:pt x="882" y="176"/>
                    <a:pt x="858" y="192"/>
                    <a:pt x="858" y="192"/>
                  </a:cubicBezTo>
                  <a:cubicBezTo>
                    <a:pt x="839" y="220"/>
                    <a:pt x="792" y="267"/>
                    <a:pt x="762" y="282"/>
                  </a:cubicBezTo>
                  <a:cubicBezTo>
                    <a:pt x="739" y="293"/>
                    <a:pt x="718" y="303"/>
                    <a:pt x="702" y="324"/>
                  </a:cubicBezTo>
                  <a:cubicBezTo>
                    <a:pt x="680" y="352"/>
                    <a:pt x="671" y="390"/>
                    <a:pt x="636" y="402"/>
                  </a:cubicBezTo>
                  <a:cubicBezTo>
                    <a:pt x="625" y="436"/>
                    <a:pt x="599" y="428"/>
                    <a:pt x="576" y="450"/>
                  </a:cubicBezTo>
                  <a:cubicBezTo>
                    <a:pt x="572" y="453"/>
                    <a:pt x="520" y="499"/>
                    <a:pt x="510" y="522"/>
                  </a:cubicBezTo>
                  <a:cubicBezTo>
                    <a:pt x="500" y="543"/>
                    <a:pt x="497" y="576"/>
                    <a:pt x="480" y="594"/>
                  </a:cubicBezTo>
                  <a:cubicBezTo>
                    <a:pt x="470" y="605"/>
                    <a:pt x="456" y="610"/>
                    <a:pt x="444" y="618"/>
                  </a:cubicBezTo>
                  <a:cubicBezTo>
                    <a:pt x="438" y="622"/>
                    <a:pt x="426" y="630"/>
                    <a:pt x="426" y="630"/>
                  </a:cubicBezTo>
                  <a:cubicBezTo>
                    <a:pt x="410" y="654"/>
                    <a:pt x="390" y="680"/>
                    <a:pt x="366" y="696"/>
                  </a:cubicBezTo>
                  <a:cubicBezTo>
                    <a:pt x="344" y="729"/>
                    <a:pt x="311" y="753"/>
                    <a:pt x="282" y="780"/>
                  </a:cubicBezTo>
                  <a:cubicBezTo>
                    <a:pt x="267" y="793"/>
                    <a:pt x="256" y="811"/>
                    <a:pt x="240" y="822"/>
                  </a:cubicBezTo>
                  <a:cubicBezTo>
                    <a:pt x="231" y="828"/>
                    <a:pt x="200" y="849"/>
                    <a:pt x="186" y="858"/>
                  </a:cubicBezTo>
                  <a:cubicBezTo>
                    <a:pt x="180" y="862"/>
                    <a:pt x="168" y="870"/>
                    <a:pt x="168" y="870"/>
                  </a:cubicBezTo>
                  <a:cubicBezTo>
                    <a:pt x="143" y="907"/>
                    <a:pt x="171" y="871"/>
                    <a:pt x="138" y="900"/>
                  </a:cubicBezTo>
                  <a:cubicBezTo>
                    <a:pt x="125" y="911"/>
                    <a:pt x="118" y="931"/>
                    <a:pt x="102" y="936"/>
                  </a:cubicBezTo>
                  <a:cubicBezTo>
                    <a:pt x="74" y="945"/>
                    <a:pt x="45" y="959"/>
                    <a:pt x="18" y="972"/>
                  </a:cubicBezTo>
                  <a:lnTo>
                    <a:pt x="0" y="1326"/>
                  </a:lnTo>
                  <a:lnTo>
                    <a:pt x="0" y="990"/>
                  </a:lnTo>
                  <a:lnTo>
                    <a:pt x="0" y="1326"/>
                  </a:lnTo>
                  <a:lnTo>
                    <a:pt x="2064" y="1326"/>
                  </a:lnTo>
                  <a:lnTo>
                    <a:pt x="2076" y="68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2774" y="3475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524000" y="2625725"/>
            <a:ext cx="1524000" cy="1371600"/>
            <a:chOff x="768" y="1344"/>
            <a:chExt cx="960" cy="864"/>
          </a:xfrm>
        </p:grpSpPr>
        <p:sp>
          <p:nvSpPr>
            <p:cNvPr id="15370" name="Text Box 14"/>
            <p:cNvSpPr txBox="1">
              <a:spLocks noChangeArrowheads="1"/>
            </p:cNvSpPr>
            <p:nvPr/>
          </p:nvSpPr>
          <p:spPr bwMode="auto">
            <a:xfrm>
              <a:off x="768" y="1344"/>
              <a:ext cx="7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 ( </a:t>
              </a:r>
              <a:r>
                <a:rPr kumimoji="1" lang="en-US" altLang="zh-CN" b="0" i="1">
                  <a:latin typeface="Times New Roman" panose="02020603050405020304" pitchFamily="18" charset="0"/>
                </a:rPr>
                <a:t>x 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)</a:t>
              </a:r>
              <a:endParaRPr kumimoji="1" lang="en-US" altLang="zh-CN" b="0" i="1">
                <a:latin typeface="Times New Roman" panose="02020603050405020304" pitchFamily="18" charset="0"/>
              </a:endParaRPr>
            </a:p>
          </p:txBody>
        </p:sp>
        <p:sp>
          <p:nvSpPr>
            <p:cNvPr id="15371" name="Line 15"/>
            <p:cNvSpPr>
              <a:spLocks noChangeShapeType="1"/>
            </p:cNvSpPr>
            <p:nvPr/>
          </p:nvSpPr>
          <p:spPr bwMode="auto">
            <a:xfrm>
              <a:off x="1200" y="1776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724400" y="2636838"/>
            <a:ext cx="1600200" cy="979487"/>
            <a:chOff x="2736" y="2023"/>
            <a:chExt cx="1008" cy="617"/>
          </a:xfrm>
        </p:grpSpPr>
        <p:sp>
          <p:nvSpPr>
            <p:cNvPr id="15368" name="Line 18"/>
            <p:cNvSpPr>
              <a:spLocks noChangeShapeType="1"/>
            </p:cNvSpPr>
            <p:nvPr/>
          </p:nvSpPr>
          <p:spPr bwMode="auto">
            <a:xfrm flipV="1">
              <a:off x="2736" y="2304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69" name="Object 19"/>
            <p:cNvGraphicFramePr>
              <a:graphicFrameLocks noChangeAspect="1"/>
            </p:cNvGraphicFramePr>
            <p:nvPr/>
          </p:nvGraphicFramePr>
          <p:xfrm>
            <a:off x="2790" y="2023"/>
            <a:ext cx="95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7" name="Equation" r:id="rId4" imgW="583947" imgH="203112" progId="Equation.DSMT4">
                    <p:embed/>
                  </p:oleObj>
                </mc:Choice>
                <mc:Fallback>
                  <p:oleObj name="Equation" r:id="rId4" imgW="583947" imgH="203112" progId="Equation.DSMT4">
                    <p:embed/>
                    <p:pic>
                      <p:nvPicPr>
                        <p:cNvPr id="1536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023"/>
                          <a:ext cx="954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8150"/>
            <a:ext cx="5105400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21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概率密度的性质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endParaRPr lang="zh-CN" altLang="en-US" b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854075" y="1471613"/>
          <a:ext cx="19700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3" imgW="685800" imgH="203200" progId="Equation.DSMT4">
                  <p:embed/>
                </p:oleObj>
              </mc:Choice>
              <mc:Fallback>
                <p:oleObj name="Equation" r:id="rId3" imgW="685800" imgH="203200" progId="Equation.DSMT4">
                  <p:embed/>
                  <p:pic>
                    <p:nvPicPr>
                      <p:cNvPr id="1003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471613"/>
                        <a:ext cx="19700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808038" y="2170113"/>
          <a:ext cx="44624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5" imgW="1676400" imgH="330200" progId="Equation.DSMT4">
                  <p:embed/>
                </p:oleObj>
              </mc:Choice>
              <mc:Fallback>
                <p:oleObj name="Equation" r:id="rId5" imgW="1676400" imgH="330200" progId="Equation.DSMT4">
                  <p:embed/>
                  <p:pic>
                    <p:nvPicPr>
                      <p:cNvPr id="1003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170113"/>
                        <a:ext cx="4462462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AutoShape 9"/>
          <p:cNvSpPr>
            <a:spLocks/>
          </p:cNvSpPr>
          <p:nvPr/>
        </p:nvSpPr>
        <p:spPr bwMode="auto">
          <a:xfrm>
            <a:off x="5724128" y="17145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11188" y="3527425"/>
            <a:ext cx="7993062" cy="206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常利用这两个性质</a:t>
            </a:r>
            <a:r>
              <a:rPr kumimoji="1" lang="zh-CN" altLang="en-US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检验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一个函数能否作为连续型随机变量的概率密度。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条性质也常被用来</a:t>
            </a:r>
            <a:r>
              <a:rPr kumimoji="1" lang="zh-CN" altLang="en-US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概率密度中的未知常数。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367" name="AutoShape 15"/>
          <p:cNvSpPr>
            <a:spLocks noChangeArrowheads="1"/>
          </p:cNvSpPr>
          <p:nvPr/>
        </p:nvSpPr>
        <p:spPr bwMode="auto">
          <a:xfrm>
            <a:off x="6084888" y="2141538"/>
            <a:ext cx="533400" cy="1358900"/>
          </a:xfrm>
          <a:prstGeom prst="curvedLeftArrow">
            <a:avLst>
              <a:gd name="adj1" fmla="val 39972"/>
              <a:gd name="adj2" fmla="val 79955"/>
              <a:gd name="adj3" fmla="val 33333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8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1" grpId="0" animBg="1"/>
      <p:bldP spid="100362" grpId="0" animBg="1" autoUpdateAnimBg="0"/>
      <p:bldP spid="1003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概率密度的性质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endParaRPr lang="zh-CN" altLang="en-US" b="0" smtClean="0">
              <a:ea typeface="黑体" panose="02010609060101010101" pitchFamily="49" charset="-122"/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>
            <p:extLst/>
          </p:nvPr>
        </p:nvGraphicFramePr>
        <p:xfrm>
          <a:off x="539750" y="2276872"/>
          <a:ext cx="6696546" cy="92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3" imgW="2603160" imgH="330120" progId="Equation.DSMT4">
                  <p:embed/>
                </p:oleObj>
              </mc:Choice>
              <mc:Fallback>
                <p:oleObj name="Equation" r:id="rId3" imgW="2603160" imgH="330120" progId="Equation.DSMT4">
                  <p:embed/>
                  <p:pic>
                    <p:nvPicPr>
                      <p:cNvPr id="102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872"/>
                        <a:ext cx="6696546" cy="927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539750" y="1452563"/>
            <a:ext cx="4538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在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的连续点处，</a:t>
            </a:r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4643438" y="1450975"/>
          <a:ext cx="22431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5" imgW="825500" imgH="203200" progId="Equation.DSMT4">
                  <p:embed/>
                </p:oleObj>
              </mc:Choice>
              <mc:Fallback>
                <p:oleObj name="Equation" r:id="rId5" imgW="825500" imgH="203200" progId="Equation.DSMT4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50975"/>
                        <a:ext cx="22431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79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说明（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68313" y="1676400"/>
            <a:ext cx="81581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楷体_GB2312" charset="-122"/>
              </a:rPr>
              <a:t>注意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itchFamily="18" charset="0"/>
                <a:ea typeface="楷体_GB2312" charset="-122"/>
              </a:rPr>
              <a:t>:</a:t>
            </a:r>
            <a:r>
              <a:rPr kumimoji="1" lang="en-US" altLang="zh-CN" sz="3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对于连续型随机变量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en-US" altLang="zh-CN" sz="3200" b="1" i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= a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 0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endParaRPr kumimoji="1" lang="en-US" altLang="zh-CN" sz="3200" b="1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1614488" y="2362200"/>
            <a:ext cx="7710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其中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是随机变量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的一个可能的取值。</a:t>
            </a:r>
            <a:endParaRPr kumimoji="1" lang="zh-CN" altLang="en-US" sz="320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87363" y="3230563"/>
            <a:ext cx="687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B0F0"/>
                </a:solidFill>
                <a:latin typeface="Times New Roman" panose="02020603050405020304" pitchFamily="18" charset="0"/>
              </a:rPr>
              <a:t>强调：</a:t>
            </a:r>
            <a:r>
              <a:rPr kumimoji="1" lang="zh-CN" altLang="en-US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>
                <a:solidFill>
                  <a:srgbClr val="00B0F0"/>
                </a:solidFill>
                <a:latin typeface="Times New Roman" panose="02020603050405020304" pitchFamily="18" charset="0"/>
              </a:rPr>
              <a:t>概率为 </a:t>
            </a:r>
            <a:r>
              <a:rPr kumimoji="1" lang="en-US" altLang="zh-CN">
                <a:solidFill>
                  <a:srgbClr val="00B0F0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>
                <a:solidFill>
                  <a:srgbClr val="00B0F0"/>
                </a:solidFill>
                <a:latin typeface="Times New Roman" panose="02020603050405020304" pitchFamily="18" charset="0"/>
              </a:rPr>
              <a:t>的事件未必不发生！</a:t>
            </a:r>
          </a:p>
        </p:txBody>
      </p:sp>
    </p:spTree>
    <p:extLst>
      <p:ext uri="{BB962C8B-B14F-4D97-AF65-F5344CB8AC3E}">
        <p14:creationId xmlns:p14="http://schemas.microsoft.com/office/powerpoint/2010/main" val="20772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说明（</a:t>
            </a:r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15925" y="1039813"/>
            <a:ext cx="4156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对于连续型随机变量</a:t>
            </a: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zh-CN" altLang="en-US" sz="2800" i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endParaRPr kumimoji="1" lang="en-US" altLang="zh-CN" sz="280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4264025" y="1125538"/>
          <a:ext cx="17716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3" imgW="25903068" imgH="5177002" progId="Equation.3">
                  <p:embed/>
                </p:oleObj>
              </mc:Choice>
              <mc:Fallback>
                <p:oleObj name="Equation" r:id="rId3" imgW="25903068" imgH="5177002" progId="Equation.3">
                  <p:embed/>
                  <p:pic>
                    <p:nvPicPr>
                      <p:cNvPr id="194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1125538"/>
                        <a:ext cx="17716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6097588" y="1131888"/>
          <a:ext cx="2444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Equation" r:id="rId5" imgW="29713364" imgH="5177002" progId="Equation.3">
                  <p:embed/>
                </p:oleObj>
              </mc:Choice>
              <mc:Fallback>
                <p:oleObj name="Equation" r:id="rId5" imgW="29713364" imgH="5177002" progId="Equation.3">
                  <p:embed/>
                  <p:pic>
                    <p:nvPicPr>
                      <p:cNvPr id="102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1131888"/>
                        <a:ext cx="24447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>
            <p:extLst/>
          </p:nvPr>
        </p:nvGraphicFramePr>
        <p:xfrm>
          <a:off x="6113463" y="1772816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7" imgW="29713364" imgH="5177002" progId="Equation.3">
                  <p:embed/>
                </p:oleObj>
              </mc:Choice>
              <mc:Fallback>
                <p:oleObj name="Equation" r:id="rId7" imgW="29713364" imgH="5177002" progId="Equation.3">
                  <p:embed/>
                  <p:pic>
                    <p:nvPicPr>
                      <p:cNvPr id="102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1772816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6113463" y="24257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9" imgW="29713364" imgH="5177002" progId="Equation.3">
                  <p:embed/>
                </p:oleObj>
              </mc:Choice>
              <mc:Fallback>
                <p:oleObj name="Equation" r:id="rId9" imgW="29713364" imgH="5177002" progId="Equation.3">
                  <p:embed/>
                  <p:pic>
                    <p:nvPicPr>
                      <p:cNvPr id="102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2425700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6049963" y="3943350"/>
          <a:ext cx="22669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11" imgW="10815764" imgH="2433802" progId="Equation.3">
                  <p:embed/>
                </p:oleObj>
              </mc:Choice>
              <mc:Fallback>
                <p:oleObj name="Equation" r:id="rId11" imgW="10815764" imgH="2433802" progId="Equation.3">
                  <p:embed/>
                  <p:pic>
                    <p:nvPicPr>
                      <p:cNvPr id="1024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3943350"/>
                        <a:ext cx="22669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10"/>
          <p:cNvGrpSpPr>
            <a:grpSpLocks/>
          </p:cNvGrpSpPr>
          <p:nvPr/>
        </p:nvGrpSpPr>
        <p:grpSpPr bwMode="auto">
          <a:xfrm>
            <a:off x="285750" y="2743200"/>
            <a:ext cx="4856163" cy="3886200"/>
            <a:chOff x="-108" y="1872"/>
            <a:chExt cx="3059" cy="2448"/>
          </a:xfrm>
        </p:grpSpPr>
        <p:sp>
          <p:nvSpPr>
            <p:cNvPr id="19469" name="Line 11"/>
            <p:cNvSpPr>
              <a:spLocks noChangeShapeType="1"/>
            </p:cNvSpPr>
            <p:nvPr/>
          </p:nvSpPr>
          <p:spPr bwMode="auto">
            <a:xfrm>
              <a:off x="297" y="3897"/>
              <a:ext cx="25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70" name="Group 12"/>
            <p:cNvGrpSpPr>
              <a:grpSpLocks/>
            </p:cNvGrpSpPr>
            <p:nvPr/>
          </p:nvGrpSpPr>
          <p:grpSpPr bwMode="auto">
            <a:xfrm>
              <a:off x="-108" y="1872"/>
              <a:ext cx="3059" cy="2448"/>
              <a:chOff x="-108" y="1872"/>
              <a:chExt cx="3059" cy="2448"/>
            </a:xfrm>
          </p:grpSpPr>
          <p:sp>
            <p:nvSpPr>
              <p:cNvPr id="19471" name="Text Box 13"/>
              <p:cNvSpPr txBox="1">
                <a:spLocks noChangeArrowheads="1"/>
              </p:cNvSpPr>
              <p:nvPr/>
            </p:nvSpPr>
            <p:spPr bwMode="auto">
              <a:xfrm>
                <a:off x="1536" y="3865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9472" name="Line 14"/>
              <p:cNvSpPr>
                <a:spLocks noChangeShapeType="1"/>
              </p:cNvSpPr>
              <p:nvPr/>
            </p:nvSpPr>
            <p:spPr bwMode="auto">
              <a:xfrm flipV="1">
                <a:off x="1381" y="1993"/>
                <a:ext cx="0" cy="2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73" name="Text Box 15"/>
              <p:cNvSpPr txBox="1">
                <a:spLocks noChangeArrowheads="1"/>
              </p:cNvSpPr>
              <p:nvPr/>
            </p:nvSpPr>
            <p:spPr bwMode="auto">
              <a:xfrm>
                <a:off x="2721" y="3865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9474" name="Text Box 16"/>
              <p:cNvSpPr txBox="1">
                <a:spLocks noChangeArrowheads="1"/>
              </p:cNvSpPr>
              <p:nvPr/>
            </p:nvSpPr>
            <p:spPr bwMode="auto">
              <a:xfrm>
                <a:off x="687" y="1872"/>
                <a:ext cx="59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 ( </a:t>
                </a: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)</a:t>
                </a:r>
                <a:endParaRPr kumimoji="1" lang="en-US" altLang="zh-CN" b="0" i="1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9475" name="Picture 1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8" y="2782"/>
                <a:ext cx="2556" cy="1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76" name="Text Box 18"/>
              <p:cNvSpPr txBox="1">
                <a:spLocks noChangeArrowheads="1"/>
              </p:cNvSpPr>
              <p:nvPr/>
            </p:nvSpPr>
            <p:spPr bwMode="auto">
              <a:xfrm>
                <a:off x="672" y="3849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477" name="Freeform 19" descr="大网格"/>
              <p:cNvSpPr>
                <a:spLocks/>
              </p:cNvSpPr>
              <p:nvPr/>
            </p:nvSpPr>
            <p:spPr bwMode="auto">
              <a:xfrm>
                <a:off x="789" y="2846"/>
                <a:ext cx="912" cy="1042"/>
              </a:xfrm>
              <a:custGeom>
                <a:avLst/>
                <a:gdLst>
                  <a:gd name="T0" fmla="*/ 912 w 912"/>
                  <a:gd name="T1" fmla="*/ 173 h 1152"/>
                  <a:gd name="T2" fmla="*/ 912 w 912"/>
                  <a:gd name="T3" fmla="*/ 346 h 1152"/>
                  <a:gd name="T4" fmla="*/ 0 w 912"/>
                  <a:gd name="T5" fmla="*/ 346 h 1152"/>
                  <a:gd name="T6" fmla="*/ 0 w 912"/>
                  <a:gd name="T7" fmla="*/ 29 h 1152"/>
                  <a:gd name="T8" fmla="*/ 0 w 912"/>
                  <a:gd name="T9" fmla="*/ 43 h 1152"/>
                  <a:gd name="T10" fmla="*/ 48 w 912"/>
                  <a:gd name="T11" fmla="*/ 29 h 1152"/>
                  <a:gd name="T12" fmla="*/ 96 w 912"/>
                  <a:gd name="T13" fmla="*/ 14 h 1152"/>
                  <a:gd name="T14" fmla="*/ 144 w 912"/>
                  <a:gd name="T15" fmla="*/ 14 h 1152"/>
                  <a:gd name="T16" fmla="*/ 192 w 912"/>
                  <a:gd name="T17" fmla="*/ 0 h 1152"/>
                  <a:gd name="T18" fmla="*/ 240 w 912"/>
                  <a:gd name="T19" fmla="*/ 0 h 1152"/>
                  <a:gd name="T20" fmla="*/ 288 w 912"/>
                  <a:gd name="T21" fmla="*/ 0 h 1152"/>
                  <a:gd name="T22" fmla="*/ 336 w 912"/>
                  <a:gd name="T23" fmla="*/ 0 h 1152"/>
                  <a:gd name="T24" fmla="*/ 384 w 912"/>
                  <a:gd name="T25" fmla="*/ 14 h 1152"/>
                  <a:gd name="T26" fmla="*/ 480 w 912"/>
                  <a:gd name="T27" fmla="*/ 29 h 1152"/>
                  <a:gd name="T28" fmla="*/ 528 w 912"/>
                  <a:gd name="T29" fmla="*/ 43 h 1152"/>
                  <a:gd name="T30" fmla="*/ 576 w 912"/>
                  <a:gd name="T31" fmla="*/ 58 h 1152"/>
                  <a:gd name="T32" fmla="*/ 624 w 912"/>
                  <a:gd name="T33" fmla="*/ 72 h 1152"/>
                  <a:gd name="T34" fmla="*/ 672 w 912"/>
                  <a:gd name="T35" fmla="*/ 87 h 1152"/>
                  <a:gd name="T36" fmla="*/ 768 w 912"/>
                  <a:gd name="T37" fmla="*/ 116 h 1152"/>
                  <a:gd name="T38" fmla="*/ 816 w 912"/>
                  <a:gd name="T39" fmla="*/ 129 h 1152"/>
                  <a:gd name="T40" fmla="*/ 864 w 912"/>
                  <a:gd name="T41" fmla="*/ 158 h 1152"/>
                  <a:gd name="T42" fmla="*/ 912 w 912"/>
                  <a:gd name="T43" fmla="*/ 173 h 115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2"/>
                  <a:gd name="T67" fmla="*/ 0 h 1152"/>
                  <a:gd name="T68" fmla="*/ 912 w 912"/>
                  <a:gd name="T69" fmla="*/ 1152 h 115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2" h="1152">
                    <a:moveTo>
                      <a:pt x="912" y="576"/>
                    </a:moveTo>
                    <a:lnTo>
                      <a:pt x="912" y="1152"/>
                    </a:lnTo>
                    <a:lnTo>
                      <a:pt x="0" y="1152"/>
                    </a:lnTo>
                    <a:lnTo>
                      <a:pt x="0" y="96"/>
                    </a:lnTo>
                    <a:lnTo>
                      <a:pt x="0" y="144"/>
                    </a:lnTo>
                    <a:lnTo>
                      <a:pt x="48" y="96"/>
                    </a:lnTo>
                    <a:lnTo>
                      <a:pt x="96" y="48"/>
                    </a:lnTo>
                    <a:lnTo>
                      <a:pt x="144" y="48"/>
                    </a:lnTo>
                    <a:lnTo>
                      <a:pt x="192" y="0"/>
                    </a:lnTo>
                    <a:lnTo>
                      <a:pt x="240" y="0"/>
                    </a:lnTo>
                    <a:lnTo>
                      <a:pt x="288" y="0"/>
                    </a:lnTo>
                    <a:lnTo>
                      <a:pt x="336" y="0"/>
                    </a:lnTo>
                    <a:lnTo>
                      <a:pt x="384" y="48"/>
                    </a:lnTo>
                    <a:lnTo>
                      <a:pt x="480" y="96"/>
                    </a:lnTo>
                    <a:lnTo>
                      <a:pt x="528" y="144"/>
                    </a:lnTo>
                    <a:lnTo>
                      <a:pt x="576" y="192"/>
                    </a:lnTo>
                    <a:lnTo>
                      <a:pt x="624" y="240"/>
                    </a:lnTo>
                    <a:lnTo>
                      <a:pt x="672" y="288"/>
                    </a:lnTo>
                    <a:lnTo>
                      <a:pt x="768" y="384"/>
                    </a:lnTo>
                    <a:lnTo>
                      <a:pt x="816" y="432"/>
                    </a:lnTo>
                    <a:lnTo>
                      <a:pt x="864" y="528"/>
                    </a:lnTo>
                    <a:lnTo>
                      <a:pt x="912" y="576"/>
                    </a:lnTo>
                    <a:close/>
                  </a:path>
                </a:pathLst>
              </a:cu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02420" name="Object 20"/>
          <p:cNvGraphicFramePr>
            <a:graphicFrameLocks noChangeAspect="1"/>
          </p:cNvGraphicFramePr>
          <p:nvPr/>
        </p:nvGraphicFramePr>
        <p:xfrm>
          <a:off x="6081713" y="2921000"/>
          <a:ext cx="19462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15" imgW="9291567" imgH="3957539" progId="Equation.3">
                  <p:embed/>
                </p:oleObj>
              </mc:Choice>
              <mc:Fallback>
                <p:oleObj name="Equation" r:id="rId15" imgW="9291567" imgH="3957539" progId="Equation.3">
                  <p:embed/>
                  <p:pic>
                    <p:nvPicPr>
                      <p:cNvPr id="1024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2921000"/>
                        <a:ext cx="19462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>
            <p:extLst/>
          </p:nvPr>
        </p:nvGraphicFramePr>
        <p:xfrm>
          <a:off x="4264025" y="4653384"/>
          <a:ext cx="3889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17" imgW="55773468" imgH="5177002" progId="Equation.3">
                  <p:embed/>
                </p:oleObj>
              </mc:Choice>
              <mc:Fallback>
                <p:oleObj name="Equation" r:id="rId17" imgW="55773468" imgH="5177002" progId="Equation.3">
                  <p:embed/>
                  <p:pic>
                    <p:nvPicPr>
                      <p:cNvPr id="103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4653384"/>
                        <a:ext cx="3889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4268788" y="5268913"/>
          <a:ext cx="4646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19" imgW="62479068" imgH="5177002" progId="Equation.3">
                  <p:embed/>
                </p:oleObj>
              </mc:Choice>
              <mc:Fallback>
                <p:oleObj name="Equation" r:id="rId19" imgW="62479068" imgH="5177002" progId="Equation.3">
                  <p:embed/>
                  <p:pic>
                    <p:nvPicPr>
                      <p:cNvPr id="103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5268913"/>
                        <a:ext cx="4646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8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例题（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06413" y="1066800"/>
            <a:ext cx="845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 </a:t>
            </a:r>
            <a:r>
              <a:rPr kumimoji="1" lang="zh-CN" altLang="en-US" sz="2800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随机变量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具有概率密度</a:t>
            </a: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1516063" y="1685925"/>
          <a:ext cx="4846637" cy="231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3" imgW="1765080" imgH="888840" progId="Equation.DSMT4">
                  <p:embed/>
                </p:oleObj>
              </mc:Choice>
              <mc:Fallback>
                <p:oleObj name="Equation" r:id="rId3" imgW="1765080" imgH="888840" progId="Equation.DSMT4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1685925"/>
                        <a:ext cx="4846637" cy="231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527050" y="4273550"/>
            <a:ext cx="2917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(1) 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确定常数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；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20486" name="Object 8"/>
          <p:cNvGraphicFramePr>
            <a:graphicFrameLocks noChangeAspect="1"/>
          </p:cNvGraphicFramePr>
          <p:nvPr/>
        </p:nvGraphicFramePr>
        <p:xfrm>
          <a:off x="541338" y="5473700"/>
          <a:ext cx="3352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204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473700"/>
                        <a:ext cx="33528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527050" y="4921250"/>
            <a:ext cx="396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(2) 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求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的分布函数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);</a:t>
            </a:r>
            <a:endParaRPr kumimoji="1" lang="zh-CN" altLang="en-US" sz="28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81000" y="1177578"/>
            <a:ext cx="1055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1212850" y="1241078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</a:rPr>
              <a:t>(1)  </a:t>
            </a:r>
            <a:r>
              <a:rPr kumimoji="1" lang="zh-CN" altLang="en-US" sz="2800" b="0"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>
            <p:extLst/>
          </p:nvPr>
        </p:nvGraphicFramePr>
        <p:xfrm>
          <a:off x="2349500" y="1061691"/>
          <a:ext cx="21669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990170" imgH="330057" progId="Equation.DSMT4">
                  <p:embed/>
                </p:oleObj>
              </mc:Choice>
              <mc:Fallback>
                <p:oleObj name="Equation" r:id="rId3" imgW="990170" imgH="330057" progId="Equation.DSMT4">
                  <p:embed/>
                  <p:pic>
                    <p:nvPicPr>
                      <p:cNvPr id="105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061691"/>
                        <a:ext cx="21669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2219325" y="219608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3059113" y="2019871"/>
            <a:ext cx="118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0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 = 1/6</a:t>
            </a:r>
            <a:endParaRPr kumimoji="1" lang="en-US" altLang="zh-CN" sz="2800" b="0" i="1" dirty="0">
              <a:latin typeface="Times New Roman" panose="02020603050405020304" pitchFamily="18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4618038" y="1407766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/>
          </p:nvPr>
        </p:nvGraphicFramePr>
        <p:xfrm>
          <a:off x="5429250" y="980728"/>
          <a:ext cx="35258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5" imgW="1612900" imgH="393700" progId="Equation.DSMT4">
                  <p:embed/>
                </p:oleObj>
              </mc:Choice>
              <mc:Fallback>
                <p:oleObj name="Equation" r:id="rId5" imgW="1612900" imgH="393700" progId="Equation.DSMT4">
                  <p:embed/>
                  <p:pic>
                    <p:nvPicPr>
                      <p:cNvPr id="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980728"/>
                        <a:ext cx="35258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39750" y="2812703"/>
            <a:ext cx="3455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0" dirty="0"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的概率密度为：</a:t>
            </a: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>
            <p:extLst/>
          </p:nvPr>
        </p:nvGraphicFramePr>
        <p:xfrm>
          <a:off x="1547813" y="3334992"/>
          <a:ext cx="4326543" cy="300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7" imgW="1701720" imgH="1244520" progId="Equation.DSMT4">
                  <p:embed/>
                </p:oleObj>
              </mc:Choice>
              <mc:Fallback>
                <p:oleObj name="Equation" r:id="rId7" imgW="1701720" imgH="1244520" progId="Equation.DSMT4">
                  <p:embed/>
                  <p:pic>
                    <p:nvPicPr>
                      <p:cNvPr id="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4992"/>
                        <a:ext cx="4326543" cy="3005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例题（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273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/>
      <p:bldP spid="105479" grpId="0" animBg="1"/>
      <p:bldP spid="105480" grpId="0"/>
      <p:bldP spid="26" grpId="0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3850" y="1273844"/>
            <a:ext cx="360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0" dirty="0">
                <a:latin typeface="Times New Roman" panose="02020603050405020304" pitchFamily="18" charset="0"/>
              </a:rPr>
              <a:t>(2)  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的分布函数为：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969963" y="2139032"/>
          <a:ext cx="7011987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3" imgW="2552400" imgH="1295280" progId="Equation.DSMT4">
                  <p:embed/>
                </p:oleObj>
              </mc:Choice>
              <mc:Fallback>
                <p:oleObj name="Equation" r:id="rId3" imgW="2552400" imgH="12952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139032"/>
                        <a:ext cx="7011987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例题（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8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4768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随机试验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b="0" dirty="0" smtClean="0"/>
              <a:t>将一枚硬币抛掷三次，观察出现正面和反面的情况。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样本空间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0" dirty="0" smtClean="0"/>
              <a:t>={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HHH,HHT,HTH,THH,HTT,THT,TTH,TTT</a:t>
            </a:r>
            <a:r>
              <a:rPr lang="en-US" altLang="zh-CN" b="0" dirty="0" smtClean="0"/>
              <a:t>}.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b="0" dirty="0" smtClean="0"/>
              <a:t>以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记三次投掷得到正面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0" dirty="0" smtClean="0"/>
              <a:t>的次数，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b="0" dirty="0"/>
              <a:t>则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900113" y="3284538"/>
          <a:ext cx="7194550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2476500" imgH="914400" progId="Equation.DSMT4">
                  <p:embed/>
                </p:oleObj>
              </mc:Choice>
              <mc:Fallback>
                <p:oleObj name="Equation" r:id="rId3" imgW="24765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7194550" cy="239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5288" y="1377149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0" dirty="0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1133475" y="1412106"/>
          <a:ext cx="5537004" cy="33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Equation" r:id="rId3" imgW="2095200" imgH="1320480" progId="Equation.DSMT4">
                  <p:embed/>
                </p:oleObj>
              </mc:Choice>
              <mc:Fallback>
                <p:oleObj name="Equation" r:id="rId3" imgW="2095200" imgH="132048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412106"/>
                        <a:ext cx="5537004" cy="33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288" y="4982146"/>
            <a:ext cx="604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0" dirty="0">
                <a:latin typeface="Times New Roman" panose="02020603050405020304" pitchFamily="18" charset="0"/>
              </a:rPr>
              <a:t>(3)</a:t>
            </a:r>
            <a:endParaRPr kumimoji="1" lang="zh-CN" altLang="en-US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1000125" y="4860139"/>
          <a:ext cx="5228059" cy="9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5" imgW="2032000" imgH="393700" progId="Equation.DSMT4">
                  <p:embed/>
                </p:oleObj>
              </mc:Choice>
              <mc:Fallback>
                <p:oleObj name="Equation" r:id="rId5" imgW="2032000" imgH="3937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860139"/>
                        <a:ext cx="5228059" cy="94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例题（</a:t>
            </a:r>
            <a:r>
              <a:rPr lang="en-US" altLang="zh-CN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716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（一）均匀分布（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95288" y="1825625"/>
            <a:ext cx="4897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若随机变量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的概率密度为：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>
            <p:extLst/>
          </p:nvPr>
        </p:nvGraphicFramePr>
        <p:xfrm>
          <a:off x="4976813" y="1137543"/>
          <a:ext cx="35560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3" imgW="1638300" imgH="736600" progId="Equation.DSMT4">
                  <p:embed/>
                </p:oleObj>
              </mc:Choice>
              <mc:Fallback>
                <p:oleObj name="Equation" r:id="rId3" imgW="1638300" imgH="736600" progId="Equation.DSMT4">
                  <p:embed/>
                  <p:pic>
                    <p:nvPicPr>
                      <p:cNvPr id="1075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1137543"/>
                        <a:ext cx="35560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>
            <p:extLst/>
          </p:nvPr>
        </p:nvGraphicFramePr>
        <p:xfrm>
          <a:off x="2940050" y="4264025"/>
          <a:ext cx="2495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107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264025"/>
                        <a:ext cx="24955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395288" y="3463925"/>
            <a:ext cx="6850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则称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在区间</a:t>
            </a: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,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b)</a:t>
            </a:r>
            <a:r>
              <a:rPr kumimoji="1" lang="zh-CN" altLang="en-US" sz="2800" dirty="0">
                <a:latin typeface="Times New Roman" pitchFamily="18" charset="0"/>
                <a:ea typeface="+mn-ea"/>
                <a:cs typeface="Times New Roman" pitchFamily="18" charset="0"/>
              </a:rPr>
              <a:t>上</a:t>
            </a:r>
            <a:r>
              <a:rPr kumimoji="1" lang="zh-CN" altLang="en-US" sz="2800" dirty="0">
                <a:latin typeface="Times New Roman" pitchFamily="18" charset="0"/>
                <a:cs typeface="Times New Roman" pitchFamily="18" charset="0"/>
              </a:rPr>
              <a:t>服从</a:t>
            </a:r>
            <a:r>
              <a:rPr kumimoji="1" lang="zh-CN" altLang="en-US" sz="28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均匀分布，记为</a:t>
            </a:r>
            <a:endParaRPr kumimoji="1" lang="zh-CN" altLang="en-US" sz="2800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4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3409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的分布函数为：</a:t>
            </a:r>
          </a:p>
        </p:txBody>
      </p:sp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3563938" y="1952625"/>
          <a:ext cx="1944687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3" imgW="609480" imgH="1041120" progId="Equation.DSMT4">
                  <p:embed/>
                </p:oleObj>
              </mc:Choice>
              <mc:Fallback>
                <p:oleObj name="Equation" r:id="rId3" imgW="609480" imgH="1041120" progId="Equation.DSMT4">
                  <p:embed/>
                  <p:pic>
                    <p:nvPicPr>
                      <p:cNvPr id="256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52625"/>
                        <a:ext cx="1944687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7"/>
          <p:cNvGraphicFramePr>
            <a:graphicFrameLocks noChangeAspect="1"/>
          </p:cNvGraphicFramePr>
          <p:nvPr/>
        </p:nvGraphicFramePr>
        <p:xfrm>
          <a:off x="5651500" y="1952625"/>
          <a:ext cx="1584325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5" imgW="583920" imgH="990360" progId="Equation.DSMT4">
                  <p:embed/>
                </p:oleObj>
              </mc:Choice>
              <mc:Fallback>
                <p:oleObj name="Equation" r:id="rId5" imgW="583920" imgH="990360" progId="Equation.DSMT4">
                  <p:embed/>
                  <p:pic>
                    <p:nvPicPr>
                      <p:cNvPr id="2560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52625"/>
                        <a:ext cx="1584325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698500" y="2781300"/>
          <a:ext cx="30099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tion" r:id="rId7" imgW="1219200" imgH="330200" progId="Equation.DSMT4">
                  <p:embed/>
                </p:oleObj>
              </mc:Choice>
              <mc:Fallback>
                <p:oleObj name="Equation" r:id="rId7" imgW="1219200" imgH="330200" progId="Equation.DSMT4">
                  <p:embed/>
                  <p:pic>
                    <p:nvPicPr>
                      <p:cNvPr id="108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781300"/>
                        <a:ext cx="30099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（一）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均匀分布（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31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904577"/>
            <a:ext cx="6156325" cy="2808288"/>
            <a:chOff x="720" y="247"/>
            <a:chExt cx="3878" cy="1769"/>
          </a:xfrm>
        </p:grpSpPr>
        <p:sp>
          <p:nvSpPr>
            <p:cNvPr id="26641" name="Line 5"/>
            <p:cNvSpPr>
              <a:spLocks noChangeShapeType="1"/>
            </p:cNvSpPr>
            <p:nvPr/>
          </p:nvSpPr>
          <p:spPr bwMode="auto">
            <a:xfrm>
              <a:off x="720" y="1488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Line 6"/>
            <p:cNvSpPr>
              <a:spLocks noChangeShapeType="1"/>
            </p:cNvSpPr>
            <p:nvPr/>
          </p:nvSpPr>
          <p:spPr bwMode="auto">
            <a:xfrm flipV="1">
              <a:off x="2352" y="38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Text Box 7"/>
            <p:cNvSpPr txBox="1">
              <a:spLocks noChangeArrowheads="1"/>
            </p:cNvSpPr>
            <p:nvPr/>
          </p:nvSpPr>
          <p:spPr bwMode="auto">
            <a:xfrm>
              <a:off x="4368" y="149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6644" name="Text Box 8"/>
            <p:cNvSpPr txBox="1">
              <a:spLocks noChangeArrowheads="1"/>
            </p:cNvSpPr>
            <p:nvPr/>
          </p:nvSpPr>
          <p:spPr bwMode="auto">
            <a:xfrm>
              <a:off x="1736" y="247"/>
              <a:ext cx="5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( </a:t>
              </a:r>
              <a:r>
                <a:rPr kumimoji="1" lang="en-US" altLang="zh-CN" b="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0">
                  <a:latin typeface="Times New Roman" panose="02020603050405020304" pitchFamily="18" charset="0"/>
                </a:rPr>
                <a:t>)</a:t>
              </a:r>
              <a:endParaRPr kumimoji="1" lang="en-US" altLang="zh-CN" b="0" i="1">
                <a:latin typeface="Times New Roman" panose="02020603050405020304" pitchFamily="18" charset="0"/>
              </a:endParaRPr>
            </a:p>
          </p:txBody>
        </p:sp>
        <p:sp>
          <p:nvSpPr>
            <p:cNvPr id="26645" name="Text Box 9"/>
            <p:cNvSpPr txBox="1">
              <a:spLocks noChangeArrowheads="1"/>
            </p:cNvSpPr>
            <p:nvPr/>
          </p:nvSpPr>
          <p:spPr bwMode="auto">
            <a:xfrm>
              <a:off x="1505" y="145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46" name="Text Box 10"/>
            <p:cNvSpPr txBox="1">
              <a:spLocks noChangeArrowheads="1"/>
            </p:cNvSpPr>
            <p:nvPr/>
          </p:nvSpPr>
          <p:spPr bwMode="auto">
            <a:xfrm>
              <a:off x="3211" y="144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47" name="Line 11"/>
            <p:cNvSpPr>
              <a:spLocks noChangeShapeType="1"/>
            </p:cNvSpPr>
            <p:nvPr/>
          </p:nvSpPr>
          <p:spPr bwMode="auto">
            <a:xfrm>
              <a:off x="1728" y="960"/>
              <a:ext cx="148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8" name="Line 12"/>
            <p:cNvSpPr>
              <a:spLocks noChangeShapeType="1"/>
            </p:cNvSpPr>
            <p:nvPr/>
          </p:nvSpPr>
          <p:spPr bwMode="auto">
            <a:xfrm>
              <a:off x="76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9" name="Line 13"/>
            <p:cNvSpPr>
              <a:spLocks noChangeShapeType="1"/>
            </p:cNvSpPr>
            <p:nvPr/>
          </p:nvSpPr>
          <p:spPr bwMode="auto">
            <a:xfrm>
              <a:off x="319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143000" y="2134890"/>
            <a:ext cx="6156325" cy="4462462"/>
            <a:chOff x="720" y="960"/>
            <a:chExt cx="3878" cy="2811"/>
          </a:xfrm>
        </p:grpSpPr>
        <p:grpSp>
          <p:nvGrpSpPr>
            <p:cNvPr id="26629" name="Group 15"/>
            <p:cNvGrpSpPr>
              <a:grpSpLocks/>
            </p:cNvGrpSpPr>
            <p:nvPr/>
          </p:nvGrpSpPr>
          <p:grpSpPr bwMode="auto">
            <a:xfrm>
              <a:off x="720" y="2160"/>
              <a:ext cx="3878" cy="1611"/>
              <a:chOff x="720" y="583"/>
              <a:chExt cx="3878" cy="1611"/>
            </a:xfrm>
          </p:grpSpPr>
          <p:sp>
            <p:nvSpPr>
              <p:cNvPr id="26637" name="Line 16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8" name="Line 17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39" name="Text Box 18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6640" name="Text Box 19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( </a:t>
                </a: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)</a:t>
                </a:r>
                <a:endParaRPr kumimoji="1" lang="en-US" altLang="zh-CN" b="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30" name="Line 20"/>
            <p:cNvSpPr>
              <a:spLocks noChangeShapeType="1"/>
            </p:cNvSpPr>
            <p:nvPr/>
          </p:nvSpPr>
          <p:spPr bwMode="auto">
            <a:xfrm>
              <a:off x="1728" y="96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Line 21"/>
            <p:cNvSpPr>
              <a:spLocks noChangeShapeType="1"/>
            </p:cNvSpPr>
            <p:nvPr/>
          </p:nvSpPr>
          <p:spPr bwMode="auto">
            <a:xfrm>
              <a:off x="3220" y="969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2" name="Text Box 22"/>
            <p:cNvSpPr txBox="1">
              <a:spLocks noChangeArrowheads="1"/>
            </p:cNvSpPr>
            <p:nvPr/>
          </p:nvSpPr>
          <p:spPr bwMode="auto">
            <a:xfrm>
              <a:off x="3190" y="339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633" name="Text Box 23"/>
            <p:cNvSpPr txBox="1">
              <a:spLocks noChangeArrowheads="1"/>
            </p:cNvSpPr>
            <p:nvPr/>
          </p:nvSpPr>
          <p:spPr bwMode="auto">
            <a:xfrm>
              <a:off x="1492" y="33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634" name="Line 24"/>
            <p:cNvSpPr>
              <a:spLocks noChangeShapeType="1"/>
            </p:cNvSpPr>
            <p:nvPr/>
          </p:nvSpPr>
          <p:spPr bwMode="auto">
            <a:xfrm>
              <a:off x="772" y="339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Line 25"/>
            <p:cNvSpPr>
              <a:spLocks noChangeShapeType="1"/>
            </p:cNvSpPr>
            <p:nvPr/>
          </p:nvSpPr>
          <p:spPr bwMode="auto">
            <a:xfrm>
              <a:off x="3220" y="284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6" name="Line 26"/>
            <p:cNvSpPr>
              <a:spLocks noChangeShapeType="1"/>
            </p:cNvSpPr>
            <p:nvPr/>
          </p:nvSpPr>
          <p:spPr bwMode="auto">
            <a:xfrm flipH="1">
              <a:off x="1732" y="2832"/>
              <a:ext cx="1488" cy="57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715000" y="3636665"/>
            <a:ext cx="30686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连续型随机变量</a:t>
            </a:r>
            <a:endParaRPr lang="en-US" altLang="zh-CN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的分布函数连续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（一）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均匀分布（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483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533400" y="1443038"/>
          <a:ext cx="26701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3" imgW="12187265" imgH="2433802" progId="Equation.3">
                  <p:embed/>
                </p:oleObj>
              </mc:Choice>
              <mc:Fallback>
                <p:oleObj name="Equation" r:id="rId3" imgW="12187265" imgH="2433802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3038"/>
                        <a:ext cx="26701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4825" y="2138363"/>
            <a:ext cx="6083300" cy="1219200"/>
            <a:chOff x="576" y="720"/>
            <a:chExt cx="3424" cy="672"/>
          </a:xfrm>
        </p:grpSpPr>
        <p:graphicFrame>
          <p:nvGraphicFramePr>
            <p:cNvPr id="27654" name="Object 6"/>
            <p:cNvGraphicFramePr>
              <a:graphicFrameLocks noChangeAspect="1"/>
            </p:cNvGraphicFramePr>
            <p:nvPr/>
          </p:nvGraphicFramePr>
          <p:xfrm>
            <a:off x="576" y="720"/>
            <a:ext cx="264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0" name="Equation" r:id="rId5" imgW="19502465" imgH="4719802" progId="Equation.DSMT4">
                    <p:embed/>
                  </p:oleObj>
                </mc:Choice>
                <mc:Fallback>
                  <p:oleObj name="Equation" r:id="rId5" imgW="19502465" imgH="4719802" progId="Equation.DSMT4">
                    <p:embed/>
                    <p:pic>
                      <p:nvPicPr>
                        <p:cNvPr id="276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20"/>
                          <a:ext cx="264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3264" y="752"/>
            <a:ext cx="7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1" name="Equation" r:id="rId7" imgW="14016065" imgH="11272739" progId="Equation.3">
                    <p:embed/>
                  </p:oleObj>
                </mc:Choice>
                <mc:Fallback>
                  <p:oleObj name="Equation" r:id="rId7" imgW="14016065" imgH="11272739" progId="Equation.3">
                    <p:embed/>
                    <p:pic>
                      <p:nvPicPr>
                        <p:cNvPr id="2765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52"/>
                          <a:ext cx="73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395288" y="3644900"/>
            <a:ext cx="8382000" cy="130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落在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内任何长为</a:t>
            </a:r>
            <a:r>
              <a:rPr kumimoji="1"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 – c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的小区间的概率</a:t>
            </a:r>
            <a:r>
              <a:rPr kumimoji="1"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与小区间的位置无关</a:t>
            </a:r>
            <a:r>
              <a:rPr kumimoji="1"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只与其长度成正比。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（一）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均匀分布（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408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（二）指数分布（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755650" y="1052513"/>
            <a:ext cx="54006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若随机变量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的概率密度为</a:t>
            </a: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831850" y="3275013"/>
            <a:ext cx="7007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则称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服从参数为 </a:t>
            </a:r>
            <a:r>
              <a:rPr kumimoji="1" lang="el-GR" altLang="zh-CN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θ</a:t>
            </a:r>
            <a:r>
              <a:rPr kumimoji="1" lang="en-US" altLang="zh-CN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指数分布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记为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31850" y="4584700"/>
            <a:ext cx="6800850" cy="1352550"/>
            <a:chOff x="576" y="3204"/>
            <a:chExt cx="4284" cy="852"/>
          </a:xfrm>
        </p:grpSpPr>
        <p:sp>
          <p:nvSpPr>
            <p:cNvPr id="38927" name="Text Box 11"/>
            <p:cNvSpPr txBox="1">
              <a:spLocks noChangeArrowheads="1"/>
            </p:cNvSpPr>
            <p:nvPr/>
          </p:nvSpPr>
          <p:spPr bwMode="auto">
            <a:xfrm>
              <a:off x="576" y="3411"/>
              <a:ext cx="211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i="1" dirty="0">
                  <a:latin typeface="Times New Roman" pitchFamily="18" charset="0"/>
                  <a:ea typeface="+mn-ea"/>
                  <a:cs typeface="Times New Roman" pitchFamily="18" charset="0"/>
                </a:rPr>
                <a:t>X </a:t>
              </a:r>
              <a:r>
                <a:rPr kumimoji="1" lang="zh-CN" altLang="en-US" sz="3200" dirty="0">
                  <a:latin typeface="Times New Roman" pitchFamily="18" charset="0"/>
                  <a:ea typeface="+mn-ea"/>
                  <a:cs typeface="Times New Roman" pitchFamily="18" charset="0"/>
                </a:rPr>
                <a:t>的分布函数为</a:t>
              </a:r>
              <a:endPara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28683" name="Object 12"/>
            <p:cNvGraphicFramePr>
              <a:graphicFrameLocks noChangeAspect="1"/>
            </p:cNvGraphicFramePr>
            <p:nvPr/>
          </p:nvGraphicFramePr>
          <p:xfrm>
            <a:off x="2418" y="3204"/>
            <a:ext cx="2442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3" name="Equation" r:id="rId3" imgW="1536480" imgH="507960" progId="Equation.DSMT4">
                    <p:embed/>
                  </p:oleObj>
                </mc:Choice>
                <mc:Fallback>
                  <p:oleObj name="Equation" r:id="rId3" imgW="1536480" imgH="507960" progId="Equation.DSMT4">
                    <p:embed/>
                    <p:pic>
                      <p:nvPicPr>
                        <p:cNvPr id="2868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3204"/>
                          <a:ext cx="2442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76375" y="1572072"/>
            <a:ext cx="6526213" cy="1712912"/>
            <a:chOff x="1355" y="1300"/>
            <a:chExt cx="3909" cy="954"/>
          </a:xfrm>
        </p:grpSpPr>
        <p:graphicFrame>
          <p:nvGraphicFramePr>
            <p:cNvPr id="28680" name="Object 6"/>
            <p:cNvGraphicFramePr>
              <a:graphicFrameLocks noChangeAspect="1"/>
            </p:cNvGraphicFramePr>
            <p:nvPr/>
          </p:nvGraphicFramePr>
          <p:xfrm>
            <a:off x="1355" y="1300"/>
            <a:ext cx="1898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4" name="Equation" r:id="rId5" imgW="1460500" imgH="736600" progId="Equation.DSMT4">
                    <p:embed/>
                  </p:oleObj>
                </mc:Choice>
                <mc:Fallback>
                  <p:oleObj name="Equation" r:id="rId5" imgW="1460500" imgH="736600" progId="Equation.DSMT4">
                    <p:embed/>
                    <p:pic>
                      <p:nvPicPr>
                        <p:cNvPr id="2868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1300"/>
                          <a:ext cx="1898" cy="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Text Box 13"/>
            <p:cNvSpPr txBox="1">
              <a:spLocks noChangeArrowheads="1"/>
            </p:cNvSpPr>
            <p:nvPr/>
          </p:nvSpPr>
          <p:spPr bwMode="auto">
            <a:xfrm>
              <a:off x="3296" y="1603"/>
              <a:ext cx="196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i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</a:t>
              </a:r>
              <a:r>
                <a:rPr kumimoji="1" lang="zh-CN" altLang="en-US" sz="32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，</a:t>
              </a:r>
              <a:r>
                <a:rPr kumimoji="1" lang="el-GR" altLang="zh-CN" sz="3200" i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θ</a:t>
              </a:r>
              <a:r>
                <a:rPr kumimoji="1" lang="en-US" altLang="zh-CN" sz="3200" i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32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&gt; 0 </a:t>
              </a:r>
              <a:r>
                <a:rPr kumimoji="1" lang="zh-CN" altLang="en-US" sz="32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为常数，</a:t>
              </a:r>
              <a:endPara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aphicFrame>
        <p:nvGraphicFramePr>
          <p:cNvPr id="28679" name="Object 9"/>
          <p:cNvGraphicFramePr>
            <a:graphicFrameLocks noChangeAspect="1"/>
          </p:cNvGraphicFramePr>
          <p:nvPr/>
        </p:nvGraphicFramePr>
        <p:xfrm>
          <a:off x="3132138" y="3992563"/>
          <a:ext cx="17272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7" imgW="634725" imgH="203112" progId="Equation.DSMT4">
                  <p:embed/>
                </p:oleObj>
              </mc:Choice>
              <mc:Fallback>
                <p:oleObj name="Equation" r:id="rId7" imgW="634725" imgH="203112" progId="Equation.DSMT4">
                  <p:embed/>
                  <p:pic>
                    <p:nvPicPr>
                      <p:cNvPr id="2867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92563"/>
                        <a:ext cx="17272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5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4287539"/>
            <a:ext cx="5181600" cy="590550"/>
            <a:chOff x="912" y="2316"/>
            <a:chExt cx="3264" cy="372"/>
          </a:xfrm>
        </p:grpSpPr>
        <p:sp>
          <p:nvSpPr>
            <p:cNvPr id="29718" name="Line 5"/>
            <p:cNvSpPr>
              <a:spLocks noChangeShapeType="1"/>
            </p:cNvSpPr>
            <p:nvPr/>
          </p:nvSpPr>
          <p:spPr bwMode="auto">
            <a:xfrm>
              <a:off x="912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Text Box 6"/>
            <p:cNvSpPr txBox="1">
              <a:spLocks noChangeArrowheads="1"/>
            </p:cNvSpPr>
            <p:nvPr/>
          </p:nvSpPr>
          <p:spPr bwMode="auto">
            <a:xfrm>
              <a:off x="2342" y="231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43000" y="4039889"/>
            <a:ext cx="6156325" cy="2557463"/>
            <a:chOff x="720" y="2160"/>
            <a:chExt cx="3878" cy="1611"/>
          </a:xfrm>
        </p:grpSpPr>
        <p:grpSp>
          <p:nvGrpSpPr>
            <p:cNvPr id="29710" name="Group 8"/>
            <p:cNvGrpSpPr>
              <a:grpSpLocks/>
            </p:cNvGrpSpPr>
            <p:nvPr/>
          </p:nvGrpSpPr>
          <p:grpSpPr bwMode="auto">
            <a:xfrm>
              <a:off x="720" y="2160"/>
              <a:ext cx="3878" cy="1611"/>
              <a:chOff x="720" y="583"/>
              <a:chExt cx="3878" cy="1611"/>
            </a:xfrm>
          </p:grpSpPr>
          <p:sp>
            <p:nvSpPr>
              <p:cNvPr id="29714" name="Line 9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5" name="Line 10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4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6" name="Text Box 11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9717" name="Text Box 12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 i="1"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( </a:t>
                </a:r>
                <a:r>
                  <a:rPr kumimoji="1" lang="en-US" altLang="zh-CN" b="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b="0">
                    <a:latin typeface="Times New Roman" panose="02020603050405020304" pitchFamily="18" charset="0"/>
                  </a:rPr>
                  <a:t>)</a:t>
                </a:r>
                <a:endParaRPr kumimoji="1" lang="en-US" altLang="zh-CN" b="0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772" y="3399"/>
              <a:ext cx="158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2" name="Arc 14"/>
            <p:cNvSpPr>
              <a:spLocks/>
            </p:cNvSpPr>
            <p:nvPr/>
          </p:nvSpPr>
          <p:spPr bwMode="auto">
            <a:xfrm flipH="1">
              <a:off x="2352" y="2784"/>
              <a:ext cx="14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346" y="336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143000" y="991889"/>
            <a:ext cx="6156325" cy="2808288"/>
            <a:chOff x="720" y="245"/>
            <a:chExt cx="3878" cy="1769"/>
          </a:xfrm>
        </p:grpSpPr>
        <p:sp>
          <p:nvSpPr>
            <p:cNvPr id="29701" name="Arc 17"/>
            <p:cNvSpPr>
              <a:spLocks/>
            </p:cNvSpPr>
            <p:nvPr/>
          </p:nvSpPr>
          <p:spPr bwMode="auto">
            <a:xfrm flipH="1" flipV="1">
              <a:off x="2370" y="600"/>
              <a:ext cx="1536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02" name="Group 18"/>
            <p:cNvGrpSpPr>
              <a:grpSpLocks/>
            </p:cNvGrpSpPr>
            <p:nvPr/>
          </p:nvGrpSpPr>
          <p:grpSpPr bwMode="auto">
            <a:xfrm>
              <a:off x="720" y="245"/>
              <a:ext cx="3878" cy="1769"/>
              <a:chOff x="720" y="245"/>
              <a:chExt cx="3878" cy="1769"/>
            </a:xfrm>
          </p:grpSpPr>
          <p:grpSp>
            <p:nvGrpSpPr>
              <p:cNvPr id="29703" name="Group 19"/>
              <p:cNvGrpSpPr>
                <a:grpSpLocks/>
              </p:cNvGrpSpPr>
              <p:nvPr/>
            </p:nvGrpSpPr>
            <p:grpSpPr bwMode="auto">
              <a:xfrm>
                <a:off x="720" y="245"/>
                <a:ext cx="3878" cy="1769"/>
                <a:chOff x="720" y="583"/>
                <a:chExt cx="3878" cy="1769"/>
              </a:xfrm>
            </p:grpSpPr>
            <p:sp>
              <p:nvSpPr>
                <p:cNvPr id="29706" name="Line 20"/>
                <p:cNvSpPr>
                  <a:spLocks noChangeShapeType="1"/>
                </p:cNvSpPr>
                <p:nvPr/>
              </p:nvSpPr>
              <p:spPr bwMode="auto">
                <a:xfrm>
                  <a:off x="720" y="1824"/>
                  <a:ext cx="37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0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2352" y="720"/>
                  <a:ext cx="0" cy="16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0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8" y="1829"/>
                  <a:ext cx="23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0" i="1">
                      <a:latin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970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736" y="583"/>
                  <a:ext cx="539" cy="3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b="0" i="1">
                      <a:latin typeface="Times New Roman" panose="02020603050405020304" pitchFamily="18" charset="0"/>
                    </a:rPr>
                    <a:t>f</a:t>
                  </a:r>
                  <a:r>
                    <a:rPr kumimoji="1" lang="en-US" altLang="zh-CN" b="0">
                      <a:latin typeface="Times New Roman" panose="02020603050405020304" pitchFamily="18" charset="0"/>
                    </a:rPr>
                    <a:t>( </a:t>
                  </a:r>
                  <a:r>
                    <a:rPr kumimoji="1" lang="en-US" altLang="zh-CN" b="0" i="1">
                      <a:latin typeface="Times New Roman" panose="02020603050405020304" pitchFamily="18" charset="0"/>
                    </a:rPr>
                    <a:t>x</a:t>
                  </a:r>
                  <a:r>
                    <a:rPr kumimoji="1" lang="en-US" altLang="zh-CN" b="0"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b="0" i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04" name="Line 24"/>
              <p:cNvSpPr>
                <a:spLocks noChangeShapeType="1"/>
              </p:cNvSpPr>
              <p:nvPr/>
            </p:nvSpPr>
            <p:spPr bwMode="auto">
              <a:xfrm>
                <a:off x="768" y="1479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05" name="Text Box 25"/>
              <p:cNvSpPr txBox="1">
                <a:spLocks noChangeArrowheads="1"/>
              </p:cNvSpPr>
              <p:nvPr/>
            </p:nvSpPr>
            <p:spPr bwMode="auto">
              <a:xfrm>
                <a:off x="2352" y="145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b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（二）指数分布（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795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666875" y="1009650"/>
            <a:ext cx="27733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若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~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</a:rPr>
              <a:t>Ｅ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l-GR" altLang="zh-CN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θ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则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560388" y="5707063"/>
            <a:ext cx="80121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故又把指数分布称为“永远年轻”的分布。</a:t>
            </a: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>
            <p:extLst/>
          </p:nvPr>
        </p:nvGraphicFramePr>
        <p:xfrm>
          <a:off x="1676400" y="1577355"/>
          <a:ext cx="5257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3" imgW="22245468" imgH="3043139" progId="Equation.3">
                  <p:embed/>
                </p:oleObj>
              </mc:Choice>
              <mc:Fallback>
                <p:oleObj name="Equation" r:id="rId3" imgW="22245468" imgH="3043139" progId="Equation.3">
                  <p:embed/>
                  <p:pic>
                    <p:nvPicPr>
                      <p:cNvPr id="11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77355"/>
                        <a:ext cx="5257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395536" y="323850"/>
            <a:ext cx="5280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dirty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指数分布的“无记忆性”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533400" y="2201863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事实上</a:t>
            </a:r>
          </a:p>
        </p:txBody>
      </p:sp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609600" y="2667000"/>
          <a:ext cx="81073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5" imgW="41295764" imgH="5024470" progId="Equation.3">
                  <p:embed/>
                </p:oleObj>
              </mc:Choice>
              <mc:Fallback>
                <p:oleObj name="Equation" r:id="rId5" imgW="41295764" imgH="5024470" progId="Equation.3">
                  <p:embed/>
                  <p:pic>
                    <p:nvPicPr>
                      <p:cNvPr id="1157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81073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350838" y="4116388"/>
          <a:ext cx="83661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7" imgW="3644900" imgH="444500" progId="Equation.DSMT4">
                  <p:embed/>
                </p:oleObj>
              </mc:Choice>
              <mc:Fallback>
                <p:oleObj name="Equation" r:id="rId7" imgW="3644900" imgH="444500" progId="Equation.DSMT4">
                  <p:embed/>
                  <p:pic>
                    <p:nvPicPr>
                      <p:cNvPr id="1157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116388"/>
                        <a:ext cx="83661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39750" y="1011238"/>
            <a:ext cx="1108075" cy="646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命题</a:t>
            </a:r>
          </a:p>
        </p:txBody>
      </p:sp>
    </p:spTree>
    <p:extLst>
      <p:ext uri="{BB962C8B-B14F-4D97-AF65-F5344CB8AC3E}">
        <p14:creationId xmlns:p14="http://schemas.microsoft.com/office/powerpoint/2010/main" val="29233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7" grpId="0" autoUpdateAnimBg="0"/>
      <p:bldP spid="115720" grpId="0" autoUpdateAnimBg="0"/>
      <p:bldP spid="1157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（三）正态分布（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744538" y="1052513"/>
            <a:ext cx="5267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若随机变量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的概率密度为</a:t>
            </a: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776288" y="1604963"/>
          <a:ext cx="6129337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3" imgW="2451100" imgH="508000" progId="Equation.DSMT4">
                  <p:embed/>
                </p:oleObj>
              </mc:Choice>
              <mc:Fallback>
                <p:oleObj name="Equation" r:id="rId3" imgW="2451100" imgH="508000" progId="Equation.DSMT4">
                  <p:embed/>
                  <p:pic>
                    <p:nvPicPr>
                      <p:cNvPr id="116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04963"/>
                        <a:ext cx="6129337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84213" y="4095750"/>
            <a:ext cx="6977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则称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服从参数为 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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, 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的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正态分布，</a:t>
            </a:r>
            <a:endParaRPr kumimoji="1" lang="zh-CN" altLang="en-US" sz="3200" b="1" i="1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684213" y="5010150"/>
            <a:ext cx="37131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记为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~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 ,  </a:t>
            </a:r>
            <a:r>
              <a:rPr kumimoji="1" lang="en-US" altLang="zh-CN" sz="3200" baseline="300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6613" y="3162300"/>
            <a:ext cx="3581400" cy="579438"/>
            <a:chOff x="768" y="1819"/>
            <a:chExt cx="2004" cy="365"/>
          </a:xfrm>
        </p:grpSpPr>
        <p:graphicFrame>
          <p:nvGraphicFramePr>
            <p:cNvPr id="31753" name="Object 10"/>
            <p:cNvGraphicFramePr>
              <a:graphicFrameLocks noChangeAspect="1"/>
            </p:cNvGraphicFramePr>
            <p:nvPr/>
          </p:nvGraphicFramePr>
          <p:xfrm>
            <a:off x="768" y="195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2" name="Equation" r:id="rId5" imgW="8681967" imgH="3957539" progId="Equation.3">
                    <p:embed/>
                  </p:oleObj>
                </mc:Choice>
                <mc:Fallback>
                  <p:oleObj name="Equation" r:id="rId5" imgW="8681967" imgH="3957539" progId="Equation.3">
                    <p:embed/>
                    <p:pic>
                      <p:nvPicPr>
                        <p:cNvPr id="3175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58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8" name="Text Box 11"/>
            <p:cNvSpPr txBox="1">
              <a:spLocks noChangeArrowheads="1"/>
            </p:cNvSpPr>
            <p:nvPr/>
          </p:nvSpPr>
          <p:spPr bwMode="auto">
            <a:xfrm>
              <a:off x="1238" y="1819"/>
              <a:ext cx="10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3200">
                  <a:latin typeface="Times New Roman" pitchFamily="18" charset="0"/>
                  <a:ea typeface="+mn-ea"/>
                  <a:cs typeface="Times New Roman" pitchFamily="18" charset="0"/>
                </a:rPr>
                <a:t>为常数，</a:t>
              </a:r>
            </a:p>
          </p:txBody>
        </p:sp>
        <p:graphicFrame>
          <p:nvGraphicFramePr>
            <p:cNvPr id="31755" name="Object 12"/>
            <p:cNvGraphicFramePr>
              <a:graphicFrameLocks noChangeAspect="1"/>
            </p:cNvGraphicFramePr>
            <p:nvPr/>
          </p:nvGraphicFramePr>
          <p:xfrm>
            <a:off x="2196" y="1894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3" name="Equation" r:id="rId7" imgW="10968065" imgH="4110070" progId="Equation.3">
                    <p:embed/>
                  </p:oleObj>
                </mc:Choice>
                <mc:Fallback>
                  <p:oleObj name="Equation" r:id="rId7" imgW="10968065" imgH="4110070" progId="Equation.3">
                    <p:embed/>
                    <p:pic>
                      <p:nvPicPr>
                        <p:cNvPr id="3175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894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5332413" y="2846388"/>
            <a:ext cx="2455862" cy="107791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亦称高斯</a:t>
            </a:r>
          </a:p>
          <a:p>
            <a:pPr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(Gauss)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153767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utoUpdateAnimBg="0"/>
      <p:bldP spid="116743" grpId="0" autoUpdateAnimBg="0"/>
      <p:bldP spid="116744" grpId="0" autoUpdateAnimBg="0"/>
      <p:bldP spid="116749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4191000" y="1419250"/>
            <a:ext cx="0" cy="403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676400" y="1370037"/>
            <a:ext cx="207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</a:rPr>
              <a:t>N </a:t>
            </a:r>
            <a:r>
              <a:rPr kumimoji="1" lang="en-US" altLang="zh-CN" b="0">
                <a:latin typeface="Times New Roman" panose="02020603050405020304" pitchFamily="18" charset="0"/>
              </a:rPr>
              <a:t>(-3</a:t>
            </a:r>
            <a:r>
              <a:rPr kumimoji="1" lang="en-US" altLang="zh-CN" b="0" i="1">
                <a:latin typeface="Times New Roman" panose="02020603050405020304" pitchFamily="18" charset="0"/>
                <a:sym typeface="Euclid Symbol" panose="05050102010706020507" pitchFamily="18" charset="2"/>
              </a:rPr>
              <a:t> , </a:t>
            </a:r>
            <a:r>
              <a:rPr kumimoji="1" lang="en-US" altLang="zh-CN" b="0">
                <a:latin typeface="Times New Roman" panose="02020603050405020304" pitchFamily="18" charset="0"/>
                <a:sym typeface="Euclid Symbol" panose="05050102010706020507" pitchFamily="18" charset="2"/>
              </a:rPr>
              <a:t>1.2</a:t>
            </a:r>
            <a:r>
              <a:rPr kumimoji="1" lang="en-US" altLang="zh-CN" b="0">
                <a:latin typeface="Times New Roman" panose="02020603050405020304" pitchFamily="18" charset="0"/>
              </a:rPr>
              <a:t> )</a:t>
            </a:r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7712"/>
            <a:ext cx="45720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7767" name="Object 7"/>
          <p:cNvGraphicFramePr>
            <a:graphicFrameLocks noChangeAspect="1"/>
          </p:cNvGraphicFramePr>
          <p:nvPr>
            <p:extLst/>
          </p:nvPr>
        </p:nvGraphicFramePr>
        <p:xfrm>
          <a:off x="3505200" y="5610250"/>
          <a:ext cx="13716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4" imgW="5329364" imgH="2433802" progId="Equation.3">
                  <p:embed/>
                </p:oleObj>
              </mc:Choice>
              <mc:Fallback>
                <p:oleObj name="Equation" r:id="rId4" imgW="5329364" imgH="2433802" progId="Equation.3">
                  <p:embed/>
                  <p:pic>
                    <p:nvPicPr>
                      <p:cNvPr id="1177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10250"/>
                        <a:ext cx="13716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（三）正态分布（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1995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7150"/>
            <a:ext cx="8243887" cy="1314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随机变量的定义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692275" y="1600200"/>
            <a:ext cx="6858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设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S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={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e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}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是随机试验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样本空间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若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827213" y="3352800"/>
            <a:ext cx="7137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则称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=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 (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为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 上的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随机变量</a:t>
            </a: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，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804988" y="4151313"/>
            <a:ext cx="71485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随机变量一般用大写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Euclid Symbol" panose="05050102010706020507" pitchFamily="18" charset="2"/>
              </a:rPr>
              <a:t>字母 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Euclid Symbol" panose="05050102010706020507" pitchFamily="18" charset="2"/>
              </a:rPr>
              <a:t>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Euclid Symbol" panose="05050102010706020507" pitchFamily="18" charset="2"/>
              </a:rPr>
              <a:t>来表示。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Euclid Symbol" panose="05050102010706020507" pitchFamily="18" charset="2"/>
              </a:rPr>
              <a:t> </a:t>
            </a:r>
          </a:p>
        </p:txBody>
      </p:sp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5614988" y="2560638"/>
          <a:ext cx="25415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850531" imgH="215806" progId="Equation.DSMT4">
                  <p:embed/>
                </p:oleObj>
              </mc:Choice>
              <mc:Fallback>
                <p:oleObj name="Equation" r:id="rId3" imgW="850531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2560638"/>
                        <a:ext cx="25415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15"/>
          <p:cNvGrpSpPr>
            <a:grpSpLocks/>
          </p:cNvGrpSpPr>
          <p:nvPr/>
        </p:nvGrpSpPr>
        <p:grpSpPr bwMode="auto">
          <a:xfrm>
            <a:off x="3429000" y="2316163"/>
            <a:ext cx="2057400" cy="579437"/>
            <a:chOff x="2160" y="1747"/>
            <a:chExt cx="1296" cy="365"/>
          </a:xfrm>
        </p:grpSpPr>
        <p:sp>
          <p:nvSpPr>
            <p:cNvPr id="11274" name="Text Box 16"/>
            <p:cNvSpPr txBox="1">
              <a:spLocks noChangeArrowheads="1"/>
            </p:cNvSpPr>
            <p:nvPr/>
          </p:nvSpPr>
          <p:spPr bwMode="auto">
            <a:xfrm>
              <a:off x="2160" y="174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按一定法则</a:t>
              </a:r>
              <a:endParaRPr kumimoji="1" lang="zh-CN" altLang="en-US" sz="2800" b="0">
                <a:latin typeface="Times New Roman" panose="02020603050405020304" pitchFamily="18" charset="0"/>
                <a:ea typeface="宋体" panose="02010600030101010101" pitchFamily="2" charset="-122"/>
                <a:sym typeface="Euclid Symbol" panose="05050102010706020507" pitchFamily="18" charset="2"/>
              </a:endParaRPr>
            </a:p>
          </p:txBody>
        </p:sp>
        <p:sp>
          <p:nvSpPr>
            <p:cNvPr id="11275" name="Line 17"/>
            <p:cNvSpPr>
              <a:spLocks noChangeShapeType="1"/>
            </p:cNvSpPr>
            <p:nvPr/>
          </p:nvSpPr>
          <p:spPr bwMode="auto">
            <a:xfrm>
              <a:off x="2160" y="211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272" name="Object 18"/>
          <p:cNvGraphicFramePr>
            <a:graphicFrameLocks noChangeAspect="1"/>
          </p:cNvGraphicFramePr>
          <p:nvPr/>
        </p:nvGraphicFramePr>
        <p:xfrm>
          <a:off x="1763713" y="2500313"/>
          <a:ext cx="1530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457002" imgH="177723" progId="Equation.DSMT4">
                  <p:embed/>
                </p:oleObj>
              </mc:Choice>
              <mc:Fallback>
                <p:oleObj name="Equation" r:id="rId5" imgW="457002" imgH="17772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00313"/>
                        <a:ext cx="1530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4"/>
          <p:cNvSpPr txBox="1">
            <a:spLocks noChangeArrowheads="1"/>
          </p:cNvSpPr>
          <p:nvPr/>
        </p:nvSpPr>
        <p:spPr bwMode="auto">
          <a:xfrm>
            <a:off x="533400" y="1541463"/>
            <a:ext cx="1143000" cy="6413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23044" y="1833786"/>
            <a:ext cx="798617" cy="35394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endParaRPr kumimoji="1"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性</a:t>
            </a:r>
            <a:endParaRPr kumimoji="1"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质</a:t>
            </a:r>
            <a:endParaRPr kumimoji="1" lang="zh-CN" altLang="en-US" b="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597569" y="1154113"/>
            <a:ext cx="6062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buFont typeface="Wingdings" pitchFamily="2" charset="2"/>
              <a:buNone/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图形关于直线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对称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即</a:t>
            </a:r>
            <a:endParaRPr kumimoji="1" lang="zh-CN" altLang="en-US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1111894" y="3095625"/>
            <a:ext cx="5543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在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取得最大值</a:t>
            </a:r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>
            <p:extLst/>
          </p:nvPr>
        </p:nvGraphicFramePr>
        <p:xfrm>
          <a:off x="6576069" y="2924175"/>
          <a:ext cx="1104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3" imgW="13254164" imgH="12339670" progId="Equation.3">
                  <p:embed/>
                </p:oleObj>
              </mc:Choice>
              <mc:Fallback>
                <p:oleObj name="Equation" r:id="rId3" imgW="13254164" imgH="12339670" progId="Equation.3">
                  <p:embed/>
                  <p:pic>
                    <p:nvPicPr>
                      <p:cNvPr id="1187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6069" y="2924175"/>
                        <a:ext cx="1104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127769" y="4005263"/>
            <a:ext cx="733266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在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±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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时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曲线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y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在对应的</a:t>
            </a:r>
          </a:p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    点处有拐点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127769" y="5157788"/>
            <a:ext cx="5749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4.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曲线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y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以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轴为渐近线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1113482" y="5911850"/>
            <a:ext cx="577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5.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曲线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y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的图形呈单峰状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1472257" y="1700213"/>
            <a:ext cx="31607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 +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 -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362719" y="2381250"/>
            <a:ext cx="6073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 - h &lt;X&lt;</a:t>
            </a:r>
            <a:r>
              <a:rPr kumimoji="1" lang="en-US" altLang="zh-CN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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kumimoji="1" lang="en-US" altLang="zh-CN" sz="3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 &lt;X&lt;  + h</a:t>
            </a:r>
            <a:r>
              <a:rPr kumimoji="1"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endParaRPr kumimoji="1"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（三）正态分布（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7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 autoUpdateAnimBg="0"/>
      <p:bldP spid="118789" grpId="0"/>
      <p:bldP spid="118790" grpId="0"/>
      <p:bldP spid="118792" grpId="0"/>
      <p:bldP spid="118793" grpId="0"/>
      <p:bldP spid="118794" grpId="0"/>
      <p:bldP spid="118795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11057" y="1915417"/>
            <a:ext cx="798617" cy="30469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kumimoji="1"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endParaRPr kumimoji="1"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kumimoji="1"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</a:t>
            </a:r>
            <a:endParaRPr kumimoji="1" lang="en-US" altLang="zh-CN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endParaRPr kumimoji="1"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134293" y="972592"/>
            <a:ext cx="2686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 </a:t>
            </a:r>
            <a:r>
              <a:rPr kumimoji="1" lang="en-US" altLang="zh-CN" sz="3200" b="1" i="1" dirty="0" smtClean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—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位置参数</a:t>
            </a:r>
            <a:endParaRPr kumimoji="1" lang="zh-CN" altLang="en-US" sz="3200" b="1" i="1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150168" y="1524000"/>
            <a:ext cx="67659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即固定 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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对于不同的 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对应的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的形状不变化，只是位置不同 。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066031" y="2773363"/>
            <a:ext cx="26971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 </a:t>
            </a:r>
            <a:r>
              <a:rPr kumimoji="1" lang="en-US" altLang="zh-CN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— 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形状参数</a:t>
            </a:r>
            <a:endParaRPr kumimoji="1" lang="zh-CN" altLang="en-US" sz="3200" b="1" i="1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066031" y="3352800"/>
            <a:ext cx="7689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固定 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，对于不同的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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的形状不同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.</a:t>
            </a:r>
            <a:endParaRPr kumimoji="1" lang="en-US" altLang="zh-CN" sz="320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43608" y="3861049"/>
            <a:ext cx="5381625" cy="889000"/>
            <a:chOff x="326" y="2496"/>
            <a:chExt cx="3390" cy="560"/>
          </a:xfrm>
        </p:grpSpPr>
        <p:sp>
          <p:nvSpPr>
            <p:cNvPr id="46092" name="Text Box 10"/>
            <p:cNvSpPr txBox="1">
              <a:spLocks noChangeArrowheads="1"/>
            </p:cNvSpPr>
            <p:nvPr/>
          </p:nvSpPr>
          <p:spPr bwMode="auto">
            <a:xfrm>
              <a:off x="326" y="2595"/>
              <a:ext cx="164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3200" dirty="0">
                  <a:latin typeface="Times New Roman" pitchFamily="18" charset="0"/>
                  <a:ea typeface="+mn-ea"/>
                  <a:cs typeface="Times New Roman" pitchFamily="18" charset="0"/>
                </a:rPr>
                <a:t>若  </a:t>
              </a:r>
              <a:r>
                <a:rPr kumimoji="1" lang="zh-CN" altLang="en-US" sz="3200" i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3200" baseline="-250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32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&lt; </a:t>
              </a:r>
              <a:r>
                <a:rPr kumimoji="1" lang="en-US" altLang="zh-CN" sz="3200" i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</a:t>
              </a:r>
              <a:r>
                <a:rPr kumimoji="1" lang="en-US" altLang="zh-CN" sz="3200" baseline="-250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2</a:t>
              </a:r>
              <a:r>
                <a:rPr kumimoji="1" lang="en-US" altLang="zh-CN" sz="32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zh-CN" altLang="en-US" sz="32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则</a:t>
              </a:r>
              <a:endPara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aphicFrame>
          <p:nvGraphicFramePr>
            <p:cNvPr id="34828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1932" y="2496"/>
            <a:ext cx="178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1" name="Equation" r:id="rId3" imgW="33980564" imgH="12492202" progId="Equation.DSMT4">
                    <p:embed/>
                  </p:oleObj>
                </mc:Choice>
                <mc:Fallback>
                  <p:oleObj name="Equation" r:id="rId3" imgW="33980564" imgH="12492202" progId="Equation.DSMT4">
                    <p:embed/>
                    <p:pic>
                      <p:nvPicPr>
                        <p:cNvPr id="3482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496"/>
                          <a:ext cx="178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1043608" y="5373216"/>
            <a:ext cx="7729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比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x=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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</a:t>
            </a:r>
            <a:r>
              <a:rPr kumimoji="1" lang="en-US" altLang="zh-CN" sz="3200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2  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所对应的拐点更靠近直线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x=.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1044450" y="4797152"/>
            <a:ext cx="79200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附近值的概率更大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.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x = 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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</a:t>
            </a:r>
            <a:r>
              <a:rPr kumimoji="1" lang="en-US" altLang="zh-CN" sz="3200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1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所对应的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拐点</a:t>
            </a:r>
            <a:endParaRPr kumimoji="1" lang="zh-CN" altLang="en-US" sz="3200" dirty="0">
              <a:latin typeface="Times New Roman" pitchFamily="18" charset="0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6444208" y="4077072"/>
            <a:ext cx="249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，前者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取 </a:t>
            </a:r>
            <a:r>
              <a:rPr kumimoji="1" lang="zh-CN" altLang="en-US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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（三）正态分布（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998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120837" grpId="0" autoUpdateAnimBg="0"/>
      <p:bldP spid="120838" grpId="0" autoUpdateAnimBg="0"/>
      <p:bldP spid="120839" grpId="0" autoUpdateAnimBg="0"/>
      <p:bldP spid="120840" grpId="0" autoUpdateAnimBg="0"/>
      <p:bldP spid="120844" grpId="0" autoUpdateAnimBg="0"/>
      <p:bldP spid="120845" grpId="0" autoUpdateAnimBg="0"/>
      <p:bldP spid="12084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2343150"/>
            <a:ext cx="914400" cy="979488"/>
            <a:chOff x="1728" y="1831"/>
            <a:chExt cx="576" cy="617"/>
          </a:xfrm>
        </p:grpSpPr>
        <p:sp>
          <p:nvSpPr>
            <p:cNvPr id="35856" name="Text Box 6"/>
            <p:cNvSpPr txBox="1">
              <a:spLocks noChangeArrowheads="1"/>
            </p:cNvSpPr>
            <p:nvPr/>
          </p:nvSpPr>
          <p:spPr bwMode="auto">
            <a:xfrm>
              <a:off x="1728" y="1831"/>
              <a:ext cx="5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kumimoji="1" lang="zh-CN" altLang="en-US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大</a:t>
              </a:r>
              <a:endParaRPr kumimoji="1" lang="zh-CN" altLang="en-US" b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57" name="Line 7"/>
            <p:cNvSpPr>
              <a:spLocks noChangeShapeType="1"/>
            </p:cNvSpPr>
            <p:nvPr/>
          </p:nvSpPr>
          <p:spPr bwMode="auto">
            <a:xfrm>
              <a:off x="2064" y="22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76800" y="685800"/>
            <a:ext cx="1143000" cy="884238"/>
            <a:chOff x="3072" y="787"/>
            <a:chExt cx="720" cy="557"/>
          </a:xfrm>
        </p:grpSpPr>
        <p:sp>
          <p:nvSpPr>
            <p:cNvPr id="35854" name="Text Box 9"/>
            <p:cNvSpPr txBox="1">
              <a:spLocks noChangeArrowheads="1"/>
            </p:cNvSpPr>
            <p:nvPr/>
          </p:nvSpPr>
          <p:spPr bwMode="auto">
            <a:xfrm>
              <a:off x="3134" y="787"/>
              <a:ext cx="6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kumimoji="1" lang="zh-CN" altLang="en-US" b="0">
                  <a:latin typeface="Times New Roman" panose="02020603050405020304" pitchFamily="18" charset="0"/>
                  <a:sym typeface="Symbol" panose="05050102010706020507" pitchFamily="18" charset="2"/>
                </a:rPr>
                <a:t>小</a:t>
              </a:r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 flipH="1">
              <a:off x="3072" y="115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905000" y="1371600"/>
            <a:ext cx="5562600" cy="3425825"/>
            <a:chOff x="1200" y="1152"/>
            <a:chExt cx="3504" cy="2158"/>
          </a:xfrm>
        </p:grpSpPr>
        <p:pic>
          <p:nvPicPr>
            <p:cNvPr id="35851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52"/>
              <a:ext cx="3504" cy="2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Line 13"/>
            <p:cNvSpPr>
              <a:spLocks noChangeShapeType="1"/>
            </p:cNvSpPr>
            <p:nvPr/>
          </p:nvSpPr>
          <p:spPr bwMode="auto">
            <a:xfrm>
              <a:off x="2496" y="225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3" name="Line 14"/>
            <p:cNvSpPr>
              <a:spLocks noChangeShapeType="1"/>
            </p:cNvSpPr>
            <p:nvPr/>
          </p:nvSpPr>
          <p:spPr bwMode="auto">
            <a:xfrm>
              <a:off x="3408" y="225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57200" y="5048250"/>
            <a:ext cx="8023225" cy="584200"/>
            <a:chOff x="288" y="2816"/>
            <a:chExt cx="5054" cy="368"/>
          </a:xfrm>
        </p:grpSpPr>
        <p:sp>
          <p:nvSpPr>
            <p:cNvPr id="35849" name="Text Box 16"/>
            <p:cNvSpPr txBox="1">
              <a:spLocks noChangeArrowheads="1"/>
            </p:cNvSpPr>
            <p:nvPr/>
          </p:nvSpPr>
          <p:spPr bwMode="auto">
            <a:xfrm>
              <a:off x="288" y="2816"/>
              <a:ext cx="50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rgbClr val="00B0F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几何意义</a:t>
              </a:r>
              <a:r>
                <a:rPr kumimoji="1" lang="zh-CN" altLang="en-US" b="0">
                  <a:solidFill>
                    <a:srgbClr val="00B0F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kumimoji="1" lang="zh-CN" altLang="en-US" b="0" i="1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 </a:t>
              </a:r>
              <a:r>
                <a:rPr kumimoji="1" lang="zh-CN" altLang="en-US" b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大小与曲线陡峭程度成反比</a:t>
              </a:r>
            </a:p>
          </p:txBody>
        </p:sp>
        <p:sp>
          <p:nvSpPr>
            <p:cNvPr id="35850" name="Line 17"/>
            <p:cNvSpPr>
              <a:spLocks noChangeShapeType="1"/>
            </p:cNvSpPr>
            <p:nvPr/>
          </p:nvSpPr>
          <p:spPr bwMode="auto">
            <a:xfrm>
              <a:off x="148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57200" y="5734050"/>
            <a:ext cx="8023225" cy="584200"/>
            <a:chOff x="288" y="2816"/>
            <a:chExt cx="5054" cy="368"/>
          </a:xfrm>
        </p:grpSpPr>
        <p:sp>
          <p:nvSpPr>
            <p:cNvPr id="35847" name="Text Box 19"/>
            <p:cNvSpPr txBox="1">
              <a:spLocks noChangeArrowheads="1"/>
            </p:cNvSpPr>
            <p:nvPr/>
          </p:nvSpPr>
          <p:spPr bwMode="auto">
            <a:xfrm>
              <a:off x="288" y="2816"/>
              <a:ext cx="505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rgbClr val="00B0F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数据意义</a:t>
              </a:r>
              <a:r>
                <a:rPr kumimoji="1" lang="zh-CN" altLang="en-US" b="0">
                  <a:solidFill>
                    <a:srgbClr val="00B0F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kumimoji="1" lang="zh-CN" altLang="en-US" b="0" i="1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 </a:t>
              </a:r>
              <a:r>
                <a:rPr kumimoji="1" lang="zh-CN" altLang="en-US" b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大小与数据分散程度成正比</a:t>
              </a:r>
            </a:p>
          </p:txBody>
        </p:sp>
        <p:sp>
          <p:nvSpPr>
            <p:cNvPr id="35848" name="Line 20"/>
            <p:cNvSpPr>
              <a:spLocks noChangeShapeType="1"/>
            </p:cNvSpPr>
            <p:nvPr/>
          </p:nvSpPr>
          <p:spPr bwMode="auto">
            <a:xfrm>
              <a:off x="1488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（三）正态分布（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647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60330" y="1196752"/>
            <a:ext cx="6647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可用正态变量描述的实例极多：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54050" y="1917051"/>
            <a:ext cx="803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0" dirty="0">
                <a:latin typeface="楷体" panose="02010609060101010101" pitchFamily="49" charset="-122"/>
                <a:ea typeface="楷体" panose="02010609060101010101" pitchFamily="49" charset="-122"/>
              </a:rPr>
              <a:t>各种测量的误差； 人体的生理特征；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654050" y="2637130"/>
            <a:ext cx="803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0" dirty="0">
                <a:latin typeface="楷体" panose="02010609060101010101" pitchFamily="49" charset="-122"/>
                <a:ea typeface="楷体" panose="02010609060101010101" pitchFamily="49" charset="-122"/>
              </a:rPr>
              <a:t>工厂产品的尺寸； 农作物的收获量；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654050" y="3357210"/>
            <a:ext cx="803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0">
                <a:latin typeface="楷体" panose="02010609060101010101" pitchFamily="49" charset="-122"/>
                <a:ea typeface="楷体" panose="02010609060101010101" pitchFamily="49" charset="-122"/>
              </a:rPr>
              <a:t>海洋波浪的高度； 金属线抗拉强度；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654050" y="4121766"/>
            <a:ext cx="7802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b="0">
                <a:latin typeface="楷体" panose="02010609060101010101" pitchFamily="49" charset="-122"/>
                <a:ea typeface="楷体" panose="02010609060101010101" pitchFamily="49" charset="-122"/>
              </a:rPr>
              <a:t>热噪声电流强度； 学生的考试成绩。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（三）正态分布（</a:t>
            </a:r>
            <a:r>
              <a:rPr lang="en-US" altLang="zh-CN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en-US" b="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868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utoUpdateAnimBg="0"/>
      <p:bldP spid="122885" grpId="0" autoUpdateAnimBg="0"/>
      <p:bldP spid="122886" grpId="0" autoUpdateAnimBg="0"/>
      <p:bldP spid="122887" grpId="0" autoUpdateAnimBg="0"/>
      <p:bldP spid="12288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838200" y="344488"/>
            <a:ext cx="4816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一种重要的正态分布</a:t>
            </a:r>
            <a:endParaRPr kumimoji="1" lang="zh-CN" altLang="en-US" sz="4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917825" y="1916113"/>
          <a:ext cx="58340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3" imgW="2133360" imgH="495000" progId="Equation.DSMT4">
                  <p:embed/>
                </p:oleObj>
              </mc:Choice>
              <mc:Fallback>
                <p:oleObj name="Equation" r:id="rId3" imgW="2133360" imgH="495000" progId="Equation.DSMT4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1916113"/>
                        <a:ext cx="5834063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533400" y="3176588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6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是偶函数，</a:t>
            </a:r>
            <a:r>
              <a:rPr kumimoji="1" lang="zh-CN" altLang="en-US" sz="3600" dirty="0">
                <a:latin typeface="Times New Roman" pitchFamily="18" charset="0"/>
                <a:ea typeface="+mn-ea"/>
                <a:cs typeface="Times New Roman" pitchFamily="18" charset="0"/>
              </a:rPr>
              <a:t>分布函数记为</a:t>
            </a:r>
            <a:endParaRPr kumimoji="1" lang="zh-CN" altLang="en-US" sz="360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838200" y="3933825"/>
          <a:ext cx="747871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5" imgW="2565360" imgH="495000" progId="Equation.DSMT4">
                  <p:embed/>
                </p:oleObj>
              </mc:Choice>
              <mc:Fallback>
                <p:oleObj name="Equation" r:id="rId5" imgW="2565360" imgH="495000" progId="Equation.DSMT4">
                  <p:embed/>
                  <p:pic>
                    <p:nvPicPr>
                      <p:cNvPr id="1239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33825"/>
                        <a:ext cx="747871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609600" y="5570538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其值有专门的表供查（教材附表</a:t>
            </a:r>
            <a:r>
              <a:rPr kumimoji="1" lang="en-US" altLang="zh-CN" sz="36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）</a:t>
            </a:r>
            <a:endParaRPr kumimoji="1" lang="zh-CN" altLang="en-US" sz="3200" b="1" dirty="0">
              <a:solidFill>
                <a:srgbClr val="00B0F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846388" y="1066800"/>
            <a:ext cx="5337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标准正态分布</a:t>
            </a:r>
            <a:r>
              <a:rPr kumimoji="1" lang="en-US" altLang="zh-CN" sz="36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 (0,1)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479425" y="2279650"/>
            <a:ext cx="2579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密度函数为</a:t>
            </a:r>
          </a:p>
        </p:txBody>
      </p:sp>
    </p:spTree>
    <p:extLst>
      <p:ext uri="{BB962C8B-B14F-4D97-AF65-F5344CB8AC3E}">
        <p14:creationId xmlns:p14="http://schemas.microsoft.com/office/powerpoint/2010/main" val="102712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10" grpId="0"/>
      <p:bldP spid="123912" grpId="0"/>
      <p:bldP spid="123913" grpId="0" autoUpdateAnimBg="0"/>
      <p:bldP spid="1239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 rotWithShape="1">
          <a:blip r:embed="rId3"/>
          <a:srcRect l="21190" t="14341" r="23067" b="20590"/>
          <a:stretch/>
        </p:blipFill>
        <p:spPr bwMode="auto">
          <a:xfrm>
            <a:off x="0" y="188640"/>
            <a:ext cx="9144000" cy="5400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51520" y="5690187"/>
          <a:ext cx="266429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4" imgW="1104840" imgH="203040" progId="Equation.DSMT4">
                  <p:embed/>
                </p:oleObj>
              </mc:Choice>
              <mc:Fallback>
                <p:oleObj name="Equation" r:id="rId4" imgW="1104840" imgH="203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690187"/>
                        <a:ext cx="2664296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3131840" y="5673964"/>
          <a:ext cx="2632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6" imgW="1091880" imgH="203040" progId="Equation.DSMT4">
                  <p:embed/>
                </p:oleObj>
              </mc:Choice>
              <mc:Fallback>
                <p:oleObj name="Equation" r:id="rId6" imgW="1091880" imgH="20304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673964"/>
                        <a:ext cx="2632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6224588" y="5661025"/>
          <a:ext cx="2174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8" imgW="901440" imgH="203040" progId="Equation.DSMT4">
                  <p:embed/>
                </p:oleObj>
              </mc:Choice>
              <mc:Fallback>
                <p:oleObj name="Equation" r:id="rId8" imgW="901440" imgH="20304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5661025"/>
                        <a:ext cx="21748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/>
          </p:nvPr>
        </p:nvGraphicFramePr>
        <p:xfrm>
          <a:off x="6372200" y="6153150"/>
          <a:ext cx="7651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10" imgW="317160" imgH="177480" progId="Equation.DSMT4">
                  <p:embed/>
                </p:oleObj>
              </mc:Choice>
              <mc:Fallback>
                <p:oleObj name="Equation" r:id="rId10" imgW="317160" imgH="17748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6153150"/>
                        <a:ext cx="7651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5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Freeform 4" descr="宽上对角线"/>
          <p:cNvSpPr>
            <a:spLocks/>
          </p:cNvSpPr>
          <p:nvPr/>
        </p:nvSpPr>
        <p:spPr bwMode="auto">
          <a:xfrm>
            <a:off x="2514600" y="1662113"/>
            <a:ext cx="1828800" cy="2714625"/>
          </a:xfrm>
          <a:custGeom>
            <a:avLst/>
            <a:gdLst>
              <a:gd name="T0" fmla="*/ 2147483646 w 1152"/>
              <a:gd name="T1" fmla="*/ 0 h 1710"/>
              <a:gd name="T2" fmla="*/ 2147483646 w 1152"/>
              <a:gd name="T3" fmla="*/ 2147483646 h 1710"/>
              <a:gd name="T4" fmla="*/ 2147483646 w 1152"/>
              <a:gd name="T5" fmla="*/ 2147483646 h 1710"/>
              <a:gd name="T6" fmla="*/ 2147483646 w 1152"/>
              <a:gd name="T7" fmla="*/ 2147483646 h 1710"/>
              <a:gd name="T8" fmla="*/ 2147483646 w 1152"/>
              <a:gd name="T9" fmla="*/ 2147483646 h 1710"/>
              <a:gd name="T10" fmla="*/ 2147483646 w 1152"/>
              <a:gd name="T11" fmla="*/ 2147483646 h 1710"/>
              <a:gd name="T12" fmla="*/ 2147483646 w 1152"/>
              <a:gd name="T13" fmla="*/ 2147483646 h 1710"/>
              <a:gd name="T14" fmla="*/ 2147483646 w 1152"/>
              <a:gd name="T15" fmla="*/ 2147483646 h 1710"/>
              <a:gd name="T16" fmla="*/ 2147483646 w 1152"/>
              <a:gd name="T17" fmla="*/ 2147483646 h 1710"/>
              <a:gd name="T18" fmla="*/ 2147483646 w 1152"/>
              <a:gd name="T19" fmla="*/ 2147483646 h 1710"/>
              <a:gd name="T20" fmla="*/ 0 w 1152"/>
              <a:gd name="T21" fmla="*/ 2147483646 h 1710"/>
              <a:gd name="T22" fmla="*/ 2147483646 w 1152"/>
              <a:gd name="T23" fmla="*/ 2147483646 h 1710"/>
              <a:gd name="T24" fmla="*/ 2147483646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2895600" y="5319713"/>
          <a:ext cx="2514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4" imgW="20873967" imgH="5177002" progId="Equation.3">
                  <p:embed/>
                </p:oleObj>
              </mc:Choice>
              <mc:Fallback>
                <p:oleObj name="Equation" r:id="rId4" imgW="20873967" imgH="5177002" progId="Equation.3">
                  <p:embed/>
                  <p:pic>
                    <p:nvPicPr>
                      <p:cNvPr id="1259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19713"/>
                        <a:ext cx="25146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59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509713"/>
            <a:ext cx="46243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8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Freeform 4" descr="宽上对角线"/>
          <p:cNvSpPr>
            <a:spLocks/>
          </p:cNvSpPr>
          <p:nvPr/>
        </p:nvSpPr>
        <p:spPr bwMode="auto">
          <a:xfrm>
            <a:off x="3009900" y="3219450"/>
            <a:ext cx="1066800" cy="1219200"/>
          </a:xfrm>
          <a:custGeom>
            <a:avLst/>
            <a:gdLst>
              <a:gd name="T0" fmla="*/ 2147483646 w 672"/>
              <a:gd name="T1" fmla="*/ 0 h 768"/>
              <a:gd name="T2" fmla="*/ 2147483646 w 672"/>
              <a:gd name="T3" fmla="*/ 2147483646 h 768"/>
              <a:gd name="T4" fmla="*/ 2147483646 w 672"/>
              <a:gd name="T5" fmla="*/ 2147483646 h 768"/>
              <a:gd name="T6" fmla="*/ 2147483646 w 672"/>
              <a:gd name="T7" fmla="*/ 2147483646 h 768"/>
              <a:gd name="T8" fmla="*/ 2147483646 w 672"/>
              <a:gd name="T9" fmla="*/ 2147483646 h 768"/>
              <a:gd name="T10" fmla="*/ 2147483646 w 672"/>
              <a:gd name="T11" fmla="*/ 2147483646 h 768"/>
              <a:gd name="T12" fmla="*/ 2147483646 w 672"/>
              <a:gd name="T13" fmla="*/ 2147483646 h 768"/>
              <a:gd name="T14" fmla="*/ 0 w 672"/>
              <a:gd name="T15" fmla="*/ 2147483646 h 768"/>
              <a:gd name="T16" fmla="*/ 2147483646 w 672"/>
              <a:gd name="T17" fmla="*/ 2147483646 h 768"/>
              <a:gd name="T18" fmla="*/ 2147483646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81" name="Freeform 5" descr="宽上对角线"/>
          <p:cNvSpPr>
            <a:spLocks/>
          </p:cNvSpPr>
          <p:nvPr/>
        </p:nvSpPr>
        <p:spPr bwMode="auto">
          <a:xfrm flipH="1">
            <a:off x="5905500" y="3219450"/>
            <a:ext cx="1066800" cy="1219200"/>
          </a:xfrm>
          <a:custGeom>
            <a:avLst/>
            <a:gdLst>
              <a:gd name="T0" fmla="*/ 2147483646 w 672"/>
              <a:gd name="T1" fmla="*/ 0 h 768"/>
              <a:gd name="T2" fmla="*/ 2147483646 w 672"/>
              <a:gd name="T3" fmla="*/ 2147483646 h 768"/>
              <a:gd name="T4" fmla="*/ 2147483646 w 672"/>
              <a:gd name="T5" fmla="*/ 2147483646 h 768"/>
              <a:gd name="T6" fmla="*/ 2147483646 w 672"/>
              <a:gd name="T7" fmla="*/ 2147483646 h 768"/>
              <a:gd name="T8" fmla="*/ 2147483646 w 672"/>
              <a:gd name="T9" fmla="*/ 2147483646 h 768"/>
              <a:gd name="T10" fmla="*/ 2147483646 w 672"/>
              <a:gd name="T11" fmla="*/ 2147483646 h 768"/>
              <a:gd name="T12" fmla="*/ 2147483646 w 672"/>
              <a:gd name="T13" fmla="*/ 2147483646 h 768"/>
              <a:gd name="T14" fmla="*/ 0 w 672"/>
              <a:gd name="T15" fmla="*/ 2147483646 h 768"/>
              <a:gd name="T16" fmla="*/ 2147483646 w 672"/>
              <a:gd name="T17" fmla="*/ 2147483646 h 768"/>
              <a:gd name="T18" fmla="*/ 2147483646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736975" y="4314825"/>
            <a:ext cx="500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</a:rPr>
              <a:t>-x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5753100" y="4333875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838200" y="914400"/>
          <a:ext cx="279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Equation" r:id="rId4" imgW="33523265" imgH="5177002" progId="Equation.3">
                  <p:embed/>
                </p:oleObj>
              </mc:Choice>
              <mc:Fallback>
                <p:oleObj name="Equation" r:id="rId4" imgW="33523265" imgH="5177002" progId="Equation.3">
                  <p:embed/>
                  <p:pic>
                    <p:nvPicPr>
                      <p:cNvPr id="1269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14400"/>
                        <a:ext cx="279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685800" y="5334000"/>
          <a:ext cx="368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6" imgW="44191068" imgH="5177002" progId="Equation.3">
                  <p:embed/>
                </p:oleObj>
              </mc:Choice>
              <mc:Fallback>
                <p:oleObj name="Equation" r:id="rId6" imgW="44191068" imgH="5177002" progId="Equation.3">
                  <p:embed/>
                  <p:pic>
                    <p:nvPicPr>
                      <p:cNvPr id="126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368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8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4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 autoUpdateAnimBg="0"/>
      <p:bldP spid="12698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正态分布的标准化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/>
          </p:nvPr>
        </p:nvGraphicFramePr>
        <p:xfrm>
          <a:off x="409575" y="1412876"/>
          <a:ext cx="7330777" cy="1037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Equation" r:id="rId3" imgW="2501640" imgH="393480" progId="Equation.DSMT4">
                  <p:embed/>
                </p:oleObj>
              </mc:Choice>
              <mc:Fallback>
                <p:oleObj name="Equation" r:id="rId3" imgW="2501640" imgH="393480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412876"/>
                        <a:ext cx="7330777" cy="1037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/>
          </p:nvPr>
        </p:nvGraphicFramePr>
        <p:xfrm>
          <a:off x="390525" y="2576513"/>
          <a:ext cx="7572375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5" imgW="2577960" imgH="1079280" progId="Equation.DSMT4">
                  <p:embed/>
                </p:oleObj>
              </mc:Choice>
              <mc:Fallback>
                <p:oleObj name="Equation" r:id="rId5" imgW="2577960" imgH="1079280" progId="Equation.DSMT4">
                  <p:embed/>
                  <p:pic>
                    <p:nvPicPr>
                      <p:cNvPr id="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576513"/>
                        <a:ext cx="7572375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0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12" name="Object 12"/>
          <p:cNvGraphicFramePr>
            <a:graphicFrameLocks noChangeAspect="1"/>
          </p:cNvGraphicFramePr>
          <p:nvPr>
            <p:extLst/>
          </p:nvPr>
        </p:nvGraphicFramePr>
        <p:xfrm>
          <a:off x="539552" y="1557883"/>
          <a:ext cx="6480720" cy="178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3" imgW="2361960" imgH="660240" progId="Equation.DSMT4">
                  <p:embed/>
                </p:oleObj>
              </mc:Choice>
              <mc:Fallback>
                <p:oleObj name="Equation" r:id="rId3" imgW="2361960" imgH="660240" progId="Equation.DSMT4">
                  <p:embed/>
                  <p:pic>
                    <p:nvPicPr>
                      <p:cNvPr id="1280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7883"/>
                        <a:ext cx="6480720" cy="17830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/>
          <p:cNvGraphicFramePr>
            <a:graphicFrameLocks noChangeAspect="1"/>
          </p:cNvGraphicFramePr>
          <p:nvPr>
            <p:extLst/>
          </p:nvPr>
        </p:nvGraphicFramePr>
        <p:xfrm>
          <a:off x="534541" y="3717032"/>
          <a:ext cx="4613523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5" imgW="1574640" imgH="660240" progId="Equation.DSMT4">
                  <p:embed/>
                </p:oleObj>
              </mc:Choice>
              <mc:Fallback>
                <p:oleObj name="Equation" r:id="rId5" imgW="1574640" imgH="660240" progId="Equation.DSMT4">
                  <p:embed/>
                  <p:pic>
                    <p:nvPicPr>
                      <p:cNvPr id="1280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41" y="3717032"/>
                        <a:ext cx="4613523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CC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正态分布的标准化</a:t>
            </a:r>
          </a:p>
        </p:txBody>
      </p:sp>
    </p:spTree>
    <p:extLst>
      <p:ext uri="{BB962C8B-B14F-4D97-AF65-F5344CB8AC3E}">
        <p14:creationId xmlns:p14="http://schemas.microsoft.com/office/powerpoint/2010/main" val="31061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7150"/>
            <a:ext cx="8243887" cy="1314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随机变量的特点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85800" y="1450975"/>
            <a:ext cx="2244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随机变量是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843213" y="1416050"/>
          <a:ext cx="16303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16050"/>
                        <a:ext cx="16303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00563" y="1447800"/>
            <a:ext cx="23447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上的映射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54050" y="2289175"/>
            <a:ext cx="43037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此映射具有如下特点：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33400" y="2924175"/>
            <a:ext cx="48069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</a:rPr>
              <a:t>   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定义域：</a:t>
            </a:r>
            <a:r>
              <a:rPr kumimoji="1" lang="zh-CN" altLang="en-US" b="0">
                <a:latin typeface="Times New Roman" panose="02020603050405020304" pitchFamily="18" charset="0"/>
              </a:rPr>
              <a:t> 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样本空间</a:t>
            </a:r>
            <a:r>
              <a:rPr kumimoji="1" lang="en-US" altLang="zh-CN" b="0" i="1">
                <a:latin typeface="Times New Roman" panose="02020603050405020304" pitchFamily="18" charset="0"/>
                <a:sym typeface="Euclid Symbol" panose="05050102010706020507" pitchFamily="18" charset="2"/>
              </a:rPr>
              <a:t>S</a:t>
            </a:r>
            <a:r>
              <a:rPr kumimoji="1" lang="zh-CN" altLang="en-US" b="0">
                <a:latin typeface="Times New Roman" panose="02020603050405020304" pitchFamily="18" charset="0"/>
                <a:sym typeface="Euclid Symbol" panose="05050102010706020507" pitchFamily="18" charset="2"/>
              </a:rPr>
              <a:t>。</a:t>
            </a:r>
            <a:r>
              <a:rPr kumimoji="1" lang="zh-CN" altLang="en-US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77850" y="3505200"/>
            <a:ext cx="84947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</a:rPr>
              <a:t>   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随机性：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的可能取值不止一个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试验前只能预知它的可能的取值，但不能预</a:t>
            </a:r>
            <a:endParaRPr kumimoji="1" lang="en-US" altLang="zh-CN" b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知取哪个值。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500063" y="5013325"/>
            <a:ext cx="7726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</a:rPr>
              <a:t>     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概率特性：</a:t>
            </a:r>
            <a:r>
              <a:rPr kumimoji="1" lang="en-US" altLang="zh-CN" b="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以一定的概率取某个值。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9" grpId="0"/>
      <p:bldP spid="54280" grpId="0"/>
      <p:bldP spid="54282" grpId="0"/>
      <p:bldP spid="5428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517525" y="476250"/>
            <a:ext cx="64257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kumimoji="1" lang="zh-CN" altLang="en-US" b="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b="0" dirty="0">
                <a:latin typeface="Times New Roman" panose="02020603050405020304" pitchFamily="18" charset="0"/>
              </a:rPr>
              <a:t>设 </a:t>
            </a:r>
            <a:r>
              <a:rPr kumimoji="1" lang="en-US" altLang="zh-CN" b="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~ </a:t>
            </a:r>
            <a:r>
              <a:rPr kumimoji="1" lang="en-US" altLang="zh-CN" b="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b="0" dirty="0">
                <a:latin typeface="Times New Roman" panose="02020603050405020304" pitchFamily="18" charset="0"/>
              </a:rPr>
              <a:t>(1,4) , </a:t>
            </a:r>
            <a:r>
              <a:rPr kumimoji="1" lang="zh-CN" altLang="en-US" b="0" dirty="0">
                <a:latin typeface="Times New Roman" panose="02020603050405020304" pitchFamily="18" charset="0"/>
              </a:rPr>
              <a:t>求 </a:t>
            </a:r>
            <a:r>
              <a:rPr kumimoji="1" lang="en-US" altLang="zh-CN" b="0" i="1" dirty="0">
                <a:latin typeface="Times New Roman" panose="02020603050405020304" pitchFamily="18" charset="0"/>
              </a:rPr>
              <a:t>P </a:t>
            </a:r>
            <a:r>
              <a:rPr kumimoji="1" lang="en-US" altLang="zh-CN" b="0" dirty="0">
                <a:latin typeface="Times New Roman" panose="02020603050405020304" pitchFamily="18" charset="0"/>
              </a:rPr>
              <a:t>(0 </a:t>
            </a:r>
            <a:r>
              <a:rPr kumimoji="1"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 1.6</a:t>
            </a:r>
            <a:r>
              <a:rPr kumimoji="1" lang="en-US" altLang="zh-CN" b="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>
            <p:extLst/>
          </p:nvPr>
        </p:nvGraphicFramePr>
        <p:xfrm>
          <a:off x="1295400" y="1394002"/>
          <a:ext cx="628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3" imgW="75433364" imgH="12187139" progId="Equation.3">
                  <p:embed/>
                </p:oleObj>
              </mc:Choice>
              <mc:Fallback>
                <p:oleObj name="Equation" r:id="rId3" imgW="75433364" imgH="12187139" progId="Equation.3">
                  <p:embed/>
                  <p:pic>
                    <p:nvPicPr>
                      <p:cNvPr id="124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94002"/>
                        <a:ext cx="6286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>
            <p:extLst/>
          </p:nvPr>
        </p:nvGraphicFramePr>
        <p:xfrm>
          <a:off x="3695700" y="2719388"/>
          <a:ext cx="3995844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5" imgW="37942767" imgH="5481670" progId="Equation.3">
                  <p:embed/>
                </p:oleObj>
              </mc:Choice>
              <mc:Fallback>
                <p:oleObj name="Equation" r:id="rId5" imgW="37942767" imgH="5481670" progId="Equation.3">
                  <p:embed/>
                  <p:pic>
                    <p:nvPicPr>
                      <p:cNvPr id="124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719388"/>
                        <a:ext cx="3995844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>
            <p:extLst/>
          </p:nvPr>
        </p:nvGraphicFramePr>
        <p:xfrm>
          <a:off x="3733800" y="3657600"/>
          <a:ext cx="436659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7" imgW="43124564" imgH="5481670" progId="Equation.3">
                  <p:embed/>
                </p:oleObj>
              </mc:Choice>
              <mc:Fallback>
                <p:oleObj name="Equation" r:id="rId7" imgW="43124564" imgH="5481670" progId="Equation.3">
                  <p:embed/>
                  <p:pic>
                    <p:nvPicPr>
                      <p:cNvPr id="124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0"/>
                        <a:ext cx="436659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>
            <p:extLst/>
          </p:nvPr>
        </p:nvGraphicFramePr>
        <p:xfrm>
          <a:off x="3733800" y="4572000"/>
          <a:ext cx="469614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9" imgW="44038767" imgH="5024470" progId="Equation.3">
                  <p:embed/>
                </p:oleObj>
              </mc:Choice>
              <mc:Fallback>
                <p:oleObj name="Equation" r:id="rId9" imgW="44038767" imgH="5024470" progId="Equation.3">
                  <p:embed/>
                  <p:pic>
                    <p:nvPicPr>
                      <p:cNvPr id="1249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572000"/>
                        <a:ext cx="4696146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>
            <a:graphicFrameLocks noChangeAspect="1"/>
          </p:cNvGraphicFramePr>
          <p:nvPr>
            <p:extLst/>
          </p:nvPr>
        </p:nvGraphicFramePr>
        <p:xfrm>
          <a:off x="3733799" y="5300663"/>
          <a:ext cx="2059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Equation" r:id="rId11" imgW="17521364" imgH="4110070" progId="Equation.3">
                  <p:embed/>
                </p:oleObj>
              </mc:Choice>
              <mc:Fallback>
                <p:oleObj name="Equation" r:id="rId11" imgW="17521364" imgH="4110070" progId="Equation.3">
                  <p:embed/>
                  <p:pic>
                    <p:nvPicPr>
                      <p:cNvPr id="1249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799" y="5300663"/>
                        <a:ext cx="2059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03275" y="3689970"/>
            <a:ext cx="2606675" cy="819150"/>
            <a:chOff x="506" y="2244"/>
            <a:chExt cx="1642" cy="516"/>
          </a:xfrm>
        </p:grpSpPr>
        <p:sp>
          <p:nvSpPr>
            <p:cNvPr id="51210" name="Text Box 12"/>
            <p:cNvSpPr txBox="1">
              <a:spLocks noChangeArrowheads="1"/>
            </p:cNvSpPr>
            <p:nvPr/>
          </p:nvSpPr>
          <p:spPr bwMode="auto">
            <a:xfrm>
              <a:off x="506" y="2244"/>
              <a:ext cx="137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b="1" dirty="0">
                  <a:solidFill>
                    <a:srgbClr val="00B0F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P382 </a:t>
              </a:r>
              <a:r>
                <a:rPr kumimoji="1" lang="zh-CN" altLang="en-US" sz="3200" b="1" dirty="0">
                  <a:solidFill>
                    <a:srgbClr val="00B0F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附表</a:t>
              </a:r>
              <a:r>
                <a:rPr kumimoji="1" lang="en-US" altLang="zh-CN" sz="3200" b="1" dirty="0">
                  <a:solidFill>
                    <a:srgbClr val="00B0F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3019" name="AutoShape 13"/>
            <p:cNvSpPr>
              <a:spLocks noChangeArrowheads="1"/>
            </p:cNvSpPr>
            <p:nvPr/>
          </p:nvSpPr>
          <p:spPr bwMode="auto">
            <a:xfrm>
              <a:off x="516" y="2616"/>
              <a:ext cx="1632" cy="144"/>
            </a:xfrm>
            <a:prstGeom prst="rightArrow">
              <a:avLst>
                <a:gd name="adj1" fmla="val 50000"/>
                <a:gd name="adj2" fmla="val 283333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4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  <p:bldP spid="12493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3400" y="404664"/>
            <a:ext cx="2800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法则”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3400" y="1020763"/>
            <a:ext cx="6375400" cy="584200"/>
            <a:chOff x="336" y="432"/>
            <a:chExt cx="4016" cy="368"/>
          </a:xfrm>
        </p:grpSpPr>
        <p:sp>
          <p:nvSpPr>
            <p:cNvPr id="52241" name="Text Box 6"/>
            <p:cNvSpPr txBox="1">
              <a:spLocks noChangeArrowheads="1"/>
            </p:cNvSpPr>
            <p:nvPr/>
          </p:nvSpPr>
          <p:spPr bwMode="auto">
            <a:xfrm>
              <a:off x="336" y="432"/>
              <a:ext cx="237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3200" dirty="0">
                  <a:latin typeface="+mn-ea"/>
                  <a:ea typeface="+mn-ea"/>
                </a:rPr>
                <a:t>设</a:t>
              </a:r>
              <a:r>
                <a:rPr kumimoji="1" lang="zh-CN" altLang="en-US" sz="3200" i="1" dirty="0">
                  <a:latin typeface="Times New Roman" pitchFamily="18" charset="0"/>
                  <a:ea typeface="楷体_GB2312" charset="-122"/>
                </a:rPr>
                <a:t> </a:t>
              </a:r>
              <a:r>
                <a:rPr kumimoji="1" lang="en-US" altLang="zh-CN" sz="3200" i="1" dirty="0">
                  <a:latin typeface="Times New Roman" pitchFamily="18" charset="0"/>
                  <a:ea typeface="楷体_GB2312" charset="-122"/>
                </a:rPr>
                <a:t>X</a:t>
              </a:r>
              <a:r>
                <a:rPr kumimoji="1" lang="en-US" altLang="zh-CN" sz="3200" dirty="0">
                  <a:latin typeface="Times New Roman" pitchFamily="18" charset="0"/>
                  <a:ea typeface="楷体_GB2312" charset="-122"/>
                </a:rPr>
                <a:t> ~ </a:t>
              </a:r>
              <a:r>
                <a:rPr kumimoji="1" lang="en-US" altLang="zh-CN" sz="3200" i="1" dirty="0">
                  <a:latin typeface="Times New Roman" pitchFamily="18" charset="0"/>
                  <a:ea typeface="楷体_GB2312" charset="-122"/>
                </a:rPr>
                <a:t>N </a:t>
              </a:r>
              <a:r>
                <a:rPr kumimoji="1" lang="en-US" altLang="zh-CN" sz="3200" dirty="0">
                  <a:latin typeface="Times New Roman" pitchFamily="18" charset="0"/>
                  <a:ea typeface="楷体_GB2312" charset="-122"/>
                </a:rPr>
                <a:t>( </a:t>
              </a:r>
              <a:r>
                <a:rPr kumimoji="1" lang="en-US" altLang="zh-CN" sz="3200" i="1" dirty="0">
                  <a:latin typeface="Times New Roman" pitchFamily="18" charset="0"/>
                  <a:ea typeface="楷体_GB2312" charset="-122"/>
                  <a:sym typeface="Symbol" pitchFamily="18" charset="2"/>
                </a:rPr>
                <a:t></a:t>
              </a:r>
              <a:r>
                <a:rPr kumimoji="1" lang="en-US" altLang="zh-CN" sz="3200" dirty="0">
                  <a:latin typeface="Times New Roman" pitchFamily="18" charset="0"/>
                  <a:ea typeface="楷体_GB2312" charset="-122"/>
                  <a:sym typeface="Symbol" pitchFamily="18" charset="2"/>
                </a:rPr>
                <a:t> , </a:t>
              </a:r>
              <a:r>
                <a:rPr kumimoji="1" lang="en-US" altLang="zh-CN" sz="3200" i="1" dirty="0">
                  <a:latin typeface="Times New Roman" pitchFamily="18" charset="0"/>
                  <a:ea typeface="楷体_GB2312" charset="-122"/>
                  <a:sym typeface="Symbol" pitchFamily="18" charset="2"/>
                </a:rPr>
                <a:t> </a:t>
              </a:r>
              <a:r>
                <a:rPr kumimoji="1" lang="en-US" altLang="zh-CN" sz="3200" baseline="30000" dirty="0">
                  <a:latin typeface="Times New Roman" pitchFamily="18" charset="0"/>
                  <a:ea typeface="楷体_GB2312" charset="-122"/>
                  <a:sym typeface="Symbol" pitchFamily="18" charset="2"/>
                </a:rPr>
                <a:t>2</a:t>
              </a:r>
              <a:r>
                <a:rPr kumimoji="1" lang="en-US" altLang="zh-CN" sz="3200" dirty="0">
                  <a:latin typeface="Times New Roman" pitchFamily="18" charset="0"/>
                  <a:ea typeface="楷体_GB2312" charset="-122"/>
                </a:rPr>
                <a:t>), </a:t>
              </a:r>
              <a:r>
                <a:rPr kumimoji="1" lang="zh-CN" altLang="en-US" sz="3200" dirty="0">
                  <a:latin typeface="+mn-ea"/>
                  <a:ea typeface="+mn-ea"/>
                </a:rPr>
                <a:t>求</a:t>
              </a:r>
            </a:p>
          </p:txBody>
        </p:sp>
        <p:graphicFrame>
          <p:nvGraphicFramePr>
            <p:cNvPr id="44046" name="Object 7"/>
            <p:cNvGraphicFramePr>
              <a:graphicFrameLocks noChangeAspect="1"/>
            </p:cNvGraphicFramePr>
            <p:nvPr/>
          </p:nvGraphicFramePr>
          <p:xfrm>
            <a:off x="2688" y="501"/>
            <a:ext cx="16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9" name="Equation" r:id="rId3" imgW="31694465" imgH="5177002" progId="Equation.3">
                    <p:embed/>
                  </p:oleObj>
                </mc:Choice>
                <mc:Fallback>
                  <p:oleObj name="Equation" r:id="rId3" imgW="31694465" imgH="5177002" progId="Equation.3">
                    <p:embed/>
                    <p:pic>
                      <p:nvPicPr>
                        <p:cNvPr id="440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501"/>
                          <a:ext cx="16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517525" y="16303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1257300" y="1749425"/>
          <a:ext cx="697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5" imgW="83662767" imgH="5177002" progId="Equation.3">
                  <p:embed/>
                </p:oleObj>
              </mc:Choice>
              <mc:Fallback>
                <p:oleObj name="Equation" r:id="rId5" imgW="83662767" imgH="5177002" progId="Equation.3">
                  <p:embed/>
                  <p:pic>
                    <p:nvPicPr>
                      <p:cNvPr id="129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749425"/>
                        <a:ext cx="697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876300" y="2239963"/>
          <a:ext cx="5219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Equation" r:id="rId7" imgW="68118164" imgH="12187139" progId="Equation.3">
                  <p:embed/>
                </p:oleObj>
              </mc:Choice>
              <mc:Fallback>
                <p:oleObj name="Equation" r:id="rId7" imgW="68118164" imgH="12187139" progId="Equation.3">
                  <p:embed/>
                  <p:pic>
                    <p:nvPicPr>
                      <p:cNvPr id="1290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239963"/>
                        <a:ext cx="5219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838200" y="3306763"/>
          <a:ext cx="252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9" imgW="30322964" imgH="5481670" progId="Equation.3">
                  <p:embed/>
                </p:oleObj>
              </mc:Choice>
              <mc:Fallback>
                <p:oleObj name="Equation" r:id="rId9" imgW="30322964" imgH="5481670" progId="Equation.3">
                  <p:embed/>
                  <p:pic>
                    <p:nvPicPr>
                      <p:cNvPr id="129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06763"/>
                        <a:ext cx="252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819150" y="3979863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Equation" r:id="rId11" imgW="21788564" imgH="5481670" progId="Equation.3">
                  <p:embed/>
                </p:oleObj>
              </mc:Choice>
              <mc:Fallback>
                <p:oleObj name="Equation" r:id="rId11" imgW="21788564" imgH="5481670" progId="Equation.3">
                  <p:embed/>
                  <p:pic>
                    <p:nvPicPr>
                      <p:cNvPr id="129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979863"/>
                        <a:ext cx="181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838450" y="3998913"/>
            <a:ext cx="4070350" cy="361950"/>
            <a:chOff x="1788" y="2556"/>
            <a:chExt cx="2564" cy="228"/>
          </a:xfrm>
        </p:grpSpPr>
        <p:graphicFrame>
          <p:nvGraphicFramePr>
            <p:cNvPr id="44043" name="Object 14"/>
            <p:cNvGraphicFramePr>
              <a:graphicFrameLocks noChangeAspect="1"/>
            </p:cNvGraphicFramePr>
            <p:nvPr/>
          </p:nvGraphicFramePr>
          <p:xfrm>
            <a:off x="1788" y="2568"/>
            <a:ext cx="156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4" name="Equation" r:id="rId13" imgW="29865665" imgH="4110070" progId="Equation.3">
                    <p:embed/>
                  </p:oleObj>
                </mc:Choice>
                <mc:Fallback>
                  <p:oleObj name="Equation" r:id="rId13" imgW="29865665" imgH="4110070" progId="Equation.3">
                    <p:embed/>
                    <p:pic>
                      <p:nvPicPr>
                        <p:cNvPr id="4404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2568"/>
                          <a:ext cx="156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4" name="Object 15"/>
            <p:cNvGraphicFramePr>
              <a:graphicFrameLocks noChangeAspect="1"/>
            </p:cNvGraphicFramePr>
            <p:nvPr/>
          </p:nvGraphicFramePr>
          <p:xfrm>
            <a:off x="3432" y="2556"/>
            <a:ext cx="92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5" name="Equation" r:id="rId15" imgW="17521364" imgH="4110070" progId="Equation.3">
                    <p:embed/>
                  </p:oleObj>
                </mc:Choice>
                <mc:Fallback>
                  <p:oleObj name="Equation" r:id="rId15" imgW="17521364" imgH="4110070" progId="Equation.3">
                    <p:embed/>
                    <p:pic>
                      <p:nvPicPr>
                        <p:cNvPr id="4404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2556"/>
                          <a:ext cx="92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533400" y="4665663"/>
            <a:ext cx="793678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一次试验中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落入区间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3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3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的概率为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0.9974, 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而超出此区间可能性很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小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!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32" grpId="0" autoUpdateAnimBg="0"/>
      <p:bldP spid="12904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zh-CN" altLang="en-US" sz="2400" b="0" dirty="0" smtClean="0"/>
              <a:t>将一温度调节器放置在贮存着某种液体的容器内，调节器整定在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0" dirty="0" smtClean="0"/>
              <a:t>摄氏度，液体的温度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/>
              <a:t>（以摄氏度计）是一个随机变量，且 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0" dirty="0" smtClean="0"/>
              <a:t>～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0" dirty="0" smtClean="0"/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0" dirty="0" smtClean="0"/>
              <a:t>,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altLang="zh-CN" sz="24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b="0" dirty="0" smtClean="0"/>
              <a:t>若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b="0" dirty="0" smtClean="0"/>
              <a:t>=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b="0" dirty="0" smtClean="0"/>
              <a:t>，求 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0" dirty="0" smtClean="0"/>
              <a:t>小于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r>
              <a:rPr lang="zh-CN" altLang="en-US" sz="2400" b="0" dirty="0" smtClean="0"/>
              <a:t>的概率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b="0" dirty="0" smtClean="0"/>
              <a:t>若要求保持液体的温度至少为</a:t>
            </a:r>
            <a:r>
              <a:rPr lang="en-US" altLang="zh-CN" sz="2400" b="0" dirty="0" smtClean="0"/>
              <a:t>80</a:t>
            </a:r>
            <a:r>
              <a:rPr lang="zh-CN" altLang="en-US" sz="2400" b="0" dirty="0" smtClean="0"/>
              <a:t>的概率不低于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r>
              <a:rPr lang="zh-CN" altLang="en-US" sz="2400" b="0" dirty="0" smtClean="0"/>
              <a:t>，问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b="0" dirty="0" smtClean="0"/>
              <a:t>至少为多少？</a:t>
            </a:r>
            <a:endParaRPr lang="en-US" altLang="zh-CN" sz="2400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en-US" altLang="zh-CN" sz="2400" b="0" dirty="0" smtClean="0"/>
              <a:t>(1)</a:t>
            </a:r>
            <a:endParaRPr lang="zh-CN" altLang="en-US" sz="2400" b="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971600" y="2924944"/>
          <a:ext cx="754856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3" imgW="3251200" imgH="927100" progId="Equation.DSMT4">
                  <p:embed/>
                </p:oleObj>
              </mc:Choice>
              <mc:Fallback>
                <p:oleObj name="Equation" r:id="rId3" imgW="3251200" imgH="9271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754856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4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44600" y="476250"/>
          <a:ext cx="30654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3" imgW="1320227" imgH="203112" progId="Equation.DSMT4">
                  <p:embed/>
                </p:oleObj>
              </mc:Choice>
              <mc:Fallback>
                <p:oleObj name="Equation" r:id="rId3" imgW="1320227" imgH="203112" progId="Equation.DSMT4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76250"/>
                        <a:ext cx="30654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87450" y="1019175"/>
          <a:ext cx="7253288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5" imgW="3124200" imgH="812800" progId="Equation.DSMT4">
                  <p:embed/>
                </p:oleObj>
              </mc:Choice>
              <mc:Fallback>
                <p:oleObj name="Equation" r:id="rId5" imgW="3124200" imgH="8128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19175"/>
                        <a:ext cx="7253288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87450" y="3068638"/>
          <a:ext cx="5778500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7" imgW="2489200" imgH="1447800" progId="Equation.DSMT4">
                  <p:embed/>
                </p:oleObj>
              </mc:Choice>
              <mc:Fallback>
                <p:oleObj name="Equation" r:id="rId7" imgW="2489200" imgH="14478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5778500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4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517525" y="315913"/>
            <a:ext cx="6175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6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标准正态分布的</a:t>
            </a:r>
            <a:r>
              <a:rPr kumimoji="1" lang="zh-CN" altLang="en-US" sz="3600" i="1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kumimoji="1" lang="en-US" altLang="zh-CN" sz="3600" i="1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kumimoji="1" lang="zh-CN" altLang="en-US" sz="36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分位数 </a:t>
            </a:r>
            <a:r>
              <a:rPr kumimoji="1" lang="en-US" altLang="zh-CN" sz="3600" i="1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sz="3600" i="1" baseline="-25000" dirty="0">
                <a:solidFill>
                  <a:srgbClr val="CC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kumimoji="1" lang="en-US" altLang="zh-CN" sz="3600" i="1" dirty="0">
              <a:solidFill>
                <a:srgbClr val="CC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517525" y="1077913"/>
            <a:ext cx="5926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>
                <a:latin typeface="Times New Roman" pitchFamily="18" charset="0"/>
                <a:ea typeface="+mn-ea"/>
                <a:cs typeface="Times New Roman" pitchFamily="18" charset="0"/>
              </a:rPr>
              <a:t>设 </a:t>
            </a:r>
            <a:r>
              <a:rPr kumimoji="1" lang="en-US" altLang="zh-CN" sz="3200" i="1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en-US" altLang="zh-CN" sz="3200">
                <a:latin typeface="Times New Roman" pitchFamily="18" charset="0"/>
                <a:ea typeface="+mn-ea"/>
                <a:cs typeface="Times New Roman" pitchFamily="18" charset="0"/>
              </a:rPr>
              <a:t> ~ </a:t>
            </a:r>
            <a:r>
              <a:rPr kumimoji="1" lang="en-US" altLang="zh-CN" sz="3200" i="1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en-US" altLang="zh-CN" sz="3200">
                <a:latin typeface="Times New Roman" pitchFamily="18" charset="0"/>
                <a:ea typeface="+mn-ea"/>
                <a:cs typeface="Times New Roman" pitchFamily="18" charset="0"/>
              </a:rPr>
              <a:t>(0,1) , 0 &lt; </a:t>
            </a:r>
            <a:r>
              <a:rPr kumimoji="1" lang="en-US" altLang="zh-CN" sz="3200" i="1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 </a:t>
            </a:r>
            <a:r>
              <a:rPr kumimoji="1" lang="en-US" altLang="zh-CN" sz="320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&lt; 1,  </a:t>
            </a:r>
            <a:r>
              <a:rPr kumimoji="1" lang="zh-CN" altLang="en-US" sz="320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称满足</a:t>
            </a:r>
            <a:endParaRPr kumimoji="1" lang="zh-CN" altLang="en-US" sz="320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1981200" y="1752600"/>
          <a:ext cx="2743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3" imgW="11729967" imgH="2738470" progId="Equation.DSMT4">
                  <p:embed/>
                </p:oleObj>
              </mc:Choice>
              <mc:Fallback>
                <p:oleObj name="Equation" r:id="rId3" imgW="11729967" imgH="2738470" progId="Equation.DSMT4">
                  <p:embed/>
                  <p:pic>
                    <p:nvPicPr>
                      <p:cNvPr id="130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2743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609600" y="2514600"/>
            <a:ext cx="48402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的点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3200" i="1" baseline="-25000" dirty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 sz="3200" i="1" baseline="-25000" dirty="0">
                <a:solidFill>
                  <a:srgbClr val="FF99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为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zh-CN" altLang="en-US" sz="3200" b="1" i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 </a:t>
            </a:r>
            <a:r>
              <a:rPr kumimoji="1" lang="en-US" altLang="zh-CN" sz="3200" b="1" i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—</a:t>
            </a: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分位数</a:t>
            </a:r>
            <a:r>
              <a:rPr kumimoji="1" lang="zh-CN" altLang="en-US" sz="3200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6216650" y="3687763"/>
            <a:ext cx="2089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00B0F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常用数据</a:t>
            </a:r>
          </a:p>
        </p:txBody>
      </p:sp>
      <p:graphicFrame>
        <p:nvGraphicFramePr>
          <p:cNvPr id="130061" name="Object 13"/>
          <p:cNvGraphicFramePr>
            <a:graphicFrameLocks noChangeAspect="1"/>
          </p:cNvGraphicFramePr>
          <p:nvPr/>
        </p:nvGraphicFramePr>
        <p:xfrm>
          <a:off x="6224588" y="4338638"/>
          <a:ext cx="20050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5" imgW="774364" imgH="228501" progId="Equation.DSMT4">
                  <p:embed/>
                </p:oleObj>
              </mc:Choice>
              <mc:Fallback>
                <p:oleObj name="Equation" r:id="rId5" imgW="774364" imgH="228501" progId="Equation.DSMT4">
                  <p:embed/>
                  <p:pic>
                    <p:nvPicPr>
                      <p:cNvPr id="130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4338638"/>
                        <a:ext cx="200501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2" name="Object 14"/>
          <p:cNvGraphicFramePr>
            <a:graphicFrameLocks noChangeAspect="1"/>
          </p:cNvGraphicFramePr>
          <p:nvPr/>
        </p:nvGraphicFramePr>
        <p:xfrm>
          <a:off x="6178550" y="5070475"/>
          <a:ext cx="1936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130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5070475"/>
                        <a:ext cx="1936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685800" y="3048000"/>
            <a:ext cx="4953000" cy="3444875"/>
            <a:chOff x="432" y="1920"/>
            <a:chExt cx="3120" cy="2170"/>
          </a:xfrm>
        </p:grpSpPr>
        <p:sp>
          <p:nvSpPr>
            <p:cNvPr id="53258" name="Freeform 8" descr="深色竖线"/>
            <p:cNvSpPr>
              <a:spLocks/>
            </p:cNvSpPr>
            <p:nvPr/>
          </p:nvSpPr>
          <p:spPr bwMode="auto">
            <a:xfrm>
              <a:off x="2892" y="3660"/>
              <a:ext cx="384" cy="144"/>
            </a:xfrm>
            <a:custGeom>
              <a:avLst/>
              <a:gdLst>
                <a:gd name="T0" fmla="*/ 0 w 336"/>
                <a:gd name="T1" fmla="*/ 0 h 144"/>
                <a:gd name="T2" fmla="*/ 139 w 336"/>
                <a:gd name="T3" fmla="*/ 48 h 144"/>
                <a:gd name="T4" fmla="*/ 421 w 336"/>
                <a:gd name="T5" fmla="*/ 96 h 144"/>
                <a:gd name="T6" fmla="*/ 697 w 336"/>
                <a:gd name="T7" fmla="*/ 144 h 144"/>
                <a:gd name="T8" fmla="*/ 838 w 336"/>
                <a:gd name="T9" fmla="*/ 144 h 144"/>
                <a:gd name="T10" fmla="*/ 979 w 336"/>
                <a:gd name="T11" fmla="*/ 144 h 144"/>
                <a:gd name="T12" fmla="*/ 0 w 336"/>
                <a:gd name="T13" fmla="*/ 144 h 144"/>
                <a:gd name="T14" fmla="*/ 0 w 33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6"/>
                <a:gd name="T25" fmla="*/ 0 h 144"/>
                <a:gd name="T26" fmla="*/ 336 w 33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6" h="144">
                  <a:moveTo>
                    <a:pt x="0" y="0"/>
                  </a:moveTo>
                  <a:lnTo>
                    <a:pt x="48" y="48"/>
                  </a:lnTo>
                  <a:lnTo>
                    <a:pt x="144" y="96"/>
                  </a:lnTo>
                  <a:lnTo>
                    <a:pt x="240" y="144"/>
                  </a:lnTo>
                  <a:lnTo>
                    <a:pt x="288" y="144"/>
                  </a:lnTo>
                  <a:lnTo>
                    <a:pt x="336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pattFill prst="dkVert">
              <a:fgClr>
                <a:srgbClr val="FFFF99"/>
              </a:fgClr>
              <a:bgClr>
                <a:schemeClr val="bg2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59" name="Rectangle 9"/>
            <p:cNvSpPr>
              <a:spLocks noChangeArrowheads="1"/>
            </p:cNvSpPr>
            <p:nvPr/>
          </p:nvSpPr>
          <p:spPr bwMode="auto">
            <a:xfrm>
              <a:off x="2808" y="3720"/>
              <a:ext cx="32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i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z</a:t>
              </a:r>
              <a:r>
                <a:rPr kumimoji="1" lang="en-US" altLang="zh-CN" sz="3200" i="1" baseline="-25000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53260" name="Line 10"/>
            <p:cNvSpPr>
              <a:spLocks noChangeShapeType="1"/>
            </p:cNvSpPr>
            <p:nvPr/>
          </p:nvSpPr>
          <p:spPr bwMode="auto">
            <a:xfrm flipV="1">
              <a:off x="2952" y="3276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1" name="Text Box 11"/>
            <p:cNvSpPr txBox="1">
              <a:spLocks noChangeArrowheads="1"/>
            </p:cNvSpPr>
            <p:nvPr/>
          </p:nvSpPr>
          <p:spPr bwMode="auto">
            <a:xfrm>
              <a:off x="3230" y="2995"/>
              <a:ext cx="27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i="1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5326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432" y="1920"/>
              <a:ext cx="3120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3" name="Line 18"/>
            <p:cNvSpPr>
              <a:spLocks noChangeShapeType="1"/>
            </p:cNvSpPr>
            <p:nvPr/>
          </p:nvSpPr>
          <p:spPr bwMode="auto">
            <a:xfrm flipV="1">
              <a:off x="702" y="3795"/>
              <a:ext cx="1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4" name="Rectangle 19"/>
            <p:cNvSpPr>
              <a:spLocks noChangeArrowheads="1"/>
            </p:cNvSpPr>
            <p:nvPr/>
          </p:nvSpPr>
          <p:spPr bwMode="auto">
            <a:xfrm>
              <a:off x="630" y="3897"/>
              <a:ext cx="12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-3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5" name="Line 20"/>
            <p:cNvSpPr>
              <a:spLocks noChangeShapeType="1"/>
            </p:cNvSpPr>
            <p:nvPr/>
          </p:nvSpPr>
          <p:spPr bwMode="auto">
            <a:xfrm flipV="1">
              <a:off x="1129" y="3795"/>
              <a:ext cx="1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6" name="Rectangle 21"/>
            <p:cNvSpPr>
              <a:spLocks noChangeArrowheads="1"/>
            </p:cNvSpPr>
            <p:nvPr/>
          </p:nvSpPr>
          <p:spPr bwMode="auto">
            <a:xfrm>
              <a:off x="1056" y="3897"/>
              <a:ext cx="12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-2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7" name="Line 22"/>
            <p:cNvSpPr>
              <a:spLocks noChangeShapeType="1"/>
            </p:cNvSpPr>
            <p:nvPr/>
          </p:nvSpPr>
          <p:spPr bwMode="auto">
            <a:xfrm flipV="1">
              <a:off x="1566" y="3795"/>
              <a:ext cx="1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8" name="Rectangle 23"/>
            <p:cNvSpPr>
              <a:spLocks noChangeArrowheads="1"/>
            </p:cNvSpPr>
            <p:nvPr/>
          </p:nvSpPr>
          <p:spPr bwMode="auto">
            <a:xfrm>
              <a:off x="1493" y="3897"/>
              <a:ext cx="12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-1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69" name="Line 24"/>
            <p:cNvSpPr>
              <a:spLocks noChangeShapeType="1"/>
            </p:cNvSpPr>
            <p:nvPr/>
          </p:nvSpPr>
          <p:spPr bwMode="auto">
            <a:xfrm flipV="1">
              <a:off x="2418" y="3795"/>
              <a:ext cx="1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0" name="Rectangle 25"/>
            <p:cNvSpPr>
              <a:spLocks noChangeArrowheads="1"/>
            </p:cNvSpPr>
            <p:nvPr/>
          </p:nvSpPr>
          <p:spPr bwMode="auto">
            <a:xfrm>
              <a:off x="2387" y="3897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1" name="Line 26"/>
            <p:cNvSpPr>
              <a:spLocks noChangeShapeType="1"/>
            </p:cNvSpPr>
            <p:nvPr/>
          </p:nvSpPr>
          <p:spPr bwMode="auto">
            <a:xfrm flipV="1">
              <a:off x="2855" y="3795"/>
              <a:ext cx="1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2" name="Rectangle 27"/>
            <p:cNvSpPr>
              <a:spLocks noChangeArrowheads="1"/>
            </p:cNvSpPr>
            <p:nvPr/>
          </p:nvSpPr>
          <p:spPr bwMode="auto">
            <a:xfrm>
              <a:off x="2824" y="3906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3" name="Line 28"/>
            <p:cNvSpPr>
              <a:spLocks noChangeShapeType="1"/>
            </p:cNvSpPr>
            <p:nvPr/>
          </p:nvSpPr>
          <p:spPr bwMode="auto">
            <a:xfrm flipV="1">
              <a:off x="3282" y="3795"/>
              <a:ext cx="1" cy="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4" name="Rectangle 29"/>
            <p:cNvSpPr>
              <a:spLocks noChangeArrowheads="1"/>
            </p:cNvSpPr>
            <p:nvPr/>
          </p:nvSpPr>
          <p:spPr bwMode="auto">
            <a:xfrm>
              <a:off x="3250" y="3897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5" name="Line 30"/>
            <p:cNvSpPr>
              <a:spLocks noChangeShapeType="1"/>
            </p:cNvSpPr>
            <p:nvPr/>
          </p:nvSpPr>
          <p:spPr bwMode="auto">
            <a:xfrm>
              <a:off x="786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6" name="Line 31"/>
            <p:cNvSpPr>
              <a:spLocks noChangeShapeType="1"/>
            </p:cNvSpPr>
            <p:nvPr/>
          </p:nvSpPr>
          <p:spPr bwMode="auto">
            <a:xfrm>
              <a:off x="869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7" name="Line 32"/>
            <p:cNvSpPr>
              <a:spLocks noChangeShapeType="1"/>
            </p:cNvSpPr>
            <p:nvPr/>
          </p:nvSpPr>
          <p:spPr bwMode="auto">
            <a:xfrm>
              <a:off x="962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8" name="Line 33"/>
            <p:cNvSpPr>
              <a:spLocks noChangeShapeType="1"/>
            </p:cNvSpPr>
            <p:nvPr/>
          </p:nvSpPr>
          <p:spPr bwMode="auto">
            <a:xfrm>
              <a:off x="1046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79" name="Line 34"/>
            <p:cNvSpPr>
              <a:spLocks noChangeShapeType="1"/>
            </p:cNvSpPr>
            <p:nvPr/>
          </p:nvSpPr>
          <p:spPr bwMode="auto">
            <a:xfrm>
              <a:off x="1212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0" name="Line 35"/>
            <p:cNvSpPr>
              <a:spLocks noChangeShapeType="1"/>
            </p:cNvSpPr>
            <p:nvPr/>
          </p:nvSpPr>
          <p:spPr bwMode="auto">
            <a:xfrm>
              <a:off x="1306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1" name="Line 36"/>
            <p:cNvSpPr>
              <a:spLocks noChangeShapeType="1"/>
            </p:cNvSpPr>
            <p:nvPr/>
          </p:nvSpPr>
          <p:spPr bwMode="auto">
            <a:xfrm>
              <a:off x="1389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2" name="Line 37"/>
            <p:cNvSpPr>
              <a:spLocks noChangeShapeType="1"/>
            </p:cNvSpPr>
            <p:nvPr/>
          </p:nvSpPr>
          <p:spPr bwMode="auto">
            <a:xfrm>
              <a:off x="1472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3" name="Line 38"/>
            <p:cNvSpPr>
              <a:spLocks noChangeShapeType="1"/>
            </p:cNvSpPr>
            <p:nvPr/>
          </p:nvSpPr>
          <p:spPr bwMode="auto">
            <a:xfrm>
              <a:off x="1649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4" name="Line 39"/>
            <p:cNvSpPr>
              <a:spLocks noChangeShapeType="1"/>
            </p:cNvSpPr>
            <p:nvPr/>
          </p:nvSpPr>
          <p:spPr bwMode="auto">
            <a:xfrm>
              <a:off x="1732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5" name="Line 40"/>
            <p:cNvSpPr>
              <a:spLocks noChangeShapeType="1"/>
            </p:cNvSpPr>
            <p:nvPr/>
          </p:nvSpPr>
          <p:spPr bwMode="auto">
            <a:xfrm>
              <a:off x="1815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6" name="Line 41"/>
            <p:cNvSpPr>
              <a:spLocks noChangeShapeType="1"/>
            </p:cNvSpPr>
            <p:nvPr/>
          </p:nvSpPr>
          <p:spPr bwMode="auto">
            <a:xfrm>
              <a:off x="1909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7" name="Line 42"/>
            <p:cNvSpPr>
              <a:spLocks noChangeShapeType="1"/>
            </p:cNvSpPr>
            <p:nvPr/>
          </p:nvSpPr>
          <p:spPr bwMode="auto">
            <a:xfrm>
              <a:off x="2075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8" name="Line 43"/>
            <p:cNvSpPr>
              <a:spLocks noChangeShapeType="1"/>
            </p:cNvSpPr>
            <p:nvPr/>
          </p:nvSpPr>
          <p:spPr bwMode="auto">
            <a:xfrm>
              <a:off x="2169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89" name="Line 44"/>
            <p:cNvSpPr>
              <a:spLocks noChangeShapeType="1"/>
            </p:cNvSpPr>
            <p:nvPr/>
          </p:nvSpPr>
          <p:spPr bwMode="auto">
            <a:xfrm>
              <a:off x="2252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0" name="Line 45"/>
            <p:cNvSpPr>
              <a:spLocks noChangeShapeType="1"/>
            </p:cNvSpPr>
            <p:nvPr/>
          </p:nvSpPr>
          <p:spPr bwMode="auto">
            <a:xfrm>
              <a:off x="2335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1" name="Line 46"/>
            <p:cNvSpPr>
              <a:spLocks noChangeShapeType="1"/>
            </p:cNvSpPr>
            <p:nvPr/>
          </p:nvSpPr>
          <p:spPr bwMode="auto">
            <a:xfrm>
              <a:off x="2512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2" name="Line 47"/>
            <p:cNvSpPr>
              <a:spLocks noChangeShapeType="1"/>
            </p:cNvSpPr>
            <p:nvPr/>
          </p:nvSpPr>
          <p:spPr bwMode="auto">
            <a:xfrm>
              <a:off x="2595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3" name="Line 48"/>
            <p:cNvSpPr>
              <a:spLocks noChangeShapeType="1"/>
            </p:cNvSpPr>
            <p:nvPr/>
          </p:nvSpPr>
          <p:spPr bwMode="auto">
            <a:xfrm>
              <a:off x="2678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4" name="Line 49"/>
            <p:cNvSpPr>
              <a:spLocks noChangeShapeType="1"/>
            </p:cNvSpPr>
            <p:nvPr/>
          </p:nvSpPr>
          <p:spPr bwMode="auto">
            <a:xfrm>
              <a:off x="2772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5" name="Line 50"/>
            <p:cNvSpPr>
              <a:spLocks noChangeShapeType="1"/>
            </p:cNvSpPr>
            <p:nvPr/>
          </p:nvSpPr>
          <p:spPr bwMode="auto">
            <a:xfrm>
              <a:off x="2938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6" name="Line 51"/>
            <p:cNvSpPr>
              <a:spLocks noChangeShapeType="1"/>
            </p:cNvSpPr>
            <p:nvPr/>
          </p:nvSpPr>
          <p:spPr bwMode="auto">
            <a:xfrm>
              <a:off x="3022" y="3806"/>
              <a:ext cx="10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7" name="Line 52"/>
            <p:cNvSpPr>
              <a:spLocks noChangeShapeType="1"/>
            </p:cNvSpPr>
            <p:nvPr/>
          </p:nvSpPr>
          <p:spPr bwMode="auto">
            <a:xfrm>
              <a:off x="3115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8" name="Line 53"/>
            <p:cNvSpPr>
              <a:spLocks noChangeShapeType="1"/>
            </p:cNvSpPr>
            <p:nvPr/>
          </p:nvSpPr>
          <p:spPr bwMode="auto">
            <a:xfrm>
              <a:off x="3198" y="3806"/>
              <a:ext cx="1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299" name="Line 54"/>
            <p:cNvSpPr>
              <a:spLocks noChangeShapeType="1"/>
            </p:cNvSpPr>
            <p:nvPr/>
          </p:nvSpPr>
          <p:spPr bwMode="auto">
            <a:xfrm>
              <a:off x="640" y="3806"/>
              <a:ext cx="270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0" name="Line 55"/>
            <p:cNvSpPr>
              <a:spLocks noChangeShapeType="1"/>
            </p:cNvSpPr>
            <p:nvPr/>
          </p:nvSpPr>
          <p:spPr bwMode="auto">
            <a:xfrm>
              <a:off x="1992" y="3372"/>
              <a:ext cx="2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1" name="Rectangle 56"/>
            <p:cNvSpPr>
              <a:spLocks noChangeArrowheads="1"/>
            </p:cNvSpPr>
            <p:nvPr/>
          </p:nvSpPr>
          <p:spPr bwMode="auto">
            <a:xfrm>
              <a:off x="1722" y="3292"/>
              <a:ext cx="19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0.1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2" name="Line 57"/>
            <p:cNvSpPr>
              <a:spLocks noChangeShapeType="1"/>
            </p:cNvSpPr>
            <p:nvPr/>
          </p:nvSpPr>
          <p:spPr bwMode="auto">
            <a:xfrm>
              <a:off x="1992" y="2938"/>
              <a:ext cx="2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3" name="Rectangle 58"/>
            <p:cNvSpPr>
              <a:spLocks noChangeArrowheads="1"/>
            </p:cNvSpPr>
            <p:nvPr/>
          </p:nvSpPr>
          <p:spPr bwMode="auto">
            <a:xfrm>
              <a:off x="1728" y="2862"/>
              <a:ext cx="19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0.2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4" name="Line 59"/>
            <p:cNvSpPr>
              <a:spLocks noChangeShapeType="1"/>
            </p:cNvSpPr>
            <p:nvPr/>
          </p:nvSpPr>
          <p:spPr bwMode="auto">
            <a:xfrm>
              <a:off x="1992" y="2493"/>
              <a:ext cx="2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5" name="Rectangle 60"/>
            <p:cNvSpPr>
              <a:spLocks noChangeArrowheads="1"/>
            </p:cNvSpPr>
            <p:nvPr/>
          </p:nvSpPr>
          <p:spPr bwMode="auto">
            <a:xfrm>
              <a:off x="1728" y="2400"/>
              <a:ext cx="19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0.3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6" name="Line 61"/>
            <p:cNvSpPr>
              <a:spLocks noChangeShapeType="1"/>
            </p:cNvSpPr>
            <p:nvPr/>
          </p:nvSpPr>
          <p:spPr bwMode="auto">
            <a:xfrm>
              <a:off x="1992" y="2059"/>
              <a:ext cx="2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7" name="Rectangle 62"/>
            <p:cNvSpPr>
              <a:spLocks noChangeArrowheads="1"/>
            </p:cNvSpPr>
            <p:nvPr/>
          </p:nvSpPr>
          <p:spPr bwMode="auto">
            <a:xfrm>
              <a:off x="1722" y="1979"/>
              <a:ext cx="192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0.4</a:t>
              </a:r>
              <a:endParaRPr lang="en-US" altLang="zh-CN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8" name="Line 63"/>
            <p:cNvSpPr>
              <a:spLocks noChangeShapeType="1"/>
            </p:cNvSpPr>
            <p:nvPr/>
          </p:nvSpPr>
          <p:spPr bwMode="auto">
            <a:xfrm>
              <a:off x="1992" y="372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09" name="Line 64"/>
            <p:cNvSpPr>
              <a:spLocks noChangeShapeType="1"/>
            </p:cNvSpPr>
            <p:nvPr/>
          </p:nvSpPr>
          <p:spPr bwMode="auto">
            <a:xfrm>
              <a:off x="1992" y="3635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0" name="Line 65"/>
            <p:cNvSpPr>
              <a:spLocks noChangeShapeType="1"/>
            </p:cNvSpPr>
            <p:nvPr/>
          </p:nvSpPr>
          <p:spPr bwMode="auto">
            <a:xfrm>
              <a:off x="1992" y="3543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1" name="Line 66"/>
            <p:cNvSpPr>
              <a:spLocks noChangeShapeType="1"/>
            </p:cNvSpPr>
            <p:nvPr/>
          </p:nvSpPr>
          <p:spPr bwMode="auto">
            <a:xfrm>
              <a:off x="1992" y="3464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2" name="Line 67"/>
            <p:cNvSpPr>
              <a:spLocks noChangeShapeType="1"/>
            </p:cNvSpPr>
            <p:nvPr/>
          </p:nvSpPr>
          <p:spPr bwMode="auto">
            <a:xfrm>
              <a:off x="1992" y="328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3" name="Line 68"/>
            <p:cNvSpPr>
              <a:spLocks noChangeShapeType="1"/>
            </p:cNvSpPr>
            <p:nvPr/>
          </p:nvSpPr>
          <p:spPr bwMode="auto">
            <a:xfrm>
              <a:off x="1992" y="320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4" name="Line 69"/>
            <p:cNvSpPr>
              <a:spLocks noChangeShapeType="1"/>
            </p:cNvSpPr>
            <p:nvPr/>
          </p:nvSpPr>
          <p:spPr bwMode="auto">
            <a:xfrm>
              <a:off x="1992" y="3110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5" name="Line 70"/>
            <p:cNvSpPr>
              <a:spLocks noChangeShapeType="1"/>
            </p:cNvSpPr>
            <p:nvPr/>
          </p:nvSpPr>
          <p:spPr bwMode="auto">
            <a:xfrm>
              <a:off x="1992" y="3018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6" name="Line 71"/>
            <p:cNvSpPr>
              <a:spLocks noChangeShapeType="1"/>
            </p:cNvSpPr>
            <p:nvPr/>
          </p:nvSpPr>
          <p:spPr bwMode="auto">
            <a:xfrm>
              <a:off x="1992" y="2847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7" name="Line 72"/>
            <p:cNvSpPr>
              <a:spLocks noChangeShapeType="1"/>
            </p:cNvSpPr>
            <p:nvPr/>
          </p:nvSpPr>
          <p:spPr bwMode="auto">
            <a:xfrm>
              <a:off x="1992" y="275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8" name="Line 73"/>
            <p:cNvSpPr>
              <a:spLocks noChangeShapeType="1"/>
            </p:cNvSpPr>
            <p:nvPr/>
          </p:nvSpPr>
          <p:spPr bwMode="auto">
            <a:xfrm>
              <a:off x="1992" y="2664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19" name="Line 74"/>
            <p:cNvSpPr>
              <a:spLocks noChangeShapeType="1"/>
            </p:cNvSpPr>
            <p:nvPr/>
          </p:nvSpPr>
          <p:spPr bwMode="auto">
            <a:xfrm>
              <a:off x="1992" y="2584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0" name="Line 75"/>
            <p:cNvSpPr>
              <a:spLocks noChangeShapeType="1"/>
            </p:cNvSpPr>
            <p:nvPr/>
          </p:nvSpPr>
          <p:spPr bwMode="auto">
            <a:xfrm>
              <a:off x="1992" y="240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1" name="Line 76"/>
            <p:cNvSpPr>
              <a:spLocks noChangeShapeType="1"/>
            </p:cNvSpPr>
            <p:nvPr/>
          </p:nvSpPr>
          <p:spPr bwMode="auto">
            <a:xfrm>
              <a:off x="1992" y="232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2" name="Line 77"/>
            <p:cNvSpPr>
              <a:spLocks noChangeShapeType="1"/>
            </p:cNvSpPr>
            <p:nvPr/>
          </p:nvSpPr>
          <p:spPr bwMode="auto">
            <a:xfrm>
              <a:off x="1992" y="223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3" name="Line 78"/>
            <p:cNvSpPr>
              <a:spLocks noChangeShapeType="1"/>
            </p:cNvSpPr>
            <p:nvPr/>
          </p:nvSpPr>
          <p:spPr bwMode="auto">
            <a:xfrm>
              <a:off x="1992" y="2139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4" name="Line 79"/>
            <p:cNvSpPr>
              <a:spLocks noChangeShapeType="1"/>
            </p:cNvSpPr>
            <p:nvPr/>
          </p:nvSpPr>
          <p:spPr bwMode="auto">
            <a:xfrm flipV="1">
              <a:off x="1992" y="2014"/>
              <a:ext cx="1" cy="18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5" name="Line 80"/>
            <p:cNvSpPr>
              <a:spLocks noChangeShapeType="1"/>
            </p:cNvSpPr>
            <p:nvPr/>
          </p:nvSpPr>
          <p:spPr bwMode="auto">
            <a:xfrm flipV="1">
              <a:off x="702" y="3783"/>
              <a:ext cx="52" cy="1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6" name="Line 81"/>
            <p:cNvSpPr>
              <a:spLocks noChangeShapeType="1"/>
            </p:cNvSpPr>
            <p:nvPr/>
          </p:nvSpPr>
          <p:spPr bwMode="auto">
            <a:xfrm flipV="1">
              <a:off x="768" y="3792"/>
              <a:ext cx="52" cy="1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7" name="Line 82"/>
            <p:cNvSpPr>
              <a:spLocks noChangeShapeType="1"/>
            </p:cNvSpPr>
            <p:nvPr/>
          </p:nvSpPr>
          <p:spPr bwMode="auto">
            <a:xfrm flipV="1">
              <a:off x="806" y="3760"/>
              <a:ext cx="52" cy="1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8" name="Line 83"/>
            <p:cNvSpPr>
              <a:spLocks noChangeShapeType="1"/>
            </p:cNvSpPr>
            <p:nvPr/>
          </p:nvSpPr>
          <p:spPr bwMode="auto">
            <a:xfrm flipV="1">
              <a:off x="858" y="3738"/>
              <a:ext cx="52" cy="2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29" name="Line 84"/>
            <p:cNvSpPr>
              <a:spLocks noChangeShapeType="1"/>
            </p:cNvSpPr>
            <p:nvPr/>
          </p:nvSpPr>
          <p:spPr bwMode="auto">
            <a:xfrm flipV="1">
              <a:off x="910" y="3703"/>
              <a:ext cx="63" cy="35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0" name="Line 85"/>
            <p:cNvSpPr>
              <a:spLocks noChangeShapeType="1"/>
            </p:cNvSpPr>
            <p:nvPr/>
          </p:nvSpPr>
          <p:spPr bwMode="auto">
            <a:xfrm flipV="1">
              <a:off x="973" y="3669"/>
              <a:ext cx="52" cy="34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1" name="Line 86"/>
            <p:cNvSpPr>
              <a:spLocks noChangeShapeType="1"/>
            </p:cNvSpPr>
            <p:nvPr/>
          </p:nvSpPr>
          <p:spPr bwMode="auto">
            <a:xfrm flipV="1">
              <a:off x="1025" y="3623"/>
              <a:ext cx="52" cy="46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2" name="Line 87"/>
            <p:cNvSpPr>
              <a:spLocks noChangeShapeType="1"/>
            </p:cNvSpPr>
            <p:nvPr/>
          </p:nvSpPr>
          <p:spPr bwMode="auto">
            <a:xfrm flipV="1">
              <a:off x="1077" y="3578"/>
              <a:ext cx="52" cy="45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3" name="Line 88"/>
            <p:cNvSpPr>
              <a:spLocks noChangeShapeType="1"/>
            </p:cNvSpPr>
            <p:nvPr/>
          </p:nvSpPr>
          <p:spPr bwMode="auto">
            <a:xfrm flipV="1">
              <a:off x="1129" y="3429"/>
              <a:ext cx="114" cy="149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4" name="Line 89"/>
            <p:cNvSpPr>
              <a:spLocks noChangeShapeType="1"/>
            </p:cNvSpPr>
            <p:nvPr/>
          </p:nvSpPr>
          <p:spPr bwMode="auto">
            <a:xfrm flipV="1">
              <a:off x="1243" y="3247"/>
              <a:ext cx="104" cy="18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5" name="Line 90"/>
            <p:cNvSpPr>
              <a:spLocks noChangeShapeType="1"/>
            </p:cNvSpPr>
            <p:nvPr/>
          </p:nvSpPr>
          <p:spPr bwMode="auto">
            <a:xfrm flipV="1">
              <a:off x="1347" y="3007"/>
              <a:ext cx="104" cy="240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6" name="Line 91"/>
            <p:cNvSpPr>
              <a:spLocks noChangeShapeType="1"/>
            </p:cNvSpPr>
            <p:nvPr/>
          </p:nvSpPr>
          <p:spPr bwMode="auto">
            <a:xfrm flipV="1">
              <a:off x="1451" y="2744"/>
              <a:ext cx="115" cy="263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7" name="Line 92"/>
            <p:cNvSpPr>
              <a:spLocks noChangeShapeType="1"/>
            </p:cNvSpPr>
            <p:nvPr/>
          </p:nvSpPr>
          <p:spPr bwMode="auto">
            <a:xfrm flipV="1">
              <a:off x="1566" y="2493"/>
              <a:ext cx="104" cy="25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8" name="Line 93"/>
            <p:cNvSpPr>
              <a:spLocks noChangeShapeType="1"/>
            </p:cNvSpPr>
            <p:nvPr/>
          </p:nvSpPr>
          <p:spPr bwMode="auto">
            <a:xfrm flipV="1">
              <a:off x="1670" y="2368"/>
              <a:ext cx="52" cy="125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39" name="Line 94"/>
            <p:cNvSpPr>
              <a:spLocks noChangeShapeType="1"/>
            </p:cNvSpPr>
            <p:nvPr/>
          </p:nvSpPr>
          <p:spPr bwMode="auto">
            <a:xfrm flipV="1">
              <a:off x="1722" y="2265"/>
              <a:ext cx="52" cy="103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0" name="Line 95"/>
            <p:cNvSpPr>
              <a:spLocks noChangeShapeType="1"/>
            </p:cNvSpPr>
            <p:nvPr/>
          </p:nvSpPr>
          <p:spPr bwMode="auto">
            <a:xfrm flipV="1">
              <a:off x="1776" y="2160"/>
              <a:ext cx="52" cy="9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1" name="Line 96"/>
            <p:cNvSpPr>
              <a:spLocks noChangeShapeType="1"/>
            </p:cNvSpPr>
            <p:nvPr/>
          </p:nvSpPr>
          <p:spPr bwMode="auto">
            <a:xfrm flipV="1">
              <a:off x="1826" y="2139"/>
              <a:ext cx="31" cy="34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2" name="Line 97"/>
            <p:cNvSpPr>
              <a:spLocks noChangeShapeType="1"/>
            </p:cNvSpPr>
            <p:nvPr/>
          </p:nvSpPr>
          <p:spPr bwMode="auto">
            <a:xfrm flipV="1">
              <a:off x="1857" y="2116"/>
              <a:ext cx="31" cy="23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3" name="Line 98"/>
            <p:cNvSpPr>
              <a:spLocks noChangeShapeType="1"/>
            </p:cNvSpPr>
            <p:nvPr/>
          </p:nvSpPr>
          <p:spPr bwMode="auto">
            <a:xfrm flipV="1">
              <a:off x="1888" y="2094"/>
              <a:ext cx="21" cy="2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4" name="Line 99"/>
            <p:cNvSpPr>
              <a:spLocks noChangeShapeType="1"/>
            </p:cNvSpPr>
            <p:nvPr/>
          </p:nvSpPr>
          <p:spPr bwMode="auto">
            <a:xfrm flipV="1">
              <a:off x="1909" y="2082"/>
              <a:ext cx="21" cy="1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5" name="Line 100"/>
            <p:cNvSpPr>
              <a:spLocks noChangeShapeType="1"/>
            </p:cNvSpPr>
            <p:nvPr/>
          </p:nvSpPr>
          <p:spPr bwMode="auto">
            <a:xfrm flipV="1">
              <a:off x="1930" y="2071"/>
              <a:ext cx="10" cy="1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6" name="Line 101"/>
            <p:cNvSpPr>
              <a:spLocks noChangeShapeType="1"/>
            </p:cNvSpPr>
            <p:nvPr/>
          </p:nvSpPr>
          <p:spPr bwMode="auto">
            <a:xfrm>
              <a:off x="1940" y="2071"/>
              <a:ext cx="10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7" name="Line 102"/>
            <p:cNvSpPr>
              <a:spLocks noChangeShapeType="1"/>
            </p:cNvSpPr>
            <p:nvPr/>
          </p:nvSpPr>
          <p:spPr bwMode="auto">
            <a:xfrm flipV="1">
              <a:off x="1950" y="2059"/>
              <a:ext cx="11" cy="1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8" name="Rectangle 103"/>
            <p:cNvSpPr>
              <a:spLocks noChangeArrowheads="1"/>
            </p:cNvSpPr>
            <p:nvPr/>
          </p:nvSpPr>
          <p:spPr bwMode="auto">
            <a:xfrm>
              <a:off x="1961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49" name="Line 104"/>
            <p:cNvSpPr>
              <a:spLocks noChangeShapeType="1"/>
            </p:cNvSpPr>
            <p:nvPr/>
          </p:nvSpPr>
          <p:spPr bwMode="auto">
            <a:xfrm>
              <a:off x="1961" y="2059"/>
              <a:ext cx="10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0" name="Rectangle 105"/>
            <p:cNvSpPr>
              <a:spLocks noChangeArrowheads="1"/>
            </p:cNvSpPr>
            <p:nvPr/>
          </p:nvSpPr>
          <p:spPr bwMode="auto">
            <a:xfrm>
              <a:off x="1971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1" name="Line 106"/>
            <p:cNvSpPr>
              <a:spLocks noChangeShapeType="1"/>
            </p:cNvSpPr>
            <p:nvPr/>
          </p:nvSpPr>
          <p:spPr bwMode="auto">
            <a:xfrm>
              <a:off x="1971" y="2059"/>
              <a:ext cx="11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2" name="Rectangle 107"/>
            <p:cNvSpPr>
              <a:spLocks noChangeArrowheads="1"/>
            </p:cNvSpPr>
            <p:nvPr/>
          </p:nvSpPr>
          <p:spPr bwMode="auto">
            <a:xfrm>
              <a:off x="1982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3" name="Rectangle 108"/>
            <p:cNvSpPr>
              <a:spLocks noChangeArrowheads="1"/>
            </p:cNvSpPr>
            <p:nvPr/>
          </p:nvSpPr>
          <p:spPr bwMode="auto">
            <a:xfrm>
              <a:off x="1982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4" name="Line 109"/>
            <p:cNvSpPr>
              <a:spLocks noChangeShapeType="1"/>
            </p:cNvSpPr>
            <p:nvPr/>
          </p:nvSpPr>
          <p:spPr bwMode="auto">
            <a:xfrm>
              <a:off x="1982" y="2059"/>
              <a:ext cx="10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5" name="Rectangle 110"/>
            <p:cNvSpPr>
              <a:spLocks noChangeArrowheads="1"/>
            </p:cNvSpPr>
            <p:nvPr/>
          </p:nvSpPr>
          <p:spPr bwMode="auto">
            <a:xfrm>
              <a:off x="1992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6" name="Rectangle 111"/>
            <p:cNvSpPr>
              <a:spLocks noChangeArrowheads="1"/>
            </p:cNvSpPr>
            <p:nvPr/>
          </p:nvSpPr>
          <p:spPr bwMode="auto">
            <a:xfrm>
              <a:off x="1992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7" name="Line 112"/>
            <p:cNvSpPr>
              <a:spLocks noChangeShapeType="1"/>
            </p:cNvSpPr>
            <p:nvPr/>
          </p:nvSpPr>
          <p:spPr bwMode="auto">
            <a:xfrm>
              <a:off x="1992" y="2059"/>
              <a:ext cx="10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8" name="Rectangle 113"/>
            <p:cNvSpPr>
              <a:spLocks noChangeArrowheads="1"/>
            </p:cNvSpPr>
            <p:nvPr/>
          </p:nvSpPr>
          <p:spPr bwMode="auto">
            <a:xfrm>
              <a:off x="2002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59" name="Rectangle 114"/>
            <p:cNvSpPr>
              <a:spLocks noChangeArrowheads="1"/>
            </p:cNvSpPr>
            <p:nvPr/>
          </p:nvSpPr>
          <p:spPr bwMode="auto">
            <a:xfrm>
              <a:off x="2002" y="2059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0" name="Line 115"/>
            <p:cNvSpPr>
              <a:spLocks noChangeShapeType="1"/>
            </p:cNvSpPr>
            <p:nvPr/>
          </p:nvSpPr>
          <p:spPr bwMode="auto">
            <a:xfrm>
              <a:off x="2002" y="2059"/>
              <a:ext cx="11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1" name="Line 116"/>
            <p:cNvSpPr>
              <a:spLocks noChangeShapeType="1"/>
            </p:cNvSpPr>
            <p:nvPr/>
          </p:nvSpPr>
          <p:spPr bwMode="auto">
            <a:xfrm>
              <a:off x="2013" y="2059"/>
              <a:ext cx="10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2" name="Rectangle 117"/>
            <p:cNvSpPr>
              <a:spLocks noChangeArrowheads="1"/>
            </p:cNvSpPr>
            <p:nvPr/>
          </p:nvSpPr>
          <p:spPr bwMode="auto">
            <a:xfrm>
              <a:off x="2016" y="2064"/>
              <a:ext cx="1" cy="1"/>
            </a:xfrm>
            <a:prstGeom prst="rect">
              <a:avLst/>
            </a:prstGeom>
            <a:solidFill>
              <a:srgbClr val="FFFFFF"/>
            </a:solidFill>
            <a:ln w="33338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3" name="Line 118"/>
            <p:cNvSpPr>
              <a:spLocks noChangeShapeType="1"/>
            </p:cNvSpPr>
            <p:nvPr/>
          </p:nvSpPr>
          <p:spPr bwMode="auto">
            <a:xfrm>
              <a:off x="2023" y="2059"/>
              <a:ext cx="11" cy="1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4" name="Line 119"/>
            <p:cNvSpPr>
              <a:spLocks noChangeShapeType="1"/>
            </p:cNvSpPr>
            <p:nvPr/>
          </p:nvSpPr>
          <p:spPr bwMode="auto">
            <a:xfrm>
              <a:off x="2034" y="2071"/>
              <a:ext cx="10" cy="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5" name="Line 120"/>
            <p:cNvSpPr>
              <a:spLocks noChangeShapeType="1"/>
            </p:cNvSpPr>
            <p:nvPr/>
          </p:nvSpPr>
          <p:spPr bwMode="auto">
            <a:xfrm>
              <a:off x="2044" y="2071"/>
              <a:ext cx="31" cy="23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6" name="Line 121"/>
            <p:cNvSpPr>
              <a:spLocks noChangeShapeType="1"/>
            </p:cNvSpPr>
            <p:nvPr/>
          </p:nvSpPr>
          <p:spPr bwMode="auto">
            <a:xfrm>
              <a:off x="2075" y="2094"/>
              <a:ext cx="21" cy="2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7" name="Line 122"/>
            <p:cNvSpPr>
              <a:spLocks noChangeShapeType="1"/>
            </p:cNvSpPr>
            <p:nvPr/>
          </p:nvSpPr>
          <p:spPr bwMode="auto">
            <a:xfrm>
              <a:off x="2096" y="2116"/>
              <a:ext cx="62" cy="57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8" name="Line 123"/>
            <p:cNvSpPr>
              <a:spLocks noChangeShapeType="1"/>
            </p:cNvSpPr>
            <p:nvPr/>
          </p:nvSpPr>
          <p:spPr bwMode="auto">
            <a:xfrm>
              <a:off x="2158" y="2173"/>
              <a:ext cx="52" cy="9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69" name="Line 124"/>
            <p:cNvSpPr>
              <a:spLocks noChangeShapeType="1"/>
            </p:cNvSpPr>
            <p:nvPr/>
          </p:nvSpPr>
          <p:spPr bwMode="auto">
            <a:xfrm>
              <a:off x="2210" y="2265"/>
              <a:ext cx="104" cy="228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0" name="Line 125"/>
            <p:cNvSpPr>
              <a:spLocks noChangeShapeType="1"/>
            </p:cNvSpPr>
            <p:nvPr/>
          </p:nvSpPr>
          <p:spPr bwMode="auto">
            <a:xfrm>
              <a:off x="2314" y="2493"/>
              <a:ext cx="104" cy="25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1" name="Line 126"/>
            <p:cNvSpPr>
              <a:spLocks noChangeShapeType="1"/>
            </p:cNvSpPr>
            <p:nvPr/>
          </p:nvSpPr>
          <p:spPr bwMode="auto">
            <a:xfrm>
              <a:off x="2418" y="2744"/>
              <a:ext cx="115" cy="263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2" name="Line 127"/>
            <p:cNvSpPr>
              <a:spLocks noChangeShapeType="1"/>
            </p:cNvSpPr>
            <p:nvPr/>
          </p:nvSpPr>
          <p:spPr bwMode="auto">
            <a:xfrm>
              <a:off x="2533" y="3007"/>
              <a:ext cx="104" cy="240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3" name="Line 128"/>
            <p:cNvSpPr>
              <a:spLocks noChangeShapeType="1"/>
            </p:cNvSpPr>
            <p:nvPr/>
          </p:nvSpPr>
          <p:spPr bwMode="auto">
            <a:xfrm>
              <a:off x="2637" y="3247"/>
              <a:ext cx="104" cy="18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4" name="Line 129"/>
            <p:cNvSpPr>
              <a:spLocks noChangeShapeType="1"/>
            </p:cNvSpPr>
            <p:nvPr/>
          </p:nvSpPr>
          <p:spPr bwMode="auto">
            <a:xfrm>
              <a:off x="2741" y="3429"/>
              <a:ext cx="62" cy="80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5" name="Line 130"/>
            <p:cNvSpPr>
              <a:spLocks noChangeShapeType="1"/>
            </p:cNvSpPr>
            <p:nvPr/>
          </p:nvSpPr>
          <p:spPr bwMode="auto">
            <a:xfrm>
              <a:off x="2803" y="3509"/>
              <a:ext cx="52" cy="69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6" name="Line 131"/>
            <p:cNvSpPr>
              <a:spLocks noChangeShapeType="1"/>
            </p:cNvSpPr>
            <p:nvPr/>
          </p:nvSpPr>
          <p:spPr bwMode="auto">
            <a:xfrm>
              <a:off x="2855" y="3578"/>
              <a:ext cx="52" cy="45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7" name="Line 132"/>
            <p:cNvSpPr>
              <a:spLocks noChangeShapeType="1"/>
            </p:cNvSpPr>
            <p:nvPr/>
          </p:nvSpPr>
          <p:spPr bwMode="auto">
            <a:xfrm>
              <a:off x="2907" y="3623"/>
              <a:ext cx="52" cy="46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8" name="Line 133"/>
            <p:cNvSpPr>
              <a:spLocks noChangeShapeType="1"/>
            </p:cNvSpPr>
            <p:nvPr/>
          </p:nvSpPr>
          <p:spPr bwMode="auto">
            <a:xfrm>
              <a:off x="2959" y="3669"/>
              <a:ext cx="52" cy="34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79" name="Line 134"/>
            <p:cNvSpPr>
              <a:spLocks noChangeShapeType="1"/>
            </p:cNvSpPr>
            <p:nvPr/>
          </p:nvSpPr>
          <p:spPr bwMode="auto">
            <a:xfrm>
              <a:off x="3011" y="3703"/>
              <a:ext cx="63" cy="35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80" name="Line 135"/>
            <p:cNvSpPr>
              <a:spLocks noChangeShapeType="1"/>
            </p:cNvSpPr>
            <p:nvPr/>
          </p:nvSpPr>
          <p:spPr bwMode="auto">
            <a:xfrm>
              <a:off x="3074" y="3738"/>
              <a:ext cx="52" cy="2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81" name="Line 136"/>
            <p:cNvSpPr>
              <a:spLocks noChangeShapeType="1"/>
            </p:cNvSpPr>
            <p:nvPr/>
          </p:nvSpPr>
          <p:spPr bwMode="auto">
            <a:xfrm>
              <a:off x="3126" y="3760"/>
              <a:ext cx="52" cy="1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82" name="Line 137"/>
            <p:cNvSpPr>
              <a:spLocks noChangeShapeType="1"/>
            </p:cNvSpPr>
            <p:nvPr/>
          </p:nvSpPr>
          <p:spPr bwMode="auto">
            <a:xfrm>
              <a:off x="3178" y="3772"/>
              <a:ext cx="52" cy="11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383" name="Line 138"/>
            <p:cNvSpPr>
              <a:spLocks noChangeShapeType="1"/>
            </p:cNvSpPr>
            <p:nvPr/>
          </p:nvSpPr>
          <p:spPr bwMode="auto">
            <a:xfrm>
              <a:off x="3230" y="3783"/>
              <a:ext cx="52" cy="12"/>
            </a:xfrm>
            <a:prstGeom prst="line">
              <a:avLst/>
            </a:prstGeom>
            <a:noFill/>
            <a:ln w="33338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aphicFrame>
        <p:nvGraphicFramePr>
          <p:cNvPr id="136" name="Object 14"/>
          <p:cNvGraphicFramePr>
            <a:graphicFrameLocks noChangeAspect="1"/>
          </p:cNvGraphicFramePr>
          <p:nvPr/>
        </p:nvGraphicFramePr>
        <p:xfrm>
          <a:off x="303213" y="4445000"/>
          <a:ext cx="1543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9" imgW="596900" imgH="228600" progId="Equation.DSMT4">
                  <p:embed/>
                </p:oleObj>
              </mc:Choice>
              <mc:Fallback>
                <p:oleObj name="Equation" r:id="rId9" imgW="596900" imgH="228600" progId="Equation.DSMT4">
                  <p:embed/>
                  <p:pic>
                    <p:nvPicPr>
                      <p:cNvPr id="13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4445000"/>
                        <a:ext cx="15430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71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055" grpId="0" autoUpdateAnimBg="0"/>
      <p:bldP spid="13006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066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b="0" smtClean="0"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随机变量的函数的分布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20006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已知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是随机变量，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是连续函数，则</a:t>
            </a:r>
            <a:r>
              <a:rPr lang="en-US" altLang="zh-CN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是关于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的函数，它也是一个随机变量。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dirty="0" smtClean="0"/>
              <a:t>若</a:t>
            </a:r>
            <a:r>
              <a:rPr lang="en-US" altLang="zh-CN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solidFill>
                  <a:srgbClr val="00B0F0"/>
                </a:solidFill>
              </a:rPr>
              <a:t>是离散型</a:t>
            </a:r>
            <a:r>
              <a:rPr lang="zh-CN" altLang="en-US" sz="2400" dirty="0" smtClean="0"/>
              <a:t>随机变量，则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solidFill>
                  <a:srgbClr val="00B0F0"/>
                </a:solidFill>
              </a:rPr>
              <a:t>也是离散型</a:t>
            </a:r>
            <a:r>
              <a:rPr lang="zh-CN" altLang="en-US" sz="2400" dirty="0" smtClean="0"/>
              <a:t>随机变量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若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solidFill>
                  <a:srgbClr val="00B0F0"/>
                </a:solidFill>
              </a:rPr>
              <a:t>是连续型</a:t>
            </a:r>
            <a:r>
              <a:rPr lang="zh-CN" altLang="en-US" sz="2400" dirty="0"/>
              <a:t>随机变量，则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00B0F0"/>
                </a:solidFill>
              </a:rPr>
              <a:t>也</a:t>
            </a:r>
            <a:r>
              <a:rPr lang="zh-CN" altLang="en-US" sz="2400" dirty="0" smtClean="0">
                <a:solidFill>
                  <a:srgbClr val="00B0F0"/>
                </a:solidFill>
              </a:rPr>
              <a:t>是连续型</a:t>
            </a:r>
            <a:r>
              <a:rPr lang="zh-CN" altLang="en-US" sz="2400" dirty="0" smtClean="0"/>
              <a:t>随机变量</a:t>
            </a:r>
            <a:endParaRPr lang="en-US" altLang="zh-CN" sz="2400" dirty="0" smtClean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dirty="0"/>
              <a:t>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/>
              <a:t>的</a:t>
            </a:r>
            <a:r>
              <a:rPr lang="zh-CN" altLang="en-US" dirty="0"/>
              <a:t>分布律</a:t>
            </a:r>
            <a:r>
              <a:rPr lang="zh-CN" altLang="en-US" dirty="0" smtClean="0"/>
              <a:t>（或概率密度）可</a:t>
            </a:r>
            <a:r>
              <a:rPr lang="zh-CN" altLang="en-US" dirty="0"/>
              <a:t>得到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 smtClean="0"/>
              <a:t>的分布律（或概率密度）</a:t>
            </a: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离散型随机变量的函数的分布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435975" cy="4768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例 </a:t>
            </a:r>
            <a:r>
              <a:rPr lang="zh-CN" altLang="en-US" b="0" dirty="0" smtClean="0"/>
              <a:t>设随机变量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具有以下分布律，试求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0" dirty="0" smtClean="0"/>
              <a:t>的分布律。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解：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b="0" dirty="0" smtClean="0"/>
              <a:t>所有可能的取值为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0(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4(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=-1)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b="0" dirty="0"/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auto">
          <a:xfrm>
            <a:off x="1665288" y="2890838"/>
            <a:ext cx="55705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Line 10"/>
          <p:cNvSpPr>
            <a:spLocks noChangeShapeType="1"/>
          </p:cNvSpPr>
          <p:nvPr/>
        </p:nvSpPr>
        <p:spPr bwMode="auto">
          <a:xfrm>
            <a:off x="2732088" y="2357438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6" name="Text Box 11"/>
          <p:cNvSpPr txBox="1">
            <a:spLocks noChangeArrowheads="1"/>
          </p:cNvSpPr>
          <p:nvPr/>
        </p:nvSpPr>
        <p:spPr bwMode="auto">
          <a:xfrm>
            <a:off x="1878013" y="2249488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</a:rPr>
              <a:t>X       </a:t>
            </a:r>
          </a:p>
        </p:txBody>
      </p:sp>
      <p:graphicFrame>
        <p:nvGraphicFramePr>
          <p:cNvPr id="10247" name="Object 12"/>
          <p:cNvGraphicFramePr>
            <a:graphicFrameLocks noChangeAspect="1"/>
          </p:cNvGraphicFramePr>
          <p:nvPr/>
        </p:nvGraphicFramePr>
        <p:xfrm>
          <a:off x="2987675" y="2281238"/>
          <a:ext cx="3797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3" imgW="952087" imgH="203112" progId="Equation.DSMT4">
                  <p:embed/>
                </p:oleObj>
              </mc:Choice>
              <mc:Fallback>
                <p:oleObj name="Equation" r:id="rId3" imgW="952087" imgH="203112" progId="Equation.DSMT4">
                  <p:embed/>
                  <p:pic>
                    <p:nvPicPr>
                      <p:cNvPr id="102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81238"/>
                        <a:ext cx="3797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3"/>
          <p:cNvSpPr txBox="1">
            <a:spLocks noChangeArrowheads="1"/>
          </p:cNvSpPr>
          <p:nvPr/>
        </p:nvSpPr>
        <p:spPr bwMode="auto">
          <a:xfrm>
            <a:off x="1893888" y="2859088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</a:rPr>
              <a:t>P       </a:t>
            </a:r>
          </a:p>
        </p:txBody>
      </p:sp>
      <p:graphicFrame>
        <p:nvGraphicFramePr>
          <p:cNvPr id="10249" name="Object 12"/>
          <p:cNvGraphicFramePr>
            <a:graphicFrameLocks noChangeAspect="1"/>
          </p:cNvGraphicFramePr>
          <p:nvPr/>
        </p:nvGraphicFramePr>
        <p:xfrm>
          <a:off x="3059113" y="2962275"/>
          <a:ext cx="37258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5" imgW="1346200" imgH="203200" progId="Equation.DSMT4">
                  <p:embed/>
                </p:oleObj>
              </mc:Choice>
              <mc:Fallback>
                <p:oleObj name="Equation" r:id="rId5" imgW="1346200" imgH="203200" progId="Equation.DSMT4">
                  <p:embed/>
                  <p:pic>
                    <p:nvPicPr>
                      <p:cNvPr id="102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62275"/>
                        <a:ext cx="37258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1189038" y="4643438"/>
          <a:ext cx="65722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7" imgW="2374900" imgH="660400" progId="Equation.DSMT4">
                  <p:embed/>
                </p:oleObj>
              </mc:Choice>
              <mc:Fallback>
                <p:oleObj name="Equation" r:id="rId7" imgW="2374900" imgH="660400" progId="Equation.DSMT4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4643438"/>
                        <a:ext cx="65722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0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离散型随机变量的函数的分布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b="0" dirty="0" smtClean="0"/>
              <a:t>因此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b="0" dirty="0" smtClean="0"/>
              <a:t>的分布律为</a:t>
            </a:r>
            <a:endParaRPr lang="zh-CN" altLang="en-US" b="0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376363" y="2774950"/>
            <a:ext cx="4708525" cy="63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443163" y="22479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89088" y="2139950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</a:rPr>
              <a:t>Y      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962275" y="2236788"/>
          <a:ext cx="24812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236788"/>
                        <a:ext cx="24812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604963" y="2749550"/>
            <a:ext cx="625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</a:rPr>
              <a:t>P       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2797175" y="2846388"/>
          <a:ext cx="28114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5" imgW="1016000" imgH="203200" progId="Equation.DSMT4">
                  <p:embed/>
                </p:oleObj>
              </mc:Choice>
              <mc:Fallback>
                <p:oleObj name="Equation" r:id="rId5" imgW="1016000" imgH="203200" progId="Equation.DSMT4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846388"/>
                        <a:ext cx="28114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1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连续型随机变量的函数的分布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768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例 </a:t>
            </a:r>
            <a:r>
              <a:rPr lang="zh-CN" altLang="en-US" b="0" dirty="0" smtClean="0"/>
              <a:t>设随机变量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具有概率密度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b="0" dirty="0" smtClean="0"/>
              <a:t>求随机变量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+ 8</a:t>
            </a:r>
            <a:r>
              <a:rPr lang="zh-CN" altLang="en-US" b="0" dirty="0" smtClean="0"/>
              <a:t>的概率密度。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解：</a:t>
            </a:r>
            <a:r>
              <a:rPr lang="en-US" altLang="zh-CN" b="0" dirty="0" smtClean="0">
                <a:solidFill>
                  <a:srgbClr val="FF0000"/>
                </a:solidFill>
              </a:rPr>
              <a:t>(</a:t>
            </a:r>
            <a:r>
              <a:rPr lang="zh-CN" altLang="en-US" b="0" dirty="0" smtClean="0">
                <a:solidFill>
                  <a:srgbClr val="FF0000"/>
                </a:solidFill>
              </a:rPr>
              <a:t>先求出</a:t>
            </a:r>
            <a:r>
              <a:rPr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b="0" dirty="0" smtClean="0">
                <a:solidFill>
                  <a:srgbClr val="FF0000"/>
                </a:solidFill>
              </a:rPr>
              <a:t>的分布函数，再对其求导</a:t>
            </a:r>
            <a:r>
              <a:rPr lang="en-US" altLang="zh-CN" b="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1692275" y="1844675"/>
          <a:ext cx="47434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3" imgW="1727200" imgH="660400" progId="Equation.DSMT4">
                  <p:embed/>
                </p:oleObj>
              </mc:Choice>
              <mc:Fallback>
                <p:oleObj name="Equation" r:id="rId3" imgW="1727200" imgH="660400" progId="Equation.DSMT4">
                  <p:embed/>
                  <p:pic>
                    <p:nvPicPr>
                      <p:cNvPr id="122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474345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258888" y="4868863"/>
          <a:ext cx="5859462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5" imgW="2133360" imgH="634680" progId="Equation.DSMT4">
                  <p:embed/>
                </p:oleObj>
              </mc:Choice>
              <mc:Fallback>
                <p:oleObj name="Equation" r:id="rId5" imgW="2133360" imgH="634680" progId="Equation.DSMT4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868863"/>
                        <a:ext cx="5859462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4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利用随机变量表示事件</a:t>
            </a:r>
          </a:p>
        </p:txBody>
      </p:sp>
      <p:sp>
        <p:nvSpPr>
          <p:cNvPr id="614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2174875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、引入随机变量后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可用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随机变量的等式或 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不等式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来表达随机事件，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例如：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077913" y="3948113"/>
          <a:ext cx="2073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4" imgW="8529665" imgH="2433802" progId="Equation.DSMT4">
                  <p:embed/>
                </p:oleObj>
              </mc:Choice>
              <mc:Fallback>
                <p:oleObj name="Equation" r:id="rId4" imgW="8529665" imgH="243380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948113"/>
                        <a:ext cx="20732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219200" y="3870325"/>
            <a:ext cx="65452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                 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表示“电脑寿命大于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5000</a:t>
            </a:r>
          </a:p>
          <a:p>
            <a:pPr>
              <a:defRPr/>
            </a:pP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小时” 这一事件。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76200" y="5084763"/>
            <a:ext cx="7815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dirty="0">
                <a:latin typeface="Times New Roman" pitchFamily="18" charset="0"/>
                <a:ea typeface="楷体_GB2312" charset="-122"/>
              </a:rPr>
              <a:t>    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、随机变量的函数一般也是随机变量。</a:t>
            </a:r>
            <a:endParaRPr kumimoji="1"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81000" y="1484313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FF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85838" y="3281363"/>
            <a:ext cx="6978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1" lang="zh-CN" altLang="en-US" sz="3200" dirty="0">
                <a:latin typeface="Times New Roman" pitchFamily="18" charset="0"/>
                <a:ea typeface="+mn-ea"/>
                <a:cs typeface="Times New Roman" pitchFamily="18" charset="0"/>
              </a:rPr>
              <a:t>表示电脑的寿命（单位：小时），则</a:t>
            </a:r>
            <a:endParaRPr kumimoji="1" lang="en-US" altLang="zh-CN" sz="3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3" grpId="0"/>
      <p:bldP spid="6155" grpId="0"/>
      <p:bldP spid="6157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连续型随机变量的函数的分布</a:t>
            </a:r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390525" y="1258888"/>
          <a:ext cx="6276975" cy="454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Equation" r:id="rId3" imgW="2286000" imgH="1739900" progId="Equation.DSMT4">
                  <p:embed/>
                </p:oleObj>
              </mc:Choice>
              <mc:Fallback>
                <p:oleObj name="Equation" r:id="rId3" imgW="2286000" imgH="1739900" progId="Equation.DSMT4">
                  <p:embed/>
                  <p:pic>
                    <p:nvPicPr>
                      <p:cNvPr id="133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258888"/>
                        <a:ext cx="6276975" cy="454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6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196975"/>
            <a:ext cx="8785225" cy="5383213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具有概率密度</a:t>
            </a:r>
            <a:r>
              <a:rPr lang="en-US" altLang="zh-CN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-∞ &lt;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∞,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又设函数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处处可导且恒有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0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恒有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0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是连续型随机变量，其概率密度为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反函数，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(-∞),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}, </a:t>
            </a:r>
            <a:r>
              <a:rPr lang="el-GR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}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633413" y="3068638"/>
          <a:ext cx="69405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3" imgW="2527300" imgH="482600" progId="Equation.DSMT4">
                  <p:embed/>
                </p:oleObj>
              </mc:Choice>
              <mc:Fallback>
                <p:oleObj name="Equation" r:id="rId3" imgW="2527300" imgH="482600" progId="Equation.DSMT4">
                  <p:embed/>
                  <p:pic>
                    <p:nvPicPr>
                      <p:cNvPr id="143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068638"/>
                        <a:ext cx="6940550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8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注：若</a:t>
            </a:r>
            <a:r>
              <a:rPr lang="en-US" altLang="zh-CN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在有限区间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以外等于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，则只需假设在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上恒有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（或恒有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0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此时</a:t>
            </a:r>
            <a:r>
              <a:rPr lang="el-GR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)}, </a:t>
            </a:r>
            <a:r>
              <a:rPr lang="el-GR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8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47688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例 </a:t>
            </a:r>
            <a:r>
              <a:rPr lang="zh-CN" altLang="en-US" b="0" dirty="0" smtClean="0"/>
              <a:t>设随机变量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dirty="0" smtClean="0"/>
              <a:t>具有概率密度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b="0" dirty="0" smtClean="0"/>
              <a:t>求随机变量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+ 8</a:t>
            </a:r>
            <a:r>
              <a:rPr lang="zh-CN" altLang="en-US" b="0" dirty="0" smtClean="0"/>
              <a:t>的概率密度。</a:t>
            </a:r>
            <a:endParaRPr lang="en-US" altLang="zh-CN" b="0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解：</a:t>
            </a:r>
            <a:r>
              <a:rPr lang="en-US" altLang="zh-CN" b="0" dirty="0" smtClean="0">
                <a:solidFill>
                  <a:srgbClr val="FF0000"/>
                </a:solidFill>
              </a:rPr>
              <a:t>(</a:t>
            </a:r>
            <a:r>
              <a:rPr lang="zh-CN" altLang="en-US" b="0" dirty="0" smtClean="0">
                <a:solidFill>
                  <a:srgbClr val="FF0000"/>
                </a:solidFill>
              </a:rPr>
              <a:t>利用定理</a:t>
            </a:r>
            <a:r>
              <a:rPr lang="en-US" altLang="zh-CN" b="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1692275" y="1268413"/>
          <a:ext cx="47434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Equation" r:id="rId3" imgW="1727200" imgH="660400" progId="Equation.DSMT4">
                  <p:embed/>
                </p:oleObj>
              </mc:Choice>
              <mc:Fallback>
                <p:oleObj name="Equation" r:id="rId3" imgW="1727200" imgH="660400" progId="Equation.DSMT4">
                  <p:embed/>
                  <p:pic>
                    <p:nvPicPr>
                      <p:cNvPr id="1638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474345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1331640" y="4292600"/>
          <a:ext cx="41862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5" imgW="1523880" imgH="215640" progId="Equation.DSMT4">
                  <p:embed/>
                </p:oleObj>
              </mc:Choice>
              <mc:Fallback>
                <p:oleObj name="Equation" r:id="rId5" imgW="1523880" imgH="21564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2600"/>
                        <a:ext cx="418623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96988" y="4867275"/>
          <a:ext cx="55784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7" imgW="2032000" imgH="635000" progId="Equation.DSMT4">
                  <p:embed/>
                </p:oleObj>
              </mc:Choice>
              <mc:Fallback>
                <p:oleObj name="Equation" r:id="rId7" imgW="2032000" imgH="6350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4867275"/>
                        <a:ext cx="557847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1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95288" y="620713"/>
          <a:ext cx="7602537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3" imgW="2768600" imgH="685800" progId="Equation.DSMT4">
                  <p:embed/>
                </p:oleObj>
              </mc:Choice>
              <mc:Fallback>
                <p:oleObj name="Equation" r:id="rId3" imgW="2768600" imgH="685800" progId="Equation.DSMT4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0713"/>
                        <a:ext cx="7602537" cy="178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95288" y="2205038"/>
          <a:ext cx="631190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5" imgW="2298700" imgH="660400" progId="Equation.DSMT4">
                  <p:embed/>
                </p:oleObj>
              </mc:Choice>
              <mc:Fallback>
                <p:oleObj name="Equation" r:id="rId5" imgW="2298700" imgH="6604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05038"/>
                        <a:ext cx="6311900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288" y="4227513"/>
          <a:ext cx="568483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7" imgW="2070100" imgH="660400" progId="Equation.DSMT4">
                  <p:embed/>
                </p:oleObj>
              </mc:Choice>
              <mc:Fallback>
                <p:oleObj name="Equation" r:id="rId7" imgW="2070100" imgH="660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27513"/>
                        <a:ext cx="568483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7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r>
              <a:rPr lang="zh-CN" altLang="en-US" b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正态分布的一个结论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13"/>
            <a:ext cx="8507413" cy="476885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的线性函数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≠ 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也服从正太分布                                    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（利用之前的定理证明）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27313" y="1457325"/>
            <a:ext cx="2232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~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kumimoji="1" lang="en-US" altLang="zh-CN" sz="28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 ,  </a:t>
            </a:r>
            <a:r>
              <a:rPr kumimoji="1" lang="en-US" altLang="zh-CN" sz="2800" baseline="300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 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284663" y="1970088"/>
            <a:ext cx="3384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+b , 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a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)</a:t>
            </a:r>
            <a:r>
              <a:rPr kumimoji="1" lang="en-US" altLang="zh-CN" sz="3200" i="1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+mn-ea"/>
                <a:cs typeface="Times New Roman" pitchFamily="18" charset="0"/>
                <a:sym typeface="Euclid 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+mn-ea"/>
                <a:cs typeface="Times New Roman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17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90525" y="352425"/>
            <a:ext cx="8358188" cy="93345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519113" y="1357313"/>
            <a:ext cx="8229600" cy="4768850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6600" dirty="0" smtClean="0"/>
              <a:t>    </a:t>
            </a:r>
            <a:r>
              <a:rPr lang="en-US" altLang="zh-C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 END</a:t>
            </a:r>
            <a:endParaRPr lang="zh-CN" altLang="en-US" sz="6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33350"/>
            <a:ext cx="8243887" cy="1314450"/>
          </a:xfrm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</a:rPr>
              <a:t>随机变量分类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825750" y="1509713"/>
            <a:ext cx="1408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</a:rPr>
              <a:t>离散型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749550" y="2239963"/>
            <a:ext cx="193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latin typeface="Times New Roman" panose="02020603050405020304" pitchFamily="18" charset="0"/>
                <a:ea typeface="楷体" panose="02010609060101010101" pitchFamily="49" charset="-122"/>
              </a:rPr>
              <a:t> 非离散型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9750" y="1676400"/>
            <a:ext cx="1981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随机变量 </a:t>
            </a:r>
            <a:endParaRPr kumimoji="1" lang="en-US" altLang="zh-CN" b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</a:p>
        </p:txBody>
      </p:sp>
      <p:sp>
        <p:nvSpPr>
          <p:cNvPr id="55303" name="AutoShape 7"/>
          <p:cNvSpPr>
            <a:spLocks/>
          </p:cNvSpPr>
          <p:nvPr/>
        </p:nvSpPr>
        <p:spPr bwMode="auto">
          <a:xfrm>
            <a:off x="2597150" y="16002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57200" y="3951288"/>
            <a:ext cx="265588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引入随机变量</a:t>
            </a:r>
            <a:endParaRPr kumimoji="1" lang="en-US" altLang="zh-CN" b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的重要意义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3276600" y="3429000"/>
            <a:ext cx="5694363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3600" b="0">
                <a:latin typeface="Times New Roman" panose="02020603050405020304" pitchFamily="18" charset="0"/>
                <a:ea typeface="Batang"/>
                <a:cs typeface="Batang"/>
              </a:rPr>
              <a:t> </a:t>
            </a:r>
            <a:r>
              <a:rPr kumimoji="1" lang="en-US" altLang="zh-CN" sz="3600" b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任何随机现象可被随机变量  </a:t>
            </a:r>
            <a:endParaRPr kumimoji="1" lang="en-US" altLang="zh-CN" b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429000" y="4581525"/>
            <a:ext cx="55419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借助微积分等数学方法讨论</a:t>
            </a:r>
            <a:endParaRPr kumimoji="1" lang="en-US" altLang="zh-CN" b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b="0">
                <a:latin typeface="楷体" panose="02010609060101010101" pitchFamily="49" charset="-122"/>
                <a:ea typeface="楷体" panose="02010609060101010101" pitchFamily="49" charset="-122"/>
              </a:rPr>
              <a:t>随机现象的数量规律</a:t>
            </a: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>
            <a:off x="3200400" y="3657600"/>
            <a:ext cx="76200" cy="1905000"/>
          </a:xfrm>
          <a:prstGeom prst="leftBrace">
            <a:avLst>
              <a:gd name="adj1" fmla="val 208333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/>
      <p:bldP spid="55302" grpId="0"/>
      <p:bldP spid="55303" grpId="0" animBg="1"/>
      <p:bldP spid="55307" grpId="0"/>
      <p:bldP spid="55309" grpId="0"/>
      <p:bldP spid="55310" grpId="0"/>
      <p:bldP spid="55316" grpId="0" animBg="1"/>
    </p:bldLst>
  </p:timing>
</p:sld>
</file>

<file path=ppt/theme/theme1.xml><?xml version="1.0" encoding="utf-8"?>
<a:theme xmlns:a="http://schemas.openxmlformats.org/drawingml/2006/main" name="3_Office 主题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3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南大-北大精美PPT模版</Template>
  <TotalTime>10823</TotalTime>
  <Words>2806</Words>
  <Application>Microsoft Office PowerPoint</Application>
  <PresentationFormat>全屏显示(4:3)</PresentationFormat>
  <Paragraphs>457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1" baseType="lpstr">
      <vt:lpstr>Batang</vt:lpstr>
      <vt:lpstr>黑体</vt:lpstr>
      <vt:lpstr>楷体</vt:lpstr>
      <vt:lpstr>楷体_GB2312</vt:lpstr>
      <vt:lpstr>宋体</vt:lpstr>
      <vt:lpstr>Arial</vt:lpstr>
      <vt:lpstr>Calibri</vt:lpstr>
      <vt:lpstr>Euclid Symbol</vt:lpstr>
      <vt:lpstr>Symbol</vt:lpstr>
      <vt:lpstr>Times New Roman</vt:lpstr>
      <vt:lpstr>Verdana</vt:lpstr>
      <vt:lpstr>Wingdings</vt:lpstr>
      <vt:lpstr>3_Office 主题</vt:lpstr>
      <vt:lpstr>Equation</vt:lpstr>
      <vt:lpstr>公式</vt:lpstr>
      <vt:lpstr>第二章 随机变量及其分布</vt:lpstr>
      <vt:lpstr>主要内容</vt:lpstr>
      <vt:lpstr>2.1 随机变量</vt:lpstr>
      <vt:lpstr>PowerPoint 演示文稿</vt:lpstr>
      <vt:lpstr>PowerPoint 演示文稿</vt:lpstr>
      <vt:lpstr>随机变量的定义</vt:lpstr>
      <vt:lpstr>随机变量的特点</vt:lpstr>
      <vt:lpstr>利用随机变量表示事件</vt:lpstr>
      <vt:lpstr>随机变量分类</vt:lpstr>
      <vt:lpstr>2.2 离散型随机变量及其分布</vt:lpstr>
      <vt:lpstr>离散型随机变量的分布律(1)</vt:lpstr>
      <vt:lpstr>离散型随机变量的分布律(2)</vt:lpstr>
      <vt:lpstr>离散型随机变量的分布律(3)</vt:lpstr>
      <vt:lpstr>0-1分布(1)</vt:lpstr>
      <vt:lpstr>0-1分布(2)</vt:lpstr>
      <vt:lpstr>伯努利试验、二项分布(1)</vt:lpstr>
      <vt:lpstr>伯努利试验、二项分布(2)</vt:lpstr>
      <vt:lpstr>伯努利试验、二项分布(3)</vt:lpstr>
      <vt:lpstr>伯努利试验、二项分布(4)</vt:lpstr>
      <vt:lpstr>泊松分布(1)</vt:lpstr>
      <vt:lpstr>泊松分布(2)</vt:lpstr>
      <vt:lpstr>泊松分布(3)</vt:lpstr>
      <vt:lpstr>泊松分布(4)</vt:lpstr>
      <vt:lpstr>泊松分布(5)</vt:lpstr>
      <vt:lpstr>泊松分布(6)</vt:lpstr>
      <vt:lpstr>泊松分布(7)</vt:lpstr>
      <vt:lpstr>2.3 随机变量的分布函数</vt:lpstr>
      <vt:lpstr>分布函数的定义</vt:lpstr>
      <vt:lpstr>分布函数的性质</vt:lpstr>
      <vt:lpstr>由分布律求分布函数(1)</vt:lpstr>
      <vt:lpstr>由分布律求分布函数(2)</vt:lpstr>
      <vt:lpstr>由分布律求分布函数(3)</vt:lpstr>
      <vt:lpstr>分布函数的图像</vt:lpstr>
      <vt:lpstr>离散型随机变量分布律和分布函数互求</vt:lpstr>
      <vt:lpstr>2.4 连续型随机变量及其概率密度</vt:lpstr>
      <vt:lpstr>微积分相关知识复习（1）</vt:lpstr>
      <vt:lpstr>微积分相关知识复习（2）</vt:lpstr>
      <vt:lpstr>微积分相关知识复习（3）</vt:lpstr>
      <vt:lpstr>微积分相关知识复习（4）</vt:lpstr>
      <vt:lpstr>微积分相关知识复习（5）</vt:lpstr>
      <vt:lpstr>连续型随机变量的定义</vt:lpstr>
      <vt:lpstr>分布函数与概率密度的几何意义</vt:lpstr>
      <vt:lpstr>概率密度的性质(1)</vt:lpstr>
      <vt:lpstr>概率密度的性质(2)</vt:lpstr>
      <vt:lpstr>说明（1）</vt:lpstr>
      <vt:lpstr>说明（2）</vt:lpstr>
      <vt:lpstr>例题（1）</vt:lpstr>
      <vt:lpstr>例题（2）</vt:lpstr>
      <vt:lpstr>例题（3）</vt:lpstr>
      <vt:lpstr>例题（4）</vt:lpstr>
      <vt:lpstr>（一）均匀分布（1）</vt:lpstr>
      <vt:lpstr>（一）均匀分布（2）</vt:lpstr>
      <vt:lpstr>（一）均匀分布（3）</vt:lpstr>
      <vt:lpstr>（一）均匀分布（4）</vt:lpstr>
      <vt:lpstr>（二）指数分布（1）</vt:lpstr>
      <vt:lpstr>（二）指数分布（2）</vt:lpstr>
      <vt:lpstr>PowerPoint 演示文稿</vt:lpstr>
      <vt:lpstr>（三）正态分布（1）</vt:lpstr>
      <vt:lpstr>（三）正态分布（2）</vt:lpstr>
      <vt:lpstr>（三）正态分布（3）</vt:lpstr>
      <vt:lpstr>（三）正态分布（4）</vt:lpstr>
      <vt:lpstr>（三）正态分布（5）</vt:lpstr>
      <vt:lpstr>（三）正态分布（6）</vt:lpstr>
      <vt:lpstr>PowerPoint 演示文稿</vt:lpstr>
      <vt:lpstr>PowerPoint 演示文稿</vt:lpstr>
      <vt:lpstr>PowerPoint 演示文稿</vt:lpstr>
      <vt:lpstr>PowerPoint 演示文稿</vt:lpstr>
      <vt:lpstr>正态分布的标准化</vt:lpstr>
      <vt:lpstr>正态分布的标准化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随机变量的函数的分布</vt:lpstr>
      <vt:lpstr>随机变量的函数</vt:lpstr>
      <vt:lpstr>离散型随机变量的函数的分布</vt:lpstr>
      <vt:lpstr>离散型随机变量的函数的分布</vt:lpstr>
      <vt:lpstr>连续型随机变量的函数的分布</vt:lpstr>
      <vt:lpstr>连续型随机变量的函数的分布</vt:lpstr>
      <vt:lpstr>定理</vt:lpstr>
      <vt:lpstr>定理</vt:lpstr>
      <vt:lpstr>PowerPoint 演示文稿</vt:lpstr>
      <vt:lpstr>PowerPoint 演示文稿</vt:lpstr>
      <vt:lpstr>正态分布的一个结论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1910</dc:creator>
  <cp:lastModifiedBy>zhui</cp:lastModifiedBy>
  <cp:revision>486</cp:revision>
  <dcterms:created xsi:type="dcterms:W3CDTF">2011-12-19T05:26:02Z</dcterms:created>
  <dcterms:modified xsi:type="dcterms:W3CDTF">2022-09-20T14:34:25Z</dcterms:modified>
</cp:coreProperties>
</file>