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6"/>
  </p:notesMasterIdLst>
  <p:sldIdLst>
    <p:sldId id="352" r:id="rId2"/>
    <p:sldId id="266" r:id="rId3"/>
    <p:sldId id="268" r:id="rId4"/>
    <p:sldId id="269" r:id="rId5"/>
    <p:sldId id="270" r:id="rId6"/>
    <p:sldId id="271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6" r:id="rId27"/>
    <p:sldId id="294" r:id="rId28"/>
    <p:sldId id="297" r:id="rId29"/>
    <p:sldId id="298" r:id="rId30"/>
    <p:sldId id="299" r:id="rId31"/>
    <p:sldId id="300" r:id="rId32"/>
    <p:sldId id="301" r:id="rId33"/>
    <p:sldId id="302" r:id="rId34"/>
    <p:sldId id="30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15987-F3BE-453E-8F65-C8720E793205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6A5E-29BB-4EB0-A15D-08328576C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88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85AF069-F148-40ED-92F1-3DDEE80E6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6BDDC69-E693-4E3F-9119-B6045E7C4B8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F138C26-F791-4612-BA72-E83BB1D821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13B8211-ECB8-4505-9918-224DB4830F7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2264583-1B64-4F1D-A2EF-B93A3CFB1A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3862F3C-C568-4F6A-8CF7-61BF6A7944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45DEC627-4EAA-4618-B65E-662070FE4F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8465E84-F1A6-4D34-A795-E48BA11E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6596A7D-8C22-4E75-AF09-A6560246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CF803D87-6825-4386-ABD2-8C5D8A558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5D497F54-58C6-4F20-9314-28BA3156F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C4BA60B-34CA-45A2-9F2C-E28090FC6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9639F766-34A9-48AB-8078-AF8F6C3D1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E1204934-A230-4D99-9829-B43C51ACD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AB734644-0550-495F-B255-A11552BEA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D6BCA250-C374-4C0C-BCD7-265725857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E53E7A43-3385-471E-95F1-1B0243728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8" name="Text Box 23">
            <a:extLst>
              <a:ext uri="{FF2B5EF4-FFF2-40B4-BE49-F238E27FC236}">
                <a16:creationId xmlns:a16="http://schemas.microsoft.com/office/drawing/2014/main" id="{EB145171-9D5D-4B65-8516-0277A7364D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115888"/>
            <a:ext cx="3024187" cy="36988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sz="1800" dirty="0">
                <a:solidFill>
                  <a:schemeClr val="bg1"/>
                </a:solidFill>
                <a:sym typeface="+mn-ea"/>
              </a:rPr>
              <a:t>数据结构</a:t>
            </a:r>
            <a:endParaRPr kumimoji="0" lang="en-US" altLang="zh-CN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9" name="图片 35" descr="20118211430_small.jpg">
            <a:extLst>
              <a:ext uri="{FF2B5EF4-FFF2-40B4-BE49-F238E27FC236}">
                <a16:creationId xmlns:a16="http://schemas.microsoft.com/office/drawing/2014/main" id="{7079D207-1F63-4507-A36B-F0C5A2A213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0"/>
            <a:ext cx="1428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B7D0D95-C5C6-48B0-93E0-4AA78F39A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D8B364F-B7E8-41E9-9F21-9BF80B101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52059207-6038-4915-9D76-CFEEB549C8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3A57D-619F-43EE-96F6-135F7DF9B321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5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EB4A4D-D379-4FC0-A98F-A0BC92B569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DA7046-C305-4D33-9A15-BBD6BEE9D3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2D9F-3DA7-47A6-9F58-C85E713302E7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0D9DBF9-5D5E-40A1-BB8D-5F00DD3400F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3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7DFC58-C337-4DB9-AEB9-1E3E07A681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FDBA24-461F-4BE2-B16E-07A4E693D0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7807-0B30-4B35-BA6D-8BD911F97FC9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3208A31-705B-4834-8638-1067D8E9A9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80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696B5B94-2A2E-4074-B741-50CE8EA1C9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90600" y="3505200"/>
            <a:ext cx="7772400" cy="2438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696A0D-6FF2-4008-97E0-7F3622EEC5B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38225" y="3733800"/>
            <a:ext cx="7648575" cy="2138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9789DAD6-E3DC-4DD6-B047-797FE1EE7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685800"/>
            <a:ext cx="5592762" cy="635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5D6E4AAC-D802-4292-ABEE-37EB6E134B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04193" y="2553494"/>
            <a:ext cx="4148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2000">
                <a:solidFill>
                  <a:srgbClr val="FFFFFF"/>
                </a:solidFill>
                <a:sym typeface="+mn-ea"/>
              </a:rPr>
              <a:t>School of Microelectronics,SJTU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92A6E5B5-9A69-48FF-B0C3-550FF26A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7127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endParaRPr kumimoji="0" lang="zh-CN" altLang="en-US" sz="180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04AFF898-A930-4B00-9D04-3B51ADA31F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9D1D1-FBDC-48EC-B305-4E8394F28A89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页脚占位符 1">
            <a:extLst>
              <a:ext uri="{FF2B5EF4-FFF2-40B4-BE49-F238E27FC236}">
                <a16:creationId xmlns:a16="http://schemas.microsoft.com/office/drawing/2014/main" id="{C092B0D2-AA37-489A-BAA6-36177EF5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日期占位符 2">
            <a:extLst>
              <a:ext uri="{FF2B5EF4-FFF2-40B4-BE49-F238E27FC236}">
                <a16:creationId xmlns:a16="http://schemas.microsoft.com/office/drawing/2014/main" id="{BB8099EE-AF1E-4961-8DFA-AF917E18C45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01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27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97C9F8-14CE-4486-866D-DA70AC25B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021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1CDB5D-EE5F-4598-8469-676AE2197B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70555-D157-4F9C-B71C-A8DC68C8D402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8563E3-1DBC-4C53-8F64-CF313F97D4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68313" y="60213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8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A29875-7C8F-476D-8D9A-66AED9FC77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3D8844-AC4E-4CB2-898E-B8BE939366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86C78-E908-40E2-9D94-ED594C17C7F4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AE018C0-CD78-4326-BB07-DB7E43C469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440A1A-A8ED-4382-8BD1-61B49C74E8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BEB477-9C24-470C-8A97-A7022CC42C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AA239-DEC2-46D8-A2C6-5CAD5C9A408A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72AA504-F9DB-41BC-943B-E660E14FD1F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2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275181C-EE47-4220-9CA5-6ECA694344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E5A3B11-4A8A-44F0-8267-F6F7DEA3C6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03611-0C48-4646-AF55-E83D46A8D59E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87906DD-77E7-4588-9B81-9DC2197A0D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86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CB822-5AA6-41E5-835A-E574F057C9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1F369-8F8B-4D4D-9621-AFC2B2DB23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6B4A-9F36-4124-92E8-76D4B40BE746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D934657-C6CC-402A-AC11-6D0E5BAA2B2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6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BD3810-90EF-4B12-A43F-E5EAF5F1A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4F1DF76-5C8E-424D-B427-7DBE9AFF1B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6DCD-C457-4059-85D1-1668EE215A77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0CAEE92-AF22-4850-8E7C-3541D0F1C74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0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0F9770-9922-4142-8D93-9D83E9BE82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AD2DE6-0BC3-43E8-B14D-6C0310DA51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172D9-BFE2-4462-B5D5-EB5BCE3A14AA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1EC571C-ADBB-4F11-A9DF-097FABC9D5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0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01E1D5-A61B-4A4F-BF2F-4ECF466A6E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262BD2-6601-4754-AA71-E3477033FA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105E7-4917-4F07-BE2B-3758CBAD40A5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42AB184-6B57-4842-B50E-F43D43C196C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9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2372FC-25DC-4838-A920-BB6303A9A0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5FE4E68-DB6E-4FD4-8FC8-EE0DB11C46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D09589A-378E-4985-98A8-CED2F208A27C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B9908FA3-68D0-4B28-AE95-2183672510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177F3990-BA69-41D9-B723-A4452C6A1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AF8F8ECF-3512-4F69-BF90-F97357C97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6AD27A91-AAFA-40DC-A295-FFF7EF51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F4FCB216-A5A6-42CE-AFCA-7E5FF8641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2" name="Rectangle 9">
              <a:extLst>
                <a:ext uri="{FF2B5EF4-FFF2-40B4-BE49-F238E27FC236}">
                  <a16:creationId xmlns:a16="http://schemas.microsoft.com/office/drawing/2014/main" id="{EC80F77C-DE00-4DAF-A0C5-50B582C59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E7779382-4053-4AA3-8D9D-87DBCF738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9EEBE13D-D790-471F-B22D-C6C9F0150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64188A58-4C35-4E6D-BED4-6E069B56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E5409ABD-C637-4D86-B28D-E2733AF98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7AD222F0-9908-48D0-9C79-6EF8BB3CB3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B3849398-73FC-4BBE-841E-C372B2455B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8015AB52-44D6-41AC-AFA9-FDAE1D2EB9A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Text Box 18">
            <a:extLst>
              <a:ext uri="{FF2B5EF4-FFF2-40B4-BE49-F238E27FC236}">
                <a16:creationId xmlns:a16="http://schemas.microsoft.com/office/drawing/2014/main" id="{7BDEDBDB-5E76-46D4-950D-BF81BD8BE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887788" cy="3048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Data Structures, Fall 2024</a:t>
            </a:r>
          </a:p>
        </p:txBody>
      </p:sp>
      <p:pic>
        <p:nvPicPr>
          <p:cNvPr id="1033" name="图片 19" descr="20118211430_small.jpg">
            <a:extLst>
              <a:ext uri="{FF2B5EF4-FFF2-40B4-BE49-F238E27FC236}">
                <a16:creationId xmlns:a16="http://schemas.microsoft.com/office/drawing/2014/main" id="{915AD2DE-1EA3-4711-B4DA-8DA857415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0"/>
            <a:ext cx="1206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3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210B73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2"/>
          </a:solidFill>
          <a:latin typeface="+mn-lt"/>
          <a:ea typeface="+mj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2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%255C%25E8%25AE%25A1%25E7%25AE%2597%25E6%259C%25BA%25E7%25B3%25BB%25E7%25BB%259F%25E7%25BB%2593%25E6%259E%2584%255CMIT%255CMIT%20Photo%255CNYC%255CDSCN48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3B94C1D-8E7D-44E6-9E3A-72B97126EA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100" y="2565400"/>
            <a:ext cx="7200900" cy="2209800"/>
          </a:xfrm>
        </p:spPr>
        <p:txBody>
          <a:bodyPr/>
          <a:lstStyle/>
          <a:p>
            <a:pPr algn="r" eaLnBrk="1" hangingPunct="1"/>
            <a:r>
              <a:rPr lang="en-US" altLang="zh-CN" sz="1400">
                <a:latin typeface="华文新魏" panose="02010800040101010101" pitchFamily="2" charset="-122"/>
              </a:rPr>
              <a:t>	</a:t>
            </a:r>
            <a:br>
              <a:rPr lang="en-US" altLang="zh-CN" sz="1400">
                <a:latin typeface="华文新魏" panose="02010800040101010101" pitchFamily="2" charset="-122"/>
              </a:rPr>
            </a:br>
            <a:br>
              <a:rPr lang="en-US" altLang="zh-CN" sz="1200"/>
            </a:br>
            <a:endParaRPr lang="en-US" altLang="zh-CN" sz="12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62323DE-B4C2-469E-A48A-242A385BEF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</a:rPr>
              <a:t>北京邮电大学 网络空间安全学院</a:t>
            </a:r>
            <a:endParaRPr lang="en-US" altLang="zh-CN" sz="2400" b="0" dirty="0">
              <a:solidFill>
                <a:schemeClr val="bg2"/>
              </a:solidFill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</a:rPr>
              <a:t>郭三川</a:t>
            </a:r>
            <a:endParaRPr lang="en-US" altLang="zh-CN" sz="2400" b="0" dirty="0">
              <a:solidFill>
                <a:schemeClr val="bg2"/>
              </a:solidFill>
            </a:endParaRP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CB62D3FE-C079-4413-AE37-E16ED863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622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3200" b="0" dirty="0">
                <a:solidFill>
                  <a:srgbClr val="FFFFFF"/>
                </a:solidFill>
                <a:ea typeface="华文新魏" panose="02010800040101010101" pitchFamily="2" charset="-122"/>
              </a:rPr>
              <a:t>第一</a:t>
            </a:r>
            <a:r>
              <a:rPr lang="zh-CN" altLang="en-US" sz="3200" b="0">
                <a:solidFill>
                  <a:srgbClr val="FFFFFF"/>
                </a:solidFill>
                <a:ea typeface="华文新魏" panose="02010800040101010101" pitchFamily="2" charset="-122"/>
              </a:rPr>
              <a:t>章 绪论（上）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8197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25AB6C12-4261-48BE-8F12-B2C52CFF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138"/>
            <a:ext cx="4716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table 141"/>
          <p:cNvGraphicFramePr>
            <a:graphicFrameLocks noGrp="1"/>
          </p:cNvGraphicFramePr>
          <p:nvPr/>
        </p:nvGraphicFramePr>
        <p:xfrm>
          <a:off x="3922775" y="2243137"/>
          <a:ext cx="4354829" cy="2533649"/>
        </p:xfrm>
        <a:graphic>
          <a:graphicData uri="http://schemas.openxmlformats.org/drawingml/2006/table">
            <a:tbl>
              <a:tblPr/>
              <a:tblGrid>
                <a:gridCol w="43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9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80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13944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7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</a:t>
                      </a:r>
                      <a:r>
                        <a:rPr sz="2100" spc="7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7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基本概念和术</a:t>
                      </a:r>
                      <a:r>
                        <a:rPr sz="2100" spc="3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语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7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3044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9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  <a:r>
                        <a:rPr sz="2100" spc="9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9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抽象数据类型的表示与</a:t>
                      </a:r>
                      <a:r>
                        <a:rPr sz="2100" spc="1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实</a:t>
                      </a: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现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7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98703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算法和算法分</a:t>
                      </a:r>
                      <a:r>
                        <a:rPr sz="2100" spc="3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析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2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22775" y="4337304"/>
            <a:ext cx="298703" cy="307848"/>
          </a:xfrm>
          <a:prstGeom prst="rect">
            <a:avLst/>
          </a:prstGeom>
        </p:spPr>
      </p:pic>
      <p:pic>
        <p:nvPicPr>
          <p:cNvPr id="143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44111" y="3505200"/>
            <a:ext cx="301708" cy="304800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22775" y="2636520"/>
            <a:ext cx="313944" cy="307847"/>
          </a:xfrm>
          <a:prstGeom prst="rect">
            <a:avLst/>
          </a:prstGeom>
        </p:spPr>
      </p:pic>
      <p:pic>
        <p:nvPicPr>
          <p:cNvPr id="145" name="picture 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3911" y="3582368"/>
            <a:ext cx="2895538" cy="1159341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200400" y="5562600"/>
            <a:ext cx="5181600" cy="228599"/>
          </a:xfrm>
          <a:prstGeom prst="rect">
            <a:avLst/>
          </a:prstGeom>
        </p:spPr>
      </p:pic>
      <p:sp>
        <p:nvSpPr>
          <p:cNvPr id="147" name="textbox 147"/>
          <p:cNvSpPr/>
          <p:nvPr/>
        </p:nvSpPr>
        <p:spPr>
          <a:xfrm>
            <a:off x="3910075" y="1775433"/>
            <a:ext cx="2976245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337"/>
              </a:lnSpc>
              <a:tabLst/>
            </a:pPr>
            <a:endParaRPr lang="Arial" altLang="Arial" sz="100" dirty="0"/>
          </a:p>
          <a:p>
            <a:pPr marL="311403" algn="l" rtl="0" eaLnBrk="0">
              <a:lnSpc>
                <a:spcPct val="97000"/>
              </a:lnSpc>
              <a:tabLst>
                <a:tab pos="527050" algn="l"/>
              </a:tabLst>
            </a:pPr>
            <a:r>
              <a:rPr sz="2100" spc="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2100" b="1" spc="7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1.1</a:t>
            </a:r>
            <a:r>
              <a:rPr sz="2100" spc="7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100" spc="7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什么是数据结</a:t>
            </a:r>
            <a:r>
              <a:rPr sz="2100" spc="3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lang="SimSun" altLang="SimSun" sz="2100" dirty="0"/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922775" y="1844040"/>
            <a:ext cx="298703" cy="307847"/>
          </a:xfrm>
          <a:prstGeom prst="rect">
            <a:avLst/>
          </a:prstGeom>
        </p:spPr>
      </p:pic>
      <p:sp>
        <p:nvSpPr>
          <p:cNvPr id="149" name="textbox 149"/>
          <p:cNvSpPr/>
          <p:nvPr/>
        </p:nvSpPr>
        <p:spPr>
          <a:xfrm>
            <a:off x="3743534" y="384285"/>
            <a:ext cx="250952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ctr" rtl="0" eaLnBrk="0">
              <a:lnSpc>
                <a:spcPct val="97000"/>
              </a:lnSpc>
              <a:tabLst/>
            </a:pPr>
            <a:r>
              <a:rPr lang="zh-CN" altLang="en-US"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目录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2"/>
          <p:cNvSpPr/>
          <p:nvPr/>
        </p:nvSpPr>
        <p:spPr>
          <a:xfrm>
            <a:off x="855725" y="1133347"/>
            <a:ext cx="7453630" cy="5370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667"/>
              </a:lnSpc>
              <a:tabLst/>
            </a:pPr>
            <a:endParaRPr lang="Arial" altLang="Arial" sz="100" dirty="0"/>
          </a:p>
          <a:p>
            <a:pPr marL="206755" indent="-194055" algn="l" rtl="0" eaLnBrk="0">
              <a:lnSpc>
                <a:spcPct val="127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</a:t>
            </a:r>
            <a:r>
              <a:rPr sz="2000" b="1" spc="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b="1" spc="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是对信息的一种符号表示。在计算机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科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学中是指所有 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能输入到计算机中并被计算机程序处理的</a:t>
            </a:r>
            <a:r>
              <a:rPr sz="1900" spc="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符</a:t>
            </a:r>
            <a:r>
              <a:rPr sz="19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号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的总称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  <a:p>
            <a:pPr marL="202946" indent="-190246" algn="l" rtl="0" eaLnBrk="0">
              <a:lnSpc>
                <a:spcPct val="127000"/>
              </a:lnSpc>
              <a:spcBef>
                <a:spcPts val="1105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数据元素</a:t>
            </a:r>
            <a:r>
              <a:rPr sz="2000" b="1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Element</a:t>
            </a:r>
            <a:r>
              <a:rPr sz="2000" b="1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是数据的基本单位，在计算机程序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常作为一个整体进行考虑和处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理。</a:t>
            </a:r>
            <a:endParaRPr lang="SimSun" altLang="SimSun" sz="2000" dirty="0"/>
          </a:p>
          <a:p>
            <a:pPr marL="200913" indent="-188213" algn="l" rtl="0" eaLnBrk="0">
              <a:lnSpc>
                <a:spcPct val="127000"/>
              </a:lnSpc>
              <a:spcBef>
                <a:spcPts val="1112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数据项</a:t>
            </a:r>
            <a:r>
              <a:rPr sz="2000" b="1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Item</a:t>
            </a:r>
            <a:r>
              <a:rPr sz="2000" b="1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r>
              <a:rPr sz="2000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一个数据元素可由若干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个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数据项组成。数据 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项是数据的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不可分割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的最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小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单位。</a:t>
            </a:r>
            <a:endParaRPr lang="SimSun" altLang="SimSun" sz="2000" dirty="0"/>
          </a:p>
          <a:p>
            <a:pPr marL="200913" indent="-188213" algn="l" rtl="0" eaLnBrk="0">
              <a:lnSpc>
                <a:spcPct val="120000"/>
              </a:lnSpc>
              <a:spcBef>
                <a:spcPts val="1441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关键字：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指的是能识别一个或多个数据元素的数据项。若能起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唯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一识别作用，则称之为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主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关键字，否则称之为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次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关键字。</a:t>
            </a:r>
            <a:endParaRPr lang="SimSun" altLang="SimSun" sz="2000" dirty="0"/>
          </a:p>
          <a:p>
            <a:pPr marL="217677" indent="-204977" algn="l" rtl="0" eaLnBrk="0">
              <a:lnSpc>
                <a:spcPct val="130000"/>
              </a:lnSpc>
              <a:spcBef>
                <a:spcPts val="1103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Object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spc="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是性质相同的数据元素的集合。是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的一个子集。例：整数数据对象是集合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{0,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±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±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±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 ……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endParaRPr lang="Arial" altLang="Arial" sz="2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800" dirty="0"/>
          </a:p>
          <a:p>
            <a:pPr marL="201930" indent="-189230" algn="l" rtl="0" eaLnBrk="0">
              <a:lnSpc>
                <a:spcPct val="127000"/>
              </a:lnSpc>
              <a:spcBef>
                <a:spcPts val="2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6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</a:t>
            </a:r>
            <a:r>
              <a:rPr sz="2000" b="1" spc="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spc="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Structure</a:t>
            </a:r>
            <a:r>
              <a:rPr sz="2000" b="1" spc="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000" spc="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spc="6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是相互之间存在一种或多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种特定关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系的 (带结构的) 数据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元素的集合。</a:t>
            </a:r>
            <a:endParaRPr lang="SimSun" altLang="SimSun" sz="2000" dirty="0"/>
          </a:p>
        </p:txBody>
      </p:sp>
      <p:sp>
        <p:nvSpPr>
          <p:cNvPr id="153" name="textbox 153"/>
          <p:cNvSpPr/>
          <p:nvPr/>
        </p:nvSpPr>
        <p:spPr>
          <a:xfrm>
            <a:off x="3420261" y="353824"/>
            <a:ext cx="250952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基本概念和术</a:t>
            </a:r>
            <a:r>
              <a:rPr sz="2700" spc="5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语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ath"/>
          <p:cNvSpPr/>
          <p:nvPr/>
        </p:nvSpPr>
        <p:spPr>
          <a:xfrm>
            <a:off x="4270375" y="2693987"/>
            <a:ext cx="965200" cy="388937"/>
          </a:xfrm>
          <a:custGeom>
            <a:avLst/>
            <a:gdLst/>
            <a:ahLst/>
            <a:cxnLst/>
            <a:rect l="0" t="0" r="0" b="0"/>
            <a:pathLst>
              <a:path w="1520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402" y="22"/>
                </a:lnTo>
                <a:cubicBezTo>
                  <a:pt x="1455" y="22"/>
                  <a:pt x="1497" y="64"/>
                  <a:pt x="1497" y="117"/>
                </a:cubicBezTo>
                <a:lnTo>
                  <a:pt x="1497" y="495"/>
                </a:lnTo>
                <a:cubicBezTo>
                  <a:pt x="1497" y="547"/>
                  <a:pt x="1455" y="590"/>
                  <a:pt x="1402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7" name="path"/>
          <p:cNvSpPr/>
          <p:nvPr/>
        </p:nvSpPr>
        <p:spPr>
          <a:xfrm>
            <a:off x="2757487" y="2693987"/>
            <a:ext cx="965200" cy="388937"/>
          </a:xfrm>
          <a:custGeom>
            <a:avLst/>
            <a:gdLst/>
            <a:ahLst/>
            <a:cxnLst/>
            <a:rect l="0" t="0" r="0" b="0"/>
            <a:pathLst>
              <a:path w="1520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402" y="22"/>
                </a:lnTo>
                <a:cubicBezTo>
                  <a:pt x="1455" y="22"/>
                  <a:pt x="1497" y="64"/>
                  <a:pt x="1497" y="117"/>
                </a:cubicBezTo>
                <a:lnTo>
                  <a:pt x="1497" y="495"/>
                </a:lnTo>
                <a:cubicBezTo>
                  <a:pt x="1497" y="547"/>
                  <a:pt x="1455" y="590"/>
                  <a:pt x="1402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8" name="path"/>
          <p:cNvSpPr/>
          <p:nvPr/>
        </p:nvSpPr>
        <p:spPr>
          <a:xfrm>
            <a:off x="5781675" y="2693987"/>
            <a:ext cx="965200" cy="388937"/>
          </a:xfrm>
          <a:custGeom>
            <a:avLst/>
            <a:gdLst/>
            <a:ahLst/>
            <a:cxnLst/>
            <a:rect l="0" t="0" r="0" b="0"/>
            <a:pathLst>
              <a:path w="1520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402" y="22"/>
                </a:lnTo>
                <a:cubicBezTo>
                  <a:pt x="1455" y="22"/>
                  <a:pt x="1497" y="64"/>
                  <a:pt x="1497" y="117"/>
                </a:cubicBezTo>
                <a:lnTo>
                  <a:pt x="1497" y="495"/>
                </a:lnTo>
                <a:cubicBezTo>
                  <a:pt x="1497" y="547"/>
                  <a:pt x="1455" y="590"/>
                  <a:pt x="1402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9" name="textbox 159"/>
          <p:cNvSpPr/>
          <p:nvPr/>
        </p:nvSpPr>
        <p:spPr>
          <a:xfrm>
            <a:off x="6081807" y="2731515"/>
            <a:ext cx="275590" cy="2984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64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女</a:t>
            </a:r>
            <a:endParaRPr lang="Microsoft YaHei" altLang="Microsoft YaHei" sz="2000" dirty="0"/>
          </a:p>
        </p:txBody>
      </p:sp>
      <p:sp>
        <p:nvSpPr>
          <p:cNvPr id="160" name="textbox 160"/>
          <p:cNvSpPr/>
          <p:nvPr/>
        </p:nvSpPr>
        <p:spPr>
          <a:xfrm>
            <a:off x="4252340" y="2761233"/>
            <a:ext cx="993139" cy="2692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62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2000" b="1" spc="-3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1986.</a:t>
            </a:r>
            <a:r>
              <a:rPr sz="2000" b="1" spc="-2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000" b="1" spc="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.1</a:t>
            </a:r>
            <a:endParaRPr lang="Arial" altLang="Arial" sz="2000" dirty="0"/>
          </a:p>
        </p:txBody>
      </p:sp>
      <p:sp>
        <p:nvSpPr>
          <p:cNvPr id="161" name="textbox 161"/>
          <p:cNvSpPr/>
          <p:nvPr/>
        </p:nvSpPr>
        <p:spPr>
          <a:xfrm>
            <a:off x="7552594" y="2761233"/>
            <a:ext cx="297179" cy="2692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62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2000" b="1" spc="-3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2000" b="1" spc="-2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lang="Arial" altLang="Arial" sz="2000" dirty="0"/>
          </a:p>
        </p:txBody>
      </p:sp>
      <p:sp>
        <p:nvSpPr>
          <p:cNvPr id="162" name="textbox 162"/>
          <p:cNvSpPr/>
          <p:nvPr/>
        </p:nvSpPr>
        <p:spPr>
          <a:xfrm>
            <a:off x="3019774" y="2761233"/>
            <a:ext cx="438784" cy="2692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77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2000" b="1" spc="-2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002</a:t>
            </a:r>
            <a:endParaRPr lang="Arial" altLang="Arial" sz="2000" dirty="0"/>
          </a:p>
        </p:txBody>
      </p:sp>
      <p:sp>
        <p:nvSpPr>
          <p:cNvPr id="163" name="path"/>
          <p:cNvSpPr/>
          <p:nvPr/>
        </p:nvSpPr>
        <p:spPr>
          <a:xfrm>
            <a:off x="1101725" y="2693987"/>
            <a:ext cx="7300911" cy="388937"/>
          </a:xfrm>
          <a:custGeom>
            <a:avLst/>
            <a:gdLst/>
            <a:ahLst/>
            <a:cxnLst/>
            <a:rect l="0" t="0" r="0" b="0"/>
            <a:pathLst>
              <a:path w="11497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1380" y="22"/>
                </a:lnTo>
                <a:cubicBezTo>
                  <a:pt x="11432" y="22"/>
                  <a:pt x="11474" y="64"/>
                  <a:pt x="11474" y="117"/>
                </a:cubicBezTo>
                <a:lnTo>
                  <a:pt x="11474" y="495"/>
                </a:lnTo>
                <a:cubicBezTo>
                  <a:pt x="11474" y="547"/>
                  <a:pt x="11432" y="590"/>
                  <a:pt x="11380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path"/>
          <p:cNvSpPr/>
          <p:nvPr/>
        </p:nvSpPr>
        <p:spPr>
          <a:xfrm>
            <a:off x="7223125" y="2693987"/>
            <a:ext cx="965200" cy="388937"/>
          </a:xfrm>
          <a:custGeom>
            <a:avLst/>
            <a:gdLst/>
            <a:ahLst/>
            <a:cxnLst/>
            <a:rect l="0" t="0" r="0" b="0"/>
            <a:pathLst>
              <a:path w="1520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402" y="22"/>
                </a:lnTo>
                <a:cubicBezTo>
                  <a:pt x="1455" y="22"/>
                  <a:pt x="1497" y="64"/>
                  <a:pt x="1497" y="117"/>
                </a:cubicBezTo>
                <a:lnTo>
                  <a:pt x="1497" y="495"/>
                </a:lnTo>
                <a:cubicBezTo>
                  <a:pt x="1497" y="547"/>
                  <a:pt x="1455" y="590"/>
                  <a:pt x="1402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638675" y="2873373"/>
            <a:ext cx="1160462" cy="776289"/>
            <a:chOff x="0" y="0"/>
            <a:chExt cx="1160462" cy="776289"/>
          </a:xfrm>
        </p:grpSpPr>
        <p:sp>
          <p:nvSpPr>
            <p:cNvPr id="165" name="path"/>
            <p:cNvSpPr/>
            <p:nvPr/>
          </p:nvSpPr>
          <p:spPr>
            <a:xfrm>
              <a:off x="4762" y="4761"/>
              <a:ext cx="1150937" cy="766765"/>
            </a:xfrm>
            <a:custGeom>
              <a:avLst/>
              <a:gdLst/>
              <a:ahLst/>
              <a:cxnLst/>
              <a:rect l="0" t="0" r="0" b="0"/>
              <a:pathLst>
                <a:path w="1812" h="1207">
                  <a:moveTo>
                    <a:pt x="0" y="640"/>
                  </a:moveTo>
                  <a:cubicBezTo>
                    <a:pt x="0" y="578"/>
                    <a:pt x="50" y="527"/>
                    <a:pt x="113" y="527"/>
                  </a:cubicBezTo>
                  <a:lnTo>
                    <a:pt x="1057" y="527"/>
                  </a:lnTo>
                  <a:lnTo>
                    <a:pt x="1787" y="0"/>
                  </a:lnTo>
                  <a:lnTo>
                    <a:pt x="1510" y="527"/>
                  </a:lnTo>
                  <a:lnTo>
                    <a:pt x="1699" y="527"/>
                  </a:lnTo>
                  <a:cubicBezTo>
                    <a:pt x="1761" y="527"/>
                    <a:pt x="1812" y="578"/>
                    <a:pt x="1812" y="640"/>
                  </a:cubicBezTo>
                  <a:lnTo>
                    <a:pt x="1812" y="640"/>
                  </a:lnTo>
                  <a:lnTo>
                    <a:pt x="1812" y="640"/>
                  </a:lnTo>
                  <a:lnTo>
                    <a:pt x="1812" y="810"/>
                  </a:lnTo>
                  <a:lnTo>
                    <a:pt x="1812" y="1094"/>
                  </a:lnTo>
                  <a:cubicBezTo>
                    <a:pt x="1812" y="1156"/>
                    <a:pt x="1761" y="1207"/>
                    <a:pt x="1699" y="1207"/>
                  </a:cubicBezTo>
                  <a:lnTo>
                    <a:pt x="1510" y="1207"/>
                  </a:lnTo>
                  <a:lnTo>
                    <a:pt x="1057" y="1207"/>
                  </a:lnTo>
                  <a:lnTo>
                    <a:pt x="1057" y="1207"/>
                  </a:lnTo>
                  <a:lnTo>
                    <a:pt x="113" y="1207"/>
                  </a:lnTo>
                  <a:cubicBezTo>
                    <a:pt x="50" y="1207"/>
                    <a:pt x="0" y="1156"/>
                    <a:pt x="0" y="1094"/>
                  </a:cubicBezTo>
                  <a:lnTo>
                    <a:pt x="0" y="810"/>
                  </a:lnTo>
                  <a:lnTo>
                    <a:pt x="0" y="640"/>
                  </a:lnTo>
                  <a:lnTo>
                    <a:pt x="0" y="640"/>
                  </a:lnTo>
                  <a:lnTo>
                    <a:pt x="0" y="640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6" name="path"/>
            <p:cNvSpPr/>
            <p:nvPr/>
          </p:nvSpPr>
          <p:spPr>
            <a:xfrm>
              <a:off x="0" y="0"/>
              <a:ext cx="1160462" cy="776289"/>
            </a:xfrm>
            <a:custGeom>
              <a:avLst/>
              <a:gdLst/>
              <a:ahLst/>
              <a:cxnLst/>
              <a:rect l="0" t="0" r="0" b="0"/>
              <a:pathLst>
                <a:path w="1827" h="1222">
                  <a:moveTo>
                    <a:pt x="7" y="648"/>
                  </a:moveTo>
                  <a:cubicBezTo>
                    <a:pt x="7" y="585"/>
                    <a:pt x="58" y="535"/>
                    <a:pt x="120" y="535"/>
                  </a:cubicBezTo>
                  <a:lnTo>
                    <a:pt x="1064" y="535"/>
                  </a:lnTo>
                  <a:lnTo>
                    <a:pt x="1794" y="7"/>
                  </a:lnTo>
                  <a:lnTo>
                    <a:pt x="1517" y="535"/>
                  </a:lnTo>
                  <a:lnTo>
                    <a:pt x="1706" y="535"/>
                  </a:lnTo>
                  <a:cubicBezTo>
                    <a:pt x="1769" y="535"/>
                    <a:pt x="1819" y="585"/>
                    <a:pt x="1819" y="648"/>
                  </a:cubicBezTo>
                  <a:lnTo>
                    <a:pt x="1819" y="648"/>
                  </a:lnTo>
                  <a:lnTo>
                    <a:pt x="1819" y="648"/>
                  </a:lnTo>
                  <a:lnTo>
                    <a:pt x="1819" y="818"/>
                  </a:lnTo>
                  <a:lnTo>
                    <a:pt x="1819" y="1101"/>
                  </a:lnTo>
                  <a:cubicBezTo>
                    <a:pt x="1819" y="1164"/>
                    <a:pt x="1769" y="1215"/>
                    <a:pt x="1706" y="1215"/>
                  </a:cubicBezTo>
                  <a:lnTo>
                    <a:pt x="1517" y="1215"/>
                  </a:lnTo>
                  <a:lnTo>
                    <a:pt x="1064" y="1215"/>
                  </a:lnTo>
                  <a:lnTo>
                    <a:pt x="1064" y="1215"/>
                  </a:lnTo>
                  <a:lnTo>
                    <a:pt x="120" y="1215"/>
                  </a:lnTo>
                  <a:cubicBezTo>
                    <a:pt x="58" y="1215"/>
                    <a:pt x="7" y="1164"/>
                    <a:pt x="7" y="1101"/>
                  </a:cubicBezTo>
                  <a:lnTo>
                    <a:pt x="7" y="818"/>
                  </a:lnTo>
                  <a:lnTo>
                    <a:pt x="7" y="648"/>
                  </a:lnTo>
                  <a:lnTo>
                    <a:pt x="7" y="648"/>
                  </a:lnTo>
                  <a:lnTo>
                    <a:pt x="7" y="648"/>
                  </a:lnTo>
                  <a:close/>
                </a:path>
              </a:pathLst>
            </a:custGeom>
            <a:noFill/>
            <a:ln w="9525" cap="flat"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67" name="textbox 167"/>
          <p:cNvSpPr/>
          <p:nvPr/>
        </p:nvSpPr>
        <p:spPr>
          <a:xfrm>
            <a:off x="4252340" y="3279393"/>
            <a:ext cx="1322705" cy="2863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24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b="1" spc="-4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1987.</a:t>
            </a:r>
            <a:r>
              <a:rPr sz="1800" spc="-4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b="1" spc="-4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spc="-4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</a:t>
            </a:r>
            <a:r>
              <a:rPr sz="1800" b="1" spc="-4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600" spc="-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项</a:t>
            </a:r>
            <a:endParaRPr lang="Microsoft YaHei" altLang="Microsoft YaHei" sz="1600" dirty="0"/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77834" y="3292093"/>
            <a:ext cx="226771" cy="234822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21600000">
            <a:off x="3127375" y="2832093"/>
            <a:ext cx="1160461" cy="817569"/>
            <a:chOff x="0" y="0"/>
            <a:chExt cx="1160461" cy="817569"/>
          </a:xfrm>
        </p:grpSpPr>
        <p:sp>
          <p:nvSpPr>
            <p:cNvPr id="169" name="path"/>
            <p:cNvSpPr/>
            <p:nvPr/>
          </p:nvSpPr>
          <p:spPr>
            <a:xfrm>
              <a:off x="4762" y="4763"/>
              <a:ext cx="1150937" cy="808043"/>
            </a:xfrm>
            <a:custGeom>
              <a:avLst/>
              <a:gdLst/>
              <a:ahLst/>
              <a:cxnLst/>
              <a:rect l="0" t="0" r="0" b="0"/>
              <a:pathLst>
                <a:path w="1812" h="1272">
                  <a:moveTo>
                    <a:pt x="0" y="705"/>
                  </a:moveTo>
                  <a:cubicBezTo>
                    <a:pt x="0" y="643"/>
                    <a:pt x="50" y="592"/>
                    <a:pt x="113" y="592"/>
                  </a:cubicBezTo>
                  <a:lnTo>
                    <a:pt x="1057" y="592"/>
                  </a:lnTo>
                  <a:lnTo>
                    <a:pt x="1792" y="0"/>
                  </a:lnTo>
                  <a:lnTo>
                    <a:pt x="1510" y="592"/>
                  </a:lnTo>
                  <a:lnTo>
                    <a:pt x="1699" y="592"/>
                  </a:lnTo>
                  <a:cubicBezTo>
                    <a:pt x="1761" y="592"/>
                    <a:pt x="1812" y="643"/>
                    <a:pt x="1812" y="705"/>
                  </a:cubicBezTo>
                  <a:lnTo>
                    <a:pt x="1812" y="705"/>
                  </a:lnTo>
                  <a:lnTo>
                    <a:pt x="1812" y="705"/>
                  </a:lnTo>
                  <a:lnTo>
                    <a:pt x="1812" y="875"/>
                  </a:lnTo>
                  <a:lnTo>
                    <a:pt x="1812" y="1159"/>
                  </a:lnTo>
                  <a:cubicBezTo>
                    <a:pt x="1812" y="1221"/>
                    <a:pt x="1761" y="1272"/>
                    <a:pt x="1699" y="1272"/>
                  </a:cubicBezTo>
                  <a:lnTo>
                    <a:pt x="1510" y="1272"/>
                  </a:lnTo>
                  <a:lnTo>
                    <a:pt x="1057" y="1272"/>
                  </a:lnTo>
                  <a:lnTo>
                    <a:pt x="1057" y="1272"/>
                  </a:lnTo>
                  <a:lnTo>
                    <a:pt x="113" y="1272"/>
                  </a:lnTo>
                  <a:cubicBezTo>
                    <a:pt x="50" y="1272"/>
                    <a:pt x="0" y="1221"/>
                    <a:pt x="0" y="1159"/>
                  </a:cubicBezTo>
                  <a:lnTo>
                    <a:pt x="0" y="875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0" y="705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0" name="path"/>
            <p:cNvSpPr/>
            <p:nvPr/>
          </p:nvSpPr>
          <p:spPr>
            <a:xfrm>
              <a:off x="0" y="0"/>
              <a:ext cx="1160461" cy="817569"/>
            </a:xfrm>
            <a:custGeom>
              <a:avLst/>
              <a:gdLst/>
              <a:ahLst/>
              <a:cxnLst/>
              <a:rect l="0" t="0" r="0" b="0"/>
              <a:pathLst>
                <a:path w="1827" h="1287">
                  <a:moveTo>
                    <a:pt x="7" y="713"/>
                  </a:moveTo>
                  <a:cubicBezTo>
                    <a:pt x="7" y="650"/>
                    <a:pt x="58" y="600"/>
                    <a:pt x="120" y="600"/>
                  </a:cubicBezTo>
                  <a:lnTo>
                    <a:pt x="1064" y="600"/>
                  </a:lnTo>
                  <a:lnTo>
                    <a:pt x="1800" y="7"/>
                  </a:lnTo>
                  <a:lnTo>
                    <a:pt x="1517" y="600"/>
                  </a:lnTo>
                  <a:lnTo>
                    <a:pt x="1706" y="600"/>
                  </a:lnTo>
                  <a:cubicBezTo>
                    <a:pt x="1769" y="600"/>
                    <a:pt x="1819" y="650"/>
                    <a:pt x="1819" y="713"/>
                  </a:cubicBezTo>
                  <a:lnTo>
                    <a:pt x="1819" y="713"/>
                  </a:lnTo>
                  <a:lnTo>
                    <a:pt x="1819" y="713"/>
                  </a:lnTo>
                  <a:lnTo>
                    <a:pt x="1819" y="883"/>
                  </a:lnTo>
                  <a:lnTo>
                    <a:pt x="1819" y="1166"/>
                  </a:lnTo>
                  <a:cubicBezTo>
                    <a:pt x="1819" y="1229"/>
                    <a:pt x="1769" y="1280"/>
                    <a:pt x="1706" y="1280"/>
                  </a:cubicBezTo>
                  <a:lnTo>
                    <a:pt x="1517" y="1280"/>
                  </a:lnTo>
                  <a:lnTo>
                    <a:pt x="1064" y="1280"/>
                  </a:lnTo>
                  <a:lnTo>
                    <a:pt x="1064" y="1280"/>
                  </a:lnTo>
                  <a:lnTo>
                    <a:pt x="120" y="1280"/>
                  </a:lnTo>
                  <a:cubicBezTo>
                    <a:pt x="58" y="1280"/>
                    <a:pt x="7" y="1229"/>
                    <a:pt x="7" y="1166"/>
                  </a:cubicBezTo>
                  <a:lnTo>
                    <a:pt x="7" y="883"/>
                  </a:lnTo>
                  <a:lnTo>
                    <a:pt x="7" y="713"/>
                  </a:lnTo>
                  <a:lnTo>
                    <a:pt x="7" y="713"/>
                  </a:lnTo>
                  <a:lnTo>
                    <a:pt x="7" y="713"/>
                  </a:lnTo>
                  <a:close/>
                </a:path>
              </a:pathLst>
            </a:custGeom>
            <a:noFill/>
            <a:ln w="9525" cap="flat"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6080125" y="2884487"/>
            <a:ext cx="1162062" cy="765175"/>
            <a:chOff x="0" y="0"/>
            <a:chExt cx="1162062" cy="765175"/>
          </a:xfrm>
        </p:grpSpPr>
        <p:sp>
          <p:nvSpPr>
            <p:cNvPr id="171" name="path"/>
            <p:cNvSpPr/>
            <p:nvPr/>
          </p:nvSpPr>
          <p:spPr>
            <a:xfrm>
              <a:off x="4762" y="4762"/>
              <a:ext cx="1152537" cy="755650"/>
            </a:xfrm>
            <a:custGeom>
              <a:avLst/>
              <a:gdLst/>
              <a:ahLst/>
              <a:cxnLst/>
              <a:rect l="0" t="0" r="0" b="0"/>
              <a:pathLst>
                <a:path w="1815" h="1190">
                  <a:moveTo>
                    <a:pt x="0" y="623"/>
                  </a:moveTo>
                  <a:cubicBezTo>
                    <a:pt x="0" y="560"/>
                    <a:pt x="50" y="510"/>
                    <a:pt x="113" y="510"/>
                  </a:cubicBezTo>
                  <a:lnTo>
                    <a:pt x="1057" y="510"/>
                  </a:lnTo>
                  <a:lnTo>
                    <a:pt x="1815" y="0"/>
                  </a:lnTo>
                  <a:lnTo>
                    <a:pt x="1510" y="510"/>
                  </a:lnTo>
                  <a:lnTo>
                    <a:pt x="1699" y="510"/>
                  </a:lnTo>
                  <a:cubicBezTo>
                    <a:pt x="1761" y="510"/>
                    <a:pt x="1812" y="560"/>
                    <a:pt x="1812" y="623"/>
                  </a:cubicBezTo>
                  <a:lnTo>
                    <a:pt x="1812" y="623"/>
                  </a:lnTo>
                  <a:lnTo>
                    <a:pt x="1812" y="623"/>
                  </a:lnTo>
                  <a:lnTo>
                    <a:pt x="1812" y="793"/>
                  </a:lnTo>
                  <a:lnTo>
                    <a:pt x="1812" y="1076"/>
                  </a:lnTo>
                  <a:cubicBezTo>
                    <a:pt x="1812" y="1139"/>
                    <a:pt x="1761" y="1190"/>
                    <a:pt x="1699" y="1190"/>
                  </a:cubicBezTo>
                  <a:lnTo>
                    <a:pt x="1510" y="1190"/>
                  </a:lnTo>
                  <a:lnTo>
                    <a:pt x="1057" y="1190"/>
                  </a:lnTo>
                  <a:lnTo>
                    <a:pt x="1057" y="1190"/>
                  </a:lnTo>
                  <a:lnTo>
                    <a:pt x="113" y="1190"/>
                  </a:lnTo>
                  <a:cubicBezTo>
                    <a:pt x="50" y="1190"/>
                    <a:pt x="0" y="1139"/>
                    <a:pt x="0" y="1076"/>
                  </a:cubicBezTo>
                  <a:lnTo>
                    <a:pt x="0" y="793"/>
                  </a:lnTo>
                  <a:lnTo>
                    <a:pt x="0" y="623"/>
                  </a:lnTo>
                  <a:lnTo>
                    <a:pt x="0" y="623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2" name="path"/>
            <p:cNvSpPr/>
            <p:nvPr/>
          </p:nvSpPr>
          <p:spPr>
            <a:xfrm>
              <a:off x="0" y="0"/>
              <a:ext cx="1162062" cy="765175"/>
            </a:xfrm>
            <a:custGeom>
              <a:avLst/>
              <a:gdLst/>
              <a:ahLst/>
              <a:cxnLst/>
              <a:rect l="0" t="0" r="0" b="0"/>
              <a:pathLst>
                <a:path w="1830" h="1205">
                  <a:moveTo>
                    <a:pt x="7" y="630"/>
                  </a:moveTo>
                  <a:cubicBezTo>
                    <a:pt x="7" y="568"/>
                    <a:pt x="58" y="517"/>
                    <a:pt x="120" y="517"/>
                  </a:cubicBezTo>
                  <a:lnTo>
                    <a:pt x="1064" y="517"/>
                  </a:lnTo>
                  <a:lnTo>
                    <a:pt x="1822" y="7"/>
                  </a:lnTo>
                  <a:lnTo>
                    <a:pt x="1517" y="517"/>
                  </a:lnTo>
                  <a:lnTo>
                    <a:pt x="1706" y="517"/>
                  </a:lnTo>
                  <a:cubicBezTo>
                    <a:pt x="1769" y="517"/>
                    <a:pt x="1819" y="568"/>
                    <a:pt x="1819" y="630"/>
                  </a:cubicBezTo>
                  <a:lnTo>
                    <a:pt x="1819" y="630"/>
                  </a:lnTo>
                  <a:lnTo>
                    <a:pt x="1819" y="630"/>
                  </a:lnTo>
                  <a:lnTo>
                    <a:pt x="1819" y="800"/>
                  </a:lnTo>
                  <a:lnTo>
                    <a:pt x="1819" y="1084"/>
                  </a:lnTo>
                  <a:cubicBezTo>
                    <a:pt x="1819" y="1146"/>
                    <a:pt x="1769" y="1197"/>
                    <a:pt x="1706" y="1197"/>
                  </a:cubicBezTo>
                  <a:lnTo>
                    <a:pt x="1517" y="1197"/>
                  </a:lnTo>
                  <a:lnTo>
                    <a:pt x="1064" y="1197"/>
                  </a:lnTo>
                  <a:lnTo>
                    <a:pt x="1064" y="1197"/>
                  </a:lnTo>
                  <a:lnTo>
                    <a:pt x="120" y="1197"/>
                  </a:lnTo>
                  <a:cubicBezTo>
                    <a:pt x="58" y="1197"/>
                    <a:pt x="7" y="1146"/>
                    <a:pt x="7" y="1084"/>
                  </a:cubicBezTo>
                  <a:lnTo>
                    <a:pt x="7" y="800"/>
                  </a:lnTo>
                  <a:lnTo>
                    <a:pt x="7" y="630"/>
                  </a:lnTo>
                  <a:lnTo>
                    <a:pt x="7" y="630"/>
                  </a:lnTo>
                  <a:lnTo>
                    <a:pt x="7" y="630"/>
                  </a:lnTo>
                  <a:close/>
                </a:path>
              </a:pathLst>
            </a:custGeom>
            <a:noFill/>
            <a:ln w="9525" cap="flat"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73" name="path"/>
          <p:cNvSpPr/>
          <p:nvPr/>
        </p:nvSpPr>
        <p:spPr>
          <a:xfrm>
            <a:off x="4197350" y="4783137"/>
            <a:ext cx="1109662" cy="388938"/>
          </a:xfrm>
          <a:custGeom>
            <a:avLst/>
            <a:gdLst/>
            <a:ahLst/>
            <a:cxnLst/>
            <a:rect l="0" t="0" r="0" b="0"/>
            <a:pathLst>
              <a:path w="1747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630" y="22"/>
                </a:lnTo>
                <a:cubicBezTo>
                  <a:pt x="1682" y="22"/>
                  <a:pt x="1724" y="64"/>
                  <a:pt x="1724" y="117"/>
                </a:cubicBezTo>
                <a:lnTo>
                  <a:pt x="1724" y="495"/>
                </a:lnTo>
                <a:cubicBezTo>
                  <a:pt x="1724" y="547"/>
                  <a:pt x="1682" y="590"/>
                  <a:pt x="1630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74" name="table 174"/>
          <p:cNvGraphicFramePr>
            <a:graphicFrameLocks noGrp="1"/>
          </p:cNvGraphicFramePr>
          <p:nvPr/>
        </p:nvGraphicFramePr>
        <p:xfrm>
          <a:off x="1028700" y="1543050"/>
          <a:ext cx="7419974" cy="3655690"/>
        </p:xfrm>
        <a:graphic>
          <a:graphicData uri="http://schemas.openxmlformats.org/drawingml/2006/table">
            <a:tbl>
              <a:tblPr/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7138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姓名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264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517715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学</a:t>
                      </a: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71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48221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2000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出生日</a:t>
                      </a: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期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8981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性别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7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88538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成绩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lang="Arial" altLang="Arial" sz="900" dirty="0"/>
                    </a:p>
                    <a:p>
                      <a:pPr algn="l" rtl="0" eaLnBrk="0">
                        <a:lnSpc>
                          <a:spcPct val="658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7663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赵一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3593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6581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1985.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4965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5821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98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476376" algn="l" rtl="0" eaLnBrk="0">
                        <a:lnSpc>
                          <a:spcPct val="9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钱二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362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6884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李四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3593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004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6581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1988.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15727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女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362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4598" algn="l" rtl="0" eaLnBrk="0">
                        <a:lnSpc>
                          <a:spcPct val="87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周</a:t>
                      </a:r>
                      <a:r>
                        <a:rPr sz="2000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五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3593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005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6581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1989.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4965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107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479424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吴</a:t>
                      </a:r>
                      <a:r>
                        <a:rPr sz="2000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六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3593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006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65810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1990.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.1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15727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女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362" algn="l" rtl="0" eaLnBrk="0">
                        <a:lnSpc>
                          <a:spcPct val="8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5" name="table 175"/>
          <p:cNvGraphicFramePr>
            <a:graphicFrameLocks noGrp="1"/>
          </p:cNvGraphicFramePr>
          <p:nvPr/>
        </p:nvGraphicFramePr>
        <p:xfrm>
          <a:off x="5143500" y="5541962"/>
          <a:ext cx="3903344" cy="690244"/>
        </p:xfrm>
        <a:graphic>
          <a:graphicData uri="http://schemas.openxmlformats.org/drawingml/2006/table">
            <a:tbl>
              <a:tblPr/>
              <a:tblGrid>
                <a:gridCol w="390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02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1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5118" indent="-135219" algn="l" rtl="0" eaLnBrk="0">
                        <a:lnSpc>
                          <a:spcPct val="11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700" spc="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可以进一步分为“年、月、日”</a:t>
                      </a:r>
                      <a:r>
                        <a:rPr sz="1700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三</a:t>
                      </a:r>
                      <a:r>
                        <a:rPr sz="170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项， </a:t>
                      </a:r>
                      <a:r>
                        <a:rPr sz="1700" spc="1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所以出生日期可以成为“</a:t>
                      </a:r>
                      <a:r>
                        <a:rPr sz="1700" spc="1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组合项</a:t>
                      </a:r>
                      <a:r>
                        <a:rPr sz="1700" spc="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”</a:t>
                      </a:r>
                      <a:endParaRPr lang="Microsoft YaHei" altLang="Microsoft YaHei" sz="17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" name="textbox 176"/>
          <p:cNvSpPr/>
          <p:nvPr/>
        </p:nvSpPr>
        <p:spPr>
          <a:xfrm>
            <a:off x="2489111" y="384285"/>
            <a:ext cx="5013959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3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例</a:t>
            </a:r>
            <a:r>
              <a:rPr lang="zh-CN" altLang="en-US" sz="2700" spc="3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r>
              <a:rPr sz="2700" spc="330" dirty="0" err="1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数据、数据元素、数据</a:t>
            </a:r>
            <a:r>
              <a:rPr sz="2700" spc="210" dirty="0" err="1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项</a:t>
            </a:r>
            <a:endParaRPr lang="SimHei" altLang="SimHei" sz="2700" dirty="0"/>
          </a:p>
        </p:txBody>
      </p:sp>
      <p:sp>
        <p:nvSpPr>
          <p:cNvPr id="177" name="path"/>
          <p:cNvSpPr/>
          <p:nvPr/>
        </p:nvSpPr>
        <p:spPr>
          <a:xfrm>
            <a:off x="1317625" y="2693987"/>
            <a:ext cx="965200" cy="388937"/>
          </a:xfrm>
          <a:custGeom>
            <a:avLst/>
            <a:gdLst/>
            <a:ahLst/>
            <a:cxnLst/>
            <a:rect l="0" t="0" r="0" b="0"/>
            <a:pathLst>
              <a:path w="1520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402" y="22"/>
                </a:lnTo>
                <a:cubicBezTo>
                  <a:pt x="1455" y="22"/>
                  <a:pt x="1497" y="64"/>
                  <a:pt x="1497" y="117"/>
                </a:cubicBezTo>
                <a:lnTo>
                  <a:pt x="1497" y="495"/>
                </a:lnTo>
                <a:cubicBezTo>
                  <a:pt x="1497" y="547"/>
                  <a:pt x="1455" y="590"/>
                  <a:pt x="1402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1614487" y="2832093"/>
            <a:ext cx="1160463" cy="817569"/>
            <a:chOff x="0" y="0"/>
            <a:chExt cx="1160463" cy="817569"/>
          </a:xfrm>
        </p:grpSpPr>
        <p:sp>
          <p:nvSpPr>
            <p:cNvPr id="178" name="path"/>
            <p:cNvSpPr/>
            <p:nvPr/>
          </p:nvSpPr>
          <p:spPr>
            <a:xfrm>
              <a:off x="4762" y="4763"/>
              <a:ext cx="1150937" cy="808043"/>
            </a:xfrm>
            <a:custGeom>
              <a:avLst/>
              <a:gdLst/>
              <a:ahLst/>
              <a:cxnLst/>
              <a:rect l="0" t="0" r="0" b="0"/>
              <a:pathLst>
                <a:path w="1812" h="1272">
                  <a:moveTo>
                    <a:pt x="0" y="705"/>
                  </a:moveTo>
                  <a:cubicBezTo>
                    <a:pt x="0" y="643"/>
                    <a:pt x="50" y="592"/>
                    <a:pt x="113" y="592"/>
                  </a:cubicBezTo>
                  <a:lnTo>
                    <a:pt x="1057" y="592"/>
                  </a:lnTo>
                  <a:lnTo>
                    <a:pt x="1792" y="0"/>
                  </a:lnTo>
                  <a:lnTo>
                    <a:pt x="1510" y="592"/>
                  </a:lnTo>
                  <a:lnTo>
                    <a:pt x="1699" y="592"/>
                  </a:lnTo>
                  <a:cubicBezTo>
                    <a:pt x="1761" y="592"/>
                    <a:pt x="1812" y="643"/>
                    <a:pt x="1812" y="705"/>
                  </a:cubicBezTo>
                  <a:lnTo>
                    <a:pt x="1812" y="705"/>
                  </a:lnTo>
                  <a:lnTo>
                    <a:pt x="1812" y="705"/>
                  </a:lnTo>
                  <a:lnTo>
                    <a:pt x="1812" y="875"/>
                  </a:lnTo>
                  <a:lnTo>
                    <a:pt x="1812" y="1159"/>
                  </a:lnTo>
                  <a:cubicBezTo>
                    <a:pt x="1812" y="1221"/>
                    <a:pt x="1761" y="1272"/>
                    <a:pt x="1699" y="1272"/>
                  </a:cubicBezTo>
                  <a:lnTo>
                    <a:pt x="1510" y="1272"/>
                  </a:lnTo>
                  <a:lnTo>
                    <a:pt x="1057" y="1272"/>
                  </a:lnTo>
                  <a:lnTo>
                    <a:pt x="1057" y="1272"/>
                  </a:lnTo>
                  <a:lnTo>
                    <a:pt x="113" y="1272"/>
                  </a:lnTo>
                  <a:cubicBezTo>
                    <a:pt x="50" y="1272"/>
                    <a:pt x="0" y="1221"/>
                    <a:pt x="0" y="1159"/>
                  </a:cubicBezTo>
                  <a:lnTo>
                    <a:pt x="0" y="875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0" y="705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9" name="path"/>
            <p:cNvSpPr/>
            <p:nvPr/>
          </p:nvSpPr>
          <p:spPr>
            <a:xfrm>
              <a:off x="0" y="0"/>
              <a:ext cx="1160463" cy="817569"/>
            </a:xfrm>
            <a:custGeom>
              <a:avLst/>
              <a:gdLst/>
              <a:ahLst/>
              <a:cxnLst/>
              <a:rect l="0" t="0" r="0" b="0"/>
              <a:pathLst>
                <a:path w="1827" h="1287">
                  <a:moveTo>
                    <a:pt x="7" y="713"/>
                  </a:moveTo>
                  <a:cubicBezTo>
                    <a:pt x="7" y="650"/>
                    <a:pt x="58" y="600"/>
                    <a:pt x="120" y="600"/>
                  </a:cubicBezTo>
                  <a:lnTo>
                    <a:pt x="1064" y="600"/>
                  </a:lnTo>
                  <a:lnTo>
                    <a:pt x="1800" y="7"/>
                  </a:lnTo>
                  <a:lnTo>
                    <a:pt x="1517" y="600"/>
                  </a:lnTo>
                  <a:lnTo>
                    <a:pt x="1706" y="600"/>
                  </a:lnTo>
                  <a:cubicBezTo>
                    <a:pt x="1769" y="600"/>
                    <a:pt x="1820" y="650"/>
                    <a:pt x="1820" y="713"/>
                  </a:cubicBezTo>
                  <a:lnTo>
                    <a:pt x="1820" y="713"/>
                  </a:lnTo>
                  <a:lnTo>
                    <a:pt x="1820" y="713"/>
                  </a:lnTo>
                  <a:lnTo>
                    <a:pt x="1820" y="883"/>
                  </a:lnTo>
                  <a:lnTo>
                    <a:pt x="1820" y="1166"/>
                  </a:lnTo>
                  <a:cubicBezTo>
                    <a:pt x="1820" y="1229"/>
                    <a:pt x="1769" y="1280"/>
                    <a:pt x="1706" y="1280"/>
                  </a:cubicBezTo>
                  <a:lnTo>
                    <a:pt x="1517" y="1280"/>
                  </a:lnTo>
                  <a:lnTo>
                    <a:pt x="1064" y="1280"/>
                  </a:lnTo>
                  <a:lnTo>
                    <a:pt x="1064" y="1280"/>
                  </a:lnTo>
                  <a:lnTo>
                    <a:pt x="120" y="1280"/>
                  </a:lnTo>
                  <a:cubicBezTo>
                    <a:pt x="58" y="1280"/>
                    <a:pt x="7" y="1229"/>
                    <a:pt x="7" y="1166"/>
                  </a:cubicBezTo>
                  <a:lnTo>
                    <a:pt x="7" y="883"/>
                  </a:lnTo>
                  <a:lnTo>
                    <a:pt x="7" y="713"/>
                  </a:lnTo>
                  <a:lnTo>
                    <a:pt x="7" y="713"/>
                  </a:lnTo>
                  <a:lnTo>
                    <a:pt x="7" y="713"/>
                  </a:lnTo>
                  <a:close/>
                </a:path>
              </a:pathLst>
            </a:custGeom>
            <a:noFill/>
            <a:ln w="9525" cap="flat"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21600000">
            <a:off x="174625" y="2832093"/>
            <a:ext cx="1160462" cy="817569"/>
            <a:chOff x="0" y="0"/>
            <a:chExt cx="1160462" cy="817569"/>
          </a:xfrm>
        </p:grpSpPr>
        <p:sp>
          <p:nvSpPr>
            <p:cNvPr id="180" name="path"/>
            <p:cNvSpPr/>
            <p:nvPr/>
          </p:nvSpPr>
          <p:spPr>
            <a:xfrm>
              <a:off x="4762" y="4763"/>
              <a:ext cx="1150937" cy="808043"/>
            </a:xfrm>
            <a:custGeom>
              <a:avLst/>
              <a:gdLst/>
              <a:ahLst/>
              <a:cxnLst/>
              <a:rect l="0" t="0" r="0" b="0"/>
              <a:pathLst>
                <a:path w="1812" h="1272">
                  <a:moveTo>
                    <a:pt x="0" y="705"/>
                  </a:moveTo>
                  <a:cubicBezTo>
                    <a:pt x="0" y="643"/>
                    <a:pt x="50" y="592"/>
                    <a:pt x="113" y="592"/>
                  </a:cubicBezTo>
                  <a:lnTo>
                    <a:pt x="1057" y="592"/>
                  </a:lnTo>
                  <a:lnTo>
                    <a:pt x="1792" y="0"/>
                  </a:lnTo>
                  <a:lnTo>
                    <a:pt x="1510" y="592"/>
                  </a:lnTo>
                  <a:lnTo>
                    <a:pt x="1699" y="592"/>
                  </a:lnTo>
                  <a:cubicBezTo>
                    <a:pt x="1761" y="592"/>
                    <a:pt x="1812" y="643"/>
                    <a:pt x="1812" y="705"/>
                  </a:cubicBezTo>
                  <a:lnTo>
                    <a:pt x="1812" y="705"/>
                  </a:lnTo>
                  <a:lnTo>
                    <a:pt x="1812" y="705"/>
                  </a:lnTo>
                  <a:lnTo>
                    <a:pt x="1812" y="875"/>
                  </a:lnTo>
                  <a:lnTo>
                    <a:pt x="1812" y="1159"/>
                  </a:lnTo>
                  <a:cubicBezTo>
                    <a:pt x="1812" y="1221"/>
                    <a:pt x="1761" y="1272"/>
                    <a:pt x="1699" y="1272"/>
                  </a:cubicBezTo>
                  <a:lnTo>
                    <a:pt x="1510" y="1272"/>
                  </a:lnTo>
                  <a:lnTo>
                    <a:pt x="1057" y="1272"/>
                  </a:lnTo>
                  <a:lnTo>
                    <a:pt x="1057" y="1272"/>
                  </a:lnTo>
                  <a:lnTo>
                    <a:pt x="113" y="1272"/>
                  </a:lnTo>
                  <a:cubicBezTo>
                    <a:pt x="50" y="1272"/>
                    <a:pt x="0" y="1221"/>
                    <a:pt x="0" y="1159"/>
                  </a:cubicBezTo>
                  <a:lnTo>
                    <a:pt x="0" y="875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0" y="705"/>
                  </a:lnTo>
                  <a:close/>
                </a:path>
              </a:pathLst>
            </a:custGeom>
            <a:solidFill>
              <a:srgbClr val="00CC9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1" name="path"/>
            <p:cNvSpPr/>
            <p:nvPr/>
          </p:nvSpPr>
          <p:spPr>
            <a:xfrm>
              <a:off x="0" y="0"/>
              <a:ext cx="1160462" cy="817569"/>
            </a:xfrm>
            <a:custGeom>
              <a:avLst/>
              <a:gdLst/>
              <a:ahLst/>
              <a:cxnLst/>
              <a:rect l="0" t="0" r="0" b="0"/>
              <a:pathLst>
                <a:path w="1827" h="1287">
                  <a:moveTo>
                    <a:pt x="7" y="713"/>
                  </a:moveTo>
                  <a:cubicBezTo>
                    <a:pt x="7" y="650"/>
                    <a:pt x="58" y="600"/>
                    <a:pt x="120" y="600"/>
                  </a:cubicBezTo>
                  <a:lnTo>
                    <a:pt x="1064" y="600"/>
                  </a:lnTo>
                  <a:lnTo>
                    <a:pt x="1800" y="7"/>
                  </a:lnTo>
                  <a:lnTo>
                    <a:pt x="1517" y="600"/>
                  </a:lnTo>
                  <a:lnTo>
                    <a:pt x="1706" y="600"/>
                  </a:lnTo>
                  <a:cubicBezTo>
                    <a:pt x="1769" y="600"/>
                    <a:pt x="1819" y="650"/>
                    <a:pt x="1819" y="713"/>
                  </a:cubicBezTo>
                  <a:lnTo>
                    <a:pt x="1819" y="713"/>
                  </a:lnTo>
                  <a:lnTo>
                    <a:pt x="1819" y="713"/>
                  </a:lnTo>
                  <a:lnTo>
                    <a:pt x="1819" y="883"/>
                  </a:lnTo>
                  <a:lnTo>
                    <a:pt x="1819" y="1166"/>
                  </a:lnTo>
                  <a:cubicBezTo>
                    <a:pt x="1819" y="1229"/>
                    <a:pt x="1769" y="1280"/>
                    <a:pt x="1706" y="1280"/>
                  </a:cubicBezTo>
                  <a:lnTo>
                    <a:pt x="1517" y="1280"/>
                  </a:lnTo>
                  <a:lnTo>
                    <a:pt x="1064" y="1280"/>
                  </a:lnTo>
                  <a:lnTo>
                    <a:pt x="1064" y="1280"/>
                  </a:lnTo>
                  <a:lnTo>
                    <a:pt x="120" y="1280"/>
                  </a:lnTo>
                  <a:cubicBezTo>
                    <a:pt x="58" y="1280"/>
                    <a:pt x="7" y="1229"/>
                    <a:pt x="7" y="1166"/>
                  </a:cubicBezTo>
                  <a:lnTo>
                    <a:pt x="7" y="883"/>
                  </a:lnTo>
                  <a:lnTo>
                    <a:pt x="7" y="713"/>
                  </a:lnTo>
                  <a:lnTo>
                    <a:pt x="7" y="713"/>
                  </a:lnTo>
                  <a:lnTo>
                    <a:pt x="7" y="713"/>
                  </a:lnTo>
                  <a:close/>
                </a:path>
              </a:pathLst>
            </a:custGeom>
            <a:noFill/>
            <a:ln w="9525" cap="flat"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139700" y="1984375"/>
            <a:ext cx="971550" cy="847726"/>
            <a:chOff x="0" y="0"/>
            <a:chExt cx="971550" cy="847726"/>
          </a:xfrm>
        </p:grpSpPr>
        <p:grpSp>
          <p:nvGrpSpPr>
            <p:cNvPr id="20" name="group 20"/>
            <p:cNvGrpSpPr/>
            <p:nvPr/>
          </p:nvGrpSpPr>
          <p:grpSpPr>
            <a:xfrm rot="21600000">
              <a:off x="0" y="0"/>
              <a:ext cx="971550" cy="847726"/>
              <a:chOff x="0" y="0"/>
              <a:chExt cx="971550" cy="847726"/>
            </a:xfrm>
          </p:grpSpPr>
          <p:sp>
            <p:nvSpPr>
              <p:cNvPr id="182" name="path"/>
              <p:cNvSpPr/>
              <p:nvPr/>
            </p:nvSpPr>
            <p:spPr>
              <a:xfrm>
                <a:off x="4762" y="4762"/>
                <a:ext cx="962025" cy="838202"/>
              </a:xfrm>
              <a:custGeom>
                <a:avLst/>
                <a:gdLst/>
                <a:ahLst/>
                <a:cxnLst/>
                <a:rect l="0" t="0" r="0" b="0"/>
                <a:pathLst>
                  <a:path w="1515" h="1320">
                    <a:moveTo>
                      <a:pt x="0" y="170"/>
                    </a:moveTo>
                    <a:cubicBezTo>
                      <a:pt x="0" y="76"/>
                      <a:pt x="76" y="0"/>
                      <a:pt x="170" y="0"/>
                    </a:cubicBezTo>
                    <a:lnTo>
                      <a:pt x="759" y="0"/>
                    </a:lnTo>
                    <a:lnTo>
                      <a:pt x="759" y="0"/>
                    </a:lnTo>
                    <a:lnTo>
                      <a:pt x="1085" y="0"/>
                    </a:lnTo>
                    <a:lnTo>
                      <a:pt x="1132" y="0"/>
                    </a:lnTo>
                    <a:cubicBezTo>
                      <a:pt x="1226" y="0"/>
                      <a:pt x="1302" y="76"/>
                      <a:pt x="1302" y="170"/>
                    </a:cubicBezTo>
                    <a:lnTo>
                      <a:pt x="1302" y="595"/>
                    </a:lnTo>
                    <a:lnTo>
                      <a:pt x="1302" y="595"/>
                    </a:lnTo>
                    <a:lnTo>
                      <a:pt x="1302" y="850"/>
                    </a:lnTo>
                    <a:lnTo>
                      <a:pt x="1302" y="849"/>
                    </a:lnTo>
                    <a:cubicBezTo>
                      <a:pt x="1302" y="943"/>
                      <a:pt x="1226" y="1020"/>
                      <a:pt x="1132" y="1020"/>
                    </a:cubicBezTo>
                    <a:lnTo>
                      <a:pt x="1085" y="1020"/>
                    </a:lnTo>
                    <a:lnTo>
                      <a:pt x="1515" y="1320"/>
                    </a:lnTo>
                    <a:lnTo>
                      <a:pt x="759" y="1020"/>
                    </a:lnTo>
                    <a:lnTo>
                      <a:pt x="170" y="1020"/>
                    </a:lnTo>
                    <a:cubicBezTo>
                      <a:pt x="76" y="1020"/>
                      <a:pt x="0" y="943"/>
                      <a:pt x="0" y="849"/>
                    </a:cubicBezTo>
                    <a:lnTo>
                      <a:pt x="0" y="850"/>
                    </a:lnTo>
                    <a:lnTo>
                      <a:pt x="0" y="595"/>
                    </a:lnTo>
                    <a:lnTo>
                      <a:pt x="0" y="59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00CC99">
                  <a:alpha val="100000"/>
                </a:srgbClr>
              </a:solidFill>
              <a:ln cap="flat"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path"/>
              <p:cNvSpPr/>
              <p:nvPr/>
            </p:nvSpPr>
            <p:spPr>
              <a:xfrm>
                <a:off x="0" y="0"/>
                <a:ext cx="971550" cy="847726"/>
              </a:xfrm>
              <a:custGeom>
                <a:avLst/>
                <a:gdLst/>
                <a:ahLst/>
                <a:cxnLst/>
                <a:rect l="0" t="0" r="0" b="0"/>
                <a:pathLst>
                  <a:path w="1530" h="1335">
                    <a:moveTo>
                      <a:pt x="7" y="177"/>
                    </a:moveTo>
                    <a:cubicBezTo>
                      <a:pt x="7" y="83"/>
                      <a:pt x="83" y="7"/>
                      <a:pt x="177" y="7"/>
                    </a:cubicBezTo>
                    <a:lnTo>
                      <a:pt x="767" y="7"/>
                    </a:lnTo>
                    <a:lnTo>
                      <a:pt x="767" y="7"/>
                    </a:lnTo>
                    <a:lnTo>
                      <a:pt x="1092" y="7"/>
                    </a:lnTo>
                    <a:lnTo>
                      <a:pt x="1139" y="7"/>
                    </a:lnTo>
                    <a:cubicBezTo>
                      <a:pt x="1233" y="7"/>
                      <a:pt x="1309" y="83"/>
                      <a:pt x="1309" y="177"/>
                    </a:cubicBezTo>
                    <a:lnTo>
                      <a:pt x="1309" y="602"/>
                    </a:lnTo>
                    <a:lnTo>
                      <a:pt x="1309" y="602"/>
                    </a:lnTo>
                    <a:lnTo>
                      <a:pt x="1309" y="857"/>
                    </a:lnTo>
                    <a:lnTo>
                      <a:pt x="1309" y="857"/>
                    </a:lnTo>
                    <a:cubicBezTo>
                      <a:pt x="1309" y="951"/>
                      <a:pt x="1233" y="1027"/>
                      <a:pt x="1139" y="1027"/>
                    </a:cubicBezTo>
                    <a:lnTo>
                      <a:pt x="1092" y="1027"/>
                    </a:lnTo>
                    <a:lnTo>
                      <a:pt x="1522" y="1327"/>
                    </a:lnTo>
                    <a:lnTo>
                      <a:pt x="767" y="1027"/>
                    </a:lnTo>
                    <a:lnTo>
                      <a:pt x="177" y="1027"/>
                    </a:lnTo>
                    <a:cubicBezTo>
                      <a:pt x="83" y="1027"/>
                      <a:pt x="7" y="951"/>
                      <a:pt x="7" y="857"/>
                    </a:cubicBezTo>
                    <a:lnTo>
                      <a:pt x="7" y="857"/>
                    </a:lnTo>
                    <a:lnTo>
                      <a:pt x="7" y="602"/>
                    </a:lnTo>
                    <a:lnTo>
                      <a:pt x="7" y="602"/>
                    </a:lnTo>
                    <a:lnTo>
                      <a:pt x="7" y="177"/>
                    </a:lnTo>
                    <a:close/>
                  </a:path>
                </a:pathLst>
              </a:custGeom>
              <a:noFill/>
              <a:ln w="9525" cap="flat">
                <a:miter lim="80000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textbox 184"/>
            <p:cNvSpPr/>
            <p:nvPr/>
          </p:nvSpPr>
          <p:spPr>
            <a:xfrm>
              <a:off x="-12700" y="-12700"/>
              <a:ext cx="997585" cy="8978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2000"/>
                </a:lnSpc>
                <a:tabLst/>
              </a:pPr>
              <a:endParaRPr lang="Arial" altLang="Arial" sz="700" dirty="0"/>
            </a:p>
            <a:p>
              <a:pPr marL="204234" algn="l" rtl="0" eaLnBrk="0">
                <a:lnSpc>
                  <a:spcPct val="81000"/>
                </a:lnSpc>
                <a:spcBef>
                  <a:spcPts val="4"/>
                </a:spcBef>
                <a:tabLst/>
              </a:pP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数</a:t>
              </a:r>
              <a:r>
                <a:rPr sz="1800" spc="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据</a:t>
              </a:r>
              <a:endParaRPr lang="Microsoft YaHei" altLang="Microsoft YaHei" sz="1800" dirty="0"/>
            </a:p>
            <a:p>
              <a:pPr marL="205606" algn="l" rtl="0" eaLnBrk="0">
                <a:lnSpc>
                  <a:spcPts val="2370"/>
                </a:lnSpc>
                <a:tabLst/>
              </a:pPr>
              <a:r>
                <a:rPr sz="1800" spc="-10" dirty="0">
                  <a:solidFill>
                    <a:srgbClr val="FFFFFF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元素</a:t>
              </a:r>
              <a:endParaRPr lang="Microsoft YaHei" altLang="Microsoft YaHei" sz="1800" dirty="0"/>
            </a:p>
          </p:txBody>
        </p:sp>
      </p:grpSp>
      <p:sp>
        <p:nvSpPr>
          <p:cNvPr id="185" name="textbox 185"/>
          <p:cNvSpPr/>
          <p:nvPr/>
        </p:nvSpPr>
        <p:spPr>
          <a:xfrm>
            <a:off x="991425" y="5725388"/>
            <a:ext cx="3119120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2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不可分割的数据项为</a:t>
            </a:r>
            <a:r>
              <a:rPr sz="18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700" spc="-7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原子项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800" dirty="0"/>
          </a:p>
        </p:txBody>
      </p:sp>
      <p:sp>
        <p:nvSpPr>
          <p:cNvPr id="186" name="textbox 186"/>
          <p:cNvSpPr/>
          <p:nvPr/>
        </p:nvSpPr>
        <p:spPr>
          <a:xfrm>
            <a:off x="1492122" y="3252469"/>
            <a:ext cx="1058544" cy="314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4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1900" spc="-160" dirty="0">
                <a:solidFill>
                  <a:srgbClr val="3333C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孙三</a:t>
            </a:r>
            <a:r>
              <a:rPr sz="1700" spc="-16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</a:t>
            </a:r>
            <a:r>
              <a:rPr sz="1700" spc="-1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项</a:t>
            </a:r>
            <a:endParaRPr lang="Microsoft YaHei" altLang="Microsoft YaHei" sz="1700" dirty="0"/>
          </a:p>
        </p:txBody>
      </p:sp>
      <p:sp>
        <p:nvSpPr>
          <p:cNvPr id="187" name="textbox 187"/>
          <p:cNvSpPr/>
          <p:nvPr/>
        </p:nvSpPr>
        <p:spPr>
          <a:xfrm>
            <a:off x="3019774" y="3279393"/>
            <a:ext cx="1043939" cy="288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77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6000"/>
              </a:lnSpc>
              <a:tabLst/>
            </a:pPr>
            <a:r>
              <a:rPr sz="2000" b="1" spc="-130" dirty="0">
                <a:solidFill>
                  <a:srgbClr val="3333CC">
                    <a:alpha val="100000"/>
                  </a:srgbClr>
                </a:solidFill>
                <a:latin typeface="Arial"/>
                <a:ea typeface="Arial"/>
                <a:cs typeface="Arial"/>
              </a:rPr>
              <a:t>003</a:t>
            </a:r>
            <a:r>
              <a:rPr sz="1800" spc="-13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</a:t>
            </a:r>
            <a:r>
              <a:rPr sz="1800" spc="-8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项</a:t>
            </a:r>
            <a:endParaRPr lang="Microsoft YaHei" altLang="Microsoft YaHei" sz="1800" dirty="0"/>
          </a:p>
        </p:txBody>
      </p:sp>
      <p:sp>
        <p:nvSpPr>
          <p:cNvPr id="188" name="textbox 188"/>
          <p:cNvSpPr/>
          <p:nvPr/>
        </p:nvSpPr>
        <p:spPr>
          <a:xfrm>
            <a:off x="6081045" y="3260597"/>
            <a:ext cx="935355" cy="3067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85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2000" spc="-50" dirty="0">
                <a:solidFill>
                  <a:srgbClr val="3333C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男</a:t>
            </a:r>
            <a:r>
              <a:rPr sz="1800" spc="-5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</a:t>
            </a:r>
            <a:r>
              <a:rPr sz="1800" spc="-2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项</a:t>
            </a:r>
            <a:endParaRPr lang="Microsoft YaHei" altLang="Microsoft YaHei" sz="1800" dirty="0"/>
          </a:p>
        </p:txBody>
      </p:sp>
      <p:sp>
        <p:nvSpPr>
          <p:cNvPr id="190" name="textbox 190"/>
          <p:cNvSpPr/>
          <p:nvPr/>
        </p:nvSpPr>
        <p:spPr>
          <a:xfrm>
            <a:off x="401084" y="3292474"/>
            <a:ext cx="709930" cy="269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93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9000"/>
              </a:lnSpc>
              <a:tabLst/>
            </a:pPr>
            <a:r>
              <a:rPr sz="1800" spc="-1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</a:t>
            </a:r>
            <a:r>
              <a:rPr sz="1800" spc="0" dirty="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据项</a:t>
            </a:r>
            <a:endParaRPr lang="Microsoft YaHei" altLang="Microsoft YaHei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93"/>
          <p:cNvGraphicFramePr>
            <a:graphicFrameLocks noGrp="1"/>
          </p:cNvGraphicFramePr>
          <p:nvPr/>
        </p:nvGraphicFramePr>
        <p:xfrm>
          <a:off x="1462087" y="1543050"/>
          <a:ext cx="7419338" cy="3685536"/>
        </p:xfrm>
        <a:graphic>
          <a:graphicData uri="http://schemas.openxmlformats.org/drawingml/2006/table">
            <a:tbl>
              <a:tblPr/>
              <a:tblGrid>
                <a:gridCol w="143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7139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姓名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18350" algn="l" rtl="0" eaLnBrk="0">
                        <a:lnSpc>
                          <a:spcPct val="9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学</a:t>
                      </a: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90410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班级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9615" algn="l" rtl="0" eaLnBrk="0">
                        <a:lnSpc>
                          <a:spcPct val="89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性别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89172" algn="l" rtl="0" eaLnBrk="0">
                        <a:lnSpc>
                          <a:spcPct val="9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成绩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6631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赵一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422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471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5600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6457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98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6377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钱二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422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002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471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16362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女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505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6123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孙三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422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003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471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5600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997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6885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李四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422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004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471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16362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女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997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4599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周</a:t>
                      </a: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五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422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005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471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15600" algn="l" rtl="0" eaLnBrk="0">
                        <a:lnSpc>
                          <a:spcPct val="86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男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743" algn="l" rtl="0" eaLnBrk="0">
                        <a:lnSpc>
                          <a:spcPct val="80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479425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吴</a:t>
                      </a:r>
                      <a:r>
                        <a:rPr sz="2000" b="1" spc="-1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六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564229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006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9471" algn="l" rtl="0" eaLnBrk="0">
                        <a:lnSpc>
                          <a:spcPct val="8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616362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2000" b="1" spc="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女</a:t>
                      </a:r>
                      <a:endParaRPr lang="Microsoft YaHei" altLang="Microsoft YaHei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608997" algn="l" rtl="0" eaLnBrk="0">
                        <a:lnSpc>
                          <a:spcPct val="80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2000" b="1" spc="-3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</a:t>
                      </a:r>
                      <a:r>
                        <a:rPr sz="2000" b="1" spc="-20" dirty="0">
                          <a:solidFill>
                            <a:srgbClr val="3333C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20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4" name="path"/>
          <p:cNvSpPr/>
          <p:nvPr/>
        </p:nvSpPr>
        <p:spPr>
          <a:xfrm>
            <a:off x="1498599" y="4783137"/>
            <a:ext cx="7300911" cy="388938"/>
          </a:xfrm>
          <a:custGeom>
            <a:avLst/>
            <a:gdLst/>
            <a:ahLst/>
            <a:cxnLst/>
            <a:rect l="0" t="0" r="0" b="0"/>
            <a:pathLst>
              <a:path w="11497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1380" y="22"/>
                </a:lnTo>
                <a:cubicBezTo>
                  <a:pt x="11432" y="22"/>
                  <a:pt x="11474" y="64"/>
                  <a:pt x="11474" y="117"/>
                </a:cubicBezTo>
                <a:lnTo>
                  <a:pt x="11474" y="495"/>
                </a:lnTo>
                <a:cubicBezTo>
                  <a:pt x="11474" y="547"/>
                  <a:pt x="11432" y="590"/>
                  <a:pt x="11380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5" name="path"/>
          <p:cNvSpPr/>
          <p:nvPr/>
        </p:nvSpPr>
        <p:spPr>
          <a:xfrm>
            <a:off x="1498599" y="2693987"/>
            <a:ext cx="7300911" cy="388937"/>
          </a:xfrm>
          <a:custGeom>
            <a:avLst/>
            <a:gdLst/>
            <a:ahLst/>
            <a:cxnLst/>
            <a:rect l="0" t="0" r="0" b="0"/>
            <a:pathLst>
              <a:path w="11497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1380" y="22"/>
                </a:lnTo>
                <a:cubicBezTo>
                  <a:pt x="11432" y="22"/>
                  <a:pt x="11474" y="64"/>
                  <a:pt x="11474" y="117"/>
                </a:cubicBezTo>
                <a:lnTo>
                  <a:pt x="11474" y="495"/>
                </a:lnTo>
                <a:cubicBezTo>
                  <a:pt x="11474" y="547"/>
                  <a:pt x="11432" y="590"/>
                  <a:pt x="11380" y="590"/>
                </a:cubicBezTo>
                <a:lnTo>
                  <a:pt x="117" y="590"/>
                </a:lnTo>
                <a:cubicBezTo>
                  <a:pt x="64" y="590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6" name="path"/>
          <p:cNvSpPr/>
          <p:nvPr/>
        </p:nvSpPr>
        <p:spPr>
          <a:xfrm>
            <a:off x="1498599" y="3702050"/>
            <a:ext cx="7300911" cy="388936"/>
          </a:xfrm>
          <a:custGeom>
            <a:avLst/>
            <a:gdLst/>
            <a:ahLst/>
            <a:cxnLst/>
            <a:rect l="0" t="0" r="0" b="0"/>
            <a:pathLst>
              <a:path w="11497" h="612">
                <a:moveTo>
                  <a:pt x="22" y="117"/>
                </a:moveTo>
                <a:cubicBezTo>
                  <a:pt x="22" y="64"/>
                  <a:pt x="64" y="22"/>
                  <a:pt x="117" y="22"/>
                </a:cubicBezTo>
                <a:lnTo>
                  <a:pt x="11380" y="22"/>
                </a:lnTo>
                <a:cubicBezTo>
                  <a:pt x="11432" y="22"/>
                  <a:pt x="11474" y="64"/>
                  <a:pt x="11474" y="117"/>
                </a:cubicBezTo>
                <a:lnTo>
                  <a:pt x="11474" y="495"/>
                </a:lnTo>
                <a:cubicBezTo>
                  <a:pt x="11474" y="547"/>
                  <a:pt x="11432" y="589"/>
                  <a:pt x="11380" y="589"/>
                </a:cubicBezTo>
                <a:lnTo>
                  <a:pt x="117" y="589"/>
                </a:lnTo>
                <a:cubicBezTo>
                  <a:pt x="64" y="589"/>
                  <a:pt x="22" y="547"/>
                  <a:pt x="22" y="495"/>
                </a:cubicBezTo>
                <a:lnTo>
                  <a:pt x="22" y="117"/>
                </a:lnTo>
                <a:close/>
              </a:path>
            </a:pathLst>
          </a:custGeom>
          <a:noFill/>
          <a:ln w="28575" cap="flat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7" name="textbox 197"/>
          <p:cNvSpPr/>
          <p:nvPr/>
        </p:nvSpPr>
        <p:spPr>
          <a:xfrm>
            <a:off x="2284996" y="5753506"/>
            <a:ext cx="5560059" cy="353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577"/>
              </a:lnSpc>
              <a:tabLst/>
            </a:pPr>
            <a:r>
              <a:rPr sz="17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</a:t>
            </a:r>
            <a:r>
              <a:rPr sz="1800" b="1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8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Object</a:t>
            </a:r>
            <a:r>
              <a:rPr sz="1800" b="1" spc="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7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1800" spc="30" dirty="0">
                <a:solidFill>
                  <a:srgbClr val="3333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是性质相同的数</a:t>
            </a:r>
            <a:r>
              <a:rPr sz="1800" spc="20" dirty="0">
                <a:solidFill>
                  <a:srgbClr val="3333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据</a:t>
            </a: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元素的集合</a:t>
            </a:r>
            <a:endParaRPr lang="SimSun" altLang="SimSun" sz="1800" dirty="0"/>
          </a:p>
        </p:txBody>
      </p:sp>
      <p:sp>
        <p:nvSpPr>
          <p:cNvPr id="198" name="textbox 198"/>
          <p:cNvSpPr/>
          <p:nvPr/>
        </p:nvSpPr>
        <p:spPr>
          <a:xfrm>
            <a:off x="3739267" y="384285"/>
            <a:ext cx="2513329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5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例</a:t>
            </a:r>
            <a:r>
              <a:rPr lang="zh-CN" altLang="en-US" sz="2700" spc="5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r>
              <a:rPr sz="2700" spc="570" dirty="0" err="1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数据对</a:t>
            </a:r>
            <a:r>
              <a:rPr sz="2700" spc="530" dirty="0" err="1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象</a:t>
            </a:r>
            <a:endParaRPr lang="SimHei" altLang="SimHei" sz="2700" dirty="0"/>
          </a:p>
        </p:txBody>
      </p:sp>
      <p:pic>
        <p:nvPicPr>
          <p:cNvPr id="199" name="picture 1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7087" y="2924175"/>
            <a:ext cx="649287" cy="865187"/>
          </a:xfrm>
          <a:prstGeom prst="rect">
            <a:avLst/>
          </a:prstGeom>
        </p:spPr>
      </p:pic>
      <p:sp>
        <p:nvSpPr>
          <p:cNvPr id="200" name="textbox 200"/>
          <p:cNvSpPr/>
          <p:nvPr/>
        </p:nvSpPr>
        <p:spPr>
          <a:xfrm>
            <a:off x="476888" y="2884422"/>
            <a:ext cx="360679" cy="2093977"/>
          </a:xfrm>
          <a:prstGeom prst="rect">
            <a:avLst/>
          </a:prstGeom>
        </p:spPr>
        <p:txBody>
          <a:bodyPr vert="eaVert" wrap="square" lIns="0" tIns="0" rIns="0" bIns="0"/>
          <a:lstStyle/>
          <a:p>
            <a:pPr algn="l" rtl="0" eaLnBrk="0">
              <a:lnSpc>
                <a:spcPct val="8387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2400" b="1" spc="7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</a:t>
            </a:r>
            <a:r>
              <a:rPr sz="2400" spc="7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b="1" spc="7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据</a:t>
            </a:r>
            <a:r>
              <a:rPr sz="2400" spc="7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b="1" spc="7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</a:t>
            </a:r>
            <a:r>
              <a:rPr sz="2400" spc="7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2400" b="1" spc="0" dirty="0">
                <a:solidFill>
                  <a:srgbClr val="333399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象</a:t>
            </a:r>
            <a:endParaRPr lang="Microsoft YaHei" altLang="Microsoft YaHei" sz="2400" dirty="0"/>
          </a:p>
        </p:txBody>
      </p:sp>
      <p:pic>
        <p:nvPicPr>
          <p:cNvPr id="201" name="picture 2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27087" y="4076700"/>
            <a:ext cx="649287" cy="792162"/>
          </a:xfrm>
          <a:prstGeom prst="rect">
            <a:avLst/>
          </a:prstGeom>
        </p:spPr>
      </p:pic>
      <p:pic>
        <p:nvPicPr>
          <p:cNvPr id="202" name="picture 2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55650" y="3819523"/>
            <a:ext cx="720725" cy="2286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05"/>
          <p:cNvSpPr/>
          <p:nvPr/>
        </p:nvSpPr>
        <p:spPr>
          <a:xfrm>
            <a:off x="1060195" y="1195577"/>
            <a:ext cx="7178675" cy="5166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7735"/>
              </a:lnSpc>
              <a:tabLst/>
            </a:pPr>
            <a:endParaRPr lang="Arial" altLang="Arial" sz="100" dirty="0"/>
          </a:p>
          <a:p>
            <a:pPr marL="24638" indent="547877" algn="l" rtl="0" eaLnBrk="0">
              <a:lnSpc>
                <a:spcPct val="98000"/>
              </a:lnSpc>
              <a:tabLst/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若在特性相同的数据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元素集合中的数据元素之间存在一种或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多种特定的关系， 则称该数据元素的集合为“</a:t>
            </a:r>
            <a:r>
              <a:rPr sz="1900" spc="-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据结构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”。</a:t>
            </a:r>
            <a:endParaRPr lang="SimSun" altLang="SimSun" sz="2000" dirty="0"/>
          </a:p>
          <a:p>
            <a:pPr algn="l" rtl="0" eaLnBrk="0">
              <a:lnSpc>
                <a:spcPct val="126000"/>
              </a:lnSpc>
              <a:tabLst/>
            </a:pPr>
            <a:endParaRPr lang="Arial" altLang="Arial" sz="1000" dirty="0"/>
          </a:p>
          <a:p>
            <a:pPr marL="18796" indent="-4063" algn="l" rtl="0" eaLnBrk="0">
              <a:lnSpc>
                <a:spcPct val="111000"/>
              </a:lnSpc>
              <a:spcBef>
                <a:spcPts val="605"/>
              </a:spcBef>
              <a:tabLst/>
            </a:pPr>
            <a:r>
              <a:rPr sz="19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</a:t>
            </a:r>
            <a:r>
              <a:rPr sz="2000" b="1" spc="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spc="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Structure</a:t>
            </a:r>
            <a:r>
              <a:rPr sz="2000" b="1" spc="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9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带</a:t>
            </a:r>
            <a:r>
              <a:rPr sz="19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的数据元素的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集合。        </a:t>
            </a:r>
            <a:r>
              <a:rPr sz="1900" spc="-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 </a:t>
            </a:r>
            <a:r>
              <a:rPr sz="2000" b="1" spc="-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(Struc</a:t>
            </a:r>
            <a:r>
              <a:rPr sz="2000" b="1" spc="-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ure</a:t>
            </a:r>
            <a:r>
              <a:rPr sz="2000" b="1" spc="-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000" spc="-4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spc="-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数据元素相互之间的关系。</a:t>
            </a:r>
            <a:endParaRPr lang="SimSun" altLang="SimSun" sz="2000" dirty="0"/>
          </a:p>
          <a:p>
            <a:pPr algn="l" rtl="0" eaLnBrk="0">
              <a:lnSpc>
                <a:spcPct val="138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6000"/>
              </a:lnSpc>
              <a:spcBef>
                <a:spcPts val="604"/>
              </a:spcBef>
              <a:tabLst/>
            </a:pP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例一： 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994089985 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(十进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制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</a:t>
            </a:r>
            <a:endParaRPr lang="SimSun" altLang="SimSun" sz="2000" dirty="0"/>
          </a:p>
          <a:p>
            <a:pPr marL="927861" algn="l" rtl="0" eaLnBrk="0">
              <a:lnSpc>
                <a:spcPct val="84000"/>
              </a:lnSpc>
              <a:spcBef>
                <a:spcPts val="100"/>
              </a:spcBef>
              <a:tabLst/>
            </a:pP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409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01 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十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六进制)</a:t>
            </a:r>
            <a:endParaRPr lang="SimSun" altLang="SimSun" sz="2000" dirty="0"/>
          </a:p>
          <a:p>
            <a:pPr marL="927861" algn="l" rtl="0" eaLnBrk="0">
              <a:lnSpc>
                <a:spcPct val="100000"/>
              </a:lnSpc>
              <a:tabLst/>
            </a:pP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59.64.156.1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IP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地址)</a:t>
            </a:r>
            <a:endParaRPr lang="SimSun" altLang="SimSun" sz="2000" dirty="0"/>
          </a:p>
          <a:p>
            <a:pPr marL="926338" algn="l" rtl="0" eaLnBrk="0">
              <a:lnSpc>
                <a:spcPts val="2468"/>
              </a:lnSpc>
              <a:tabLst/>
            </a:pP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a4</a:t>
            </a:r>
            <a:endParaRPr lang="Arial" altLang="Arial" sz="2000" dirty="0"/>
          </a:p>
          <a:p>
            <a:pPr marL="926083" algn="l" rtl="0" eaLnBrk="0">
              <a:lnSpc>
                <a:spcPct val="84000"/>
              </a:lnSpc>
              <a:spcBef>
                <a:spcPts val="316"/>
              </a:spcBef>
              <a:tabLst/>
            </a:pP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之间存在“</a:t>
            </a:r>
            <a:r>
              <a:rPr sz="19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次序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”关系</a:t>
            </a:r>
            <a:endParaRPr lang="SimSun" altLang="SimSun" sz="2000" dirty="0"/>
          </a:p>
          <a:p>
            <a:pPr marL="931164" algn="l" rtl="0" eaLnBrk="0">
              <a:lnSpc>
                <a:spcPts val="2760"/>
              </a:lnSpc>
              <a:tabLst/>
            </a:pP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&lt;a1,a2&gt;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3&gt;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4&gt;</a:t>
            </a:r>
            <a:endParaRPr lang="Arial" altLang="Arial" sz="2000" dirty="0"/>
          </a:p>
          <a:p>
            <a:pPr algn="l" rtl="0" eaLnBrk="0">
              <a:lnSpc>
                <a:spcPct val="152000"/>
              </a:lnSpc>
              <a:tabLst/>
            </a:pPr>
            <a:endParaRPr lang="Arial" altLang="Arial" sz="1000" dirty="0"/>
          </a:p>
          <a:p>
            <a:pPr marL="931164" algn="l" rtl="0" eaLnBrk="0">
              <a:lnSpc>
                <a:spcPct val="95000"/>
              </a:lnSpc>
              <a:spcBef>
                <a:spcPts val="605"/>
              </a:spcBef>
              <a:tabLst/>
            </a:pP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如果颠倒次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序</a:t>
            </a:r>
            <a:endParaRPr lang="SimSun" altLang="SimSun" sz="2000" dirty="0"/>
          </a:p>
          <a:p>
            <a:pPr algn="l" rtl="0" eaLnBrk="0">
              <a:lnSpc>
                <a:spcPct val="166000"/>
              </a:lnSpc>
              <a:tabLst/>
            </a:pPr>
            <a:endParaRPr lang="Arial" altLang="Arial" sz="1000" dirty="0"/>
          </a:p>
          <a:p>
            <a:pPr marL="926338" algn="l" rtl="0" eaLnBrk="0">
              <a:lnSpc>
                <a:spcPct val="72000"/>
              </a:lnSpc>
              <a:spcBef>
                <a:spcPts val="693"/>
              </a:spcBef>
              <a:tabLst/>
            </a:pP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300" spc="20" dirty="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¹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a3 a4</a:t>
            </a:r>
            <a:endParaRPr lang="Arial" altLang="Arial" sz="2000" dirty="0"/>
          </a:p>
          <a:p>
            <a:pPr marL="926845" algn="l" rtl="0" eaLnBrk="0">
              <a:lnSpc>
                <a:spcPct val="80000"/>
              </a:lnSpc>
              <a:spcBef>
                <a:spcPts val="407"/>
              </a:spcBef>
              <a:tabLst/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64.156.59.1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59.64.156.1</a:t>
            </a:r>
            <a:endParaRPr lang="Arial" altLang="Arial" sz="2000" dirty="0"/>
          </a:p>
        </p:txBody>
      </p:sp>
      <p:sp>
        <p:nvSpPr>
          <p:cNvPr id="206" name="textbox 206"/>
          <p:cNvSpPr/>
          <p:nvPr/>
        </p:nvSpPr>
        <p:spPr>
          <a:xfrm>
            <a:off x="4279315" y="384285"/>
            <a:ext cx="1437639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9"/>
          <p:cNvSpPr/>
          <p:nvPr/>
        </p:nvSpPr>
        <p:spPr>
          <a:xfrm>
            <a:off x="1639125" y="3277844"/>
            <a:ext cx="5440045" cy="16573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48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8000"/>
              </a:lnSpc>
              <a:tabLst/>
            </a:pPr>
            <a:r>
              <a:rPr sz="170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行次序关系</a:t>
            </a:r>
            <a:r>
              <a:rPr sz="17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1700" dirty="0"/>
          </a:p>
          <a:p>
            <a:pPr marL="13614" indent="915771" algn="l" rtl="0" eaLnBrk="0">
              <a:lnSpc>
                <a:spcPct val="105000"/>
              </a:lnSpc>
              <a:spcBef>
                <a:spcPts val="12"/>
              </a:spcBef>
              <a:tabLst/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row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{&lt;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2&gt;, 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3&gt;, 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5&gt;, 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6&gt;</a:t>
            </a:r>
            <a:r>
              <a:rPr sz="17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列次序关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系：</a:t>
            </a:r>
            <a:endParaRPr lang="SimSun" altLang="SimSun" sz="1700" dirty="0"/>
          </a:p>
          <a:p>
            <a:pPr marL="923442" algn="l" rtl="0" eaLnBrk="0">
              <a:lnSpc>
                <a:spcPts val="2445"/>
              </a:lnSpc>
              <a:tabLst/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{&lt;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4&gt;, 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5&gt;, &lt;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6&gt;</a:t>
            </a:r>
            <a:r>
              <a:rPr sz="17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endParaRPr lang="Arial" altLang="Arial" sz="1700" dirty="0"/>
          </a:p>
          <a:p>
            <a:pPr algn="l" rtl="0" eaLnBrk="0">
              <a:lnSpc>
                <a:spcPct val="14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4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如果颠倒次序则结果不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同</a:t>
            </a:r>
            <a:endParaRPr lang="SimSun" altLang="SimSun" sz="1800" dirty="0"/>
          </a:p>
        </p:txBody>
      </p:sp>
      <p:graphicFrame>
        <p:nvGraphicFramePr>
          <p:cNvPr id="210" name="table 210"/>
          <p:cNvGraphicFramePr>
            <a:graphicFrameLocks noGrp="1"/>
          </p:cNvGraphicFramePr>
          <p:nvPr/>
        </p:nvGraphicFramePr>
        <p:xfrm>
          <a:off x="5133975" y="5143500"/>
          <a:ext cx="3576319" cy="979168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86860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a1</a:t>
                      </a:r>
                      <a:endParaRPr lang="Arial" altLang="Arial" sz="1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7257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a2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7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72891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a3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86860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</a:t>
                      </a:r>
                      <a:endParaRPr lang="Arial" altLang="Arial" sz="1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2573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a5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2891" algn="l" rtl="0" eaLnBrk="0">
                        <a:lnSpc>
                          <a:spcPct val="80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a6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" name="table 211"/>
          <p:cNvGraphicFramePr>
            <a:graphicFrameLocks noGrp="1"/>
          </p:cNvGraphicFramePr>
          <p:nvPr/>
        </p:nvGraphicFramePr>
        <p:xfrm>
          <a:off x="741362" y="5143500"/>
          <a:ext cx="3484243" cy="979168"/>
        </p:xfrm>
        <a:graphic>
          <a:graphicData uri="http://schemas.openxmlformats.org/drawingml/2006/table">
            <a:tbl>
              <a:tblPr/>
              <a:tblGrid>
                <a:gridCol w="116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4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71779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a1</a:t>
                      </a:r>
                      <a:endParaRPr lang="Arial" altLang="Arial" sz="1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840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701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a6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9176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749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a3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71779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a5</a:t>
                      </a:r>
                      <a:endParaRPr lang="Arial" altLang="Arial" sz="1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701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a2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31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749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2" name="table 212"/>
          <p:cNvGraphicFramePr>
            <a:graphicFrameLocks noGrp="1"/>
          </p:cNvGraphicFramePr>
          <p:nvPr/>
        </p:nvGraphicFramePr>
        <p:xfrm>
          <a:off x="2109787" y="1758950"/>
          <a:ext cx="3412489" cy="99695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47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987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a1</a:t>
                      </a:r>
                      <a:endParaRPr lang="Arial" altLang="Arial" sz="1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473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44792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a2</a:t>
                      </a:r>
                      <a:endParaRPr lang="Arial" altLang="Arial" sz="18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50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45585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a3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6628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459873" algn="l" rtl="0" eaLnBrk="0">
                        <a:lnSpc>
                          <a:spcPct val="80000"/>
                        </a:lnSpc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a4</a:t>
                      </a:r>
                      <a:endParaRPr lang="Arial" altLang="Arial" sz="1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44792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a5</a:t>
                      </a:r>
                      <a:endParaRPr lang="Arial" altLang="Arial" sz="18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445585" algn="l" rtl="0" eaLnBrk="0">
                        <a:lnSpc>
                          <a:spcPct val="80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8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a6</a:t>
                      </a:r>
                      <a:endParaRPr lang="Arial" altLang="Arial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3" name="textbox 213"/>
          <p:cNvSpPr/>
          <p:nvPr/>
        </p:nvSpPr>
        <p:spPr>
          <a:xfrm>
            <a:off x="1564030" y="1263116"/>
            <a:ext cx="3609975" cy="2768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78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1000"/>
              </a:lnSpc>
              <a:tabLst/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例二：二维数组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a2,a3,a4,a5,a6}</a:t>
            </a:r>
            <a:endParaRPr lang="Arial" altLang="Arial" sz="1800" dirty="0"/>
          </a:p>
        </p:txBody>
      </p:sp>
      <p:sp>
        <p:nvSpPr>
          <p:cNvPr id="214" name="textbox 214"/>
          <p:cNvSpPr/>
          <p:nvPr/>
        </p:nvSpPr>
        <p:spPr>
          <a:xfrm>
            <a:off x="4279315" y="384285"/>
            <a:ext cx="1437639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  <p:sp>
        <p:nvSpPr>
          <p:cNvPr id="215" name="textbox 215"/>
          <p:cNvSpPr/>
          <p:nvPr/>
        </p:nvSpPr>
        <p:spPr>
          <a:xfrm>
            <a:off x="4368562" y="5338799"/>
            <a:ext cx="623569" cy="8712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6657"/>
              </a:lnSpc>
              <a:tabLst/>
            </a:pPr>
            <a:r>
              <a:rPr sz="8800" spc="-130" dirty="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¹</a:t>
            </a:r>
            <a:endParaRPr lang="Symbol" altLang="Symbol" sz="8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218"/>
          <p:cNvSpPr/>
          <p:nvPr/>
        </p:nvSpPr>
        <p:spPr>
          <a:xfrm>
            <a:off x="1071625" y="1103121"/>
            <a:ext cx="7211694" cy="53765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5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例如，描述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行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列的矩阵的数据结构的定义为： 它是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一个含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2000" dirty="0"/>
          </a:p>
          <a:p>
            <a:pPr marL="203708" indent="-6858" algn="l" rtl="0" eaLnBrk="0">
              <a:lnSpc>
                <a:spcPct val="142000"/>
              </a:lnSpc>
              <a:spcBef>
                <a:spcPts val="25"/>
              </a:spcBef>
              <a:tabLst/>
            </a:pP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个数据元素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6}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的集合，且集合上只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在一个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次序关系，即：</a:t>
            </a:r>
            <a:endParaRPr lang="SimSun" altLang="SimSun" sz="2000" dirty="0"/>
          </a:p>
          <a:p>
            <a:pPr marL="760475" algn="l" rtl="0" eaLnBrk="0">
              <a:lnSpc>
                <a:spcPts val="2727"/>
              </a:lnSpc>
              <a:spcBef>
                <a:spcPts val="1267"/>
              </a:spcBef>
              <a:tabLst/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{&lt;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2&gt;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3&gt;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,a4&gt;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&lt;a4,a5&gt;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&lt;a5,a6&gt;}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  <a:p>
            <a:pPr marL="304038" indent="-291338" algn="l" rtl="0" eaLnBrk="0">
              <a:lnSpc>
                <a:spcPct val="144000"/>
              </a:lnSpc>
              <a:spcBef>
                <a:spcPts val="205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 假设以三个</a:t>
            </a:r>
            <a:r>
              <a:rPr sz="2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位的十进制数表示一个含</a:t>
            </a:r>
            <a:r>
              <a:rPr sz="20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</a:t>
            </a:r>
            <a:r>
              <a:rPr sz="20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位十进制数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“长整数”，则可用如下描述的数学模型表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示：</a:t>
            </a:r>
            <a:endParaRPr lang="SimSun" altLang="SimSun" sz="2000" dirty="0"/>
          </a:p>
          <a:p>
            <a:pPr marL="201930" indent="-5080" algn="l" rtl="0" eaLnBrk="0">
              <a:lnSpc>
                <a:spcPct val="146000"/>
              </a:lnSpc>
              <a:spcBef>
                <a:spcPts val="193"/>
              </a:spcBef>
              <a:tabLst/>
            </a:pP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它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是一个含三个数据元素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{a1,a2,a3}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的集合，且在集合上存在下 </a:t>
            </a:r>
            <a:r>
              <a:rPr sz="20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列次序关系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2000" dirty="0"/>
          </a:p>
          <a:p>
            <a:pPr marL="1827276" algn="l" rtl="0" eaLnBrk="0">
              <a:lnSpc>
                <a:spcPts val="2727"/>
              </a:lnSpc>
              <a:spcBef>
                <a:spcPts val="1147"/>
              </a:spcBef>
              <a:tabLst/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{&lt;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2&gt;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&lt;a2,a3&gt;}</a:t>
            </a:r>
            <a:endParaRPr lang="Arial" altLang="Arial" sz="2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500" dirty="0"/>
          </a:p>
          <a:p>
            <a:pPr marL="196088" indent="14731" algn="l" rtl="0" eaLnBrk="0">
              <a:lnSpc>
                <a:spcPct val="142000"/>
              </a:lnSpc>
              <a:spcBef>
                <a:spcPts val="2"/>
              </a:spcBef>
              <a:tabLst/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例如，长整数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"321465879345"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可用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a1=3214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a2=4658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3=93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45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的集合表示，且三者之间的次序关系必须是，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a1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表示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最高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位，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表示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最低的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位，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a2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则是中间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位。</a:t>
            </a:r>
            <a:endParaRPr lang="SimSun" altLang="SimSun" sz="2000" dirty="0"/>
          </a:p>
        </p:txBody>
      </p:sp>
      <p:sp>
        <p:nvSpPr>
          <p:cNvPr id="219" name="textbox 219"/>
          <p:cNvSpPr/>
          <p:nvPr/>
        </p:nvSpPr>
        <p:spPr>
          <a:xfrm>
            <a:off x="4279315" y="384285"/>
            <a:ext cx="1437639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box 222"/>
          <p:cNvSpPr/>
          <p:nvPr/>
        </p:nvSpPr>
        <p:spPr>
          <a:xfrm>
            <a:off x="639826" y="1319529"/>
            <a:ext cx="3980179" cy="51568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5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以上所举数据结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构例子中的关系</a:t>
            </a:r>
            <a:endParaRPr lang="SimSun" altLang="SimSun" sz="2000" dirty="0"/>
          </a:p>
          <a:p>
            <a:pPr marL="216661" indent="-15747" algn="l" rtl="0" eaLnBrk="0">
              <a:lnSpc>
                <a:spcPct val="142000"/>
              </a:lnSpc>
              <a:spcBef>
                <a:spcPts val="25"/>
              </a:spcBef>
              <a:tabLst/>
            </a:pP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都是“</a:t>
            </a:r>
            <a:r>
              <a:rPr sz="19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线性关系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”，数据元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素之 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间还可能存在</a:t>
            </a:r>
            <a:r>
              <a:rPr sz="19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非线性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关系。</a:t>
            </a:r>
            <a:endParaRPr lang="SimSun" altLang="SimSun" sz="2000" dirty="0"/>
          </a:p>
          <a:p>
            <a:pPr marL="195833" indent="-183133" algn="l" rtl="0" eaLnBrk="0">
              <a:lnSpc>
                <a:spcPct val="142000"/>
              </a:lnSpc>
              <a:spcBef>
                <a:spcPts val="369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例如，某校一个年级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有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两个班，  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由一个班主任带班，每个班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按所 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住宿舍分组，他们之间的关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系可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如下描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述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20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500" dirty="0"/>
          </a:p>
          <a:p>
            <a:pPr marL="194309" indent="70675" algn="l" rtl="0" eaLnBrk="0">
              <a:lnSpc>
                <a:spcPct val="139000"/>
              </a:lnSpc>
              <a:spcBef>
                <a:spcPts val="4"/>
              </a:spcBef>
              <a:tabLst/>
            </a:pP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  &lt;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班主任，班长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1&gt; 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班主任，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班 长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2&gt;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 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班 长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2000" spc="-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  舍 </a:t>
            </a:r>
            <a:r>
              <a:rPr sz="200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长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1&gt; 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 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…… 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班长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 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，舍长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   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舍长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，学生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1&gt; 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舍长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2&gt;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……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舍长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，学生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 }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</p:txBody>
      </p:sp>
      <p:pic>
        <p:nvPicPr>
          <p:cNvPr id="223" name="picture 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500562" y="2060575"/>
            <a:ext cx="4392612" cy="3529012"/>
          </a:xfrm>
          <a:prstGeom prst="rect">
            <a:avLst/>
          </a:prstGeom>
        </p:spPr>
      </p:pic>
      <p:sp>
        <p:nvSpPr>
          <p:cNvPr id="224" name="textbox 224"/>
          <p:cNvSpPr/>
          <p:nvPr/>
        </p:nvSpPr>
        <p:spPr>
          <a:xfrm>
            <a:off x="4279315" y="384285"/>
            <a:ext cx="1437639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227"/>
          <p:cNvSpPr/>
          <p:nvPr/>
        </p:nvSpPr>
        <p:spPr>
          <a:xfrm>
            <a:off x="989597" y="1470380"/>
            <a:ext cx="7563484" cy="2054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2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数据之间的相互关系称为</a:t>
            </a:r>
            <a:r>
              <a:rPr sz="1700" spc="-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逻辑结构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。通常分为四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类基本结构：</a:t>
            </a:r>
            <a:endParaRPr lang="SimSun" altLang="SimSun" sz="1800" dirty="0"/>
          </a:p>
          <a:p>
            <a:pPr marL="21158" algn="l" rtl="0" eaLnBrk="0">
              <a:lnSpc>
                <a:spcPts val="2247"/>
              </a:lnSpc>
              <a:spcBef>
                <a:spcPts val="1280"/>
              </a:spcBef>
              <a:tabLst/>
            </a:pPr>
            <a:r>
              <a:rPr sz="18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一、</a:t>
            </a:r>
            <a:r>
              <a:rPr sz="1700" spc="-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集合结构 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结构中的数据元素除了同属于一种类型外，别无其它关系。</a:t>
            </a:r>
            <a:endParaRPr lang="SimSun" altLang="SimSun" sz="1800" dirty="0"/>
          </a:p>
          <a:p>
            <a:pPr marL="21158" algn="l" rtl="0" eaLnBrk="0">
              <a:lnSpc>
                <a:spcPts val="2247"/>
              </a:lnSpc>
              <a:spcBef>
                <a:spcPts val="1233"/>
              </a:spcBef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8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二、</a:t>
            </a:r>
            <a:r>
              <a:rPr sz="17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线性结构 </a:t>
            </a:r>
            <a:r>
              <a:rPr sz="18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结构中的数据元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素之间存在一对一的关系。</a:t>
            </a:r>
            <a:endParaRPr lang="SimSun" altLang="SimSun" sz="1800" dirty="0"/>
          </a:p>
          <a:p>
            <a:pPr marL="21158" algn="l" rtl="0" eaLnBrk="0">
              <a:lnSpc>
                <a:spcPts val="2247"/>
              </a:lnSpc>
              <a:spcBef>
                <a:spcPts val="1161"/>
              </a:spcBef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8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三、</a:t>
            </a:r>
            <a:r>
              <a:rPr sz="17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树形结构 </a:t>
            </a:r>
            <a:r>
              <a:rPr sz="18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结构中的数据元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素之间存在一对多的关系。</a:t>
            </a:r>
            <a:endParaRPr lang="SimSun" altLang="SimSun" sz="18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7478"/>
              </a:lnSpc>
              <a:tabLst/>
            </a:pPr>
            <a:endParaRPr lang="Arial" altLang="Arial" sz="100" dirty="0"/>
          </a:p>
          <a:p>
            <a:pPr marL="21158" algn="l" rtl="0" eaLnBrk="0">
              <a:lnSpc>
                <a:spcPts val="2247"/>
              </a:lnSpc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8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四、</a:t>
            </a:r>
            <a:r>
              <a:rPr sz="1700" spc="6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图状结构或网状结构 </a:t>
            </a:r>
            <a:r>
              <a:rPr sz="18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结构中的数据元素之间存在多对多的</a:t>
            </a:r>
            <a:r>
              <a:rPr sz="18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系。</a:t>
            </a:r>
            <a:endParaRPr lang="SimSun" altLang="SimSun" sz="1800" dirty="0"/>
          </a:p>
        </p:txBody>
      </p:sp>
      <p:sp>
        <p:nvSpPr>
          <p:cNvPr id="255" name="textbox 255"/>
          <p:cNvSpPr/>
          <p:nvPr/>
        </p:nvSpPr>
        <p:spPr>
          <a:xfrm>
            <a:off x="3612762" y="406282"/>
            <a:ext cx="2768600" cy="3683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51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3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数据结构的逻辑结</a:t>
            </a:r>
            <a:r>
              <a:rPr sz="23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300" dirty="0"/>
          </a:p>
        </p:txBody>
      </p:sp>
      <p:sp>
        <p:nvSpPr>
          <p:cNvPr id="261" name="textbox 261"/>
          <p:cNvSpPr/>
          <p:nvPr/>
        </p:nvSpPr>
        <p:spPr>
          <a:xfrm>
            <a:off x="7214718" y="6097192"/>
            <a:ext cx="922019" cy="2743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375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1700" spc="70" dirty="0">
                <a:solidFill>
                  <a:srgbClr val="0000FF">
                    <a:alpha val="100000"/>
                  </a:srgbClr>
                </a:solidFill>
                <a:latin typeface="MS Mincho"/>
                <a:ea typeface="MS Mincho"/>
                <a:cs typeface="MS Mincho"/>
              </a:rPr>
              <a:t>集合</a:t>
            </a:r>
            <a:r>
              <a:rPr sz="1700" spc="70" dirty="0">
                <a:solidFill>
                  <a:srgbClr val="0000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</a:t>
            </a:r>
            <a:r>
              <a:rPr sz="1700" spc="40" dirty="0">
                <a:solidFill>
                  <a:srgbClr val="0000FF">
                    <a:alpha val="100000"/>
                  </a:srgbClr>
                </a:solidFill>
                <a:latin typeface="MS Mincho"/>
                <a:ea typeface="MS Mincho"/>
                <a:cs typeface="MS Mincho"/>
              </a:rPr>
              <a:t>构</a:t>
            </a:r>
            <a:endParaRPr lang="MS Mincho" altLang="MS Mincho" sz="1700" dirty="0"/>
          </a:p>
        </p:txBody>
      </p:sp>
      <p:sp>
        <p:nvSpPr>
          <p:cNvPr id="262" name="textbox 262"/>
          <p:cNvSpPr/>
          <p:nvPr/>
        </p:nvSpPr>
        <p:spPr>
          <a:xfrm>
            <a:off x="3060912" y="6097192"/>
            <a:ext cx="915035" cy="2800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11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1700" spc="60" dirty="0">
                <a:solidFill>
                  <a:srgbClr val="0000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树形结</a:t>
            </a:r>
            <a:r>
              <a:rPr sz="1700" spc="20" dirty="0">
                <a:solidFill>
                  <a:srgbClr val="0000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lang="SimSun" altLang="SimSun" sz="1700" dirty="0"/>
          </a:p>
        </p:txBody>
      </p:sp>
      <p:sp>
        <p:nvSpPr>
          <p:cNvPr id="263" name="textbox 263"/>
          <p:cNvSpPr/>
          <p:nvPr/>
        </p:nvSpPr>
        <p:spPr>
          <a:xfrm>
            <a:off x="1406390" y="6074493"/>
            <a:ext cx="912494" cy="281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65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1700" spc="50" dirty="0">
                <a:solidFill>
                  <a:srgbClr val="0000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线性结</a:t>
            </a:r>
            <a:r>
              <a:rPr sz="1700" spc="30" dirty="0">
                <a:solidFill>
                  <a:srgbClr val="0000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lang="SimSun" altLang="SimSun" sz="1700" dirty="0"/>
          </a:p>
        </p:txBody>
      </p:sp>
      <p:sp>
        <p:nvSpPr>
          <p:cNvPr id="264" name="textbox 264"/>
          <p:cNvSpPr/>
          <p:nvPr/>
        </p:nvSpPr>
        <p:spPr>
          <a:xfrm>
            <a:off x="5237601" y="6097192"/>
            <a:ext cx="900430" cy="276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44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1700" spc="30" dirty="0">
                <a:solidFill>
                  <a:srgbClr val="0000FF">
                    <a:alpha val="100000"/>
                  </a:srgbClr>
                </a:solidFill>
                <a:latin typeface="MS Mincho"/>
                <a:ea typeface="MS Mincho"/>
                <a:cs typeface="MS Mincho"/>
              </a:rPr>
              <a:t>网状</a:t>
            </a:r>
            <a:r>
              <a:rPr sz="1700" spc="20" dirty="0">
                <a:solidFill>
                  <a:srgbClr val="0000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</a:t>
            </a:r>
            <a:r>
              <a:rPr sz="1700" spc="0" dirty="0">
                <a:solidFill>
                  <a:srgbClr val="0000FF">
                    <a:alpha val="100000"/>
                  </a:srgbClr>
                </a:solidFill>
                <a:latin typeface="MS Mincho"/>
                <a:ea typeface="MS Mincho"/>
                <a:cs typeface="MS Mincho"/>
              </a:rPr>
              <a:t>构</a:t>
            </a:r>
            <a:endParaRPr lang="MS Mincho" altLang="MS Mincho" sz="17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C7CF88-75B3-4718-8385-FA97023A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44" y="4380141"/>
            <a:ext cx="555585" cy="1533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831F34-A3B3-4BC3-BAFE-7F26A420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672" y="4523485"/>
            <a:ext cx="1319514" cy="15510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BF70AB-69CA-4803-8799-C902E721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783" y="4616082"/>
            <a:ext cx="1250066" cy="13658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7A6C74-938C-4F07-9DF2-F2F3327CA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010" y="4581358"/>
            <a:ext cx="1342663" cy="140053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319"/>
          <p:cNvSpPr/>
          <p:nvPr/>
        </p:nvSpPr>
        <p:spPr>
          <a:xfrm>
            <a:off x="1060195" y="1616201"/>
            <a:ext cx="7200900" cy="3750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545"/>
              </a:lnSpc>
              <a:tabLst/>
            </a:pPr>
            <a:endParaRPr lang="Arial" altLang="Arial" sz="100" dirty="0"/>
          </a:p>
          <a:p>
            <a:pPr marL="14732" algn="l" rtl="0" eaLnBrk="0">
              <a:lnSpc>
                <a:spcPct val="95000"/>
              </a:lnSpc>
              <a:tabLst/>
            </a:pPr>
            <a:r>
              <a:rPr sz="200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数据结构的形式定义为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2000" dirty="0"/>
          </a:p>
          <a:p>
            <a:pPr marL="929132" algn="l" rtl="0" eaLnBrk="0">
              <a:lnSpc>
                <a:spcPts val="2863"/>
              </a:lnSpc>
              <a:spcBef>
                <a:spcPts val="1233"/>
              </a:spcBef>
              <a:tabLst/>
            </a:pPr>
            <a:r>
              <a:rPr sz="1900" spc="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数据结构是一个二</a:t>
            </a:r>
            <a:r>
              <a:rPr sz="19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组：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Data_Structures=(D,S)</a:t>
            </a:r>
            <a:endParaRPr lang="Arial" altLang="Arial" sz="2000" dirty="0"/>
          </a:p>
          <a:p>
            <a:pPr marL="13716" algn="l" rtl="0" eaLnBrk="0">
              <a:lnSpc>
                <a:spcPct val="96000"/>
              </a:lnSpc>
              <a:spcBef>
                <a:spcPts val="1311"/>
              </a:spcBef>
              <a:tabLst/>
            </a:pP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其中：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数据元素的有限集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</a:t>
            </a:r>
            <a:r>
              <a:rPr sz="1900" spc="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系的有限集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95000"/>
              </a:lnSpc>
              <a:spcBef>
                <a:spcPts val="605"/>
              </a:spcBef>
              <a:tabLst/>
            </a:pPr>
            <a:r>
              <a:rPr sz="20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  复数的数据结构定义如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下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2000" dirty="0"/>
          </a:p>
          <a:p>
            <a:pPr marL="1063244" algn="l" rtl="0" eaLnBrk="0">
              <a:lnSpc>
                <a:spcPts val="2727"/>
              </a:lnSpc>
              <a:spcBef>
                <a:spcPts val="1147"/>
              </a:spcBef>
              <a:tabLst/>
            </a:pP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Complex=(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2000" dirty="0"/>
          </a:p>
          <a:p>
            <a:pPr marL="13716" algn="l" rtl="0" eaLnBrk="0">
              <a:lnSpc>
                <a:spcPct val="160000"/>
              </a:lnSpc>
              <a:spcBef>
                <a:spcPts val="84"/>
              </a:spcBef>
              <a:tabLst/>
            </a:pP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其中： 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是含两个实数的集合 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﹛ 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C1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 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﹜ </a:t>
            </a:r>
            <a:r>
              <a:rPr sz="200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，分别表示复数的实部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和虚部。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={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定义在集合上的一种关系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〈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C1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C2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〉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</p:txBody>
      </p:sp>
      <p:sp>
        <p:nvSpPr>
          <p:cNvPr id="320" name="textbox 320"/>
          <p:cNvSpPr/>
          <p:nvPr/>
        </p:nvSpPr>
        <p:spPr>
          <a:xfrm>
            <a:off x="3612762" y="406282"/>
            <a:ext cx="2768600" cy="369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3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数据结构的形式定</a:t>
            </a:r>
            <a:r>
              <a:rPr sz="23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义</a:t>
            </a:r>
            <a:endParaRPr lang="SimHei" altLang="SimHei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0"/>
          <p:cNvSpPr/>
          <p:nvPr/>
        </p:nvSpPr>
        <p:spPr>
          <a:xfrm>
            <a:off x="1143063" y="3623817"/>
            <a:ext cx="4490720" cy="20332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506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了解抽象数据类型的表示与实</a:t>
            </a:r>
            <a:r>
              <a:rPr sz="1900" spc="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</a:t>
            </a:r>
            <a:endParaRPr lang="SimSun" altLang="SimSun" sz="1900" dirty="0"/>
          </a:p>
          <a:p>
            <a:pPr algn="l" rtl="0" eaLnBrk="0">
              <a:lnSpc>
                <a:spcPct val="181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ts val="2506"/>
              </a:lnSpc>
              <a:spcBef>
                <a:spcPts val="601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0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理解算法和算法分</a:t>
            </a:r>
            <a:r>
              <a:rPr sz="1900" spc="7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析</a:t>
            </a:r>
            <a:endParaRPr lang="SimSun" altLang="SimSun" sz="1900" dirty="0"/>
          </a:p>
          <a:p>
            <a:pPr algn="l" rtl="0" eaLnBrk="0">
              <a:lnSpc>
                <a:spcPct val="181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500" dirty="0"/>
          </a:p>
          <a:p>
            <a:pPr marL="198881" indent="-186181" algn="l" rtl="0" eaLnBrk="0">
              <a:lnSpc>
                <a:spcPct val="112000"/>
              </a:lnSpc>
              <a:spcBef>
                <a:spcPts val="2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2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掌握计算语句频度和估算算法时间</a:t>
            </a:r>
            <a:r>
              <a:rPr sz="1900" spc="1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复</a:t>
            </a:r>
            <a:r>
              <a:rPr sz="1900" spc="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900" spc="10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杂度的方</a:t>
            </a:r>
            <a:r>
              <a:rPr sz="1900" spc="5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法</a:t>
            </a:r>
            <a:endParaRPr lang="SimSun" altLang="SimSun" sz="1900" dirty="0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6229956" y="2524619"/>
            <a:ext cx="2304443" cy="3190379"/>
            <a:chOff x="0" y="0"/>
            <a:chExt cx="2304443" cy="3190379"/>
          </a:xfrm>
        </p:grpSpPr>
        <p:sp>
          <p:nvSpPr>
            <p:cNvPr id="51" name="path"/>
            <p:cNvSpPr/>
            <p:nvPr/>
          </p:nvSpPr>
          <p:spPr>
            <a:xfrm>
              <a:off x="0" y="1729458"/>
              <a:ext cx="2207372" cy="1460921"/>
            </a:xfrm>
            <a:custGeom>
              <a:avLst/>
              <a:gdLst/>
              <a:ahLst/>
              <a:cxnLst/>
              <a:rect l="0" t="0" r="0" b="0"/>
              <a:pathLst>
                <a:path w="3476" h="2300">
                  <a:moveTo>
                    <a:pt x="27" y="845"/>
                  </a:moveTo>
                  <a:lnTo>
                    <a:pt x="113" y="785"/>
                  </a:lnTo>
                  <a:lnTo>
                    <a:pt x="226" y="801"/>
                  </a:lnTo>
                  <a:lnTo>
                    <a:pt x="265" y="773"/>
                  </a:lnTo>
                  <a:lnTo>
                    <a:pt x="324" y="741"/>
                  </a:lnTo>
                  <a:lnTo>
                    <a:pt x="406" y="713"/>
                  </a:lnTo>
                  <a:lnTo>
                    <a:pt x="605" y="729"/>
                  </a:lnTo>
                  <a:lnTo>
                    <a:pt x="632" y="596"/>
                  </a:lnTo>
                  <a:lnTo>
                    <a:pt x="660" y="495"/>
                  </a:lnTo>
                  <a:lnTo>
                    <a:pt x="675" y="394"/>
                  </a:lnTo>
                  <a:lnTo>
                    <a:pt x="703" y="277"/>
                  </a:lnTo>
                  <a:lnTo>
                    <a:pt x="718" y="189"/>
                  </a:lnTo>
                  <a:lnTo>
                    <a:pt x="745" y="88"/>
                  </a:lnTo>
                  <a:lnTo>
                    <a:pt x="773" y="72"/>
                  </a:lnTo>
                  <a:lnTo>
                    <a:pt x="816" y="56"/>
                  </a:lnTo>
                  <a:lnTo>
                    <a:pt x="914" y="28"/>
                  </a:lnTo>
                  <a:lnTo>
                    <a:pt x="1042" y="15"/>
                  </a:lnTo>
                  <a:lnTo>
                    <a:pt x="1195" y="0"/>
                  </a:lnTo>
                  <a:lnTo>
                    <a:pt x="1476" y="28"/>
                  </a:lnTo>
                  <a:lnTo>
                    <a:pt x="1589" y="44"/>
                  </a:lnTo>
                  <a:lnTo>
                    <a:pt x="1660" y="88"/>
                  </a:lnTo>
                  <a:lnTo>
                    <a:pt x="1687" y="160"/>
                  </a:lnTo>
                  <a:lnTo>
                    <a:pt x="1715" y="217"/>
                  </a:lnTo>
                  <a:lnTo>
                    <a:pt x="1745" y="290"/>
                  </a:lnTo>
                  <a:lnTo>
                    <a:pt x="1773" y="350"/>
                  </a:lnTo>
                  <a:lnTo>
                    <a:pt x="1800" y="407"/>
                  </a:lnTo>
                  <a:lnTo>
                    <a:pt x="1828" y="479"/>
                  </a:lnTo>
                  <a:lnTo>
                    <a:pt x="1871" y="640"/>
                  </a:lnTo>
                  <a:lnTo>
                    <a:pt x="2461" y="656"/>
                  </a:lnTo>
                  <a:lnTo>
                    <a:pt x="2488" y="697"/>
                  </a:lnTo>
                  <a:lnTo>
                    <a:pt x="2519" y="729"/>
                  </a:lnTo>
                  <a:lnTo>
                    <a:pt x="2546" y="741"/>
                  </a:lnTo>
                  <a:lnTo>
                    <a:pt x="2589" y="785"/>
                  </a:lnTo>
                  <a:lnTo>
                    <a:pt x="2644" y="801"/>
                  </a:lnTo>
                  <a:lnTo>
                    <a:pt x="2644" y="946"/>
                  </a:lnTo>
                  <a:lnTo>
                    <a:pt x="2742" y="962"/>
                  </a:lnTo>
                  <a:lnTo>
                    <a:pt x="2828" y="930"/>
                  </a:lnTo>
                  <a:lnTo>
                    <a:pt x="2898" y="902"/>
                  </a:lnTo>
                  <a:lnTo>
                    <a:pt x="2983" y="886"/>
                  </a:lnTo>
                  <a:lnTo>
                    <a:pt x="3066" y="886"/>
                  </a:lnTo>
                  <a:lnTo>
                    <a:pt x="3109" y="946"/>
                  </a:lnTo>
                  <a:lnTo>
                    <a:pt x="3136" y="975"/>
                  </a:lnTo>
                  <a:lnTo>
                    <a:pt x="3164" y="990"/>
                  </a:lnTo>
                  <a:lnTo>
                    <a:pt x="3222" y="1035"/>
                  </a:lnTo>
                  <a:lnTo>
                    <a:pt x="3277" y="1063"/>
                  </a:lnTo>
                  <a:lnTo>
                    <a:pt x="3335" y="1107"/>
                  </a:lnTo>
                  <a:lnTo>
                    <a:pt x="3390" y="1151"/>
                  </a:lnTo>
                  <a:lnTo>
                    <a:pt x="3476" y="1252"/>
                  </a:lnTo>
                  <a:lnTo>
                    <a:pt x="3249" y="1341"/>
                  </a:lnTo>
                  <a:lnTo>
                    <a:pt x="3207" y="1442"/>
                  </a:lnTo>
                  <a:lnTo>
                    <a:pt x="3375" y="1559"/>
                  </a:lnTo>
                  <a:lnTo>
                    <a:pt x="3249" y="1587"/>
                  </a:lnTo>
                  <a:lnTo>
                    <a:pt x="3124" y="1631"/>
                  </a:lnTo>
                  <a:lnTo>
                    <a:pt x="3066" y="1660"/>
                  </a:lnTo>
                  <a:lnTo>
                    <a:pt x="3011" y="1704"/>
                  </a:lnTo>
                  <a:lnTo>
                    <a:pt x="2953" y="1748"/>
                  </a:lnTo>
                  <a:lnTo>
                    <a:pt x="2913" y="1776"/>
                  </a:lnTo>
                  <a:lnTo>
                    <a:pt x="2913" y="1849"/>
                  </a:lnTo>
                  <a:lnTo>
                    <a:pt x="2925" y="1937"/>
                  </a:lnTo>
                  <a:lnTo>
                    <a:pt x="2941" y="2010"/>
                  </a:lnTo>
                  <a:lnTo>
                    <a:pt x="2968" y="2082"/>
                  </a:lnTo>
                  <a:lnTo>
                    <a:pt x="2925" y="2155"/>
                  </a:lnTo>
                  <a:lnTo>
                    <a:pt x="2870" y="2127"/>
                  </a:lnTo>
                  <a:lnTo>
                    <a:pt x="2714" y="2171"/>
                  </a:lnTo>
                  <a:lnTo>
                    <a:pt x="2644" y="2111"/>
                  </a:lnTo>
                  <a:lnTo>
                    <a:pt x="2531" y="2111"/>
                  </a:lnTo>
                  <a:lnTo>
                    <a:pt x="2348" y="2243"/>
                  </a:lnTo>
                  <a:lnTo>
                    <a:pt x="2207" y="2183"/>
                  </a:lnTo>
                  <a:lnTo>
                    <a:pt x="2124" y="2139"/>
                  </a:lnTo>
                  <a:lnTo>
                    <a:pt x="2082" y="2127"/>
                  </a:lnTo>
                  <a:lnTo>
                    <a:pt x="2039" y="2098"/>
                  </a:lnTo>
                  <a:lnTo>
                    <a:pt x="1984" y="2067"/>
                  </a:lnTo>
                  <a:lnTo>
                    <a:pt x="1941" y="2038"/>
                  </a:lnTo>
                  <a:lnTo>
                    <a:pt x="1898" y="2010"/>
                  </a:lnTo>
                  <a:lnTo>
                    <a:pt x="1855" y="1981"/>
                  </a:lnTo>
                  <a:lnTo>
                    <a:pt x="1816" y="1966"/>
                  </a:lnTo>
                  <a:lnTo>
                    <a:pt x="1785" y="1937"/>
                  </a:lnTo>
                  <a:lnTo>
                    <a:pt x="1702" y="1909"/>
                  </a:lnTo>
                  <a:lnTo>
                    <a:pt x="1644" y="1704"/>
                  </a:lnTo>
                  <a:lnTo>
                    <a:pt x="1574" y="1748"/>
                  </a:lnTo>
                  <a:lnTo>
                    <a:pt x="1547" y="1937"/>
                  </a:lnTo>
                  <a:lnTo>
                    <a:pt x="1504" y="2127"/>
                  </a:lnTo>
                  <a:lnTo>
                    <a:pt x="1406" y="2183"/>
                  </a:lnTo>
                  <a:lnTo>
                    <a:pt x="1238" y="2111"/>
                  </a:lnTo>
                  <a:lnTo>
                    <a:pt x="1140" y="2243"/>
                  </a:lnTo>
                  <a:lnTo>
                    <a:pt x="1042" y="2228"/>
                  </a:lnTo>
                  <a:lnTo>
                    <a:pt x="941" y="2300"/>
                  </a:lnTo>
                  <a:lnTo>
                    <a:pt x="871" y="2155"/>
                  </a:lnTo>
                  <a:lnTo>
                    <a:pt x="718" y="2111"/>
                  </a:lnTo>
                  <a:lnTo>
                    <a:pt x="547" y="1877"/>
                  </a:lnTo>
                  <a:lnTo>
                    <a:pt x="535" y="1921"/>
                  </a:lnTo>
                  <a:lnTo>
                    <a:pt x="507" y="1950"/>
                  </a:lnTo>
                  <a:lnTo>
                    <a:pt x="476" y="1981"/>
                  </a:lnTo>
                  <a:lnTo>
                    <a:pt x="449" y="2022"/>
                  </a:lnTo>
                  <a:lnTo>
                    <a:pt x="406" y="1966"/>
                  </a:lnTo>
                  <a:lnTo>
                    <a:pt x="406" y="1820"/>
                  </a:lnTo>
                  <a:lnTo>
                    <a:pt x="379" y="1688"/>
                  </a:lnTo>
                  <a:lnTo>
                    <a:pt x="351" y="1571"/>
                  </a:lnTo>
                  <a:lnTo>
                    <a:pt x="336" y="1514"/>
                  </a:lnTo>
                  <a:lnTo>
                    <a:pt x="324" y="1470"/>
                  </a:lnTo>
                  <a:lnTo>
                    <a:pt x="281" y="1382"/>
                  </a:lnTo>
                  <a:lnTo>
                    <a:pt x="253" y="1341"/>
                  </a:lnTo>
                  <a:lnTo>
                    <a:pt x="226" y="1309"/>
                  </a:lnTo>
                  <a:lnTo>
                    <a:pt x="183" y="1252"/>
                  </a:lnTo>
                  <a:lnTo>
                    <a:pt x="125" y="1192"/>
                  </a:lnTo>
                  <a:lnTo>
                    <a:pt x="85" y="1151"/>
                  </a:lnTo>
                  <a:lnTo>
                    <a:pt x="55" y="1107"/>
                  </a:lnTo>
                  <a:lnTo>
                    <a:pt x="0" y="1035"/>
                  </a:lnTo>
                  <a:lnTo>
                    <a:pt x="0" y="975"/>
                  </a:lnTo>
                  <a:lnTo>
                    <a:pt x="15" y="946"/>
                  </a:lnTo>
                  <a:lnTo>
                    <a:pt x="55" y="918"/>
                  </a:lnTo>
                  <a:lnTo>
                    <a:pt x="27" y="8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" name="path"/>
            <p:cNvSpPr/>
            <p:nvPr/>
          </p:nvSpPr>
          <p:spPr>
            <a:xfrm>
              <a:off x="366924" y="1739478"/>
              <a:ext cx="794032" cy="1414829"/>
            </a:xfrm>
            <a:custGeom>
              <a:avLst/>
              <a:gdLst/>
              <a:ahLst/>
              <a:cxnLst/>
              <a:rect l="0" t="0" r="0" b="0"/>
              <a:pathLst>
                <a:path w="1250" h="2228">
                  <a:moveTo>
                    <a:pt x="351" y="41"/>
                  </a:moveTo>
                  <a:lnTo>
                    <a:pt x="476" y="28"/>
                  </a:lnTo>
                  <a:lnTo>
                    <a:pt x="632" y="0"/>
                  </a:lnTo>
                  <a:lnTo>
                    <a:pt x="914" y="12"/>
                  </a:lnTo>
                  <a:lnTo>
                    <a:pt x="941" y="41"/>
                  </a:lnTo>
                  <a:lnTo>
                    <a:pt x="969" y="72"/>
                  </a:lnTo>
                  <a:lnTo>
                    <a:pt x="1011" y="100"/>
                  </a:lnTo>
                  <a:lnTo>
                    <a:pt x="1039" y="129"/>
                  </a:lnTo>
                  <a:lnTo>
                    <a:pt x="1137" y="318"/>
                  </a:lnTo>
                  <a:lnTo>
                    <a:pt x="1125" y="378"/>
                  </a:lnTo>
                  <a:lnTo>
                    <a:pt x="1167" y="435"/>
                  </a:lnTo>
                  <a:lnTo>
                    <a:pt x="1195" y="492"/>
                  </a:lnTo>
                  <a:lnTo>
                    <a:pt x="1250" y="640"/>
                  </a:lnTo>
                  <a:lnTo>
                    <a:pt x="1222" y="697"/>
                  </a:lnTo>
                  <a:lnTo>
                    <a:pt x="1039" y="785"/>
                  </a:lnTo>
                  <a:lnTo>
                    <a:pt x="1011" y="886"/>
                  </a:lnTo>
                  <a:lnTo>
                    <a:pt x="1011" y="1031"/>
                  </a:lnTo>
                  <a:lnTo>
                    <a:pt x="1027" y="1177"/>
                  </a:lnTo>
                  <a:lnTo>
                    <a:pt x="1039" y="1293"/>
                  </a:lnTo>
                  <a:lnTo>
                    <a:pt x="984" y="1382"/>
                  </a:lnTo>
                  <a:lnTo>
                    <a:pt x="941" y="1470"/>
                  </a:lnTo>
                  <a:lnTo>
                    <a:pt x="898" y="1688"/>
                  </a:lnTo>
                  <a:lnTo>
                    <a:pt x="886" y="1906"/>
                  </a:lnTo>
                  <a:lnTo>
                    <a:pt x="886" y="2111"/>
                  </a:lnTo>
                  <a:lnTo>
                    <a:pt x="856" y="2155"/>
                  </a:lnTo>
                  <a:lnTo>
                    <a:pt x="715" y="2111"/>
                  </a:lnTo>
                  <a:lnTo>
                    <a:pt x="605" y="2228"/>
                  </a:lnTo>
                  <a:lnTo>
                    <a:pt x="535" y="2067"/>
                  </a:lnTo>
                  <a:lnTo>
                    <a:pt x="504" y="1966"/>
                  </a:lnTo>
                  <a:lnTo>
                    <a:pt x="476" y="1833"/>
                  </a:lnTo>
                  <a:lnTo>
                    <a:pt x="449" y="1704"/>
                  </a:lnTo>
                  <a:lnTo>
                    <a:pt x="434" y="1628"/>
                  </a:lnTo>
                  <a:lnTo>
                    <a:pt x="406" y="1555"/>
                  </a:lnTo>
                  <a:lnTo>
                    <a:pt x="394" y="1499"/>
                  </a:lnTo>
                  <a:lnTo>
                    <a:pt x="363" y="1426"/>
                  </a:lnTo>
                  <a:lnTo>
                    <a:pt x="324" y="1366"/>
                  </a:lnTo>
                  <a:lnTo>
                    <a:pt x="293" y="1293"/>
                  </a:lnTo>
                  <a:lnTo>
                    <a:pt x="351" y="1164"/>
                  </a:lnTo>
                  <a:lnTo>
                    <a:pt x="336" y="1019"/>
                  </a:lnTo>
                  <a:lnTo>
                    <a:pt x="394" y="946"/>
                  </a:lnTo>
                  <a:lnTo>
                    <a:pt x="421" y="886"/>
                  </a:lnTo>
                  <a:lnTo>
                    <a:pt x="449" y="830"/>
                  </a:lnTo>
                  <a:lnTo>
                    <a:pt x="492" y="697"/>
                  </a:lnTo>
                  <a:lnTo>
                    <a:pt x="519" y="609"/>
                  </a:lnTo>
                  <a:lnTo>
                    <a:pt x="449" y="492"/>
                  </a:lnTo>
                  <a:lnTo>
                    <a:pt x="464" y="318"/>
                  </a:lnTo>
                  <a:lnTo>
                    <a:pt x="547" y="189"/>
                  </a:lnTo>
                  <a:lnTo>
                    <a:pt x="476" y="113"/>
                  </a:lnTo>
                  <a:lnTo>
                    <a:pt x="308" y="959"/>
                  </a:lnTo>
                  <a:lnTo>
                    <a:pt x="253" y="1019"/>
                  </a:lnTo>
                  <a:lnTo>
                    <a:pt x="223" y="1104"/>
                  </a:lnTo>
                  <a:lnTo>
                    <a:pt x="180" y="1382"/>
                  </a:lnTo>
                  <a:lnTo>
                    <a:pt x="265" y="1426"/>
                  </a:lnTo>
                  <a:lnTo>
                    <a:pt x="281" y="1543"/>
                  </a:lnTo>
                  <a:lnTo>
                    <a:pt x="308" y="1761"/>
                  </a:lnTo>
                  <a:lnTo>
                    <a:pt x="351" y="2155"/>
                  </a:lnTo>
                  <a:lnTo>
                    <a:pt x="210" y="2111"/>
                  </a:lnTo>
                  <a:lnTo>
                    <a:pt x="152" y="2007"/>
                  </a:lnTo>
                  <a:lnTo>
                    <a:pt x="110" y="1861"/>
                  </a:lnTo>
                  <a:lnTo>
                    <a:pt x="97" y="1600"/>
                  </a:lnTo>
                  <a:lnTo>
                    <a:pt x="0" y="1483"/>
                  </a:lnTo>
                  <a:lnTo>
                    <a:pt x="27" y="1366"/>
                  </a:lnTo>
                  <a:lnTo>
                    <a:pt x="39" y="1265"/>
                  </a:lnTo>
                  <a:lnTo>
                    <a:pt x="70" y="1031"/>
                  </a:lnTo>
                  <a:lnTo>
                    <a:pt x="125" y="987"/>
                  </a:lnTo>
                  <a:lnTo>
                    <a:pt x="152" y="871"/>
                  </a:lnTo>
                  <a:lnTo>
                    <a:pt x="180" y="741"/>
                  </a:lnTo>
                  <a:lnTo>
                    <a:pt x="195" y="609"/>
                  </a:lnTo>
                  <a:lnTo>
                    <a:pt x="210" y="479"/>
                  </a:lnTo>
                  <a:lnTo>
                    <a:pt x="238" y="435"/>
                  </a:lnTo>
                  <a:lnTo>
                    <a:pt x="253" y="391"/>
                  </a:lnTo>
                  <a:lnTo>
                    <a:pt x="281" y="362"/>
                  </a:lnTo>
                  <a:lnTo>
                    <a:pt x="308" y="318"/>
                  </a:lnTo>
                  <a:lnTo>
                    <a:pt x="336" y="230"/>
                  </a:lnTo>
                  <a:lnTo>
                    <a:pt x="336" y="129"/>
                  </a:lnTo>
                  <a:lnTo>
                    <a:pt x="308" y="72"/>
                  </a:lnTo>
                  <a:lnTo>
                    <a:pt x="351" y="41"/>
                  </a:lnTo>
                  <a:close/>
                </a:path>
              </a:pathLst>
            </a:custGeom>
            <a:solidFill>
              <a:srgbClr val="D1BABA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3" name="path"/>
            <p:cNvSpPr/>
            <p:nvPr/>
          </p:nvSpPr>
          <p:spPr>
            <a:xfrm>
              <a:off x="563005" y="0"/>
              <a:ext cx="1723963" cy="2256512"/>
            </a:xfrm>
            <a:custGeom>
              <a:avLst/>
              <a:gdLst/>
              <a:ahLst/>
              <a:cxnLst/>
              <a:rect l="0" t="0" r="0" b="0"/>
              <a:pathLst>
                <a:path w="2714" h="3553">
                  <a:moveTo>
                    <a:pt x="718" y="129"/>
                  </a:moveTo>
                  <a:lnTo>
                    <a:pt x="730" y="44"/>
                  </a:lnTo>
                  <a:lnTo>
                    <a:pt x="788" y="0"/>
                  </a:lnTo>
                  <a:lnTo>
                    <a:pt x="871" y="12"/>
                  </a:lnTo>
                  <a:lnTo>
                    <a:pt x="1027" y="56"/>
                  </a:lnTo>
                  <a:lnTo>
                    <a:pt x="1109" y="88"/>
                  </a:lnTo>
                  <a:lnTo>
                    <a:pt x="1180" y="116"/>
                  </a:lnTo>
                  <a:lnTo>
                    <a:pt x="1250" y="173"/>
                  </a:lnTo>
                  <a:lnTo>
                    <a:pt x="1250" y="318"/>
                  </a:lnTo>
                  <a:lnTo>
                    <a:pt x="1210" y="378"/>
                  </a:lnTo>
                  <a:lnTo>
                    <a:pt x="1167" y="467"/>
                  </a:lnTo>
                  <a:lnTo>
                    <a:pt x="1140" y="624"/>
                  </a:lnTo>
                  <a:lnTo>
                    <a:pt x="1180" y="640"/>
                  </a:lnTo>
                  <a:lnTo>
                    <a:pt x="1210" y="669"/>
                  </a:lnTo>
                  <a:lnTo>
                    <a:pt x="1293" y="697"/>
                  </a:lnTo>
                  <a:lnTo>
                    <a:pt x="1363" y="729"/>
                  </a:lnTo>
                  <a:lnTo>
                    <a:pt x="1449" y="757"/>
                  </a:lnTo>
                  <a:lnTo>
                    <a:pt x="1504" y="814"/>
                  </a:lnTo>
                  <a:lnTo>
                    <a:pt x="1547" y="886"/>
                  </a:lnTo>
                  <a:lnTo>
                    <a:pt x="1589" y="959"/>
                  </a:lnTo>
                  <a:lnTo>
                    <a:pt x="1617" y="1035"/>
                  </a:lnTo>
                  <a:lnTo>
                    <a:pt x="1660" y="1208"/>
                  </a:lnTo>
                  <a:lnTo>
                    <a:pt x="1672" y="1369"/>
                  </a:lnTo>
                  <a:lnTo>
                    <a:pt x="1672" y="1527"/>
                  </a:lnTo>
                  <a:lnTo>
                    <a:pt x="1660" y="1675"/>
                  </a:lnTo>
                  <a:lnTo>
                    <a:pt x="1632" y="1805"/>
                  </a:lnTo>
                  <a:lnTo>
                    <a:pt x="1602" y="1893"/>
                  </a:lnTo>
                  <a:lnTo>
                    <a:pt x="1547" y="1893"/>
                  </a:lnTo>
                  <a:lnTo>
                    <a:pt x="1574" y="1966"/>
                  </a:lnTo>
                  <a:lnTo>
                    <a:pt x="1602" y="2038"/>
                  </a:lnTo>
                  <a:lnTo>
                    <a:pt x="1644" y="2171"/>
                  </a:lnTo>
                  <a:lnTo>
                    <a:pt x="1757" y="2183"/>
                  </a:lnTo>
                  <a:lnTo>
                    <a:pt x="1773" y="2127"/>
                  </a:lnTo>
                  <a:lnTo>
                    <a:pt x="1785" y="2095"/>
                  </a:lnTo>
                  <a:lnTo>
                    <a:pt x="1812" y="2067"/>
                  </a:lnTo>
                  <a:lnTo>
                    <a:pt x="1855" y="2010"/>
                  </a:lnTo>
                  <a:lnTo>
                    <a:pt x="1871" y="1981"/>
                  </a:lnTo>
                  <a:lnTo>
                    <a:pt x="1898" y="1966"/>
                  </a:lnTo>
                  <a:lnTo>
                    <a:pt x="1956" y="1937"/>
                  </a:lnTo>
                  <a:lnTo>
                    <a:pt x="2011" y="1921"/>
                  </a:lnTo>
                  <a:lnTo>
                    <a:pt x="2109" y="1950"/>
                  </a:lnTo>
                  <a:lnTo>
                    <a:pt x="2207" y="2010"/>
                  </a:lnTo>
                  <a:lnTo>
                    <a:pt x="2292" y="2095"/>
                  </a:lnTo>
                  <a:lnTo>
                    <a:pt x="2348" y="2054"/>
                  </a:lnTo>
                  <a:lnTo>
                    <a:pt x="2406" y="2054"/>
                  </a:lnTo>
                  <a:lnTo>
                    <a:pt x="2476" y="2111"/>
                  </a:lnTo>
                  <a:lnTo>
                    <a:pt x="2476" y="2183"/>
                  </a:lnTo>
                  <a:lnTo>
                    <a:pt x="2589" y="2199"/>
                  </a:lnTo>
                  <a:lnTo>
                    <a:pt x="2672" y="2243"/>
                  </a:lnTo>
                  <a:lnTo>
                    <a:pt x="2699" y="2344"/>
                  </a:lnTo>
                  <a:lnTo>
                    <a:pt x="2687" y="2433"/>
                  </a:lnTo>
                  <a:lnTo>
                    <a:pt x="2714" y="2490"/>
                  </a:lnTo>
                  <a:lnTo>
                    <a:pt x="2546" y="2490"/>
                  </a:lnTo>
                  <a:lnTo>
                    <a:pt x="2378" y="2461"/>
                  </a:lnTo>
                  <a:lnTo>
                    <a:pt x="2152" y="2445"/>
                  </a:lnTo>
                  <a:lnTo>
                    <a:pt x="1883" y="2461"/>
                  </a:lnTo>
                  <a:lnTo>
                    <a:pt x="1871" y="2840"/>
                  </a:lnTo>
                  <a:lnTo>
                    <a:pt x="1504" y="2868"/>
                  </a:lnTo>
                  <a:lnTo>
                    <a:pt x="1504" y="3013"/>
                  </a:lnTo>
                  <a:lnTo>
                    <a:pt x="1491" y="3102"/>
                  </a:lnTo>
                  <a:lnTo>
                    <a:pt x="1461" y="3174"/>
                  </a:lnTo>
                  <a:lnTo>
                    <a:pt x="1449" y="3247"/>
                  </a:lnTo>
                  <a:lnTo>
                    <a:pt x="1421" y="3320"/>
                  </a:lnTo>
                  <a:lnTo>
                    <a:pt x="1391" y="3392"/>
                  </a:lnTo>
                  <a:lnTo>
                    <a:pt x="1363" y="3452"/>
                  </a:lnTo>
                  <a:lnTo>
                    <a:pt x="1140" y="3553"/>
                  </a:lnTo>
                  <a:lnTo>
                    <a:pt x="929" y="3452"/>
                  </a:lnTo>
                  <a:lnTo>
                    <a:pt x="914" y="3408"/>
                  </a:lnTo>
                  <a:lnTo>
                    <a:pt x="941" y="3364"/>
                  </a:lnTo>
                  <a:lnTo>
                    <a:pt x="969" y="3335"/>
                  </a:lnTo>
                  <a:lnTo>
                    <a:pt x="1011" y="3320"/>
                  </a:lnTo>
                  <a:lnTo>
                    <a:pt x="1054" y="3291"/>
                  </a:lnTo>
                  <a:lnTo>
                    <a:pt x="1140" y="3263"/>
                  </a:lnTo>
                  <a:lnTo>
                    <a:pt x="1210" y="3190"/>
                  </a:lnTo>
                  <a:lnTo>
                    <a:pt x="1195" y="3130"/>
                  </a:lnTo>
                  <a:lnTo>
                    <a:pt x="1167" y="3042"/>
                  </a:lnTo>
                  <a:lnTo>
                    <a:pt x="1140" y="2969"/>
                  </a:lnTo>
                  <a:lnTo>
                    <a:pt x="1109" y="2912"/>
                  </a:lnTo>
                  <a:lnTo>
                    <a:pt x="1027" y="2884"/>
                  </a:lnTo>
                  <a:lnTo>
                    <a:pt x="1054" y="2695"/>
                  </a:lnTo>
                  <a:lnTo>
                    <a:pt x="1039" y="2490"/>
                  </a:lnTo>
                  <a:lnTo>
                    <a:pt x="1027" y="2401"/>
                  </a:lnTo>
                  <a:lnTo>
                    <a:pt x="999" y="2300"/>
                  </a:lnTo>
                  <a:lnTo>
                    <a:pt x="969" y="2256"/>
                  </a:lnTo>
                  <a:lnTo>
                    <a:pt x="956" y="2212"/>
                  </a:lnTo>
                  <a:lnTo>
                    <a:pt x="929" y="2183"/>
                  </a:lnTo>
                  <a:lnTo>
                    <a:pt x="914" y="2139"/>
                  </a:lnTo>
                  <a:lnTo>
                    <a:pt x="660" y="2183"/>
                  </a:lnTo>
                  <a:lnTo>
                    <a:pt x="632" y="2272"/>
                  </a:lnTo>
                  <a:lnTo>
                    <a:pt x="605" y="2344"/>
                  </a:lnTo>
                  <a:lnTo>
                    <a:pt x="577" y="2417"/>
                  </a:lnTo>
                  <a:lnTo>
                    <a:pt x="547" y="2461"/>
                  </a:lnTo>
                  <a:lnTo>
                    <a:pt x="535" y="2505"/>
                  </a:lnTo>
                  <a:lnTo>
                    <a:pt x="507" y="2549"/>
                  </a:lnTo>
                  <a:lnTo>
                    <a:pt x="476" y="2578"/>
                  </a:lnTo>
                  <a:lnTo>
                    <a:pt x="449" y="2622"/>
                  </a:lnTo>
                  <a:lnTo>
                    <a:pt x="437" y="2650"/>
                  </a:lnTo>
                  <a:lnTo>
                    <a:pt x="379" y="2707"/>
                  </a:lnTo>
                  <a:lnTo>
                    <a:pt x="351" y="2739"/>
                  </a:lnTo>
                  <a:lnTo>
                    <a:pt x="324" y="2751"/>
                  </a:lnTo>
                  <a:lnTo>
                    <a:pt x="0" y="2767"/>
                  </a:lnTo>
                  <a:lnTo>
                    <a:pt x="0" y="2723"/>
                  </a:lnTo>
                  <a:lnTo>
                    <a:pt x="15" y="2695"/>
                  </a:lnTo>
                  <a:lnTo>
                    <a:pt x="42" y="2679"/>
                  </a:lnTo>
                  <a:lnTo>
                    <a:pt x="70" y="2650"/>
                  </a:lnTo>
                  <a:lnTo>
                    <a:pt x="97" y="2635"/>
                  </a:lnTo>
                  <a:lnTo>
                    <a:pt x="155" y="2606"/>
                  </a:lnTo>
                  <a:lnTo>
                    <a:pt x="210" y="2591"/>
                  </a:lnTo>
                  <a:lnTo>
                    <a:pt x="210" y="2534"/>
                  </a:lnTo>
                  <a:lnTo>
                    <a:pt x="253" y="2490"/>
                  </a:lnTo>
                  <a:lnTo>
                    <a:pt x="265" y="2433"/>
                  </a:lnTo>
                  <a:lnTo>
                    <a:pt x="296" y="2284"/>
                  </a:lnTo>
                  <a:lnTo>
                    <a:pt x="296" y="2127"/>
                  </a:lnTo>
                  <a:lnTo>
                    <a:pt x="281" y="1994"/>
                  </a:lnTo>
                  <a:lnTo>
                    <a:pt x="296" y="1981"/>
                  </a:lnTo>
                  <a:lnTo>
                    <a:pt x="336" y="1937"/>
                  </a:lnTo>
                  <a:lnTo>
                    <a:pt x="379" y="1906"/>
                  </a:lnTo>
                  <a:lnTo>
                    <a:pt x="437" y="1865"/>
                  </a:lnTo>
                  <a:lnTo>
                    <a:pt x="492" y="1833"/>
                  </a:lnTo>
                  <a:lnTo>
                    <a:pt x="535" y="1805"/>
                  </a:lnTo>
                  <a:lnTo>
                    <a:pt x="590" y="1776"/>
                  </a:lnTo>
                  <a:lnTo>
                    <a:pt x="617" y="1761"/>
                  </a:lnTo>
                  <a:lnTo>
                    <a:pt x="648" y="1688"/>
                  </a:lnTo>
                  <a:lnTo>
                    <a:pt x="660" y="1660"/>
                  </a:lnTo>
                  <a:lnTo>
                    <a:pt x="687" y="1631"/>
                  </a:lnTo>
                  <a:lnTo>
                    <a:pt x="718" y="1587"/>
                  </a:lnTo>
                  <a:lnTo>
                    <a:pt x="758" y="1571"/>
                  </a:lnTo>
                  <a:lnTo>
                    <a:pt x="788" y="1543"/>
                  </a:lnTo>
                  <a:lnTo>
                    <a:pt x="801" y="1527"/>
                  </a:lnTo>
                  <a:lnTo>
                    <a:pt x="788" y="1325"/>
                  </a:lnTo>
                  <a:lnTo>
                    <a:pt x="745" y="1252"/>
                  </a:lnTo>
                  <a:lnTo>
                    <a:pt x="718" y="1180"/>
                  </a:lnTo>
                  <a:lnTo>
                    <a:pt x="675" y="1120"/>
                  </a:lnTo>
                  <a:lnTo>
                    <a:pt x="648" y="1047"/>
                  </a:lnTo>
                  <a:lnTo>
                    <a:pt x="605" y="975"/>
                  </a:lnTo>
                  <a:lnTo>
                    <a:pt x="577" y="918"/>
                  </a:lnTo>
                  <a:lnTo>
                    <a:pt x="535" y="845"/>
                  </a:lnTo>
                  <a:lnTo>
                    <a:pt x="507" y="770"/>
                  </a:lnTo>
                  <a:lnTo>
                    <a:pt x="547" y="697"/>
                  </a:lnTo>
                  <a:lnTo>
                    <a:pt x="730" y="713"/>
                  </a:lnTo>
                  <a:lnTo>
                    <a:pt x="758" y="684"/>
                  </a:lnTo>
                  <a:lnTo>
                    <a:pt x="788" y="656"/>
                  </a:lnTo>
                  <a:lnTo>
                    <a:pt x="828" y="624"/>
                  </a:lnTo>
                  <a:lnTo>
                    <a:pt x="871" y="612"/>
                  </a:lnTo>
                  <a:lnTo>
                    <a:pt x="828" y="568"/>
                  </a:lnTo>
                  <a:lnTo>
                    <a:pt x="828" y="435"/>
                  </a:lnTo>
                  <a:lnTo>
                    <a:pt x="788" y="422"/>
                  </a:lnTo>
                  <a:lnTo>
                    <a:pt x="816" y="290"/>
                  </a:lnTo>
                  <a:lnTo>
                    <a:pt x="801" y="246"/>
                  </a:lnTo>
                  <a:lnTo>
                    <a:pt x="773" y="201"/>
                  </a:lnTo>
                  <a:lnTo>
                    <a:pt x="745" y="160"/>
                  </a:lnTo>
                  <a:lnTo>
                    <a:pt x="718" y="1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" name="path"/>
            <p:cNvSpPr/>
            <p:nvPr/>
          </p:nvSpPr>
          <p:spPr>
            <a:xfrm>
              <a:off x="580479" y="1619237"/>
              <a:ext cx="374689" cy="146293"/>
            </a:xfrm>
            <a:custGeom>
              <a:avLst/>
              <a:gdLst/>
              <a:ahLst/>
              <a:cxnLst/>
              <a:rect l="0" t="0" r="0" b="0"/>
              <a:pathLst>
                <a:path w="590" h="230">
                  <a:moveTo>
                    <a:pt x="0" y="217"/>
                  </a:moveTo>
                  <a:lnTo>
                    <a:pt x="0" y="173"/>
                  </a:lnTo>
                  <a:lnTo>
                    <a:pt x="27" y="157"/>
                  </a:lnTo>
                  <a:lnTo>
                    <a:pt x="58" y="129"/>
                  </a:lnTo>
                  <a:lnTo>
                    <a:pt x="128" y="113"/>
                  </a:lnTo>
                  <a:lnTo>
                    <a:pt x="183" y="157"/>
                  </a:lnTo>
                  <a:lnTo>
                    <a:pt x="183" y="113"/>
                  </a:lnTo>
                  <a:lnTo>
                    <a:pt x="226" y="56"/>
                  </a:lnTo>
                  <a:lnTo>
                    <a:pt x="253" y="28"/>
                  </a:lnTo>
                  <a:lnTo>
                    <a:pt x="281" y="12"/>
                  </a:lnTo>
                  <a:lnTo>
                    <a:pt x="492" y="0"/>
                  </a:lnTo>
                  <a:lnTo>
                    <a:pt x="590" y="129"/>
                  </a:lnTo>
                  <a:lnTo>
                    <a:pt x="562" y="217"/>
                  </a:lnTo>
                  <a:lnTo>
                    <a:pt x="449" y="217"/>
                  </a:lnTo>
                  <a:lnTo>
                    <a:pt x="437" y="189"/>
                  </a:lnTo>
                  <a:lnTo>
                    <a:pt x="351" y="230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C87952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5" name="path"/>
            <p:cNvSpPr/>
            <p:nvPr/>
          </p:nvSpPr>
          <p:spPr>
            <a:xfrm>
              <a:off x="1250262" y="1404809"/>
              <a:ext cx="81539" cy="434869"/>
            </a:xfrm>
            <a:custGeom>
              <a:avLst/>
              <a:gdLst/>
              <a:ahLst/>
              <a:cxnLst/>
              <a:rect l="0" t="0" r="0" b="0"/>
              <a:pathLst>
                <a:path w="128" h="684">
                  <a:moveTo>
                    <a:pt x="15" y="15"/>
                  </a:moveTo>
                  <a:lnTo>
                    <a:pt x="128" y="0"/>
                  </a:lnTo>
                  <a:lnTo>
                    <a:pt x="113" y="684"/>
                  </a:lnTo>
                  <a:lnTo>
                    <a:pt x="0" y="684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F0CEB3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6" name="path"/>
            <p:cNvSpPr/>
            <p:nvPr/>
          </p:nvSpPr>
          <p:spPr>
            <a:xfrm>
              <a:off x="1795795" y="1304609"/>
              <a:ext cx="463997" cy="276552"/>
            </a:xfrm>
            <a:custGeom>
              <a:avLst/>
              <a:gdLst/>
              <a:ahLst/>
              <a:cxnLst/>
              <a:rect l="0" t="0" r="0" b="0"/>
              <a:pathLst>
                <a:path w="730" h="435">
                  <a:moveTo>
                    <a:pt x="0" y="407"/>
                  </a:moveTo>
                  <a:lnTo>
                    <a:pt x="0" y="318"/>
                  </a:lnTo>
                  <a:lnTo>
                    <a:pt x="0" y="274"/>
                  </a:lnTo>
                  <a:lnTo>
                    <a:pt x="27" y="217"/>
                  </a:lnTo>
                  <a:lnTo>
                    <a:pt x="42" y="173"/>
                  </a:lnTo>
                  <a:lnTo>
                    <a:pt x="70" y="116"/>
                  </a:lnTo>
                  <a:lnTo>
                    <a:pt x="113" y="41"/>
                  </a:lnTo>
                  <a:lnTo>
                    <a:pt x="183" y="0"/>
                  </a:lnTo>
                  <a:lnTo>
                    <a:pt x="238" y="41"/>
                  </a:lnTo>
                  <a:lnTo>
                    <a:pt x="281" y="85"/>
                  </a:lnTo>
                  <a:lnTo>
                    <a:pt x="336" y="230"/>
                  </a:lnTo>
                  <a:lnTo>
                    <a:pt x="366" y="129"/>
                  </a:lnTo>
                  <a:lnTo>
                    <a:pt x="437" y="72"/>
                  </a:lnTo>
                  <a:lnTo>
                    <a:pt x="476" y="100"/>
                  </a:lnTo>
                  <a:lnTo>
                    <a:pt x="464" y="157"/>
                  </a:lnTo>
                  <a:lnTo>
                    <a:pt x="492" y="217"/>
                  </a:lnTo>
                  <a:lnTo>
                    <a:pt x="519" y="157"/>
                  </a:lnTo>
                  <a:lnTo>
                    <a:pt x="577" y="157"/>
                  </a:lnTo>
                  <a:lnTo>
                    <a:pt x="648" y="230"/>
                  </a:lnTo>
                  <a:lnTo>
                    <a:pt x="632" y="306"/>
                  </a:lnTo>
                  <a:lnTo>
                    <a:pt x="617" y="334"/>
                  </a:lnTo>
                  <a:lnTo>
                    <a:pt x="605" y="362"/>
                  </a:lnTo>
                  <a:lnTo>
                    <a:pt x="730" y="419"/>
                  </a:lnTo>
                  <a:lnTo>
                    <a:pt x="648" y="435"/>
                  </a:lnTo>
                  <a:lnTo>
                    <a:pt x="590" y="419"/>
                  </a:lnTo>
                  <a:lnTo>
                    <a:pt x="547" y="407"/>
                  </a:lnTo>
                  <a:lnTo>
                    <a:pt x="492" y="391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E0E0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7" name="path"/>
            <p:cNvSpPr/>
            <p:nvPr/>
          </p:nvSpPr>
          <p:spPr>
            <a:xfrm>
              <a:off x="1401691" y="1192385"/>
              <a:ext cx="205787" cy="158316"/>
            </a:xfrm>
            <a:custGeom>
              <a:avLst/>
              <a:gdLst/>
              <a:ahLst/>
              <a:cxnLst/>
              <a:rect l="0" t="0" r="0" b="0"/>
              <a:pathLst>
                <a:path w="324" h="249">
                  <a:moveTo>
                    <a:pt x="0" y="88"/>
                  </a:moveTo>
                  <a:lnTo>
                    <a:pt x="42" y="44"/>
                  </a:lnTo>
                  <a:lnTo>
                    <a:pt x="70" y="0"/>
                  </a:lnTo>
                  <a:lnTo>
                    <a:pt x="269" y="28"/>
                  </a:lnTo>
                  <a:lnTo>
                    <a:pt x="324" y="145"/>
                  </a:lnTo>
                  <a:lnTo>
                    <a:pt x="198" y="249"/>
                  </a:lnTo>
                  <a:lnTo>
                    <a:pt x="113" y="249"/>
                  </a:lnTo>
                  <a:lnTo>
                    <a:pt x="42" y="217"/>
                  </a:lnTo>
                  <a:lnTo>
                    <a:pt x="30" y="160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FFE5D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8" name="path"/>
            <p:cNvSpPr/>
            <p:nvPr/>
          </p:nvSpPr>
          <p:spPr>
            <a:xfrm>
              <a:off x="1331801" y="1248496"/>
              <a:ext cx="454286" cy="601202"/>
            </a:xfrm>
            <a:custGeom>
              <a:avLst/>
              <a:gdLst/>
              <a:ahLst/>
              <a:cxnLst/>
              <a:rect l="0" t="0" r="0" b="0"/>
              <a:pathLst>
                <a:path w="715" h="946">
                  <a:moveTo>
                    <a:pt x="12" y="261"/>
                  </a:moveTo>
                  <a:lnTo>
                    <a:pt x="97" y="246"/>
                  </a:lnTo>
                  <a:lnTo>
                    <a:pt x="97" y="205"/>
                  </a:lnTo>
                  <a:lnTo>
                    <a:pt x="82" y="44"/>
                  </a:lnTo>
                  <a:lnTo>
                    <a:pt x="168" y="0"/>
                  </a:lnTo>
                  <a:lnTo>
                    <a:pt x="223" y="56"/>
                  </a:lnTo>
                  <a:lnTo>
                    <a:pt x="152" y="88"/>
                  </a:lnTo>
                  <a:lnTo>
                    <a:pt x="180" y="205"/>
                  </a:lnTo>
                  <a:lnTo>
                    <a:pt x="363" y="205"/>
                  </a:lnTo>
                  <a:lnTo>
                    <a:pt x="351" y="160"/>
                  </a:lnTo>
                  <a:lnTo>
                    <a:pt x="406" y="116"/>
                  </a:lnTo>
                  <a:lnTo>
                    <a:pt x="421" y="189"/>
                  </a:lnTo>
                  <a:lnTo>
                    <a:pt x="574" y="217"/>
                  </a:lnTo>
                  <a:lnTo>
                    <a:pt x="715" y="246"/>
                  </a:lnTo>
                  <a:lnTo>
                    <a:pt x="715" y="902"/>
                  </a:lnTo>
                  <a:lnTo>
                    <a:pt x="0" y="946"/>
                  </a:lnTo>
                  <a:lnTo>
                    <a:pt x="12" y="261"/>
                  </a:lnTo>
                  <a:close/>
                </a:path>
              </a:pathLst>
            </a:custGeom>
            <a:solidFill>
              <a:srgbClr val="C87952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9" name="path"/>
            <p:cNvSpPr/>
            <p:nvPr/>
          </p:nvSpPr>
          <p:spPr>
            <a:xfrm>
              <a:off x="1153191" y="2146291"/>
              <a:ext cx="669783" cy="969940"/>
            </a:xfrm>
            <a:custGeom>
              <a:avLst/>
              <a:gdLst/>
              <a:ahLst/>
              <a:cxnLst/>
              <a:rect l="0" t="0" r="0" b="0"/>
              <a:pathLst>
                <a:path w="1054" h="1527">
                  <a:moveTo>
                    <a:pt x="27" y="100"/>
                  </a:moveTo>
                  <a:lnTo>
                    <a:pt x="97" y="72"/>
                  </a:lnTo>
                  <a:lnTo>
                    <a:pt x="168" y="41"/>
                  </a:lnTo>
                  <a:lnTo>
                    <a:pt x="336" y="12"/>
                  </a:lnTo>
                  <a:lnTo>
                    <a:pt x="492" y="0"/>
                  </a:lnTo>
                  <a:lnTo>
                    <a:pt x="645" y="0"/>
                  </a:lnTo>
                  <a:lnTo>
                    <a:pt x="632" y="72"/>
                  </a:lnTo>
                  <a:lnTo>
                    <a:pt x="660" y="100"/>
                  </a:lnTo>
                  <a:lnTo>
                    <a:pt x="687" y="129"/>
                  </a:lnTo>
                  <a:lnTo>
                    <a:pt x="715" y="157"/>
                  </a:lnTo>
                  <a:lnTo>
                    <a:pt x="742" y="173"/>
                  </a:lnTo>
                  <a:lnTo>
                    <a:pt x="730" y="290"/>
                  </a:lnTo>
                  <a:lnTo>
                    <a:pt x="715" y="334"/>
                  </a:lnTo>
                  <a:lnTo>
                    <a:pt x="687" y="378"/>
                  </a:lnTo>
                  <a:lnTo>
                    <a:pt x="687" y="451"/>
                  </a:lnTo>
                  <a:lnTo>
                    <a:pt x="715" y="536"/>
                  </a:lnTo>
                  <a:lnTo>
                    <a:pt x="742" y="624"/>
                  </a:lnTo>
                  <a:lnTo>
                    <a:pt x="785" y="725"/>
                  </a:lnTo>
                  <a:lnTo>
                    <a:pt x="813" y="770"/>
                  </a:lnTo>
                  <a:lnTo>
                    <a:pt x="828" y="814"/>
                  </a:lnTo>
                  <a:lnTo>
                    <a:pt x="856" y="858"/>
                  </a:lnTo>
                  <a:lnTo>
                    <a:pt x="883" y="886"/>
                  </a:lnTo>
                  <a:lnTo>
                    <a:pt x="914" y="930"/>
                  </a:lnTo>
                  <a:lnTo>
                    <a:pt x="941" y="959"/>
                  </a:lnTo>
                  <a:lnTo>
                    <a:pt x="953" y="987"/>
                  </a:lnTo>
                  <a:lnTo>
                    <a:pt x="984" y="1019"/>
                  </a:lnTo>
                  <a:lnTo>
                    <a:pt x="984" y="1221"/>
                  </a:lnTo>
                  <a:lnTo>
                    <a:pt x="1054" y="1338"/>
                  </a:lnTo>
                  <a:lnTo>
                    <a:pt x="1039" y="1426"/>
                  </a:lnTo>
                  <a:lnTo>
                    <a:pt x="941" y="1499"/>
                  </a:lnTo>
                  <a:lnTo>
                    <a:pt x="914" y="1338"/>
                  </a:lnTo>
                  <a:lnTo>
                    <a:pt x="898" y="1265"/>
                  </a:lnTo>
                  <a:lnTo>
                    <a:pt x="883" y="1208"/>
                  </a:lnTo>
                  <a:lnTo>
                    <a:pt x="856" y="1136"/>
                  </a:lnTo>
                  <a:lnTo>
                    <a:pt x="813" y="1076"/>
                  </a:lnTo>
                  <a:lnTo>
                    <a:pt x="758" y="1031"/>
                  </a:lnTo>
                  <a:lnTo>
                    <a:pt x="730" y="1003"/>
                  </a:lnTo>
                  <a:lnTo>
                    <a:pt x="703" y="975"/>
                  </a:lnTo>
                  <a:lnTo>
                    <a:pt x="758" y="902"/>
                  </a:lnTo>
                  <a:lnTo>
                    <a:pt x="672" y="814"/>
                  </a:lnTo>
                  <a:lnTo>
                    <a:pt x="672" y="725"/>
                  </a:lnTo>
                  <a:lnTo>
                    <a:pt x="602" y="697"/>
                  </a:lnTo>
                  <a:lnTo>
                    <a:pt x="602" y="640"/>
                  </a:lnTo>
                  <a:lnTo>
                    <a:pt x="590" y="552"/>
                  </a:lnTo>
                  <a:lnTo>
                    <a:pt x="562" y="479"/>
                  </a:lnTo>
                  <a:lnTo>
                    <a:pt x="547" y="451"/>
                  </a:lnTo>
                  <a:lnTo>
                    <a:pt x="531" y="419"/>
                  </a:lnTo>
                  <a:lnTo>
                    <a:pt x="519" y="523"/>
                  </a:lnTo>
                  <a:lnTo>
                    <a:pt x="547" y="624"/>
                  </a:lnTo>
                  <a:lnTo>
                    <a:pt x="562" y="725"/>
                  </a:lnTo>
                  <a:lnTo>
                    <a:pt x="574" y="842"/>
                  </a:lnTo>
                  <a:lnTo>
                    <a:pt x="590" y="886"/>
                  </a:lnTo>
                  <a:lnTo>
                    <a:pt x="617" y="930"/>
                  </a:lnTo>
                  <a:lnTo>
                    <a:pt x="574" y="987"/>
                  </a:lnTo>
                  <a:lnTo>
                    <a:pt x="660" y="1120"/>
                  </a:lnTo>
                  <a:lnTo>
                    <a:pt x="843" y="1221"/>
                  </a:lnTo>
                  <a:lnTo>
                    <a:pt x="828" y="1398"/>
                  </a:lnTo>
                  <a:lnTo>
                    <a:pt x="742" y="1366"/>
                  </a:lnTo>
                  <a:lnTo>
                    <a:pt x="715" y="1410"/>
                  </a:lnTo>
                  <a:lnTo>
                    <a:pt x="672" y="1454"/>
                  </a:lnTo>
                  <a:lnTo>
                    <a:pt x="645" y="1483"/>
                  </a:lnTo>
                  <a:lnTo>
                    <a:pt x="632" y="1499"/>
                  </a:lnTo>
                  <a:lnTo>
                    <a:pt x="590" y="1527"/>
                  </a:lnTo>
                  <a:lnTo>
                    <a:pt x="531" y="1499"/>
                  </a:lnTo>
                  <a:lnTo>
                    <a:pt x="492" y="1454"/>
                  </a:lnTo>
                  <a:lnTo>
                    <a:pt x="449" y="1398"/>
                  </a:lnTo>
                  <a:lnTo>
                    <a:pt x="421" y="1353"/>
                  </a:lnTo>
                  <a:lnTo>
                    <a:pt x="379" y="1293"/>
                  </a:lnTo>
                  <a:lnTo>
                    <a:pt x="336" y="1237"/>
                  </a:lnTo>
                  <a:lnTo>
                    <a:pt x="293" y="1136"/>
                  </a:lnTo>
                  <a:lnTo>
                    <a:pt x="110" y="1120"/>
                  </a:lnTo>
                  <a:lnTo>
                    <a:pt x="39" y="915"/>
                  </a:lnTo>
                  <a:lnTo>
                    <a:pt x="82" y="830"/>
                  </a:lnTo>
                  <a:lnTo>
                    <a:pt x="110" y="741"/>
                  </a:lnTo>
                  <a:lnTo>
                    <a:pt x="152" y="653"/>
                  </a:lnTo>
                  <a:lnTo>
                    <a:pt x="195" y="580"/>
                  </a:lnTo>
                  <a:lnTo>
                    <a:pt x="281" y="552"/>
                  </a:lnTo>
                  <a:lnTo>
                    <a:pt x="363" y="407"/>
                  </a:lnTo>
                  <a:lnTo>
                    <a:pt x="321" y="230"/>
                  </a:lnTo>
                  <a:lnTo>
                    <a:pt x="250" y="201"/>
                  </a:lnTo>
                  <a:lnTo>
                    <a:pt x="180" y="189"/>
                  </a:lnTo>
                  <a:lnTo>
                    <a:pt x="27" y="173"/>
                  </a:lnTo>
                  <a:lnTo>
                    <a:pt x="0" y="129"/>
                  </a:lnTo>
                  <a:lnTo>
                    <a:pt x="27" y="100"/>
                  </a:lnTo>
                  <a:close/>
                </a:path>
              </a:pathLst>
            </a:custGeom>
            <a:solidFill>
              <a:srgbClr val="D1BABA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" name="path"/>
            <p:cNvSpPr/>
            <p:nvPr/>
          </p:nvSpPr>
          <p:spPr>
            <a:xfrm>
              <a:off x="1178431" y="2080160"/>
              <a:ext cx="384395" cy="140281"/>
            </a:xfrm>
            <a:custGeom>
              <a:avLst/>
              <a:gdLst/>
              <a:ahLst/>
              <a:cxnLst/>
              <a:rect l="0" t="0" r="0" b="0"/>
              <a:pathLst>
                <a:path w="605" h="220">
                  <a:moveTo>
                    <a:pt x="15" y="189"/>
                  </a:moveTo>
                  <a:lnTo>
                    <a:pt x="0" y="145"/>
                  </a:lnTo>
                  <a:lnTo>
                    <a:pt x="15" y="116"/>
                  </a:lnTo>
                  <a:lnTo>
                    <a:pt x="42" y="88"/>
                  </a:lnTo>
                  <a:lnTo>
                    <a:pt x="85" y="72"/>
                  </a:lnTo>
                  <a:lnTo>
                    <a:pt x="113" y="59"/>
                  </a:lnTo>
                  <a:lnTo>
                    <a:pt x="171" y="132"/>
                  </a:lnTo>
                  <a:lnTo>
                    <a:pt x="198" y="88"/>
                  </a:lnTo>
                  <a:lnTo>
                    <a:pt x="171" y="44"/>
                  </a:lnTo>
                  <a:lnTo>
                    <a:pt x="241" y="0"/>
                  </a:lnTo>
                  <a:lnTo>
                    <a:pt x="507" y="31"/>
                  </a:lnTo>
                  <a:lnTo>
                    <a:pt x="605" y="116"/>
                  </a:lnTo>
                  <a:lnTo>
                    <a:pt x="562" y="176"/>
                  </a:lnTo>
                  <a:lnTo>
                    <a:pt x="452" y="189"/>
                  </a:lnTo>
                  <a:lnTo>
                    <a:pt x="394" y="160"/>
                  </a:lnTo>
                  <a:lnTo>
                    <a:pt x="324" y="220"/>
                  </a:lnTo>
                  <a:lnTo>
                    <a:pt x="171" y="220"/>
                  </a:lnTo>
                  <a:lnTo>
                    <a:pt x="15" y="189"/>
                  </a:lnTo>
                  <a:close/>
                </a:path>
              </a:pathLst>
            </a:custGeom>
            <a:solidFill>
              <a:srgbClr val="C87952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1" name="path"/>
            <p:cNvSpPr/>
            <p:nvPr/>
          </p:nvSpPr>
          <p:spPr>
            <a:xfrm>
              <a:off x="1428870" y="1164327"/>
              <a:ext cx="116484" cy="38077"/>
            </a:xfrm>
            <a:custGeom>
              <a:avLst/>
              <a:gdLst/>
              <a:ahLst/>
              <a:cxnLst/>
              <a:rect l="0" t="0" r="0" b="0"/>
              <a:pathLst>
                <a:path w="183" h="59">
                  <a:moveTo>
                    <a:pt x="0" y="0"/>
                  </a:moveTo>
                  <a:lnTo>
                    <a:pt x="183" y="15"/>
                  </a:lnTo>
                  <a:lnTo>
                    <a:pt x="155" y="59"/>
                  </a:lnTo>
                  <a:lnTo>
                    <a:pt x="15" y="44"/>
                  </a:lnTo>
                  <a:lnTo>
                    <a:pt x="15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FA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2" name="path"/>
            <p:cNvSpPr/>
            <p:nvPr/>
          </p:nvSpPr>
          <p:spPr>
            <a:xfrm>
              <a:off x="1277442" y="1821642"/>
              <a:ext cx="347510" cy="324648"/>
            </a:xfrm>
            <a:custGeom>
              <a:avLst/>
              <a:gdLst/>
              <a:ahLst/>
              <a:cxnLst/>
              <a:rect l="0" t="0" r="0" b="0"/>
              <a:pathLst>
                <a:path w="547" h="511">
                  <a:moveTo>
                    <a:pt x="0" y="44"/>
                  </a:moveTo>
                  <a:lnTo>
                    <a:pt x="113" y="44"/>
                  </a:lnTo>
                  <a:lnTo>
                    <a:pt x="210" y="15"/>
                  </a:lnTo>
                  <a:lnTo>
                    <a:pt x="324" y="0"/>
                  </a:lnTo>
                  <a:lnTo>
                    <a:pt x="449" y="15"/>
                  </a:lnTo>
                  <a:lnTo>
                    <a:pt x="464" y="321"/>
                  </a:lnTo>
                  <a:lnTo>
                    <a:pt x="519" y="362"/>
                  </a:lnTo>
                  <a:lnTo>
                    <a:pt x="547" y="438"/>
                  </a:lnTo>
                  <a:lnTo>
                    <a:pt x="437" y="511"/>
                  </a:lnTo>
                  <a:lnTo>
                    <a:pt x="324" y="467"/>
                  </a:lnTo>
                  <a:lnTo>
                    <a:pt x="296" y="479"/>
                  </a:lnTo>
                  <a:lnTo>
                    <a:pt x="97" y="407"/>
                  </a:lnTo>
                  <a:lnTo>
                    <a:pt x="140" y="334"/>
                  </a:lnTo>
                  <a:lnTo>
                    <a:pt x="155" y="261"/>
                  </a:lnTo>
                  <a:lnTo>
                    <a:pt x="168" y="189"/>
                  </a:lnTo>
                  <a:lnTo>
                    <a:pt x="125" y="132"/>
                  </a:lnTo>
                  <a:lnTo>
                    <a:pt x="125" y="205"/>
                  </a:lnTo>
                  <a:lnTo>
                    <a:pt x="70" y="217"/>
                  </a:lnTo>
                  <a:lnTo>
                    <a:pt x="42" y="173"/>
                  </a:lnTo>
                  <a:lnTo>
                    <a:pt x="15" y="132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80B9DB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" name="path"/>
            <p:cNvSpPr/>
            <p:nvPr/>
          </p:nvSpPr>
          <p:spPr>
            <a:xfrm>
              <a:off x="0" y="2200399"/>
              <a:ext cx="2180192" cy="629258"/>
            </a:xfrm>
            <a:custGeom>
              <a:avLst/>
              <a:gdLst/>
              <a:ahLst/>
              <a:cxnLst/>
              <a:rect l="0" t="0" r="0" b="0"/>
              <a:pathLst>
                <a:path w="3433" h="990">
                  <a:moveTo>
                    <a:pt x="0" y="306"/>
                  </a:moveTo>
                  <a:lnTo>
                    <a:pt x="15" y="293"/>
                  </a:lnTo>
                  <a:lnTo>
                    <a:pt x="42" y="261"/>
                  </a:lnTo>
                  <a:lnTo>
                    <a:pt x="70" y="233"/>
                  </a:lnTo>
                  <a:lnTo>
                    <a:pt x="97" y="220"/>
                  </a:lnTo>
                  <a:lnTo>
                    <a:pt x="125" y="189"/>
                  </a:lnTo>
                  <a:lnTo>
                    <a:pt x="155" y="176"/>
                  </a:lnTo>
                  <a:lnTo>
                    <a:pt x="183" y="145"/>
                  </a:lnTo>
                  <a:lnTo>
                    <a:pt x="210" y="132"/>
                  </a:lnTo>
                  <a:lnTo>
                    <a:pt x="265" y="88"/>
                  </a:lnTo>
                  <a:lnTo>
                    <a:pt x="324" y="59"/>
                  </a:lnTo>
                  <a:lnTo>
                    <a:pt x="394" y="31"/>
                  </a:lnTo>
                  <a:lnTo>
                    <a:pt x="449" y="0"/>
                  </a:lnTo>
                  <a:lnTo>
                    <a:pt x="577" y="0"/>
                  </a:lnTo>
                  <a:lnTo>
                    <a:pt x="507" y="438"/>
                  </a:lnTo>
                  <a:lnTo>
                    <a:pt x="421" y="523"/>
                  </a:lnTo>
                  <a:lnTo>
                    <a:pt x="406" y="978"/>
                  </a:lnTo>
                  <a:lnTo>
                    <a:pt x="195" y="422"/>
                  </a:lnTo>
                  <a:lnTo>
                    <a:pt x="0" y="306"/>
                  </a:lnTo>
                  <a:close/>
                </a:path>
                <a:path w="3433" h="990">
                  <a:moveTo>
                    <a:pt x="2672" y="261"/>
                  </a:moveTo>
                  <a:lnTo>
                    <a:pt x="2812" y="293"/>
                  </a:lnTo>
                  <a:lnTo>
                    <a:pt x="2883" y="249"/>
                  </a:lnTo>
                  <a:lnTo>
                    <a:pt x="2953" y="220"/>
                  </a:lnTo>
                  <a:lnTo>
                    <a:pt x="3023" y="176"/>
                  </a:lnTo>
                  <a:lnTo>
                    <a:pt x="3094" y="176"/>
                  </a:lnTo>
                  <a:lnTo>
                    <a:pt x="3124" y="205"/>
                  </a:lnTo>
                  <a:lnTo>
                    <a:pt x="3152" y="233"/>
                  </a:lnTo>
                  <a:lnTo>
                    <a:pt x="3179" y="261"/>
                  </a:lnTo>
                  <a:lnTo>
                    <a:pt x="3222" y="293"/>
                  </a:lnTo>
                  <a:lnTo>
                    <a:pt x="3249" y="321"/>
                  </a:lnTo>
                  <a:lnTo>
                    <a:pt x="3292" y="334"/>
                  </a:lnTo>
                  <a:lnTo>
                    <a:pt x="3375" y="366"/>
                  </a:lnTo>
                  <a:lnTo>
                    <a:pt x="3433" y="482"/>
                  </a:lnTo>
                  <a:lnTo>
                    <a:pt x="3292" y="511"/>
                  </a:lnTo>
                  <a:lnTo>
                    <a:pt x="3164" y="684"/>
                  </a:lnTo>
                  <a:lnTo>
                    <a:pt x="3390" y="788"/>
                  </a:lnTo>
                  <a:lnTo>
                    <a:pt x="3136" y="845"/>
                  </a:lnTo>
                  <a:lnTo>
                    <a:pt x="3011" y="902"/>
                  </a:lnTo>
                  <a:lnTo>
                    <a:pt x="2968" y="934"/>
                  </a:lnTo>
                  <a:lnTo>
                    <a:pt x="2913" y="990"/>
                  </a:lnTo>
                  <a:lnTo>
                    <a:pt x="2941" y="801"/>
                  </a:lnTo>
                  <a:lnTo>
                    <a:pt x="2913" y="757"/>
                  </a:lnTo>
                  <a:lnTo>
                    <a:pt x="2870" y="713"/>
                  </a:lnTo>
                  <a:lnTo>
                    <a:pt x="2828" y="672"/>
                  </a:lnTo>
                  <a:lnTo>
                    <a:pt x="2785" y="628"/>
                  </a:lnTo>
                  <a:lnTo>
                    <a:pt x="2742" y="583"/>
                  </a:lnTo>
                  <a:lnTo>
                    <a:pt x="2699" y="539"/>
                  </a:lnTo>
                  <a:lnTo>
                    <a:pt x="2659" y="511"/>
                  </a:lnTo>
                  <a:lnTo>
                    <a:pt x="2617" y="467"/>
                  </a:lnTo>
                  <a:lnTo>
                    <a:pt x="2672" y="261"/>
                  </a:lnTo>
                  <a:close/>
                </a:path>
              </a:pathLst>
            </a:custGeom>
            <a:solidFill>
              <a:srgbClr val="CCCC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" name="path"/>
            <p:cNvSpPr/>
            <p:nvPr/>
          </p:nvSpPr>
          <p:spPr>
            <a:xfrm>
              <a:off x="71832" y="831662"/>
              <a:ext cx="2232610" cy="2330661"/>
            </a:xfrm>
            <a:custGeom>
              <a:avLst/>
              <a:gdLst/>
              <a:ahLst/>
              <a:cxnLst/>
              <a:rect l="0" t="0" r="0" b="0"/>
              <a:pathLst>
                <a:path w="3515" h="3670">
                  <a:moveTo>
                    <a:pt x="2234" y="523"/>
                  </a:moveTo>
                  <a:lnTo>
                    <a:pt x="2390" y="539"/>
                  </a:lnTo>
                  <a:lnTo>
                    <a:pt x="2406" y="539"/>
                  </a:lnTo>
                  <a:lnTo>
                    <a:pt x="2390" y="555"/>
                  </a:lnTo>
                  <a:lnTo>
                    <a:pt x="2250" y="539"/>
                  </a:lnTo>
                  <a:lnTo>
                    <a:pt x="2234" y="523"/>
                  </a:lnTo>
                  <a:close/>
                </a:path>
                <a:path w="3515" h="3670">
                  <a:moveTo>
                    <a:pt x="1913" y="378"/>
                  </a:moveTo>
                  <a:lnTo>
                    <a:pt x="1968" y="482"/>
                  </a:lnTo>
                  <a:lnTo>
                    <a:pt x="2094" y="495"/>
                  </a:lnTo>
                  <a:lnTo>
                    <a:pt x="2109" y="495"/>
                  </a:lnTo>
                  <a:lnTo>
                    <a:pt x="2094" y="511"/>
                  </a:lnTo>
                  <a:lnTo>
                    <a:pt x="1968" y="511"/>
                  </a:lnTo>
                  <a:lnTo>
                    <a:pt x="1941" y="495"/>
                  </a:lnTo>
                  <a:lnTo>
                    <a:pt x="1926" y="438"/>
                  </a:lnTo>
                  <a:lnTo>
                    <a:pt x="1898" y="394"/>
                  </a:lnTo>
                  <a:lnTo>
                    <a:pt x="1898" y="378"/>
                  </a:lnTo>
                  <a:lnTo>
                    <a:pt x="1913" y="378"/>
                  </a:lnTo>
                  <a:close/>
                </a:path>
                <a:path w="3515" h="3670">
                  <a:moveTo>
                    <a:pt x="1632" y="0"/>
                  </a:moveTo>
                  <a:lnTo>
                    <a:pt x="1617" y="176"/>
                  </a:lnTo>
                  <a:lnTo>
                    <a:pt x="1602" y="321"/>
                  </a:lnTo>
                  <a:lnTo>
                    <a:pt x="1589" y="350"/>
                  </a:lnTo>
                  <a:lnTo>
                    <a:pt x="1660" y="407"/>
                  </a:lnTo>
                  <a:lnTo>
                    <a:pt x="1742" y="729"/>
                  </a:lnTo>
                  <a:lnTo>
                    <a:pt x="1773" y="757"/>
                  </a:lnTo>
                  <a:lnTo>
                    <a:pt x="1800" y="785"/>
                  </a:lnTo>
                  <a:lnTo>
                    <a:pt x="1828" y="817"/>
                  </a:lnTo>
                  <a:lnTo>
                    <a:pt x="1855" y="830"/>
                  </a:lnTo>
                  <a:lnTo>
                    <a:pt x="1926" y="861"/>
                  </a:lnTo>
                  <a:lnTo>
                    <a:pt x="2011" y="861"/>
                  </a:lnTo>
                  <a:lnTo>
                    <a:pt x="2023" y="861"/>
                  </a:lnTo>
                  <a:lnTo>
                    <a:pt x="2011" y="874"/>
                  </a:lnTo>
                  <a:lnTo>
                    <a:pt x="1828" y="861"/>
                  </a:lnTo>
                  <a:lnTo>
                    <a:pt x="1757" y="817"/>
                  </a:lnTo>
                  <a:lnTo>
                    <a:pt x="1702" y="744"/>
                  </a:lnTo>
                  <a:lnTo>
                    <a:pt x="1632" y="422"/>
                  </a:lnTo>
                  <a:lnTo>
                    <a:pt x="1602" y="394"/>
                  </a:lnTo>
                  <a:lnTo>
                    <a:pt x="1574" y="366"/>
                  </a:lnTo>
                  <a:lnTo>
                    <a:pt x="1562" y="321"/>
                  </a:lnTo>
                  <a:lnTo>
                    <a:pt x="1574" y="176"/>
                  </a:lnTo>
                  <a:lnTo>
                    <a:pt x="1589" y="88"/>
                  </a:lnTo>
                  <a:lnTo>
                    <a:pt x="1602" y="0"/>
                  </a:lnTo>
                  <a:lnTo>
                    <a:pt x="1632" y="0"/>
                  </a:lnTo>
                  <a:close/>
                </a:path>
                <a:path w="3515" h="3670">
                  <a:moveTo>
                    <a:pt x="1547" y="394"/>
                  </a:moveTo>
                  <a:lnTo>
                    <a:pt x="1491" y="438"/>
                  </a:lnTo>
                  <a:lnTo>
                    <a:pt x="1433" y="467"/>
                  </a:lnTo>
                  <a:lnTo>
                    <a:pt x="1391" y="495"/>
                  </a:lnTo>
                  <a:lnTo>
                    <a:pt x="1336" y="511"/>
                  </a:lnTo>
                  <a:lnTo>
                    <a:pt x="1293" y="539"/>
                  </a:lnTo>
                  <a:lnTo>
                    <a:pt x="1250" y="568"/>
                  </a:lnTo>
                  <a:lnTo>
                    <a:pt x="1195" y="596"/>
                  </a:lnTo>
                  <a:lnTo>
                    <a:pt x="1140" y="640"/>
                  </a:lnTo>
                  <a:lnTo>
                    <a:pt x="1097" y="684"/>
                  </a:lnTo>
                  <a:lnTo>
                    <a:pt x="1070" y="684"/>
                  </a:lnTo>
                  <a:lnTo>
                    <a:pt x="1082" y="640"/>
                  </a:lnTo>
                  <a:lnTo>
                    <a:pt x="1109" y="596"/>
                  </a:lnTo>
                  <a:lnTo>
                    <a:pt x="1140" y="583"/>
                  </a:lnTo>
                  <a:lnTo>
                    <a:pt x="1167" y="568"/>
                  </a:lnTo>
                  <a:lnTo>
                    <a:pt x="1210" y="523"/>
                  </a:lnTo>
                  <a:lnTo>
                    <a:pt x="1265" y="511"/>
                  </a:lnTo>
                  <a:lnTo>
                    <a:pt x="1320" y="482"/>
                  </a:lnTo>
                  <a:lnTo>
                    <a:pt x="1421" y="438"/>
                  </a:lnTo>
                  <a:lnTo>
                    <a:pt x="1476" y="407"/>
                  </a:lnTo>
                  <a:lnTo>
                    <a:pt x="1531" y="378"/>
                  </a:lnTo>
                  <a:lnTo>
                    <a:pt x="1547" y="378"/>
                  </a:lnTo>
                  <a:lnTo>
                    <a:pt x="1547" y="394"/>
                  </a:lnTo>
                  <a:close/>
                </a:path>
                <a:path w="3515" h="3670">
                  <a:moveTo>
                    <a:pt x="1672" y="757"/>
                  </a:moveTo>
                  <a:lnTo>
                    <a:pt x="1644" y="773"/>
                  </a:lnTo>
                  <a:lnTo>
                    <a:pt x="1617" y="801"/>
                  </a:lnTo>
                  <a:lnTo>
                    <a:pt x="1547" y="817"/>
                  </a:lnTo>
                  <a:lnTo>
                    <a:pt x="1461" y="830"/>
                  </a:lnTo>
                  <a:lnTo>
                    <a:pt x="1391" y="861"/>
                  </a:lnTo>
                  <a:lnTo>
                    <a:pt x="1421" y="889"/>
                  </a:lnTo>
                  <a:lnTo>
                    <a:pt x="1421" y="902"/>
                  </a:lnTo>
                  <a:lnTo>
                    <a:pt x="1406" y="934"/>
                  </a:lnTo>
                  <a:lnTo>
                    <a:pt x="1391" y="975"/>
                  </a:lnTo>
                  <a:lnTo>
                    <a:pt x="1378" y="1019"/>
                  </a:lnTo>
                  <a:lnTo>
                    <a:pt x="1351" y="1019"/>
                  </a:lnTo>
                  <a:lnTo>
                    <a:pt x="1351" y="975"/>
                  </a:lnTo>
                  <a:lnTo>
                    <a:pt x="1351" y="934"/>
                  </a:lnTo>
                  <a:lnTo>
                    <a:pt x="1363" y="902"/>
                  </a:lnTo>
                  <a:lnTo>
                    <a:pt x="1391" y="889"/>
                  </a:lnTo>
                  <a:lnTo>
                    <a:pt x="1378" y="874"/>
                  </a:lnTo>
                  <a:lnTo>
                    <a:pt x="1363" y="830"/>
                  </a:lnTo>
                  <a:lnTo>
                    <a:pt x="1406" y="817"/>
                  </a:lnTo>
                  <a:lnTo>
                    <a:pt x="1433" y="801"/>
                  </a:lnTo>
                  <a:lnTo>
                    <a:pt x="1504" y="801"/>
                  </a:lnTo>
                  <a:lnTo>
                    <a:pt x="1574" y="757"/>
                  </a:lnTo>
                  <a:lnTo>
                    <a:pt x="1602" y="729"/>
                  </a:lnTo>
                  <a:lnTo>
                    <a:pt x="1644" y="700"/>
                  </a:lnTo>
                  <a:lnTo>
                    <a:pt x="1660" y="713"/>
                  </a:lnTo>
                  <a:lnTo>
                    <a:pt x="1672" y="757"/>
                  </a:lnTo>
                  <a:close/>
                </a:path>
                <a:path w="3515" h="3670">
                  <a:moveTo>
                    <a:pt x="2406" y="628"/>
                  </a:moveTo>
                  <a:lnTo>
                    <a:pt x="2418" y="672"/>
                  </a:lnTo>
                  <a:lnTo>
                    <a:pt x="2433" y="713"/>
                  </a:lnTo>
                  <a:lnTo>
                    <a:pt x="2418" y="744"/>
                  </a:lnTo>
                  <a:lnTo>
                    <a:pt x="2390" y="773"/>
                  </a:lnTo>
                  <a:lnTo>
                    <a:pt x="2335" y="817"/>
                  </a:lnTo>
                  <a:lnTo>
                    <a:pt x="2265" y="817"/>
                  </a:lnTo>
                  <a:lnTo>
                    <a:pt x="2164" y="817"/>
                  </a:lnTo>
                  <a:lnTo>
                    <a:pt x="2164" y="785"/>
                  </a:lnTo>
                  <a:lnTo>
                    <a:pt x="2179" y="785"/>
                  </a:lnTo>
                  <a:lnTo>
                    <a:pt x="2222" y="801"/>
                  </a:lnTo>
                  <a:lnTo>
                    <a:pt x="2265" y="801"/>
                  </a:lnTo>
                  <a:lnTo>
                    <a:pt x="2335" y="785"/>
                  </a:lnTo>
                  <a:lnTo>
                    <a:pt x="2348" y="773"/>
                  </a:lnTo>
                  <a:lnTo>
                    <a:pt x="2375" y="744"/>
                  </a:lnTo>
                  <a:lnTo>
                    <a:pt x="2418" y="713"/>
                  </a:lnTo>
                  <a:lnTo>
                    <a:pt x="2390" y="684"/>
                  </a:lnTo>
                  <a:lnTo>
                    <a:pt x="2375" y="640"/>
                  </a:lnTo>
                  <a:lnTo>
                    <a:pt x="2390" y="628"/>
                  </a:lnTo>
                  <a:lnTo>
                    <a:pt x="2406" y="628"/>
                  </a:lnTo>
                  <a:close/>
                </a:path>
                <a:path w="3515" h="3670">
                  <a:moveTo>
                    <a:pt x="2195" y="729"/>
                  </a:moveTo>
                  <a:lnTo>
                    <a:pt x="2164" y="757"/>
                  </a:lnTo>
                  <a:lnTo>
                    <a:pt x="2164" y="801"/>
                  </a:lnTo>
                  <a:lnTo>
                    <a:pt x="2164" y="861"/>
                  </a:lnTo>
                  <a:lnTo>
                    <a:pt x="2164" y="874"/>
                  </a:lnTo>
                  <a:lnTo>
                    <a:pt x="2152" y="874"/>
                  </a:lnTo>
                  <a:lnTo>
                    <a:pt x="2137" y="773"/>
                  </a:lnTo>
                  <a:lnTo>
                    <a:pt x="2152" y="729"/>
                  </a:lnTo>
                  <a:lnTo>
                    <a:pt x="2179" y="713"/>
                  </a:lnTo>
                  <a:lnTo>
                    <a:pt x="2195" y="713"/>
                  </a:lnTo>
                  <a:lnTo>
                    <a:pt x="2195" y="729"/>
                  </a:lnTo>
                  <a:close/>
                </a:path>
                <a:path w="3515" h="3670">
                  <a:moveTo>
                    <a:pt x="2164" y="672"/>
                  </a:moveTo>
                  <a:lnTo>
                    <a:pt x="2082" y="700"/>
                  </a:lnTo>
                  <a:lnTo>
                    <a:pt x="2066" y="729"/>
                  </a:lnTo>
                  <a:lnTo>
                    <a:pt x="2082" y="757"/>
                  </a:lnTo>
                  <a:lnTo>
                    <a:pt x="2094" y="874"/>
                  </a:lnTo>
                  <a:lnTo>
                    <a:pt x="2082" y="889"/>
                  </a:lnTo>
                  <a:lnTo>
                    <a:pt x="2066" y="874"/>
                  </a:lnTo>
                  <a:lnTo>
                    <a:pt x="2054" y="757"/>
                  </a:lnTo>
                  <a:lnTo>
                    <a:pt x="2054" y="684"/>
                  </a:lnTo>
                  <a:lnTo>
                    <a:pt x="2082" y="672"/>
                  </a:lnTo>
                  <a:lnTo>
                    <a:pt x="2094" y="656"/>
                  </a:lnTo>
                  <a:lnTo>
                    <a:pt x="2152" y="640"/>
                  </a:lnTo>
                  <a:lnTo>
                    <a:pt x="2164" y="656"/>
                  </a:lnTo>
                  <a:lnTo>
                    <a:pt x="2164" y="672"/>
                  </a:lnTo>
                  <a:close/>
                </a:path>
                <a:path w="3515" h="3670">
                  <a:moveTo>
                    <a:pt x="2124" y="612"/>
                  </a:moveTo>
                  <a:lnTo>
                    <a:pt x="2094" y="656"/>
                  </a:lnTo>
                  <a:lnTo>
                    <a:pt x="2082" y="656"/>
                  </a:lnTo>
                  <a:lnTo>
                    <a:pt x="2082" y="640"/>
                  </a:lnTo>
                  <a:lnTo>
                    <a:pt x="2109" y="596"/>
                  </a:lnTo>
                  <a:lnTo>
                    <a:pt x="2124" y="596"/>
                  </a:lnTo>
                  <a:lnTo>
                    <a:pt x="2137" y="596"/>
                  </a:lnTo>
                  <a:lnTo>
                    <a:pt x="2124" y="612"/>
                  </a:lnTo>
                  <a:close/>
                </a:path>
                <a:path w="3515" h="3670">
                  <a:moveTo>
                    <a:pt x="2164" y="628"/>
                  </a:moveTo>
                  <a:lnTo>
                    <a:pt x="2179" y="672"/>
                  </a:lnTo>
                  <a:lnTo>
                    <a:pt x="2222" y="713"/>
                  </a:lnTo>
                  <a:lnTo>
                    <a:pt x="2222" y="729"/>
                  </a:lnTo>
                  <a:lnTo>
                    <a:pt x="2164" y="684"/>
                  </a:lnTo>
                  <a:lnTo>
                    <a:pt x="2137" y="640"/>
                  </a:lnTo>
                  <a:lnTo>
                    <a:pt x="2152" y="628"/>
                  </a:lnTo>
                  <a:lnTo>
                    <a:pt x="2164" y="628"/>
                  </a:lnTo>
                  <a:close/>
                </a:path>
                <a:path w="3515" h="3670">
                  <a:moveTo>
                    <a:pt x="2418" y="744"/>
                  </a:moveTo>
                  <a:lnTo>
                    <a:pt x="2445" y="785"/>
                  </a:lnTo>
                  <a:lnTo>
                    <a:pt x="2445" y="845"/>
                  </a:lnTo>
                  <a:lnTo>
                    <a:pt x="2445" y="861"/>
                  </a:lnTo>
                  <a:lnTo>
                    <a:pt x="2433" y="861"/>
                  </a:lnTo>
                  <a:lnTo>
                    <a:pt x="2418" y="801"/>
                  </a:lnTo>
                  <a:lnTo>
                    <a:pt x="2390" y="757"/>
                  </a:lnTo>
                  <a:lnTo>
                    <a:pt x="2406" y="744"/>
                  </a:lnTo>
                  <a:lnTo>
                    <a:pt x="2418" y="744"/>
                  </a:lnTo>
                  <a:close/>
                </a:path>
                <a:path w="3515" h="3670">
                  <a:moveTo>
                    <a:pt x="2348" y="801"/>
                  </a:moveTo>
                  <a:lnTo>
                    <a:pt x="2348" y="861"/>
                  </a:lnTo>
                  <a:lnTo>
                    <a:pt x="2335" y="861"/>
                  </a:lnTo>
                  <a:lnTo>
                    <a:pt x="2320" y="801"/>
                  </a:lnTo>
                  <a:lnTo>
                    <a:pt x="2348" y="801"/>
                  </a:lnTo>
                  <a:close/>
                </a:path>
                <a:path w="3515" h="3670">
                  <a:moveTo>
                    <a:pt x="1082" y="744"/>
                  </a:moveTo>
                  <a:lnTo>
                    <a:pt x="1097" y="962"/>
                  </a:lnTo>
                  <a:lnTo>
                    <a:pt x="1097" y="1050"/>
                  </a:lnTo>
                  <a:lnTo>
                    <a:pt x="1097" y="1107"/>
                  </a:lnTo>
                  <a:lnTo>
                    <a:pt x="1082" y="1151"/>
                  </a:lnTo>
                  <a:lnTo>
                    <a:pt x="1070" y="1196"/>
                  </a:lnTo>
                  <a:lnTo>
                    <a:pt x="1039" y="1196"/>
                  </a:lnTo>
                  <a:lnTo>
                    <a:pt x="1039" y="1107"/>
                  </a:lnTo>
                  <a:lnTo>
                    <a:pt x="1054" y="1050"/>
                  </a:lnTo>
                  <a:lnTo>
                    <a:pt x="1070" y="962"/>
                  </a:lnTo>
                  <a:lnTo>
                    <a:pt x="1070" y="744"/>
                  </a:lnTo>
                  <a:lnTo>
                    <a:pt x="1082" y="744"/>
                  </a:lnTo>
                  <a:close/>
                </a:path>
                <a:path w="3515" h="3670">
                  <a:moveTo>
                    <a:pt x="1152" y="801"/>
                  </a:moveTo>
                  <a:lnTo>
                    <a:pt x="1152" y="889"/>
                  </a:lnTo>
                  <a:lnTo>
                    <a:pt x="1180" y="975"/>
                  </a:lnTo>
                  <a:lnTo>
                    <a:pt x="1167" y="1050"/>
                  </a:lnTo>
                  <a:lnTo>
                    <a:pt x="1140" y="1136"/>
                  </a:lnTo>
                  <a:lnTo>
                    <a:pt x="1140" y="1164"/>
                  </a:lnTo>
                  <a:lnTo>
                    <a:pt x="1125" y="1208"/>
                  </a:lnTo>
                  <a:lnTo>
                    <a:pt x="1109" y="1240"/>
                  </a:lnTo>
                  <a:lnTo>
                    <a:pt x="999" y="1252"/>
                  </a:lnTo>
                  <a:lnTo>
                    <a:pt x="1011" y="1281"/>
                  </a:lnTo>
                  <a:lnTo>
                    <a:pt x="1011" y="1297"/>
                  </a:lnTo>
                  <a:lnTo>
                    <a:pt x="999" y="1312"/>
                  </a:lnTo>
                  <a:lnTo>
                    <a:pt x="984" y="1281"/>
                  </a:lnTo>
                  <a:lnTo>
                    <a:pt x="969" y="1252"/>
                  </a:lnTo>
                  <a:lnTo>
                    <a:pt x="969" y="1224"/>
                  </a:lnTo>
                  <a:lnTo>
                    <a:pt x="1027" y="1208"/>
                  </a:lnTo>
                  <a:lnTo>
                    <a:pt x="1070" y="1208"/>
                  </a:lnTo>
                  <a:lnTo>
                    <a:pt x="1109" y="1164"/>
                  </a:lnTo>
                  <a:lnTo>
                    <a:pt x="1109" y="1136"/>
                  </a:lnTo>
                  <a:lnTo>
                    <a:pt x="1140" y="962"/>
                  </a:lnTo>
                  <a:lnTo>
                    <a:pt x="1125" y="801"/>
                  </a:lnTo>
                  <a:lnTo>
                    <a:pt x="1152" y="801"/>
                  </a:lnTo>
                  <a:close/>
                </a:path>
                <a:path w="3515" h="3670">
                  <a:moveTo>
                    <a:pt x="1617" y="612"/>
                  </a:moveTo>
                  <a:lnTo>
                    <a:pt x="1660" y="684"/>
                  </a:lnTo>
                  <a:lnTo>
                    <a:pt x="1687" y="729"/>
                  </a:lnTo>
                  <a:lnTo>
                    <a:pt x="1742" y="874"/>
                  </a:lnTo>
                  <a:lnTo>
                    <a:pt x="1773" y="946"/>
                  </a:lnTo>
                  <a:lnTo>
                    <a:pt x="1800" y="1019"/>
                  </a:lnTo>
                  <a:lnTo>
                    <a:pt x="1855" y="1164"/>
                  </a:lnTo>
                  <a:lnTo>
                    <a:pt x="1871" y="1224"/>
                  </a:lnTo>
                  <a:lnTo>
                    <a:pt x="1871" y="1252"/>
                  </a:lnTo>
                  <a:lnTo>
                    <a:pt x="1855" y="1297"/>
                  </a:lnTo>
                  <a:lnTo>
                    <a:pt x="1843" y="1312"/>
                  </a:lnTo>
                  <a:lnTo>
                    <a:pt x="1828" y="1224"/>
                  </a:lnTo>
                  <a:lnTo>
                    <a:pt x="1812" y="1136"/>
                  </a:lnTo>
                  <a:lnTo>
                    <a:pt x="1702" y="889"/>
                  </a:lnTo>
                  <a:lnTo>
                    <a:pt x="1687" y="817"/>
                  </a:lnTo>
                  <a:lnTo>
                    <a:pt x="1660" y="744"/>
                  </a:lnTo>
                  <a:lnTo>
                    <a:pt x="1632" y="684"/>
                  </a:lnTo>
                  <a:lnTo>
                    <a:pt x="1589" y="628"/>
                  </a:lnTo>
                  <a:lnTo>
                    <a:pt x="1602" y="612"/>
                  </a:lnTo>
                  <a:lnTo>
                    <a:pt x="1617" y="612"/>
                  </a:lnTo>
                  <a:close/>
                </a:path>
                <a:path w="3515" h="3670">
                  <a:moveTo>
                    <a:pt x="1660" y="861"/>
                  </a:moveTo>
                  <a:lnTo>
                    <a:pt x="1491" y="902"/>
                  </a:lnTo>
                  <a:lnTo>
                    <a:pt x="1476" y="918"/>
                  </a:lnTo>
                  <a:lnTo>
                    <a:pt x="1491" y="934"/>
                  </a:lnTo>
                  <a:lnTo>
                    <a:pt x="1519" y="946"/>
                  </a:lnTo>
                  <a:lnTo>
                    <a:pt x="1504" y="975"/>
                  </a:lnTo>
                  <a:lnTo>
                    <a:pt x="1491" y="1019"/>
                  </a:lnTo>
                  <a:lnTo>
                    <a:pt x="1461" y="1063"/>
                  </a:lnTo>
                  <a:lnTo>
                    <a:pt x="1491" y="1151"/>
                  </a:lnTo>
                  <a:lnTo>
                    <a:pt x="1461" y="1224"/>
                  </a:lnTo>
                  <a:lnTo>
                    <a:pt x="1449" y="1252"/>
                  </a:lnTo>
                  <a:lnTo>
                    <a:pt x="1476" y="1297"/>
                  </a:lnTo>
                  <a:lnTo>
                    <a:pt x="1476" y="1353"/>
                  </a:lnTo>
                  <a:lnTo>
                    <a:pt x="1449" y="1398"/>
                  </a:lnTo>
                  <a:lnTo>
                    <a:pt x="1433" y="1413"/>
                  </a:lnTo>
                  <a:lnTo>
                    <a:pt x="1406" y="1413"/>
                  </a:lnTo>
                  <a:lnTo>
                    <a:pt x="1351" y="1398"/>
                  </a:lnTo>
                  <a:lnTo>
                    <a:pt x="1320" y="1385"/>
                  </a:lnTo>
                  <a:lnTo>
                    <a:pt x="1281" y="1341"/>
                  </a:lnTo>
                  <a:lnTo>
                    <a:pt x="1250" y="1312"/>
                  </a:lnTo>
                  <a:lnTo>
                    <a:pt x="1210" y="1281"/>
                  </a:lnTo>
                  <a:lnTo>
                    <a:pt x="1152" y="1281"/>
                  </a:lnTo>
                  <a:lnTo>
                    <a:pt x="1152" y="1268"/>
                  </a:lnTo>
                  <a:lnTo>
                    <a:pt x="1152" y="1252"/>
                  </a:lnTo>
                  <a:lnTo>
                    <a:pt x="1250" y="1281"/>
                  </a:lnTo>
                  <a:lnTo>
                    <a:pt x="1293" y="1325"/>
                  </a:lnTo>
                  <a:lnTo>
                    <a:pt x="1336" y="1353"/>
                  </a:lnTo>
                  <a:lnTo>
                    <a:pt x="1336" y="1369"/>
                  </a:lnTo>
                  <a:lnTo>
                    <a:pt x="1406" y="1385"/>
                  </a:lnTo>
                  <a:lnTo>
                    <a:pt x="1433" y="1369"/>
                  </a:lnTo>
                  <a:lnTo>
                    <a:pt x="1433" y="1325"/>
                  </a:lnTo>
                  <a:lnTo>
                    <a:pt x="1461" y="1312"/>
                  </a:lnTo>
                  <a:lnTo>
                    <a:pt x="1433" y="1268"/>
                  </a:lnTo>
                  <a:lnTo>
                    <a:pt x="1433" y="1196"/>
                  </a:lnTo>
                  <a:lnTo>
                    <a:pt x="1476" y="1151"/>
                  </a:lnTo>
                  <a:lnTo>
                    <a:pt x="1461" y="1107"/>
                  </a:lnTo>
                  <a:lnTo>
                    <a:pt x="1449" y="1063"/>
                  </a:lnTo>
                  <a:lnTo>
                    <a:pt x="1449" y="990"/>
                  </a:lnTo>
                  <a:lnTo>
                    <a:pt x="1476" y="946"/>
                  </a:lnTo>
                  <a:lnTo>
                    <a:pt x="1461" y="934"/>
                  </a:lnTo>
                  <a:lnTo>
                    <a:pt x="1433" y="902"/>
                  </a:lnTo>
                  <a:lnTo>
                    <a:pt x="1449" y="889"/>
                  </a:lnTo>
                  <a:lnTo>
                    <a:pt x="1461" y="874"/>
                  </a:lnTo>
                  <a:lnTo>
                    <a:pt x="1504" y="861"/>
                  </a:lnTo>
                  <a:lnTo>
                    <a:pt x="1562" y="861"/>
                  </a:lnTo>
                  <a:lnTo>
                    <a:pt x="1660" y="830"/>
                  </a:lnTo>
                  <a:lnTo>
                    <a:pt x="1672" y="845"/>
                  </a:lnTo>
                  <a:lnTo>
                    <a:pt x="1660" y="861"/>
                  </a:lnTo>
                  <a:close/>
                </a:path>
                <a:path w="3515" h="3670">
                  <a:moveTo>
                    <a:pt x="1070" y="1297"/>
                  </a:moveTo>
                  <a:lnTo>
                    <a:pt x="929" y="1341"/>
                  </a:lnTo>
                  <a:lnTo>
                    <a:pt x="843" y="1369"/>
                  </a:lnTo>
                  <a:lnTo>
                    <a:pt x="828" y="1385"/>
                  </a:lnTo>
                  <a:lnTo>
                    <a:pt x="801" y="1442"/>
                  </a:lnTo>
                  <a:lnTo>
                    <a:pt x="843" y="1458"/>
                  </a:lnTo>
                  <a:lnTo>
                    <a:pt x="898" y="1458"/>
                  </a:lnTo>
                  <a:lnTo>
                    <a:pt x="1097" y="1458"/>
                  </a:lnTo>
                  <a:lnTo>
                    <a:pt x="1167" y="1458"/>
                  </a:lnTo>
                  <a:lnTo>
                    <a:pt x="1195" y="1429"/>
                  </a:lnTo>
                  <a:lnTo>
                    <a:pt x="1238" y="1413"/>
                  </a:lnTo>
                  <a:lnTo>
                    <a:pt x="1265" y="1413"/>
                  </a:lnTo>
                  <a:lnTo>
                    <a:pt x="1281" y="1429"/>
                  </a:lnTo>
                  <a:lnTo>
                    <a:pt x="1293" y="1458"/>
                  </a:lnTo>
                  <a:lnTo>
                    <a:pt x="1265" y="1470"/>
                  </a:lnTo>
                  <a:lnTo>
                    <a:pt x="1250" y="1458"/>
                  </a:lnTo>
                  <a:lnTo>
                    <a:pt x="1222" y="1442"/>
                  </a:lnTo>
                  <a:lnTo>
                    <a:pt x="1210" y="1442"/>
                  </a:lnTo>
                  <a:lnTo>
                    <a:pt x="1195" y="1470"/>
                  </a:lnTo>
                  <a:lnTo>
                    <a:pt x="1167" y="1486"/>
                  </a:lnTo>
                  <a:lnTo>
                    <a:pt x="1097" y="1486"/>
                  </a:lnTo>
                  <a:lnTo>
                    <a:pt x="898" y="1470"/>
                  </a:lnTo>
                  <a:lnTo>
                    <a:pt x="828" y="1470"/>
                  </a:lnTo>
                  <a:lnTo>
                    <a:pt x="788" y="1458"/>
                  </a:lnTo>
                  <a:lnTo>
                    <a:pt x="788" y="1398"/>
                  </a:lnTo>
                  <a:lnTo>
                    <a:pt x="816" y="1369"/>
                  </a:lnTo>
                  <a:lnTo>
                    <a:pt x="843" y="1353"/>
                  </a:lnTo>
                  <a:lnTo>
                    <a:pt x="914" y="1312"/>
                  </a:lnTo>
                  <a:lnTo>
                    <a:pt x="999" y="1281"/>
                  </a:lnTo>
                  <a:lnTo>
                    <a:pt x="1070" y="1281"/>
                  </a:lnTo>
                  <a:lnTo>
                    <a:pt x="1082" y="1281"/>
                  </a:lnTo>
                  <a:lnTo>
                    <a:pt x="1070" y="1297"/>
                  </a:lnTo>
                  <a:close/>
                </a:path>
                <a:path w="3515" h="3670">
                  <a:moveTo>
                    <a:pt x="969" y="1297"/>
                  </a:moveTo>
                  <a:lnTo>
                    <a:pt x="999" y="1312"/>
                  </a:lnTo>
                  <a:lnTo>
                    <a:pt x="1027" y="1369"/>
                  </a:lnTo>
                  <a:lnTo>
                    <a:pt x="1027" y="1398"/>
                  </a:lnTo>
                  <a:lnTo>
                    <a:pt x="999" y="1385"/>
                  </a:lnTo>
                  <a:lnTo>
                    <a:pt x="969" y="1353"/>
                  </a:lnTo>
                  <a:lnTo>
                    <a:pt x="956" y="1341"/>
                  </a:lnTo>
                  <a:lnTo>
                    <a:pt x="941" y="1312"/>
                  </a:lnTo>
                  <a:lnTo>
                    <a:pt x="956" y="1297"/>
                  </a:lnTo>
                  <a:lnTo>
                    <a:pt x="969" y="1297"/>
                  </a:lnTo>
                  <a:close/>
                </a:path>
                <a:path w="3515" h="3670">
                  <a:moveTo>
                    <a:pt x="1363" y="1458"/>
                  </a:moveTo>
                  <a:lnTo>
                    <a:pt x="1391" y="1458"/>
                  </a:lnTo>
                  <a:lnTo>
                    <a:pt x="1391" y="1413"/>
                  </a:lnTo>
                  <a:lnTo>
                    <a:pt x="1363" y="1413"/>
                  </a:lnTo>
                  <a:lnTo>
                    <a:pt x="1363" y="1458"/>
                  </a:lnTo>
                  <a:close/>
                </a:path>
                <a:path w="3515" h="3670">
                  <a:moveTo>
                    <a:pt x="1855" y="918"/>
                  </a:moveTo>
                  <a:lnTo>
                    <a:pt x="1843" y="1063"/>
                  </a:lnTo>
                  <a:lnTo>
                    <a:pt x="1871" y="1208"/>
                  </a:lnTo>
                  <a:lnTo>
                    <a:pt x="1871" y="1385"/>
                  </a:lnTo>
                  <a:lnTo>
                    <a:pt x="1871" y="1559"/>
                  </a:lnTo>
                  <a:lnTo>
                    <a:pt x="1855" y="1587"/>
                  </a:lnTo>
                  <a:lnTo>
                    <a:pt x="1843" y="1587"/>
                  </a:lnTo>
                  <a:lnTo>
                    <a:pt x="1812" y="1587"/>
                  </a:lnTo>
                  <a:lnTo>
                    <a:pt x="1812" y="1559"/>
                  </a:lnTo>
                  <a:lnTo>
                    <a:pt x="1828" y="1398"/>
                  </a:lnTo>
                  <a:lnTo>
                    <a:pt x="1828" y="1224"/>
                  </a:lnTo>
                  <a:lnTo>
                    <a:pt x="1812" y="1063"/>
                  </a:lnTo>
                  <a:lnTo>
                    <a:pt x="1812" y="1006"/>
                  </a:lnTo>
                  <a:lnTo>
                    <a:pt x="1828" y="918"/>
                  </a:lnTo>
                  <a:lnTo>
                    <a:pt x="1855" y="918"/>
                  </a:lnTo>
                  <a:close/>
                </a:path>
                <a:path w="3515" h="3670">
                  <a:moveTo>
                    <a:pt x="2023" y="889"/>
                  </a:moveTo>
                  <a:lnTo>
                    <a:pt x="2250" y="889"/>
                  </a:lnTo>
                  <a:lnTo>
                    <a:pt x="2672" y="874"/>
                  </a:lnTo>
                  <a:lnTo>
                    <a:pt x="2687" y="874"/>
                  </a:lnTo>
                  <a:lnTo>
                    <a:pt x="2699" y="889"/>
                  </a:lnTo>
                  <a:lnTo>
                    <a:pt x="2687" y="902"/>
                  </a:lnTo>
                  <a:lnTo>
                    <a:pt x="2672" y="918"/>
                  </a:lnTo>
                  <a:lnTo>
                    <a:pt x="2250" y="902"/>
                  </a:lnTo>
                  <a:lnTo>
                    <a:pt x="2023" y="934"/>
                  </a:lnTo>
                  <a:lnTo>
                    <a:pt x="1996" y="918"/>
                  </a:lnTo>
                  <a:lnTo>
                    <a:pt x="1996" y="902"/>
                  </a:lnTo>
                  <a:lnTo>
                    <a:pt x="1996" y="889"/>
                  </a:lnTo>
                  <a:lnTo>
                    <a:pt x="2023" y="889"/>
                  </a:lnTo>
                  <a:close/>
                </a:path>
                <a:path w="3515" h="3670">
                  <a:moveTo>
                    <a:pt x="2023" y="902"/>
                  </a:moveTo>
                  <a:lnTo>
                    <a:pt x="2011" y="1035"/>
                  </a:lnTo>
                  <a:lnTo>
                    <a:pt x="2011" y="1180"/>
                  </a:lnTo>
                  <a:lnTo>
                    <a:pt x="2011" y="1369"/>
                  </a:lnTo>
                  <a:lnTo>
                    <a:pt x="2023" y="1559"/>
                  </a:lnTo>
                  <a:lnTo>
                    <a:pt x="2023" y="1574"/>
                  </a:lnTo>
                  <a:lnTo>
                    <a:pt x="1996" y="1587"/>
                  </a:lnTo>
                  <a:lnTo>
                    <a:pt x="1984" y="1559"/>
                  </a:lnTo>
                  <a:lnTo>
                    <a:pt x="1968" y="1180"/>
                  </a:lnTo>
                  <a:lnTo>
                    <a:pt x="1984" y="1035"/>
                  </a:lnTo>
                  <a:lnTo>
                    <a:pt x="1996" y="902"/>
                  </a:lnTo>
                  <a:lnTo>
                    <a:pt x="2023" y="902"/>
                  </a:lnTo>
                  <a:close/>
                </a:path>
                <a:path w="3515" h="3670">
                  <a:moveTo>
                    <a:pt x="1855" y="1574"/>
                  </a:moveTo>
                  <a:lnTo>
                    <a:pt x="1968" y="1603"/>
                  </a:lnTo>
                  <a:lnTo>
                    <a:pt x="2054" y="1587"/>
                  </a:lnTo>
                  <a:lnTo>
                    <a:pt x="2137" y="1559"/>
                  </a:lnTo>
                  <a:lnTo>
                    <a:pt x="2546" y="1543"/>
                  </a:lnTo>
                  <a:lnTo>
                    <a:pt x="2672" y="1514"/>
                  </a:lnTo>
                  <a:lnTo>
                    <a:pt x="2699" y="1543"/>
                  </a:lnTo>
                  <a:lnTo>
                    <a:pt x="2699" y="1559"/>
                  </a:lnTo>
                  <a:lnTo>
                    <a:pt x="2672" y="1574"/>
                  </a:lnTo>
                  <a:lnTo>
                    <a:pt x="2546" y="1587"/>
                  </a:lnTo>
                  <a:lnTo>
                    <a:pt x="2137" y="1603"/>
                  </a:lnTo>
                  <a:lnTo>
                    <a:pt x="2054" y="1618"/>
                  </a:lnTo>
                  <a:lnTo>
                    <a:pt x="1968" y="1618"/>
                  </a:lnTo>
                  <a:lnTo>
                    <a:pt x="1855" y="1603"/>
                  </a:lnTo>
                  <a:lnTo>
                    <a:pt x="1843" y="1587"/>
                  </a:lnTo>
                  <a:lnTo>
                    <a:pt x="1855" y="1574"/>
                  </a:lnTo>
                  <a:close/>
                </a:path>
                <a:path w="3515" h="3670">
                  <a:moveTo>
                    <a:pt x="2699" y="946"/>
                  </a:moveTo>
                  <a:lnTo>
                    <a:pt x="2687" y="1151"/>
                  </a:lnTo>
                  <a:lnTo>
                    <a:pt x="2699" y="1353"/>
                  </a:lnTo>
                  <a:lnTo>
                    <a:pt x="2699" y="1559"/>
                  </a:lnTo>
                  <a:lnTo>
                    <a:pt x="2687" y="1559"/>
                  </a:lnTo>
                  <a:lnTo>
                    <a:pt x="2672" y="1574"/>
                  </a:lnTo>
                  <a:lnTo>
                    <a:pt x="2656" y="1543"/>
                  </a:lnTo>
                  <a:lnTo>
                    <a:pt x="2672" y="1353"/>
                  </a:lnTo>
                  <a:lnTo>
                    <a:pt x="2687" y="946"/>
                  </a:lnTo>
                  <a:lnTo>
                    <a:pt x="2699" y="946"/>
                  </a:lnTo>
                  <a:close/>
                </a:path>
                <a:path w="3515" h="3670">
                  <a:moveTo>
                    <a:pt x="1913" y="1618"/>
                  </a:moveTo>
                  <a:lnTo>
                    <a:pt x="1926" y="1647"/>
                  </a:lnTo>
                  <a:lnTo>
                    <a:pt x="1941" y="1691"/>
                  </a:lnTo>
                  <a:lnTo>
                    <a:pt x="1968" y="1764"/>
                  </a:lnTo>
                  <a:lnTo>
                    <a:pt x="1968" y="1808"/>
                  </a:lnTo>
                  <a:lnTo>
                    <a:pt x="1968" y="1820"/>
                  </a:lnTo>
                  <a:lnTo>
                    <a:pt x="1996" y="1849"/>
                  </a:lnTo>
                  <a:lnTo>
                    <a:pt x="1996" y="1880"/>
                  </a:lnTo>
                  <a:lnTo>
                    <a:pt x="1984" y="1893"/>
                  </a:lnTo>
                  <a:lnTo>
                    <a:pt x="1941" y="1953"/>
                  </a:lnTo>
                  <a:lnTo>
                    <a:pt x="1926" y="1966"/>
                  </a:lnTo>
                  <a:lnTo>
                    <a:pt x="1913" y="1937"/>
                  </a:lnTo>
                  <a:lnTo>
                    <a:pt x="1926" y="1909"/>
                  </a:lnTo>
                  <a:lnTo>
                    <a:pt x="1953" y="1865"/>
                  </a:lnTo>
                  <a:lnTo>
                    <a:pt x="1941" y="1849"/>
                  </a:lnTo>
                  <a:lnTo>
                    <a:pt x="1941" y="1792"/>
                  </a:lnTo>
                  <a:lnTo>
                    <a:pt x="1953" y="1764"/>
                  </a:lnTo>
                  <a:lnTo>
                    <a:pt x="1926" y="1719"/>
                  </a:lnTo>
                  <a:lnTo>
                    <a:pt x="1913" y="1691"/>
                  </a:lnTo>
                  <a:lnTo>
                    <a:pt x="1883" y="1618"/>
                  </a:lnTo>
                  <a:lnTo>
                    <a:pt x="1898" y="1587"/>
                  </a:lnTo>
                  <a:lnTo>
                    <a:pt x="1913" y="1618"/>
                  </a:lnTo>
                  <a:close/>
                </a:path>
                <a:path w="3515" h="3670">
                  <a:moveTo>
                    <a:pt x="2390" y="1587"/>
                  </a:moveTo>
                  <a:lnTo>
                    <a:pt x="2406" y="1647"/>
                  </a:lnTo>
                  <a:lnTo>
                    <a:pt x="2406" y="1691"/>
                  </a:lnTo>
                  <a:lnTo>
                    <a:pt x="2390" y="1808"/>
                  </a:lnTo>
                  <a:lnTo>
                    <a:pt x="2390" y="1849"/>
                  </a:lnTo>
                  <a:lnTo>
                    <a:pt x="2406" y="1880"/>
                  </a:lnTo>
                  <a:lnTo>
                    <a:pt x="2461" y="1953"/>
                  </a:lnTo>
                  <a:lnTo>
                    <a:pt x="2445" y="1997"/>
                  </a:lnTo>
                  <a:lnTo>
                    <a:pt x="2418" y="2026"/>
                  </a:lnTo>
                  <a:lnTo>
                    <a:pt x="2375" y="2098"/>
                  </a:lnTo>
                  <a:lnTo>
                    <a:pt x="2363" y="2098"/>
                  </a:lnTo>
                  <a:lnTo>
                    <a:pt x="2277" y="2054"/>
                  </a:lnTo>
                  <a:lnTo>
                    <a:pt x="2277" y="2038"/>
                  </a:lnTo>
                  <a:lnTo>
                    <a:pt x="2292" y="2026"/>
                  </a:lnTo>
                  <a:lnTo>
                    <a:pt x="2363" y="2038"/>
                  </a:lnTo>
                  <a:lnTo>
                    <a:pt x="2406" y="2010"/>
                  </a:lnTo>
                  <a:lnTo>
                    <a:pt x="2433" y="1966"/>
                  </a:lnTo>
                  <a:lnTo>
                    <a:pt x="2418" y="1937"/>
                  </a:lnTo>
                  <a:lnTo>
                    <a:pt x="2406" y="1921"/>
                  </a:lnTo>
                  <a:lnTo>
                    <a:pt x="2363" y="1880"/>
                  </a:lnTo>
                  <a:lnTo>
                    <a:pt x="2348" y="1849"/>
                  </a:lnTo>
                  <a:lnTo>
                    <a:pt x="2348" y="1808"/>
                  </a:lnTo>
                  <a:lnTo>
                    <a:pt x="2335" y="1587"/>
                  </a:lnTo>
                  <a:lnTo>
                    <a:pt x="2390" y="1587"/>
                  </a:lnTo>
                  <a:close/>
                </a:path>
                <a:path w="3515" h="3670">
                  <a:moveTo>
                    <a:pt x="2082" y="1660"/>
                  </a:moveTo>
                  <a:lnTo>
                    <a:pt x="2109" y="1704"/>
                  </a:lnTo>
                  <a:lnTo>
                    <a:pt x="2137" y="1764"/>
                  </a:lnTo>
                  <a:lnTo>
                    <a:pt x="2124" y="1776"/>
                  </a:lnTo>
                  <a:lnTo>
                    <a:pt x="2109" y="1792"/>
                  </a:lnTo>
                  <a:lnTo>
                    <a:pt x="2082" y="1836"/>
                  </a:lnTo>
                  <a:lnTo>
                    <a:pt x="2094" y="1893"/>
                  </a:lnTo>
                  <a:lnTo>
                    <a:pt x="2094" y="1909"/>
                  </a:lnTo>
                  <a:lnTo>
                    <a:pt x="2082" y="1921"/>
                  </a:lnTo>
                  <a:lnTo>
                    <a:pt x="2039" y="1953"/>
                  </a:lnTo>
                  <a:lnTo>
                    <a:pt x="2124" y="1981"/>
                  </a:lnTo>
                  <a:lnTo>
                    <a:pt x="2164" y="2010"/>
                  </a:lnTo>
                  <a:lnTo>
                    <a:pt x="2207" y="2038"/>
                  </a:lnTo>
                  <a:lnTo>
                    <a:pt x="2207" y="2054"/>
                  </a:lnTo>
                  <a:lnTo>
                    <a:pt x="2195" y="2054"/>
                  </a:lnTo>
                  <a:lnTo>
                    <a:pt x="2152" y="2026"/>
                  </a:lnTo>
                  <a:lnTo>
                    <a:pt x="2109" y="2010"/>
                  </a:lnTo>
                  <a:lnTo>
                    <a:pt x="2011" y="1997"/>
                  </a:lnTo>
                  <a:lnTo>
                    <a:pt x="1984" y="1997"/>
                  </a:lnTo>
                  <a:lnTo>
                    <a:pt x="1984" y="1966"/>
                  </a:lnTo>
                  <a:lnTo>
                    <a:pt x="1996" y="1953"/>
                  </a:lnTo>
                  <a:lnTo>
                    <a:pt x="2011" y="1921"/>
                  </a:lnTo>
                  <a:lnTo>
                    <a:pt x="2066" y="1893"/>
                  </a:lnTo>
                  <a:lnTo>
                    <a:pt x="2066" y="1880"/>
                  </a:lnTo>
                  <a:lnTo>
                    <a:pt x="2066" y="1836"/>
                  </a:lnTo>
                  <a:lnTo>
                    <a:pt x="2082" y="1792"/>
                  </a:lnTo>
                  <a:lnTo>
                    <a:pt x="2094" y="1748"/>
                  </a:lnTo>
                  <a:lnTo>
                    <a:pt x="2082" y="1704"/>
                  </a:lnTo>
                  <a:lnTo>
                    <a:pt x="2066" y="1660"/>
                  </a:lnTo>
                  <a:lnTo>
                    <a:pt x="2066" y="1647"/>
                  </a:lnTo>
                  <a:lnTo>
                    <a:pt x="2082" y="1660"/>
                  </a:lnTo>
                  <a:close/>
                </a:path>
                <a:path w="3515" h="3670">
                  <a:moveTo>
                    <a:pt x="1968" y="1981"/>
                  </a:moveTo>
                  <a:lnTo>
                    <a:pt x="1828" y="2010"/>
                  </a:lnTo>
                  <a:lnTo>
                    <a:pt x="1773" y="2054"/>
                  </a:lnTo>
                  <a:lnTo>
                    <a:pt x="1730" y="2111"/>
                  </a:lnTo>
                  <a:lnTo>
                    <a:pt x="1742" y="2142"/>
                  </a:lnTo>
                  <a:lnTo>
                    <a:pt x="1773" y="2155"/>
                  </a:lnTo>
                  <a:lnTo>
                    <a:pt x="1941" y="2171"/>
                  </a:lnTo>
                  <a:lnTo>
                    <a:pt x="2094" y="2171"/>
                  </a:lnTo>
                  <a:lnTo>
                    <a:pt x="2137" y="2142"/>
                  </a:lnTo>
                  <a:lnTo>
                    <a:pt x="2164" y="2111"/>
                  </a:lnTo>
                  <a:lnTo>
                    <a:pt x="2195" y="2098"/>
                  </a:lnTo>
                  <a:lnTo>
                    <a:pt x="2250" y="2127"/>
                  </a:lnTo>
                  <a:lnTo>
                    <a:pt x="2292" y="2127"/>
                  </a:lnTo>
                  <a:lnTo>
                    <a:pt x="2305" y="2142"/>
                  </a:lnTo>
                  <a:lnTo>
                    <a:pt x="2265" y="2155"/>
                  </a:lnTo>
                  <a:lnTo>
                    <a:pt x="2234" y="2171"/>
                  </a:lnTo>
                  <a:lnTo>
                    <a:pt x="2207" y="2155"/>
                  </a:lnTo>
                  <a:lnTo>
                    <a:pt x="2109" y="2199"/>
                  </a:lnTo>
                  <a:lnTo>
                    <a:pt x="2023" y="2215"/>
                  </a:lnTo>
                  <a:lnTo>
                    <a:pt x="1941" y="2199"/>
                  </a:lnTo>
                  <a:lnTo>
                    <a:pt x="1773" y="2187"/>
                  </a:lnTo>
                  <a:lnTo>
                    <a:pt x="1715" y="2155"/>
                  </a:lnTo>
                  <a:lnTo>
                    <a:pt x="1687" y="2098"/>
                  </a:lnTo>
                  <a:lnTo>
                    <a:pt x="1702" y="2070"/>
                  </a:lnTo>
                  <a:lnTo>
                    <a:pt x="1730" y="2038"/>
                  </a:lnTo>
                  <a:lnTo>
                    <a:pt x="1773" y="2010"/>
                  </a:lnTo>
                  <a:lnTo>
                    <a:pt x="1800" y="1997"/>
                  </a:lnTo>
                  <a:lnTo>
                    <a:pt x="1883" y="1966"/>
                  </a:lnTo>
                  <a:lnTo>
                    <a:pt x="1968" y="1966"/>
                  </a:lnTo>
                  <a:lnTo>
                    <a:pt x="1968" y="1981"/>
                  </a:lnTo>
                  <a:close/>
                </a:path>
                <a:path w="3515" h="3670">
                  <a:moveTo>
                    <a:pt x="1941" y="2010"/>
                  </a:moveTo>
                  <a:lnTo>
                    <a:pt x="1996" y="2054"/>
                  </a:lnTo>
                  <a:lnTo>
                    <a:pt x="2039" y="2111"/>
                  </a:lnTo>
                  <a:lnTo>
                    <a:pt x="2023" y="2171"/>
                  </a:lnTo>
                  <a:lnTo>
                    <a:pt x="2023" y="2187"/>
                  </a:lnTo>
                  <a:lnTo>
                    <a:pt x="2011" y="2187"/>
                  </a:lnTo>
                  <a:lnTo>
                    <a:pt x="1996" y="2171"/>
                  </a:lnTo>
                  <a:lnTo>
                    <a:pt x="1984" y="2127"/>
                  </a:lnTo>
                  <a:lnTo>
                    <a:pt x="1968" y="2070"/>
                  </a:lnTo>
                  <a:lnTo>
                    <a:pt x="1953" y="2038"/>
                  </a:lnTo>
                  <a:lnTo>
                    <a:pt x="1926" y="2026"/>
                  </a:lnTo>
                  <a:lnTo>
                    <a:pt x="1926" y="2010"/>
                  </a:lnTo>
                  <a:lnTo>
                    <a:pt x="1941" y="2010"/>
                  </a:lnTo>
                  <a:close/>
                </a:path>
                <a:path w="3515" h="3670">
                  <a:moveTo>
                    <a:pt x="788" y="1442"/>
                  </a:moveTo>
                  <a:lnTo>
                    <a:pt x="687" y="1502"/>
                  </a:lnTo>
                  <a:lnTo>
                    <a:pt x="660" y="1530"/>
                  </a:lnTo>
                  <a:lnTo>
                    <a:pt x="645" y="1574"/>
                  </a:lnTo>
                  <a:lnTo>
                    <a:pt x="645" y="1660"/>
                  </a:lnTo>
                  <a:lnTo>
                    <a:pt x="632" y="1748"/>
                  </a:lnTo>
                  <a:lnTo>
                    <a:pt x="617" y="1836"/>
                  </a:lnTo>
                  <a:lnTo>
                    <a:pt x="605" y="1909"/>
                  </a:lnTo>
                  <a:lnTo>
                    <a:pt x="574" y="1997"/>
                  </a:lnTo>
                  <a:lnTo>
                    <a:pt x="504" y="2259"/>
                  </a:lnTo>
                  <a:lnTo>
                    <a:pt x="476" y="2389"/>
                  </a:lnTo>
                  <a:lnTo>
                    <a:pt x="464" y="2505"/>
                  </a:lnTo>
                  <a:lnTo>
                    <a:pt x="464" y="2565"/>
                  </a:lnTo>
                  <a:lnTo>
                    <a:pt x="434" y="2606"/>
                  </a:lnTo>
                  <a:lnTo>
                    <a:pt x="406" y="2638"/>
                  </a:lnTo>
                  <a:lnTo>
                    <a:pt x="363" y="2666"/>
                  </a:lnTo>
                  <a:lnTo>
                    <a:pt x="351" y="2783"/>
                  </a:lnTo>
                  <a:lnTo>
                    <a:pt x="351" y="2884"/>
                  </a:lnTo>
                  <a:lnTo>
                    <a:pt x="351" y="3073"/>
                  </a:lnTo>
                  <a:lnTo>
                    <a:pt x="351" y="3263"/>
                  </a:lnTo>
                  <a:lnTo>
                    <a:pt x="351" y="3408"/>
                  </a:lnTo>
                  <a:lnTo>
                    <a:pt x="324" y="3395"/>
                  </a:lnTo>
                  <a:lnTo>
                    <a:pt x="308" y="3364"/>
                  </a:lnTo>
                  <a:lnTo>
                    <a:pt x="293" y="3263"/>
                  </a:lnTo>
                  <a:lnTo>
                    <a:pt x="308" y="2884"/>
                  </a:lnTo>
                  <a:lnTo>
                    <a:pt x="308" y="2767"/>
                  </a:lnTo>
                  <a:lnTo>
                    <a:pt x="324" y="2710"/>
                  </a:lnTo>
                  <a:lnTo>
                    <a:pt x="336" y="2650"/>
                  </a:lnTo>
                  <a:lnTo>
                    <a:pt x="394" y="2578"/>
                  </a:lnTo>
                  <a:lnTo>
                    <a:pt x="421" y="2505"/>
                  </a:lnTo>
                  <a:lnTo>
                    <a:pt x="449" y="2243"/>
                  </a:lnTo>
                  <a:lnTo>
                    <a:pt x="519" y="1981"/>
                  </a:lnTo>
                  <a:lnTo>
                    <a:pt x="547" y="1893"/>
                  </a:lnTo>
                  <a:lnTo>
                    <a:pt x="574" y="1820"/>
                  </a:lnTo>
                  <a:lnTo>
                    <a:pt x="617" y="1660"/>
                  </a:lnTo>
                  <a:lnTo>
                    <a:pt x="605" y="1587"/>
                  </a:lnTo>
                  <a:lnTo>
                    <a:pt x="617" y="1530"/>
                  </a:lnTo>
                  <a:lnTo>
                    <a:pt x="632" y="1502"/>
                  </a:lnTo>
                  <a:lnTo>
                    <a:pt x="660" y="1486"/>
                  </a:lnTo>
                  <a:lnTo>
                    <a:pt x="718" y="1458"/>
                  </a:lnTo>
                  <a:lnTo>
                    <a:pt x="773" y="1413"/>
                  </a:lnTo>
                  <a:lnTo>
                    <a:pt x="788" y="1442"/>
                  </a:lnTo>
                  <a:close/>
                </a:path>
                <a:path w="3515" h="3670">
                  <a:moveTo>
                    <a:pt x="914" y="1574"/>
                  </a:moveTo>
                  <a:lnTo>
                    <a:pt x="859" y="1631"/>
                  </a:lnTo>
                  <a:lnTo>
                    <a:pt x="828" y="1704"/>
                  </a:lnTo>
                  <a:lnTo>
                    <a:pt x="816" y="1865"/>
                  </a:lnTo>
                  <a:lnTo>
                    <a:pt x="773" y="2199"/>
                  </a:lnTo>
                  <a:lnTo>
                    <a:pt x="745" y="2344"/>
                  </a:lnTo>
                  <a:lnTo>
                    <a:pt x="730" y="2389"/>
                  </a:lnTo>
                  <a:lnTo>
                    <a:pt x="703" y="2417"/>
                  </a:lnTo>
                  <a:lnTo>
                    <a:pt x="675" y="2448"/>
                  </a:lnTo>
                  <a:lnTo>
                    <a:pt x="645" y="2477"/>
                  </a:lnTo>
                  <a:lnTo>
                    <a:pt x="645" y="2594"/>
                  </a:lnTo>
                  <a:lnTo>
                    <a:pt x="632" y="2666"/>
                  </a:lnTo>
                  <a:lnTo>
                    <a:pt x="617" y="2710"/>
                  </a:lnTo>
                  <a:lnTo>
                    <a:pt x="617" y="2811"/>
                  </a:lnTo>
                  <a:lnTo>
                    <a:pt x="632" y="2840"/>
                  </a:lnTo>
                  <a:lnTo>
                    <a:pt x="660" y="2840"/>
                  </a:lnTo>
                  <a:lnTo>
                    <a:pt x="703" y="2868"/>
                  </a:lnTo>
                  <a:lnTo>
                    <a:pt x="718" y="2912"/>
                  </a:lnTo>
                  <a:lnTo>
                    <a:pt x="745" y="3017"/>
                  </a:lnTo>
                  <a:lnTo>
                    <a:pt x="773" y="3146"/>
                  </a:lnTo>
                  <a:lnTo>
                    <a:pt x="788" y="3279"/>
                  </a:lnTo>
                  <a:lnTo>
                    <a:pt x="788" y="3395"/>
                  </a:lnTo>
                  <a:lnTo>
                    <a:pt x="788" y="3512"/>
                  </a:lnTo>
                  <a:lnTo>
                    <a:pt x="788" y="3641"/>
                  </a:lnTo>
                  <a:lnTo>
                    <a:pt x="773" y="3670"/>
                  </a:lnTo>
                  <a:lnTo>
                    <a:pt x="745" y="3626"/>
                  </a:lnTo>
                  <a:lnTo>
                    <a:pt x="730" y="3569"/>
                  </a:lnTo>
                  <a:lnTo>
                    <a:pt x="730" y="3512"/>
                  </a:lnTo>
                  <a:lnTo>
                    <a:pt x="730" y="3279"/>
                  </a:lnTo>
                  <a:lnTo>
                    <a:pt x="703" y="3146"/>
                  </a:lnTo>
                  <a:lnTo>
                    <a:pt x="675" y="3017"/>
                  </a:lnTo>
                  <a:lnTo>
                    <a:pt x="675" y="2944"/>
                  </a:lnTo>
                  <a:lnTo>
                    <a:pt x="675" y="2912"/>
                  </a:lnTo>
                  <a:lnTo>
                    <a:pt x="645" y="2884"/>
                  </a:lnTo>
                  <a:lnTo>
                    <a:pt x="590" y="2868"/>
                  </a:lnTo>
                  <a:lnTo>
                    <a:pt x="562" y="2840"/>
                  </a:lnTo>
                  <a:lnTo>
                    <a:pt x="562" y="2767"/>
                  </a:lnTo>
                  <a:lnTo>
                    <a:pt x="562" y="2723"/>
                  </a:lnTo>
                  <a:lnTo>
                    <a:pt x="605" y="2594"/>
                  </a:lnTo>
                  <a:lnTo>
                    <a:pt x="605" y="2461"/>
                  </a:lnTo>
                  <a:lnTo>
                    <a:pt x="617" y="2448"/>
                  </a:lnTo>
                  <a:lnTo>
                    <a:pt x="660" y="2404"/>
                  </a:lnTo>
                  <a:lnTo>
                    <a:pt x="687" y="2344"/>
                  </a:lnTo>
                  <a:lnTo>
                    <a:pt x="703" y="2199"/>
                  </a:lnTo>
                  <a:lnTo>
                    <a:pt x="730" y="2098"/>
                  </a:lnTo>
                  <a:lnTo>
                    <a:pt x="745" y="2026"/>
                  </a:lnTo>
                  <a:lnTo>
                    <a:pt x="773" y="1865"/>
                  </a:lnTo>
                  <a:lnTo>
                    <a:pt x="816" y="1691"/>
                  </a:lnTo>
                  <a:lnTo>
                    <a:pt x="843" y="1618"/>
                  </a:lnTo>
                  <a:lnTo>
                    <a:pt x="859" y="1587"/>
                  </a:lnTo>
                  <a:lnTo>
                    <a:pt x="898" y="1559"/>
                  </a:lnTo>
                  <a:lnTo>
                    <a:pt x="914" y="1574"/>
                  </a:lnTo>
                  <a:close/>
                </a:path>
                <a:path w="3515" h="3670">
                  <a:moveTo>
                    <a:pt x="1491" y="1442"/>
                  </a:moveTo>
                  <a:lnTo>
                    <a:pt x="1589" y="1502"/>
                  </a:lnTo>
                  <a:lnTo>
                    <a:pt x="1632" y="1603"/>
                  </a:lnTo>
                  <a:lnTo>
                    <a:pt x="1660" y="1660"/>
                  </a:lnTo>
                  <a:lnTo>
                    <a:pt x="1687" y="1691"/>
                  </a:lnTo>
                  <a:lnTo>
                    <a:pt x="1742" y="1776"/>
                  </a:lnTo>
                  <a:lnTo>
                    <a:pt x="1785" y="1981"/>
                  </a:lnTo>
                  <a:lnTo>
                    <a:pt x="1785" y="2010"/>
                  </a:lnTo>
                  <a:lnTo>
                    <a:pt x="1773" y="2010"/>
                  </a:lnTo>
                  <a:lnTo>
                    <a:pt x="1742" y="2010"/>
                  </a:lnTo>
                  <a:lnTo>
                    <a:pt x="1715" y="1909"/>
                  </a:lnTo>
                  <a:lnTo>
                    <a:pt x="1687" y="1792"/>
                  </a:lnTo>
                  <a:lnTo>
                    <a:pt x="1672" y="1748"/>
                  </a:lnTo>
                  <a:lnTo>
                    <a:pt x="1644" y="1704"/>
                  </a:lnTo>
                  <a:lnTo>
                    <a:pt x="1632" y="1675"/>
                  </a:lnTo>
                  <a:lnTo>
                    <a:pt x="1602" y="1631"/>
                  </a:lnTo>
                  <a:lnTo>
                    <a:pt x="1589" y="1574"/>
                  </a:lnTo>
                  <a:lnTo>
                    <a:pt x="1574" y="1514"/>
                  </a:lnTo>
                  <a:lnTo>
                    <a:pt x="1562" y="1502"/>
                  </a:lnTo>
                  <a:lnTo>
                    <a:pt x="1531" y="1486"/>
                  </a:lnTo>
                  <a:lnTo>
                    <a:pt x="1491" y="1458"/>
                  </a:lnTo>
                  <a:lnTo>
                    <a:pt x="1476" y="1442"/>
                  </a:lnTo>
                  <a:lnTo>
                    <a:pt x="1491" y="1442"/>
                  </a:lnTo>
                  <a:close/>
                </a:path>
                <a:path w="3515" h="3670">
                  <a:moveTo>
                    <a:pt x="1391" y="1543"/>
                  </a:moveTo>
                  <a:lnTo>
                    <a:pt x="1449" y="1587"/>
                  </a:lnTo>
                  <a:lnTo>
                    <a:pt x="1531" y="1647"/>
                  </a:lnTo>
                  <a:lnTo>
                    <a:pt x="1562" y="1748"/>
                  </a:lnTo>
                  <a:lnTo>
                    <a:pt x="1562" y="1776"/>
                  </a:lnTo>
                  <a:lnTo>
                    <a:pt x="1531" y="1792"/>
                  </a:lnTo>
                  <a:lnTo>
                    <a:pt x="1519" y="1836"/>
                  </a:lnTo>
                  <a:lnTo>
                    <a:pt x="1531" y="1880"/>
                  </a:lnTo>
                  <a:lnTo>
                    <a:pt x="1562" y="1921"/>
                  </a:lnTo>
                  <a:lnTo>
                    <a:pt x="1547" y="1953"/>
                  </a:lnTo>
                  <a:lnTo>
                    <a:pt x="1519" y="1981"/>
                  </a:lnTo>
                  <a:lnTo>
                    <a:pt x="1433" y="2026"/>
                  </a:lnTo>
                  <a:lnTo>
                    <a:pt x="1504" y="2038"/>
                  </a:lnTo>
                  <a:lnTo>
                    <a:pt x="1562" y="2082"/>
                  </a:lnTo>
                  <a:lnTo>
                    <a:pt x="1602" y="2127"/>
                  </a:lnTo>
                  <a:lnTo>
                    <a:pt x="1617" y="2142"/>
                  </a:lnTo>
                  <a:lnTo>
                    <a:pt x="1632" y="2155"/>
                  </a:lnTo>
                  <a:lnTo>
                    <a:pt x="1617" y="2171"/>
                  </a:lnTo>
                  <a:lnTo>
                    <a:pt x="1589" y="2187"/>
                  </a:lnTo>
                  <a:lnTo>
                    <a:pt x="1531" y="2199"/>
                  </a:lnTo>
                  <a:lnTo>
                    <a:pt x="1547" y="2142"/>
                  </a:lnTo>
                  <a:lnTo>
                    <a:pt x="1504" y="2111"/>
                  </a:lnTo>
                  <a:lnTo>
                    <a:pt x="1476" y="2098"/>
                  </a:lnTo>
                  <a:lnTo>
                    <a:pt x="1391" y="2082"/>
                  </a:lnTo>
                  <a:lnTo>
                    <a:pt x="1363" y="2070"/>
                  </a:lnTo>
                  <a:lnTo>
                    <a:pt x="1363" y="2038"/>
                  </a:lnTo>
                  <a:lnTo>
                    <a:pt x="1391" y="1997"/>
                  </a:lnTo>
                  <a:lnTo>
                    <a:pt x="1519" y="1893"/>
                  </a:lnTo>
                  <a:lnTo>
                    <a:pt x="1491" y="1849"/>
                  </a:lnTo>
                  <a:lnTo>
                    <a:pt x="1461" y="1820"/>
                  </a:lnTo>
                  <a:lnTo>
                    <a:pt x="1476" y="1792"/>
                  </a:lnTo>
                  <a:lnTo>
                    <a:pt x="1491" y="1776"/>
                  </a:lnTo>
                  <a:lnTo>
                    <a:pt x="1519" y="1732"/>
                  </a:lnTo>
                  <a:lnTo>
                    <a:pt x="1504" y="1691"/>
                  </a:lnTo>
                  <a:lnTo>
                    <a:pt x="1476" y="1647"/>
                  </a:lnTo>
                  <a:lnTo>
                    <a:pt x="1449" y="1618"/>
                  </a:lnTo>
                  <a:lnTo>
                    <a:pt x="1391" y="1587"/>
                  </a:lnTo>
                  <a:lnTo>
                    <a:pt x="1336" y="1559"/>
                  </a:lnTo>
                  <a:lnTo>
                    <a:pt x="1336" y="1543"/>
                  </a:lnTo>
                  <a:lnTo>
                    <a:pt x="1391" y="1543"/>
                  </a:lnTo>
                  <a:close/>
                </a:path>
                <a:path w="3515" h="3670">
                  <a:moveTo>
                    <a:pt x="2406" y="2038"/>
                  </a:moveTo>
                  <a:lnTo>
                    <a:pt x="2445" y="2098"/>
                  </a:lnTo>
                  <a:lnTo>
                    <a:pt x="2476" y="2142"/>
                  </a:lnTo>
                  <a:lnTo>
                    <a:pt x="2488" y="2155"/>
                  </a:lnTo>
                  <a:lnTo>
                    <a:pt x="2574" y="2243"/>
                  </a:lnTo>
                  <a:lnTo>
                    <a:pt x="2586" y="2404"/>
                  </a:lnTo>
                  <a:lnTo>
                    <a:pt x="2574" y="2578"/>
                  </a:lnTo>
                  <a:lnTo>
                    <a:pt x="2574" y="2594"/>
                  </a:lnTo>
                  <a:lnTo>
                    <a:pt x="2629" y="2650"/>
                  </a:lnTo>
                  <a:lnTo>
                    <a:pt x="2672" y="2723"/>
                  </a:lnTo>
                  <a:lnTo>
                    <a:pt x="2687" y="2755"/>
                  </a:lnTo>
                  <a:lnTo>
                    <a:pt x="2714" y="2796"/>
                  </a:lnTo>
                  <a:lnTo>
                    <a:pt x="2742" y="2827"/>
                  </a:lnTo>
                  <a:lnTo>
                    <a:pt x="2769" y="2868"/>
                  </a:lnTo>
                  <a:lnTo>
                    <a:pt x="2812" y="2900"/>
                  </a:lnTo>
                  <a:lnTo>
                    <a:pt x="2840" y="2957"/>
                  </a:lnTo>
                  <a:lnTo>
                    <a:pt x="2840" y="3029"/>
                  </a:lnTo>
                  <a:lnTo>
                    <a:pt x="2812" y="3174"/>
                  </a:lnTo>
                  <a:lnTo>
                    <a:pt x="2855" y="3323"/>
                  </a:lnTo>
                  <a:lnTo>
                    <a:pt x="2883" y="3379"/>
                  </a:lnTo>
                  <a:lnTo>
                    <a:pt x="2898" y="3436"/>
                  </a:lnTo>
                  <a:lnTo>
                    <a:pt x="2910" y="3496"/>
                  </a:lnTo>
                  <a:lnTo>
                    <a:pt x="2898" y="3553"/>
                  </a:lnTo>
                  <a:lnTo>
                    <a:pt x="2883" y="3569"/>
                  </a:lnTo>
                  <a:lnTo>
                    <a:pt x="2870" y="3569"/>
                  </a:lnTo>
                  <a:lnTo>
                    <a:pt x="2855" y="3540"/>
                  </a:lnTo>
                  <a:lnTo>
                    <a:pt x="2855" y="3480"/>
                  </a:lnTo>
                  <a:lnTo>
                    <a:pt x="2855" y="3436"/>
                  </a:lnTo>
                  <a:lnTo>
                    <a:pt x="2828" y="3395"/>
                  </a:lnTo>
                  <a:lnTo>
                    <a:pt x="2812" y="3335"/>
                  </a:lnTo>
                  <a:lnTo>
                    <a:pt x="2769" y="3174"/>
                  </a:lnTo>
                  <a:lnTo>
                    <a:pt x="2757" y="2957"/>
                  </a:lnTo>
                  <a:lnTo>
                    <a:pt x="2617" y="2796"/>
                  </a:lnTo>
                  <a:lnTo>
                    <a:pt x="2601" y="2767"/>
                  </a:lnTo>
                  <a:lnTo>
                    <a:pt x="2574" y="2695"/>
                  </a:lnTo>
                  <a:lnTo>
                    <a:pt x="2531" y="2638"/>
                  </a:lnTo>
                  <a:lnTo>
                    <a:pt x="2516" y="2638"/>
                  </a:lnTo>
                  <a:lnTo>
                    <a:pt x="2488" y="2578"/>
                  </a:lnTo>
                  <a:lnTo>
                    <a:pt x="2503" y="2490"/>
                  </a:lnTo>
                  <a:lnTo>
                    <a:pt x="2531" y="2417"/>
                  </a:lnTo>
                  <a:lnTo>
                    <a:pt x="2531" y="2243"/>
                  </a:lnTo>
                  <a:lnTo>
                    <a:pt x="2531" y="2215"/>
                  </a:lnTo>
                  <a:lnTo>
                    <a:pt x="2503" y="2199"/>
                  </a:lnTo>
                  <a:lnTo>
                    <a:pt x="2461" y="2171"/>
                  </a:lnTo>
                  <a:lnTo>
                    <a:pt x="2390" y="2082"/>
                  </a:lnTo>
                  <a:lnTo>
                    <a:pt x="2390" y="2054"/>
                  </a:lnTo>
                  <a:lnTo>
                    <a:pt x="2406" y="2038"/>
                  </a:lnTo>
                  <a:close/>
                </a:path>
                <a:path w="3515" h="3670">
                  <a:moveTo>
                    <a:pt x="1715" y="2142"/>
                  </a:moveTo>
                  <a:lnTo>
                    <a:pt x="1504" y="2288"/>
                  </a:lnTo>
                  <a:lnTo>
                    <a:pt x="1504" y="2332"/>
                  </a:lnTo>
                  <a:lnTo>
                    <a:pt x="1504" y="2376"/>
                  </a:lnTo>
                  <a:lnTo>
                    <a:pt x="1519" y="2461"/>
                  </a:lnTo>
                  <a:lnTo>
                    <a:pt x="1531" y="2638"/>
                  </a:lnTo>
                  <a:lnTo>
                    <a:pt x="1519" y="2827"/>
                  </a:lnTo>
                  <a:lnTo>
                    <a:pt x="1476" y="2884"/>
                  </a:lnTo>
                  <a:lnTo>
                    <a:pt x="1433" y="2928"/>
                  </a:lnTo>
                  <a:lnTo>
                    <a:pt x="1421" y="3089"/>
                  </a:lnTo>
                  <a:lnTo>
                    <a:pt x="1421" y="3247"/>
                  </a:lnTo>
                  <a:lnTo>
                    <a:pt x="1421" y="3351"/>
                  </a:lnTo>
                  <a:lnTo>
                    <a:pt x="1391" y="3569"/>
                  </a:lnTo>
                  <a:lnTo>
                    <a:pt x="1391" y="3585"/>
                  </a:lnTo>
                  <a:lnTo>
                    <a:pt x="1378" y="3585"/>
                  </a:lnTo>
                  <a:lnTo>
                    <a:pt x="1351" y="3569"/>
                  </a:lnTo>
                  <a:lnTo>
                    <a:pt x="1351" y="3351"/>
                  </a:lnTo>
                  <a:lnTo>
                    <a:pt x="1351" y="3247"/>
                  </a:lnTo>
                  <a:lnTo>
                    <a:pt x="1378" y="2900"/>
                  </a:lnTo>
                  <a:lnTo>
                    <a:pt x="1449" y="2796"/>
                  </a:lnTo>
                  <a:lnTo>
                    <a:pt x="1461" y="2710"/>
                  </a:lnTo>
                  <a:lnTo>
                    <a:pt x="1461" y="2622"/>
                  </a:lnTo>
                  <a:lnTo>
                    <a:pt x="1476" y="2243"/>
                  </a:lnTo>
                  <a:lnTo>
                    <a:pt x="1476" y="2215"/>
                  </a:lnTo>
                  <a:lnTo>
                    <a:pt x="1491" y="2199"/>
                  </a:lnTo>
                  <a:lnTo>
                    <a:pt x="1547" y="2171"/>
                  </a:lnTo>
                  <a:lnTo>
                    <a:pt x="1672" y="2127"/>
                  </a:lnTo>
                  <a:lnTo>
                    <a:pt x="1702" y="2127"/>
                  </a:lnTo>
                  <a:lnTo>
                    <a:pt x="1715" y="2142"/>
                  </a:lnTo>
                  <a:close/>
                </a:path>
                <a:path w="3515" h="3670">
                  <a:moveTo>
                    <a:pt x="2179" y="2171"/>
                  </a:moveTo>
                  <a:lnTo>
                    <a:pt x="2250" y="2199"/>
                  </a:lnTo>
                  <a:lnTo>
                    <a:pt x="2292" y="2259"/>
                  </a:lnTo>
                  <a:lnTo>
                    <a:pt x="2335" y="2389"/>
                  </a:lnTo>
                  <a:lnTo>
                    <a:pt x="2335" y="2461"/>
                  </a:lnTo>
                  <a:lnTo>
                    <a:pt x="2390" y="2534"/>
                  </a:lnTo>
                  <a:lnTo>
                    <a:pt x="2406" y="2606"/>
                  </a:lnTo>
                  <a:lnTo>
                    <a:pt x="2406" y="2739"/>
                  </a:lnTo>
                  <a:lnTo>
                    <a:pt x="2445" y="2767"/>
                  </a:lnTo>
                  <a:lnTo>
                    <a:pt x="2445" y="2840"/>
                  </a:lnTo>
                  <a:lnTo>
                    <a:pt x="2433" y="2856"/>
                  </a:lnTo>
                  <a:lnTo>
                    <a:pt x="2516" y="2944"/>
                  </a:lnTo>
                  <a:lnTo>
                    <a:pt x="2516" y="2972"/>
                  </a:lnTo>
                  <a:lnTo>
                    <a:pt x="2488" y="3029"/>
                  </a:lnTo>
                  <a:lnTo>
                    <a:pt x="2503" y="3058"/>
                  </a:lnTo>
                  <a:lnTo>
                    <a:pt x="2516" y="3073"/>
                  </a:lnTo>
                  <a:lnTo>
                    <a:pt x="2574" y="3102"/>
                  </a:lnTo>
                  <a:lnTo>
                    <a:pt x="2629" y="3146"/>
                  </a:lnTo>
                  <a:lnTo>
                    <a:pt x="2656" y="3206"/>
                  </a:lnTo>
                  <a:lnTo>
                    <a:pt x="2687" y="3351"/>
                  </a:lnTo>
                  <a:lnTo>
                    <a:pt x="2687" y="3468"/>
                  </a:lnTo>
                  <a:lnTo>
                    <a:pt x="2687" y="3496"/>
                  </a:lnTo>
                  <a:lnTo>
                    <a:pt x="2699" y="3512"/>
                  </a:lnTo>
                  <a:lnTo>
                    <a:pt x="2730" y="3553"/>
                  </a:lnTo>
                  <a:lnTo>
                    <a:pt x="2714" y="3569"/>
                  </a:lnTo>
                  <a:lnTo>
                    <a:pt x="2699" y="3585"/>
                  </a:lnTo>
                  <a:lnTo>
                    <a:pt x="2656" y="3569"/>
                  </a:lnTo>
                  <a:lnTo>
                    <a:pt x="2656" y="3468"/>
                  </a:lnTo>
                  <a:lnTo>
                    <a:pt x="2629" y="3408"/>
                  </a:lnTo>
                  <a:lnTo>
                    <a:pt x="2629" y="3335"/>
                  </a:lnTo>
                  <a:lnTo>
                    <a:pt x="2617" y="3278"/>
                  </a:lnTo>
                  <a:lnTo>
                    <a:pt x="2574" y="3219"/>
                  </a:lnTo>
                  <a:lnTo>
                    <a:pt x="2558" y="3190"/>
                  </a:lnTo>
                  <a:lnTo>
                    <a:pt x="2531" y="3162"/>
                  </a:lnTo>
                  <a:lnTo>
                    <a:pt x="2488" y="3133"/>
                  </a:lnTo>
                  <a:lnTo>
                    <a:pt x="2445" y="3102"/>
                  </a:lnTo>
                  <a:lnTo>
                    <a:pt x="2418" y="3058"/>
                  </a:lnTo>
                  <a:lnTo>
                    <a:pt x="2418" y="3001"/>
                  </a:lnTo>
                  <a:lnTo>
                    <a:pt x="2461" y="2972"/>
                  </a:lnTo>
                  <a:lnTo>
                    <a:pt x="2418" y="2928"/>
                  </a:lnTo>
                  <a:lnTo>
                    <a:pt x="2390" y="2900"/>
                  </a:lnTo>
                  <a:lnTo>
                    <a:pt x="2375" y="2884"/>
                  </a:lnTo>
                  <a:lnTo>
                    <a:pt x="2375" y="2796"/>
                  </a:lnTo>
                  <a:lnTo>
                    <a:pt x="2390" y="2796"/>
                  </a:lnTo>
                  <a:lnTo>
                    <a:pt x="2348" y="2783"/>
                  </a:lnTo>
                  <a:lnTo>
                    <a:pt x="2348" y="2723"/>
                  </a:lnTo>
                  <a:lnTo>
                    <a:pt x="2363" y="2679"/>
                  </a:lnTo>
                  <a:lnTo>
                    <a:pt x="2363" y="2622"/>
                  </a:lnTo>
                  <a:lnTo>
                    <a:pt x="2335" y="2578"/>
                  </a:lnTo>
                  <a:lnTo>
                    <a:pt x="2305" y="2534"/>
                  </a:lnTo>
                  <a:lnTo>
                    <a:pt x="2277" y="2490"/>
                  </a:lnTo>
                  <a:lnTo>
                    <a:pt x="2292" y="2448"/>
                  </a:lnTo>
                  <a:lnTo>
                    <a:pt x="2305" y="2389"/>
                  </a:lnTo>
                  <a:lnTo>
                    <a:pt x="2292" y="2332"/>
                  </a:lnTo>
                  <a:lnTo>
                    <a:pt x="2277" y="2288"/>
                  </a:lnTo>
                  <a:lnTo>
                    <a:pt x="2265" y="2259"/>
                  </a:lnTo>
                  <a:lnTo>
                    <a:pt x="2234" y="2228"/>
                  </a:lnTo>
                  <a:lnTo>
                    <a:pt x="2207" y="2215"/>
                  </a:lnTo>
                  <a:lnTo>
                    <a:pt x="2179" y="2187"/>
                  </a:lnTo>
                  <a:lnTo>
                    <a:pt x="2152" y="2171"/>
                  </a:lnTo>
                  <a:lnTo>
                    <a:pt x="2179" y="2171"/>
                  </a:lnTo>
                  <a:close/>
                </a:path>
                <a:path w="3515" h="3670">
                  <a:moveTo>
                    <a:pt x="1265" y="1587"/>
                  </a:moveTo>
                  <a:lnTo>
                    <a:pt x="1222" y="1603"/>
                  </a:lnTo>
                  <a:lnTo>
                    <a:pt x="1125" y="1631"/>
                  </a:lnTo>
                  <a:lnTo>
                    <a:pt x="1097" y="1660"/>
                  </a:lnTo>
                  <a:lnTo>
                    <a:pt x="1082" y="1704"/>
                  </a:lnTo>
                  <a:lnTo>
                    <a:pt x="1109" y="1764"/>
                  </a:lnTo>
                  <a:lnTo>
                    <a:pt x="1109" y="1808"/>
                  </a:lnTo>
                  <a:lnTo>
                    <a:pt x="1054" y="1880"/>
                  </a:lnTo>
                  <a:lnTo>
                    <a:pt x="1039" y="1921"/>
                  </a:lnTo>
                  <a:lnTo>
                    <a:pt x="1070" y="1937"/>
                  </a:lnTo>
                  <a:lnTo>
                    <a:pt x="1125" y="1997"/>
                  </a:lnTo>
                  <a:lnTo>
                    <a:pt x="1152" y="2070"/>
                  </a:lnTo>
                  <a:lnTo>
                    <a:pt x="1109" y="2155"/>
                  </a:lnTo>
                  <a:lnTo>
                    <a:pt x="1070" y="2259"/>
                  </a:lnTo>
                  <a:lnTo>
                    <a:pt x="1039" y="2300"/>
                  </a:lnTo>
                  <a:lnTo>
                    <a:pt x="1011" y="2332"/>
                  </a:lnTo>
                  <a:lnTo>
                    <a:pt x="956" y="2477"/>
                  </a:lnTo>
                  <a:lnTo>
                    <a:pt x="941" y="2638"/>
                  </a:lnTo>
                  <a:lnTo>
                    <a:pt x="941" y="2796"/>
                  </a:lnTo>
                  <a:lnTo>
                    <a:pt x="929" y="2827"/>
                  </a:lnTo>
                  <a:lnTo>
                    <a:pt x="914" y="2840"/>
                  </a:lnTo>
                  <a:lnTo>
                    <a:pt x="898" y="2827"/>
                  </a:lnTo>
                  <a:lnTo>
                    <a:pt x="886" y="2796"/>
                  </a:lnTo>
                  <a:lnTo>
                    <a:pt x="886" y="2638"/>
                  </a:lnTo>
                  <a:lnTo>
                    <a:pt x="929" y="2461"/>
                  </a:lnTo>
                  <a:lnTo>
                    <a:pt x="956" y="2389"/>
                  </a:lnTo>
                  <a:lnTo>
                    <a:pt x="984" y="2316"/>
                  </a:lnTo>
                  <a:lnTo>
                    <a:pt x="1027" y="2259"/>
                  </a:lnTo>
                  <a:lnTo>
                    <a:pt x="1070" y="2155"/>
                  </a:lnTo>
                  <a:lnTo>
                    <a:pt x="1109" y="2054"/>
                  </a:lnTo>
                  <a:lnTo>
                    <a:pt x="1097" y="2010"/>
                  </a:lnTo>
                  <a:lnTo>
                    <a:pt x="1054" y="1981"/>
                  </a:lnTo>
                  <a:lnTo>
                    <a:pt x="984" y="1921"/>
                  </a:lnTo>
                  <a:lnTo>
                    <a:pt x="999" y="1880"/>
                  </a:lnTo>
                  <a:lnTo>
                    <a:pt x="1011" y="1849"/>
                  </a:lnTo>
                  <a:lnTo>
                    <a:pt x="1070" y="1776"/>
                  </a:lnTo>
                  <a:lnTo>
                    <a:pt x="1054" y="1732"/>
                  </a:lnTo>
                  <a:lnTo>
                    <a:pt x="1039" y="1691"/>
                  </a:lnTo>
                  <a:lnTo>
                    <a:pt x="1054" y="1647"/>
                  </a:lnTo>
                  <a:lnTo>
                    <a:pt x="1070" y="1603"/>
                  </a:lnTo>
                  <a:lnTo>
                    <a:pt x="1109" y="1587"/>
                  </a:lnTo>
                  <a:lnTo>
                    <a:pt x="1167" y="1574"/>
                  </a:lnTo>
                  <a:lnTo>
                    <a:pt x="1250" y="1559"/>
                  </a:lnTo>
                  <a:lnTo>
                    <a:pt x="1281" y="1559"/>
                  </a:lnTo>
                  <a:lnTo>
                    <a:pt x="1281" y="1574"/>
                  </a:lnTo>
                  <a:lnTo>
                    <a:pt x="1265" y="1587"/>
                  </a:lnTo>
                  <a:close/>
                </a:path>
                <a:path w="3515" h="3670">
                  <a:moveTo>
                    <a:pt x="2586" y="729"/>
                  </a:moveTo>
                  <a:lnTo>
                    <a:pt x="2644" y="684"/>
                  </a:lnTo>
                  <a:lnTo>
                    <a:pt x="2687" y="628"/>
                  </a:lnTo>
                  <a:lnTo>
                    <a:pt x="2730" y="612"/>
                  </a:lnTo>
                  <a:lnTo>
                    <a:pt x="2855" y="612"/>
                  </a:lnTo>
                  <a:lnTo>
                    <a:pt x="2968" y="656"/>
                  </a:lnTo>
                  <a:lnTo>
                    <a:pt x="3023" y="684"/>
                  </a:lnTo>
                  <a:lnTo>
                    <a:pt x="3051" y="744"/>
                  </a:lnTo>
                  <a:lnTo>
                    <a:pt x="3109" y="861"/>
                  </a:lnTo>
                  <a:lnTo>
                    <a:pt x="3094" y="990"/>
                  </a:lnTo>
                  <a:lnTo>
                    <a:pt x="3081" y="1006"/>
                  </a:lnTo>
                  <a:lnTo>
                    <a:pt x="3066" y="1006"/>
                  </a:lnTo>
                  <a:lnTo>
                    <a:pt x="3038" y="962"/>
                  </a:lnTo>
                  <a:lnTo>
                    <a:pt x="3051" y="845"/>
                  </a:lnTo>
                  <a:lnTo>
                    <a:pt x="3038" y="801"/>
                  </a:lnTo>
                  <a:lnTo>
                    <a:pt x="3023" y="744"/>
                  </a:lnTo>
                  <a:lnTo>
                    <a:pt x="2980" y="700"/>
                  </a:lnTo>
                  <a:lnTo>
                    <a:pt x="2953" y="672"/>
                  </a:lnTo>
                  <a:lnTo>
                    <a:pt x="2898" y="640"/>
                  </a:lnTo>
                  <a:lnTo>
                    <a:pt x="2855" y="628"/>
                  </a:lnTo>
                  <a:lnTo>
                    <a:pt x="2742" y="640"/>
                  </a:lnTo>
                  <a:lnTo>
                    <a:pt x="2687" y="672"/>
                  </a:lnTo>
                  <a:lnTo>
                    <a:pt x="2644" y="729"/>
                  </a:lnTo>
                  <a:lnTo>
                    <a:pt x="2586" y="801"/>
                  </a:lnTo>
                  <a:lnTo>
                    <a:pt x="2586" y="729"/>
                  </a:lnTo>
                  <a:close/>
                </a:path>
                <a:path w="3515" h="3670">
                  <a:moveTo>
                    <a:pt x="3066" y="861"/>
                  </a:moveTo>
                  <a:lnTo>
                    <a:pt x="3066" y="817"/>
                  </a:lnTo>
                  <a:lnTo>
                    <a:pt x="3094" y="773"/>
                  </a:lnTo>
                  <a:lnTo>
                    <a:pt x="3121" y="744"/>
                  </a:lnTo>
                  <a:lnTo>
                    <a:pt x="3164" y="729"/>
                  </a:lnTo>
                  <a:lnTo>
                    <a:pt x="3222" y="744"/>
                  </a:lnTo>
                  <a:lnTo>
                    <a:pt x="3262" y="773"/>
                  </a:lnTo>
                  <a:lnTo>
                    <a:pt x="3277" y="817"/>
                  </a:lnTo>
                  <a:lnTo>
                    <a:pt x="3277" y="845"/>
                  </a:lnTo>
                  <a:lnTo>
                    <a:pt x="3277" y="874"/>
                  </a:lnTo>
                  <a:lnTo>
                    <a:pt x="3375" y="861"/>
                  </a:lnTo>
                  <a:lnTo>
                    <a:pt x="3460" y="902"/>
                  </a:lnTo>
                  <a:lnTo>
                    <a:pt x="3515" y="990"/>
                  </a:lnTo>
                  <a:lnTo>
                    <a:pt x="3503" y="1091"/>
                  </a:lnTo>
                  <a:lnTo>
                    <a:pt x="3488" y="1123"/>
                  </a:lnTo>
                  <a:lnTo>
                    <a:pt x="3460" y="1136"/>
                  </a:lnTo>
                  <a:lnTo>
                    <a:pt x="3433" y="1091"/>
                  </a:lnTo>
                  <a:lnTo>
                    <a:pt x="3445" y="1006"/>
                  </a:lnTo>
                  <a:lnTo>
                    <a:pt x="3445" y="975"/>
                  </a:lnTo>
                  <a:lnTo>
                    <a:pt x="3418" y="946"/>
                  </a:lnTo>
                  <a:lnTo>
                    <a:pt x="3390" y="918"/>
                  </a:lnTo>
                  <a:lnTo>
                    <a:pt x="3347" y="918"/>
                  </a:lnTo>
                  <a:lnTo>
                    <a:pt x="3277" y="934"/>
                  </a:lnTo>
                  <a:lnTo>
                    <a:pt x="3249" y="934"/>
                  </a:lnTo>
                  <a:lnTo>
                    <a:pt x="3234" y="902"/>
                  </a:lnTo>
                  <a:lnTo>
                    <a:pt x="3262" y="861"/>
                  </a:lnTo>
                  <a:lnTo>
                    <a:pt x="3262" y="817"/>
                  </a:lnTo>
                  <a:lnTo>
                    <a:pt x="3234" y="785"/>
                  </a:lnTo>
                  <a:lnTo>
                    <a:pt x="3207" y="757"/>
                  </a:lnTo>
                  <a:lnTo>
                    <a:pt x="3164" y="744"/>
                  </a:lnTo>
                  <a:lnTo>
                    <a:pt x="3136" y="757"/>
                  </a:lnTo>
                  <a:lnTo>
                    <a:pt x="3136" y="785"/>
                  </a:lnTo>
                  <a:lnTo>
                    <a:pt x="3121" y="861"/>
                  </a:lnTo>
                  <a:lnTo>
                    <a:pt x="3121" y="874"/>
                  </a:lnTo>
                  <a:lnTo>
                    <a:pt x="3094" y="889"/>
                  </a:lnTo>
                  <a:lnTo>
                    <a:pt x="3081" y="874"/>
                  </a:lnTo>
                  <a:lnTo>
                    <a:pt x="3066" y="861"/>
                  </a:lnTo>
                  <a:close/>
                </a:path>
                <a:path w="3515" h="3670">
                  <a:moveTo>
                    <a:pt x="2757" y="1123"/>
                  </a:moveTo>
                  <a:lnTo>
                    <a:pt x="2925" y="1136"/>
                  </a:lnTo>
                  <a:lnTo>
                    <a:pt x="3222" y="1123"/>
                  </a:lnTo>
                  <a:lnTo>
                    <a:pt x="3262" y="1091"/>
                  </a:lnTo>
                  <a:lnTo>
                    <a:pt x="3292" y="1123"/>
                  </a:lnTo>
                  <a:lnTo>
                    <a:pt x="3320" y="1151"/>
                  </a:lnTo>
                  <a:lnTo>
                    <a:pt x="3347" y="1164"/>
                  </a:lnTo>
                  <a:lnTo>
                    <a:pt x="3433" y="1164"/>
                  </a:lnTo>
                  <a:lnTo>
                    <a:pt x="3445" y="1180"/>
                  </a:lnTo>
                  <a:lnTo>
                    <a:pt x="3433" y="1180"/>
                  </a:lnTo>
                  <a:lnTo>
                    <a:pt x="3332" y="1180"/>
                  </a:lnTo>
                  <a:lnTo>
                    <a:pt x="3262" y="1151"/>
                  </a:lnTo>
                  <a:lnTo>
                    <a:pt x="3191" y="1151"/>
                  </a:lnTo>
                  <a:lnTo>
                    <a:pt x="2812" y="1164"/>
                  </a:lnTo>
                  <a:lnTo>
                    <a:pt x="2757" y="1180"/>
                  </a:lnTo>
                  <a:lnTo>
                    <a:pt x="2730" y="1151"/>
                  </a:lnTo>
                  <a:lnTo>
                    <a:pt x="2742" y="1136"/>
                  </a:lnTo>
                  <a:lnTo>
                    <a:pt x="2757" y="1123"/>
                  </a:lnTo>
                  <a:close/>
                </a:path>
                <a:path w="3515" h="3670">
                  <a:moveTo>
                    <a:pt x="2277" y="757"/>
                  </a:moveTo>
                  <a:lnTo>
                    <a:pt x="2292" y="744"/>
                  </a:lnTo>
                  <a:lnTo>
                    <a:pt x="2292" y="757"/>
                  </a:lnTo>
                  <a:lnTo>
                    <a:pt x="2277" y="817"/>
                  </a:lnTo>
                  <a:lnTo>
                    <a:pt x="2234" y="817"/>
                  </a:lnTo>
                  <a:lnTo>
                    <a:pt x="2250" y="785"/>
                  </a:lnTo>
                  <a:lnTo>
                    <a:pt x="2277" y="757"/>
                  </a:lnTo>
                  <a:close/>
                </a:path>
                <a:path w="3515" h="3670">
                  <a:moveTo>
                    <a:pt x="2335" y="773"/>
                  </a:moveTo>
                  <a:lnTo>
                    <a:pt x="2348" y="729"/>
                  </a:lnTo>
                  <a:lnTo>
                    <a:pt x="2375" y="729"/>
                  </a:lnTo>
                  <a:lnTo>
                    <a:pt x="2348" y="785"/>
                  </a:lnTo>
                  <a:lnTo>
                    <a:pt x="2335" y="785"/>
                  </a:lnTo>
                  <a:lnTo>
                    <a:pt x="2335" y="773"/>
                  </a:lnTo>
                  <a:close/>
                </a:path>
                <a:path w="3515" h="3670">
                  <a:moveTo>
                    <a:pt x="12" y="2199"/>
                  </a:moveTo>
                  <a:lnTo>
                    <a:pt x="97" y="2199"/>
                  </a:lnTo>
                  <a:lnTo>
                    <a:pt x="168" y="2187"/>
                  </a:lnTo>
                  <a:lnTo>
                    <a:pt x="210" y="2155"/>
                  </a:lnTo>
                  <a:lnTo>
                    <a:pt x="253" y="2127"/>
                  </a:lnTo>
                  <a:lnTo>
                    <a:pt x="363" y="2111"/>
                  </a:lnTo>
                  <a:lnTo>
                    <a:pt x="476" y="2127"/>
                  </a:lnTo>
                  <a:lnTo>
                    <a:pt x="492" y="2142"/>
                  </a:lnTo>
                  <a:lnTo>
                    <a:pt x="476" y="2142"/>
                  </a:lnTo>
                  <a:lnTo>
                    <a:pt x="379" y="2142"/>
                  </a:lnTo>
                  <a:lnTo>
                    <a:pt x="265" y="2155"/>
                  </a:lnTo>
                  <a:lnTo>
                    <a:pt x="183" y="2215"/>
                  </a:lnTo>
                  <a:lnTo>
                    <a:pt x="97" y="2228"/>
                  </a:lnTo>
                  <a:lnTo>
                    <a:pt x="12" y="2215"/>
                  </a:lnTo>
                  <a:lnTo>
                    <a:pt x="0" y="2199"/>
                  </a:lnTo>
                  <a:lnTo>
                    <a:pt x="12" y="2199"/>
                  </a:lnTo>
                  <a:close/>
                </a:path>
                <a:path w="3515" h="3670">
                  <a:moveTo>
                    <a:pt x="2586" y="2360"/>
                  </a:moveTo>
                  <a:lnTo>
                    <a:pt x="2656" y="2360"/>
                  </a:lnTo>
                  <a:lnTo>
                    <a:pt x="2730" y="2344"/>
                  </a:lnTo>
                  <a:lnTo>
                    <a:pt x="2742" y="2360"/>
                  </a:lnTo>
                  <a:lnTo>
                    <a:pt x="2699" y="2376"/>
                  </a:lnTo>
                  <a:lnTo>
                    <a:pt x="2672" y="2376"/>
                  </a:lnTo>
                  <a:lnTo>
                    <a:pt x="2586" y="2376"/>
                  </a:lnTo>
                  <a:lnTo>
                    <a:pt x="2574" y="2360"/>
                  </a:lnTo>
                  <a:lnTo>
                    <a:pt x="2586" y="2360"/>
                  </a:lnTo>
                  <a:close/>
                </a:path>
                <a:path w="3515" h="3670">
                  <a:moveTo>
                    <a:pt x="2769" y="2316"/>
                  </a:moveTo>
                  <a:lnTo>
                    <a:pt x="2800" y="2288"/>
                  </a:lnTo>
                  <a:lnTo>
                    <a:pt x="2828" y="2288"/>
                  </a:lnTo>
                  <a:lnTo>
                    <a:pt x="2910" y="2272"/>
                  </a:lnTo>
                  <a:lnTo>
                    <a:pt x="2968" y="2288"/>
                  </a:lnTo>
                  <a:lnTo>
                    <a:pt x="3038" y="2300"/>
                  </a:lnTo>
                  <a:lnTo>
                    <a:pt x="3051" y="2344"/>
                  </a:lnTo>
                  <a:lnTo>
                    <a:pt x="3109" y="2404"/>
                  </a:lnTo>
                  <a:lnTo>
                    <a:pt x="3136" y="2433"/>
                  </a:lnTo>
                  <a:lnTo>
                    <a:pt x="3164" y="2461"/>
                  </a:lnTo>
                  <a:lnTo>
                    <a:pt x="3234" y="2477"/>
                  </a:lnTo>
                  <a:lnTo>
                    <a:pt x="3304" y="2534"/>
                  </a:lnTo>
                  <a:lnTo>
                    <a:pt x="3363" y="2606"/>
                  </a:lnTo>
                  <a:lnTo>
                    <a:pt x="3347" y="2606"/>
                  </a:lnTo>
                  <a:lnTo>
                    <a:pt x="3292" y="2549"/>
                  </a:lnTo>
                  <a:lnTo>
                    <a:pt x="3262" y="2521"/>
                  </a:lnTo>
                  <a:lnTo>
                    <a:pt x="3222" y="2505"/>
                  </a:lnTo>
                  <a:lnTo>
                    <a:pt x="3164" y="2477"/>
                  </a:lnTo>
                  <a:lnTo>
                    <a:pt x="3094" y="2417"/>
                  </a:lnTo>
                  <a:lnTo>
                    <a:pt x="3081" y="2389"/>
                  </a:lnTo>
                  <a:lnTo>
                    <a:pt x="3038" y="2360"/>
                  </a:lnTo>
                  <a:lnTo>
                    <a:pt x="3011" y="2344"/>
                  </a:lnTo>
                  <a:lnTo>
                    <a:pt x="2980" y="2316"/>
                  </a:lnTo>
                  <a:lnTo>
                    <a:pt x="2953" y="2300"/>
                  </a:lnTo>
                  <a:lnTo>
                    <a:pt x="2910" y="2300"/>
                  </a:lnTo>
                  <a:lnTo>
                    <a:pt x="2840" y="2300"/>
                  </a:lnTo>
                  <a:lnTo>
                    <a:pt x="2785" y="2332"/>
                  </a:lnTo>
                  <a:lnTo>
                    <a:pt x="2769" y="2332"/>
                  </a:lnTo>
                  <a:lnTo>
                    <a:pt x="2769" y="23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textbox 65"/>
          <p:cNvSpPr/>
          <p:nvPr/>
        </p:nvSpPr>
        <p:spPr>
          <a:xfrm>
            <a:off x="1143063" y="2288793"/>
            <a:ext cx="3776979" cy="10045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506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0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理解数据结</a:t>
            </a:r>
            <a:r>
              <a:rPr sz="1900" spc="4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lang="SimSun" altLang="SimSun" sz="1900" dirty="0"/>
          </a:p>
          <a:p>
            <a:pPr algn="l" rtl="0" eaLnBrk="0">
              <a:lnSpc>
                <a:spcPct val="17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500" dirty="0"/>
          </a:p>
          <a:p>
            <a:pPr marL="12700" algn="l" rtl="0" eaLnBrk="0">
              <a:lnSpc>
                <a:spcPts val="2499"/>
              </a:lnSpc>
              <a:spcBef>
                <a:spcPts val="1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知道数据结构的基本概念和术</a:t>
            </a:r>
            <a:r>
              <a:rPr sz="1900" spc="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语</a:t>
            </a:r>
            <a:endParaRPr lang="SimSun" altLang="SimSun" sz="1900" dirty="0"/>
          </a:p>
        </p:txBody>
      </p:sp>
      <p:grpSp>
        <p:nvGrpSpPr>
          <p:cNvPr id="6" name="group 6"/>
          <p:cNvGrpSpPr/>
          <p:nvPr/>
        </p:nvGrpSpPr>
        <p:grpSpPr>
          <a:xfrm rot="21600000">
            <a:off x="6096000" y="2514600"/>
            <a:ext cx="1768616" cy="1739478"/>
            <a:chOff x="0" y="0"/>
            <a:chExt cx="1768616" cy="1739478"/>
          </a:xfrm>
        </p:grpSpPr>
        <p:sp>
          <p:nvSpPr>
            <p:cNvPr id="66" name="path"/>
            <p:cNvSpPr/>
            <p:nvPr/>
          </p:nvSpPr>
          <p:spPr>
            <a:xfrm>
              <a:off x="786267" y="120239"/>
              <a:ext cx="374691" cy="452906"/>
            </a:xfrm>
            <a:custGeom>
              <a:avLst/>
              <a:gdLst/>
              <a:ahLst/>
              <a:cxnLst/>
              <a:rect l="0" t="0" r="0" b="0"/>
              <a:pathLst>
                <a:path w="590" h="713">
                  <a:moveTo>
                    <a:pt x="590" y="0"/>
                  </a:moveTo>
                  <a:lnTo>
                    <a:pt x="577" y="72"/>
                  </a:lnTo>
                  <a:lnTo>
                    <a:pt x="449" y="145"/>
                  </a:lnTo>
                  <a:lnTo>
                    <a:pt x="379" y="277"/>
                  </a:lnTo>
                  <a:lnTo>
                    <a:pt x="421" y="334"/>
                  </a:lnTo>
                  <a:lnTo>
                    <a:pt x="421" y="422"/>
                  </a:lnTo>
                  <a:lnTo>
                    <a:pt x="394" y="482"/>
                  </a:lnTo>
                  <a:lnTo>
                    <a:pt x="379" y="523"/>
                  </a:lnTo>
                  <a:lnTo>
                    <a:pt x="351" y="583"/>
                  </a:lnTo>
                  <a:lnTo>
                    <a:pt x="324" y="640"/>
                  </a:lnTo>
                  <a:lnTo>
                    <a:pt x="296" y="684"/>
                  </a:lnTo>
                  <a:lnTo>
                    <a:pt x="265" y="713"/>
                  </a:lnTo>
                  <a:lnTo>
                    <a:pt x="27" y="640"/>
                  </a:lnTo>
                  <a:lnTo>
                    <a:pt x="0" y="555"/>
                  </a:lnTo>
                  <a:lnTo>
                    <a:pt x="0" y="511"/>
                  </a:lnTo>
                  <a:lnTo>
                    <a:pt x="27" y="467"/>
                  </a:lnTo>
                  <a:lnTo>
                    <a:pt x="42" y="407"/>
                  </a:lnTo>
                  <a:lnTo>
                    <a:pt x="85" y="350"/>
                  </a:lnTo>
                  <a:lnTo>
                    <a:pt x="113" y="293"/>
                  </a:lnTo>
                  <a:lnTo>
                    <a:pt x="155" y="249"/>
                  </a:lnTo>
                  <a:lnTo>
                    <a:pt x="195" y="205"/>
                  </a:lnTo>
                  <a:lnTo>
                    <a:pt x="226" y="189"/>
                  </a:lnTo>
                  <a:lnTo>
                    <a:pt x="308" y="160"/>
                  </a:lnTo>
                  <a:lnTo>
                    <a:pt x="336" y="104"/>
                  </a:lnTo>
                  <a:lnTo>
                    <a:pt x="366" y="28"/>
                  </a:lnTo>
                  <a:lnTo>
                    <a:pt x="476" y="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7" name="path"/>
            <p:cNvSpPr/>
            <p:nvPr/>
          </p:nvSpPr>
          <p:spPr>
            <a:xfrm>
              <a:off x="786267" y="268536"/>
              <a:ext cx="947404" cy="1470941"/>
            </a:xfrm>
            <a:custGeom>
              <a:avLst/>
              <a:gdLst/>
              <a:ahLst/>
              <a:cxnLst/>
              <a:rect l="0" t="0" r="0" b="0"/>
              <a:pathLst>
                <a:path w="1491" h="2316">
                  <a:moveTo>
                    <a:pt x="265" y="15"/>
                  </a:moveTo>
                  <a:lnTo>
                    <a:pt x="265" y="100"/>
                  </a:lnTo>
                  <a:lnTo>
                    <a:pt x="324" y="189"/>
                  </a:lnTo>
                  <a:lnTo>
                    <a:pt x="394" y="205"/>
                  </a:lnTo>
                  <a:lnTo>
                    <a:pt x="366" y="277"/>
                  </a:lnTo>
                  <a:lnTo>
                    <a:pt x="421" y="306"/>
                  </a:lnTo>
                  <a:lnTo>
                    <a:pt x="464" y="334"/>
                  </a:lnTo>
                  <a:lnTo>
                    <a:pt x="507" y="378"/>
                  </a:lnTo>
                  <a:lnTo>
                    <a:pt x="562" y="407"/>
                  </a:lnTo>
                  <a:lnTo>
                    <a:pt x="605" y="362"/>
                  </a:lnTo>
                  <a:lnTo>
                    <a:pt x="617" y="334"/>
                  </a:lnTo>
                  <a:lnTo>
                    <a:pt x="648" y="306"/>
                  </a:lnTo>
                  <a:lnTo>
                    <a:pt x="675" y="290"/>
                  </a:lnTo>
                  <a:lnTo>
                    <a:pt x="703" y="277"/>
                  </a:lnTo>
                  <a:lnTo>
                    <a:pt x="745" y="233"/>
                  </a:lnTo>
                  <a:lnTo>
                    <a:pt x="758" y="233"/>
                  </a:lnTo>
                  <a:lnTo>
                    <a:pt x="773" y="249"/>
                  </a:lnTo>
                  <a:lnTo>
                    <a:pt x="773" y="261"/>
                  </a:lnTo>
                  <a:lnTo>
                    <a:pt x="687" y="321"/>
                  </a:lnTo>
                  <a:lnTo>
                    <a:pt x="632" y="451"/>
                  </a:lnTo>
                  <a:lnTo>
                    <a:pt x="632" y="568"/>
                  </a:lnTo>
                  <a:lnTo>
                    <a:pt x="660" y="684"/>
                  </a:lnTo>
                  <a:lnTo>
                    <a:pt x="687" y="830"/>
                  </a:lnTo>
                  <a:lnTo>
                    <a:pt x="703" y="785"/>
                  </a:lnTo>
                  <a:lnTo>
                    <a:pt x="730" y="729"/>
                  </a:lnTo>
                  <a:lnTo>
                    <a:pt x="758" y="669"/>
                  </a:lnTo>
                  <a:lnTo>
                    <a:pt x="788" y="596"/>
                  </a:lnTo>
                  <a:lnTo>
                    <a:pt x="828" y="523"/>
                  </a:lnTo>
                  <a:lnTo>
                    <a:pt x="843" y="451"/>
                  </a:lnTo>
                  <a:lnTo>
                    <a:pt x="871" y="378"/>
                  </a:lnTo>
                  <a:lnTo>
                    <a:pt x="898" y="321"/>
                  </a:lnTo>
                  <a:lnTo>
                    <a:pt x="929" y="261"/>
                  </a:lnTo>
                  <a:lnTo>
                    <a:pt x="969" y="217"/>
                  </a:lnTo>
                  <a:lnTo>
                    <a:pt x="999" y="205"/>
                  </a:lnTo>
                  <a:lnTo>
                    <a:pt x="1027" y="189"/>
                  </a:lnTo>
                  <a:lnTo>
                    <a:pt x="1070" y="205"/>
                  </a:lnTo>
                  <a:lnTo>
                    <a:pt x="1097" y="261"/>
                  </a:lnTo>
                  <a:lnTo>
                    <a:pt x="1109" y="277"/>
                  </a:lnTo>
                  <a:lnTo>
                    <a:pt x="1125" y="290"/>
                  </a:lnTo>
                  <a:lnTo>
                    <a:pt x="1210" y="378"/>
                  </a:lnTo>
                  <a:lnTo>
                    <a:pt x="1265" y="394"/>
                  </a:lnTo>
                  <a:lnTo>
                    <a:pt x="1167" y="451"/>
                  </a:lnTo>
                  <a:lnTo>
                    <a:pt x="1250" y="451"/>
                  </a:lnTo>
                  <a:lnTo>
                    <a:pt x="1320" y="495"/>
                  </a:lnTo>
                  <a:lnTo>
                    <a:pt x="1363" y="596"/>
                  </a:lnTo>
                  <a:lnTo>
                    <a:pt x="1391" y="684"/>
                  </a:lnTo>
                  <a:lnTo>
                    <a:pt x="1433" y="757"/>
                  </a:lnTo>
                  <a:lnTo>
                    <a:pt x="1449" y="830"/>
                  </a:lnTo>
                  <a:lnTo>
                    <a:pt x="1491" y="1019"/>
                  </a:lnTo>
                  <a:lnTo>
                    <a:pt x="1491" y="1180"/>
                  </a:lnTo>
                  <a:lnTo>
                    <a:pt x="1449" y="1442"/>
                  </a:lnTo>
                  <a:lnTo>
                    <a:pt x="1336" y="1442"/>
                  </a:lnTo>
                  <a:lnTo>
                    <a:pt x="1238" y="1442"/>
                  </a:lnTo>
                  <a:lnTo>
                    <a:pt x="1250" y="1486"/>
                  </a:lnTo>
                  <a:lnTo>
                    <a:pt x="1491" y="1792"/>
                  </a:lnTo>
                  <a:lnTo>
                    <a:pt x="1238" y="1776"/>
                  </a:lnTo>
                  <a:lnTo>
                    <a:pt x="1082" y="1792"/>
                  </a:lnTo>
                  <a:lnTo>
                    <a:pt x="929" y="1792"/>
                  </a:lnTo>
                  <a:lnTo>
                    <a:pt x="914" y="1893"/>
                  </a:lnTo>
                  <a:lnTo>
                    <a:pt x="898" y="2010"/>
                  </a:lnTo>
                  <a:lnTo>
                    <a:pt x="788" y="1764"/>
                  </a:lnTo>
                  <a:lnTo>
                    <a:pt x="535" y="1805"/>
                  </a:lnTo>
                  <a:lnTo>
                    <a:pt x="590" y="1865"/>
                  </a:lnTo>
                  <a:lnTo>
                    <a:pt x="547" y="1937"/>
                  </a:lnTo>
                  <a:lnTo>
                    <a:pt x="562" y="1994"/>
                  </a:lnTo>
                  <a:lnTo>
                    <a:pt x="577" y="2054"/>
                  </a:lnTo>
                  <a:lnTo>
                    <a:pt x="519" y="2142"/>
                  </a:lnTo>
                  <a:lnTo>
                    <a:pt x="562" y="2243"/>
                  </a:lnTo>
                  <a:lnTo>
                    <a:pt x="519" y="2316"/>
                  </a:lnTo>
                  <a:lnTo>
                    <a:pt x="437" y="2288"/>
                  </a:lnTo>
                  <a:lnTo>
                    <a:pt x="394" y="2256"/>
                  </a:lnTo>
                  <a:lnTo>
                    <a:pt x="351" y="2228"/>
                  </a:lnTo>
                  <a:lnTo>
                    <a:pt x="324" y="2199"/>
                  </a:lnTo>
                  <a:lnTo>
                    <a:pt x="281" y="2183"/>
                  </a:lnTo>
                  <a:lnTo>
                    <a:pt x="183" y="2171"/>
                  </a:lnTo>
                  <a:lnTo>
                    <a:pt x="85" y="2183"/>
                  </a:lnTo>
                  <a:lnTo>
                    <a:pt x="85" y="2142"/>
                  </a:lnTo>
                  <a:lnTo>
                    <a:pt x="183" y="2111"/>
                  </a:lnTo>
                  <a:lnTo>
                    <a:pt x="226" y="1994"/>
                  </a:lnTo>
                  <a:lnTo>
                    <a:pt x="226" y="1877"/>
                  </a:lnTo>
                  <a:lnTo>
                    <a:pt x="226" y="1776"/>
                  </a:lnTo>
                  <a:lnTo>
                    <a:pt x="210" y="1647"/>
                  </a:lnTo>
                  <a:lnTo>
                    <a:pt x="226" y="1603"/>
                  </a:lnTo>
                  <a:lnTo>
                    <a:pt x="308" y="1603"/>
                  </a:lnTo>
                  <a:lnTo>
                    <a:pt x="308" y="1543"/>
                  </a:lnTo>
                  <a:lnTo>
                    <a:pt x="351" y="1514"/>
                  </a:lnTo>
                  <a:lnTo>
                    <a:pt x="394" y="1486"/>
                  </a:lnTo>
                  <a:lnTo>
                    <a:pt x="437" y="1458"/>
                  </a:lnTo>
                  <a:lnTo>
                    <a:pt x="464" y="1442"/>
                  </a:lnTo>
                  <a:lnTo>
                    <a:pt x="547" y="1385"/>
                  </a:lnTo>
                  <a:lnTo>
                    <a:pt x="605" y="1309"/>
                  </a:lnTo>
                  <a:lnTo>
                    <a:pt x="507" y="1353"/>
                  </a:lnTo>
                  <a:lnTo>
                    <a:pt x="547" y="1309"/>
                  </a:lnTo>
                  <a:lnTo>
                    <a:pt x="590" y="1252"/>
                  </a:lnTo>
                  <a:lnTo>
                    <a:pt x="632" y="1196"/>
                  </a:lnTo>
                  <a:lnTo>
                    <a:pt x="660" y="1120"/>
                  </a:lnTo>
                  <a:lnTo>
                    <a:pt x="648" y="1079"/>
                  </a:lnTo>
                  <a:lnTo>
                    <a:pt x="632" y="1019"/>
                  </a:lnTo>
                  <a:lnTo>
                    <a:pt x="617" y="962"/>
                  </a:lnTo>
                  <a:lnTo>
                    <a:pt x="590" y="918"/>
                  </a:lnTo>
                  <a:lnTo>
                    <a:pt x="562" y="874"/>
                  </a:lnTo>
                  <a:lnTo>
                    <a:pt x="519" y="830"/>
                  </a:lnTo>
                  <a:lnTo>
                    <a:pt x="507" y="773"/>
                  </a:lnTo>
                  <a:lnTo>
                    <a:pt x="476" y="729"/>
                  </a:lnTo>
                  <a:lnTo>
                    <a:pt x="351" y="684"/>
                  </a:lnTo>
                  <a:lnTo>
                    <a:pt x="265" y="640"/>
                  </a:lnTo>
                  <a:lnTo>
                    <a:pt x="195" y="596"/>
                  </a:lnTo>
                  <a:lnTo>
                    <a:pt x="168" y="568"/>
                  </a:lnTo>
                  <a:lnTo>
                    <a:pt x="125" y="539"/>
                  </a:lnTo>
                  <a:lnTo>
                    <a:pt x="97" y="511"/>
                  </a:lnTo>
                  <a:lnTo>
                    <a:pt x="70" y="479"/>
                  </a:lnTo>
                  <a:lnTo>
                    <a:pt x="0" y="362"/>
                  </a:lnTo>
                  <a:lnTo>
                    <a:pt x="42" y="290"/>
                  </a:lnTo>
                  <a:lnTo>
                    <a:pt x="70" y="249"/>
                  </a:lnTo>
                  <a:lnTo>
                    <a:pt x="113" y="173"/>
                  </a:lnTo>
                  <a:lnTo>
                    <a:pt x="140" y="116"/>
                  </a:lnTo>
                  <a:lnTo>
                    <a:pt x="183" y="59"/>
                  </a:lnTo>
                  <a:lnTo>
                    <a:pt x="210" y="28"/>
                  </a:lnTo>
                  <a:lnTo>
                    <a:pt x="226" y="0"/>
                  </a:lnTo>
                  <a:lnTo>
                    <a:pt x="265" y="15"/>
                  </a:lnTo>
                  <a:close/>
                </a:path>
              </a:pathLst>
            </a:custGeom>
            <a:solidFill>
              <a:srgbClr val="80B9DB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" name="path"/>
            <p:cNvSpPr/>
            <p:nvPr/>
          </p:nvSpPr>
          <p:spPr>
            <a:xfrm>
              <a:off x="0" y="759518"/>
              <a:ext cx="1044473" cy="294589"/>
            </a:xfrm>
            <a:custGeom>
              <a:avLst/>
              <a:gdLst/>
              <a:ahLst/>
              <a:cxnLst/>
              <a:rect l="0" t="0" r="0" b="0"/>
              <a:pathLst>
                <a:path w="1644" h="463">
                  <a:moveTo>
                    <a:pt x="0" y="435"/>
                  </a:moveTo>
                  <a:lnTo>
                    <a:pt x="85" y="391"/>
                  </a:lnTo>
                  <a:lnTo>
                    <a:pt x="113" y="306"/>
                  </a:lnTo>
                  <a:lnTo>
                    <a:pt x="140" y="261"/>
                  </a:lnTo>
                  <a:lnTo>
                    <a:pt x="168" y="233"/>
                  </a:lnTo>
                  <a:lnTo>
                    <a:pt x="195" y="201"/>
                  </a:lnTo>
                  <a:lnTo>
                    <a:pt x="226" y="173"/>
                  </a:lnTo>
                  <a:lnTo>
                    <a:pt x="253" y="145"/>
                  </a:lnTo>
                  <a:lnTo>
                    <a:pt x="296" y="129"/>
                  </a:lnTo>
                  <a:lnTo>
                    <a:pt x="366" y="100"/>
                  </a:lnTo>
                  <a:lnTo>
                    <a:pt x="449" y="100"/>
                  </a:lnTo>
                  <a:lnTo>
                    <a:pt x="617" y="129"/>
                  </a:lnTo>
                  <a:lnTo>
                    <a:pt x="675" y="28"/>
                  </a:lnTo>
                  <a:lnTo>
                    <a:pt x="859" y="0"/>
                  </a:lnTo>
                  <a:lnTo>
                    <a:pt x="929" y="28"/>
                  </a:lnTo>
                  <a:lnTo>
                    <a:pt x="969" y="56"/>
                  </a:lnTo>
                  <a:lnTo>
                    <a:pt x="1011" y="85"/>
                  </a:lnTo>
                  <a:lnTo>
                    <a:pt x="1042" y="116"/>
                  </a:lnTo>
                  <a:lnTo>
                    <a:pt x="1070" y="145"/>
                  </a:lnTo>
                  <a:lnTo>
                    <a:pt x="1125" y="217"/>
                  </a:lnTo>
                  <a:lnTo>
                    <a:pt x="1195" y="173"/>
                  </a:lnTo>
                  <a:lnTo>
                    <a:pt x="1253" y="173"/>
                  </a:lnTo>
                  <a:lnTo>
                    <a:pt x="1394" y="189"/>
                  </a:lnTo>
                  <a:lnTo>
                    <a:pt x="1433" y="246"/>
                  </a:lnTo>
                  <a:lnTo>
                    <a:pt x="1491" y="318"/>
                  </a:lnTo>
                  <a:lnTo>
                    <a:pt x="1547" y="274"/>
                  </a:lnTo>
                  <a:lnTo>
                    <a:pt x="1632" y="334"/>
                  </a:lnTo>
                  <a:lnTo>
                    <a:pt x="1644" y="451"/>
                  </a:lnTo>
                  <a:lnTo>
                    <a:pt x="758" y="463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9" name="path"/>
            <p:cNvSpPr/>
            <p:nvPr/>
          </p:nvSpPr>
          <p:spPr>
            <a:xfrm>
              <a:off x="79597" y="833667"/>
              <a:ext cx="984289" cy="220440"/>
            </a:xfrm>
            <a:custGeom>
              <a:avLst/>
              <a:gdLst/>
              <a:ahLst/>
              <a:cxnLst/>
              <a:rect l="0" t="0" r="0" b="0"/>
              <a:pathLst>
                <a:path w="1550" h="347">
                  <a:moveTo>
                    <a:pt x="0" y="318"/>
                  </a:moveTo>
                  <a:lnTo>
                    <a:pt x="140" y="261"/>
                  </a:lnTo>
                  <a:lnTo>
                    <a:pt x="198" y="189"/>
                  </a:lnTo>
                  <a:lnTo>
                    <a:pt x="226" y="145"/>
                  </a:lnTo>
                  <a:lnTo>
                    <a:pt x="269" y="116"/>
                  </a:lnTo>
                  <a:lnTo>
                    <a:pt x="324" y="100"/>
                  </a:lnTo>
                  <a:lnTo>
                    <a:pt x="394" y="85"/>
                  </a:lnTo>
                  <a:lnTo>
                    <a:pt x="492" y="145"/>
                  </a:lnTo>
                  <a:lnTo>
                    <a:pt x="535" y="173"/>
                  </a:lnTo>
                  <a:lnTo>
                    <a:pt x="562" y="217"/>
                  </a:lnTo>
                  <a:lnTo>
                    <a:pt x="550" y="100"/>
                  </a:lnTo>
                  <a:lnTo>
                    <a:pt x="577" y="56"/>
                  </a:lnTo>
                  <a:lnTo>
                    <a:pt x="620" y="28"/>
                  </a:lnTo>
                  <a:lnTo>
                    <a:pt x="663" y="12"/>
                  </a:lnTo>
                  <a:lnTo>
                    <a:pt x="703" y="0"/>
                  </a:lnTo>
                  <a:lnTo>
                    <a:pt x="804" y="0"/>
                  </a:lnTo>
                  <a:lnTo>
                    <a:pt x="886" y="28"/>
                  </a:lnTo>
                  <a:lnTo>
                    <a:pt x="929" y="72"/>
                  </a:lnTo>
                  <a:lnTo>
                    <a:pt x="956" y="129"/>
                  </a:lnTo>
                  <a:lnTo>
                    <a:pt x="1015" y="230"/>
                  </a:lnTo>
                  <a:lnTo>
                    <a:pt x="1042" y="201"/>
                  </a:lnTo>
                  <a:lnTo>
                    <a:pt x="1070" y="157"/>
                  </a:lnTo>
                  <a:lnTo>
                    <a:pt x="1097" y="145"/>
                  </a:lnTo>
                  <a:lnTo>
                    <a:pt x="1112" y="116"/>
                  </a:lnTo>
                  <a:lnTo>
                    <a:pt x="1155" y="100"/>
                  </a:lnTo>
                  <a:lnTo>
                    <a:pt x="1238" y="116"/>
                  </a:lnTo>
                  <a:lnTo>
                    <a:pt x="1281" y="145"/>
                  </a:lnTo>
                  <a:lnTo>
                    <a:pt x="1308" y="173"/>
                  </a:lnTo>
                  <a:lnTo>
                    <a:pt x="1339" y="201"/>
                  </a:lnTo>
                  <a:lnTo>
                    <a:pt x="1378" y="230"/>
                  </a:lnTo>
                  <a:lnTo>
                    <a:pt x="1449" y="201"/>
                  </a:lnTo>
                  <a:lnTo>
                    <a:pt x="1507" y="261"/>
                  </a:lnTo>
                  <a:lnTo>
                    <a:pt x="1550" y="334"/>
                  </a:lnTo>
                  <a:lnTo>
                    <a:pt x="1281" y="347"/>
                  </a:lnTo>
                  <a:lnTo>
                    <a:pt x="788" y="347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0E0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"/>
            <p:cNvSpPr/>
            <p:nvPr/>
          </p:nvSpPr>
          <p:spPr>
            <a:xfrm>
              <a:off x="974583" y="112223"/>
              <a:ext cx="471760" cy="340681"/>
            </a:xfrm>
            <a:custGeom>
              <a:avLst/>
              <a:gdLst/>
              <a:ahLst/>
              <a:cxnLst/>
              <a:rect l="0" t="0" r="0" b="0"/>
              <a:pathLst>
                <a:path w="742" h="536">
                  <a:moveTo>
                    <a:pt x="0" y="261"/>
                  </a:moveTo>
                  <a:lnTo>
                    <a:pt x="39" y="230"/>
                  </a:lnTo>
                  <a:lnTo>
                    <a:pt x="27" y="189"/>
                  </a:lnTo>
                  <a:lnTo>
                    <a:pt x="110" y="129"/>
                  </a:lnTo>
                  <a:lnTo>
                    <a:pt x="82" y="100"/>
                  </a:lnTo>
                  <a:lnTo>
                    <a:pt x="82" y="72"/>
                  </a:lnTo>
                  <a:lnTo>
                    <a:pt x="110" y="56"/>
                  </a:lnTo>
                  <a:lnTo>
                    <a:pt x="125" y="41"/>
                  </a:lnTo>
                  <a:lnTo>
                    <a:pt x="223" y="28"/>
                  </a:lnTo>
                  <a:lnTo>
                    <a:pt x="321" y="0"/>
                  </a:lnTo>
                  <a:lnTo>
                    <a:pt x="336" y="28"/>
                  </a:lnTo>
                  <a:lnTo>
                    <a:pt x="363" y="28"/>
                  </a:lnTo>
                  <a:lnTo>
                    <a:pt x="363" y="72"/>
                  </a:lnTo>
                  <a:lnTo>
                    <a:pt x="336" y="85"/>
                  </a:lnTo>
                  <a:lnTo>
                    <a:pt x="281" y="85"/>
                  </a:lnTo>
                  <a:lnTo>
                    <a:pt x="293" y="116"/>
                  </a:lnTo>
                  <a:lnTo>
                    <a:pt x="265" y="157"/>
                  </a:lnTo>
                  <a:lnTo>
                    <a:pt x="210" y="157"/>
                  </a:lnTo>
                  <a:lnTo>
                    <a:pt x="168" y="217"/>
                  </a:lnTo>
                  <a:lnTo>
                    <a:pt x="110" y="230"/>
                  </a:lnTo>
                  <a:lnTo>
                    <a:pt x="55" y="306"/>
                  </a:lnTo>
                  <a:lnTo>
                    <a:pt x="27" y="306"/>
                  </a:lnTo>
                  <a:lnTo>
                    <a:pt x="0" y="261"/>
                  </a:lnTo>
                  <a:close/>
                </a:path>
                <a:path w="742" h="536">
                  <a:moveTo>
                    <a:pt x="421" y="28"/>
                  </a:moveTo>
                  <a:lnTo>
                    <a:pt x="531" y="28"/>
                  </a:lnTo>
                  <a:lnTo>
                    <a:pt x="574" y="72"/>
                  </a:lnTo>
                  <a:lnTo>
                    <a:pt x="574" y="173"/>
                  </a:lnTo>
                  <a:lnTo>
                    <a:pt x="632" y="201"/>
                  </a:lnTo>
                  <a:lnTo>
                    <a:pt x="672" y="157"/>
                  </a:lnTo>
                  <a:lnTo>
                    <a:pt x="703" y="157"/>
                  </a:lnTo>
                  <a:lnTo>
                    <a:pt x="715" y="230"/>
                  </a:lnTo>
                  <a:lnTo>
                    <a:pt x="742" y="290"/>
                  </a:lnTo>
                  <a:lnTo>
                    <a:pt x="703" y="378"/>
                  </a:lnTo>
                  <a:lnTo>
                    <a:pt x="730" y="419"/>
                  </a:lnTo>
                  <a:lnTo>
                    <a:pt x="703" y="435"/>
                  </a:lnTo>
                  <a:lnTo>
                    <a:pt x="687" y="451"/>
                  </a:lnTo>
                  <a:lnTo>
                    <a:pt x="617" y="495"/>
                  </a:lnTo>
                  <a:lnTo>
                    <a:pt x="531" y="523"/>
                  </a:lnTo>
                  <a:lnTo>
                    <a:pt x="476" y="536"/>
                  </a:lnTo>
                  <a:lnTo>
                    <a:pt x="461" y="451"/>
                  </a:lnTo>
                  <a:lnTo>
                    <a:pt x="421" y="435"/>
                  </a:lnTo>
                  <a:lnTo>
                    <a:pt x="434" y="391"/>
                  </a:lnTo>
                  <a:lnTo>
                    <a:pt x="406" y="378"/>
                  </a:lnTo>
                  <a:lnTo>
                    <a:pt x="421" y="347"/>
                  </a:lnTo>
                  <a:lnTo>
                    <a:pt x="406" y="318"/>
                  </a:lnTo>
                  <a:lnTo>
                    <a:pt x="434" y="274"/>
                  </a:lnTo>
                  <a:lnTo>
                    <a:pt x="379" y="261"/>
                  </a:lnTo>
                  <a:lnTo>
                    <a:pt x="391" y="173"/>
                  </a:lnTo>
                  <a:lnTo>
                    <a:pt x="492" y="173"/>
                  </a:lnTo>
                  <a:lnTo>
                    <a:pt x="406" y="129"/>
                  </a:lnTo>
                  <a:lnTo>
                    <a:pt x="406" y="72"/>
                  </a:lnTo>
                  <a:lnTo>
                    <a:pt x="421" y="28"/>
                  </a:lnTo>
                  <a:close/>
                </a:path>
              </a:pathLst>
            </a:custGeom>
            <a:solidFill>
              <a:srgbClr val="FFE5D9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1" name="path"/>
            <p:cNvSpPr/>
            <p:nvPr/>
          </p:nvSpPr>
          <p:spPr>
            <a:xfrm>
              <a:off x="1170664" y="38075"/>
              <a:ext cx="320330" cy="286573"/>
            </a:xfrm>
            <a:custGeom>
              <a:avLst/>
              <a:gdLst/>
              <a:ahLst/>
              <a:cxnLst/>
              <a:rect l="0" t="0" r="0" b="0"/>
              <a:pathLst>
                <a:path w="504" h="451">
                  <a:moveTo>
                    <a:pt x="281" y="290"/>
                  </a:moveTo>
                  <a:lnTo>
                    <a:pt x="265" y="274"/>
                  </a:lnTo>
                  <a:lnTo>
                    <a:pt x="293" y="261"/>
                  </a:lnTo>
                  <a:lnTo>
                    <a:pt x="281" y="246"/>
                  </a:lnTo>
                  <a:lnTo>
                    <a:pt x="308" y="233"/>
                  </a:lnTo>
                  <a:lnTo>
                    <a:pt x="265" y="201"/>
                  </a:lnTo>
                  <a:lnTo>
                    <a:pt x="238" y="189"/>
                  </a:lnTo>
                  <a:lnTo>
                    <a:pt x="140" y="145"/>
                  </a:lnTo>
                  <a:lnTo>
                    <a:pt x="82" y="100"/>
                  </a:lnTo>
                  <a:lnTo>
                    <a:pt x="55" y="72"/>
                  </a:lnTo>
                  <a:lnTo>
                    <a:pt x="0" y="56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70" y="0"/>
                  </a:lnTo>
                  <a:lnTo>
                    <a:pt x="125" y="28"/>
                  </a:lnTo>
                  <a:lnTo>
                    <a:pt x="168" y="72"/>
                  </a:lnTo>
                  <a:lnTo>
                    <a:pt x="195" y="85"/>
                  </a:lnTo>
                  <a:lnTo>
                    <a:pt x="168" y="44"/>
                  </a:lnTo>
                  <a:lnTo>
                    <a:pt x="253" y="56"/>
                  </a:lnTo>
                  <a:lnTo>
                    <a:pt x="336" y="72"/>
                  </a:lnTo>
                  <a:lnTo>
                    <a:pt x="379" y="100"/>
                  </a:lnTo>
                  <a:lnTo>
                    <a:pt x="434" y="129"/>
                  </a:lnTo>
                  <a:lnTo>
                    <a:pt x="394" y="72"/>
                  </a:lnTo>
                  <a:lnTo>
                    <a:pt x="464" y="116"/>
                  </a:lnTo>
                  <a:lnTo>
                    <a:pt x="504" y="157"/>
                  </a:lnTo>
                  <a:lnTo>
                    <a:pt x="504" y="246"/>
                  </a:lnTo>
                  <a:lnTo>
                    <a:pt x="464" y="347"/>
                  </a:lnTo>
                  <a:lnTo>
                    <a:pt x="449" y="407"/>
                  </a:lnTo>
                  <a:lnTo>
                    <a:pt x="421" y="451"/>
                  </a:lnTo>
                  <a:lnTo>
                    <a:pt x="394" y="422"/>
                  </a:lnTo>
                  <a:lnTo>
                    <a:pt x="379" y="378"/>
                  </a:lnTo>
                  <a:lnTo>
                    <a:pt x="394" y="347"/>
                  </a:lnTo>
                  <a:lnTo>
                    <a:pt x="394" y="274"/>
                  </a:lnTo>
                  <a:lnTo>
                    <a:pt x="379" y="246"/>
                  </a:lnTo>
                  <a:lnTo>
                    <a:pt x="336" y="246"/>
                  </a:lnTo>
                  <a:lnTo>
                    <a:pt x="308" y="306"/>
                  </a:lnTo>
                  <a:lnTo>
                    <a:pt x="281" y="290"/>
                  </a:lnTo>
                  <a:close/>
                </a:path>
              </a:pathLst>
            </a:custGeom>
            <a:solidFill>
              <a:srgbClr val="CCC47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2" name="path"/>
            <p:cNvSpPr/>
            <p:nvPr/>
          </p:nvSpPr>
          <p:spPr>
            <a:xfrm>
              <a:off x="937697" y="286572"/>
              <a:ext cx="446521" cy="314629"/>
            </a:xfrm>
            <a:custGeom>
              <a:avLst/>
              <a:gdLst/>
              <a:ahLst/>
              <a:cxnLst/>
              <a:rect l="0" t="0" r="0" b="0"/>
              <a:pathLst>
                <a:path w="703" h="495">
                  <a:moveTo>
                    <a:pt x="15" y="0"/>
                  </a:moveTo>
                  <a:lnTo>
                    <a:pt x="27" y="0"/>
                  </a:lnTo>
                  <a:lnTo>
                    <a:pt x="42" y="44"/>
                  </a:lnTo>
                  <a:lnTo>
                    <a:pt x="140" y="15"/>
                  </a:lnTo>
                  <a:lnTo>
                    <a:pt x="168" y="44"/>
                  </a:lnTo>
                  <a:lnTo>
                    <a:pt x="168" y="116"/>
                  </a:lnTo>
                  <a:lnTo>
                    <a:pt x="128" y="160"/>
                  </a:lnTo>
                  <a:lnTo>
                    <a:pt x="27" y="132"/>
                  </a:lnTo>
                  <a:lnTo>
                    <a:pt x="0" y="44"/>
                  </a:lnTo>
                  <a:lnTo>
                    <a:pt x="15" y="0"/>
                  </a:lnTo>
                  <a:close/>
                </a:path>
                <a:path w="703" h="495">
                  <a:moveTo>
                    <a:pt x="421" y="422"/>
                  </a:moveTo>
                  <a:lnTo>
                    <a:pt x="421" y="394"/>
                  </a:lnTo>
                  <a:lnTo>
                    <a:pt x="437" y="321"/>
                  </a:lnTo>
                  <a:lnTo>
                    <a:pt x="479" y="277"/>
                  </a:lnTo>
                  <a:lnTo>
                    <a:pt x="492" y="261"/>
                  </a:lnTo>
                  <a:lnTo>
                    <a:pt x="507" y="249"/>
                  </a:lnTo>
                  <a:lnTo>
                    <a:pt x="550" y="220"/>
                  </a:lnTo>
                  <a:lnTo>
                    <a:pt x="562" y="261"/>
                  </a:lnTo>
                  <a:lnTo>
                    <a:pt x="492" y="321"/>
                  </a:lnTo>
                  <a:lnTo>
                    <a:pt x="479" y="394"/>
                  </a:lnTo>
                  <a:lnTo>
                    <a:pt x="421" y="422"/>
                  </a:lnTo>
                  <a:close/>
                </a:path>
                <a:path w="703" h="495">
                  <a:moveTo>
                    <a:pt x="550" y="261"/>
                  </a:moveTo>
                  <a:lnTo>
                    <a:pt x="703" y="205"/>
                  </a:lnTo>
                  <a:lnTo>
                    <a:pt x="690" y="249"/>
                  </a:lnTo>
                  <a:lnTo>
                    <a:pt x="660" y="277"/>
                  </a:lnTo>
                  <a:lnTo>
                    <a:pt x="605" y="350"/>
                  </a:lnTo>
                  <a:lnTo>
                    <a:pt x="562" y="422"/>
                  </a:lnTo>
                  <a:lnTo>
                    <a:pt x="519" y="495"/>
                  </a:lnTo>
                  <a:lnTo>
                    <a:pt x="507" y="410"/>
                  </a:lnTo>
                  <a:lnTo>
                    <a:pt x="519" y="350"/>
                  </a:lnTo>
                  <a:lnTo>
                    <a:pt x="550" y="366"/>
                  </a:lnTo>
                  <a:lnTo>
                    <a:pt x="550" y="261"/>
                  </a:lnTo>
                  <a:close/>
                </a:path>
              </a:pathLst>
            </a:custGeom>
            <a:solidFill>
              <a:srgbClr val="B2FAFF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3" name="path"/>
            <p:cNvSpPr/>
            <p:nvPr/>
          </p:nvSpPr>
          <p:spPr>
            <a:xfrm>
              <a:off x="1188138" y="452906"/>
              <a:ext cx="99010" cy="334668"/>
            </a:xfrm>
            <a:custGeom>
              <a:avLst/>
              <a:gdLst/>
              <a:ahLst/>
              <a:cxnLst/>
              <a:rect l="0" t="0" r="0" b="0"/>
              <a:pathLst>
                <a:path w="155" h="527">
                  <a:moveTo>
                    <a:pt x="155" y="0"/>
                  </a:moveTo>
                  <a:lnTo>
                    <a:pt x="155" y="88"/>
                  </a:lnTo>
                  <a:lnTo>
                    <a:pt x="140" y="116"/>
                  </a:lnTo>
                  <a:lnTo>
                    <a:pt x="125" y="148"/>
                  </a:lnTo>
                  <a:lnTo>
                    <a:pt x="140" y="261"/>
                  </a:lnTo>
                  <a:lnTo>
                    <a:pt x="125" y="321"/>
                  </a:lnTo>
                  <a:lnTo>
                    <a:pt x="113" y="394"/>
                  </a:lnTo>
                  <a:lnTo>
                    <a:pt x="70" y="467"/>
                  </a:lnTo>
                  <a:lnTo>
                    <a:pt x="55" y="527"/>
                  </a:lnTo>
                  <a:lnTo>
                    <a:pt x="0" y="366"/>
                  </a:lnTo>
                  <a:lnTo>
                    <a:pt x="0" y="277"/>
                  </a:lnTo>
                  <a:lnTo>
                    <a:pt x="15" y="205"/>
                  </a:lnTo>
                  <a:lnTo>
                    <a:pt x="42" y="160"/>
                  </a:lnTo>
                  <a:lnTo>
                    <a:pt x="85" y="104"/>
                  </a:lnTo>
                  <a:lnTo>
                    <a:pt x="97" y="72"/>
                  </a:lnTo>
                  <a:lnTo>
                    <a:pt x="113" y="3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6666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" name="path"/>
            <p:cNvSpPr/>
            <p:nvPr/>
          </p:nvSpPr>
          <p:spPr>
            <a:xfrm>
              <a:off x="79597" y="0"/>
              <a:ext cx="1689019" cy="1230460"/>
            </a:xfrm>
            <a:custGeom>
              <a:avLst/>
              <a:gdLst/>
              <a:ahLst/>
              <a:cxnLst/>
              <a:rect l="0" t="0" r="0" b="0"/>
              <a:pathLst>
                <a:path w="2659" h="1937">
                  <a:moveTo>
                    <a:pt x="1788" y="116"/>
                  </a:moveTo>
                  <a:lnTo>
                    <a:pt x="1831" y="145"/>
                  </a:lnTo>
                  <a:lnTo>
                    <a:pt x="1858" y="189"/>
                  </a:lnTo>
                  <a:lnTo>
                    <a:pt x="1901" y="189"/>
                  </a:lnTo>
                  <a:lnTo>
                    <a:pt x="1913" y="205"/>
                  </a:lnTo>
                  <a:lnTo>
                    <a:pt x="1901" y="217"/>
                  </a:lnTo>
                  <a:lnTo>
                    <a:pt x="1858" y="217"/>
                  </a:lnTo>
                  <a:lnTo>
                    <a:pt x="1831" y="176"/>
                  </a:lnTo>
                  <a:lnTo>
                    <a:pt x="1816" y="145"/>
                  </a:lnTo>
                  <a:lnTo>
                    <a:pt x="1788" y="132"/>
                  </a:lnTo>
                  <a:lnTo>
                    <a:pt x="1773" y="132"/>
                  </a:lnTo>
                  <a:lnTo>
                    <a:pt x="1788" y="116"/>
                  </a:lnTo>
                  <a:close/>
                </a:path>
                <a:path w="2659" h="1937">
                  <a:moveTo>
                    <a:pt x="1718" y="189"/>
                  </a:moveTo>
                  <a:lnTo>
                    <a:pt x="1690" y="116"/>
                  </a:lnTo>
                  <a:lnTo>
                    <a:pt x="1690" y="72"/>
                  </a:lnTo>
                  <a:lnTo>
                    <a:pt x="1718" y="44"/>
                  </a:lnTo>
                  <a:lnTo>
                    <a:pt x="1745" y="15"/>
                  </a:lnTo>
                  <a:lnTo>
                    <a:pt x="1773" y="0"/>
                  </a:lnTo>
                  <a:lnTo>
                    <a:pt x="1858" y="15"/>
                  </a:lnTo>
                  <a:lnTo>
                    <a:pt x="1901" y="44"/>
                  </a:lnTo>
                  <a:lnTo>
                    <a:pt x="1984" y="72"/>
                  </a:lnTo>
                  <a:lnTo>
                    <a:pt x="2054" y="88"/>
                  </a:lnTo>
                  <a:lnTo>
                    <a:pt x="2069" y="104"/>
                  </a:lnTo>
                  <a:lnTo>
                    <a:pt x="2054" y="116"/>
                  </a:lnTo>
                  <a:lnTo>
                    <a:pt x="1886" y="72"/>
                  </a:lnTo>
                  <a:lnTo>
                    <a:pt x="1843" y="44"/>
                  </a:lnTo>
                  <a:lnTo>
                    <a:pt x="1788" y="28"/>
                  </a:lnTo>
                  <a:lnTo>
                    <a:pt x="1730" y="59"/>
                  </a:lnTo>
                  <a:lnTo>
                    <a:pt x="1702" y="116"/>
                  </a:lnTo>
                  <a:lnTo>
                    <a:pt x="1718" y="145"/>
                  </a:lnTo>
                  <a:lnTo>
                    <a:pt x="1730" y="160"/>
                  </a:lnTo>
                  <a:lnTo>
                    <a:pt x="1730" y="176"/>
                  </a:lnTo>
                  <a:lnTo>
                    <a:pt x="1730" y="189"/>
                  </a:lnTo>
                  <a:lnTo>
                    <a:pt x="1718" y="189"/>
                  </a:lnTo>
                  <a:close/>
                </a:path>
                <a:path w="2659" h="1937">
                  <a:moveTo>
                    <a:pt x="2082" y="88"/>
                  </a:moveTo>
                  <a:lnTo>
                    <a:pt x="2195" y="116"/>
                  </a:lnTo>
                  <a:lnTo>
                    <a:pt x="2265" y="205"/>
                  </a:lnTo>
                  <a:lnTo>
                    <a:pt x="2265" y="277"/>
                  </a:lnTo>
                  <a:lnTo>
                    <a:pt x="2253" y="366"/>
                  </a:lnTo>
                  <a:lnTo>
                    <a:pt x="2195" y="467"/>
                  </a:lnTo>
                  <a:lnTo>
                    <a:pt x="2167" y="467"/>
                  </a:lnTo>
                  <a:lnTo>
                    <a:pt x="2182" y="394"/>
                  </a:lnTo>
                  <a:lnTo>
                    <a:pt x="2210" y="334"/>
                  </a:lnTo>
                  <a:lnTo>
                    <a:pt x="2237" y="217"/>
                  </a:lnTo>
                  <a:lnTo>
                    <a:pt x="2210" y="176"/>
                  </a:lnTo>
                  <a:lnTo>
                    <a:pt x="2182" y="132"/>
                  </a:lnTo>
                  <a:lnTo>
                    <a:pt x="2140" y="116"/>
                  </a:lnTo>
                  <a:lnTo>
                    <a:pt x="2082" y="116"/>
                  </a:lnTo>
                  <a:lnTo>
                    <a:pt x="2069" y="104"/>
                  </a:lnTo>
                  <a:lnTo>
                    <a:pt x="2082" y="88"/>
                  </a:lnTo>
                  <a:close/>
                </a:path>
                <a:path w="2659" h="1937">
                  <a:moveTo>
                    <a:pt x="2011" y="261"/>
                  </a:moveTo>
                  <a:lnTo>
                    <a:pt x="2027" y="350"/>
                  </a:lnTo>
                  <a:lnTo>
                    <a:pt x="2054" y="350"/>
                  </a:lnTo>
                  <a:lnTo>
                    <a:pt x="2054" y="366"/>
                  </a:lnTo>
                  <a:lnTo>
                    <a:pt x="2054" y="378"/>
                  </a:lnTo>
                  <a:lnTo>
                    <a:pt x="2011" y="366"/>
                  </a:lnTo>
                  <a:lnTo>
                    <a:pt x="1999" y="366"/>
                  </a:lnTo>
                  <a:lnTo>
                    <a:pt x="1999" y="261"/>
                  </a:lnTo>
                  <a:lnTo>
                    <a:pt x="1999" y="249"/>
                  </a:lnTo>
                  <a:lnTo>
                    <a:pt x="2011" y="261"/>
                  </a:lnTo>
                  <a:close/>
                </a:path>
                <a:path w="2659" h="1937">
                  <a:moveTo>
                    <a:pt x="2042" y="350"/>
                  </a:moveTo>
                  <a:lnTo>
                    <a:pt x="2054" y="321"/>
                  </a:lnTo>
                  <a:lnTo>
                    <a:pt x="2082" y="306"/>
                  </a:lnTo>
                  <a:lnTo>
                    <a:pt x="2124" y="306"/>
                  </a:lnTo>
                  <a:lnTo>
                    <a:pt x="2152" y="366"/>
                  </a:lnTo>
                  <a:lnTo>
                    <a:pt x="2152" y="394"/>
                  </a:lnTo>
                  <a:lnTo>
                    <a:pt x="2140" y="438"/>
                  </a:lnTo>
                  <a:lnTo>
                    <a:pt x="2069" y="438"/>
                  </a:lnTo>
                  <a:lnTo>
                    <a:pt x="2054" y="422"/>
                  </a:lnTo>
                  <a:lnTo>
                    <a:pt x="2069" y="422"/>
                  </a:lnTo>
                  <a:lnTo>
                    <a:pt x="2112" y="394"/>
                  </a:lnTo>
                  <a:lnTo>
                    <a:pt x="2124" y="366"/>
                  </a:lnTo>
                  <a:lnTo>
                    <a:pt x="2124" y="321"/>
                  </a:lnTo>
                  <a:lnTo>
                    <a:pt x="2082" y="321"/>
                  </a:lnTo>
                  <a:lnTo>
                    <a:pt x="2069" y="350"/>
                  </a:lnTo>
                  <a:lnTo>
                    <a:pt x="2042" y="350"/>
                  </a:lnTo>
                  <a:close/>
                </a:path>
                <a:path w="2659" h="1937">
                  <a:moveTo>
                    <a:pt x="1831" y="261"/>
                  </a:moveTo>
                  <a:lnTo>
                    <a:pt x="1929" y="293"/>
                  </a:lnTo>
                  <a:lnTo>
                    <a:pt x="1913" y="306"/>
                  </a:lnTo>
                  <a:lnTo>
                    <a:pt x="1831" y="293"/>
                  </a:lnTo>
                  <a:lnTo>
                    <a:pt x="1816" y="277"/>
                  </a:lnTo>
                  <a:lnTo>
                    <a:pt x="1831" y="261"/>
                  </a:lnTo>
                  <a:close/>
                </a:path>
                <a:path w="2659" h="1937">
                  <a:moveTo>
                    <a:pt x="1871" y="306"/>
                  </a:moveTo>
                  <a:lnTo>
                    <a:pt x="1886" y="350"/>
                  </a:lnTo>
                  <a:lnTo>
                    <a:pt x="1858" y="350"/>
                  </a:lnTo>
                  <a:lnTo>
                    <a:pt x="1858" y="321"/>
                  </a:lnTo>
                  <a:lnTo>
                    <a:pt x="1858" y="306"/>
                  </a:lnTo>
                  <a:lnTo>
                    <a:pt x="1871" y="306"/>
                  </a:lnTo>
                  <a:close/>
                </a:path>
                <a:path w="2659" h="1937">
                  <a:moveTo>
                    <a:pt x="1800" y="233"/>
                  </a:moveTo>
                  <a:lnTo>
                    <a:pt x="1800" y="321"/>
                  </a:lnTo>
                  <a:lnTo>
                    <a:pt x="1788" y="422"/>
                  </a:lnTo>
                  <a:lnTo>
                    <a:pt x="1788" y="438"/>
                  </a:lnTo>
                  <a:lnTo>
                    <a:pt x="1800" y="438"/>
                  </a:lnTo>
                  <a:lnTo>
                    <a:pt x="1843" y="438"/>
                  </a:lnTo>
                  <a:lnTo>
                    <a:pt x="1858" y="451"/>
                  </a:lnTo>
                  <a:lnTo>
                    <a:pt x="1843" y="467"/>
                  </a:lnTo>
                  <a:lnTo>
                    <a:pt x="1788" y="451"/>
                  </a:lnTo>
                  <a:lnTo>
                    <a:pt x="1761" y="422"/>
                  </a:lnTo>
                  <a:lnTo>
                    <a:pt x="1773" y="366"/>
                  </a:lnTo>
                  <a:lnTo>
                    <a:pt x="1788" y="306"/>
                  </a:lnTo>
                  <a:lnTo>
                    <a:pt x="1788" y="277"/>
                  </a:lnTo>
                  <a:lnTo>
                    <a:pt x="1788" y="233"/>
                  </a:lnTo>
                  <a:lnTo>
                    <a:pt x="1800" y="233"/>
                  </a:lnTo>
                  <a:close/>
                </a:path>
                <a:path w="2659" h="1937">
                  <a:moveTo>
                    <a:pt x="1831" y="451"/>
                  </a:moveTo>
                  <a:lnTo>
                    <a:pt x="1816" y="523"/>
                  </a:lnTo>
                  <a:lnTo>
                    <a:pt x="1831" y="583"/>
                  </a:lnTo>
                  <a:lnTo>
                    <a:pt x="1843" y="596"/>
                  </a:lnTo>
                  <a:lnTo>
                    <a:pt x="1858" y="612"/>
                  </a:lnTo>
                  <a:lnTo>
                    <a:pt x="1929" y="612"/>
                  </a:lnTo>
                  <a:lnTo>
                    <a:pt x="1984" y="596"/>
                  </a:lnTo>
                  <a:lnTo>
                    <a:pt x="2027" y="568"/>
                  </a:lnTo>
                  <a:lnTo>
                    <a:pt x="2069" y="539"/>
                  </a:lnTo>
                  <a:lnTo>
                    <a:pt x="2054" y="583"/>
                  </a:lnTo>
                  <a:lnTo>
                    <a:pt x="2027" y="596"/>
                  </a:lnTo>
                  <a:lnTo>
                    <a:pt x="1984" y="628"/>
                  </a:lnTo>
                  <a:lnTo>
                    <a:pt x="1929" y="640"/>
                  </a:lnTo>
                  <a:lnTo>
                    <a:pt x="1858" y="628"/>
                  </a:lnTo>
                  <a:lnTo>
                    <a:pt x="1800" y="583"/>
                  </a:lnTo>
                  <a:lnTo>
                    <a:pt x="1800" y="523"/>
                  </a:lnTo>
                  <a:lnTo>
                    <a:pt x="1800" y="451"/>
                  </a:lnTo>
                  <a:lnTo>
                    <a:pt x="1831" y="451"/>
                  </a:lnTo>
                  <a:close/>
                </a:path>
                <a:path w="2659" h="1937">
                  <a:moveTo>
                    <a:pt x="1858" y="511"/>
                  </a:moveTo>
                  <a:lnTo>
                    <a:pt x="1901" y="511"/>
                  </a:lnTo>
                  <a:lnTo>
                    <a:pt x="1901" y="523"/>
                  </a:lnTo>
                  <a:lnTo>
                    <a:pt x="1901" y="539"/>
                  </a:lnTo>
                  <a:lnTo>
                    <a:pt x="1858" y="539"/>
                  </a:lnTo>
                  <a:lnTo>
                    <a:pt x="1843" y="523"/>
                  </a:lnTo>
                  <a:lnTo>
                    <a:pt x="1858" y="511"/>
                  </a:lnTo>
                  <a:close/>
                </a:path>
                <a:path w="2659" h="1937">
                  <a:moveTo>
                    <a:pt x="1886" y="628"/>
                  </a:moveTo>
                  <a:lnTo>
                    <a:pt x="1901" y="640"/>
                  </a:lnTo>
                  <a:lnTo>
                    <a:pt x="1913" y="684"/>
                  </a:lnTo>
                  <a:lnTo>
                    <a:pt x="1913" y="700"/>
                  </a:lnTo>
                  <a:lnTo>
                    <a:pt x="1901" y="684"/>
                  </a:lnTo>
                  <a:lnTo>
                    <a:pt x="1871" y="656"/>
                  </a:lnTo>
                  <a:lnTo>
                    <a:pt x="1871" y="640"/>
                  </a:lnTo>
                  <a:lnTo>
                    <a:pt x="1871" y="628"/>
                  </a:lnTo>
                  <a:lnTo>
                    <a:pt x="1886" y="628"/>
                  </a:lnTo>
                  <a:close/>
                </a:path>
                <a:path w="2659" h="1937">
                  <a:moveTo>
                    <a:pt x="1913" y="700"/>
                  </a:moveTo>
                  <a:lnTo>
                    <a:pt x="1941" y="684"/>
                  </a:lnTo>
                  <a:lnTo>
                    <a:pt x="2027" y="672"/>
                  </a:lnTo>
                  <a:lnTo>
                    <a:pt x="2097" y="612"/>
                  </a:lnTo>
                  <a:lnTo>
                    <a:pt x="2112" y="628"/>
                  </a:lnTo>
                  <a:lnTo>
                    <a:pt x="2112" y="640"/>
                  </a:lnTo>
                  <a:lnTo>
                    <a:pt x="2069" y="672"/>
                  </a:lnTo>
                  <a:lnTo>
                    <a:pt x="2027" y="684"/>
                  </a:lnTo>
                  <a:lnTo>
                    <a:pt x="1984" y="713"/>
                  </a:lnTo>
                  <a:lnTo>
                    <a:pt x="1941" y="729"/>
                  </a:lnTo>
                  <a:lnTo>
                    <a:pt x="1913" y="713"/>
                  </a:lnTo>
                  <a:lnTo>
                    <a:pt x="1913" y="700"/>
                  </a:lnTo>
                  <a:close/>
                </a:path>
                <a:path w="2659" h="1937">
                  <a:moveTo>
                    <a:pt x="2152" y="539"/>
                  </a:moveTo>
                  <a:lnTo>
                    <a:pt x="2152" y="596"/>
                  </a:lnTo>
                  <a:lnTo>
                    <a:pt x="2167" y="596"/>
                  </a:lnTo>
                  <a:lnTo>
                    <a:pt x="2210" y="628"/>
                  </a:lnTo>
                  <a:lnTo>
                    <a:pt x="2237" y="684"/>
                  </a:lnTo>
                  <a:lnTo>
                    <a:pt x="2222" y="700"/>
                  </a:lnTo>
                  <a:lnTo>
                    <a:pt x="2210" y="713"/>
                  </a:lnTo>
                  <a:lnTo>
                    <a:pt x="2167" y="713"/>
                  </a:lnTo>
                  <a:lnTo>
                    <a:pt x="2124" y="757"/>
                  </a:lnTo>
                  <a:lnTo>
                    <a:pt x="2097" y="845"/>
                  </a:lnTo>
                  <a:lnTo>
                    <a:pt x="2069" y="830"/>
                  </a:lnTo>
                  <a:lnTo>
                    <a:pt x="2082" y="785"/>
                  </a:lnTo>
                  <a:lnTo>
                    <a:pt x="2112" y="744"/>
                  </a:lnTo>
                  <a:lnTo>
                    <a:pt x="2124" y="713"/>
                  </a:lnTo>
                  <a:lnTo>
                    <a:pt x="2152" y="700"/>
                  </a:lnTo>
                  <a:lnTo>
                    <a:pt x="2195" y="672"/>
                  </a:lnTo>
                  <a:lnTo>
                    <a:pt x="2182" y="640"/>
                  </a:lnTo>
                  <a:lnTo>
                    <a:pt x="2152" y="612"/>
                  </a:lnTo>
                  <a:lnTo>
                    <a:pt x="2140" y="596"/>
                  </a:lnTo>
                  <a:lnTo>
                    <a:pt x="2140" y="568"/>
                  </a:lnTo>
                  <a:lnTo>
                    <a:pt x="2140" y="539"/>
                  </a:lnTo>
                  <a:lnTo>
                    <a:pt x="2152" y="539"/>
                  </a:lnTo>
                  <a:close/>
                </a:path>
                <a:path w="2659" h="1937">
                  <a:moveTo>
                    <a:pt x="2069" y="700"/>
                  </a:moveTo>
                  <a:lnTo>
                    <a:pt x="2027" y="757"/>
                  </a:lnTo>
                  <a:lnTo>
                    <a:pt x="1984" y="830"/>
                  </a:lnTo>
                  <a:lnTo>
                    <a:pt x="1929" y="934"/>
                  </a:lnTo>
                  <a:lnTo>
                    <a:pt x="1901" y="1006"/>
                  </a:lnTo>
                  <a:lnTo>
                    <a:pt x="1871" y="1091"/>
                  </a:lnTo>
                  <a:lnTo>
                    <a:pt x="1831" y="1252"/>
                  </a:lnTo>
                  <a:lnTo>
                    <a:pt x="1816" y="1196"/>
                  </a:lnTo>
                  <a:lnTo>
                    <a:pt x="1831" y="1136"/>
                  </a:lnTo>
                  <a:lnTo>
                    <a:pt x="1843" y="1063"/>
                  </a:lnTo>
                  <a:lnTo>
                    <a:pt x="1871" y="990"/>
                  </a:lnTo>
                  <a:lnTo>
                    <a:pt x="1901" y="918"/>
                  </a:lnTo>
                  <a:lnTo>
                    <a:pt x="1941" y="817"/>
                  </a:lnTo>
                  <a:lnTo>
                    <a:pt x="1971" y="773"/>
                  </a:lnTo>
                  <a:lnTo>
                    <a:pt x="1999" y="744"/>
                  </a:lnTo>
                  <a:lnTo>
                    <a:pt x="2054" y="684"/>
                  </a:lnTo>
                  <a:lnTo>
                    <a:pt x="2069" y="684"/>
                  </a:lnTo>
                  <a:lnTo>
                    <a:pt x="2069" y="700"/>
                  </a:lnTo>
                  <a:close/>
                </a:path>
                <a:path w="2659" h="1937">
                  <a:moveTo>
                    <a:pt x="1479" y="350"/>
                  </a:moveTo>
                  <a:lnTo>
                    <a:pt x="1519" y="366"/>
                  </a:lnTo>
                  <a:lnTo>
                    <a:pt x="1577" y="334"/>
                  </a:lnTo>
                  <a:lnTo>
                    <a:pt x="1577" y="306"/>
                  </a:lnTo>
                  <a:lnTo>
                    <a:pt x="1589" y="293"/>
                  </a:lnTo>
                  <a:lnTo>
                    <a:pt x="1605" y="306"/>
                  </a:lnTo>
                  <a:lnTo>
                    <a:pt x="1605" y="334"/>
                  </a:lnTo>
                  <a:lnTo>
                    <a:pt x="1589" y="366"/>
                  </a:lnTo>
                  <a:lnTo>
                    <a:pt x="1519" y="394"/>
                  </a:lnTo>
                  <a:lnTo>
                    <a:pt x="1464" y="378"/>
                  </a:lnTo>
                  <a:lnTo>
                    <a:pt x="1464" y="366"/>
                  </a:lnTo>
                  <a:lnTo>
                    <a:pt x="1479" y="350"/>
                  </a:lnTo>
                  <a:close/>
                </a:path>
                <a:path w="2659" h="1937">
                  <a:moveTo>
                    <a:pt x="1562" y="394"/>
                  </a:moveTo>
                  <a:lnTo>
                    <a:pt x="1605" y="366"/>
                  </a:lnTo>
                  <a:lnTo>
                    <a:pt x="1632" y="321"/>
                  </a:lnTo>
                  <a:lnTo>
                    <a:pt x="1647" y="306"/>
                  </a:lnTo>
                  <a:lnTo>
                    <a:pt x="1660" y="321"/>
                  </a:lnTo>
                  <a:lnTo>
                    <a:pt x="1647" y="366"/>
                  </a:lnTo>
                  <a:lnTo>
                    <a:pt x="1620" y="394"/>
                  </a:lnTo>
                  <a:lnTo>
                    <a:pt x="1589" y="407"/>
                  </a:lnTo>
                  <a:lnTo>
                    <a:pt x="1562" y="407"/>
                  </a:lnTo>
                  <a:lnTo>
                    <a:pt x="1550" y="394"/>
                  </a:lnTo>
                  <a:lnTo>
                    <a:pt x="1562" y="394"/>
                  </a:lnTo>
                  <a:close/>
                </a:path>
                <a:path w="2659" h="1937">
                  <a:moveTo>
                    <a:pt x="1702" y="261"/>
                  </a:moveTo>
                  <a:lnTo>
                    <a:pt x="1718" y="277"/>
                  </a:lnTo>
                  <a:lnTo>
                    <a:pt x="1730" y="306"/>
                  </a:lnTo>
                  <a:lnTo>
                    <a:pt x="1690" y="334"/>
                  </a:lnTo>
                  <a:lnTo>
                    <a:pt x="1647" y="350"/>
                  </a:lnTo>
                  <a:lnTo>
                    <a:pt x="1647" y="334"/>
                  </a:lnTo>
                  <a:lnTo>
                    <a:pt x="1702" y="306"/>
                  </a:lnTo>
                  <a:lnTo>
                    <a:pt x="1690" y="277"/>
                  </a:lnTo>
                  <a:lnTo>
                    <a:pt x="1690" y="261"/>
                  </a:lnTo>
                  <a:lnTo>
                    <a:pt x="1702" y="261"/>
                  </a:lnTo>
                  <a:close/>
                </a:path>
                <a:path w="2659" h="1937">
                  <a:moveTo>
                    <a:pt x="1562" y="407"/>
                  </a:moveTo>
                  <a:lnTo>
                    <a:pt x="1507" y="482"/>
                  </a:lnTo>
                  <a:lnTo>
                    <a:pt x="1491" y="482"/>
                  </a:lnTo>
                  <a:lnTo>
                    <a:pt x="1491" y="467"/>
                  </a:lnTo>
                  <a:lnTo>
                    <a:pt x="1550" y="394"/>
                  </a:lnTo>
                  <a:lnTo>
                    <a:pt x="1562" y="394"/>
                  </a:lnTo>
                  <a:lnTo>
                    <a:pt x="1562" y="407"/>
                  </a:lnTo>
                  <a:close/>
                </a:path>
                <a:path w="2659" h="1937">
                  <a:moveTo>
                    <a:pt x="1421" y="407"/>
                  </a:moveTo>
                  <a:lnTo>
                    <a:pt x="1436" y="438"/>
                  </a:lnTo>
                  <a:lnTo>
                    <a:pt x="1449" y="451"/>
                  </a:lnTo>
                  <a:lnTo>
                    <a:pt x="1491" y="467"/>
                  </a:lnTo>
                  <a:lnTo>
                    <a:pt x="1519" y="482"/>
                  </a:lnTo>
                  <a:lnTo>
                    <a:pt x="1519" y="495"/>
                  </a:lnTo>
                  <a:lnTo>
                    <a:pt x="1507" y="511"/>
                  </a:lnTo>
                  <a:lnTo>
                    <a:pt x="1464" y="511"/>
                  </a:lnTo>
                  <a:lnTo>
                    <a:pt x="1436" y="495"/>
                  </a:lnTo>
                  <a:lnTo>
                    <a:pt x="1409" y="422"/>
                  </a:lnTo>
                  <a:lnTo>
                    <a:pt x="1409" y="407"/>
                  </a:lnTo>
                  <a:lnTo>
                    <a:pt x="1421" y="407"/>
                  </a:lnTo>
                  <a:close/>
                </a:path>
                <a:path w="2659" h="1937">
                  <a:moveTo>
                    <a:pt x="1394" y="438"/>
                  </a:moveTo>
                  <a:lnTo>
                    <a:pt x="1378" y="482"/>
                  </a:lnTo>
                  <a:lnTo>
                    <a:pt x="1409" y="539"/>
                  </a:lnTo>
                  <a:lnTo>
                    <a:pt x="1421" y="568"/>
                  </a:lnTo>
                  <a:lnTo>
                    <a:pt x="1436" y="583"/>
                  </a:lnTo>
                  <a:lnTo>
                    <a:pt x="1491" y="596"/>
                  </a:lnTo>
                  <a:lnTo>
                    <a:pt x="1534" y="568"/>
                  </a:lnTo>
                  <a:lnTo>
                    <a:pt x="1534" y="495"/>
                  </a:lnTo>
                  <a:lnTo>
                    <a:pt x="1550" y="495"/>
                  </a:lnTo>
                  <a:lnTo>
                    <a:pt x="1562" y="539"/>
                  </a:lnTo>
                  <a:lnTo>
                    <a:pt x="1550" y="596"/>
                  </a:lnTo>
                  <a:lnTo>
                    <a:pt x="1519" y="612"/>
                  </a:lnTo>
                  <a:lnTo>
                    <a:pt x="1491" y="628"/>
                  </a:lnTo>
                  <a:lnTo>
                    <a:pt x="1436" y="612"/>
                  </a:lnTo>
                  <a:lnTo>
                    <a:pt x="1394" y="568"/>
                  </a:lnTo>
                  <a:lnTo>
                    <a:pt x="1366" y="495"/>
                  </a:lnTo>
                  <a:lnTo>
                    <a:pt x="1366" y="422"/>
                  </a:lnTo>
                  <a:lnTo>
                    <a:pt x="1394" y="438"/>
                  </a:lnTo>
                  <a:close/>
                </a:path>
                <a:path w="2659" h="1937">
                  <a:moveTo>
                    <a:pt x="1366" y="378"/>
                  </a:moveTo>
                  <a:lnTo>
                    <a:pt x="1308" y="407"/>
                  </a:lnTo>
                  <a:lnTo>
                    <a:pt x="1253" y="482"/>
                  </a:lnTo>
                  <a:lnTo>
                    <a:pt x="1225" y="539"/>
                  </a:lnTo>
                  <a:lnTo>
                    <a:pt x="1183" y="596"/>
                  </a:lnTo>
                  <a:lnTo>
                    <a:pt x="1128" y="729"/>
                  </a:lnTo>
                  <a:lnTo>
                    <a:pt x="1128" y="773"/>
                  </a:lnTo>
                  <a:lnTo>
                    <a:pt x="1155" y="817"/>
                  </a:lnTo>
                  <a:lnTo>
                    <a:pt x="1183" y="861"/>
                  </a:lnTo>
                  <a:lnTo>
                    <a:pt x="1198" y="889"/>
                  </a:lnTo>
                  <a:lnTo>
                    <a:pt x="1225" y="918"/>
                  </a:lnTo>
                  <a:lnTo>
                    <a:pt x="1253" y="946"/>
                  </a:lnTo>
                  <a:lnTo>
                    <a:pt x="1281" y="962"/>
                  </a:lnTo>
                  <a:lnTo>
                    <a:pt x="1323" y="975"/>
                  </a:lnTo>
                  <a:lnTo>
                    <a:pt x="1394" y="1019"/>
                  </a:lnTo>
                  <a:lnTo>
                    <a:pt x="1449" y="1063"/>
                  </a:lnTo>
                  <a:lnTo>
                    <a:pt x="1519" y="1079"/>
                  </a:lnTo>
                  <a:lnTo>
                    <a:pt x="1562" y="1107"/>
                  </a:lnTo>
                  <a:lnTo>
                    <a:pt x="1620" y="1136"/>
                  </a:lnTo>
                  <a:lnTo>
                    <a:pt x="1620" y="1196"/>
                  </a:lnTo>
                  <a:lnTo>
                    <a:pt x="1562" y="1164"/>
                  </a:lnTo>
                  <a:lnTo>
                    <a:pt x="1507" y="1136"/>
                  </a:lnTo>
                  <a:lnTo>
                    <a:pt x="1436" y="1123"/>
                  </a:lnTo>
                  <a:lnTo>
                    <a:pt x="1366" y="1079"/>
                  </a:lnTo>
                  <a:lnTo>
                    <a:pt x="1323" y="1050"/>
                  </a:lnTo>
                  <a:lnTo>
                    <a:pt x="1296" y="1019"/>
                  </a:lnTo>
                  <a:lnTo>
                    <a:pt x="1253" y="990"/>
                  </a:lnTo>
                  <a:lnTo>
                    <a:pt x="1225" y="975"/>
                  </a:lnTo>
                  <a:lnTo>
                    <a:pt x="1167" y="902"/>
                  </a:lnTo>
                  <a:lnTo>
                    <a:pt x="1128" y="830"/>
                  </a:lnTo>
                  <a:lnTo>
                    <a:pt x="1097" y="713"/>
                  </a:lnTo>
                  <a:lnTo>
                    <a:pt x="1128" y="640"/>
                  </a:lnTo>
                  <a:lnTo>
                    <a:pt x="1167" y="583"/>
                  </a:lnTo>
                  <a:lnTo>
                    <a:pt x="1210" y="523"/>
                  </a:lnTo>
                  <a:lnTo>
                    <a:pt x="1238" y="467"/>
                  </a:lnTo>
                  <a:lnTo>
                    <a:pt x="1268" y="438"/>
                  </a:lnTo>
                  <a:lnTo>
                    <a:pt x="1296" y="394"/>
                  </a:lnTo>
                  <a:lnTo>
                    <a:pt x="1323" y="378"/>
                  </a:lnTo>
                  <a:lnTo>
                    <a:pt x="1366" y="366"/>
                  </a:lnTo>
                  <a:lnTo>
                    <a:pt x="1378" y="378"/>
                  </a:lnTo>
                  <a:lnTo>
                    <a:pt x="1366" y="378"/>
                  </a:lnTo>
                  <a:close/>
                </a:path>
                <a:path w="2659" h="1937">
                  <a:moveTo>
                    <a:pt x="1562" y="596"/>
                  </a:moveTo>
                  <a:lnTo>
                    <a:pt x="1534" y="656"/>
                  </a:lnTo>
                  <a:lnTo>
                    <a:pt x="1507" y="713"/>
                  </a:lnTo>
                  <a:lnTo>
                    <a:pt x="1436" y="757"/>
                  </a:lnTo>
                  <a:lnTo>
                    <a:pt x="1366" y="773"/>
                  </a:lnTo>
                  <a:lnTo>
                    <a:pt x="1366" y="757"/>
                  </a:lnTo>
                  <a:lnTo>
                    <a:pt x="1409" y="713"/>
                  </a:lnTo>
                  <a:lnTo>
                    <a:pt x="1464" y="672"/>
                  </a:lnTo>
                  <a:lnTo>
                    <a:pt x="1550" y="583"/>
                  </a:lnTo>
                  <a:lnTo>
                    <a:pt x="1562" y="583"/>
                  </a:lnTo>
                  <a:lnTo>
                    <a:pt x="1562" y="596"/>
                  </a:lnTo>
                  <a:close/>
                </a:path>
                <a:path w="2659" h="1937">
                  <a:moveTo>
                    <a:pt x="1449" y="700"/>
                  </a:moveTo>
                  <a:lnTo>
                    <a:pt x="1589" y="713"/>
                  </a:lnTo>
                  <a:lnTo>
                    <a:pt x="1620" y="713"/>
                  </a:lnTo>
                  <a:lnTo>
                    <a:pt x="1660" y="713"/>
                  </a:lnTo>
                  <a:lnTo>
                    <a:pt x="1675" y="729"/>
                  </a:lnTo>
                  <a:lnTo>
                    <a:pt x="1660" y="744"/>
                  </a:lnTo>
                  <a:lnTo>
                    <a:pt x="1620" y="744"/>
                  </a:lnTo>
                  <a:lnTo>
                    <a:pt x="1577" y="744"/>
                  </a:lnTo>
                  <a:lnTo>
                    <a:pt x="1519" y="713"/>
                  </a:lnTo>
                  <a:lnTo>
                    <a:pt x="1464" y="713"/>
                  </a:lnTo>
                  <a:lnTo>
                    <a:pt x="1449" y="700"/>
                  </a:lnTo>
                  <a:close/>
                </a:path>
                <a:path w="2659" h="1937">
                  <a:moveTo>
                    <a:pt x="1871" y="757"/>
                  </a:moveTo>
                  <a:lnTo>
                    <a:pt x="1858" y="785"/>
                  </a:lnTo>
                  <a:lnTo>
                    <a:pt x="1843" y="817"/>
                  </a:lnTo>
                  <a:lnTo>
                    <a:pt x="1831" y="845"/>
                  </a:lnTo>
                  <a:lnTo>
                    <a:pt x="1816" y="861"/>
                  </a:lnTo>
                  <a:lnTo>
                    <a:pt x="1788" y="889"/>
                  </a:lnTo>
                  <a:lnTo>
                    <a:pt x="1773" y="889"/>
                  </a:lnTo>
                  <a:lnTo>
                    <a:pt x="1761" y="874"/>
                  </a:lnTo>
                  <a:lnTo>
                    <a:pt x="1831" y="817"/>
                  </a:lnTo>
                  <a:lnTo>
                    <a:pt x="1831" y="773"/>
                  </a:lnTo>
                  <a:lnTo>
                    <a:pt x="1858" y="744"/>
                  </a:lnTo>
                  <a:lnTo>
                    <a:pt x="1871" y="757"/>
                  </a:lnTo>
                  <a:close/>
                </a:path>
                <a:path w="2659" h="1937">
                  <a:moveTo>
                    <a:pt x="1929" y="729"/>
                  </a:moveTo>
                  <a:lnTo>
                    <a:pt x="1929" y="773"/>
                  </a:lnTo>
                  <a:lnTo>
                    <a:pt x="1941" y="845"/>
                  </a:lnTo>
                  <a:lnTo>
                    <a:pt x="1941" y="861"/>
                  </a:lnTo>
                  <a:lnTo>
                    <a:pt x="1929" y="845"/>
                  </a:lnTo>
                  <a:lnTo>
                    <a:pt x="1901" y="773"/>
                  </a:lnTo>
                  <a:lnTo>
                    <a:pt x="1901" y="713"/>
                  </a:lnTo>
                  <a:lnTo>
                    <a:pt x="1929" y="729"/>
                  </a:lnTo>
                  <a:close/>
                </a:path>
                <a:path w="2659" h="1937">
                  <a:moveTo>
                    <a:pt x="1929" y="785"/>
                  </a:moveTo>
                  <a:lnTo>
                    <a:pt x="1886" y="861"/>
                  </a:lnTo>
                  <a:lnTo>
                    <a:pt x="1901" y="962"/>
                  </a:lnTo>
                  <a:lnTo>
                    <a:pt x="1871" y="962"/>
                  </a:lnTo>
                  <a:lnTo>
                    <a:pt x="1858" y="861"/>
                  </a:lnTo>
                  <a:lnTo>
                    <a:pt x="1871" y="817"/>
                  </a:lnTo>
                  <a:lnTo>
                    <a:pt x="1913" y="773"/>
                  </a:lnTo>
                  <a:lnTo>
                    <a:pt x="1929" y="773"/>
                  </a:lnTo>
                  <a:lnTo>
                    <a:pt x="1929" y="785"/>
                  </a:lnTo>
                  <a:close/>
                </a:path>
                <a:path w="2659" h="1937">
                  <a:moveTo>
                    <a:pt x="1831" y="744"/>
                  </a:moveTo>
                  <a:lnTo>
                    <a:pt x="1788" y="801"/>
                  </a:lnTo>
                  <a:lnTo>
                    <a:pt x="1788" y="874"/>
                  </a:lnTo>
                  <a:lnTo>
                    <a:pt x="1773" y="934"/>
                  </a:lnTo>
                  <a:lnTo>
                    <a:pt x="1761" y="962"/>
                  </a:lnTo>
                  <a:lnTo>
                    <a:pt x="1761" y="1035"/>
                  </a:lnTo>
                  <a:lnTo>
                    <a:pt x="1773" y="1091"/>
                  </a:lnTo>
                  <a:lnTo>
                    <a:pt x="1773" y="1136"/>
                  </a:lnTo>
                  <a:lnTo>
                    <a:pt x="1800" y="1180"/>
                  </a:lnTo>
                  <a:lnTo>
                    <a:pt x="1831" y="1224"/>
                  </a:lnTo>
                  <a:lnTo>
                    <a:pt x="1831" y="1398"/>
                  </a:lnTo>
                  <a:lnTo>
                    <a:pt x="1816" y="1398"/>
                  </a:lnTo>
                  <a:lnTo>
                    <a:pt x="1800" y="1398"/>
                  </a:lnTo>
                  <a:lnTo>
                    <a:pt x="1788" y="1240"/>
                  </a:lnTo>
                  <a:lnTo>
                    <a:pt x="1773" y="1208"/>
                  </a:lnTo>
                  <a:lnTo>
                    <a:pt x="1761" y="1136"/>
                  </a:lnTo>
                  <a:lnTo>
                    <a:pt x="1761" y="1123"/>
                  </a:lnTo>
                  <a:lnTo>
                    <a:pt x="1745" y="962"/>
                  </a:lnTo>
                  <a:lnTo>
                    <a:pt x="1745" y="934"/>
                  </a:lnTo>
                  <a:lnTo>
                    <a:pt x="1761" y="874"/>
                  </a:lnTo>
                  <a:lnTo>
                    <a:pt x="1761" y="801"/>
                  </a:lnTo>
                  <a:lnTo>
                    <a:pt x="1788" y="757"/>
                  </a:lnTo>
                  <a:lnTo>
                    <a:pt x="1816" y="729"/>
                  </a:lnTo>
                  <a:lnTo>
                    <a:pt x="1831" y="744"/>
                  </a:lnTo>
                  <a:close/>
                </a:path>
                <a:path w="2659" h="1937">
                  <a:moveTo>
                    <a:pt x="1871" y="640"/>
                  </a:moveTo>
                  <a:lnTo>
                    <a:pt x="1773" y="700"/>
                  </a:lnTo>
                  <a:lnTo>
                    <a:pt x="1690" y="785"/>
                  </a:lnTo>
                  <a:lnTo>
                    <a:pt x="1675" y="785"/>
                  </a:lnTo>
                  <a:lnTo>
                    <a:pt x="1675" y="773"/>
                  </a:lnTo>
                  <a:lnTo>
                    <a:pt x="1718" y="729"/>
                  </a:lnTo>
                  <a:lnTo>
                    <a:pt x="1761" y="684"/>
                  </a:lnTo>
                  <a:lnTo>
                    <a:pt x="1800" y="656"/>
                  </a:lnTo>
                  <a:lnTo>
                    <a:pt x="1858" y="628"/>
                  </a:lnTo>
                  <a:lnTo>
                    <a:pt x="1871" y="640"/>
                  </a:lnTo>
                  <a:close/>
                </a:path>
                <a:path w="2659" h="1937">
                  <a:moveTo>
                    <a:pt x="1745" y="773"/>
                  </a:moveTo>
                  <a:lnTo>
                    <a:pt x="1690" y="861"/>
                  </a:lnTo>
                  <a:lnTo>
                    <a:pt x="1660" y="934"/>
                  </a:lnTo>
                  <a:lnTo>
                    <a:pt x="1675" y="962"/>
                  </a:lnTo>
                  <a:lnTo>
                    <a:pt x="1675" y="1006"/>
                  </a:lnTo>
                  <a:lnTo>
                    <a:pt x="1660" y="1050"/>
                  </a:lnTo>
                  <a:lnTo>
                    <a:pt x="1675" y="1079"/>
                  </a:lnTo>
                  <a:lnTo>
                    <a:pt x="1702" y="1123"/>
                  </a:lnTo>
                  <a:lnTo>
                    <a:pt x="1761" y="1208"/>
                  </a:lnTo>
                  <a:lnTo>
                    <a:pt x="1761" y="1312"/>
                  </a:lnTo>
                  <a:lnTo>
                    <a:pt x="1745" y="1312"/>
                  </a:lnTo>
                  <a:lnTo>
                    <a:pt x="1730" y="1224"/>
                  </a:lnTo>
                  <a:lnTo>
                    <a:pt x="1702" y="1180"/>
                  </a:lnTo>
                  <a:lnTo>
                    <a:pt x="1675" y="1151"/>
                  </a:lnTo>
                  <a:lnTo>
                    <a:pt x="1632" y="1035"/>
                  </a:lnTo>
                  <a:lnTo>
                    <a:pt x="1660" y="975"/>
                  </a:lnTo>
                  <a:lnTo>
                    <a:pt x="1632" y="946"/>
                  </a:lnTo>
                  <a:lnTo>
                    <a:pt x="1647" y="902"/>
                  </a:lnTo>
                  <a:lnTo>
                    <a:pt x="1675" y="845"/>
                  </a:lnTo>
                  <a:lnTo>
                    <a:pt x="1718" y="773"/>
                  </a:lnTo>
                  <a:lnTo>
                    <a:pt x="1730" y="757"/>
                  </a:lnTo>
                  <a:lnTo>
                    <a:pt x="1745" y="773"/>
                  </a:lnTo>
                  <a:close/>
                </a:path>
                <a:path w="2659" h="1937">
                  <a:moveTo>
                    <a:pt x="1632" y="1091"/>
                  </a:moveTo>
                  <a:lnTo>
                    <a:pt x="1632" y="1196"/>
                  </a:lnTo>
                  <a:lnTo>
                    <a:pt x="1647" y="1224"/>
                  </a:lnTo>
                  <a:lnTo>
                    <a:pt x="1675" y="1268"/>
                  </a:lnTo>
                  <a:lnTo>
                    <a:pt x="1718" y="1325"/>
                  </a:lnTo>
                  <a:lnTo>
                    <a:pt x="1761" y="1385"/>
                  </a:lnTo>
                  <a:lnTo>
                    <a:pt x="1800" y="1514"/>
                  </a:lnTo>
                  <a:lnTo>
                    <a:pt x="1788" y="1530"/>
                  </a:lnTo>
                  <a:lnTo>
                    <a:pt x="1773" y="1514"/>
                  </a:lnTo>
                  <a:lnTo>
                    <a:pt x="1761" y="1458"/>
                  </a:lnTo>
                  <a:lnTo>
                    <a:pt x="1730" y="1398"/>
                  </a:lnTo>
                  <a:lnTo>
                    <a:pt x="1702" y="1341"/>
                  </a:lnTo>
                  <a:lnTo>
                    <a:pt x="1660" y="1281"/>
                  </a:lnTo>
                  <a:lnTo>
                    <a:pt x="1605" y="1196"/>
                  </a:lnTo>
                  <a:lnTo>
                    <a:pt x="1589" y="1091"/>
                  </a:lnTo>
                  <a:lnTo>
                    <a:pt x="1605" y="1079"/>
                  </a:lnTo>
                  <a:lnTo>
                    <a:pt x="1632" y="1091"/>
                  </a:lnTo>
                  <a:close/>
                </a:path>
                <a:path w="2659" h="1937">
                  <a:moveTo>
                    <a:pt x="2222" y="1180"/>
                  </a:moveTo>
                  <a:lnTo>
                    <a:pt x="2195" y="1123"/>
                  </a:lnTo>
                  <a:lnTo>
                    <a:pt x="2152" y="1050"/>
                  </a:lnTo>
                  <a:lnTo>
                    <a:pt x="2182" y="975"/>
                  </a:lnTo>
                  <a:lnTo>
                    <a:pt x="2210" y="918"/>
                  </a:lnTo>
                  <a:lnTo>
                    <a:pt x="2253" y="874"/>
                  </a:lnTo>
                  <a:lnTo>
                    <a:pt x="2280" y="861"/>
                  </a:lnTo>
                  <a:lnTo>
                    <a:pt x="2308" y="830"/>
                  </a:lnTo>
                  <a:lnTo>
                    <a:pt x="2323" y="845"/>
                  </a:lnTo>
                  <a:lnTo>
                    <a:pt x="2308" y="845"/>
                  </a:lnTo>
                  <a:lnTo>
                    <a:pt x="2265" y="889"/>
                  </a:lnTo>
                  <a:lnTo>
                    <a:pt x="2237" y="934"/>
                  </a:lnTo>
                  <a:lnTo>
                    <a:pt x="2195" y="1035"/>
                  </a:lnTo>
                  <a:lnTo>
                    <a:pt x="2210" y="1079"/>
                  </a:lnTo>
                  <a:lnTo>
                    <a:pt x="2222" y="1136"/>
                  </a:lnTo>
                  <a:lnTo>
                    <a:pt x="2237" y="1164"/>
                  </a:lnTo>
                  <a:lnTo>
                    <a:pt x="2237" y="1180"/>
                  </a:lnTo>
                  <a:lnTo>
                    <a:pt x="2222" y="1180"/>
                  </a:lnTo>
                  <a:close/>
                </a:path>
                <a:path w="2659" h="1937">
                  <a:moveTo>
                    <a:pt x="2210" y="672"/>
                  </a:moveTo>
                  <a:lnTo>
                    <a:pt x="2292" y="713"/>
                  </a:lnTo>
                  <a:lnTo>
                    <a:pt x="2323" y="729"/>
                  </a:lnTo>
                  <a:lnTo>
                    <a:pt x="2421" y="773"/>
                  </a:lnTo>
                  <a:lnTo>
                    <a:pt x="2433" y="785"/>
                  </a:lnTo>
                  <a:lnTo>
                    <a:pt x="2421" y="785"/>
                  </a:lnTo>
                  <a:lnTo>
                    <a:pt x="2308" y="757"/>
                  </a:lnTo>
                  <a:lnTo>
                    <a:pt x="2265" y="744"/>
                  </a:lnTo>
                  <a:lnTo>
                    <a:pt x="2237" y="713"/>
                  </a:lnTo>
                  <a:lnTo>
                    <a:pt x="2195" y="684"/>
                  </a:lnTo>
                  <a:lnTo>
                    <a:pt x="2195" y="672"/>
                  </a:lnTo>
                  <a:lnTo>
                    <a:pt x="2210" y="672"/>
                  </a:lnTo>
                  <a:close/>
                </a:path>
                <a:path w="2659" h="1937">
                  <a:moveTo>
                    <a:pt x="2491" y="801"/>
                  </a:moveTo>
                  <a:lnTo>
                    <a:pt x="2519" y="830"/>
                  </a:lnTo>
                  <a:lnTo>
                    <a:pt x="2546" y="874"/>
                  </a:lnTo>
                  <a:lnTo>
                    <a:pt x="2574" y="962"/>
                  </a:lnTo>
                  <a:lnTo>
                    <a:pt x="2604" y="1035"/>
                  </a:lnTo>
                  <a:lnTo>
                    <a:pt x="2632" y="1208"/>
                  </a:lnTo>
                  <a:lnTo>
                    <a:pt x="2644" y="1312"/>
                  </a:lnTo>
                  <a:lnTo>
                    <a:pt x="2659" y="1502"/>
                  </a:lnTo>
                  <a:lnTo>
                    <a:pt x="2632" y="1691"/>
                  </a:lnTo>
                  <a:lnTo>
                    <a:pt x="2617" y="1776"/>
                  </a:lnTo>
                  <a:lnTo>
                    <a:pt x="2604" y="1865"/>
                  </a:lnTo>
                  <a:lnTo>
                    <a:pt x="2574" y="1865"/>
                  </a:lnTo>
                  <a:lnTo>
                    <a:pt x="2617" y="1691"/>
                  </a:lnTo>
                  <a:lnTo>
                    <a:pt x="2632" y="1502"/>
                  </a:lnTo>
                  <a:lnTo>
                    <a:pt x="2617" y="1312"/>
                  </a:lnTo>
                  <a:lnTo>
                    <a:pt x="2589" y="1208"/>
                  </a:lnTo>
                  <a:lnTo>
                    <a:pt x="2574" y="1123"/>
                  </a:lnTo>
                  <a:lnTo>
                    <a:pt x="2562" y="1050"/>
                  </a:lnTo>
                  <a:lnTo>
                    <a:pt x="2534" y="975"/>
                  </a:lnTo>
                  <a:lnTo>
                    <a:pt x="2503" y="902"/>
                  </a:lnTo>
                  <a:lnTo>
                    <a:pt x="2476" y="861"/>
                  </a:lnTo>
                  <a:lnTo>
                    <a:pt x="2464" y="830"/>
                  </a:lnTo>
                  <a:lnTo>
                    <a:pt x="2464" y="801"/>
                  </a:lnTo>
                  <a:lnTo>
                    <a:pt x="2491" y="801"/>
                  </a:lnTo>
                  <a:close/>
                </a:path>
                <a:path w="2659" h="1937">
                  <a:moveTo>
                    <a:pt x="2237" y="1252"/>
                  </a:moveTo>
                  <a:lnTo>
                    <a:pt x="2265" y="1325"/>
                  </a:lnTo>
                  <a:lnTo>
                    <a:pt x="2280" y="1385"/>
                  </a:lnTo>
                  <a:lnTo>
                    <a:pt x="2323" y="1502"/>
                  </a:lnTo>
                  <a:lnTo>
                    <a:pt x="2363" y="1732"/>
                  </a:lnTo>
                  <a:lnTo>
                    <a:pt x="2378" y="1820"/>
                  </a:lnTo>
                  <a:lnTo>
                    <a:pt x="2393" y="1880"/>
                  </a:lnTo>
                  <a:lnTo>
                    <a:pt x="2491" y="1893"/>
                  </a:lnTo>
                  <a:lnTo>
                    <a:pt x="2589" y="1909"/>
                  </a:lnTo>
                  <a:lnTo>
                    <a:pt x="2604" y="1921"/>
                  </a:lnTo>
                  <a:lnTo>
                    <a:pt x="2589" y="1937"/>
                  </a:lnTo>
                  <a:lnTo>
                    <a:pt x="2491" y="1921"/>
                  </a:lnTo>
                  <a:lnTo>
                    <a:pt x="2378" y="1921"/>
                  </a:lnTo>
                  <a:lnTo>
                    <a:pt x="2363" y="1921"/>
                  </a:lnTo>
                  <a:lnTo>
                    <a:pt x="2335" y="1880"/>
                  </a:lnTo>
                  <a:lnTo>
                    <a:pt x="2335" y="1820"/>
                  </a:lnTo>
                  <a:lnTo>
                    <a:pt x="2323" y="1748"/>
                  </a:lnTo>
                  <a:lnTo>
                    <a:pt x="2308" y="1618"/>
                  </a:lnTo>
                  <a:lnTo>
                    <a:pt x="2280" y="1502"/>
                  </a:lnTo>
                  <a:lnTo>
                    <a:pt x="2265" y="1398"/>
                  </a:lnTo>
                  <a:lnTo>
                    <a:pt x="2222" y="1268"/>
                  </a:lnTo>
                  <a:lnTo>
                    <a:pt x="2237" y="1252"/>
                  </a:lnTo>
                  <a:close/>
                </a:path>
                <a:path w="2659" h="1937">
                  <a:moveTo>
                    <a:pt x="1984" y="1530"/>
                  </a:moveTo>
                  <a:lnTo>
                    <a:pt x="1941" y="1543"/>
                  </a:lnTo>
                  <a:lnTo>
                    <a:pt x="1886" y="1574"/>
                  </a:lnTo>
                  <a:lnTo>
                    <a:pt x="1941" y="1631"/>
                  </a:lnTo>
                  <a:lnTo>
                    <a:pt x="1941" y="1691"/>
                  </a:lnTo>
                  <a:lnTo>
                    <a:pt x="1941" y="1704"/>
                  </a:lnTo>
                  <a:lnTo>
                    <a:pt x="1871" y="1647"/>
                  </a:lnTo>
                  <a:lnTo>
                    <a:pt x="1871" y="1631"/>
                  </a:lnTo>
                  <a:lnTo>
                    <a:pt x="1871" y="1618"/>
                  </a:lnTo>
                  <a:lnTo>
                    <a:pt x="1858" y="1587"/>
                  </a:lnTo>
                  <a:lnTo>
                    <a:pt x="1843" y="1574"/>
                  </a:lnTo>
                  <a:lnTo>
                    <a:pt x="1858" y="1559"/>
                  </a:lnTo>
                  <a:lnTo>
                    <a:pt x="1913" y="1530"/>
                  </a:lnTo>
                  <a:lnTo>
                    <a:pt x="1984" y="1502"/>
                  </a:lnTo>
                  <a:lnTo>
                    <a:pt x="1999" y="1514"/>
                  </a:lnTo>
                  <a:lnTo>
                    <a:pt x="1984" y="1530"/>
                  </a:lnTo>
                  <a:close/>
                </a:path>
                <a:path w="2659" h="1937">
                  <a:moveTo>
                    <a:pt x="0" y="1514"/>
                  </a:moveTo>
                  <a:lnTo>
                    <a:pt x="30" y="1458"/>
                  </a:lnTo>
                  <a:lnTo>
                    <a:pt x="58" y="1413"/>
                  </a:lnTo>
                  <a:lnTo>
                    <a:pt x="85" y="1369"/>
                  </a:lnTo>
                  <a:lnTo>
                    <a:pt x="128" y="1341"/>
                  </a:lnTo>
                  <a:lnTo>
                    <a:pt x="171" y="1312"/>
                  </a:lnTo>
                  <a:lnTo>
                    <a:pt x="226" y="1281"/>
                  </a:lnTo>
                  <a:lnTo>
                    <a:pt x="339" y="1268"/>
                  </a:lnTo>
                  <a:lnTo>
                    <a:pt x="421" y="1281"/>
                  </a:lnTo>
                  <a:lnTo>
                    <a:pt x="492" y="1325"/>
                  </a:lnTo>
                  <a:lnTo>
                    <a:pt x="550" y="1398"/>
                  </a:lnTo>
                  <a:lnTo>
                    <a:pt x="605" y="1486"/>
                  </a:lnTo>
                  <a:lnTo>
                    <a:pt x="620" y="1530"/>
                  </a:lnTo>
                  <a:lnTo>
                    <a:pt x="605" y="1559"/>
                  </a:lnTo>
                  <a:lnTo>
                    <a:pt x="593" y="1559"/>
                  </a:lnTo>
                  <a:lnTo>
                    <a:pt x="577" y="1514"/>
                  </a:lnTo>
                  <a:lnTo>
                    <a:pt x="562" y="1470"/>
                  </a:lnTo>
                  <a:lnTo>
                    <a:pt x="522" y="1398"/>
                  </a:lnTo>
                  <a:lnTo>
                    <a:pt x="479" y="1341"/>
                  </a:lnTo>
                  <a:lnTo>
                    <a:pt x="452" y="1312"/>
                  </a:lnTo>
                  <a:lnTo>
                    <a:pt x="421" y="1297"/>
                  </a:lnTo>
                  <a:lnTo>
                    <a:pt x="339" y="1297"/>
                  </a:lnTo>
                  <a:lnTo>
                    <a:pt x="241" y="1312"/>
                  </a:lnTo>
                  <a:lnTo>
                    <a:pt x="155" y="1353"/>
                  </a:lnTo>
                  <a:lnTo>
                    <a:pt x="100" y="1442"/>
                  </a:lnTo>
                  <a:lnTo>
                    <a:pt x="58" y="1543"/>
                  </a:lnTo>
                  <a:lnTo>
                    <a:pt x="42" y="1559"/>
                  </a:lnTo>
                  <a:lnTo>
                    <a:pt x="30" y="1559"/>
                  </a:lnTo>
                  <a:lnTo>
                    <a:pt x="0" y="1514"/>
                  </a:lnTo>
                  <a:close/>
                </a:path>
                <a:path w="2659" h="1937">
                  <a:moveTo>
                    <a:pt x="464" y="1325"/>
                  </a:moveTo>
                  <a:lnTo>
                    <a:pt x="492" y="1281"/>
                  </a:lnTo>
                  <a:lnTo>
                    <a:pt x="522" y="1240"/>
                  </a:lnTo>
                  <a:lnTo>
                    <a:pt x="550" y="1208"/>
                  </a:lnTo>
                  <a:lnTo>
                    <a:pt x="593" y="1196"/>
                  </a:lnTo>
                  <a:lnTo>
                    <a:pt x="690" y="1180"/>
                  </a:lnTo>
                  <a:lnTo>
                    <a:pt x="804" y="1196"/>
                  </a:lnTo>
                  <a:lnTo>
                    <a:pt x="901" y="1240"/>
                  </a:lnTo>
                  <a:lnTo>
                    <a:pt x="944" y="1268"/>
                  </a:lnTo>
                  <a:lnTo>
                    <a:pt x="987" y="1312"/>
                  </a:lnTo>
                  <a:lnTo>
                    <a:pt x="1027" y="1413"/>
                  </a:lnTo>
                  <a:lnTo>
                    <a:pt x="1057" y="1530"/>
                  </a:lnTo>
                  <a:lnTo>
                    <a:pt x="1042" y="1543"/>
                  </a:lnTo>
                  <a:lnTo>
                    <a:pt x="1027" y="1559"/>
                  </a:lnTo>
                  <a:lnTo>
                    <a:pt x="999" y="1530"/>
                  </a:lnTo>
                  <a:lnTo>
                    <a:pt x="987" y="1429"/>
                  </a:lnTo>
                  <a:lnTo>
                    <a:pt x="972" y="1385"/>
                  </a:lnTo>
                  <a:lnTo>
                    <a:pt x="944" y="1341"/>
                  </a:lnTo>
                  <a:lnTo>
                    <a:pt x="917" y="1297"/>
                  </a:lnTo>
                  <a:lnTo>
                    <a:pt x="886" y="1268"/>
                  </a:lnTo>
                  <a:lnTo>
                    <a:pt x="843" y="1240"/>
                  </a:lnTo>
                  <a:lnTo>
                    <a:pt x="788" y="1224"/>
                  </a:lnTo>
                  <a:lnTo>
                    <a:pt x="703" y="1208"/>
                  </a:lnTo>
                  <a:lnTo>
                    <a:pt x="620" y="1224"/>
                  </a:lnTo>
                  <a:lnTo>
                    <a:pt x="550" y="1268"/>
                  </a:lnTo>
                  <a:lnTo>
                    <a:pt x="507" y="1341"/>
                  </a:lnTo>
                  <a:lnTo>
                    <a:pt x="492" y="1341"/>
                  </a:lnTo>
                  <a:lnTo>
                    <a:pt x="464" y="1325"/>
                  </a:lnTo>
                  <a:close/>
                </a:path>
                <a:path w="2659" h="1937">
                  <a:moveTo>
                    <a:pt x="999" y="1413"/>
                  </a:moveTo>
                  <a:lnTo>
                    <a:pt x="1015" y="1369"/>
                  </a:lnTo>
                  <a:lnTo>
                    <a:pt x="1042" y="1341"/>
                  </a:lnTo>
                  <a:lnTo>
                    <a:pt x="1070" y="1325"/>
                  </a:lnTo>
                  <a:lnTo>
                    <a:pt x="1112" y="1325"/>
                  </a:lnTo>
                  <a:lnTo>
                    <a:pt x="1210" y="1325"/>
                  </a:lnTo>
                  <a:lnTo>
                    <a:pt x="1296" y="1353"/>
                  </a:lnTo>
                  <a:lnTo>
                    <a:pt x="1323" y="1385"/>
                  </a:lnTo>
                  <a:lnTo>
                    <a:pt x="1339" y="1413"/>
                  </a:lnTo>
                  <a:lnTo>
                    <a:pt x="1366" y="1502"/>
                  </a:lnTo>
                  <a:lnTo>
                    <a:pt x="1436" y="1470"/>
                  </a:lnTo>
                  <a:lnTo>
                    <a:pt x="1519" y="1502"/>
                  </a:lnTo>
                  <a:lnTo>
                    <a:pt x="1562" y="1574"/>
                  </a:lnTo>
                  <a:lnTo>
                    <a:pt x="1550" y="1603"/>
                  </a:lnTo>
                  <a:lnTo>
                    <a:pt x="1519" y="1587"/>
                  </a:lnTo>
                  <a:lnTo>
                    <a:pt x="1491" y="1530"/>
                  </a:lnTo>
                  <a:lnTo>
                    <a:pt x="1479" y="1502"/>
                  </a:lnTo>
                  <a:lnTo>
                    <a:pt x="1449" y="1486"/>
                  </a:lnTo>
                  <a:lnTo>
                    <a:pt x="1378" y="1530"/>
                  </a:lnTo>
                  <a:lnTo>
                    <a:pt x="1351" y="1530"/>
                  </a:lnTo>
                  <a:lnTo>
                    <a:pt x="1323" y="1458"/>
                  </a:lnTo>
                  <a:lnTo>
                    <a:pt x="1296" y="1429"/>
                  </a:lnTo>
                  <a:lnTo>
                    <a:pt x="1268" y="1385"/>
                  </a:lnTo>
                  <a:lnTo>
                    <a:pt x="1238" y="1369"/>
                  </a:lnTo>
                  <a:lnTo>
                    <a:pt x="1198" y="1353"/>
                  </a:lnTo>
                  <a:lnTo>
                    <a:pt x="1128" y="1353"/>
                  </a:lnTo>
                  <a:lnTo>
                    <a:pt x="1057" y="1398"/>
                  </a:lnTo>
                  <a:lnTo>
                    <a:pt x="1027" y="1458"/>
                  </a:lnTo>
                  <a:lnTo>
                    <a:pt x="1015" y="1442"/>
                  </a:lnTo>
                  <a:lnTo>
                    <a:pt x="999" y="1413"/>
                  </a:lnTo>
                  <a:close/>
                </a:path>
                <a:path w="2659" h="1937">
                  <a:moveTo>
                    <a:pt x="1436" y="366"/>
                  </a:moveTo>
                  <a:lnTo>
                    <a:pt x="1436" y="306"/>
                  </a:lnTo>
                  <a:lnTo>
                    <a:pt x="1464" y="277"/>
                  </a:lnTo>
                  <a:lnTo>
                    <a:pt x="1479" y="277"/>
                  </a:lnTo>
                  <a:lnTo>
                    <a:pt x="1479" y="293"/>
                  </a:lnTo>
                  <a:lnTo>
                    <a:pt x="1449" y="366"/>
                  </a:lnTo>
                  <a:lnTo>
                    <a:pt x="1436" y="366"/>
                  </a:lnTo>
                  <a:close/>
                </a:path>
                <a:path w="2659" h="1937">
                  <a:moveTo>
                    <a:pt x="2124" y="757"/>
                  </a:moveTo>
                  <a:lnTo>
                    <a:pt x="2112" y="845"/>
                  </a:lnTo>
                  <a:lnTo>
                    <a:pt x="2124" y="918"/>
                  </a:lnTo>
                  <a:lnTo>
                    <a:pt x="2112" y="946"/>
                  </a:lnTo>
                  <a:lnTo>
                    <a:pt x="2082" y="975"/>
                  </a:lnTo>
                  <a:lnTo>
                    <a:pt x="2042" y="1006"/>
                  </a:lnTo>
                  <a:lnTo>
                    <a:pt x="2054" y="1035"/>
                  </a:lnTo>
                  <a:lnTo>
                    <a:pt x="2069" y="1050"/>
                  </a:lnTo>
                  <a:lnTo>
                    <a:pt x="2069" y="1079"/>
                  </a:lnTo>
                  <a:lnTo>
                    <a:pt x="2069" y="1107"/>
                  </a:lnTo>
                  <a:lnTo>
                    <a:pt x="2054" y="1136"/>
                  </a:lnTo>
                  <a:lnTo>
                    <a:pt x="2027" y="1151"/>
                  </a:lnTo>
                  <a:lnTo>
                    <a:pt x="2011" y="1180"/>
                  </a:lnTo>
                  <a:lnTo>
                    <a:pt x="1999" y="1208"/>
                  </a:lnTo>
                  <a:lnTo>
                    <a:pt x="1929" y="1353"/>
                  </a:lnTo>
                  <a:lnTo>
                    <a:pt x="1913" y="1429"/>
                  </a:lnTo>
                  <a:lnTo>
                    <a:pt x="1871" y="1514"/>
                  </a:lnTo>
                  <a:lnTo>
                    <a:pt x="1858" y="1530"/>
                  </a:lnTo>
                  <a:lnTo>
                    <a:pt x="1858" y="1514"/>
                  </a:lnTo>
                  <a:lnTo>
                    <a:pt x="1901" y="1341"/>
                  </a:lnTo>
                  <a:lnTo>
                    <a:pt x="1913" y="1268"/>
                  </a:lnTo>
                  <a:lnTo>
                    <a:pt x="1929" y="1224"/>
                  </a:lnTo>
                  <a:lnTo>
                    <a:pt x="1956" y="1180"/>
                  </a:lnTo>
                  <a:lnTo>
                    <a:pt x="1971" y="1151"/>
                  </a:lnTo>
                  <a:lnTo>
                    <a:pt x="2011" y="1123"/>
                  </a:lnTo>
                  <a:lnTo>
                    <a:pt x="2054" y="1063"/>
                  </a:lnTo>
                  <a:lnTo>
                    <a:pt x="2011" y="990"/>
                  </a:lnTo>
                  <a:lnTo>
                    <a:pt x="2011" y="975"/>
                  </a:lnTo>
                  <a:lnTo>
                    <a:pt x="2069" y="946"/>
                  </a:lnTo>
                  <a:lnTo>
                    <a:pt x="2069" y="918"/>
                  </a:lnTo>
                  <a:lnTo>
                    <a:pt x="2069" y="830"/>
                  </a:lnTo>
                  <a:lnTo>
                    <a:pt x="2097" y="757"/>
                  </a:lnTo>
                  <a:lnTo>
                    <a:pt x="2112" y="744"/>
                  </a:lnTo>
                  <a:lnTo>
                    <a:pt x="2124" y="757"/>
                  </a:lnTo>
                  <a:close/>
                </a:path>
                <a:path w="2659" h="1937">
                  <a:moveTo>
                    <a:pt x="1491" y="217"/>
                  </a:moveTo>
                  <a:lnTo>
                    <a:pt x="1550" y="189"/>
                  </a:lnTo>
                  <a:lnTo>
                    <a:pt x="1620" y="176"/>
                  </a:lnTo>
                  <a:lnTo>
                    <a:pt x="1690" y="160"/>
                  </a:lnTo>
                  <a:lnTo>
                    <a:pt x="1702" y="176"/>
                  </a:lnTo>
                  <a:lnTo>
                    <a:pt x="1702" y="189"/>
                  </a:lnTo>
                  <a:lnTo>
                    <a:pt x="1675" y="189"/>
                  </a:lnTo>
                  <a:lnTo>
                    <a:pt x="1550" y="205"/>
                  </a:lnTo>
                  <a:lnTo>
                    <a:pt x="1507" y="233"/>
                  </a:lnTo>
                  <a:lnTo>
                    <a:pt x="1491" y="233"/>
                  </a:lnTo>
                  <a:lnTo>
                    <a:pt x="1479" y="217"/>
                  </a:lnTo>
                  <a:lnTo>
                    <a:pt x="1491" y="217"/>
                  </a:lnTo>
                  <a:close/>
                </a:path>
                <a:path w="2659" h="1937">
                  <a:moveTo>
                    <a:pt x="1690" y="176"/>
                  </a:moveTo>
                  <a:lnTo>
                    <a:pt x="1761" y="176"/>
                  </a:lnTo>
                  <a:lnTo>
                    <a:pt x="1773" y="189"/>
                  </a:lnTo>
                  <a:lnTo>
                    <a:pt x="1761" y="217"/>
                  </a:lnTo>
                  <a:lnTo>
                    <a:pt x="1690" y="249"/>
                  </a:lnTo>
                  <a:lnTo>
                    <a:pt x="1675" y="249"/>
                  </a:lnTo>
                  <a:lnTo>
                    <a:pt x="1690" y="233"/>
                  </a:lnTo>
                  <a:lnTo>
                    <a:pt x="1761" y="205"/>
                  </a:lnTo>
                  <a:lnTo>
                    <a:pt x="1761" y="189"/>
                  </a:lnTo>
                  <a:lnTo>
                    <a:pt x="1690" y="205"/>
                  </a:lnTo>
                  <a:lnTo>
                    <a:pt x="1690" y="189"/>
                  </a:lnTo>
                  <a:lnTo>
                    <a:pt x="1690" y="176"/>
                  </a:lnTo>
                  <a:close/>
                </a:path>
                <a:path w="2659" h="1937">
                  <a:moveTo>
                    <a:pt x="1660" y="217"/>
                  </a:moveTo>
                  <a:lnTo>
                    <a:pt x="1605" y="249"/>
                  </a:lnTo>
                  <a:lnTo>
                    <a:pt x="1550" y="249"/>
                  </a:lnTo>
                  <a:lnTo>
                    <a:pt x="1534" y="249"/>
                  </a:lnTo>
                  <a:lnTo>
                    <a:pt x="1550" y="233"/>
                  </a:lnTo>
                  <a:lnTo>
                    <a:pt x="1647" y="205"/>
                  </a:lnTo>
                  <a:lnTo>
                    <a:pt x="1675" y="205"/>
                  </a:lnTo>
                  <a:lnTo>
                    <a:pt x="1660" y="217"/>
                  </a:lnTo>
                  <a:close/>
                </a:path>
                <a:path w="2659" h="1937">
                  <a:moveTo>
                    <a:pt x="1550" y="233"/>
                  </a:moveTo>
                  <a:lnTo>
                    <a:pt x="1632" y="261"/>
                  </a:lnTo>
                  <a:lnTo>
                    <a:pt x="1632" y="277"/>
                  </a:lnTo>
                  <a:lnTo>
                    <a:pt x="1589" y="261"/>
                  </a:lnTo>
                  <a:lnTo>
                    <a:pt x="1550" y="249"/>
                  </a:lnTo>
                  <a:lnTo>
                    <a:pt x="1550" y="233"/>
                  </a:lnTo>
                  <a:close/>
                </a:path>
                <a:path w="2659" h="1937">
                  <a:moveTo>
                    <a:pt x="1788" y="189"/>
                  </a:moveTo>
                  <a:lnTo>
                    <a:pt x="1816" y="233"/>
                  </a:lnTo>
                  <a:lnTo>
                    <a:pt x="1788" y="261"/>
                  </a:lnTo>
                  <a:lnTo>
                    <a:pt x="1761" y="277"/>
                  </a:lnTo>
                  <a:lnTo>
                    <a:pt x="1702" y="277"/>
                  </a:lnTo>
                  <a:lnTo>
                    <a:pt x="1690" y="261"/>
                  </a:lnTo>
                  <a:lnTo>
                    <a:pt x="1702" y="249"/>
                  </a:lnTo>
                  <a:lnTo>
                    <a:pt x="1761" y="249"/>
                  </a:lnTo>
                  <a:lnTo>
                    <a:pt x="1788" y="233"/>
                  </a:lnTo>
                  <a:lnTo>
                    <a:pt x="1788" y="205"/>
                  </a:lnTo>
                  <a:lnTo>
                    <a:pt x="1773" y="205"/>
                  </a:lnTo>
                  <a:lnTo>
                    <a:pt x="1788" y="1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textbox 75"/>
          <p:cNvSpPr/>
          <p:nvPr/>
        </p:nvSpPr>
        <p:spPr>
          <a:xfrm>
            <a:off x="996836" y="1567869"/>
            <a:ext cx="4222115" cy="365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9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300" spc="-1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学习完本次课程，您应该能够：</a:t>
            </a:r>
            <a:endParaRPr lang="SimSun" altLang="SimSun" sz="2300" dirty="0"/>
          </a:p>
        </p:txBody>
      </p:sp>
      <p:sp>
        <p:nvSpPr>
          <p:cNvPr id="76" name="textbox 76"/>
          <p:cNvSpPr/>
          <p:nvPr/>
        </p:nvSpPr>
        <p:spPr>
          <a:xfrm>
            <a:off x="3564940" y="384285"/>
            <a:ext cx="2866389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本次课程学习目</a:t>
            </a:r>
            <a:r>
              <a:rPr sz="2700" spc="6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标</a:t>
            </a:r>
            <a:endParaRPr lang="SimHei" altLang="SimHei" sz="2700" dirty="0"/>
          </a:p>
        </p:txBody>
      </p:sp>
      <p:pic>
        <p:nvPicPr>
          <p:cNvPr id="77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57200" y="6096000"/>
            <a:ext cx="5715000" cy="7620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09600" y="2895600"/>
            <a:ext cx="76200" cy="3276600"/>
          </a:xfrm>
          <a:prstGeom prst="rect">
            <a:avLst/>
          </a:prstGeom>
        </p:spPr>
      </p:pic>
      <p:sp>
        <p:nvSpPr>
          <p:cNvPr id="79" name="rect"/>
          <p:cNvSpPr/>
          <p:nvPr/>
        </p:nvSpPr>
        <p:spPr>
          <a:xfrm>
            <a:off x="6175597" y="3542656"/>
            <a:ext cx="964876" cy="36071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" name="path"/>
          <p:cNvSpPr/>
          <p:nvPr/>
        </p:nvSpPr>
        <p:spPr>
          <a:xfrm>
            <a:off x="7194833" y="3494560"/>
            <a:ext cx="99010" cy="148296"/>
          </a:xfrm>
          <a:custGeom>
            <a:avLst/>
            <a:gdLst/>
            <a:ahLst/>
            <a:cxnLst/>
            <a:rect l="0" t="0" r="0" b="0"/>
            <a:pathLst>
              <a:path w="155" h="233">
                <a:moveTo>
                  <a:pt x="155" y="15"/>
                </a:moveTo>
                <a:lnTo>
                  <a:pt x="140" y="59"/>
                </a:lnTo>
                <a:lnTo>
                  <a:pt x="113" y="88"/>
                </a:lnTo>
                <a:lnTo>
                  <a:pt x="55" y="160"/>
                </a:lnTo>
                <a:lnTo>
                  <a:pt x="15" y="233"/>
                </a:lnTo>
                <a:lnTo>
                  <a:pt x="0" y="233"/>
                </a:lnTo>
                <a:lnTo>
                  <a:pt x="15" y="132"/>
                </a:lnTo>
                <a:lnTo>
                  <a:pt x="27" y="116"/>
                </a:lnTo>
                <a:lnTo>
                  <a:pt x="42" y="104"/>
                </a:lnTo>
                <a:lnTo>
                  <a:pt x="85" y="75"/>
                </a:lnTo>
                <a:lnTo>
                  <a:pt x="140" y="0"/>
                </a:lnTo>
                <a:lnTo>
                  <a:pt x="155" y="15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box 323"/>
          <p:cNvSpPr/>
          <p:nvPr/>
        </p:nvSpPr>
        <p:spPr>
          <a:xfrm>
            <a:off x="1014475" y="1645665"/>
            <a:ext cx="7411084" cy="26536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lang="Arial" altLang="Arial" sz="100" dirty="0"/>
          </a:p>
          <a:p>
            <a:pPr marL="215646" indent="-202946" algn="l" rtl="0" eaLnBrk="0">
              <a:lnSpc>
                <a:spcPct val="120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上述数据结构中的“关系”描述的是数据元素之间的逻辑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关系， 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即“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逻辑结构</a:t>
            </a:r>
            <a:r>
              <a:rPr sz="20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</a:t>
            </a:r>
            <a:r>
              <a:rPr sz="20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  <a:p>
            <a:pPr marL="202946" indent="-190246" algn="l" rtl="0" eaLnBrk="0">
              <a:lnSpc>
                <a:spcPct val="120000"/>
              </a:lnSpc>
              <a:spcBef>
                <a:spcPts val="1419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数据结构在计算机中的表示称为数据的</a:t>
            </a:r>
            <a:r>
              <a:rPr sz="1900" spc="7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物理结构</a:t>
            </a:r>
            <a:r>
              <a:rPr sz="200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，又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称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存储 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000" dirty="0"/>
          </a:p>
          <a:p>
            <a:pPr marL="392379" algn="l" rtl="0" eaLnBrk="0">
              <a:lnSpc>
                <a:spcPct val="95000"/>
              </a:lnSpc>
              <a:spcBef>
                <a:spcPts val="1531"/>
              </a:spcBef>
              <a:tabLst/>
            </a:pPr>
            <a:r>
              <a:rPr sz="13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存储结构是逻辑结构在存储器中的</a:t>
            </a:r>
            <a:r>
              <a:rPr sz="1900" spc="-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映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象</a:t>
            </a:r>
            <a:endParaRPr lang="SimSun" altLang="SimSun" sz="19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300" dirty="0"/>
          </a:p>
          <a:p>
            <a:pPr algn="l" rtl="0" eaLnBrk="0">
              <a:lnSpc>
                <a:spcPct val="9773"/>
              </a:lnSpc>
              <a:tabLst/>
            </a:pPr>
            <a:endParaRPr lang="Arial" altLang="Arial" sz="100" dirty="0"/>
          </a:p>
          <a:p>
            <a:pPr marL="392379" algn="l" rtl="0" eaLnBrk="0">
              <a:lnSpc>
                <a:spcPct val="96000"/>
              </a:lnSpc>
              <a:tabLst/>
            </a:pPr>
            <a:r>
              <a:rPr sz="1300" spc="5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包括</a:t>
            </a:r>
            <a:r>
              <a:rPr sz="19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数据元素的表示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</a:t>
            </a:r>
            <a:r>
              <a:rPr sz="19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关系的</a:t>
            </a:r>
            <a:r>
              <a:rPr sz="1900" spc="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示</a:t>
            </a:r>
            <a:endParaRPr lang="SimSun" altLang="SimSun" sz="1900" dirty="0"/>
          </a:p>
        </p:txBody>
      </p:sp>
      <p:sp>
        <p:nvSpPr>
          <p:cNvPr id="324" name="textbox 324"/>
          <p:cNvSpPr/>
          <p:nvPr/>
        </p:nvSpPr>
        <p:spPr>
          <a:xfrm>
            <a:off x="3383502" y="384285"/>
            <a:ext cx="3226435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1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逻辑结构与物理结</a:t>
            </a:r>
            <a:r>
              <a:rPr sz="2700" spc="2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box 327"/>
          <p:cNvSpPr/>
          <p:nvPr/>
        </p:nvSpPr>
        <p:spPr>
          <a:xfrm>
            <a:off x="1014475" y="1610105"/>
            <a:ext cx="5746115" cy="1370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727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用二进制位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bit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的位串表示数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据元素</a:t>
            </a:r>
            <a:endParaRPr lang="SimSun" altLang="SimSun" sz="20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900" dirty="0"/>
          </a:p>
          <a:p>
            <a:pPr marL="905763" indent="13207" algn="l" rtl="0" eaLnBrk="0">
              <a:lnSpc>
                <a:spcPct val="140000"/>
              </a:lnSpc>
              <a:spcBef>
                <a:spcPts val="1"/>
              </a:spcBef>
              <a:tabLst/>
            </a:pP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(321)</a:t>
            </a:r>
            <a:r>
              <a:rPr sz="2000" b="1" spc="2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13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(141)</a:t>
            </a:r>
            <a:r>
              <a:rPr sz="2000" b="1" spc="2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r>
              <a:rPr sz="13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(501)</a:t>
            </a:r>
            <a:r>
              <a:rPr sz="2000" b="1" spc="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1300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(101000001)</a:t>
            </a:r>
            <a:r>
              <a:rPr sz="2000" b="1" spc="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300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(65)</a:t>
            </a:r>
            <a:r>
              <a:rPr sz="2000" b="1" spc="2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13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(41)</a:t>
            </a:r>
            <a:r>
              <a:rPr sz="2000" b="1" spc="2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r>
              <a:rPr sz="13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(101)</a:t>
            </a:r>
            <a:r>
              <a:rPr sz="2000" b="1" spc="2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1300" spc="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(001000001)</a:t>
            </a:r>
            <a:r>
              <a:rPr sz="2000" b="1" spc="0" baseline="-182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300" dirty="0"/>
          </a:p>
        </p:txBody>
      </p:sp>
      <p:sp>
        <p:nvSpPr>
          <p:cNvPr id="328" name="textbox 328"/>
          <p:cNvSpPr/>
          <p:nvPr/>
        </p:nvSpPr>
        <p:spPr>
          <a:xfrm>
            <a:off x="3386346" y="384285"/>
            <a:ext cx="3223895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数据元素的映象方</a:t>
            </a: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法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box 331"/>
          <p:cNvSpPr/>
          <p:nvPr/>
        </p:nvSpPr>
        <p:spPr>
          <a:xfrm>
            <a:off x="2358448" y="5448730"/>
            <a:ext cx="4924425" cy="4006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52"/>
              </a:lnSpc>
              <a:tabLst/>
            </a:pP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2&gt;  &lt;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3&gt; &lt;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4&gt; &lt;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3,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5&gt; &lt;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10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210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1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a6&gt;</a:t>
            </a:r>
            <a:endParaRPr lang="Times New Roman" altLang="Times New Roman" sz="2100" dirty="0"/>
          </a:p>
        </p:txBody>
      </p:sp>
      <p:sp>
        <p:nvSpPr>
          <p:cNvPr id="332" name="textbox 332"/>
          <p:cNvSpPr/>
          <p:nvPr/>
        </p:nvSpPr>
        <p:spPr>
          <a:xfrm>
            <a:off x="3755980" y="384285"/>
            <a:ext cx="249682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关系的映象方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法</a:t>
            </a:r>
            <a:endParaRPr lang="SimHei" altLang="SimHei" sz="2700" dirty="0"/>
          </a:p>
        </p:txBody>
      </p:sp>
      <p:sp>
        <p:nvSpPr>
          <p:cNvPr id="337" name="textbox 337"/>
          <p:cNvSpPr/>
          <p:nvPr/>
        </p:nvSpPr>
        <p:spPr>
          <a:xfrm>
            <a:off x="1012342" y="1644116"/>
            <a:ext cx="2208529" cy="302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75"/>
              </a:lnSpc>
              <a:tabLst/>
            </a:pPr>
            <a:r>
              <a:rPr sz="1800" spc="-7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8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有序对表示： </a:t>
            </a:r>
            <a:r>
              <a:rPr sz="18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&lt;X,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8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lang="Arial" altLang="Arial" sz="1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63F7A0-38CD-42A9-BB85-1AA7C5F1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69" y="2554553"/>
            <a:ext cx="2476982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3"/>
          <p:cNvSpPr/>
          <p:nvPr/>
        </p:nvSpPr>
        <p:spPr>
          <a:xfrm>
            <a:off x="1269517" y="1406372"/>
            <a:ext cx="5497829" cy="15182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75"/>
              </a:lnSpc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700" spc="6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关系的映象方法</a:t>
            </a:r>
            <a:r>
              <a:rPr sz="1800" b="1" spc="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8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表示</a:t>
            </a:r>
            <a:r>
              <a:rPr sz="1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8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r>
              <a:rPr sz="18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方法</a:t>
            </a:r>
            <a:endParaRPr lang="SimSun" altLang="SimSun" sz="1800" dirty="0"/>
          </a:p>
          <a:p>
            <a:pPr marL="12700" algn="l" rtl="0" eaLnBrk="0">
              <a:lnSpc>
                <a:spcPts val="2247"/>
              </a:lnSpc>
              <a:spcBef>
                <a:spcPts val="1209"/>
              </a:spcBef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700" spc="-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顺序映象：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以存储位置的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相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邻表示后继关系</a:t>
            </a:r>
            <a:endParaRPr lang="SimSun" altLang="SimSun" sz="1800" dirty="0"/>
          </a:p>
          <a:p>
            <a:pPr marL="391312" algn="l" rtl="0" eaLnBrk="0">
              <a:lnSpc>
                <a:spcPts val="1814"/>
              </a:lnSpc>
              <a:spcBef>
                <a:spcPts val="1213"/>
              </a:spcBef>
              <a:tabLst/>
            </a:pPr>
            <a:r>
              <a:rPr sz="1000" spc="1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的存储位置和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的存储位置之间差一个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常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量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endParaRPr lang="Arial" altLang="Arial" sz="15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8331"/>
              </a:lnSpc>
              <a:tabLst/>
            </a:pPr>
            <a:endParaRPr lang="Arial" altLang="Arial" sz="100" dirty="0"/>
          </a:p>
          <a:p>
            <a:pPr marL="391312" algn="l" rtl="0" eaLnBrk="0">
              <a:lnSpc>
                <a:spcPts val="1814"/>
              </a:lnSpc>
              <a:tabLst/>
            </a:pPr>
            <a:r>
              <a:rPr sz="1000" spc="10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是一个隐含值，存储结构中只含数据元素本身的信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息</a:t>
            </a:r>
            <a:endParaRPr lang="SimSun" altLang="SimSun" sz="1500" dirty="0"/>
          </a:p>
        </p:txBody>
      </p:sp>
      <p:sp>
        <p:nvSpPr>
          <p:cNvPr id="364" name="textbox 364"/>
          <p:cNvSpPr/>
          <p:nvPr/>
        </p:nvSpPr>
        <p:spPr>
          <a:xfrm>
            <a:off x="1269517" y="3836110"/>
            <a:ext cx="5215254" cy="10814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391312" algn="l" rtl="0" eaLnBrk="0">
              <a:lnSpc>
                <a:spcPts val="1814"/>
              </a:lnSpc>
              <a:tabLst/>
            </a:pPr>
            <a:r>
              <a:rPr sz="1000" spc="9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由此得到的数据存储结构为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9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顺序存储结构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12700" algn="l" rtl="0" eaLnBrk="0">
              <a:lnSpc>
                <a:spcPts val="2240"/>
              </a:lnSpc>
              <a:spcBef>
                <a:spcPts val="1254"/>
              </a:spcBef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700" spc="-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链式映象：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以附加信息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指针) 表示后继关系</a:t>
            </a:r>
            <a:endParaRPr lang="SimSun" altLang="SimSun" sz="18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000" dirty="0"/>
          </a:p>
          <a:p>
            <a:pPr marL="391312" algn="l" rtl="0" eaLnBrk="0">
              <a:lnSpc>
                <a:spcPct val="100000"/>
              </a:lnSpc>
              <a:spcBef>
                <a:spcPts val="4"/>
              </a:spcBef>
              <a:tabLst/>
            </a:pPr>
            <a:r>
              <a:rPr sz="1000" spc="1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需要用一个和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在一起的附加信息指示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的存储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位置</a:t>
            </a:r>
            <a:endParaRPr lang="SimSun" altLang="SimSun" sz="1500" dirty="0"/>
          </a:p>
        </p:txBody>
      </p:sp>
      <p:graphicFrame>
        <p:nvGraphicFramePr>
          <p:cNvPr id="365" name="table 365"/>
          <p:cNvGraphicFramePr>
            <a:graphicFrameLocks noGrp="1"/>
          </p:cNvGraphicFramePr>
          <p:nvPr/>
        </p:nvGraphicFramePr>
        <p:xfrm>
          <a:off x="3315817" y="4955627"/>
          <a:ext cx="2928617" cy="482600"/>
        </p:xfrm>
        <a:graphic>
          <a:graphicData uri="http://schemas.openxmlformats.org/drawingml/2006/table">
            <a:tbl>
              <a:tblPr/>
              <a:tblGrid>
                <a:gridCol w="59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30118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700" spc="2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X</a:t>
                      </a:r>
                      <a:endParaRPr lang="Arial" altLang="Arial" sz="1700" dirty="0"/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230764" algn="l" rtl="0" eaLnBrk="0">
                        <a:lnSpc>
                          <a:spcPct val="8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700" spc="2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</a:t>
                      </a:r>
                      <a:endParaRPr lang="Arial" altLang="Arial" sz="17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6" name="picture 3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43687" y="2951475"/>
            <a:ext cx="2342515" cy="482920"/>
          </a:xfrm>
          <a:prstGeom prst="rect">
            <a:avLst/>
          </a:prstGeom>
        </p:spPr>
      </p:pic>
      <p:pic>
        <p:nvPicPr>
          <p:cNvPr id="367" name="picture 3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43687" y="2951475"/>
            <a:ext cx="2342515" cy="482920"/>
          </a:xfrm>
          <a:prstGeom prst="rect">
            <a:avLst/>
          </a:prstGeom>
        </p:spPr>
      </p:pic>
      <p:graphicFrame>
        <p:nvGraphicFramePr>
          <p:cNvPr id="368" name="table 368"/>
          <p:cNvGraphicFramePr>
            <a:graphicFrameLocks noGrp="1"/>
          </p:cNvGraphicFramePr>
          <p:nvPr/>
        </p:nvGraphicFramePr>
        <p:xfrm>
          <a:off x="3539274" y="2947074"/>
          <a:ext cx="2372359" cy="504825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97213" algn="l" rtl="0" eaLnBrk="0">
                        <a:lnSpc>
                          <a:spcPts val="236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7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lang="Arial" altLang="Arial" sz="1700" dirty="0"/>
                    </a:p>
                  </a:txBody>
                  <a:tcPr marL="0" marR="0" marT="0" marB="0">
                    <a:lnL>
                      <a:noFill/>
                    </a:lnL>
                    <a:lnR w="952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97759" algn="l" rtl="0" eaLnBrk="0">
                        <a:lnSpc>
                          <a:spcPts val="236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7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lang="Arial" altLang="Arial" sz="17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97916" algn="l" rtl="0" eaLnBrk="0">
                        <a:lnSpc>
                          <a:spcPts val="2366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70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70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lang="Arial" altLang="Arial" sz="17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" name="textbox 369"/>
          <p:cNvSpPr/>
          <p:nvPr/>
        </p:nvSpPr>
        <p:spPr>
          <a:xfrm>
            <a:off x="3755980" y="384285"/>
            <a:ext cx="249682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关系的映象方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法</a:t>
            </a:r>
            <a:endParaRPr lang="SimHei" altLang="SimHei" sz="2700" dirty="0"/>
          </a:p>
        </p:txBody>
      </p:sp>
      <p:sp>
        <p:nvSpPr>
          <p:cNvPr id="370" name="textbox 370"/>
          <p:cNvSpPr/>
          <p:nvPr/>
        </p:nvSpPr>
        <p:spPr>
          <a:xfrm>
            <a:off x="1648129" y="5829503"/>
            <a:ext cx="4281170" cy="255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14"/>
              </a:lnSpc>
              <a:tabLst/>
            </a:pPr>
            <a:r>
              <a:rPr sz="1000" spc="5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由此得到的数据存储结构为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链式存储结构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</p:txBody>
      </p:sp>
      <p:sp>
        <p:nvSpPr>
          <p:cNvPr id="371" name="textbox 371"/>
          <p:cNvSpPr/>
          <p:nvPr/>
        </p:nvSpPr>
        <p:spPr>
          <a:xfrm>
            <a:off x="1648129" y="3013150"/>
            <a:ext cx="1429385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82"/>
              </a:lnSpc>
              <a:tabLst/>
            </a:pPr>
            <a:r>
              <a:rPr sz="1000" spc="8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</p:txBody>
      </p:sp>
      <p:sp>
        <p:nvSpPr>
          <p:cNvPr id="372" name="textbox 372"/>
          <p:cNvSpPr/>
          <p:nvPr/>
        </p:nvSpPr>
        <p:spPr>
          <a:xfrm>
            <a:off x="1930069" y="5018734"/>
            <a:ext cx="785494" cy="321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lang="Arial" altLang="Arial" sz="3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&lt;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&gt;</a:t>
            </a:r>
            <a:endParaRPr lang="Arial" altLang="Arial" sz="1500" dirty="0"/>
          </a:p>
        </p:txBody>
      </p:sp>
      <p:sp>
        <p:nvSpPr>
          <p:cNvPr id="373" name="path"/>
          <p:cNvSpPr/>
          <p:nvPr/>
        </p:nvSpPr>
        <p:spPr>
          <a:xfrm>
            <a:off x="4030052" y="3586970"/>
            <a:ext cx="451620" cy="67416"/>
          </a:xfrm>
          <a:custGeom>
            <a:avLst/>
            <a:gdLst/>
            <a:ahLst/>
            <a:cxnLst/>
            <a:rect l="0" t="0" r="0" b="0"/>
            <a:pathLst>
              <a:path w="711" h="106">
                <a:moveTo>
                  <a:pt x="159" y="106"/>
                </a:moveTo>
                <a:lnTo>
                  <a:pt x="0" y="53"/>
                </a:lnTo>
                <a:lnTo>
                  <a:pt x="159" y="0"/>
                </a:lnTo>
                <a:lnTo>
                  <a:pt x="159" y="106"/>
                </a:lnTo>
                <a:close/>
              </a:path>
              <a:path w="711" h="106">
                <a:moveTo>
                  <a:pt x="551" y="0"/>
                </a:moveTo>
                <a:lnTo>
                  <a:pt x="711" y="53"/>
                </a:lnTo>
                <a:lnTo>
                  <a:pt x="551" y="106"/>
                </a:lnTo>
                <a:lnTo>
                  <a:pt x="551" y="0"/>
                </a:lnTo>
                <a:close/>
              </a:path>
            </a:pathLst>
          </a:cu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4" name="path"/>
          <p:cNvSpPr/>
          <p:nvPr/>
        </p:nvSpPr>
        <p:spPr>
          <a:xfrm>
            <a:off x="4028582" y="3446104"/>
            <a:ext cx="454562" cy="279896"/>
          </a:xfrm>
          <a:custGeom>
            <a:avLst/>
            <a:gdLst/>
            <a:ahLst/>
            <a:cxnLst/>
            <a:rect l="0" t="0" r="0" b="0"/>
            <a:pathLst>
              <a:path w="715" h="440">
                <a:moveTo>
                  <a:pt x="2" y="2"/>
                </a:moveTo>
                <a:lnTo>
                  <a:pt x="2" y="438"/>
                </a:lnTo>
                <a:moveTo>
                  <a:pt x="713" y="2"/>
                </a:moveTo>
                <a:lnTo>
                  <a:pt x="713" y="438"/>
                </a:lnTo>
              </a:path>
            </a:pathLst>
          </a:custGeom>
          <a:noFill/>
          <a:ln w="2936" cap="rnd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5" name="path"/>
          <p:cNvSpPr/>
          <p:nvPr/>
        </p:nvSpPr>
        <p:spPr>
          <a:xfrm>
            <a:off x="4945306" y="3586970"/>
            <a:ext cx="451620" cy="67416"/>
          </a:xfrm>
          <a:custGeom>
            <a:avLst/>
            <a:gdLst/>
            <a:ahLst/>
            <a:cxnLst/>
            <a:rect l="0" t="0" r="0" b="0"/>
            <a:pathLst>
              <a:path w="711" h="106">
                <a:moveTo>
                  <a:pt x="159" y="106"/>
                </a:moveTo>
                <a:lnTo>
                  <a:pt x="0" y="53"/>
                </a:lnTo>
                <a:lnTo>
                  <a:pt x="159" y="0"/>
                </a:lnTo>
                <a:lnTo>
                  <a:pt x="159" y="106"/>
                </a:lnTo>
                <a:close/>
              </a:path>
              <a:path w="711" h="106">
                <a:moveTo>
                  <a:pt x="551" y="0"/>
                </a:moveTo>
                <a:lnTo>
                  <a:pt x="711" y="53"/>
                </a:lnTo>
                <a:lnTo>
                  <a:pt x="551" y="106"/>
                </a:lnTo>
                <a:lnTo>
                  <a:pt x="551" y="0"/>
                </a:lnTo>
                <a:close/>
              </a:path>
            </a:pathLst>
          </a:cu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6" name="path"/>
          <p:cNvSpPr/>
          <p:nvPr/>
        </p:nvSpPr>
        <p:spPr>
          <a:xfrm>
            <a:off x="4943835" y="3446104"/>
            <a:ext cx="454562" cy="279896"/>
          </a:xfrm>
          <a:custGeom>
            <a:avLst/>
            <a:gdLst/>
            <a:ahLst/>
            <a:cxnLst/>
            <a:rect l="0" t="0" r="0" b="0"/>
            <a:pathLst>
              <a:path w="715" h="440">
                <a:moveTo>
                  <a:pt x="2" y="2"/>
                </a:moveTo>
                <a:lnTo>
                  <a:pt x="2" y="438"/>
                </a:lnTo>
                <a:moveTo>
                  <a:pt x="713" y="2"/>
                </a:moveTo>
                <a:lnTo>
                  <a:pt x="713" y="438"/>
                </a:lnTo>
              </a:path>
            </a:pathLst>
          </a:custGeom>
          <a:noFill/>
          <a:ln w="2936" cap="rnd"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8" name="rect"/>
          <p:cNvSpPr/>
          <p:nvPr/>
        </p:nvSpPr>
        <p:spPr>
          <a:xfrm>
            <a:off x="4156905" y="5807936"/>
            <a:ext cx="1245052" cy="26380"/>
          </a:xfrm>
          <a:prstGeom prst="rect">
            <a:avLst/>
          </a:pr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9" name="textbox 379"/>
          <p:cNvSpPr/>
          <p:nvPr/>
        </p:nvSpPr>
        <p:spPr>
          <a:xfrm>
            <a:off x="1648129" y="5104269"/>
            <a:ext cx="163195" cy="180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220"/>
              </a:lnSpc>
              <a:tabLst/>
            </a:pPr>
            <a:r>
              <a:rPr sz="1000" spc="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</a:t>
            </a:r>
            <a:endParaRPr lang="Wingdings" altLang="Wingdings" sz="1000" dirty="0"/>
          </a:p>
        </p:txBody>
      </p:sp>
      <p:sp>
        <p:nvSpPr>
          <p:cNvPr id="380" name="rect"/>
          <p:cNvSpPr/>
          <p:nvPr/>
        </p:nvSpPr>
        <p:spPr>
          <a:xfrm>
            <a:off x="5375428" y="5597111"/>
            <a:ext cx="26529" cy="237205"/>
          </a:xfrm>
          <a:prstGeom prst="rect">
            <a:avLst/>
          </a:pr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1" name="path"/>
          <p:cNvSpPr/>
          <p:nvPr/>
        </p:nvSpPr>
        <p:spPr>
          <a:xfrm>
            <a:off x="5331214" y="5453118"/>
            <a:ext cx="114957" cy="171472"/>
          </a:xfrm>
          <a:custGeom>
            <a:avLst/>
            <a:gdLst/>
            <a:ahLst/>
            <a:cxnLst/>
            <a:rect l="0" t="0" r="0" b="0"/>
            <a:pathLst>
              <a:path w="181" h="270">
                <a:moveTo>
                  <a:pt x="0" y="270"/>
                </a:moveTo>
                <a:lnTo>
                  <a:pt x="90" y="0"/>
                </a:lnTo>
                <a:lnTo>
                  <a:pt x="181" y="270"/>
                </a:lnTo>
                <a:lnTo>
                  <a:pt x="0" y="270"/>
                </a:lnTo>
                <a:close/>
              </a:path>
            </a:pathLst>
          </a:cu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2" name="rect"/>
          <p:cNvSpPr/>
          <p:nvPr/>
        </p:nvSpPr>
        <p:spPr>
          <a:xfrm>
            <a:off x="4156905" y="5219395"/>
            <a:ext cx="26529" cy="614921"/>
          </a:xfrm>
          <a:prstGeom prst="rect">
            <a:avLst/>
          </a:pr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3" name="textbox 383"/>
          <p:cNvSpPr/>
          <p:nvPr/>
        </p:nvSpPr>
        <p:spPr>
          <a:xfrm>
            <a:off x="4248053" y="3650429"/>
            <a:ext cx="12572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1100" b="1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lang="Times New Roman" altLang="Times New Roman" sz="1100" dirty="0"/>
          </a:p>
        </p:txBody>
      </p:sp>
      <p:sp>
        <p:nvSpPr>
          <p:cNvPr id="384" name="textbox 384"/>
          <p:cNvSpPr/>
          <p:nvPr/>
        </p:nvSpPr>
        <p:spPr>
          <a:xfrm>
            <a:off x="5163257" y="3650429"/>
            <a:ext cx="125729" cy="1581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52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79000"/>
              </a:lnSpc>
              <a:tabLst/>
            </a:pPr>
            <a:r>
              <a:rPr sz="1100" b="1" spc="0" dirty="0">
                <a:solidFill>
                  <a:srgbClr val="FF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lang="Times New Roman" altLang="Times New Roman" sz="1100" dirty="0"/>
          </a:p>
        </p:txBody>
      </p:sp>
      <p:sp>
        <p:nvSpPr>
          <p:cNvPr id="385" name="rect"/>
          <p:cNvSpPr/>
          <p:nvPr/>
        </p:nvSpPr>
        <p:spPr>
          <a:xfrm>
            <a:off x="4121602" y="3619213"/>
            <a:ext cx="268521" cy="2931"/>
          </a:xfrm>
          <a:prstGeom prst="rect">
            <a:avLst/>
          </a:pr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6" name="rect"/>
          <p:cNvSpPr/>
          <p:nvPr/>
        </p:nvSpPr>
        <p:spPr>
          <a:xfrm>
            <a:off x="5036855" y="3619213"/>
            <a:ext cx="268521" cy="2931"/>
          </a:xfrm>
          <a:prstGeom prst="rect">
            <a:avLst/>
          </a:prstGeom>
          <a:solidFill>
            <a:srgbClr val="3366FF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388"/>
          <p:cNvSpPr/>
          <p:nvPr/>
        </p:nvSpPr>
        <p:spPr>
          <a:xfrm>
            <a:off x="1069492" y="1266164"/>
            <a:ext cx="7059930" cy="1925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477"/>
              </a:lnSpc>
              <a:tabLst/>
            </a:pPr>
            <a:endParaRPr lang="Arial" altLang="Arial" sz="100" dirty="0"/>
          </a:p>
          <a:p>
            <a:pPr marL="207822" indent="-195122" algn="l" rtl="0" eaLnBrk="0">
              <a:lnSpc>
                <a:spcPct val="109000"/>
              </a:lnSpc>
              <a:tabLst/>
            </a:pPr>
            <a:r>
              <a:rPr sz="18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8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存储结构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的描述方法随编程环境的不同而不同，当用高级程序设计语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言编程时，通常可用高级编程语言中提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供的数据类型描述。</a:t>
            </a:r>
            <a:endParaRPr lang="SimSun" altLang="SimSun" sz="1800" dirty="0"/>
          </a:p>
          <a:p>
            <a:pPr marL="1277975" indent="-886663" algn="l" rtl="0" eaLnBrk="0">
              <a:lnSpc>
                <a:spcPct val="120000"/>
              </a:lnSpc>
              <a:spcBef>
                <a:spcPts val="935"/>
              </a:spcBef>
              <a:tabLst/>
            </a:pPr>
            <a:r>
              <a:rPr sz="1000" spc="6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60" dirty="0">
                <a:solidFill>
                  <a:srgbClr val="FF99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，当以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顺序存储结构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表示前述定义的长整数时，可将它定义为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Long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_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[3]</a:t>
            </a:r>
            <a:r>
              <a:rPr sz="15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500" dirty="0"/>
          </a:p>
          <a:p>
            <a:pPr marL="1074775" indent="-683463" algn="l" rtl="0" eaLnBrk="0">
              <a:lnSpc>
                <a:spcPct val="120000"/>
              </a:lnSpc>
              <a:tabLst/>
            </a:pPr>
            <a:r>
              <a:rPr sz="1000" spc="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10" dirty="0">
                <a:solidFill>
                  <a:srgbClr val="FF99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，定义“日期”为：                                            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endParaRPr lang="Arial" altLang="Arial" sz="1500" dirty="0"/>
          </a:p>
        </p:txBody>
      </p:sp>
      <p:sp>
        <p:nvSpPr>
          <p:cNvPr id="389" name="textbox 389"/>
          <p:cNvSpPr/>
          <p:nvPr/>
        </p:nvSpPr>
        <p:spPr>
          <a:xfrm>
            <a:off x="1448104" y="4036872"/>
            <a:ext cx="3598545" cy="24136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697585" algn="l" rtl="0" eaLnBrk="0">
              <a:lnSpc>
                <a:spcPts val="2291"/>
              </a:lnSpc>
              <a:tabLst/>
            </a:pPr>
            <a:r>
              <a:rPr sz="1500" b="1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DateType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    // 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日期类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</a:t>
            </a:r>
            <a:endParaRPr lang="SimSun" altLang="SimSun" sz="1500" dirty="0"/>
          </a:p>
          <a:p>
            <a:pPr marL="696163" indent="-683463" algn="l" rtl="0" eaLnBrk="0">
              <a:lnSpc>
                <a:spcPct val="119000"/>
              </a:lnSpc>
              <a:spcBef>
                <a:spcPts val="745"/>
              </a:spcBef>
              <a:tabLst/>
            </a:pPr>
            <a:r>
              <a:rPr sz="1000" spc="5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50" dirty="0">
                <a:solidFill>
                  <a:srgbClr val="FF99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，定义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学生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endParaRPr lang="Arial" altLang="Arial" sz="1500" dirty="0"/>
          </a:p>
          <a:p>
            <a:pPr marL="904849" algn="l" rtl="0" eaLnBrk="0">
              <a:lnSpc>
                <a:spcPct val="127000"/>
              </a:lnSpc>
              <a:spcBef>
                <a:spcPts val="12"/>
              </a:spcBef>
              <a:tabLst/>
            </a:pP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[8];        // 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号      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[16];   // 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姓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名</a:t>
            </a:r>
            <a:endParaRPr lang="SimSun" altLang="SimSun" sz="1500" dirty="0"/>
          </a:p>
          <a:p>
            <a:pPr marL="904849" algn="l" rtl="0" eaLnBrk="0">
              <a:lnSpc>
                <a:spcPts val="2291"/>
              </a:lnSpc>
              <a:tabLst/>
            </a:pP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char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sex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            // 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别</a:t>
            </a:r>
            <a:endParaRPr lang="SimSun" altLang="SimSun" sz="1500" dirty="0"/>
          </a:p>
          <a:p>
            <a:pPr algn="r" rtl="0" eaLnBrk="0">
              <a:lnSpc>
                <a:spcPts val="2182"/>
              </a:lnSpc>
              <a:spcBef>
                <a:spcPts val="40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DateType</a:t>
            </a:r>
            <a:r>
              <a:rPr sz="1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bdate</a:t>
            </a:r>
            <a:r>
              <a:rPr sz="1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   // </a:t>
            </a:r>
            <a:r>
              <a:rPr sz="150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出生日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期</a:t>
            </a:r>
            <a:endParaRPr lang="SimSun" altLang="SimSun" sz="1500" dirty="0"/>
          </a:p>
          <a:p>
            <a:pPr marL="697585" algn="l" rtl="0" eaLnBrk="0">
              <a:lnSpc>
                <a:spcPts val="2291"/>
              </a:lnSpc>
              <a:spcBef>
                <a:spcPts val="94"/>
              </a:spcBef>
              <a:tabLst/>
            </a:pPr>
            <a:r>
              <a:rPr sz="1500" b="1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Student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               // 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生类型</a:t>
            </a:r>
            <a:endParaRPr lang="SimSun" altLang="SimSun" sz="1500" dirty="0"/>
          </a:p>
        </p:txBody>
      </p:sp>
      <p:sp>
        <p:nvSpPr>
          <p:cNvPr id="390" name="textbox 390"/>
          <p:cNvSpPr/>
          <p:nvPr/>
        </p:nvSpPr>
        <p:spPr>
          <a:xfrm>
            <a:off x="3260407" y="3165550"/>
            <a:ext cx="1294130" cy="8883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708"/>
              </a:lnSpc>
              <a:tabLst/>
            </a:pPr>
            <a:endParaRPr lang="Arial" altLang="Arial" sz="100" dirty="0"/>
          </a:p>
          <a:p>
            <a:pPr marL="80962" indent="-68262" algn="l" rtl="0" eaLnBrk="0">
              <a:lnSpc>
                <a:spcPct val="128000"/>
              </a:lnSpc>
              <a:tabLst/>
            </a:pP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年号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Year    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月号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Month</a:t>
            </a:r>
            <a:endParaRPr lang="Arial" altLang="Arial" sz="1500" dirty="0"/>
          </a:p>
          <a:p>
            <a:pPr marL="23812" algn="l" rtl="0" eaLnBrk="0">
              <a:lnSpc>
                <a:spcPts val="2182"/>
              </a:lnSpc>
              <a:tabLst/>
            </a:pP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日号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Day</a:t>
            </a:r>
            <a:endParaRPr lang="Arial" altLang="Arial" sz="1500" dirty="0"/>
          </a:p>
        </p:txBody>
      </p:sp>
      <p:sp>
        <p:nvSpPr>
          <p:cNvPr id="391" name="textbox 391"/>
          <p:cNvSpPr/>
          <p:nvPr/>
        </p:nvSpPr>
        <p:spPr>
          <a:xfrm>
            <a:off x="4280738" y="384285"/>
            <a:ext cx="1436369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存储结</a:t>
            </a:r>
            <a:r>
              <a:rPr sz="2700" spc="6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  <p:sp>
        <p:nvSpPr>
          <p:cNvPr id="392" name="textbox 392"/>
          <p:cNvSpPr/>
          <p:nvPr/>
        </p:nvSpPr>
        <p:spPr>
          <a:xfrm>
            <a:off x="2346350" y="3162096"/>
            <a:ext cx="543559" cy="920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120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31000"/>
              </a:lnSpc>
              <a:tabLst/>
            </a:pP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</a:t>
            </a:r>
            <a:r>
              <a:rPr sz="150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box 395"/>
          <p:cNvSpPr/>
          <p:nvPr/>
        </p:nvSpPr>
        <p:spPr>
          <a:xfrm>
            <a:off x="1281175" y="1423161"/>
            <a:ext cx="7058025" cy="4326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259"/>
              </a:lnSpc>
              <a:tabLst/>
            </a:pPr>
            <a:endParaRPr lang="Arial" altLang="Arial" sz="100" dirty="0"/>
          </a:p>
          <a:p>
            <a:pPr marL="197866" indent="-185166" algn="l" rtl="0" eaLnBrk="0">
              <a:lnSpc>
                <a:spcPct val="126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对每一个数据结构而言，必定存在与它密切相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的一组操作。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若操作的种类和数目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不同，即使逻辑结构相同，数据结构能起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的作用也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同。</a:t>
            </a:r>
            <a:endParaRPr lang="SimSun" altLang="SimSun" sz="2000" dirty="0"/>
          </a:p>
          <a:p>
            <a:pPr marL="12700" algn="l" rtl="0" eaLnBrk="0">
              <a:lnSpc>
                <a:spcPts val="2506"/>
              </a:lnSpc>
              <a:spcBef>
                <a:spcPts val="1515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不同的数据结构其操作集不同，但下列操作必不可</a:t>
            </a:r>
            <a:r>
              <a:rPr sz="19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缺</a:t>
            </a:r>
            <a:r>
              <a:rPr sz="19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1900" dirty="0"/>
          </a:p>
          <a:p>
            <a:pPr marL="396646" algn="l" rtl="0" eaLnBrk="0">
              <a:lnSpc>
                <a:spcPts val="2577"/>
              </a:lnSpc>
              <a:spcBef>
                <a:spcPts val="894"/>
              </a:spcBef>
              <a:tabLst/>
            </a:pPr>
            <a:r>
              <a:rPr sz="1800" spc="-9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b="1" spc="-9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(1)</a:t>
            </a:r>
            <a:r>
              <a:rPr sz="1800" spc="-9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-9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结构的生成；</a:t>
            </a:r>
            <a:endParaRPr lang="SimSun" altLang="SimSun" sz="1700" dirty="0"/>
          </a:p>
          <a:p>
            <a:pPr marL="396646" algn="l" rtl="0" eaLnBrk="0">
              <a:lnSpc>
                <a:spcPts val="2577"/>
              </a:lnSpc>
              <a:spcBef>
                <a:spcPts val="926"/>
              </a:spcBef>
              <a:tabLst/>
            </a:pPr>
            <a:r>
              <a:rPr sz="1800" spc="-17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b="1" spc="-17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(2)</a:t>
            </a:r>
            <a:r>
              <a:rPr sz="1800" spc="-17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-17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结构的销毁</a:t>
            </a:r>
            <a:r>
              <a:rPr sz="1700" spc="-8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endParaRPr lang="SimSun" altLang="SimSun" sz="1700" dirty="0"/>
          </a:p>
          <a:p>
            <a:pPr marL="396646" algn="l" rtl="0" eaLnBrk="0">
              <a:lnSpc>
                <a:spcPts val="2577"/>
              </a:lnSpc>
              <a:spcBef>
                <a:spcPts val="830"/>
              </a:spcBef>
              <a:tabLst/>
            </a:pPr>
            <a:r>
              <a:rPr sz="1800" spc="-3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b="1" spc="-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(3)</a:t>
            </a:r>
            <a:r>
              <a:rPr sz="1800" spc="-3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-3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在结构中查找满足规定条件的数</a:t>
            </a:r>
            <a:r>
              <a:rPr sz="17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据元素；</a:t>
            </a:r>
            <a:endParaRPr lang="SimSun" altLang="SimSun" sz="1700" dirty="0"/>
          </a:p>
          <a:p>
            <a:pPr marL="396646" algn="l" rtl="0" eaLnBrk="0">
              <a:lnSpc>
                <a:spcPts val="2577"/>
              </a:lnSpc>
              <a:spcBef>
                <a:spcPts val="926"/>
              </a:spcBef>
              <a:tabLst/>
            </a:pPr>
            <a:r>
              <a:rPr sz="1800" spc="-7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b="1" spc="-7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(4)</a:t>
            </a:r>
            <a:r>
              <a:rPr sz="1800" spc="-7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-7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在结构中插入新的数据</a:t>
            </a:r>
            <a:r>
              <a:rPr sz="1700" spc="-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</a:t>
            </a:r>
            <a:r>
              <a:rPr sz="17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素；</a:t>
            </a:r>
            <a:endParaRPr lang="SimSun" altLang="SimSun" sz="1700" dirty="0"/>
          </a:p>
          <a:p>
            <a:pPr marL="396646" algn="l" rtl="0" eaLnBrk="0">
              <a:lnSpc>
                <a:spcPts val="2577"/>
              </a:lnSpc>
              <a:spcBef>
                <a:spcPts val="806"/>
              </a:spcBef>
              <a:tabLst/>
            </a:pPr>
            <a:r>
              <a:rPr sz="1800" spc="-5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b="1" spc="-5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(5)</a:t>
            </a:r>
            <a:r>
              <a:rPr sz="1800" spc="-5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-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删除结构中已经存在的数据</a:t>
            </a:r>
            <a:r>
              <a:rPr sz="1700" spc="-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元</a:t>
            </a:r>
            <a:r>
              <a:rPr sz="17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素；</a:t>
            </a:r>
            <a:endParaRPr lang="SimSun" altLang="SimSun" sz="1700" dirty="0"/>
          </a:p>
          <a:p>
            <a:pPr algn="l" rtl="0" eaLnBrk="0">
              <a:lnSpc>
                <a:spcPct val="110000"/>
              </a:lnSpc>
              <a:tabLst/>
            </a:pPr>
            <a:endParaRPr lang="Arial" altLang="Arial" sz="700" dirty="0"/>
          </a:p>
          <a:p>
            <a:pPr marL="396646" algn="l" rtl="0" eaLnBrk="0">
              <a:lnSpc>
                <a:spcPts val="2577"/>
              </a:lnSpc>
              <a:spcBef>
                <a:spcPts val="2"/>
              </a:spcBef>
              <a:tabLst/>
            </a:pPr>
            <a:r>
              <a:rPr sz="1800" spc="-16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b="1" spc="-1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(6)</a:t>
            </a:r>
            <a:r>
              <a:rPr sz="1800" spc="-16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700" spc="-16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遍历</a:t>
            </a:r>
            <a:r>
              <a:rPr sz="1700" spc="-1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700" dirty="0"/>
          </a:p>
        </p:txBody>
      </p:sp>
      <p:sp>
        <p:nvSpPr>
          <p:cNvPr id="396" name="textbox 396"/>
          <p:cNvSpPr/>
          <p:nvPr/>
        </p:nvSpPr>
        <p:spPr>
          <a:xfrm>
            <a:off x="3743534" y="384285"/>
            <a:ext cx="2509520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数据结构的操</a:t>
            </a:r>
            <a:r>
              <a:rPr sz="2700" spc="5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作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table 407"/>
          <p:cNvGraphicFramePr>
            <a:graphicFrameLocks noGrp="1"/>
          </p:cNvGraphicFramePr>
          <p:nvPr/>
        </p:nvGraphicFramePr>
        <p:xfrm>
          <a:off x="3922775" y="2243137"/>
          <a:ext cx="4354829" cy="2533649"/>
        </p:xfrm>
        <a:graphic>
          <a:graphicData uri="http://schemas.openxmlformats.org/drawingml/2006/table">
            <a:tbl>
              <a:tblPr/>
              <a:tblGrid>
                <a:gridCol w="43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9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80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98703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基本概念和术</a:t>
                      </a:r>
                      <a:r>
                        <a:rPr sz="2100" spc="3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语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7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13898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9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  <a:r>
                        <a:rPr sz="2100" spc="9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9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抽象数据类型的表示与</a:t>
                      </a:r>
                      <a:r>
                        <a:rPr sz="2100" spc="1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实</a:t>
                      </a:r>
                      <a:r>
                        <a:rPr sz="2100" spc="0" dirty="0">
                          <a:solidFill>
                            <a:srgbClr val="FF9933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现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7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98703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算法和算法分</a:t>
                      </a:r>
                      <a:r>
                        <a:rPr sz="2100" spc="3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析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8" name="picture 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22775" y="4337304"/>
            <a:ext cx="298703" cy="307848"/>
          </a:xfrm>
          <a:prstGeom prst="rect">
            <a:avLst/>
          </a:prstGeom>
        </p:spPr>
      </p:pic>
      <p:pic>
        <p:nvPicPr>
          <p:cNvPr id="409" name="picture 4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22775" y="3499104"/>
            <a:ext cx="313898" cy="307847"/>
          </a:xfrm>
          <a:prstGeom prst="rect">
            <a:avLst/>
          </a:prstGeom>
        </p:spPr>
      </p:pic>
      <p:pic>
        <p:nvPicPr>
          <p:cNvPr id="410" name="picture 4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22775" y="2691384"/>
            <a:ext cx="298703" cy="307847"/>
          </a:xfrm>
          <a:prstGeom prst="rect">
            <a:avLst/>
          </a:prstGeom>
        </p:spPr>
      </p:pic>
      <p:pic>
        <p:nvPicPr>
          <p:cNvPr id="411" name="picture 4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3911" y="3582368"/>
            <a:ext cx="2895538" cy="1159341"/>
          </a:xfrm>
          <a:prstGeom prst="rect">
            <a:avLst/>
          </a:prstGeom>
        </p:spPr>
      </p:pic>
      <p:sp>
        <p:nvSpPr>
          <p:cNvPr id="412" name="textbox 412"/>
          <p:cNvSpPr/>
          <p:nvPr/>
        </p:nvSpPr>
        <p:spPr>
          <a:xfrm>
            <a:off x="2850565" y="384285"/>
            <a:ext cx="429514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ctr" rtl="0" eaLnBrk="0">
              <a:lnSpc>
                <a:spcPct val="97000"/>
              </a:lnSpc>
              <a:tabLst/>
            </a:pPr>
            <a:r>
              <a:rPr lang="zh-CN" altLang="en-US" sz="2700" spc="11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目录</a:t>
            </a:r>
            <a:endParaRPr lang="SimHei" altLang="SimHei" sz="2700" dirty="0"/>
          </a:p>
        </p:txBody>
      </p:sp>
      <p:pic>
        <p:nvPicPr>
          <p:cNvPr id="413" name="picture 4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200400" y="5562600"/>
            <a:ext cx="5181600" cy="228599"/>
          </a:xfrm>
          <a:prstGeom prst="rect">
            <a:avLst/>
          </a:prstGeom>
        </p:spPr>
      </p:pic>
      <p:sp>
        <p:nvSpPr>
          <p:cNvPr id="414" name="textbox 414"/>
          <p:cNvSpPr/>
          <p:nvPr/>
        </p:nvSpPr>
        <p:spPr>
          <a:xfrm>
            <a:off x="3910075" y="1775433"/>
            <a:ext cx="2976245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337"/>
              </a:lnSpc>
              <a:tabLst/>
            </a:pPr>
            <a:endParaRPr lang="Arial" altLang="Arial" sz="100" dirty="0"/>
          </a:p>
          <a:p>
            <a:pPr marL="311403" algn="l" rtl="0" eaLnBrk="0">
              <a:lnSpc>
                <a:spcPct val="97000"/>
              </a:lnSpc>
              <a:tabLst>
                <a:tab pos="527050" algn="l"/>
              </a:tabLst>
            </a:pPr>
            <a:r>
              <a:rPr sz="2100" spc="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2100" b="1" spc="7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1.1</a:t>
            </a:r>
            <a:r>
              <a:rPr sz="2100" spc="7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100" spc="7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什么是数据结</a:t>
            </a:r>
            <a:r>
              <a:rPr sz="2100" spc="30" dirty="0">
                <a:solidFill>
                  <a:srgbClr val="333399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lang="SimSun" altLang="SimSun" sz="2100" dirty="0"/>
          </a:p>
        </p:txBody>
      </p:sp>
      <p:pic>
        <p:nvPicPr>
          <p:cNvPr id="415" name="picture 4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922775" y="1844040"/>
            <a:ext cx="298703" cy="30784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box 399"/>
          <p:cNvSpPr/>
          <p:nvPr/>
        </p:nvSpPr>
        <p:spPr>
          <a:xfrm>
            <a:off x="1000188" y="1246377"/>
            <a:ext cx="7077075" cy="4954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5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3000"/>
              </a:lnSpc>
              <a:tabLst/>
            </a:pPr>
            <a:r>
              <a:rPr sz="20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高级语言编写的程序中， 需对变量、常量或表达式明确数据类</a:t>
            </a:r>
            <a:endParaRPr lang="SimSun" altLang="SimSun" sz="2000" dirty="0"/>
          </a:p>
          <a:p>
            <a:pPr marL="330708" indent="-125983" algn="l" rtl="0" eaLnBrk="0">
              <a:lnSpc>
                <a:spcPct val="142000"/>
              </a:lnSpc>
              <a:spcBef>
                <a:spcPts val="42"/>
              </a:spcBef>
              <a:tabLst/>
            </a:pPr>
            <a:r>
              <a:rPr sz="200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型。例如，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00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语言中的基本数据类型有：整型、 字符型、</a:t>
            </a:r>
            <a:r>
              <a:rPr sz="20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 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(包括单精度型和双精度型)及</a:t>
            </a: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枚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举型。</a:t>
            </a:r>
            <a:endParaRPr lang="SimSun" altLang="SimSun" sz="2000" dirty="0"/>
          </a:p>
          <a:p>
            <a:pPr marL="217678" indent="-204978" algn="l" rtl="0" eaLnBrk="0">
              <a:lnSpc>
                <a:spcPct val="118000"/>
              </a:lnSpc>
              <a:spcBef>
                <a:spcPts val="1544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数据类型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是一个 </a:t>
            </a:r>
            <a:r>
              <a:rPr sz="20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“值”(数据对象)的集合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和定义在此</a:t>
            </a:r>
            <a:r>
              <a:rPr sz="20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集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合</a:t>
            </a:r>
            <a:r>
              <a:rPr sz="20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 </a:t>
            </a:r>
            <a:r>
              <a:rPr sz="2000" spc="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的“一组操作” (数据对象集相</a:t>
            </a:r>
            <a:r>
              <a:rPr sz="20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关联的操作)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的总称。</a:t>
            </a:r>
            <a:endParaRPr lang="SimSun" altLang="SimSun" sz="2000" dirty="0"/>
          </a:p>
          <a:p>
            <a:pPr marL="709599" indent="-318287" algn="l" rtl="0" eaLnBrk="0">
              <a:lnSpc>
                <a:spcPct val="117000"/>
              </a:lnSpc>
              <a:spcBef>
                <a:spcPts val="1496"/>
              </a:spcBef>
              <a:tabLst/>
            </a:pPr>
            <a:r>
              <a:rPr sz="12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所有高级语言中都有“整型”数据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类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型，它们的实现方法可以各 </a:t>
            </a:r>
            <a:r>
              <a:rPr sz="180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自不同，但对程序员而言，它们是 “相同” </a:t>
            </a:r>
            <a:r>
              <a:rPr sz="18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800" dirty="0"/>
          </a:p>
          <a:p>
            <a:pPr marL="672109" indent="-280797" algn="l" rtl="0" eaLnBrk="0">
              <a:lnSpc>
                <a:spcPct val="124000"/>
              </a:lnSpc>
              <a:spcBef>
                <a:spcPts val="1439"/>
              </a:spcBef>
              <a:tabLst/>
            </a:pPr>
            <a:r>
              <a:rPr sz="12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换句话说，各种语言中实现的是同一个“整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数类型”，而这个 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“整数类”的定义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仅对“整数的数学特性”有明确规定。可称这 </a:t>
            </a:r>
            <a:r>
              <a:rPr sz="18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个“整数类型”为 “抽象数据类型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8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200" dirty="0"/>
          </a:p>
          <a:p>
            <a:pPr algn="l" rtl="0" eaLnBrk="0">
              <a:lnSpc>
                <a:spcPct val="8515"/>
              </a:lnSpc>
              <a:tabLst/>
            </a:pPr>
            <a:endParaRPr lang="Arial" altLang="Arial" sz="100" dirty="0"/>
          </a:p>
          <a:p>
            <a:pPr marL="677595" indent="-286283" algn="l" rtl="0" eaLnBrk="0">
              <a:lnSpc>
                <a:spcPct val="117000"/>
              </a:lnSpc>
              <a:tabLst/>
            </a:pPr>
            <a:r>
              <a:rPr sz="12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程序中对变量或常量说明其所属类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的作用是，对它们加上两个 </a:t>
            </a:r>
            <a:r>
              <a:rPr sz="18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约束条件： </a:t>
            </a:r>
            <a:r>
              <a:rPr sz="17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一是可取值的范围，二是可进行的操</a:t>
            </a:r>
            <a:r>
              <a:rPr sz="17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作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800" dirty="0"/>
          </a:p>
        </p:txBody>
      </p:sp>
      <p:sp>
        <p:nvSpPr>
          <p:cNvPr id="400" name="textbox 400"/>
          <p:cNvSpPr/>
          <p:nvPr/>
        </p:nvSpPr>
        <p:spPr>
          <a:xfrm>
            <a:off x="4279315" y="384285"/>
            <a:ext cx="1437639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数据类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</a:t>
            </a:r>
            <a:endParaRPr lang="SimHei" altLang="SimHei" sz="2700" dirty="0"/>
          </a:p>
        </p:txBody>
      </p:sp>
    </p:spTree>
    <p:extLst>
      <p:ext uri="{BB962C8B-B14F-4D97-AF65-F5344CB8AC3E}">
        <p14:creationId xmlns:p14="http://schemas.microsoft.com/office/powerpoint/2010/main" val="137310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418"/>
          <p:cNvSpPr/>
          <p:nvPr/>
        </p:nvSpPr>
        <p:spPr>
          <a:xfrm>
            <a:off x="1000188" y="1325371"/>
            <a:ext cx="7407909" cy="4802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161"/>
              </a:lnSpc>
              <a:tabLst/>
            </a:pPr>
            <a:endParaRPr lang="Arial" altLang="Arial" sz="100" dirty="0"/>
          </a:p>
          <a:p>
            <a:pPr marL="201930" indent="-189230" algn="l" rtl="0" eaLnBrk="0">
              <a:lnSpc>
                <a:spcPct val="122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抽象数据类型 (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Abstract</a:t>
            </a:r>
            <a:r>
              <a:rPr sz="2000" spc="11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0" spc="11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r>
              <a:rPr sz="2000" spc="11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spc="1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简称 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ADT</a:t>
            </a:r>
            <a:r>
              <a:rPr sz="1900" spc="1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 </a:t>
            </a:r>
            <a:r>
              <a:rPr sz="20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是指一个</a:t>
            </a:r>
            <a:r>
              <a:rPr sz="20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学模型以及定义在此数学模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型上的一组操作。</a:t>
            </a:r>
            <a:endParaRPr lang="SimSun" altLang="SimSun" sz="2000" dirty="0"/>
          </a:p>
          <a:p>
            <a:pPr marL="673937" indent="-282625" algn="l" rtl="0" eaLnBrk="0">
              <a:lnSpc>
                <a:spcPct val="123000"/>
              </a:lnSpc>
              <a:spcBef>
                <a:spcPts val="878"/>
              </a:spcBef>
              <a:tabLst/>
            </a:pPr>
            <a:r>
              <a:rPr sz="12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例如，矩阵的抽象数据类型定义为，矩阵是一个由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*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个数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排成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行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列的表，它可以进行初等变换、相加、相乘、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逆、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……   </a:t>
            </a:r>
            <a:r>
              <a:rPr sz="18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等运算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800" dirty="0"/>
          </a:p>
          <a:p>
            <a:pPr marL="12700" algn="l" rtl="0" eaLnBrk="0">
              <a:lnSpc>
                <a:spcPts val="2496"/>
              </a:lnSpc>
              <a:spcBef>
                <a:spcPts val="1196"/>
              </a:spcBef>
              <a:tabLst/>
            </a:pPr>
            <a:r>
              <a:rPr sz="20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8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抽象数据类型有两个重要特性：</a:t>
            </a:r>
            <a:endParaRPr lang="SimSun" altLang="SimSun" sz="2000" dirty="0"/>
          </a:p>
          <a:p>
            <a:pPr marL="392378" algn="l" rtl="0" eaLnBrk="0">
              <a:lnSpc>
                <a:spcPct val="99000"/>
              </a:lnSpc>
              <a:spcBef>
                <a:spcPts val="1203"/>
              </a:spcBef>
              <a:tabLst/>
            </a:pPr>
            <a:r>
              <a:rPr sz="13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900" spc="-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数据抽象</a:t>
            </a:r>
            <a:endParaRPr lang="SimSun" altLang="SimSun" sz="1900" dirty="0"/>
          </a:p>
          <a:p>
            <a:pPr marL="681024" indent="235483" algn="l" rtl="0" eaLnBrk="0">
              <a:lnSpc>
                <a:spcPct val="133000"/>
              </a:lnSpc>
              <a:spcBef>
                <a:spcPts val="303"/>
              </a:spcBef>
              <a:tabLst/>
            </a:pPr>
            <a:r>
              <a:rPr sz="18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用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ADT</a:t>
            </a:r>
            <a:r>
              <a:rPr sz="18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描述程序处理的实体时，强调的是其本质的特</a:t>
            </a:r>
            <a:r>
              <a:rPr sz="18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征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、其所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能完成的功能以及它和外部用户的接口 (即外界使用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它的方法) 。</a:t>
            </a:r>
            <a:endParaRPr lang="SimSun" altLang="SimSun" sz="1800" dirty="0"/>
          </a:p>
          <a:p>
            <a:pPr marL="392378" algn="l" rtl="0" eaLnBrk="0">
              <a:lnSpc>
                <a:spcPct val="99000"/>
              </a:lnSpc>
              <a:spcBef>
                <a:spcPts val="1391"/>
              </a:spcBef>
              <a:tabLst/>
            </a:pPr>
            <a:r>
              <a:rPr sz="13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900" spc="-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数据封装</a:t>
            </a:r>
            <a:endParaRPr lang="SimSun" altLang="SimSun" sz="1900" dirty="0"/>
          </a:p>
          <a:p>
            <a:pPr marL="699769" indent="-124739" algn="l" rtl="0" eaLnBrk="0">
              <a:lnSpc>
                <a:spcPct val="132000"/>
              </a:lnSpc>
              <a:spcBef>
                <a:spcPts val="346"/>
              </a:spcBef>
              <a:tabLst/>
            </a:pP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将实体的外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部特性和其内部实现细节分离，并且对外部用户隐藏其 </a:t>
            </a:r>
            <a:r>
              <a:rPr sz="18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内部实现细</a:t>
            </a:r>
            <a:r>
              <a:rPr sz="18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节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800" dirty="0"/>
          </a:p>
        </p:txBody>
      </p:sp>
      <p:sp>
        <p:nvSpPr>
          <p:cNvPr id="419" name="textbox 419"/>
          <p:cNvSpPr/>
          <p:nvPr/>
        </p:nvSpPr>
        <p:spPr>
          <a:xfrm>
            <a:off x="3922128" y="384285"/>
            <a:ext cx="2152014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抽象数据类</a:t>
            </a:r>
            <a:r>
              <a:rPr sz="2700" spc="4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box 422"/>
          <p:cNvSpPr/>
          <p:nvPr/>
        </p:nvSpPr>
        <p:spPr>
          <a:xfrm>
            <a:off x="1018743" y="1664004"/>
            <a:ext cx="6693621" cy="2139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986"/>
              </a:lnSpc>
              <a:tabLst/>
            </a:pPr>
            <a:r>
              <a:rPr sz="2400" spc="0" dirty="0" err="1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400" spc="2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描述</a:t>
            </a:r>
            <a:r>
              <a:rPr lang="zh-CN" altLang="en-US" sz="24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</a:t>
            </a:r>
            <a:r>
              <a:rPr sz="2400" spc="2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数据类型的方法不依</a:t>
            </a:r>
            <a:r>
              <a:rPr sz="2400" spc="1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赖</a:t>
            </a:r>
            <a:r>
              <a:rPr sz="2400" spc="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</a:t>
            </a:r>
            <a:r>
              <a:rPr sz="2300" spc="0" dirty="0" err="1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具体实现</a:t>
            </a:r>
            <a:endParaRPr lang="SimSun" altLang="SimSun" sz="2300" dirty="0"/>
          </a:p>
          <a:p>
            <a:pPr marL="391312" algn="l" rtl="0" eaLnBrk="0">
              <a:lnSpc>
                <a:spcPct val="95000"/>
              </a:lnSpc>
              <a:spcBef>
                <a:spcPts val="1725"/>
              </a:spcBef>
              <a:tabLst/>
            </a:pPr>
            <a:r>
              <a:rPr sz="1700" spc="-1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2400" spc="-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与存放数据的机器无</a:t>
            </a:r>
            <a:r>
              <a:rPr sz="24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endParaRPr lang="SimSun" altLang="SimSun" sz="2400" dirty="0"/>
          </a:p>
          <a:p>
            <a:pPr marL="391312" algn="l" rtl="0" eaLnBrk="0">
              <a:lnSpc>
                <a:spcPct val="96000"/>
              </a:lnSpc>
              <a:spcBef>
                <a:spcPts val="1829"/>
              </a:spcBef>
              <a:tabLst/>
            </a:pPr>
            <a:r>
              <a:rPr sz="1700" spc="-1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240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与数据存储的物理结构</a:t>
            </a:r>
            <a:r>
              <a:rPr sz="24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无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endParaRPr lang="SimSun" altLang="SimSun" sz="2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500" dirty="0"/>
          </a:p>
          <a:p>
            <a:pPr algn="l" rtl="0" eaLnBrk="0">
              <a:lnSpc>
                <a:spcPct val="6364"/>
              </a:lnSpc>
              <a:tabLst/>
            </a:pPr>
            <a:endParaRPr lang="Arial" altLang="Arial" sz="100" dirty="0"/>
          </a:p>
          <a:p>
            <a:pPr marL="391312" algn="l" rtl="0" eaLnBrk="0">
              <a:lnSpc>
                <a:spcPct val="96000"/>
              </a:lnSpc>
              <a:tabLst/>
            </a:pPr>
            <a:r>
              <a:rPr sz="1700" spc="-9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24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与实现操作的算法和编程语言</a:t>
            </a:r>
            <a:r>
              <a:rPr sz="240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无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关</a:t>
            </a:r>
            <a:endParaRPr lang="SimSun" altLang="SimSun" sz="2400" dirty="0"/>
          </a:p>
        </p:txBody>
      </p:sp>
      <p:sp>
        <p:nvSpPr>
          <p:cNvPr id="423" name="textbox 423"/>
          <p:cNvSpPr/>
          <p:nvPr/>
        </p:nvSpPr>
        <p:spPr>
          <a:xfrm>
            <a:off x="1393545" y="4608372"/>
            <a:ext cx="6832600" cy="840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531"/>
              </a:lnSpc>
              <a:tabLst/>
            </a:pPr>
            <a:endParaRPr lang="Arial" altLang="Arial" sz="100" dirty="0"/>
          </a:p>
          <a:p>
            <a:pPr marL="28244" algn="l" rtl="0" eaLnBrk="0">
              <a:lnSpc>
                <a:spcPct val="84000"/>
              </a:lnSpc>
              <a:tabLst/>
            </a:pP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只描述数据对象集和相关操作集“是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么” ，而不</a:t>
            </a:r>
            <a:endParaRPr lang="SimSun" altLang="SimSun" sz="2400" dirty="0"/>
          </a:p>
          <a:p>
            <a:pPr marL="12700" algn="l" rtl="0" eaLnBrk="0">
              <a:lnSpc>
                <a:spcPts val="4008"/>
              </a:lnSpc>
              <a:tabLst/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涉及“如何做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到”的问题</a:t>
            </a:r>
            <a:endParaRPr lang="SimSun" altLang="SimSun" sz="2400" dirty="0"/>
          </a:p>
        </p:txBody>
      </p:sp>
      <p:sp>
        <p:nvSpPr>
          <p:cNvPr id="424" name="textbox 424"/>
          <p:cNvSpPr/>
          <p:nvPr/>
        </p:nvSpPr>
        <p:spPr>
          <a:xfrm>
            <a:off x="4100721" y="384285"/>
            <a:ext cx="1795145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抽象的含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义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4"/>
          <p:cNvSpPr/>
          <p:nvPr/>
        </p:nvSpPr>
        <p:spPr>
          <a:xfrm>
            <a:off x="1100201" y="1432305"/>
            <a:ext cx="7082155" cy="46837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504"/>
              </a:lnSpc>
              <a:tabLst/>
            </a:pPr>
            <a:endParaRPr lang="Arial" altLang="Arial" sz="100" dirty="0"/>
          </a:p>
          <a:p>
            <a:pPr marL="197866" indent="-185166" algn="l" rtl="0" eaLnBrk="0">
              <a:lnSpc>
                <a:spcPct val="124000"/>
              </a:lnSpc>
              <a:tabLst/>
            </a:pPr>
            <a:r>
              <a:rPr sz="2000" spc="0" dirty="0" err="1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1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</a:t>
            </a:r>
            <a:r>
              <a:rPr lang="zh-CN" altLang="en-US"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科学</a:t>
            </a:r>
            <a:r>
              <a:rPr sz="2000" spc="-1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是研究用计算机进</a:t>
            </a:r>
            <a:r>
              <a:rPr sz="2000" spc="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行信息表示和处理的科学。这里</a:t>
            </a:r>
            <a:r>
              <a:rPr sz="2000" spc="-6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面涉及到两个问题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2000" dirty="0"/>
          </a:p>
          <a:p>
            <a:pPr algn="l" rtl="0" eaLnBrk="0">
              <a:lnSpc>
                <a:spcPct val="105000"/>
              </a:lnSpc>
              <a:tabLst/>
            </a:pPr>
            <a:endParaRPr lang="Arial" altLang="Arial" sz="1000" dirty="0"/>
          </a:p>
          <a:p>
            <a:pPr marL="392379" algn="l" rtl="0" eaLnBrk="0">
              <a:lnSpc>
                <a:spcPct val="99000"/>
              </a:lnSpc>
              <a:spcBef>
                <a:spcPts val="579"/>
              </a:spcBef>
              <a:tabLst/>
            </a:pPr>
            <a:r>
              <a:rPr sz="13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</a:t>
            </a:r>
            <a:r>
              <a:rPr sz="13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信息的表示</a:t>
            </a:r>
            <a:endParaRPr lang="SimSun" altLang="SimSun" sz="19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marL="392379" algn="l" rtl="0" eaLnBrk="0">
              <a:lnSpc>
                <a:spcPct val="99000"/>
              </a:lnSpc>
              <a:spcBef>
                <a:spcPts val="575"/>
              </a:spcBef>
              <a:tabLst/>
            </a:pPr>
            <a:r>
              <a:rPr sz="13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</a:t>
            </a:r>
            <a:r>
              <a:rPr sz="13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900" spc="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信息的处理</a:t>
            </a:r>
            <a:endParaRPr lang="SimSun" altLang="SimSun" sz="1900" dirty="0"/>
          </a:p>
          <a:p>
            <a:pPr marL="195833" indent="-183133" algn="l" rtl="0" eaLnBrk="0">
              <a:lnSpc>
                <a:spcPct val="133000"/>
              </a:lnSpc>
              <a:spcBef>
                <a:spcPts val="1641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900" spc="10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信息的表示和组成，直接关系到处理信息的程序的效率</a:t>
            </a:r>
            <a:r>
              <a:rPr sz="20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随着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计算机的普及，信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息量的增加，信息范围的拓宽，使许多系统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程序和应用程序的规模很大，结构又相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当复杂。</a:t>
            </a:r>
            <a:endParaRPr lang="SimSun" altLang="SimSun" sz="2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400" dirty="0"/>
          </a:p>
          <a:p>
            <a:pPr algn="l" rtl="0" eaLnBrk="0">
              <a:lnSpc>
                <a:spcPct val="6383"/>
              </a:lnSpc>
              <a:tabLst/>
            </a:pPr>
            <a:endParaRPr lang="Arial" altLang="Arial" sz="100" dirty="0"/>
          </a:p>
          <a:p>
            <a:pPr marL="196850" indent="-184150" algn="l" rtl="0" eaLnBrk="0">
              <a:lnSpc>
                <a:spcPct val="133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因此，为了编写出一个“好”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的程序，必须分析待处理的对象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的特征及各对象之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间存在的关系，这就是数据结构这门课所要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研究的问题。</a:t>
            </a:r>
            <a:endParaRPr lang="SimSun" altLang="SimSun" sz="2000" dirty="0"/>
          </a:p>
        </p:txBody>
      </p:sp>
      <p:sp>
        <p:nvSpPr>
          <p:cNvPr id="95" name="textbox 95"/>
          <p:cNvSpPr/>
          <p:nvPr/>
        </p:nvSpPr>
        <p:spPr>
          <a:xfrm>
            <a:off x="3832599" y="384285"/>
            <a:ext cx="2329814" cy="426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41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4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第</a:t>
            </a:r>
            <a:r>
              <a:rPr lang="en-US" altLang="zh-CN" sz="2700" spc="4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</a:t>
            </a:r>
            <a:r>
              <a:rPr sz="2700" spc="4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章 绪 </a:t>
            </a:r>
            <a:r>
              <a:rPr sz="2700" spc="4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论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427"/>
          <p:cNvSpPr/>
          <p:nvPr/>
        </p:nvSpPr>
        <p:spPr>
          <a:xfrm>
            <a:off x="927163" y="1752345"/>
            <a:ext cx="3834129" cy="2277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496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抽象数据类型的形式描述为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2000" dirty="0"/>
          </a:p>
          <a:p>
            <a:pPr marL="753363" algn="l" rtl="0" eaLnBrk="0">
              <a:lnSpc>
                <a:spcPts val="2863"/>
              </a:lnSpc>
              <a:spcBef>
                <a:spcPts val="1077"/>
              </a:spcBef>
              <a:tabLst/>
            </a:pPr>
            <a:r>
              <a:rPr sz="2000" b="1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ADT</a:t>
            </a:r>
            <a:r>
              <a:rPr sz="2000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2000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2000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-1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000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spc="-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900" spc="-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2000" b="1" spc="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000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spc="-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2000" dirty="0"/>
          </a:p>
          <a:p>
            <a:pPr marL="510285" algn="l" rtl="0" eaLnBrk="0">
              <a:lnSpc>
                <a:spcPct val="95000"/>
              </a:lnSpc>
              <a:spcBef>
                <a:spcPts val="1327"/>
              </a:spcBef>
              <a:tabLst/>
            </a:pPr>
            <a:r>
              <a:rPr sz="200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其中：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00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spc="-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是数据对象</a:t>
            </a:r>
            <a:r>
              <a:rPr sz="200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endParaRPr lang="SimSun" altLang="SimSun" sz="2000" dirty="0"/>
          </a:p>
          <a:p>
            <a:pPr marL="1272793" algn="l" rtl="0" eaLnBrk="0">
              <a:lnSpc>
                <a:spcPct val="95000"/>
              </a:lnSpc>
              <a:spcBef>
                <a:spcPts val="1536"/>
              </a:spcBef>
              <a:tabLst/>
            </a:pP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上的关系集，</a:t>
            </a:r>
            <a:endParaRPr lang="SimSun" altLang="SimSun" sz="2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300" dirty="0"/>
          </a:p>
          <a:p>
            <a:pPr algn="r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19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 </a:t>
            </a:r>
            <a:r>
              <a:rPr sz="19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 </a:t>
            </a:r>
            <a:r>
              <a:rPr sz="19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90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90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的基本操作集。</a:t>
            </a:r>
            <a:endParaRPr lang="SimSun" altLang="SimSun" sz="1900" dirty="0"/>
          </a:p>
        </p:txBody>
      </p:sp>
      <p:sp>
        <p:nvSpPr>
          <p:cNvPr id="428" name="textbox 428"/>
          <p:cNvSpPr/>
          <p:nvPr/>
        </p:nvSpPr>
        <p:spPr>
          <a:xfrm>
            <a:off x="3922128" y="384285"/>
            <a:ext cx="2152014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抽象数据类</a:t>
            </a:r>
            <a:r>
              <a:rPr sz="2700" spc="4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box 431"/>
          <p:cNvSpPr/>
          <p:nvPr/>
        </p:nvSpPr>
        <p:spPr>
          <a:xfrm>
            <a:off x="780021" y="1183944"/>
            <a:ext cx="7602855" cy="53130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291"/>
              </a:lnSpc>
              <a:tabLst/>
            </a:pPr>
            <a:r>
              <a:rPr sz="15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ADT</a:t>
            </a:r>
            <a:r>
              <a:rPr sz="15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抽象数据类型名</a:t>
            </a:r>
            <a:r>
              <a:rPr sz="1500" b="1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endParaRPr lang="Arial" altLang="Arial" sz="1500" dirty="0"/>
          </a:p>
          <a:p>
            <a:pPr marL="1833981" algn="l" rtl="0" eaLnBrk="0">
              <a:lnSpc>
                <a:spcPct val="99000"/>
              </a:lnSpc>
              <a:spcBef>
                <a:spcPts val="934"/>
              </a:spcBef>
              <a:tabLst/>
            </a:pP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数据对象：  数据对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象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的定义</a:t>
            </a:r>
            <a:endParaRPr lang="SimSun" altLang="SimSun" sz="1500" dirty="0"/>
          </a:p>
          <a:p>
            <a:pPr marL="1833981" algn="l" rtl="0" eaLnBrk="0">
              <a:lnSpc>
                <a:spcPct val="99000"/>
              </a:lnSpc>
              <a:spcBef>
                <a:spcPts val="1026"/>
              </a:spcBef>
              <a:tabLst/>
            </a:pP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数据关系：  数据关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系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的定义</a:t>
            </a:r>
            <a:endParaRPr lang="SimSun" altLang="SimSun" sz="1500" dirty="0"/>
          </a:p>
          <a:p>
            <a:pPr marL="1832355" algn="l" rtl="0" eaLnBrk="0">
              <a:lnSpc>
                <a:spcPct val="88000"/>
              </a:lnSpc>
              <a:spcBef>
                <a:spcPts val="1113"/>
              </a:spcBef>
              <a:tabLst/>
            </a:pP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基本操作：  基本操作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的定义</a:t>
            </a:r>
            <a:endParaRPr lang="SimSun" altLang="SimSun" sz="1500" dirty="0"/>
          </a:p>
          <a:p>
            <a:pPr marL="195681" algn="l" rtl="0" eaLnBrk="0">
              <a:lnSpc>
                <a:spcPts val="3299"/>
              </a:lnSpc>
              <a:tabLst/>
            </a:pPr>
            <a:r>
              <a:rPr sz="1500" b="1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ADT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抽象数据类型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名</a:t>
            </a:r>
            <a:endParaRPr lang="SimSun" altLang="SimSun" sz="1500" dirty="0"/>
          </a:p>
          <a:p>
            <a:pPr marL="613155" indent="-600455" algn="l" rtl="0" eaLnBrk="0">
              <a:lnSpc>
                <a:spcPct val="133000"/>
              </a:lnSpc>
              <a:spcBef>
                <a:spcPts val="829"/>
              </a:spcBef>
              <a:tabLst/>
            </a:pPr>
            <a:r>
              <a:rPr sz="15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其中，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数据对象和数据关系的定义用伪码描述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，基本操作的定义格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式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           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基本操作名   (参数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</a:t>
            </a:r>
            <a:endParaRPr lang="SimSun" altLang="SimSun" sz="1500" dirty="0"/>
          </a:p>
          <a:p>
            <a:pPr marL="612342" algn="l" rtl="0" eaLnBrk="0">
              <a:lnSpc>
                <a:spcPts val="1814"/>
              </a:lnSpc>
              <a:spcBef>
                <a:spcPts val="1000"/>
              </a:spcBef>
              <a:tabLst/>
            </a:pP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初始条件：  〈初始条件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描述〉</a:t>
            </a:r>
            <a:endParaRPr lang="SimSun" altLang="SimSun" sz="1500" dirty="0"/>
          </a:p>
          <a:p>
            <a:pPr marL="612342" algn="l" rtl="0" eaLnBrk="0">
              <a:lnSpc>
                <a:spcPts val="1814"/>
              </a:lnSpc>
              <a:spcBef>
                <a:spcPts val="1090"/>
              </a:spcBef>
              <a:tabLst/>
            </a:pP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操作结果：  〈操作结果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描述〉</a:t>
            </a:r>
            <a:endParaRPr lang="SimSun" altLang="SimSun" sz="1500" dirty="0"/>
          </a:p>
          <a:p>
            <a:pPr marL="687374" indent="-293928" algn="l" rtl="0" eaLnBrk="0">
              <a:lnSpc>
                <a:spcPct val="128000"/>
              </a:lnSpc>
              <a:spcBef>
                <a:spcPts val="787"/>
              </a:spcBef>
              <a:tabLst/>
            </a:pPr>
            <a:r>
              <a:rPr sz="1000" spc="8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基本操作有两种参数： </a:t>
            </a:r>
            <a:r>
              <a:rPr sz="1500" spc="8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赋值参数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只为操作提供输入值； </a:t>
            </a:r>
            <a:r>
              <a:rPr sz="1500" spc="8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引用参数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以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打头，   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除可提供输入值外，还将返回操作结果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679449" indent="-286003" algn="l" rtl="0" eaLnBrk="0">
              <a:lnSpc>
                <a:spcPct val="120000"/>
              </a:lnSpc>
              <a:spcBef>
                <a:spcPts val="1086"/>
              </a:spcBef>
              <a:tabLst/>
            </a:pPr>
            <a:r>
              <a:rPr sz="1000" spc="1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初始条件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描述了操作执行之前数据结构和参数应满足的条件，若不满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足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   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则操作失败，并返回相应出错信息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393445" algn="l" rtl="0" eaLnBrk="0">
              <a:lnSpc>
                <a:spcPts val="1814"/>
              </a:lnSpc>
              <a:spcBef>
                <a:spcPts val="970"/>
              </a:spcBef>
              <a:tabLst/>
            </a:pPr>
            <a:r>
              <a:rPr sz="1000" spc="9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说明了操作正常完成之后，数据结构的变化状况和应返回的结果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8318"/>
              </a:lnSpc>
              <a:tabLst/>
            </a:pPr>
            <a:endParaRPr lang="Arial" altLang="Arial" sz="100" dirty="0"/>
          </a:p>
          <a:p>
            <a:pPr marL="393445" algn="l" rtl="0" eaLnBrk="0">
              <a:lnSpc>
                <a:spcPts val="1814"/>
              </a:lnSpc>
              <a:tabLst/>
            </a:pPr>
            <a:r>
              <a:rPr sz="1000" spc="9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è 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若初始条件为空，则可省略之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</p:txBody>
      </p:sp>
      <p:sp>
        <p:nvSpPr>
          <p:cNvPr id="432" name="textbox 432"/>
          <p:cNvSpPr/>
          <p:nvPr/>
        </p:nvSpPr>
        <p:spPr>
          <a:xfrm>
            <a:off x="3926890" y="382523"/>
            <a:ext cx="2143760" cy="433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2800" spc="-2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抽象数据类</a:t>
            </a:r>
            <a:r>
              <a:rPr sz="2800" spc="-1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</a:t>
            </a:r>
            <a:endParaRPr lang="SimHei" altLang="SimHei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box 435"/>
          <p:cNvSpPr/>
          <p:nvPr/>
        </p:nvSpPr>
        <p:spPr>
          <a:xfrm>
            <a:off x="633425" y="1075664"/>
            <a:ext cx="7440294" cy="5641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455"/>
              </a:lnSpc>
              <a:tabLst/>
            </a:pPr>
            <a:r>
              <a:rPr sz="13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3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ADT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endParaRPr lang="Arial" altLang="Arial" sz="1800" dirty="0"/>
          </a:p>
          <a:p>
            <a:pPr marL="301320" algn="l" rtl="0" eaLnBrk="0">
              <a:lnSpc>
                <a:spcPct val="95000"/>
              </a:lnSpc>
              <a:spcBef>
                <a:spcPts val="64"/>
              </a:spcBef>
              <a:tabLst/>
            </a:pPr>
            <a:r>
              <a:rPr sz="1500" spc="4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{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 |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e2 </a:t>
            </a:r>
            <a:r>
              <a:rPr sz="3100" spc="0" baseline="-10081" dirty="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Î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ymbol"/>
                <a:ea typeface="Symbol"/>
                <a:cs typeface="Symbo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RealSet }</a:t>
            </a:r>
            <a:endParaRPr lang="Arial" altLang="Arial" sz="1500" dirty="0"/>
          </a:p>
          <a:p>
            <a:pPr marL="324815" algn="l" rtl="0" eaLnBrk="0">
              <a:lnSpc>
                <a:spcPts val="2182"/>
              </a:lnSpc>
              <a:tabLst/>
            </a:pPr>
            <a:r>
              <a:rPr sz="15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数据关系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= {&lt;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2&gt; |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是复数的实部，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是复数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虚部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endParaRPr lang="Arial" altLang="Arial" sz="1500" dirty="0"/>
          </a:p>
          <a:p>
            <a:pPr marL="429869" algn="l" rtl="0" eaLnBrk="0">
              <a:lnSpc>
                <a:spcPct val="100000"/>
              </a:lnSpc>
              <a:spcBef>
                <a:spcPts val="418"/>
              </a:spcBef>
              <a:tabLst/>
            </a:pPr>
            <a:r>
              <a:rPr sz="1500" spc="8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基本操作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lang="SimSun" altLang="SimSun" sz="1500" dirty="0"/>
          </a:p>
          <a:p>
            <a:pPr marL="931062" algn="l" rtl="0" eaLnBrk="0">
              <a:lnSpc>
                <a:spcPts val="2182"/>
              </a:lnSpc>
              <a:spcBef>
                <a:spcPts val="208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InitComplex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  <a:p>
            <a:pPr marL="927811" indent="905865" algn="l" rtl="0" eaLnBrk="0">
              <a:lnSpc>
                <a:spcPct val="121000"/>
              </a:lnSpc>
              <a:spcBef>
                <a:spcPts val="87"/>
              </a:spcBef>
              <a:tabLst/>
            </a:pP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操作结果：构造复数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，实部和虚部分别赋以参数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值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DestroyComplex</a:t>
            </a:r>
            <a:r>
              <a:rPr sz="150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  <a:p>
            <a:pPr marL="1833676" algn="l" rtl="0" eaLnBrk="0">
              <a:lnSpc>
                <a:spcPts val="1814"/>
              </a:lnSpc>
              <a:spcBef>
                <a:spcPts val="551"/>
              </a:spcBef>
              <a:tabLst/>
            </a:pP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初始条件：复数已存在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1833676" algn="l" rtl="0" eaLnBrk="0">
              <a:lnSpc>
                <a:spcPct val="89000"/>
              </a:lnSpc>
              <a:spcBef>
                <a:spcPts val="495"/>
              </a:spcBef>
              <a:tabLst/>
            </a:pP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操作结果：复数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被销毁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922934" algn="l" rtl="0" eaLnBrk="0">
              <a:lnSpc>
                <a:spcPts val="2591"/>
              </a:lnSpc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GetReal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realPart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  <a:p>
            <a:pPr marL="1833676" algn="l" rtl="0" eaLnBrk="0">
              <a:lnSpc>
                <a:spcPts val="1814"/>
              </a:lnSpc>
              <a:spcBef>
                <a:spcPts val="506"/>
              </a:spcBef>
              <a:tabLst/>
            </a:pP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初始条件：复数已存在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1833676" algn="l" rtl="0" eaLnBrk="0">
              <a:lnSpc>
                <a:spcPts val="2182"/>
              </a:lnSpc>
              <a:spcBef>
                <a:spcPts val="202"/>
              </a:spcBef>
              <a:tabLst/>
            </a:pP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操作结果：用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realPart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返回复数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的实部值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922934" algn="l" rtl="0" eaLnBrk="0">
              <a:lnSpc>
                <a:spcPts val="2279"/>
              </a:lnSpc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GetImag</a:t>
            </a:r>
            <a:r>
              <a:rPr sz="15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ImagPart</a:t>
            </a:r>
            <a:r>
              <a:rPr sz="150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  <a:p>
            <a:pPr marL="1833676" algn="l" rtl="0" eaLnBrk="0">
              <a:lnSpc>
                <a:spcPts val="1814"/>
              </a:lnSpc>
              <a:spcBef>
                <a:spcPts val="410"/>
              </a:spcBef>
              <a:tabLst/>
            </a:pPr>
            <a:r>
              <a:rPr sz="150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初始条件：复数已存在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1833676" algn="l" rtl="0" eaLnBrk="0">
              <a:lnSpc>
                <a:spcPts val="2182"/>
              </a:lnSpc>
              <a:spcBef>
                <a:spcPts val="202"/>
              </a:spcBef>
              <a:tabLst/>
            </a:pP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操作结果：用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ImagPart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返回复数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的虚部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值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1500" dirty="0"/>
          </a:p>
          <a:p>
            <a:pPr marL="912164" algn="l" rtl="0" eaLnBrk="0">
              <a:lnSpc>
                <a:spcPts val="2303"/>
              </a:lnSpc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  <a:p>
            <a:pPr marL="1833676" algn="l" rtl="0" eaLnBrk="0">
              <a:lnSpc>
                <a:spcPts val="2182"/>
              </a:lnSpc>
              <a:spcBef>
                <a:spcPts val="122"/>
              </a:spcBef>
              <a:tabLst/>
            </a:pP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初始条件： 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 </a:t>
            </a: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 </a:t>
            </a: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是复数。</a:t>
            </a:r>
            <a:endParaRPr lang="SimSun" altLang="SimSun" sz="1500" dirty="0"/>
          </a:p>
          <a:p>
            <a:pPr marL="198602" indent="1635074" algn="l" rtl="0" eaLnBrk="0">
              <a:lnSpc>
                <a:spcPct val="124000"/>
              </a:lnSpc>
              <a:spcBef>
                <a:spcPts val="8"/>
              </a:spcBef>
              <a:tabLst/>
            </a:pP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操作结果：用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返回两个复数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 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的和值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 AD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8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endParaRPr lang="Arial" altLang="Arial" sz="1800" dirty="0"/>
          </a:p>
        </p:txBody>
      </p:sp>
      <p:sp>
        <p:nvSpPr>
          <p:cNvPr id="436" name="textbox 436"/>
          <p:cNvSpPr/>
          <p:nvPr/>
        </p:nvSpPr>
        <p:spPr>
          <a:xfrm>
            <a:off x="2667704" y="384285"/>
            <a:ext cx="4613909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2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例(抽象数据类型“复数”</a:t>
            </a:r>
            <a:r>
              <a:rPr sz="2700" spc="16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)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box 439"/>
          <p:cNvSpPr/>
          <p:nvPr/>
        </p:nvSpPr>
        <p:spPr>
          <a:xfrm>
            <a:off x="931431" y="1767636"/>
            <a:ext cx="6721475" cy="27565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758"/>
              </a:lnSpc>
              <a:tabLst/>
            </a:pPr>
            <a:endParaRPr lang="Arial" altLang="Arial" sz="100" dirty="0"/>
          </a:p>
          <a:p>
            <a:pPr marL="279920" indent="-267220" algn="l" rtl="0" eaLnBrk="0">
              <a:lnSpc>
                <a:spcPct val="129000"/>
              </a:lnSpc>
              <a:tabLst/>
            </a:pPr>
            <a:r>
              <a:rPr sz="24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抽象数据类型可以通过</a:t>
            </a: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固有数据类型</a:t>
            </a:r>
            <a:r>
              <a:rPr sz="24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表示</a:t>
            </a:r>
            <a:r>
              <a:rPr sz="24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实现 </a:t>
            </a:r>
            <a:r>
              <a:rPr sz="24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利用 已经存在的数据类型 表示 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</a:t>
            </a:r>
            <a:r>
              <a:rPr sz="23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</a:t>
            </a:r>
            <a:endParaRPr lang="SimSun" altLang="SimSun" sz="2300" dirty="0"/>
          </a:p>
          <a:p>
            <a:pPr marL="252615" algn="l" rtl="0" eaLnBrk="0">
              <a:lnSpc>
                <a:spcPct val="95000"/>
              </a:lnSpc>
              <a:spcBef>
                <a:spcPts val="1872"/>
              </a:spcBef>
              <a:tabLst/>
            </a:pPr>
            <a:r>
              <a:rPr sz="24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利用 已经实现的操作   组合 </a:t>
            </a:r>
            <a:r>
              <a:rPr sz="230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新的操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作</a:t>
            </a:r>
            <a:endParaRPr lang="SimSun" altLang="SimSun" sz="2300" dirty="0"/>
          </a:p>
          <a:p>
            <a:pPr marL="12700" algn="l" rtl="0" eaLnBrk="0">
              <a:lnSpc>
                <a:spcPts val="3005"/>
              </a:lnSpc>
              <a:spcBef>
                <a:spcPts val="1746"/>
              </a:spcBef>
              <a:tabLst/>
            </a:pPr>
            <a:r>
              <a:rPr sz="24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400" spc="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伪</a:t>
            </a:r>
            <a:r>
              <a:rPr sz="2400" spc="2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码</a:t>
            </a:r>
            <a:endParaRPr lang="SimSun" altLang="SimSun" sz="24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400" dirty="0"/>
          </a:p>
          <a:p>
            <a:pPr marL="12700" algn="l" rtl="0" eaLnBrk="0">
              <a:lnSpc>
                <a:spcPts val="2996"/>
              </a:lnSpc>
              <a:spcBef>
                <a:spcPts val="2"/>
              </a:spcBef>
              <a:tabLst/>
            </a:pPr>
            <a:r>
              <a:rPr sz="24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40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类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240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语</a:t>
            </a:r>
            <a:r>
              <a:rPr sz="2400" spc="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言</a:t>
            </a:r>
            <a:endParaRPr lang="SimSun" altLang="SimSun" sz="2400" dirty="0"/>
          </a:p>
        </p:txBody>
      </p:sp>
      <p:sp>
        <p:nvSpPr>
          <p:cNvPr id="440" name="textbox 440"/>
          <p:cNvSpPr/>
          <p:nvPr/>
        </p:nvSpPr>
        <p:spPr>
          <a:xfrm>
            <a:off x="2850565" y="384285"/>
            <a:ext cx="4295140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11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抽象数据类型的表示与实</a:t>
            </a:r>
            <a:r>
              <a:rPr sz="2700" spc="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现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box 443"/>
          <p:cNvSpPr/>
          <p:nvPr/>
        </p:nvSpPr>
        <p:spPr>
          <a:xfrm>
            <a:off x="564121" y="1074216"/>
            <a:ext cx="5237479" cy="527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291"/>
              </a:lnSpc>
              <a:tabLst/>
            </a:pPr>
            <a:r>
              <a:rPr sz="15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500" b="1" spc="1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存储结构的定</a:t>
            </a:r>
            <a:r>
              <a:rPr sz="1500" spc="8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义</a:t>
            </a:r>
            <a:endParaRPr lang="SimSun" altLang="SimSun" sz="1500" dirty="0"/>
          </a:p>
          <a:p>
            <a:pPr marL="405688" algn="l" rtl="0" eaLnBrk="0">
              <a:lnSpc>
                <a:spcPts val="2182"/>
              </a:lnSpc>
              <a:spcBef>
                <a:spcPts val="40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{</a:t>
            </a:r>
            <a:endParaRPr lang="Arial" altLang="Arial" sz="1500" dirty="0"/>
          </a:p>
          <a:p>
            <a:pPr marL="607059" algn="l" rtl="0" eaLnBrk="0">
              <a:lnSpc>
                <a:spcPts val="2303"/>
              </a:lnSpc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realpart</a:t>
            </a:r>
            <a:r>
              <a:rPr sz="150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607059" algn="l" rtl="0" eaLnBrk="0">
              <a:lnSpc>
                <a:spcPts val="2182"/>
              </a:lnSpc>
              <a:spcBef>
                <a:spcPts val="98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imagpart</a:t>
            </a:r>
            <a:r>
              <a:rPr sz="150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406704" algn="l" rtl="0" eaLnBrk="0">
              <a:lnSpc>
                <a:spcPts val="2303"/>
              </a:lnSpc>
              <a:tabLst/>
            </a:pPr>
            <a:r>
              <a:rPr sz="150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12700" algn="l" rtl="0" eaLnBrk="0">
              <a:lnSpc>
                <a:spcPts val="2291"/>
              </a:lnSpc>
              <a:spcBef>
                <a:spcPts val="94"/>
              </a:spcBef>
              <a:tabLst/>
            </a:pPr>
            <a:r>
              <a:rPr sz="15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500" b="1" spc="1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基本操作的函数原型说</a:t>
            </a:r>
            <a:r>
              <a:rPr sz="1500" spc="5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明</a:t>
            </a:r>
            <a:endParaRPr lang="SimSun" altLang="SimSun" sz="1500" dirty="0"/>
          </a:p>
          <a:p>
            <a:pPr marL="404672" algn="l" rtl="0" eaLnBrk="0">
              <a:lnSpc>
                <a:spcPct val="126000"/>
              </a:lnSpc>
              <a:spcBef>
                <a:spcPts val="35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Assign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realval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imagval</a:t>
            </a:r>
            <a:r>
              <a:rPr sz="150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)</a:t>
            </a:r>
            <a:r>
              <a:rPr sz="150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void</a:t>
            </a:r>
            <a:r>
              <a:rPr sz="150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DestroyComplex</a:t>
            </a:r>
            <a:r>
              <a:rPr sz="150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1500" dirty="0"/>
          </a:p>
          <a:p>
            <a:pPr marL="403859" algn="l" rtl="0" eaLnBrk="0">
              <a:lnSpc>
                <a:spcPts val="2182"/>
              </a:lnSpc>
              <a:spcBef>
                <a:spcPts val="77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GetReal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)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403859" algn="l" rtl="0" eaLnBrk="0">
              <a:lnSpc>
                <a:spcPts val="2279"/>
              </a:lnSpc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Getimag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)</a:t>
            </a:r>
            <a:r>
              <a:rPr sz="150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404672" algn="l" rtl="0" eaLnBrk="0">
              <a:lnSpc>
                <a:spcPts val="2182"/>
              </a:lnSpc>
              <a:spcBef>
                <a:spcPts val="122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933805" algn="l" rtl="0" eaLnBrk="0">
              <a:lnSpc>
                <a:spcPts val="519"/>
              </a:lnSpc>
              <a:spcBef>
                <a:spcPts val="1624"/>
              </a:spcBef>
              <a:tabLst/>
            </a:pP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………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…</a:t>
            </a:r>
            <a:endParaRPr lang="Arial" altLang="Arial" sz="1500" dirty="0"/>
          </a:p>
          <a:p>
            <a:pPr marL="12700" algn="l" rtl="0" eaLnBrk="0">
              <a:lnSpc>
                <a:spcPts val="2291"/>
              </a:lnSpc>
              <a:spcBef>
                <a:spcPts val="254"/>
              </a:spcBef>
              <a:tabLst/>
            </a:pPr>
            <a:r>
              <a:rPr sz="15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1500" b="1" spc="1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12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基本操作的实</a:t>
            </a:r>
            <a:r>
              <a:rPr sz="1500" spc="8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</a:t>
            </a:r>
            <a:endParaRPr lang="SimSun" altLang="SimSun" sz="1500" dirty="0"/>
          </a:p>
          <a:p>
            <a:pPr marL="204520" indent="-3048" algn="l" rtl="0" eaLnBrk="0">
              <a:lnSpc>
                <a:spcPct val="126000"/>
              </a:lnSpc>
              <a:spcBef>
                <a:spcPts val="35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2,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&amp;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{</a:t>
            </a:r>
            <a:endParaRPr lang="Arial" altLang="Arial" sz="1500" dirty="0"/>
          </a:p>
          <a:p>
            <a:pPr marL="408330" algn="l" rtl="0" eaLnBrk="0">
              <a:lnSpc>
                <a:spcPct val="128000"/>
              </a:lnSpc>
              <a:spcBef>
                <a:spcPts val="54"/>
              </a:spcBef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realpart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1.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realpart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+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realpart</a:t>
            </a:r>
            <a:r>
              <a:rPr sz="150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sum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imagpart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=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1.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imagpart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+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imagpart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;</a:t>
            </a:r>
            <a:endParaRPr lang="Arial" altLang="Arial" sz="1500" dirty="0"/>
          </a:p>
          <a:p>
            <a:pPr marL="203504" algn="l" rtl="0" eaLnBrk="0">
              <a:lnSpc>
                <a:spcPts val="2182"/>
              </a:lnSpc>
              <a:tabLst/>
            </a:pP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}</a:t>
            </a:r>
            <a:endParaRPr lang="Arial" altLang="Arial" sz="1500" dirty="0"/>
          </a:p>
        </p:txBody>
      </p:sp>
      <p:sp>
        <p:nvSpPr>
          <p:cNvPr id="444" name="textbox 444"/>
          <p:cNvSpPr/>
          <p:nvPr/>
        </p:nvSpPr>
        <p:spPr>
          <a:xfrm>
            <a:off x="6033452" y="2830271"/>
            <a:ext cx="2409825" cy="14979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82"/>
              </a:lnSpc>
              <a:tabLst/>
            </a:pP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构造复数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，实部和虚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</a:t>
            </a:r>
            <a:endParaRPr lang="SimSun" altLang="SimSun" sz="1500" dirty="0"/>
          </a:p>
          <a:p>
            <a:pPr marL="69850" algn="l" rtl="0" eaLnBrk="0">
              <a:lnSpc>
                <a:spcPts val="2182"/>
              </a:lnSpc>
              <a:spcBef>
                <a:spcPts val="122"/>
              </a:spcBef>
              <a:tabLst/>
            </a:pP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销毁复</a:t>
            </a:r>
            <a:r>
              <a:rPr sz="150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endParaRPr lang="Arial" altLang="Arial" sz="1500" dirty="0"/>
          </a:p>
          <a:p>
            <a:pPr marL="12700" algn="l" rtl="0" eaLnBrk="0">
              <a:lnSpc>
                <a:spcPct val="131000"/>
              </a:lnSpc>
              <a:spcBef>
                <a:spcPts val="34"/>
              </a:spcBef>
              <a:tabLst/>
            </a:pP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返回复数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的实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值   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返回复数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的虚</a:t>
            </a:r>
            <a:r>
              <a:rPr sz="150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部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值   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 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的和</a:t>
            </a:r>
            <a:endParaRPr lang="SimSun" altLang="SimSun" sz="1500" dirty="0"/>
          </a:p>
        </p:txBody>
      </p:sp>
      <p:sp>
        <p:nvSpPr>
          <p:cNvPr id="445" name="textbox 445"/>
          <p:cNvSpPr/>
          <p:nvPr/>
        </p:nvSpPr>
        <p:spPr>
          <a:xfrm>
            <a:off x="3059842" y="384285"/>
            <a:ext cx="3875404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4000"/>
              </a:lnSpc>
              <a:tabLst/>
            </a:pPr>
            <a:r>
              <a:rPr sz="2800" b="1" spc="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27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语言实现的</a:t>
            </a:r>
            <a:r>
              <a:rPr sz="2800" b="1" spc="9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sz="27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复数</a:t>
            </a:r>
            <a:r>
              <a:rPr sz="2800" b="1" spc="90" dirty="0">
                <a:solidFill>
                  <a:srgbClr val="33339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"</a:t>
            </a:r>
            <a:r>
              <a:rPr sz="2700" spc="7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类</a:t>
            </a:r>
            <a:r>
              <a:rPr sz="2700" spc="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</a:t>
            </a:r>
            <a:endParaRPr lang="SimHei" altLang="SimHei" sz="2700" dirty="0"/>
          </a:p>
        </p:txBody>
      </p:sp>
      <p:sp>
        <p:nvSpPr>
          <p:cNvPr id="446" name="textbox 446"/>
          <p:cNvSpPr/>
          <p:nvPr/>
        </p:nvSpPr>
        <p:spPr>
          <a:xfrm>
            <a:off x="6033452" y="4875479"/>
            <a:ext cx="193675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182"/>
              </a:lnSpc>
              <a:tabLst/>
            </a:pP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//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1 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50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50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的和</a:t>
            </a:r>
            <a:endParaRPr lang="SimSun" altLang="SimSun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table 98"/>
          <p:cNvGraphicFramePr>
            <a:graphicFrameLocks noGrp="1"/>
          </p:cNvGraphicFramePr>
          <p:nvPr/>
        </p:nvGraphicFramePr>
        <p:xfrm>
          <a:off x="3922775" y="2243137"/>
          <a:ext cx="4354829" cy="2533649"/>
        </p:xfrm>
        <a:graphic>
          <a:graphicData uri="http://schemas.openxmlformats.org/drawingml/2006/table">
            <a:tbl>
              <a:tblPr/>
              <a:tblGrid>
                <a:gridCol w="435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59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809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3088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1.2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基本概念和术</a:t>
                      </a:r>
                      <a:r>
                        <a:rPr sz="2100" spc="3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语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7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323044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9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  <a:r>
                        <a:rPr sz="2100" spc="9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9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抽象数据类型的表示与</a:t>
                      </a:r>
                      <a:r>
                        <a:rPr sz="2100" spc="1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实</a:t>
                      </a: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现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797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298703" algn="l" rtl="0" eaLnBrk="0">
                        <a:lnSpc>
                          <a:spcPct val="97000"/>
                        </a:lnSpc>
                        <a:tabLst>
                          <a:tab pos="514350" algn="l"/>
                        </a:tabLst>
                      </a:pPr>
                      <a:r>
                        <a:rPr sz="2100" spc="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sz="2100" b="1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</a:t>
                      </a:r>
                      <a:r>
                        <a:rPr sz="2100" spc="7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算法和算法分</a:t>
                      </a:r>
                      <a:r>
                        <a:rPr sz="2100" spc="30" dirty="0">
                          <a:solidFill>
                            <a:srgbClr val="333399">
                              <a:alpha val="100000"/>
                            </a:srgbClr>
                          </a:solidFill>
                          <a:latin typeface="SimSun"/>
                          <a:ea typeface="SimSun"/>
                          <a:cs typeface="SimSun"/>
                        </a:rPr>
                        <a:t>析</a:t>
                      </a:r>
                      <a:endParaRPr lang="SimSun" altLang="SimSun" sz="21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6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9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922775" y="4337304"/>
            <a:ext cx="298703" cy="307848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44111" y="3505200"/>
            <a:ext cx="301708" cy="304800"/>
          </a:xfrm>
          <a:prstGeom prst="rect">
            <a:avLst/>
          </a:prstGeom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44111" y="2667000"/>
            <a:ext cx="301752" cy="304800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23911" y="3582368"/>
            <a:ext cx="2895538" cy="1159341"/>
          </a:xfrm>
          <a:prstGeom prst="rect">
            <a:avLst/>
          </a:prstGeom>
        </p:spPr>
      </p:pic>
      <p:pic>
        <p:nvPicPr>
          <p:cNvPr id="103" name="picture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00400" y="5562600"/>
            <a:ext cx="5181600" cy="228599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3931411" y="1775433"/>
            <a:ext cx="2954654" cy="4108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337"/>
              </a:lnSpc>
              <a:tabLst/>
            </a:pPr>
            <a:endParaRPr lang="Arial" altLang="Arial" sz="100" dirty="0"/>
          </a:p>
          <a:p>
            <a:pPr marL="326644" algn="l" rtl="0" eaLnBrk="0">
              <a:lnSpc>
                <a:spcPct val="97000"/>
              </a:lnSpc>
              <a:tabLst>
                <a:tab pos="505459" algn="l"/>
              </a:tabLst>
            </a:pPr>
            <a:r>
              <a:rPr sz="2100" spc="0" dirty="0">
                <a:solidFill>
                  <a:srgbClr val="FF993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sz="2100" b="1" spc="70" dirty="0">
                <a:solidFill>
                  <a:srgbClr val="FF993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1.1</a:t>
            </a:r>
            <a:r>
              <a:rPr sz="2100" spc="70" dirty="0">
                <a:solidFill>
                  <a:srgbClr val="FF9933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100" spc="70" dirty="0">
                <a:solidFill>
                  <a:srgbClr val="FF99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什么是数据结</a:t>
            </a:r>
            <a:r>
              <a:rPr sz="2100" spc="30" dirty="0">
                <a:solidFill>
                  <a:srgbClr val="FF9933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lang="SimSun" altLang="SimSun" sz="2100" dirty="0"/>
          </a:p>
        </p:txBody>
      </p:sp>
      <p:pic>
        <p:nvPicPr>
          <p:cNvPr id="105" name="picture 10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944111" y="1828800"/>
            <a:ext cx="313944" cy="307847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3746379" y="384285"/>
            <a:ext cx="2506345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ctr" rtl="0" eaLnBrk="0">
              <a:lnSpc>
                <a:spcPct val="98000"/>
              </a:lnSpc>
              <a:tabLst/>
            </a:pPr>
            <a:r>
              <a:rPr lang="zh-CN" altLang="en-US"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目录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9"/>
          <p:cNvSpPr/>
          <p:nvPr/>
        </p:nvSpPr>
        <p:spPr>
          <a:xfrm>
            <a:off x="998055" y="1461236"/>
            <a:ext cx="7214869" cy="42462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500"/>
              </a:lnSpc>
              <a:tabLst/>
            </a:pPr>
            <a:endParaRPr lang="Arial" altLang="Arial" sz="100" dirty="0"/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rgbClr val="210B73"/>
                </a:solidFill>
                <a:latin typeface="Arial"/>
                <a:ea typeface="黑体"/>
              </a:rPr>
              <a:t>How does computer solve problems? 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Char char="¨"/>
            </a:pPr>
            <a:r>
              <a:rPr lang="zh-CN" altLang="en-US" sz="2400" b="1" kern="0" dirty="0">
                <a:solidFill>
                  <a:srgbClr val="000000"/>
                </a:solidFill>
                <a:latin typeface="Arial"/>
                <a:ea typeface="华文新魏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华文新魏"/>
              </a:rPr>
              <a:t>Real world problem </a:t>
            </a: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华文新魏"/>
                <a:sym typeface="Wingdings" panose="05000000000000000000" pitchFamily="2" charset="2"/>
              </a:rPr>
              <a:t> Math Model </a:t>
            </a:r>
            <a:r>
              <a:rPr lang="en-US" altLang="zh-CN" sz="2400" b="1" kern="0" dirty="0" err="1">
                <a:solidFill>
                  <a:srgbClr val="000000"/>
                </a:solidFill>
                <a:latin typeface="Arial"/>
                <a:ea typeface="华文新魏"/>
                <a:sym typeface="Wingdings" panose="05000000000000000000" pitchFamily="2" charset="2"/>
              </a:rPr>
              <a:t>AlgorithmProgramResult</a:t>
            </a:r>
            <a:endParaRPr lang="en-US" altLang="zh-CN" sz="2400" b="1" kern="0" dirty="0">
              <a:solidFill>
                <a:srgbClr val="000000"/>
              </a:solidFill>
              <a:latin typeface="Arial"/>
              <a:ea typeface="华文新魏"/>
              <a:sym typeface="Wingdings" panose="05000000000000000000" pitchFamily="2" charset="2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Char char="¨"/>
            </a:pPr>
            <a:endParaRPr lang="en-US" altLang="zh-CN" sz="2400" b="1" kern="0" dirty="0">
              <a:solidFill>
                <a:srgbClr val="000000"/>
              </a:solidFill>
              <a:latin typeface="Arial"/>
              <a:ea typeface="华文新魏"/>
              <a:sym typeface="Wingdings" panose="05000000000000000000" pitchFamily="2" charset="2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kern="0" dirty="0">
                <a:solidFill>
                  <a:srgbClr val="210B73"/>
                </a:solidFill>
                <a:latin typeface="Arial"/>
                <a:ea typeface="黑体"/>
              </a:rPr>
              <a:t>What computer can do?</a:t>
            </a:r>
            <a:endParaRPr lang="tr-TR" altLang="zh-CN" sz="2400" b="1" kern="0" dirty="0">
              <a:solidFill>
                <a:srgbClr val="210B73"/>
              </a:solidFill>
              <a:latin typeface="Arial"/>
              <a:ea typeface="黑体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华文新魏"/>
              </a:rPr>
              <a:t>Scientific Computing 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Char char="¨"/>
            </a:pPr>
            <a:r>
              <a:rPr lang="en-US" altLang="zh-CN" sz="2400" b="1" kern="0" dirty="0">
                <a:solidFill>
                  <a:srgbClr val="FF0000"/>
                </a:solidFill>
                <a:latin typeface="Arial"/>
                <a:ea typeface="华文新魏"/>
              </a:rPr>
              <a:t>Non-Scientific Computing  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endParaRPr lang="en-US" altLang="zh-CN" sz="2400" b="1" kern="0" dirty="0">
              <a:solidFill>
                <a:srgbClr val="000000"/>
              </a:solidFill>
              <a:latin typeface="Arial"/>
              <a:ea typeface="华文新魏"/>
            </a:endParaRP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400" b="1" kern="0" dirty="0">
                <a:solidFill>
                  <a:srgbClr val="000000"/>
                </a:solidFill>
                <a:latin typeface="Arial"/>
                <a:ea typeface="华文新魏"/>
              </a:rPr>
              <a:t>e.g. Database, Google search, </a:t>
            </a:r>
            <a:r>
              <a:rPr lang="en-US" altLang="zh-CN" sz="2400" b="1" kern="0" dirty="0" err="1">
                <a:solidFill>
                  <a:srgbClr val="000000"/>
                </a:solidFill>
                <a:latin typeface="Arial"/>
                <a:ea typeface="华文新魏"/>
              </a:rPr>
              <a:t>taobao</a:t>
            </a:r>
            <a:endParaRPr lang="tr-TR" altLang="zh-CN" sz="2400" b="1" kern="0" dirty="0">
              <a:solidFill>
                <a:srgbClr val="000000"/>
              </a:solidFill>
              <a:latin typeface="Arial"/>
              <a:ea typeface="华文新魏"/>
            </a:endParaRPr>
          </a:p>
          <a:p>
            <a:pPr marL="12700" algn="l" rtl="0" eaLnBrk="0">
              <a:lnSpc>
                <a:spcPct val="93000"/>
              </a:lnSpc>
              <a:tabLst/>
            </a:pPr>
            <a:endParaRPr lang="SimSun" altLang="SimSun" sz="1800" dirty="0"/>
          </a:p>
        </p:txBody>
      </p:sp>
      <p:sp>
        <p:nvSpPr>
          <p:cNvPr id="110" name="textbox 110"/>
          <p:cNvSpPr/>
          <p:nvPr/>
        </p:nvSpPr>
        <p:spPr>
          <a:xfrm>
            <a:off x="3746379" y="384285"/>
            <a:ext cx="2506345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什么是数据结</a:t>
            </a:r>
            <a:r>
              <a:rPr sz="2700" spc="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3"/>
          <p:cNvSpPr/>
          <p:nvPr/>
        </p:nvSpPr>
        <p:spPr>
          <a:xfrm>
            <a:off x="635254" y="1444548"/>
            <a:ext cx="7660640" cy="35864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20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没有官方统一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定义</a:t>
            </a:r>
            <a:endParaRPr lang="SimSun" altLang="SimSun" sz="2400" dirty="0"/>
          </a:p>
          <a:p>
            <a:pPr marL="290575" indent="-273303" algn="l" rtl="0" eaLnBrk="0">
              <a:lnSpc>
                <a:spcPct val="137000"/>
              </a:lnSpc>
              <a:spcBef>
                <a:spcPts val="1354"/>
              </a:spcBef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5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“数据结构是数据对象，以及存在于该对象的实例和组成实例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 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据元素之间的各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种联系。这些联系可以通过定义相关的函数来给 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出。”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——Sarta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Sahni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 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《数据结构、算法与应用》</a:t>
            </a:r>
            <a:endParaRPr lang="SimSun" altLang="SimSun" sz="2000" dirty="0"/>
          </a:p>
          <a:p>
            <a:pPr marL="293623" indent="-276351" algn="l" rtl="0" eaLnBrk="0">
              <a:lnSpc>
                <a:spcPct val="128000"/>
              </a:lnSpc>
              <a:spcBef>
                <a:spcPts val="927"/>
              </a:spcBef>
              <a:tabLst/>
            </a:pPr>
            <a:r>
              <a:rPr sz="20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“数据结构是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ADT 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(抽象数据类型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Abstrac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)的物理实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现。”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——Clifford A. Sh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ffer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  </a:t>
            </a:r>
            <a:r>
              <a:rPr sz="200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《数据结构与算法分析》</a:t>
            </a:r>
            <a:endParaRPr lang="SimSun" altLang="SimSun" sz="2000" dirty="0"/>
          </a:p>
          <a:p>
            <a:pPr algn="l" rtl="0" eaLnBrk="0">
              <a:lnSpc>
                <a:spcPct val="109000"/>
              </a:lnSpc>
              <a:tabLst/>
            </a:pPr>
            <a:endParaRPr lang="Arial" altLang="Arial" sz="800" dirty="0"/>
          </a:p>
          <a:p>
            <a:pPr marL="290575" indent="-273303" algn="l" rtl="0" eaLnBrk="0">
              <a:lnSpc>
                <a:spcPct val="124000"/>
              </a:lnSpc>
              <a:tabLst/>
            </a:pPr>
            <a:r>
              <a:rPr sz="20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spc="-5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“数据结构是计算机中存储、组织数据的方式。通常情况下，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精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心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选择的数据结构可以带来最有效率的算法。”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——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中文维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基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百科</a:t>
            </a:r>
            <a:endParaRPr lang="SimSun" altLang="SimSun" sz="2000" dirty="0"/>
          </a:p>
        </p:txBody>
      </p:sp>
      <p:sp>
        <p:nvSpPr>
          <p:cNvPr id="114" name="textbox 114"/>
          <p:cNvSpPr/>
          <p:nvPr/>
        </p:nvSpPr>
        <p:spPr>
          <a:xfrm>
            <a:off x="3746379" y="384285"/>
            <a:ext cx="2506345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什么是数据结</a:t>
            </a:r>
            <a:r>
              <a:rPr sz="2700" spc="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5"/>
          <p:cNvSpPr/>
          <p:nvPr/>
        </p:nvSpPr>
        <p:spPr>
          <a:xfrm>
            <a:off x="774840" y="1862124"/>
            <a:ext cx="7937500" cy="33191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599"/>
              </a:lnSpc>
              <a:tabLst/>
            </a:pPr>
            <a:endParaRPr lang="Arial" altLang="Arial" sz="100" dirty="0"/>
          </a:p>
          <a:p>
            <a:pPr marL="12700" indent="13715" algn="l" rtl="0" eaLnBrk="0">
              <a:lnSpc>
                <a:spcPct val="138000"/>
              </a:lnSpc>
              <a:tabLst/>
            </a:pPr>
            <a:r>
              <a:rPr sz="2400" spc="0" dirty="0" err="1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400" spc="-2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简单地说，数据结构是一门讨论“</a:t>
            </a:r>
            <a:r>
              <a:rPr sz="2300" spc="-20" dirty="0" err="1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描述现实世界实</a:t>
            </a:r>
            <a:r>
              <a:rPr sz="2300" spc="210" dirty="0" err="1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体的数学模型</a:t>
            </a:r>
            <a:r>
              <a:rPr sz="2300" spc="210" dirty="0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(非数值计算)</a:t>
            </a:r>
            <a:r>
              <a:rPr sz="2300" spc="210" dirty="0" err="1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及其上的操作在计算机</a:t>
            </a:r>
            <a:r>
              <a:rPr sz="2300" spc="170" dirty="0" err="1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</a:t>
            </a:r>
            <a:r>
              <a:rPr sz="2300" spc="0" dirty="0" err="1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</a:t>
            </a:r>
            <a:r>
              <a:rPr sz="2300" spc="30" dirty="0" err="1">
                <a:solidFill>
                  <a:srgbClr val="FF33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何表示和实现</a:t>
            </a:r>
            <a:r>
              <a:rPr sz="2400" spc="30" dirty="0" err="1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”的学科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lang="SimSun" altLang="SimSun" sz="2400" dirty="0"/>
          </a:p>
          <a:p>
            <a:pPr marL="324815" indent="-8534" algn="l" rtl="0" eaLnBrk="0">
              <a:lnSpc>
                <a:spcPct val="173000"/>
              </a:lnSpc>
              <a:spcBef>
                <a:spcPts val="226"/>
              </a:spcBef>
              <a:tabLst/>
            </a:pPr>
            <a:r>
              <a:rPr sz="2400" spc="2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表示 </a:t>
            </a:r>
            <a:r>
              <a:rPr sz="2400" spc="20" dirty="0">
                <a:solidFill>
                  <a:srgbClr val="C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sz="2400" spc="2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数据对象的组织方式(逻辑</a:t>
            </a:r>
            <a:r>
              <a:rPr sz="2400" spc="1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</a:t>
            </a:r>
            <a:r>
              <a:rPr sz="2400" spc="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构、物理存储结构) </a:t>
            </a:r>
            <a:r>
              <a:rPr sz="2400" spc="-5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实现 </a:t>
            </a:r>
            <a:r>
              <a:rPr sz="2400" spc="-50" dirty="0">
                <a:solidFill>
                  <a:srgbClr val="C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 </a:t>
            </a:r>
            <a:r>
              <a:rPr sz="2400" spc="-5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数据对象的相关操作及</a:t>
            </a:r>
            <a:r>
              <a:rPr sz="2400" spc="0" dirty="0">
                <a:solidFill>
                  <a:srgbClr val="C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算法</a:t>
            </a:r>
            <a:endParaRPr lang="SimSun" altLang="SimSun" sz="2400" dirty="0"/>
          </a:p>
        </p:txBody>
      </p:sp>
      <p:sp>
        <p:nvSpPr>
          <p:cNvPr id="126" name="textbox 126"/>
          <p:cNvSpPr/>
          <p:nvPr/>
        </p:nvSpPr>
        <p:spPr>
          <a:xfrm>
            <a:off x="3746379" y="384285"/>
            <a:ext cx="2506345" cy="427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20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spc="10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什么是数据结</a:t>
            </a:r>
            <a:r>
              <a:rPr sz="2700" spc="3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9"/>
          <p:cNvSpPr/>
          <p:nvPr/>
        </p:nvSpPr>
        <p:spPr>
          <a:xfrm>
            <a:off x="890156" y="1237284"/>
            <a:ext cx="6796405" cy="4042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015"/>
              </a:lnSpc>
              <a:tabLst/>
            </a:pPr>
            <a:r>
              <a:rPr sz="24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意义</a:t>
            </a:r>
            <a:endParaRPr lang="SimSun" altLang="SimSun" sz="2300" dirty="0"/>
          </a:p>
          <a:p>
            <a:pPr marL="915822" indent="-445922" algn="l" rtl="0" eaLnBrk="0">
              <a:lnSpc>
                <a:spcPct val="132000"/>
              </a:lnSpc>
              <a:spcBef>
                <a:spcPts val="1499"/>
              </a:spcBef>
              <a:tabLst/>
            </a:pPr>
            <a:r>
              <a:rPr sz="24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Ø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算法和数据结构是计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算机学科的两大支柱   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早期计算机科学：研究算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法的科学</a:t>
            </a:r>
            <a:endParaRPr lang="SimSun" altLang="SimSun" sz="24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1000" dirty="0"/>
          </a:p>
          <a:p>
            <a:pPr marL="912164" algn="l" rtl="0" eaLnBrk="0">
              <a:lnSpc>
                <a:spcPct val="95000"/>
              </a:lnSpc>
              <a:spcBef>
                <a:spcPts val="720"/>
              </a:spcBef>
              <a:tabLst/>
            </a:pP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近期计算机科学：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研究数据的科学</a:t>
            </a:r>
            <a:endParaRPr lang="SimSun" altLang="SimSun" sz="2400" dirty="0"/>
          </a:p>
          <a:p>
            <a:pPr algn="l" rtl="0" eaLnBrk="0">
              <a:lnSpc>
                <a:spcPct val="114000"/>
              </a:lnSpc>
              <a:tabLst/>
            </a:pPr>
            <a:endParaRPr lang="Arial" altLang="Arial" sz="1000" dirty="0"/>
          </a:p>
          <a:p>
            <a:pPr marL="912164" indent="-442264" algn="l" rtl="0" eaLnBrk="0">
              <a:lnSpc>
                <a:spcPct val="139000"/>
              </a:lnSpc>
              <a:spcBef>
                <a:spcPts val="721"/>
              </a:spcBef>
              <a:tabLst/>
            </a:pPr>
            <a:r>
              <a:rPr sz="24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Ø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数据结构是程序设计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的基础                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程序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算法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</a:t>
            </a:r>
            <a:endParaRPr lang="SimSun" altLang="SimSun" sz="24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400" dirty="0"/>
          </a:p>
          <a:p>
            <a:pPr algn="l" rtl="0" eaLnBrk="0">
              <a:lnSpc>
                <a:spcPct val="12542"/>
              </a:lnSpc>
              <a:tabLst/>
            </a:pPr>
            <a:endParaRPr lang="Arial" altLang="Arial" sz="100" dirty="0"/>
          </a:p>
          <a:p>
            <a:pPr marL="469899" algn="l" rtl="0" eaLnBrk="0">
              <a:lnSpc>
                <a:spcPct val="95000"/>
              </a:lnSpc>
              <a:tabLst/>
            </a:pPr>
            <a:r>
              <a:rPr sz="24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Ø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数据结构是计算机专业的综合性专业基础课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</a:t>
            </a:r>
            <a:endParaRPr lang="SimSun" altLang="SimSun" sz="2400" dirty="0"/>
          </a:p>
        </p:txBody>
      </p:sp>
      <p:sp>
        <p:nvSpPr>
          <p:cNvPr id="130" name="textbox 130"/>
          <p:cNvSpPr/>
          <p:nvPr/>
        </p:nvSpPr>
        <p:spPr>
          <a:xfrm>
            <a:off x="3395947" y="384285"/>
            <a:ext cx="3213735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学习数据结构的意</a:t>
            </a: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义</a:t>
            </a:r>
            <a:endParaRPr lang="SimHei" altLang="SimHei" sz="2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3"/>
          <p:cNvSpPr/>
          <p:nvPr/>
        </p:nvSpPr>
        <p:spPr>
          <a:xfrm>
            <a:off x="499631" y="1581708"/>
            <a:ext cx="8015605" cy="27362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3024"/>
              </a:lnSpc>
              <a:tabLst/>
            </a:pPr>
            <a:r>
              <a:rPr sz="2400" spc="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要求</a:t>
            </a:r>
            <a:endParaRPr lang="SimSun" altLang="SimSun" sz="2300" dirty="0"/>
          </a:p>
          <a:p>
            <a:pPr marL="469899" algn="l" rtl="0" eaLnBrk="0">
              <a:lnSpc>
                <a:spcPct val="95000"/>
              </a:lnSpc>
              <a:spcBef>
                <a:spcPts val="1484"/>
              </a:spcBef>
              <a:tabLst/>
            </a:pPr>
            <a:r>
              <a:rPr sz="24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Ø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掌握各类基本数据结构类型及其相应的存储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结构</a:t>
            </a:r>
            <a:endParaRPr lang="SimSun" altLang="SimSun" sz="24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1000" dirty="0"/>
          </a:p>
          <a:p>
            <a:pPr marL="469899" algn="l" rtl="0" eaLnBrk="0">
              <a:lnSpc>
                <a:spcPct val="95000"/>
              </a:lnSpc>
              <a:spcBef>
                <a:spcPts val="730"/>
              </a:spcBef>
              <a:tabLst/>
            </a:pPr>
            <a:r>
              <a:rPr sz="2400" spc="-2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Ø</a:t>
            </a:r>
            <a:r>
              <a:rPr sz="240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提高阅读和编写算法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的能力</a:t>
            </a:r>
            <a:endParaRPr lang="SimSun" altLang="SimSun" sz="24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marL="458622" indent="11277" algn="l" rtl="0" eaLnBrk="0">
              <a:lnSpc>
                <a:spcPct val="122000"/>
              </a:lnSpc>
              <a:spcBef>
                <a:spcPts val="6"/>
              </a:spcBef>
              <a:tabLst/>
            </a:pPr>
            <a:r>
              <a:rPr sz="2400" spc="-10" dirty="0">
                <a:solidFill>
                  <a:srgbClr val="3333CC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Ø</a:t>
            </a:r>
            <a:r>
              <a:rPr sz="240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针对给定问题，能够选择相应的数据结构，</a:t>
            </a:r>
            <a:r>
              <a:rPr sz="240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设计和分析 </a:t>
            </a:r>
            <a:r>
              <a:rPr sz="240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算法</a:t>
            </a:r>
            <a:endParaRPr lang="SimSun" altLang="SimSun" sz="2400" dirty="0"/>
          </a:p>
        </p:txBody>
      </p:sp>
      <p:sp>
        <p:nvSpPr>
          <p:cNvPr id="134" name="textbox 134"/>
          <p:cNvSpPr/>
          <p:nvPr/>
        </p:nvSpPr>
        <p:spPr>
          <a:xfrm>
            <a:off x="3395947" y="384285"/>
            <a:ext cx="3213735" cy="4248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6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7000"/>
              </a:lnSpc>
              <a:tabLst/>
            </a:pPr>
            <a:r>
              <a:rPr sz="2700" spc="9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学习数据结构的要</a:t>
            </a:r>
            <a:r>
              <a:rPr sz="2700" spc="80" dirty="0">
                <a:solidFill>
                  <a:srgbClr val="33339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求</a:t>
            </a:r>
            <a:endParaRPr lang="SimHei" altLang="SimHei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1846</Words>
  <Application>Microsoft Office PowerPoint</Application>
  <PresentationFormat>全屏显示(4:3)</PresentationFormat>
  <Paragraphs>628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MS Mincho</vt:lpstr>
      <vt:lpstr>等线</vt:lpstr>
      <vt:lpstr>黑体</vt:lpstr>
      <vt:lpstr>黑体</vt:lpstr>
      <vt:lpstr>华文新魏</vt:lpstr>
      <vt:lpstr>楷体_GB2312</vt:lpstr>
      <vt:lpstr>SimSun</vt:lpstr>
      <vt:lpstr>SimSun</vt:lpstr>
      <vt:lpstr>Microsoft YaHei</vt:lpstr>
      <vt:lpstr>Arial</vt:lpstr>
      <vt:lpstr>Arial Black</vt:lpstr>
      <vt:lpstr>Symbol</vt:lpstr>
      <vt:lpstr>Times New Roman</vt:lpstr>
      <vt:lpstr>Wingdings</vt:lpstr>
      <vt:lpstr>Pixel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GSC</cp:lastModifiedBy>
  <cp:revision>41</cp:revision>
  <dcterms:modified xsi:type="dcterms:W3CDTF">2024-09-06T02:17:37Z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2023-07-27T21:01:25Z</vt:filetime>
  </property>
  <property fmtid="{D5CDD505-2E9C-101B-9397-08002B2CF9AE}" pid="4" name="UsrData">
    <vt:lpwstr>64c26a8739f1df001f4a0d99</vt:lpwstr>
  </property>
</Properties>
</file>