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6" r:id="rId5"/>
    <p:sldId id="262" r:id="rId6"/>
    <p:sldId id="263" r:id="rId7"/>
    <p:sldId id="264" r:id="rId8"/>
    <p:sldId id="26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2" r:id="rId17"/>
    <p:sldId id="293" r:id="rId18"/>
    <p:sldId id="294" r:id="rId19"/>
    <p:sldId id="267" r:id="rId20"/>
    <p:sldId id="269" r:id="rId21"/>
    <p:sldId id="270" r:id="rId22"/>
    <p:sldId id="271" r:id="rId23"/>
    <p:sldId id="272" r:id="rId24"/>
    <p:sldId id="290" r:id="rId25"/>
    <p:sldId id="29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6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4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287222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6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2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7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8AAD-72D6-4635-9320-B7F28C5508B1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7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wmf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76.wmf"/><Relationship Id="rId10" Type="http://schemas.openxmlformats.org/officeDocument/2006/relationships/image" Target="../media/image74.wmf"/><Relationship Id="rId19" Type="http://schemas.openxmlformats.org/officeDocument/2006/relationships/image" Target="../media/image78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23" name="Group 39"/>
          <p:cNvGrpSpPr>
            <a:grpSpLocks/>
          </p:cNvGrpSpPr>
          <p:nvPr/>
        </p:nvGrpSpPr>
        <p:grpSpPr bwMode="auto">
          <a:xfrm>
            <a:off x="2233613" y="528640"/>
            <a:ext cx="8039100" cy="1117600"/>
            <a:chOff x="447" y="333"/>
            <a:chExt cx="5064" cy="704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447" y="333"/>
              <a:ext cx="506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altLang="zh-CN" dirty="0"/>
                <a:t>       </a:t>
              </a:r>
              <a:r>
                <a:rPr lang="en-US" altLang="zh-CN" sz="2800" dirty="0">
                  <a:solidFill>
                    <a:srgbClr val="0000FF"/>
                  </a:solidFill>
                </a:rPr>
                <a:t>1</a:t>
              </a:r>
              <a:r>
                <a:rPr lang="en-US" altLang="zh-CN" sz="2800" dirty="0">
                  <a:latin typeface="楷体_GB2312" pitchFamily="49" charset="-122"/>
                </a:rPr>
                <a:t> </a:t>
              </a:r>
              <a:r>
                <a:rPr lang="zh-CN" altLang="en-US" sz="2800" dirty="0">
                  <a:latin typeface="楷体_GB2312" pitchFamily="49" charset="-122"/>
                </a:rPr>
                <a:t>设     是相互独立且服从同一分布的两个随机变量，已知  的分布律为</a:t>
              </a:r>
              <a:r>
                <a:rPr lang="zh-CN" altLang="en-US" dirty="0"/>
                <a:t>  </a:t>
              </a:r>
            </a:p>
          </p:txBody>
        </p:sp>
        <p:graphicFrame>
          <p:nvGraphicFramePr>
            <p:cNvPr id="1187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3518897"/>
                </p:ext>
              </p:extLst>
            </p:nvPr>
          </p:nvGraphicFramePr>
          <p:xfrm>
            <a:off x="1088" y="377"/>
            <a:ext cx="4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Equation" r:id="rId3" imgW="279279" imgH="203112" progId="Equation.DSMT4">
                    <p:embed/>
                  </p:oleObj>
                </mc:Choice>
                <mc:Fallback>
                  <p:oleObj name="Equation" r:id="rId3" imgW="27927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377"/>
                          <a:ext cx="40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8432017"/>
                </p:ext>
              </p:extLst>
            </p:nvPr>
          </p:nvGraphicFramePr>
          <p:xfrm>
            <a:off x="1594" y="712"/>
            <a:ext cx="16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Equation" r:id="rId5" imgW="126835" imgH="202936" progId="Equation.DSMT4">
                    <p:embed/>
                  </p:oleObj>
                </mc:Choice>
                <mc:Fallback>
                  <p:oleObj name="Equation" r:id="rId5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712"/>
                          <a:ext cx="169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07" name="Group 23"/>
          <p:cNvGrpSpPr>
            <a:grpSpLocks/>
          </p:cNvGrpSpPr>
          <p:nvPr/>
        </p:nvGrpSpPr>
        <p:grpSpPr bwMode="auto">
          <a:xfrm>
            <a:off x="4022726" y="1700213"/>
            <a:ext cx="3586163" cy="889000"/>
            <a:chOff x="1574" y="1071"/>
            <a:chExt cx="2259" cy="560"/>
          </a:xfrm>
        </p:grpSpPr>
        <p:graphicFrame>
          <p:nvGraphicFramePr>
            <p:cNvPr id="118793" name="Object 9"/>
            <p:cNvGraphicFramePr>
              <a:graphicFrameLocks noChangeAspect="1"/>
            </p:cNvGraphicFramePr>
            <p:nvPr/>
          </p:nvGraphicFramePr>
          <p:xfrm>
            <a:off x="1574" y="1071"/>
            <a:ext cx="120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Equation" r:id="rId7" imgW="838080" imgH="393480" progId="Equation.DSMT4">
                    <p:embed/>
                  </p:oleObj>
                </mc:Choice>
                <mc:Fallback>
                  <p:oleObj name="Equation" r:id="rId7" imgW="838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1071"/>
                          <a:ext cx="1207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5" name="Object 11"/>
            <p:cNvGraphicFramePr>
              <a:graphicFrameLocks noChangeAspect="1"/>
            </p:cNvGraphicFramePr>
            <p:nvPr/>
          </p:nvGraphicFramePr>
          <p:xfrm>
            <a:off x="3016" y="1207"/>
            <a:ext cx="8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Equation" r:id="rId9" imgW="545626" imgH="203024" progId="Equation.DSMT4">
                    <p:embed/>
                  </p:oleObj>
                </mc:Choice>
                <mc:Fallback>
                  <p:oleObj name="Equation" r:id="rId9" imgW="54562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207"/>
                          <a:ext cx="817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06" name="Group 22"/>
          <p:cNvGrpSpPr>
            <a:grpSpLocks/>
          </p:cNvGrpSpPr>
          <p:nvPr/>
        </p:nvGrpSpPr>
        <p:grpSpPr bwMode="auto">
          <a:xfrm>
            <a:off x="2063751" y="2562226"/>
            <a:ext cx="8455025" cy="1192213"/>
            <a:chOff x="340" y="1614"/>
            <a:chExt cx="5326" cy="751"/>
          </a:xfrm>
        </p:grpSpPr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431" y="1614"/>
              <a:ext cx="60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又设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118799" name="Object 15"/>
            <p:cNvGraphicFramePr>
              <a:graphicFrameLocks noChangeAspect="1"/>
            </p:cNvGraphicFramePr>
            <p:nvPr/>
          </p:nvGraphicFramePr>
          <p:xfrm>
            <a:off x="946" y="1661"/>
            <a:ext cx="14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Equation" r:id="rId11" imgW="965160" imgH="203040" progId="Equation.DSMT4">
                    <p:embed/>
                  </p:oleObj>
                </mc:Choice>
                <mc:Fallback>
                  <p:oleObj name="Equation" r:id="rId11" imgW="965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661"/>
                          <a:ext cx="146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1" name="Object 17"/>
            <p:cNvGraphicFramePr>
              <a:graphicFrameLocks noChangeAspect="1"/>
            </p:cNvGraphicFramePr>
            <p:nvPr/>
          </p:nvGraphicFramePr>
          <p:xfrm>
            <a:off x="2381" y="1661"/>
            <a:ext cx="141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Equation" r:id="rId13" imgW="901440" imgH="203040" progId="Equation.DSMT4">
                    <p:embed/>
                  </p:oleObj>
                </mc:Choice>
                <mc:Fallback>
                  <p:oleObj name="Equation" r:id="rId13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661"/>
                          <a:ext cx="1418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4" name="Rectangle 20"/>
            <p:cNvSpPr>
              <a:spLocks noChangeArrowheads="1"/>
            </p:cNvSpPr>
            <p:nvPr/>
          </p:nvSpPr>
          <p:spPr bwMode="auto">
            <a:xfrm>
              <a:off x="3742" y="1650"/>
              <a:ext cx="192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>
                  <a:latin typeface="楷体_GB2312" pitchFamily="49" charset="-122"/>
                </a:rPr>
                <a:t>试求二维随机变量</a:t>
              </a:r>
            </a:p>
          </p:txBody>
        </p:sp>
        <p:graphicFrame>
          <p:nvGraphicFramePr>
            <p:cNvPr id="118803" name="Object 19"/>
            <p:cNvGraphicFramePr>
              <a:graphicFrameLocks noChangeAspect="1"/>
            </p:cNvGraphicFramePr>
            <p:nvPr/>
          </p:nvGraphicFramePr>
          <p:xfrm>
            <a:off x="340" y="2069"/>
            <a:ext cx="6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Equation" r:id="rId15" imgW="431613" imgH="203112" progId="Equation.DSMT4">
                    <p:embed/>
                  </p:oleObj>
                </mc:Choice>
                <mc:Fallback>
                  <p:oleObj name="Equation" r:id="rId15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069"/>
                          <a:ext cx="63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5" name="Rectangle 21"/>
            <p:cNvSpPr>
              <a:spLocks noChangeArrowheads="1"/>
            </p:cNvSpPr>
            <p:nvPr/>
          </p:nvSpPr>
          <p:spPr bwMode="auto">
            <a:xfrm>
              <a:off x="930" y="2022"/>
              <a:ext cx="11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>
                  <a:latin typeface="楷体_GB2312" pitchFamily="49" charset="-122"/>
                </a:rPr>
                <a:t>的分布律</a:t>
              </a:r>
              <a:r>
                <a:rPr lang="en-US" altLang="zh-CN" sz="2800">
                  <a:latin typeface="楷体_GB2312" pitchFamily="49" charset="-122"/>
                </a:rPr>
                <a:t>.</a:t>
              </a:r>
            </a:p>
          </p:txBody>
        </p:sp>
      </p:grpSp>
      <p:sp>
        <p:nvSpPr>
          <p:cNvPr id="118821" name="Rectangle 37"/>
          <p:cNvSpPr>
            <a:spLocks noChangeArrowheads="1"/>
          </p:cNvSpPr>
          <p:nvPr/>
        </p:nvSpPr>
        <p:spPr bwMode="auto">
          <a:xfrm>
            <a:off x="1524000" y="3143233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362200" y="8096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解</a:t>
            </a:r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3022600" y="749300"/>
          <a:ext cx="5295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公式" r:id="rId3" imgW="5295600" imgH="698400" progId="Equation.3">
                  <p:embed/>
                </p:oleObj>
              </mc:Choice>
              <mc:Fallback>
                <p:oleObj name="公式" r:id="rId3" imgW="5295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749300"/>
                        <a:ext cx="5295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2413000" y="1892300"/>
          <a:ext cx="3022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5" imgW="3022560" imgH="698400" progId="Equation.3">
                  <p:embed/>
                </p:oleObj>
              </mc:Choice>
              <mc:Fallback>
                <p:oleObj name="Equation" r:id="rId5" imgW="30225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892300"/>
                        <a:ext cx="3022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5467350" y="1828800"/>
          <a:ext cx="412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7" imgW="4127400" imgH="825480" progId="Equation.3">
                  <p:embed/>
                </p:oleObj>
              </mc:Choice>
              <mc:Fallback>
                <p:oleObj name="Equation" r:id="rId7" imgW="41274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1828800"/>
                        <a:ext cx="412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438400" y="3124200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9" imgW="1257120" imgH="317160" progId="Equation.3">
                  <p:embed/>
                </p:oleObj>
              </mc:Choice>
              <mc:Fallback>
                <p:oleObj name="Equation" r:id="rId9" imgW="1257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1257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2438400" y="3810000"/>
          <a:ext cx="406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11" imgW="4063680" imgH="672840" progId="Equation.3">
                  <p:embed/>
                </p:oleObj>
              </mc:Choice>
              <mc:Fallback>
                <p:oleObj name="Equation" r:id="rId11" imgW="40636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406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6553200" y="3568700"/>
          <a:ext cx="3314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13" imgW="3314520" imgH="1257120" progId="Equation.3">
                  <p:embed/>
                </p:oleObj>
              </mc:Choice>
              <mc:Fallback>
                <p:oleObj name="Equation" r:id="rId13" imgW="331452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68700"/>
                        <a:ext cx="3314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4184650" y="5016500"/>
          <a:ext cx="247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15" imgW="2476440" imgH="1028520" progId="Equation.3">
                  <p:embed/>
                </p:oleObj>
              </mc:Choice>
              <mc:Fallback>
                <p:oleObj name="Equation" r:id="rId15" imgW="24764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016500"/>
                        <a:ext cx="2476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2819400" y="762000"/>
          <a:ext cx="325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3" imgW="3251160" imgH="672840" progId="Equation.3">
                  <p:embed/>
                </p:oleObj>
              </mc:Choice>
              <mc:Fallback>
                <p:oleObj name="Equation" r:id="rId3" imgW="32511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62000"/>
                        <a:ext cx="325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3733800" y="1816100"/>
          <a:ext cx="3314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5" imgW="3314520" imgH="1257120" progId="Equation.3">
                  <p:embed/>
                </p:oleObj>
              </mc:Choice>
              <mc:Fallback>
                <p:oleObj name="Equation" r:id="rId5" imgW="331452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16100"/>
                        <a:ext cx="3314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3721100" y="3352800"/>
          <a:ext cx="2844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7" imgW="2844720" imgH="1384200" progId="Equation.3">
                  <p:embed/>
                </p:oleObj>
              </mc:Choice>
              <mc:Fallback>
                <p:oleObj name="Equation" r:id="rId7" imgW="28447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352800"/>
                        <a:ext cx="28448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419350" y="5022850"/>
          <a:ext cx="727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公式" r:id="rId9" imgW="7277040" imgH="444240" progId="Equation.3">
                  <p:embed/>
                </p:oleObj>
              </mc:Choice>
              <mc:Fallback>
                <p:oleObj name="公式" r:id="rId9" imgW="7277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5022850"/>
                        <a:ext cx="727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451100" y="5603875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公式" r:id="rId11" imgW="2717640" imgH="431640" progId="Equation.3">
                  <p:embed/>
                </p:oleObj>
              </mc:Choice>
              <mc:Fallback>
                <p:oleObj name="公式" r:id="rId11" imgW="271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603875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2438400" y="762000"/>
          <a:ext cx="361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3" imgW="3619440" imgH="914400" progId="Equation.3">
                  <p:embed/>
                </p:oleObj>
              </mc:Choice>
              <mc:Fallback>
                <p:oleObj name="Equation" r:id="rId3" imgW="3619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3619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4648200" y="2057400"/>
          <a:ext cx="3479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公式" r:id="rId5" imgW="3479760" imgH="1485720" progId="Equation.3">
                  <p:embed/>
                </p:oleObj>
              </mc:Choice>
              <mc:Fallback>
                <p:oleObj name="公式" r:id="rId5" imgW="347976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57400"/>
                        <a:ext cx="34798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3219450" y="3886200"/>
          <a:ext cx="285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7" imgW="2857320" imgH="914400" progId="Equation.3">
                  <p:embed/>
                </p:oleObj>
              </mc:Choice>
              <mc:Fallback>
                <p:oleObj name="Equation" r:id="rId7" imgW="2857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886200"/>
                        <a:ext cx="2857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4635500" y="5092700"/>
          <a:ext cx="3619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公式" r:id="rId9" imgW="3619440" imgH="1054080" progId="Equation.3">
                  <p:embed/>
                </p:oleObj>
              </mc:Choice>
              <mc:Fallback>
                <p:oleObj name="公式" r:id="rId9" imgW="36194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092700"/>
                        <a:ext cx="3619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927351" y="260350"/>
            <a:ext cx="4752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y</a:t>
            </a:r>
            <a:r>
              <a:rPr lang="en-US" altLang="zh-CN"/>
              <a:t>&gt;0</a:t>
            </a:r>
            <a:r>
              <a:rPr lang="zh-CN" altLang="en-US"/>
              <a:t>时，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3071814" y="3357563"/>
            <a:ext cx="2592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x </a:t>
            </a:r>
            <a:r>
              <a:rPr lang="en-US" altLang="zh-CN"/>
              <a:t>&gt; 0</a:t>
            </a:r>
            <a:r>
              <a:rPr lang="zh-CN" altLang="en-US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35130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6" name="Object 2"/>
          <p:cNvGraphicFramePr>
            <a:graphicFrameLocks noChangeAspect="1"/>
          </p:cNvGraphicFramePr>
          <p:nvPr/>
        </p:nvGraphicFramePr>
        <p:xfrm>
          <a:off x="2438400" y="990600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Equation" r:id="rId3" imgW="2984400" imgH="444240" progId="Equation.3">
                  <p:embed/>
                </p:oleObj>
              </mc:Choice>
              <mc:Fallback>
                <p:oleObj name="Equation" r:id="rId3" imgW="298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298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5410200" y="762000"/>
          <a:ext cx="2628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5" imgW="2628720" imgH="901440" progId="Equation.3">
                  <p:embed/>
                </p:oleObj>
              </mc:Choice>
              <mc:Fallback>
                <p:oleObj name="Equation" r:id="rId5" imgW="26287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628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3200400" y="1981200"/>
          <a:ext cx="3263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7" imgW="3263760" imgH="1358640" progId="Equation.3">
                  <p:embed/>
                </p:oleObj>
              </mc:Choice>
              <mc:Fallback>
                <p:oleObj name="Equation" r:id="rId7" imgW="326376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32639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6610350" y="1892300"/>
          <a:ext cx="2578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9" imgW="2577960" imgH="1536480" progId="Equation.3">
                  <p:embed/>
                </p:oleObj>
              </mc:Choice>
              <mc:Fallback>
                <p:oleObj name="Equation" r:id="rId9" imgW="257796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1892300"/>
                        <a:ext cx="2578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3263900" y="3505200"/>
          <a:ext cx="2565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11" imgW="2565360" imgH="1231560" progId="Equation.3">
                  <p:embed/>
                </p:oleObj>
              </mc:Choice>
              <mc:Fallback>
                <p:oleObj name="Equation" r:id="rId11" imgW="256536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05200"/>
                        <a:ext cx="25654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444750" y="4868863"/>
          <a:ext cx="372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公式" r:id="rId13" imgW="3720960" imgH="444240" progId="Equation.3">
                  <p:embed/>
                </p:oleObj>
              </mc:Choice>
              <mc:Fallback>
                <p:oleObj name="公式" r:id="rId13" imgW="372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868863"/>
                        <a:ext cx="372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3194050" y="5389563"/>
          <a:ext cx="4978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15" imgW="4978080" imgH="698400" progId="Equation.3">
                  <p:embed/>
                </p:oleObj>
              </mc:Choice>
              <mc:Fallback>
                <p:oleObj name="Equation" r:id="rId15" imgW="4978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389563"/>
                        <a:ext cx="4978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2444750" y="762000"/>
          <a:ext cx="4686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公式" r:id="rId3" imgW="4686120" imgH="1409400" progId="Equation.3">
                  <p:embed/>
                </p:oleObj>
              </mc:Choice>
              <mc:Fallback>
                <p:oleObj name="公式" r:id="rId3" imgW="468612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762000"/>
                        <a:ext cx="46863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2346326" y="233045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/>
              <a:t>从而有</a:t>
            </a: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3644900" y="2895600"/>
          <a:ext cx="365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5" imgW="3657600" imgH="825480" progId="Equation.3">
                  <p:embed/>
                </p:oleObj>
              </mc:Choice>
              <mc:Fallback>
                <p:oleObj name="Equation" r:id="rId5" imgW="36576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2895600"/>
                        <a:ext cx="365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7391400" y="2895600"/>
          <a:ext cx="63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Equation" r:id="rId7" imgW="634680" imgH="825480" progId="Equation.3">
                  <p:embed/>
                </p:oleObj>
              </mc:Choice>
              <mc:Fallback>
                <p:oleObj name="Equation" r:id="rId7" imgW="6346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63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438400" y="3956050"/>
          <a:ext cx="645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公式" r:id="rId9" imgW="6451560" imgH="444240" progId="Equation.3">
                  <p:embed/>
                </p:oleObj>
              </mc:Choice>
              <mc:Fallback>
                <p:oleObj name="公式" r:id="rId9" imgW="645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56050"/>
                        <a:ext cx="645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2519363" y="4718050"/>
          <a:ext cx="509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公式" r:id="rId11" imgW="5092560" imgH="444240" progId="Equation.3">
                  <p:embed/>
                </p:oleObj>
              </mc:Choice>
              <mc:Fallback>
                <p:oleObj name="公式" r:id="rId11" imgW="5092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718050"/>
                        <a:ext cx="509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2519363" y="5438775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公式" r:id="rId13" imgW="3327120" imgH="444240" progId="Equation.3">
                  <p:embed/>
                </p:oleObj>
              </mc:Choice>
              <mc:Fallback>
                <p:oleObj name="公式" r:id="rId13" imgW="3327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5438775"/>
                        <a:ext cx="332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/>
          <p:cNvGraphicFramePr>
            <a:graphicFrameLocks noChangeAspect="1"/>
          </p:cNvGraphicFramePr>
          <p:nvPr/>
        </p:nvGraphicFramePr>
        <p:xfrm>
          <a:off x="3071813" y="762000"/>
          <a:ext cx="401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3" imgW="4012920" imgH="393480" progId="Equation.3">
                  <p:embed/>
                </p:oleObj>
              </mc:Choice>
              <mc:Fallback>
                <p:oleObj name="Equation" r:id="rId3" imgW="401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762000"/>
                        <a:ext cx="401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4348163" y="1358900"/>
          <a:ext cx="252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5" imgW="2527200" imgH="698400" progId="Equation.3">
                  <p:embed/>
                </p:oleObj>
              </mc:Choice>
              <mc:Fallback>
                <p:oleObj name="Equation" r:id="rId5" imgW="2527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1358900"/>
                        <a:ext cx="2527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6905625" y="1295400"/>
          <a:ext cx="208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7" imgW="2082600" imgH="825480" progId="Equation.3">
                  <p:embed/>
                </p:oleObj>
              </mc:Choice>
              <mc:Fallback>
                <p:oleObj name="Equation" r:id="rId7" imgW="20826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1295400"/>
                        <a:ext cx="208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4354513" y="2197100"/>
          <a:ext cx="304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Equation" r:id="rId9" imgW="3047760" imgH="876240" progId="Equation.3">
                  <p:embed/>
                </p:oleObj>
              </mc:Choice>
              <mc:Fallback>
                <p:oleObj name="Equation" r:id="rId9" imgW="3047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2197100"/>
                        <a:ext cx="304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2462213" y="3270250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公式" r:id="rId11" imgW="3327120" imgH="444240" progId="Equation.3">
                  <p:embed/>
                </p:oleObj>
              </mc:Choice>
              <mc:Fallback>
                <p:oleObj name="公式" r:id="rId11" imgW="3327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270250"/>
                        <a:ext cx="332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071813" y="3962400"/>
          <a:ext cx="401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13" imgW="4012920" imgH="393480" progId="Equation.3">
                  <p:embed/>
                </p:oleObj>
              </mc:Choice>
              <mc:Fallback>
                <p:oleObj name="Equation" r:id="rId13" imgW="401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962400"/>
                        <a:ext cx="401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7091363" y="3797300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14" imgW="2552400" imgH="698400" progId="Equation.3">
                  <p:embed/>
                </p:oleObj>
              </mc:Choice>
              <mc:Fallback>
                <p:oleObj name="Equation" r:id="rId14" imgW="2552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3797300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4348163" y="4572000"/>
          <a:ext cx="2844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16" imgW="2844720" imgH="698400" progId="Equation.3">
                  <p:embed/>
                </p:oleObj>
              </mc:Choice>
              <mc:Fallback>
                <p:oleObj name="Equation" r:id="rId16" imgW="28447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572000"/>
                        <a:ext cx="2844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2" name="Object 10"/>
          <p:cNvGraphicFramePr>
            <a:graphicFrameLocks noChangeAspect="1"/>
          </p:cNvGraphicFramePr>
          <p:nvPr/>
        </p:nvGraphicFramePr>
        <p:xfrm>
          <a:off x="4348163" y="5346700"/>
          <a:ext cx="370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18" imgW="3708360" imgH="825480" progId="Equation.3">
                  <p:embed/>
                </p:oleObj>
              </mc:Choice>
              <mc:Fallback>
                <p:oleObj name="Equation" r:id="rId18" imgW="3708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5346700"/>
                        <a:ext cx="3708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346326" y="730250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/>
              <a:t>故得</a:t>
            </a:r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2425700" y="914400"/>
          <a:ext cx="72009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3" imgW="7200720" imgH="2705040" progId="Equation.3">
                  <p:embed/>
                </p:oleObj>
              </mc:Choice>
              <mc:Fallback>
                <p:oleObj name="公式" r:id="rId3" imgW="7200720" imgH="2705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914400"/>
                        <a:ext cx="72009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400300" y="3703638"/>
          <a:ext cx="543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5" imgW="5435280" imgH="698400" progId="Equation.3">
                  <p:embed/>
                </p:oleObj>
              </mc:Choice>
              <mc:Fallback>
                <p:oleObj name="公式" r:id="rId5" imgW="5435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703638"/>
                        <a:ext cx="543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444750" y="4630738"/>
          <a:ext cx="6248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公式" r:id="rId7" imgW="6248160" imgH="1384200" progId="Equation.3">
                  <p:embed/>
                </p:oleObj>
              </mc:Choice>
              <mc:Fallback>
                <p:oleObj name="公式" r:id="rId7" imgW="624816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630738"/>
                        <a:ext cx="62484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6842126" y="5292725"/>
            <a:ext cx="1441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从而有</a:t>
            </a:r>
            <a:r>
              <a:rPr kumimoji="1" lang="en-US" altLang="zh-CN" sz="2800" b="1">
                <a:latin typeface="楷体_GB2312" pitchFamily="49" charset="-122"/>
              </a:rPr>
              <a:t>:</a:t>
            </a:r>
          </a:p>
        </p:txBody>
      </p:sp>
      <p:sp>
        <p:nvSpPr>
          <p:cNvPr id="2191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0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2463800" y="762000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公式" r:id="rId3" imgW="3225600" imgH="431640" progId="Equation.3">
                  <p:embed/>
                </p:oleObj>
              </mc:Choice>
              <mc:Fallback>
                <p:oleObj name="公式" r:id="rId3" imgW="322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762000"/>
                        <a:ext cx="322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2470150" y="175260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公式" r:id="rId5" imgW="1676160" imgH="431640" progId="Equation.3">
                  <p:embed/>
                </p:oleObj>
              </mc:Choice>
              <mc:Fallback>
                <p:oleObj name="公式" r:id="rId5" imgW="1676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752600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4146550" y="1422400"/>
          <a:ext cx="316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7" imgW="3162240" imgH="838080" progId="Equation.3">
                  <p:embed/>
                </p:oleObj>
              </mc:Choice>
              <mc:Fallback>
                <p:oleObj name="Equation" r:id="rId7" imgW="3162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1422400"/>
                        <a:ext cx="316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5099050" y="2395538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9" imgW="2133360" imgH="838080" progId="Equation.3">
                  <p:embed/>
                </p:oleObj>
              </mc:Choice>
              <mc:Fallback>
                <p:oleObj name="Equation" r:id="rId9" imgW="2133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395538"/>
                        <a:ext cx="213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5099050" y="3332163"/>
          <a:ext cx="2578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11" imgW="2577960" imgH="901440" progId="Equation.3">
                  <p:embed/>
                </p:oleObj>
              </mc:Choice>
              <mc:Fallback>
                <p:oleObj name="Equation" r:id="rId11" imgW="2577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332163"/>
                        <a:ext cx="2578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2286001" y="4965700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因此</a:t>
            </a:r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3657600" y="4489450"/>
          <a:ext cx="4762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13" imgW="4762440" imgH="1460160" progId="Equation.3">
                  <p:embed/>
                </p:oleObj>
              </mc:Choice>
              <mc:Fallback>
                <p:oleObj name="Equation" r:id="rId13" imgW="476244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89450"/>
                        <a:ext cx="47625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2438400" y="762000"/>
          <a:ext cx="4787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Equation" r:id="rId3" imgW="4787640" imgH="672840" progId="Equation.3">
                  <p:embed/>
                </p:oleObj>
              </mc:Choice>
              <mc:Fallback>
                <p:oleObj name="Equation" r:id="rId3" imgW="47876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4787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3263900" y="1651000"/>
          <a:ext cx="342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5" imgW="3429000" imgH="901440" progId="Equation.3">
                  <p:embed/>
                </p:oleObj>
              </mc:Choice>
              <mc:Fallback>
                <p:oleObj name="Equation" r:id="rId5" imgW="3429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651000"/>
                        <a:ext cx="342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6623050" y="1651000"/>
          <a:ext cx="2095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7" imgW="2095200" imgH="647640" progId="Equation.3">
                  <p:embed/>
                </p:oleObj>
              </mc:Choice>
              <mc:Fallback>
                <p:oleObj name="Equation" r:id="rId7" imgW="20952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651000"/>
                        <a:ext cx="2095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2438400" y="2895600"/>
          <a:ext cx="336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9" imgW="3365280" imgH="393480" progId="Equation.3">
                  <p:embed/>
                </p:oleObj>
              </mc:Choice>
              <mc:Fallback>
                <p:oleObj name="Equation" r:id="rId9" imgW="336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336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5791200" y="2895600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11" imgW="3377880" imgH="393480" progId="Equation.3">
                  <p:embed/>
                </p:oleObj>
              </mc:Choice>
              <mc:Fallback>
                <p:oleObj name="Equation" r:id="rId11" imgW="337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95600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3276600" y="3657600"/>
          <a:ext cx="304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Equation" r:id="rId13" imgW="3047760" imgH="380880" progId="Equation.3">
                  <p:embed/>
                </p:oleObj>
              </mc:Choice>
              <mc:Fallback>
                <p:oleObj name="Equation" r:id="rId13" imgW="3047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4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08798"/>
              </p:ext>
            </p:extLst>
          </p:nvPr>
        </p:nvGraphicFramePr>
        <p:xfrm>
          <a:off x="3309938" y="4365625"/>
          <a:ext cx="34131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Equation" r:id="rId15" imgW="1384200" imgH="330120" progId="Equation.DSMT4">
                  <p:embed/>
                </p:oleObj>
              </mc:Choice>
              <mc:Fallback>
                <p:oleObj name="Equation" r:id="rId15" imgW="1384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365625"/>
                        <a:ext cx="34131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3216276" y="5373688"/>
          <a:ext cx="1609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公式" r:id="rId17" imgW="660240" imgH="203040" progId="Equation.3">
                  <p:embed/>
                </p:oleObj>
              </mc:Choice>
              <mc:Fallback>
                <p:oleObj name="公式" r:id="rId17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373688"/>
                        <a:ext cx="16097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419350" y="971550"/>
          <a:ext cx="76073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7607160" imgH="3759120" progId="Equation.3">
                  <p:embed/>
                </p:oleObj>
              </mc:Choice>
              <mc:Fallback>
                <p:oleObj name="公式" r:id="rId3" imgW="7607160" imgH="3759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71550"/>
                        <a:ext cx="7607300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2362201" y="900113"/>
            <a:ext cx="365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楷体_GB2312" pitchFamily="49" charset="-122"/>
              </a:rPr>
              <a:t>4</a:t>
            </a:r>
          </a:p>
        </p:txBody>
      </p:sp>
      <p:sp>
        <p:nvSpPr>
          <p:cNvPr id="20685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5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1524000" y="3143233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2124863" y="975648"/>
            <a:ext cx="3235325" cy="547687"/>
            <a:chOff x="521" y="797"/>
            <a:chExt cx="2038" cy="345"/>
          </a:xfrm>
        </p:grpSpPr>
        <p:graphicFrame>
          <p:nvGraphicFramePr>
            <p:cNvPr id="125958" name="Object 6"/>
            <p:cNvGraphicFramePr>
              <a:graphicFrameLocks noChangeAspect="1"/>
            </p:cNvGraphicFramePr>
            <p:nvPr/>
          </p:nvGraphicFramePr>
          <p:xfrm>
            <a:off x="793" y="845"/>
            <a:ext cx="6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Equation" r:id="rId3" imgW="431613" imgH="203112" progId="Equation.DSMT4">
                    <p:embed/>
                  </p:oleObj>
                </mc:Choice>
                <mc:Fallback>
                  <p:oleObj name="Equation" r:id="rId3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845"/>
                          <a:ext cx="635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521" y="797"/>
              <a:ext cx="203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故           </a:t>
              </a:r>
              <a:r>
                <a:rPr lang="zh-CN" altLang="en-US" sz="2800">
                  <a:latin typeface="宋体" panose="02010600030101010101" pitchFamily="2" charset="-122"/>
                </a:rPr>
                <a:t>的分布律为</a:t>
              </a:r>
            </a:p>
          </p:txBody>
        </p:sp>
      </p:grpSp>
      <p:grpSp>
        <p:nvGrpSpPr>
          <p:cNvPr id="125962" name="Group 10"/>
          <p:cNvGrpSpPr>
            <a:grpSpLocks/>
          </p:cNvGrpSpPr>
          <p:nvPr/>
        </p:nvGrpSpPr>
        <p:grpSpPr bwMode="auto">
          <a:xfrm>
            <a:off x="3011489" y="1724025"/>
            <a:ext cx="5964237" cy="2497138"/>
            <a:chOff x="1800" y="1908"/>
            <a:chExt cx="4887" cy="2496"/>
          </a:xfrm>
        </p:grpSpPr>
        <p:graphicFrame>
          <p:nvGraphicFramePr>
            <p:cNvPr id="1259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005004"/>
                </p:ext>
              </p:extLst>
            </p:nvPr>
          </p:nvGraphicFramePr>
          <p:xfrm>
            <a:off x="1981" y="2376"/>
            <a:ext cx="4379" cy="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Equation" r:id="rId5" imgW="1587240" imgH="1422360" progId="Equation.DSMT4">
                    <p:embed/>
                  </p:oleObj>
                </mc:Choice>
                <mc:Fallback>
                  <p:oleObj name="Equation" r:id="rId5" imgW="1587240" imgH="1422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2376"/>
                          <a:ext cx="4379" cy="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 flipV="1">
              <a:off x="1800" y="2688"/>
              <a:ext cx="48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2399" y="1908"/>
              <a:ext cx="1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1800" y="3312"/>
              <a:ext cx="4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 flipV="1">
              <a:off x="1800" y="3780"/>
              <a:ext cx="4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 flipH="1" flipV="1">
              <a:off x="1981" y="2064"/>
              <a:ext cx="36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5969" name="Object 17"/>
            <p:cNvGraphicFramePr>
              <a:graphicFrameLocks noChangeAspect="1"/>
            </p:cNvGraphicFramePr>
            <p:nvPr/>
          </p:nvGraphicFramePr>
          <p:xfrm>
            <a:off x="2162" y="2064"/>
            <a:ext cx="20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7" imgW="177480" imgH="164880" progId="Equation.DSMT4">
                    <p:embed/>
                  </p:oleObj>
                </mc:Choice>
                <mc:Fallback>
                  <p:oleObj name="Equation" r:id="rId7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2064"/>
                          <a:ext cx="20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0" name="Object 18"/>
            <p:cNvGraphicFramePr>
              <a:graphicFrameLocks noChangeAspect="1"/>
            </p:cNvGraphicFramePr>
            <p:nvPr/>
          </p:nvGraphicFramePr>
          <p:xfrm>
            <a:off x="1981" y="2376"/>
            <a:ext cx="16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2376"/>
                          <a:ext cx="16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3293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2438400" y="70008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解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3270250" y="768350"/>
          <a:ext cx="534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公式" r:id="rId3" imgW="5346360" imgH="431640" progId="Equation.3">
                  <p:embed/>
                </p:oleObj>
              </mc:Choice>
              <mc:Fallback>
                <p:oleObj name="公式" r:id="rId3" imgW="534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768350"/>
                        <a:ext cx="534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3810000" y="1447800"/>
          <a:ext cx="3924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5" imgW="3924000" imgH="1384200" progId="Equation.3">
                  <p:embed/>
                </p:oleObj>
              </mc:Choice>
              <mc:Fallback>
                <p:oleObj name="Equation" r:id="rId5" imgW="392400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39243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2444750" y="3048000"/>
          <a:ext cx="349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公式" r:id="rId7" imgW="3492360" imgH="444240" progId="Equation.3">
                  <p:embed/>
                </p:oleObj>
              </mc:Choice>
              <mc:Fallback>
                <p:oleObj name="公式" r:id="rId7" imgW="3492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048000"/>
                        <a:ext cx="349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3352800" y="3733800"/>
          <a:ext cx="571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9" imgW="5715000" imgH="393480" progId="Equation.3">
                  <p:embed/>
                </p:oleObj>
              </mc:Choice>
              <mc:Fallback>
                <p:oleObj name="Equation" r:id="rId9" imgW="571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571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2425700" y="4365625"/>
          <a:ext cx="450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11" imgW="4508280" imgH="393480" progId="Equation.3">
                  <p:embed/>
                </p:oleObj>
              </mc:Choice>
              <mc:Fallback>
                <p:oleObj name="Equation" r:id="rId11" imgW="450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65625"/>
                        <a:ext cx="450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432050" y="4975225"/>
          <a:ext cx="447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13" imgW="4470120" imgH="393480" progId="Equation.3">
                  <p:embed/>
                </p:oleObj>
              </mc:Choice>
              <mc:Fallback>
                <p:oleObj name="Equation" r:id="rId13" imgW="447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975225"/>
                        <a:ext cx="447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2438400" y="5584825"/>
          <a:ext cx="646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15" imgW="6464160" imgH="444240" progId="Equation.3">
                  <p:embed/>
                </p:oleObj>
              </mc:Choice>
              <mc:Fallback>
                <p:oleObj name="Equation" r:id="rId15" imgW="6464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84825"/>
                        <a:ext cx="646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2438400" y="762000"/>
          <a:ext cx="5245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3" imgW="5244840" imgH="825480" progId="Equation.3">
                  <p:embed/>
                </p:oleObj>
              </mc:Choice>
              <mc:Fallback>
                <p:oleObj name="Equation" r:id="rId3" imgW="5244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5245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2438400" y="1681163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5" imgW="2145960" imgH="965160" progId="Equation.3">
                  <p:embed/>
                </p:oleObj>
              </mc:Choice>
              <mc:Fallback>
                <p:oleObj name="Equation" r:id="rId5" imgW="2145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81163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95221"/>
              </p:ext>
            </p:extLst>
          </p:nvPr>
        </p:nvGraphicFramePr>
        <p:xfrm>
          <a:off x="4584700" y="1784692"/>
          <a:ext cx="618903" cy="79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7" imgW="304560" imgH="393480" progId="Equation.DSMT4">
                  <p:embed/>
                </p:oleObj>
              </mc:Choice>
              <mc:Fallback>
                <p:oleObj name="Equation" r:id="rId7" imgW="30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784692"/>
                        <a:ext cx="618903" cy="799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2438400" y="2781300"/>
          <a:ext cx="588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9" imgW="5879880" imgH="444240" progId="Equation.3">
                  <p:embed/>
                </p:oleObj>
              </mc:Choice>
              <mc:Fallback>
                <p:oleObj name="Equation" r:id="rId9" imgW="587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81300"/>
                        <a:ext cx="588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2819400" y="3695700"/>
          <a:ext cx="171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1" imgW="1714320" imgH="380880" progId="Equation.3">
                  <p:embed/>
                </p:oleObj>
              </mc:Choice>
              <mc:Fallback>
                <p:oleObj name="Equation" r:id="rId11" imgW="17143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95700"/>
                        <a:ext cx="171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85695"/>
              </p:ext>
            </p:extLst>
          </p:nvPr>
        </p:nvGraphicFramePr>
        <p:xfrm>
          <a:off x="4639191" y="3388446"/>
          <a:ext cx="762443" cy="94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13" imgW="317160" imgH="393480" progId="Equation.DSMT4">
                  <p:embed/>
                </p:oleObj>
              </mc:Choice>
              <mc:Fallback>
                <p:oleObj name="Equation" r:id="rId13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191" y="3388446"/>
                        <a:ext cx="762443" cy="94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2438400" y="4451350"/>
          <a:ext cx="598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15" imgW="5981400" imgH="444240" progId="Equation.3">
                  <p:embed/>
                </p:oleObj>
              </mc:Choice>
              <mc:Fallback>
                <p:oleObj name="Equation" r:id="rId15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51350"/>
                        <a:ext cx="598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2819400" y="521335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17" imgW="2197080" imgH="444240" progId="Equation.3">
                  <p:embed/>
                </p:oleObj>
              </mc:Choice>
              <mc:Fallback>
                <p:oleObj name="Equation" r:id="rId17" imgW="219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13350"/>
                        <a:ext cx="219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14288"/>
              </p:ext>
            </p:extLst>
          </p:nvPr>
        </p:nvGraphicFramePr>
        <p:xfrm>
          <a:off x="5203603" y="5049133"/>
          <a:ext cx="623334" cy="77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19" imgW="317160" imgH="393480" progId="Equation.DSMT4">
                  <p:embed/>
                </p:oleObj>
              </mc:Choice>
              <mc:Fallback>
                <p:oleObj name="Equation" r:id="rId19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603" y="5049133"/>
                        <a:ext cx="623334" cy="772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2451100" y="762000"/>
          <a:ext cx="595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3" imgW="5956200" imgH="444240" progId="Equation.3">
                  <p:embed/>
                </p:oleObj>
              </mc:Choice>
              <mc:Fallback>
                <p:oleObj name="Equation" r:id="rId3" imgW="5956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762000"/>
                        <a:ext cx="595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2819400" y="1752600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5" imgW="2806560" imgH="444240" progId="Equation.3">
                  <p:embed/>
                </p:oleObj>
              </mc:Choice>
              <mc:Fallback>
                <p:oleObj name="Equation" r:id="rId5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73681"/>
              </p:ext>
            </p:extLst>
          </p:nvPr>
        </p:nvGraphicFramePr>
        <p:xfrm>
          <a:off x="5557283" y="1562706"/>
          <a:ext cx="837019" cy="89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7" imgW="368280" imgH="393480" progId="Equation.DSMT4">
                  <p:embed/>
                </p:oleObj>
              </mc:Choice>
              <mc:Fallback>
                <p:oleObj name="Equation" r:id="rId7" imgW="36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83" y="1562706"/>
                        <a:ext cx="837019" cy="894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2381250" y="2736850"/>
          <a:ext cx="473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公式" r:id="rId9" imgW="4736880" imgH="444240" progId="Equation.3">
                  <p:embed/>
                </p:oleObj>
              </mc:Choice>
              <mc:Fallback>
                <p:oleObj name="公式" r:id="rId9" imgW="4736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736850"/>
                        <a:ext cx="473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926" name="Group 6"/>
          <p:cNvGrpSpPr>
            <a:grpSpLocks/>
          </p:cNvGrpSpPr>
          <p:nvPr/>
        </p:nvGrpSpPr>
        <p:grpSpPr bwMode="auto">
          <a:xfrm>
            <a:off x="3125788" y="3206750"/>
            <a:ext cx="5562600" cy="2743200"/>
            <a:chOff x="768" y="2112"/>
            <a:chExt cx="3504" cy="1728"/>
          </a:xfrm>
        </p:grpSpPr>
        <p:sp>
          <p:nvSpPr>
            <p:cNvPr id="209927" name="Line 7"/>
            <p:cNvSpPr>
              <a:spLocks noChangeShapeType="1"/>
            </p:cNvSpPr>
            <p:nvPr/>
          </p:nvSpPr>
          <p:spPr bwMode="auto">
            <a:xfrm>
              <a:off x="768" y="2544"/>
              <a:ext cx="350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>
              <a:off x="1584" y="2112"/>
              <a:ext cx="0" cy="17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29" name="Line 9"/>
            <p:cNvSpPr>
              <a:spLocks noChangeShapeType="1"/>
            </p:cNvSpPr>
            <p:nvPr/>
          </p:nvSpPr>
          <p:spPr bwMode="auto">
            <a:xfrm>
              <a:off x="912" y="2160"/>
              <a:ext cx="672" cy="38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9930" name="Object 10"/>
            <p:cNvGraphicFramePr>
              <a:graphicFrameLocks noChangeAspect="1"/>
            </p:cNvGraphicFramePr>
            <p:nvPr/>
          </p:nvGraphicFramePr>
          <p:xfrm>
            <a:off x="960" y="23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name="Equation" r:id="rId11" imgW="291960" imgH="304560" progId="Equation.3">
                    <p:embed/>
                  </p:oleObj>
                </mc:Choice>
                <mc:Fallback>
                  <p:oleObj name="Equation" r:id="rId11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31" name="Object 11"/>
            <p:cNvGraphicFramePr>
              <a:graphicFrameLocks noChangeAspect="1"/>
            </p:cNvGraphicFramePr>
            <p:nvPr/>
          </p:nvGraphicFramePr>
          <p:xfrm>
            <a:off x="1344" y="220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5" name="Equation" r:id="rId13" imgW="317160" imgH="304560" progId="Equation.3">
                    <p:embed/>
                  </p:oleObj>
                </mc:Choice>
                <mc:Fallback>
                  <p:oleObj name="Equation" r:id="rId13" imgW="3171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208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4725988" y="3511550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公式" r:id="rId15" imgW="3377880" imgH="393480" progId="Equation.3">
                  <p:embed/>
                </p:oleObj>
              </mc:Choice>
              <mc:Fallback>
                <p:oleObj name="公式" r:id="rId15" imgW="337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511550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3659188" y="4273550"/>
          <a:ext cx="203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17" imgW="203040" imgH="1371600" progId="Equation.3">
                  <p:embed/>
                </p:oleObj>
              </mc:Choice>
              <mc:Fallback>
                <p:oleObj name="Equation" r:id="rId17" imgW="2030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273550"/>
                        <a:ext cx="203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4725988" y="396875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19" imgW="3429000" imgH="838080" progId="Equation.3">
                  <p:embed/>
                </p:oleObj>
              </mc:Choice>
              <mc:Fallback>
                <p:oleObj name="Equation" r:id="rId19" imgW="3429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968750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4725988" y="4959350"/>
          <a:ext cx="342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21" imgW="3644640" imgH="825480" progId="Equation.3">
                  <p:embed/>
                </p:oleObj>
              </mc:Choice>
              <mc:Fallback>
                <p:oleObj name="Equation" r:id="rId21" imgW="36446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4959350"/>
                        <a:ext cx="342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6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2351089" y="90805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从而</a:t>
            </a:r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3124200" y="1828800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1638000" imgH="380880" progId="Equation.3">
                  <p:embed/>
                </p:oleObj>
              </mc:Choice>
              <mc:Fallback>
                <p:oleObj name="Equation" r:id="rId3" imgW="1638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163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3124200" y="2743200"/>
          <a:ext cx="515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5155920" imgH="380880" progId="Equation.3">
                  <p:embed/>
                </p:oleObj>
              </mc:Choice>
              <mc:Fallback>
                <p:oleObj name="Equation" r:id="rId5" imgW="51559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515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3124200" y="3505200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7" imgW="1231560" imgH="825480" progId="Equation.3">
                  <p:embed/>
                </p:oleObj>
              </mc:Choice>
              <mc:Fallback>
                <p:oleObj name="Equation" r:id="rId7" imgW="1231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123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3124200" y="46482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9" imgW="647640" imgH="838080" progId="Equation.3">
                  <p:embed/>
                </p:oleObj>
              </mc:Choice>
              <mc:Fallback>
                <p:oleObj name="Equation" r:id="rId9" imgW="647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4062" y="379828"/>
            <a:ext cx="10916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的概率分布为𝑃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)=1/3(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=−1,0,1)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                                      ，记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53138"/>
              </p:ext>
            </p:extLst>
          </p:nvPr>
        </p:nvGraphicFramePr>
        <p:xfrm>
          <a:off x="3155461" y="1115824"/>
          <a:ext cx="3137974" cy="106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3" imgW="1422360" imgH="482400" progId="Equation.DSMT4">
                  <p:embed/>
                </p:oleObj>
              </mc:Choice>
              <mc:Fallback>
                <p:oleObj name="Equation" r:id="rId3" imgW="1422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461" y="1115824"/>
                        <a:ext cx="3137974" cy="106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630670"/>
              </p:ext>
            </p:extLst>
          </p:nvPr>
        </p:nvGraphicFramePr>
        <p:xfrm>
          <a:off x="3770776" y="2335921"/>
          <a:ext cx="2276803" cy="82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5" imgW="1079280" imgH="393480" progId="Equation.DSMT4">
                  <p:embed/>
                </p:oleObj>
              </mc:Choice>
              <mc:Fallback>
                <p:oleObj name="Equation" r:id="rId5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0776" y="2335921"/>
                        <a:ext cx="2276803" cy="82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2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6603" y="492369"/>
            <a:ext cx="956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是连续型随机变量，其分布函数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是严格单调递增函数，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的分布函数和概率密度。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91514"/>
              </p:ext>
            </p:extLst>
          </p:nvPr>
        </p:nvGraphicFramePr>
        <p:xfrm>
          <a:off x="3855719" y="2485292"/>
          <a:ext cx="348342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3" imgW="1625400" imgH="711000" progId="Equation.DSMT4">
                  <p:embed/>
                </p:oleObj>
              </mc:Choice>
              <mc:Fallback>
                <p:oleObj name="Equation" r:id="rId3" imgW="1625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5719" y="2485292"/>
                        <a:ext cx="3483429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19288" y="617569"/>
            <a:ext cx="66771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9937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01866"/>
              </p:ext>
            </p:extLst>
          </p:nvPr>
        </p:nvGraphicFramePr>
        <p:xfrm>
          <a:off x="2784475" y="1412876"/>
          <a:ext cx="56149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3" imgW="2489040" imgH="482400" progId="Equation.DSMT4">
                  <p:embed/>
                </p:oleObj>
              </mc:Choice>
              <mc:Fallback>
                <p:oleObj name="Equation" r:id="rId3" imgW="2489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412876"/>
                        <a:ext cx="5614988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84" name="Group 56"/>
          <p:cNvGrpSpPr>
            <a:grpSpLocks/>
          </p:cNvGrpSpPr>
          <p:nvPr/>
        </p:nvGrpSpPr>
        <p:grpSpPr bwMode="auto">
          <a:xfrm>
            <a:off x="2133600" y="2667001"/>
            <a:ext cx="7620000" cy="608013"/>
            <a:chOff x="415" y="1722"/>
            <a:chExt cx="4800" cy="383"/>
          </a:xfrm>
        </p:grpSpPr>
        <p:sp>
          <p:nvSpPr>
            <p:cNvPr id="99378" name="Rectangle 50"/>
            <p:cNvSpPr>
              <a:spLocks noChangeArrowheads="1"/>
            </p:cNvSpPr>
            <p:nvPr/>
          </p:nvSpPr>
          <p:spPr bwMode="auto">
            <a:xfrm>
              <a:off x="415" y="1744"/>
              <a:ext cx="480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试求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条件概率密度                 以及                    </a:t>
              </a:r>
            </a:p>
          </p:txBody>
        </p:sp>
        <p:graphicFrame>
          <p:nvGraphicFramePr>
            <p:cNvPr id="99377" name="Object 49"/>
            <p:cNvGraphicFramePr>
              <a:graphicFrameLocks noChangeAspect="1"/>
            </p:cNvGraphicFramePr>
            <p:nvPr/>
          </p:nvGraphicFramePr>
          <p:xfrm>
            <a:off x="2518" y="1746"/>
            <a:ext cx="95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Equation" r:id="rId5" imgW="647700" imgH="241300" progId="Equation.DSMT4">
                    <p:embed/>
                  </p:oleObj>
                </mc:Choice>
                <mc:Fallback>
                  <p:oleObj name="Equation" r:id="rId5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1746"/>
                          <a:ext cx="952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76" name="Object 48"/>
            <p:cNvGraphicFramePr>
              <a:graphicFrameLocks noChangeAspect="1"/>
            </p:cNvGraphicFramePr>
            <p:nvPr/>
          </p:nvGraphicFramePr>
          <p:xfrm>
            <a:off x="3923" y="1722"/>
            <a:ext cx="104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Equation" r:id="rId7" imgW="647700" imgH="241300" progId="Equation.DSMT4">
                    <p:embed/>
                  </p:oleObj>
                </mc:Choice>
                <mc:Fallback>
                  <p:oleObj name="Equation" r:id="rId7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722"/>
                          <a:ext cx="1044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92" name="Group 64"/>
          <p:cNvGrpSpPr>
            <a:grpSpLocks/>
          </p:cNvGrpSpPr>
          <p:nvPr/>
        </p:nvGrpSpPr>
        <p:grpSpPr bwMode="auto">
          <a:xfrm>
            <a:off x="2135188" y="3259138"/>
            <a:ext cx="5010151" cy="1601788"/>
            <a:chOff x="385" y="2053"/>
            <a:chExt cx="3176" cy="1117"/>
          </a:xfrm>
        </p:grpSpPr>
        <p:sp>
          <p:nvSpPr>
            <p:cNvPr id="99383" name="Rectangle 55"/>
            <p:cNvSpPr>
              <a:spLocks noChangeArrowheads="1"/>
            </p:cNvSpPr>
            <p:nvPr/>
          </p:nvSpPr>
          <p:spPr bwMode="auto">
            <a:xfrm>
              <a:off x="385" y="2124"/>
              <a:ext cx="708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求 </a:t>
              </a:r>
            </a:p>
          </p:txBody>
        </p:sp>
        <p:graphicFrame>
          <p:nvGraphicFramePr>
            <p:cNvPr id="99385" name="Object 57"/>
            <p:cNvGraphicFramePr>
              <a:graphicFrameLocks noChangeAspect="1"/>
            </p:cNvGraphicFramePr>
            <p:nvPr/>
          </p:nvGraphicFramePr>
          <p:xfrm>
            <a:off x="882" y="2053"/>
            <a:ext cx="1665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Equation" r:id="rId9" imgW="1091880" imgH="393480" progId="Equation.DSMT4">
                    <p:embed/>
                  </p:oleObj>
                </mc:Choice>
                <mc:Fallback>
                  <p:oleObj name="Equation" r:id="rId9" imgW="1091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2053"/>
                          <a:ext cx="1665" cy="5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87" name="Object 59"/>
            <p:cNvGraphicFramePr>
              <a:graphicFrameLocks noChangeAspect="1"/>
            </p:cNvGraphicFramePr>
            <p:nvPr/>
          </p:nvGraphicFramePr>
          <p:xfrm>
            <a:off x="431" y="2568"/>
            <a:ext cx="3130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Equation" r:id="rId11" imgW="2197080" imgH="393480" progId="Equation.DSMT4">
                    <p:embed/>
                  </p:oleObj>
                </mc:Choice>
                <mc:Fallback>
                  <p:oleObj name="Equation" r:id="rId11" imgW="2197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568"/>
                          <a:ext cx="3130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422" name="Group 94"/>
          <p:cNvGrpSpPr>
            <a:grpSpLocks/>
          </p:cNvGrpSpPr>
          <p:nvPr/>
        </p:nvGrpSpPr>
        <p:grpSpPr bwMode="auto">
          <a:xfrm>
            <a:off x="7848600" y="3200401"/>
            <a:ext cx="2216150" cy="3001963"/>
            <a:chOff x="3984" y="2016"/>
            <a:chExt cx="1396" cy="1891"/>
          </a:xfrm>
        </p:grpSpPr>
        <p:graphicFrame>
          <p:nvGraphicFramePr>
            <p:cNvPr id="99402" name="Object 74"/>
            <p:cNvGraphicFramePr>
              <a:graphicFrameLocks noChangeAspect="1"/>
            </p:cNvGraphicFramePr>
            <p:nvPr/>
          </p:nvGraphicFramePr>
          <p:xfrm>
            <a:off x="4659" y="3141"/>
            <a:ext cx="43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Equation" r:id="rId13" imgW="368280" imgH="164880" progId="Equation.DSMT4">
                    <p:embed/>
                  </p:oleObj>
                </mc:Choice>
                <mc:Fallback>
                  <p:oleObj name="Equation" r:id="rId13" imgW="368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3141"/>
                          <a:ext cx="43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3" name="Object 75"/>
            <p:cNvGraphicFramePr>
              <a:graphicFrameLocks noChangeAspect="1"/>
            </p:cNvGraphicFramePr>
            <p:nvPr/>
          </p:nvGraphicFramePr>
          <p:xfrm>
            <a:off x="4024" y="2552"/>
            <a:ext cx="54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Equation" r:id="rId15" imgW="431640" imgH="203040" progId="Equation.DSMT4">
                    <p:embed/>
                  </p:oleObj>
                </mc:Choice>
                <mc:Fallback>
                  <p:oleObj name="Equation" r:id="rId15" imgW="43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2552"/>
                          <a:ext cx="54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4" name="Object 76"/>
            <p:cNvGraphicFramePr>
              <a:graphicFrameLocks noChangeAspect="1"/>
            </p:cNvGraphicFramePr>
            <p:nvPr/>
          </p:nvGraphicFramePr>
          <p:xfrm>
            <a:off x="4224" y="2928"/>
            <a:ext cx="11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Equation" r:id="rId17" imgW="88560" imgH="164880" progId="Equation.DSMT4">
                    <p:embed/>
                  </p:oleObj>
                </mc:Choice>
                <mc:Fallback>
                  <p:oleObj name="Equation" r:id="rId17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8"/>
                          <a:ext cx="11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5" name="Object 77"/>
            <p:cNvGraphicFramePr>
              <a:graphicFrameLocks noChangeAspect="1"/>
            </p:cNvGraphicFramePr>
            <p:nvPr/>
          </p:nvGraphicFramePr>
          <p:xfrm>
            <a:off x="4656" y="326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Equation" r:id="rId19" imgW="88560" imgH="164880" progId="Equation.DSMT4">
                    <p:embed/>
                  </p:oleObj>
                </mc:Choice>
                <mc:Fallback>
                  <p:oleObj name="Equation" r:id="rId19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64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6" name="Object 78"/>
            <p:cNvGraphicFramePr>
              <a:graphicFrameLocks noChangeAspect="1"/>
            </p:cNvGraphicFramePr>
            <p:nvPr/>
          </p:nvGraphicFramePr>
          <p:xfrm>
            <a:off x="4176" y="2352"/>
            <a:ext cx="13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Equation" r:id="rId21" imgW="114120" imgH="177480" progId="Equation.DSMT4">
                    <p:embed/>
                  </p:oleObj>
                </mc:Choice>
                <mc:Fallback>
                  <p:oleObj name="Equation" r:id="rId21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352"/>
                          <a:ext cx="13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7" name="Object 79"/>
            <p:cNvGraphicFramePr>
              <a:graphicFrameLocks noChangeAspect="1"/>
            </p:cNvGraphicFramePr>
            <p:nvPr/>
          </p:nvGraphicFramePr>
          <p:xfrm>
            <a:off x="4176" y="2016"/>
            <a:ext cx="15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016"/>
                          <a:ext cx="15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408" name="Line 80"/>
            <p:cNvSpPr>
              <a:spLocks noChangeShapeType="1"/>
            </p:cNvSpPr>
            <p:nvPr/>
          </p:nvSpPr>
          <p:spPr bwMode="auto">
            <a:xfrm>
              <a:off x="3984" y="3263"/>
              <a:ext cx="1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9" name="Line 81"/>
            <p:cNvSpPr>
              <a:spLocks noChangeShapeType="1"/>
            </p:cNvSpPr>
            <p:nvPr/>
          </p:nvSpPr>
          <p:spPr bwMode="auto">
            <a:xfrm flipV="1">
              <a:off x="4345" y="2016"/>
              <a:ext cx="0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0" name="Line 82"/>
            <p:cNvSpPr>
              <a:spLocks noChangeShapeType="1"/>
            </p:cNvSpPr>
            <p:nvPr/>
          </p:nvSpPr>
          <p:spPr bwMode="auto">
            <a:xfrm flipV="1">
              <a:off x="4345" y="2847"/>
              <a:ext cx="44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1" name="Line 83"/>
            <p:cNvSpPr>
              <a:spLocks noChangeShapeType="1"/>
            </p:cNvSpPr>
            <p:nvPr/>
          </p:nvSpPr>
          <p:spPr bwMode="auto">
            <a:xfrm flipV="1">
              <a:off x="4345" y="2167"/>
              <a:ext cx="441" cy="1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2" name="Line 84"/>
            <p:cNvSpPr>
              <a:spLocks noChangeShapeType="1"/>
            </p:cNvSpPr>
            <p:nvPr/>
          </p:nvSpPr>
          <p:spPr bwMode="auto">
            <a:xfrm flipV="1">
              <a:off x="4786" y="2167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9413" name="Object 85"/>
            <p:cNvGraphicFramePr>
              <a:graphicFrameLocks noChangeAspect="1"/>
            </p:cNvGraphicFramePr>
            <p:nvPr/>
          </p:nvGraphicFramePr>
          <p:xfrm>
            <a:off x="4172" y="3263"/>
            <a:ext cx="23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Equation" r:id="rId25" imgW="152280" imgH="177480" progId="Equation.DSMT4">
                    <p:embed/>
                  </p:oleObj>
                </mc:Choice>
                <mc:Fallback>
                  <p:oleObj name="Equation" r:id="rId25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3263"/>
                          <a:ext cx="23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14" name="Object 86"/>
            <p:cNvGraphicFramePr>
              <a:graphicFrameLocks noChangeAspect="1"/>
            </p:cNvGraphicFramePr>
            <p:nvPr/>
          </p:nvGraphicFramePr>
          <p:xfrm>
            <a:off x="5188" y="3263"/>
            <a:ext cx="19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3263"/>
                          <a:ext cx="19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415" name="Line 87"/>
            <p:cNvSpPr>
              <a:spLocks noChangeShapeType="1"/>
            </p:cNvSpPr>
            <p:nvPr/>
          </p:nvSpPr>
          <p:spPr bwMode="auto">
            <a:xfrm>
              <a:off x="4696" y="2406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6" name="Line 88"/>
            <p:cNvSpPr>
              <a:spLocks noChangeShapeType="1"/>
            </p:cNvSpPr>
            <p:nvPr/>
          </p:nvSpPr>
          <p:spPr bwMode="auto">
            <a:xfrm>
              <a:off x="4465" y="2981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7" name="Line 89"/>
            <p:cNvSpPr>
              <a:spLocks noChangeShapeType="1"/>
            </p:cNvSpPr>
            <p:nvPr/>
          </p:nvSpPr>
          <p:spPr bwMode="auto">
            <a:xfrm>
              <a:off x="4465" y="315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8" name="Line 90"/>
            <p:cNvSpPr>
              <a:spLocks noChangeShapeType="1"/>
            </p:cNvSpPr>
            <p:nvPr/>
          </p:nvSpPr>
          <p:spPr bwMode="auto">
            <a:xfrm flipH="1" flipV="1">
              <a:off x="4550" y="2760"/>
              <a:ext cx="0" cy="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9" name="Line 91"/>
            <p:cNvSpPr>
              <a:spLocks noChangeShapeType="1"/>
            </p:cNvSpPr>
            <p:nvPr/>
          </p:nvSpPr>
          <p:spPr bwMode="auto">
            <a:xfrm flipV="1">
              <a:off x="4550" y="2760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0" name="Line 92"/>
            <p:cNvSpPr>
              <a:spLocks noChangeShapeType="1"/>
            </p:cNvSpPr>
            <p:nvPr/>
          </p:nvSpPr>
          <p:spPr bwMode="auto">
            <a:xfrm>
              <a:off x="4600" y="2667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1" name="Text Box 93"/>
            <p:cNvSpPr txBox="1">
              <a:spLocks noChangeArrowheads="1"/>
            </p:cNvSpPr>
            <p:nvPr/>
          </p:nvSpPr>
          <p:spPr bwMode="auto">
            <a:xfrm>
              <a:off x="4392" y="3664"/>
              <a:ext cx="7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78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524000" y="2876533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454276" y="549276"/>
          <a:ext cx="735806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3263760" imgH="736560" progId="Equation.DSMT4">
                  <p:embed/>
                </p:oleObj>
              </mc:Choice>
              <mc:Fallback>
                <p:oleObj name="Equation" r:id="rId3" imgW="3263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549276"/>
                        <a:ext cx="7358063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1524000" y="2390758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460625" y="2349501"/>
          <a:ext cx="7920038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3619440" imgH="1701720" progId="Equation.DSMT4">
                  <p:embed/>
                </p:oleObj>
              </mc:Choice>
              <mc:Fallback>
                <p:oleObj name="Equation" r:id="rId5" imgW="361944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349501"/>
                        <a:ext cx="7920038" cy="387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8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87" name="Group 15"/>
          <p:cNvGrpSpPr>
            <a:grpSpLocks/>
          </p:cNvGrpSpPr>
          <p:nvPr/>
        </p:nvGrpSpPr>
        <p:grpSpPr bwMode="auto">
          <a:xfrm>
            <a:off x="1919289" y="473076"/>
            <a:ext cx="7637463" cy="558800"/>
            <a:chOff x="249" y="298"/>
            <a:chExt cx="4811" cy="352"/>
          </a:xfrm>
        </p:grpSpPr>
        <p:graphicFrame>
          <p:nvGraphicFramePr>
            <p:cNvPr id="105477" name="Object 5"/>
            <p:cNvGraphicFramePr>
              <a:graphicFrameLocks noChangeAspect="1"/>
            </p:cNvGraphicFramePr>
            <p:nvPr/>
          </p:nvGraphicFramePr>
          <p:xfrm>
            <a:off x="2245" y="300"/>
            <a:ext cx="90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Equation" r:id="rId3" imgW="634725" imgH="228501" progId="Equation.DSMT4">
                    <p:embed/>
                  </p:oleObj>
                </mc:Choice>
                <mc:Fallback>
                  <p:oleObj name="Equation" r:id="rId3" imgW="6347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00"/>
                          <a:ext cx="907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6" name="Object 4"/>
            <p:cNvGraphicFramePr>
              <a:graphicFrameLocks noChangeAspect="1"/>
            </p:cNvGraphicFramePr>
            <p:nvPr/>
          </p:nvGraphicFramePr>
          <p:xfrm>
            <a:off x="3742" y="300"/>
            <a:ext cx="95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Equation" r:id="rId5" imgW="647700" imgH="241300" progId="Equation.DSMT4">
                    <p:embed/>
                  </p:oleObj>
                </mc:Choice>
                <mc:Fallback>
                  <p:oleObj name="Equation" r:id="rId5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00"/>
                          <a:ext cx="953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249" y="298"/>
              <a:ext cx="481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对于任意的</a:t>
              </a:r>
              <a:r>
                <a:rPr lang="en-US" altLang="zh-CN" sz="2800"/>
                <a:t>0&lt;</a:t>
              </a:r>
              <a:r>
                <a:rPr lang="en-US" altLang="zh-CN" sz="2800" i="1"/>
                <a:t>x</a:t>
              </a:r>
              <a:r>
                <a:rPr lang="en-US" altLang="en-US" sz="2800"/>
                <a:t>≤</a:t>
              </a:r>
              <a:r>
                <a:rPr lang="en-US" altLang="zh-CN" sz="2800"/>
                <a:t>1</a:t>
              </a:r>
              <a:r>
                <a:rPr lang="zh-CN" altLang="en-US" sz="2800"/>
                <a:t>，              ，因此                存在</a:t>
              </a:r>
              <a:r>
                <a:rPr lang="en-US" altLang="zh-CN" sz="2800"/>
                <a:t>. </a:t>
              </a:r>
            </a:p>
          </p:txBody>
        </p:sp>
      </p:grp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2063751" y="1265269"/>
            <a:ext cx="64478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/>
              <a:t>由条件概率密度定义可知：当</a:t>
            </a:r>
            <a:r>
              <a:rPr lang="en-US" altLang="zh-CN" sz="2800"/>
              <a:t>0&lt;</a:t>
            </a:r>
            <a:r>
              <a:rPr lang="en-US" altLang="zh-CN" sz="2800" i="1"/>
              <a:t>x</a:t>
            </a:r>
            <a:r>
              <a:rPr lang="en-US" altLang="en-US" sz="2800"/>
              <a:t>≤</a:t>
            </a:r>
            <a:r>
              <a:rPr lang="en-US" altLang="zh-CN" sz="2800"/>
              <a:t>1</a:t>
            </a:r>
            <a:r>
              <a:rPr lang="zh-CN" altLang="en-US" sz="2800"/>
              <a:t>时，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524000" y="2837689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9886"/>
              </p:ext>
            </p:extLst>
          </p:nvPr>
        </p:nvGraphicFramePr>
        <p:xfrm>
          <a:off x="2522539" y="1916113"/>
          <a:ext cx="7291387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7" imgW="3174840" imgH="660240" progId="Equation.DSMT4">
                  <p:embed/>
                </p:oleObj>
              </mc:Choice>
              <mc:Fallback>
                <p:oleObj name="Equation" r:id="rId7" imgW="31748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9" y="1916113"/>
                        <a:ext cx="7291387" cy="150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7" name="Group 25"/>
          <p:cNvGrpSpPr>
            <a:grpSpLocks/>
          </p:cNvGrpSpPr>
          <p:nvPr/>
        </p:nvGrpSpPr>
        <p:grpSpPr bwMode="auto">
          <a:xfrm>
            <a:off x="2135189" y="3860801"/>
            <a:ext cx="7724774" cy="576263"/>
            <a:chOff x="385" y="2432"/>
            <a:chExt cx="4866" cy="363"/>
          </a:xfrm>
        </p:grpSpPr>
        <p:sp>
          <p:nvSpPr>
            <p:cNvPr id="105493" name="Rectangle 21"/>
            <p:cNvSpPr>
              <a:spLocks noChangeArrowheads="1"/>
            </p:cNvSpPr>
            <p:nvPr/>
          </p:nvSpPr>
          <p:spPr bwMode="auto">
            <a:xfrm>
              <a:off x="385" y="2444"/>
              <a:ext cx="486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对于任意的</a:t>
              </a:r>
              <a:r>
                <a:rPr lang="en-US" altLang="zh-CN" sz="2800"/>
                <a:t>0&lt;y&lt;3</a:t>
              </a:r>
              <a:r>
                <a:rPr lang="zh-CN" altLang="en-US" sz="2800"/>
                <a:t>，              ，因此                 存在</a:t>
              </a:r>
              <a:r>
                <a:rPr lang="en-US" altLang="zh-CN" sz="2800"/>
                <a:t>. </a:t>
              </a:r>
            </a:p>
          </p:txBody>
        </p:sp>
        <p:graphicFrame>
          <p:nvGraphicFramePr>
            <p:cNvPr id="105491" name="Object 19"/>
            <p:cNvGraphicFramePr>
              <a:graphicFrameLocks noChangeAspect="1"/>
            </p:cNvGraphicFramePr>
            <p:nvPr/>
          </p:nvGraphicFramePr>
          <p:xfrm>
            <a:off x="2200" y="2432"/>
            <a:ext cx="9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0" name="Equation" r:id="rId9" imgW="622030" imgH="228501" progId="Equation.DSMT4">
                    <p:embed/>
                  </p:oleObj>
                </mc:Choice>
                <mc:Fallback>
                  <p:oleObj name="Equation" r:id="rId9" imgW="62203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32"/>
                          <a:ext cx="952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0" name="Object 18"/>
            <p:cNvGraphicFramePr>
              <a:graphicFrameLocks noChangeAspect="1"/>
            </p:cNvGraphicFramePr>
            <p:nvPr/>
          </p:nvGraphicFramePr>
          <p:xfrm>
            <a:off x="3833" y="2445"/>
            <a:ext cx="95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1" name="Equation" r:id="rId11" imgW="647700" imgH="241300" progId="Equation.DSMT4">
                    <p:embed/>
                  </p:oleObj>
                </mc:Choice>
                <mc:Fallback>
                  <p:oleObj name="Equation" r:id="rId11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445"/>
                          <a:ext cx="953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2189164" y="4865719"/>
            <a:ext cx="64527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/>
              <a:t>由条件概率密度定义可知：当</a:t>
            </a:r>
            <a:r>
              <a:rPr lang="en-US" altLang="zh-CN" sz="2800"/>
              <a:t>0&lt;</a:t>
            </a:r>
            <a:r>
              <a:rPr lang="en-US" altLang="zh-CN" sz="2800" i="1"/>
              <a:t>y</a:t>
            </a:r>
            <a:r>
              <a:rPr lang="en-US" altLang="zh-CN" sz="2800"/>
              <a:t>&lt;1</a:t>
            </a:r>
            <a:r>
              <a:rPr lang="zh-CN" altLang="en-US" sz="2800"/>
              <a:t>时，</a:t>
            </a:r>
          </a:p>
        </p:txBody>
      </p:sp>
    </p:spTree>
    <p:extLst>
      <p:ext uri="{BB962C8B-B14F-4D97-AF65-F5344CB8AC3E}">
        <p14:creationId xmlns:p14="http://schemas.microsoft.com/office/powerpoint/2010/main" val="25345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5" grpId="0"/>
      <p:bldP spid="1054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524000" y="2823401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75488"/>
              </p:ext>
            </p:extLst>
          </p:nvPr>
        </p:nvGraphicFramePr>
        <p:xfrm>
          <a:off x="2800350" y="476251"/>
          <a:ext cx="616108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2743200" imgH="685800" progId="Equation.DSMT4">
                  <p:embed/>
                </p:oleObj>
              </mc:Choice>
              <mc:Fallback>
                <p:oleObj name="Equation" r:id="rId3" imgW="2743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76251"/>
                        <a:ext cx="6161088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2063750" y="2346357"/>
            <a:ext cx="21438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/>
              <a:t>当</a:t>
            </a:r>
            <a:r>
              <a:rPr lang="en-US" altLang="zh-CN" sz="2800"/>
              <a:t>1≤</a:t>
            </a:r>
            <a:r>
              <a:rPr lang="en-US" altLang="zh-CN" sz="2800" i="1"/>
              <a:t>y</a:t>
            </a:r>
            <a:r>
              <a:rPr lang="en-US" altLang="zh-CN" sz="2800"/>
              <a:t>&lt;3</a:t>
            </a:r>
            <a:r>
              <a:rPr lang="zh-CN" altLang="en-US" sz="2800"/>
              <a:t>时，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524000" y="2823401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100658"/>
              </p:ext>
            </p:extLst>
          </p:nvPr>
        </p:nvGraphicFramePr>
        <p:xfrm>
          <a:off x="2914651" y="3030539"/>
          <a:ext cx="6437313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5" imgW="2844720" imgH="685800" progId="Equation.DSMT4">
                  <p:embed/>
                </p:oleObj>
              </mc:Choice>
              <mc:Fallback>
                <p:oleObj name="Equation" r:id="rId5" imgW="28447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1" y="3030539"/>
                        <a:ext cx="6437313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0" name="Group 14"/>
          <p:cNvGrpSpPr>
            <a:grpSpLocks/>
          </p:cNvGrpSpPr>
          <p:nvPr/>
        </p:nvGrpSpPr>
        <p:grpSpPr bwMode="auto">
          <a:xfrm>
            <a:off x="2135188" y="4784725"/>
            <a:ext cx="8004174" cy="876300"/>
            <a:chOff x="385" y="2931"/>
            <a:chExt cx="5042" cy="552"/>
          </a:xfrm>
        </p:grpSpPr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385" y="3020"/>
              <a:ext cx="50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4572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arabicParenBoth"/>
              </a:pP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由于                      ，因此由条件概率的定义可知</a:t>
              </a:r>
            </a:p>
          </p:txBody>
        </p:sp>
        <p:graphicFrame>
          <p:nvGraphicFramePr>
            <p:cNvPr id="106507" name="Object 11"/>
            <p:cNvGraphicFramePr>
              <a:graphicFrameLocks noChangeAspect="1"/>
            </p:cNvGraphicFramePr>
            <p:nvPr/>
          </p:nvGraphicFramePr>
          <p:xfrm>
            <a:off x="1156" y="2931"/>
            <a:ext cx="122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Equation" r:id="rId7" imgW="863225" imgH="393529" progId="Equation.DSMT4">
                    <p:embed/>
                  </p:oleObj>
                </mc:Choice>
                <mc:Fallback>
                  <p:oleObj name="Equation" r:id="rId7" imgW="863225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931"/>
                          <a:ext cx="1225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10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974156"/>
              </p:ext>
            </p:extLst>
          </p:nvPr>
        </p:nvGraphicFramePr>
        <p:xfrm>
          <a:off x="3302001" y="334963"/>
          <a:ext cx="508317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3" imgW="2247840" imgH="761760" progId="Equation.DSMT4">
                  <p:embed/>
                </p:oleObj>
              </mc:Choice>
              <mc:Fallback>
                <p:oleObj name="Equation" r:id="rId3" imgW="22478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1" y="334963"/>
                        <a:ext cx="5083175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937723"/>
              </p:ext>
            </p:extLst>
          </p:nvPr>
        </p:nvGraphicFramePr>
        <p:xfrm>
          <a:off x="3055939" y="1844675"/>
          <a:ext cx="3919537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5" imgW="1714320" imgH="1143000" progId="Equation.DSMT4">
                  <p:embed/>
                </p:oleObj>
              </mc:Choice>
              <mc:Fallback>
                <p:oleObj name="Equation" r:id="rId5" imgW="17143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9" y="1844675"/>
                        <a:ext cx="3919537" cy="261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39" name="Group 19"/>
          <p:cNvGrpSpPr>
            <a:grpSpLocks/>
          </p:cNvGrpSpPr>
          <p:nvPr/>
        </p:nvGrpSpPr>
        <p:grpSpPr bwMode="auto">
          <a:xfrm>
            <a:off x="2063750" y="4221163"/>
            <a:ext cx="8280400" cy="2027237"/>
            <a:chOff x="340" y="2659"/>
            <a:chExt cx="4944" cy="1277"/>
          </a:xfrm>
        </p:grpSpPr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340" y="2702"/>
              <a:ext cx="4944" cy="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/>
                <a:t>但对于                                                             　　由于  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/>
                <a:t>                                  均为</a:t>
              </a:r>
              <a:r>
                <a:rPr lang="en-US" altLang="zh-CN" sz="2800"/>
                <a:t>0</a:t>
              </a:r>
              <a:r>
                <a:rPr lang="zh-CN" altLang="en-US" sz="2800"/>
                <a:t>，因而其概率的计算只能用条件概率密度在某区间上的积分进行计算．</a:t>
              </a:r>
            </a:p>
          </p:txBody>
        </p:sp>
        <p:graphicFrame>
          <p:nvGraphicFramePr>
            <p:cNvPr id="107532" name="Object 12"/>
            <p:cNvGraphicFramePr>
              <a:graphicFrameLocks noChangeAspect="1"/>
            </p:cNvGraphicFramePr>
            <p:nvPr/>
          </p:nvGraphicFramePr>
          <p:xfrm>
            <a:off x="1202" y="2659"/>
            <a:ext cx="3311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Equation" r:id="rId7" imgW="2247840" imgH="393480" progId="Equation.DSMT4">
                    <p:embed/>
                  </p:oleObj>
                </mc:Choice>
                <mc:Fallback>
                  <p:oleObj name="Equation" r:id="rId7" imgW="2247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659"/>
                          <a:ext cx="3311" cy="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0" name="Object 10"/>
            <p:cNvGraphicFramePr>
              <a:graphicFrameLocks noChangeAspect="1"/>
            </p:cNvGraphicFramePr>
            <p:nvPr/>
          </p:nvGraphicFramePr>
          <p:xfrm>
            <a:off x="431" y="3094"/>
            <a:ext cx="1829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" name="Equation" r:id="rId9" imgW="1269720" imgH="393480" progId="Equation.DSMT4">
                    <p:embed/>
                  </p:oleObj>
                </mc:Choice>
                <mc:Fallback>
                  <p:oleObj name="Equation" r:id="rId9" imgW="12697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94"/>
                          <a:ext cx="1829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222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1028"/>
          <p:cNvGraphicFramePr>
            <a:graphicFrameLocks noChangeAspect="1"/>
          </p:cNvGraphicFramePr>
          <p:nvPr/>
        </p:nvGraphicFramePr>
        <p:xfrm>
          <a:off x="2670175" y="461963"/>
          <a:ext cx="67818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3" imgW="2984400" imgH="583920" progId="Equation.DSMT4">
                  <p:embed/>
                </p:oleObj>
              </mc:Choice>
              <mc:Fallback>
                <p:oleObj name="Equation" r:id="rId3" imgW="29844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61963"/>
                        <a:ext cx="678180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Rectangle 1031"/>
          <p:cNvSpPr>
            <a:spLocks noChangeArrowheads="1"/>
          </p:cNvSpPr>
          <p:nvPr/>
        </p:nvSpPr>
        <p:spPr bwMode="auto">
          <a:xfrm>
            <a:off x="1524000" y="2957495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0" name="Object 1030"/>
          <p:cNvGraphicFramePr>
            <a:graphicFrameLocks noChangeAspect="1"/>
          </p:cNvGraphicFramePr>
          <p:nvPr/>
        </p:nvGraphicFramePr>
        <p:xfrm>
          <a:off x="2286000" y="2286000"/>
          <a:ext cx="792638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5" imgW="3454200" imgH="583920" progId="Equation.DSMT4">
                  <p:embed/>
                </p:oleObj>
              </mc:Choice>
              <mc:Fallback>
                <p:oleObj name="Equation" r:id="rId5" imgW="3454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7926388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3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3190875" y="701675"/>
          <a:ext cx="5753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公式" r:id="rId3" imgW="5752800" imgH="1587240" progId="Equation.3">
                  <p:embed/>
                </p:oleObj>
              </mc:Choice>
              <mc:Fallback>
                <p:oleObj name="公式" r:id="rId3" imgW="575280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701675"/>
                        <a:ext cx="57531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2362200" y="633042"/>
            <a:ext cx="303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509838" y="2166938"/>
          <a:ext cx="69596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公式" r:id="rId5" imgW="6959520" imgH="3835080" progId="Equation.3">
                  <p:embed/>
                </p:oleObj>
              </mc:Choice>
              <mc:Fallback>
                <p:oleObj name="公式" r:id="rId5" imgW="6959520" imgH="383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166938"/>
                        <a:ext cx="6959600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4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278</Words>
  <Application>Microsoft Office PowerPoint</Application>
  <PresentationFormat>宽屏</PresentationFormat>
  <Paragraphs>33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lishulan</dc:creator>
  <cp:lastModifiedBy>shulanlee</cp:lastModifiedBy>
  <cp:revision>18</cp:revision>
  <dcterms:created xsi:type="dcterms:W3CDTF">2017-04-11T02:55:22Z</dcterms:created>
  <dcterms:modified xsi:type="dcterms:W3CDTF">2024-10-20T05:03:39Z</dcterms:modified>
</cp:coreProperties>
</file>